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oleObject"/>
  <Default Extension="vml" ContentType="application/vnd.openxmlformats-officedocument.vmlDrawing"/>
  <Default Extension="png" ContentType="image/png"/>
  <Default Extension="rels" ContentType="application/vnd.openxmlformats-package.relationships+xml"/>
  <Default Extension="wmf" ContentType="image/x-wmf"/>
  <Default Extension="gif" ContentType="image/gif"/>
  <Default Extension="mov" ContentType="video/quicktime"/>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126"/>
  </p:notesMasterIdLst>
  <p:handoutMasterIdLst>
    <p:handoutMasterId r:id="rId127"/>
  </p:handoutMasterIdLst>
  <p:sldIdLst>
    <p:sldId id="264" r:id="rId2"/>
    <p:sldId id="376" r:id="rId3"/>
    <p:sldId id="375" r:id="rId4"/>
    <p:sldId id="352" r:id="rId5"/>
    <p:sldId id="269" r:id="rId6"/>
    <p:sldId id="271" r:id="rId7"/>
    <p:sldId id="272" r:id="rId8"/>
    <p:sldId id="397" r:id="rId9"/>
    <p:sldId id="350" r:id="rId10"/>
    <p:sldId id="275" r:id="rId11"/>
    <p:sldId id="274" r:id="rId12"/>
    <p:sldId id="378" r:id="rId13"/>
    <p:sldId id="279" r:id="rId14"/>
    <p:sldId id="284" r:id="rId15"/>
    <p:sldId id="379" r:id="rId16"/>
    <p:sldId id="286" r:id="rId17"/>
    <p:sldId id="380" r:id="rId18"/>
    <p:sldId id="345" r:id="rId19"/>
    <p:sldId id="346" r:id="rId20"/>
    <p:sldId id="347" r:id="rId21"/>
    <p:sldId id="289" r:id="rId22"/>
    <p:sldId id="354" r:id="rId23"/>
    <p:sldId id="338" r:id="rId24"/>
    <p:sldId id="339" r:id="rId25"/>
    <p:sldId id="381" r:id="rId26"/>
    <p:sldId id="382" r:id="rId27"/>
    <p:sldId id="383" r:id="rId28"/>
    <p:sldId id="384" r:id="rId29"/>
    <p:sldId id="385" r:id="rId30"/>
    <p:sldId id="386" r:id="rId31"/>
    <p:sldId id="387" r:id="rId32"/>
    <p:sldId id="388" r:id="rId33"/>
    <p:sldId id="389" r:id="rId34"/>
    <p:sldId id="390" r:id="rId35"/>
    <p:sldId id="391" r:id="rId36"/>
    <p:sldId id="392" r:id="rId37"/>
    <p:sldId id="393" r:id="rId38"/>
    <p:sldId id="394" r:id="rId39"/>
    <p:sldId id="395" r:id="rId40"/>
    <p:sldId id="396" r:id="rId41"/>
    <p:sldId id="398" r:id="rId42"/>
    <p:sldId id="400" r:id="rId43"/>
    <p:sldId id="399" r:id="rId44"/>
    <p:sldId id="401" r:id="rId45"/>
    <p:sldId id="402" r:id="rId46"/>
    <p:sldId id="403" r:id="rId47"/>
    <p:sldId id="404" r:id="rId48"/>
    <p:sldId id="405" r:id="rId49"/>
    <p:sldId id="406" r:id="rId50"/>
    <p:sldId id="407" r:id="rId51"/>
    <p:sldId id="408" r:id="rId52"/>
    <p:sldId id="409" r:id="rId53"/>
    <p:sldId id="410" r:id="rId54"/>
    <p:sldId id="411" r:id="rId55"/>
    <p:sldId id="412" r:id="rId56"/>
    <p:sldId id="413" r:id="rId57"/>
    <p:sldId id="414" r:id="rId58"/>
    <p:sldId id="415" r:id="rId59"/>
    <p:sldId id="416" r:id="rId60"/>
    <p:sldId id="417" r:id="rId61"/>
    <p:sldId id="418" r:id="rId62"/>
    <p:sldId id="419" r:id="rId63"/>
    <p:sldId id="420" r:id="rId64"/>
    <p:sldId id="421" r:id="rId65"/>
    <p:sldId id="422" r:id="rId66"/>
    <p:sldId id="423" r:id="rId67"/>
    <p:sldId id="424" r:id="rId68"/>
    <p:sldId id="425" r:id="rId69"/>
    <p:sldId id="426" r:id="rId70"/>
    <p:sldId id="427" r:id="rId71"/>
    <p:sldId id="428" r:id="rId72"/>
    <p:sldId id="429" r:id="rId73"/>
    <p:sldId id="430" r:id="rId74"/>
    <p:sldId id="431" r:id="rId75"/>
    <p:sldId id="432" r:id="rId76"/>
    <p:sldId id="433" r:id="rId77"/>
    <p:sldId id="434" r:id="rId78"/>
    <p:sldId id="435" r:id="rId79"/>
    <p:sldId id="436" r:id="rId80"/>
    <p:sldId id="437" r:id="rId81"/>
    <p:sldId id="438" r:id="rId82"/>
    <p:sldId id="439" r:id="rId83"/>
    <p:sldId id="440" r:id="rId84"/>
    <p:sldId id="441" r:id="rId85"/>
    <p:sldId id="442" r:id="rId86"/>
    <p:sldId id="443" r:id="rId87"/>
    <p:sldId id="444" r:id="rId88"/>
    <p:sldId id="445" r:id="rId89"/>
    <p:sldId id="446" r:id="rId90"/>
    <p:sldId id="447" r:id="rId91"/>
    <p:sldId id="448" r:id="rId92"/>
    <p:sldId id="449" r:id="rId93"/>
    <p:sldId id="450" r:id="rId94"/>
    <p:sldId id="451" r:id="rId95"/>
    <p:sldId id="452" r:id="rId96"/>
    <p:sldId id="453" r:id="rId97"/>
    <p:sldId id="454" r:id="rId98"/>
    <p:sldId id="455" r:id="rId99"/>
    <p:sldId id="456" r:id="rId100"/>
    <p:sldId id="457" r:id="rId101"/>
    <p:sldId id="458" r:id="rId102"/>
    <p:sldId id="459" r:id="rId103"/>
    <p:sldId id="460" r:id="rId104"/>
    <p:sldId id="461" r:id="rId105"/>
    <p:sldId id="462" r:id="rId106"/>
    <p:sldId id="463" r:id="rId107"/>
    <p:sldId id="464" r:id="rId108"/>
    <p:sldId id="465" r:id="rId109"/>
    <p:sldId id="466" r:id="rId110"/>
    <p:sldId id="467" r:id="rId111"/>
    <p:sldId id="468" r:id="rId112"/>
    <p:sldId id="469" r:id="rId113"/>
    <p:sldId id="470" r:id="rId114"/>
    <p:sldId id="471" r:id="rId115"/>
    <p:sldId id="472" r:id="rId116"/>
    <p:sldId id="473" r:id="rId117"/>
    <p:sldId id="474" r:id="rId118"/>
    <p:sldId id="475" r:id="rId119"/>
    <p:sldId id="476" r:id="rId120"/>
    <p:sldId id="477" r:id="rId121"/>
    <p:sldId id="478" r:id="rId122"/>
    <p:sldId id="479" r:id="rId123"/>
    <p:sldId id="480" r:id="rId124"/>
    <p:sldId id="266" r:id="rId125"/>
  </p:sldIdLst>
  <p:sldSz cx="9144000" cy="6858000" type="screen4x3"/>
  <p:notesSz cx="6858000" cy="9144000"/>
  <p:custDataLst>
    <p:tags r:id="rId128"/>
  </p:custDataLst>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6600FF"/>
    <a:srgbClr val="009999"/>
    <a:srgbClr val="FF3300"/>
    <a:srgbClr val="FF6633"/>
    <a:srgbClr val="F8F8F8"/>
    <a:srgbClr val="FFFF99"/>
    <a:srgbClr val="FFFF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p:restoredTop sz="94672"/>
  </p:normalViewPr>
  <p:slideViewPr>
    <p:cSldViewPr>
      <p:cViewPr varScale="1">
        <p:scale>
          <a:sx n="236" d="100"/>
          <a:sy n="236" d="100"/>
        </p:scale>
        <p:origin x="1424" y="1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10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notesMaster" Target="notesMasters/notesMaster1.xml"/><Relationship Id="rId127" Type="http://schemas.openxmlformats.org/officeDocument/2006/relationships/handoutMaster" Target="handoutMasters/handoutMaster1.xml"/><Relationship Id="rId128" Type="http://schemas.openxmlformats.org/officeDocument/2006/relationships/tags" Target="tags/tag1.xml"/><Relationship Id="rId12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viewProps" Target="viewProps.xml"/><Relationship Id="rId131" Type="http://schemas.openxmlformats.org/officeDocument/2006/relationships/theme" Target="theme/theme1.xml"/><Relationship Id="rId13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4.wmf"/><Relationship Id="rId4" Type="http://schemas.openxmlformats.org/officeDocument/2006/relationships/image" Target="../media/image75.wmf"/><Relationship Id="rId5" Type="http://schemas.openxmlformats.org/officeDocument/2006/relationships/image" Target="../media/image76.wmf"/><Relationship Id="rId6" Type="http://schemas.openxmlformats.org/officeDocument/2006/relationships/image" Target="../media/image77.wmf"/><Relationship Id="rId1" Type="http://schemas.openxmlformats.org/officeDocument/2006/relationships/image" Target="../media/image72.wmf"/><Relationship Id="rId2" Type="http://schemas.openxmlformats.org/officeDocument/2006/relationships/image" Target="../media/image7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3E1A886-3276-934A-B5C1-04879400445C}" type="datetimeFigureOut">
              <a:rPr lang="en-US" altLang="en-US"/>
              <a:pPr/>
              <a:t>5/2/17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BAAC833-FCA4-8A43-A656-4D3D8B85E9E1}"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0" hangingPunct="0">
              <a:defRPr sz="1200">
                <a:ea typeface="Calibri"/>
                <a:cs typeface="Calibri"/>
              </a:defRPr>
            </a:lvl1pPr>
          </a:lstStyle>
          <a:p>
            <a:pPr>
              <a:defRPr/>
            </a:pPr>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eaLnBrk="0" hangingPunct="0">
              <a:defRPr sz="1200">
                <a:ea typeface="Calibri"/>
                <a:cs typeface="Calibri"/>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Calibri"/>
                <a:cs typeface="Calibri"/>
              </a:defRPr>
            </a:lvl1pPr>
          </a:lstStyle>
          <a:p>
            <a:pPr>
              <a:defRPr/>
            </a:pPr>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eaLnBrk="0" hangingPunct="0">
              <a:defRPr sz="1200"/>
            </a:lvl1pPr>
          </a:lstStyle>
          <a:p>
            <a:fld id="{7EEE1CD8-C564-C744-B11B-A11542A709ED}"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Calibri"/>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Calibri"/>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Calibri"/>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Calibri"/>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Calibri"/>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36B3DC80-63C2-2441-A329-B89CEEA76A32}" type="slidenum">
              <a:rPr lang="en-US" altLang="en-US" sz="1200"/>
              <a:pPr/>
              <a:t>1</a:t>
            </a:fld>
            <a:endParaRPr lang="en-US" alt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Scalar (attributes), maxium so that can extent.</a:t>
            </a:r>
          </a:p>
          <a:p>
            <a:endParaRPr lang="en-US" altLang="en-US">
              <a:latin typeface="Calibri" charset="0"/>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133413E4-637F-F24A-9007-5F0D8020160E}" type="slidenum">
              <a:rPr lang="en-US" altLang="en-US" sz="1200"/>
              <a:pPr/>
              <a:t>13</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9A2AD013-6AD1-C247-AF0B-5E2BC42EAB59}" type="slidenum">
              <a:rPr lang="en-US" altLang="en-US" sz="1200"/>
              <a:pPr/>
              <a:t>14</a:t>
            </a:fld>
            <a:endParaRPr lang="en-US" altLang="en-US" sz="1200"/>
          </a:p>
        </p:txBody>
      </p:sp>
      <p:sp>
        <p:nvSpPr>
          <p:cNvPr id="41986" name="Rectangle 2"/>
          <p:cNvSpPr>
            <a:spLocks noGrp="1" noRot="1" noChangeAspect="1" noChangeArrowheads="1" noTextEdit="1"/>
          </p:cNvSpPr>
          <p:nvPr>
            <p:ph type="sldImg"/>
          </p:nvPr>
        </p:nvSpPr>
        <p:spPr>
          <a:xfrm>
            <a:off x="1208088" y="723900"/>
            <a:ext cx="4497387" cy="3375025"/>
          </a:xfrm>
          <a:solidFill>
            <a:srgbClr val="FFFFFF"/>
          </a:solidFill>
          <a:ln/>
        </p:spPr>
      </p:sp>
      <p:sp>
        <p:nvSpPr>
          <p:cNvPr id="41987" name="Rectangle 3"/>
          <p:cNvSpPr>
            <a:spLocks noGrp="1" noChangeArrowheads="1"/>
          </p:cNvSpPr>
          <p:nvPr>
            <p:ph type="body" idx="1"/>
          </p:nvPr>
        </p:nvSpPr>
        <p:spPr>
          <a:xfrm>
            <a:off x="914400" y="4337050"/>
            <a:ext cx="5041900" cy="4105275"/>
          </a:xfrm>
          <a:solidFill>
            <a:srgbClr val="FFFFFF"/>
          </a:solidFill>
          <a:ln>
            <a:solidFill>
              <a:srgbClr val="000000"/>
            </a:solidFill>
          </a:ln>
        </p:spPr>
        <p:txBody>
          <a:bodyPr lIns="90366" tIns="45182" rIns="90366" bIns="45182"/>
          <a:lstStyle/>
          <a:p>
            <a:r>
              <a:rPr lang="en-US" altLang="en-US">
                <a:latin typeface="Calibri" charset="0"/>
              </a:rPr>
              <a:t>To roles: the i</a:t>
            </a:r>
          </a:p>
          <a:p>
            <a:endParaRPr lang="en-US" altLang="en-US">
              <a:latin typeface="Calibri" charset="0"/>
            </a:endParaRPr>
          </a:p>
          <a:p>
            <a:endParaRPr lang="en-US" altLang="en-US">
              <a:latin typeface="Calibri" charset="0"/>
            </a:endParaRPr>
          </a:p>
          <a:p>
            <a:r>
              <a:rPr lang="en-US" altLang="en-US">
                <a:latin typeface="Calibri" charset="0"/>
              </a:rPr>
              <a:t>Talk more about selection later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The other ½ of a dataset it datatypes, 13 bit (satalite sensors etc). Can be as</a:t>
            </a: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8DB75FA7-BC94-BC4B-B18E-1F5A33AF4D56}" type="slidenum">
              <a:rPr lang="en-US" altLang="en-US" sz="1200"/>
              <a:pPr/>
              <a:t>15</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677956CC-B5FC-0946-ADED-57B93FBEDF12}" type="slidenum">
              <a:rPr lang="en-US" altLang="en-US" sz="1200"/>
              <a:pPr/>
              <a:t>16</a:t>
            </a:fld>
            <a:endParaRPr lang="en-US" altLang="en-US" sz="1200"/>
          </a:p>
        </p:txBody>
      </p:sp>
      <p:sp>
        <p:nvSpPr>
          <p:cNvPr id="46082" name="Rectangle 2"/>
          <p:cNvSpPr>
            <a:spLocks noGrp="1" noRot="1" noChangeAspect="1" noChangeArrowheads="1" noTextEdit="1"/>
          </p:cNvSpPr>
          <p:nvPr>
            <p:ph type="sldImg"/>
          </p:nvPr>
        </p:nvSpPr>
        <p:spPr>
          <a:xfrm>
            <a:off x="1139825" y="687388"/>
            <a:ext cx="4572000" cy="3429000"/>
          </a:xfrm>
          <a:solidFill>
            <a:srgbClr val="FFFFFF"/>
          </a:solidFill>
          <a:ln/>
        </p:spPr>
      </p:sp>
      <p:sp>
        <p:nvSpPr>
          <p:cNvPr id="46083" name="Rectangle 3"/>
          <p:cNvSpPr>
            <a:spLocks noGrp="1" noChangeArrowheads="1"/>
          </p:cNvSpPr>
          <p:nvPr>
            <p:ph type="body" idx="1"/>
          </p:nvPr>
        </p:nvSpPr>
        <p:spPr>
          <a:xfrm>
            <a:off x="911225" y="4343400"/>
            <a:ext cx="5027613" cy="4111625"/>
          </a:xfrm>
          <a:solidFill>
            <a:srgbClr val="FFFFFF"/>
          </a:solidFill>
          <a:ln>
            <a:solidFill>
              <a:srgbClr val="000000"/>
            </a:solidFill>
          </a:ln>
        </p:spPr>
        <p:txBody>
          <a:bodyPr lIns="89943" tIns="44974" rIns="89943" bIns="44974"/>
          <a:lstStyle/>
          <a:p>
            <a:pPr eaLnBrk="1" hangingPunct="1"/>
            <a:r>
              <a:rPr lang="en-US" altLang="en-US">
                <a:latin typeface="Calibri" charset="0"/>
              </a:rPr>
              <a:t>And the value is 12.</a:t>
            </a:r>
          </a:p>
          <a:p>
            <a:pPr eaLnBrk="1" hangingPunct="1"/>
            <a:endParaRPr lang="en-US" altLang="en-US">
              <a:latin typeface="Calibri" charset="0"/>
            </a:endParaRPr>
          </a:p>
          <a:p>
            <a:pPr eaLnBrk="1" hangingPunct="1"/>
            <a:endParaRPr lang="en-US" altLang="en-US">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A0533604-1BC3-4343-BCF4-9384A8EFB824}" type="slidenum">
              <a:rPr lang="en-US" altLang="en-US" sz="1200"/>
              <a:pPr/>
              <a:t>17</a:t>
            </a:fld>
            <a:endParaRPr lang="en-US" altLang="en-US" sz="1200"/>
          </a:p>
        </p:txBody>
      </p:sp>
      <p:sp>
        <p:nvSpPr>
          <p:cNvPr id="48130" name="Rectangle 2"/>
          <p:cNvSpPr>
            <a:spLocks noGrp="1" noRot="1" noChangeAspect="1" noChangeArrowheads="1" noTextEdit="1"/>
          </p:cNvSpPr>
          <p:nvPr>
            <p:ph type="sldImg"/>
          </p:nvPr>
        </p:nvSpPr>
        <p:spPr>
          <a:xfrm>
            <a:off x="1139825" y="687388"/>
            <a:ext cx="4572000" cy="3429000"/>
          </a:xfrm>
          <a:solidFill>
            <a:srgbClr val="FFFFFF"/>
          </a:solidFill>
          <a:ln/>
        </p:spPr>
      </p:sp>
      <p:sp>
        <p:nvSpPr>
          <p:cNvPr id="48131" name="Rectangle 3"/>
          <p:cNvSpPr>
            <a:spLocks noGrp="1" noChangeArrowheads="1"/>
          </p:cNvSpPr>
          <p:nvPr>
            <p:ph type="body" idx="1"/>
          </p:nvPr>
        </p:nvSpPr>
        <p:spPr>
          <a:xfrm>
            <a:off x="911225" y="4343400"/>
            <a:ext cx="5027613" cy="4111625"/>
          </a:xfrm>
          <a:solidFill>
            <a:srgbClr val="FFFFFF"/>
          </a:solidFill>
          <a:ln>
            <a:solidFill>
              <a:srgbClr val="000000"/>
            </a:solidFill>
          </a:ln>
        </p:spPr>
        <p:txBody>
          <a:bodyPr lIns="89943" tIns="44974" rIns="89943" bIns="44974"/>
          <a:lstStyle/>
          <a:p>
            <a:pPr eaLnBrk="1" hangingPunct="1"/>
            <a:r>
              <a:rPr lang="en-US" altLang="en-US">
                <a:latin typeface="Calibri" charset="0"/>
              </a:rPr>
              <a:t>Similarly, compound data type. 32 bit int, whole array is templated out with these compound data types.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39938" name="Notes Placeholder 2"/>
          <p:cNvSpPr>
            <a:spLocks noGrp="1"/>
          </p:cNvSpPr>
          <p:nvPr>
            <p:ph type="body" idx="1"/>
          </p:nvPr>
        </p:nvSpPr>
        <p:spPr>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latin typeface="Calibri" charset="0"/>
              </a:rPr>
              <a:t>3 most popular one</a:t>
            </a:r>
          </a:p>
          <a:p>
            <a:endParaRPr lang="en-US" altLang="en-US">
              <a:latin typeface="Calibri" charset="0"/>
            </a:endParaRPr>
          </a:p>
          <a:p>
            <a:pPr>
              <a:buFontTx/>
              <a:buAutoNum type="arabicPeriod"/>
            </a:pPr>
            <a:r>
              <a:rPr lang="en-US" altLang="en-US">
                <a:latin typeface="Calibri" charset="0"/>
              </a:rPr>
              <a:t>Very fast, simple, underlinig IO find it.</a:t>
            </a:r>
          </a:p>
          <a:p>
            <a:pPr>
              <a:buFontTx/>
              <a:buAutoNum type="arabicPeriod"/>
            </a:pPr>
            <a:r>
              <a:rPr lang="en-US" altLang="en-US">
                <a:latin typeface="Calibri" charset="0"/>
              </a:rPr>
              <a:t>Break up dataset into chunks, to IO then you can read in just that simple part, otherwise you have to read and seek. So if you have a IO pattern that allows for chunking then you should do it, it also allows the data set to extendable. Sub set, with contiguous the extension is eventually going to bump into something else piece of it are stored around and they are indexed to find them.</a:t>
            </a: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E4EF44EA-D2A3-DF4B-A89E-3F8D9FDBF69F}" type="slidenum">
              <a:rPr lang="en-US" altLang="en-US" sz="1200"/>
              <a:pPr/>
              <a:t>18</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Can to groups or datasets,</a:t>
            </a:r>
          </a:p>
          <a:p>
            <a:r>
              <a:rPr lang="en-US" altLang="en-US">
                <a:latin typeface="Calibri" charset="0"/>
              </a:rPr>
              <a:t>Designed to be small, metadata that you add to things.</a:t>
            </a: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6F6D2AB4-EE8F-9243-A3EE-8D3328AA8ABB}" type="slidenum">
              <a:rPr lang="en-US" altLang="en-US" sz="1200"/>
              <a:pPr/>
              <a:t>19</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Want to have structure, </a:t>
            </a:r>
          </a:p>
          <a:p>
            <a:r>
              <a:rPr lang="en-US" altLang="en-US">
                <a:latin typeface="Calibri" charset="0"/>
              </a:rPr>
              <a:t>Can create grouping structures, links, refer to objects in other containers.</a:t>
            </a:r>
          </a:p>
          <a:p>
            <a:endParaRPr lang="en-US" altLang="en-US">
              <a:latin typeface="Calibri" charset="0"/>
            </a:endParaRPr>
          </a:p>
          <a:p>
            <a:r>
              <a:rPr lang="en-US" altLang="en-US">
                <a:latin typeface="Calibri" charset="0"/>
              </a:rPr>
              <a:t>A lot like a file system, all has a root group.</a:t>
            </a: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426EC5EF-2AF8-E14D-91AF-76F5F4F354E5}" type="slidenum">
              <a:rPr lang="en-US" altLang="en-US" sz="1200"/>
              <a:pPr/>
              <a:t>21</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Calibri"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A1573543-FA3F-9545-A97F-DF0BF7C76A6B}" type="slidenum">
              <a:rPr lang="en-US" altLang="en-US" sz="1200"/>
              <a:pPr/>
              <a:t>23</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Groups, datasets, </a:t>
            </a:r>
          </a:p>
          <a:p>
            <a:endParaRPr lang="en-US" altLang="en-US">
              <a:latin typeface="Calibri" charset="0"/>
            </a:endParaRPr>
          </a:p>
          <a:p>
            <a:r>
              <a:rPr lang="en-US" altLang="en-US">
                <a:latin typeface="Calibri" charset="0"/>
              </a:rPr>
              <a:t>Building complicated, not expected to use these wrappers., java browers,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300+ API</a:t>
            </a:r>
          </a:p>
          <a:p>
            <a:r>
              <a:rPr lang="en-US" altLang="en-US">
                <a:latin typeface="Calibri" charset="0"/>
              </a:rPr>
              <a:t>High points, little programing, </a:t>
            </a: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35F1CC9F-2DF6-1744-9E2A-99AAA31DCAB3}" type="slidenum">
              <a:rPr lang="en-US" altLang="en-US" sz="1200"/>
              <a:pPr/>
              <a:t>3</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Story about NASA’s tape baking machine</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FA832DBF-8F3D-B447-BA24-0630DA61E7BE}" type="datetime1">
              <a:rPr lang="en-US" smtClean="0"/>
              <a:t>5/2/17</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28</a:t>
            </a:fld>
            <a:endParaRPr lang="en-US"/>
          </a:p>
        </p:txBody>
      </p:sp>
    </p:spTree>
    <p:extLst>
      <p:ext uri="{BB962C8B-B14F-4D97-AF65-F5344CB8AC3E}">
        <p14:creationId xmlns:p14="http://schemas.microsoft.com/office/powerpoint/2010/main" val="531420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kern="1200" dirty="0" smtClean="0">
                <a:solidFill>
                  <a:schemeClr val="tx1"/>
                </a:solidFill>
                <a:latin typeface="+mn-lt"/>
                <a:ea typeface="+mn-ea"/>
                <a:cs typeface="+mn-cs"/>
              </a:rPr>
              <a:t>In most cases, scientific applications write large amounts of data in a structured or sequential 'append-only' way that does not overwrite previously written data or require random seeks throughout the file.</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FA832DBF-8F3D-B447-BA24-0630DA61E7BE}" type="datetime1">
              <a:rPr lang="en-US" smtClean="0"/>
              <a:t>5/2/17</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30</a:t>
            </a:fld>
            <a:endParaRPr lang="en-US"/>
          </a:p>
        </p:txBody>
      </p:sp>
    </p:spTree>
    <p:extLst>
      <p:ext uri="{BB962C8B-B14F-4D97-AF65-F5344CB8AC3E}">
        <p14:creationId xmlns:p14="http://schemas.microsoft.com/office/powerpoint/2010/main" val="1005571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Potential factors that may prevent the I/O systems from achieving the peak bandwidth include poor I/O access patterns, load imbalance either among the MPI processes or in the underlying file system or both, lock contention, etc.</a:t>
            </a:r>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FA832DBF-8F3D-B447-BA24-0630DA61E7BE}" type="datetime1">
              <a:rPr lang="en-US" smtClean="0"/>
              <a:t>5/2/17</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31</a:t>
            </a:fld>
            <a:endParaRPr lang="en-US"/>
          </a:p>
        </p:txBody>
      </p:sp>
    </p:spTree>
    <p:extLst>
      <p:ext uri="{BB962C8B-B14F-4D97-AF65-F5344CB8AC3E}">
        <p14:creationId xmlns:p14="http://schemas.microsoft.com/office/powerpoint/2010/main" val="1135907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EE1CD8-C564-C744-B11B-A11542A709ED}" type="slidenum">
              <a:rPr lang="en-US" altLang="en-US" smtClean="0"/>
              <a:pPr/>
              <a:t>32</a:t>
            </a:fld>
            <a:endParaRPr lang="en-US" altLang="en-US"/>
          </a:p>
        </p:txBody>
      </p:sp>
    </p:spTree>
    <p:extLst>
      <p:ext uri="{BB962C8B-B14F-4D97-AF65-F5344CB8AC3E}">
        <p14:creationId xmlns:p14="http://schemas.microsoft.com/office/powerpoint/2010/main" val="1878116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EE1CD8-C564-C744-B11B-A11542A709ED}" type="slidenum">
              <a:rPr lang="en-US" altLang="en-US" smtClean="0"/>
              <a:pPr/>
              <a:t>34</a:t>
            </a:fld>
            <a:endParaRPr lang="en-US" altLang="en-US"/>
          </a:p>
        </p:txBody>
      </p:sp>
    </p:spTree>
    <p:extLst>
      <p:ext uri="{BB962C8B-B14F-4D97-AF65-F5344CB8AC3E}">
        <p14:creationId xmlns:p14="http://schemas.microsoft.com/office/powerpoint/2010/main" val="751667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6ED1C6-8459-4713-B26A-9840CF2DCB50}" type="slidenum">
              <a:rPr lang="en-US" smtClean="0"/>
              <a:pPr>
                <a:defRPr/>
              </a:pPr>
              <a:t>44</a:t>
            </a:fld>
            <a:endParaRPr lang="en-US"/>
          </a:p>
        </p:txBody>
      </p:sp>
    </p:spTree>
    <p:extLst>
      <p:ext uri="{BB962C8B-B14F-4D97-AF65-F5344CB8AC3E}">
        <p14:creationId xmlns:p14="http://schemas.microsoft.com/office/powerpoint/2010/main" val="540983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6ED1C6-8459-4713-B26A-9840CF2DCB50}" type="slidenum">
              <a:rPr lang="en-US" smtClean="0"/>
              <a:pPr>
                <a:defRPr/>
              </a:pPr>
              <a:t>50</a:t>
            </a:fld>
            <a:endParaRPr lang="en-US"/>
          </a:p>
        </p:txBody>
      </p:sp>
    </p:spTree>
    <p:extLst>
      <p:ext uri="{BB962C8B-B14F-4D97-AF65-F5344CB8AC3E}">
        <p14:creationId xmlns:p14="http://schemas.microsoft.com/office/powerpoint/2010/main" val="1112936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CCFC70-D91B-4CD3-A6CB-CCC5BE5FC130}" type="slidenum">
              <a:rPr lang="en-US"/>
              <a:pPr/>
              <a:t>55</a:t>
            </a:fld>
            <a:endParaRPr lang="en-US"/>
          </a:p>
        </p:txBody>
      </p:sp>
      <p:sp>
        <p:nvSpPr>
          <p:cNvPr id="819202" name="Rectangle 2"/>
          <p:cNvSpPr>
            <a:spLocks noGrp="1" noRot="1" noChangeAspect="1" noChangeArrowheads="1" noTextEdit="1"/>
          </p:cNvSpPr>
          <p:nvPr>
            <p:ph type="sldImg"/>
          </p:nvPr>
        </p:nvSpPr>
        <p:spPr>
          <a:ln/>
        </p:spPr>
      </p:sp>
      <p:sp>
        <p:nvSpPr>
          <p:cNvPr id="8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2346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D7D15EA-2C4A-4A29-B70A-3644759FE72B}" type="slidenum">
              <a:rPr lang="en-US"/>
              <a:pPr/>
              <a:t>57</a:t>
            </a:fld>
            <a:endParaRPr lang="en-US"/>
          </a:p>
        </p:txBody>
      </p:sp>
    </p:spTree>
    <p:extLst>
      <p:ext uri="{BB962C8B-B14F-4D97-AF65-F5344CB8AC3E}">
        <p14:creationId xmlns:p14="http://schemas.microsoft.com/office/powerpoint/2010/main" val="1669910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323218-41F7-4245-B879-E3AAADF7CE05}" type="slidenum">
              <a:rPr lang="en-US"/>
              <a:pPr/>
              <a:t>58</a:t>
            </a:fld>
            <a:endParaRPr lang="en-US"/>
          </a:p>
        </p:txBody>
      </p:sp>
      <p:sp>
        <p:nvSpPr>
          <p:cNvPr id="791554" name="Rectangle 2"/>
          <p:cNvSpPr>
            <a:spLocks noGrp="1" noRot="1" noChangeAspect="1" noChangeArrowheads="1" noTextEdit="1"/>
          </p:cNvSpPr>
          <p:nvPr>
            <p:ph type="sldImg"/>
          </p:nvPr>
        </p:nvSpPr>
        <p:spPr>
          <a:xfrm>
            <a:off x="1181100" y="698500"/>
            <a:ext cx="4648200" cy="3486150"/>
          </a:xfrm>
          <a:ln/>
        </p:spPr>
      </p:sp>
      <p:sp>
        <p:nvSpPr>
          <p:cNvPr id="791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1514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HDF5 no relationship to HDF4, not back ward compatable, translater.</a:t>
            </a:r>
          </a:p>
          <a:p>
            <a:r>
              <a:rPr lang="en-US" altLang="en-US">
                <a:latin typeface="Calibri" charset="0"/>
              </a:rPr>
              <a:t>Open source, downloat, patches, like to hear </a:t>
            </a:r>
          </a:p>
          <a:p>
            <a:endParaRPr lang="en-US" altLang="en-US">
              <a:latin typeface="Calibri" charset="0"/>
            </a:endParaRPr>
          </a:p>
          <a:p>
            <a:r>
              <a:rPr lang="en-US" altLang="en-US">
                <a:latin typeface="Calibri" charset="0"/>
              </a:rPr>
              <a:t>Analogous to…..</a:t>
            </a: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99F5D025-8010-B24F-9FD3-1A682503959A}" type="slidenum">
              <a:rPr lang="en-US" altLang="en-US" sz="1200"/>
              <a:pPr/>
              <a:t>5</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ECA4B7-E51C-456D-8055-EC3CD763C0E1}" type="slidenum">
              <a:rPr lang="en-US"/>
              <a:pPr/>
              <a:t>59</a:t>
            </a:fld>
            <a:endParaRPr lang="en-US"/>
          </a:p>
        </p:txBody>
      </p:sp>
      <p:sp>
        <p:nvSpPr>
          <p:cNvPr id="821250" name="Rectangle 2"/>
          <p:cNvSpPr>
            <a:spLocks noGrp="1" noRot="1" noChangeAspect="1" noChangeArrowheads="1" noTextEdit="1"/>
          </p:cNvSpPr>
          <p:nvPr>
            <p:ph type="sldImg"/>
          </p:nvPr>
        </p:nvSpPr>
        <p:spPr>
          <a:xfrm>
            <a:off x="1209675" y="719138"/>
            <a:ext cx="4600575" cy="3451225"/>
          </a:xfrm>
          <a:ln/>
        </p:spPr>
      </p:sp>
      <p:sp>
        <p:nvSpPr>
          <p:cNvPr id="821251" name="Rectangle 3"/>
          <p:cNvSpPr>
            <a:spLocks noGrp="1" noChangeArrowheads="1"/>
          </p:cNvSpPr>
          <p:nvPr>
            <p:ph type="body" idx="1"/>
          </p:nvPr>
        </p:nvSpPr>
        <p:spPr>
          <a:xfrm>
            <a:off x="919241" y="4409750"/>
            <a:ext cx="5171919" cy="4168119"/>
          </a:xfrm>
        </p:spPr>
        <p:txBody>
          <a:bodyPr/>
          <a:lstStyle/>
          <a:p>
            <a:endParaRPr lang="en-US"/>
          </a:p>
        </p:txBody>
      </p:sp>
    </p:spTree>
    <p:extLst>
      <p:ext uri="{BB962C8B-B14F-4D97-AF65-F5344CB8AC3E}">
        <p14:creationId xmlns:p14="http://schemas.microsoft.com/office/powerpoint/2010/main" val="299841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5AEF2-0145-47E6-ACF0-BCC99CB850C3}" type="slidenum">
              <a:rPr lang="en-US"/>
              <a:pPr/>
              <a:t>60</a:t>
            </a:fld>
            <a:endParaRPr lang="en-US"/>
          </a:p>
        </p:txBody>
      </p:sp>
      <p:sp>
        <p:nvSpPr>
          <p:cNvPr id="795650" name="Rectangle 2"/>
          <p:cNvSpPr>
            <a:spLocks noGrp="1" noRot="1" noChangeAspect="1" noChangeArrowheads="1" noTextEdit="1"/>
          </p:cNvSpPr>
          <p:nvPr>
            <p:ph type="sldImg"/>
          </p:nvPr>
        </p:nvSpPr>
        <p:spPr>
          <a:xfrm>
            <a:off x="1181100" y="698500"/>
            <a:ext cx="4648200" cy="3486150"/>
          </a:xfrm>
          <a:ln/>
        </p:spPr>
      </p:sp>
      <p:sp>
        <p:nvSpPr>
          <p:cNvPr id="795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61929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02CC74-30F5-4565-85B5-E32BC6C988A2}" type="slidenum">
              <a:rPr lang="en-US"/>
              <a:pPr/>
              <a:t>61</a:t>
            </a:fld>
            <a:endParaRPr lang="en-US"/>
          </a:p>
        </p:txBody>
      </p:sp>
      <p:sp>
        <p:nvSpPr>
          <p:cNvPr id="793602" name="Rectangle 2"/>
          <p:cNvSpPr>
            <a:spLocks noGrp="1" noRot="1" noChangeAspect="1" noChangeArrowheads="1" noTextEdit="1"/>
          </p:cNvSpPr>
          <p:nvPr>
            <p:ph type="sldImg"/>
          </p:nvPr>
        </p:nvSpPr>
        <p:spPr>
          <a:xfrm>
            <a:off x="1181100" y="698500"/>
            <a:ext cx="4648200" cy="3486150"/>
          </a:xfrm>
          <a:ln/>
        </p:spPr>
      </p:sp>
      <p:sp>
        <p:nvSpPr>
          <p:cNvPr id="793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6686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A4287-4174-4EF4-A847-CC1D18E9D4CC}" type="slidenum">
              <a:rPr lang="en-US"/>
              <a:pPr/>
              <a:t>62</a:t>
            </a:fld>
            <a:endParaRPr lang="en-US"/>
          </a:p>
        </p:txBody>
      </p:sp>
      <p:sp>
        <p:nvSpPr>
          <p:cNvPr id="797698" name="Rectangle 2"/>
          <p:cNvSpPr>
            <a:spLocks noGrp="1" noRot="1" noChangeAspect="1" noChangeArrowheads="1" noTextEdit="1"/>
          </p:cNvSpPr>
          <p:nvPr>
            <p:ph type="sldImg"/>
          </p:nvPr>
        </p:nvSpPr>
        <p:spPr>
          <a:xfrm>
            <a:off x="1181100" y="698500"/>
            <a:ext cx="4648200" cy="3486150"/>
          </a:xfrm>
          <a:ln/>
        </p:spPr>
      </p:sp>
      <p:sp>
        <p:nvSpPr>
          <p:cNvPr id="79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53362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F8EB3A-ADDB-49EB-83A2-055902E41D4B}" type="slidenum">
              <a:rPr lang="en-US"/>
              <a:pPr/>
              <a:t>63</a:t>
            </a:fld>
            <a:endParaRPr lang="en-US"/>
          </a:p>
        </p:txBody>
      </p:sp>
      <p:sp>
        <p:nvSpPr>
          <p:cNvPr id="799746" name="Rectangle 2"/>
          <p:cNvSpPr>
            <a:spLocks noGrp="1" noRot="1" noChangeAspect="1" noChangeArrowheads="1" noTextEdit="1"/>
          </p:cNvSpPr>
          <p:nvPr>
            <p:ph type="sldImg"/>
          </p:nvPr>
        </p:nvSpPr>
        <p:spPr>
          <a:xfrm>
            <a:off x="1181100" y="698500"/>
            <a:ext cx="4648200" cy="3486150"/>
          </a:xfrm>
          <a:ln/>
        </p:spPr>
      </p:sp>
      <p:sp>
        <p:nvSpPr>
          <p:cNvPr id="799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3247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212032-62D5-4E17-AD67-73D3A7338E8C}" type="slidenum">
              <a:rPr lang="en-US"/>
              <a:pPr/>
              <a:t>64</a:t>
            </a:fld>
            <a:endParaRPr lang="en-US"/>
          </a:p>
        </p:txBody>
      </p:sp>
      <p:sp>
        <p:nvSpPr>
          <p:cNvPr id="803842" name="Rectangle 2"/>
          <p:cNvSpPr>
            <a:spLocks noGrp="1" noRot="1" noChangeAspect="1" noChangeArrowheads="1" noTextEdit="1"/>
          </p:cNvSpPr>
          <p:nvPr>
            <p:ph type="sldImg"/>
          </p:nvPr>
        </p:nvSpPr>
        <p:spPr>
          <a:xfrm>
            <a:off x="1181100" y="698500"/>
            <a:ext cx="4648200" cy="3486150"/>
          </a:xfrm>
          <a:ln/>
        </p:spPr>
      </p:sp>
      <p:sp>
        <p:nvSpPr>
          <p:cNvPr id="803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04419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5E8ACE-8BBB-4C57-89D5-C186AD853375}" type="slidenum">
              <a:rPr lang="en-US"/>
              <a:pPr/>
              <a:t>65</a:t>
            </a:fld>
            <a:endParaRPr lang="en-US"/>
          </a:p>
        </p:txBody>
      </p:sp>
      <p:sp>
        <p:nvSpPr>
          <p:cNvPr id="805890" name="Rectangle 2"/>
          <p:cNvSpPr>
            <a:spLocks noGrp="1" noRot="1" noChangeAspect="1" noChangeArrowheads="1" noTextEdit="1"/>
          </p:cNvSpPr>
          <p:nvPr>
            <p:ph type="sldImg"/>
          </p:nvPr>
        </p:nvSpPr>
        <p:spPr>
          <a:xfrm>
            <a:off x="1181100" y="698500"/>
            <a:ext cx="4648200" cy="3486150"/>
          </a:xfrm>
          <a:ln/>
        </p:spPr>
      </p:sp>
      <p:sp>
        <p:nvSpPr>
          <p:cNvPr id="8058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891448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6ED1C6-8459-4713-B26A-9840CF2DCB50}" type="slidenum">
              <a:rPr lang="en-US" smtClean="0"/>
              <a:pPr>
                <a:defRPr/>
              </a:pPr>
              <a:t>66</a:t>
            </a:fld>
            <a:endParaRPr lang="en-US"/>
          </a:p>
        </p:txBody>
      </p:sp>
    </p:spTree>
    <p:extLst>
      <p:ext uri="{BB962C8B-B14F-4D97-AF65-F5344CB8AC3E}">
        <p14:creationId xmlns:p14="http://schemas.microsoft.com/office/powerpoint/2010/main" val="658731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CCFC70-D91B-4CD3-A6CB-CCC5BE5FC130}" type="slidenum">
              <a:rPr lang="en-US"/>
              <a:pPr/>
              <a:t>67</a:t>
            </a:fld>
            <a:endParaRPr lang="en-US"/>
          </a:p>
        </p:txBody>
      </p:sp>
      <p:sp>
        <p:nvSpPr>
          <p:cNvPr id="819202" name="Rectangle 2"/>
          <p:cNvSpPr>
            <a:spLocks noGrp="1" noRot="1" noChangeAspect="1" noChangeArrowheads="1" noTextEdit="1"/>
          </p:cNvSpPr>
          <p:nvPr>
            <p:ph type="sldImg"/>
          </p:nvPr>
        </p:nvSpPr>
        <p:spPr>
          <a:ln/>
        </p:spPr>
      </p:sp>
      <p:sp>
        <p:nvSpPr>
          <p:cNvPr id="8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2110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6ED1C6-8459-4713-B26A-9840CF2DCB50}" type="slidenum">
              <a:rPr lang="en-US" smtClean="0"/>
              <a:pPr>
                <a:defRPr/>
              </a:pPr>
              <a:t>73</a:t>
            </a:fld>
            <a:endParaRPr lang="en-US"/>
          </a:p>
        </p:txBody>
      </p:sp>
    </p:spTree>
    <p:extLst>
      <p:ext uri="{BB962C8B-B14F-4D97-AF65-F5344CB8AC3E}">
        <p14:creationId xmlns:p14="http://schemas.microsoft.com/office/powerpoint/2010/main" val="1415309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Xml – </a:t>
            </a:r>
          </a:p>
          <a:p>
            <a:r>
              <a:rPr lang="en-US" altLang="en-US">
                <a:latin typeface="Calibri" charset="0"/>
              </a:rPr>
              <a:t>Binary component</a:t>
            </a:r>
          </a:p>
          <a:p>
            <a:r>
              <a:rPr lang="en-US" altLang="en-US">
                <a:latin typeface="Calibri" charset="0"/>
              </a:rPr>
              <a:t>Pdf of science data, portable</a:t>
            </a:r>
          </a:p>
          <a:p>
            <a:r>
              <a:rPr lang="en-US" altLang="en-US">
                <a:latin typeface="Calibri" charset="0"/>
              </a:rPr>
              <a:t>Like a grouping, links between object,</a:t>
            </a:r>
          </a:p>
          <a:p>
            <a:r>
              <a:rPr lang="en-US" altLang="en-US">
                <a:latin typeface="Calibri" charset="0"/>
              </a:rPr>
              <a:t>Not exactly like any of these things, fast, runs everywhere, </a:t>
            </a: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F3F34792-FA9B-434E-A598-75783BA74149}" type="slidenum">
              <a:rPr lang="en-US" altLang="en-US" sz="1200"/>
              <a:pPr/>
              <a:t>6</a:t>
            </a:fld>
            <a:endParaRPr lang="en-US"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6ED1C6-8459-4713-B26A-9840CF2DCB50}" type="slidenum">
              <a:rPr lang="en-US" smtClean="0"/>
              <a:pPr>
                <a:defRPr/>
              </a:pPr>
              <a:t>86</a:t>
            </a:fld>
            <a:endParaRPr lang="en-US"/>
          </a:p>
        </p:txBody>
      </p:sp>
    </p:spTree>
    <p:extLst>
      <p:ext uri="{BB962C8B-B14F-4D97-AF65-F5344CB8AC3E}">
        <p14:creationId xmlns:p14="http://schemas.microsoft.com/office/powerpoint/2010/main" val="2533142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D9E3B05E-6562-4669-8BBA-A7ED6F68F70F}" type="slidenum">
              <a:rPr lang="en-US" smtClean="0">
                <a:latin typeface="Calibri" pitchFamily="34" charset="0"/>
              </a:rPr>
              <a:pPr eaLnBrk="1" hangingPunct="1"/>
              <a:t>102</a:t>
            </a:fld>
            <a:endParaRPr lang="en-US" smtClean="0">
              <a:latin typeface="Calibri" pitchFamily="34" charset="0"/>
            </a:endParaRPr>
          </a:p>
        </p:txBody>
      </p:sp>
      <p:sp>
        <p:nvSpPr>
          <p:cNvPr id="56323" name="Rectangle 2"/>
          <p:cNvSpPr>
            <a:spLocks noGrp="1" noRot="1" noChangeAspect="1" noChangeArrowheads="1" noTextEdit="1"/>
          </p:cNvSpPr>
          <p:nvPr>
            <p:ph type="sldImg"/>
          </p:nvPr>
        </p:nvSpPr>
        <p:spPr bwMode="auto">
          <a:xfrm>
            <a:off x="1181100" y="696913"/>
            <a:ext cx="4649788" cy="3486150"/>
          </a:xfrm>
          <a:solidFill>
            <a:srgbClr val="FFFFFF"/>
          </a:solidFill>
          <a:ln>
            <a:solidFill>
              <a:srgbClr val="000000"/>
            </a:solidFill>
            <a:miter lim="800000"/>
            <a:headEnd/>
            <a:tailEnd/>
          </a:ln>
        </p:spPr>
      </p:sp>
      <p:sp>
        <p:nvSpPr>
          <p:cNvPr id="5632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1325699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820FAF5-3FD8-4428-9FBC-E8A1AEAC2C3C}" type="slidenum">
              <a:rPr lang="en-US" smtClean="0">
                <a:latin typeface="Calibri" pitchFamily="34" charset="0"/>
              </a:rPr>
              <a:pPr eaLnBrk="1" hangingPunct="1"/>
              <a:t>103</a:t>
            </a:fld>
            <a:endParaRPr lang="en-US" smtClean="0">
              <a:latin typeface="Calibri" pitchFamily="34" charset="0"/>
            </a:endParaRPr>
          </a:p>
        </p:txBody>
      </p:sp>
      <p:sp>
        <p:nvSpPr>
          <p:cNvPr id="51203" name="Rectangle 2"/>
          <p:cNvSpPr>
            <a:spLocks noGrp="1" noRot="1" noChangeAspect="1" noChangeArrowheads="1" noTextEdit="1"/>
          </p:cNvSpPr>
          <p:nvPr>
            <p:ph type="sldImg"/>
          </p:nvPr>
        </p:nvSpPr>
        <p:spPr bwMode="auto">
          <a:xfrm>
            <a:off x="1181100" y="696913"/>
            <a:ext cx="4649788" cy="3486150"/>
          </a:xfrm>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631651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9F47297-372F-460B-B382-26176678B835}" type="slidenum">
              <a:rPr lang="en-US" smtClean="0">
                <a:latin typeface="Calibri" pitchFamily="34" charset="0"/>
              </a:rPr>
              <a:pPr eaLnBrk="1" hangingPunct="1"/>
              <a:t>104</a:t>
            </a:fld>
            <a:endParaRPr lang="en-US" smtClean="0">
              <a:latin typeface="Calibri" pitchFamily="34" charset="0"/>
            </a:endParaRPr>
          </a:p>
        </p:txBody>
      </p:sp>
      <p:sp>
        <p:nvSpPr>
          <p:cNvPr id="71683" name="Rectangle 2"/>
          <p:cNvSpPr>
            <a:spLocks noGrp="1" noRot="1" noChangeAspect="1" noChangeArrowheads="1" noTextEdit="1"/>
          </p:cNvSpPr>
          <p:nvPr>
            <p:ph type="sldImg"/>
          </p:nvPr>
        </p:nvSpPr>
        <p:spPr bwMode="auto">
          <a:xfrm>
            <a:off x="1181100" y="696913"/>
            <a:ext cx="4649788" cy="3486150"/>
          </a:xfrm>
          <a:solidFill>
            <a:srgbClr val="FFFFFF"/>
          </a:solidFill>
          <a:ln>
            <a:solidFill>
              <a:srgbClr val="000000"/>
            </a:solidFill>
            <a:miter lim="800000"/>
            <a:headEnd/>
            <a:tailEnd/>
          </a:ln>
        </p:spPr>
      </p:sp>
      <p:sp>
        <p:nvSpPr>
          <p:cNvPr id="7168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smtClean="0"/>
          </a:p>
        </p:txBody>
      </p:sp>
    </p:spTree>
    <p:extLst>
      <p:ext uri="{BB962C8B-B14F-4D97-AF65-F5344CB8AC3E}">
        <p14:creationId xmlns:p14="http://schemas.microsoft.com/office/powerpoint/2010/main" val="939592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7D0369F-1DFF-4EE0-B1AD-AB246EB4F42C}" type="slidenum">
              <a:rPr lang="en-US" smtClean="0">
                <a:latin typeface="Calibri" pitchFamily="34" charset="0"/>
              </a:rPr>
              <a:pPr eaLnBrk="1" hangingPunct="1"/>
              <a:t>105</a:t>
            </a:fld>
            <a:endParaRPr lang="en-US" smtClean="0">
              <a:latin typeface="Calibri" pitchFamily="34" charset="0"/>
            </a:endParaRP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596335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C134DAD1-749A-4C9A-A5ED-5BC8F28A7B5D}" type="slidenum">
              <a:rPr lang="en-US" smtClean="0">
                <a:latin typeface="Calibri" pitchFamily="34" charset="0"/>
              </a:rPr>
              <a:pPr eaLnBrk="1" hangingPunct="1"/>
              <a:t>106</a:t>
            </a:fld>
            <a:endParaRPr lang="en-US" smtClean="0">
              <a:latin typeface="Calibri"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689733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57066" indent="-291179" eaLnBrk="0" hangingPunct="0">
              <a:defRPr>
                <a:solidFill>
                  <a:schemeClr val="tx1"/>
                </a:solidFill>
                <a:latin typeface="Arial" pitchFamily="34" charset="0"/>
                <a:ea typeface="MS PGothic" pitchFamily="34" charset="-128"/>
              </a:defRPr>
            </a:lvl2pPr>
            <a:lvl3pPr marL="1164717" indent="-232943" eaLnBrk="0" hangingPunct="0">
              <a:defRPr>
                <a:solidFill>
                  <a:schemeClr val="tx1"/>
                </a:solidFill>
                <a:latin typeface="Arial" pitchFamily="34" charset="0"/>
                <a:ea typeface="MS PGothic" pitchFamily="34" charset="-128"/>
              </a:defRPr>
            </a:lvl3pPr>
            <a:lvl4pPr marL="1630604" indent="-232943" eaLnBrk="0" hangingPunct="0">
              <a:defRPr>
                <a:solidFill>
                  <a:schemeClr val="tx1"/>
                </a:solidFill>
                <a:latin typeface="Arial" pitchFamily="34" charset="0"/>
                <a:ea typeface="MS PGothic" pitchFamily="34" charset="-128"/>
              </a:defRPr>
            </a:lvl4pPr>
            <a:lvl5pPr marL="2096491" indent="-232943" eaLnBrk="0" hangingPunct="0">
              <a:defRPr>
                <a:solidFill>
                  <a:schemeClr val="tx1"/>
                </a:solidFill>
                <a:latin typeface="Arial" pitchFamily="34"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Arial" pitchFamily="34"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Arial" pitchFamily="34"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Arial" pitchFamily="34"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BA084D05-587A-452B-B6EB-7428116ACF4B}" type="slidenum">
              <a:rPr lang="en-US" smtClean="0">
                <a:latin typeface="Calibri" pitchFamily="34" charset="0"/>
              </a:rPr>
              <a:pPr eaLnBrk="1" hangingPunct="1"/>
              <a:t>107</a:t>
            </a:fld>
            <a:endParaRPr lang="en-US" smtClean="0">
              <a:latin typeface="Calibri" pitchFamily="34"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9756268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a:t>
            </a:r>
            <a:r>
              <a:rPr lang="en-US" baseline="0" dirty="0" smtClean="0"/>
              <a:t> turns out that financial data challenges are often very similar to data challenges that many other organizations have to deal with.</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E.g. Flight testing, synchrotrons, and satellites all involve ingestion of streams of time-sequenced data at high speed.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Uses of HPC in finance require many of the same capabilities that defense, weather, and other applications require.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Whenever data is big, structured, and possibly complex, HDF5 has a potential role.  That includes finance in many instances.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HDF Group</a:t>
            </a:r>
            <a:r>
              <a:rPr lang="en-US" baseline="0" dirty="0" smtClean="0"/>
              <a:t> has some experience</a:t>
            </a:r>
            <a:endParaRPr lang="en-US" dirty="0" smtClean="0"/>
          </a:p>
          <a:p>
            <a:r>
              <a:rPr lang="en-US" dirty="0" smtClean="0"/>
              <a:t>8 years experience with Chicago-based hedge fund</a:t>
            </a:r>
          </a:p>
          <a:p>
            <a:pPr lvl="1"/>
            <a:r>
              <a:rPr lang="en-US" dirty="0" err="1" smtClean="0"/>
              <a:t>Tickdata</a:t>
            </a:r>
            <a:r>
              <a:rPr lang="en-US" dirty="0" smtClean="0"/>
              <a:t> gathering, processing, mining</a:t>
            </a:r>
          </a:p>
          <a:p>
            <a:pPr lvl="1"/>
            <a:r>
              <a:rPr lang="en-US" dirty="0" smtClean="0"/>
              <a:t>Storage system architecture advice</a:t>
            </a:r>
          </a:p>
          <a:p>
            <a:pPr lvl="1"/>
            <a:r>
              <a:rPr lang="en-US" dirty="0" smtClean="0"/>
              <a:t>HDF5 features and tuning</a:t>
            </a:r>
          </a:p>
          <a:p>
            <a:r>
              <a:rPr lang="en-US" dirty="0" smtClean="0"/>
              <a:t>Nanex, PDT, and others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4596096-7494-46BD-B1E4-3D9C38D54C1C}" type="slidenum">
              <a:rPr lang="en-US" smtClean="0"/>
              <a:t>110</a:t>
            </a:fld>
            <a:endParaRPr lang="en-US"/>
          </a:p>
        </p:txBody>
      </p:sp>
    </p:spTree>
    <p:extLst>
      <p:ext uri="{BB962C8B-B14F-4D97-AF65-F5344CB8AC3E}">
        <p14:creationId xmlns:p14="http://schemas.microsoft.com/office/powerpoint/2010/main" val="5500937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effectLst/>
              </a:rPr>
              <a:t>The U.S. Option market (OPRA) transmits over 1,400,000 quotes per second, and 6 billion quotes per trading day.</a:t>
            </a:r>
            <a:br>
              <a:rPr lang="en-US" dirty="0" smtClean="0">
                <a:effectLst/>
              </a:rPr>
            </a:br>
            <a:endParaRPr lang="en-US" dirty="0"/>
          </a:p>
        </p:txBody>
      </p:sp>
      <p:sp>
        <p:nvSpPr>
          <p:cNvPr id="4" name="Slide Number Placeholder 3"/>
          <p:cNvSpPr>
            <a:spLocks noGrp="1"/>
          </p:cNvSpPr>
          <p:nvPr>
            <p:ph type="sldNum" sz="quarter" idx="10"/>
          </p:nvPr>
        </p:nvSpPr>
        <p:spPr/>
        <p:txBody>
          <a:bodyPr/>
          <a:lstStyle/>
          <a:p>
            <a:fld id="{199AFF83-E7C7-45C2-A1B8-C2E047EB4FC0}" type="slidenum">
              <a:rPr lang="en-US" smtClean="0"/>
              <a:pPr/>
              <a:t>116</a:t>
            </a:fld>
            <a:endParaRPr lang="en-US" dirty="0"/>
          </a:p>
        </p:txBody>
      </p:sp>
    </p:spTree>
    <p:extLst>
      <p:ext uri="{BB962C8B-B14F-4D97-AF65-F5344CB8AC3E}">
        <p14:creationId xmlns:p14="http://schemas.microsoft.com/office/powerpoint/2010/main" val="1864505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AFF83-E7C7-45C2-A1B8-C2E047EB4FC0}" type="slidenum">
              <a:rPr lang="en-US" smtClean="0"/>
              <a:pPr/>
              <a:t>117</a:t>
            </a:fld>
            <a:endParaRPr lang="en-US" dirty="0"/>
          </a:p>
        </p:txBody>
      </p:sp>
    </p:spTree>
    <p:extLst>
      <p:ext uri="{BB962C8B-B14F-4D97-AF65-F5344CB8AC3E}">
        <p14:creationId xmlns:p14="http://schemas.microsoft.com/office/powerpoint/2010/main" val="1547142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Get data back in 50 years, simulation data available for future comparison, NASA satellite data available for 50 plus years, archive the data.</a:t>
            </a:r>
          </a:p>
          <a:p>
            <a:endParaRPr lang="en-US" altLang="en-US">
              <a:latin typeface="Calibri" charset="0"/>
            </a:endParaRPr>
          </a:p>
          <a:p>
            <a:endParaRPr lang="en-US" altLang="en-US">
              <a:latin typeface="Calibri"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C577A41C-2C4B-B24E-B6ED-634D0ABA40F1}" type="slidenum">
              <a:rPr lang="en-US" altLang="en-US" sz="1200"/>
              <a:pPr/>
              <a:t>7</a:t>
            </a:fld>
            <a:endParaRPr lang="en-US"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767A9-1BB1-4B42-A6C0-B79B7173C77F}" type="slidenum">
              <a:rPr lang="en-US"/>
              <a:pPr/>
              <a:t>121</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6612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FE9913-C88D-4261-A880-7EA9A803B32F}" type="slidenum">
              <a:rPr lang="en-US"/>
              <a:pPr/>
              <a:t>122</a:t>
            </a:fld>
            <a:endParaRPr lang="en-US"/>
          </a:p>
        </p:txBody>
      </p:sp>
      <p:sp>
        <p:nvSpPr>
          <p:cNvPr id="7885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8851" name="Rectangle 1027"/>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190063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A77D43-7197-40A6-9172-4688B5F9DC0F}" type="slidenum">
              <a:rPr lang="en-US"/>
              <a:pPr/>
              <a:t>123</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1884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Ab</a:t>
            </a: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3724D0E7-59B3-AC4F-A954-39B59B0589CB}" type="slidenum">
              <a:rPr lang="en-US" altLang="en-US" sz="1200"/>
              <a:pPr/>
              <a:t>9</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Container to hold objects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24C80DE2-22E6-C84F-A022-D728EFA73307}" type="slidenum">
              <a:rPr lang="en-US" altLang="en-US" sz="1200"/>
              <a:pPr/>
              <a:t>10</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Componets and building blocks. On the left are the fundemental components and on the right are the supporting componets , these are the compontes when you work with HDF5.</a:t>
            </a:r>
          </a:p>
          <a:p>
            <a:endParaRPr lang="en-US" altLang="en-US">
              <a:latin typeface="Calibri" charset="0"/>
            </a:endParaRPr>
          </a:p>
          <a:p>
            <a:endParaRPr lang="en-US" altLang="en-US">
              <a:latin typeface="Calibri" charset="0"/>
            </a:endParaRP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675CF284-5AC5-FE43-90EB-BE37B40CED7E}" type="slidenum">
              <a:rPr lang="en-US" altLang="en-US" sz="1200"/>
              <a:pPr/>
              <a:t>11</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charset="0"/>
              </a:rPr>
              <a:t>Beginning with HDF, multi dimensional, they are extensiable. </a:t>
            </a:r>
          </a:p>
          <a:p>
            <a:r>
              <a:rPr lang="en-US" altLang="en-US">
                <a:latin typeface="Calibri" charset="0"/>
              </a:rPr>
              <a:t>½ of dataset, the other ½ in the metadata, the data is self describing so you have to tell what type of data it is, the rank of the data and the dimension in each direction.</a:t>
            </a: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1ED3309F-08F3-9849-83A2-24397E971E75}" type="slidenum">
              <a:rPr lang="en-US" altLang="en-US" sz="1200"/>
              <a:pPr/>
              <a:t>12</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99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53"/>
          <p:cNvSpPr txBox="1">
            <a:spLocks noChangeArrowheads="1"/>
          </p:cNvSpPr>
          <p:nvPr userDrawn="1"/>
        </p:nvSpPr>
        <p:spPr bwMode="auto">
          <a:xfrm>
            <a:off x="7239000" y="6629400"/>
            <a:ext cx="1905000" cy="228600"/>
          </a:xfrm>
          <a:prstGeom prst="rect">
            <a:avLst/>
          </a:prstGeom>
          <a:noFill/>
          <a:ln w="9525">
            <a:noFill/>
            <a:miter lim="800000"/>
            <a:headEnd/>
            <a:tailEnd/>
          </a:ln>
          <a:effectLst/>
        </p:spPr>
        <p:txBody>
          <a:bodyPr anchor="b"/>
          <a:lstStyle>
            <a:lvl1pPr>
              <a:defRPr sz="1200" b="0">
                <a:solidFill>
                  <a:schemeClr val="bg1"/>
                </a:solidFill>
                <a:latin typeface="Arial" pitchFamily="34" charset="0"/>
                <a:cs typeface="Arial" pitchFamily="34" charset="0"/>
              </a:defRPr>
            </a:lvl1pPr>
          </a:lstStyle>
          <a:p>
            <a:pPr>
              <a:defRPr/>
            </a:pPr>
            <a:r>
              <a:rPr lang="en-US" dirty="0" err="1" smtClean="0">
                <a:latin typeface="Arial"/>
                <a:ea typeface="Calibri"/>
                <a:cs typeface="Arial"/>
              </a:rPr>
              <a:t>www.hdfgroup.org</a:t>
            </a:r>
            <a:r>
              <a:rPr lang="en-US" dirty="0" smtClean="0">
                <a:latin typeface="Arial"/>
                <a:ea typeface="Calibri"/>
                <a:cs typeface="Arial"/>
              </a:rPr>
              <a:t>/HDF5</a:t>
            </a:r>
          </a:p>
        </p:txBody>
      </p:sp>
      <p:pic>
        <p:nvPicPr>
          <p:cNvPr id="6" name="Picture 105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04813" y="152400"/>
            <a:ext cx="9667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1374775" y="239713"/>
            <a:ext cx="16160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800" smtClean="0">
                <a:latin typeface="Calibri" charset="0"/>
                <a:cs typeface="Calibri" charset="0"/>
              </a:rPr>
              <a:t>The HDF Group</a:t>
            </a:r>
          </a:p>
        </p:txBody>
      </p:sp>
      <p:sp>
        <p:nvSpPr>
          <p:cNvPr id="37890" name="Rectangle 2050"/>
          <p:cNvSpPr>
            <a:spLocks noGrp="1" noChangeArrowheads="1"/>
          </p:cNvSpPr>
          <p:nvPr>
            <p:ph type="ctrTitle"/>
          </p:nvPr>
        </p:nvSpPr>
        <p:spPr>
          <a:xfrm>
            <a:off x="685800" y="2209800"/>
            <a:ext cx="7772400" cy="2057400"/>
          </a:xfrm>
        </p:spPr>
        <p:txBody>
          <a:bodyPr anchor="t"/>
          <a:lstStyle>
            <a:lvl1pPr>
              <a:defRPr sz="4800">
                <a:latin typeface="Arial"/>
                <a:cs typeface="Arial"/>
              </a:defRPr>
            </a:lvl1pPr>
          </a:lstStyle>
          <a:p>
            <a:r>
              <a:rPr lang="en-US" dirty="0" smtClean="0"/>
              <a:t>Click to edit Master title style</a:t>
            </a:r>
            <a:endParaRPr lang="en-US" dirty="0"/>
          </a:p>
        </p:txBody>
      </p:sp>
      <p:sp>
        <p:nvSpPr>
          <p:cNvPr id="37891" name="Rectangle 2051"/>
          <p:cNvSpPr>
            <a:spLocks noGrp="1" noChangeArrowheads="1"/>
          </p:cNvSpPr>
          <p:nvPr>
            <p:ph type="subTitle" idx="1"/>
          </p:nvPr>
        </p:nvSpPr>
        <p:spPr>
          <a:xfrm>
            <a:off x="1219200" y="4419600"/>
            <a:ext cx="6400800" cy="914400"/>
          </a:xfrm>
        </p:spPr>
        <p:txBody>
          <a:bodyPr/>
          <a:lstStyle>
            <a:lvl1pPr marL="0" indent="0" algn="ctr">
              <a:buFontTx/>
              <a:buNone/>
              <a:defRPr sz="2400">
                <a:latin typeface="Arial"/>
                <a:cs typeface="Arial"/>
              </a:defRPr>
            </a:lvl1pPr>
          </a:lstStyle>
          <a:p>
            <a:r>
              <a:rPr lang="en-US" dirty="0" smtClean="0"/>
              <a:t>Click to edit Master subtitle style</a:t>
            </a:r>
            <a:endParaRPr lang="en-US" dirty="0"/>
          </a:p>
        </p:txBody>
      </p:sp>
      <p:sp>
        <p:nvSpPr>
          <p:cNvPr id="8" name="Rectangle 2065"/>
          <p:cNvSpPr>
            <a:spLocks noGrp="1" noChangeArrowheads="1"/>
          </p:cNvSpPr>
          <p:nvPr>
            <p:ph type="ftr" sz="quarter" idx="10"/>
          </p:nvPr>
        </p:nvSpPr>
        <p:spPr/>
        <p:txBody>
          <a:bodyPr/>
          <a:lstStyle>
            <a:lvl1pPr>
              <a:defRPr b="0">
                <a:latin typeface="Calibri"/>
                <a:cs typeface="Calibri"/>
              </a:defRPr>
            </a:lvl1pPr>
          </a:lstStyle>
          <a:p>
            <a:pPr>
              <a:defRPr/>
            </a:pPr>
            <a:r>
              <a:rPr lang="en-US" smtClean="0"/>
              <a:t>Future Trends in Nuclear Physics Computing</a:t>
            </a:r>
            <a:endParaRPr lang="en-US"/>
          </a:p>
        </p:txBody>
      </p:sp>
      <p:sp>
        <p:nvSpPr>
          <p:cNvPr id="9" name="Rectangle 2066"/>
          <p:cNvSpPr>
            <a:spLocks noGrp="1" noChangeArrowheads="1"/>
          </p:cNvSpPr>
          <p:nvPr>
            <p:ph type="sldNum" sz="quarter" idx="11"/>
          </p:nvPr>
        </p:nvSpPr>
        <p:spPr/>
        <p:txBody>
          <a:bodyPr/>
          <a:lstStyle>
            <a:lvl1pPr>
              <a:defRPr/>
            </a:lvl1pPr>
          </a:lstStyle>
          <a:p>
            <a:fld id="{E26C71DD-127A-464D-BC93-24B7E77B3666}" type="slidenum">
              <a:rPr lang="en-US" altLang="en-US"/>
              <a:pPr/>
              <a:t>‹#›</a:t>
            </a:fld>
            <a:endParaRPr lang="en-US" altLang="en-US"/>
          </a:p>
        </p:txBody>
      </p:sp>
    </p:spTree>
    <p:extLst>
      <p:ext uri="{BB962C8B-B14F-4D97-AF65-F5344CB8AC3E}">
        <p14:creationId xmlns:p14="http://schemas.microsoft.com/office/powerpoint/2010/main" val="1579222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54"/>
          <p:cNvSpPr>
            <a:spLocks noGrp="1" noChangeArrowheads="1"/>
          </p:cNvSpPr>
          <p:nvPr>
            <p:ph type="ftr" sz="quarter" idx="10"/>
          </p:nvPr>
        </p:nvSpPr>
        <p:spPr>
          <a:ln/>
        </p:spPr>
        <p:txBody>
          <a:bodyPr/>
          <a:lstStyle>
            <a:lvl1pPr>
              <a:defRPr/>
            </a:lvl1pPr>
          </a:lstStyle>
          <a:p>
            <a:pPr>
              <a:defRPr/>
            </a:pPr>
            <a:r>
              <a:rPr lang="en-US" smtClean="0"/>
              <a:t>Future Trends in Nuclear Physics Computing</a:t>
            </a:r>
            <a:endParaRPr lang="en-US" dirty="0"/>
          </a:p>
        </p:txBody>
      </p:sp>
      <p:sp>
        <p:nvSpPr>
          <p:cNvPr id="5" name="Rectangle 1055"/>
          <p:cNvSpPr>
            <a:spLocks noGrp="1" noChangeArrowheads="1"/>
          </p:cNvSpPr>
          <p:nvPr>
            <p:ph type="sldNum" sz="quarter" idx="11"/>
          </p:nvPr>
        </p:nvSpPr>
        <p:spPr>
          <a:ln/>
        </p:spPr>
        <p:txBody>
          <a:bodyPr/>
          <a:lstStyle>
            <a:lvl1pPr>
              <a:defRPr/>
            </a:lvl1pPr>
          </a:lstStyle>
          <a:p>
            <a:fld id="{22735B42-58F1-B44A-A4A3-5CB17AE493DB}" type="slidenum">
              <a:rPr lang="en-US" altLang="en-US"/>
              <a:pPr/>
              <a:t>‹#›</a:t>
            </a:fld>
            <a:endParaRPr lang="en-US" altLang="en-US"/>
          </a:p>
        </p:txBody>
      </p:sp>
    </p:spTree>
    <p:extLst>
      <p:ext uri="{BB962C8B-B14F-4D97-AF65-F5344CB8AC3E}">
        <p14:creationId xmlns:p14="http://schemas.microsoft.com/office/powerpoint/2010/main" val="1242804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152400"/>
            <a:ext cx="21145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1912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54"/>
          <p:cNvSpPr>
            <a:spLocks noGrp="1" noChangeArrowheads="1"/>
          </p:cNvSpPr>
          <p:nvPr>
            <p:ph type="ftr" sz="quarter" idx="10"/>
          </p:nvPr>
        </p:nvSpPr>
        <p:spPr>
          <a:ln/>
        </p:spPr>
        <p:txBody>
          <a:bodyPr/>
          <a:lstStyle>
            <a:lvl1pPr>
              <a:defRPr/>
            </a:lvl1pPr>
          </a:lstStyle>
          <a:p>
            <a:pPr>
              <a:defRPr/>
            </a:pPr>
            <a:r>
              <a:rPr lang="en-US" smtClean="0"/>
              <a:t>Future Trends in Nuclear Physics Computing</a:t>
            </a:r>
            <a:endParaRPr lang="en-US" dirty="0"/>
          </a:p>
        </p:txBody>
      </p:sp>
      <p:sp>
        <p:nvSpPr>
          <p:cNvPr id="5" name="Rectangle 1055"/>
          <p:cNvSpPr>
            <a:spLocks noGrp="1" noChangeArrowheads="1"/>
          </p:cNvSpPr>
          <p:nvPr>
            <p:ph type="sldNum" sz="quarter" idx="11"/>
          </p:nvPr>
        </p:nvSpPr>
        <p:spPr>
          <a:ln/>
        </p:spPr>
        <p:txBody>
          <a:bodyPr/>
          <a:lstStyle>
            <a:lvl1pPr>
              <a:defRPr/>
            </a:lvl1pPr>
          </a:lstStyle>
          <a:p>
            <a:fld id="{B84E5D25-2E2F-AC40-8E79-D5EAACB65F76}" type="slidenum">
              <a:rPr lang="en-US" altLang="en-US"/>
              <a:pPr/>
              <a:t>‹#›</a:t>
            </a:fld>
            <a:endParaRPr lang="en-US" altLang="en-US"/>
          </a:p>
        </p:txBody>
      </p:sp>
    </p:spTree>
    <p:extLst>
      <p:ext uri="{BB962C8B-B14F-4D97-AF65-F5344CB8AC3E}">
        <p14:creationId xmlns:p14="http://schemas.microsoft.com/office/powerpoint/2010/main" val="1388793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010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990600"/>
            <a:ext cx="84582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000" y="3810000"/>
            <a:ext cx="84582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54"/>
          <p:cNvSpPr>
            <a:spLocks noGrp="1" noChangeArrowheads="1"/>
          </p:cNvSpPr>
          <p:nvPr>
            <p:ph type="ftr" sz="quarter" idx="10"/>
          </p:nvPr>
        </p:nvSpPr>
        <p:spPr>
          <a:ln/>
        </p:spPr>
        <p:txBody>
          <a:bodyPr/>
          <a:lstStyle>
            <a:lvl1pPr>
              <a:defRPr/>
            </a:lvl1pPr>
          </a:lstStyle>
          <a:p>
            <a:pPr>
              <a:defRPr/>
            </a:pPr>
            <a:r>
              <a:rPr lang="en-US" smtClean="0"/>
              <a:t>Future Trends in Nuclear Physics Computing</a:t>
            </a:r>
            <a:endParaRPr lang="en-US" dirty="0"/>
          </a:p>
        </p:txBody>
      </p:sp>
      <p:sp>
        <p:nvSpPr>
          <p:cNvPr id="6" name="Rectangle 1055"/>
          <p:cNvSpPr>
            <a:spLocks noGrp="1" noChangeArrowheads="1"/>
          </p:cNvSpPr>
          <p:nvPr>
            <p:ph type="sldNum" sz="quarter" idx="11"/>
          </p:nvPr>
        </p:nvSpPr>
        <p:spPr>
          <a:ln/>
        </p:spPr>
        <p:txBody>
          <a:bodyPr/>
          <a:lstStyle>
            <a:lvl1pPr>
              <a:defRPr/>
            </a:lvl1pPr>
          </a:lstStyle>
          <a:p>
            <a:fld id="{E2EDE5B2-7E15-6448-8772-CCC04FBB3EE8}" type="slidenum">
              <a:rPr lang="en-US" altLang="en-US"/>
              <a:pPr/>
              <a:t>‹#›</a:t>
            </a:fld>
            <a:endParaRPr lang="en-US" altLang="en-US"/>
          </a:p>
        </p:txBody>
      </p:sp>
    </p:spTree>
    <p:extLst>
      <p:ext uri="{BB962C8B-B14F-4D97-AF65-F5344CB8AC3E}">
        <p14:creationId xmlns:p14="http://schemas.microsoft.com/office/powerpoint/2010/main" val="450494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Bullet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010400" cy="5334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381000" y="990600"/>
            <a:ext cx="8458200" cy="5410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55"/>
          <p:cNvSpPr>
            <a:spLocks noGrp="1" noChangeArrowheads="1"/>
          </p:cNvSpPr>
          <p:nvPr>
            <p:ph type="sldNum" sz="quarter" idx="10"/>
          </p:nvPr>
        </p:nvSpPr>
        <p:spPr/>
        <p:txBody>
          <a:bodyPr/>
          <a:lstStyle>
            <a:lvl1pPr>
              <a:defRPr/>
            </a:lvl1pPr>
          </a:lstStyle>
          <a:p>
            <a:fld id="{F8E768F4-42D8-A440-8A87-4057B7E84BAC}" type="slidenum">
              <a:rPr lang="en-US" altLang="en-US"/>
              <a:pPr/>
              <a:t>‹#›</a:t>
            </a:fld>
            <a:endParaRPr lang="en-US" altLang="en-US"/>
          </a:p>
        </p:txBody>
      </p:sp>
    </p:spTree>
    <p:extLst>
      <p:ext uri="{BB962C8B-B14F-4D97-AF65-F5344CB8AC3E}">
        <p14:creationId xmlns:p14="http://schemas.microsoft.com/office/powerpoint/2010/main" val="124382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219200"/>
            <a:ext cx="4038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219200"/>
            <a:ext cx="4038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477000"/>
            <a:ext cx="2895600" cy="244475"/>
          </a:xfrm>
          <a:prstGeom prst="rect">
            <a:avLst/>
          </a:prstGeom>
        </p:spPr>
        <p:txBody>
          <a:bodyPr/>
          <a:lstStyle>
            <a:lvl1pPr>
              <a:defRPr>
                <a:solidFill>
                  <a:schemeClr val="bg1"/>
                </a:solidFill>
              </a:defRPr>
            </a:lvl1pPr>
          </a:lstStyle>
          <a:p>
            <a:pPr>
              <a:defRPr/>
            </a:pPr>
            <a:r>
              <a:rPr lang="en-US" smtClean="0"/>
              <a:t>Future Trends in Nuclear Physics Computing</a:t>
            </a:r>
            <a:endParaRPr lang="en-US" dirty="0"/>
          </a:p>
        </p:txBody>
      </p:sp>
      <p:sp>
        <p:nvSpPr>
          <p:cNvPr id="6" name="Slide Number Placeholder 5"/>
          <p:cNvSpPr>
            <a:spLocks noGrp="1"/>
          </p:cNvSpPr>
          <p:nvPr>
            <p:ph type="sldNum" sz="quarter" idx="11"/>
          </p:nvPr>
        </p:nvSpPr>
        <p:spPr>
          <a:xfrm>
            <a:off x="7620000" y="6477000"/>
            <a:ext cx="762000" cy="244475"/>
          </a:xfrm>
        </p:spPr>
        <p:txBody>
          <a:bodyPr/>
          <a:lstStyle>
            <a:lvl1pPr>
              <a:defRPr>
                <a:solidFill>
                  <a:schemeClr val="bg1"/>
                </a:solidFill>
              </a:defRPr>
            </a:lvl1pPr>
          </a:lstStyle>
          <a:p>
            <a:pPr>
              <a:defRPr/>
            </a:pPr>
            <a:fld id="{2F9730DF-A5B7-4FF5-91D2-CC1BC37C05A1}" type="slidenum">
              <a:rPr lang="en-US" smtClean="0"/>
              <a:pPr>
                <a:defRPr/>
              </a:pPr>
              <a:t>‹#›</a:t>
            </a:fld>
            <a:endParaRPr lang="en-US"/>
          </a:p>
        </p:txBody>
      </p:sp>
      <p:sp>
        <p:nvSpPr>
          <p:cNvPr id="7" name="Rectangle 4"/>
          <p:cNvSpPr>
            <a:spLocks noGrp="1" noChangeArrowheads="1"/>
          </p:cNvSpPr>
          <p:nvPr>
            <p:ph type="dt" sz="half" idx="12"/>
          </p:nvPr>
        </p:nvSpPr>
        <p:spPr>
          <a:xfrm>
            <a:off x="457200" y="6356350"/>
            <a:ext cx="2133600" cy="365125"/>
          </a:xfrm>
          <a:prstGeom prst="rect">
            <a:avLst/>
          </a:prstGeom>
          <a:ln/>
        </p:spPr>
        <p:txBody>
          <a:bodyPr/>
          <a:lstStyle>
            <a:lvl1pPr>
              <a:defRPr>
                <a:solidFill>
                  <a:schemeClr val="bg1"/>
                </a:solidFill>
              </a:defRPr>
            </a:lvl1pPr>
          </a:lstStyle>
          <a:p>
            <a:pPr>
              <a:defRPr/>
            </a:pPr>
            <a:r>
              <a:rPr lang="en-US" smtClean="0"/>
              <a:t>May 3, 2017</a:t>
            </a:r>
            <a:endParaRPr lang="en-US"/>
          </a:p>
        </p:txBody>
      </p:sp>
    </p:spTree>
    <p:extLst>
      <p:ext uri="{BB962C8B-B14F-4D97-AF65-F5344CB8AC3E}">
        <p14:creationId xmlns:p14="http://schemas.microsoft.com/office/powerpoint/2010/main" val="23472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54"/>
          <p:cNvSpPr>
            <a:spLocks noGrp="1" noChangeArrowheads="1"/>
          </p:cNvSpPr>
          <p:nvPr>
            <p:ph type="ftr" sz="quarter" idx="10"/>
          </p:nvPr>
        </p:nvSpPr>
        <p:spPr>
          <a:ln/>
        </p:spPr>
        <p:txBody>
          <a:bodyPr/>
          <a:lstStyle>
            <a:lvl1pPr>
              <a:defRPr/>
            </a:lvl1pPr>
          </a:lstStyle>
          <a:p>
            <a:pPr>
              <a:defRPr/>
            </a:pPr>
            <a:r>
              <a:rPr lang="en-US" smtClean="0"/>
              <a:t>Future Trends in Nuclear Physics Computing</a:t>
            </a:r>
            <a:endParaRPr lang="en-US" dirty="0"/>
          </a:p>
        </p:txBody>
      </p:sp>
      <p:sp>
        <p:nvSpPr>
          <p:cNvPr id="5" name="Rectangle 1055"/>
          <p:cNvSpPr>
            <a:spLocks noGrp="1" noChangeArrowheads="1"/>
          </p:cNvSpPr>
          <p:nvPr>
            <p:ph type="sldNum" sz="quarter" idx="11"/>
          </p:nvPr>
        </p:nvSpPr>
        <p:spPr>
          <a:ln/>
        </p:spPr>
        <p:txBody>
          <a:bodyPr/>
          <a:lstStyle>
            <a:lvl1pPr>
              <a:defRPr/>
            </a:lvl1pPr>
          </a:lstStyle>
          <a:p>
            <a:fld id="{E4F06B06-699F-E646-827F-046DC0033A13}" type="slidenum">
              <a:rPr lang="en-US" altLang="en-US"/>
              <a:pPr/>
              <a:t>‹#›</a:t>
            </a:fld>
            <a:endParaRPr lang="en-US" altLang="en-US"/>
          </a:p>
        </p:txBody>
      </p:sp>
    </p:spTree>
    <p:extLst>
      <p:ext uri="{BB962C8B-B14F-4D97-AF65-F5344CB8AC3E}">
        <p14:creationId xmlns:p14="http://schemas.microsoft.com/office/powerpoint/2010/main" val="165929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54"/>
          <p:cNvSpPr>
            <a:spLocks noGrp="1" noChangeArrowheads="1"/>
          </p:cNvSpPr>
          <p:nvPr>
            <p:ph type="ftr" sz="quarter" idx="10"/>
          </p:nvPr>
        </p:nvSpPr>
        <p:spPr>
          <a:ln/>
        </p:spPr>
        <p:txBody>
          <a:bodyPr/>
          <a:lstStyle>
            <a:lvl1pPr>
              <a:defRPr/>
            </a:lvl1pPr>
          </a:lstStyle>
          <a:p>
            <a:pPr>
              <a:defRPr/>
            </a:pPr>
            <a:r>
              <a:rPr lang="en-US" smtClean="0"/>
              <a:t>Future Trends in Nuclear Physics Computing</a:t>
            </a:r>
            <a:endParaRPr lang="en-US" dirty="0"/>
          </a:p>
        </p:txBody>
      </p:sp>
      <p:sp>
        <p:nvSpPr>
          <p:cNvPr id="5" name="Rectangle 1055"/>
          <p:cNvSpPr>
            <a:spLocks noGrp="1" noChangeArrowheads="1"/>
          </p:cNvSpPr>
          <p:nvPr>
            <p:ph type="sldNum" sz="quarter" idx="11"/>
          </p:nvPr>
        </p:nvSpPr>
        <p:spPr>
          <a:ln/>
        </p:spPr>
        <p:txBody>
          <a:bodyPr/>
          <a:lstStyle>
            <a:lvl1pPr>
              <a:defRPr/>
            </a:lvl1pPr>
          </a:lstStyle>
          <a:p>
            <a:fld id="{94DBBBDA-5B9C-E548-9BDF-0FD1456C1624}" type="slidenum">
              <a:rPr lang="en-US" altLang="en-US"/>
              <a:pPr/>
              <a:t>‹#›</a:t>
            </a:fld>
            <a:endParaRPr lang="en-US" altLang="en-US"/>
          </a:p>
        </p:txBody>
      </p:sp>
    </p:spTree>
    <p:extLst>
      <p:ext uri="{BB962C8B-B14F-4D97-AF65-F5344CB8AC3E}">
        <p14:creationId xmlns:p14="http://schemas.microsoft.com/office/powerpoint/2010/main" val="498642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990600"/>
            <a:ext cx="41529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990600"/>
            <a:ext cx="41529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54"/>
          <p:cNvSpPr>
            <a:spLocks noGrp="1" noChangeArrowheads="1"/>
          </p:cNvSpPr>
          <p:nvPr>
            <p:ph type="ftr" sz="quarter" idx="10"/>
          </p:nvPr>
        </p:nvSpPr>
        <p:spPr>
          <a:ln/>
        </p:spPr>
        <p:txBody>
          <a:bodyPr/>
          <a:lstStyle>
            <a:lvl1pPr>
              <a:defRPr/>
            </a:lvl1pPr>
          </a:lstStyle>
          <a:p>
            <a:pPr>
              <a:defRPr/>
            </a:pPr>
            <a:r>
              <a:rPr lang="en-US" smtClean="0"/>
              <a:t>Future Trends in Nuclear Physics Computing</a:t>
            </a:r>
            <a:endParaRPr lang="en-US" dirty="0"/>
          </a:p>
        </p:txBody>
      </p:sp>
      <p:sp>
        <p:nvSpPr>
          <p:cNvPr id="6" name="Rectangle 1055"/>
          <p:cNvSpPr>
            <a:spLocks noGrp="1" noChangeArrowheads="1"/>
          </p:cNvSpPr>
          <p:nvPr>
            <p:ph type="sldNum" sz="quarter" idx="11"/>
          </p:nvPr>
        </p:nvSpPr>
        <p:spPr>
          <a:ln/>
        </p:spPr>
        <p:txBody>
          <a:bodyPr/>
          <a:lstStyle>
            <a:lvl1pPr>
              <a:defRPr/>
            </a:lvl1pPr>
          </a:lstStyle>
          <a:p>
            <a:fld id="{23AA70F5-E077-5A40-951F-7AEA3A962D20}" type="slidenum">
              <a:rPr lang="en-US" altLang="en-US"/>
              <a:pPr/>
              <a:t>‹#›</a:t>
            </a:fld>
            <a:endParaRPr lang="en-US" altLang="en-US"/>
          </a:p>
        </p:txBody>
      </p:sp>
    </p:spTree>
    <p:extLst>
      <p:ext uri="{BB962C8B-B14F-4D97-AF65-F5344CB8AC3E}">
        <p14:creationId xmlns:p14="http://schemas.microsoft.com/office/powerpoint/2010/main" val="1207071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54"/>
          <p:cNvSpPr>
            <a:spLocks noGrp="1" noChangeArrowheads="1"/>
          </p:cNvSpPr>
          <p:nvPr>
            <p:ph type="ftr" sz="quarter" idx="10"/>
          </p:nvPr>
        </p:nvSpPr>
        <p:spPr>
          <a:ln/>
        </p:spPr>
        <p:txBody>
          <a:bodyPr/>
          <a:lstStyle>
            <a:lvl1pPr>
              <a:defRPr/>
            </a:lvl1pPr>
          </a:lstStyle>
          <a:p>
            <a:pPr>
              <a:defRPr/>
            </a:pPr>
            <a:r>
              <a:rPr lang="en-US" smtClean="0"/>
              <a:t>Future Trends in Nuclear Physics Computing</a:t>
            </a:r>
            <a:endParaRPr lang="en-US" dirty="0"/>
          </a:p>
        </p:txBody>
      </p:sp>
      <p:sp>
        <p:nvSpPr>
          <p:cNvPr id="8" name="Rectangle 1055"/>
          <p:cNvSpPr>
            <a:spLocks noGrp="1" noChangeArrowheads="1"/>
          </p:cNvSpPr>
          <p:nvPr>
            <p:ph type="sldNum" sz="quarter" idx="11"/>
          </p:nvPr>
        </p:nvSpPr>
        <p:spPr>
          <a:ln/>
        </p:spPr>
        <p:txBody>
          <a:bodyPr/>
          <a:lstStyle>
            <a:lvl1pPr>
              <a:defRPr/>
            </a:lvl1pPr>
          </a:lstStyle>
          <a:p>
            <a:fld id="{27D60E72-80F0-A64B-90E4-330A278CF18D}" type="slidenum">
              <a:rPr lang="en-US" altLang="en-US"/>
              <a:pPr/>
              <a:t>‹#›</a:t>
            </a:fld>
            <a:endParaRPr lang="en-US" altLang="en-US"/>
          </a:p>
        </p:txBody>
      </p:sp>
    </p:spTree>
    <p:extLst>
      <p:ext uri="{BB962C8B-B14F-4D97-AF65-F5344CB8AC3E}">
        <p14:creationId xmlns:p14="http://schemas.microsoft.com/office/powerpoint/2010/main" val="212309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54"/>
          <p:cNvSpPr>
            <a:spLocks noGrp="1" noChangeArrowheads="1"/>
          </p:cNvSpPr>
          <p:nvPr>
            <p:ph type="ftr" sz="quarter" idx="10"/>
          </p:nvPr>
        </p:nvSpPr>
        <p:spPr>
          <a:ln/>
        </p:spPr>
        <p:txBody>
          <a:bodyPr/>
          <a:lstStyle>
            <a:lvl1pPr>
              <a:defRPr/>
            </a:lvl1pPr>
          </a:lstStyle>
          <a:p>
            <a:pPr>
              <a:defRPr/>
            </a:pPr>
            <a:r>
              <a:rPr lang="en-US" smtClean="0"/>
              <a:t>Future Trends in Nuclear Physics Computing</a:t>
            </a:r>
            <a:endParaRPr lang="en-US" dirty="0"/>
          </a:p>
        </p:txBody>
      </p:sp>
      <p:sp>
        <p:nvSpPr>
          <p:cNvPr id="4" name="Rectangle 1055"/>
          <p:cNvSpPr>
            <a:spLocks noGrp="1" noChangeArrowheads="1"/>
          </p:cNvSpPr>
          <p:nvPr>
            <p:ph type="sldNum" sz="quarter" idx="11"/>
          </p:nvPr>
        </p:nvSpPr>
        <p:spPr>
          <a:ln/>
        </p:spPr>
        <p:txBody>
          <a:bodyPr/>
          <a:lstStyle>
            <a:lvl1pPr>
              <a:defRPr/>
            </a:lvl1pPr>
          </a:lstStyle>
          <a:p>
            <a:fld id="{DC33B290-F78E-7F44-BDFF-3F9703D44CBA}" type="slidenum">
              <a:rPr lang="en-US" altLang="en-US"/>
              <a:pPr/>
              <a:t>‹#›</a:t>
            </a:fld>
            <a:endParaRPr lang="en-US" altLang="en-US"/>
          </a:p>
        </p:txBody>
      </p:sp>
    </p:spTree>
    <p:extLst>
      <p:ext uri="{BB962C8B-B14F-4D97-AF65-F5344CB8AC3E}">
        <p14:creationId xmlns:p14="http://schemas.microsoft.com/office/powerpoint/2010/main" val="27536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54"/>
          <p:cNvSpPr>
            <a:spLocks noGrp="1" noChangeArrowheads="1"/>
          </p:cNvSpPr>
          <p:nvPr>
            <p:ph type="ftr" sz="quarter" idx="10"/>
          </p:nvPr>
        </p:nvSpPr>
        <p:spPr>
          <a:ln/>
        </p:spPr>
        <p:txBody>
          <a:bodyPr/>
          <a:lstStyle>
            <a:lvl1pPr>
              <a:defRPr/>
            </a:lvl1pPr>
          </a:lstStyle>
          <a:p>
            <a:pPr>
              <a:defRPr/>
            </a:pPr>
            <a:r>
              <a:rPr lang="en-US" smtClean="0"/>
              <a:t>Future Trends in Nuclear Physics Computing</a:t>
            </a:r>
            <a:endParaRPr lang="en-US" dirty="0"/>
          </a:p>
        </p:txBody>
      </p:sp>
      <p:sp>
        <p:nvSpPr>
          <p:cNvPr id="3" name="Rectangle 1055"/>
          <p:cNvSpPr>
            <a:spLocks noGrp="1" noChangeArrowheads="1"/>
          </p:cNvSpPr>
          <p:nvPr>
            <p:ph type="sldNum" sz="quarter" idx="11"/>
          </p:nvPr>
        </p:nvSpPr>
        <p:spPr>
          <a:ln/>
        </p:spPr>
        <p:txBody>
          <a:bodyPr/>
          <a:lstStyle>
            <a:lvl1pPr>
              <a:defRPr/>
            </a:lvl1pPr>
          </a:lstStyle>
          <a:p>
            <a:fld id="{3A7164E6-B293-884F-91B8-FFC810F28CA0}" type="slidenum">
              <a:rPr lang="en-US" altLang="en-US"/>
              <a:pPr/>
              <a:t>‹#›</a:t>
            </a:fld>
            <a:endParaRPr lang="en-US" altLang="en-US"/>
          </a:p>
        </p:txBody>
      </p:sp>
    </p:spTree>
    <p:extLst>
      <p:ext uri="{BB962C8B-B14F-4D97-AF65-F5344CB8AC3E}">
        <p14:creationId xmlns:p14="http://schemas.microsoft.com/office/powerpoint/2010/main" val="31196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54"/>
          <p:cNvSpPr>
            <a:spLocks noGrp="1" noChangeArrowheads="1"/>
          </p:cNvSpPr>
          <p:nvPr>
            <p:ph type="ftr" sz="quarter" idx="10"/>
          </p:nvPr>
        </p:nvSpPr>
        <p:spPr>
          <a:ln/>
        </p:spPr>
        <p:txBody>
          <a:bodyPr/>
          <a:lstStyle>
            <a:lvl1pPr>
              <a:defRPr/>
            </a:lvl1pPr>
          </a:lstStyle>
          <a:p>
            <a:pPr>
              <a:defRPr/>
            </a:pPr>
            <a:r>
              <a:rPr lang="en-US" smtClean="0"/>
              <a:t>Future Trends in Nuclear Physics Computing</a:t>
            </a:r>
            <a:endParaRPr lang="en-US" dirty="0"/>
          </a:p>
        </p:txBody>
      </p:sp>
      <p:sp>
        <p:nvSpPr>
          <p:cNvPr id="6" name="Rectangle 1055"/>
          <p:cNvSpPr>
            <a:spLocks noGrp="1" noChangeArrowheads="1"/>
          </p:cNvSpPr>
          <p:nvPr>
            <p:ph type="sldNum" sz="quarter" idx="11"/>
          </p:nvPr>
        </p:nvSpPr>
        <p:spPr>
          <a:ln/>
        </p:spPr>
        <p:txBody>
          <a:bodyPr/>
          <a:lstStyle>
            <a:lvl1pPr>
              <a:defRPr/>
            </a:lvl1pPr>
          </a:lstStyle>
          <a:p>
            <a:fld id="{C584A1D3-3906-FF44-BFB6-A771BE57A3A3}" type="slidenum">
              <a:rPr lang="en-US" altLang="en-US"/>
              <a:pPr/>
              <a:t>‹#›</a:t>
            </a:fld>
            <a:endParaRPr lang="en-US" altLang="en-US"/>
          </a:p>
        </p:txBody>
      </p:sp>
    </p:spTree>
    <p:extLst>
      <p:ext uri="{BB962C8B-B14F-4D97-AF65-F5344CB8AC3E}">
        <p14:creationId xmlns:p14="http://schemas.microsoft.com/office/powerpoint/2010/main" val="1119179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54"/>
          <p:cNvSpPr>
            <a:spLocks noGrp="1" noChangeArrowheads="1"/>
          </p:cNvSpPr>
          <p:nvPr>
            <p:ph type="ftr" sz="quarter" idx="10"/>
          </p:nvPr>
        </p:nvSpPr>
        <p:spPr>
          <a:ln/>
        </p:spPr>
        <p:txBody>
          <a:bodyPr/>
          <a:lstStyle>
            <a:lvl1pPr>
              <a:defRPr/>
            </a:lvl1pPr>
          </a:lstStyle>
          <a:p>
            <a:pPr>
              <a:defRPr/>
            </a:pPr>
            <a:r>
              <a:rPr lang="en-US" smtClean="0"/>
              <a:t>Future Trends in Nuclear Physics Computing</a:t>
            </a:r>
            <a:endParaRPr lang="en-US" dirty="0"/>
          </a:p>
        </p:txBody>
      </p:sp>
      <p:sp>
        <p:nvSpPr>
          <p:cNvPr id="6" name="Rectangle 1055"/>
          <p:cNvSpPr>
            <a:spLocks noGrp="1" noChangeArrowheads="1"/>
          </p:cNvSpPr>
          <p:nvPr>
            <p:ph type="sldNum" sz="quarter" idx="11"/>
          </p:nvPr>
        </p:nvSpPr>
        <p:spPr>
          <a:ln/>
        </p:spPr>
        <p:txBody>
          <a:bodyPr/>
          <a:lstStyle>
            <a:lvl1pPr>
              <a:defRPr/>
            </a:lvl1pPr>
          </a:lstStyle>
          <a:p>
            <a:fld id="{86709CE4-47D3-3846-A632-0698B49FC738}" type="slidenum">
              <a:rPr lang="en-US" altLang="en-US"/>
              <a:pPr/>
              <a:t>‹#›</a:t>
            </a:fld>
            <a:endParaRPr lang="en-US" altLang="en-US"/>
          </a:p>
        </p:txBody>
      </p:sp>
    </p:spTree>
    <p:extLst>
      <p:ext uri="{BB962C8B-B14F-4D97-AF65-F5344CB8AC3E}">
        <p14:creationId xmlns:p14="http://schemas.microsoft.com/office/powerpoint/2010/main" val="2479538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7" Type="http://schemas.openxmlformats.org/officeDocument/2006/relationships/image" Target="../media/image2.jpeg"/><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99.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1027"/>
          <p:cNvSpPr>
            <a:spLocks noGrp="1" noChangeArrowheads="1"/>
          </p:cNvSpPr>
          <p:nvPr>
            <p:ph type="body" idx="1"/>
          </p:nvPr>
        </p:nvSpPr>
        <p:spPr bwMode="auto">
          <a:xfrm>
            <a:off x="381000" y="990600"/>
            <a:ext cx="8458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1050" descr="hdf 0line"/>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762000"/>
            <a:ext cx="9144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026"/>
          <p:cNvSpPr>
            <a:spLocks noGrp="1" noChangeArrowheads="1"/>
          </p:cNvSpPr>
          <p:nvPr>
            <p:ph type="title"/>
          </p:nvPr>
        </p:nvSpPr>
        <p:spPr bwMode="auto">
          <a:xfrm>
            <a:off x="1143000" y="152400"/>
            <a:ext cx="7010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6894" name="Rectangle 1054"/>
          <p:cNvSpPr>
            <a:spLocks noGrp="1" noChangeArrowheads="1"/>
          </p:cNvSpPr>
          <p:nvPr>
            <p:ph type="ftr" sz="quarter" idx="3"/>
          </p:nvPr>
        </p:nvSpPr>
        <p:spPr bwMode="auto">
          <a:xfrm>
            <a:off x="2286000" y="6629400"/>
            <a:ext cx="39624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chemeClr val="bg1"/>
                </a:solidFill>
                <a:latin typeface="Arial"/>
                <a:ea typeface="+mn-ea"/>
                <a:cs typeface="Arial"/>
              </a:defRPr>
            </a:lvl1pPr>
          </a:lstStyle>
          <a:p>
            <a:pPr>
              <a:defRPr/>
            </a:pPr>
            <a:r>
              <a:rPr lang="en-US" smtClean="0"/>
              <a:t>Future Trends in Nuclear Physics Computing</a:t>
            </a:r>
            <a:endParaRPr lang="en-US" dirty="0"/>
          </a:p>
        </p:txBody>
      </p:sp>
      <p:sp>
        <p:nvSpPr>
          <p:cNvPr id="36895" name="Rectangle 1055"/>
          <p:cNvSpPr>
            <a:spLocks noGrp="1" noChangeArrowheads="1"/>
          </p:cNvSpPr>
          <p:nvPr>
            <p:ph type="sldNum" sz="quarter" idx="4"/>
          </p:nvPr>
        </p:nvSpPr>
        <p:spPr bwMode="auto">
          <a:xfrm>
            <a:off x="6400800" y="6629400"/>
            <a:ext cx="7620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bg1"/>
                </a:solidFill>
                <a:latin typeface="Arial" charset="0"/>
              </a:defRPr>
            </a:lvl1pPr>
          </a:lstStyle>
          <a:p>
            <a:fld id="{08E497A8-0D66-EA4F-BDF9-71988723F085}" type="slidenum">
              <a:rPr lang="en-US" altLang="en-US"/>
              <a:pPr/>
              <a:t>‹#›</a:t>
            </a:fld>
            <a:endParaRPr lang="en-US" altLang="en-US"/>
          </a:p>
        </p:txBody>
      </p:sp>
      <p:sp>
        <p:nvSpPr>
          <p:cNvPr id="11" name="Rectangle 1053"/>
          <p:cNvSpPr txBox="1">
            <a:spLocks noChangeArrowheads="1"/>
          </p:cNvSpPr>
          <p:nvPr/>
        </p:nvSpPr>
        <p:spPr bwMode="auto">
          <a:xfrm>
            <a:off x="7239000" y="6629400"/>
            <a:ext cx="1905000" cy="228600"/>
          </a:xfrm>
          <a:prstGeom prst="rect">
            <a:avLst/>
          </a:prstGeom>
          <a:noFill/>
          <a:ln w="9525">
            <a:noFill/>
            <a:miter lim="800000"/>
            <a:headEnd/>
            <a:tailEnd/>
          </a:ln>
          <a:effectLst/>
        </p:spPr>
        <p:txBody>
          <a:bodyPr anchor="b"/>
          <a:lstStyle>
            <a:lvl1pPr>
              <a:defRPr sz="1200" b="0">
                <a:solidFill>
                  <a:schemeClr val="bg1"/>
                </a:solidFill>
                <a:latin typeface="Arial" pitchFamily="34" charset="0"/>
                <a:cs typeface="Arial" pitchFamily="34" charset="0"/>
              </a:defRPr>
            </a:lvl1pPr>
          </a:lstStyle>
          <a:p>
            <a:pPr>
              <a:defRPr/>
            </a:pPr>
            <a:r>
              <a:rPr lang="en-US" dirty="0" err="1" smtClean="0">
                <a:latin typeface="Arial"/>
                <a:ea typeface="Calibri"/>
                <a:cs typeface="Arial"/>
              </a:rPr>
              <a:t>www.hdfgroup.org</a:t>
            </a:r>
            <a:r>
              <a:rPr lang="en-US" dirty="0" smtClean="0">
                <a:latin typeface="Arial"/>
                <a:ea typeface="Calibri"/>
                <a:cs typeface="Arial"/>
              </a:rPr>
              <a:t>/HDF5</a:t>
            </a:r>
          </a:p>
        </p:txBody>
      </p:sp>
      <p:pic>
        <p:nvPicPr>
          <p:cNvPr id="1033" name="Picture 105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4813" y="152400"/>
            <a:ext cx="9667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37"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8" r:id="rId13"/>
    <p:sldLayoutId id="2147484039" r:id="rId14"/>
  </p:sldLayoutIdLst>
  <p:timing>
    <p:tnLst>
      <p:par>
        <p:cTn id="1" dur="indefinite" restart="never" nodeType="tmRoot"/>
      </p:par>
    </p:tnLst>
  </p:timing>
  <p:hf hdr="0"/>
  <p:txStyles>
    <p:titleStyle>
      <a:lvl1pPr algn="ctr" rtl="0" eaLnBrk="0" fontAlgn="base" hangingPunct="0">
        <a:spcBef>
          <a:spcPct val="0"/>
        </a:spcBef>
        <a:spcAft>
          <a:spcPct val="0"/>
        </a:spcAft>
        <a:defRPr sz="3200">
          <a:solidFill>
            <a:srgbClr val="000000"/>
          </a:solidFill>
          <a:latin typeface="Arial"/>
          <a:ea typeface="ＭＳ Ｐゴシック" charset="0"/>
          <a:cs typeface="Arial"/>
        </a:defRPr>
      </a:lvl1pPr>
      <a:lvl2pPr algn="ctr" rtl="0" eaLnBrk="0" fontAlgn="base" hangingPunct="0">
        <a:spcBef>
          <a:spcPct val="0"/>
        </a:spcBef>
        <a:spcAft>
          <a:spcPct val="0"/>
        </a:spcAft>
        <a:defRPr sz="3200">
          <a:solidFill>
            <a:srgbClr val="000000"/>
          </a:solidFill>
          <a:latin typeface="Arial" charset="0"/>
          <a:ea typeface="ＭＳ Ｐゴシック" charset="0"/>
          <a:cs typeface="Calibri" charset="0"/>
        </a:defRPr>
      </a:lvl2pPr>
      <a:lvl3pPr algn="ctr" rtl="0" eaLnBrk="0" fontAlgn="base" hangingPunct="0">
        <a:spcBef>
          <a:spcPct val="0"/>
        </a:spcBef>
        <a:spcAft>
          <a:spcPct val="0"/>
        </a:spcAft>
        <a:defRPr sz="3200">
          <a:solidFill>
            <a:srgbClr val="000000"/>
          </a:solidFill>
          <a:latin typeface="Arial" charset="0"/>
          <a:ea typeface="ＭＳ Ｐゴシック" charset="0"/>
          <a:cs typeface="Calibri" charset="0"/>
        </a:defRPr>
      </a:lvl3pPr>
      <a:lvl4pPr algn="ctr" rtl="0" eaLnBrk="0" fontAlgn="base" hangingPunct="0">
        <a:spcBef>
          <a:spcPct val="0"/>
        </a:spcBef>
        <a:spcAft>
          <a:spcPct val="0"/>
        </a:spcAft>
        <a:defRPr sz="3200">
          <a:solidFill>
            <a:srgbClr val="000000"/>
          </a:solidFill>
          <a:latin typeface="Arial" charset="0"/>
          <a:ea typeface="ＭＳ Ｐゴシック" charset="0"/>
          <a:cs typeface="Calibri" charset="0"/>
        </a:defRPr>
      </a:lvl4pPr>
      <a:lvl5pPr algn="ctr" rtl="0" eaLnBrk="0" fontAlgn="base" hangingPunct="0">
        <a:spcBef>
          <a:spcPct val="0"/>
        </a:spcBef>
        <a:spcAft>
          <a:spcPct val="0"/>
        </a:spcAft>
        <a:defRPr sz="3200">
          <a:solidFill>
            <a:srgbClr val="000000"/>
          </a:solidFill>
          <a:latin typeface="Arial" charset="0"/>
          <a:ea typeface="ＭＳ Ｐゴシック" charset="0"/>
          <a:cs typeface="Calibri" charset="0"/>
        </a:defRPr>
      </a:lvl5pPr>
      <a:lvl6pPr marL="457200" algn="ctr" rtl="0" eaLnBrk="1" fontAlgn="base" hangingPunct="1">
        <a:spcBef>
          <a:spcPct val="0"/>
        </a:spcBef>
        <a:spcAft>
          <a:spcPct val="0"/>
        </a:spcAft>
        <a:defRPr sz="3600">
          <a:solidFill>
            <a:srgbClr val="000000"/>
          </a:solidFill>
          <a:latin typeface="Garamond" pitchFamily="18" charset="0"/>
        </a:defRPr>
      </a:lvl6pPr>
      <a:lvl7pPr marL="914400" algn="ctr" rtl="0" eaLnBrk="1" fontAlgn="base" hangingPunct="1">
        <a:spcBef>
          <a:spcPct val="0"/>
        </a:spcBef>
        <a:spcAft>
          <a:spcPct val="0"/>
        </a:spcAft>
        <a:defRPr sz="3600">
          <a:solidFill>
            <a:srgbClr val="000000"/>
          </a:solidFill>
          <a:latin typeface="Garamond" pitchFamily="18" charset="0"/>
        </a:defRPr>
      </a:lvl7pPr>
      <a:lvl8pPr marL="1371600" algn="ctr" rtl="0" eaLnBrk="1" fontAlgn="base" hangingPunct="1">
        <a:spcBef>
          <a:spcPct val="0"/>
        </a:spcBef>
        <a:spcAft>
          <a:spcPct val="0"/>
        </a:spcAft>
        <a:defRPr sz="3600">
          <a:solidFill>
            <a:srgbClr val="000000"/>
          </a:solidFill>
          <a:latin typeface="Garamond" pitchFamily="18" charset="0"/>
        </a:defRPr>
      </a:lvl8pPr>
      <a:lvl9pPr marL="1828800" algn="ctr" rtl="0" eaLnBrk="1" fontAlgn="base" hangingPunct="1">
        <a:spcBef>
          <a:spcPct val="0"/>
        </a:spcBef>
        <a:spcAft>
          <a:spcPct val="0"/>
        </a:spcAft>
        <a:defRPr sz="3600">
          <a:solidFill>
            <a:srgbClr val="000000"/>
          </a:solidFill>
          <a:latin typeface="Garamond" pitchFamily="18" charset="0"/>
        </a:defRPr>
      </a:lvl9pPr>
    </p:titleStyle>
    <p:bodyStyle>
      <a:lvl1pPr marL="342900" indent="-342900" algn="l" rtl="0" eaLnBrk="0" fontAlgn="base" hangingPunct="0">
        <a:spcBef>
          <a:spcPct val="20000"/>
        </a:spcBef>
        <a:spcAft>
          <a:spcPct val="0"/>
        </a:spcAft>
        <a:buClr>
          <a:schemeClr val="tx1"/>
        </a:buClr>
        <a:buChar char="•"/>
        <a:defRPr sz="3000">
          <a:solidFill>
            <a:srgbClr val="000000"/>
          </a:solidFill>
          <a:latin typeface="Arial"/>
          <a:ea typeface="ＭＳ Ｐゴシック" charset="0"/>
          <a:cs typeface="Arial"/>
        </a:defRPr>
      </a:lvl1pPr>
      <a:lvl2pPr marL="742950" indent="-285750" algn="l" rtl="0" eaLnBrk="0" fontAlgn="base" hangingPunct="0">
        <a:spcBef>
          <a:spcPct val="20000"/>
        </a:spcBef>
        <a:spcAft>
          <a:spcPct val="0"/>
        </a:spcAft>
        <a:buClr>
          <a:schemeClr val="tx1"/>
        </a:buClr>
        <a:buChar char="•"/>
        <a:defRPr sz="2800">
          <a:solidFill>
            <a:srgbClr val="000000"/>
          </a:solidFill>
          <a:latin typeface="Arial"/>
          <a:ea typeface="Calibri"/>
          <a:cs typeface="Arial"/>
        </a:defRPr>
      </a:lvl2pPr>
      <a:lvl3pPr marL="1143000" indent="-228600" algn="l" rtl="0" eaLnBrk="0" fontAlgn="base" hangingPunct="0">
        <a:spcBef>
          <a:spcPct val="20000"/>
        </a:spcBef>
        <a:spcAft>
          <a:spcPct val="0"/>
        </a:spcAft>
        <a:buClr>
          <a:schemeClr val="tx1"/>
        </a:buClr>
        <a:buChar char="•"/>
        <a:defRPr sz="2600">
          <a:solidFill>
            <a:srgbClr val="000000"/>
          </a:solidFill>
          <a:latin typeface="Arial"/>
          <a:ea typeface="Calibri"/>
          <a:cs typeface="Arial"/>
        </a:defRPr>
      </a:lvl3pPr>
      <a:lvl4pPr marL="1600200" indent="-228600" algn="l" rtl="0" eaLnBrk="0" fontAlgn="base" hangingPunct="0">
        <a:spcBef>
          <a:spcPct val="20000"/>
        </a:spcBef>
        <a:spcAft>
          <a:spcPct val="0"/>
        </a:spcAft>
        <a:buClr>
          <a:schemeClr val="tx1"/>
        </a:buClr>
        <a:buChar char="•"/>
        <a:defRPr sz="2000">
          <a:solidFill>
            <a:srgbClr val="000000"/>
          </a:solidFill>
          <a:latin typeface="Arial"/>
          <a:ea typeface="Calibri"/>
          <a:cs typeface="Arial"/>
        </a:defRPr>
      </a:lvl4pPr>
      <a:lvl5pPr marL="2057400" indent="-228600" algn="l" rtl="0" eaLnBrk="0" fontAlgn="base" hangingPunct="0">
        <a:spcBef>
          <a:spcPct val="20000"/>
        </a:spcBef>
        <a:spcAft>
          <a:spcPct val="0"/>
        </a:spcAft>
        <a:buClr>
          <a:schemeClr val="tx1"/>
        </a:buClr>
        <a:buChar char="•"/>
        <a:defRPr sz="2000">
          <a:solidFill>
            <a:srgbClr val="000000"/>
          </a:solidFill>
          <a:latin typeface="Arial"/>
          <a:ea typeface="Calibri"/>
          <a:cs typeface="Arial"/>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w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3" Type="http://schemas.openxmlformats.org/officeDocument/2006/relationships/hyperlink" Target="http://tinyurl.com/3dhnybl" TargetMode="External"/><Relationship Id="rId4" Type="http://schemas.openxmlformats.org/officeDocument/2006/relationships/hyperlink" Target="http://tinyurl.com/3kx7qan" TargetMode="External"/><Relationship Id="rId1" Type="http://schemas.openxmlformats.org/officeDocument/2006/relationships/slideLayout" Target="../slideLayouts/slideLayout2.xml"/><Relationship Id="rId2" Type="http://schemas.openxmlformats.org/officeDocument/2006/relationships/hyperlink" Target="http://tinyurl.com/3cx6h8b"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png"/><Relationship Id="rId3" Type="http://schemas.openxmlformats.org/officeDocument/2006/relationships/image" Target="../media/image10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0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10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tinyurl.com/3k76bfr"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5.w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1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7.pn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1.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3.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114.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11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5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jpeg"/><Relationship Id="rId6" Type="http://schemas.openxmlformats.org/officeDocument/2006/relationships/image" Target="../media/image123.jpeg"/><Relationship Id="rId1" Type="http://schemas.openxmlformats.org/officeDocument/2006/relationships/slideLayout" Target="../slideLayouts/slideLayout4.xml"/><Relationship Id="rId2" Type="http://schemas.openxmlformats.org/officeDocument/2006/relationships/notesSlide" Target="../notesSlides/notesSlide5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wmf"/><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4.wmf"/><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hdfgroup.org/HDF5/"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hdfgroup.org/hdf-java-html/hdfview/" TargetMode="External"/><Relationship Id="rId4" Type="http://schemas.openxmlformats.org/officeDocument/2006/relationships/hyperlink" Target="https://support.hdfgroup.org/HDF5/examples/" TargetMode="External"/><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0.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 Id="rId3" Type="http://schemas.openxmlformats.org/officeDocument/2006/relationships/image" Target="../media/image6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jpeg"/></Relationships>
</file>

<file path=ppt/slides/_rels/slide57.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75.wmf"/><Relationship Id="rId13" Type="http://schemas.openxmlformats.org/officeDocument/2006/relationships/oleObject" Target="../embeddings/oleObject5.bin"/><Relationship Id="rId14" Type="http://schemas.openxmlformats.org/officeDocument/2006/relationships/image" Target="../media/image76.wmf"/><Relationship Id="rId15" Type="http://schemas.openxmlformats.org/officeDocument/2006/relationships/oleObject" Target="../embeddings/oleObject6.bin"/><Relationship Id="rId16" Type="http://schemas.openxmlformats.org/officeDocument/2006/relationships/image" Target="../media/image77.w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28.xml"/><Relationship Id="rId4" Type="http://schemas.openxmlformats.org/officeDocument/2006/relationships/image" Target="../media/image78.png"/><Relationship Id="rId5" Type="http://schemas.openxmlformats.org/officeDocument/2006/relationships/oleObject" Target="../embeddings/oleObject1.bin"/><Relationship Id="rId6" Type="http://schemas.openxmlformats.org/officeDocument/2006/relationships/image" Target="../media/image72.wmf"/><Relationship Id="rId7" Type="http://schemas.openxmlformats.org/officeDocument/2006/relationships/oleObject" Target="../embeddings/oleObject2.bin"/><Relationship Id="rId8" Type="http://schemas.openxmlformats.org/officeDocument/2006/relationships/image" Target="../media/image73.wmf"/><Relationship Id="rId9" Type="http://schemas.openxmlformats.org/officeDocument/2006/relationships/oleObject" Target="../embeddings/oleObject3.bin"/><Relationship Id="rId10" Type="http://schemas.openxmlformats.org/officeDocument/2006/relationships/image" Target="../media/image74.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8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7.bin"/><Relationship Id="rId5" Type="http://schemas.openxmlformats.org/officeDocument/2006/relationships/image" Target="../media/image83.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8.bin"/><Relationship Id="rId5" Type="http://schemas.openxmlformats.org/officeDocument/2006/relationships/image" Target="../media/image84.emf"/><Relationship Id="rId6" Type="http://schemas.openxmlformats.org/officeDocument/2006/relationships/image" Target="../media/image82.jpe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8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2.png"/><Relationship Id="rId1" Type="http://schemas.microsoft.com/office/2007/relationships/media" Target="../media/media1.mov"/><Relationship Id="rId2" Type="http://schemas.openxmlformats.org/officeDocument/2006/relationships/video" Target="../media/media1.mov"/></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 Id="rId3" Type="http://schemas.openxmlformats.org/officeDocument/2006/relationships/image" Target="../media/image9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0" Type="http://schemas.openxmlformats.org/officeDocument/2006/relationships/image" Target="../media/image30.jpeg"/><Relationship Id="rId21" Type="http://schemas.openxmlformats.org/officeDocument/2006/relationships/image" Target="../media/image31.png"/><Relationship Id="rId22" Type="http://schemas.openxmlformats.org/officeDocument/2006/relationships/image" Target="../media/image32.jpeg"/><Relationship Id="rId23" Type="http://schemas.openxmlformats.org/officeDocument/2006/relationships/image" Target="../media/image33.jpeg"/><Relationship Id="rId24" Type="http://schemas.openxmlformats.org/officeDocument/2006/relationships/image" Target="../media/image34.png"/><Relationship Id="rId25" Type="http://schemas.openxmlformats.org/officeDocument/2006/relationships/image" Target="../media/image35.jpeg"/><Relationship Id="rId26" Type="http://schemas.openxmlformats.org/officeDocument/2006/relationships/image" Target="../media/image36.png"/><Relationship Id="rId27" Type="http://schemas.openxmlformats.org/officeDocument/2006/relationships/image" Target="../media/image37.jpeg"/><Relationship Id="rId28" Type="http://schemas.openxmlformats.org/officeDocument/2006/relationships/image" Target="../media/image38.jpeg"/><Relationship Id="rId29"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30" Type="http://schemas.openxmlformats.org/officeDocument/2006/relationships/image" Target="../media/image40.png"/><Relationship Id="rId31" Type="http://schemas.openxmlformats.org/officeDocument/2006/relationships/image" Target="../media/image41.png"/><Relationship Id="rId32" Type="http://schemas.openxmlformats.org/officeDocument/2006/relationships/image" Target="../media/image42.jpeg"/><Relationship Id="rId9" Type="http://schemas.openxmlformats.org/officeDocument/2006/relationships/image" Target="../media/image19.jpeg"/><Relationship Id="rId6" Type="http://schemas.openxmlformats.org/officeDocument/2006/relationships/image" Target="../media/image16.jpeg"/><Relationship Id="rId7" Type="http://schemas.openxmlformats.org/officeDocument/2006/relationships/image" Target="../media/image17.png"/><Relationship Id="rId8" Type="http://schemas.openxmlformats.org/officeDocument/2006/relationships/image" Target="../media/image18.png"/><Relationship Id="rId33" Type="http://schemas.openxmlformats.org/officeDocument/2006/relationships/image" Target="../media/image43.png"/><Relationship Id="rId34" Type="http://schemas.openxmlformats.org/officeDocument/2006/relationships/image" Target="../media/image44.png"/><Relationship Id="rId35" Type="http://schemas.openxmlformats.org/officeDocument/2006/relationships/image" Target="../media/image45.png"/><Relationship Id="rId36" Type="http://schemas.openxmlformats.org/officeDocument/2006/relationships/image" Target="../media/image46.png"/><Relationship Id="rId10" Type="http://schemas.openxmlformats.org/officeDocument/2006/relationships/image" Target="../media/image20.jpeg"/><Relationship Id="rId11" Type="http://schemas.openxmlformats.org/officeDocument/2006/relationships/image" Target="../media/image21.jpeg"/><Relationship Id="rId12" Type="http://schemas.openxmlformats.org/officeDocument/2006/relationships/image" Target="../media/image22.jpeg"/><Relationship Id="rId13" Type="http://schemas.openxmlformats.org/officeDocument/2006/relationships/image" Target="../media/image23.jpeg"/><Relationship Id="rId14" Type="http://schemas.openxmlformats.org/officeDocument/2006/relationships/image" Target="../media/image24.jpeg"/><Relationship Id="rId15" Type="http://schemas.openxmlformats.org/officeDocument/2006/relationships/image" Target="../media/image25.png"/><Relationship Id="rId16" Type="http://schemas.openxmlformats.org/officeDocument/2006/relationships/image" Target="../media/image26.jpeg"/><Relationship Id="rId17" Type="http://schemas.openxmlformats.org/officeDocument/2006/relationships/image" Target="../media/image27.png"/><Relationship Id="rId18" Type="http://schemas.openxmlformats.org/officeDocument/2006/relationships/image" Target="../media/image28.jpeg"/><Relationship Id="rId19" Type="http://schemas.openxmlformats.org/officeDocument/2006/relationships/image" Target="../media/image29.jpeg"/><Relationship Id="rId37" Type="http://schemas.openxmlformats.org/officeDocument/2006/relationships/image" Target="../media/image47.jpeg"/><Relationship Id="rId38" Type="http://schemas.openxmlformats.org/officeDocument/2006/relationships/image" Target="../media/image48.jpeg"/><Relationship Id="rId39" Type="http://schemas.openxmlformats.org/officeDocument/2006/relationships/image" Target="../media/image49.gif"/><Relationship Id="rId40" Type="http://schemas.openxmlformats.org/officeDocument/2006/relationships/image" Target="../media/image5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gHexvdaGygk"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png"/><Relationship Id="rId3" Type="http://schemas.openxmlformats.org/officeDocument/2006/relationships/image" Target="../media/image9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trongmocha.com/2009/08/03/imageworks-sony-pictures-release-open-source-progra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dsc.edu/us/visservices/projects/enzo/"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ctrTitle"/>
          </p:nvPr>
        </p:nvSpPr>
        <p:spPr/>
        <p:txBody>
          <a:bodyPr/>
          <a:lstStyle/>
          <a:p>
            <a:pPr eaLnBrk="1" hangingPunct="1"/>
            <a:r>
              <a:rPr lang="en-US" altLang="en-US" sz="5400" dirty="0" smtClean="0">
                <a:latin typeface="Arial" charset="0"/>
                <a:ea typeface="ＭＳ Ｐゴシック" charset="-128"/>
              </a:rPr>
              <a:t>Data Management with </a:t>
            </a:r>
            <a:r>
              <a:rPr lang="en-US" altLang="en-US" sz="5400" dirty="0">
                <a:latin typeface="Arial" charset="0"/>
                <a:ea typeface="ＭＳ Ｐゴシック" charset="-128"/>
              </a:rPr>
              <a:t>HDF5</a:t>
            </a:r>
          </a:p>
        </p:txBody>
      </p:sp>
      <p:sp>
        <p:nvSpPr>
          <p:cNvPr id="18434" name="Subtitle 8"/>
          <p:cNvSpPr>
            <a:spLocks noGrp="1"/>
          </p:cNvSpPr>
          <p:nvPr>
            <p:ph type="subTitle" idx="1"/>
          </p:nvPr>
        </p:nvSpPr>
        <p:spPr/>
        <p:txBody>
          <a:bodyPr/>
          <a:lstStyle/>
          <a:p>
            <a:r>
              <a:rPr lang="en-US" altLang="en-US" i="1" dirty="0" smtClean="0">
                <a:latin typeface="Arial" charset="0"/>
                <a:ea typeface="ＭＳ Ｐゴシック" charset="-128"/>
              </a:rPr>
              <a:t>Quincey Koziol</a:t>
            </a:r>
            <a:endParaRPr lang="en-US" altLang="en-US" i="1" dirty="0">
              <a:latin typeface="Arial" charset="0"/>
              <a:ea typeface="ＭＳ Ｐゴシック" charset="-128"/>
            </a:endParaRPr>
          </a:p>
          <a:p>
            <a:r>
              <a:rPr lang="en-US" altLang="en-US" dirty="0" smtClean="0">
                <a:latin typeface="Arial" charset="0"/>
                <a:ea typeface="ＭＳ Ｐゴシック" charset="-128"/>
              </a:rPr>
              <a:t>Principal Data Architect</a:t>
            </a:r>
            <a:endParaRPr lang="en-US" altLang="en-US" dirty="0">
              <a:latin typeface="Arial" charset="0"/>
              <a:ea typeface="ＭＳ Ｐゴシック" charset="-128"/>
            </a:endParaRPr>
          </a:p>
          <a:p>
            <a:r>
              <a:rPr lang="en-US" altLang="en-US" dirty="0" smtClean="0">
                <a:latin typeface="Arial" charset="0"/>
                <a:ea typeface="ＭＳ Ｐゴシック" charset="-128"/>
              </a:rPr>
              <a:t>NERSC </a:t>
            </a:r>
            <a:r>
              <a:rPr lang="mr-IN" altLang="en-US" dirty="0" smtClean="0">
                <a:latin typeface="Arial" charset="0"/>
                <a:ea typeface="ＭＳ Ｐゴシック" charset="-128"/>
              </a:rPr>
              <a:t>–</a:t>
            </a:r>
            <a:r>
              <a:rPr lang="en-US" altLang="en-US" dirty="0" smtClean="0">
                <a:latin typeface="Arial" charset="0"/>
                <a:ea typeface="ＭＳ Ｐゴシック" charset="-128"/>
              </a:rPr>
              <a:t> LBNL</a:t>
            </a:r>
          </a:p>
          <a:p>
            <a:r>
              <a:rPr lang="en-US" altLang="en-US" dirty="0" err="1" smtClean="0">
                <a:latin typeface="Arial" charset="0"/>
                <a:ea typeface="ＭＳ Ｐゴシック" charset="-128"/>
              </a:rPr>
              <a:t>koziol@lbl.gov</a:t>
            </a:r>
            <a:endParaRPr lang="en-US" altLang="en-US" dirty="0">
              <a:latin typeface="Arial" charset="0"/>
              <a:ea typeface="ＭＳ Ｐゴシック" charset="-128"/>
            </a:endParaRPr>
          </a:p>
        </p:txBody>
      </p:sp>
      <p:sp>
        <p:nvSpPr>
          <p:cNvPr id="18435" name="Rectangle 2064"/>
          <p:cNvSpPr>
            <a:spLocks noGrp="1" noChangeArrowheads="1"/>
          </p:cNvSpPr>
          <p:nvPr>
            <p:ph type="dt" sz="quarter" idx="4294967295"/>
          </p:nvPr>
        </p:nvSpPr>
        <p:spPr bwMode="auto">
          <a:xfrm>
            <a:off x="304800" y="6625342"/>
            <a:ext cx="13716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200" smtClean="0">
                <a:solidFill>
                  <a:schemeClr val="bg1"/>
                </a:solidFill>
                <a:latin typeface="Arial" charset="0"/>
              </a:rPr>
              <a:t>May 3, 2017</a:t>
            </a:r>
            <a:endParaRPr lang="en-US" altLang="en-US" sz="1200">
              <a:solidFill>
                <a:schemeClr val="bg1"/>
              </a:solidFill>
              <a:latin typeface="Arial" charset="0"/>
            </a:endParaRPr>
          </a:p>
        </p:txBody>
      </p:sp>
      <p:sp>
        <p:nvSpPr>
          <p:cNvPr id="18437" name="Rectangle 206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458BEC0-89D9-9E44-BFBD-9A6D54B28DB5}" type="slidenum">
              <a:rPr lang="en-US" altLang="en-US" sz="1200">
                <a:solidFill>
                  <a:schemeClr val="bg1"/>
                </a:solidFill>
                <a:latin typeface="Arial" charset="0"/>
              </a:rPr>
              <a:pPr eaLnBrk="1" hangingPunct="1"/>
              <a:t>1</a:t>
            </a:fld>
            <a:endParaRPr lang="en-US" altLang="en-US" sz="1200">
              <a:solidFill>
                <a:schemeClr val="bg1"/>
              </a:solidFill>
              <a:latin typeface="Arial" charset="0"/>
            </a:endParaRPr>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altLang="en-US">
                <a:latin typeface="Arial" charset="0"/>
                <a:ea typeface="ＭＳ Ｐゴシック" charset="-128"/>
              </a:rPr>
              <a:t>HDF5 File</a:t>
            </a:r>
          </a:p>
        </p:txBody>
      </p:sp>
      <p:sp>
        <p:nvSpPr>
          <p:cNvPr id="32770" name="Rectangle 2064"/>
          <p:cNvSpPr>
            <a:spLocks noGrp="1" noChangeArrowheads="1"/>
          </p:cNvSpPr>
          <p:nvPr>
            <p:ph type="dt" sz="quarter" idx="4294967295"/>
          </p:nvPr>
        </p:nvSpPr>
        <p:spPr bwMode="auto">
          <a:xfrm>
            <a:off x="304800" y="6629400"/>
            <a:ext cx="19812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200" smtClean="0">
                <a:solidFill>
                  <a:schemeClr val="bg1"/>
                </a:solidFill>
                <a:latin typeface="Arial" charset="0"/>
              </a:rPr>
              <a:t>May 3, 2017</a:t>
            </a:r>
            <a:endParaRPr lang="en-US" altLang="en-US" sz="1200">
              <a:solidFill>
                <a:schemeClr val="bg1"/>
              </a:solidFill>
              <a:latin typeface="Arial" charset="0"/>
            </a:endParaRPr>
          </a:p>
        </p:txBody>
      </p:sp>
      <p:sp>
        <p:nvSpPr>
          <p:cNvPr id="32772"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FC01C5C-C3E0-1042-82B7-982155FE28A1}" type="slidenum">
              <a:rPr lang="en-US" altLang="en-US" sz="1200">
                <a:solidFill>
                  <a:schemeClr val="bg1"/>
                </a:solidFill>
                <a:latin typeface="Arial" charset="0"/>
              </a:rPr>
              <a:pPr eaLnBrk="1" hangingPunct="1"/>
              <a:t>10</a:t>
            </a:fld>
            <a:endParaRPr lang="en-US" altLang="en-US" sz="1200">
              <a:solidFill>
                <a:schemeClr val="bg1"/>
              </a:solidFill>
              <a:latin typeface="Arial" charset="0"/>
            </a:endParaRPr>
          </a:p>
        </p:txBody>
      </p:sp>
      <p:pic>
        <p:nvPicPr>
          <p:cNvPr id="7" name="Picture 6" descr="open_box.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362200"/>
            <a:ext cx="39624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6248400" y="1828800"/>
            <a:ext cx="1179513" cy="101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sz="1200" b="1">
                <a:solidFill>
                  <a:srgbClr val="92D050"/>
                </a:solidFill>
                <a:latin typeface="Calibri" charset="0"/>
              </a:rPr>
              <a:t>lat | lon | temp</a:t>
            </a:r>
          </a:p>
          <a:p>
            <a:r>
              <a:rPr lang="en-US" altLang="en-US" sz="1200" b="1">
                <a:solidFill>
                  <a:srgbClr val="92D050"/>
                </a:solidFill>
                <a:latin typeface="Calibri" charset="0"/>
              </a:rPr>
              <a:t>----|-----|-----</a:t>
            </a:r>
          </a:p>
          <a:p>
            <a:r>
              <a:rPr lang="en-US" altLang="en-US" sz="1200" b="1">
                <a:solidFill>
                  <a:srgbClr val="92D050"/>
                </a:solidFill>
                <a:latin typeface="Calibri" charset="0"/>
              </a:rPr>
              <a:t> 12 |  23 |  3.1</a:t>
            </a:r>
          </a:p>
          <a:p>
            <a:r>
              <a:rPr lang="en-US" altLang="en-US" sz="1200" b="1">
                <a:solidFill>
                  <a:srgbClr val="92D050"/>
                </a:solidFill>
                <a:latin typeface="Calibri" charset="0"/>
              </a:rPr>
              <a:t> 15 |  24 |  4.2</a:t>
            </a:r>
          </a:p>
          <a:p>
            <a:r>
              <a:rPr lang="en-US" altLang="en-US" sz="1200" b="1">
                <a:solidFill>
                  <a:srgbClr val="92D050"/>
                </a:solidFill>
                <a:latin typeface="Calibri" charset="0"/>
              </a:rPr>
              <a:t> 17 |  21 |  3.6</a:t>
            </a:r>
            <a:endParaRPr lang="en-US" altLang="en-US" sz="1200" b="1">
              <a:solidFill>
                <a:srgbClr val="92D050"/>
              </a:solidFill>
              <a:latin typeface="Candara" charset="0"/>
            </a:endParaRPr>
          </a:p>
        </p:txBody>
      </p:sp>
      <p:sp>
        <p:nvSpPr>
          <p:cNvPr id="9" name="Rectangle 5" descr="Small grid"/>
          <p:cNvSpPr>
            <a:spLocks noChangeArrowheads="1"/>
          </p:cNvSpPr>
          <p:nvPr/>
        </p:nvSpPr>
        <p:spPr bwMode="auto">
          <a:xfrm rot="20584350">
            <a:off x="5664200" y="2019300"/>
            <a:ext cx="914400" cy="838200"/>
          </a:xfrm>
          <a:prstGeom prst="rect">
            <a:avLst/>
          </a:prstGeom>
          <a:pattFill prst="smGrid">
            <a:fgClr>
              <a:srgbClr val="CCCC00"/>
            </a:fgClr>
            <a:bgClr>
              <a:srgbClr val="FFFFFF"/>
            </a:bgClr>
          </a:patt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DDDDDD"/>
                </a:outerShdw>
              </a:effectLst>
              <a:ea typeface="Calibri"/>
              <a:cs typeface="Calibri"/>
            </a:endParaRPr>
          </a:p>
        </p:txBody>
      </p:sp>
      <p:pic>
        <p:nvPicPr>
          <p:cNvPr id="10"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2428">
            <a:off x="5989638" y="2459038"/>
            <a:ext cx="1295400" cy="685800"/>
          </a:xfrm>
          <a:prstGeom prst="rect">
            <a:avLst/>
          </a:prstGeom>
          <a:noFill/>
          <a:ln w="12700">
            <a:solidFill>
              <a:srgbClr val="FF6600"/>
            </a:solidFill>
            <a:miter lim="800000"/>
            <a:headEnd/>
            <a:tailEnd/>
          </a:ln>
          <a:effectLst>
            <a:outerShdw dist="107763" dir="81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1" name="Text Box 13"/>
          <p:cNvSpPr txBox="1">
            <a:spLocks noChangeArrowheads="1"/>
          </p:cNvSpPr>
          <p:nvPr/>
        </p:nvSpPr>
        <p:spPr bwMode="auto">
          <a:xfrm>
            <a:off x="838200" y="2286000"/>
            <a:ext cx="31242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en-US" altLang="en-US" sz="2600">
                <a:latin typeface="Arial" charset="0"/>
              </a:rPr>
              <a:t>An HDF5 file is a </a:t>
            </a:r>
            <a:r>
              <a:rPr lang="en-US" altLang="en-US" sz="2600" b="1">
                <a:latin typeface="Arial" charset="0"/>
              </a:rPr>
              <a:t>container</a:t>
            </a:r>
            <a:r>
              <a:rPr lang="en-US" altLang="en-US" sz="2600">
                <a:latin typeface="Arial" charset="0"/>
              </a:rPr>
              <a:t> that holds data objects.</a:t>
            </a:r>
          </a:p>
        </p:txBody>
      </p:sp>
      <p:grpSp>
        <p:nvGrpSpPr>
          <p:cNvPr id="2" name="Group 11"/>
          <p:cNvGrpSpPr>
            <a:grpSpLocks/>
          </p:cNvGrpSpPr>
          <p:nvPr/>
        </p:nvGrpSpPr>
        <p:grpSpPr bwMode="auto">
          <a:xfrm rot="2521330">
            <a:off x="6645275" y="2420938"/>
            <a:ext cx="1190625" cy="609600"/>
            <a:chOff x="1993310" y="4800742"/>
            <a:chExt cx="1587806" cy="838200"/>
          </a:xfrm>
        </p:grpSpPr>
        <p:sp>
          <p:nvSpPr>
            <p:cNvPr id="13" name="Flowchart: Card 13"/>
            <p:cNvSpPr/>
            <p:nvPr/>
          </p:nvSpPr>
          <p:spPr bwMode="auto">
            <a:xfrm>
              <a:off x="2056538" y="4800884"/>
              <a:ext cx="1524294" cy="838200"/>
            </a:xfrm>
            <a:prstGeom prst="flowChartPunchedCard">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dirty="0">
                <a:latin typeface="Times New Roman" pitchFamily="18" charset="0"/>
                <a:ea typeface="Calibri"/>
                <a:cs typeface="Calibri"/>
              </a:endParaRPr>
            </a:p>
          </p:txBody>
        </p:sp>
        <p:sp>
          <p:nvSpPr>
            <p:cNvPr id="32783" name="TextBox 13"/>
            <p:cNvSpPr txBox="1">
              <a:spLocks noChangeArrowheads="1"/>
            </p:cNvSpPr>
            <p:nvPr/>
          </p:nvSpPr>
          <p:spPr bwMode="auto">
            <a:xfrm>
              <a:off x="1993310" y="4965930"/>
              <a:ext cx="1524000" cy="63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600"/>
                <a:t>Experiment Notes:</a:t>
              </a:r>
            </a:p>
            <a:p>
              <a:pPr eaLnBrk="1" hangingPunct="1"/>
              <a:r>
                <a:rPr lang="en-US" altLang="en-US" sz="600"/>
                <a:t>Serial Number: 99378920</a:t>
              </a:r>
            </a:p>
            <a:p>
              <a:pPr eaLnBrk="1" hangingPunct="1"/>
              <a:r>
                <a:rPr lang="en-US" altLang="en-US" sz="600"/>
                <a:t>Date: 3/13/09</a:t>
              </a:r>
            </a:p>
            <a:p>
              <a:pPr eaLnBrk="1" hangingPunct="1"/>
              <a:r>
                <a:rPr lang="en-US" altLang="en-US" sz="600"/>
                <a:t>Configuration: Standard 3</a:t>
              </a:r>
            </a:p>
          </p:txBody>
        </p:sp>
      </p:grpSp>
      <p:sp>
        <p:nvSpPr>
          <p:cNvPr id="15" name="Rectangle 6" descr="Small grid"/>
          <p:cNvSpPr>
            <a:spLocks noChangeArrowheads="1"/>
          </p:cNvSpPr>
          <p:nvPr/>
        </p:nvSpPr>
        <p:spPr bwMode="auto">
          <a:xfrm rot="19912286">
            <a:off x="6578600" y="2301875"/>
            <a:ext cx="1219200" cy="739775"/>
          </a:xfrm>
          <a:prstGeom prst="rect">
            <a:avLst/>
          </a:prstGeom>
          <a:pattFill prst="smGrid">
            <a:fgClr>
              <a:srgbClr val="CCCC00"/>
            </a:fgClr>
            <a:bgClr>
              <a:srgbClr val="FFFFFF"/>
            </a:bgClr>
          </a:pattFill>
          <a:ln w="9525">
            <a:miter lim="800000"/>
            <a:headEnd/>
            <a:tailEnd/>
          </a:ln>
          <a:effectLst/>
          <a:scene3d>
            <a:camera prst="legacyPerspectiveBottomLeft"/>
            <a:lightRig rig="legacyFlat3" dir="t"/>
          </a:scene3d>
          <a:sp3d extrusionH="887400" prstMaterial="legacyMatte">
            <a:bevelT w="13500" h="13500" prst="angle"/>
            <a:bevelB w="13500" h="13500" prst="angle"/>
            <a:extrusionClr>
              <a:srgbClr val="CCCC00"/>
            </a:extrusionClr>
          </a:sp3d>
        </p:spPr>
        <p:txBody>
          <a:bodyPr wrap="none" anchor="ctr">
            <a:flatTx/>
          </a:bodyPr>
          <a:lstStyle/>
          <a:p>
            <a:pPr>
              <a:defRPr/>
            </a:pPr>
            <a:endParaRPr lang="en-US" dirty="0">
              <a:effectLst>
                <a:outerShdw blurRad="38100" dist="38100" dir="2700000" algn="tl">
                  <a:srgbClr val="DDDDDD"/>
                </a:outerShdw>
              </a:effectLst>
              <a:ea typeface="Calibri"/>
              <a:cs typeface="Calibri"/>
            </a:endParaRPr>
          </a:p>
        </p:txBody>
      </p:sp>
      <p:pic>
        <p:nvPicPr>
          <p:cNvPr id="16" name="Picture 8" descr="mesh"/>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648316">
            <a:off x="5272088" y="2128838"/>
            <a:ext cx="1676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904361">
            <a:off x="6353969" y="2396331"/>
            <a:ext cx="1085850" cy="998538"/>
          </a:xfrm>
          <a:prstGeom prst="rect">
            <a:avLst/>
          </a:prstGeom>
          <a:noFill/>
          <a:ln>
            <a:noFill/>
          </a:ln>
          <a:effectLst>
            <a:outerShdw dist="107763" dir="81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nodeType="afterGroup">
                            <p:stCondLst>
                              <p:cond delay="500"/>
                            </p:stCondLst>
                            <p:childTnLst>
                              <p:par>
                                <p:cTn id="11" presetID="2" presetClass="entr" presetSubtype="1"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par>
                          <p:cTn id="15" fill="hold" nodeType="afterGroup">
                            <p:stCondLst>
                              <p:cond delay="1500"/>
                            </p:stCondLst>
                            <p:childTnLst>
                              <p:par>
                                <p:cTn id="16" presetID="2" presetClass="entr" presetSubtype="9" fill="hold" grpId="0" nodeType="afterEffect">
                                  <p:stCondLst>
                                    <p:cond delay="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2500"/>
                            </p:stCondLst>
                            <p:childTnLst>
                              <p:par>
                                <p:cTn id="21" presetID="2" presetClass="entr" presetSubtype="3"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3000"/>
                            </p:stCondLst>
                            <p:childTnLst>
                              <p:par>
                                <p:cTn id="26" presetID="2" presetClass="entr" presetSubtype="1"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3500"/>
                            </p:stCondLst>
                            <p:childTnLst>
                              <p:par>
                                <p:cTn id="31" presetID="2" presetClass="entr" presetSubtype="1" fill="hold" grpId="0" nodeType="afterEffect">
                                  <p:stCondLst>
                                    <p:cond delay="50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4500"/>
                            </p:stCondLst>
                            <p:childTnLst>
                              <p:par>
                                <p:cTn id="36" presetID="2" presetClass="entr" presetSubtype="3" fill="hold" nodeType="afterEffect">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1+#ppt_w/2"/>
                                          </p:val>
                                        </p:tav>
                                        <p:tav tm="100000">
                                          <p:val>
                                            <p:strVal val="#ppt_x"/>
                                          </p:val>
                                        </p:tav>
                                      </p:tavLst>
                                    </p:anim>
                                    <p:anim calcmode="lin" valueType="num">
                                      <p:cBhvr additive="base">
                                        <p:cTn id="39" dur="500" fill="hold"/>
                                        <p:tgtEl>
                                          <p:spTgt spid="16"/>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5500"/>
                            </p:stCondLst>
                            <p:childTnLst>
                              <p:par>
                                <p:cTn id="41" presetID="2" presetClass="entr" presetSubtype="9" fill="hold" nodeType="afterEffect">
                                  <p:stCondLst>
                                    <p:cond delay="50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5"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Animations</a:t>
            </a:r>
            <a:endParaRPr lang="en-US" dirty="0"/>
          </a:p>
        </p:txBody>
      </p:sp>
      <p:sp>
        <p:nvSpPr>
          <p:cNvPr id="3" name="Content Placeholder 2"/>
          <p:cNvSpPr>
            <a:spLocks noGrp="1"/>
          </p:cNvSpPr>
          <p:nvPr>
            <p:ph idx="1"/>
          </p:nvPr>
        </p:nvSpPr>
        <p:spPr/>
        <p:txBody>
          <a:bodyPr/>
          <a:lstStyle/>
          <a:p>
            <a:r>
              <a:rPr lang="en-US" b="1" smtClean="0"/>
              <a:t>Pyramid: </a:t>
            </a:r>
            <a:r>
              <a:rPr lang="en-US" b="1" smtClean="0">
                <a:solidFill>
                  <a:schemeClr val="tx1"/>
                </a:solidFill>
                <a:hlinkClick r:id="rId2"/>
              </a:rPr>
              <a:t>http://tinyurl.com/3cx6h8b</a:t>
            </a:r>
            <a:r>
              <a:rPr lang="en-US" b="1" smtClean="0">
                <a:solidFill>
                  <a:schemeClr val="tx1"/>
                </a:solidFill>
              </a:rPr>
              <a:t> </a:t>
            </a:r>
          </a:p>
          <a:p>
            <a:r>
              <a:rPr lang="en-US" b="1" smtClean="0">
                <a:solidFill>
                  <a:schemeClr val="tx1"/>
                </a:solidFill>
              </a:rPr>
              <a:t>Boat: </a:t>
            </a:r>
            <a:r>
              <a:rPr lang="en-US" b="1" smtClean="0">
                <a:hlinkClick r:id="rId3"/>
              </a:rPr>
              <a:t>http://tinyurl.com/3dhnybl</a:t>
            </a:r>
            <a:r>
              <a:rPr lang="en-US" b="1" smtClean="0"/>
              <a:t> </a:t>
            </a:r>
            <a:endParaRPr lang="en-US" smtClean="0"/>
          </a:p>
          <a:p>
            <a:r>
              <a:rPr lang="en-US" b="1" smtClean="0"/>
              <a:t>Surface tension:</a:t>
            </a:r>
            <a:r>
              <a:rPr lang="en-US" b="1" smtClean="0">
                <a:hlinkClick r:id="rId4"/>
              </a:rPr>
              <a:t> http://tinyurl.com/3kx7qan</a:t>
            </a:r>
            <a:r>
              <a:rPr lang="en-US" b="1" smtClean="0"/>
              <a:t> </a:t>
            </a:r>
            <a:endParaRPr lang="en-US"/>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100</a:t>
            </a:fld>
            <a:endParaRPr lang="en-US" altLang="en-US"/>
          </a:p>
        </p:txBody>
      </p:sp>
    </p:spTree>
    <p:extLst>
      <p:ext uri="{BB962C8B-B14F-4D97-AF65-F5344CB8AC3E}">
        <p14:creationId xmlns:p14="http://schemas.microsoft.com/office/powerpoint/2010/main" val="1945729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structures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143000"/>
            <a:ext cx="361950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2999"/>
            <a:ext cx="4868372"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4" name="Slide Number Placeholder 3"/>
          <p:cNvSpPr>
            <a:spLocks noGrp="1"/>
          </p:cNvSpPr>
          <p:nvPr>
            <p:ph type="sldNum" sz="quarter" idx="11"/>
          </p:nvPr>
        </p:nvSpPr>
        <p:spPr/>
        <p:txBody>
          <a:bodyPr/>
          <a:lstStyle/>
          <a:p>
            <a:fld id="{DC33B290-F78E-7F44-BDFF-3F9703D44CBA}" type="slidenum">
              <a:rPr lang="en-US" altLang="en-US" smtClean="0"/>
              <a:pPr/>
              <a:t>101</a:t>
            </a:fld>
            <a:endParaRPr lang="en-US" altLang="en-US"/>
          </a:p>
        </p:txBody>
      </p:sp>
    </p:spTree>
    <p:extLst>
      <p:ext uri="{BB962C8B-B14F-4D97-AF65-F5344CB8AC3E}">
        <p14:creationId xmlns:p14="http://schemas.microsoft.com/office/powerpoint/2010/main" val="1822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Slide Number Placeholder 3"/>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fld id="{C273662D-6EDF-4A2A-AFB9-FC8F693043F8}" type="slidenum">
              <a:rPr lang="en-US" smtClean="0">
                <a:solidFill>
                  <a:srgbClr val="898989"/>
                </a:solidFill>
                <a:latin typeface="Calibri" pitchFamily="34" charset="0"/>
              </a:rPr>
              <a:pPr algn="ctr" eaLnBrk="1" hangingPunct="1"/>
              <a:t>102</a:t>
            </a:fld>
            <a:endParaRPr lang="en-US" smtClean="0">
              <a:solidFill>
                <a:srgbClr val="898989"/>
              </a:solidFill>
              <a:latin typeface="Calibri" pitchFamily="34" charset="0"/>
            </a:endParaRPr>
          </a:p>
        </p:txBody>
      </p:sp>
      <p:sp>
        <p:nvSpPr>
          <p:cNvPr id="27651" name="Rectangle 2"/>
          <p:cNvSpPr>
            <a:spLocks noGrp="1" noChangeArrowheads="1"/>
          </p:cNvSpPr>
          <p:nvPr>
            <p:ph type="title"/>
          </p:nvPr>
        </p:nvSpPr>
        <p:spPr/>
        <p:txBody>
          <a:bodyPr/>
          <a:lstStyle/>
          <a:p>
            <a:r>
              <a:rPr lang="en-US" smtClean="0"/>
              <a:t>CGNS</a:t>
            </a:r>
          </a:p>
        </p:txBody>
      </p:sp>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8305800" cy="4403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May 3, 2017</a:t>
            </a:r>
            <a:endParaRPr lang="en-US"/>
          </a:p>
        </p:txBody>
      </p:sp>
      <p:sp>
        <p:nvSpPr>
          <p:cNvPr id="4" name="Footer Placeholder 3"/>
          <p:cNvSpPr>
            <a:spLocks noGrp="1"/>
          </p:cNvSpPr>
          <p:nvPr>
            <p:ph type="ftr" sz="quarter" idx="4294967295"/>
          </p:nvPr>
        </p:nvSpPr>
        <p:spPr>
          <a:xfrm>
            <a:off x="1524000" y="6600825"/>
            <a:ext cx="5486400" cy="228600"/>
          </a:xfrm>
          <a:prstGeom prst="rect">
            <a:avLst/>
          </a:prstGeom>
        </p:spPr>
        <p:txBody>
          <a:bodyPr/>
          <a:lstStyle/>
          <a:p>
            <a:r>
              <a:rPr lang="en-US" smtClean="0"/>
              <a:t>Future Trends in Nuclear Physics Computing</a:t>
            </a:r>
            <a:endParaRPr lang="en-US"/>
          </a:p>
        </p:txBody>
      </p:sp>
    </p:spTree>
    <p:extLst>
      <p:ext uri="{BB962C8B-B14F-4D97-AF65-F5344CB8AC3E}">
        <p14:creationId xmlns:p14="http://schemas.microsoft.com/office/powerpoint/2010/main" val="5666251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smtClean="0"/>
              <a:t>What is CGNS ?</a:t>
            </a:r>
          </a:p>
        </p:txBody>
      </p:sp>
      <p:sp>
        <p:nvSpPr>
          <p:cNvPr id="222211" name="Rectangle 3"/>
          <p:cNvSpPr>
            <a:spLocks noGrp="1" noChangeArrowheads="1"/>
          </p:cNvSpPr>
          <p:nvPr>
            <p:ph idx="1"/>
          </p:nvPr>
        </p:nvSpPr>
        <p:spPr/>
        <p:txBody>
          <a:bodyPr>
            <a:normAutofit fontScale="92500" lnSpcReduction="10000"/>
          </a:bodyPr>
          <a:lstStyle/>
          <a:p>
            <a:pPr>
              <a:buFont typeface="Arial" charset="0"/>
              <a:buChar char="•"/>
              <a:defRPr/>
            </a:pPr>
            <a:r>
              <a:rPr lang="en-US" dirty="0" smtClean="0">
                <a:ea typeface="ＭＳ Ｐゴシック" charset="-128"/>
              </a:rPr>
              <a:t>Standard Interface Data Structures (SIDS)</a:t>
            </a:r>
          </a:p>
          <a:p>
            <a:pPr lvl="1">
              <a:buFont typeface="Arial" charset="0"/>
              <a:buChar char="–"/>
              <a:defRPr/>
            </a:pPr>
            <a:r>
              <a:rPr lang="en-US" dirty="0" smtClean="0">
                <a:ea typeface="ＭＳ Ｐゴシック" charset="-128"/>
              </a:rPr>
              <a:t>Collection of conventions and definitions that defines the intellectual content of CFD-related data.</a:t>
            </a:r>
          </a:p>
          <a:p>
            <a:pPr>
              <a:buFont typeface="Arial" charset="0"/>
              <a:buChar char="•"/>
              <a:defRPr/>
            </a:pPr>
            <a:r>
              <a:rPr lang="en-US" dirty="0" smtClean="0">
                <a:ea typeface="ＭＳ Ｐゴシック" charset="-128"/>
              </a:rPr>
              <a:t>SIDS to ADF Mapping</a:t>
            </a:r>
          </a:p>
          <a:p>
            <a:pPr lvl="1">
              <a:buFont typeface="Arial" charset="0"/>
              <a:buChar char="–"/>
              <a:defRPr/>
            </a:pPr>
            <a:r>
              <a:rPr lang="en-US" dirty="0" smtClean="0">
                <a:ea typeface="ＭＳ Ｐゴシック" charset="-128"/>
              </a:rPr>
              <a:t>Advanced Data Format</a:t>
            </a:r>
          </a:p>
          <a:p>
            <a:pPr>
              <a:buFont typeface="Arial" charset="0"/>
              <a:buChar char="•"/>
              <a:defRPr/>
            </a:pPr>
            <a:r>
              <a:rPr lang="en-US" dirty="0" smtClean="0">
                <a:ea typeface="ＭＳ Ｐゴシック" charset="-128"/>
              </a:rPr>
              <a:t>SIDS to HDF5 Mapping</a:t>
            </a:r>
          </a:p>
          <a:p>
            <a:pPr lvl="1">
              <a:buFont typeface="Arial" charset="0"/>
              <a:buChar char="–"/>
              <a:defRPr/>
            </a:pPr>
            <a:r>
              <a:rPr lang="en-US" dirty="0" smtClean="0">
                <a:ea typeface="ＭＳ Ｐゴシック" charset="-128"/>
              </a:rPr>
              <a:t>Defines how the SIDS is represented in HDF5</a:t>
            </a:r>
          </a:p>
          <a:p>
            <a:pPr>
              <a:buFont typeface="Arial" charset="0"/>
              <a:buChar char="•"/>
              <a:defRPr/>
            </a:pPr>
            <a:r>
              <a:rPr lang="en-US" dirty="0" smtClean="0">
                <a:ea typeface="ＭＳ Ｐゴシック" charset="-128"/>
              </a:rPr>
              <a:t>CGNS Mid-Level Library (MLL)</a:t>
            </a:r>
          </a:p>
          <a:p>
            <a:pPr lvl="1">
              <a:buFont typeface="Arial" charset="0"/>
              <a:buChar char="–"/>
              <a:defRPr/>
            </a:pPr>
            <a:r>
              <a:rPr lang="en-US" dirty="0" smtClean="0">
                <a:ea typeface="ＭＳ Ｐゴシック" charset="-128"/>
              </a:rPr>
              <a:t>Application Programming Interface (API) which conforms to the SIDS</a:t>
            </a:r>
          </a:p>
          <a:p>
            <a:pPr lvl="1">
              <a:buFont typeface="Arial" charset="0"/>
              <a:buChar char="–"/>
              <a:defRPr/>
            </a:pPr>
            <a:r>
              <a:rPr lang="en-US" dirty="0" smtClean="0">
                <a:ea typeface="ＭＳ Ｐゴシック" charset="-128"/>
              </a:rPr>
              <a:t>Built on top of ADF/HDF5, which do I/O operations</a:t>
            </a:r>
            <a:endParaRPr lang="en-US" dirty="0">
              <a:ea typeface="ＭＳ Ｐゴシック" charset="-128"/>
            </a:endParaRPr>
          </a:p>
        </p:txBody>
      </p:sp>
      <p:sp>
        <p:nvSpPr>
          <p:cNvPr id="22532" name="Slide Number Placeholder 4"/>
          <p:cNvSpPr>
            <a:spLocks noGrp="1"/>
          </p:cNvSpPr>
          <p:nvPr>
            <p:ph type="sldNum" sz="quarter" idx="4294967295"/>
          </p:nvPr>
        </p:nvSpPr>
        <p:spPr bwMode="auto">
          <a:xfrm>
            <a:off x="1524000" y="6600825"/>
            <a:ext cx="5486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91ABB187-933A-48FC-A150-ABFCCA4A86DE}" type="slidenum">
              <a:rPr lang="en-US" smtClean="0">
                <a:solidFill>
                  <a:srgbClr val="898989"/>
                </a:solidFill>
                <a:latin typeface="Calibri" pitchFamily="34" charset="0"/>
              </a:rPr>
              <a:pPr eaLnBrk="1" hangingPunct="1"/>
              <a:t>103</a:t>
            </a:fld>
            <a:endParaRPr lang="en-US" smtClean="0">
              <a:solidFill>
                <a:srgbClr val="898989"/>
              </a:solidFill>
              <a:latin typeface="Calibri" pitchFamily="34" charset="0"/>
            </a:endParaRPr>
          </a:p>
        </p:txBody>
      </p:sp>
      <p:sp>
        <p:nvSpPr>
          <p:cNvPr id="2" name="Date Placeholder 1"/>
          <p:cNvSpPr>
            <a:spLocks noGrp="1"/>
          </p:cNvSpPr>
          <p:nvPr>
            <p:ph type="dt" sz="half" idx="10"/>
          </p:nvPr>
        </p:nvSpPr>
        <p:spPr/>
        <p:txBody>
          <a:bodyPr/>
          <a:lstStyle/>
          <a:p>
            <a:r>
              <a:rPr lang="en-US" smtClean="0"/>
              <a:t>May 3, 2017</a:t>
            </a:r>
            <a:endParaRPr lang="en-US"/>
          </a:p>
        </p:txBody>
      </p:sp>
      <p:sp>
        <p:nvSpPr>
          <p:cNvPr id="4" name="Footer Placeholder 3"/>
          <p:cNvSpPr>
            <a:spLocks noGrp="1"/>
          </p:cNvSpPr>
          <p:nvPr>
            <p:ph type="ftr" sz="quarter" idx="4294967295"/>
          </p:nvPr>
        </p:nvSpPr>
        <p:spPr>
          <a:xfrm>
            <a:off x="1524000" y="6600825"/>
            <a:ext cx="5486400" cy="228600"/>
          </a:xfrm>
          <a:prstGeom prst="rect">
            <a:avLst/>
          </a:prstGeom>
        </p:spPr>
        <p:txBody>
          <a:bodyPr/>
          <a:lstStyle/>
          <a:p>
            <a:r>
              <a:rPr lang="en-US" smtClean="0"/>
              <a:t>Future Trends in Nuclear Physics Computing</a:t>
            </a:r>
            <a:endParaRPr lang="en-US"/>
          </a:p>
        </p:txBody>
      </p:sp>
    </p:spTree>
    <p:extLst>
      <p:ext uri="{BB962C8B-B14F-4D97-AF65-F5344CB8AC3E}">
        <p14:creationId xmlns:p14="http://schemas.microsoft.com/office/powerpoint/2010/main" val="8862722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smtClean="0"/>
              <a:t>CGNS and HDF5*</a:t>
            </a:r>
          </a:p>
        </p:txBody>
      </p:sp>
      <p:sp>
        <p:nvSpPr>
          <p:cNvPr id="224259" name="Rectangle 3"/>
          <p:cNvSpPr>
            <a:spLocks noGrp="1" noChangeArrowheads="1"/>
          </p:cNvSpPr>
          <p:nvPr>
            <p:ph idx="1"/>
          </p:nvPr>
        </p:nvSpPr>
        <p:spPr/>
        <p:txBody>
          <a:bodyPr>
            <a:normAutofit fontScale="92500"/>
          </a:bodyPr>
          <a:lstStyle/>
          <a:p>
            <a:r>
              <a:rPr lang="en-US" dirty="0" smtClean="0"/>
              <a:t>CGNS was </a:t>
            </a:r>
            <a:r>
              <a:rPr lang="en-US" dirty="0"/>
              <a:t>originally built using </a:t>
            </a:r>
            <a:r>
              <a:rPr lang="en-US" dirty="0" smtClean="0"/>
              <a:t>the ADF format. </a:t>
            </a:r>
          </a:p>
          <a:p>
            <a:r>
              <a:rPr lang="en-US" dirty="0" smtClean="0"/>
              <a:t>However</a:t>
            </a:r>
            <a:r>
              <a:rPr lang="en-US" dirty="0"/>
              <a:t>, ADF does not have parallel I/O or data compression capabilities, and does not have the support and tools that </a:t>
            </a:r>
            <a:r>
              <a:rPr lang="en-US" dirty="0" smtClean="0"/>
              <a:t>HDF5 </a:t>
            </a:r>
            <a:r>
              <a:rPr lang="en-US" dirty="0"/>
              <a:t>offers.  </a:t>
            </a:r>
            <a:endParaRPr lang="en-US" dirty="0" smtClean="0"/>
          </a:p>
          <a:p>
            <a:r>
              <a:rPr lang="en-US" dirty="0" smtClean="0"/>
              <a:t>HDF5 has </a:t>
            </a:r>
            <a:r>
              <a:rPr lang="en-US" dirty="0"/>
              <a:t>rapidly grown to become a world-wide format standard for </a:t>
            </a:r>
            <a:r>
              <a:rPr lang="en-US" dirty="0" smtClean="0"/>
              <a:t>scientific </a:t>
            </a:r>
            <a:r>
              <a:rPr lang="en-US" dirty="0"/>
              <a:t>data.  </a:t>
            </a:r>
            <a:endParaRPr lang="en-US" dirty="0" smtClean="0"/>
          </a:p>
          <a:p>
            <a:r>
              <a:rPr lang="en-US" dirty="0" smtClean="0"/>
              <a:t>HDF5 </a:t>
            </a:r>
            <a:r>
              <a:rPr lang="en-US" dirty="0"/>
              <a:t>has parallel capability as well as a broader support base than ADF. </a:t>
            </a:r>
          </a:p>
          <a:p>
            <a:r>
              <a:rPr lang="en-US" dirty="0" smtClean="0"/>
              <a:t>Therefore</a:t>
            </a:r>
            <a:r>
              <a:rPr lang="en-US" dirty="0"/>
              <a:t>, </a:t>
            </a:r>
            <a:r>
              <a:rPr lang="en-US" dirty="0" smtClean="0"/>
              <a:t>CGNS has adopted </a:t>
            </a:r>
            <a:r>
              <a:rPr lang="en-US" dirty="0"/>
              <a:t>HDF5 as the default (official) data storage mechanism</a:t>
            </a:r>
            <a:r>
              <a:rPr lang="en-US" sz="2200" b="1" dirty="0" smtClean="0"/>
              <a:t>.</a:t>
            </a:r>
          </a:p>
          <a:p>
            <a:pPr marL="0" indent="0">
              <a:buNone/>
            </a:pPr>
            <a:r>
              <a:rPr lang="en-US" sz="2200" b="1" dirty="0" smtClean="0"/>
              <a:t> </a:t>
            </a:r>
          </a:p>
          <a:p>
            <a:pPr marL="0" indent="0">
              <a:buNone/>
            </a:pPr>
            <a:r>
              <a:rPr lang="en-US" sz="2200" b="1" dirty="0" smtClean="0"/>
              <a:t>* </a:t>
            </a:r>
            <a:r>
              <a:rPr lang="en-US" sz="1900" b="1" dirty="0"/>
              <a:t>Paraphrased from http://</a:t>
            </a:r>
            <a:r>
              <a:rPr lang="en-US" sz="1900" b="1" dirty="0" smtClean="0"/>
              <a:t>cgns.sourceforge.net/hdf5.html.</a:t>
            </a:r>
            <a:endParaRPr lang="en-US" sz="2200" b="1" dirty="0" smtClean="0"/>
          </a:p>
        </p:txBody>
      </p:sp>
      <p:sp>
        <p:nvSpPr>
          <p:cNvPr id="2" name="Date Placeholder 1"/>
          <p:cNvSpPr>
            <a:spLocks noGrp="1"/>
          </p:cNvSpPr>
          <p:nvPr>
            <p:ph type="dt" sz="half" idx="10"/>
          </p:nvPr>
        </p:nvSpPr>
        <p:spPr/>
        <p:txBody>
          <a:bodyPr/>
          <a:lstStyle/>
          <a:p>
            <a:r>
              <a:rPr lang="en-US" smtClean="0"/>
              <a:t>May 3, 2017</a:t>
            </a:r>
            <a:endParaRPr lang="en-US"/>
          </a:p>
        </p:txBody>
      </p:sp>
      <p:sp>
        <p:nvSpPr>
          <p:cNvPr id="39940" name="Slide Number Placeholder 4"/>
          <p:cNvSpPr>
            <a:spLocks noGrp="1"/>
          </p:cNvSpPr>
          <p:nvPr>
            <p:ph type="sldNum" sz="quarter" idx="4294967295"/>
          </p:nvPr>
        </p:nvSpPr>
        <p:spPr>
          <a:xfrm>
            <a:off x="7086600" y="6591300"/>
            <a:ext cx="533400" cy="228600"/>
          </a:xfrm>
          <a:prstGeom prst="rect">
            <a:avLst/>
          </a:prstGeom>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fld id="{9F947B4A-455F-462E-891E-E51A38148DB7}" type="slidenum">
              <a:rPr lang="en-US" smtClean="0"/>
              <a:pPr/>
              <a:t>104</a:t>
            </a:fld>
            <a:endParaRPr lang="en-US" smtClean="0"/>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Tree>
    <p:extLst>
      <p:ext uri="{BB962C8B-B14F-4D97-AF65-F5344CB8AC3E}">
        <p14:creationId xmlns:p14="http://schemas.microsoft.com/office/powerpoint/2010/main" val="1149631104"/>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smtClean="0"/>
              <a:t>CGNS Steering Committee</a:t>
            </a:r>
          </a:p>
        </p:txBody>
      </p:sp>
      <p:sp>
        <p:nvSpPr>
          <p:cNvPr id="24579" name="Rectangle 3"/>
          <p:cNvSpPr>
            <a:spLocks noGrp="1" noChangeArrowheads="1"/>
          </p:cNvSpPr>
          <p:nvPr>
            <p:ph idx="1"/>
          </p:nvPr>
        </p:nvSpPr>
        <p:spPr/>
        <p:txBody>
          <a:bodyPr/>
          <a:lstStyle/>
          <a:p>
            <a:r>
              <a:rPr lang="en-US" dirty="0" smtClean="0"/>
              <a:t>Membership – 20 organizations</a:t>
            </a:r>
          </a:p>
        </p:txBody>
      </p:sp>
      <p:sp>
        <p:nvSpPr>
          <p:cNvPr id="2" name="Date Placeholder 1"/>
          <p:cNvSpPr>
            <a:spLocks noGrp="1"/>
          </p:cNvSpPr>
          <p:nvPr>
            <p:ph type="dt" sz="half" idx="10"/>
          </p:nvPr>
        </p:nvSpPr>
        <p:spPr/>
        <p:txBody>
          <a:bodyPr/>
          <a:lstStyle/>
          <a:p>
            <a:r>
              <a:rPr lang="en-US" smtClean="0"/>
              <a:t>May 3, 2017</a:t>
            </a:r>
            <a:endParaRPr lang="en-US"/>
          </a:p>
        </p:txBody>
      </p:sp>
      <p:sp>
        <p:nvSpPr>
          <p:cNvPr id="4" name="Footer Placeholder 3"/>
          <p:cNvSpPr>
            <a:spLocks noGrp="1"/>
          </p:cNvSpPr>
          <p:nvPr>
            <p:ph type="ftr" sz="quarter" idx="4294967295"/>
          </p:nvPr>
        </p:nvSpPr>
        <p:spPr>
          <a:xfrm>
            <a:off x="1524000" y="6600825"/>
            <a:ext cx="5486400" cy="228600"/>
          </a:xfrm>
          <a:prstGeom prst="rect">
            <a:avLst/>
          </a:prstGeom>
        </p:spPr>
        <p:txBody>
          <a:bodyPr/>
          <a:lstStyle/>
          <a:p>
            <a:r>
              <a:rPr lang="en-US" smtClean="0"/>
              <a:t>Future Trends in Nuclear Physics Computing</a:t>
            </a:r>
            <a:endParaRPr lang="en-US"/>
          </a:p>
        </p:txBody>
      </p:sp>
      <p:sp>
        <p:nvSpPr>
          <p:cNvPr id="24580" name="Slide Number Placeholder 4"/>
          <p:cNvSpPr>
            <a:spLocks noGrp="1"/>
          </p:cNvSpPr>
          <p:nvPr>
            <p:ph type="sldNum" sz="quarter" idx="4294967295"/>
          </p:nvPr>
        </p:nvSpPr>
        <p:spPr>
          <a:xfrm>
            <a:off x="7086600" y="6591300"/>
            <a:ext cx="533400" cy="228600"/>
          </a:xfrm>
          <a:prstGeom prst="rect">
            <a:avLst/>
          </a:prstGeom>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fld id="{0D03D163-7195-45F8-9625-AE9740F428C5}" type="slidenum">
              <a:rPr lang="en-US" smtClean="0"/>
              <a:pPr/>
              <a:t>105</a:t>
            </a:fld>
            <a:endParaRPr lang="en-US" smtClean="0"/>
          </a:p>
        </p:txBody>
      </p:sp>
      <p:graphicFrame>
        <p:nvGraphicFramePr>
          <p:cNvPr id="203850" name="Group 74"/>
          <p:cNvGraphicFramePr>
            <a:graphicFrameLocks noGrp="1"/>
          </p:cNvGraphicFramePr>
          <p:nvPr>
            <p:extLst/>
          </p:nvPr>
        </p:nvGraphicFramePr>
        <p:xfrm>
          <a:off x="914400" y="2260600"/>
          <a:ext cx="7543800" cy="4140200"/>
        </p:xfrm>
        <a:graphic>
          <a:graphicData uri="http://schemas.openxmlformats.org/drawingml/2006/table">
            <a:tbl>
              <a:tblPr/>
              <a:tblGrid>
                <a:gridCol w="4267200"/>
                <a:gridCol w="3276600"/>
              </a:tblGrid>
              <a:tr h="4826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a:ln>
                            <a:noFill/>
                          </a:ln>
                          <a:solidFill>
                            <a:schemeClr val="tx1"/>
                          </a:solidFill>
                          <a:effectLst/>
                          <a:latin typeface="Bitstream Vera Sans" pitchFamily="16" charset="0"/>
                        </a:rPr>
                        <a:t>  NASA Ames</a:t>
                      </a: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US Air Force / AEDC</a:t>
                      </a:r>
                    </a:p>
                  </a:txBody>
                  <a:tcPr horzOverflow="overflow">
                    <a:lnL>
                      <a:noFill/>
                    </a:lnL>
                    <a:lnR cap="flat">
                      <a:noFill/>
                    </a:lnR>
                    <a:lnT cap="fla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NASA Langley</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CD ADAPCO</a:t>
                      </a:r>
                    </a:p>
                  </a:txBody>
                  <a:tcPr horzOverflow="overflow">
                    <a:lnL>
                      <a:noFill/>
                    </a:lnL>
                    <a:lnR cap="flat">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NASA Glenn</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Intelligent Light</a:t>
                      </a:r>
                    </a:p>
                  </a:txBody>
                  <a:tcPr horzOverflow="overflow">
                    <a:lnL>
                      <a:noFill/>
                    </a:lnL>
                    <a:lnR cap="flat">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a:ln>
                            <a:noFill/>
                          </a:ln>
                          <a:solidFill>
                            <a:schemeClr val="tx1"/>
                          </a:solidFill>
                          <a:effectLst/>
                          <a:latin typeface="Bitstream Vera Sans" pitchFamily="16" charset="0"/>
                        </a:rPr>
                        <a:t>  Boeing Commercial</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Pointwise</a:t>
                      </a:r>
                    </a:p>
                  </a:txBody>
                  <a:tcPr horzOverflow="overflow">
                    <a:lnL>
                      <a:noFill/>
                    </a:lnL>
                    <a:lnR cap="flat">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Boeing – Rocketdyne</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Aerospatiale Matra Airbus</a:t>
                      </a:r>
                    </a:p>
                  </a:txBody>
                  <a:tcPr horzOverflow="overflow">
                    <a:lnL>
                      <a:noFill/>
                    </a:lnL>
                    <a:lnR cap="flat">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Boeing Integrated Defense Systems</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NUMECA</a:t>
                      </a:r>
                    </a:p>
                  </a:txBody>
                  <a:tcPr horzOverflow="overflow">
                    <a:lnL>
                      <a:noFill/>
                    </a:lnL>
                    <a:lnR cap="flat">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Pratt &amp; Whitney</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ONERA</a:t>
                      </a:r>
                    </a:p>
                  </a:txBody>
                  <a:tcPr horzOverflow="overflow">
                    <a:lnL>
                      <a:noFill/>
                    </a:lnL>
                    <a:lnR cap="flat">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ICEM CFD Engineering</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Stanford University</a:t>
                      </a:r>
                    </a:p>
                  </a:txBody>
                  <a:tcPr horzOverflow="overflow">
                    <a:lnL>
                      <a:noFill/>
                    </a:lnL>
                    <a:lnR cap="flat">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Fluent, Inc.</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Utah State University</a:t>
                      </a:r>
                    </a:p>
                  </a:txBody>
                  <a:tcPr horzOverflow="overflow">
                    <a:lnL>
                      <a:noFill/>
                    </a:lnL>
                    <a:lnR cap="flat">
                      <a:noFill/>
                    </a:lnR>
                    <a:lnT>
                      <a:noFill/>
                    </a:lnT>
                    <a:lnB>
                      <a:noFill/>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a:ln>
                            <a:noFill/>
                          </a:ln>
                          <a:solidFill>
                            <a:schemeClr val="tx1"/>
                          </a:solidFill>
                          <a:effectLst/>
                          <a:latin typeface="Bitstream Vera Sans" pitchFamily="16" charset="0"/>
                        </a:rPr>
                        <a:t>  Rolls-Royce Allison</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0" i="0" u="none" strike="noStrike" cap="none" normalizeH="0" baseline="0" dirty="0">
                          <a:ln>
                            <a:noFill/>
                          </a:ln>
                          <a:solidFill>
                            <a:schemeClr val="tx1"/>
                          </a:solidFill>
                          <a:effectLst/>
                          <a:latin typeface="Bitstream Vera Sans" pitchFamily="16" charset="0"/>
                        </a:rPr>
                        <a:t>  ANSYS CFX</a:t>
                      </a:r>
                    </a:p>
                  </a:txBody>
                  <a:tcPr horzOverflow="overflow">
                    <a:lnL>
                      <a:noFill/>
                    </a:lnL>
                    <a:lnR cap="flat">
                      <a:noFill/>
                    </a:lnR>
                    <a:ln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2900928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smtClean="0"/>
              <a:t>User Base</a:t>
            </a:r>
          </a:p>
        </p:txBody>
      </p:sp>
      <p:sp>
        <p:nvSpPr>
          <p:cNvPr id="205827" name="Rectangle 3"/>
          <p:cNvSpPr>
            <a:spLocks noGrp="1" noChangeArrowheads="1"/>
          </p:cNvSpPr>
          <p:nvPr>
            <p:ph type="body" idx="1"/>
          </p:nvPr>
        </p:nvSpPr>
        <p:spPr/>
        <p:txBody>
          <a:bodyPr>
            <a:normAutofit/>
          </a:bodyPr>
          <a:lstStyle/>
          <a:p>
            <a:pPr>
              <a:buFont typeface="Arial" charset="0"/>
              <a:buChar char="•"/>
              <a:defRPr/>
            </a:pPr>
            <a:r>
              <a:rPr lang="en-US" dirty="0" smtClean="0">
                <a:ea typeface="ＭＳ Ｐゴシック" charset="-128"/>
              </a:rPr>
              <a:t>Registered Users</a:t>
            </a:r>
          </a:p>
          <a:p>
            <a:pPr lvl="1">
              <a:buFont typeface="Arial" charset="0"/>
              <a:buChar char="–"/>
              <a:defRPr/>
            </a:pPr>
            <a:r>
              <a:rPr lang="en-US" dirty="0" smtClean="0">
                <a:ea typeface="ＭＳ Ｐゴシック" charset="-128"/>
              </a:rPr>
              <a:t>591 users from more than 25 countries</a:t>
            </a:r>
          </a:p>
          <a:p>
            <a:pPr>
              <a:buFont typeface="Arial" charset="0"/>
              <a:buChar char="•"/>
              <a:defRPr/>
            </a:pPr>
            <a:r>
              <a:rPr lang="en-US" dirty="0" smtClean="0">
                <a:ea typeface="ＭＳ Ｐゴシック" charset="-128"/>
              </a:rPr>
              <a:t>SourceForge (last 2 years)</a:t>
            </a:r>
          </a:p>
          <a:p>
            <a:pPr lvl="1">
              <a:buFont typeface="Arial" charset="0"/>
              <a:buChar char="–"/>
              <a:defRPr/>
            </a:pPr>
            <a:r>
              <a:rPr lang="en-US" dirty="0" smtClean="0">
                <a:ea typeface="ＭＳ Ｐゴシック" charset="-128"/>
              </a:rPr>
              <a:t>Average of 20 page views and 7.5 downloads per day</a:t>
            </a:r>
          </a:p>
          <a:p>
            <a:pPr>
              <a:buFont typeface="Arial" charset="0"/>
              <a:buChar char="•"/>
              <a:defRPr/>
            </a:pPr>
            <a:r>
              <a:rPr lang="en-US" dirty="0" smtClean="0">
                <a:ea typeface="ＭＳ Ｐゴシック" charset="-128"/>
              </a:rPr>
              <a:t>Known implementations</a:t>
            </a:r>
          </a:p>
          <a:p>
            <a:pPr lvl="1">
              <a:buFont typeface="Arial" charset="0"/>
              <a:buChar char="–"/>
              <a:defRPr/>
            </a:pPr>
            <a:r>
              <a:rPr lang="en-US" dirty="0" smtClean="0">
                <a:ea typeface="ＭＳ Ｐゴシック" charset="-128"/>
              </a:rPr>
              <a:t>13 commercial, 9 government, 5 industry, 3 academia</a:t>
            </a:r>
          </a:p>
          <a:p>
            <a:pPr lvl="1">
              <a:buFont typeface="Arial" charset="0"/>
              <a:buChar char="–"/>
              <a:defRPr/>
            </a:pPr>
            <a:endParaRPr lang="en-US" dirty="0">
              <a:ea typeface="ＭＳ Ｐゴシック" charset="-128"/>
            </a:endParaRPr>
          </a:p>
        </p:txBody>
      </p:sp>
      <p:sp>
        <p:nvSpPr>
          <p:cNvPr id="25604" name="Slide Number Placeholder 4"/>
          <p:cNvSpPr>
            <a:spLocks noGrp="1"/>
          </p:cNvSpPr>
          <p:nvPr>
            <p:ph type="sldNum"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fld id="{FA56259F-B739-4488-A4DA-D6BE04F17A4B}" type="slidenum">
              <a:rPr lang="en-US" smtClean="0">
                <a:solidFill>
                  <a:srgbClr val="898989"/>
                </a:solidFill>
                <a:latin typeface="Calibri" pitchFamily="34" charset="0"/>
              </a:rPr>
              <a:pPr algn="ctr" eaLnBrk="1" hangingPunct="1"/>
              <a:t>106</a:t>
            </a:fld>
            <a:endParaRPr lang="en-US" smtClean="0">
              <a:solidFill>
                <a:srgbClr val="898989"/>
              </a:solidFill>
              <a:latin typeface="Calibri" pitchFamily="34" charset="0"/>
            </a:endParaRPr>
          </a:p>
        </p:txBody>
      </p:sp>
      <p:sp>
        <p:nvSpPr>
          <p:cNvPr id="2" name="Date Placeholder 1"/>
          <p:cNvSpPr>
            <a:spLocks noGrp="1"/>
          </p:cNvSpPr>
          <p:nvPr>
            <p:ph type="dt" sz="half" idx="10"/>
          </p:nvPr>
        </p:nvSpPr>
        <p:spPr/>
        <p:txBody>
          <a:bodyPr/>
          <a:lstStyle/>
          <a:p>
            <a:r>
              <a:rPr lang="en-US" smtClean="0"/>
              <a:t>May 3, 2017</a:t>
            </a:r>
            <a:endParaRPr lang="en-US"/>
          </a:p>
        </p:txBody>
      </p:sp>
      <p:sp>
        <p:nvSpPr>
          <p:cNvPr id="4" name="Footer Placeholder 3"/>
          <p:cNvSpPr>
            <a:spLocks noGrp="1"/>
          </p:cNvSpPr>
          <p:nvPr>
            <p:ph type="ftr" sz="quarter" idx="4294967295"/>
          </p:nvPr>
        </p:nvSpPr>
        <p:spPr>
          <a:xfrm>
            <a:off x="1524000" y="6600825"/>
            <a:ext cx="5486400" cy="228600"/>
          </a:xfrm>
          <a:prstGeom prst="rect">
            <a:avLst/>
          </a:prstGeom>
        </p:spPr>
        <p:txBody>
          <a:bodyPr/>
          <a:lstStyle/>
          <a:p>
            <a:r>
              <a:rPr lang="en-US" smtClean="0"/>
              <a:t>Future Trends in Nuclear Physics Computing</a:t>
            </a:r>
            <a:endParaRPr lang="en-US"/>
          </a:p>
        </p:txBody>
      </p:sp>
    </p:spTree>
    <p:extLst>
      <p:ext uri="{BB962C8B-B14F-4D97-AF65-F5344CB8AC3E}">
        <p14:creationId xmlns:p14="http://schemas.microsoft.com/office/powerpoint/2010/main" val="1101445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smtClean="0"/>
              <a:t>CGNS Tools</a:t>
            </a:r>
          </a:p>
        </p:txBody>
      </p:sp>
      <p:sp>
        <p:nvSpPr>
          <p:cNvPr id="215043" name="Rectangle 3"/>
          <p:cNvSpPr>
            <a:spLocks noGrp="1" noChangeArrowheads="1"/>
          </p:cNvSpPr>
          <p:nvPr>
            <p:ph type="body" sz="half" idx="1"/>
          </p:nvPr>
        </p:nvSpPr>
        <p:spPr/>
        <p:txBody>
          <a:bodyPr>
            <a:normAutofit fontScale="85000" lnSpcReduction="10000"/>
          </a:bodyPr>
          <a:lstStyle/>
          <a:p>
            <a:r>
              <a:rPr lang="en-US" dirty="0" err="1" smtClean="0"/>
              <a:t>CGNSplot</a:t>
            </a:r>
            <a:endParaRPr lang="en-US" dirty="0" smtClean="0"/>
          </a:p>
          <a:p>
            <a:r>
              <a:rPr lang="en-US" dirty="0"/>
              <a:t>File conversion</a:t>
            </a:r>
          </a:p>
          <a:p>
            <a:pPr lvl="1"/>
            <a:r>
              <a:rPr lang="en-US" dirty="0" err="1" smtClean="0"/>
              <a:t>Patran</a:t>
            </a:r>
            <a:r>
              <a:rPr lang="en-US" dirty="0"/>
              <a:t>, </a:t>
            </a:r>
            <a:r>
              <a:rPr lang="en-US" dirty="0" smtClean="0"/>
              <a:t>PLOT3D, </a:t>
            </a:r>
            <a:r>
              <a:rPr lang="en-US" dirty="0" err="1" smtClean="0"/>
              <a:t>Tecplot</a:t>
            </a:r>
            <a:r>
              <a:rPr lang="en-US" dirty="0" smtClean="0"/>
              <a:t> </a:t>
            </a:r>
            <a:r>
              <a:rPr lang="en-US" dirty="0"/>
              <a:t>files to CGNS</a:t>
            </a:r>
          </a:p>
          <a:p>
            <a:pPr lvl="1"/>
            <a:r>
              <a:rPr lang="en-US" dirty="0" smtClean="0"/>
              <a:t>CGNS to </a:t>
            </a:r>
            <a:r>
              <a:rPr lang="en-US" dirty="0"/>
              <a:t>PLOT3D and </a:t>
            </a:r>
            <a:r>
              <a:rPr lang="en-US" dirty="0" err="1"/>
              <a:t>Tecplot</a:t>
            </a:r>
            <a:endParaRPr lang="en-US" dirty="0"/>
          </a:p>
          <a:p>
            <a:r>
              <a:rPr lang="en-US" dirty="0"/>
              <a:t>CGNS file manipulation</a:t>
            </a:r>
          </a:p>
          <a:p>
            <a:pPr lvl="1"/>
            <a:r>
              <a:rPr lang="en-US" dirty="0" smtClean="0"/>
              <a:t>Utilities </a:t>
            </a:r>
            <a:r>
              <a:rPr lang="en-US" dirty="0"/>
              <a:t>for modifying the solution </a:t>
            </a:r>
            <a:r>
              <a:rPr lang="en-US" dirty="0" smtClean="0"/>
              <a:t>location, </a:t>
            </a:r>
            <a:r>
              <a:rPr lang="en-US" dirty="0"/>
              <a:t>solution </a:t>
            </a:r>
            <a:r>
              <a:rPr lang="en-US" dirty="0" smtClean="0"/>
              <a:t>variables, </a:t>
            </a:r>
            <a:r>
              <a:rPr lang="en-US" dirty="0"/>
              <a:t>and data </a:t>
            </a:r>
            <a:r>
              <a:rPr lang="en-US" dirty="0" smtClean="0"/>
              <a:t>class</a:t>
            </a:r>
            <a:endParaRPr lang="en-US" dirty="0"/>
          </a:p>
          <a:p>
            <a:pPr lvl="1"/>
            <a:r>
              <a:rPr lang="en-US" dirty="0"/>
              <a:t>Subset extraction </a:t>
            </a:r>
            <a:r>
              <a:rPr lang="en-US" dirty="0" smtClean="0"/>
              <a:t>and </a:t>
            </a:r>
            <a:r>
              <a:rPr lang="en-US" dirty="0"/>
              <a:t>interpolation</a:t>
            </a:r>
          </a:p>
          <a:p>
            <a:endParaRPr lang="en-US" dirty="0" smtClean="0"/>
          </a:p>
        </p:txBody>
      </p:sp>
      <p:pic>
        <p:nvPicPr>
          <p:cNvPr id="36868" name="Picture 4" descr="cgnsplo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1926946"/>
            <a:ext cx="4038600" cy="3491471"/>
          </a:xfrm>
        </p:spPr>
      </p:pic>
      <p:sp>
        <p:nvSpPr>
          <p:cNvPr id="3" name="Footer Placeholder 2"/>
          <p:cNvSpPr>
            <a:spLocks noGrp="1"/>
          </p:cNvSpPr>
          <p:nvPr>
            <p:ph type="ftr" sz="quarter" idx="10"/>
          </p:nvPr>
        </p:nvSpPr>
        <p:spPr/>
        <p:txBody>
          <a:bodyPr/>
          <a:lstStyle/>
          <a:p>
            <a:r>
              <a:rPr lang="en-US" smtClean="0"/>
              <a:t>Future Trends in Nuclear Physics Computing</a:t>
            </a:r>
            <a:endParaRPr lang="en-US" dirty="0"/>
          </a:p>
        </p:txBody>
      </p:sp>
      <p:sp>
        <p:nvSpPr>
          <p:cNvPr id="2" name="Slide Number Placeholder 1"/>
          <p:cNvSpPr>
            <a:spLocks noGrp="1"/>
          </p:cNvSpPr>
          <p:nvPr>
            <p:ph type="sldNum" sz="quarter" idx="11"/>
          </p:nvPr>
        </p:nvSpPr>
        <p:spPr/>
        <p:txBody>
          <a:bodyPr/>
          <a:lstStyle/>
          <a:p>
            <a:fld id="{2F9730DF-A5B7-4FF5-91D2-CC1BC37C05A1}" type="slidenum">
              <a:rPr lang="en-US" smtClean="0"/>
              <a:pPr/>
              <a:t>107</a:t>
            </a:fld>
            <a:endParaRPr lang="en-US"/>
          </a:p>
        </p:txBody>
      </p:sp>
      <p:sp>
        <p:nvSpPr>
          <p:cNvPr id="9" name="Date Placeholder 8"/>
          <p:cNvSpPr>
            <a:spLocks noGrp="1"/>
          </p:cNvSpPr>
          <p:nvPr>
            <p:ph type="dt" sz="half" idx="12"/>
          </p:nvPr>
        </p:nvSpPr>
        <p:spPr/>
        <p:txBody>
          <a:bodyPr/>
          <a:lstStyle/>
          <a:p>
            <a:pPr>
              <a:defRPr/>
            </a:pPr>
            <a:r>
              <a:rPr lang="en-US" smtClean="0"/>
              <a:t>May 3, 2017</a:t>
            </a:r>
            <a:endParaRPr lang="en-US"/>
          </a:p>
        </p:txBody>
      </p:sp>
    </p:spTree>
    <p:extLst>
      <p:ext uri="{BB962C8B-B14F-4D97-AF65-F5344CB8AC3E}">
        <p14:creationId xmlns:p14="http://schemas.microsoft.com/office/powerpoint/2010/main" val="163028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p:cNvSpPr txBox="1"/>
          <p:nvPr/>
        </p:nvSpPr>
        <p:spPr>
          <a:xfrm>
            <a:off x="1143000" y="3307302"/>
            <a:ext cx="6629400" cy="461665"/>
          </a:xfrm>
          <a:prstGeom prst="rect">
            <a:avLst/>
          </a:prstGeom>
          <a:noFill/>
        </p:spPr>
        <p:txBody>
          <a:bodyPr wrap="square" rtlCol="0">
            <a:spAutoFit/>
          </a:bodyPr>
          <a:lstStyle/>
          <a:p>
            <a:r>
              <a:rPr lang="en-US" b="1" dirty="0" smtClean="0">
                <a:latin typeface="Arial" pitchFamily="34" charset="0"/>
                <a:cs typeface="Arial" pitchFamily="34" charset="0"/>
              </a:rPr>
              <a:t>Lighthouse: </a:t>
            </a:r>
            <a:r>
              <a:rPr lang="en-US" b="1" dirty="0">
                <a:latin typeface="Arial" pitchFamily="34" charset="0"/>
                <a:cs typeface="Arial" pitchFamily="34" charset="0"/>
                <a:hlinkClick r:id="rId2"/>
              </a:rPr>
              <a:t>http://</a:t>
            </a:r>
            <a:r>
              <a:rPr lang="en-US" b="1" dirty="0" smtClean="0">
                <a:latin typeface="Arial" pitchFamily="34" charset="0"/>
                <a:cs typeface="Arial" pitchFamily="34" charset="0"/>
                <a:hlinkClick r:id="rId2"/>
              </a:rPr>
              <a:t>tinyurl.com/3k76bfr</a:t>
            </a:r>
            <a:r>
              <a:rPr lang="en-US" b="1" dirty="0" smtClean="0">
                <a:latin typeface="Arial" pitchFamily="34" charset="0"/>
                <a:cs typeface="Arial" pitchFamily="34" charset="0"/>
              </a:rPr>
              <a:t> </a:t>
            </a:r>
            <a:endParaRPr lang="en-US" dirty="0">
              <a:latin typeface="Arial" pitchFamily="34" charset="0"/>
              <a:cs typeface="Arial" pitchFamily="34" charset="0"/>
            </a:endParaRPr>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DC33B290-F78E-7F44-BDFF-3F9703D44CBA}" type="slidenum">
              <a:rPr lang="en-US" altLang="en-US" smtClean="0"/>
              <a:pPr/>
              <a:t>108</a:t>
            </a:fld>
            <a:endParaRPr lang="en-US" altLang="en-US"/>
          </a:p>
        </p:txBody>
      </p:sp>
    </p:spTree>
    <p:extLst>
      <p:ext uri="{BB962C8B-B14F-4D97-AF65-F5344CB8AC3E}">
        <p14:creationId xmlns:p14="http://schemas.microsoft.com/office/powerpoint/2010/main" val="21156504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19200" y="5638800"/>
            <a:ext cx="6400800" cy="914400"/>
          </a:xfrm>
        </p:spPr>
        <p:txBody>
          <a:bodyPr/>
          <a:lstStyle/>
          <a:p>
            <a:endParaRPr lang="en-US" dirty="0"/>
          </a:p>
        </p:txBody>
      </p:sp>
      <p:sp>
        <p:nvSpPr>
          <p:cNvPr id="2" name="Title 1"/>
          <p:cNvSpPr>
            <a:spLocks noGrp="1"/>
          </p:cNvSpPr>
          <p:nvPr>
            <p:ph type="ctrTitle"/>
          </p:nvPr>
        </p:nvSpPr>
        <p:spPr/>
        <p:txBody>
          <a:bodyPr/>
          <a:lstStyle/>
          <a:p>
            <a:r>
              <a:rPr lang="en-US" dirty="0" smtClean="0"/>
              <a:t>HDF5 Inside</a:t>
            </a:r>
            <a:r>
              <a:rPr lang="is-IS" dirty="0" smtClean="0"/>
              <a:t>…</a:t>
            </a:r>
            <a:endParaRPr lang="en-US" dirty="0"/>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a:p>
        </p:txBody>
      </p:sp>
      <p:sp>
        <p:nvSpPr>
          <p:cNvPr id="4" name="Slide Number Placeholder 3"/>
          <p:cNvSpPr>
            <a:spLocks noGrp="1"/>
          </p:cNvSpPr>
          <p:nvPr>
            <p:ph type="sldNum" sz="quarter" idx="11"/>
          </p:nvPr>
        </p:nvSpPr>
        <p:spPr/>
        <p:txBody>
          <a:bodyPr/>
          <a:lstStyle/>
          <a:p>
            <a:fld id="{E26C71DD-127A-464D-BC93-24B7E77B3666}" type="slidenum">
              <a:rPr lang="en-US" altLang="en-US" smtClean="0"/>
              <a:pPr/>
              <a:t>109</a:t>
            </a:fld>
            <a:endParaRPr lang="en-US" altLang="en-US"/>
          </a:p>
        </p:txBody>
      </p:sp>
    </p:spTree>
    <p:extLst>
      <p:ext uri="{BB962C8B-B14F-4D97-AF65-F5344CB8AC3E}">
        <p14:creationId xmlns:p14="http://schemas.microsoft.com/office/powerpoint/2010/main" val="18498655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altLang="en-US">
                <a:latin typeface="Arial" charset="0"/>
                <a:ea typeface="ＭＳ Ｐゴシック" charset="-128"/>
              </a:rPr>
              <a:t>HDF5 Data Model</a:t>
            </a:r>
          </a:p>
        </p:txBody>
      </p:sp>
      <p:sp>
        <p:nvSpPr>
          <p:cNvPr id="34818" name="Rectangle 2064"/>
          <p:cNvSpPr>
            <a:spLocks noGrp="1" noChangeArrowheads="1"/>
          </p:cNvSpPr>
          <p:nvPr>
            <p:ph type="dt" sz="quarter" idx="4294967295"/>
          </p:nvPr>
        </p:nvSpPr>
        <p:spPr bwMode="auto">
          <a:xfrm>
            <a:off x="304800" y="6629400"/>
            <a:ext cx="19812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200" smtClean="0">
                <a:solidFill>
                  <a:schemeClr val="bg1"/>
                </a:solidFill>
                <a:latin typeface="Arial" charset="0"/>
              </a:rPr>
              <a:t>May 3, 2017</a:t>
            </a:r>
            <a:endParaRPr lang="en-US" altLang="en-US" sz="1200">
              <a:solidFill>
                <a:schemeClr val="bg1"/>
              </a:solidFill>
              <a:latin typeface="Arial" charset="0"/>
            </a:endParaRPr>
          </a:p>
        </p:txBody>
      </p:sp>
      <p:sp>
        <p:nvSpPr>
          <p:cNvPr id="34820"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F6C2F4E-38B5-3547-BA2C-4085E14308CF}" type="slidenum">
              <a:rPr lang="en-US" altLang="en-US" sz="1200">
                <a:solidFill>
                  <a:schemeClr val="bg1"/>
                </a:solidFill>
                <a:latin typeface="Arial" charset="0"/>
              </a:rPr>
              <a:pPr eaLnBrk="1" hangingPunct="1"/>
              <a:t>11</a:t>
            </a:fld>
            <a:endParaRPr lang="en-US" altLang="en-US" sz="1200">
              <a:solidFill>
                <a:schemeClr val="bg1"/>
              </a:solidFill>
              <a:latin typeface="Arial" charset="0"/>
            </a:endParaRPr>
          </a:p>
        </p:txBody>
      </p:sp>
      <p:sp>
        <p:nvSpPr>
          <p:cNvPr id="7" name="TextBox 6"/>
          <p:cNvSpPr txBox="1"/>
          <p:nvPr/>
        </p:nvSpPr>
        <p:spPr>
          <a:xfrm>
            <a:off x="4267200" y="3733800"/>
            <a:ext cx="712788" cy="461963"/>
          </a:xfrm>
          <a:prstGeom prst="rect">
            <a:avLst/>
          </a:prstGeom>
          <a:noFill/>
        </p:spPr>
        <p:txBody>
          <a:bodyPr wrap="none">
            <a:spAutoFit/>
          </a:bodyPr>
          <a:lstStyle/>
          <a:p>
            <a:pPr>
              <a:defRPr/>
            </a:pPr>
            <a:r>
              <a:rPr lang="en-US" dirty="0">
                <a:solidFill>
                  <a:schemeClr val="accent1">
                    <a:lumMod val="75000"/>
                  </a:schemeClr>
                </a:solidFill>
                <a:latin typeface="Comic Sans MS" pitchFamily="66" charset="0"/>
                <a:ea typeface="Calibri"/>
                <a:cs typeface="Calibri"/>
              </a:rPr>
              <a:t>File</a:t>
            </a:r>
          </a:p>
        </p:txBody>
      </p:sp>
      <p:sp>
        <p:nvSpPr>
          <p:cNvPr id="8" name="TextBox 7"/>
          <p:cNvSpPr txBox="1"/>
          <p:nvPr/>
        </p:nvSpPr>
        <p:spPr>
          <a:xfrm>
            <a:off x="1600200" y="1295400"/>
            <a:ext cx="1358900" cy="461963"/>
          </a:xfrm>
          <a:prstGeom prst="rect">
            <a:avLst/>
          </a:prstGeom>
          <a:noFill/>
        </p:spPr>
        <p:txBody>
          <a:bodyPr wrap="none">
            <a:spAutoFit/>
          </a:bodyPr>
          <a:lstStyle/>
          <a:p>
            <a:pPr>
              <a:defRPr/>
            </a:pPr>
            <a:r>
              <a:rPr lang="en-US" b="1" u="sng" dirty="0">
                <a:solidFill>
                  <a:schemeClr val="accent1">
                    <a:lumMod val="75000"/>
                  </a:schemeClr>
                </a:solidFill>
                <a:latin typeface="Comic Sans MS" pitchFamily="66" charset="0"/>
                <a:ea typeface="Calibri"/>
                <a:cs typeface="Calibri"/>
              </a:rPr>
              <a:t>Dataset</a:t>
            </a:r>
          </a:p>
        </p:txBody>
      </p:sp>
      <p:pic>
        <p:nvPicPr>
          <p:cNvPr id="9" name="Picture 5" descr="C:\Users\Administrator\AppData\Local\Microsoft\Windows\Temporary Internet Files\Content.IE5\DWAJU5RV\MC900057376[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524000"/>
            <a:ext cx="33194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943600" y="1371600"/>
            <a:ext cx="769938" cy="461963"/>
          </a:xfrm>
          <a:prstGeom prst="rect">
            <a:avLst/>
          </a:prstGeom>
          <a:noFill/>
        </p:spPr>
        <p:txBody>
          <a:bodyPr wrap="none">
            <a:spAutoFit/>
          </a:bodyPr>
          <a:lstStyle/>
          <a:p>
            <a:pPr>
              <a:defRPr/>
            </a:pPr>
            <a:r>
              <a:rPr lang="en-US" dirty="0">
                <a:solidFill>
                  <a:schemeClr val="accent1">
                    <a:lumMod val="75000"/>
                  </a:schemeClr>
                </a:solidFill>
                <a:latin typeface="Comic Sans MS" pitchFamily="66" charset="0"/>
                <a:ea typeface="Calibri"/>
                <a:cs typeface="Calibri"/>
              </a:rPr>
              <a:t>Link</a:t>
            </a:r>
          </a:p>
        </p:txBody>
      </p:sp>
      <p:sp>
        <p:nvSpPr>
          <p:cNvPr id="12" name="TextBox 11"/>
          <p:cNvSpPr txBox="1"/>
          <p:nvPr/>
        </p:nvSpPr>
        <p:spPr>
          <a:xfrm>
            <a:off x="914400" y="2057400"/>
            <a:ext cx="1028700" cy="461963"/>
          </a:xfrm>
          <a:prstGeom prst="rect">
            <a:avLst/>
          </a:prstGeom>
          <a:noFill/>
        </p:spPr>
        <p:txBody>
          <a:bodyPr wrap="none">
            <a:spAutoFit/>
          </a:bodyPr>
          <a:lstStyle/>
          <a:p>
            <a:pPr>
              <a:defRPr/>
            </a:pPr>
            <a:r>
              <a:rPr lang="en-US" b="1" u="sng" dirty="0">
                <a:solidFill>
                  <a:schemeClr val="accent1">
                    <a:lumMod val="75000"/>
                  </a:schemeClr>
                </a:solidFill>
                <a:latin typeface="Comic Sans MS" pitchFamily="66" charset="0"/>
                <a:ea typeface="Calibri"/>
                <a:cs typeface="Calibri"/>
              </a:rPr>
              <a:t>Group</a:t>
            </a:r>
          </a:p>
        </p:txBody>
      </p:sp>
      <p:sp>
        <p:nvSpPr>
          <p:cNvPr id="13" name="TextBox 12"/>
          <p:cNvSpPr txBox="1"/>
          <p:nvPr/>
        </p:nvSpPr>
        <p:spPr>
          <a:xfrm>
            <a:off x="1600200" y="2895600"/>
            <a:ext cx="1587500" cy="461963"/>
          </a:xfrm>
          <a:prstGeom prst="rect">
            <a:avLst/>
          </a:prstGeom>
          <a:noFill/>
        </p:spPr>
        <p:txBody>
          <a:bodyPr wrap="none">
            <a:spAutoFit/>
          </a:bodyPr>
          <a:lstStyle/>
          <a:p>
            <a:pPr>
              <a:defRPr/>
            </a:pPr>
            <a:r>
              <a:rPr lang="en-US" b="1" u="sng" dirty="0">
                <a:solidFill>
                  <a:schemeClr val="accent1">
                    <a:lumMod val="75000"/>
                  </a:schemeClr>
                </a:solidFill>
                <a:latin typeface="Comic Sans MS" pitchFamily="66" charset="0"/>
                <a:ea typeface="Calibri"/>
                <a:cs typeface="Calibri"/>
              </a:rPr>
              <a:t>Attribute</a:t>
            </a:r>
          </a:p>
        </p:txBody>
      </p:sp>
      <p:sp>
        <p:nvSpPr>
          <p:cNvPr id="14" name="TextBox 13"/>
          <p:cNvSpPr txBox="1"/>
          <p:nvPr/>
        </p:nvSpPr>
        <p:spPr>
          <a:xfrm>
            <a:off x="6019800" y="3048000"/>
            <a:ext cx="1663700" cy="461963"/>
          </a:xfrm>
          <a:prstGeom prst="rect">
            <a:avLst/>
          </a:prstGeom>
          <a:noFill/>
        </p:spPr>
        <p:txBody>
          <a:bodyPr wrap="none">
            <a:spAutoFit/>
          </a:bodyPr>
          <a:lstStyle/>
          <a:p>
            <a:pPr>
              <a:defRPr/>
            </a:pPr>
            <a:r>
              <a:rPr lang="en-US" dirty="0">
                <a:solidFill>
                  <a:schemeClr val="accent1">
                    <a:lumMod val="75000"/>
                  </a:schemeClr>
                </a:solidFill>
                <a:latin typeface="Comic Sans MS" pitchFamily="66" charset="0"/>
                <a:ea typeface="Calibri"/>
                <a:cs typeface="Calibri"/>
              </a:rPr>
              <a:t>Dataspace</a:t>
            </a:r>
          </a:p>
        </p:txBody>
      </p:sp>
      <p:sp>
        <p:nvSpPr>
          <p:cNvPr id="15" name="TextBox 14"/>
          <p:cNvSpPr txBox="1"/>
          <p:nvPr/>
        </p:nvSpPr>
        <p:spPr>
          <a:xfrm>
            <a:off x="6400800" y="2133600"/>
            <a:ext cx="1503363" cy="461963"/>
          </a:xfrm>
          <a:prstGeom prst="rect">
            <a:avLst/>
          </a:prstGeom>
          <a:noFill/>
        </p:spPr>
        <p:txBody>
          <a:bodyPr wrap="none">
            <a:spAutoFit/>
          </a:bodyPr>
          <a:lstStyle/>
          <a:p>
            <a:pPr>
              <a:defRPr/>
            </a:pPr>
            <a:r>
              <a:rPr lang="en-US" dirty="0">
                <a:solidFill>
                  <a:schemeClr val="accent1">
                    <a:lumMod val="75000"/>
                  </a:schemeClr>
                </a:solidFill>
                <a:latin typeface="Comic Sans MS" pitchFamily="66" charset="0"/>
                <a:ea typeface="Calibri"/>
                <a:cs typeface="Calibri"/>
              </a:rPr>
              <a:t>Datatype</a:t>
            </a:r>
          </a:p>
        </p:txBody>
      </p:sp>
      <p:sp>
        <p:nvSpPr>
          <p:cNvPr id="16" name="TextBox 15"/>
          <p:cNvSpPr txBox="1"/>
          <p:nvPr/>
        </p:nvSpPr>
        <p:spPr>
          <a:xfrm>
            <a:off x="3919538" y="2093913"/>
            <a:ext cx="1555750" cy="954087"/>
          </a:xfrm>
          <a:prstGeom prst="rect">
            <a:avLst/>
          </a:prstGeom>
          <a:noFill/>
        </p:spPr>
        <p:txBody>
          <a:bodyPr wrap="none">
            <a:spAutoFit/>
          </a:bodyPr>
          <a:lstStyle/>
          <a:p>
            <a:pPr algn="ctr">
              <a:defRPr/>
            </a:pPr>
            <a:r>
              <a:rPr lang="en-US" sz="2800" b="1" dirty="0">
                <a:solidFill>
                  <a:schemeClr val="accent1">
                    <a:lumMod val="75000"/>
                  </a:schemeClr>
                </a:solidFill>
                <a:latin typeface="Comic Sans MS" pitchFamily="66" charset="0"/>
                <a:ea typeface="Calibri"/>
                <a:cs typeface="Calibri"/>
              </a:rPr>
              <a:t>HDF5 </a:t>
            </a:r>
            <a:br>
              <a:rPr lang="en-US" sz="2800" b="1" dirty="0">
                <a:solidFill>
                  <a:schemeClr val="accent1">
                    <a:lumMod val="75000"/>
                  </a:schemeClr>
                </a:solidFill>
                <a:latin typeface="Comic Sans MS" pitchFamily="66" charset="0"/>
                <a:ea typeface="Calibri"/>
                <a:cs typeface="Calibri"/>
              </a:rPr>
            </a:br>
            <a:r>
              <a:rPr lang="en-US" sz="2800" b="1" dirty="0">
                <a:solidFill>
                  <a:schemeClr val="accent1">
                    <a:lumMod val="75000"/>
                  </a:schemeClr>
                </a:solidFill>
                <a:latin typeface="Comic Sans MS" pitchFamily="66" charset="0"/>
                <a:ea typeface="Calibri"/>
                <a:cs typeface="Calibri"/>
              </a:rPr>
              <a:t>Objects</a:t>
            </a: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7" presetClass="exit" presetSubtype="8" fill="hold" nodeType="clickEffect">
                                  <p:stCondLst>
                                    <p:cond delay="0"/>
                                  </p:stCondLst>
                                  <p:childTnLst>
                                    <p:anim calcmode="lin" valueType="num">
                                      <p:cBhvr additive="base">
                                        <p:cTn id="28" dur="1000"/>
                                        <p:tgtEl>
                                          <p:spTgt spid="9"/>
                                        </p:tgtEl>
                                        <p:attrNameLst>
                                          <p:attrName>ppt_x</p:attrName>
                                        </p:attrNameLst>
                                      </p:cBhvr>
                                      <p:tavLst>
                                        <p:tav tm="0">
                                          <p:val>
                                            <p:strVal val="ppt_x"/>
                                          </p:val>
                                        </p:tav>
                                        <p:tav tm="100000">
                                          <p:val>
                                            <p:strVal val="0-ppt_w/2"/>
                                          </p:val>
                                        </p:tav>
                                      </p:tavLst>
                                    </p:anim>
                                    <p:anim calcmode="lin" valueType="num">
                                      <p:cBhvr additive="base">
                                        <p:cTn id="29" dur="1000"/>
                                        <p:tgtEl>
                                          <p:spTgt spid="9"/>
                                        </p:tgtEl>
                                        <p:attrNameLst>
                                          <p:attrName>ppt_y</p:attrName>
                                        </p:attrNameLst>
                                      </p:cBhvr>
                                      <p:tavLst>
                                        <p:tav tm="0">
                                          <p:val>
                                            <p:strVal val="ppt_y"/>
                                          </p:val>
                                        </p:tav>
                                        <p:tav tm="100000">
                                          <p:val>
                                            <p:strVal val="ppt_y"/>
                                          </p:val>
                                        </p:tav>
                                      </p:tavLst>
                                    </p:anim>
                                    <p:set>
                                      <p:cBhvr>
                                        <p:cTn id="30" dur="1" fill="hold">
                                          <p:stCondLst>
                                            <p:cond delay="999"/>
                                          </p:stCondLst>
                                        </p:cTn>
                                        <p:tgtEl>
                                          <p:spTgt spid="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0" presetClass="entr"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3" grpId="0"/>
      <p:bldP spid="14" grpId="0"/>
      <p:bldP spid="15" grpId="0"/>
      <p:bldP spid="16" grpId="0"/>
      <p:bldP spid="16"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HDF5 for financial data</a:t>
            </a:r>
            <a:endParaRPr lang="en-US" dirty="0"/>
          </a:p>
        </p:txBody>
      </p:sp>
      <p:sp>
        <p:nvSpPr>
          <p:cNvPr id="9" name="Subtitle 8"/>
          <p:cNvSpPr>
            <a:spLocks noGrp="1"/>
          </p:cNvSpPr>
          <p:nvPr>
            <p:ph type="subTitle" idx="1"/>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a:p>
        </p:txBody>
      </p:sp>
      <p:sp>
        <p:nvSpPr>
          <p:cNvPr id="4" name="Slide Number Placeholder 3"/>
          <p:cNvSpPr>
            <a:spLocks noGrp="1"/>
          </p:cNvSpPr>
          <p:nvPr>
            <p:ph type="sldNum" sz="quarter" idx="11"/>
          </p:nvPr>
        </p:nvSpPr>
        <p:spPr/>
        <p:txBody>
          <a:bodyPr/>
          <a:lstStyle/>
          <a:p>
            <a:fld id="{E26C71DD-127A-464D-BC93-24B7E77B3666}" type="slidenum">
              <a:rPr lang="en-US" altLang="en-US" smtClean="0"/>
              <a:pPr/>
              <a:t>110</a:t>
            </a:fld>
            <a:endParaRPr lang="en-US" altLang="en-US"/>
          </a:p>
        </p:txBody>
      </p:sp>
    </p:spTree>
    <p:extLst>
      <p:ext uri="{BB962C8B-B14F-4D97-AF65-F5344CB8AC3E}">
        <p14:creationId xmlns:p14="http://schemas.microsoft.com/office/powerpoint/2010/main" val="1569726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HDF5 Third-party Software</a:t>
            </a:r>
            <a:endParaRPr lang="en-US" dirty="0"/>
          </a:p>
        </p:txBody>
      </p:sp>
      <p:sp>
        <p:nvSpPr>
          <p:cNvPr id="3" name="Content Placeholder 2"/>
          <p:cNvSpPr>
            <a:spLocks noGrp="1"/>
          </p:cNvSpPr>
          <p:nvPr>
            <p:ph sz="half" idx="1"/>
          </p:nvPr>
        </p:nvSpPr>
        <p:spPr/>
        <p:txBody>
          <a:bodyPr/>
          <a:lstStyle/>
          <a:p>
            <a:pPr lvl="1"/>
            <a:r>
              <a:rPr lang="en-US" dirty="0" smtClean="0"/>
              <a:t>MATLAB</a:t>
            </a:r>
          </a:p>
          <a:p>
            <a:pPr lvl="1"/>
            <a:endParaRPr lang="en-US" dirty="0" smtClean="0"/>
          </a:p>
          <a:p>
            <a:pPr lvl="1"/>
            <a:r>
              <a:rPr lang="en-US" dirty="0" smtClean="0"/>
              <a:t>IDL</a:t>
            </a:r>
          </a:p>
          <a:p>
            <a:pPr lvl="1"/>
            <a:endParaRPr lang="en-US" dirty="0" smtClean="0"/>
          </a:p>
          <a:p>
            <a:pPr lvl="1"/>
            <a:endParaRPr lang="en-US" dirty="0" smtClean="0"/>
          </a:p>
          <a:p>
            <a:pPr lvl="1"/>
            <a:r>
              <a:rPr lang="en-US" dirty="0" smtClean="0"/>
              <a:t>Mathematica</a:t>
            </a:r>
          </a:p>
          <a:p>
            <a:pPr lvl="1"/>
            <a:endParaRPr lang="en-US" dirty="0" smtClean="0"/>
          </a:p>
        </p:txBody>
      </p:sp>
      <p:sp>
        <p:nvSpPr>
          <p:cNvPr id="15" name="Content Placeholder 14"/>
          <p:cNvSpPr>
            <a:spLocks noGrp="1"/>
          </p:cNvSpPr>
          <p:nvPr>
            <p:ph sz="half" idx="2"/>
          </p:nvPr>
        </p:nvSpPr>
        <p:spPr/>
        <p:txBody>
          <a:bodyPr/>
          <a:lstStyle/>
          <a:p>
            <a:pPr marL="171433" lvl="1">
              <a:spcBef>
                <a:spcPts val="750"/>
              </a:spcBef>
            </a:pPr>
            <a:r>
              <a:rPr lang="en-US" dirty="0"/>
              <a:t>Python, H5py, Pandas, </a:t>
            </a:r>
            <a:r>
              <a:rPr lang="en-US" dirty="0" err="1"/>
              <a:t>Pytables</a:t>
            </a:r>
            <a:endParaRPr lang="en-US" dirty="0"/>
          </a:p>
          <a:p>
            <a:endParaRPr lang="en-US" dirty="0"/>
          </a:p>
        </p:txBody>
      </p:sp>
      <p:pic>
        <p:nvPicPr>
          <p:cNvPr id="5" name="Picture 11" descr="C:\Users\Gerd\Downloads\images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926" y="1336958"/>
            <a:ext cx="453042" cy="40748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2" descr="C:\Users\Gerd\Downloads\images (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186" y="3460219"/>
            <a:ext cx="424888" cy="44613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16" descr="C:\Users\Gerd\Downloads\logo-pytables-sm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534" y="4656261"/>
            <a:ext cx="2009180" cy="83363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17" descr="C:\Users\Gerd\Downloads\download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4155" y="3817820"/>
            <a:ext cx="3217272" cy="65391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8" descr="C:\Users\Gerd\Downloads\download (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504" y="2902067"/>
            <a:ext cx="421887" cy="321209"/>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p:nvPicPr>
        <p:blipFill>
          <a:blip r:embed="rId7"/>
          <a:stretch>
            <a:fillRect/>
          </a:stretch>
        </p:blipFill>
        <p:spPr>
          <a:xfrm>
            <a:off x="973630" y="2231803"/>
            <a:ext cx="721636" cy="321456"/>
          </a:xfrm>
          <a:prstGeom prst="rect">
            <a:avLst/>
          </a:prstGeom>
        </p:spPr>
      </p:pic>
      <p:pic>
        <p:nvPicPr>
          <p:cNvPr id="12" name="Picture 11"/>
          <p:cNvPicPr>
            <a:picLocks noChangeAspect="1"/>
          </p:cNvPicPr>
          <p:nvPr/>
        </p:nvPicPr>
        <p:blipFill>
          <a:blip r:embed="rId8"/>
          <a:stretch>
            <a:fillRect/>
          </a:stretch>
        </p:blipFill>
        <p:spPr>
          <a:xfrm>
            <a:off x="6380280" y="2675535"/>
            <a:ext cx="808556" cy="1078075"/>
          </a:xfrm>
          <a:prstGeom prst="rect">
            <a:avLst/>
          </a:prstGeom>
        </p:spPr>
      </p:pic>
      <p:pic>
        <p:nvPicPr>
          <p:cNvPr id="14" name="Picture 13"/>
          <p:cNvPicPr>
            <a:picLocks noChangeAspect="1"/>
          </p:cNvPicPr>
          <p:nvPr/>
        </p:nvPicPr>
        <p:blipFill>
          <a:blip r:embed="rId9"/>
          <a:stretch>
            <a:fillRect/>
          </a:stretch>
        </p:blipFill>
        <p:spPr>
          <a:xfrm>
            <a:off x="4876838" y="2689977"/>
            <a:ext cx="1020155" cy="993308"/>
          </a:xfrm>
          <a:prstGeom prst="rect">
            <a:avLst/>
          </a:prstGeom>
        </p:spPr>
      </p:pic>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6" name="Slide Number Placeholder 5"/>
          <p:cNvSpPr>
            <a:spLocks noGrp="1"/>
          </p:cNvSpPr>
          <p:nvPr>
            <p:ph type="sldNum" sz="quarter" idx="11"/>
          </p:nvPr>
        </p:nvSpPr>
        <p:spPr/>
        <p:txBody>
          <a:bodyPr/>
          <a:lstStyle/>
          <a:p>
            <a:fld id="{23AA70F5-E077-5A40-951F-7AEA3A962D20}" type="slidenum">
              <a:rPr lang="en-US" altLang="en-US" smtClean="0"/>
              <a:pPr/>
              <a:t>111</a:t>
            </a:fld>
            <a:endParaRPr lang="en-US" altLang="en-US"/>
          </a:p>
        </p:txBody>
      </p:sp>
    </p:spTree>
    <p:extLst>
      <p:ext uri="{BB962C8B-B14F-4D97-AF65-F5344CB8AC3E}">
        <p14:creationId xmlns:p14="http://schemas.microsoft.com/office/powerpoint/2010/main" val="508740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66" y="1865456"/>
            <a:ext cx="2981544" cy="994133"/>
          </a:xfrm>
        </p:spPr>
        <p:txBody>
          <a:bodyPr>
            <a:normAutofit fontScale="90000"/>
          </a:bodyPr>
          <a:lstStyle/>
          <a:p>
            <a:pPr lvl="0"/>
            <a:r>
              <a:rPr lang="en-US" dirty="0" smtClean="0"/>
              <a:t>Types of financial data found in HDF5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982" y="996505"/>
            <a:ext cx="4786413" cy="4786413"/>
          </a:xfrm>
          <a:prstGeom prst="rect">
            <a:avLst/>
          </a:prstGeom>
        </p:spPr>
      </p:pic>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DC33B290-F78E-7F44-BDFF-3F9703D44CBA}" type="slidenum">
              <a:rPr lang="en-US" altLang="en-US" smtClean="0"/>
              <a:pPr/>
              <a:t>112</a:t>
            </a:fld>
            <a:endParaRPr lang="en-US" altLang="en-US"/>
          </a:p>
        </p:txBody>
      </p:sp>
    </p:spTree>
    <p:extLst>
      <p:ext uri="{BB962C8B-B14F-4D97-AF65-F5344CB8AC3E}">
        <p14:creationId xmlns:p14="http://schemas.microsoft.com/office/powerpoint/2010/main" val="1274092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dirty="0"/>
          </a:p>
        </p:txBody>
      </p:sp>
      <p:sp>
        <p:nvSpPr>
          <p:cNvPr id="6" name="Slide Number Placeholder 5"/>
          <p:cNvSpPr>
            <a:spLocks noGrp="1"/>
          </p:cNvSpPr>
          <p:nvPr>
            <p:ph type="sldNum" sz="quarter" idx="4294967295"/>
          </p:nvPr>
        </p:nvSpPr>
        <p:spPr>
          <a:xfrm>
            <a:off x="6457951" y="5624425"/>
            <a:ext cx="2057400" cy="273833"/>
          </a:xfrm>
          <a:prstGeom prst="rect">
            <a:avLst/>
          </a:prstGeom>
        </p:spPr>
        <p:txBody>
          <a:bodyPr/>
          <a:lstStyle/>
          <a:p>
            <a:fld id="{32C81737-226B-894A-9081-6B146784E697}" type="slidenum">
              <a:rPr lang="en-US" smtClean="0"/>
              <a:pPr/>
              <a:t>113</a:t>
            </a:fld>
            <a:endParaRPr lang="en-US"/>
          </a:p>
        </p:txBody>
      </p:sp>
      <p:pic>
        <p:nvPicPr>
          <p:cNvPr id="3074" name="Picture 2" descr="http://images.flatworldknowledge.com/preston_1.1/preston_1.1-fig11_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41" y="914400"/>
            <a:ext cx="8780659"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May 3, 2017</a:t>
            </a:r>
            <a:endParaRPr lang="en-US" dirty="0"/>
          </a:p>
        </p:txBody>
      </p:sp>
      <p:sp>
        <p:nvSpPr>
          <p:cNvPr id="3" name="Footer Placeholder 2"/>
          <p:cNvSpPr>
            <a:spLocks noGrp="1"/>
          </p:cNvSpPr>
          <p:nvPr>
            <p:ph type="ftr" sz="quarter" idx="4294967295"/>
          </p:nvPr>
        </p:nvSpPr>
        <p:spPr>
          <a:xfrm>
            <a:off x="3028951" y="5624425"/>
            <a:ext cx="3086100" cy="273833"/>
          </a:xfrm>
          <a:prstGeom prst="rect">
            <a:avLst/>
          </a:prstGeom>
        </p:spPr>
        <p:txBody>
          <a:bodyPr/>
          <a:lstStyle/>
          <a:p>
            <a:r>
              <a:rPr lang="en-US" smtClean="0"/>
              <a:t>Future Trends in Nuclear Physics Computing</a:t>
            </a:r>
            <a:endParaRPr lang="en-US"/>
          </a:p>
        </p:txBody>
      </p:sp>
    </p:spTree>
    <p:extLst>
      <p:ext uri="{BB962C8B-B14F-4D97-AF65-F5344CB8AC3E}">
        <p14:creationId xmlns:p14="http://schemas.microsoft.com/office/powerpoint/2010/main" val="1112144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4294967295"/>
          </p:nvPr>
        </p:nvSpPr>
        <p:spPr>
          <a:xfrm>
            <a:off x="6457951" y="5624425"/>
            <a:ext cx="2057400" cy="273833"/>
          </a:xfrm>
          <a:prstGeom prst="rect">
            <a:avLst/>
          </a:prstGeom>
        </p:spPr>
        <p:txBody>
          <a:bodyPr/>
          <a:lstStyle/>
          <a:p>
            <a:fld id="{80093880-C6D3-D249-860F-0023F8BF2CC9}" type="slidenum">
              <a:rPr lang="en-US" smtClean="0"/>
              <a:pPr/>
              <a:t>114</a:t>
            </a:fld>
            <a:endParaRPr lang="en-US"/>
          </a:p>
        </p:txBody>
      </p:sp>
      <p:pic>
        <p:nvPicPr>
          <p:cNvPr id="5" name="Picture 4"/>
          <p:cNvPicPr>
            <a:picLocks noChangeAspect="1"/>
          </p:cNvPicPr>
          <p:nvPr/>
        </p:nvPicPr>
        <p:blipFill>
          <a:blip r:embed="rId2"/>
          <a:stretch>
            <a:fillRect/>
          </a:stretch>
        </p:blipFill>
        <p:spPr>
          <a:xfrm>
            <a:off x="256026" y="76200"/>
            <a:ext cx="8583174" cy="6705600"/>
          </a:xfrm>
          <a:prstGeom prst="rect">
            <a:avLst/>
          </a:prstGeom>
          <a:ln>
            <a:noFill/>
          </a:ln>
          <a:effectLst>
            <a:outerShdw blurRad="292100" dist="139700" dir="2700000" algn="tl" rotWithShape="0">
              <a:srgbClr val="333333">
                <a:alpha val="65000"/>
              </a:srgbClr>
            </a:outerShdw>
          </a:effectLst>
        </p:spPr>
      </p:pic>
      <p:sp>
        <p:nvSpPr>
          <p:cNvPr id="3" name="Date Placeholder 2"/>
          <p:cNvSpPr>
            <a:spLocks noGrp="1"/>
          </p:cNvSpPr>
          <p:nvPr>
            <p:ph type="dt" sz="half" idx="10"/>
          </p:nvPr>
        </p:nvSpPr>
        <p:spPr/>
        <p:txBody>
          <a:bodyPr/>
          <a:lstStyle/>
          <a:p>
            <a:r>
              <a:rPr lang="en-US" smtClean="0"/>
              <a:t>May 3, 2017</a:t>
            </a:r>
            <a:endParaRPr lang="en-US" dirty="0"/>
          </a:p>
        </p:txBody>
      </p:sp>
      <p:sp>
        <p:nvSpPr>
          <p:cNvPr id="6" name="Footer Placeholder 5"/>
          <p:cNvSpPr>
            <a:spLocks noGrp="1"/>
          </p:cNvSpPr>
          <p:nvPr>
            <p:ph type="ftr" sz="quarter" idx="4294967295"/>
          </p:nvPr>
        </p:nvSpPr>
        <p:spPr>
          <a:xfrm>
            <a:off x="3028951" y="5624425"/>
            <a:ext cx="3086100" cy="273833"/>
          </a:xfrm>
          <a:prstGeom prst="rect">
            <a:avLst/>
          </a:prstGeom>
        </p:spPr>
        <p:txBody>
          <a:bodyPr/>
          <a:lstStyle/>
          <a:p>
            <a:r>
              <a:rPr lang="en-US" smtClean="0"/>
              <a:t>Future Trends in Nuclear Physics Computing</a:t>
            </a:r>
            <a:endParaRPr lang="en-US"/>
          </a:p>
        </p:txBody>
      </p:sp>
    </p:spTree>
    <p:extLst>
      <p:ext uri="{BB962C8B-B14F-4D97-AF65-F5344CB8AC3E}">
        <p14:creationId xmlns:p14="http://schemas.microsoft.com/office/powerpoint/2010/main" val="113637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Tickdata</a:t>
            </a:r>
            <a:r>
              <a:rPr lang="en-US" dirty="0" smtClean="0"/>
              <a:t> archive</a:t>
            </a:r>
            <a:endParaRPr lang="en-US" dirty="0"/>
          </a:p>
        </p:txBody>
      </p:sp>
      <p:sp>
        <p:nvSpPr>
          <p:cNvPr id="6" name="Text Placeholder 5"/>
          <p:cNvSpPr>
            <a:spLocks noGrp="1"/>
          </p:cNvSpPr>
          <p:nvPr>
            <p:ph type="body" idx="1"/>
          </p:nvPr>
        </p:nvSpPr>
        <p:spPr/>
        <p:txBody>
          <a:bodyPr/>
          <a:lstStyle/>
          <a:p>
            <a:endParaRPr lang="en-US"/>
          </a:p>
        </p:txBody>
      </p:sp>
      <p:sp>
        <p:nvSpPr>
          <p:cNvPr id="2" name="Date Placeholder 1"/>
          <p:cNvSpPr>
            <a:spLocks noGrp="1"/>
          </p:cNvSpPr>
          <p:nvPr>
            <p:ph type="dt" sz="half" idx="10"/>
          </p:nvPr>
        </p:nvSpPr>
        <p:spPr/>
        <p:txBody>
          <a:bodyPr/>
          <a:lstStyle/>
          <a:p>
            <a:r>
              <a:rPr lang="en-US" smtClean="0"/>
              <a:t>May 3, 2017</a:t>
            </a:r>
            <a:endParaRPr lang="en-US"/>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4" name="Slide Number Placeholder 3"/>
          <p:cNvSpPr>
            <a:spLocks noGrp="1"/>
          </p:cNvSpPr>
          <p:nvPr>
            <p:ph type="sldNum" sz="quarter" idx="11"/>
          </p:nvPr>
        </p:nvSpPr>
        <p:spPr/>
        <p:txBody>
          <a:bodyPr/>
          <a:lstStyle/>
          <a:p>
            <a:fld id="{94DBBBDA-5B9C-E548-9BDF-0FD1456C1624}" type="slidenum">
              <a:rPr lang="en-US" altLang="en-US" smtClean="0"/>
              <a:pPr/>
              <a:t>115</a:t>
            </a:fld>
            <a:endParaRPr lang="en-US" altLang="en-US"/>
          </a:p>
        </p:txBody>
      </p:sp>
    </p:spTree>
    <p:extLst>
      <p:ext uri="{BB962C8B-B14F-4D97-AF65-F5344CB8AC3E}">
        <p14:creationId xmlns:p14="http://schemas.microsoft.com/office/powerpoint/2010/main" val="785206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
            </a:r>
            <a:r>
              <a:rPr lang="en-US" baseline="0" dirty="0" smtClean="0"/>
              <a:t>istribution of archive data</a:t>
            </a:r>
            <a:endParaRPr lang="en-US" dirty="0"/>
          </a:p>
        </p:txBody>
      </p:sp>
      <p:pic>
        <p:nvPicPr>
          <p:cNvPr id="2050" name="Picture 2" descr="https://www.saveup.com/blog/wp-content/uploads/2014/05/h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71" y="1249501"/>
            <a:ext cx="8991504" cy="453686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4" name="Slide Number Placeholder 3"/>
          <p:cNvSpPr>
            <a:spLocks noGrp="1"/>
          </p:cNvSpPr>
          <p:nvPr>
            <p:ph type="sldNum" sz="quarter" idx="11"/>
          </p:nvPr>
        </p:nvSpPr>
        <p:spPr/>
        <p:txBody>
          <a:bodyPr/>
          <a:lstStyle/>
          <a:p>
            <a:fld id="{DC33B290-F78E-7F44-BDFF-3F9703D44CBA}" type="slidenum">
              <a:rPr lang="en-US" altLang="en-US" smtClean="0"/>
              <a:pPr/>
              <a:t>116</a:t>
            </a:fld>
            <a:endParaRPr lang="en-US" altLang="en-US"/>
          </a:p>
        </p:txBody>
      </p:sp>
    </p:spTree>
    <p:extLst>
      <p:ext uri="{BB962C8B-B14F-4D97-AF65-F5344CB8AC3E}">
        <p14:creationId xmlns:p14="http://schemas.microsoft.com/office/powerpoint/2010/main" val="671558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4294967295"/>
          </p:nvPr>
        </p:nvSpPr>
        <p:spPr>
          <a:xfrm>
            <a:off x="6457951" y="5624425"/>
            <a:ext cx="2057400" cy="273833"/>
          </a:xfrm>
          <a:prstGeom prst="rect">
            <a:avLst/>
          </a:prstGeom>
        </p:spPr>
        <p:txBody>
          <a:bodyPr/>
          <a:lstStyle/>
          <a:p>
            <a:fld id="{80093880-C6D3-D249-860F-0023F8BF2CC9}" type="slidenum">
              <a:rPr lang="en-US" smtClean="0"/>
              <a:pPr/>
              <a:t>117</a:t>
            </a:fld>
            <a:endParaRPr lang="en-US"/>
          </a:p>
        </p:txBody>
      </p:sp>
      <p:pic>
        <p:nvPicPr>
          <p:cNvPr id="5" name="Picture 4"/>
          <p:cNvPicPr>
            <a:picLocks noChangeAspect="1"/>
          </p:cNvPicPr>
          <p:nvPr/>
        </p:nvPicPr>
        <p:blipFill rotWithShape="1">
          <a:blip r:embed="rId3"/>
          <a:srcRect r="12795"/>
          <a:stretch/>
        </p:blipFill>
        <p:spPr>
          <a:xfrm>
            <a:off x="1" y="0"/>
            <a:ext cx="9144000" cy="6858000"/>
          </a:xfrm>
          <a:prstGeom prst="rect">
            <a:avLst/>
          </a:prstGeom>
        </p:spPr>
      </p:pic>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Tree>
    <p:extLst>
      <p:ext uri="{BB962C8B-B14F-4D97-AF65-F5344CB8AC3E}">
        <p14:creationId xmlns:p14="http://schemas.microsoft.com/office/powerpoint/2010/main" val="670645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66969" y="1106148"/>
            <a:ext cx="6015037" cy="4655236"/>
          </a:xfrm>
          <a:prstGeom prst="rect">
            <a:avLst/>
          </a:prstGeom>
          <a:ln>
            <a:noFill/>
          </a:ln>
          <a:effectLst>
            <a:outerShdw blurRad="292100" dist="139700" dir="2700000" algn="tl" rotWithShape="0">
              <a:srgbClr val="333333">
                <a:alpha val="65000"/>
              </a:srgbClr>
            </a:outerShdw>
          </a:effectLst>
        </p:spPr>
      </p:pic>
      <p:sp>
        <p:nvSpPr>
          <p:cNvPr id="3" name="Footer Placeholder 2"/>
          <p:cNvSpPr>
            <a:spLocks noGrp="1"/>
          </p:cNvSpPr>
          <p:nvPr>
            <p:ph type="ftr" sz="quarter" idx="4294967295"/>
          </p:nvPr>
        </p:nvSpPr>
        <p:spPr>
          <a:xfrm>
            <a:off x="3028951" y="5624425"/>
            <a:ext cx="3086100" cy="273833"/>
          </a:xfrm>
          <a:prstGeom prst="rect">
            <a:avLst/>
          </a:prstGeom>
        </p:spPr>
        <p:txBody>
          <a:bodyPr/>
          <a:lstStyle/>
          <a:p>
            <a:r>
              <a:rPr lang="en-US" smtClean="0"/>
              <a:t>Future Trends in Nuclear Physics Computing</a:t>
            </a:r>
            <a:endParaRPr lang="en-US"/>
          </a:p>
        </p:txBody>
      </p:sp>
      <p:sp>
        <p:nvSpPr>
          <p:cNvPr id="9" name="Rectangle 2"/>
          <p:cNvSpPr txBox="1">
            <a:spLocks noChangeArrowheads="1"/>
          </p:cNvSpPr>
          <p:nvPr/>
        </p:nvSpPr>
        <p:spPr>
          <a:xfrm>
            <a:off x="360342" y="179868"/>
            <a:ext cx="8326458" cy="769479"/>
          </a:xfrm>
          <a:prstGeom prst="rect">
            <a:avLst/>
          </a:prstGeom>
        </p:spPr>
        <p:txBody>
          <a:bodyPr/>
          <a:lstStyle>
            <a:lvl1pPr marL="228600" indent="-228600" algn="l" defTabSz="457200" rtl="0" eaLnBrk="1" latinLnBrk="0" hangingPunct="1">
              <a:spcBef>
                <a:spcPct val="0"/>
              </a:spcBef>
              <a:buNone/>
              <a:defRPr sz="3200" b="0" i="0" u="none" kern="1200" cap="none">
                <a:solidFill>
                  <a:schemeClr val="tx2"/>
                </a:solidFill>
                <a:latin typeface="Helvetica Neue Bold Condensed"/>
                <a:ea typeface="+mj-ea"/>
                <a:cs typeface="Helvetica Neue Bold Condensed"/>
              </a:defRPr>
            </a:lvl1pPr>
          </a:lstStyle>
          <a:p>
            <a:r>
              <a:rPr lang="en-US" dirty="0"/>
              <a:t>Post flash crash simulation</a:t>
            </a:r>
            <a:endParaRPr lang="en-US" dirty="0" smtClean="0"/>
          </a:p>
        </p:txBody>
      </p:sp>
      <p:sp>
        <p:nvSpPr>
          <p:cNvPr id="2" name="Slide Number Placeholder 1"/>
          <p:cNvSpPr>
            <a:spLocks noGrp="1"/>
          </p:cNvSpPr>
          <p:nvPr>
            <p:ph type="sldNum" sz="quarter" idx="11"/>
          </p:nvPr>
        </p:nvSpPr>
        <p:spPr/>
        <p:txBody>
          <a:bodyPr/>
          <a:lstStyle/>
          <a:p>
            <a:fld id="{3A7164E6-B293-884F-91B8-FFC810F28CA0}" type="slidenum">
              <a:rPr lang="en-US" altLang="en-US" smtClean="0"/>
              <a:pPr/>
              <a:t>118</a:t>
            </a:fld>
            <a:endParaRPr lang="en-US" altLang="en-US"/>
          </a:p>
        </p:txBody>
      </p:sp>
    </p:spTree>
    <p:extLst>
      <p:ext uri="{BB962C8B-B14F-4D97-AF65-F5344CB8AC3E}">
        <p14:creationId xmlns:p14="http://schemas.microsoft.com/office/powerpoint/2010/main" val="1091075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pic>
        <p:nvPicPr>
          <p:cNvPr id="10" name="Picture 9"/>
          <p:cNvPicPr>
            <a:picLocks noChangeAspect="1"/>
          </p:cNvPicPr>
          <p:nvPr/>
        </p:nvPicPr>
        <p:blipFill>
          <a:blip r:embed="rId2"/>
          <a:stretch>
            <a:fillRect/>
          </a:stretch>
        </p:blipFill>
        <p:spPr>
          <a:xfrm>
            <a:off x="2" y="685800"/>
            <a:ext cx="5936767" cy="5562600"/>
          </a:xfrm>
          <a:prstGeom prst="rect">
            <a:avLst/>
          </a:prstGeom>
        </p:spPr>
      </p:pic>
      <p:sp>
        <p:nvSpPr>
          <p:cNvPr id="2" name="Rectangle 1"/>
          <p:cNvSpPr/>
          <p:nvPr/>
        </p:nvSpPr>
        <p:spPr>
          <a:xfrm>
            <a:off x="6172200" y="1534416"/>
            <a:ext cx="2895600" cy="2555828"/>
          </a:xfrm>
          <a:prstGeom prst="rect">
            <a:avLst/>
          </a:prstGeom>
        </p:spPr>
        <p:txBody>
          <a:bodyPr wrap="square">
            <a:spAutoFit/>
          </a:bodyPr>
          <a:lstStyle/>
          <a:p>
            <a:r>
              <a:rPr lang="en-US" sz="1601" dirty="0"/>
              <a:t>Figure 5: HDF5 data-layout used for storing trades data showing: </a:t>
            </a:r>
          </a:p>
          <a:p>
            <a:pPr marL="400044" indent="-400044">
              <a:buAutoNum type="romanLcParenR"/>
            </a:pPr>
            <a:r>
              <a:rPr lang="en-US" sz="1601" dirty="0"/>
              <a:t>the organization of the data via HDF5 groups and datasets (blue), </a:t>
            </a:r>
          </a:p>
          <a:p>
            <a:pPr marL="400044" indent="-400044">
              <a:buAutoNum type="romanLcParenR"/>
            </a:pPr>
            <a:r>
              <a:rPr lang="en-US" sz="1601" dirty="0"/>
              <a:t>example meta-data for ACN, 05/06/2010 (red), and </a:t>
            </a:r>
          </a:p>
          <a:p>
            <a:pPr marL="400044" indent="-400044">
              <a:buAutoNum type="romanLcParenR"/>
            </a:pPr>
            <a:r>
              <a:rPr lang="en-US" sz="1601" dirty="0"/>
              <a:t>spreadsheet-view of PRICE and SIZE data array for ACN, 5/06/2010 (yellow).</a:t>
            </a:r>
          </a:p>
        </p:txBody>
      </p:sp>
      <p:sp>
        <p:nvSpPr>
          <p:cNvPr id="4" name="Footer Placeholder 3"/>
          <p:cNvSpPr>
            <a:spLocks noGrp="1"/>
          </p:cNvSpPr>
          <p:nvPr>
            <p:ph type="ftr" sz="quarter" idx="4294967295"/>
          </p:nvPr>
        </p:nvSpPr>
        <p:spPr>
          <a:xfrm>
            <a:off x="3028951" y="5624425"/>
            <a:ext cx="3086100" cy="273833"/>
          </a:xfrm>
          <a:prstGeom prst="rect">
            <a:avLst/>
          </a:prstGeom>
        </p:spPr>
        <p:txBody>
          <a:bodyPr/>
          <a:lstStyle/>
          <a:p>
            <a:r>
              <a:rPr lang="en-US" smtClean="0"/>
              <a:t>Future Trends in Nuclear Physics Computing</a:t>
            </a:r>
            <a:endParaRPr lang="en-US"/>
          </a:p>
        </p:txBody>
      </p:sp>
      <p:sp>
        <p:nvSpPr>
          <p:cNvPr id="3" name="Slide Number Placeholder 2"/>
          <p:cNvSpPr>
            <a:spLocks noGrp="1"/>
          </p:cNvSpPr>
          <p:nvPr>
            <p:ph type="sldNum" sz="quarter" idx="11"/>
          </p:nvPr>
        </p:nvSpPr>
        <p:spPr/>
        <p:txBody>
          <a:bodyPr/>
          <a:lstStyle/>
          <a:p>
            <a:fld id="{DC33B290-F78E-7F44-BDFF-3F9703D44CBA}" type="slidenum">
              <a:rPr lang="en-US" altLang="en-US" smtClean="0"/>
              <a:pPr/>
              <a:t>119</a:t>
            </a:fld>
            <a:endParaRPr lang="en-US" altLang="en-US"/>
          </a:p>
        </p:txBody>
      </p:sp>
    </p:spTree>
    <p:extLst>
      <p:ext uri="{BB962C8B-B14F-4D97-AF65-F5344CB8AC3E}">
        <p14:creationId xmlns:p14="http://schemas.microsoft.com/office/powerpoint/2010/main" val="338680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altLang="en-US">
                <a:latin typeface="Arial" charset="0"/>
                <a:ea typeface="ＭＳ Ｐゴシック" charset="-128"/>
              </a:rPr>
              <a:t>HDF5 Dataset</a:t>
            </a:r>
          </a:p>
        </p:txBody>
      </p:sp>
      <p:sp>
        <p:nvSpPr>
          <p:cNvPr id="3686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CE6E86C-AFF3-3741-8A7B-0AEF44BB6054}" type="slidenum">
              <a:rPr lang="en-US" altLang="en-US" sz="1200">
                <a:solidFill>
                  <a:schemeClr val="bg1"/>
                </a:solidFill>
                <a:latin typeface="Arial" charset="0"/>
              </a:rPr>
              <a:pPr eaLnBrk="1" hangingPunct="1"/>
              <a:t>12</a:t>
            </a:fld>
            <a:endParaRPr lang="en-US" altLang="en-US" sz="1200">
              <a:solidFill>
                <a:schemeClr val="bg1"/>
              </a:solidFill>
              <a:latin typeface="Arial" charset="0"/>
            </a:endParaRPr>
          </a:p>
        </p:txBody>
      </p:sp>
      <p:sp>
        <p:nvSpPr>
          <p:cNvPr id="7" name="Rectangle 6"/>
          <p:cNvSpPr>
            <a:spLocks noChangeArrowheads="1"/>
          </p:cNvSpPr>
          <p:nvPr/>
        </p:nvSpPr>
        <p:spPr bwMode="auto">
          <a:xfrm>
            <a:off x="381000" y="5170488"/>
            <a:ext cx="8534400"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ts val="600"/>
              </a:spcBef>
              <a:buFont typeface="Arial" charset="0"/>
              <a:buChar char="•"/>
            </a:pPr>
            <a:r>
              <a:rPr lang="en-US" altLang="en-US" sz="2000">
                <a:latin typeface="Calibri" charset="0"/>
              </a:rPr>
              <a:t> </a:t>
            </a:r>
            <a:r>
              <a:rPr lang="en-US" altLang="en-US" sz="2000">
                <a:latin typeface="Arial" charset="0"/>
              </a:rPr>
              <a:t>HDF5 datasets </a:t>
            </a:r>
            <a:r>
              <a:rPr lang="en-US" altLang="en-US" sz="2000" b="1">
                <a:latin typeface="Arial" charset="0"/>
              </a:rPr>
              <a:t>organize and contain </a:t>
            </a:r>
            <a:r>
              <a:rPr lang="en-US" altLang="ja-JP" sz="2000">
                <a:latin typeface="Arial" charset="0"/>
              </a:rPr>
              <a:t>data elements.</a:t>
            </a:r>
          </a:p>
          <a:p>
            <a:pPr lvl="1" eaLnBrk="1" hangingPunct="1">
              <a:spcBef>
                <a:spcPts val="600"/>
              </a:spcBef>
              <a:buFont typeface="Arial" charset="0"/>
              <a:buChar char="•"/>
            </a:pPr>
            <a:r>
              <a:rPr lang="en-US" altLang="en-US" sz="1800">
                <a:latin typeface="Calibri" charset="0"/>
              </a:rPr>
              <a:t> HDF5 datatype describes individual data elements.</a:t>
            </a:r>
          </a:p>
          <a:p>
            <a:pPr lvl="1" eaLnBrk="1" hangingPunct="1">
              <a:spcBef>
                <a:spcPts val="600"/>
              </a:spcBef>
              <a:buFont typeface="Arial" charset="0"/>
              <a:buChar char="•"/>
            </a:pPr>
            <a:r>
              <a:rPr lang="en-US" altLang="en-US" sz="1800">
                <a:latin typeface="Calibri" charset="0"/>
              </a:rPr>
              <a:t> HDF5 dataspace describes the logical layout of the data elements.</a:t>
            </a:r>
          </a:p>
        </p:txBody>
      </p:sp>
      <p:sp>
        <p:nvSpPr>
          <p:cNvPr id="36868" name="Rectangle 4"/>
          <p:cNvSpPr>
            <a:spLocks noChangeArrowheads="1"/>
          </p:cNvSpPr>
          <p:nvPr/>
        </p:nvSpPr>
        <p:spPr bwMode="auto">
          <a:xfrm>
            <a:off x="4572000" y="990600"/>
            <a:ext cx="3886200" cy="3962400"/>
          </a:xfrm>
          <a:prstGeom prst="rect">
            <a:avLst/>
          </a:prstGeom>
          <a:solidFill>
            <a:srgbClr val="C0C0C0"/>
          </a:solidFill>
          <a:ln w="9525">
            <a:miter lim="800000"/>
            <a:headEnd/>
            <a:tailEnd/>
          </a:ln>
          <a:scene3d>
            <a:camera prst="legacyObliqueTopLeft"/>
            <a:lightRig rig="legacyFlat3" dir="t"/>
          </a:scene3d>
          <a:sp3d extrusionH="201600" contourW="12700" prstMaterial="legacyMatte">
            <a:bevelT w="13500" h="13500" prst="angle"/>
            <a:bevelB w="13500" h="13500" prst="angle"/>
            <a:extrusionClr>
              <a:srgbClr val="C0C0C0"/>
            </a:extrusionClr>
            <a:contourClr>
              <a:srgbClr val="C0C0C0"/>
            </a:contourClr>
          </a:sp3d>
        </p:spPr>
        <p:txBody>
          <a:bodyPr wrap="none" lIns="313869" tIns="156935" rIns="313869" bIns="156935">
            <a:flatTx/>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endParaRPr lang="en-US" altLang="en-US" sz="3200" b="1">
              <a:latin typeface="Calibri" charset="0"/>
            </a:endParaRPr>
          </a:p>
        </p:txBody>
      </p:sp>
      <p:sp>
        <p:nvSpPr>
          <p:cNvPr id="36869" name="Rectangle 5"/>
          <p:cNvSpPr>
            <a:spLocks noChangeArrowheads="1"/>
          </p:cNvSpPr>
          <p:nvPr/>
        </p:nvSpPr>
        <p:spPr bwMode="auto">
          <a:xfrm>
            <a:off x="609600" y="990600"/>
            <a:ext cx="3886200" cy="3962400"/>
          </a:xfrm>
          <a:prstGeom prst="rect">
            <a:avLst/>
          </a:prstGeom>
          <a:solidFill>
            <a:srgbClr val="C0C0C0"/>
          </a:solidFill>
          <a:ln w="9525">
            <a:miter lim="800000"/>
            <a:headEnd/>
            <a:tailEnd/>
          </a:ln>
          <a:scene3d>
            <a:camera prst="legacyObliqueTopLeft"/>
            <a:lightRig rig="legacyFlat3" dir="t"/>
          </a:scene3d>
          <a:sp3d extrusionH="201600" contourW="12700" prstMaterial="legacyMatte">
            <a:bevelT w="13500" h="13500" prst="angle"/>
            <a:bevelB w="13500" h="13500" prst="angle"/>
            <a:extrusionClr>
              <a:srgbClr val="C0C0C0"/>
            </a:extrusionClr>
            <a:contourClr>
              <a:srgbClr val="C0C0C0"/>
            </a:contourClr>
          </a:sp3d>
        </p:spPr>
        <p:txBody>
          <a:bodyPr wrap="none" lIns="313869" tIns="156935" rIns="313869" bIns="156935">
            <a:flatTx/>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endParaRPr lang="en-US" altLang="en-US" sz="2200" b="1">
              <a:latin typeface="Calibri" charset="0"/>
            </a:endParaRPr>
          </a:p>
        </p:txBody>
      </p:sp>
      <p:grpSp>
        <p:nvGrpSpPr>
          <p:cNvPr id="2" name="Group 90"/>
          <p:cNvGrpSpPr>
            <a:grpSpLocks/>
          </p:cNvGrpSpPr>
          <p:nvPr/>
        </p:nvGrpSpPr>
        <p:grpSpPr bwMode="auto">
          <a:xfrm>
            <a:off x="1524000" y="1143000"/>
            <a:ext cx="1905000" cy="685800"/>
            <a:chOff x="1524000" y="2057400"/>
            <a:chExt cx="1905000" cy="685800"/>
          </a:xfrm>
        </p:grpSpPr>
        <p:sp>
          <p:nvSpPr>
            <p:cNvPr id="36884" name="Rectangle 76"/>
            <p:cNvSpPr>
              <a:spLocks noChangeArrowheads="1"/>
            </p:cNvSpPr>
            <p:nvPr/>
          </p:nvSpPr>
          <p:spPr bwMode="auto">
            <a:xfrm>
              <a:off x="1524000" y="2462212"/>
              <a:ext cx="1828800" cy="280988"/>
            </a:xfrm>
            <a:prstGeom prst="rect">
              <a:avLst/>
            </a:prstGeom>
            <a:solidFill>
              <a:srgbClr val="F8F8F8"/>
            </a:solidFill>
            <a:ln w="9525">
              <a:miter lim="800000"/>
              <a:headEnd/>
              <a:tailEnd/>
            </a:ln>
            <a:scene3d>
              <a:camera prst="legacyObliqueTopLeft"/>
              <a:lightRig rig="legacyFlat3" dir="t"/>
            </a:scene3d>
            <a:sp3d extrusionH="201600" contourW="12700" prstMaterial="legacyMatte">
              <a:bevelT w="13500" h="13500" prst="angle"/>
              <a:bevelB w="13500" h="13500" prst="angle"/>
              <a:extrusionClr>
                <a:srgbClr val="F8F8F8"/>
              </a:extrusionClr>
              <a:contourClr>
                <a:srgbClr val="F8F8F8"/>
              </a:contourClr>
            </a:sp3d>
          </p:spPr>
          <p:txBody>
            <a:bodyPr wrap="none" lIns="313869" tIns="156935" rIns="313869" bIns="156935" anchor="ctr">
              <a:flatTx/>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en-US" altLang="en-US" sz="1600" b="1">
                  <a:latin typeface="Arial" charset="0"/>
                </a:rPr>
                <a:t>Integer: 32-bit, LE  </a:t>
              </a:r>
            </a:p>
          </p:txBody>
        </p:sp>
        <p:sp>
          <p:nvSpPr>
            <p:cNvPr id="25" name="Text Box 77"/>
            <p:cNvSpPr txBox="1">
              <a:spLocks noChangeArrowheads="1"/>
            </p:cNvSpPr>
            <p:nvPr/>
          </p:nvSpPr>
          <p:spPr bwMode="auto">
            <a:xfrm>
              <a:off x="1524000" y="2057400"/>
              <a:ext cx="1905000" cy="311150"/>
            </a:xfrm>
            <a:prstGeom prst="rect">
              <a:avLst/>
            </a:prstGeom>
            <a:noFill/>
            <a:ln w="9525">
              <a:noFill/>
              <a:miter lim="800000"/>
              <a:headEnd/>
              <a:tailEnd/>
            </a:ln>
            <a:effectLst/>
          </p:spPr>
          <p:txBody>
            <a:bodyPr wrap="none" lIns="313869" tIns="156935" rIns="313869" bIns="156935" anchor="ctr"/>
            <a:lstStyle/>
            <a:p>
              <a:pPr algn="ctr" eaLnBrk="0" hangingPunct="0">
                <a:defRPr/>
              </a:pPr>
              <a:r>
                <a:rPr lang="en-US" sz="2000" b="1" dirty="0">
                  <a:latin typeface="Arial"/>
                  <a:ea typeface="Calibri"/>
                  <a:cs typeface="Arial"/>
                </a:rPr>
                <a:t>HDF5</a:t>
              </a:r>
              <a:r>
                <a:rPr lang="en-US" sz="2000" b="1" dirty="0">
                  <a:effectLst>
                    <a:outerShdw blurRad="38100" dist="38100" dir="2700000" algn="tl">
                      <a:srgbClr val="C0C0C0"/>
                    </a:outerShdw>
                  </a:effectLst>
                  <a:latin typeface="Arial"/>
                  <a:ea typeface="Calibri"/>
                  <a:cs typeface="Arial"/>
                </a:rPr>
                <a:t> </a:t>
              </a:r>
              <a:r>
                <a:rPr lang="en-US" sz="2000" b="1" dirty="0">
                  <a:latin typeface="Arial"/>
                  <a:ea typeface="Calibri"/>
                  <a:cs typeface="Arial"/>
                </a:rPr>
                <a:t>Datatype</a:t>
              </a:r>
            </a:p>
          </p:txBody>
        </p:sp>
      </p:grpSp>
      <p:sp>
        <p:nvSpPr>
          <p:cNvPr id="12" name="TextBox 11"/>
          <p:cNvSpPr txBox="1">
            <a:spLocks noChangeArrowheads="1"/>
          </p:cNvSpPr>
          <p:nvPr/>
        </p:nvSpPr>
        <p:spPr bwMode="auto">
          <a:xfrm>
            <a:off x="4876800" y="4267200"/>
            <a:ext cx="33956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i="1">
                <a:solidFill>
                  <a:schemeClr val="bg1"/>
                </a:solidFill>
                <a:latin typeface="Arial" charset="0"/>
              </a:rPr>
              <a:t>Multi-dimensional array of </a:t>
            </a:r>
          </a:p>
          <a:p>
            <a:pPr eaLnBrk="1" hangingPunct="1"/>
            <a:r>
              <a:rPr lang="en-US" altLang="en-US" sz="1800" i="1">
                <a:solidFill>
                  <a:schemeClr val="bg1"/>
                </a:solidFill>
                <a:latin typeface="Arial" charset="0"/>
              </a:rPr>
              <a:t>identically typed data elements</a:t>
            </a:r>
          </a:p>
        </p:txBody>
      </p:sp>
      <p:sp>
        <p:nvSpPr>
          <p:cNvPr id="13" name="TextBox 12"/>
          <p:cNvSpPr txBox="1">
            <a:spLocks noChangeArrowheads="1"/>
          </p:cNvSpPr>
          <p:nvPr/>
        </p:nvSpPr>
        <p:spPr bwMode="auto">
          <a:xfrm>
            <a:off x="838200" y="4267200"/>
            <a:ext cx="3521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i="1">
                <a:solidFill>
                  <a:schemeClr val="bg1"/>
                </a:solidFill>
                <a:latin typeface="Arial" charset="0"/>
              </a:rPr>
              <a:t>Specifications for single data</a:t>
            </a:r>
            <a:br>
              <a:rPr lang="en-US" altLang="en-US" sz="1800" i="1">
                <a:solidFill>
                  <a:schemeClr val="bg1"/>
                </a:solidFill>
                <a:latin typeface="Arial" charset="0"/>
              </a:rPr>
            </a:br>
            <a:r>
              <a:rPr lang="en-US" altLang="en-US" sz="1800" i="1">
                <a:solidFill>
                  <a:schemeClr val="bg1"/>
                </a:solidFill>
                <a:latin typeface="Arial" charset="0"/>
              </a:rPr>
              <a:t>element and array dimensions</a:t>
            </a:r>
          </a:p>
        </p:txBody>
      </p:sp>
      <p:grpSp>
        <p:nvGrpSpPr>
          <p:cNvPr id="3" name="Group 25"/>
          <p:cNvGrpSpPr>
            <a:grpSpLocks/>
          </p:cNvGrpSpPr>
          <p:nvPr/>
        </p:nvGrpSpPr>
        <p:grpSpPr bwMode="auto">
          <a:xfrm>
            <a:off x="1066800" y="2133600"/>
            <a:ext cx="2743200" cy="1905000"/>
            <a:chOff x="1066800" y="2133600"/>
            <a:chExt cx="2743200" cy="1905000"/>
          </a:xfrm>
        </p:grpSpPr>
        <p:sp>
          <p:nvSpPr>
            <p:cNvPr id="36876" name="Rectangle 62"/>
            <p:cNvSpPr>
              <a:spLocks noChangeArrowheads="1"/>
            </p:cNvSpPr>
            <p:nvPr/>
          </p:nvSpPr>
          <p:spPr bwMode="auto">
            <a:xfrm>
              <a:off x="1066800" y="2590800"/>
              <a:ext cx="2743200" cy="1447800"/>
            </a:xfrm>
            <a:prstGeom prst="rect">
              <a:avLst/>
            </a:prstGeom>
            <a:solidFill>
              <a:schemeClr val="bg1"/>
            </a:solidFill>
            <a:ln w="9525">
              <a:miter lim="800000"/>
              <a:headEnd/>
              <a:tailEnd/>
            </a:ln>
            <a:scene3d>
              <a:camera prst="legacyObliqueTopLeft"/>
              <a:lightRig rig="legacyFlat3" dir="t"/>
            </a:scene3d>
            <a:sp3d extrusionH="201600" contourW="12700" prstMaterial="legacyMatte">
              <a:bevelT w="13500" h="13500" prst="angle"/>
              <a:bevelB w="13500" h="13500" prst="angle"/>
              <a:extrusionClr>
                <a:schemeClr val="bg1"/>
              </a:extrusionClr>
              <a:contourClr>
                <a:schemeClr val="bg1"/>
              </a:contourClr>
            </a:sp3d>
          </p:spPr>
          <p:txBody>
            <a:bodyPr wrap="none" lIns="313869" tIns="0" rIns="313869" bIns="156935">
              <a:flatTx/>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endParaRPr lang="en-US" altLang="en-US" sz="2000" b="1">
                <a:latin typeface="Calibri" charset="0"/>
              </a:endParaRPr>
            </a:p>
          </p:txBody>
        </p:sp>
        <p:sp>
          <p:nvSpPr>
            <p:cNvPr id="18" name="Rectangle 63"/>
            <p:cNvSpPr>
              <a:spLocks noChangeArrowheads="1"/>
            </p:cNvSpPr>
            <p:nvPr/>
          </p:nvSpPr>
          <p:spPr bwMode="auto">
            <a:xfrm>
              <a:off x="1335088" y="2971800"/>
              <a:ext cx="506412" cy="274638"/>
            </a:xfrm>
            <a:prstGeom prst="rect">
              <a:avLst/>
            </a:prstGeom>
            <a:solidFill>
              <a:schemeClr val="tx1">
                <a:lumMod val="50000"/>
                <a:lumOff val="50000"/>
              </a:schemeClr>
            </a:solidFill>
            <a:ln w="9525">
              <a:miter lim="800000"/>
              <a:headEnd/>
              <a:tailEnd/>
            </a:ln>
            <a:scene3d>
              <a:camera prst="legacyObliqueTopLeft"/>
              <a:lightRig rig="legacyFlat3" dir="t"/>
            </a:scene3d>
            <a:sp3d extrusionH="201600" prstMaterial="legacyMatte">
              <a:bevelT w="13500" h="13500" prst="angle"/>
              <a:bevelB w="13500" h="13500" prst="angle"/>
              <a:extrusionClr>
                <a:srgbClr val="F8F8F8"/>
              </a:extrusionClr>
            </a:sp3d>
          </p:spPr>
          <p:txBody>
            <a:bodyPr wrap="none" lIns="313869" tIns="109728" rIns="313869" bIns="156935" anchor="ctr">
              <a:flatTx/>
            </a:bodyPr>
            <a:lstStyle/>
            <a:p>
              <a:pPr algn="r" eaLnBrk="0" hangingPunct="0">
                <a:defRPr/>
              </a:pPr>
              <a:r>
                <a:rPr lang="en-US" sz="1600" b="1" dirty="0">
                  <a:solidFill>
                    <a:srgbClr val="FFFFFF"/>
                  </a:solidFill>
                  <a:latin typeface="Calibri"/>
                  <a:ea typeface="Calibri"/>
                  <a:cs typeface="Calibri"/>
                </a:rPr>
                <a:t>3</a:t>
              </a:r>
              <a:endParaRPr lang="en-US" sz="1600" b="1" dirty="0">
                <a:solidFill>
                  <a:srgbClr val="FFFFFF"/>
                </a:solidFill>
                <a:latin typeface="Arial"/>
                <a:ea typeface="Calibri"/>
                <a:cs typeface="Arial"/>
              </a:endParaRPr>
            </a:p>
          </p:txBody>
        </p:sp>
        <p:sp>
          <p:nvSpPr>
            <p:cNvPr id="19" name="Text Box 64"/>
            <p:cNvSpPr txBox="1">
              <a:spLocks noChangeArrowheads="1"/>
            </p:cNvSpPr>
            <p:nvPr/>
          </p:nvSpPr>
          <p:spPr bwMode="auto">
            <a:xfrm>
              <a:off x="1219200" y="2590800"/>
              <a:ext cx="692150" cy="309563"/>
            </a:xfrm>
            <a:prstGeom prst="rect">
              <a:avLst/>
            </a:prstGeom>
            <a:noFill/>
            <a:ln w="9525">
              <a:noFill/>
              <a:miter lim="800000"/>
              <a:headEnd/>
              <a:tailEnd/>
            </a:ln>
            <a:effectLst/>
          </p:spPr>
          <p:txBody>
            <a:bodyPr wrap="none" lIns="313869" tIns="156935" rIns="313869" bIns="156935"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en-US" altLang="en-US" sz="1600" b="1">
                  <a:effectLst>
                    <a:outerShdw blurRad="38100" dist="38100" dir="2700000" algn="tl">
                      <a:srgbClr val="C0C0C0"/>
                    </a:outerShdw>
                  </a:effectLst>
                  <a:latin typeface="Arial" charset="0"/>
                </a:rPr>
                <a:t>Rank</a:t>
              </a:r>
            </a:p>
          </p:txBody>
        </p:sp>
        <p:sp>
          <p:nvSpPr>
            <p:cNvPr id="20" name="Rectangle 74"/>
            <p:cNvSpPr>
              <a:spLocks noChangeArrowheads="1"/>
            </p:cNvSpPr>
            <p:nvPr/>
          </p:nvSpPr>
          <p:spPr bwMode="auto">
            <a:xfrm>
              <a:off x="2439988" y="3700463"/>
              <a:ext cx="1065212" cy="274637"/>
            </a:xfrm>
            <a:prstGeom prst="rect">
              <a:avLst/>
            </a:prstGeom>
            <a:solidFill>
              <a:schemeClr val="tx1">
                <a:lumMod val="50000"/>
                <a:lumOff val="50000"/>
              </a:schemeClr>
            </a:solidFill>
            <a:ln w="9525">
              <a:miter lim="800000"/>
              <a:headEnd/>
              <a:tailEnd/>
            </a:ln>
            <a:scene3d>
              <a:camera prst="legacyObliqueTopLeft"/>
              <a:lightRig rig="legacyFlat3" dir="t"/>
            </a:scene3d>
            <a:sp3d extrusionH="201600" prstMaterial="legacyMatte">
              <a:bevelT w="13500" h="13500" prst="angle"/>
              <a:bevelB w="13500" h="13500" prst="angle"/>
              <a:extrusionClr>
                <a:srgbClr val="F8F8F8"/>
              </a:extrusionClr>
            </a:sp3d>
          </p:spPr>
          <p:txBody>
            <a:bodyPr wrap="none" lIns="266236" tIns="133119" rIns="266236" bIns="133119" anchor="ctr">
              <a:flatTx/>
            </a:bodyPr>
            <a:lstStyle/>
            <a:p>
              <a:pPr algn="ctr" eaLnBrk="0" hangingPunct="0">
                <a:defRPr/>
              </a:pPr>
              <a:r>
                <a:rPr lang="en-US" sz="1600" b="1" dirty="0">
                  <a:solidFill>
                    <a:srgbClr val="FFFFFF"/>
                  </a:solidFill>
                  <a:latin typeface="Arial"/>
                  <a:ea typeface="Calibri" charset="0"/>
                  <a:cs typeface="Arial"/>
                </a:rPr>
                <a:t>Dim[2] = 7</a:t>
              </a:r>
            </a:p>
          </p:txBody>
        </p:sp>
        <p:sp>
          <p:nvSpPr>
            <p:cNvPr id="21" name="Text Box 67"/>
            <p:cNvSpPr txBox="1">
              <a:spLocks noChangeArrowheads="1"/>
            </p:cNvSpPr>
            <p:nvPr/>
          </p:nvSpPr>
          <p:spPr bwMode="auto">
            <a:xfrm>
              <a:off x="2327275" y="2590800"/>
              <a:ext cx="1254125" cy="309563"/>
            </a:xfrm>
            <a:prstGeom prst="rect">
              <a:avLst/>
            </a:prstGeom>
            <a:noFill/>
            <a:ln w="9525">
              <a:noFill/>
              <a:miter lim="800000"/>
              <a:headEnd/>
              <a:tailEnd/>
            </a:ln>
            <a:effectLst/>
          </p:spPr>
          <p:txBody>
            <a:bodyPr wrap="none" lIns="313869" tIns="156935" rIns="313869" bIns="156935"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r>
                <a:rPr lang="en-US" altLang="en-US" sz="1600" b="1">
                  <a:effectLst>
                    <a:outerShdw blurRad="38100" dist="38100" dir="2700000" algn="tl">
                      <a:srgbClr val="C0C0C0"/>
                    </a:outerShdw>
                  </a:effectLst>
                  <a:latin typeface="Arial" charset="0"/>
                </a:rPr>
                <a:t>Dimensions</a:t>
              </a:r>
            </a:p>
          </p:txBody>
        </p:sp>
        <p:sp>
          <p:nvSpPr>
            <p:cNvPr id="22" name="Rectangle 66"/>
            <p:cNvSpPr>
              <a:spLocks noChangeArrowheads="1"/>
            </p:cNvSpPr>
            <p:nvPr/>
          </p:nvSpPr>
          <p:spPr bwMode="auto">
            <a:xfrm>
              <a:off x="2438400" y="3001963"/>
              <a:ext cx="1066800" cy="274637"/>
            </a:xfrm>
            <a:prstGeom prst="rect">
              <a:avLst/>
            </a:prstGeom>
            <a:solidFill>
              <a:schemeClr val="tx1">
                <a:lumMod val="50000"/>
                <a:lumOff val="50000"/>
              </a:schemeClr>
            </a:solidFill>
            <a:ln w="9525">
              <a:miter lim="800000"/>
              <a:headEnd/>
              <a:tailEnd/>
            </a:ln>
            <a:scene3d>
              <a:camera prst="legacyObliqueTopLeft"/>
              <a:lightRig rig="legacyFlat3" dir="t"/>
            </a:scene3d>
            <a:sp3d extrusionH="201600" prstMaterial="legacyMatte">
              <a:bevelT w="13500" h="13500" prst="angle"/>
              <a:bevelB w="13500" h="13500" prst="angle"/>
              <a:extrusionClr>
                <a:srgbClr val="F8F8F8"/>
              </a:extrusionClr>
            </a:sp3d>
          </p:spPr>
          <p:txBody>
            <a:bodyPr wrap="none" lIns="266236" tIns="133119" rIns="266236" bIns="133119" anchor="ctr">
              <a:flatTx/>
            </a:bodyPr>
            <a:lstStyle/>
            <a:p>
              <a:pPr algn="ctr" eaLnBrk="0" hangingPunct="0">
                <a:defRPr/>
              </a:pPr>
              <a:r>
                <a:rPr lang="en-US" sz="1600" b="1" dirty="0">
                  <a:solidFill>
                    <a:srgbClr val="FFFFFF"/>
                  </a:solidFill>
                  <a:latin typeface="Arial"/>
                  <a:ea typeface="Calibri" charset="0"/>
                  <a:cs typeface="Arial"/>
                </a:rPr>
                <a:t>Dim[0] = 4</a:t>
              </a:r>
            </a:p>
          </p:txBody>
        </p:sp>
        <p:sp>
          <p:nvSpPr>
            <p:cNvPr id="23" name="Rectangle 65"/>
            <p:cNvSpPr>
              <a:spLocks noChangeArrowheads="1"/>
            </p:cNvSpPr>
            <p:nvPr/>
          </p:nvSpPr>
          <p:spPr bwMode="auto">
            <a:xfrm>
              <a:off x="2438400" y="3352800"/>
              <a:ext cx="1066800" cy="274638"/>
            </a:xfrm>
            <a:prstGeom prst="rect">
              <a:avLst/>
            </a:prstGeom>
            <a:solidFill>
              <a:schemeClr val="tx1">
                <a:lumMod val="50000"/>
                <a:lumOff val="50000"/>
              </a:schemeClr>
            </a:solidFill>
            <a:ln w="9525">
              <a:miter lim="800000"/>
              <a:headEnd/>
              <a:tailEnd/>
            </a:ln>
            <a:scene3d>
              <a:camera prst="legacyObliqueTopLeft"/>
              <a:lightRig rig="legacyFlat3" dir="t"/>
            </a:scene3d>
            <a:sp3d extrusionH="201600" prstMaterial="legacyMatte">
              <a:bevelT w="13500" h="13500" prst="angle"/>
              <a:bevelB w="13500" h="13500" prst="angle"/>
              <a:extrusionClr>
                <a:srgbClr val="F8F8F8"/>
              </a:extrusionClr>
            </a:sp3d>
          </p:spPr>
          <p:txBody>
            <a:bodyPr wrap="none" lIns="266236" tIns="133119" rIns="266236" bIns="133119" anchor="ctr">
              <a:flatTx/>
            </a:bodyPr>
            <a:lstStyle/>
            <a:p>
              <a:pPr algn="ctr" eaLnBrk="0" hangingPunct="0">
                <a:defRPr/>
              </a:pPr>
              <a:r>
                <a:rPr lang="en-US" sz="1600" b="1" dirty="0">
                  <a:solidFill>
                    <a:srgbClr val="FFFFFF"/>
                  </a:solidFill>
                  <a:latin typeface="Arial"/>
                  <a:ea typeface="Calibri" charset="0"/>
                  <a:cs typeface="Arial"/>
                </a:rPr>
                <a:t>Dim[1] = 5</a:t>
              </a:r>
            </a:p>
          </p:txBody>
        </p:sp>
        <p:sp>
          <p:nvSpPr>
            <p:cNvPr id="15" name="Text Box 77"/>
            <p:cNvSpPr txBox="1">
              <a:spLocks noChangeArrowheads="1"/>
            </p:cNvSpPr>
            <p:nvPr/>
          </p:nvSpPr>
          <p:spPr bwMode="auto">
            <a:xfrm>
              <a:off x="1524000" y="2133600"/>
              <a:ext cx="1905000" cy="311150"/>
            </a:xfrm>
            <a:prstGeom prst="rect">
              <a:avLst/>
            </a:prstGeom>
            <a:noFill/>
            <a:ln w="9525">
              <a:noFill/>
              <a:miter lim="800000"/>
              <a:headEnd/>
              <a:tailEnd/>
            </a:ln>
            <a:effectLst/>
          </p:spPr>
          <p:txBody>
            <a:bodyPr wrap="none" lIns="313869" tIns="156935" rIns="313869" bIns="156935" anchor="ctr"/>
            <a:lstStyle/>
            <a:p>
              <a:pPr algn="ctr" eaLnBrk="0" hangingPunct="0">
                <a:defRPr/>
              </a:pPr>
              <a:r>
                <a:rPr lang="en-US" sz="2000" b="1" dirty="0">
                  <a:latin typeface="Arial"/>
                  <a:ea typeface="Calibri"/>
                  <a:cs typeface="Arial"/>
                </a:rPr>
                <a:t>HDF5</a:t>
              </a:r>
              <a:r>
                <a:rPr lang="en-US" sz="2000" b="1" dirty="0">
                  <a:effectLst>
                    <a:outerShdw blurRad="38100" dist="38100" dir="2700000" algn="tl">
                      <a:srgbClr val="C0C0C0"/>
                    </a:outerShdw>
                  </a:effectLst>
                  <a:latin typeface="Arial"/>
                  <a:ea typeface="Calibri"/>
                  <a:cs typeface="Arial"/>
                </a:rPr>
                <a:t> </a:t>
              </a:r>
              <a:r>
                <a:rPr lang="en-US" sz="2000" b="1" dirty="0">
                  <a:latin typeface="Arial"/>
                  <a:ea typeface="Calibri"/>
                  <a:cs typeface="Arial"/>
                </a:rPr>
                <a:t>Dataspace</a:t>
              </a:r>
            </a:p>
          </p:txBody>
        </p:sp>
      </p:grpSp>
      <p:pic>
        <p:nvPicPr>
          <p:cNvPr id="16" name="Picture 15" descr="arra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7738" y="1643063"/>
            <a:ext cx="3395662"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19200" y="5638800"/>
            <a:ext cx="6400800" cy="914400"/>
          </a:xfrm>
        </p:spPr>
        <p:txBody>
          <a:bodyPr/>
          <a:lstStyle/>
          <a:p>
            <a:endParaRPr lang="en-US" dirty="0"/>
          </a:p>
        </p:txBody>
      </p:sp>
      <p:sp>
        <p:nvSpPr>
          <p:cNvPr id="2" name="Title 1"/>
          <p:cNvSpPr>
            <a:spLocks noGrp="1"/>
          </p:cNvSpPr>
          <p:nvPr>
            <p:ph type="ctrTitle"/>
          </p:nvPr>
        </p:nvSpPr>
        <p:spPr/>
        <p:txBody>
          <a:bodyPr/>
          <a:lstStyle/>
          <a:p>
            <a:r>
              <a:rPr lang="en-US" dirty="0" smtClean="0"/>
              <a:t>HDF5 Inside</a:t>
            </a:r>
            <a:r>
              <a:rPr lang="is-IS" dirty="0" smtClean="0"/>
              <a:t>…</a:t>
            </a:r>
            <a:endParaRPr lang="en-US" dirty="0"/>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a:p>
        </p:txBody>
      </p:sp>
      <p:sp>
        <p:nvSpPr>
          <p:cNvPr id="4" name="Slide Number Placeholder 3"/>
          <p:cNvSpPr>
            <a:spLocks noGrp="1"/>
          </p:cNvSpPr>
          <p:nvPr>
            <p:ph type="sldNum" sz="quarter" idx="11"/>
          </p:nvPr>
        </p:nvSpPr>
        <p:spPr/>
        <p:txBody>
          <a:bodyPr/>
          <a:lstStyle/>
          <a:p>
            <a:fld id="{E26C71DD-127A-464D-BC93-24B7E77B3666}" type="slidenum">
              <a:rPr lang="en-US" altLang="en-US" smtClean="0"/>
              <a:pPr/>
              <a:t>120</a:t>
            </a:fld>
            <a:endParaRPr lang="en-US" altLang="en-US"/>
          </a:p>
        </p:txBody>
      </p:sp>
    </p:spTree>
    <p:extLst>
      <p:ext uri="{BB962C8B-B14F-4D97-AF65-F5344CB8AC3E}">
        <p14:creationId xmlns:p14="http://schemas.microsoft.com/office/powerpoint/2010/main" val="13654484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title"/>
          </p:nvPr>
        </p:nvSpPr>
        <p:spPr>
          <a:xfrm>
            <a:off x="722313" y="4406900"/>
            <a:ext cx="7772400" cy="1754327"/>
          </a:xfrm>
          <a:ln/>
        </p:spPr>
        <p:txBody>
          <a:bodyPr>
            <a:spAutoFit/>
          </a:bodyPr>
          <a:lstStyle/>
          <a:p>
            <a:r>
              <a:rPr lang="en-US" sz="3600" dirty="0">
                <a:latin typeface="Gill Sans" pitchFamily="1" charset="0"/>
              </a:rPr>
              <a:t>BioHDF : Toward Scalable Bioinformatics Infrastructures</a:t>
            </a:r>
            <a:r>
              <a:rPr lang="en-US" sz="3600" dirty="0"/>
              <a:t> </a:t>
            </a:r>
          </a:p>
        </p:txBody>
      </p:sp>
      <p:sp>
        <p:nvSpPr>
          <p:cNvPr id="7" name="Text Placeholder 6"/>
          <p:cNvSpPr>
            <a:spLocks noGrp="1"/>
          </p:cNvSpPr>
          <p:nvPr>
            <p:ph type="body" idx="1"/>
          </p:nvPr>
        </p:nvSpPr>
        <p:spPr/>
        <p:txBody>
          <a:bodyPr/>
          <a:lstStyle/>
          <a:p>
            <a:r>
              <a:rPr lang="en-US" dirty="0" smtClean="0"/>
              <a:t>NIH STTR with Geospiza, Seattle WA</a:t>
            </a:r>
            <a:endParaRPr lang="en-US" dirty="0"/>
          </a:p>
        </p:txBody>
      </p:sp>
      <p:pic>
        <p:nvPicPr>
          <p:cNvPr id="74756" name="Picture 4"/>
          <p:cNvPicPr>
            <a:picLocks noChangeAspect="1" noChangeArrowheads="1"/>
          </p:cNvPicPr>
          <p:nvPr/>
        </p:nvPicPr>
        <p:blipFill>
          <a:blip r:embed="rId3"/>
          <a:srcRect t="11385" b="27870"/>
          <a:stretch>
            <a:fillRect/>
          </a:stretch>
        </p:blipFill>
        <p:spPr bwMode="auto">
          <a:xfrm>
            <a:off x="533400" y="1676400"/>
            <a:ext cx="2438400" cy="1295400"/>
          </a:xfrm>
          <a:prstGeom prst="rect">
            <a:avLst/>
          </a:prstGeom>
          <a:ln>
            <a:noFill/>
          </a:ln>
          <a:effectLst>
            <a:outerShdw blurRad="292100" dist="139700" dir="2700000" algn="tl" rotWithShape="0">
              <a:srgbClr val="333333">
                <a:alpha val="65000"/>
              </a:srgbClr>
            </a:outerShdw>
          </a:effectLst>
        </p:spPr>
      </p:pic>
      <p:sp>
        <p:nvSpPr>
          <p:cNvPr id="74757" name="Text Box 5"/>
          <p:cNvSpPr txBox="1">
            <a:spLocks noChangeArrowheads="1"/>
          </p:cNvSpPr>
          <p:nvPr/>
        </p:nvSpPr>
        <p:spPr bwMode="auto">
          <a:xfrm>
            <a:off x="8147050" y="5981700"/>
            <a:ext cx="625475" cy="168275"/>
          </a:xfrm>
          <a:prstGeom prst="rect">
            <a:avLst/>
          </a:prstGeom>
          <a:noFill/>
          <a:ln w="9525">
            <a:noFill/>
            <a:miter lim="800000"/>
            <a:headEnd/>
            <a:tailEnd/>
          </a:ln>
          <a:effectLst/>
        </p:spPr>
        <p:txBody>
          <a:bodyPr>
            <a:spAutoFit/>
          </a:bodyPr>
          <a:lstStyle/>
          <a:p>
            <a:pPr>
              <a:spcBef>
                <a:spcPct val="50000"/>
              </a:spcBef>
            </a:pPr>
            <a:r>
              <a:rPr lang="en-US" sz="500">
                <a:solidFill>
                  <a:schemeClr val="bg1"/>
                </a:solidFill>
                <a:latin typeface="Gill Sans MT" pitchFamily="34" charset="0"/>
              </a:rPr>
              <a:t>TM</a:t>
            </a:r>
          </a:p>
        </p:txBody>
      </p:sp>
      <p:pic>
        <p:nvPicPr>
          <p:cNvPr id="1026" name="Picture 2"/>
          <p:cNvPicPr>
            <a:picLocks noChangeAspect="1" noChangeArrowheads="1"/>
          </p:cNvPicPr>
          <p:nvPr/>
        </p:nvPicPr>
        <p:blipFill>
          <a:blip r:embed="rId4"/>
          <a:srcRect/>
          <a:stretch>
            <a:fillRect/>
          </a:stretch>
        </p:blipFill>
        <p:spPr bwMode="auto">
          <a:xfrm>
            <a:off x="3318859" y="533400"/>
            <a:ext cx="4758341" cy="3352800"/>
          </a:xfrm>
          <a:prstGeom prst="rect">
            <a:avLst/>
          </a:prstGeom>
          <a:ln>
            <a:noFill/>
          </a:ln>
          <a:effectLst>
            <a:outerShdw blurRad="292100" dist="139700" dir="2700000" algn="tl" rotWithShape="0">
              <a:srgbClr val="333333">
                <a:alpha val="65000"/>
              </a:srgbClr>
            </a:outerShdw>
          </a:effectLst>
        </p:spPr>
      </p:pic>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94DBBBDA-5B9C-E548-9BDF-0FD1456C1624}" type="slidenum">
              <a:rPr lang="en-US" altLang="en-US" smtClean="0"/>
              <a:pPr/>
              <a:t>121</a:t>
            </a:fld>
            <a:endParaRPr lang="en-US" altLang="en-US"/>
          </a:p>
        </p:txBody>
      </p:sp>
    </p:spTree>
    <p:extLst>
      <p:ext uri="{BB962C8B-B14F-4D97-AF65-F5344CB8AC3E}">
        <p14:creationId xmlns:p14="http://schemas.microsoft.com/office/powerpoint/2010/main" val="1081511168"/>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295400" y="0"/>
            <a:ext cx="7848600" cy="762000"/>
          </a:xfrm>
        </p:spPr>
        <p:txBody>
          <a:bodyPr anchor="ctr" anchorCtr="0"/>
          <a:lstStyle/>
          <a:p>
            <a:r>
              <a:rPr lang="en-US" dirty="0"/>
              <a:t>Next Generation DNA Sequencing</a:t>
            </a:r>
          </a:p>
        </p:txBody>
      </p:sp>
      <p:sp>
        <p:nvSpPr>
          <p:cNvPr id="77827" name="Rectangle 3"/>
          <p:cNvSpPr>
            <a:spLocks noChangeArrowheads="1"/>
          </p:cNvSpPr>
          <p:nvPr/>
        </p:nvSpPr>
        <p:spPr bwMode="auto">
          <a:xfrm>
            <a:off x="4419600" y="2438400"/>
            <a:ext cx="4486275" cy="457200"/>
          </a:xfrm>
          <a:prstGeom prst="rect">
            <a:avLst/>
          </a:prstGeom>
          <a:noFill/>
          <a:ln w="9525">
            <a:noFill/>
            <a:miter lim="800000"/>
            <a:headEnd/>
            <a:tailEnd/>
          </a:ln>
          <a:effectLst/>
        </p:spPr>
        <p:txBody>
          <a:bodyPr wrap="none">
            <a:spAutoFit/>
          </a:bodyPr>
          <a:lstStyle/>
          <a:p>
            <a:r>
              <a:rPr lang="en-US" sz="2400">
                <a:latin typeface="Gill Sans MT" pitchFamily="34" charset="0"/>
              </a:rPr>
              <a:t>“Genome center in a mail room”</a:t>
            </a:r>
          </a:p>
        </p:txBody>
      </p:sp>
      <p:sp>
        <p:nvSpPr>
          <p:cNvPr id="77828" name="Rectangle 4"/>
          <p:cNvSpPr>
            <a:spLocks noChangeArrowheads="1"/>
          </p:cNvSpPr>
          <p:nvPr/>
        </p:nvSpPr>
        <p:spPr bwMode="auto">
          <a:xfrm>
            <a:off x="304800" y="1676400"/>
            <a:ext cx="3724275" cy="457200"/>
          </a:xfrm>
          <a:prstGeom prst="rect">
            <a:avLst/>
          </a:prstGeom>
          <a:noFill/>
          <a:ln w="9525">
            <a:noFill/>
            <a:miter lim="800000"/>
            <a:headEnd/>
            <a:tailEnd/>
          </a:ln>
          <a:effectLst/>
        </p:spPr>
        <p:txBody>
          <a:bodyPr wrap="none">
            <a:spAutoFit/>
          </a:bodyPr>
          <a:lstStyle/>
          <a:p>
            <a:r>
              <a:rPr lang="en-US" sz="2400">
                <a:latin typeface="Gill Sans MT" pitchFamily="34" charset="0"/>
              </a:rPr>
              <a:t>“Democratizing genomics”</a:t>
            </a:r>
          </a:p>
        </p:txBody>
      </p:sp>
      <p:sp>
        <p:nvSpPr>
          <p:cNvPr id="77829" name="Rectangle 5"/>
          <p:cNvSpPr>
            <a:spLocks noChangeArrowheads="1"/>
          </p:cNvSpPr>
          <p:nvPr/>
        </p:nvSpPr>
        <p:spPr bwMode="auto">
          <a:xfrm>
            <a:off x="304800" y="2438400"/>
            <a:ext cx="3675063" cy="457200"/>
          </a:xfrm>
          <a:prstGeom prst="rect">
            <a:avLst/>
          </a:prstGeom>
          <a:noFill/>
          <a:ln w="9525">
            <a:noFill/>
            <a:miter lim="800000"/>
            <a:headEnd/>
            <a:tailEnd/>
          </a:ln>
          <a:effectLst/>
        </p:spPr>
        <p:txBody>
          <a:bodyPr wrap="none">
            <a:spAutoFit/>
          </a:bodyPr>
          <a:lstStyle/>
          <a:p>
            <a:r>
              <a:rPr lang="en-US" sz="2400">
                <a:latin typeface="Gill Sans MT" pitchFamily="34" charset="0"/>
              </a:rPr>
              <a:t>“Changing the landscape”</a:t>
            </a:r>
          </a:p>
        </p:txBody>
      </p:sp>
      <p:sp>
        <p:nvSpPr>
          <p:cNvPr id="77830" name="Rectangle 6"/>
          <p:cNvSpPr>
            <a:spLocks noChangeArrowheads="1"/>
          </p:cNvSpPr>
          <p:nvPr/>
        </p:nvSpPr>
        <p:spPr bwMode="auto">
          <a:xfrm>
            <a:off x="304800" y="3200400"/>
            <a:ext cx="5876925" cy="457200"/>
          </a:xfrm>
          <a:prstGeom prst="rect">
            <a:avLst/>
          </a:prstGeom>
          <a:noFill/>
          <a:ln w="9525">
            <a:noFill/>
            <a:miter lim="800000"/>
            <a:headEnd/>
            <a:tailEnd/>
          </a:ln>
          <a:effectLst/>
        </p:spPr>
        <p:txBody>
          <a:bodyPr wrap="none">
            <a:spAutoFit/>
          </a:bodyPr>
          <a:lstStyle/>
          <a:p>
            <a:r>
              <a:rPr lang="en-US" sz="2400">
                <a:latin typeface="Gill Sans MT" pitchFamily="34" charset="0"/>
              </a:rPr>
              <a:t>“The beginning of the end for microarrays”</a:t>
            </a:r>
          </a:p>
        </p:txBody>
      </p:sp>
      <p:sp>
        <p:nvSpPr>
          <p:cNvPr id="77831" name="Rectangle 7"/>
          <p:cNvSpPr>
            <a:spLocks noChangeArrowheads="1"/>
          </p:cNvSpPr>
          <p:nvPr/>
        </p:nvSpPr>
        <p:spPr bwMode="auto">
          <a:xfrm>
            <a:off x="304800" y="914400"/>
            <a:ext cx="4029075" cy="457200"/>
          </a:xfrm>
          <a:prstGeom prst="rect">
            <a:avLst/>
          </a:prstGeom>
          <a:noFill/>
          <a:ln w="9525">
            <a:noFill/>
            <a:miter lim="800000"/>
            <a:headEnd/>
            <a:tailEnd/>
          </a:ln>
          <a:effectLst/>
        </p:spPr>
        <p:txBody>
          <a:bodyPr wrap="none">
            <a:spAutoFit/>
          </a:bodyPr>
          <a:lstStyle/>
          <a:p>
            <a:r>
              <a:rPr lang="en-US" sz="2400">
                <a:latin typeface="Gill Sans MT" pitchFamily="34" charset="0"/>
              </a:rPr>
              <a:t>“Transforms today’s biology”</a:t>
            </a:r>
          </a:p>
        </p:txBody>
      </p:sp>
      <p:sp>
        <p:nvSpPr>
          <p:cNvPr id="77832" name="AutoShape 8"/>
          <p:cNvSpPr>
            <a:spLocks noChangeArrowheads="1"/>
          </p:cNvSpPr>
          <p:nvPr/>
        </p:nvSpPr>
        <p:spPr bwMode="auto">
          <a:xfrm>
            <a:off x="5334000" y="1371600"/>
            <a:ext cx="3505200" cy="609600"/>
          </a:xfrm>
          <a:prstGeom prst="roundRect">
            <a:avLst>
              <a:gd name="adj" fmla="val 16667"/>
            </a:avLst>
          </a:prstGeom>
          <a:solidFill>
            <a:srgbClr val="466EAD"/>
          </a:solidFill>
          <a:ln w="9525">
            <a:solidFill>
              <a:schemeClr val="tx1"/>
            </a:solidFill>
            <a:round/>
            <a:headEnd/>
            <a:tailEnd/>
          </a:ln>
          <a:effectLst/>
        </p:spPr>
        <p:txBody>
          <a:bodyPr wrap="none" anchor="ctr"/>
          <a:lstStyle/>
          <a:p>
            <a:pPr algn="ctr"/>
            <a:r>
              <a:rPr lang="en-US" sz="2800" b="1">
                <a:solidFill>
                  <a:schemeClr val="bg1"/>
                </a:solidFill>
                <a:effectLst>
                  <a:outerShdw blurRad="38100" dist="38100" dir="2700000" algn="tl">
                    <a:srgbClr val="000000"/>
                  </a:outerShdw>
                </a:effectLst>
                <a:latin typeface="Gill Sans MT" pitchFamily="34" charset="0"/>
              </a:rPr>
              <a:t>NGS is Powerful</a:t>
            </a:r>
          </a:p>
        </p:txBody>
      </p:sp>
      <p:pic>
        <p:nvPicPr>
          <p:cNvPr id="77833" name="Picture 9" descr="Inst SOLiD"/>
          <p:cNvPicPr>
            <a:picLocks noChangeAspect="1" noChangeArrowheads="1"/>
          </p:cNvPicPr>
          <p:nvPr/>
        </p:nvPicPr>
        <p:blipFill>
          <a:blip r:embed="rId3"/>
          <a:srcRect/>
          <a:stretch>
            <a:fillRect/>
          </a:stretch>
        </p:blipFill>
        <p:spPr bwMode="auto">
          <a:xfrm>
            <a:off x="5029200" y="4133850"/>
            <a:ext cx="1541463" cy="1549400"/>
          </a:xfrm>
          <a:prstGeom prst="rect">
            <a:avLst/>
          </a:prstGeom>
          <a:noFill/>
        </p:spPr>
      </p:pic>
      <p:pic>
        <p:nvPicPr>
          <p:cNvPr id="77834" name="Picture 10" descr="Inst Solexa"/>
          <p:cNvPicPr>
            <a:picLocks noChangeAspect="1" noChangeArrowheads="1"/>
          </p:cNvPicPr>
          <p:nvPr/>
        </p:nvPicPr>
        <p:blipFill>
          <a:blip r:embed="rId4"/>
          <a:srcRect/>
          <a:stretch>
            <a:fillRect/>
          </a:stretch>
        </p:blipFill>
        <p:spPr bwMode="auto">
          <a:xfrm>
            <a:off x="7239000" y="3905250"/>
            <a:ext cx="1371600" cy="1081088"/>
          </a:xfrm>
          <a:prstGeom prst="rect">
            <a:avLst/>
          </a:prstGeom>
          <a:noFill/>
        </p:spPr>
      </p:pic>
      <p:pic>
        <p:nvPicPr>
          <p:cNvPr id="77835" name="Picture 11" descr="Inst - 454"/>
          <p:cNvPicPr>
            <a:picLocks noChangeAspect="1" noChangeArrowheads="1"/>
          </p:cNvPicPr>
          <p:nvPr/>
        </p:nvPicPr>
        <p:blipFill>
          <a:blip r:embed="rId5" cstate="print"/>
          <a:srcRect/>
          <a:stretch>
            <a:fillRect/>
          </a:stretch>
        </p:blipFill>
        <p:spPr bwMode="auto">
          <a:xfrm>
            <a:off x="6629400" y="5124450"/>
            <a:ext cx="984250" cy="1047750"/>
          </a:xfrm>
          <a:prstGeom prst="rect">
            <a:avLst/>
          </a:prstGeom>
          <a:noFill/>
        </p:spPr>
      </p:pic>
      <p:pic>
        <p:nvPicPr>
          <p:cNvPr id="77836" name="Picture 12" descr="venter institute 10-05-07_1100"/>
          <p:cNvPicPr>
            <a:picLocks noChangeAspect="1" noChangeArrowheads="1"/>
          </p:cNvPicPr>
          <p:nvPr/>
        </p:nvPicPr>
        <p:blipFill>
          <a:blip r:embed="rId6"/>
          <a:srcRect/>
          <a:stretch>
            <a:fillRect/>
          </a:stretch>
        </p:blipFill>
        <p:spPr bwMode="auto">
          <a:xfrm>
            <a:off x="609600" y="3905250"/>
            <a:ext cx="2667000" cy="2000250"/>
          </a:xfrm>
          <a:prstGeom prst="rect">
            <a:avLst/>
          </a:prstGeom>
          <a:ln>
            <a:noFill/>
          </a:ln>
          <a:effectLst>
            <a:softEdge rad="112500"/>
          </a:effectLst>
        </p:spPr>
      </p:pic>
      <p:sp>
        <p:nvSpPr>
          <p:cNvPr id="77837" name="AutoShape 13"/>
          <p:cNvSpPr>
            <a:spLocks noChangeArrowheads="1"/>
          </p:cNvSpPr>
          <p:nvPr/>
        </p:nvSpPr>
        <p:spPr bwMode="auto">
          <a:xfrm>
            <a:off x="3581400" y="4743450"/>
            <a:ext cx="12954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466EAD"/>
          </a:solidFill>
          <a:ln w="9525">
            <a:solidFill>
              <a:schemeClr val="tx1"/>
            </a:solidFill>
            <a:miter lim="800000"/>
            <a:headEnd/>
            <a:tailEnd/>
          </a:ln>
          <a:effectLst/>
        </p:spPr>
        <p:txBody>
          <a:bodyPr wrap="none" anchor="ctr"/>
          <a:lstStyle/>
          <a:p>
            <a:endParaRPr lang="en-US"/>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23AA70F5-E077-5A40-951F-7AEA3A962D20}" type="slidenum">
              <a:rPr lang="en-US" altLang="en-US" smtClean="0"/>
              <a:pPr/>
              <a:t>122</a:t>
            </a:fld>
            <a:endParaRPr lang="en-US" altLang="en-US"/>
          </a:p>
        </p:txBody>
      </p:sp>
    </p:spTree>
    <p:extLst>
      <p:ext uri="{BB962C8B-B14F-4D97-AF65-F5344CB8AC3E}">
        <p14:creationId xmlns:p14="http://schemas.microsoft.com/office/powerpoint/2010/main" val="1913090690"/>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295400" y="0"/>
            <a:ext cx="7848600" cy="762000"/>
          </a:xfrm>
        </p:spPr>
        <p:txBody>
          <a:bodyPr anchor="ctr" anchorCtr="0"/>
          <a:lstStyle/>
          <a:p>
            <a:r>
              <a:rPr lang="en-US" dirty="0"/>
              <a:t>BioHDF Project</a:t>
            </a:r>
          </a:p>
        </p:txBody>
      </p:sp>
      <p:sp>
        <p:nvSpPr>
          <p:cNvPr id="109572" name="Rectangle 4"/>
          <p:cNvSpPr>
            <a:spLocks noGrp="1" noChangeArrowheads="1"/>
          </p:cNvSpPr>
          <p:nvPr>
            <p:ph type="body" idx="1"/>
          </p:nvPr>
        </p:nvSpPr>
        <p:spPr>
          <a:xfrm>
            <a:off x="457200" y="990600"/>
            <a:ext cx="8382000" cy="4953000"/>
          </a:xfrm>
        </p:spPr>
        <p:txBody>
          <a:bodyPr/>
          <a:lstStyle/>
          <a:p>
            <a:pPr>
              <a:spcBef>
                <a:spcPct val="40000"/>
              </a:spcBef>
            </a:pPr>
            <a:r>
              <a:rPr lang="en-US" sz="2400" b="1" i="1" dirty="0" smtClean="0"/>
              <a:t>Goal</a:t>
            </a:r>
            <a:r>
              <a:rPr lang="en-US" sz="2400" b="1" i="1" dirty="0"/>
              <a:t>: Move bioinformatics problems from organizing and structuring data to asking questions and visualizing data</a:t>
            </a:r>
            <a:endParaRPr lang="en-US" sz="2400" dirty="0"/>
          </a:p>
          <a:p>
            <a:pPr lvl="1"/>
            <a:r>
              <a:rPr lang="en-US" sz="2000" dirty="0"/>
              <a:t>Develop data models and tools to work with NGS data in HDF5</a:t>
            </a:r>
          </a:p>
          <a:p>
            <a:pPr lvl="1"/>
            <a:r>
              <a:rPr lang="en-US" sz="2000" dirty="0"/>
              <a:t>Create HDF5 domain-specific extensions and library modules to support the unique aspects of NGS data </a:t>
            </a:r>
            <a:r>
              <a:rPr lang="en-US" sz="2000" dirty="0" smtClean="0">
                <a:sym typeface="Wingdings" pitchFamily="2" charset="2"/>
              </a:rPr>
              <a:t></a:t>
            </a:r>
            <a:r>
              <a:rPr lang="en-US" sz="2000" dirty="0" smtClean="0"/>
              <a:t> </a:t>
            </a:r>
            <a:r>
              <a:rPr lang="en-US" sz="2000" dirty="0"/>
              <a:t>BioHDF</a:t>
            </a:r>
          </a:p>
          <a:p>
            <a:pPr lvl="1"/>
            <a:r>
              <a:rPr lang="en-US" sz="2000" dirty="0"/>
              <a:t>Integrate BioHDF technologies into Geospiza products</a:t>
            </a:r>
          </a:p>
          <a:p>
            <a:pPr>
              <a:spcBef>
                <a:spcPct val="40000"/>
              </a:spcBef>
            </a:pPr>
            <a:r>
              <a:rPr lang="en-US" sz="2400" b="1" dirty="0"/>
              <a:t>Deliver core BioHDF technologies to the community as open-source software</a:t>
            </a:r>
            <a:endParaRPr lang="en-US" sz="2400" dirty="0"/>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E4F06B06-699F-E646-827F-046DC0033A13}" type="slidenum">
              <a:rPr lang="en-US" altLang="en-US" smtClean="0"/>
              <a:pPr/>
              <a:t>123</a:t>
            </a:fld>
            <a:endParaRPr lang="en-US" altLang="en-US"/>
          </a:p>
        </p:txBody>
      </p:sp>
    </p:spTree>
    <p:extLst>
      <p:ext uri="{BB962C8B-B14F-4D97-AF65-F5344CB8AC3E}">
        <p14:creationId xmlns:p14="http://schemas.microsoft.com/office/powerpoint/2010/main" val="1889535911"/>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ctrTitle"/>
          </p:nvPr>
        </p:nvSpPr>
        <p:spPr/>
        <p:txBody>
          <a:bodyPr/>
          <a:lstStyle/>
          <a:p>
            <a:pPr eaLnBrk="1" hangingPunct="1"/>
            <a:r>
              <a:rPr lang="en-US" altLang="en-US" sz="6600">
                <a:latin typeface="Calibri" charset="0"/>
                <a:ea typeface="ＭＳ Ｐゴシック" charset="-128"/>
              </a:rPr>
              <a:t>Thank You!</a:t>
            </a:r>
            <a:br>
              <a:rPr lang="en-US" altLang="en-US" sz="6600">
                <a:latin typeface="Calibri" charset="0"/>
                <a:ea typeface="ＭＳ Ｐゴシック" charset="-128"/>
              </a:rPr>
            </a:br>
            <a:r>
              <a:rPr lang="en-US" altLang="en-US" sz="6600">
                <a:latin typeface="Calibri" charset="0"/>
                <a:ea typeface="ＭＳ Ｐゴシック" charset="-128"/>
              </a:rPr>
              <a:t/>
            </a:r>
            <a:br>
              <a:rPr lang="en-US" altLang="en-US" sz="6600">
                <a:latin typeface="Calibri" charset="0"/>
                <a:ea typeface="ＭＳ Ｐゴシック" charset="-128"/>
              </a:rPr>
            </a:br>
            <a:r>
              <a:rPr lang="en-US" altLang="en-US" sz="4000">
                <a:latin typeface="Calibri" charset="0"/>
                <a:ea typeface="ＭＳ Ｐゴシック" charset="-128"/>
              </a:rPr>
              <a:t>Questions?</a:t>
            </a:r>
          </a:p>
        </p:txBody>
      </p:sp>
      <p:sp>
        <p:nvSpPr>
          <p:cNvPr id="118787"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B09752A-1C28-654C-8BE8-050046BF8751}" type="slidenum">
              <a:rPr lang="en-US" altLang="en-US" sz="1200">
                <a:solidFill>
                  <a:schemeClr val="bg1"/>
                </a:solidFill>
                <a:latin typeface="Arial" charset="0"/>
              </a:rPr>
              <a:pPr eaLnBrk="1" hangingPunct="1"/>
              <a:t>124</a:t>
            </a:fld>
            <a:endParaRPr lang="en-US" altLang="en-US" sz="1200">
              <a:solidFill>
                <a:schemeClr val="bg1"/>
              </a:solidFill>
              <a:latin typeface="Arial" charset="0"/>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tLang="en-US">
                <a:latin typeface="Arial" charset="0"/>
                <a:ea typeface="ＭＳ Ｐゴシック" charset="-128"/>
              </a:rPr>
              <a:t>HDF5 Dataspace</a:t>
            </a:r>
          </a:p>
        </p:txBody>
      </p:sp>
      <p:sp>
        <p:nvSpPr>
          <p:cNvPr id="3" name="Text Placeholder 2"/>
          <p:cNvSpPr>
            <a:spLocks noGrp="1"/>
          </p:cNvSpPr>
          <p:nvPr>
            <p:ph type="body" sz="half" idx="1"/>
          </p:nvPr>
        </p:nvSpPr>
        <p:spPr/>
        <p:txBody>
          <a:bodyPr/>
          <a:lstStyle/>
          <a:p>
            <a:r>
              <a:rPr lang="en-US" altLang="en-US" sz="2400">
                <a:latin typeface="Arial" charset="0"/>
                <a:ea typeface="ＭＳ Ｐゴシック" charset="-128"/>
              </a:rPr>
              <a:t>Describes the logical layout of the elements in an HDF5 dataset </a:t>
            </a:r>
          </a:p>
          <a:p>
            <a:pPr lvl="1"/>
            <a:r>
              <a:rPr lang="en-US" altLang="en-US" sz="2400">
                <a:latin typeface="Arial" charset="0"/>
                <a:ea typeface="Calibri" charset="0"/>
              </a:rPr>
              <a:t>NULL</a:t>
            </a:r>
          </a:p>
          <a:p>
            <a:pPr lvl="2"/>
            <a:r>
              <a:rPr lang="en-US" altLang="en-US" sz="2400">
                <a:latin typeface="Arial" charset="0"/>
                <a:ea typeface="Calibri" charset="0"/>
              </a:rPr>
              <a:t>no elements </a:t>
            </a:r>
          </a:p>
          <a:p>
            <a:pPr lvl="1"/>
            <a:r>
              <a:rPr lang="en-US" altLang="en-US" sz="2400">
                <a:latin typeface="Arial" charset="0"/>
                <a:ea typeface="Calibri" charset="0"/>
              </a:rPr>
              <a:t>Scalar </a:t>
            </a:r>
          </a:p>
          <a:p>
            <a:pPr lvl="2"/>
            <a:r>
              <a:rPr lang="en-US" altLang="en-US" sz="2400">
                <a:latin typeface="Arial" charset="0"/>
                <a:ea typeface="Calibri" charset="0"/>
              </a:rPr>
              <a:t>single element</a:t>
            </a:r>
          </a:p>
          <a:p>
            <a:pPr lvl="1"/>
            <a:r>
              <a:rPr lang="en-US" altLang="en-US" sz="2400">
                <a:latin typeface="Arial" charset="0"/>
                <a:ea typeface="Calibri" charset="0"/>
              </a:rPr>
              <a:t>Simple array (</a:t>
            </a:r>
            <a:r>
              <a:rPr lang="en-US" altLang="en-US" sz="2400" i="1">
                <a:latin typeface="Arial" charset="0"/>
                <a:ea typeface="Calibri" charset="0"/>
              </a:rPr>
              <a:t>most common</a:t>
            </a:r>
            <a:r>
              <a:rPr lang="en-US" altLang="en-US" sz="2400">
                <a:latin typeface="Arial" charset="0"/>
                <a:ea typeface="Calibri" charset="0"/>
              </a:rPr>
              <a:t>)</a:t>
            </a:r>
          </a:p>
          <a:p>
            <a:pPr lvl="2"/>
            <a:r>
              <a:rPr lang="en-US" altLang="en-US" sz="2400">
                <a:latin typeface="Arial" charset="0"/>
                <a:ea typeface="Calibri" charset="0"/>
              </a:rPr>
              <a:t>multiple elements organized in a </a:t>
            </a:r>
            <a:br>
              <a:rPr lang="en-US" altLang="en-US" sz="2400">
                <a:latin typeface="Arial" charset="0"/>
                <a:ea typeface="Calibri" charset="0"/>
              </a:rPr>
            </a:br>
            <a:r>
              <a:rPr lang="en-US" altLang="en-US" sz="2400">
                <a:latin typeface="Arial" charset="0"/>
                <a:ea typeface="Calibri" charset="0"/>
              </a:rPr>
              <a:t>rectangular array</a:t>
            </a:r>
          </a:p>
          <a:p>
            <a:pPr lvl="3"/>
            <a:r>
              <a:rPr lang="en-US" altLang="en-US">
                <a:latin typeface="Arial" charset="0"/>
                <a:ea typeface="Calibri" charset="0"/>
              </a:rPr>
              <a:t>rank = number of dimensions</a:t>
            </a:r>
          </a:p>
          <a:p>
            <a:pPr lvl="3"/>
            <a:r>
              <a:rPr lang="en-US" altLang="en-US">
                <a:latin typeface="Arial" charset="0"/>
                <a:ea typeface="Calibri" charset="0"/>
              </a:rPr>
              <a:t>dimension sizes = number of elements in each dimension</a:t>
            </a:r>
          </a:p>
          <a:p>
            <a:pPr lvl="3"/>
            <a:r>
              <a:rPr lang="en-US" altLang="en-US">
                <a:latin typeface="Arial" charset="0"/>
                <a:ea typeface="Calibri" charset="0"/>
              </a:rPr>
              <a:t>maximum number of elements in each dimension </a:t>
            </a:r>
          </a:p>
          <a:p>
            <a:pPr lvl="4"/>
            <a:r>
              <a:rPr lang="en-US" altLang="en-US">
                <a:latin typeface="Arial" charset="0"/>
                <a:ea typeface="Calibri" charset="0"/>
              </a:rPr>
              <a:t>may be fixed or unlimited</a:t>
            </a:r>
          </a:p>
          <a:p>
            <a:pPr>
              <a:buFontTx/>
              <a:buNone/>
            </a:pPr>
            <a:endParaRPr lang="en-US" altLang="en-US">
              <a:latin typeface="Calibri" charset="0"/>
              <a:ea typeface="ＭＳ Ｐゴシック" charset="-128"/>
            </a:endParaRPr>
          </a:p>
        </p:txBody>
      </p:sp>
      <p:sp>
        <p:nvSpPr>
          <p:cNvPr id="38915" name="Rectangle 2064"/>
          <p:cNvSpPr>
            <a:spLocks noGrp="1" noChangeArrowheads="1"/>
          </p:cNvSpPr>
          <p:nvPr>
            <p:ph type="dt" sz="quarter" idx="4294967295"/>
          </p:nvPr>
        </p:nvSpPr>
        <p:spPr bwMode="auto">
          <a:xfrm>
            <a:off x="304800" y="6629400"/>
            <a:ext cx="19812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200" smtClean="0">
                <a:solidFill>
                  <a:schemeClr val="bg1"/>
                </a:solidFill>
                <a:latin typeface="Arial" charset="0"/>
              </a:rPr>
              <a:t>May 3, 2017</a:t>
            </a:r>
            <a:endParaRPr lang="en-US" altLang="en-US" sz="1200">
              <a:solidFill>
                <a:schemeClr val="bg1"/>
              </a:solidFill>
              <a:latin typeface="Arial" charset="0"/>
            </a:endParaRPr>
          </a:p>
        </p:txBody>
      </p:sp>
      <p:sp>
        <p:nvSpPr>
          <p:cNvPr id="38916"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EFB45F0-5BFD-644C-8024-573B1EB93112}" type="slidenum">
              <a:rPr lang="en-US" altLang="en-US" sz="1200">
                <a:solidFill>
                  <a:schemeClr val="bg1"/>
                </a:solidFill>
                <a:latin typeface="Arial" charset="0"/>
              </a:rPr>
              <a:pPr eaLnBrk="1" hangingPunct="1"/>
              <a:t>13</a:t>
            </a:fld>
            <a:endParaRPr lang="en-US" altLang="en-US" sz="1200">
              <a:solidFill>
                <a:schemeClr val="bg1"/>
              </a:solidFill>
              <a:latin typeface="Arial" charset="0"/>
            </a:endParaRPr>
          </a:p>
        </p:txBody>
      </p:sp>
      <p:sp>
        <p:nvSpPr>
          <p:cNvPr id="38917" name="Rectangle 2065"/>
          <p:cNvSpPr txBox="1">
            <a:spLocks noChangeArrowheads="1"/>
          </p:cNvSpPr>
          <p:nvPr/>
        </p:nvSpPr>
        <p:spPr bwMode="auto">
          <a:xfrm>
            <a:off x="2286000" y="6629400"/>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200">
                <a:solidFill>
                  <a:schemeClr val="bg1"/>
                </a:solidFill>
                <a:latin typeface="Arial" charset="0"/>
              </a:rPr>
              <a:t>Extreme Scale Computing Argonne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p:txBody>
          <a:bodyPr/>
          <a:lstStyle/>
          <a:p>
            <a:pPr eaLnBrk="1" hangingPunct="1"/>
            <a:r>
              <a:rPr lang="en-US" altLang="en-US">
                <a:latin typeface="Arial" charset="0"/>
                <a:ea typeface="ＭＳ Ｐゴシック" charset="-128"/>
              </a:rPr>
              <a:t>HDF5 Dataspace </a:t>
            </a:r>
          </a:p>
        </p:txBody>
      </p:sp>
      <p:sp>
        <p:nvSpPr>
          <p:cNvPr id="40962" name="Rectangle 3"/>
          <p:cNvSpPr>
            <a:spLocks noGrp="1" noChangeArrowheads="1"/>
          </p:cNvSpPr>
          <p:nvPr>
            <p:ph idx="1"/>
          </p:nvPr>
        </p:nvSpPr>
        <p:spPr>
          <a:xfrm>
            <a:off x="381000" y="990600"/>
            <a:ext cx="8686800" cy="5562600"/>
          </a:xfrm>
        </p:spPr>
        <p:txBody>
          <a:bodyPr/>
          <a:lstStyle/>
          <a:p>
            <a:pPr eaLnBrk="1" hangingPunct="1">
              <a:lnSpc>
                <a:spcPct val="90000"/>
              </a:lnSpc>
              <a:buFontTx/>
              <a:buNone/>
            </a:pPr>
            <a:r>
              <a:rPr lang="en-US" altLang="en-US">
                <a:latin typeface="Arial" charset="0"/>
                <a:ea typeface="ＭＳ Ｐゴシック" charset="-128"/>
              </a:rPr>
              <a:t>Two roles:</a:t>
            </a:r>
          </a:p>
          <a:p>
            <a:pPr lvl="1" eaLnBrk="1" hangingPunct="1">
              <a:lnSpc>
                <a:spcPct val="90000"/>
              </a:lnSpc>
              <a:buFontTx/>
              <a:buNone/>
            </a:pPr>
            <a:r>
              <a:rPr lang="en-US" altLang="en-US" sz="2400">
                <a:latin typeface="Arial" charset="0"/>
                <a:ea typeface="Calibri" charset="0"/>
              </a:rPr>
              <a:t>Dataspace contains spatial information </a:t>
            </a:r>
          </a:p>
          <a:p>
            <a:pPr lvl="1" eaLnBrk="1" hangingPunct="1">
              <a:lnSpc>
                <a:spcPct val="90000"/>
              </a:lnSpc>
            </a:pPr>
            <a:r>
              <a:rPr lang="en-US" altLang="en-US" sz="2000">
                <a:latin typeface="Arial" charset="0"/>
                <a:ea typeface="Calibri" charset="0"/>
              </a:rPr>
              <a:t>Rank and dimensions</a:t>
            </a:r>
          </a:p>
          <a:p>
            <a:pPr lvl="1" eaLnBrk="1" hangingPunct="1">
              <a:lnSpc>
                <a:spcPct val="90000"/>
              </a:lnSpc>
            </a:pPr>
            <a:r>
              <a:rPr lang="en-US" altLang="en-US" sz="2000">
                <a:latin typeface="Arial" charset="0"/>
                <a:ea typeface="Calibri" charset="0"/>
              </a:rPr>
              <a:t>Permanent part of dataset </a:t>
            </a:r>
            <a:br>
              <a:rPr lang="en-US" altLang="en-US" sz="2000">
                <a:latin typeface="Arial" charset="0"/>
                <a:ea typeface="Calibri" charset="0"/>
              </a:rPr>
            </a:br>
            <a:r>
              <a:rPr lang="en-US" altLang="en-US" sz="2000">
                <a:latin typeface="Arial" charset="0"/>
                <a:ea typeface="Calibri" charset="0"/>
              </a:rPr>
              <a:t>definition</a:t>
            </a:r>
          </a:p>
          <a:p>
            <a:pPr marL="914400" lvl="2" indent="0" eaLnBrk="1" hangingPunct="1">
              <a:lnSpc>
                <a:spcPct val="90000"/>
              </a:lnSpc>
              <a:buFontTx/>
              <a:buNone/>
            </a:pPr>
            <a:endParaRPr lang="en-US" altLang="en-US">
              <a:latin typeface="Calibri" charset="0"/>
              <a:ea typeface="Calibri" charset="0"/>
            </a:endParaRPr>
          </a:p>
          <a:p>
            <a:pPr marL="914400" lvl="2" indent="0" eaLnBrk="1" hangingPunct="1">
              <a:lnSpc>
                <a:spcPct val="90000"/>
              </a:lnSpc>
              <a:buFontTx/>
              <a:buNone/>
            </a:pPr>
            <a:endParaRPr lang="en-US" altLang="en-US">
              <a:latin typeface="Calibri" charset="0"/>
              <a:ea typeface="Calibri" charset="0"/>
            </a:endParaRPr>
          </a:p>
          <a:p>
            <a:pPr marL="914400" lvl="2" indent="0" eaLnBrk="1" hangingPunct="1">
              <a:lnSpc>
                <a:spcPct val="90000"/>
              </a:lnSpc>
              <a:buFontTx/>
              <a:buNone/>
            </a:pPr>
            <a:endParaRPr lang="en-US" altLang="en-US">
              <a:latin typeface="Calibri" charset="0"/>
              <a:ea typeface="Calibri" charset="0"/>
            </a:endParaRPr>
          </a:p>
          <a:p>
            <a:pPr marL="914400" lvl="2" indent="0" eaLnBrk="1" hangingPunct="1">
              <a:lnSpc>
                <a:spcPct val="90000"/>
              </a:lnSpc>
              <a:buFontTx/>
              <a:buNone/>
            </a:pPr>
            <a:endParaRPr lang="en-US" altLang="en-US">
              <a:latin typeface="Calibri" charset="0"/>
              <a:ea typeface="Calibri" charset="0"/>
            </a:endParaRPr>
          </a:p>
          <a:p>
            <a:pPr lvl="1" eaLnBrk="1" hangingPunct="1">
              <a:lnSpc>
                <a:spcPct val="90000"/>
              </a:lnSpc>
              <a:buFontTx/>
              <a:buNone/>
            </a:pPr>
            <a:r>
              <a:rPr lang="en-US" altLang="en-US" sz="2400">
                <a:latin typeface="Arial" charset="0"/>
                <a:ea typeface="Calibri" charset="0"/>
              </a:rPr>
              <a:t>Partial I/0: Dataspace describes application</a:t>
            </a:r>
            <a:r>
              <a:rPr lang="ja-JP" altLang="en-US" sz="2400">
                <a:latin typeface="Arial" charset="0"/>
                <a:ea typeface="Calibri" charset="0"/>
              </a:rPr>
              <a:t>’</a:t>
            </a:r>
            <a:r>
              <a:rPr lang="en-US" altLang="ja-JP" sz="2400">
                <a:latin typeface="Arial" charset="0"/>
                <a:ea typeface="Calibri" charset="0"/>
              </a:rPr>
              <a:t>s data buffer and data elements participating in I/O</a:t>
            </a:r>
            <a:br>
              <a:rPr lang="en-US" altLang="ja-JP" sz="2400">
                <a:latin typeface="Arial" charset="0"/>
                <a:ea typeface="Calibri" charset="0"/>
              </a:rPr>
            </a:br>
            <a:r>
              <a:rPr lang="en-US" altLang="ja-JP" sz="2400">
                <a:latin typeface="Arial" charset="0"/>
                <a:ea typeface="Calibri" charset="0"/>
              </a:rPr>
              <a:t/>
            </a:r>
            <a:br>
              <a:rPr lang="en-US" altLang="ja-JP" sz="2400">
                <a:latin typeface="Arial" charset="0"/>
                <a:ea typeface="Calibri" charset="0"/>
              </a:rPr>
            </a:br>
            <a:endParaRPr lang="en-US" altLang="ja-JP" sz="2400">
              <a:latin typeface="Arial" charset="0"/>
              <a:ea typeface="Calibri" charset="0"/>
            </a:endParaRPr>
          </a:p>
          <a:p>
            <a:pPr lvl="1" eaLnBrk="1" hangingPunct="1">
              <a:lnSpc>
                <a:spcPct val="90000"/>
              </a:lnSpc>
              <a:buFontTx/>
              <a:buNone/>
            </a:pPr>
            <a:endParaRPr lang="en-US" altLang="en-US">
              <a:latin typeface="Calibri" charset="0"/>
              <a:ea typeface="Calibri" charset="0"/>
            </a:endParaRPr>
          </a:p>
        </p:txBody>
      </p:sp>
      <p:sp>
        <p:nvSpPr>
          <p:cNvPr id="40963" name="Rectangle 2064"/>
          <p:cNvSpPr>
            <a:spLocks noGrp="1" noChangeArrowheads="1"/>
          </p:cNvSpPr>
          <p:nvPr>
            <p:ph type="dt" sz="quarter" idx="4294967295"/>
          </p:nvPr>
        </p:nvSpPr>
        <p:spPr bwMode="auto">
          <a:xfrm>
            <a:off x="304800" y="6629400"/>
            <a:ext cx="19812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200" smtClean="0">
                <a:solidFill>
                  <a:schemeClr val="bg1"/>
                </a:solidFill>
                <a:latin typeface="Arial" charset="0"/>
              </a:rPr>
              <a:t>May 3, 2017</a:t>
            </a:r>
            <a:endParaRPr lang="en-US" altLang="en-US" sz="1200">
              <a:solidFill>
                <a:schemeClr val="bg1"/>
              </a:solidFill>
              <a:latin typeface="Arial" charset="0"/>
            </a:endParaRPr>
          </a:p>
        </p:txBody>
      </p:sp>
      <p:sp>
        <p:nvSpPr>
          <p:cNvPr id="40965" name="Slide Number Placeholder 3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296FC8A-8256-B34C-BC46-5FDE334DE731}" type="slidenum">
              <a:rPr lang="en-US" altLang="en-US" sz="1200">
                <a:solidFill>
                  <a:schemeClr val="bg1"/>
                </a:solidFill>
                <a:latin typeface="Arial" charset="0"/>
              </a:rPr>
              <a:pPr eaLnBrk="1" hangingPunct="1"/>
              <a:t>14</a:t>
            </a:fld>
            <a:endParaRPr lang="en-US" altLang="en-US" sz="1200">
              <a:solidFill>
                <a:schemeClr val="bg1"/>
              </a:solidFill>
              <a:latin typeface="Arial" charset="0"/>
            </a:endParaRPr>
          </a:p>
        </p:txBody>
      </p:sp>
      <p:sp>
        <p:nvSpPr>
          <p:cNvPr id="40966" name="Rectangle 4"/>
          <p:cNvSpPr>
            <a:spLocks noChangeArrowheads="1"/>
          </p:cNvSpPr>
          <p:nvPr/>
        </p:nvSpPr>
        <p:spPr bwMode="auto">
          <a:xfrm>
            <a:off x="5791200" y="1981200"/>
            <a:ext cx="2286000" cy="1524000"/>
          </a:xfrm>
          <a:prstGeom prst="rect">
            <a:avLst/>
          </a:prstGeom>
          <a:solidFill>
            <a:srgbClr val="DDDDDD"/>
          </a:solidFill>
          <a:ln w="9525">
            <a:solidFill>
              <a:srgbClr val="969696"/>
            </a:solidFill>
            <a:miter lim="800000"/>
            <a:headEnd/>
            <a:tailEnd/>
          </a:ln>
          <a:effectLst>
            <a:outerShdw dist="107763" dir="18900000" algn="ctr" rotWithShape="0">
              <a:srgbClr val="808080">
                <a:alpha val="50000"/>
              </a:srgbClr>
            </a:outerShdw>
          </a:effec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0967" name="Line 5"/>
          <p:cNvSpPr>
            <a:spLocks noChangeShapeType="1"/>
          </p:cNvSpPr>
          <p:nvPr/>
        </p:nvSpPr>
        <p:spPr bwMode="auto">
          <a:xfrm>
            <a:off x="5791200" y="2362200"/>
            <a:ext cx="2286000" cy="0"/>
          </a:xfrm>
          <a:prstGeom prst="line">
            <a:avLst/>
          </a:prstGeom>
          <a:noFill/>
          <a:ln w="38100">
            <a:solidFill>
              <a:srgbClr val="969696"/>
            </a:solidFill>
            <a:round/>
            <a:headEnd/>
            <a:tailEnd/>
          </a:ln>
          <a:effectLst>
            <a:prstShdw prst="shdw17" dist="17961" dir="2700000">
              <a:srgbClr val="5A5A5A"/>
            </a:prstShdw>
          </a:effectLst>
          <a:extLst>
            <a:ext uri="{909E8E84-426E-40DD-AFC4-6F175D3DCCD1}">
              <a14:hiddenFill xmlns:a14="http://schemas.microsoft.com/office/drawing/2010/main">
                <a:noFill/>
              </a14:hiddenFill>
            </a:ext>
          </a:extLst>
        </p:spPr>
        <p:txBody>
          <a:bodyPr/>
          <a:lstStyle/>
          <a:p>
            <a:endParaRPr lang="en-US"/>
          </a:p>
        </p:txBody>
      </p:sp>
      <p:sp>
        <p:nvSpPr>
          <p:cNvPr id="40968" name="Line 6"/>
          <p:cNvSpPr>
            <a:spLocks noChangeShapeType="1"/>
          </p:cNvSpPr>
          <p:nvPr/>
        </p:nvSpPr>
        <p:spPr bwMode="auto">
          <a:xfrm>
            <a:off x="5791200" y="2743200"/>
            <a:ext cx="2286000" cy="0"/>
          </a:xfrm>
          <a:prstGeom prst="line">
            <a:avLst/>
          </a:prstGeom>
          <a:noFill/>
          <a:ln w="38100">
            <a:solidFill>
              <a:srgbClr val="969696"/>
            </a:solidFill>
            <a:round/>
            <a:headEnd/>
            <a:tailEnd/>
          </a:ln>
          <a:effectLst>
            <a:prstShdw prst="shdw17" dist="17961" dir="2700000">
              <a:srgbClr val="5A5A5A"/>
            </a:prstShdw>
          </a:effectLst>
          <a:extLst>
            <a:ext uri="{909E8E84-426E-40DD-AFC4-6F175D3DCCD1}">
              <a14:hiddenFill xmlns:a14="http://schemas.microsoft.com/office/drawing/2010/main">
                <a:noFill/>
              </a14:hiddenFill>
            </a:ext>
          </a:extLst>
        </p:spPr>
        <p:txBody>
          <a:bodyPr/>
          <a:lstStyle/>
          <a:p>
            <a:endParaRPr lang="en-US"/>
          </a:p>
        </p:txBody>
      </p:sp>
      <p:sp>
        <p:nvSpPr>
          <p:cNvPr id="40969" name="Line 7"/>
          <p:cNvSpPr>
            <a:spLocks noChangeShapeType="1"/>
          </p:cNvSpPr>
          <p:nvPr/>
        </p:nvSpPr>
        <p:spPr bwMode="auto">
          <a:xfrm>
            <a:off x="5791200" y="3124200"/>
            <a:ext cx="2286000" cy="0"/>
          </a:xfrm>
          <a:prstGeom prst="line">
            <a:avLst/>
          </a:prstGeom>
          <a:noFill/>
          <a:ln w="38100">
            <a:solidFill>
              <a:srgbClr val="969696"/>
            </a:solidFill>
            <a:round/>
            <a:headEnd/>
            <a:tailEnd/>
          </a:ln>
          <a:effectLst>
            <a:prstShdw prst="shdw17" dist="17961" dir="2700000">
              <a:srgbClr val="5A5A5A"/>
            </a:prstShdw>
          </a:effectLst>
          <a:extLst>
            <a:ext uri="{909E8E84-426E-40DD-AFC4-6F175D3DCCD1}">
              <a14:hiddenFill xmlns:a14="http://schemas.microsoft.com/office/drawing/2010/main">
                <a:noFill/>
              </a14:hiddenFill>
            </a:ext>
          </a:extLst>
        </p:spPr>
        <p:txBody>
          <a:bodyPr/>
          <a:lstStyle/>
          <a:p>
            <a:endParaRPr lang="en-US"/>
          </a:p>
        </p:txBody>
      </p:sp>
      <p:sp>
        <p:nvSpPr>
          <p:cNvPr id="40970" name="Line 8"/>
          <p:cNvSpPr>
            <a:spLocks noChangeShapeType="1"/>
          </p:cNvSpPr>
          <p:nvPr/>
        </p:nvSpPr>
        <p:spPr bwMode="auto">
          <a:xfrm>
            <a:off x="6172200" y="1981200"/>
            <a:ext cx="0" cy="1524000"/>
          </a:xfrm>
          <a:prstGeom prst="line">
            <a:avLst/>
          </a:prstGeom>
          <a:noFill/>
          <a:ln w="38100">
            <a:solidFill>
              <a:srgbClr val="969696"/>
            </a:solidFill>
            <a:round/>
            <a:headEnd/>
            <a:tailEnd/>
          </a:ln>
          <a:effectLst>
            <a:prstShdw prst="shdw17" dist="17961" dir="2700000">
              <a:srgbClr val="5A5A5A"/>
            </a:prstShdw>
          </a:effectLst>
          <a:extLst>
            <a:ext uri="{909E8E84-426E-40DD-AFC4-6F175D3DCCD1}">
              <a14:hiddenFill xmlns:a14="http://schemas.microsoft.com/office/drawing/2010/main">
                <a:noFill/>
              </a14:hiddenFill>
            </a:ext>
          </a:extLst>
        </p:spPr>
        <p:txBody>
          <a:bodyPr/>
          <a:lstStyle/>
          <a:p>
            <a:endParaRPr lang="en-US"/>
          </a:p>
        </p:txBody>
      </p:sp>
      <p:sp>
        <p:nvSpPr>
          <p:cNvPr id="40971" name="Line 9"/>
          <p:cNvSpPr>
            <a:spLocks noChangeShapeType="1"/>
          </p:cNvSpPr>
          <p:nvPr/>
        </p:nvSpPr>
        <p:spPr bwMode="auto">
          <a:xfrm>
            <a:off x="6553200" y="1981200"/>
            <a:ext cx="0" cy="1524000"/>
          </a:xfrm>
          <a:prstGeom prst="line">
            <a:avLst/>
          </a:prstGeom>
          <a:noFill/>
          <a:ln w="38100">
            <a:solidFill>
              <a:srgbClr val="969696"/>
            </a:solidFill>
            <a:round/>
            <a:headEnd/>
            <a:tailEnd/>
          </a:ln>
          <a:effectLst>
            <a:prstShdw prst="shdw17" dist="17961" dir="2700000">
              <a:srgbClr val="5A5A5A"/>
            </a:prstShdw>
          </a:effectLst>
          <a:extLst>
            <a:ext uri="{909E8E84-426E-40DD-AFC4-6F175D3DCCD1}">
              <a14:hiddenFill xmlns:a14="http://schemas.microsoft.com/office/drawing/2010/main">
                <a:noFill/>
              </a14:hiddenFill>
            </a:ext>
          </a:extLst>
        </p:spPr>
        <p:txBody>
          <a:bodyPr/>
          <a:lstStyle/>
          <a:p>
            <a:endParaRPr lang="en-US"/>
          </a:p>
        </p:txBody>
      </p:sp>
      <p:sp>
        <p:nvSpPr>
          <p:cNvPr id="40972" name="Line 10"/>
          <p:cNvSpPr>
            <a:spLocks noChangeShapeType="1"/>
          </p:cNvSpPr>
          <p:nvPr/>
        </p:nvSpPr>
        <p:spPr bwMode="auto">
          <a:xfrm>
            <a:off x="6934200" y="1981200"/>
            <a:ext cx="0" cy="1524000"/>
          </a:xfrm>
          <a:prstGeom prst="line">
            <a:avLst/>
          </a:prstGeom>
          <a:noFill/>
          <a:ln w="38100">
            <a:solidFill>
              <a:srgbClr val="969696"/>
            </a:solidFill>
            <a:round/>
            <a:headEnd/>
            <a:tailEnd/>
          </a:ln>
          <a:effectLst>
            <a:prstShdw prst="shdw17" dist="17961" dir="2700000">
              <a:srgbClr val="5A5A5A"/>
            </a:prstShdw>
          </a:effectLst>
          <a:extLst>
            <a:ext uri="{909E8E84-426E-40DD-AFC4-6F175D3DCCD1}">
              <a14:hiddenFill xmlns:a14="http://schemas.microsoft.com/office/drawing/2010/main">
                <a:noFill/>
              </a14:hiddenFill>
            </a:ext>
          </a:extLst>
        </p:spPr>
        <p:txBody>
          <a:bodyPr/>
          <a:lstStyle/>
          <a:p>
            <a:endParaRPr lang="en-US"/>
          </a:p>
        </p:txBody>
      </p:sp>
      <p:sp>
        <p:nvSpPr>
          <p:cNvPr id="40973" name="Line 11"/>
          <p:cNvSpPr>
            <a:spLocks noChangeShapeType="1"/>
          </p:cNvSpPr>
          <p:nvPr/>
        </p:nvSpPr>
        <p:spPr bwMode="auto">
          <a:xfrm>
            <a:off x="7315200" y="1981200"/>
            <a:ext cx="0" cy="1524000"/>
          </a:xfrm>
          <a:prstGeom prst="line">
            <a:avLst/>
          </a:prstGeom>
          <a:noFill/>
          <a:ln w="38100">
            <a:solidFill>
              <a:srgbClr val="969696"/>
            </a:solidFill>
            <a:round/>
            <a:headEnd/>
            <a:tailEnd/>
          </a:ln>
          <a:effectLst>
            <a:prstShdw prst="shdw17" dist="17961" dir="2700000">
              <a:srgbClr val="5A5A5A"/>
            </a:prstShdw>
          </a:effectLst>
          <a:extLst>
            <a:ext uri="{909E8E84-426E-40DD-AFC4-6F175D3DCCD1}">
              <a14:hiddenFill xmlns:a14="http://schemas.microsoft.com/office/drawing/2010/main">
                <a:noFill/>
              </a14:hiddenFill>
            </a:ext>
          </a:extLst>
        </p:spPr>
        <p:txBody>
          <a:bodyPr/>
          <a:lstStyle/>
          <a:p>
            <a:endParaRPr lang="en-US"/>
          </a:p>
        </p:txBody>
      </p:sp>
      <p:sp>
        <p:nvSpPr>
          <p:cNvPr id="40974" name="Line 12"/>
          <p:cNvSpPr>
            <a:spLocks noChangeShapeType="1"/>
          </p:cNvSpPr>
          <p:nvPr/>
        </p:nvSpPr>
        <p:spPr bwMode="auto">
          <a:xfrm>
            <a:off x="7696200" y="1981200"/>
            <a:ext cx="0" cy="1524000"/>
          </a:xfrm>
          <a:prstGeom prst="line">
            <a:avLst/>
          </a:prstGeom>
          <a:noFill/>
          <a:ln w="38100">
            <a:solidFill>
              <a:srgbClr val="969696"/>
            </a:solidFill>
            <a:round/>
            <a:headEnd/>
            <a:tailEnd/>
          </a:ln>
          <a:effectLst>
            <a:prstShdw prst="shdw17" dist="17961" dir="2700000">
              <a:srgbClr val="5A5A5A"/>
            </a:prstShdw>
          </a:effectLst>
          <a:extLst>
            <a:ext uri="{909E8E84-426E-40DD-AFC4-6F175D3DCCD1}">
              <a14:hiddenFill xmlns:a14="http://schemas.microsoft.com/office/drawing/2010/main">
                <a:noFill/>
              </a14:hiddenFill>
            </a:ext>
          </a:extLst>
        </p:spPr>
        <p:txBody>
          <a:bodyPr/>
          <a:lstStyle/>
          <a:p>
            <a:endParaRPr lang="en-US"/>
          </a:p>
        </p:txBody>
      </p:sp>
      <p:sp>
        <p:nvSpPr>
          <p:cNvPr id="334861" name="Text Box 13"/>
          <p:cNvSpPr txBox="1">
            <a:spLocks noChangeArrowheads="1"/>
          </p:cNvSpPr>
          <p:nvPr/>
        </p:nvSpPr>
        <p:spPr bwMode="auto">
          <a:xfrm>
            <a:off x="5791200" y="3770313"/>
            <a:ext cx="2514600" cy="57308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nSpc>
                <a:spcPct val="70000"/>
              </a:lnSpc>
              <a:spcBef>
                <a:spcPct val="50000"/>
              </a:spcBef>
            </a:pPr>
            <a:r>
              <a:rPr lang="en-US" altLang="en-US" sz="1600">
                <a:solidFill>
                  <a:srgbClr val="3333CC"/>
                </a:solidFill>
                <a:effectLst>
                  <a:outerShdw blurRad="38100" dist="38100" dir="2700000" algn="tl">
                    <a:srgbClr val="C0C0C0"/>
                  </a:outerShdw>
                </a:effectLst>
                <a:latin typeface="Calibri" charset="0"/>
              </a:rPr>
              <a:t>Rank = 2</a:t>
            </a:r>
          </a:p>
          <a:p>
            <a:pPr>
              <a:lnSpc>
                <a:spcPct val="70000"/>
              </a:lnSpc>
              <a:spcBef>
                <a:spcPct val="50000"/>
              </a:spcBef>
            </a:pPr>
            <a:r>
              <a:rPr lang="en-US" altLang="en-US" sz="1600">
                <a:solidFill>
                  <a:srgbClr val="3333CC"/>
                </a:solidFill>
                <a:effectLst>
                  <a:outerShdw blurRad="38100" dist="38100" dir="2700000" algn="tl">
                    <a:srgbClr val="C0C0C0"/>
                  </a:outerShdw>
                </a:effectLst>
                <a:latin typeface="Calibri" charset="0"/>
              </a:rPr>
              <a:t>Dimensions = 4x6</a:t>
            </a:r>
          </a:p>
        </p:txBody>
      </p:sp>
      <p:sp>
        <p:nvSpPr>
          <p:cNvPr id="23590" name="AutoShape 38"/>
          <p:cNvSpPr>
            <a:spLocks/>
          </p:cNvSpPr>
          <p:nvPr/>
        </p:nvSpPr>
        <p:spPr bwMode="auto">
          <a:xfrm>
            <a:off x="2514600" y="6019800"/>
            <a:ext cx="457200" cy="1066800"/>
          </a:xfrm>
          <a:prstGeom prst="leftBrace">
            <a:avLst>
              <a:gd name="adj1" fmla="val 19444"/>
              <a:gd name="adj2" fmla="val 50000"/>
            </a:avLst>
          </a:prstGeom>
          <a:noFill/>
          <a:ln>
            <a:noFill/>
          </a:ln>
          <a:effectLst>
            <a:prstShdw prst="shdw17" dist="17961" dir="2700000">
              <a:srgbClr val="7A5C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3591" name="Rectangle 39"/>
          <p:cNvSpPr>
            <a:spLocks noChangeArrowheads="1"/>
          </p:cNvSpPr>
          <p:nvPr/>
        </p:nvSpPr>
        <p:spPr bwMode="auto">
          <a:xfrm>
            <a:off x="2438400" y="5334000"/>
            <a:ext cx="1143000" cy="914400"/>
          </a:xfrm>
          <a:prstGeom prst="rect">
            <a:avLst/>
          </a:prstGeom>
          <a:noFill/>
          <a:ln>
            <a:noFill/>
          </a:ln>
          <a:effectLst>
            <a:prstShdw prst="shdw17" dist="17961" dir="2700000">
              <a:srgbClr val="7A5C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endParaRPr lang="en-US" altLang="en-US">
              <a:solidFill>
                <a:schemeClr val="bg1"/>
              </a:solidFill>
            </a:endParaRPr>
          </a:p>
        </p:txBody>
      </p:sp>
      <p:sp>
        <p:nvSpPr>
          <p:cNvPr id="40978" name="Rectangle 41"/>
          <p:cNvSpPr>
            <a:spLocks noChangeArrowheads="1"/>
          </p:cNvSpPr>
          <p:nvPr/>
        </p:nvSpPr>
        <p:spPr bwMode="auto">
          <a:xfrm>
            <a:off x="2057400" y="5715000"/>
            <a:ext cx="4572000" cy="457200"/>
          </a:xfrm>
          <a:prstGeom prst="rect">
            <a:avLst/>
          </a:prstGeom>
          <a:solidFill>
            <a:srgbClr val="DDDDDD"/>
          </a:solidFill>
          <a:ln w="9525">
            <a:solidFill>
              <a:schemeClr val="tx1"/>
            </a:solidFill>
            <a:miter lim="800000"/>
            <a:headEnd/>
            <a:tailEnd/>
          </a:ln>
          <a:effectLst>
            <a:outerShdw dist="107763" dir="18900000" algn="ctr" rotWithShape="0">
              <a:srgbClr val="808080">
                <a:alpha val="50000"/>
              </a:srgbClr>
            </a:outerShdw>
          </a:effec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0979" name="Line 42"/>
          <p:cNvSpPr>
            <a:spLocks noChangeShapeType="1"/>
          </p:cNvSpPr>
          <p:nvPr/>
        </p:nvSpPr>
        <p:spPr bwMode="auto">
          <a:xfrm>
            <a:off x="2514600" y="5715000"/>
            <a:ext cx="0" cy="457200"/>
          </a:xfrm>
          <a:prstGeom prst="line">
            <a:avLst/>
          </a:prstGeom>
          <a:noFill/>
          <a:ln w="28575">
            <a:solidFill>
              <a:srgbClr val="808080"/>
            </a:solidFill>
            <a:round/>
            <a:headEnd/>
            <a:tailEnd/>
          </a:ln>
          <a:effectLst>
            <a:prstShdw prst="shdw17" dist="17961" dir="2700000">
              <a:srgbClr val="4D4D4D"/>
            </a:prstShdw>
          </a:effectLst>
          <a:extLst>
            <a:ext uri="{909E8E84-426E-40DD-AFC4-6F175D3DCCD1}">
              <a14:hiddenFill xmlns:a14="http://schemas.microsoft.com/office/drawing/2010/main">
                <a:noFill/>
              </a14:hiddenFill>
            </a:ext>
          </a:extLst>
        </p:spPr>
        <p:txBody>
          <a:bodyPr/>
          <a:lstStyle/>
          <a:p>
            <a:endParaRPr lang="en-US"/>
          </a:p>
        </p:txBody>
      </p:sp>
      <p:sp>
        <p:nvSpPr>
          <p:cNvPr id="40980" name="Line 43"/>
          <p:cNvSpPr>
            <a:spLocks noChangeShapeType="1"/>
          </p:cNvSpPr>
          <p:nvPr/>
        </p:nvSpPr>
        <p:spPr bwMode="auto">
          <a:xfrm>
            <a:off x="6172200" y="5715000"/>
            <a:ext cx="0" cy="457200"/>
          </a:xfrm>
          <a:prstGeom prst="line">
            <a:avLst/>
          </a:prstGeom>
          <a:noFill/>
          <a:ln w="28575">
            <a:solidFill>
              <a:srgbClr val="808080"/>
            </a:solidFill>
            <a:round/>
            <a:headEnd/>
            <a:tailEnd/>
          </a:ln>
          <a:effectLst>
            <a:prstShdw prst="shdw17" dist="17961" dir="2700000">
              <a:srgbClr val="4D4D4D"/>
            </a:prstShdw>
          </a:effectLst>
          <a:extLst>
            <a:ext uri="{909E8E84-426E-40DD-AFC4-6F175D3DCCD1}">
              <a14:hiddenFill xmlns:a14="http://schemas.microsoft.com/office/drawing/2010/main">
                <a:noFill/>
              </a14:hiddenFill>
            </a:ext>
          </a:extLst>
        </p:spPr>
        <p:txBody>
          <a:bodyPr/>
          <a:lstStyle/>
          <a:p>
            <a:endParaRPr lang="en-US"/>
          </a:p>
        </p:txBody>
      </p:sp>
      <p:sp>
        <p:nvSpPr>
          <p:cNvPr id="40981" name="Line 44"/>
          <p:cNvSpPr>
            <a:spLocks noChangeShapeType="1"/>
          </p:cNvSpPr>
          <p:nvPr/>
        </p:nvSpPr>
        <p:spPr bwMode="auto">
          <a:xfrm>
            <a:off x="2971800" y="5715000"/>
            <a:ext cx="0" cy="457200"/>
          </a:xfrm>
          <a:prstGeom prst="line">
            <a:avLst/>
          </a:prstGeom>
          <a:noFill/>
          <a:ln w="28575">
            <a:solidFill>
              <a:srgbClr val="808080"/>
            </a:solidFill>
            <a:round/>
            <a:headEnd/>
            <a:tailEnd/>
          </a:ln>
          <a:effectLst>
            <a:prstShdw prst="shdw17" dist="17961" dir="2700000">
              <a:srgbClr val="4D4D4D"/>
            </a:prstShdw>
          </a:effectLst>
          <a:extLst>
            <a:ext uri="{909E8E84-426E-40DD-AFC4-6F175D3DCCD1}">
              <a14:hiddenFill xmlns:a14="http://schemas.microsoft.com/office/drawing/2010/main">
                <a:noFill/>
              </a14:hiddenFill>
            </a:ext>
          </a:extLst>
        </p:spPr>
        <p:txBody>
          <a:bodyPr/>
          <a:lstStyle/>
          <a:p>
            <a:endParaRPr lang="en-US"/>
          </a:p>
        </p:txBody>
      </p:sp>
      <p:sp>
        <p:nvSpPr>
          <p:cNvPr id="40982" name="Line 45"/>
          <p:cNvSpPr>
            <a:spLocks noChangeShapeType="1"/>
          </p:cNvSpPr>
          <p:nvPr/>
        </p:nvSpPr>
        <p:spPr bwMode="auto">
          <a:xfrm>
            <a:off x="3429000" y="5715000"/>
            <a:ext cx="0" cy="457200"/>
          </a:xfrm>
          <a:prstGeom prst="line">
            <a:avLst/>
          </a:prstGeom>
          <a:noFill/>
          <a:ln w="28575">
            <a:solidFill>
              <a:srgbClr val="808080"/>
            </a:solidFill>
            <a:round/>
            <a:headEnd/>
            <a:tailEnd/>
          </a:ln>
          <a:effectLst>
            <a:prstShdw prst="shdw17" dist="17961" dir="2700000">
              <a:srgbClr val="4D4D4D"/>
            </a:prstShdw>
          </a:effectLst>
          <a:extLst>
            <a:ext uri="{909E8E84-426E-40DD-AFC4-6F175D3DCCD1}">
              <a14:hiddenFill xmlns:a14="http://schemas.microsoft.com/office/drawing/2010/main">
                <a:noFill/>
              </a14:hiddenFill>
            </a:ext>
          </a:extLst>
        </p:spPr>
        <p:txBody>
          <a:bodyPr/>
          <a:lstStyle/>
          <a:p>
            <a:endParaRPr lang="en-US"/>
          </a:p>
        </p:txBody>
      </p:sp>
      <p:sp>
        <p:nvSpPr>
          <p:cNvPr id="40983" name="Line 46"/>
          <p:cNvSpPr>
            <a:spLocks noChangeShapeType="1"/>
          </p:cNvSpPr>
          <p:nvPr/>
        </p:nvSpPr>
        <p:spPr bwMode="auto">
          <a:xfrm>
            <a:off x="3886200" y="5715000"/>
            <a:ext cx="0" cy="457200"/>
          </a:xfrm>
          <a:prstGeom prst="line">
            <a:avLst/>
          </a:prstGeom>
          <a:noFill/>
          <a:ln w="28575">
            <a:solidFill>
              <a:srgbClr val="808080"/>
            </a:solidFill>
            <a:round/>
            <a:headEnd/>
            <a:tailEnd/>
          </a:ln>
          <a:effectLst>
            <a:prstShdw prst="shdw17" dist="17961" dir="2700000">
              <a:srgbClr val="4D4D4D"/>
            </a:prstShdw>
          </a:effectLst>
          <a:extLst>
            <a:ext uri="{909E8E84-426E-40DD-AFC4-6F175D3DCCD1}">
              <a14:hiddenFill xmlns:a14="http://schemas.microsoft.com/office/drawing/2010/main">
                <a:noFill/>
              </a14:hiddenFill>
            </a:ext>
          </a:extLst>
        </p:spPr>
        <p:txBody>
          <a:bodyPr/>
          <a:lstStyle/>
          <a:p>
            <a:endParaRPr lang="en-US"/>
          </a:p>
        </p:txBody>
      </p:sp>
      <p:sp>
        <p:nvSpPr>
          <p:cNvPr id="40984" name="Rectangle 47"/>
          <p:cNvSpPr>
            <a:spLocks noChangeArrowheads="1"/>
          </p:cNvSpPr>
          <p:nvPr/>
        </p:nvSpPr>
        <p:spPr bwMode="auto">
          <a:xfrm>
            <a:off x="4343400" y="5715000"/>
            <a:ext cx="1371600" cy="457200"/>
          </a:xfrm>
          <a:prstGeom prst="rect">
            <a:avLst/>
          </a:prstGeom>
          <a:solidFill>
            <a:srgbClr val="66FF33"/>
          </a:solidFill>
          <a:ln w="9525">
            <a:solidFill>
              <a:schemeClr val="tx1"/>
            </a:solidFill>
            <a:miter lim="800000"/>
            <a:headEnd/>
            <a:tailEnd/>
          </a:ln>
          <a:effectLst>
            <a:outerShdw dist="107763" dir="18900000" algn="ctr" rotWithShape="0">
              <a:srgbClr val="808080">
                <a:alpha val="50000"/>
              </a:srgbClr>
            </a:outerShdw>
          </a:effec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0985" name="Line 49"/>
          <p:cNvSpPr>
            <a:spLocks noChangeShapeType="1"/>
          </p:cNvSpPr>
          <p:nvPr/>
        </p:nvSpPr>
        <p:spPr bwMode="auto">
          <a:xfrm>
            <a:off x="4343400" y="5715000"/>
            <a:ext cx="0" cy="457200"/>
          </a:xfrm>
          <a:prstGeom prst="line">
            <a:avLst/>
          </a:prstGeom>
          <a:noFill/>
          <a:ln w="28575">
            <a:solidFill>
              <a:srgbClr val="808080"/>
            </a:solidFill>
            <a:round/>
            <a:headEnd/>
            <a:tailEnd/>
          </a:ln>
          <a:effectLst>
            <a:prstShdw prst="shdw17" dist="17961" dir="2700000">
              <a:srgbClr val="4D4D4D"/>
            </a:prstShdw>
          </a:effectLst>
          <a:extLst>
            <a:ext uri="{909E8E84-426E-40DD-AFC4-6F175D3DCCD1}">
              <a14:hiddenFill xmlns:a14="http://schemas.microsoft.com/office/drawing/2010/main">
                <a:noFill/>
              </a14:hiddenFill>
            </a:ext>
          </a:extLst>
        </p:spPr>
        <p:txBody>
          <a:bodyPr/>
          <a:lstStyle/>
          <a:p>
            <a:endParaRPr lang="en-US"/>
          </a:p>
        </p:txBody>
      </p:sp>
      <p:sp>
        <p:nvSpPr>
          <p:cNvPr id="40986" name="Line 50"/>
          <p:cNvSpPr>
            <a:spLocks noChangeShapeType="1"/>
          </p:cNvSpPr>
          <p:nvPr/>
        </p:nvSpPr>
        <p:spPr bwMode="auto">
          <a:xfrm>
            <a:off x="4800600" y="5715000"/>
            <a:ext cx="0" cy="457200"/>
          </a:xfrm>
          <a:prstGeom prst="line">
            <a:avLst/>
          </a:prstGeom>
          <a:noFill/>
          <a:ln w="28575">
            <a:solidFill>
              <a:srgbClr val="808080"/>
            </a:solidFill>
            <a:round/>
            <a:headEnd/>
            <a:tailEnd/>
          </a:ln>
          <a:effectLst>
            <a:prstShdw prst="shdw17" dist="17961" dir="2700000">
              <a:srgbClr val="4D4D4D"/>
            </a:prstShdw>
          </a:effectLst>
          <a:extLst>
            <a:ext uri="{909E8E84-426E-40DD-AFC4-6F175D3DCCD1}">
              <a14:hiddenFill xmlns:a14="http://schemas.microsoft.com/office/drawing/2010/main">
                <a:noFill/>
              </a14:hiddenFill>
            </a:ext>
          </a:extLst>
        </p:spPr>
        <p:txBody>
          <a:bodyPr/>
          <a:lstStyle/>
          <a:p>
            <a:endParaRPr lang="en-US"/>
          </a:p>
        </p:txBody>
      </p:sp>
      <p:sp>
        <p:nvSpPr>
          <p:cNvPr id="40987" name="Line 51"/>
          <p:cNvSpPr>
            <a:spLocks noChangeShapeType="1"/>
          </p:cNvSpPr>
          <p:nvPr/>
        </p:nvSpPr>
        <p:spPr bwMode="auto">
          <a:xfrm>
            <a:off x="5715000" y="5715000"/>
            <a:ext cx="0" cy="457200"/>
          </a:xfrm>
          <a:prstGeom prst="line">
            <a:avLst/>
          </a:prstGeom>
          <a:noFill/>
          <a:ln w="28575">
            <a:solidFill>
              <a:srgbClr val="808080"/>
            </a:solidFill>
            <a:round/>
            <a:headEnd/>
            <a:tailEnd/>
          </a:ln>
          <a:effectLst>
            <a:prstShdw prst="shdw17" dist="17961" dir="2700000">
              <a:srgbClr val="4D4D4D"/>
            </a:prstShdw>
          </a:effectLst>
          <a:extLst>
            <a:ext uri="{909E8E84-426E-40DD-AFC4-6F175D3DCCD1}">
              <a14:hiddenFill xmlns:a14="http://schemas.microsoft.com/office/drawing/2010/main">
                <a:noFill/>
              </a14:hiddenFill>
            </a:ext>
          </a:extLst>
        </p:spPr>
        <p:txBody>
          <a:bodyPr/>
          <a:lstStyle/>
          <a:p>
            <a:endParaRPr lang="en-US"/>
          </a:p>
        </p:txBody>
      </p:sp>
      <p:sp>
        <p:nvSpPr>
          <p:cNvPr id="40988" name="Line 52"/>
          <p:cNvSpPr>
            <a:spLocks noChangeShapeType="1"/>
          </p:cNvSpPr>
          <p:nvPr/>
        </p:nvSpPr>
        <p:spPr bwMode="auto">
          <a:xfrm>
            <a:off x="5257800" y="5715000"/>
            <a:ext cx="0" cy="457200"/>
          </a:xfrm>
          <a:prstGeom prst="line">
            <a:avLst/>
          </a:prstGeom>
          <a:noFill/>
          <a:ln w="28575">
            <a:solidFill>
              <a:srgbClr val="808080"/>
            </a:solidFill>
            <a:round/>
            <a:headEnd/>
            <a:tailEnd/>
          </a:ln>
          <a:effectLst>
            <a:prstShdw prst="shdw17" dist="17961" dir="2700000">
              <a:srgbClr val="4D4D4D"/>
            </a:prstShdw>
          </a:effectLst>
          <a:extLst>
            <a:ext uri="{909E8E84-426E-40DD-AFC4-6F175D3DCCD1}">
              <a14:hiddenFill xmlns:a14="http://schemas.microsoft.com/office/drawing/2010/main">
                <a:noFill/>
              </a14:hiddenFill>
            </a:ext>
          </a:extLst>
        </p:spPr>
        <p:txBody>
          <a:bodyPr/>
          <a:lstStyle/>
          <a:p>
            <a:endParaRPr lang="en-US"/>
          </a:p>
        </p:txBody>
      </p:sp>
      <p:sp>
        <p:nvSpPr>
          <p:cNvPr id="2" name="Text Box 13"/>
          <p:cNvSpPr txBox="1">
            <a:spLocks noChangeArrowheads="1"/>
          </p:cNvSpPr>
          <p:nvPr/>
        </p:nvSpPr>
        <p:spPr bwMode="auto">
          <a:xfrm>
            <a:off x="6858000" y="5638800"/>
            <a:ext cx="2057400" cy="5730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nSpc>
                <a:spcPct val="70000"/>
              </a:lnSpc>
              <a:spcBef>
                <a:spcPct val="50000"/>
              </a:spcBef>
            </a:pPr>
            <a:r>
              <a:rPr lang="en-US" altLang="en-US" sz="1600">
                <a:solidFill>
                  <a:srgbClr val="3333CC"/>
                </a:solidFill>
                <a:effectLst>
                  <a:outerShdw blurRad="38100" dist="38100" dir="2700000" algn="tl">
                    <a:srgbClr val="C0C0C0"/>
                  </a:outerShdw>
                </a:effectLst>
                <a:latin typeface="Calibri" charset="0"/>
              </a:rPr>
              <a:t>Rank = 1</a:t>
            </a:r>
          </a:p>
          <a:p>
            <a:pPr>
              <a:lnSpc>
                <a:spcPct val="70000"/>
              </a:lnSpc>
              <a:spcBef>
                <a:spcPct val="50000"/>
              </a:spcBef>
            </a:pPr>
            <a:r>
              <a:rPr lang="en-US" altLang="en-US" sz="1600">
                <a:solidFill>
                  <a:srgbClr val="3333CC"/>
                </a:solidFill>
                <a:effectLst>
                  <a:outerShdw blurRad="38100" dist="38100" dir="2700000" algn="tl">
                    <a:srgbClr val="C0C0C0"/>
                  </a:outerShdw>
                </a:effectLst>
                <a:latin typeface="Calibri" charset="0"/>
              </a:rPr>
              <a:t>Dimension = 10</a:t>
            </a:r>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altLang="en-US">
                <a:latin typeface="Arial" charset="0"/>
                <a:ea typeface="ＭＳ Ｐゴシック" charset="-128"/>
              </a:rPr>
              <a:t>HDF5 Datatypes</a:t>
            </a:r>
          </a:p>
        </p:txBody>
      </p:sp>
      <p:sp>
        <p:nvSpPr>
          <p:cNvPr id="3" name="Text Placeholder 2"/>
          <p:cNvSpPr>
            <a:spLocks noGrp="1"/>
          </p:cNvSpPr>
          <p:nvPr>
            <p:ph type="body" sz="half" idx="1"/>
          </p:nvPr>
        </p:nvSpPr>
        <p:spPr>
          <a:xfrm>
            <a:off x="381000" y="896938"/>
            <a:ext cx="8458200" cy="5638800"/>
          </a:xfrm>
        </p:spPr>
        <p:txBody>
          <a:bodyPr/>
          <a:lstStyle/>
          <a:p>
            <a:pPr>
              <a:spcAft>
                <a:spcPts val="600"/>
              </a:spcAft>
            </a:pPr>
            <a:r>
              <a:rPr lang="en-US" altLang="en-US" sz="2600" dirty="0">
                <a:latin typeface="Arial" charset="0"/>
                <a:ea typeface="ＭＳ Ｐゴシック" charset="-128"/>
              </a:rPr>
              <a:t>Describe individual data elements in an HDF5 dataset</a:t>
            </a:r>
          </a:p>
          <a:p>
            <a:pPr>
              <a:spcAft>
                <a:spcPts val="600"/>
              </a:spcAft>
            </a:pPr>
            <a:r>
              <a:rPr lang="en-US" altLang="en-US" sz="2600" dirty="0">
                <a:latin typeface="Arial" charset="0"/>
                <a:ea typeface="ＭＳ Ｐゴシック" charset="-128"/>
              </a:rPr>
              <a:t>Wide range of datatypes supported</a:t>
            </a:r>
          </a:p>
          <a:p>
            <a:pPr lvl="1">
              <a:spcAft>
                <a:spcPts val="600"/>
              </a:spcAft>
            </a:pPr>
            <a:r>
              <a:rPr lang="en-US" altLang="en-US" sz="2400" dirty="0">
                <a:latin typeface="Arial" charset="0"/>
                <a:ea typeface="Calibri" charset="0"/>
              </a:rPr>
              <a:t>Integer</a:t>
            </a:r>
          </a:p>
          <a:p>
            <a:pPr lvl="1">
              <a:spcAft>
                <a:spcPts val="600"/>
              </a:spcAft>
            </a:pPr>
            <a:r>
              <a:rPr lang="en-US" altLang="en-US" sz="2400" dirty="0">
                <a:latin typeface="Arial" charset="0"/>
                <a:ea typeface="Calibri" charset="0"/>
              </a:rPr>
              <a:t>Float</a:t>
            </a:r>
          </a:p>
          <a:p>
            <a:pPr lvl="1">
              <a:spcAft>
                <a:spcPts val="600"/>
              </a:spcAft>
            </a:pPr>
            <a:r>
              <a:rPr lang="en-US" altLang="en-US" sz="2400" dirty="0" err="1">
                <a:latin typeface="Arial" charset="0"/>
                <a:ea typeface="Calibri" charset="0"/>
              </a:rPr>
              <a:t>Enum</a:t>
            </a:r>
            <a:endParaRPr lang="en-US" altLang="en-US" sz="2400" dirty="0">
              <a:latin typeface="Arial" charset="0"/>
              <a:ea typeface="Calibri" charset="0"/>
            </a:endParaRPr>
          </a:p>
          <a:p>
            <a:pPr lvl="1">
              <a:spcAft>
                <a:spcPts val="600"/>
              </a:spcAft>
            </a:pPr>
            <a:r>
              <a:rPr lang="en-US" altLang="en-US" sz="2400" dirty="0">
                <a:latin typeface="Arial" charset="0"/>
                <a:ea typeface="Calibri" charset="0"/>
              </a:rPr>
              <a:t>Array</a:t>
            </a:r>
          </a:p>
          <a:p>
            <a:pPr lvl="1">
              <a:spcBef>
                <a:spcPct val="0"/>
              </a:spcBef>
              <a:spcAft>
                <a:spcPts val="600"/>
              </a:spcAft>
            </a:pPr>
            <a:r>
              <a:rPr lang="en-US" altLang="en-US" sz="2400" dirty="0">
                <a:latin typeface="Arial" charset="0"/>
                <a:ea typeface="Calibri" charset="0"/>
              </a:rPr>
              <a:t>User-defined (e.g., 13-bit integer)</a:t>
            </a:r>
          </a:p>
          <a:p>
            <a:pPr lvl="1">
              <a:spcBef>
                <a:spcPct val="0"/>
              </a:spcBef>
              <a:spcAft>
                <a:spcPts val="600"/>
              </a:spcAft>
            </a:pPr>
            <a:r>
              <a:rPr lang="en-US" altLang="en-US" sz="2400" dirty="0">
                <a:latin typeface="Arial" charset="0"/>
                <a:ea typeface="Calibri" charset="0"/>
              </a:rPr>
              <a:t>Variable-length types (e.g., strings, vectors)</a:t>
            </a:r>
          </a:p>
          <a:p>
            <a:pPr lvl="1">
              <a:spcBef>
                <a:spcPct val="0"/>
              </a:spcBef>
              <a:spcAft>
                <a:spcPts val="600"/>
              </a:spcAft>
            </a:pPr>
            <a:r>
              <a:rPr lang="en-US" altLang="en-US" sz="2400" dirty="0">
                <a:latin typeface="Arial" charset="0"/>
                <a:ea typeface="Calibri" charset="0"/>
              </a:rPr>
              <a:t>Compound (similar to C </a:t>
            </a:r>
            <a:r>
              <a:rPr lang="en-US" altLang="en-US" sz="2400" dirty="0" err="1">
                <a:latin typeface="Arial" charset="0"/>
                <a:ea typeface="Calibri" charset="0"/>
              </a:rPr>
              <a:t>structs</a:t>
            </a:r>
            <a:r>
              <a:rPr lang="en-US" altLang="en-US" sz="2400" dirty="0">
                <a:latin typeface="Arial" charset="0"/>
                <a:ea typeface="Calibri" charset="0"/>
              </a:rPr>
              <a:t>)</a:t>
            </a:r>
          </a:p>
          <a:p>
            <a:pPr lvl="1">
              <a:spcBef>
                <a:spcPct val="0"/>
              </a:spcBef>
              <a:spcAft>
                <a:spcPts val="600"/>
              </a:spcAft>
            </a:pPr>
            <a:r>
              <a:rPr lang="en-US" altLang="en-US" sz="2400" dirty="0">
                <a:latin typeface="Arial" charset="0"/>
                <a:ea typeface="Calibri" charset="0"/>
              </a:rPr>
              <a:t>More …</a:t>
            </a:r>
          </a:p>
        </p:txBody>
      </p:sp>
      <p:sp>
        <p:nvSpPr>
          <p:cNvPr id="43011"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43C2D76-6FB1-FE41-83A4-85D2FA6EAF89}" type="slidenum">
              <a:rPr lang="en-US" altLang="en-US" sz="1200">
                <a:solidFill>
                  <a:schemeClr val="bg1"/>
                </a:solidFill>
                <a:latin typeface="Arial" charset="0"/>
              </a:rPr>
              <a:pPr eaLnBrk="1" hangingPunct="1"/>
              <a:t>15</a:t>
            </a:fld>
            <a:endParaRPr lang="en-US" altLang="en-US" sz="1200">
              <a:solidFill>
                <a:schemeClr val="bg1"/>
              </a:solidFill>
              <a:latin typeface="Arial" charset="0"/>
            </a:endParaRPr>
          </a:p>
        </p:txBody>
      </p:sp>
      <p:sp>
        <p:nvSpPr>
          <p:cNvPr id="43012" name="Rectangle 2065"/>
          <p:cNvSpPr txBox="1">
            <a:spLocks noChangeArrowheads="1"/>
          </p:cNvSpPr>
          <p:nvPr/>
        </p:nvSpPr>
        <p:spPr bwMode="auto">
          <a:xfrm>
            <a:off x="2286000" y="6629400"/>
            <a:ext cx="396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200" dirty="0" smtClean="0">
                <a:solidFill>
                  <a:schemeClr val="bg1"/>
                </a:solidFill>
                <a:latin typeface="Arial" charset="0"/>
              </a:rPr>
              <a:t>Extreme Scale Computing HDF5</a:t>
            </a:r>
            <a:endParaRPr lang="en-US" altLang="en-US" sz="1200" dirty="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Rectangle 711"/>
          <p:cNvSpPr/>
          <p:nvPr/>
        </p:nvSpPr>
        <p:spPr bwMode="auto">
          <a:xfrm>
            <a:off x="5105400" y="3429000"/>
            <a:ext cx="1905000" cy="60960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dirty="0">
              <a:latin typeface="Calibri"/>
              <a:ea typeface="Calibri"/>
              <a:cs typeface="Calibri"/>
            </a:endParaRPr>
          </a:p>
        </p:txBody>
      </p:sp>
      <p:sp>
        <p:nvSpPr>
          <p:cNvPr id="45058" name="Rectangle 27"/>
          <p:cNvSpPr>
            <a:spLocks noGrp="1" noChangeArrowheads="1"/>
          </p:cNvSpPr>
          <p:nvPr>
            <p:ph type="title"/>
          </p:nvPr>
        </p:nvSpPr>
        <p:spPr>
          <a:xfrm>
            <a:off x="1676400" y="152400"/>
            <a:ext cx="6248400" cy="533400"/>
          </a:xfrm>
        </p:spPr>
        <p:txBody>
          <a:bodyPr/>
          <a:lstStyle/>
          <a:p>
            <a:pPr eaLnBrk="1" hangingPunct="1"/>
            <a:r>
              <a:rPr lang="en-US" altLang="en-US" sz="2800">
                <a:latin typeface="Arial" charset="0"/>
                <a:ea typeface="ＭＳ Ｐゴシック" charset="-128"/>
              </a:rPr>
              <a:t>HDF5 Dataset</a:t>
            </a:r>
          </a:p>
        </p:txBody>
      </p:sp>
      <p:sp>
        <p:nvSpPr>
          <p:cNvPr id="45060" name="Slide Number Placeholder 25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66308D1-4974-C343-AFB2-3112E2C84E1A}" type="slidenum">
              <a:rPr lang="en-US" altLang="en-US" sz="1200">
                <a:solidFill>
                  <a:schemeClr val="bg1"/>
                </a:solidFill>
                <a:latin typeface="Arial" charset="0"/>
              </a:rPr>
              <a:pPr eaLnBrk="1" hangingPunct="1"/>
              <a:t>16</a:t>
            </a:fld>
            <a:endParaRPr lang="en-US" altLang="en-US" sz="1200">
              <a:solidFill>
                <a:schemeClr val="bg1"/>
              </a:solidFill>
              <a:latin typeface="Arial" charset="0"/>
            </a:endParaRPr>
          </a:p>
        </p:txBody>
      </p:sp>
      <p:sp>
        <p:nvSpPr>
          <p:cNvPr id="45061" name="Rectangle 28"/>
          <p:cNvSpPr>
            <a:spLocks noChangeArrowheads="1"/>
          </p:cNvSpPr>
          <p:nvPr/>
        </p:nvSpPr>
        <p:spPr bwMode="auto">
          <a:xfrm>
            <a:off x="914400" y="5334000"/>
            <a:ext cx="47466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a:latin typeface="Arial" charset="0"/>
              </a:rPr>
              <a:t>Dataspace:     Rank = 2</a:t>
            </a:r>
            <a:br>
              <a:rPr lang="en-US" altLang="en-US">
                <a:latin typeface="Arial" charset="0"/>
              </a:rPr>
            </a:br>
            <a:r>
              <a:rPr lang="en-US" altLang="en-US">
                <a:latin typeface="Arial" charset="0"/>
              </a:rPr>
              <a:t>	            Dimensions = 5 x 3</a:t>
            </a:r>
          </a:p>
        </p:txBody>
      </p:sp>
      <p:sp>
        <p:nvSpPr>
          <p:cNvPr id="45062" name="Rectangle 28"/>
          <p:cNvSpPr>
            <a:spLocks noChangeArrowheads="1"/>
          </p:cNvSpPr>
          <p:nvPr/>
        </p:nvSpPr>
        <p:spPr bwMode="auto">
          <a:xfrm>
            <a:off x="914400" y="4572000"/>
            <a:ext cx="37322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a:latin typeface="Arial" charset="0"/>
              </a:rPr>
              <a:t>Datatype:       32-bit Integer</a:t>
            </a:r>
            <a:r>
              <a:rPr lang="en-US" altLang="en-US" b="1">
                <a:latin typeface="Arial" charset="0"/>
              </a:rPr>
              <a:t/>
            </a:r>
            <a:br>
              <a:rPr lang="en-US" altLang="en-US" b="1">
                <a:latin typeface="Arial" charset="0"/>
              </a:rPr>
            </a:br>
            <a:r>
              <a:rPr lang="en-US" altLang="en-US" sz="2800" b="1">
                <a:latin typeface="Calibri" charset="0"/>
              </a:rPr>
              <a:t>	          	  </a:t>
            </a:r>
            <a:endParaRPr lang="en-US" altLang="en-US" sz="2800">
              <a:latin typeface="Calibri" charset="0"/>
            </a:endParaRPr>
          </a:p>
        </p:txBody>
      </p:sp>
      <p:sp>
        <p:nvSpPr>
          <p:cNvPr id="45063" name="Line 32"/>
          <p:cNvSpPr>
            <a:spLocks noChangeShapeType="1"/>
          </p:cNvSpPr>
          <p:nvPr/>
        </p:nvSpPr>
        <p:spPr bwMode="auto">
          <a:xfrm flipH="1">
            <a:off x="4419600" y="1295400"/>
            <a:ext cx="2133600" cy="0"/>
          </a:xfrm>
          <a:prstGeom prst="line">
            <a:avLst/>
          </a:prstGeom>
          <a:noFill/>
          <a:ln w="12700">
            <a:solidFill>
              <a:schemeClr val="tx1"/>
            </a:solidFill>
            <a:round/>
            <a:headEnd type="stealth"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45064" name="Line 31"/>
          <p:cNvSpPr>
            <a:spLocks noChangeShapeType="1"/>
          </p:cNvSpPr>
          <p:nvPr/>
        </p:nvSpPr>
        <p:spPr bwMode="auto">
          <a:xfrm>
            <a:off x="1295400" y="1295400"/>
            <a:ext cx="2057400" cy="0"/>
          </a:xfrm>
          <a:prstGeom prst="line">
            <a:avLst/>
          </a:prstGeom>
          <a:noFill/>
          <a:ln w="12700">
            <a:solidFill>
              <a:schemeClr val="tx1"/>
            </a:solidFill>
            <a:round/>
            <a:headEnd type="stealth"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45065" name="Text Box 29"/>
          <p:cNvSpPr txBox="1">
            <a:spLocks noChangeArrowheads="1"/>
          </p:cNvSpPr>
          <p:nvPr/>
        </p:nvSpPr>
        <p:spPr bwMode="auto">
          <a:xfrm>
            <a:off x="3733800" y="1066800"/>
            <a:ext cx="30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altLang="en-US">
                <a:latin typeface="Arial" charset="0"/>
              </a:rPr>
              <a:t>3</a:t>
            </a:r>
          </a:p>
        </p:txBody>
      </p:sp>
      <p:sp>
        <p:nvSpPr>
          <p:cNvPr id="45066" name="Line 34"/>
          <p:cNvSpPr>
            <a:spLocks noChangeShapeType="1"/>
          </p:cNvSpPr>
          <p:nvPr/>
        </p:nvSpPr>
        <p:spPr bwMode="auto">
          <a:xfrm flipH="1" flipV="1">
            <a:off x="914400" y="1524000"/>
            <a:ext cx="0" cy="762000"/>
          </a:xfrm>
          <a:prstGeom prst="line">
            <a:avLst/>
          </a:prstGeom>
          <a:noFill/>
          <a:ln w="12700">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45067" name="Text Box 30"/>
          <p:cNvSpPr txBox="1">
            <a:spLocks noChangeArrowheads="1"/>
          </p:cNvSpPr>
          <p:nvPr/>
        </p:nvSpPr>
        <p:spPr bwMode="auto">
          <a:xfrm>
            <a:off x="762000" y="2362200"/>
            <a:ext cx="30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altLang="en-US">
                <a:latin typeface="Arial" charset="0"/>
              </a:rPr>
              <a:t>5</a:t>
            </a:r>
          </a:p>
        </p:txBody>
      </p:sp>
      <p:sp>
        <p:nvSpPr>
          <p:cNvPr id="45068" name="Line 33"/>
          <p:cNvSpPr>
            <a:spLocks noChangeShapeType="1"/>
          </p:cNvSpPr>
          <p:nvPr/>
        </p:nvSpPr>
        <p:spPr bwMode="auto">
          <a:xfrm>
            <a:off x="914400" y="2895600"/>
            <a:ext cx="0" cy="990600"/>
          </a:xfrm>
          <a:prstGeom prst="line">
            <a:avLst/>
          </a:prstGeom>
          <a:noFill/>
          <a:ln w="12700">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45069" name="Rectangle 98"/>
          <p:cNvSpPr>
            <a:spLocks noChangeArrowheads="1"/>
          </p:cNvSpPr>
          <p:nvPr/>
        </p:nvSpPr>
        <p:spPr bwMode="auto">
          <a:xfrm>
            <a:off x="1600200" y="16002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70" name="Rectangle 98"/>
          <p:cNvSpPr>
            <a:spLocks noChangeArrowheads="1"/>
          </p:cNvSpPr>
          <p:nvPr/>
        </p:nvSpPr>
        <p:spPr bwMode="auto">
          <a:xfrm>
            <a:off x="5257800" y="16002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71" name="Rectangle 98"/>
          <p:cNvSpPr>
            <a:spLocks noChangeArrowheads="1"/>
          </p:cNvSpPr>
          <p:nvPr/>
        </p:nvSpPr>
        <p:spPr bwMode="auto">
          <a:xfrm>
            <a:off x="3429000" y="16002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72" name="Rectangle 98"/>
          <p:cNvSpPr>
            <a:spLocks noChangeArrowheads="1"/>
          </p:cNvSpPr>
          <p:nvPr/>
        </p:nvSpPr>
        <p:spPr bwMode="auto">
          <a:xfrm>
            <a:off x="3429000" y="20574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73" name="Rectangle 98"/>
          <p:cNvSpPr>
            <a:spLocks noChangeArrowheads="1"/>
          </p:cNvSpPr>
          <p:nvPr/>
        </p:nvSpPr>
        <p:spPr bwMode="auto">
          <a:xfrm>
            <a:off x="3429000" y="29718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74" name="Rectangle 98"/>
          <p:cNvSpPr>
            <a:spLocks noChangeArrowheads="1"/>
          </p:cNvSpPr>
          <p:nvPr/>
        </p:nvSpPr>
        <p:spPr bwMode="auto">
          <a:xfrm>
            <a:off x="3429000" y="25146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75" name="Rectangle 98"/>
          <p:cNvSpPr>
            <a:spLocks noChangeArrowheads="1"/>
          </p:cNvSpPr>
          <p:nvPr/>
        </p:nvSpPr>
        <p:spPr bwMode="auto">
          <a:xfrm>
            <a:off x="3429000" y="35052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76" name="Rectangle 98"/>
          <p:cNvSpPr>
            <a:spLocks noChangeArrowheads="1"/>
          </p:cNvSpPr>
          <p:nvPr/>
        </p:nvSpPr>
        <p:spPr bwMode="auto">
          <a:xfrm>
            <a:off x="1600200" y="20574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77" name="Rectangle 98"/>
          <p:cNvSpPr>
            <a:spLocks noChangeArrowheads="1"/>
          </p:cNvSpPr>
          <p:nvPr/>
        </p:nvSpPr>
        <p:spPr bwMode="auto">
          <a:xfrm>
            <a:off x="1600200" y="29718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78" name="Rectangle 98"/>
          <p:cNvSpPr>
            <a:spLocks noChangeArrowheads="1"/>
          </p:cNvSpPr>
          <p:nvPr/>
        </p:nvSpPr>
        <p:spPr bwMode="auto">
          <a:xfrm>
            <a:off x="1600200" y="25146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79" name="Rectangle 98"/>
          <p:cNvSpPr>
            <a:spLocks noChangeArrowheads="1"/>
          </p:cNvSpPr>
          <p:nvPr/>
        </p:nvSpPr>
        <p:spPr bwMode="auto">
          <a:xfrm>
            <a:off x="1600200" y="35052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80" name="Rectangle 98"/>
          <p:cNvSpPr>
            <a:spLocks noChangeArrowheads="1"/>
          </p:cNvSpPr>
          <p:nvPr/>
        </p:nvSpPr>
        <p:spPr bwMode="auto">
          <a:xfrm>
            <a:off x="5257800" y="20574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81" name="Rectangle 98"/>
          <p:cNvSpPr>
            <a:spLocks noChangeArrowheads="1"/>
          </p:cNvSpPr>
          <p:nvPr/>
        </p:nvSpPr>
        <p:spPr bwMode="auto">
          <a:xfrm>
            <a:off x="5257800" y="29718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82" name="Rectangle 98"/>
          <p:cNvSpPr>
            <a:spLocks noChangeArrowheads="1"/>
          </p:cNvSpPr>
          <p:nvPr/>
        </p:nvSpPr>
        <p:spPr bwMode="auto">
          <a:xfrm>
            <a:off x="5257800" y="2514600"/>
            <a:ext cx="1431925" cy="37465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45083" name="Rectangle 98"/>
          <p:cNvSpPr>
            <a:spLocks noChangeArrowheads="1"/>
          </p:cNvSpPr>
          <p:nvPr/>
        </p:nvSpPr>
        <p:spPr bwMode="auto">
          <a:xfrm>
            <a:off x="5257800" y="3505200"/>
            <a:ext cx="1447800" cy="381000"/>
          </a:xfrm>
          <a:prstGeom prst="rect">
            <a:avLst/>
          </a:prstGeom>
          <a:solidFill>
            <a:srgbClr val="3366FF"/>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400">
                <a:latin typeface="Calibri" charset="0"/>
              </a:rPr>
              <a:t>             </a:t>
            </a:r>
            <a:r>
              <a:rPr lang="en-US" altLang="en-US" sz="1400">
                <a:latin typeface="Arial" charset="0"/>
              </a:rPr>
              <a:t>12</a:t>
            </a:r>
          </a:p>
        </p:txBody>
      </p:sp>
      <p:cxnSp>
        <p:nvCxnSpPr>
          <p:cNvPr id="45084" name="Straight Arrow Connector 713"/>
          <p:cNvCxnSpPr>
            <a:cxnSpLocks noChangeShapeType="1"/>
          </p:cNvCxnSpPr>
          <p:nvPr/>
        </p:nvCxnSpPr>
        <p:spPr bwMode="auto">
          <a:xfrm flipV="1">
            <a:off x="4953000" y="3886200"/>
            <a:ext cx="762000" cy="685800"/>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Rectangle 249"/>
          <p:cNvSpPr/>
          <p:nvPr/>
        </p:nvSpPr>
        <p:spPr bwMode="auto">
          <a:xfrm>
            <a:off x="5943600" y="3448050"/>
            <a:ext cx="1905000" cy="60960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dirty="0">
              <a:latin typeface="Calibri"/>
              <a:ea typeface="Calibri"/>
              <a:cs typeface="Calibri"/>
            </a:endParaRPr>
          </a:p>
        </p:txBody>
      </p:sp>
      <p:sp>
        <p:nvSpPr>
          <p:cNvPr id="47106" name="Rectangle 27"/>
          <p:cNvSpPr>
            <a:spLocks noGrp="1" noChangeArrowheads="1"/>
          </p:cNvSpPr>
          <p:nvPr>
            <p:ph type="title"/>
          </p:nvPr>
        </p:nvSpPr>
        <p:spPr>
          <a:xfrm>
            <a:off x="1143000" y="152400"/>
            <a:ext cx="7696200" cy="533400"/>
          </a:xfrm>
        </p:spPr>
        <p:txBody>
          <a:bodyPr/>
          <a:lstStyle/>
          <a:p>
            <a:pPr eaLnBrk="1" hangingPunct="1"/>
            <a:r>
              <a:rPr lang="en-US" altLang="en-US" sz="2800">
                <a:latin typeface="Arial" charset="0"/>
                <a:ea typeface="ＭＳ Ｐゴシック" charset="-128"/>
              </a:rPr>
              <a:t>HDF5 Dataset with Compound Datatype</a:t>
            </a:r>
          </a:p>
        </p:txBody>
      </p:sp>
      <p:sp>
        <p:nvSpPr>
          <p:cNvPr id="47107" name="Slide Number Placeholder 25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7656EB5-4553-844D-9E49-A7807F0F364E}" type="slidenum">
              <a:rPr lang="en-US" altLang="en-US" sz="1200">
                <a:solidFill>
                  <a:schemeClr val="bg1"/>
                </a:solidFill>
                <a:latin typeface="Arial" charset="0"/>
              </a:rPr>
              <a:pPr eaLnBrk="1" hangingPunct="1"/>
              <a:t>17</a:t>
            </a:fld>
            <a:endParaRPr lang="en-US" altLang="en-US" sz="1200">
              <a:solidFill>
                <a:schemeClr val="bg1"/>
              </a:solidFill>
              <a:latin typeface="Arial" charset="0"/>
            </a:endParaRPr>
          </a:p>
        </p:txBody>
      </p:sp>
      <p:grpSp>
        <p:nvGrpSpPr>
          <p:cNvPr id="47108" name="Group 264"/>
          <p:cNvGrpSpPr>
            <a:grpSpLocks/>
          </p:cNvGrpSpPr>
          <p:nvPr/>
        </p:nvGrpSpPr>
        <p:grpSpPr bwMode="auto">
          <a:xfrm>
            <a:off x="914400" y="4398963"/>
            <a:ext cx="5878513" cy="935037"/>
            <a:chOff x="1143000" y="5029200"/>
            <a:chExt cx="5878400" cy="935038"/>
          </a:xfrm>
        </p:grpSpPr>
        <p:sp>
          <p:nvSpPr>
            <p:cNvPr id="23559" name="Rectangle 3"/>
            <p:cNvSpPr>
              <a:spLocks noChangeArrowheads="1"/>
            </p:cNvSpPr>
            <p:nvPr/>
          </p:nvSpPr>
          <p:spPr bwMode="auto">
            <a:xfrm>
              <a:off x="2590772" y="5029200"/>
              <a:ext cx="742936" cy="246062"/>
            </a:xfrm>
            <a:prstGeom prst="rect">
              <a:avLst/>
            </a:prstGeom>
            <a:solidFill>
              <a:schemeClr val="accent1">
                <a:lumMod val="60000"/>
                <a:lumOff val="40000"/>
              </a:schemeClr>
            </a:solidFill>
            <a:ln w="9525">
              <a:noFill/>
              <a:miter lim="800000"/>
              <a:headEnd/>
              <a:tailEnd/>
            </a:ln>
          </p:spPr>
          <p:txBody>
            <a:bodyPr wrap="none" tIns="0" bIns="0">
              <a:spAutoFit/>
            </a:bodyPr>
            <a:lstStyle/>
            <a:p>
              <a:pPr eaLnBrk="0" hangingPunct="0">
                <a:defRPr/>
              </a:pPr>
              <a:r>
                <a:rPr lang="en-US" sz="1600" dirty="0">
                  <a:latin typeface="Arial"/>
                  <a:ea typeface="ＭＳ Ｐゴシック" charset="0"/>
                  <a:cs typeface="Arial"/>
                </a:rPr>
                <a:t>uint16</a:t>
              </a:r>
            </a:p>
          </p:txBody>
        </p:sp>
        <p:sp>
          <p:nvSpPr>
            <p:cNvPr id="47179" name="Rectangle 4"/>
            <p:cNvSpPr>
              <a:spLocks noChangeArrowheads="1"/>
            </p:cNvSpPr>
            <p:nvPr/>
          </p:nvSpPr>
          <p:spPr bwMode="auto">
            <a:xfrm>
              <a:off x="3354388" y="5029200"/>
              <a:ext cx="583758" cy="246221"/>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sz="1600">
                  <a:latin typeface="Arial" charset="0"/>
                </a:rPr>
                <a:t>char</a:t>
              </a:r>
            </a:p>
          </p:txBody>
        </p:sp>
        <p:sp>
          <p:nvSpPr>
            <p:cNvPr id="23561" name="Rectangle 5"/>
            <p:cNvSpPr>
              <a:spLocks noChangeArrowheads="1"/>
            </p:cNvSpPr>
            <p:nvPr/>
          </p:nvSpPr>
          <p:spPr bwMode="auto">
            <a:xfrm>
              <a:off x="4060769" y="5029200"/>
              <a:ext cx="628638" cy="246062"/>
            </a:xfrm>
            <a:prstGeom prst="rect">
              <a:avLst/>
            </a:prstGeom>
            <a:solidFill>
              <a:schemeClr val="accent2">
                <a:lumMod val="40000"/>
                <a:lumOff val="60000"/>
              </a:schemeClr>
            </a:solidFill>
            <a:ln w="9525">
              <a:noFill/>
              <a:miter lim="800000"/>
              <a:headEnd/>
              <a:tailEnd/>
            </a:ln>
          </p:spPr>
          <p:txBody>
            <a:bodyPr wrap="none" tIns="0" bIns="0">
              <a:spAutoFit/>
            </a:bodyPr>
            <a:lstStyle/>
            <a:p>
              <a:pPr eaLnBrk="0" hangingPunct="0">
                <a:defRPr/>
              </a:pPr>
              <a:r>
                <a:rPr lang="en-US" sz="1600" dirty="0">
                  <a:latin typeface="Arial"/>
                  <a:ea typeface="ＭＳ Ｐゴシック" charset="0"/>
                  <a:cs typeface="Arial"/>
                </a:rPr>
                <a:t>int32</a:t>
              </a:r>
            </a:p>
          </p:txBody>
        </p:sp>
        <p:sp>
          <p:nvSpPr>
            <p:cNvPr id="340998" name="Rectangle 6"/>
            <p:cNvSpPr>
              <a:spLocks noChangeArrowheads="1"/>
            </p:cNvSpPr>
            <p:nvPr/>
          </p:nvSpPr>
          <p:spPr bwMode="auto">
            <a:xfrm>
              <a:off x="4864028" y="5029200"/>
              <a:ext cx="2157372" cy="246062"/>
            </a:xfrm>
            <a:prstGeom prst="rect">
              <a:avLst/>
            </a:prstGeom>
            <a:solidFill>
              <a:schemeClr val="accent5">
                <a:lumMod val="40000"/>
                <a:lumOff val="60000"/>
              </a:schemeClr>
            </a:solidFill>
            <a:ln w="9525">
              <a:noFill/>
              <a:miter lim="800000"/>
              <a:headEnd/>
              <a:tailEnd/>
            </a:ln>
          </p:spPr>
          <p:txBody>
            <a:bodyPr wrap="none" t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sz="1600">
                  <a:effectLst>
                    <a:outerShdw blurRad="38100" dist="38100" dir="2700000" algn="tl">
                      <a:srgbClr val="FFFFFF"/>
                    </a:outerShdw>
                  </a:effectLst>
                  <a:latin typeface="Arial" charset="0"/>
                </a:rPr>
                <a:t>2x3x2 array of float32</a:t>
              </a:r>
            </a:p>
          </p:txBody>
        </p:sp>
        <p:sp>
          <p:nvSpPr>
            <p:cNvPr id="47182" name="Rectangle 7"/>
            <p:cNvSpPr>
              <a:spLocks noChangeArrowheads="1"/>
            </p:cNvSpPr>
            <p:nvPr/>
          </p:nvSpPr>
          <p:spPr bwMode="auto">
            <a:xfrm>
              <a:off x="1143000" y="5262563"/>
              <a:ext cx="137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sz="1800">
                  <a:latin typeface="Arial" charset="0"/>
                </a:rPr>
                <a:t>Compound</a:t>
              </a:r>
            </a:p>
            <a:p>
              <a:r>
                <a:rPr lang="en-US" altLang="en-US" sz="1800">
                  <a:latin typeface="Arial" charset="0"/>
                </a:rPr>
                <a:t>Datatype:</a:t>
              </a:r>
              <a:endParaRPr lang="en-US" altLang="en-US" sz="3200">
                <a:latin typeface="Arial" charset="0"/>
              </a:endParaRPr>
            </a:p>
          </p:txBody>
        </p:sp>
        <p:sp>
          <p:nvSpPr>
            <p:cNvPr id="47183" name="Line 8"/>
            <p:cNvSpPr>
              <a:spLocks noChangeShapeType="1"/>
            </p:cNvSpPr>
            <p:nvPr/>
          </p:nvSpPr>
          <p:spPr bwMode="auto">
            <a:xfrm>
              <a:off x="2940050" y="5262563"/>
              <a:ext cx="152400" cy="23495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84" name="Line 9"/>
            <p:cNvSpPr>
              <a:spLocks noChangeShapeType="1"/>
            </p:cNvSpPr>
            <p:nvPr/>
          </p:nvSpPr>
          <p:spPr bwMode="auto">
            <a:xfrm flipH="1">
              <a:off x="3471863" y="5262563"/>
              <a:ext cx="76200" cy="23495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85" name="Line 10"/>
            <p:cNvSpPr>
              <a:spLocks noChangeShapeType="1"/>
            </p:cNvSpPr>
            <p:nvPr/>
          </p:nvSpPr>
          <p:spPr bwMode="auto">
            <a:xfrm flipH="1">
              <a:off x="4713288" y="5340350"/>
              <a:ext cx="227012" cy="23495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86" name="Line 11"/>
            <p:cNvSpPr>
              <a:spLocks noChangeShapeType="1"/>
            </p:cNvSpPr>
            <p:nvPr/>
          </p:nvSpPr>
          <p:spPr bwMode="auto">
            <a:xfrm flipH="1">
              <a:off x="3851275" y="5262563"/>
              <a:ext cx="228600" cy="234950"/>
            </a:xfrm>
            <a:prstGeom prst="line">
              <a:avLst/>
            </a:prstGeom>
            <a:noFill/>
            <a:ln w="190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802" name="Rectangle 13"/>
            <p:cNvSpPr>
              <a:spLocks noChangeArrowheads="1"/>
            </p:cNvSpPr>
            <p:nvPr/>
          </p:nvSpPr>
          <p:spPr bwMode="auto">
            <a:xfrm>
              <a:off x="3513092" y="5580063"/>
              <a:ext cx="546090" cy="365125"/>
            </a:xfrm>
            <a:prstGeom prst="rect">
              <a:avLst/>
            </a:prstGeom>
            <a:solidFill>
              <a:schemeClr val="accent2">
                <a:lumMod val="40000"/>
                <a:lumOff val="60000"/>
              </a:schemeClr>
            </a:solidFill>
            <a:ln w="9525">
              <a:solidFill>
                <a:srgbClr val="000000"/>
              </a:solidFill>
              <a:miter lim="800000"/>
              <a:headEnd/>
              <a:tailEnd/>
            </a:ln>
          </p:spPr>
          <p:txBody>
            <a:bodyPr/>
            <a:lstStyle/>
            <a:p>
              <a:pPr>
                <a:defRPr/>
              </a:pPr>
              <a:endParaRPr lang="en-US" dirty="0">
                <a:latin typeface="Calibri"/>
                <a:ea typeface="Calibri"/>
                <a:cs typeface="Calibri"/>
              </a:endParaRPr>
            </a:p>
          </p:txBody>
        </p:sp>
        <p:sp>
          <p:nvSpPr>
            <p:cNvPr id="47188" name="Rectangle 14"/>
            <p:cNvSpPr>
              <a:spLocks noChangeArrowheads="1"/>
            </p:cNvSpPr>
            <p:nvPr/>
          </p:nvSpPr>
          <p:spPr bwMode="auto">
            <a:xfrm>
              <a:off x="3331106" y="5580846"/>
              <a:ext cx="182036" cy="363898"/>
            </a:xfrm>
            <a:prstGeom prst="rect">
              <a:avLst/>
            </a:prstGeom>
            <a:solidFill>
              <a:srgbClr val="92D050"/>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804" name="Rectangle 15"/>
            <p:cNvSpPr>
              <a:spLocks noChangeArrowheads="1"/>
            </p:cNvSpPr>
            <p:nvPr/>
          </p:nvSpPr>
          <p:spPr bwMode="auto">
            <a:xfrm>
              <a:off x="2965415" y="5580063"/>
              <a:ext cx="365118" cy="365125"/>
            </a:xfrm>
            <a:prstGeom prst="rect">
              <a:avLst/>
            </a:prstGeom>
            <a:solidFill>
              <a:schemeClr val="accent1">
                <a:lumMod val="60000"/>
                <a:lumOff val="40000"/>
              </a:schemeClr>
            </a:solidFill>
            <a:ln w="9525">
              <a:solidFill>
                <a:srgbClr val="000000"/>
              </a:solidFill>
              <a:miter lim="800000"/>
              <a:headEnd/>
              <a:tailEnd/>
            </a:ln>
          </p:spPr>
          <p:txBody>
            <a:bodyPr/>
            <a:lstStyle/>
            <a:p>
              <a:pPr>
                <a:defRPr/>
              </a:pPr>
              <a:endParaRPr lang="en-US" dirty="0">
                <a:latin typeface="Calibri"/>
                <a:ea typeface="Calibri"/>
                <a:cs typeface="Calibri"/>
              </a:endParaRPr>
            </a:p>
          </p:txBody>
        </p:sp>
        <p:grpSp>
          <p:nvGrpSpPr>
            <p:cNvPr id="3" name="Group 16"/>
            <p:cNvGrpSpPr>
              <a:grpSpLocks/>
            </p:cNvGrpSpPr>
            <p:nvPr/>
          </p:nvGrpSpPr>
          <p:grpSpPr bwMode="auto">
            <a:xfrm>
              <a:off x="4029176" y="5476875"/>
              <a:ext cx="584099" cy="487363"/>
              <a:chOff x="1119" y="3012"/>
              <a:chExt cx="369" cy="300"/>
            </a:xfrm>
            <a:solidFill>
              <a:schemeClr val="accent5">
                <a:lumMod val="40000"/>
                <a:lumOff val="60000"/>
              </a:schemeClr>
            </a:solidFill>
          </p:grpSpPr>
          <p:grpSp>
            <p:nvGrpSpPr>
              <p:cNvPr id="4" name="Group 17"/>
              <p:cNvGrpSpPr>
                <a:grpSpLocks/>
              </p:cNvGrpSpPr>
              <p:nvPr/>
            </p:nvGrpSpPr>
            <p:grpSpPr bwMode="auto">
              <a:xfrm>
                <a:off x="1152" y="3012"/>
                <a:ext cx="336" cy="261"/>
                <a:chOff x="1152" y="3012"/>
                <a:chExt cx="336" cy="261"/>
              </a:xfrm>
              <a:grpFill/>
            </p:grpSpPr>
            <p:sp>
              <p:nvSpPr>
                <p:cNvPr id="23812" name="Rectangle 18"/>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latin typeface="Calibri"/>
                    <a:ea typeface="Calibri"/>
                    <a:cs typeface="Calibri"/>
                  </a:endParaRPr>
                </a:p>
              </p:txBody>
            </p:sp>
            <p:sp>
              <p:nvSpPr>
                <p:cNvPr id="23813" name="Line 19"/>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latin typeface="Calibri"/>
                    <a:ea typeface="Calibri"/>
                    <a:cs typeface="Calibri"/>
                  </a:endParaRPr>
                </a:p>
              </p:txBody>
            </p:sp>
            <p:sp>
              <p:nvSpPr>
                <p:cNvPr id="23814" name="Line 20"/>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latin typeface="Calibri"/>
                    <a:ea typeface="Calibri"/>
                    <a:cs typeface="Calibri"/>
                  </a:endParaRPr>
                </a:p>
              </p:txBody>
            </p:sp>
            <p:sp>
              <p:nvSpPr>
                <p:cNvPr id="23815" name="Line 21"/>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latin typeface="Calibri"/>
                    <a:ea typeface="Calibri"/>
                    <a:cs typeface="Calibri"/>
                  </a:endParaRPr>
                </a:p>
              </p:txBody>
            </p:sp>
          </p:grpSp>
          <p:grpSp>
            <p:nvGrpSpPr>
              <p:cNvPr id="5" name="Group 22"/>
              <p:cNvGrpSpPr>
                <a:grpSpLocks/>
              </p:cNvGrpSpPr>
              <p:nvPr/>
            </p:nvGrpSpPr>
            <p:grpSpPr bwMode="auto">
              <a:xfrm>
                <a:off x="1119" y="3051"/>
                <a:ext cx="336" cy="261"/>
                <a:chOff x="1152" y="3012"/>
                <a:chExt cx="336" cy="261"/>
              </a:xfrm>
              <a:grpFill/>
            </p:grpSpPr>
            <p:sp>
              <p:nvSpPr>
                <p:cNvPr id="23808" name="Rectangle 23"/>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latin typeface="Calibri"/>
                    <a:ea typeface="Calibri"/>
                    <a:cs typeface="Calibri"/>
                  </a:endParaRPr>
                </a:p>
              </p:txBody>
            </p:sp>
            <p:sp>
              <p:nvSpPr>
                <p:cNvPr id="23809" name="Line 24"/>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latin typeface="Calibri"/>
                    <a:ea typeface="Calibri"/>
                    <a:cs typeface="Calibri"/>
                  </a:endParaRPr>
                </a:p>
              </p:txBody>
            </p:sp>
            <p:sp>
              <p:nvSpPr>
                <p:cNvPr id="23810" name="Line 25"/>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latin typeface="Calibri"/>
                    <a:ea typeface="Calibri"/>
                    <a:cs typeface="Calibri"/>
                  </a:endParaRPr>
                </a:p>
              </p:txBody>
            </p:sp>
            <p:sp>
              <p:nvSpPr>
                <p:cNvPr id="23811" name="Line 26"/>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latin typeface="Calibri"/>
                    <a:ea typeface="Calibri"/>
                    <a:cs typeface="Calibri"/>
                  </a:endParaRPr>
                </a:p>
              </p:txBody>
            </p:sp>
          </p:grpSp>
        </p:grpSp>
      </p:grpSp>
      <p:sp>
        <p:nvSpPr>
          <p:cNvPr id="47109" name="Rectangle 28"/>
          <p:cNvSpPr>
            <a:spLocks noChangeArrowheads="1"/>
          </p:cNvSpPr>
          <p:nvPr/>
        </p:nvSpPr>
        <p:spPr bwMode="auto">
          <a:xfrm>
            <a:off x="914400" y="5791200"/>
            <a:ext cx="38242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sz="2000">
                <a:latin typeface="Arial" charset="0"/>
              </a:rPr>
              <a:t>Dataspace:     Rank = 2</a:t>
            </a:r>
            <a:br>
              <a:rPr lang="en-US" altLang="en-US" sz="2000">
                <a:latin typeface="Arial" charset="0"/>
              </a:rPr>
            </a:br>
            <a:r>
              <a:rPr lang="en-US" altLang="en-US" sz="2000">
                <a:latin typeface="Arial" charset="0"/>
              </a:rPr>
              <a:t>	          Dimensions = 5 x 3</a:t>
            </a:r>
          </a:p>
        </p:txBody>
      </p:sp>
      <p:grpSp>
        <p:nvGrpSpPr>
          <p:cNvPr id="47110" name="Group 263"/>
          <p:cNvGrpSpPr>
            <a:grpSpLocks/>
          </p:cNvGrpSpPr>
          <p:nvPr/>
        </p:nvGrpSpPr>
        <p:grpSpPr bwMode="auto">
          <a:xfrm>
            <a:off x="762000" y="1066800"/>
            <a:ext cx="6934200" cy="2895600"/>
            <a:chOff x="762000" y="1447800"/>
            <a:chExt cx="6934200" cy="2895600"/>
          </a:xfrm>
        </p:grpSpPr>
        <p:sp>
          <p:nvSpPr>
            <p:cNvPr id="47112" name="Text Box 29"/>
            <p:cNvSpPr txBox="1">
              <a:spLocks noChangeArrowheads="1"/>
            </p:cNvSpPr>
            <p:nvPr/>
          </p:nvSpPr>
          <p:spPr bwMode="auto">
            <a:xfrm>
              <a:off x="4343400" y="1447800"/>
              <a:ext cx="301625" cy="46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altLang="en-US" b="1">
                  <a:latin typeface="Arial" charset="0"/>
                </a:rPr>
                <a:t>3</a:t>
              </a:r>
            </a:p>
          </p:txBody>
        </p:sp>
        <p:sp>
          <p:nvSpPr>
            <p:cNvPr id="47113" name="Text Box 30"/>
            <p:cNvSpPr txBox="1">
              <a:spLocks noChangeArrowheads="1"/>
            </p:cNvSpPr>
            <p:nvPr/>
          </p:nvSpPr>
          <p:spPr bwMode="auto">
            <a:xfrm>
              <a:off x="762000" y="2743200"/>
              <a:ext cx="301625" cy="461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spcBef>
                  <a:spcPct val="50000"/>
                </a:spcBef>
              </a:pPr>
              <a:r>
                <a:rPr lang="en-US" altLang="en-US">
                  <a:latin typeface="Arial" charset="0"/>
                </a:rPr>
                <a:t>5</a:t>
              </a:r>
            </a:p>
          </p:txBody>
        </p:sp>
        <p:sp>
          <p:nvSpPr>
            <p:cNvPr id="47114" name="Line 31"/>
            <p:cNvSpPr>
              <a:spLocks noChangeShapeType="1"/>
            </p:cNvSpPr>
            <p:nvPr/>
          </p:nvSpPr>
          <p:spPr bwMode="auto">
            <a:xfrm>
              <a:off x="1516063" y="1676400"/>
              <a:ext cx="2863850" cy="0"/>
            </a:xfrm>
            <a:prstGeom prst="line">
              <a:avLst/>
            </a:prstGeom>
            <a:noFill/>
            <a:ln w="12700">
              <a:solidFill>
                <a:schemeClr val="tx1"/>
              </a:solidFill>
              <a:round/>
              <a:headEnd type="stealth"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47115" name="Line 32"/>
            <p:cNvSpPr>
              <a:spLocks noChangeShapeType="1"/>
            </p:cNvSpPr>
            <p:nvPr/>
          </p:nvSpPr>
          <p:spPr bwMode="auto">
            <a:xfrm flipH="1">
              <a:off x="4681538" y="1676400"/>
              <a:ext cx="2940050" cy="0"/>
            </a:xfrm>
            <a:prstGeom prst="line">
              <a:avLst/>
            </a:prstGeom>
            <a:noFill/>
            <a:ln w="12700">
              <a:solidFill>
                <a:schemeClr val="tx1"/>
              </a:solidFill>
              <a:round/>
              <a:headEnd type="stealth"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47116" name="Line 33"/>
            <p:cNvSpPr>
              <a:spLocks noChangeShapeType="1"/>
            </p:cNvSpPr>
            <p:nvPr/>
          </p:nvSpPr>
          <p:spPr bwMode="auto">
            <a:xfrm>
              <a:off x="912813" y="3124200"/>
              <a:ext cx="0" cy="990600"/>
            </a:xfrm>
            <a:prstGeom prst="line">
              <a:avLst/>
            </a:prstGeom>
            <a:noFill/>
            <a:ln w="12700">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47117" name="Line 34"/>
            <p:cNvSpPr>
              <a:spLocks noChangeShapeType="1"/>
            </p:cNvSpPr>
            <p:nvPr/>
          </p:nvSpPr>
          <p:spPr bwMode="auto">
            <a:xfrm flipH="1" flipV="1">
              <a:off x="912813" y="2057400"/>
              <a:ext cx="0" cy="762000"/>
            </a:xfrm>
            <a:prstGeom prst="line">
              <a:avLst/>
            </a:prstGeom>
            <a:noFill/>
            <a:ln w="12700">
              <a:solidFill>
                <a:schemeClr val="tx1"/>
              </a:solidFill>
              <a:round/>
              <a:headEnd type="none"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23788" name="Rectangle 36"/>
            <p:cNvSpPr>
              <a:spLocks noChangeArrowheads="1"/>
            </p:cNvSpPr>
            <p:nvPr/>
          </p:nvSpPr>
          <p:spPr bwMode="auto">
            <a:xfrm>
              <a:off x="2082800" y="1854200"/>
              <a:ext cx="541338"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19" name="Rectangle 37"/>
            <p:cNvSpPr>
              <a:spLocks noChangeArrowheads="1"/>
            </p:cNvSpPr>
            <p:nvPr/>
          </p:nvSpPr>
          <p:spPr bwMode="auto">
            <a:xfrm>
              <a:off x="1902360" y="1854200"/>
              <a:ext cx="180458"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790" name="Rectangle 38"/>
            <p:cNvSpPr>
              <a:spLocks noChangeArrowheads="1"/>
            </p:cNvSpPr>
            <p:nvPr/>
          </p:nvSpPr>
          <p:spPr bwMode="auto">
            <a:xfrm>
              <a:off x="1539875" y="1854200"/>
              <a:ext cx="361950"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7" name="Group 39"/>
            <p:cNvGrpSpPr>
              <a:grpSpLocks/>
            </p:cNvGrpSpPr>
            <p:nvPr/>
          </p:nvGrpSpPr>
          <p:grpSpPr bwMode="auto">
            <a:xfrm>
              <a:off x="2590800" y="1752600"/>
              <a:ext cx="579035" cy="476250"/>
              <a:chOff x="1119" y="3012"/>
              <a:chExt cx="369" cy="300"/>
            </a:xfrm>
            <a:solidFill>
              <a:schemeClr val="accent5">
                <a:lumMod val="40000"/>
                <a:lumOff val="60000"/>
              </a:schemeClr>
            </a:solidFill>
          </p:grpSpPr>
          <p:grpSp>
            <p:nvGrpSpPr>
              <p:cNvPr id="8" name="Group 40"/>
              <p:cNvGrpSpPr>
                <a:grpSpLocks/>
              </p:cNvGrpSpPr>
              <p:nvPr/>
            </p:nvGrpSpPr>
            <p:grpSpPr bwMode="auto">
              <a:xfrm>
                <a:off x="1152" y="3012"/>
                <a:ext cx="336" cy="261"/>
                <a:chOff x="1152" y="3012"/>
                <a:chExt cx="336" cy="261"/>
              </a:xfrm>
              <a:grpFill/>
            </p:grpSpPr>
            <p:sp>
              <p:nvSpPr>
                <p:cNvPr id="23798" name="Rectangle 4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99" name="Line 4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800" name="Line 4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801" name="Line 4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9" name="Group 45"/>
              <p:cNvGrpSpPr>
                <a:grpSpLocks/>
              </p:cNvGrpSpPr>
              <p:nvPr/>
            </p:nvGrpSpPr>
            <p:grpSpPr bwMode="auto">
              <a:xfrm>
                <a:off x="1119" y="3051"/>
                <a:ext cx="336" cy="261"/>
                <a:chOff x="1152" y="3012"/>
                <a:chExt cx="336" cy="261"/>
              </a:xfrm>
              <a:grpFill/>
            </p:grpSpPr>
            <p:sp>
              <p:nvSpPr>
                <p:cNvPr id="23794" name="Rectangle 4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95" name="Line 4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96" name="Line 4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97" name="Line 4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774" name="Rectangle 51"/>
            <p:cNvSpPr>
              <a:spLocks noChangeArrowheads="1"/>
            </p:cNvSpPr>
            <p:nvPr/>
          </p:nvSpPr>
          <p:spPr bwMode="auto">
            <a:xfrm>
              <a:off x="2082800" y="2387600"/>
              <a:ext cx="541338"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23" name="Rectangle 52"/>
            <p:cNvSpPr>
              <a:spLocks noChangeArrowheads="1"/>
            </p:cNvSpPr>
            <p:nvPr/>
          </p:nvSpPr>
          <p:spPr bwMode="auto">
            <a:xfrm>
              <a:off x="1902360" y="2387600"/>
              <a:ext cx="180458"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776" name="Rectangle 53"/>
            <p:cNvSpPr>
              <a:spLocks noChangeArrowheads="1"/>
            </p:cNvSpPr>
            <p:nvPr/>
          </p:nvSpPr>
          <p:spPr bwMode="auto">
            <a:xfrm>
              <a:off x="1539875" y="2387600"/>
              <a:ext cx="361950"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10" name="Group 54"/>
            <p:cNvGrpSpPr>
              <a:grpSpLocks/>
            </p:cNvGrpSpPr>
            <p:nvPr/>
          </p:nvGrpSpPr>
          <p:grpSpPr bwMode="auto">
            <a:xfrm>
              <a:off x="2590800" y="2286000"/>
              <a:ext cx="579035" cy="476250"/>
              <a:chOff x="1119" y="3012"/>
              <a:chExt cx="369" cy="300"/>
            </a:xfrm>
            <a:solidFill>
              <a:schemeClr val="accent5">
                <a:lumMod val="40000"/>
                <a:lumOff val="60000"/>
              </a:schemeClr>
            </a:solidFill>
          </p:grpSpPr>
          <p:grpSp>
            <p:nvGrpSpPr>
              <p:cNvPr id="11" name="Group 55"/>
              <p:cNvGrpSpPr>
                <a:grpSpLocks/>
              </p:cNvGrpSpPr>
              <p:nvPr/>
            </p:nvGrpSpPr>
            <p:grpSpPr bwMode="auto">
              <a:xfrm>
                <a:off x="1152" y="3012"/>
                <a:ext cx="336" cy="261"/>
                <a:chOff x="1152" y="3012"/>
                <a:chExt cx="336" cy="261"/>
              </a:xfrm>
              <a:grpFill/>
            </p:grpSpPr>
            <p:sp>
              <p:nvSpPr>
                <p:cNvPr id="23784" name="Rectangle 5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85" name="Line 5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86" name="Line 5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87" name="Line 5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12" name="Group 60"/>
              <p:cNvGrpSpPr>
                <a:grpSpLocks/>
              </p:cNvGrpSpPr>
              <p:nvPr/>
            </p:nvGrpSpPr>
            <p:grpSpPr bwMode="auto">
              <a:xfrm>
                <a:off x="1119" y="3051"/>
                <a:ext cx="336" cy="261"/>
                <a:chOff x="1152" y="3012"/>
                <a:chExt cx="336" cy="261"/>
              </a:xfrm>
              <a:grpFill/>
            </p:grpSpPr>
            <p:sp>
              <p:nvSpPr>
                <p:cNvPr id="23780" name="Rectangle 6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81" name="Line 6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82" name="Line 6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83" name="Line 6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760" name="Rectangle 66"/>
            <p:cNvSpPr>
              <a:spLocks noChangeArrowheads="1"/>
            </p:cNvSpPr>
            <p:nvPr/>
          </p:nvSpPr>
          <p:spPr bwMode="auto">
            <a:xfrm>
              <a:off x="2058988" y="2901950"/>
              <a:ext cx="541337"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27" name="Rectangle 67"/>
            <p:cNvSpPr>
              <a:spLocks noChangeArrowheads="1"/>
            </p:cNvSpPr>
            <p:nvPr/>
          </p:nvSpPr>
          <p:spPr bwMode="auto">
            <a:xfrm>
              <a:off x="1878548" y="2901950"/>
              <a:ext cx="180458"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762" name="Rectangle 68"/>
            <p:cNvSpPr>
              <a:spLocks noChangeArrowheads="1"/>
            </p:cNvSpPr>
            <p:nvPr/>
          </p:nvSpPr>
          <p:spPr bwMode="auto">
            <a:xfrm>
              <a:off x="1516063" y="2901950"/>
              <a:ext cx="361950"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13" name="Group 69"/>
            <p:cNvGrpSpPr>
              <a:grpSpLocks/>
            </p:cNvGrpSpPr>
            <p:nvPr/>
          </p:nvGrpSpPr>
          <p:grpSpPr bwMode="auto">
            <a:xfrm>
              <a:off x="2566987" y="2800350"/>
              <a:ext cx="579035" cy="476250"/>
              <a:chOff x="1119" y="3012"/>
              <a:chExt cx="369" cy="300"/>
            </a:xfrm>
            <a:solidFill>
              <a:schemeClr val="accent5">
                <a:lumMod val="40000"/>
                <a:lumOff val="60000"/>
              </a:schemeClr>
            </a:solidFill>
          </p:grpSpPr>
          <p:grpSp>
            <p:nvGrpSpPr>
              <p:cNvPr id="14" name="Group 70"/>
              <p:cNvGrpSpPr>
                <a:grpSpLocks/>
              </p:cNvGrpSpPr>
              <p:nvPr/>
            </p:nvGrpSpPr>
            <p:grpSpPr bwMode="auto">
              <a:xfrm>
                <a:off x="1152" y="3012"/>
                <a:ext cx="336" cy="261"/>
                <a:chOff x="1152" y="3012"/>
                <a:chExt cx="336" cy="261"/>
              </a:xfrm>
              <a:grpFill/>
            </p:grpSpPr>
            <p:sp>
              <p:nvSpPr>
                <p:cNvPr id="23770" name="Rectangle 7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71" name="Line 7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72" name="Line 7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73" name="Line 7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15" name="Group 75"/>
              <p:cNvGrpSpPr>
                <a:grpSpLocks/>
              </p:cNvGrpSpPr>
              <p:nvPr/>
            </p:nvGrpSpPr>
            <p:grpSpPr bwMode="auto">
              <a:xfrm>
                <a:off x="1119" y="3051"/>
                <a:ext cx="336" cy="261"/>
                <a:chOff x="1152" y="3012"/>
                <a:chExt cx="336" cy="261"/>
              </a:xfrm>
              <a:grpFill/>
            </p:grpSpPr>
            <p:sp>
              <p:nvSpPr>
                <p:cNvPr id="23766" name="Rectangle 7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67" name="Line 7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68" name="Line 7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69" name="Line 7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746" name="Rectangle 81"/>
            <p:cNvSpPr>
              <a:spLocks noChangeArrowheads="1"/>
            </p:cNvSpPr>
            <p:nvPr/>
          </p:nvSpPr>
          <p:spPr bwMode="auto">
            <a:xfrm>
              <a:off x="2082800" y="3435350"/>
              <a:ext cx="541338"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31" name="Rectangle 82"/>
            <p:cNvSpPr>
              <a:spLocks noChangeArrowheads="1"/>
            </p:cNvSpPr>
            <p:nvPr/>
          </p:nvSpPr>
          <p:spPr bwMode="auto">
            <a:xfrm>
              <a:off x="1902360" y="3435350"/>
              <a:ext cx="180458"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748" name="Rectangle 83"/>
            <p:cNvSpPr>
              <a:spLocks noChangeArrowheads="1"/>
            </p:cNvSpPr>
            <p:nvPr/>
          </p:nvSpPr>
          <p:spPr bwMode="auto">
            <a:xfrm>
              <a:off x="1539875" y="3435350"/>
              <a:ext cx="361950"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16" name="Group 84"/>
            <p:cNvGrpSpPr>
              <a:grpSpLocks/>
            </p:cNvGrpSpPr>
            <p:nvPr/>
          </p:nvGrpSpPr>
          <p:grpSpPr bwMode="auto">
            <a:xfrm>
              <a:off x="2590800" y="3333750"/>
              <a:ext cx="579035" cy="476250"/>
              <a:chOff x="1119" y="3012"/>
              <a:chExt cx="369" cy="300"/>
            </a:xfrm>
            <a:solidFill>
              <a:schemeClr val="accent5">
                <a:lumMod val="40000"/>
                <a:lumOff val="60000"/>
              </a:schemeClr>
            </a:solidFill>
          </p:grpSpPr>
          <p:grpSp>
            <p:nvGrpSpPr>
              <p:cNvPr id="17" name="Group 85"/>
              <p:cNvGrpSpPr>
                <a:grpSpLocks/>
              </p:cNvGrpSpPr>
              <p:nvPr/>
            </p:nvGrpSpPr>
            <p:grpSpPr bwMode="auto">
              <a:xfrm>
                <a:off x="1152" y="3012"/>
                <a:ext cx="336" cy="261"/>
                <a:chOff x="1152" y="3012"/>
                <a:chExt cx="336" cy="261"/>
              </a:xfrm>
              <a:grpFill/>
            </p:grpSpPr>
            <p:sp>
              <p:nvSpPr>
                <p:cNvPr id="23756" name="Rectangle 8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57" name="Line 8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58" name="Line 8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59" name="Line 8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18" name="Group 90"/>
              <p:cNvGrpSpPr>
                <a:grpSpLocks/>
              </p:cNvGrpSpPr>
              <p:nvPr/>
            </p:nvGrpSpPr>
            <p:grpSpPr bwMode="auto">
              <a:xfrm>
                <a:off x="1119" y="3051"/>
                <a:ext cx="336" cy="261"/>
                <a:chOff x="1152" y="3012"/>
                <a:chExt cx="336" cy="261"/>
              </a:xfrm>
              <a:grpFill/>
            </p:grpSpPr>
            <p:sp>
              <p:nvSpPr>
                <p:cNvPr id="23752" name="Rectangle 9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53" name="Line 9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54" name="Line 9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55" name="Line 9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732" name="Rectangle 96"/>
            <p:cNvSpPr>
              <a:spLocks noChangeArrowheads="1"/>
            </p:cNvSpPr>
            <p:nvPr/>
          </p:nvSpPr>
          <p:spPr bwMode="auto">
            <a:xfrm>
              <a:off x="2082800" y="3968750"/>
              <a:ext cx="541338"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35" name="Rectangle 97"/>
            <p:cNvSpPr>
              <a:spLocks noChangeArrowheads="1"/>
            </p:cNvSpPr>
            <p:nvPr/>
          </p:nvSpPr>
          <p:spPr bwMode="auto">
            <a:xfrm>
              <a:off x="1902360" y="3968750"/>
              <a:ext cx="180458"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734" name="Rectangle 98"/>
            <p:cNvSpPr>
              <a:spLocks noChangeArrowheads="1"/>
            </p:cNvSpPr>
            <p:nvPr/>
          </p:nvSpPr>
          <p:spPr bwMode="auto">
            <a:xfrm>
              <a:off x="1539875" y="3968750"/>
              <a:ext cx="361950"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19" name="Group 99"/>
            <p:cNvGrpSpPr>
              <a:grpSpLocks/>
            </p:cNvGrpSpPr>
            <p:nvPr/>
          </p:nvGrpSpPr>
          <p:grpSpPr bwMode="auto">
            <a:xfrm>
              <a:off x="2590800" y="3867150"/>
              <a:ext cx="579035" cy="476250"/>
              <a:chOff x="1119" y="3012"/>
              <a:chExt cx="369" cy="300"/>
            </a:xfrm>
            <a:solidFill>
              <a:schemeClr val="accent5">
                <a:lumMod val="40000"/>
                <a:lumOff val="60000"/>
              </a:schemeClr>
            </a:solidFill>
          </p:grpSpPr>
          <p:grpSp>
            <p:nvGrpSpPr>
              <p:cNvPr id="20" name="Group 100"/>
              <p:cNvGrpSpPr>
                <a:grpSpLocks/>
              </p:cNvGrpSpPr>
              <p:nvPr/>
            </p:nvGrpSpPr>
            <p:grpSpPr bwMode="auto">
              <a:xfrm>
                <a:off x="1152" y="3012"/>
                <a:ext cx="336" cy="261"/>
                <a:chOff x="1152" y="3012"/>
                <a:chExt cx="336" cy="261"/>
              </a:xfrm>
              <a:grpFill/>
            </p:grpSpPr>
            <p:sp>
              <p:nvSpPr>
                <p:cNvPr id="23742" name="Rectangle 10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43" name="Line 10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44" name="Line 10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45" name="Line 10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21" name="Group 105"/>
              <p:cNvGrpSpPr>
                <a:grpSpLocks/>
              </p:cNvGrpSpPr>
              <p:nvPr/>
            </p:nvGrpSpPr>
            <p:grpSpPr bwMode="auto">
              <a:xfrm>
                <a:off x="1119" y="3051"/>
                <a:ext cx="336" cy="261"/>
                <a:chOff x="1152" y="3012"/>
                <a:chExt cx="336" cy="261"/>
              </a:xfrm>
              <a:grpFill/>
            </p:grpSpPr>
            <p:sp>
              <p:nvSpPr>
                <p:cNvPr id="23738" name="Rectangle 10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39" name="Line 10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40" name="Line 10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41" name="Line 10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718" name="Rectangle 111"/>
            <p:cNvSpPr>
              <a:spLocks noChangeArrowheads="1"/>
            </p:cNvSpPr>
            <p:nvPr/>
          </p:nvSpPr>
          <p:spPr bwMode="auto">
            <a:xfrm>
              <a:off x="4343400" y="1854200"/>
              <a:ext cx="542925"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39" name="Rectangle 112"/>
            <p:cNvSpPr>
              <a:spLocks noChangeArrowheads="1"/>
            </p:cNvSpPr>
            <p:nvPr/>
          </p:nvSpPr>
          <p:spPr bwMode="auto">
            <a:xfrm>
              <a:off x="4163313" y="1854200"/>
              <a:ext cx="180633"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720" name="Rectangle 113"/>
            <p:cNvSpPr>
              <a:spLocks noChangeArrowheads="1"/>
            </p:cNvSpPr>
            <p:nvPr/>
          </p:nvSpPr>
          <p:spPr bwMode="auto">
            <a:xfrm>
              <a:off x="3800475" y="1854200"/>
              <a:ext cx="363538"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22" name="Group 114"/>
            <p:cNvGrpSpPr>
              <a:grpSpLocks/>
            </p:cNvGrpSpPr>
            <p:nvPr/>
          </p:nvGrpSpPr>
          <p:grpSpPr bwMode="auto">
            <a:xfrm>
              <a:off x="4856002" y="1752600"/>
              <a:ext cx="579598" cy="476250"/>
              <a:chOff x="1119" y="3012"/>
              <a:chExt cx="369" cy="300"/>
            </a:xfrm>
            <a:solidFill>
              <a:schemeClr val="accent5">
                <a:lumMod val="40000"/>
                <a:lumOff val="60000"/>
              </a:schemeClr>
            </a:solidFill>
          </p:grpSpPr>
          <p:grpSp>
            <p:nvGrpSpPr>
              <p:cNvPr id="23" name="Group 115"/>
              <p:cNvGrpSpPr>
                <a:grpSpLocks/>
              </p:cNvGrpSpPr>
              <p:nvPr/>
            </p:nvGrpSpPr>
            <p:grpSpPr bwMode="auto">
              <a:xfrm>
                <a:off x="1152" y="3012"/>
                <a:ext cx="336" cy="261"/>
                <a:chOff x="1152" y="3012"/>
                <a:chExt cx="336" cy="261"/>
              </a:xfrm>
              <a:grpFill/>
            </p:grpSpPr>
            <p:sp>
              <p:nvSpPr>
                <p:cNvPr id="23728" name="Rectangle 11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29" name="Line 11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30" name="Line 11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31" name="Line 11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24" name="Group 120"/>
              <p:cNvGrpSpPr>
                <a:grpSpLocks/>
              </p:cNvGrpSpPr>
              <p:nvPr/>
            </p:nvGrpSpPr>
            <p:grpSpPr bwMode="auto">
              <a:xfrm>
                <a:off x="1119" y="3051"/>
                <a:ext cx="336" cy="261"/>
                <a:chOff x="1152" y="3012"/>
                <a:chExt cx="336" cy="261"/>
              </a:xfrm>
              <a:grpFill/>
            </p:grpSpPr>
            <p:sp>
              <p:nvSpPr>
                <p:cNvPr id="23724" name="Rectangle 12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25" name="Line 12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26" name="Line 12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27" name="Line 12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704" name="Rectangle 126"/>
            <p:cNvSpPr>
              <a:spLocks noChangeArrowheads="1"/>
            </p:cNvSpPr>
            <p:nvPr/>
          </p:nvSpPr>
          <p:spPr bwMode="auto">
            <a:xfrm>
              <a:off x="4343400" y="2387600"/>
              <a:ext cx="542925"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43" name="Rectangle 127"/>
            <p:cNvSpPr>
              <a:spLocks noChangeArrowheads="1"/>
            </p:cNvSpPr>
            <p:nvPr/>
          </p:nvSpPr>
          <p:spPr bwMode="auto">
            <a:xfrm>
              <a:off x="4163313" y="2387600"/>
              <a:ext cx="180633"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706" name="Rectangle 128"/>
            <p:cNvSpPr>
              <a:spLocks noChangeArrowheads="1"/>
            </p:cNvSpPr>
            <p:nvPr/>
          </p:nvSpPr>
          <p:spPr bwMode="auto">
            <a:xfrm>
              <a:off x="3800475" y="2387600"/>
              <a:ext cx="363538"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25" name="Group 129"/>
            <p:cNvGrpSpPr>
              <a:grpSpLocks/>
            </p:cNvGrpSpPr>
            <p:nvPr/>
          </p:nvGrpSpPr>
          <p:grpSpPr bwMode="auto">
            <a:xfrm>
              <a:off x="4852424" y="2286000"/>
              <a:ext cx="579598" cy="476250"/>
              <a:chOff x="1119" y="3012"/>
              <a:chExt cx="369" cy="300"/>
            </a:xfrm>
            <a:solidFill>
              <a:schemeClr val="accent5">
                <a:lumMod val="40000"/>
                <a:lumOff val="60000"/>
              </a:schemeClr>
            </a:solidFill>
          </p:grpSpPr>
          <p:grpSp>
            <p:nvGrpSpPr>
              <p:cNvPr id="26" name="Group 130"/>
              <p:cNvGrpSpPr>
                <a:grpSpLocks/>
              </p:cNvGrpSpPr>
              <p:nvPr/>
            </p:nvGrpSpPr>
            <p:grpSpPr bwMode="auto">
              <a:xfrm>
                <a:off x="1152" y="3012"/>
                <a:ext cx="336" cy="261"/>
                <a:chOff x="1152" y="3012"/>
                <a:chExt cx="336" cy="261"/>
              </a:xfrm>
              <a:grpFill/>
            </p:grpSpPr>
            <p:sp>
              <p:nvSpPr>
                <p:cNvPr id="23714" name="Rectangle 13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15" name="Line 13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16" name="Line 13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17" name="Line 13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27" name="Group 135"/>
              <p:cNvGrpSpPr>
                <a:grpSpLocks/>
              </p:cNvGrpSpPr>
              <p:nvPr/>
            </p:nvGrpSpPr>
            <p:grpSpPr bwMode="auto">
              <a:xfrm>
                <a:off x="1119" y="3051"/>
                <a:ext cx="336" cy="261"/>
                <a:chOff x="1152" y="3012"/>
                <a:chExt cx="336" cy="261"/>
              </a:xfrm>
              <a:grpFill/>
            </p:grpSpPr>
            <p:sp>
              <p:nvSpPr>
                <p:cNvPr id="23710" name="Rectangle 13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11" name="Line 13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12" name="Line 13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13" name="Line 13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690" name="Rectangle 141"/>
            <p:cNvSpPr>
              <a:spLocks noChangeArrowheads="1"/>
            </p:cNvSpPr>
            <p:nvPr/>
          </p:nvSpPr>
          <p:spPr bwMode="auto">
            <a:xfrm>
              <a:off x="4319588" y="2901950"/>
              <a:ext cx="542925"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47" name="Rectangle 142"/>
            <p:cNvSpPr>
              <a:spLocks noChangeArrowheads="1"/>
            </p:cNvSpPr>
            <p:nvPr/>
          </p:nvSpPr>
          <p:spPr bwMode="auto">
            <a:xfrm>
              <a:off x="4139501" y="2901950"/>
              <a:ext cx="180633"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692" name="Rectangle 143"/>
            <p:cNvSpPr>
              <a:spLocks noChangeArrowheads="1"/>
            </p:cNvSpPr>
            <p:nvPr/>
          </p:nvSpPr>
          <p:spPr bwMode="auto">
            <a:xfrm>
              <a:off x="3776663" y="2901950"/>
              <a:ext cx="363537"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28" name="Group 144"/>
            <p:cNvGrpSpPr>
              <a:grpSpLocks/>
            </p:cNvGrpSpPr>
            <p:nvPr/>
          </p:nvGrpSpPr>
          <p:grpSpPr bwMode="auto">
            <a:xfrm>
              <a:off x="4828612" y="2800350"/>
              <a:ext cx="579598" cy="476250"/>
              <a:chOff x="1119" y="3012"/>
              <a:chExt cx="369" cy="300"/>
            </a:xfrm>
            <a:solidFill>
              <a:schemeClr val="accent5">
                <a:lumMod val="40000"/>
                <a:lumOff val="60000"/>
              </a:schemeClr>
            </a:solidFill>
          </p:grpSpPr>
          <p:grpSp>
            <p:nvGrpSpPr>
              <p:cNvPr id="29" name="Group 145"/>
              <p:cNvGrpSpPr>
                <a:grpSpLocks/>
              </p:cNvGrpSpPr>
              <p:nvPr/>
            </p:nvGrpSpPr>
            <p:grpSpPr bwMode="auto">
              <a:xfrm>
                <a:off x="1152" y="3012"/>
                <a:ext cx="336" cy="261"/>
                <a:chOff x="1152" y="3012"/>
                <a:chExt cx="336" cy="261"/>
              </a:xfrm>
              <a:grpFill/>
            </p:grpSpPr>
            <p:sp>
              <p:nvSpPr>
                <p:cNvPr id="23700" name="Rectangle 14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01" name="Line 14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02" name="Line 14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703" name="Line 14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30" name="Group 150"/>
              <p:cNvGrpSpPr>
                <a:grpSpLocks/>
              </p:cNvGrpSpPr>
              <p:nvPr/>
            </p:nvGrpSpPr>
            <p:grpSpPr bwMode="auto">
              <a:xfrm>
                <a:off x="1119" y="3051"/>
                <a:ext cx="336" cy="261"/>
                <a:chOff x="1152" y="3012"/>
                <a:chExt cx="336" cy="261"/>
              </a:xfrm>
              <a:grpFill/>
            </p:grpSpPr>
            <p:sp>
              <p:nvSpPr>
                <p:cNvPr id="23696" name="Rectangle 15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97" name="Line 15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98" name="Line 15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99" name="Line 15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676" name="Rectangle 156"/>
            <p:cNvSpPr>
              <a:spLocks noChangeArrowheads="1"/>
            </p:cNvSpPr>
            <p:nvPr/>
          </p:nvSpPr>
          <p:spPr bwMode="auto">
            <a:xfrm>
              <a:off x="4343400" y="3435350"/>
              <a:ext cx="542925"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51" name="Rectangle 157"/>
            <p:cNvSpPr>
              <a:spLocks noChangeArrowheads="1"/>
            </p:cNvSpPr>
            <p:nvPr/>
          </p:nvSpPr>
          <p:spPr bwMode="auto">
            <a:xfrm>
              <a:off x="4163313" y="3435350"/>
              <a:ext cx="180633"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678" name="Rectangle 158"/>
            <p:cNvSpPr>
              <a:spLocks noChangeArrowheads="1"/>
            </p:cNvSpPr>
            <p:nvPr/>
          </p:nvSpPr>
          <p:spPr bwMode="auto">
            <a:xfrm>
              <a:off x="3800475" y="3435350"/>
              <a:ext cx="363538"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31" name="Group 159"/>
            <p:cNvGrpSpPr>
              <a:grpSpLocks/>
            </p:cNvGrpSpPr>
            <p:nvPr/>
          </p:nvGrpSpPr>
          <p:grpSpPr bwMode="auto">
            <a:xfrm>
              <a:off x="4852424" y="3333750"/>
              <a:ext cx="579598" cy="476250"/>
              <a:chOff x="1119" y="3012"/>
              <a:chExt cx="369" cy="300"/>
            </a:xfrm>
            <a:solidFill>
              <a:schemeClr val="accent5">
                <a:lumMod val="40000"/>
                <a:lumOff val="60000"/>
              </a:schemeClr>
            </a:solidFill>
          </p:grpSpPr>
          <p:grpSp>
            <p:nvGrpSpPr>
              <p:cNvPr id="23552" name="Group 160"/>
              <p:cNvGrpSpPr>
                <a:grpSpLocks/>
              </p:cNvGrpSpPr>
              <p:nvPr/>
            </p:nvGrpSpPr>
            <p:grpSpPr bwMode="auto">
              <a:xfrm>
                <a:off x="1152" y="3012"/>
                <a:ext cx="336" cy="261"/>
                <a:chOff x="1152" y="3012"/>
                <a:chExt cx="336" cy="261"/>
              </a:xfrm>
              <a:grpFill/>
            </p:grpSpPr>
            <p:sp>
              <p:nvSpPr>
                <p:cNvPr id="23686" name="Rectangle 16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87" name="Line 16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88" name="Line 16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89" name="Line 16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23553" name="Group 165"/>
              <p:cNvGrpSpPr>
                <a:grpSpLocks/>
              </p:cNvGrpSpPr>
              <p:nvPr/>
            </p:nvGrpSpPr>
            <p:grpSpPr bwMode="auto">
              <a:xfrm>
                <a:off x="1119" y="3051"/>
                <a:ext cx="336" cy="261"/>
                <a:chOff x="1152" y="3012"/>
                <a:chExt cx="336" cy="261"/>
              </a:xfrm>
              <a:grpFill/>
            </p:grpSpPr>
            <p:sp>
              <p:nvSpPr>
                <p:cNvPr id="23682" name="Rectangle 16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83" name="Line 16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84" name="Line 16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85" name="Line 16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662" name="Rectangle 171"/>
            <p:cNvSpPr>
              <a:spLocks noChangeArrowheads="1"/>
            </p:cNvSpPr>
            <p:nvPr/>
          </p:nvSpPr>
          <p:spPr bwMode="auto">
            <a:xfrm>
              <a:off x="4343400" y="3968750"/>
              <a:ext cx="542925"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55" name="Rectangle 172"/>
            <p:cNvSpPr>
              <a:spLocks noChangeArrowheads="1"/>
            </p:cNvSpPr>
            <p:nvPr/>
          </p:nvSpPr>
          <p:spPr bwMode="auto">
            <a:xfrm>
              <a:off x="4163313" y="3968750"/>
              <a:ext cx="180633"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664" name="Rectangle 173"/>
            <p:cNvSpPr>
              <a:spLocks noChangeArrowheads="1"/>
            </p:cNvSpPr>
            <p:nvPr/>
          </p:nvSpPr>
          <p:spPr bwMode="auto">
            <a:xfrm>
              <a:off x="3800475" y="3968750"/>
              <a:ext cx="363538"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23554" name="Group 174"/>
            <p:cNvGrpSpPr>
              <a:grpSpLocks/>
            </p:cNvGrpSpPr>
            <p:nvPr/>
          </p:nvGrpSpPr>
          <p:grpSpPr bwMode="auto">
            <a:xfrm>
              <a:off x="4852424" y="3867150"/>
              <a:ext cx="579598" cy="476250"/>
              <a:chOff x="1119" y="3012"/>
              <a:chExt cx="369" cy="300"/>
            </a:xfrm>
            <a:solidFill>
              <a:schemeClr val="accent5">
                <a:lumMod val="40000"/>
                <a:lumOff val="60000"/>
              </a:schemeClr>
            </a:solidFill>
          </p:grpSpPr>
          <p:grpSp>
            <p:nvGrpSpPr>
              <p:cNvPr id="23555" name="Group 175"/>
              <p:cNvGrpSpPr>
                <a:grpSpLocks/>
              </p:cNvGrpSpPr>
              <p:nvPr/>
            </p:nvGrpSpPr>
            <p:grpSpPr bwMode="auto">
              <a:xfrm>
                <a:off x="1152" y="3012"/>
                <a:ext cx="336" cy="261"/>
                <a:chOff x="1152" y="3012"/>
                <a:chExt cx="336" cy="261"/>
              </a:xfrm>
              <a:grpFill/>
            </p:grpSpPr>
            <p:sp>
              <p:nvSpPr>
                <p:cNvPr id="23672" name="Rectangle 17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73" name="Line 17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74" name="Line 17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75" name="Line 17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23556" name="Group 180"/>
              <p:cNvGrpSpPr>
                <a:grpSpLocks/>
              </p:cNvGrpSpPr>
              <p:nvPr/>
            </p:nvGrpSpPr>
            <p:grpSpPr bwMode="auto">
              <a:xfrm>
                <a:off x="1119" y="3051"/>
                <a:ext cx="336" cy="261"/>
                <a:chOff x="1152" y="3012"/>
                <a:chExt cx="336" cy="261"/>
              </a:xfrm>
              <a:grpFill/>
            </p:grpSpPr>
            <p:sp>
              <p:nvSpPr>
                <p:cNvPr id="23668" name="Rectangle 18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69" name="Line 18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70" name="Line 18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71" name="Line 18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648" name="Rectangle 186"/>
            <p:cNvSpPr>
              <a:spLocks noChangeArrowheads="1"/>
            </p:cNvSpPr>
            <p:nvPr/>
          </p:nvSpPr>
          <p:spPr bwMode="auto">
            <a:xfrm>
              <a:off x="6604000" y="1854200"/>
              <a:ext cx="542925"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59" name="Rectangle 187"/>
            <p:cNvSpPr>
              <a:spLocks noChangeArrowheads="1"/>
            </p:cNvSpPr>
            <p:nvPr/>
          </p:nvSpPr>
          <p:spPr bwMode="auto">
            <a:xfrm>
              <a:off x="6423913" y="1854200"/>
              <a:ext cx="180633"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650" name="Rectangle 188"/>
            <p:cNvSpPr>
              <a:spLocks noChangeArrowheads="1"/>
            </p:cNvSpPr>
            <p:nvPr/>
          </p:nvSpPr>
          <p:spPr bwMode="auto">
            <a:xfrm>
              <a:off x="6061075" y="1854200"/>
              <a:ext cx="363538"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23557" name="Group 189"/>
            <p:cNvGrpSpPr>
              <a:grpSpLocks/>
            </p:cNvGrpSpPr>
            <p:nvPr/>
          </p:nvGrpSpPr>
          <p:grpSpPr bwMode="auto">
            <a:xfrm>
              <a:off x="7116602" y="1752600"/>
              <a:ext cx="579598" cy="476250"/>
              <a:chOff x="1119" y="3012"/>
              <a:chExt cx="369" cy="300"/>
            </a:xfrm>
            <a:solidFill>
              <a:schemeClr val="accent5">
                <a:lumMod val="40000"/>
                <a:lumOff val="60000"/>
              </a:schemeClr>
            </a:solidFill>
          </p:grpSpPr>
          <p:grpSp>
            <p:nvGrpSpPr>
              <p:cNvPr id="23558" name="Group 190"/>
              <p:cNvGrpSpPr>
                <a:grpSpLocks/>
              </p:cNvGrpSpPr>
              <p:nvPr/>
            </p:nvGrpSpPr>
            <p:grpSpPr bwMode="auto">
              <a:xfrm>
                <a:off x="1152" y="3012"/>
                <a:ext cx="336" cy="261"/>
                <a:chOff x="1152" y="3012"/>
                <a:chExt cx="336" cy="261"/>
              </a:xfrm>
              <a:grpFill/>
            </p:grpSpPr>
            <p:sp>
              <p:nvSpPr>
                <p:cNvPr id="23658" name="Rectangle 19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59" name="Line 19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60" name="Line 19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61" name="Line 19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23560" name="Group 195"/>
              <p:cNvGrpSpPr>
                <a:grpSpLocks/>
              </p:cNvGrpSpPr>
              <p:nvPr/>
            </p:nvGrpSpPr>
            <p:grpSpPr bwMode="auto">
              <a:xfrm>
                <a:off x="1119" y="3051"/>
                <a:ext cx="336" cy="261"/>
                <a:chOff x="1152" y="3012"/>
                <a:chExt cx="336" cy="261"/>
              </a:xfrm>
              <a:grpFill/>
            </p:grpSpPr>
            <p:sp>
              <p:nvSpPr>
                <p:cNvPr id="23654" name="Rectangle 19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55" name="Line 19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56" name="Line 19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57" name="Line 19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634" name="Rectangle 201"/>
            <p:cNvSpPr>
              <a:spLocks noChangeArrowheads="1"/>
            </p:cNvSpPr>
            <p:nvPr/>
          </p:nvSpPr>
          <p:spPr bwMode="auto">
            <a:xfrm>
              <a:off x="6604000" y="2362200"/>
              <a:ext cx="542925"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63" name="Rectangle 202"/>
            <p:cNvSpPr>
              <a:spLocks noChangeArrowheads="1"/>
            </p:cNvSpPr>
            <p:nvPr/>
          </p:nvSpPr>
          <p:spPr bwMode="auto">
            <a:xfrm>
              <a:off x="6423913" y="2362200"/>
              <a:ext cx="180633"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636" name="Rectangle 203"/>
            <p:cNvSpPr>
              <a:spLocks noChangeArrowheads="1"/>
            </p:cNvSpPr>
            <p:nvPr/>
          </p:nvSpPr>
          <p:spPr bwMode="auto">
            <a:xfrm>
              <a:off x="6061075" y="2362200"/>
              <a:ext cx="363538"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23562" name="Group 204"/>
            <p:cNvGrpSpPr>
              <a:grpSpLocks/>
            </p:cNvGrpSpPr>
            <p:nvPr/>
          </p:nvGrpSpPr>
          <p:grpSpPr bwMode="auto">
            <a:xfrm>
              <a:off x="7116602" y="2286000"/>
              <a:ext cx="579598" cy="476250"/>
              <a:chOff x="1119" y="3012"/>
              <a:chExt cx="369" cy="300"/>
            </a:xfrm>
            <a:solidFill>
              <a:schemeClr val="accent5">
                <a:lumMod val="40000"/>
                <a:lumOff val="60000"/>
              </a:schemeClr>
            </a:solidFill>
          </p:grpSpPr>
          <p:grpSp>
            <p:nvGrpSpPr>
              <p:cNvPr id="23563" name="Group 205"/>
              <p:cNvGrpSpPr>
                <a:grpSpLocks/>
              </p:cNvGrpSpPr>
              <p:nvPr/>
            </p:nvGrpSpPr>
            <p:grpSpPr bwMode="auto">
              <a:xfrm>
                <a:off x="1152" y="3012"/>
                <a:ext cx="336" cy="261"/>
                <a:chOff x="1152" y="3012"/>
                <a:chExt cx="336" cy="261"/>
              </a:xfrm>
              <a:grpFill/>
            </p:grpSpPr>
            <p:sp>
              <p:nvSpPr>
                <p:cNvPr id="23644" name="Rectangle 20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45" name="Line 20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46" name="Line 20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47" name="Line 20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23564" name="Group 210"/>
              <p:cNvGrpSpPr>
                <a:grpSpLocks/>
              </p:cNvGrpSpPr>
              <p:nvPr/>
            </p:nvGrpSpPr>
            <p:grpSpPr bwMode="auto">
              <a:xfrm>
                <a:off x="1119" y="3051"/>
                <a:ext cx="336" cy="261"/>
                <a:chOff x="1152" y="3012"/>
                <a:chExt cx="336" cy="261"/>
              </a:xfrm>
              <a:grpFill/>
            </p:grpSpPr>
            <p:sp>
              <p:nvSpPr>
                <p:cNvPr id="23640" name="Rectangle 21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41" name="Line 21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42" name="Line 21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43" name="Line 21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620" name="Rectangle 216"/>
            <p:cNvSpPr>
              <a:spLocks noChangeArrowheads="1"/>
            </p:cNvSpPr>
            <p:nvPr/>
          </p:nvSpPr>
          <p:spPr bwMode="auto">
            <a:xfrm>
              <a:off x="6580188" y="2901950"/>
              <a:ext cx="542925"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67" name="Rectangle 217"/>
            <p:cNvSpPr>
              <a:spLocks noChangeArrowheads="1"/>
            </p:cNvSpPr>
            <p:nvPr/>
          </p:nvSpPr>
          <p:spPr bwMode="auto">
            <a:xfrm>
              <a:off x="6400101" y="2901950"/>
              <a:ext cx="180633"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622" name="Rectangle 218"/>
            <p:cNvSpPr>
              <a:spLocks noChangeArrowheads="1"/>
            </p:cNvSpPr>
            <p:nvPr/>
          </p:nvSpPr>
          <p:spPr bwMode="auto">
            <a:xfrm>
              <a:off x="6037263" y="2901950"/>
              <a:ext cx="363537"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23565" name="Group 219"/>
            <p:cNvGrpSpPr>
              <a:grpSpLocks/>
            </p:cNvGrpSpPr>
            <p:nvPr/>
          </p:nvGrpSpPr>
          <p:grpSpPr bwMode="auto">
            <a:xfrm>
              <a:off x="7092790" y="2800350"/>
              <a:ext cx="579598" cy="476250"/>
              <a:chOff x="1119" y="3012"/>
              <a:chExt cx="369" cy="300"/>
            </a:xfrm>
            <a:solidFill>
              <a:schemeClr val="accent5">
                <a:lumMod val="40000"/>
                <a:lumOff val="60000"/>
              </a:schemeClr>
            </a:solidFill>
          </p:grpSpPr>
          <p:grpSp>
            <p:nvGrpSpPr>
              <p:cNvPr id="23566" name="Group 220"/>
              <p:cNvGrpSpPr>
                <a:grpSpLocks/>
              </p:cNvGrpSpPr>
              <p:nvPr/>
            </p:nvGrpSpPr>
            <p:grpSpPr bwMode="auto">
              <a:xfrm>
                <a:off x="1152" y="3012"/>
                <a:ext cx="336" cy="261"/>
                <a:chOff x="1152" y="3012"/>
                <a:chExt cx="336" cy="261"/>
              </a:xfrm>
              <a:grpFill/>
            </p:grpSpPr>
            <p:sp>
              <p:nvSpPr>
                <p:cNvPr id="23630" name="Rectangle 22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31" name="Line 22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32" name="Line 22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33" name="Line 22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23567" name="Group 225"/>
              <p:cNvGrpSpPr>
                <a:grpSpLocks/>
              </p:cNvGrpSpPr>
              <p:nvPr/>
            </p:nvGrpSpPr>
            <p:grpSpPr bwMode="auto">
              <a:xfrm>
                <a:off x="1119" y="3051"/>
                <a:ext cx="336" cy="261"/>
                <a:chOff x="1152" y="3012"/>
                <a:chExt cx="336" cy="261"/>
              </a:xfrm>
              <a:grpFill/>
            </p:grpSpPr>
            <p:sp>
              <p:nvSpPr>
                <p:cNvPr id="23626" name="Rectangle 22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27" name="Line 22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28" name="Line 22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29" name="Line 22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606" name="Rectangle 231"/>
            <p:cNvSpPr>
              <a:spLocks noChangeArrowheads="1"/>
            </p:cNvSpPr>
            <p:nvPr/>
          </p:nvSpPr>
          <p:spPr bwMode="auto">
            <a:xfrm>
              <a:off x="6604000" y="3435350"/>
              <a:ext cx="542925" cy="355600"/>
            </a:xfrm>
            <a:prstGeom prst="rect">
              <a:avLst/>
            </a:prstGeom>
            <a:solidFill>
              <a:schemeClr val="accent2">
                <a:lumMod val="40000"/>
                <a:lumOff val="6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sp>
          <p:nvSpPr>
            <p:cNvPr id="47171" name="Rectangle 232"/>
            <p:cNvSpPr>
              <a:spLocks noChangeArrowheads="1"/>
            </p:cNvSpPr>
            <p:nvPr/>
          </p:nvSpPr>
          <p:spPr bwMode="auto">
            <a:xfrm>
              <a:off x="6423913" y="3435350"/>
              <a:ext cx="180633" cy="355600"/>
            </a:xfrm>
            <a:prstGeom prst="rect">
              <a:avLst/>
            </a:prstGeom>
            <a:solidFill>
              <a:srgbClr val="92D050"/>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ndParaRPr>
            </a:p>
          </p:txBody>
        </p:sp>
        <p:sp>
          <p:nvSpPr>
            <p:cNvPr id="23608" name="Rectangle 233"/>
            <p:cNvSpPr>
              <a:spLocks noChangeArrowheads="1"/>
            </p:cNvSpPr>
            <p:nvPr/>
          </p:nvSpPr>
          <p:spPr bwMode="auto">
            <a:xfrm>
              <a:off x="6061075" y="3435350"/>
              <a:ext cx="363538" cy="355600"/>
            </a:xfrm>
            <a:prstGeom prst="rect">
              <a:avLst/>
            </a:prstGeom>
            <a:solidFill>
              <a:schemeClr val="accent1">
                <a:lumMod val="60000"/>
                <a:lumOff val="40000"/>
              </a:schemeClr>
            </a:solidFill>
            <a:ln w="9525">
              <a:solidFill>
                <a:schemeClr val="tx1"/>
              </a:solidFill>
              <a:miter lim="800000"/>
              <a:headEnd/>
              <a:tailEnd/>
            </a:ln>
          </p:spPr>
          <p:txBody>
            <a:bodyPr/>
            <a:lstStyle/>
            <a:p>
              <a:pPr>
                <a:defRPr/>
              </a:pPr>
              <a:endParaRPr lang="en-US" dirty="0">
                <a:latin typeface="Calibri"/>
                <a:ea typeface="Calibri"/>
                <a:cs typeface="Calibri"/>
              </a:endParaRPr>
            </a:p>
          </p:txBody>
        </p:sp>
        <p:grpSp>
          <p:nvGrpSpPr>
            <p:cNvPr id="23568" name="Group 234"/>
            <p:cNvGrpSpPr>
              <a:grpSpLocks/>
            </p:cNvGrpSpPr>
            <p:nvPr/>
          </p:nvGrpSpPr>
          <p:grpSpPr bwMode="auto">
            <a:xfrm>
              <a:off x="7116602" y="3333750"/>
              <a:ext cx="579598" cy="476250"/>
              <a:chOff x="1119" y="3012"/>
              <a:chExt cx="369" cy="300"/>
            </a:xfrm>
            <a:solidFill>
              <a:schemeClr val="accent5">
                <a:lumMod val="40000"/>
                <a:lumOff val="60000"/>
              </a:schemeClr>
            </a:solidFill>
          </p:grpSpPr>
          <p:grpSp>
            <p:nvGrpSpPr>
              <p:cNvPr id="23569" name="Group 235"/>
              <p:cNvGrpSpPr>
                <a:grpSpLocks/>
              </p:cNvGrpSpPr>
              <p:nvPr/>
            </p:nvGrpSpPr>
            <p:grpSpPr bwMode="auto">
              <a:xfrm>
                <a:off x="1152" y="3012"/>
                <a:ext cx="336" cy="261"/>
                <a:chOff x="1152" y="3012"/>
                <a:chExt cx="336" cy="261"/>
              </a:xfrm>
              <a:grpFill/>
            </p:grpSpPr>
            <p:sp>
              <p:nvSpPr>
                <p:cNvPr id="23616" name="Rectangle 23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17" name="Line 23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18" name="Line 23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19" name="Line 23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23570" name="Group 240"/>
              <p:cNvGrpSpPr>
                <a:grpSpLocks/>
              </p:cNvGrpSpPr>
              <p:nvPr/>
            </p:nvGrpSpPr>
            <p:grpSpPr bwMode="auto">
              <a:xfrm>
                <a:off x="1119" y="3051"/>
                <a:ext cx="336" cy="261"/>
                <a:chOff x="1152" y="3012"/>
                <a:chExt cx="336" cy="261"/>
              </a:xfrm>
              <a:grpFill/>
            </p:grpSpPr>
            <p:sp>
              <p:nvSpPr>
                <p:cNvPr id="23612" name="Rectangle 24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13" name="Line 24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14" name="Line 24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15" name="Line 24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sp>
          <p:nvSpPr>
            <p:cNvPr id="23592" name="Rectangle 246"/>
            <p:cNvSpPr>
              <a:spLocks noChangeArrowheads="1"/>
            </p:cNvSpPr>
            <p:nvPr/>
          </p:nvSpPr>
          <p:spPr bwMode="auto">
            <a:xfrm>
              <a:off x="6604000" y="3968750"/>
              <a:ext cx="542925" cy="355600"/>
            </a:xfrm>
            <a:prstGeom prst="rect">
              <a:avLst/>
            </a:prstGeom>
            <a:solidFill>
              <a:schemeClr val="accent2">
                <a:lumMod val="40000"/>
                <a:lumOff val="60000"/>
              </a:schemeClr>
            </a:solidFill>
            <a:ln w="9525">
              <a:solidFill>
                <a:schemeClr val="tx1"/>
              </a:solidFill>
              <a:miter lim="800000"/>
              <a:headEnd/>
              <a:tailEnd/>
            </a:ln>
          </p:spPr>
          <p:txBody>
            <a:bodyPr anchor="ctr"/>
            <a:lstStyle/>
            <a:p>
              <a:pPr algn="ctr">
                <a:defRPr/>
              </a:pPr>
              <a:r>
                <a:rPr lang="en-US" sz="1000" dirty="0">
                  <a:latin typeface="Calibri"/>
                  <a:ea typeface="Calibri"/>
                  <a:cs typeface="Calibri"/>
                </a:rPr>
                <a:t>V</a:t>
              </a:r>
            </a:p>
          </p:txBody>
        </p:sp>
        <p:sp>
          <p:nvSpPr>
            <p:cNvPr id="47175" name="Rectangle 247"/>
            <p:cNvSpPr>
              <a:spLocks noChangeArrowheads="1"/>
            </p:cNvSpPr>
            <p:nvPr/>
          </p:nvSpPr>
          <p:spPr bwMode="auto">
            <a:xfrm>
              <a:off x="6423913" y="3968750"/>
              <a:ext cx="180633" cy="355600"/>
            </a:xfrm>
            <a:prstGeom prst="rect">
              <a:avLst/>
            </a:prstGeom>
            <a:solidFill>
              <a:srgbClr val="92D050"/>
            </a:solidFill>
            <a:ln w="9525">
              <a:solidFill>
                <a:schemeClr val="tx1"/>
              </a:solidFill>
              <a:miter lim="800000"/>
              <a:headEnd/>
              <a:tailEnd/>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000">
                  <a:latin typeface="Calibri" charset="0"/>
                </a:rPr>
                <a:t>V</a:t>
              </a:r>
            </a:p>
          </p:txBody>
        </p:sp>
        <p:sp>
          <p:nvSpPr>
            <p:cNvPr id="23594" name="Rectangle 248"/>
            <p:cNvSpPr>
              <a:spLocks noChangeArrowheads="1"/>
            </p:cNvSpPr>
            <p:nvPr/>
          </p:nvSpPr>
          <p:spPr bwMode="auto">
            <a:xfrm>
              <a:off x="6061075" y="3968750"/>
              <a:ext cx="363538" cy="355600"/>
            </a:xfrm>
            <a:prstGeom prst="rect">
              <a:avLst/>
            </a:prstGeom>
            <a:solidFill>
              <a:schemeClr val="accent1">
                <a:lumMod val="60000"/>
                <a:lumOff val="40000"/>
              </a:schemeClr>
            </a:solidFill>
            <a:ln w="9525">
              <a:solidFill>
                <a:schemeClr val="tx1"/>
              </a:solidFill>
              <a:miter lim="800000"/>
              <a:headEnd/>
              <a:tailEnd/>
            </a:ln>
          </p:spPr>
          <p:txBody>
            <a:bodyPr anchor="ctr"/>
            <a:lstStyle/>
            <a:p>
              <a:pPr algn="ctr">
                <a:defRPr/>
              </a:pPr>
              <a:r>
                <a:rPr lang="en-US" sz="1000" dirty="0">
                  <a:latin typeface="Calibri"/>
                  <a:ea typeface="Calibri"/>
                  <a:cs typeface="Calibri"/>
                </a:rPr>
                <a:t>V</a:t>
              </a:r>
            </a:p>
          </p:txBody>
        </p:sp>
        <p:grpSp>
          <p:nvGrpSpPr>
            <p:cNvPr id="23571" name="Group 249"/>
            <p:cNvGrpSpPr>
              <a:grpSpLocks/>
            </p:cNvGrpSpPr>
            <p:nvPr/>
          </p:nvGrpSpPr>
          <p:grpSpPr bwMode="auto">
            <a:xfrm>
              <a:off x="7116602" y="3867150"/>
              <a:ext cx="579598" cy="476250"/>
              <a:chOff x="1119" y="3012"/>
              <a:chExt cx="369" cy="300"/>
            </a:xfrm>
            <a:solidFill>
              <a:schemeClr val="accent5">
                <a:lumMod val="40000"/>
                <a:lumOff val="60000"/>
              </a:schemeClr>
            </a:solidFill>
          </p:grpSpPr>
          <p:grpSp>
            <p:nvGrpSpPr>
              <p:cNvPr id="23572" name="Group 250"/>
              <p:cNvGrpSpPr>
                <a:grpSpLocks/>
              </p:cNvGrpSpPr>
              <p:nvPr/>
            </p:nvGrpSpPr>
            <p:grpSpPr bwMode="auto">
              <a:xfrm>
                <a:off x="1152" y="3012"/>
                <a:ext cx="336" cy="261"/>
                <a:chOff x="1152" y="3012"/>
                <a:chExt cx="336" cy="261"/>
              </a:xfrm>
              <a:grpFill/>
            </p:grpSpPr>
            <p:sp>
              <p:nvSpPr>
                <p:cNvPr id="23602" name="Rectangle 251"/>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03" name="Line 252"/>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04" name="Line 253"/>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05" name="Line 254"/>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nvGrpSpPr>
              <p:cNvPr id="23573" name="Group 255"/>
              <p:cNvGrpSpPr>
                <a:grpSpLocks/>
              </p:cNvGrpSpPr>
              <p:nvPr/>
            </p:nvGrpSpPr>
            <p:grpSpPr bwMode="auto">
              <a:xfrm>
                <a:off x="1119" y="3051"/>
                <a:ext cx="336" cy="261"/>
                <a:chOff x="1152" y="3012"/>
                <a:chExt cx="336" cy="261"/>
              </a:xfrm>
              <a:grpFill/>
            </p:grpSpPr>
            <p:sp>
              <p:nvSpPr>
                <p:cNvPr id="23598" name="Rectangle 256"/>
                <p:cNvSpPr>
                  <a:spLocks noChangeArrowheads="1"/>
                </p:cNvSpPr>
                <p:nvPr/>
              </p:nvSpPr>
              <p:spPr bwMode="auto">
                <a:xfrm>
                  <a:off x="1152" y="3020"/>
                  <a:ext cx="336" cy="244"/>
                </a:xfrm>
                <a:prstGeom prst="rect">
                  <a:avLst/>
                </a:prstGeom>
                <a:grpFill/>
                <a:ln w="9525">
                  <a:solidFill>
                    <a:schemeClr val="tx1"/>
                  </a:solidFill>
                  <a:miter lim="800000"/>
                  <a:headEnd/>
                  <a:tailEnd/>
                </a:ln>
              </p:spPr>
              <p:txBody>
                <a:bodyPr wrap="none" lIns="91420" tIns="45711" rIns="91420" bIns="45711"/>
                <a:lstStyle/>
                <a:p>
                  <a:pPr algn="ctr">
                    <a:defRPr/>
                  </a:pPr>
                  <a:r>
                    <a:rPr lang="en-US" sz="1000" dirty="0">
                      <a:latin typeface="Calibri"/>
                      <a:ea typeface="Calibri"/>
                      <a:cs typeface="Calibri"/>
                    </a:rPr>
                    <a:t>V  V  V</a:t>
                  </a:r>
                </a:p>
                <a:p>
                  <a:pPr algn="ctr">
                    <a:defRPr/>
                  </a:pPr>
                  <a:r>
                    <a:rPr lang="en-US" sz="1000" dirty="0">
                      <a:latin typeface="Calibri"/>
                      <a:ea typeface="Calibri"/>
                      <a:cs typeface="Calibri"/>
                    </a:rPr>
                    <a:t>V  V  V</a:t>
                  </a:r>
                </a:p>
              </p:txBody>
            </p:sp>
            <p:sp>
              <p:nvSpPr>
                <p:cNvPr id="23599" name="Line 257"/>
                <p:cNvSpPr>
                  <a:spLocks noChangeShapeType="1"/>
                </p:cNvSpPr>
                <p:nvPr/>
              </p:nvSpPr>
              <p:spPr bwMode="auto">
                <a:xfrm flipH="1">
                  <a:off x="1371" y="3012"/>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00" name="Line 258"/>
                <p:cNvSpPr>
                  <a:spLocks noChangeShapeType="1"/>
                </p:cNvSpPr>
                <p:nvPr/>
              </p:nvSpPr>
              <p:spPr bwMode="auto">
                <a:xfrm rot="5400000">
                  <a:off x="1319" y="2969"/>
                  <a:ext cx="1" cy="336"/>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sp>
              <p:nvSpPr>
                <p:cNvPr id="23601" name="Line 259"/>
                <p:cNvSpPr>
                  <a:spLocks noChangeShapeType="1"/>
                </p:cNvSpPr>
                <p:nvPr/>
              </p:nvSpPr>
              <p:spPr bwMode="auto">
                <a:xfrm flipH="1">
                  <a:off x="1260" y="3015"/>
                  <a:ext cx="1" cy="258"/>
                </a:xfrm>
                <a:prstGeom prst="line">
                  <a:avLst/>
                </a:prstGeom>
                <a:grpFill/>
                <a:ln w="9525">
                  <a:solidFill>
                    <a:schemeClr val="tx1"/>
                  </a:solidFill>
                  <a:round/>
                  <a:headEnd/>
                  <a:tailEnd/>
                </a:ln>
              </p:spPr>
              <p:txBody>
                <a:bodyPr wrap="none" lIns="91420" tIns="45711" rIns="91420" bIns="45711" anchor="ctr"/>
                <a:lstStyle/>
                <a:p>
                  <a:pPr>
                    <a:defRPr/>
                  </a:pPr>
                  <a:endParaRPr lang="en-US" dirty="0">
                    <a:solidFill>
                      <a:srgbClr val="FF0000"/>
                    </a:solidFill>
                    <a:latin typeface="Calibri"/>
                    <a:ea typeface="Calibri"/>
                    <a:cs typeface="Calibri"/>
                  </a:endParaRPr>
                </a:p>
              </p:txBody>
            </p:sp>
          </p:grpSp>
        </p:grpSp>
      </p:grpSp>
      <p:sp>
        <p:nvSpPr>
          <p:cNvPr id="6" name="Footer Placeholder 5"/>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tLang="en-US" dirty="0">
                <a:latin typeface="Arial" charset="0"/>
                <a:ea typeface="ＭＳ Ｐゴシック" charset="-128"/>
              </a:rPr>
              <a:t>How are data elements stored?</a:t>
            </a:r>
          </a:p>
        </p:txBody>
      </p:sp>
      <p:sp>
        <p:nvSpPr>
          <p:cNvPr id="49155"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E78E752-32E1-BF45-84D2-A819AAE3F55A}" type="slidenum">
              <a:rPr lang="en-US" altLang="en-US" sz="1200">
                <a:solidFill>
                  <a:schemeClr val="bg1"/>
                </a:solidFill>
                <a:latin typeface="Calibri" charset="0"/>
              </a:rPr>
              <a:pPr eaLnBrk="1" hangingPunct="1"/>
              <a:t>18</a:t>
            </a:fld>
            <a:endParaRPr lang="en-US" altLang="en-US" sz="1200">
              <a:solidFill>
                <a:schemeClr val="bg1"/>
              </a:solidFill>
              <a:latin typeface="Calibri" charset="0"/>
            </a:endParaRPr>
          </a:p>
        </p:txBody>
      </p:sp>
      <p:sp>
        <p:nvSpPr>
          <p:cNvPr id="49156" name="Rectangle 33"/>
          <p:cNvSpPr>
            <a:spLocks noChangeArrowheads="1"/>
          </p:cNvSpPr>
          <p:nvPr/>
        </p:nvSpPr>
        <p:spPr bwMode="auto">
          <a:xfrm>
            <a:off x="4740275" y="3048000"/>
            <a:ext cx="520700" cy="554038"/>
          </a:xfrm>
          <a:prstGeom prst="rect">
            <a:avLst/>
          </a:prstGeom>
          <a:solidFill>
            <a:srgbClr val="8FAEEA"/>
          </a:solidFill>
          <a:ln w="9525">
            <a:solidFill>
              <a:schemeClr val="tx1"/>
            </a:solidFill>
            <a:miter lim="800000"/>
            <a:headEnd/>
            <a:tailEnd/>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9157" name="Line 34"/>
          <p:cNvSpPr>
            <a:spLocks noChangeShapeType="1"/>
          </p:cNvSpPr>
          <p:nvPr/>
        </p:nvSpPr>
        <p:spPr bwMode="auto">
          <a:xfrm>
            <a:off x="4826000"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8" name="Line 35"/>
          <p:cNvSpPr>
            <a:spLocks noChangeShapeType="1"/>
          </p:cNvSpPr>
          <p:nvPr/>
        </p:nvSpPr>
        <p:spPr bwMode="auto">
          <a:xfrm>
            <a:off x="5000625"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59" name="Line 36"/>
          <p:cNvSpPr>
            <a:spLocks noChangeShapeType="1"/>
          </p:cNvSpPr>
          <p:nvPr/>
        </p:nvSpPr>
        <p:spPr bwMode="auto">
          <a:xfrm>
            <a:off x="4913313"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0" name="Line 37"/>
          <p:cNvSpPr>
            <a:spLocks noChangeShapeType="1"/>
          </p:cNvSpPr>
          <p:nvPr/>
        </p:nvSpPr>
        <p:spPr bwMode="auto">
          <a:xfrm>
            <a:off x="5086350"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1" name="Line 38"/>
          <p:cNvSpPr>
            <a:spLocks noChangeShapeType="1"/>
          </p:cNvSpPr>
          <p:nvPr/>
        </p:nvSpPr>
        <p:spPr bwMode="auto">
          <a:xfrm>
            <a:off x="5173663"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2" name="Line 39"/>
          <p:cNvSpPr>
            <a:spLocks noChangeShapeType="1"/>
          </p:cNvSpPr>
          <p:nvPr/>
        </p:nvSpPr>
        <p:spPr bwMode="auto">
          <a:xfrm>
            <a:off x="4740275" y="3159125"/>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3" name="Line 40"/>
          <p:cNvSpPr>
            <a:spLocks noChangeShapeType="1"/>
          </p:cNvSpPr>
          <p:nvPr/>
        </p:nvSpPr>
        <p:spPr bwMode="auto">
          <a:xfrm>
            <a:off x="4740275" y="3379788"/>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4" name="Line 41"/>
          <p:cNvSpPr>
            <a:spLocks noChangeShapeType="1"/>
          </p:cNvSpPr>
          <p:nvPr/>
        </p:nvSpPr>
        <p:spPr bwMode="auto">
          <a:xfrm>
            <a:off x="4740275" y="3270250"/>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42"/>
          <p:cNvSpPr>
            <a:spLocks noChangeShapeType="1"/>
          </p:cNvSpPr>
          <p:nvPr/>
        </p:nvSpPr>
        <p:spPr bwMode="auto">
          <a:xfrm>
            <a:off x="4740275" y="3490913"/>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Rectangle 43"/>
          <p:cNvSpPr>
            <a:spLocks noChangeArrowheads="1"/>
          </p:cNvSpPr>
          <p:nvPr/>
        </p:nvSpPr>
        <p:spPr bwMode="auto">
          <a:xfrm>
            <a:off x="5348288" y="3048000"/>
            <a:ext cx="520700" cy="554038"/>
          </a:xfrm>
          <a:prstGeom prst="rect">
            <a:avLst/>
          </a:prstGeom>
          <a:solidFill>
            <a:srgbClr val="8FAEEA"/>
          </a:solidFill>
          <a:ln w="9525">
            <a:solidFill>
              <a:schemeClr val="tx1"/>
            </a:solidFill>
            <a:miter lim="800000"/>
            <a:headEnd/>
            <a:tailEnd/>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9167" name="Line 44"/>
          <p:cNvSpPr>
            <a:spLocks noChangeShapeType="1"/>
          </p:cNvSpPr>
          <p:nvPr/>
        </p:nvSpPr>
        <p:spPr bwMode="auto">
          <a:xfrm>
            <a:off x="5434013"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45"/>
          <p:cNvSpPr>
            <a:spLocks noChangeShapeType="1"/>
          </p:cNvSpPr>
          <p:nvPr/>
        </p:nvSpPr>
        <p:spPr bwMode="auto">
          <a:xfrm>
            <a:off x="5608638"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46"/>
          <p:cNvSpPr>
            <a:spLocks noChangeShapeType="1"/>
          </p:cNvSpPr>
          <p:nvPr/>
        </p:nvSpPr>
        <p:spPr bwMode="auto">
          <a:xfrm>
            <a:off x="5521325"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47"/>
          <p:cNvSpPr>
            <a:spLocks noChangeShapeType="1"/>
          </p:cNvSpPr>
          <p:nvPr/>
        </p:nvSpPr>
        <p:spPr bwMode="auto">
          <a:xfrm>
            <a:off x="5695950"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48"/>
          <p:cNvSpPr>
            <a:spLocks noChangeShapeType="1"/>
          </p:cNvSpPr>
          <p:nvPr/>
        </p:nvSpPr>
        <p:spPr bwMode="auto">
          <a:xfrm>
            <a:off x="5781675"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49"/>
          <p:cNvSpPr>
            <a:spLocks noChangeShapeType="1"/>
          </p:cNvSpPr>
          <p:nvPr/>
        </p:nvSpPr>
        <p:spPr bwMode="auto">
          <a:xfrm>
            <a:off x="5348288" y="3159125"/>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50"/>
          <p:cNvSpPr>
            <a:spLocks noChangeShapeType="1"/>
          </p:cNvSpPr>
          <p:nvPr/>
        </p:nvSpPr>
        <p:spPr bwMode="auto">
          <a:xfrm>
            <a:off x="5348288" y="3379788"/>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4" name="Line 51"/>
          <p:cNvSpPr>
            <a:spLocks noChangeShapeType="1"/>
          </p:cNvSpPr>
          <p:nvPr/>
        </p:nvSpPr>
        <p:spPr bwMode="auto">
          <a:xfrm>
            <a:off x="5348288" y="3270250"/>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5" name="Line 52"/>
          <p:cNvSpPr>
            <a:spLocks noChangeShapeType="1"/>
          </p:cNvSpPr>
          <p:nvPr/>
        </p:nvSpPr>
        <p:spPr bwMode="auto">
          <a:xfrm>
            <a:off x="5348288" y="3490913"/>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6" name="Rectangle 53"/>
          <p:cNvSpPr>
            <a:spLocks noChangeArrowheads="1"/>
          </p:cNvSpPr>
          <p:nvPr/>
        </p:nvSpPr>
        <p:spPr bwMode="auto">
          <a:xfrm>
            <a:off x="4740275" y="3713163"/>
            <a:ext cx="520700" cy="554037"/>
          </a:xfrm>
          <a:prstGeom prst="rect">
            <a:avLst/>
          </a:prstGeom>
          <a:solidFill>
            <a:srgbClr val="8FAEEA"/>
          </a:solidFill>
          <a:ln w="9525">
            <a:solidFill>
              <a:schemeClr val="tx1"/>
            </a:solidFill>
            <a:miter lim="800000"/>
            <a:headEnd/>
            <a:tailEnd/>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9177" name="Line 54"/>
          <p:cNvSpPr>
            <a:spLocks noChangeShapeType="1"/>
          </p:cNvSpPr>
          <p:nvPr/>
        </p:nvSpPr>
        <p:spPr bwMode="auto">
          <a:xfrm>
            <a:off x="4826000"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8" name="Line 55"/>
          <p:cNvSpPr>
            <a:spLocks noChangeShapeType="1"/>
          </p:cNvSpPr>
          <p:nvPr/>
        </p:nvSpPr>
        <p:spPr bwMode="auto">
          <a:xfrm>
            <a:off x="5000625"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9" name="Line 56"/>
          <p:cNvSpPr>
            <a:spLocks noChangeShapeType="1"/>
          </p:cNvSpPr>
          <p:nvPr/>
        </p:nvSpPr>
        <p:spPr bwMode="auto">
          <a:xfrm>
            <a:off x="4913313"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0" name="Line 57"/>
          <p:cNvSpPr>
            <a:spLocks noChangeShapeType="1"/>
          </p:cNvSpPr>
          <p:nvPr/>
        </p:nvSpPr>
        <p:spPr bwMode="auto">
          <a:xfrm>
            <a:off x="5086350"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1" name="Line 58"/>
          <p:cNvSpPr>
            <a:spLocks noChangeShapeType="1"/>
          </p:cNvSpPr>
          <p:nvPr/>
        </p:nvSpPr>
        <p:spPr bwMode="auto">
          <a:xfrm>
            <a:off x="5173663"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2" name="Line 59"/>
          <p:cNvSpPr>
            <a:spLocks noChangeShapeType="1"/>
          </p:cNvSpPr>
          <p:nvPr/>
        </p:nvSpPr>
        <p:spPr bwMode="auto">
          <a:xfrm>
            <a:off x="4740275" y="3824288"/>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3" name="Line 60"/>
          <p:cNvSpPr>
            <a:spLocks noChangeShapeType="1"/>
          </p:cNvSpPr>
          <p:nvPr/>
        </p:nvSpPr>
        <p:spPr bwMode="auto">
          <a:xfrm>
            <a:off x="4740275" y="4044950"/>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4" name="Line 61"/>
          <p:cNvSpPr>
            <a:spLocks noChangeShapeType="1"/>
          </p:cNvSpPr>
          <p:nvPr/>
        </p:nvSpPr>
        <p:spPr bwMode="auto">
          <a:xfrm>
            <a:off x="4740275" y="3935413"/>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5" name="Line 62"/>
          <p:cNvSpPr>
            <a:spLocks noChangeShapeType="1"/>
          </p:cNvSpPr>
          <p:nvPr/>
        </p:nvSpPr>
        <p:spPr bwMode="auto">
          <a:xfrm>
            <a:off x="4740275" y="4156075"/>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6" name="Rectangle 63"/>
          <p:cNvSpPr>
            <a:spLocks noChangeArrowheads="1"/>
          </p:cNvSpPr>
          <p:nvPr/>
        </p:nvSpPr>
        <p:spPr bwMode="auto">
          <a:xfrm>
            <a:off x="5348288" y="3713163"/>
            <a:ext cx="520700" cy="554037"/>
          </a:xfrm>
          <a:prstGeom prst="rect">
            <a:avLst/>
          </a:prstGeom>
          <a:solidFill>
            <a:srgbClr val="8FAEEA"/>
          </a:solidFill>
          <a:ln w="9525">
            <a:solidFill>
              <a:schemeClr val="tx1"/>
            </a:solidFill>
            <a:miter lim="800000"/>
            <a:headEnd/>
            <a:tailEnd/>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9187" name="Line 64"/>
          <p:cNvSpPr>
            <a:spLocks noChangeShapeType="1"/>
          </p:cNvSpPr>
          <p:nvPr/>
        </p:nvSpPr>
        <p:spPr bwMode="auto">
          <a:xfrm>
            <a:off x="5434013"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8" name="Line 65"/>
          <p:cNvSpPr>
            <a:spLocks noChangeShapeType="1"/>
          </p:cNvSpPr>
          <p:nvPr/>
        </p:nvSpPr>
        <p:spPr bwMode="auto">
          <a:xfrm>
            <a:off x="5608638"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9" name="Line 66"/>
          <p:cNvSpPr>
            <a:spLocks noChangeShapeType="1"/>
          </p:cNvSpPr>
          <p:nvPr/>
        </p:nvSpPr>
        <p:spPr bwMode="auto">
          <a:xfrm>
            <a:off x="5521325"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0" name="Line 67"/>
          <p:cNvSpPr>
            <a:spLocks noChangeShapeType="1"/>
          </p:cNvSpPr>
          <p:nvPr/>
        </p:nvSpPr>
        <p:spPr bwMode="auto">
          <a:xfrm>
            <a:off x="5695950"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1" name="Line 68"/>
          <p:cNvSpPr>
            <a:spLocks noChangeShapeType="1"/>
          </p:cNvSpPr>
          <p:nvPr/>
        </p:nvSpPr>
        <p:spPr bwMode="auto">
          <a:xfrm>
            <a:off x="5781675"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2" name="Line 69"/>
          <p:cNvSpPr>
            <a:spLocks noChangeShapeType="1"/>
          </p:cNvSpPr>
          <p:nvPr/>
        </p:nvSpPr>
        <p:spPr bwMode="auto">
          <a:xfrm>
            <a:off x="5348288" y="3824288"/>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3" name="Line 70"/>
          <p:cNvSpPr>
            <a:spLocks noChangeShapeType="1"/>
          </p:cNvSpPr>
          <p:nvPr/>
        </p:nvSpPr>
        <p:spPr bwMode="auto">
          <a:xfrm>
            <a:off x="5348288" y="4044950"/>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4" name="Line 71"/>
          <p:cNvSpPr>
            <a:spLocks noChangeShapeType="1"/>
          </p:cNvSpPr>
          <p:nvPr/>
        </p:nvSpPr>
        <p:spPr bwMode="auto">
          <a:xfrm>
            <a:off x="5348288" y="3935413"/>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5" name="Line 72"/>
          <p:cNvSpPr>
            <a:spLocks noChangeShapeType="1"/>
          </p:cNvSpPr>
          <p:nvPr/>
        </p:nvSpPr>
        <p:spPr bwMode="auto">
          <a:xfrm>
            <a:off x="5348288" y="4156075"/>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6" name="Rectangle 73"/>
          <p:cNvSpPr>
            <a:spLocks noChangeArrowheads="1"/>
          </p:cNvSpPr>
          <p:nvPr/>
        </p:nvSpPr>
        <p:spPr bwMode="auto">
          <a:xfrm>
            <a:off x="5956300" y="3713163"/>
            <a:ext cx="520700" cy="554037"/>
          </a:xfrm>
          <a:prstGeom prst="rect">
            <a:avLst/>
          </a:prstGeom>
          <a:solidFill>
            <a:srgbClr val="8FAEEA"/>
          </a:solidFill>
          <a:ln w="9525">
            <a:solidFill>
              <a:schemeClr val="tx1"/>
            </a:solidFill>
            <a:miter lim="800000"/>
            <a:headEnd/>
            <a:tailEnd/>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9197" name="Line 74"/>
          <p:cNvSpPr>
            <a:spLocks noChangeShapeType="1"/>
          </p:cNvSpPr>
          <p:nvPr/>
        </p:nvSpPr>
        <p:spPr bwMode="auto">
          <a:xfrm>
            <a:off x="6042025"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8" name="Line 75"/>
          <p:cNvSpPr>
            <a:spLocks noChangeShapeType="1"/>
          </p:cNvSpPr>
          <p:nvPr/>
        </p:nvSpPr>
        <p:spPr bwMode="auto">
          <a:xfrm>
            <a:off x="6216650"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99" name="Line 76"/>
          <p:cNvSpPr>
            <a:spLocks noChangeShapeType="1"/>
          </p:cNvSpPr>
          <p:nvPr/>
        </p:nvSpPr>
        <p:spPr bwMode="auto">
          <a:xfrm>
            <a:off x="6129338"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0" name="Line 77"/>
          <p:cNvSpPr>
            <a:spLocks noChangeShapeType="1"/>
          </p:cNvSpPr>
          <p:nvPr/>
        </p:nvSpPr>
        <p:spPr bwMode="auto">
          <a:xfrm>
            <a:off x="6303963"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1" name="Line 78"/>
          <p:cNvSpPr>
            <a:spLocks noChangeShapeType="1"/>
          </p:cNvSpPr>
          <p:nvPr/>
        </p:nvSpPr>
        <p:spPr bwMode="auto">
          <a:xfrm>
            <a:off x="6389688" y="3713163"/>
            <a:ext cx="0" cy="5540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2" name="Line 79"/>
          <p:cNvSpPr>
            <a:spLocks noChangeShapeType="1"/>
          </p:cNvSpPr>
          <p:nvPr/>
        </p:nvSpPr>
        <p:spPr bwMode="auto">
          <a:xfrm>
            <a:off x="5956300" y="3824288"/>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3" name="Line 80"/>
          <p:cNvSpPr>
            <a:spLocks noChangeShapeType="1"/>
          </p:cNvSpPr>
          <p:nvPr/>
        </p:nvSpPr>
        <p:spPr bwMode="auto">
          <a:xfrm>
            <a:off x="5956300" y="4044950"/>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4" name="Line 81"/>
          <p:cNvSpPr>
            <a:spLocks noChangeShapeType="1"/>
          </p:cNvSpPr>
          <p:nvPr/>
        </p:nvSpPr>
        <p:spPr bwMode="auto">
          <a:xfrm>
            <a:off x="5956300" y="3935413"/>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5" name="Line 82"/>
          <p:cNvSpPr>
            <a:spLocks noChangeShapeType="1"/>
          </p:cNvSpPr>
          <p:nvPr/>
        </p:nvSpPr>
        <p:spPr bwMode="auto">
          <a:xfrm>
            <a:off x="5956300" y="4156075"/>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6" name="Rectangle 83"/>
          <p:cNvSpPr>
            <a:spLocks noChangeArrowheads="1"/>
          </p:cNvSpPr>
          <p:nvPr/>
        </p:nvSpPr>
        <p:spPr bwMode="auto">
          <a:xfrm>
            <a:off x="5956300" y="3048000"/>
            <a:ext cx="520700" cy="554038"/>
          </a:xfrm>
          <a:prstGeom prst="rect">
            <a:avLst/>
          </a:prstGeom>
          <a:solidFill>
            <a:srgbClr val="8FAEEA"/>
          </a:solidFill>
          <a:ln w="9525">
            <a:solidFill>
              <a:schemeClr val="tx1"/>
            </a:solidFill>
            <a:miter lim="800000"/>
            <a:headEnd/>
            <a:tailEnd/>
          </a:ln>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9207" name="Line 84"/>
          <p:cNvSpPr>
            <a:spLocks noChangeShapeType="1"/>
          </p:cNvSpPr>
          <p:nvPr/>
        </p:nvSpPr>
        <p:spPr bwMode="auto">
          <a:xfrm>
            <a:off x="6042025"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8" name="Line 85"/>
          <p:cNvSpPr>
            <a:spLocks noChangeShapeType="1"/>
          </p:cNvSpPr>
          <p:nvPr/>
        </p:nvSpPr>
        <p:spPr bwMode="auto">
          <a:xfrm>
            <a:off x="6216650"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9" name="Line 86"/>
          <p:cNvSpPr>
            <a:spLocks noChangeShapeType="1"/>
          </p:cNvSpPr>
          <p:nvPr/>
        </p:nvSpPr>
        <p:spPr bwMode="auto">
          <a:xfrm>
            <a:off x="6129338"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0" name="Line 87"/>
          <p:cNvSpPr>
            <a:spLocks noChangeShapeType="1"/>
          </p:cNvSpPr>
          <p:nvPr/>
        </p:nvSpPr>
        <p:spPr bwMode="auto">
          <a:xfrm>
            <a:off x="6303963"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1" name="Line 88"/>
          <p:cNvSpPr>
            <a:spLocks noChangeShapeType="1"/>
          </p:cNvSpPr>
          <p:nvPr/>
        </p:nvSpPr>
        <p:spPr bwMode="auto">
          <a:xfrm>
            <a:off x="6389688" y="3048000"/>
            <a:ext cx="0" cy="554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89"/>
          <p:cNvSpPr>
            <a:spLocks noChangeShapeType="1"/>
          </p:cNvSpPr>
          <p:nvPr/>
        </p:nvSpPr>
        <p:spPr bwMode="auto">
          <a:xfrm>
            <a:off x="5956300" y="3159125"/>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3" name="Line 90"/>
          <p:cNvSpPr>
            <a:spLocks noChangeShapeType="1"/>
          </p:cNvSpPr>
          <p:nvPr/>
        </p:nvSpPr>
        <p:spPr bwMode="auto">
          <a:xfrm>
            <a:off x="5956300" y="3379788"/>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4" name="Line 91"/>
          <p:cNvSpPr>
            <a:spLocks noChangeShapeType="1"/>
          </p:cNvSpPr>
          <p:nvPr/>
        </p:nvSpPr>
        <p:spPr bwMode="auto">
          <a:xfrm>
            <a:off x="5956300" y="3270250"/>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5" name="Line 92"/>
          <p:cNvSpPr>
            <a:spLocks noChangeShapeType="1"/>
          </p:cNvSpPr>
          <p:nvPr/>
        </p:nvSpPr>
        <p:spPr bwMode="auto">
          <a:xfrm>
            <a:off x="5956300" y="3490913"/>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6" name="AutoShape 93"/>
          <p:cNvSpPr>
            <a:spLocks noChangeArrowheads="1"/>
          </p:cNvSpPr>
          <p:nvPr/>
        </p:nvSpPr>
        <p:spPr bwMode="auto">
          <a:xfrm>
            <a:off x="4051300" y="3429000"/>
            <a:ext cx="520700" cy="444500"/>
          </a:xfrm>
          <a:prstGeom prst="rightArrow">
            <a:avLst>
              <a:gd name="adj1" fmla="val 50000"/>
              <a:gd name="adj2" fmla="val 29286"/>
            </a:avLst>
          </a:prstGeom>
          <a:solidFill>
            <a:srgbClr val="3366FF"/>
          </a:solidFill>
          <a:ln>
            <a:noFill/>
          </a:ln>
          <a:effectLst>
            <a:prstShdw prst="shdw17" dist="17961" dir="2700000">
              <a:srgbClr val="7A5C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97" name="Text Box 94"/>
          <p:cNvSpPr txBox="1">
            <a:spLocks noChangeArrowheads="1"/>
          </p:cNvSpPr>
          <p:nvPr/>
        </p:nvSpPr>
        <p:spPr bwMode="auto">
          <a:xfrm>
            <a:off x="228600" y="3276600"/>
            <a:ext cx="2438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r>
              <a:rPr lang="en-US" altLang="en-US">
                <a:effectLst>
                  <a:outerShdw blurRad="38100" dist="38100" dir="2700000" algn="tl">
                    <a:srgbClr val="C0C0C0"/>
                  </a:outerShdw>
                </a:effectLst>
                <a:latin typeface="Arial" charset="0"/>
              </a:rPr>
              <a:t>Chunked</a:t>
            </a:r>
          </a:p>
        </p:txBody>
      </p:sp>
      <p:sp>
        <p:nvSpPr>
          <p:cNvPr id="98" name="Text Box 95"/>
          <p:cNvSpPr txBox="1">
            <a:spLocks noChangeArrowheads="1"/>
          </p:cNvSpPr>
          <p:nvPr/>
        </p:nvSpPr>
        <p:spPr bwMode="auto">
          <a:xfrm>
            <a:off x="304800" y="4800600"/>
            <a:ext cx="2438400" cy="8302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r>
              <a:rPr lang="en-US" altLang="en-US">
                <a:effectLst>
                  <a:outerShdw blurRad="38100" dist="38100" dir="2700000" algn="tl">
                    <a:srgbClr val="C0C0C0"/>
                  </a:outerShdw>
                </a:effectLst>
                <a:latin typeface="Arial" charset="0"/>
              </a:rPr>
              <a:t>Chunked &amp; Compressed</a:t>
            </a:r>
          </a:p>
        </p:txBody>
      </p:sp>
      <p:grpSp>
        <p:nvGrpSpPr>
          <p:cNvPr id="99" name="Group 97"/>
          <p:cNvGrpSpPr>
            <a:grpSpLocks/>
          </p:cNvGrpSpPr>
          <p:nvPr/>
        </p:nvGrpSpPr>
        <p:grpSpPr bwMode="auto">
          <a:xfrm>
            <a:off x="2209800" y="1371600"/>
            <a:ext cx="1670050" cy="1066800"/>
            <a:chOff x="576" y="816"/>
            <a:chExt cx="864" cy="480"/>
          </a:xfrm>
          <a:solidFill>
            <a:srgbClr val="8FAEEA"/>
          </a:solidFill>
        </p:grpSpPr>
        <p:sp>
          <p:nvSpPr>
            <p:cNvPr id="100" name="Rectangle 98"/>
            <p:cNvSpPr>
              <a:spLocks noChangeArrowheads="1"/>
            </p:cNvSpPr>
            <p:nvPr/>
          </p:nvSpPr>
          <p:spPr bwMode="auto">
            <a:xfrm>
              <a:off x="576" y="816"/>
              <a:ext cx="864" cy="480"/>
            </a:xfrm>
            <a:prstGeom prst="rect">
              <a:avLst/>
            </a:prstGeom>
            <a:grpFill/>
            <a:ln w="9525">
              <a:solidFill>
                <a:schemeClr val="tx1"/>
              </a:solidFill>
              <a:miter lim="800000"/>
              <a:headEnd/>
              <a:tailEnd/>
            </a:ln>
          </p:spPr>
          <p:txBody>
            <a:bodyPr wrap="none" anchor="ctr"/>
            <a:lstStyle/>
            <a:p>
              <a:pPr>
                <a:defRPr/>
              </a:pPr>
              <a:endParaRPr lang="en-US">
                <a:ea typeface="ＭＳ Ｐゴシック" charset="0"/>
                <a:cs typeface="ＭＳ Ｐゴシック" charset="0"/>
              </a:endParaRPr>
            </a:p>
          </p:txBody>
        </p:sp>
        <p:sp>
          <p:nvSpPr>
            <p:cNvPr id="101" name="Line 99"/>
            <p:cNvSpPr>
              <a:spLocks noChangeShapeType="1"/>
            </p:cNvSpPr>
            <p:nvPr/>
          </p:nvSpPr>
          <p:spPr bwMode="auto">
            <a:xfrm>
              <a:off x="115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02" name="Line 100"/>
            <p:cNvSpPr>
              <a:spLocks noChangeShapeType="1"/>
            </p:cNvSpPr>
            <p:nvPr/>
          </p:nvSpPr>
          <p:spPr bwMode="auto">
            <a:xfrm>
              <a:off x="1200"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03" name="Line 101"/>
            <p:cNvSpPr>
              <a:spLocks noChangeShapeType="1"/>
            </p:cNvSpPr>
            <p:nvPr/>
          </p:nvSpPr>
          <p:spPr bwMode="auto">
            <a:xfrm>
              <a:off x="1248"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04" name="Line 102"/>
            <p:cNvSpPr>
              <a:spLocks noChangeShapeType="1"/>
            </p:cNvSpPr>
            <p:nvPr/>
          </p:nvSpPr>
          <p:spPr bwMode="auto">
            <a:xfrm>
              <a:off x="129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05" name="Line 103"/>
            <p:cNvSpPr>
              <a:spLocks noChangeShapeType="1"/>
            </p:cNvSpPr>
            <p:nvPr/>
          </p:nvSpPr>
          <p:spPr bwMode="auto">
            <a:xfrm>
              <a:off x="134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06" name="Line 104"/>
            <p:cNvSpPr>
              <a:spLocks noChangeShapeType="1"/>
            </p:cNvSpPr>
            <p:nvPr/>
          </p:nvSpPr>
          <p:spPr bwMode="auto">
            <a:xfrm>
              <a:off x="139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07" name="Line 105"/>
            <p:cNvSpPr>
              <a:spLocks noChangeShapeType="1"/>
            </p:cNvSpPr>
            <p:nvPr/>
          </p:nvSpPr>
          <p:spPr bwMode="auto">
            <a:xfrm>
              <a:off x="576" y="864"/>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08" name="Line 106"/>
            <p:cNvSpPr>
              <a:spLocks noChangeShapeType="1"/>
            </p:cNvSpPr>
            <p:nvPr/>
          </p:nvSpPr>
          <p:spPr bwMode="auto">
            <a:xfrm>
              <a:off x="576" y="912"/>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09" name="Line 107"/>
            <p:cNvSpPr>
              <a:spLocks noChangeShapeType="1"/>
            </p:cNvSpPr>
            <p:nvPr/>
          </p:nvSpPr>
          <p:spPr bwMode="auto">
            <a:xfrm>
              <a:off x="86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10" name="Line 108"/>
            <p:cNvSpPr>
              <a:spLocks noChangeShapeType="1"/>
            </p:cNvSpPr>
            <p:nvPr/>
          </p:nvSpPr>
          <p:spPr bwMode="auto">
            <a:xfrm>
              <a:off x="91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11" name="Line 109"/>
            <p:cNvSpPr>
              <a:spLocks noChangeShapeType="1"/>
            </p:cNvSpPr>
            <p:nvPr/>
          </p:nvSpPr>
          <p:spPr bwMode="auto">
            <a:xfrm>
              <a:off x="960"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12" name="Line 110"/>
            <p:cNvSpPr>
              <a:spLocks noChangeShapeType="1"/>
            </p:cNvSpPr>
            <p:nvPr/>
          </p:nvSpPr>
          <p:spPr bwMode="auto">
            <a:xfrm>
              <a:off x="1008"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13" name="Line 111"/>
            <p:cNvSpPr>
              <a:spLocks noChangeShapeType="1"/>
            </p:cNvSpPr>
            <p:nvPr/>
          </p:nvSpPr>
          <p:spPr bwMode="auto">
            <a:xfrm>
              <a:off x="105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14" name="Line 112"/>
            <p:cNvSpPr>
              <a:spLocks noChangeShapeType="1"/>
            </p:cNvSpPr>
            <p:nvPr/>
          </p:nvSpPr>
          <p:spPr bwMode="auto">
            <a:xfrm>
              <a:off x="110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15" name="Line 113"/>
            <p:cNvSpPr>
              <a:spLocks noChangeShapeType="1"/>
            </p:cNvSpPr>
            <p:nvPr/>
          </p:nvSpPr>
          <p:spPr bwMode="auto">
            <a:xfrm>
              <a:off x="57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16" name="Line 114"/>
            <p:cNvSpPr>
              <a:spLocks noChangeShapeType="1"/>
            </p:cNvSpPr>
            <p:nvPr/>
          </p:nvSpPr>
          <p:spPr bwMode="auto">
            <a:xfrm>
              <a:off x="62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17" name="Line 115"/>
            <p:cNvSpPr>
              <a:spLocks noChangeShapeType="1"/>
            </p:cNvSpPr>
            <p:nvPr/>
          </p:nvSpPr>
          <p:spPr bwMode="auto">
            <a:xfrm>
              <a:off x="67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18" name="Line 116"/>
            <p:cNvSpPr>
              <a:spLocks noChangeShapeType="1"/>
            </p:cNvSpPr>
            <p:nvPr/>
          </p:nvSpPr>
          <p:spPr bwMode="auto">
            <a:xfrm>
              <a:off x="720"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19" name="Line 117"/>
            <p:cNvSpPr>
              <a:spLocks noChangeShapeType="1"/>
            </p:cNvSpPr>
            <p:nvPr/>
          </p:nvSpPr>
          <p:spPr bwMode="auto">
            <a:xfrm>
              <a:off x="768"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20" name="Line 118"/>
            <p:cNvSpPr>
              <a:spLocks noChangeShapeType="1"/>
            </p:cNvSpPr>
            <p:nvPr/>
          </p:nvSpPr>
          <p:spPr bwMode="auto">
            <a:xfrm>
              <a:off x="81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21" name="Line 119"/>
            <p:cNvSpPr>
              <a:spLocks noChangeShapeType="1"/>
            </p:cNvSpPr>
            <p:nvPr/>
          </p:nvSpPr>
          <p:spPr bwMode="auto">
            <a:xfrm>
              <a:off x="576" y="960"/>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22" name="Line 120"/>
            <p:cNvSpPr>
              <a:spLocks noChangeShapeType="1"/>
            </p:cNvSpPr>
            <p:nvPr/>
          </p:nvSpPr>
          <p:spPr bwMode="auto">
            <a:xfrm>
              <a:off x="576" y="1008"/>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23" name="Line 121"/>
            <p:cNvSpPr>
              <a:spLocks noChangeShapeType="1"/>
            </p:cNvSpPr>
            <p:nvPr/>
          </p:nvSpPr>
          <p:spPr bwMode="auto">
            <a:xfrm>
              <a:off x="576" y="1056"/>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24" name="Line 122"/>
            <p:cNvSpPr>
              <a:spLocks noChangeShapeType="1"/>
            </p:cNvSpPr>
            <p:nvPr/>
          </p:nvSpPr>
          <p:spPr bwMode="auto">
            <a:xfrm>
              <a:off x="576" y="1104"/>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25" name="Line 123"/>
            <p:cNvSpPr>
              <a:spLocks noChangeShapeType="1"/>
            </p:cNvSpPr>
            <p:nvPr/>
          </p:nvSpPr>
          <p:spPr bwMode="auto">
            <a:xfrm>
              <a:off x="576" y="1152"/>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26" name="Line 124"/>
            <p:cNvSpPr>
              <a:spLocks noChangeShapeType="1"/>
            </p:cNvSpPr>
            <p:nvPr/>
          </p:nvSpPr>
          <p:spPr bwMode="auto">
            <a:xfrm>
              <a:off x="576" y="1200"/>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27" name="Line 125"/>
            <p:cNvSpPr>
              <a:spLocks noChangeShapeType="1"/>
            </p:cNvSpPr>
            <p:nvPr/>
          </p:nvSpPr>
          <p:spPr bwMode="auto">
            <a:xfrm>
              <a:off x="576" y="1248"/>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grpSp>
      <p:sp>
        <p:nvSpPr>
          <p:cNvPr id="49220" name="AutoShape 126"/>
          <p:cNvSpPr>
            <a:spLocks noChangeArrowheads="1"/>
          </p:cNvSpPr>
          <p:nvPr/>
        </p:nvSpPr>
        <p:spPr bwMode="auto">
          <a:xfrm>
            <a:off x="4081463" y="5045075"/>
            <a:ext cx="557212" cy="425450"/>
          </a:xfrm>
          <a:prstGeom prst="rightArrow">
            <a:avLst>
              <a:gd name="adj1" fmla="val 50000"/>
              <a:gd name="adj2" fmla="val 32743"/>
            </a:avLst>
          </a:prstGeom>
          <a:solidFill>
            <a:srgbClr val="3366FF"/>
          </a:solidFill>
          <a:ln>
            <a:noFill/>
          </a:ln>
          <a:effectLst>
            <a:prstShdw prst="shdw17" dist="17961" dir="2700000">
              <a:srgbClr val="7A5C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nvGrpSpPr>
          <p:cNvPr id="129" name="Group 127"/>
          <p:cNvGrpSpPr>
            <a:grpSpLocks/>
          </p:cNvGrpSpPr>
          <p:nvPr/>
        </p:nvGrpSpPr>
        <p:grpSpPr bwMode="auto">
          <a:xfrm>
            <a:off x="4953000" y="4795838"/>
            <a:ext cx="371475" cy="355600"/>
            <a:chOff x="576" y="480"/>
            <a:chExt cx="288" cy="240"/>
          </a:xfrm>
          <a:solidFill>
            <a:srgbClr val="8FAEEA"/>
          </a:solidFill>
        </p:grpSpPr>
        <p:sp>
          <p:nvSpPr>
            <p:cNvPr id="130" name="Rectangle 128"/>
            <p:cNvSpPr>
              <a:spLocks noChangeArrowheads="1"/>
            </p:cNvSpPr>
            <p:nvPr/>
          </p:nvSpPr>
          <p:spPr bwMode="auto">
            <a:xfrm>
              <a:off x="576" y="480"/>
              <a:ext cx="288" cy="240"/>
            </a:xfrm>
            <a:prstGeom prst="rect">
              <a:avLst/>
            </a:prstGeom>
            <a:grpFill/>
            <a:ln w="9525">
              <a:solidFill>
                <a:schemeClr val="tx1"/>
              </a:solidFill>
              <a:miter lim="800000"/>
              <a:headEnd/>
              <a:tailEnd/>
            </a:ln>
          </p:spPr>
          <p:txBody>
            <a:bodyPr wrap="none" anchor="ctr"/>
            <a:lstStyle/>
            <a:p>
              <a:pPr>
                <a:defRPr/>
              </a:pPr>
              <a:endParaRPr lang="en-US">
                <a:ea typeface="ＭＳ Ｐゴシック" charset="0"/>
                <a:cs typeface="ＭＳ Ｐゴシック" charset="0"/>
              </a:endParaRPr>
            </a:p>
          </p:txBody>
        </p:sp>
        <p:sp>
          <p:nvSpPr>
            <p:cNvPr id="131" name="Line 129"/>
            <p:cNvSpPr>
              <a:spLocks noChangeShapeType="1"/>
            </p:cNvSpPr>
            <p:nvPr/>
          </p:nvSpPr>
          <p:spPr bwMode="auto">
            <a:xfrm>
              <a:off x="624"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32" name="Line 130"/>
            <p:cNvSpPr>
              <a:spLocks noChangeShapeType="1"/>
            </p:cNvSpPr>
            <p:nvPr/>
          </p:nvSpPr>
          <p:spPr bwMode="auto">
            <a:xfrm>
              <a:off x="720"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33" name="Line 131"/>
            <p:cNvSpPr>
              <a:spLocks noChangeShapeType="1"/>
            </p:cNvSpPr>
            <p:nvPr/>
          </p:nvSpPr>
          <p:spPr bwMode="auto">
            <a:xfrm>
              <a:off x="672"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34" name="Line 132"/>
            <p:cNvSpPr>
              <a:spLocks noChangeShapeType="1"/>
            </p:cNvSpPr>
            <p:nvPr/>
          </p:nvSpPr>
          <p:spPr bwMode="auto">
            <a:xfrm>
              <a:off x="768"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35" name="Line 133"/>
            <p:cNvSpPr>
              <a:spLocks noChangeShapeType="1"/>
            </p:cNvSpPr>
            <p:nvPr/>
          </p:nvSpPr>
          <p:spPr bwMode="auto">
            <a:xfrm>
              <a:off x="816"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36" name="Line 134"/>
            <p:cNvSpPr>
              <a:spLocks noChangeShapeType="1"/>
            </p:cNvSpPr>
            <p:nvPr/>
          </p:nvSpPr>
          <p:spPr bwMode="auto">
            <a:xfrm>
              <a:off x="576" y="528"/>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37" name="Line 135"/>
            <p:cNvSpPr>
              <a:spLocks noChangeShapeType="1"/>
            </p:cNvSpPr>
            <p:nvPr/>
          </p:nvSpPr>
          <p:spPr bwMode="auto">
            <a:xfrm>
              <a:off x="576" y="624"/>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38" name="Line 136"/>
            <p:cNvSpPr>
              <a:spLocks noChangeShapeType="1"/>
            </p:cNvSpPr>
            <p:nvPr/>
          </p:nvSpPr>
          <p:spPr bwMode="auto">
            <a:xfrm>
              <a:off x="576" y="576"/>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39" name="Line 137"/>
            <p:cNvSpPr>
              <a:spLocks noChangeShapeType="1"/>
            </p:cNvSpPr>
            <p:nvPr/>
          </p:nvSpPr>
          <p:spPr bwMode="auto">
            <a:xfrm>
              <a:off x="576" y="672"/>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grpSp>
      <p:grpSp>
        <p:nvGrpSpPr>
          <p:cNvPr id="140" name="Group 138"/>
          <p:cNvGrpSpPr>
            <a:grpSpLocks/>
          </p:cNvGrpSpPr>
          <p:nvPr/>
        </p:nvGrpSpPr>
        <p:grpSpPr bwMode="auto">
          <a:xfrm>
            <a:off x="5416550" y="4795838"/>
            <a:ext cx="371475" cy="355600"/>
            <a:chOff x="576" y="480"/>
            <a:chExt cx="288" cy="240"/>
          </a:xfrm>
          <a:solidFill>
            <a:srgbClr val="8FAEEA"/>
          </a:solidFill>
        </p:grpSpPr>
        <p:sp>
          <p:nvSpPr>
            <p:cNvPr id="141" name="Rectangle 139"/>
            <p:cNvSpPr>
              <a:spLocks noChangeArrowheads="1"/>
            </p:cNvSpPr>
            <p:nvPr/>
          </p:nvSpPr>
          <p:spPr bwMode="auto">
            <a:xfrm>
              <a:off x="576" y="480"/>
              <a:ext cx="288" cy="240"/>
            </a:xfrm>
            <a:prstGeom prst="rect">
              <a:avLst/>
            </a:prstGeom>
            <a:grpFill/>
            <a:ln w="9525">
              <a:solidFill>
                <a:schemeClr val="tx1"/>
              </a:solidFill>
              <a:miter lim="800000"/>
              <a:headEnd/>
              <a:tailEnd/>
            </a:ln>
          </p:spPr>
          <p:txBody>
            <a:bodyPr wrap="none" anchor="ctr"/>
            <a:lstStyle/>
            <a:p>
              <a:pPr>
                <a:defRPr/>
              </a:pPr>
              <a:endParaRPr lang="en-US">
                <a:ea typeface="ＭＳ Ｐゴシック" charset="0"/>
                <a:cs typeface="ＭＳ Ｐゴシック" charset="0"/>
              </a:endParaRPr>
            </a:p>
          </p:txBody>
        </p:sp>
        <p:sp>
          <p:nvSpPr>
            <p:cNvPr id="142" name="Line 140"/>
            <p:cNvSpPr>
              <a:spLocks noChangeShapeType="1"/>
            </p:cNvSpPr>
            <p:nvPr/>
          </p:nvSpPr>
          <p:spPr bwMode="auto">
            <a:xfrm>
              <a:off x="624"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43" name="Line 141"/>
            <p:cNvSpPr>
              <a:spLocks noChangeShapeType="1"/>
            </p:cNvSpPr>
            <p:nvPr/>
          </p:nvSpPr>
          <p:spPr bwMode="auto">
            <a:xfrm>
              <a:off x="720"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44" name="Line 142"/>
            <p:cNvSpPr>
              <a:spLocks noChangeShapeType="1"/>
            </p:cNvSpPr>
            <p:nvPr/>
          </p:nvSpPr>
          <p:spPr bwMode="auto">
            <a:xfrm>
              <a:off x="672"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45" name="Line 143"/>
            <p:cNvSpPr>
              <a:spLocks noChangeShapeType="1"/>
            </p:cNvSpPr>
            <p:nvPr/>
          </p:nvSpPr>
          <p:spPr bwMode="auto">
            <a:xfrm>
              <a:off x="768"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46" name="Line 144"/>
            <p:cNvSpPr>
              <a:spLocks noChangeShapeType="1"/>
            </p:cNvSpPr>
            <p:nvPr/>
          </p:nvSpPr>
          <p:spPr bwMode="auto">
            <a:xfrm>
              <a:off x="816"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47" name="Line 145"/>
            <p:cNvSpPr>
              <a:spLocks noChangeShapeType="1"/>
            </p:cNvSpPr>
            <p:nvPr/>
          </p:nvSpPr>
          <p:spPr bwMode="auto">
            <a:xfrm>
              <a:off x="576" y="528"/>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48" name="Line 146"/>
            <p:cNvSpPr>
              <a:spLocks noChangeShapeType="1"/>
            </p:cNvSpPr>
            <p:nvPr/>
          </p:nvSpPr>
          <p:spPr bwMode="auto">
            <a:xfrm>
              <a:off x="576" y="624"/>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49" name="Line 147"/>
            <p:cNvSpPr>
              <a:spLocks noChangeShapeType="1"/>
            </p:cNvSpPr>
            <p:nvPr/>
          </p:nvSpPr>
          <p:spPr bwMode="auto">
            <a:xfrm>
              <a:off x="576" y="576"/>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50" name="Line 148"/>
            <p:cNvSpPr>
              <a:spLocks noChangeShapeType="1"/>
            </p:cNvSpPr>
            <p:nvPr/>
          </p:nvSpPr>
          <p:spPr bwMode="auto">
            <a:xfrm>
              <a:off x="576" y="672"/>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grpSp>
      <p:grpSp>
        <p:nvGrpSpPr>
          <p:cNvPr id="151" name="Group 149"/>
          <p:cNvGrpSpPr>
            <a:grpSpLocks/>
          </p:cNvGrpSpPr>
          <p:nvPr/>
        </p:nvGrpSpPr>
        <p:grpSpPr bwMode="auto">
          <a:xfrm>
            <a:off x="5880100" y="4795838"/>
            <a:ext cx="371475" cy="355600"/>
            <a:chOff x="576" y="480"/>
            <a:chExt cx="288" cy="240"/>
          </a:xfrm>
          <a:solidFill>
            <a:srgbClr val="8FAEEA"/>
          </a:solidFill>
        </p:grpSpPr>
        <p:sp>
          <p:nvSpPr>
            <p:cNvPr id="152" name="Rectangle 150"/>
            <p:cNvSpPr>
              <a:spLocks noChangeArrowheads="1"/>
            </p:cNvSpPr>
            <p:nvPr/>
          </p:nvSpPr>
          <p:spPr bwMode="auto">
            <a:xfrm>
              <a:off x="576" y="480"/>
              <a:ext cx="288" cy="240"/>
            </a:xfrm>
            <a:prstGeom prst="rect">
              <a:avLst/>
            </a:prstGeom>
            <a:grpFill/>
            <a:ln w="9525">
              <a:solidFill>
                <a:schemeClr val="tx1"/>
              </a:solidFill>
              <a:miter lim="800000"/>
              <a:headEnd/>
              <a:tailEnd/>
            </a:ln>
          </p:spPr>
          <p:txBody>
            <a:bodyPr wrap="none" anchor="ctr"/>
            <a:lstStyle/>
            <a:p>
              <a:pPr>
                <a:defRPr/>
              </a:pPr>
              <a:endParaRPr lang="en-US">
                <a:ea typeface="ＭＳ Ｐゴシック" charset="0"/>
                <a:cs typeface="ＭＳ Ｐゴシック" charset="0"/>
              </a:endParaRPr>
            </a:p>
          </p:txBody>
        </p:sp>
        <p:sp>
          <p:nvSpPr>
            <p:cNvPr id="153" name="Line 151"/>
            <p:cNvSpPr>
              <a:spLocks noChangeShapeType="1"/>
            </p:cNvSpPr>
            <p:nvPr/>
          </p:nvSpPr>
          <p:spPr bwMode="auto">
            <a:xfrm>
              <a:off x="624"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54" name="Line 152"/>
            <p:cNvSpPr>
              <a:spLocks noChangeShapeType="1"/>
            </p:cNvSpPr>
            <p:nvPr/>
          </p:nvSpPr>
          <p:spPr bwMode="auto">
            <a:xfrm>
              <a:off x="720"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55" name="Line 153"/>
            <p:cNvSpPr>
              <a:spLocks noChangeShapeType="1"/>
            </p:cNvSpPr>
            <p:nvPr/>
          </p:nvSpPr>
          <p:spPr bwMode="auto">
            <a:xfrm>
              <a:off x="672"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56" name="Line 154"/>
            <p:cNvSpPr>
              <a:spLocks noChangeShapeType="1"/>
            </p:cNvSpPr>
            <p:nvPr/>
          </p:nvSpPr>
          <p:spPr bwMode="auto">
            <a:xfrm>
              <a:off x="768"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57" name="Line 155"/>
            <p:cNvSpPr>
              <a:spLocks noChangeShapeType="1"/>
            </p:cNvSpPr>
            <p:nvPr/>
          </p:nvSpPr>
          <p:spPr bwMode="auto">
            <a:xfrm>
              <a:off x="816"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58" name="Line 156"/>
            <p:cNvSpPr>
              <a:spLocks noChangeShapeType="1"/>
            </p:cNvSpPr>
            <p:nvPr/>
          </p:nvSpPr>
          <p:spPr bwMode="auto">
            <a:xfrm>
              <a:off x="576" y="528"/>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59" name="Line 157"/>
            <p:cNvSpPr>
              <a:spLocks noChangeShapeType="1"/>
            </p:cNvSpPr>
            <p:nvPr/>
          </p:nvSpPr>
          <p:spPr bwMode="auto">
            <a:xfrm>
              <a:off x="576" y="624"/>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60" name="Line 158"/>
            <p:cNvSpPr>
              <a:spLocks noChangeShapeType="1"/>
            </p:cNvSpPr>
            <p:nvPr/>
          </p:nvSpPr>
          <p:spPr bwMode="auto">
            <a:xfrm>
              <a:off x="576" y="576"/>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61" name="Line 159"/>
            <p:cNvSpPr>
              <a:spLocks noChangeShapeType="1"/>
            </p:cNvSpPr>
            <p:nvPr/>
          </p:nvSpPr>
          <p:spPr bwMode="auto">
            <a:xfrm>
              <a:off x="576" y="672"/>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grpSp>
      <p:grpSp>
        <p:nvGrpSpPr>
          <p:cNvPr id="162" name="Group 160"/>
          <p:cNvGrpSpPr>
            <a:grpSpLocks/>
          </p:cNvGrpSpPr>
          <p:nvPr/>
        </p:nvGrpSpPr>
        <p:grpSpPr bwMode="auto">
          <a:xfrm>
            <a:off x="4953000" y="5257800"/>
            <a:ext cx="371475" cy="355600"/>
            <a:chOff x="576" y="480"/>
            <a:chExt cx="288" cy="240"/>
          </a:xfrm>
          <a:solidFill>
            <a:srgbClr val="8FAEEA"/>
          </a:solidFill>
        </p:grpSpPr>
        <p:sp>
          <p:nvSpPr>
            <p:cNvPr id="163" name="Rectangle 161"/>
            <p:cNvSpPr>
              <a:spLocks noChangeArrowheads="1"/>
            </p:cNvSpPr>
            <p:nvPr/>
          </p:nvSpPr>
          <p:spPr bwMode="auto">
            <a:xfrm>
              <a:off x="576" y="480"/>
              <a:ext cx="288" cy="240"/>
            </a:xfrm>
            <a:prstGeom prst="rect">
              <a:avLst/>
            </a:prstGeom>
            <a:grpFill/>
            <a:ln w="9525">
              <a:solidFill>
                <a:schemeClr val="tx1"/>
              </a:solidFill>
              <a:miter lim="800000"/>
              <a:headEnd/>
              <a:tailEnd/>
            </a:ln>
          </p:spPr>
          <p:txBody>
            <a:bodyPr wrap="none" anchor="ctr"/>
            <a:lstStyle/>
            <a:p>
              <a:pPr>
                <a:defRPr/>
              </a:pPr>
              <a:endParaRPr lang="en-US">
                <a:ea typeface="ＭＳ Ｐゴシック" charset="0"/>
                <a:cs typeface="ＭＳ Ｐゴシック" charset="0"/>
              </a:endParaRPr>
            </a:p>
          </p:txBody>
        </p:sp>
        <p:sp>
          <p:nvSpPr>
            <p:cNvPr id="164" name="Line 162"/>
            <p:cNvSpPr>
              <a:spLocks noChangeShapeType="1"/>
            </p:cNvSpPr>
            <p:nvPr/>
          </p:nvSpPr>
          <p:spPr bwMode="auto">
            <a:xfrm>
              <a:off x="624"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65" name="Line 163"/>
            <p:cNvSpPr>
              <a:spLocks noChangeShapeType="1"/>
            </p:cNvSpPr>
            <p:nvPr/>
          </p:nvSpPr>
          <p:spPr bwMode="auto">
            <a:xfrm>
              <a:off x="720"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66" name="Line 164"/>
            <p:cNvSpPr>
              <a:spLocks noChangeShapeType="1"/>
            </p:cNvSpPr>
            <p:nvPr/>
          </p:nvSpPr>
          <p:spPr bwMode="auto">
            <a:xfrm>
              <a:off x="672"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67" name="Line 165"/>
            <p:cNvSpPr>
              <a:spLocks noChangeShapeType="1"/>
            </p:cNvSpPr>
            <p:nvPr/>
          </p:nvSpPr>
          <p:spPr bwMode="auto">
            <a:xfrm>
              <a:off x="768"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68" name="Line 166"/>
            <p:cNvSpPr>
              <a:spLocks noChangeShapeType="1"/>
            </p:cNvSpPr>
            <p:nvPr/>
          </p:nvSpPr>
          <p:spPr bwMode="auto">
            <a:xfrm>
              <a:off x="816"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69" name="Line 167"/>
            <p:cNvSpPr>
              <a:spLocks noChangeShapeType="1"/>
            </p:cNvSpPr>
            <p:nvPr/>
          </p:nvSpPr>
          <p:spPr bwMode="auto">
            <a:xfrm>
              <a:off x="576" y="528"/>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70" name="Line 168"/>
            <p:cNvSpPr>
              <a:spLocks noChangeShapeType="1"/>
            </p:cNvSpPr>
            <p:nvPr/>
          </p:nvSpPr>
          <p:spPr bwMode="auto">
            <a:xfrm>
              <a:off x="576" y="624"/>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71" name="Line 169"/>
            <p:cNvSpPr>
              <a:spLocks noChangeShapeType="1"/>
            </p:cNvSpPr>
            <p:nvPr/>
          </p:nvSpPr>
          <p:spPr bwMode="auto">
            <a:xfrm>
              <a:off x="576" y="576"/>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72" name="Line 170"/>
            <p:cNvSpPr>
              <a:spLocks noChangeShapeType="1"/>
            </p:cNvSpPr>
            <p:nvPr/>
          </p:nvSpPr>
          <p:spPr bwMode="auto">
            <a:xfrm>
              <a:off x="576" y="672"/>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grpSp>
      <p:grpSp>
        <p:nvGrpSpPr>
          <p:cNvPr id="173" name="Group 171"/>
          <p:cNvGrpSpPr>
            <a:grpSpLocks/>
          </p:cNvGrpSpPr>
          <p:nvPr/>
        </p:nvGrpSpPr>
        <p:grpSpPr bwMode="auto">
          <a:xfrm>
            <a:off x="5416550" y="5257800"/>
            <a:ext cx="371475" cy="355600"/>
            <a:chOff x="576" y="480"/>
            <a:chExt cx="288" cy="240"/>
          </a:xfrm>
          <a:solidFill>
            <a:srgbClr val="8FAEEA"/>
          </a:solidFill>
        </p:grpSpPr>
        <p:sp>
          <p:nvSpPr>
            <p:cNvPr id="174" name="Rectangle 172"/>
            <p:cNvSpPr>
              <a:spLocks noChangeArrowheads="1"/>
            </p:cNvSpPr>
            <p:nvPr/>
          </p:nvSpPr>
          <p:spPr bwMode="auto">
            <a:xfrm>
              <a:off x="576" y="480"/>
              <a:ext cx="288" cy="240"/>
            </a:xfrm>
            <a:prstGeom prst="rect">
              <a:avLst/>
            </a:prstGeom>
            <a:grpFill/>
            <a:ln w="9525">
              <a:solidFill>
                <a:schemeClr val="tx1"/>
              </a:solidFill>
              <a:miter lim="800000"/>
              <a:headEnd/>
              <a:tailEnd/>
            </a:ln>
          </p:spPr>
          <p:txBody>
            <a:bodyPr wrap="none" anchor="ctr"/>
            <a:lstStyle/>
            <a:p>
              <a:pPr>
                <a:defRPr/>
              </a:pPr>
              <a:endParaRPr lang="en-US">
                <a:ea typeface="ＭＳ Ｐゴシック" charset="0"/>
                <a:cs typeface="ＭＳ Ｐゴシック" charset="0"/>
              </a:endParaRPr>
            </a:p>
          </p:txBody>
        </p:sp>
        <p:sp>
          <p:nvSpPr>
            <p:cNvPr id="175" name="Line 173"/>
            <p:cNvSpPr>
              <a:spLocks noChangeShapeType="1"/>
            </p:cNvSpPr>
            <p:nvPr/>
          </p:nvSpPr>
          <p:spPr bwMode="auto">
            <a:xfrm>
              <a:off x="624"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76" name="Line 174"/>
            <p:cNvSpPr>
              <a:spLocks noChangeShapeType="1"/>
            </p:cNvSpPr>
            <p:nvPr/>
          </p:nvSpPr>
          <p:spPr bwMode="auto">
            <a:xfrm>
              <a:off x="720"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77" name="Line 175"/>
            <p:cNvSpPr>
              <a:spLocks noChangeShapeType="1"/>
            </p:cNvSpPr>
            <p:nvPr/>
          </p:nvSpPr>
          <p:spPr bwMode="auto">
            <a:xfrm>
              <a:off x="672"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78" name="Line 176"/>
            <p:cNvSpPr>
              <a:spLocks noChangeShapeType="1"/>
            </p:cNvSpPr>
            <p:nvPr/>
          </p:nvSpPr>
          <p:spPr bwMode="auto">
            <a:xfrm>
              <a:off x="768"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79" name="Line 177"/>
            <p:cNvSpPr>
              <a:spLocks noChangeShapeType="1"/>
            </p:cNvSpPr>
            <p:nvPr/>
          </p:nvSpPr>
          <p:spPr bwMode="auto">
            <a:xfrm>
              <a:off x="816"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80" name="Line 178"/>
            <p:cNvSpPr>
              <a:spLocks noChangeShapeType="1"/>
            </p:cNvSpPr>
            <p:nvPr/>
          </p:nvSpPr>
          <p:spPr bwMode="auto">
            <a:xfrm>
              <a:off x="576" y="528"/>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81" name="Line 179"/>
            <p:cNvSpPr>
              <a:spLocks noChangeShapeType="1"/>
            </p:cNvSpPr>
            <p:nvPr/>
          </p:nvSpPr>
          <p:spPr bwMode="auto">
            <a:xfrm>
              <a:off x="576" y="624"/>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82" name="Line 180"/>
            <p:cNvSpPr>
              <a:spLocks noChangeShapeType="1"/>
            </p:cNvSpPr>
            <p:nvPr/>
          </p:nvSpPr>
          <p:spPr bwMode="auto">
            <a:xfrm>
              <a:off x="576" y="576"/>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83" name="Line 181"/>
            <p:cNvSpPr>
              <a:spLocks noChangeShapeType="1"/>
            </p:cNvSpPr>
            <p:nvPr/>
          </p:nvSpPr>
          <p:spPr bwMode="auto">
            <a:xfrm>
              <a:off x="576" y="672"/>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grpSp>
      <p:grpSp>
        <p:nvGrpSpPr>
          <p:cNvPr id="184" name="Group 182"/>
          <p:cNvGrpSpPr>
            <a:grpSpLocks/>
          </p:cNvGrpSpPr>
          <p:nvPr/>
        </p:nvGrpSpPr>
        <p:grpSpPr bwMode="auto">
          <a:xfrm>
            <a:off x="5880100" y="5257800"/>
            <a:ext cx="371475" cy="355600"/>
            <a:chOff x="576" y="480"/>
            <a:chExt cx="288" cy="240"/>
          </a:xfrm>
          <a:solidFill>
            <a:srgbClr val="8FAEEA"/>
          </a:solidFill>
        </p:grpSpPr>
        <p:sp>
          <p:nvSpPr>
            <p:cNvPr id="185" name="Rectangle 183"/>
            <p:cNvSpPr>
              <a:spLocks noChangeArrowheads="1"/>
            </p:cNvSpPr>
            <p:nvPr/>
          </p:nvSpPr>
          <p:spPr bwMode="auto">
            <a:xfrm>
              <a:off x="576" y="480"/>
              <a:ext cx="288" cy="240"/>
            </a:xfrm>
            <a:prstGeom prst="rect">
              <a:avLst/>
            </a:prstGeom>
            <a:grpFill/>
            <a:ln w="9525">
              <a:solidFill>
                <a:schemeClr val="tx1"/>
              </a:solidFill>
              <a:miter lim="800000"/>
              <a:headEnd/>
              <a:tailEnd/>
            </a:ln>
          </p:spPr>
          <p:txBody>
            <a:bodyPr wrap="none" anchor="ctr"/>
            <a:lstStyle/>
            <a:p>
              <a:pPr>
                <a:defRPr/>
              </a:pPr>
              <a:endParaRPr lang="en-US">
                <a:ea typeface="ＭＳ Ｐゴシック" charset="0"/>
                <a:cs typeface="ＭＳ Ｐゴシック" charset="0"/>
              </a:endParaRPr>
            </a:p>
          </p:txBody>
        </p:sp>
        <p:sp>
          <p:nvSpPr>
            <p:cNvPr id="186" name="Line 184"/>
            <p:cNvSpPr>
              <a:spLocks noChangeShapeType="1"/>
            </p:cNvSpPr>
            <p:nvPr/>
          </p:nvSpPr>
          <p:spPr bwMode="auto">
            <a:xfrm>
              <a:off x="624"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87" name="Line 185"/>
            <p:cNvSpPr>
              <a:spLocks noChangeShapeType="1"/>
            </p:cNvSpPr>
            <p:nvPr/>
          </p:nvSpPr>
          <p:spPr bwMode="auto">
            <a:xfrm>
              <a:off x="720"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88" name="Line 186"/>
            <p:cNvSpPr>
              <a:spLocks noChangeShapeType="1"/>
            </p:cNvSpPr>
            <p:nvPr/>
          </p:nvSpPr>
          <p:spPr bwMode="auto">
            <a:xfrm>
              <a:off x="672"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89" name="Line 187"/>
            <p:cNvSpPr>
              <a:spLocks noChangeShapeType="1"/>
            </p:cNvSpPr>
            <p:nvPr/>
          </p:nvSpPr>
          <p:spPr bwMode="auto">
            <a:xfrm>
              <a:off x="768"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90" name="Line 188"/>
            <p:cNvSpPr>
              <a:spLocks noChangeShapeType="1"/>
            </p:cNvSpPr>
            <p:nvPr/>
          </p:nvSpPr>
          <p:spPr bwMode="auto">
            <a:xfrm>
              <a:off x="816" y="480"/>
              <a:ext cx="0" cy="24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91" name="Line 189"/>
            <p:cNvSpPr>
              <a:spLocks noChangeShapeType="1"/>
            </p:cNvSpPr>
            <p:nvPr/>
          </p:nvSpPr>
          <p:spPr bwMode="auto">
            <a:xfrm>
              <a:off x="576" y="528"/>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92" name="Line 190"/>
            <p:cNvSpPr>
              <a:spLocks noChangeShapeType="1"/>
            </p:cNvSpPr>
            <p:nvPr/>
          </p:nvSpPr>
          <p:spPr bwMode="auto">
            <a:xfrm>
              <a:off x="576" y="624"/>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93" name="Line 191"/>
            <p:cNvSpPr>
              <a:spLocks noChangeShapeType="1"/>
            </p:cNvSpPr>
            <p:nvPr/>
          </p:nvSpPr>
          <p:spPr bwMode="auto">
            <a:xfrm>
              <a:off x="576" y="576"/>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194" name="Line 192"/>
            <p:cNvSpPr>
              <a:spLocks noChangeShapeType="1"/>
            </p:cNvSpPr>
            <p:nvPr/>
          </p:nvSpPr>
          <p:spPr bwMode="auto">
            <a:xfrm>
              <a:off x="576" y="672"/>
              <a:ext cx="288"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grpSp>
      <p:sp>
        <p:nvSpPr>
          <p:cNvPr id="49227" name="Text Box 101"/>
          <p:cNvSpPr txBox="1">
            <a:spLocks noChangeArrowheads="1"/>
          </p:cNvSpPr>
          <p:nvPr/>
        </p:nvSpPr>
        <p:spPr bwMode="auto">
          <a:xfrm>
            <a:off x="6705600" y="3114675"/>
            <a:ext cx="2438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r>
              <a:rPr lang="en-US" altLang="en-US" sz="1800" b="1">
                <a:latin typeface="Arial" charset="0"/>
              </a:rPr>
              <a:t>Better access time for subsets;  extendible </a:t>
            </a:r>
          </a:p>
        </p:txBody>
      </p:sp>
      <p:sp>
        <p:nvSpPr>
          <p:cNvPr id="49228" name="Text Box 163"/>
          <p:cNvSpPr txBox="1">
            <a:spLocks noChangeArrowheads="1"/>
          </p:cNvSpPr>
          <p:nvPr/>
        </p:nvSpPr>
        <p:spPr bwMode="auto">
          <a:xfrm>
            <a:off x="6629400" y="4722813"/>
            <a:ext cx="2438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r>
              <a:rPr lang="en-US" altLang="en-US" sz="1800" b="1">
                <a:latin typeface="Arial" charset="0"/>
              </a:rPr>
              <a:t>Improves storage efficiency, transmission speed</a:t>
            </a:r>
          </a:p>
        </p:txBody>
      </p:sp>
      <p:sp>
        <p:nvSpPr>
          <p:cNvPr id="197" name="Text Box 197"/>
          <p:cNvSpPr txBox="1">
            <a:spLocks noChangeArrowheads="1"/>
          </p:cNvSpPr>
          <p:nvPr/>
        </p:nvSpPr>
        <p:spPr bwMode="auto">
          <a:xfrm>
            <a:off x="228600" y="1447800"/>
            <a:ext cx="1741488" cy="830263"/>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effectLst>
                  <a:outerShdw blurRad="38100" dist="38100" dir="2700000" algn="tl">
                    <a:srgbClr val="C0C0C0"/>
                  </a:outerShdw>
                </a:effectLst>
                <a:latin typeface="Arial" charset="0"/>
              </a:rPr>
              <a:t>Contiguous</a:t>
            </a:r>
          </a:p>
          <a:p>
            <a:pPr eaLnBrk="1" hangingPunct="1"/>
            <a:r>
              <a:rPr lang="en-US" altLang="en-US">
                <a:effectLst>
                  <a:outerShdw blurRad="38100" dist="38100" dir="2700000" algn="tl">
                    <a:srgbClr val="C0C0C0"/>
                  </a:outerShdw>
                </a:effectLst>
                <a:latin typeface="Arial" charset="0"/>
              </a:rPr>
              <a:t>(default)</a:t>
            </a:r>
          </a:p>
        </p:txBody>
      </p:sp>
      <p:sp>
        <p:nvSpPr>
          <p:cNvPr id="49230" name="AutoShape 93"/>
          <p:cNvSpPr>
            <a:spLocks noChangeArrowheads="1"/>
          </p:cNvSpPr>
          <p:nvPr/>
        </p:nvSpPr>
        <p:spPr bwMode="auto">
          <a:xfrm>
            <a:off x="4114800" y="1600200"/>
            <a:ext cx="520700" cy="444500"/>
          </a:xfrm>
          <a:prstGeom prst="rightArrow">
            <a:avLst>
              <a:gd name="adj1" fmla="val 50000"/>
              <a:gd name="adj2" fmla="val 29286"/>
            </a:avLst>
          </a:prstGeom>
          <a:solidFill>
            <a:srgbClr val="3366FF"/>
          </a:solidFill>
          <a:ln>
            <a:noFill/>
          </a:ln>
          <a:effectLst>
            <a:prstShdw prst="shdw17" dist="17961" dir="2700000">
              <a:srgbClr val="7A5C00"/>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nvGrpSpPr>
          <p:cNvPr id="199" name="Group 97"/>
          <p:cNvGrpSpPr>
            <a:grpSpLocks/>
          </p:cNvGrpSpPr>
          <p:nvPr/>
        </p:nvGrpSpPr>
        <p:grpSpPr bwMode="auto">
          <a:xfrm>
            <a:off x="4800600" y="1371600"/>
            <a:ext cx="1670050" cy="1066800"/>
            <a:chOff x="576" y="816"/>
            <a:chExt cx="864" cy="480"/>
          </a:xfrm>
          <a:solidFill>
            <a:srgbClr val="8FAEEA"/>
          </a:solidFill>
        </p:grpSpPr>
        <p:sp>
          <p:nvSpPr>
            <p:cNvPr id="200" name="Rectangle 98"/>
            <p:cNvSpPr>
              <a:spLocks noChangeArrowheads="1"/>
            </p:cNvSpPr>
            <p:nvPr/>
          </p:nvSpPr>
          <p:spPr bwMode="auto">
            <a:xfrm>
              <a:off x="576" y="816"/>
              <a:ext cx="864" cy="480"/>
            </a:xfrm>
            <a:prstGeom prst="rect">
              <a:avLst/>
            </a:prstGeom>
            <a:grpFill/>
            <a:ln w="9525">
              <a:solidFill>
                <a:schemeClr val="tx1"/>
              </a:solidFill>
              <a:miter lim="800000"/>
              <a:headEnd/>
              <a:tailEnd/>
            </a:ln>
          </p:spPr>
          <p:txBody>
            <a:bodyPr wrap="none" anchor="ctr"/>
            <a:lstStyle/>
            <a:p>
              <a:pPr>
                <a:defRPr/>
              </a:pPr>
              <a:endParaRPr lang="en-US">
                <a:ea typeface="ＭＳ Ｐゴシック" charset="0"/>
                <a:cs typeface="ＭＳ Ｐゴシック" charset="0"/>
              </a:endParaRPr>
            </a:p>
          </p:txBody>
        </p:sp>
        <p:sp>
          <p:nvSpPr>
            <p:cNvPr id="201" name="Line 99"/>
            <p:cNvSpPr>
              <a:spLocks noChangeShapeType="1"/>
            </p:cNvSpPr>
            <p:nvPr/>
          </p:nvSpPr>
          <p:spPr bwMode="auto">
            <a:xfrm>
              <a:off x="115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02" name="Line 100"/>
            <p:cNvSpPr>
              <a:spLocks noChangeShapeType="1"/>
            </p:cNvSpPr>
            <p:nvPr/>
          </p:nvSpPr>
          <p:spPr bwMode="auto">
            <a:xfrm>
              <a:off x="1200"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03" name="Line 101"/>
            <p:cNvSpPr>
              <a:spLocks noChangeShapeType="1"/>
            </p:cNvSpPr>
            <p:nvPr/>
          </p:nvSpPr>
          <p:spPr bwMode="auto">
            <a:xfrm>
              <a:off x="1248"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04" name="Line 102"/>
            <p:cNvSpPr>
              <a:spLocks noChangeShapeType="1"/>
            </p:cNvSpPr>
            <p:nvPr/>
          </p:nvSpPr>
          <p:spPr bwMode="auto">
            <a:xfrm>
              <a:off x="129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05" name="Line 103"/>
            <p:cNvSpPr>
              <a:spLocks noChangeShapeType="1"/>
            </p:cNvSpPr>
            <p:nvPr/>
          </p:nvSpPr>
          <p:spPr bwMode="auto">
            <a:xfrm>
              <a:off x="134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06" name="Line 104"/>
            <p:cNvSpPr>
              <a:spLocks noChangeShapeType="1"/>
            </p:cNvSpPr>
            <p:nvPr/>
          </p:nvSpPr>
          <p:spPr bwMode="auto">
            <a:xfrm>
              <a:off x="139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07" name="Line 105"/>
            <p:cNvSpPr>
              <a:spLocks noChangeShapeType="1"/>
            </p:cNvSpPr>
            <p:nvPr/>
          </p:nvSpPr>
          <p:spPr bwMode="auto">
            <a:xfrm>
              <a:off x="576" y="864"/>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08" name="Line 106"/>
            <p:cNvSpPr>
              <a:spLocks noChangeShapeType="1"/>
            </p:cNvSpPr>
            <p:nvPr/>
          </p:nvSpPr>
          <p:spPr bwMode="auto">
            <a:xfrm>
              <a:off x="576" y="912"/>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09" name="Line 107"/>
            <p:cNvSpPr>
              <a:spLocks noChangeShapeType="1"/>
            </p:cNvSpPr>
            <p:nvPr/>
          </p:nvSpPr>
          <p:spPr bwMode="auto">
            <a:xfrm>
              <a:off x="86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10" name="Line 108"/>
            <p:cNvSpPr>
              <a:spLocks noChangeShapeType="1"/>
            </p:cNvSpPr>
            <p:nvPr/>
          </p:nvSpPr>
          <p:spPr bwMode="auto">
            <a:xfrm>
              <a:off x="91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11" name="Line 109"/>
            <p:cNvSpPr>
              <a:spLocks noChangeShapeType="1"/>
            </p:cNvSpPr>
            <p:nvPr/>
          </p:nvSpPr>
          <p:spPr bwMode="auto">
            <a:xfrm>
              <a:off x="960"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12" name="Line 110"/>
            <p:cNvSpPr>
              <a:spLocks noChangeShapeType="1"/>
            </p:cNvSpPr>
            <p:nvPr/>
          </p:nvSpPr>
          <p:spPr bwMode="auto">
            <a:xfrm>
              <a:off x="1008"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13" name="Line 111"/>
            <p:cNvSpPr>
              <a:spLocks noChangeShapeType="1"/>
            </p:cNvSpPr>
            <p:nvPr/>
          </p:nvSpPr>
          <p:spPr bwMode="auto">
            <a:xfrm>
              <a:off x="105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14" name="Line 112"/>
            <p:cNvSpPr>
              <a:spLocks noChangeShapeType="1"/>
            </p:cNvSpPr>
            <p:nvPr/>
          </p:nvSpPr>
          <p:spPr bwMode="auto">
            <a:xfrm>
              <a:off x="110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15" name="Line 113"/>
            <p:cNvSpPr>
              <a:spLocks noChangeShapeType="1"/>
            </p:cNvSpPr>
            <p:nvPr/>
          </p:nvSpPr>
          <p:spPr bwMode="auto">
            <a:xfrm>
              <a:off x="57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16" name="Line 114"/>
            <p:cNvSpPr>
              <a:spLocks noChangeShapeType="1"/>
            </p:cNvSpPr>
            <p:nvPr/>
          </p:nvSpPr>
          <p:spPr bwMode="auto">
            <a:xfrm>
              <a:off x="62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17" name="Line 115"/>
            <p:cNvSpPr>
              <a:spLocks noChangeShapeType="1"/>
            </p:cNvSpPr>
            <p:nvPr/>
          </p:nvSpPr>
          <p:spPr bwMode="auto">
            <a:xfrm>
              <a:off x="67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18" name="Line 116"/>
            <p:cNvSpPr>
              <a:spLocks noChangeShapeType="1"/>
            </p:cNvSpPr>
            <p:nvPr/>
          </p:nvSpPr>
          <p:spPr bwMode="auto">
            <a:xfrm>
              <a:off x="720"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19" name="Line 117"/>
            <p:cNvSpPr>
              <a:spLocks noChangeShapeType="1"/>
            </p:cNvSpPr>
            <p:nvPr/>
          </p:nvSpPr>
          <p:spPr bwMode="auto">
            <a:xfrm>
              <a:off x="768"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20" name="Line 118"/>
            <p:cNvSpPr>
              <a:spLocks noChangeShapeType="1"/>
            </p:cNvSpPr>
            <p:nvPr/>
          </p:nvSpPr>
          <p:spPr bwMode="auto">
            <a:xfrm>
              <a:off x="81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21" name="Line 119"/>
            <p:cNvSpPr>
              <a:spLocks noChangeShapeType="1"/>
            </p:cNvSpPr>
            <p:nvPr/>
          </p:nvSpPr>
          <p:spPr bwMode="auto">
            <a:xfrm>
              <a:off x="576" y="960"/>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22" name="Line 120"/>
            <p:cNvSpPr>
              <a:spLocks noChangeShapeType="1"/>
            </p:cNvSpPr>
            <p:nvPr/>
          </p:nvSpPr>
          <p:spPr bwMode="auto">
            <a:xfrm>
              <a:off x="576" y="1008"/>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23" name="Line 121"/>
            <p:cNvSpPr>
              <a:spLocks noChangeShapeType="1"/>
            </p:cNvSpPr>
            <p:nvPr/>
          </p:nvSpPr>
          <p:spPr bwMode="auto">
            <a:xfrm>
              <a:off x="576" y="1056"/>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24" name="Line 122"/>
            <p:cNvSpPr>
              <a:spLocks noChangeShapeType="1"/>
            </p:cNvSpPr>
            <p:nvPr/>
          </p:nvSpPr>
          <p:spPr bwMode="auto">
            <a:xfrm>
              <a:off x="576" y="1104"/>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25" name="Line 123"/>
            <p:cNvSpPr>
              <a:spLocks noChangeShapeType="1"/>
            </p:cNvSpPr>
            <p:nvPr/>
          </p:nvSpPr>
          <p:spPr bwMode="auto">
            <a:xfrm>
              <a:off x="576" y="1152"/>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26" name="Line 124"/>
            <p:cNvSpPr>
              <a:spLocks noChangeShapeType="1"/>
            </p:cNvSpPr>
            <p:nvPr/>
          </p:nvSpPr>
          <p:spPr bwMode="auto">
            <a:xfrm>
              <a:off x="576" y="1200"/>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27" name="Line 125"/>
            <p:cNvSpPr>
              <a:spLocks noChangeShapeType="1"/>
            </p:cNvSpPr>
            <p:nvPr/>
          </p:nvSpPr>
          <p:spPr bwMode="auto">
            <a:xfrm>
              <a:off x="576" y="1248"/>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grpSp>
      <p:sp>
        <p:nvSpPr>
          <p:cNvPr id="49232" name="Text Box 101"/>
          <p:cNvSpPr txBox="1">
            <a:spLocks noChangeArrowheads="1"/>
          </p:cNvSpPr>
          <p:nvPr/>
        </p:nvSpPr>
        <p:spPr bwMode="auto">
          <a:xfrm>
            <a:off x="6705600" y="1219200"/>
            <a:ext cx="243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spcBef>
                <a:spcPct val="50000"/>
              </a:spcBef>
            </a:pPr>
            <a:r>
              <a:rPr lang="en-US" altLang="en-US" sz="1800" b="1">
                <a:latin typeface="Arial" charset="0"/>
              </a:rPr>
              <a:t>Data elements stored physically adjacent to each other</a:t>
            </a:r>
          </a:p>
        </p:txBody>
      </p:sp>
      <p:grpSp>
        <p:nvGrpSpPr>
          <p:cNvPr id="229" name="Group 97"/>
          <p:cNvGrpSpPr>
            <a:grpSpLocks/>
          </p:cNvGrpSpPr>
          <p:nvPr/>
        </p:nvGrpSpPr>
        <p:grpSpPr bwMode="auto">
          <a:xfrm>
            <a:off x="2216150" y="3124200"/>
            <a:ext cx="1670050" cy="1066800"/>
            <a:chOff x="576" y="816"/>
            <a:chExt cx="864" cy="480"/>
          </a:xfrm>
          <a:solidFill>
            <a:srgbClr val="8FAEEA"/>
          </a:solidFill>
        </p:grpSpPr>
        <p:sp>
          <p:nvSpPr>
            <p:cNvPr id="230" name="Rectangle 98"/>
            <p:cNvSpPr>
              <a:spLocks noChangeArrowheads="1"/>
            </p:cNvSpPr>
            <p:nvPr/>
          </p:nvSpPr>
          <p:spPr bwMode="auto">
            <a:xfrm>
              <a:off x="576" y="816"/>
              <a:ext cx="864" cy="480"/>
            </a:xfrm>
            <a:prstGeom prst="rect">
              <a:avLst/>
            </a:prstGeom>
            <a:grpFill/>
            <a:ln w="9525">
              <a:solidFill>
                <a:schemeClr val="tx1"/>
              </a:solidFill>
              <a:miter lim="800000"/>
              <a:headEnd/>
              <a:tailEnd/>
            </a:ln>
          </p:spPr>
          <p:txBody>
            <a:bodyPr wrap="none" anchor="ctr"/>
            <a:lstStyle/>
            <a:p>
              <a:pPr>
                <a:defRPr/>
              </a:pPr>
              <a:endParaRPr lang="en-US">
                <a:ea typeface="ＭＳ Ｐゴシック" charset="0"/>
                <a:cs typeface="ＭＳ Ｐゴシック" charset="0"/>
              </a:endParaRPr>
            </a:p>
          </p:txBody>
        </p:sp>
        <p:sp>
          <p:nvSpPr>
            <p:cNvPr id="231" name="Line 99"/>
            <p:cNvSpPr>
              <a:spLocks noChangeShapeType="1"/>
            </p:cNvSpPr>
            <p:nvPr/>
          </p:nvSpPr>
          <p:spPr bwMode="auto">
            <a:xfrm>
              <a:off x="115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32" name="Line 100"/>
            <p:cNvSpPr>
              <a:spLocks noChangeShapeType="1"/>
            </p:cNvSpPr>
            <p:nvPr/>
          </p:nvSpPr>
          <p:spPr bwMode="auto">
            <a:xfrm>
              <a:off x="1200"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33" name="Line 101"/>
            <p:cNvSpPr>
              <a:spLocks noChangeShapeType="1"/>
            </p:cNvSpPr>
            <p:nvPr/>
          </p:nvSpPr>
          <p:spPr bwMode="auto">
            <a:xfrm>
              <a:off x="1248"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34" name="Line 102"/>
            <p:cNvSpPr>
              <a:spLocks noChangeShapeType="1"/>
            </p:cNvSpPr>
            <p:nvPr/>
          </p:nvSpPr>
          <p:spPr bwMode="auto">
            <a:xfrm>
              <a:off x="129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35" name="Line 103"/>
            <p:cNvSpPr>
              <a:spLocks noChangeShapeType="1"/>
            </p:cNvSpPr>
            <p:nvPr/>
          </p:nvSpPr>
          <p:spPr bwMode="auto">
            <a:xfrm>
              <a:off x="134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36" name="Line 104"/>
            <p:cNvSpPr>
              <a:spLocks noChangeShapeType="1"/>
            </p:cNvSpPr>
            <p:nvPr/>
          </p:nvSpPr>
          <p:spPr bwMode="auto">
            <a:xfrm>
              <a:off x="139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37" name="Line 105"/>
            <p:cNvSpPr>
              <a:spLocks noChangeShapeType="1"/>
            </p:cNvSpPr>
            <p:nvPr/>
          </p:nvSpPr>
          <p:spPr bwMode="auto">
            <a:xfrm>
              <a:off x="576" y="864"/>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38" name="Line 106"/>
            <p:cNvSpPr>
              <a:spLocks noChangeShapeType="1"/>
            </p:cNvSpPr>
            <p:nvPr/>
          </p:nvSpPr>
          <p:spPr bwMode="auto">
            <a:xfrm>
              <a:off x="576" y="912"/>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39" name="Line 107"/>
            <p:cNvSpPr>
              <a:spLocks noChangeShapeType="1"/>
            </p:cNvSpPr>
            <p:nvPr/>
          </p:nvSpPr>
          <p:spPr bwMode="auto">
            <a:xfrm>
              <a:off x="86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40" name="Line 108"/>
            <p:cNvSpPr>
              <a:spLocks noChangeShapeType="1"/>
            </p:cNvSpPr>
            <p:nvPr/>
          </p:nvSpPr>
          <p:spPr bwMode="auto">
            <a:xfrm>
              <a:off x="91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41" name="Line 109"/>
            <p:cNvSpPr>
              <a:spLocks noChangeShapeType="1"/>
            </p:cNvSpPr>
            <p:nvPr/>
          </p:nvSpPr>
          <p:spPr bwMode="auto">
            <a:xfrm>
              <a:off x="960"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42" name="Line 110"/>
            <p:cNvSpPr>
              <a:spLocks noChangeShapeType="1"/>
            </p:cNvSpPr>
            <p:nvPr/>
          </p:nvSpPr>
          <p:spPr bwMode="auto">
            <a:xfrm>
              <a:off x="1008"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43" name="Line 111"/>
            <p:cNvSpPr>
              <a:spLocks noChangeShapeType="1"/>
            </p:cNvSpPr>
            <p:nvPr/>
          </p:nvSpPr>
          <p:spPr bwMode="auto">
            <a:xfrm>
              <a:off x="105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44" name="Line 112"/>
            <p:cNvSpPr>
              <a:spLocks noChangeShapeType="1"/>
            </p:cNvSpPr>
            <p:nvPr/>
          </p:nvSpPr>
          <p:spPr bwMode="auto">
            <a:xfrm>
              <a:off x="110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45" name="Line 113"/>
            <p:cNvSpPr>
              <a:spLocks noChangeShapeType="1"/>
            </p:cNvSpPr>
            <p:nvPr/>
          </p:nvSpPr>
          <p:spPr bwMode="auto">
            <a:xfrm>
              <a:off x="57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46" name="Line 114"/>
            <p:cNvSpPr>
              <a:spLocks noChangeShapeType="1"/>
            </p:cNvSpPr>
            <p:nvPr/>
          </p:nvSpPr>
          <p:spPr bwMode="auto">
            <a:xfrm>
              <a:off x="62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47" name="Line 115"/>
            <p:cNvSpPr>
              <a:spLocks noChangeShapeType="1"/>
            </p:cNvSpPr>
            <p:nvPr/>
          </p:nvSpPr>
          <p:spPr bwMode="auto">
            <a:xfrm>
              <a:off x="67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48" name="Line 116"/>
            <p:cNvSpPr>
              <a:spLocks noChangeShapeType="1"/>
            </p:cNvSpPr>
            <p:nvPr/>
          </p:nvSpPr>
          <p:spPr bwMode="auto">
            <a:xfrm>
              <a:off x="720"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49" name="Line 117"/>
            <p:cNvSpPr>
              <a:spLocks noChangeShapeType="1"/>
            </p:cNvSpPr>
            <p:nvPr/>
          </p:nvSpPr>
          <p:spPr bwMode="auto">
            <a:xfrm>
              <a:off x="768"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50" name="Line 118"/>
            <p:cNvSpPr>
              <a:spLocks noChangeShapeType="1"/>
            </p:cNvSpPr>
            <p:nvPr/>
          </p:nvSpPr>
          <p:spPr bwMode="auto">
            <a:xfrm>
              <a:off x="81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51" name="Line 119"/>
            <p:cNvSpPr>
              <a:spLocks noChangeShapeType="1"/>
            </p:cNvSpPr>
            <p:nvPr/>
          </p:nvSpPr>
          <p:spPr bwMode="auto">
            <a:xfrm>
              <a:off x="576" y="960"/>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52" name="Line 120"/>
            <p:cNvSpPr>
              <a:spLocks noChangeShapeType="1"/>
            </p:cNvSpPr>
            <p:nvPr/>
          </p:nvSpPr>
          <p:spPr bwMode="auto">
            <a:xfrm>
              <a:off x="576" y="1008"/>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53" name="Line 121"/>
            <p:cNvSpPr>
              <a:spLocks noChangeShapeType="1"/>
            </p:cNvSpPr>
            <p:nvPr/>
          </p:nvSpPr>
          <p:spPr bwMode="auto">
            <a:xfrm>
              <a:off x="576" y="1056"/>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54" name="Line 122"/>
            <p:cNvSpPr>
              <a:spLocks noChangeShapeType="1"/>
            </p:cNvSpPr>
            <p:nvPr/>
          </p:nvSpPr>
          <p:spPr bwMode="auto">
            <a:xfrm>
              <a:off x="576" y="1104"/>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55" name="Line 123"/>
            <p:cNvSpPr>
              <a:spLocks noChangeShapeType="1"/>
            </p:cNvSpPr>
            <p:nvPr/>
          </p:nvSpPr>
          <p:spPr bwMode="auto">
            <a:xfrm>
              <a:off x="576" y="1152"/>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56" name="Line 124"/>
            <p:cNvSpPr>
              <a:spLocks noChangeShapeType="1"/>
            </p:cNvSpPr>
            <p:nvPr/>
          </p:nvSpPr>
          <p:spPr bwMode="auto">
            <a:xfrm>
              <a:off x="576" y="1200"/>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57" name="Line 125"/>
            <p:cNvSpPr>
              <a:spLocks noChangeShapeType="1"/>
            </p:cNvSpPr>
            <p:nvPr/>
          </p:nvSpPr>
          <p:spPr bwMode="auto">
            <a:xfrm>
              <a:off x="576" y="1248"/>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grpSp>
      <p:grpSp>
        <p:nvGrpSpPr>
          <p:cNvPr id="258" name="Group 97"/>
          <p:cNvGrpSpPr>
            <a:grpSpLocks/>
          </p:cNvGrpSpPr>
          <p:nvPr/>
        </p:nvGrpSpPr>
        <p:grpSpPr bwMode="auto">
          <a:xfrm>
            <a:off x="2209800" y="4724400"/>
            <a:ext cx="1670050" cy="1066800"/>
            <a:chOff x="576" y="816"/>
            <a:chExt cx="864" cy="480"/>
          </a:xfrm>
          <a:solidFill>
            <a:srgbClr val="8FAEEA"/>
          </a:solidFill>
        </p:grpSpPr>
        <p:sp>
          <p:nvSpPr>
            <p:cNvPr id="259" name="Rectangle 98"/>
            <p:cNvSpPr>
              <a:spLocks noChangeArrowheads="1"/>
            </p:cNvSpPr>
            <p:nvPr/>
          </p:nvSpPr>
          <p:spPr bwMode="auto">
            <a:xfrm>
              <a:off x="576" y="816"/>
              <a:ext cx="864" cy="480"/>
            </a:xfrm>
            <a:prstGeom prst="rect">
              <a:avLst/>
            </a:prstGeom>
            <a:grpFill/>
            <a:ln w="9525">
              <a:solidFill>
                <a:schemeClr val="tx1"/>
              </a:solidFill>
              <a:miter lim="800000"/>
              <a:headEnd/>
              <a:tailEnd/>
            </a:ln>
          </p:spPr>
          <p:txBody>
            <a:bodyPr wrap="none" anchor="ctr"/>
            <a:lstStyle/>
            <a:p>
              <a:pPr>
                <a:defRPr/>
              </a:pPr>
              <a:endParaRPr lang="en-US">
                <a:ea typeface="ＭＳ Ｐゴシック" charset="0"/>
                <a:cs typeface="ＭＳ Ｐゴシック" charset="0"/>
              </a:endParaRPr>
            </a:p>
          </p:txBody>
        </p:sp>
        <p:sp>
          <p:nvSpPr>
            <p:cNvPr id="260" name="Line 99"/>
            <p:cNvSpPr>
              <a:spLocks noChangeShapeType="1"/>
            </p:cNvSpPr>
            <p:nvPr/>
          </p:nvSpPr>
          <p:spPr bwMode="auto">
            <a:xfrm>
              <a:off x="115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61" name="Line 100"/>
            <p:cNvSpPr>
              <a:spLocks noChangeShapeType="1"/>
            </p:cNvSpPr>
            <p:nvPr/>
          </p:nvSpPr>
          <p:spPr bwMode="auto">
            <a:xfrm>
              <a:off x="1200"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62" name="Line 101"/>
            <p:cNvSpPr>
              <a:spLocks noChangeShapeType="1"/>
            </p:cNvSpPr>
            <p:nvPr/>
          </p:nvSpPr>
          <p:spPr bwMode="auto">
            <a:xfrm>
              <a:off x="1248"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63" name="Line 102"/>
            <p:cNvSpPr>
              <a:spLocks noChangeShapeType="1"/>
            </p:cNvSpPr>
            <p:nvPr/>
          </p:nvSpPr>
          <p:spPr bwMode="auto">
            <a:xfrm>
              <a:off x="129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64" name="Line 103"/>
            <p:cNvSpPr>
              <a:spLocks noChangeShapeType="1"/>
            </p:cNvSpPr>
            <p:nvPr/>
          </p:nvSpPr>
          <p:spPr bwMode="auto">
            <a:xfrm>
              <a:off x="134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65" name="Line 104"/>
            <p:cNvSpPr>
              <a:spLocks noChangeShapeType="1"/>
            </p:cNvSpPr>
            <p:nvPr/>
          </p:nvSpPr>
          <p:spPr bwMode="auto">
            <a:xfrm>
              <a:off x="139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66" name="Line 105"/>
            <p:cNvSpPr>
              <a:spLocks noChangeShapeType="1"/>
            </p:cNvSpPr>
            <p:nvPr/>
          </p:nvSpPr>
          <p:spPr bwMode="auto">
            <a:xfrm>
              <a:off x="576" y="864"/>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67" name="Line 106"/>
            <p:cNvSpPr>
              <a:spLocks noChangeShapeType="1"/>
            </p:cNvSpPr>
            <p:nvPr/>
          </p:nvSpPr>
          <p:spPr bwMode="auto">
            <a:xfrm>
              <a:off x="576" y="912"/>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68" name="Line 107"/>
            <p:cNvSpPr>
              <a:spLocks noChangeShapeType="1"/>
            </p:cNvSpPr>
            <p:nvPr/>
          </p:nvSpPr>
          <p:spPr bwMode="auto">
            <a:xfrm>
              <a:off x="86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69" name="Line 108"/>
            <p:cNvSpPr>
              <a:spLocks noChangeShapeType="1"/>
            </p:cNvSpPr>
            <p:nvPr/>
          </p:nvSpPr>
          <p:spPr bwMode="auto">
            <a:xfrm>
              <a:off x="91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70" name="Line 109"/>
            <p:cNvSpPr>
              <a:spLocks noChangeShapeType="1"/>
            </p:cNvSpPr>
            <p:nvPr/>
          </p:nvSpPr>
          <p:spPr bwMode="auto">
            <a:xfrm>
              <a:off x="960"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71" name="Line 110"/>
            <p:cNvSpPr>
              <a:spLocks noChangeShapeType="1"/>
            </p:cNvSpPr>
            <p:nvPr/>
          </p:nvSpPr>
          <p:spPr bwMode="auto">
            <a:xfrm>
              <a:off x="1008"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72" name="Line 111"/>
            <p:cNvSpPr>
              <a:spLocks noChangeShapeType="1"/>
            </p:cNvSpPr>
            <p:nvPr/>
          </p:nvSpPr>
          <p:spPr bwMode="auto">
            <a:xfrm>
              <a:off x="105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73" name="Line 112"/>
            <p:cNvSpPr>
              <a:spLocks noChangeShapeType="1"/>
            </p:cNvSpPr>
            <p:nvPr/>
          </p:nvSpPr>
          <p:spPr bwMode="auto">
            <a:xfrm>
              <a:off x="110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74" name="Line 113"/>
            <p:cNvSpPr>
              <a:spLocks noChangeShapeType="1"/>
            </p:cNvSpPr>
            <p:nvPr/>
          </p:nvSpPr>
          <p:spPr bwMode="auto">
            <a:xfrm>
              <a:off x="57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75" name="Line 114"/>
            <p:cNvSpPr>
              <a:spLocks noChangeShapeType="1"/>
            </p:cNvSpPr>
            <p:nvPr/>
          </p:nvSpPr>
          <p:spPr bwMode="auto">
            <a:xfrm>
              <a:off x="624"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76" name="Line 115"/>
            <p:cNvSpPr>
              <a:spLocks noChangeShapeType="1"/>
            </p:cNvSpPr>
            <p:nvPr/>
          </p:nvSpPr>
          <p:spPr bwMode="auto">
            <a:xfrm>
              <a:off x="672"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77" name="Line 116"/>
            <p:cNvSpPr>
              <a:spLocks noChangeShapeType="1"/>
            </p:cNvSpPr>
            <p:nvPr/>
          </p:nvSpPr>
          <p:spPr bwMode="auto">
            <a:xfrm>
              <a:off x="720"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78" name="Line 117"/>
            <p:cNvSpPr>
              <a:spLocks noChangeShapeType="1"/>
            </p:cNvSpPr>
            <p:nvPr/>
          </p:nvSpPr>
          <p:spPr bwMode="auto">
            <a:xfrm>
              <a:off x="768"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79" name="Line 118"/>
            <p:cNvSpPr>
              <a:spLocks noChangeShapeType="1"/>
            </p:cNvSpPr>
            <p:nvPr/>
          </p:nvSpPr>
          <p:spPr bwMode="auto">
            <a:xfrm>
              <a:off x="816" y="816"/>
              <a:ext cx="0" cy="48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80" name="Line 119"/>
            <p:cNvSpPr>
              <a:spLocks noChangeShapeType="1"/>
            </p:cNvSpPr>
            <p:nvPr/>
          </p:nvSpPr>
          <p:spPr bwMode="auto">
            <a:xfrm>
              <a:off x="576" y="960"/>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81" name="Line 120"/>
            <p:cNvSpPr>
              <a:spLocks noChangeShapeType="1"/>
            </p:cNvSpPr>
            <p:nvPr/>
          </p:nvSpPr>
          <p:spPr bwMode="auto">
            <a:xfrm>
              <a:off x="576" y="1008"/>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82" name="Line 121"/>
            <p:cNvSpPr>
              <a:spLocks noChangeShapeType="1"/>
            </p:cNvSpPr>
            <p:nvPr/>
          </p:nvSpPr>
          <p:spPr bwMode="auto">
            <a:xfrm>
              <a:off x="576" y="1056"/>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83" name="Line 122"/>
            <p:cNvSpPr>
              <a:spLocks noChangeShapeType="1"/>
            </p:cNvSpPr>
            <p:nvPr/>
          </p:nvSpPr>
          <p:spPr bwMode="auto">
            <a:xfrm>
              <a:off x="576" y="1104"/>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84" name="Line 123"/>
            <p:cNvSpPr>
              <a:spLocks noChangeShapeType="1"/>
            </p:cNvSpPr>
            <p:nvPr/>
          </p:nvSpPr>
          <p:spPr bwMode="auto">
            <a:xfrm>
              <a:off x="576" y="1152"/>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85" name="Line 124"/>
            <p:cNvSpPr>
              <a:spLocks noChangeShapeType="1"/>
            </p:cNvSpPr>
            <p:nvPr/>
          </p:nvSpPr>
          <p:spPr bwMode="auto">
            <a:xfrm>
              <a:off x="576" y="1200"/>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sp>
          <p:nvSpPr>
            <p:cNvPr id="286" name="Line 125"/>
            <p:cNvSpPr>
              <a:spLocks noChangeShapeType="1"/>
            </p:cNvSpPr>
            <p:nvPr/>
          </p:nvSpPr>
          <p:spPr bwMode="auto">
            <a:xfrm>
              <a:off x="576" y="1248"/>
              <a:ext cx="864" cy="0"/>
            </a:xfrm>
            <a:prstGeom prst="line">
              <a:avLst/>
            </a:prstGeom>
            <a:grpFill/>
            <a:ln w="9525">
              <a:solidFill>
                <a:schemeClr val="tx1"/>
              </a:solidFill>
              <a:round/>
              <a:headEnd/>
              <a:tailEnd/>
            </a:ln>
          </p:spPr>
          <p:txBody>
            <a:bodyPr wrap="none" anchor="ctr"/>
            <a:lstStyle/>
            <a:p>
              <a:pPr>
                <a:defRPr/>
              </a:pPr>
              <a:endParaRPr lang="en-US">
                <a:ea typeface="ＭＳ Ｐゴシック" charset="0"/>
                <a:cs typeface="ＭＳ Ｐゴシック" charset="0"/>
              </a:endParaRPr>
            </a:p>
          </p:txBody>
        </p:sp>
      </p:grpSp>
      <p:sp>
        <p:nvSpPr>
          <p:cNvPr id="287" name="Text Box 197"/>
          <p:cNvSpPr txBox="1">
            <a:spLocks noChangeArrowheads="1"/>
          </p:cNvSpPr>
          <p:nvPr/>
        </p:nvSpPr>
        <p:spPr bwMode="auto">
          <a:xfrm>
            <a:off x="1981200" y="895350"/>
            <a:ext cx="2133600"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effectLst>
                  <a:outerShdw blurRad="38100" dist="38100" dir="2700000" algn="tl">
                    <a:srgbClr val="C0C0C0"/>
                  </a:outerShdw>
                </a:effectLst>
                <a:latin typeface="Arial" charset="0"/>
              </a:rPr>
              <a:t>Buffer in memory </a:t>
            </a:r>
          </a:p>
        </p:txBody>
      </p:sp>
      <p:sp>
        <p:nvSpPr>
          <p:cNvPr id="288" name="Text Box 197"/>
          <p:cNvSpPr txBox="1">
            <a:spLocks noChangeArrowheads="1"/>
          </p:cNvSpPr>
          <p:nvPr/>
        </p:nvSpPr>
        <p:spPr bwMode="auto">
          <a:xfrm>
            <a:off x="4724400" y="895350"/>
            <a:ext cx="1824038"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a:effectLst>
                  <a:outerShdw blurRad="38100" dist="38100" dir="2700000" algn="tl">
                    <a:srgbClr val="C0C0C0"/>
                  </a:outerShdw>
                </a:effectLst>
                <a:latin typeface="Arial" charset="0"/>
              </a:rPr>
              <a:t>Data in the file</a:t>
            </a: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r>
              <a:rPr lang="en-US" altLang="en-US">
                <a:latin typeface="Arial" charset="0"/>
                <a:ea typeface="ＭＳ Ｐゴシック" charset="-128"/>
              </a:rPr>
              <a:t>HDF5 Attributes</a:t>
            </a:r>
          </a:p>
        </p:txBody>
      </p:sp>
      <p:sp>
        <p:nvSpPr>
          <p:cNvPr id="3" name="Text Placeholder 2"/>
          <p:cNvSpPr>
            <a:spLocks noGrp="1"/>
          </p:cNvSpPr>
          <p:nvPr>
            <p:ph type="body" sz="half" idx="1"/>
          </p:nvPr>
        </p:nvSpPr>
        <p:spPr>
          <a:xfrm>
            <a:off x="381000" y="990600"/>
            <a:ext cx="8839200" cy="5410200"/>
          </a:xfrm>
        </p:spPr>
        <p:txBody>
          <a:bodyPr/>
          <a:lstStyle/>
          <a:p>
            <a:pPr>
              <a:spcAft>
                <a:spcPts val="600"/>
              </a:spcAft>
            </a:pPr>
            <a:r>
              <a:rPr lang="en-US" altLang="en-US" sz="2800">
                <a:latin typeface="Arial" charset="0"/>
                <a:ea typeface="ＭＳ Ｐゴシック" charset="-128"/>
              </a:rPr>
              <a:t>Typically contain user metadata</a:t>
            </a:r>
          </a:p>
          <a:p>
            <a:pPr>
              <a:spcAft>
                <a:spcPts val="600"/>
              </a:spcAft>
            </a:pPr>
            <a:r>
              <a:rPr lang="en-US" altLang="en-US" sz="2800">
                <a:latin typeface="Arial" charset="0"/>
                <a:ea typeface="ＭＳ Ｐゴシック" charset="-128"/>
              </a:rPr>
              <a:t>Have a </a:t>
            </a:r>
            <a:r>
              <a:rPr lang="en-US" altLang="en-US" sz="2800" u="sng">
                <a:latin typeface="Arial" charset="0"/>
                <a:ea typeface="ＭＳ Ｐゴシック" charset="-128"/>
              </a:rPr>
              <a:t>name</a:t>
            </a:r>
            <a:r>
              <a:rPr lang="en-US" altLang="en-US" sz="2800">
                <a:latin typeface="Arial" charset="0"/>
                <a:ea typeface="ＭＳ Ｐゴシック" charset="-128"/>
              </a:rPr>
              <a:t> and a </a:t>
            </a:r>
            <a:r>
              <a:rPr lang="en-US" altLang="en-US" sz="2800" u="sng">
                <a:latin typeface="Arial" charset="0"/>
                <a:ea typeface="ＭＳ Ｐゴシック" charset="-128"/>
              </a:rPr>
              <a:t>value</a:t>
            </a:r>
          </a:p>
          <a:p>
            <a:pPr>
              <a:spcAft>
                <a:spcPts val="600"/>
              </a:spcAft>
            </a:pPr>
            <a:r>
              <a:rPr lang="en-US" altLang="en-US" sz="2800">
                <a:latin typeface="Arial" charset="0"/>
                <a:ea typeface="ＭＳ Ｐゴシック" charset="-128"/>
              </a:rPr>
              <a:t>Attributes “decorate” HDF5 objects</a:t>
            </a:r>
          </a:p>
          <a:p>
            <a:pPr>
              <a:spcAft>
                <a:spcPts val="600"/>
              </a:spcAft>
            </a:pPr>
            <a:r>
              <a:rPr lang="en-US" altLang="en-US" sz="2800">
                <a:latin typeface="Arial" charset="0"/>
                <a:ea typeface="ＭＳ Ｐゴシック" charset="-128"/>
              </a:rPr>
              <a:t>Value is described by a datatype and a dataspace</a:t>
            </a:r>
          </a:p>
          <a:p>
            <a:pPr>
              <a:spcAft>
                <a:spcPts val="600"/>
              </a:spcAft>
            </a:pPr>
            <a:r>
              <a:rPr lang="en-US" altLang="en-US" sz="2800">
                <a:latin typeface="Arial" charset="0"/>
                <a:ea typeface="ＭＳ Ｐゴシック" charset="-128"/>
              </a:rPr>
              <a:t>Analogous to a dataset, but do not support       partial I/O operations; nor can they be compressed or extended</a:t>
            </a:r>
          </a:p>
          <a:p>
            <a:pPr>
              <a:buFontTx/>
              <a:buNone/>
            </a:pPr>
            <a:endParaRPr lang="en-US" altLang="en-US">
              <a:latin typeface="Calibri" charset="0"/>
              <a:ea typeface="ＭＳ Ｐゴシック" charset="-128"/>
            </a:endParaRPr>
          </a:p>
        </p:txBody>
      </p:sp>
      <p:sp>
        <p:nvSpPr>
          <p:cNvPr id="51203"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99C401F-342A-154A-B908-9D8F3D298D6C}" type="slidenum">
              <a:rPr lang="en-US" altLang="en-US" sz="1200">
                <a:solidFill>
                  <a:schemeClr val="bg1"/>
                </a:solidFill>
                <a:latin typeface="Arial" charset="0"/>
              </a:rPr>
              <a:pPr eaLnBrk="1" hangingPunct="1"/>
              <a:t>19</a:t>
            </a:fld>
            <a:endParaRPr lang="en-US" altLang="en-US" sz="120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altLang="en-US">
                <a:latin typeface="Arial" charset="0"/>
                <a:ea typeface="ＭＳ Ｐゴシック" charset="-128"/>
              </a:rPr>
              <a:t>Why HDF5?</a:t>
            </a:r>
          </a:p>
        </p:txBody>
      </p:sp>
      <p:sp>
        <p:nvSpPr>
          <p:cNvPr id="20482" name="Content Placeholder 2"/>
          <p:cNvSpPr>
            <a:spLocks noGrp="1"/>
          </p:cNvSpPr>
          <p:nvPr>
            <p:ph idx="1"/>
          </p:nvPr>
        </p:nvSpPr>
        <p:spPr/>
        <p:txBody>
          <a:bodyPr/>
          <a:lstStyle/>
          <a:p>
            <a:r>
              <a:rPr lang="en-US" altLang="en-US">
                <a:latin typeface="Arial" charset="0"/>
                <a:ea typeface="ＭＳ Ｐゴシック" charset="-128"/>
              </a:rPr>
              <a:t>Have you ever asked yourself:</a:t>
            </a:r>
          </a:p>
          <a:p>
            <a:pPr lvl="1"/>
            <a:r>
              <a:rPr lang="en-US" altLang="en-US">
                <a:latin typeface="Arial" charset="0"/>
                <a:ea typeface="Calibri" charset="0"/>
              </a:rPr>
              <a:t>How will I deal with one-file-per-processor in the petascale era?</a:t>
            </a:r>
          </a:p>
          <a:p>
            <a:pPr lvl="1"/>
            <a:r>
              <a:rPr lang="en-US" altLang="en-US">
                <a:latin typeface="Arial" charset="0"/>
                <a:ea typeface="Calibri" charset="0"/>
              </a:rPr>
              <a:t>Do I need to be an “MPI and Lustre pro” to do my research?</a:t>
            </a:r>
          </a:p>
          <a:p>
            <a:pPr lvl="1"/>
            <a:r>
              <a:rPr lang="en-US" altLang="en-US">
                <a:latin typeface="Arial" charset="0"/>
                <a:ea typeface="Calibri" charset="0"/>
              </a:rPr>
              <a:t>Where is my checkpoint file?</a:t>
            </a:r>
          </a:p>
          <a:p>
            <a:r>
              <a:rPr lang="en-US" altLang="en-US">
                <a:latin typeface="Arial" charset="0"/>
                <a:ea typeface="ＭＳ Ｐゴシック" charset="-128"/>
              </a:rPr>
              <a:t>HDF5 hides all complexity so you can concentrate on Science</a:t>
            </a:r>
          </a:p>
          <a:p>
            <a:pPr lvl="1"/>
            <a:r>
              <a:rPr lang="en-US" altLang="en-US">
                <a:latin typeface="Arial" charset="0"/>
                <a:ea typeface="Calibri" charset="0"/>
              </a:rPr>
              <a:t>Optimized I/O to single shared file</a:t>
            </a:r>
          </a:p>
        </p:txBody>
      </p:sp>
      <p:sp>
        <p:nvSpPr>
          <p:cNvPr id="20484"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E16D03E-DC7E-2A49-968D-974327082B09}" type="slidenum">
              <a:rPr lang="en-US" altLang="en-US" sz="1200">
                <a:solidFill>
                  <a:schemeClr val="bg1"/>
                </a:solidFill>
                <a:latin typeface="Arial" charset="0"/>
              </a:rPr>
              <a:pPr eaLnBrk="1" hangingPunct="1"/>
              <a:t>2</a:t>
            </a:fld>
            <a:endParaRPr lang="en-US" altLang="en-US" sz="1200">
              <a:solidFill>
                <a:schemeClr val="bg1"/>
              </a:solidFill>
              <a:latin typeface="Arial" charset="0"/>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altLang="en-US">
                <a:latin typeface="Arial" charset="0"/>
                <a:ea typeface="ＭＳ Ｐゴシック" charset="-128"/>
              </a:rPr>
              <a:t>HDF5 File</a:t>
            </a:r>
          </a:p>
        </p:txBody>
      </p:sp>
      <p:sp>
        <p:nvSpPr>
          <p:cNvPr id="53250" name="Rectangle 2064"/>
          <p:cNvSpPr>
            <a:spLocks noGrp="1" noChangeArrowheads="1"/>
          </p:cNvSpPr>
          <p:nvPr>
            <p:ph type="dt" sz="quarter" idx="4294967295"/>
          </p:nvPr>
        </p:nvSpPr>
        <p:spPr bwMode="auto">
          <a:xfrm>
            <a:off x="304800" y="6629400"/>
            <a:ext cx="19812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200" smtClean="0">
                <a:solidFill>
                  <a:schemeClr val="bg1"/>
                </a:solidFill>
                <a:latin typeface="Arial" charset="0"/>
              </a:rPr>
              <a:t>May 3, 2017</a:t>
            </a:r>
            <a:endParaRPr lang="en-US" altLang="en-US" sz="1200">
              <a:solidFill>
                <a:schemeClr val="bg1"/>
              </a:solidFill>
              <a:latin typeface="Arial" charset="0"/>
            </a:endParaRPr>
          </a:p>
        </p:txBody>
      </p:sp>
      <p:sp>
        <p:nvSpPr>
          <p:cNvPr id="53252"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EBD2724-2703-194B-AAB8-66A05AA12B2A}" type="slidenum">
              <a:rPr lang="en-US" altLang="en-US" sz="1200">
                <a:solidFill>
                  <a:schemeClr val="bg1"/>
                </a:solidFill>
                <a:latin typeface="Arial" charset="0"/>
              </a:rPr>
              <a:pPr eaLnBrk="1" hangingPunct="1"/>
              <a:t>20</a:t>
            </a:fld>
            <a:endParaRPr lang="en-US" altLang="en-US" sz="1200">
              <a:solidFill>
                <a:schemeClr val="bg1"/>
              </a:solidFill>
              <a:latin typeface="Arial" charset="0"/>
            </a:endParaRPr>
          </a:p>
        </p:txBody>
      </p:sp>
      <p:pic>
        <p:nvPicPr>
          <p:cNvPr id="7" name="Picture 6" descr="open_box.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362200"/>
            <a:ext cx="39624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6248400" y="1828800"/>
            <a:ext cx="1179513" cy="1016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sz="1200" b="1">
                <a:solidFill>
                  <a:srgbClr val="92D050"/>
                </a:solidFill>
                <a:latin typeface="Calibri" charset="0"/>
              </a:rPr>
              <a:t>lat | lon | temp</a:t>
            </a:r>
          </a:p>
          <a:p>
            <a:r>
              <a:rPr lang="en-US" altLang="en-US" sz="1200" b="1">
                <a:solidFill>
                  <a:srgbClr val="92D050"/>
                </a:solidFill>
                <a:latin typeface="Calibri" charset="0"/>
              </a:rPr>
              <a:t>----|-----|-----</a:t>
            </a:r>
          </a:p>
          <a:p>
            <a:r>
              <a:rPr lang="en-US" altLang="en-US" sz="1200" b="1">
                <a:solidFill>
                  <a:srgbClr val="92D050"/>
                </a:solidFill>
                <a:latin typeface="Calibri" charset="0"/>
              </a:rPr>
              <a:t> 12 |  23 |  3.1</a:t>
            </a:r>
          </a:p>
          <a:p>
            <a:r>
              <a:rPr lang="en-US" altLang="en-US" sz="1200" b="1">
                <a:solidFill>
                  <a:srgbClr val="92D050"/>
                </a:solidFill>
                <a:latin typeface="Calibri" charset="0"/>
              </a:rPr>
              <a:t> 15 |  24 |  4.2</a:t>
            </a:r>
          </a:p>
          <a:p>
            <a:r>
              <a:rPr lang="en-US" altLang="en-US" sz="1200" b="1">
                <a:solidFill>
                  <a:srgbClr val="92D050"/>
                </a:solidFill>
                <a:latin typeface="Calibri" charset="0"/>
              </a:rPr>
              <a:t> 17 |  21 |  3.6</a:t>
            </a:r>
            <a:endParaRPr lang="en-US" altLang="en-US" sz="1200" b="1">
              <a:solidFill>
                <a:srgbClr val="92D050"/>
              </a:solidFill>
              <a:latin typeface="Candara" charset="0"/>
            </a:endParaRPr>
          </a:p>
        </p:txBody>
      </p:sp>
      <p:sp>
        <p:nvSpPr>
          <p:cNvPr id="9" name="Rectangle 5" descr="Small grid"/>
          <p:cNvSpPr>
            <a:spLocks noChangeArrowheads="1"/>
          </p:cNvSpPr>
          <p:nvPr/>
        </p:nvSpPr>
        <p:spPr bwMode="auto">
          <a:xfrm rot="20584350">
            <a:off x="5664200" y="2019300"/>
            <a:ext cx="914400" cy="838200"/>
          </a:xfrm>
          <a:prstGeom prst="rect">
            <a:avLst/>
          </a:prstGeom>
          <a:pattFill prst="smGrid">
            <a:fgClr>
              <a:srgbClr val="CCCC00"/>
            </a:fgClr>
            <a:bgClr>
              <a:srgbClr val="FFFFFF"/>
            </a:bgClr>
          </a:pattFill>
          <a:ln w="9525">
            <a:solidFill>
              <a:schemeClr val="tx1"/>
            </a:solidFill>
            <a:miter lim="800000"/>
            <a:headEnd/>
            <a:tailEnd/>
          </a:ln>
          <a:effectLst/>
        </p:spPr>
        <p:txBody>
          <a:bodyPr wrap="none" anchor="ctr"/>
          <a:lstStyle/>
          <a:p>
            <a:pPr>
              <a:defRPr/>
            </a:pPr>
            <a:endParaRPr lang="en-US" dirty="0">
              <a:effectLst>
                <a:outerShdw blurRad="38100" dist="38100" dir="2700000" algn="tl">
                  <a:srgbClr val="DDDDDD"/>
                </a:outerShdw>
              </a:effectLst>
              <a:ea typeface="Calibri"/>
              <a:cs typeface="Calibri"/>
            </a:endParaRPr>
          </a:p>
        </p:txBody>
      </p:sp>
      <p:pic>
        <p:nvPicPr>
          <p:cNvPr id="10"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2428">
            <a:off x="5989638" y="2459038"/>
            <a:ext cx="1295400" cy="685800"/>
          </a:xfrm>
          <a:prstGeom prst="rect">
            <a:avLst/>
          </a:prstGeom>
          <a:noFill/>
          <a:ln w="12700">
            <a:solidFill>
              <a:srgbClr val="FF6600"/>
            </a:solidFill>
            <a:miter lim="800000"/>
            <a:headEnd/>
            <a:tailEnd/>
          </a:ln>
          <a:effectLst>
            <a:outerShdw dist="107763" dir="81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1" name="Text Box 13"/>
          <p:cNvSpPr txBox="1">
            <a:spLocks noChangeArrowheads="1"/>
          </p:cNvSpPr>
          <p:nvPr/>
        </p:nvSpPr>
        <p:spPr bwMode="auto">
          <a:xfrm>
            <a:off x="838200" y="2286000"/>
            <a:ext cx="31242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en-US" altLang="en-US" sz="2600">
                <a:latin typeface="Arial" charset="0"/>
              </a:rPr>
              <a:t>An HDF5 file is a </a:t>
            </a:r>
            <a:r>
              <a:rPr lang="en-US" altLang="en-US" sz="2600" b="1">
                <a:latin typeface="Arial" charset="0"/>
              </a:rPr>
              <a:t>smart</a:t>
            </a:r>
            <a:r>
              <a:rPr lang="en-US" altLang="en-US" sz="2600">
                <a:latin typeface="Arial" charset="0"/>
              </a:rPr>
              <a:t> </a:t>
            </a:r>
            <a:r>
              <a:rPr lang="en-US" altLang="en-US" sz="2600" b="1">
                <a:latin typeface="Arial" charset="0"/>
              </a:rPr>
              <a:t>container</a:t>
            </a:r>
            <a:r>
              <a:rPr lang="en-US" altLang="en-US" sz="2600">
                <a:latin typeface="Arial" charset="0"/>
              </a:rPr>
              <a:t> that holds data objects.</a:t>
            </a:r>
          </a:p>
        </p:txBody>
      </p:sp>
      <p:grpSp>
        <p:nvGrpSpPr>
          <p:cNvPr id="2" name="Group 11"/>
          <p:cNvGrpSpPr>
            <a:grpSpLocks/>
          </p:cNvGrpSpPr>
          <p:nvPr/>
        </p:nvGrpSpPr>
        <p:grpSpPr bwMode="auto">
          <a:xfrm rot="2521330">
            <a:off x="6645275" y="2420938"/>
            <a:ext cx="1190625" cy="609600"/>
            <a:chOff x="1993310" y="4800742"/>
            <a:chExt cx="1587806" cy="838200"/>
          </a:xfrm>
        </p:grpSpPr>
        <p:sp>
          <p:nvSpPr>
            <p:cNvPr id="13" name="Flowchart: Card 13"/>
            <p:cNvSpPr/>
            <p:nvPr/>
          </p:nvSpPr>
          <p:spPr bwMode="auto">
            <a:xfrm>
              <a:off x="2056538" y="4800884"/>
              <a:ext cx="1524294" cy="838200"/>
            </a:xfrm>
            <a:prstGeom prst="flowChartPunchedCard">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dirty="0">
                <a:latin typeface="Times New Roman" pitchFamily="18" charset="0"/>
                <a:ea typeface="Calibri"/>
                <a:cs typeface="Calibri"/>
              </a:endParaRPr>
            </a:p>
          </p:txBody>
        </p:sp>
        <p:sp>
          <p:nvSpPr>
            <p:cNvPr id="53263" name="TextBox 13"/>
            <p:cNvSpPr txBox="1">
              <a:spLocks noChangeArrowheads="1"/>
            </p:cNvSpPr>
            <p:nvPr/>
          </p:nvSpPr>
          <p:spPr bwMode="auto">
            <a:xfrm>
              <a:off x="1993310" y="4965930"/>
              <a:ext cx="1524000" cy="63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600"/>
                <a:t>Experiment Notes:</a:t>
              </a:r>
            </a:p>
            <a:p>
              <a:pPr eaLnBrk="1" hangingPunct="1"/>
              <a:r>
                <a:rPr lang="en-US" altLang="en-US" sz="600"/>
                <a:t>Serial Number: 99378920</a:t>
              </a:r>
            </a:p>
            <a:p>
              <a:pPr eaLnBrk="1" hangingPunct="1"/>
              <a:r>
                <a:rPr lang="en-US" altLang="en-US" sz="600"/>
                <a:t>Date: 3/13/09</a:t>
              </a:r>
            </a:p>
            <a:p>
              <a:pPr eaLnBrk="1" hangingPunct="1"/>
              <a:r>
                <a:rPr lang="en-US" altLang="en-US" sz="600"/>
                <a:t>Configuration: Standard 3</a:t>
              </a:r>
            </a:p>
          </p:txBody>
        </p:sp>
      </p:grpSp>
      <p:sp>
        <p:nvSpPr>
          <p:cNvPr id="15" name="Rectangle 6" descr="Small grid"/>
          <p:cNvSpPr>
            <a:spLocks noChangeArrowheads="1"/>
          </p:cNvSpPr>
          <p:nvPr/>
        </p:nvSpPr>
        <p:spPr bwMode="auto">
          <a:xfrm rot="19912286">
            <a:off x="6578600" y="2301875"/>
            <a:ext cx="1219200" cy="739775"/>
          </a:xfrm>
          <a:prstGeom prst="rect">
            <a:avLst/>
          </a:prstGeom>
          <a:pattFill prst="smGrid">
            <a:fgClr>
              <a:srgbClr val="CCCC00"/>
            </a:fgClr>
            <a:bgClr>
              <a:srgbClr val="FFFFFF"/>
            </a:bgClr>
          </a:pattFill>
          <a:ln w="9525">
            <a:miter lim="800000"/>
            <a:headEnd/>
            <a:tailEnd/>
          </a:ln>
          <a:effectLst/>
          <a:scene3d>
            <a:camera prst="legacyPerspectiveBottomLeft"/>
            <a:lightRig rig="legacyFlat3" dir="t"/>
          </a:scene3d>
          <a:sp3d extrusionH="887400" prstMaterial="legacyMatte">
            <a:bevelT w="13500" h="13500" prst="angle"/>
            <a:bevelB w="13500" h="13500" prst="angle"/>
            <a:extrusionClr>
              <a:srgbClr val="CCCC00"/>
            </a:extrusionClr>
          </a:sp3d>
        </p:spPr>
        <p:txBody>
          <a:bodyPr wrap="none" anchor="ctr">
            <a:flatTx/>
          </a:bodyPr>
          <a:lstStyle/>
          <a:p>
            <a:pPr>
              <a:defRPr/>
            </a:pPr>
            <a:endParaRPr lang="en-US" dirty="0">
              <a:effectLst>
                <a:outerShdw blurRad="38100" dist="38100" dir="2700000" algn="tl">
                  <a:srgbClr val="DDDDDD"/>
                </a:outerShdw>
              </a:effectLst>
              <a:ea typeface="Calibri"/>
              <a:cs typeface="Calibri"/>
            </a:endParaRPr>
          </a:p>
        </p:txBody>
      </p:sp>
      <p:pic>
        <p:nvPicPr>
          <p:cNvPr id="16" name="Picture 8" descr="mesh"/>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648316">
            <a:off x="5272088" y="2128838"/>
            <a:ext cx="1676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904361">
            <a:off x="6353969" y="2396331"/>
            <a:ext cx="1085850" cy="998538"/>
          </a:xfrm>
          <a:prstGeom prst="rect">
            <a:avLst/>
          </a:prstGeom>
          <a:noFill/>
          <a:ln>
            <a:noFill/>
          </a:ln>
          <a:effectLst>
            <a:outerShdw dist="107763" dir="81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nodeType="afterGroup">
                            <p:stCondLst>
                              <p:cond delay="500"/>
                            </p:stCondLst>
                            <p:childTnLst>
                              <p:par>
                                <p:cTn id="11" presetID="2" presetClass="entr" presetSubtype="1"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par>
                          <p:cTn id="15" fill="hold" nodeType="afterGroup">
                            <p:stCondLst>
                              <p:cond delay="1500"/>
                            </p:stCondLst>
                            <p:childTnLst>
                              <p:par>
                                <p:cTn id="16" presetID="2" presetClass="entr" presetSubtype="9" fill="hold" grpId="0" nodeType="afterEffect">
                                  <p:stCondLst>
                                    <p:cond delay="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2500"/>
                            </p:stCondLst>
                            <p:childTnLst>
                              <p:par>
                                <p:cTn id="21" presetID="2" presetClass="entr" presetSubtype="3"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3000"/>
                            </p:stCondLst>
                            <p:childTnLst>
                              <p:par>
                                <p:cTn id="26" presetID="2" presetClass="entr" presetSubtype="1"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3500"/>
                            </p:stCondLst>
                            <p:childTnLst>
                              <p:par>
                                <p:cTn id="31" presetID="2" presetClass="entr" presetSubtype="1" fill="hold" grpId="0" nodeType="afterEffect">
                                  <p:stCondLst>
                                    <p:cond delay="50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4500"/>
                            </p:stCondLst>
                            <p:childTnLst>
                              <p:par>
                                <p:cTn id="36" presetID="2" presetClass="entr" presetSubtype="3" fill="hold" nodeType="afterEffect">
                                  <p:stCondLst>
                                    <p:cond delay="50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1+#ppt_w/2"/>
                                          </p:val>
                                        </p:tav>
                                        <p:tav tm="100000">
                                          <p:val>
                                            <p:strVal val="#ppt_x"/>
                                          </p:val>
                                        </p:tav>
                                      </p:tavLst>
                                    </p:anim>
                                    <p:anim calcmode="lin" valueType="num">
                                      <p:cBhvr additive="base">
                                        <p:cTn id="39" dur="500" fill="hold"/>
                                        <p:tgtEl>
                                          <p:spTgt spid="16"/>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5500"/>
                            </p:stCondLst>
                            <p:childTnLst>
                              <p:par>
                                <p:cTn id="41" presetID="2" presetClass="entr" presetSubtype="9" fill="hold" nodeType="afterEffect">
                                  <p:stCondLst>
                                    <p:cond delay="50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altLang="en-US">
                <a:latin typeface="Arial" charset="0"/>
                <a:ea typeface="ＭＳ Ｐゴシック" charset="-128"/>
              </a:rPr>
              <a:t>HDF5 Groups and Links</a:t>
            </a:r>
          </a:p>
        </p:txBody>
      </p:sp>
      <p:sp>
        <p:nvSpPr>
          <p:cNvPr id="54275"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686E657-A25A-CC46-BA88-CA03DB021500}" type="slidenum">
              <a:rPr lang="en-US" altLang="en-US" sz="1200">
                <a:solidFill>
                  <a:schemeClr val="bg1"/>
                </a:solidFill>
                <a:latin typeface="Arial" charset="0"/>
              </a:rPr>
              <a:pPr eaLnBrk="1" hangingPunct="1"/>
              <a:t>21</a:t>
            </a:fld>
            <a:endParaRPr lang="en-US" altLang="en-US" sz="1200">
              <a:solidFill>
                <a:schemeClr val="bg1"/>
              </a:solidFill>
              <a:latin typeface="Arial" charset="0"/>
            </a:endParaRPr>
          </a:p>
        </p:txBody>
      </p:sp>
      <p:pic>
        <p:nvPicPr>
          <p:cNvPr id="6"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257800"/>
            <a:ext cx="1295400" cy="685800"/>
          </a:xfrm>
          <a:prstGeom prst="rect">
            <a:avLst/>
          </a:prstGeom>
          <a:noFill/>
          <a:ln w="12700">
            <a:solidFill>
              <a:srgbClr val="FF6600"/>
            </a:solidFill>
            <a:miter lim="800000"/>
            <a:headEnd/>
            <a:tailEnd/>
          </a:ln>
          <a:effectLst>
            <a:outerShdw dist="107763" dir="8100000" algn="ctr" rotWithShape="0">
              <a:schemeClr val="bg2"/>
            </a:outerShdw>
          </a:effectLst>
          <a:extLst>
            <a:ext uri="{909E8E84-426E-40DD-AFC4-6F175D3DCCD1}">
              <a14:hiddenFill xmlns:a14="http://schemas.microsoft.com/office/drawing/2010/main">
                <a:solidFill>
                  <a:srgbClr val="FFFFFF"/>
                </a:solidFill>
              </a14:hiddenFill>
            </a:ext>
          </a:extLst>
        </p:spPr>
      </p:pic>
      <p:sp>
        <p:nvSpPr>
          <p:cNvPr id="54277" name="Rectangle 12"/>
          <p:cNvSpPr>
            <a:spLocks noChangeArrowheads="1"/>
          </p:cNvSpPr>
          <p:nvPr/>
        </p:nvSpPr>
        <p:spPr bwMode="auto">
          <a:xfrm>
            <a:off x="180975" y="3581400"/>
            <a:ext cx="3635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455613"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nSpc>
                <a:spcPct val="88000"/>
              </a:lnSpc>
              <a:spcBef>
                <a:spcPct val="42000"/>
              </a:spcBef>
              <a:buClr>
                <a:srgbClr val="712000"/>
              </a:buClr>
              <a:buFontTx/>
              <a:buChar char="•"/>
            </a:pPr>
            <a:endParaRPr lang="en-US" altLang="en-US" sz="2800">
              <a:solidFill>
                <a:srgbClr val="333399"/>
              </a:solidFill>
              <a:latin typeface="Calibri" charset="0"/>
            </a:endParaRPr>
          </a:p>
        </p:txBody>
      </p:sp>
      <p:sp>
        <p:nvSpPr>
          <p:cNvPr id="8" name="Rectangle 15" descr="Small grid"/>
          <p:cNvSpPr>
            <a:spLocks noChangeArrowheads="1"/>
          </p:cNvSpPr>
          <p:nvPr/>
        </p:nvSpPr>
        <p:spPr bwMode="auto">
          <a:xfrm>
            <a:off x="5562600" y="5181600"/>
            <a:ext cx="1219200" cy="739775"/>
          </a:xfrm>
          <a:prstGeom prst="rect">
            <a:avLst/>
          </a:prstGeom>
          <a:pattFill prst="smGrid">
            <a:fgClr>
              <a:srgbClr val="CCCC00"/>
            </a:fgClr>
            <a:bgClr>
              <a:srgbClr val="FFFFFF"/>
            </a:bgClr>
          </a:pattFill>
          <a:ln w="9525">
            <a:miter lim="800000"/>
            <a:headEnd/>
            <a:tailEnd/>
          </a:ln>
          <a:effectLst/>
          <a:scene3d>
            <a:camera prst="legacyPerspectiveBottomLeft"/>
            <a:lightRig rig="legacyFlat3" dir="t"/>
          </a:scene3d>
          <a:sp3d extrusionH="887400" prstMaterial="legacyMatte">
            <a:bevelT w="13500" h="13500" prst="angle"/>
            <a:bevelB w="13500" h="13500" prst="angle"/>
            <a:extrusionClr>
              <a:srgbClr val="CCCC00"/>
            </a:extrusionClr>
          </a:sp3d>
        </p:spPr>
        <p:txBody>
          <a:bodyPr wrap="none" anchor="ctr">
            <a:flatTx/>
          </a:bodyPr>
          <a:lstStyle/>
          <a:p>
            <a:pPr>
              <a:defRPr/>
            </a:pPr>
            <a:endParaRPr lang="en-US" dirty="0">
              <a:effectLst>
                <a:outerShdw blurRad="38100" dist="38100" dir="2700000" algn="tl">
                  <a:srgbClr val="DDDDDD"/>
                </a:outerShdw>
              </a:effectLst>
              <a:latin typeface="Calibri"/>
              <a:ea typeface="Calibri"/>
              <a:cs typeface="Calibri"/>
            </a:endParaRPr>
          </a:p>
        </p:txBody>
      </p:sp>
      <p:sp>
        <p:nvSpPr>
          <p:cNvPr id="9" name="Rectangle 17" descr="Small grid"/>
          <p:cNvSpPr>
            <a:spLocks noChangeArrowheads="1"/>
          </p:cNvSpPr>
          <p:nvPr/>
        </p:nvSpPr>
        <p:spPr bwMode="auto">
          <a:xfrm>
            <a:off x="7086600" y="5181600"/>
            <a:ext cx="914400" cy="838200"/>
          </a:xfrm>
          <a:prstGeom prst="rect">
            <a:avLst/>
          </a:prstGeom>
          <a:pattFill prst="smGrid">
            <a:fgClr>
              <a:srgbClr val="CCCC00"/>
            </a:fgClr>
            <a:bgClr>
              <a:srgbClr val="FFFFFF"/>
            </a:bgClr>
          </a:pattFill>
          <a:ln w="9525">
            <a:solidFill>
              <a:schemeClr val="tx1"/>
            </a:solidFill>
            <a:miter lim="800000"/>
            <a:headEnd/>
            <a:tailEnd/>
          </a:ln>
          <a:effectLst/>
        </p:spPr>
        <p:txBody>
          <a:bodyPr wrap="none" anchor="ctr"/>
          <a:lstStyle/>
          <a:p>
            <a:pPr>
              <a:defRPr/>
            </a:pPr>
            <a:endParaRPr lang="en-US">
              <a:effectLst>
                <a:outerShdw blurRad="38100" dist="38100" dir="2700000" algn="tl">
                  <a:srgbClr val="DDDDDD"/>
                </a:outerShdw>
              </a:effectLst>
              <a:latin typeface="Calibri" charset="0"/>
              <a:ea typeface="ＭＳ Ｐゴシック" charset="0"/>
              <a:cs typeface="Calibri" charset="0"/>
            </a:endParaRPr>
          </a:p>
          <a:p>
            <a:pPr>
              <a:defRPr/>
            </a:pPr>
            <a:endParaRPr lang="en-US">
              <a:effectLst>
                <a:outerShdw blurRad="38100" dist="38100" dir="2700000" algn="tl">
                  <a:srgbClr val="DDDDDD"/>
                </a:outerShdw>
              </a:effectLst>
              <a:latin typeface="Calibri" charset="0"/>
              <a:ea typeface="ＭＳ Ｐゴシック" charset="0"/>
              <a:cs typeface="Calibri" charset="0"/>
            </a:endParaRPr>
          </a:p>
        </p:txBody>
      </p:sp>
      <p:pic>
        <p:nvPicPr>
          <p:cNvPr id="10" name="Picture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352800"/>
            <a:ext cx="868363" cy="914400"/>
          </a:xfrm>
          <a:prstGeom prst="rect">
            <a:avLst/>
          </a:prstGeom>
          <a:noFill/>
          <a:ln>
            <a:noFill/>
          </a:ln>
          <a:effectLst>
            <a:outerShdw dist="107763" dir="81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2" name="Group 51"/>
          <p:cNvGrpSpPr>
            <a:grpSpLocks/>
          </p:cNvGrpSpPr>
          <p:nvPr/>
        </p:nvGrpSpPr>
        <p:grpSpPr bwMode="auto">
          <a:xfrm>
            <a:off x="4343400" y="3581400"/>
            <a:ext cx="1447800" cy="1090613"/>
            <a:chOff x="5181600" y="5624513"/>
            <a:chExt cx="1752600" cy="1105465"/>
          </a:xfrm>
        </p:grpSpPr>
        <p:sp>
          <p:nvSpPr>
            <p:cNvPr id="54312" name="Rectangle 23"/>
            <p:cNvSpPr>
              <a:spLocks noChangeArrowheads="1"/>
            </p:cNvSpPr>
            <p:nvPr/>
          </p:nvSpPr>
          <p:spPr bwMode="auto">
            <a:xfrm>
              <a:off x="5181600" y="5624513"/>
              <a:ext cx="1752600" cy="1066846"/>
            </a:xfrm>
            <a:prstGeom prst="rect">
              <a:avLst/>
            </a:prstGeom>
            <a:solidFill>
              <a:schemeClr val="accent2"/>
            </a:solidFill>
            <a:ln w="9525">
              <a:solidFill>
                <a:srgbClr val="FFFF00"/>
              </a:solidFill>
              <a:miter lim="800000"/>
              <a:headEnd/>
              <a:tailEnd/>
            </a:ln>
            <a:effectLst>
              <a:outerShdw dist="107763" dir="8100000" algn="ctr" rotWithShape="0">
                <a:schemeClr val="bg2"/>
              </a:outerShdw>
            </a:effec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endParaRPr lang="en-US" altLang="en-US" sz="1800">
                <a:solidFill>
                  <a:srgbClr val="333399"/>
                </a:solidFill>
                <a:latin typeface="Calibri" charset="0"/>
              </a:endParaRPr>
            </a:p>
          </p:txBody>
        </p:sp>
        <p:sp>
          <p:nvSpPr>
            <p:cNvPr id="13" name="Text Box 24"/>
            <p:cNvSpPr txBox="1">
              <a:spLocks noChangeArrowheads="1"/>
            </p:cNvSpPr>
            <p:nvPr/>
          </p:nvSpPr>
          <p:spPr bwMode="auto">
            <a:xfrm>
              <a:off x="5258468" y="5700142"/>
              <a:ext cx="1422066" cy="1029836"/>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r>
                <a:rPr lang="en-US" altLang="en-US" sz="1200" b="1">
                  <a:solidFill>
                    <a:srgbClr val="333399"/>
                  </a:solidFill>
                  <a:effectLst>
                    <a:outerShdw blurRad="38100" dist="38100" dir="2700000" algn="tl">
                      <a:srgbClr val="C0C0C0"/>
                    </a:outerShdw>
                  </a:effectLst>
                  <a:latin typeface="Calibri" charset="0"/>
                </a:rPr>
                <a:t>lat | lon | temp</a:t>
              </a:r>
            </a:p>
            <a:p>
              <a:r>
                <a:rPr lang="en-US" altLang="en-US" sz="1200" b="1">
                  <a:solidFill>
                    <a:srgbClr val="333399"/>
                  </a:solidFill>
                  <a:effectLst>
                    <a:outerShdw blurRad="38100" dist="38100" dir="2700000" algn="tl">
                      <a:srgbClr val="C0C0C0"/>
                    </a:outerShdw>
                  </a:effectLst>
                  <a:latin typeface="Calibri" charset="0"/>
                </a:rPr>
                <a:t>----|-----|-----</a:t>
              </a:r>
            </a:p>
            <a:p>
              <a:r>
                <a:rPr lang="en-US" altLang="en-US" sz="1200" b="1">
                  <a:solidFill>
                    <a:srgbClr val="333399"/>
                  </a:solidFill>
                  <a:effectLst>
                    <a:outerShdw blurRad="38100" dist="38100" dir="2700000" algn="tl">
                      <a:srgbClr val="C0C0C0"/>
                    </a:outerShdw>
                  </a:effectLst>
                  <a:latin typeface="Calibri" charset="0"/>
                </a:rPr>
                <a:t> 12 |  23 |  3.1</a:t>
              </a:r>
            </a:p>
            <a:p>
              <a:r>
                <a:rPr lang="en-US" altLang="en-US" sz="1200" b="1">
                  <a:solidFill>
                    <a:srgbClr val="333399"/>
                  </a:solidFill>
                  <a:effectLst>
                    <a:outerShdw blurRad="38100" dist="38100" dir="2700000" algn="tl">
                      <a:srgbClr val="C0C0C0"/>
                    </a:outerShdw>
                  </a:effectLst>
                  <a:latin typeface="Calibri" charset="0"/>
                </a:rPr>
                <a:t> 15 |  24 |  4.2</a:t>
              </a:r>
            </a:p>
            <a:p>
              <a:r>
                <a:rPr lang="en-US" altLang="en-US" sz="1200" b="1">
                  <a:solidFill>
                    <a:srgbClr val="333399"/>
                  </a:solidFill>
                  <a:effectLst>
                    <a:outerShdw blurRad="38100" dist="38100" dir="2700000" algn="tl">
                      <a:srgbClr val="C0C0C0"/>
                    </a:outerShdw>
                  </a:effectLst>
                  <a:latin typeface="Calibri" charset="0"/>
                </a:rPr>
                <a:t> 17 |  21 |  3.6</a:t>
              </a:r>
            </a:p>
          </p:txBody>
        </p:sp>
      </p:grpSp>
      <p:grpSp>
        <p:nvGrpSpPr>
          <p:cNvPr id="3" name="Group 46"/>
          <p:cNvGrpSpPr>
            <a:grpSpLocks/>
          </p:cNvGrpSpPr>
          <p:nvPr/>
        </p:nvGrpSpPr>
        <p:grpSpPr bwMode="auto">
          <a:xfrm>
            <a:off x="2590800" y="1524000"/>
            <a:ext cx="1190625" cy="609600"/>
            <a:chOff x="1993309" y="4800600"/>
            <a:chExt cx="1588091" cy="838200"/>
          </a:xfrm>
        </p:grpSpPr>
        <p:sp>
          <p:nvSpPr>
            <p:cNvPr id="15" name="Flowchart: Card 14"/>
            <p:cNvSpPr/>
            <p:nvPr/>
          </p:nvSpPr>
          <p:spPr bwMode="auto">
            <a:xfrm>
              <a:off x="2056833" y="4800600"/>
              <a:ext cx="1524567" cy="838200"/>
            </a:xfrm>
            <a:prstGeom prst="flowChartPunchedCard">
              <a:avLst/>
            </a:prstGeom>
            <a:solidFill>
              <a:schemeClr val="accent4">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dirty="0">
                <a:latin typeface="Calibri"/>
                <a:ea typeface="Calibri"/>
                <a:cs typeface="Calibri"/>
              </a:endParaRPr>
            </a:p>
          </p:txBody>
        </p:sp>
        <p:sp>
          <p:nvSpPr>
            <p:cNvPr id="54311" name="TextBox 15"/>
            <p:cNvSpPr txBox="1">
              <a:spLocks noChangeArrowheads="1"/>
            </p:cNvSpPr>
            <p:nvPr/>
          </p:nvSpPr>
          <p:spPr bwMode="auto">
            <a:xfrm>
              <a:off x="1993309" y="5001196"/>
              <a:ext cx="1524000" cy="63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600">
                  <a:latin typeface="Calibri" charset="0"/>
                </a:rPr>
                <a:t>Experiment Notes:</a:t>
              </a:r>
            </a:p>
            <a:p>
              <a:pPr eaLnBrk="1" hangingPunct="1"/>
              <a:r>
                <a:rPr lang="en-US" altLang="en-US" sz="600">
                  <a:latin typeface="Calibri" charset="0"/>
                </a:rPr>
                <a:t>Serial Number: 99378920</a:t>
              </a:r>
            </a:p>
            <a:p>
              <a:pPr eaLnBrk="1" hangingPunct="1"/>
              <a:r>
                <a:rPr lang="en-US" altLang="en-US" sz="600">
                  <a:latin typeface="Calibri" charset="0"/>
                </a:rPr>
                <a:t>Date: 3/13/09</a:t>
              </a:r>
            </a:p>
            <a:p>
              <a:pPr eaLnBrk="1" hangingPunct="1"/>
              <a:r>
                <a:rPr lang="en-US" altLang="en-US" sz="600">
                  <a:latin typeface="Calibri" charset="0"/>
                </a:rPr>
                <a:t>Configuration: Standard 3</a:t>
              </a:r>
            </a:p>
          </p:txBody>
        </p:sp>
      </p:grpSp>
      <p:pic>
        <p:nvPicPr>
          <p:cNvPr id="17" name="Picture 8" descr="mesh"/>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429000" y="5181600"/>
            <a:ext cx="1557338" cy="1049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55"/>
          <p:cNvGrpSpPr>
            <a:grpSpLocks/>
          </p:cNvGrpSpPr>
          <p:nvPr/>
        </p:nvGrpSpPr>
        <p:grpSpPr bwMode="auto">
          <a:xfrm>
            <a:off x="4648200" y="990600"/>
            <a:ext cx="1433513" cy="1133475"/>
            <a:chOff x="3657600" y="1066800"/>
            <a:chExt cx="1434086" cy="1133128"/>
          </a:xfrm>
        </p:grpSpPr>
        <p:pic>
          <p:nvPicPr>
            <p:cNvPr id="54308" name="Picture 18" descr="Folde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066800"/>
              <a:ext cx="1434086" cy="113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9" name="TextBox 19"/>
            <p:cNvSpPr txBox="1">
              <a:spLocks noChangeArrowheads="1"/>
            </p:cNvSpPr>
            <p:nvPr/>
          </p:nvSpPr>
          <p:spPr bwMode="auto">
            <a:xfrm>
              <a:off x="4247014" y="1320225"/>
              <a:ext cx="36099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3200" b="1">
                  <a:latin typeface="Calibri" charset="0"/>
                </a:rPr>
                <a:t>/</a:t>
              </a:r>
            </a:p>
          </p:txBody>
        </p:sp>
      </p:grpSp>
      <p:grpSp>
        <p:nvGrpSpPr>
          <p:cNvPr id="5" name="Group 69"/>
          <p:cNvGrpSpPr>
            <a:grpSpLocks/>
          </p:cNvGrpSpPr>
          <p:nvPr/>
        </p:nvGrpSpPr>
        <p:grpSpPr bwMode="auto">
          <a:xfrm>
            <a:off x="6338888" y="2524125"/>
            <a:ext cx="1433512" cy="1133475"/>
            <a:chOff x="5576314" y="1914872"/>
            <a:chExt cx="1434086" cy="1133128"/>
          </a:xfrm>
        </p:grpSpPr>
        <p:pic>
          <p:nvPicPr>
            <p:cNvPr id="54306" name="Picture 21" descr="Folder.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76314" y="1914872"/>
              <a:ext cx="1434086" cy="113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7" name="TextBox 22"/>
            <p:cNvSpPr txBox="1">
              <a:spLocks noChangeArrowheads="1"/>
            </p:cNvSpPr>
            <p:nvPr/>
          </p:nvSpPr>
          <p:spPr bwMode="auto">
            <a:xfrm>
              <a:off x="5829744" y="2266890"/>
              <a:ext cx="9797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latin typeface="Calibri" charset="0"/>
                </a:rPr>
                <a:t>SimOut</a:t>
              </a:r>
            </a:p>
          </p:txBody>
        </p:sp>
      </p:grpSp>
      <p:grpSp>
        <p:nvGrpSpPr>
          <p:cNvPr id="7" name="Group 62"/>
          <p:cNvGrpSpPr>
            <a:grpSpLocks/>
          </p:cNvGrpSpPr>
          <p:nvPr/>
        </p:nvGrpSpPr>
        <p:grpSpPr bwMode="auto">
          <a:xfrm>
            <a:off x="2590800" y="2514600"/>
            <a:ext cx="1509713" cy="1133475"/>
            <a:chOff x="3505200" y="2667000"/>
            <a:chExt cx="1510286" cy="1133128"/>
          </a:xfrm>
        </p:grpSpPr>
        <p:pic>
          <p:nvPicPr>
            <p:cNvPr id="54304" name="Picture 24" descr="Folde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2667000"/>
              <a:ext cx="1510286" cy="113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5" name="TextBox 25"/>
            <p:cNvSpPr txBox="1">
              <a:spLocks noChangeArrowheads="1"/>
            </p:cNvSpPr>
            <p:nvPr/>
          </p:nvSpPr>
          <p:spPr bwMode="auto">
            <a:xfrm>
              <a:off x="3962400" y="3044279"/>
              <a:ext cx="485429"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900" b="1">
                  <a:latin typeface="Calibri" charset="0"/>
                </a:rPr>
                <a:t>Viz</a:t>
              </a:r>
            </a:p>
          </p:txBody>
        </p:sp>
      </p:grpSp>
      <p:cxnSp>
        <p:nvCxnSpPr>
          <p:cNvPr id="27" name="Straight Connector 26"/>
          <p:cNvCxnSpPr>
            <a:cxnSpLocks noChangeShapeType="1"/>
            <a:endCxn id="15" idx="3"/>
          </p:cNvCxnSpPr>
          <p:nvPr/>
        </p:nvCxnSpPr>
        <p:spPr bwMode="auto">
          <a:xfrm rot="10800000" flipV="1">
            <a:off x="3781425" y="1447800"/>
            <a:ext cx="104775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 name="Straight Connector 27"/>
          <p:cNvCxnSpPr>
            <a:cxnSpLocks noChangeShapeType="1"/>
          </p:cNvCxnSpPr>
          <p:nvPr/>
        </p:nvCxnSpPr>
        <p:spPr bwMode="auto">
          <a:xfrm rot="10800000" flipV="1">
            <a:off x="3886200" y="1905000"/>
            <a:ext cx="1192213" cy="762000"/>
          </a:xfrm>
          <a:prstGeom prst="line">
            <a:avLst/>
          </a:prstGeom>
          <a:noFill/>
          <a:ln w="38100" cap="rnd">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 name="Straight Connector 28"/>
          <p:cNvCxnSpPr>
            <a:cxnSpLocks noChangeShapeType="1"/>
          </p:cNvCxnSpPr>
          <p:nvPr/>
        </p:nvCxnSpPr>
        <p:spPr bwMode="auto">
          <a:xfrm>
            <a:off x="5867400" y="1905000"/>
            <a:ext cx="91440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0" name="Straight Connector 29"/>
          <p:cNvCxnSpPr>
            <a:cxnSpLocks noChangeShapeType="1"/>
          </p:cNvCxnSpPr>
          <p:nvPr/>
        </p:nvCxnSpPr>
        <p:spPr bwMode="auto">
          <a:xfrm rot="5400000">
            <a:off x="5562600" y="3886200"/>
            <a:ext cx="175260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 name="Straight Connector 30"/>
          <p:cNvCxnSpPr>
            <a:cxnSpLocks noChangeShapeType="1"/>
          </p:cNvCxnSpPr>
          <p:nvPr/>
        </p:nvCxnSpPr>
        <p:spPr bwMode="auto">
          <a:xfrm rot="16200000" flipH="1">
            <a:off x="2979738" y="3954462"/>
            <a:ext cx="1752600" cy="7016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2" name="Straight Connector 31"/>
          <p:cNvCxnSpPr>
            <a:cxnSpLocks noChangeShapeType="1"/>
          </p:cNvCxnSpPr>
          <p:nvPr/>
        </p:nvCxnSpPr>
        <p:spPr bwMode="auto">
          <a:xfrm rot="5400000">
            <a:off x="1619250" y="3829050"/>
            <a:ext cx="1828800" cy="10287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3" name="Straight Connector 32"/>
          <p:cNvCxnSpPr>
            <a:cxnSpLocks noChangeShapeType="1"/>
          </p:cNvCxnSpPr>
          <p:nvPr/>
        </p:nvCxnSpPr>
        <p:spPr bwMode="auto">
          <a:xfrm>
            <a:off x="3929063" y="3048000"/>
            <a:ext cx="642937"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 name="Straight Connector 33"/>
          <p:cNvCxnSpPr>
            <a:cxnSpLocks noChangeShapeType="1"/>
            <a:endCxn id="9" idx="0"/>
          </p:cNvCxnSpPr>
          <p:nvPr/>
        </p:nvCxnSpPr>
        <p:spPr bwMode="auto">
          <a:xfrm rot="16200000" flipH="1">
            <a:off x="6400800" y="4038600"/>
            <a:ext cx="17526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5" name="Straight Connector 34"/>
          <p:cNvCxnSpPr>
            <a:cxnSpLocks noChangeShapeType="1"/>
          </p:cNvCxnSpPr>
          <p:nvPr/>
        </p:nvCxnSpPr>
        <p:spPr bwMode="auto">
          <a:xfrm rot="10800000" flipV="1">
            <a:off x="1524000" y="3094038"/>
            <a:ext cx="1260475" cy="5635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4296" name="Rectangle 35"/>
          <p:cNvSpPr>
            <a:spLocks noChangeArrowheads="1"/>
          </p:cNvSpPr>
          <p:nvPr/>
        </p:nvSpPr>
        <p:spPr bwMode="auto">
          <a:xfrm>
            <a:off x="228600" y="990600"/>
            <a:ext cx="2514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spcBef>
                <a:spcPct val="50000"/>
              </a:spcBef>
            </a:pPr>
            <a:r>
              <a:rPr lang="en-US" altLang="en-US" sz="2000">
                <a:latin typeface="Arial" charset="0"/>
              </a:rPr>
              <a:t>HDF5 groups </a:t>
            </a:r>
            <a:br>
              <a:rPr lang="en-US" altLang="en-US" sz="2000">
                <a:latin typeface="Arial" charset="0"/>
              </a:rPr>
            </a:br>
            <a:r>
              <a:rPr lang="en-US" altLang="en-US" sz="2000">
                <a:latin typeface="Arial" charset="0"/>
              </a:rPr>
              <a:t>and links </a:t>
            </a:r>
            <a:br>
              <a:rPr lang="en-US" altLang="en-US" sz="2000">
                <a:latin typeface="Arial" charset="0"/>
              </a:rPr>
            </a:br>
            <a:r>
              <a:rPr lang="en-US" altLang="en-US" sz="2000" b="1">
                <a:latin typeface="Arial" charset="0"/>
              </a:rPr>
              <a:t>organize </a:t>
            </a:r>
            <a:r>
              <a:rPr lang="en-US" altLang="en-US" sz="2000">
                <a:latin typeface="Arial" charset="0"/>
              </a:rPr>
              <a:t/>
            </a:r>
            <a:br>
              <a:rPr lang="en-US" altLang="en-US" sz="2000">
                <a:latin typeface="Arial" charset="0"/>
              </a:rPr>
            </a:br>
            <a:r>
              <a:rPr lang="en-US" altLang="en-US" sz="2000">
                <a:latin typeface="Arial" charset="0"/>
              </a:rPr>
              <a:t>data objects.</a:t>
            </a:r>
          </a:p>
        </p:txBody>
      </p:sp>
      <p:cxnSp>
        <p:nvCxnSpPr>
          <p:cNvPr id="37" name="Straight Connector 36"/>
          <p:cNvCxnSpPr>
            <a:cxnSpLocks noChangeShapeType="1"/>
          </p:cNvCxnSpPr>
          <p:nvPr/>
        </p:nvCxnSpPr>
        <p:spPr bwMode="auto">
          <a:xfrm rot="10800000" flipV="1">
            <a:off x="5562600" y="3048000"/>
            <a:ext cx="960438"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38" name="Picture 37" descr="open_box.png"/>
          <p:cNvPicPr>
            <a:picLocks noChangeAspect="1"/>
          </p:cNvPicPr>
          <p:nvPr/>
        </p:nvPicPr>
        <p:blipFill>
          <a:blip r:embed="rId8">
            <a:lum contrast="-68000"/>
            <a:extLst>
              <a:ext uri="{28A0092B-C50C-407E-A947-70E740481C1C}">
                <a14:useLocalDpi xmlns:a14="http://schemas.microsoft.com/office/drawing/2010/main" val="0"/>
              </a:ext>
            </a:extLst>
          </a:blip>
          <a:srcRect r="9373"/>
          <a:stretch>
            <a:fillRect/>
          </a:stretch>
        </p:blipFill>
        <p:spPr bwMode="auto">
          <a:xfrm>
            <a:off x="7794625" y="3733800"/>
            <a:ext cx="13604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p:cNvCxnSpPr>
            <a:cxnSpLocks noChangeShapeType="1"/>
          </p:cNvCxnSpPr>
          <p:nvPr/>
        </p:nvCxnSpPr>
        <p:spPr bwMode="auto">
          <a:xfrm>
            <a:off x="7620000" y="3124200"/>
            <a:ext cx="762000" cy="533400"/>
          </a:xfrm>
          <a:prstGeom prst="line">
            <a:avLst/>
          </a:prstGeom>
          <a:noFill/>
          <a:ln w="38100" cap="sq">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0" name="Rectangle 17" descr="Small grid"/>
          <p:cNvSpPr>
            <a:spLocks noChangeArrowheads="1"/>
          </p:cNvSpPr>
          <p:nvPr/>
        </p:nvSpPr>
        <p:spPr bwMode="auto">
          <a:xfrm>
            <a:off x="8382000" y="3657600"/>
            <a:ext cx="533400" cy="381000"/>
          </a:xfrm>
          <a:prstGeom prst="rect">
            <a:avLst/>
          </a:prstGeom>
          <a:pattFill prst="smGrid">
            <a:fgClr>
              <a:srgbClr val="CCCC00"/>
            </a:fgClr>
            <a:bgClr>
              <a:srgbClr val="FFFFFF"/>
            </a:bgClr>
          </a:pattFill>
          <a:ln w="9525">
            <a:solidFill>
              <a:schemeClr val="tx1"/>
            </a:solidFill>
            <a:miter lim="800000"/>
            <a:headEnd/>
            <a:tailEnd/>
          </a:ln>
          <a:effectLst/>
        </p:spPr>
        <p:txBody>
          <a:bodyPr wrap="none" anchor="ctr"/>
          <a:lstStyle/>
          <a:p>
            <a:pPr>
              <a:defRPr/>
            </a:pPr>
            <a:endParaRPr lang="en-US">
              <a:effectLst>
                <a:outerShdw blurRad="38100" dist="38100" dir="2700000" algn="tl">
                  <a:srgbClr val="DDDDDD"/>
                </a:outerShdw>
              </a:effectLst>
              <a:latin typeface="Calibri" charset="0"/>
              <a:ea typeface="ＭＳ Ｐゴシック" charset="0"/>
              <a:cs typeface="Calibri" charset="0"/>
            </a:endParaRPr>
          </a:p>
          <a:p>
            <a:pPr>
              <a:defRPr/>
            </a:pPr>
            <a:endParaRPr lang="en-US">
              <a:effectLst>
                <a:outerShdw blurRad="38100" dist="38100" dir="2700000" algn="tl">
                  <a:srgbClr val="DDDDDD"/>
                </a:outerShdw>
              </a:effectLst>
              <a:latin typeface="Calibri" charset="0"/>
              <a:ea typeface="ＭＳ Ｐゴシック" charset="0"/>
              <a:cs typeface="Calibri" charset="0"/>
            </a:endParaRPr>
          </a:p>
        </p:txBody>
      </p:sp>
      <p:sp>
        <p:nvSpPr>
          <p:cNvPr id="57" name="Oval 56"/>
          <p:cNvSpPr/>
          <p:nvPr/>
        </p:nvSpPr>
        <p:spPr bwMode="auto">
          <a:xfrm>
            <a:off x="4562475" y="990600"/>
            <a:ext cx="1690688" cy="1143000"/>
          </a:xfrm>
          <a:prstGeom prst="ellipse">
            <a:avLst/>
          </a:prstGeom>
          <a:noFill/>
          <a:ln w="31750" cap="flat" cmpd="sng" algn="ctr">
            <a:solidFill>
              <a:srgbClr val="0033CC"/>
            </a:solidFill>
            <a:prstDash val="solid"/>
            <a:round/>
            <a:headEnd type="none" w="med" len="med"/>
            <a:tailEnd type="none" w="med" len="med"/>
          </a:ln>
          <a:effectLst/>
        </p:spPr>
        <p:txBody>
          <a:bodyPr wrap="none" lIns="914400" anchor="ctr"/>
          <a:lstStyle/>
          <a:p>
            <a:pPr>
              <a:defRPr/>
            </a:pPr>
            <a:r>
              <a:rPr lang="en-US" dirty="0">
                <a:latin typeface="Calibri"/>
                <a:ea typeface="Calibri"/>
                <a:cs typeface="Calibri"/>
              </a:rPr>
              <a:t>        </a:t>
            </a:r>
            <a:r>
              <a:rPr lang="en-US" sz="2000" i="1" dirty="0">
                <a:solidFill>
                  <a:schemeClr val="accent1">
                    <a:lumMod val="75000"/>
                  </a:schemeClr>
                </a:solidFill>
                <a:latin typeface="Arial"/>
                <a:ea typeface="Calibri"/>
                <a:cs typeface="Arial"/>
              </a:rPr>
              <a:t>Every HDF5 file </a:t>
            </a:r>
          </a:p>
          <a:p>
            <a:pPr>
              <a:defRPr/>
            </a:pPr>
            <a:r>
              <a:rPr lang="en-US" sz="2000" i="1" dirty="0">
                <a:solidFill>
                  <a:schemeClr val="accent1">
                    <a:lumMod val="75000"/>
                  </a:schemeClr>
                </a:solidFill>
                <a:latin typeface="Arial"/>
                <a:ea typeface="Calibri"/>
                <a:cs typeface="Arial"/>
              </a:rPr>
              <a:t>         has a root gro</a:t>
            </a:r>
            <a:r>
              <a:rPr lang="en-US" sz="2000" i="1" dirty="0">
                <a:solidFill>
                  <a:schemeClr val="accent1">
                    <a:lumMod val="75000"/>
                  </a:schemeClr>
                </a:solidFill>
                <a:latin typeface="Calibri"/>
                <a:ea typeface="Calibri"/>
                <a:cs typeface="Calibri"/>
              </a:rPr>
              <a:t>up</a:t>
            </a:r>
          </a:p>
        </p:txBody>
      </p:sp>
      <p:sp>
        <p:nvSpPr>
          <p:cNvPr id="41" name="Rectangular Callout 40"/>
          <p:cNvSpPr/>
          <p:nvPr/>
        </p:nvSpPr>
        <p:spPr bwMode="auto">
          <a:xfrm>
            <a:off x="7810500" y="2484438"/>
            <a:ext cx="1104900" cy="563562"/>
          </a:xfrm>
          <a:prstGeom prst="wedgeRectCallout">
            <a:avLst>
              <a:gd name="adj1" fmla="val -73609"/>
              <a:gd name="adj2" fmla="val 19782"/>
            </a:avLst>
          </a:prstGeom>
          <a:solidFill>
            <a:schemeClr val="bg2">
              <a:lumMod val="90000"/>
            </a:schemeClr>
          </a:solidFill>
          <a:ln w="12700">
            <a:solidFill>
              <a:schemeClr val="bg2">
                <a:lumMod val="1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lIns="45720" rIns="45720" anchor="ctr"/>
          <a:lstStyle/>
          <a:p>
            <a:pPr>
              <a:defRPr/>
            </a:pPr>
            <a:r>
              <a:rPr lang="en-US" sz="1400" dirty="0">
                <a:solidFill>
                  <a:schemeClr val="tx1"/>
                </a:solidFill>
                <a:latin typeface="Calibri"/>
                <a:cs typeface="Calibri"/>
              </a:rPr>
              <a:t>Parameters</a:t>
            </a:r>
          </a:p>
          <a:p>
            <a:pPr>
              <a:defRPr/>
            </a:pPr>
            <a:r>
              <a:rPr lang="en-US" sz="1400" dirty="0">
                <a:solidFill>
                  <a:schemeClr val="tx1"/>
                </a:solidFill>
                <a:latin typeface="Calibri"/>
                <a:cs typeface="Calibri"/>
              </a:rPr>
              <a:t>10;100;1000</a:t>
            </a:r>
          </a:p>
        </p:txBody>
      </p:sp>
      <p:sp>
        <p:nvSpPr>
          <p:cNvPr id="42" name="Rectangular Callout 41"/>
          <p:cNvSpPr/>
          <p:nvPr/>
        </p:nvSpPr>
        <p:spPr bwMode="auto">
          <a:xfrm>
            <a:off x="419100" y="4648200"/>
            <a:ext cx="952500" cy="446088"/>
          </a:xfrm>
          <a:prstGeom prst="wedgeRectCallout">
            <a:avLst>
              <a:gd name="adj1" fmla="val 64672"/>
              <a:gd name="adj2" fmla="val 73167"/>
            </a:avLst>
          </a:prstGeom>
          <a:solidFill>
            <a:schemeClr val="bg2">
              <a:lumMod val="90000"/>
            </a:schemeClr>
          </a:solidFill>
          <a:ln w="12700">
            <a:solidFill>
              <a:schemeClr val="bg2">
                <a:lumMod val="2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lIns="45720" rIns="45720" anchor="ctr"/>
          <a:lstStyle/>
          <a:p>
            <a:pPr algn="ctr">
              <a:defRPr/>
            </a:pPr>
            <a:r>
              <a:rPr lang="en-US" sz="1400" dirty="0" err="1">
                <a:solidFill>
                  <a:schemeClr val="tx1"/>
                </a:solidFill>
                <a:latin typeface="Calibri"/>
                <a:cs typeface="Calibri"/>
              </a:rPr>
              <a:t>Timestep</a:t>
            </a:r>
            <a:endParaRPr lang="en-US" sz="1400" dirty="0">
              <a:solidFill>
                <a:schemeClr val="tx1"/>
              </a:solidFill>
              <a:latin typeface="Calibri"/>
              <a:cs typeface="Calibri"/>
            </a:endParaRPr>
          </a:p>
          <a:p>
            <a:pPr algn="ctr">
              <a:defRPr/>
            </a:pPr>
            <a:r>
              <a:rPr lang="en-US" sz="1400" dirty="0">
                <a:solidFill>
                  <a:schemeClr val="tx1"/>
                </a:solidFill>
                <a:latin typeface="Calibri"/>
                <a:cs typeface="Calibri"/>
              </a:rPr>
              <a:t>36,000</a:t>
            </a:r>
          </a:p>
        </p:txBody>
      </p:sp>
      <p:sp>
        <p:nvSpPr>
          <p:cNvPr id="11" name="Footer Placeholder 10"/>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000"/>
                                        <p:tgtEl>
                                          <p:spTgt spid="4"/>
                                        </p:tgtEl>
                                      </p:cBhvr>
                                    </p:animEffect>
                                  </p:childTnLst>
                                </p:cTn>
                              </p:par>
                              <p:par>
                                <p:cTn id="30" presetID="10" presetClass="entr" presetSubtype="0" fill="hold" nodeType="withEffect">
                                  <p:stCondLst>
                                    <p:cond delay="5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childTnLst>
                                </p:cTn>
                              </p:par>
                              <p:par>
                                <p:cTn id="33" presetID="10" presetClass="entr" presetSubtype="0" fill="hold" nodeType="withEffect">
                                  <p:stCondLst>
                                    <p:cond delay="5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000"/>
                                        <p:tgtEl>
                                          <p:spTgt spid="5"/>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2000"/>
                                        <p:tgtEl>
                                          <p:spTgt spid="41"/>
                                        </p:tgtEl>
                                      </p:cBhvr>
                                    </p:animEffect>
                                  </p:childTnLst>
                                </p:cTn>
                              </p:par>
                            </p:childTnLst>
                          </p:cTn>
                        </p:par>
                        <p:par>
                          <p:cTn id="39" fill="hold" nodeType="afterGroup">
                            <p:stCondLst>
                              <p:cond delay="2500"/>
                            </p:stCondLst>
                            <p:childTnLst>
                              <p:par>
                                <p:cTn id="40" presetID="10" presetClass="entr" presetSubtype="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20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2000"/>
                                        <p:tgtEl>
                                          <p:spTgt spid="28"/>
                                        </p:tgtEl>
                                      </p:cBhvr>
                                    </p:animEffect>
                                  </p:childTnLst>
                                </p:cTn>
                              </p:par>
                              <p:par>
                                <p:cTn id="46" presetID="10" presetClass="entr" presetSubtype="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2000"/>
                                        <p:tgtEl>
                                          <p:spTgt spid="29"/>
                                        </p:tgtEl>
                                      </p:cBhvr>
                                    </p:animEffect>
                                  </p:childTnLst>
                                </p:cTn>
                              </p:par>
                              <p:par>
                                <p:cTn id="49" presetID="10"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2000"/>
                                        <p:tgtEl>
                                          <p:spTgt spid="35"/>
                                        </p:tgtEl>
                                      </p:cBhvr>
                                    </p:animEffect>
                                  </p:childTnLst>
                                </p:cTn>
                              </p:par>
                              <p:par>
                                <p:cTn id="52" presetID="10"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2000"/>
                                        <p:tgtEl>
                                          <p:spTgt spid="30"/>
                                        </p:tgtEl>
                                      </p:cBhvr>
                                    </p:animEffect>
                                  </p:childTnLst>
                                </p:cTn>
                              </p:par>
                              <p:par>
                                <p:cTn id="55" presetID="10"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000"/>
                                        <p:tgtEl>
                                          <p:spTgt spid="31"/>
                                        </p:tgtEl>
                                      </p:cBhvr>
                                    </p:animEffect>
                                  </p:childTnLst>
                                </p:cTn>
                              </p:par>
                              <p:par>
                                <p:cTn id="58" presetID="10"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2000"/>
                                        <p:tgtEl>
                                          <p:spTgt spid="32"/>
                                        </p:tgtEl>
                                      </p:cBhvr>
                                    </p:animEffect>
                                  </p:childTnLst>
                                </p:cTn>
                              </p:par>
                              <p:par>
                                <p:cTn id="61" presetID="10"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2000"/>
                                        <p:tgtEl>
                                          <p:spTgt spid="33"/>
                                        </p:tgtEl>
                                      </p:cBhvr>
                                    </p:animEffect>
                                  </p:childTnLst>
                                </p:cTn>
                              </p:par>
                              <p:par>
                                <p:cTn id="64" presetID="10"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2000"/>
                                        <p:tgtEl>
                                          <p:spTgt spid="34"/>
                                        </p:tgtEl>
                                      </p:cBhvr>
                                    </p:animEffect>
                                  </p:childTnLst>
                                </p:cTn>
                              </p:par>
                              <p:par>
                                <p:cTn id="67" presetID="10"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2000"/>
                                        <p:tgtEl>
                                          <p:spTgt spid="37"/>
                                        </p:tgtEl>
                                      </p:cBhvr>
                                    </p:animEffect>
                                  </p:childTnLst>
                                </p:cTn>
                              </p:par>
                              <p:par>
                                <p:cTn id="70" presetID="10"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2000"/>
                                        <p:tgtEl>
                                          <p:spTgt spid="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0" grpId="0" animBg="1"/>
      <p:bldP spid="57" grpId="0" animBg="1"/>
      <p:bldP spid="41" grpId="0" animBg="1"/>
      <p:bldP spid="4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defRPr/>
            </a:pPr>
            <a:r>
              <a:rPr lang="en-US" dirty="0" smtClean="0"/>
              <a:t>HDF5 software</a:t>
            </a:r>
            <a:endParaRPr lang="en-US" dirty="0"/>
          </a:p>
        </p:txBody>
      </p:sp>
      <p:sp>
        <p:nvSpPr>
          <p:cNvPr id="56322" name="Text Placeholder 9"/>
          <p:cNvSpPr>
            <a:spLocks noGrp="1"/>
          </p:cNvSpPr>
          <p:nvPr>
            <p:ph type="body" idx="1"/>
          </p:nvPr>
        </p:nvSpPr>
        <p:spPr/>
        <p:txBody>
          <a:bodyPr/>
          <a:lstStyle/>
          <a:p>
            <a:endParaRPr lang="en-US" altLang="en-US">
              <a:latin typeface="Arial" charset="0"/>
              <a:ea typeface="ＭＳ Ｐゴシック" charset="-128"/>
            </a:endParaRPr>
          </a:p>
        </p:txBody>
      </p:sp>
      <p:sp>
        <p:nvSpPr>
          <p:cNvPr id="56324"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73AC26F-4D9F-484F-A938-C1D718CD5D2F}" type="slidenum">
              <a:rPr lang="en-US" altLang="en-US" sz="1200">
                <a:solidFill>
                  <a:schemeClr val="bg1"/>
                </a:solidFill>
                <a:latin typeface="Arial" charset="0"/>
              </a:rPr>
              <a:pPr eaLnBrk="1" hangingPunct="1"/>
              <a:t>22</a:t>
            </a:fld>
            <a:endParaRPr lang="en-US" altLang="en-US" sz="1200">
              <a:solidFill>
                <a:schemeClr val="bg1"/>
              </a:solidFill>
              <a:latin typeface="Arial" charset="0"/>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1371600" y="152400"/>
            <a:ext cx="7543800" cy="609600"/>
          </a:xfrm>
        </p:spPr>
        <p:txBody>
          <a:bodyPr/>
          <a:lstStyle/>
          <a:p>
            <a:r>
              <a:rPr lang="en-US" altLang="en-US">
                <a:latin typeface="Arial" charset="0"/>
                <a:ea typeface="ＭＳ Ｐゴシック" charset="-128"/>
              </a:rPr>
              <a:t>HDF5 Home Page</a:t>
            </a:r>
          </a:p>
        </p:txBody>
      </p:sp>
      <p:sp>
        <p:nvSpPr>
          <p:cNvPr id="6" name="Content Placeholder 5"/>
          <p:cNvSpPr>
            <a:spLocks noGrp="1"/>
          </p:cNvSpPr>
          <p:nvPr>
            <p:ph idx="1"/>
          </p:nvPr>
        </p:nvSpPr>
        <p:spPr>
          <a:xfrm>
            <a:off x="304800" y="914400"/>
            <a:ext cx="8686800" cy="5257800"/>
          </a:xfrm>
        </p:spPr>
        <p:txBody>
          <a:bodyPr/>
          <a:lstStyle/>
          <a:p>
            <a:pPr>
              <a:buFontTx/>
              <a:buNone/>
              <a:defRPr/>
            </a:pPr>
            <a:r>
              <a:rPr lang="en-US" dirty="0" smtClean="0">
                <a:ea typeface="Calibri"/>
              </a:rPr>
              <a:t>HDF5 home page:  </a:t>
            </a:r>
            <a:r>
              <a:rPr lang="en-US" dirty="0" smtClean="0">
                <a:ea typeface="Calibri"/>
                <a:hlinkClick r:id="rId3"/>
              </a:rPr>
              <a:t>http://hdfgroup.org/HDF5/</a:t>
            </a:r>
            <a:endParaRPr lang="en-US" dirty="0" smtClean="0">
              <a:ea typeface="Calibri"/>
            </a:endParaRPr>
          </a:p>
          <a:p>
            <a:pPr lvl="1">
              <a:defRPr/>
            </a:pPr>
            <a:r>
              <a:rPr lang="en-US" sz="2000" dirty="0" smtClean="0"/>
              <a:t> </a:t>
            </a:r>
            <a:r>
              <a:rPr lang="en-US" sz="2400" dirty="0" smtClean="0"/>
              <a:t>Latest release: HDF5 1.10.0 (1.10.1 coming May 2017)</a:t>
            </a:r>
            <a:endParaRPr lang="en-US" dirty="0" smtClean="0"/>
          </a:p>
          <a:p>
            <a:pPr>
              <a:buFontTx/>
              <a:buNone/>
              <a:defRPr/>
            </a:pPr>
            <a:r>
              <a:rPr lang="en-US" dirty="0" smtClean="0">
                <a:ea typeface="Calibri"/>
              </a:rPr>
              <a:t>HDF5 source code:</a:t>
            </a:r>
          </a:p>
          <a:p>
            <a:pPr marL="914400" lvl="1" indent="-514350">
              <a:defRPr/>
            </a:pPr>
            <a:r>
              <a:rPr lang="en-US" sz="2400" dirty="0" smtClean="0"/>
              <a:t>Written in C, and includes optional C++, Fortran APIs, and High Level APIs</a:t>
            </a:r>
          </a:p>
          <a:p>
            <a:pPr marL="914400" lvl="1" indent="-514350">
              <a:defRPr/>
            </a:pPr>
            <a:r>
              <a:rPr lang="en-US" sz="2400" dirty="0" smtClean="0"/>
              <a:t>Contains command-line utilities (h5dump, h5repack, h5diff, ..) and compile scripts</a:t>
            </a:r>
            <a:endParaRPr lang="en-US" dirty="0" smtClean="0"/>
          </a:p>
          <a:p>
            <a:pPr>
              <a:buFontTx/>
              <a:buNone/>
              <a:defRPr/>
            </a:pPr>
            <a:r>
              <a:rPr lang="en-US" dirty="0" smtClean="0">
                <a:ea typeface="Calibri"/>
              </a:rPr>
              <a:t>HDF5 pre-built binaries:</a:t>
            </a:r>
          </a:p>
          <a:p>
            <a:pPr lvl="1">
              <a:defRPr/>
            </a:pPr>
            <a:r>
              <a:rPr lang="en-US" sz="2400" dirty="0" smtClean="0"/>
              <a:t>When possible, include C, C++, Fortran, and High Level libraries.  Check ./lib/libhdf5.settings file.</a:t>
            </a:r>
          </a:p>
          <a:p>
            <a:pPr lvl="1">
              <a:defRPr/>
            </a:pPr>
            <a:r>
              <a:rPr lang="en-US" sz="2400" dirty="0" smtClean="0"/>
              <a:t>Built with and require the SZIP and ZLIB external libraries	</a:t>
            </a:r>
          </a:p>
          <a:p>
            <a:pPr lvl="1">
              <a:buFontTx/>
              <a:buNone/>
              <a:defRPr/>
            </a:pPr>
            <a:endParaRPr lang="en-US" dirty="0" smtClean="0"/>
          </a:p>
          <a:p>
            <a:pPr>
              <a:buFontTx/>
              <a:buNone/>
              <a:defRPr/>
            </a:pPr>
            <a:r>
              <a:rPr lang="en-US" dirty="0" smtClean="0">
                <a:ea typeface="Calibri"/>
              </a:rPr>
              <a:t>	</a:t>
            </a:r>
            <a:endParaRPr lang="en-US" sz="1800" dirty="0" smtClean="0">
              <a:ea typeface="Calibri"/>
            </a:endParaRPr>
          </a:p>
          <a:p>
            <a:pPr>
              <a:buFontTx/>
              <a:buNone/>
              <a:defRPr/>
            </a:pPr>
            <a:r>
              <a:rPr lang="en-US" dirty="0" smtClean="0">
                <a:ea typeface="Calibri"/>
              </a:rPr>
              <a:t> </a:t>
            </a:r>
          </a:p>
        </p:txBody>
      </p:sp>
      <p:sp>
        <p:nvSpPr>
          <p:cNvPr id="57347" name="Date Placeholder 3"/>
          <p:cNvSpPr>
            <a:spLocks noGrp="1"/>
          </p:cNvSpPr>
          <p:nvPr>
            <p:ph type="dt" sz="quarter" idx="4294967295"/>
          </p:nvPr>
        </p:nvSpPr>
        <p:spPr bwMode="auto">
          <a:xfrm>
            <a:off x="304800" y="6629400"/>
            <a:ext cx="19050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200" smtClean="0">
                <a:solidFill>
                  <a:schemeClr val="bg1"/>
                </a:solidFill>
                <a:latin typeface="Arial" charset="0"/>
              </a:rPr>
              <a:t>May 3, 2017</a:t>
            </a:r>
            <a:endParaRPr lang="en-US" altLang="en-US" sz="1200">
              <a:solidFill>
                <a:schemeClr val="bg1"/>
              </a:solidFill>
              <a:latin typeface="Arial" charset="0"/>
            </a:endParaRPr>
          </a:p>
        </p:txBody>
      </p:sp>
      <p:sp>
        <p:nvSpPr>
          <p:cNvPr id="57349"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F10CE20-A94B-264A-B81F-4F4F12C1E785}" type="slidenum">
              <a:rPr lang="en-US" altLang="en-US" sz="1200">
                <a:solidFill>
                  <a:schemeClr val="bg1"/>
                </a:solidFill>
                <a:latin typeface="Arial" charset="0"/>
              </a:rPr>
              <a:pPr eaLnBrk="1" hangingPunct="1"/>
              <a:t>23</a:t>
            </a:fld>
            <a:endParaRPr lang="en-US" altLang="en-US" sz="1200">
              <a:solidFill>
                <a:schemeClr val="bg1"/>
              </a:solidFill>
              <a:latin typeface="Arial" charset="0"/>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5"/>
          <p:cNvSpPr>
            <a:spLocks noGrp="1" noChangeArrowheads="1"/>
          </p:cNvSpPr>
          <p:nvPr>
            <p:ph type="title"/>
          </p:nvPr>
        </p:nvSpPr>
        <p:spPr/>
        <p:txBody>
          <a:bodyPr/>
          <a:lstStyle/>
          <a:p>
            <a:r>
              <a:rPr lang="en-US" altLang="en-US">
                <a:latin typeface="Arial" charset="0"/>
                <a:ea typeface="ＭＳ Ｐゴシック" charset="-128"/>
              </a:rPr>
              <a:t>Useful Tools For New Users</a:t>
            </a:r>
          </a:p>
        </p:txBody>
      </p:sp>
      <p:sp>
        <p:nvSpPr>
          <p:cNvPr id="59394" name="Date Placeholder 3"/>
          <p:cNvSpPr>
            <a:spLocks noGrp="1"/>
          </p:cNvSpPr>
          <p:nvPr>
            <p:ph type="dt" sz="quarter" idx="4294967295"/>
          </p:nvPr>
        </p:nvSpPr>
        <p:spPr bwMode="auto">
          <a:xfrm>
            <a:off x="304800" y="6629400"/>
            <a:ext cx="19050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200" smtClean="0">
                <a:solidFill>
                  <a:schemeClr val="bg1"/>
                </a:solidFill>
                <a:latin typeface="Arial" charset="0"/>
              </a:rPr>
              <a:t>May 3, 2017</a:t>
            </a:r>
            <a:endParaRPr lang="en-US" altLang="en-US" sz="1200">
              <a:solidFill>
                <a:schemeClr val="bg1"/>
              </a:solidFill>
              <a:latin typeface="Arial" charset="0"/>
            </a:endParaRPr>
          </a:p>
        </p:txBody>
      </p:sp>
      <p:sp>
        <p:nvSpPr>
          <p:cNvPr id="59396"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34ECB71-64FF-0F4B-8531-DF59E67AA136}" type="slidenum">
              <a:rPr lang="en-US" altLang="en-US" sz="1200">
                <a:solidFill>
                  <a:schemeClr val="bg1"/>
                </a:solidFill>
                <a:latin typeface="Arial" charset="0"/>
              </a:rPr>
              <a:pPr eaLnBrk="1" hangingPunct="1"/>
              <a:t>24</a:t>
            </a:fld>
            <a:endParaRPr lang="en-US" altLang="en-US" sz="1200">
              <a:solidFill>
                <a:schemeClr val="bg1"/>
              </a:solidFill>
              <a:latin typeface="Arial" charset="0"/>
            </a:endParaRPr>
          </a:p>
        </p:txBody>
      </p:sp>
      <p:sp>
        <p:nvSpPr>
          <p:cNvPr id="279559" name="Text Box 7"/>
          <p:cNvSpPr txBox="1">
            <a:spLocks noChangeArrowheads="1"/>
          </p:cNvSpPr>
          <p:nvPr/>
        </p:nvSpPr>
        <p:spPr bwMode="auto">
          <a:xfrm>
            <a:off x="152400" y="838200"/>
            <a:ext cx="8867775" cy="7416800"/>
          </a:xfrm>
          <a:prstGeom prst="rect">
            <a:avLst/>
          </a:prstGeom>
          <a:noFill/>
          <a:ln>
            <a:noFill/>
          </a:ln>
          <a:effectLst>
            <a:prstShdw prst="shdw17" dist="17961" dir="2700000">
              <a:srgbClr val="7A5C00"/>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800" b="1" dirty="0">
                <a:latin typeface="Courier New" charset="0"/>
              </a:rPr>
              <a:t>h5dump</a:t>
            </a:r>
            <a:r>
              <a:rPr lang="en-US" altLang="en-US" sz="2800" dirty="0">
                <a:latin typeface="Arial" charset="0"/>
              </a:rPr>
              <a:t>:	</a:t>
            </a:r>
          </a:p>
          <a:p>
            <a:pPr eaLnBrk="1" hangingPunct="1"/>
            <a:r>
              <a:rPr lang="en-US" altLang="en-US" sz="2800" dirty="0">
                <a:latin typeface="Arial" charset="0"/>
              </a:rPr>
              <a:t>	Tool to </a:t>
            </a:r>
            <a:r>
              <a:rPr lang="ja-JP" altLang="en-US" sz="2800" dirty="0">
                <a:latin typeface="Arial" charset="0"/>
              </a:rPr>
              <a:t>“</a:t>
            </a:r>
            <a:r>
              <a:rPr lang="en-US" altLang="ja-JP" sz="2800" dirty="0">
                <a:latin typeface="Arial" charset="0"/>
              </a:rPr>
              <a:t>dump</a:t>
            </a:r>
            <a:r>
              <a:rPr lang="ja-JP" altLang="en-US" sz="2800" dirty="0">
                <a:latin typeface="Arial" charset="0"/>
              </a:rPr>
              <a:t>”</a:t>
            </a:r>
            <a:r>
              <a:rPr lang="en-US" altLang="ja-JP" sz="2800" dirty="0">
                <a:latin typeface="Arial" charset="0"/>
              </a:rPr>
              <a:t> or display contents of HDF5 files</a:t>
            </a:r>
          </a:p>
          <a:p>
            <a:pPr eaLnBrk="1" hangingPunct="1"/>
            <a:endParaRPr lang="en-US" altLang="en-US" sz="2800" dirty="0">
              <a:latin typeface="Arial" charset="0"/>
            </a:endParaRPr>
          </a:p>
          <a:p>
            <a:pPr eaLnBrk="1" hangingPunct="1"/>
            <a:r>
              <a:rPr lang="en-US" altLang="en-US" sz="2800" b="1" dirty="0">
                <a:latin typeface="Courier New" charset="0"/>
              </a:rPr>
              <a:t>h5cc, h5c++, h5fc</a:t>
            </a:r>
            <a:r>
              <a:rPr lang="en-US" altLang="en-US" sz="2800" dirty="0">
                <a:latin typeface="Arial" charset="0"/>
              </a:rPr>
              <a:t>:</a:t>
            </a:r>
          </a:p>
          <a:p>
            <a:pPr eaLnBrk="1" hangingPunct="1"/>
            <a:r>
              <a:rPr lang="en-US" altLang="en-US" sz="2800" dirty="0">
                <a:latin typeface="Arial" charset="0"/>
              </a:rPr>
              <a:t>	Scripts to compile applications</a:t>
            </a:r>
          </a:p>
          <a:p>
            <a:pPr eaLnBrk="1" hangingPunct="1"/>
            <a:endParaRPr lang="en-US" altLang="en-US" sz="2800" dirty="0">
              <a:latin typeface="Arial" charset="0"/>
            </a:endParaRPr>
          </a:p>
          <a:p>
            <a:pPr eaLnBrk="1" hangingPunct="1"/>
            <a:r>
              <a:rPr lang="en-US" altLang="en-US" sz="2800" dirty="0" err="1">
                <a:latin typeface="Arial" charset="0"/>
                <a:ea typeface="Arial" charset="0"/>
                <a:cs typeface="Arial" charset="0"/>
              </a:rPr>
              <a:t>HDFView</a:t>
            </a:r>
            <a:r>
              <a:rPr lang="en-US" altLang="en-US" sz="2800" dirty="0">
                <a:latin typeface="Arial" charset="0"/>
                <a:ea typeface="Arial" charset="0"/>
                <a:cs typeface="Arial" charset="0"/>
              </a:rPr>
              <a:t>:</a:t>
            </a:r>
          </a:p>
          <a:p>
            <a:pPr eaLnBrk="1" hangingPunct="1"/>
            <a:r>
              <a:rPr lang="en-US" altLang="en-US" sz="2800" dirty="0">
                <a:latin typeface="Arial" charset="0"/>
              </a:rPr>
              <a:t> 	Java browser to view HDF5 files</a:t>
            </a:r>
          </a:p>
          <a:p>
            <a:pPr eaLnBrk="1" hangingPunct="1"/>
            <a:r>
              <a:rPr lang="en-US" altLang="en-US" sz="2800" dirty="0">
                <a:latin typeface="Arial" charset="0"/>
              </a:rPr>
              <a:t>  	 </a:t>
            </a:r>
            <a:r>
              <a:rPr lang="en-US" altLang="en-US" sz="2800" dirty="0">
                <a:latin typeface="Arial" charset="0"/>
                <a:hlinkClick r:id="rId3"/>
              </a:rPr>
              <a:t>http://www.hdfgroup.org/hdf-java-html/hdfview/</a:t>
            </a:r>
            <a:endParaRPr lang="en-US" altLang="en-US" sz="2800" dirty="0">
              <a:latin typeface="Arial" charset="0"/>
            </a:endParaRPr>
          </a:p>
          <a:p>
            <a:pPr eaLnBrk="1" hangingPunct="1"/>
            <a:endParaRPr lang="en-US" altLang="en-US" sz="2800" dirty="0">
              <a:latin typeface="Arial" charset="0"/>
            </a:endParaRPr>
          </a:p>
          <a:p>
            <a:pPr eaLnBrk="1" hangingPunct="1"/>
            <a:r>
              <a:rPr lang="en-US" altLang="en-US" sz="2800" dirty="0">
                <a:latin typeface="Arial" charset="0"/>
              </a:rPr>
              <a:t>HDF5 Examples (C, Fortran, Java, Python, </a:t>
            </a:r>
            <a:r>
              <a:rPr lang="en-US" altLang="en-US" sz="2800" dirty="0" err="1" smtClean="0">
                <a:latin typeface="Arial" charset="0"/>
              </a:rPr>
              <a:t>Matlab</a:t>
            </a:r>
            <a:r>
              <a:rPr lang="en-US" altLang="en-US" sz="2800" dirty="0" smtClean="0">
                <a:latin typeface="Arial" charset="0"/>
              </a:rPr>
              <a:t>, </a:t>
            </a:r>
            <a:r>
              <a:rPr lang="mr-IN" altLang="en-US" sz="2800" dirty="0" smtClean="0">
                <a:latin typeface="Arial" charset="0"/>
              </a:rPr>
              <a:t>…</a:t>
            </a:r>
            <a:r>
              <a:rPr lang="en-US" altLang="en-US" sz="2800" dirty="0" smtClean="0">
                <a:latin typeface="Arial" charset="0"/>
              </a:rPr>
              <a:t>)</a:t>
            </a:r>
            <a:endParaRPr lang="en-US" altLang="en-US" sz="2800" dirty="0">
              <a:latin typeface="Arial" charset="0"/>
            </a:endParaRPr>
          </a:p>
          <a:p>
            <a:pPr eaLnBrk="1" hangingPunct="1"/>
            <a:r>
              <a:rPr lang="en-US" altLang="en-US" sz="2800" dirty="0">
                <a:latin typeface="Arial" charset="0"/>
              </a:rPr>
              <a:t>	 </a:t>
            </a:r>
            <a:r>
              <a:rPr lang="en-US" altLang="en-US" sz="2800" dirty="0">
                <a:latin typeface="Arial" charset="0"/>
                <a:hlinkClick r:id="rId4"/>
              </a:rPr>
              <a:t>https</a:t>
            </a:r>
            <a:r>
              <a:rPr lang="en-US" altLang="en-US" sz="2800" dirty="0" smtClean="0">
                <a:latin typeface="Arial" charset="0"/>
                <a:hlinkClick r:id="rId4"/>
              </a:rPr>
              <a:t>://www.hdfgroup.org/HDF5/examples/</a:t>
            </a:r>
            <a:r>
              <a:rPr lang="en-US" altLang="en-US" sz="2800" dirty="0" smtClean="0">
                <a:latin typeface="Arial" charset="0"/>
              </a:rPr>
              <a:t>  </a:t>
            </a:r>
            <a:endParaRPr lang="en-US" altLang="en-US" sz="2800" dirty="0">
              <a:latin typeface="Arial" charset="0"/>
            </a:endParaRPr>
          </a:p>
          <a:p>
            <a:pPr eaLnBrk="1" hangingPunct="1"/>
            <a:r>
              <a:rPr lang="en-US" altLang="en-US" sz="2800" dirty="0">
                <a:latin typeface="Arial" charset="0"/>
              </a:rPr>
              <a:t>	</a:t>
            </a:r>
          </a:p>
          <a:p>
            <a:pPr eaLnBrk="1" hangingPunct="1"/>
            <a:endParaRPr lang="en-US" altLang="en-US" sz="2800" dirty="0">
              <a:latin typeface="Calibri" charset="0"/>
            </a:endParaRPr>
          </a:p>
          <a:p>
            <a:pPr eaLnBrk="1" hangingPunct="1"/>
            <a:endParaRPr lang="en-US" altLang="en-US" sz="2800" dirty="0">
              <a:latin typeface="Calibri" charset="0"/>
            </a:endParaRPr>
          </a:p>
          <a:p>
            <a:pPr eaLnBrk="1" hangingPunct="1"/>
            <a:endParaRPr lang="en-US" altLang="en-US" sz="3200" dirty="0">
              <a:latin typeface="Calibri" charset="0"/>
            </a:endParaRPr>
          </a:p>
          <a:p>
            <a:pPr eaLnBrk="1" hangingPunct="1"/>
            <a:endParaRPr lang="en-US" altLang="en-US" dirty="0">
              <a:latin typeface="Calibri" charset="0"/>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defRPr/>
            </a:pPr>
            <a:r>
              <a:rPr lang="en-US" dirty="0" smtClean="0"/>
              <a:t>Data Management Overview</a:t>
            </a:r>
            <a:endParaRPr lang="en-US" dirty="0"/>
          </a:p>
        </p:txBody>
      </p:sp>
      <p:sp>
        <p:nvSpPr>
          <p:cNvPr id="56322" name="Text Placeholder 9"/>
          <p:cNvSpPr>
            <a:spLocks noGrp="1"/>
          </p:cNvSpPr>
          <p:nvPr>
            <p:ph type="body" idx="1"/>
          </p:nvPr>
        </p:nvSpPr>
        <p:spPr/>
        <p:txBody>
          <a:bodyPr/>
          <a:lstStyle/>
          <a:p>
            <a:endParaRPr lang="en-US" altLang="en-US">
              <a:latin typeface="Arial" charset="0"/>
              <a:ea typeface="ＭＳ Ｐゴシック" charset="-128"/>
            </a:endParaRPr>
          </a:p>
        </p:txBody>
      </p:sp>
      <p:sp>
        <p:nvSpPr>
          <p:cNvPr id="56324"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73AC26F-4D9F-484F-A938-C1D718CD5D2F}" type="slidenum">
              <a:rPr lang="en-US" altLang="en-US" sz="1200">
                <a:solidFill>
                  <a:schemeClr val="bg1"/>
                </a:solidFill>
                <a:latin typeface="Arial" charset="0"/>
              </a:rPr>
              <a:pPr eaLnBrk="1" hangingPunct="1"/>
              <a:t>25</a:t>
            </a:fld>
            <a:endParaRPr lang="en-US" altLang="en-US" sz="1200">
              <a:solidFill>
                <a:schemeClr val="bg1"/>
              </a:solidFill>
              <a:latin typeface="Arial" charset="0"/>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extLst>
      <p:ext uri="{BB962C8B-B14F-4D97-AF65-F5344CB8AC3E}">
        <p14:creationId xmlns:p14="http://schemas.microsoft.com/office/powerpoint/2010/main" val="4613816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t>
            </a:r>
            <a:r>
              <a:rPr lang="en-US" dirty="0" smtClean="0"/>
              <a:t>Centric Computing</a:t>
            </a:r>
            <a:endParaRPr lang="en-US" dirty="0"/>
          </a:p>
        </p:txBody>
      </p:sp>
      <p:sp>
        <p:nvSpPr>
          <p:cNvPr id="3" name="Content Placeholder 2"/>
          <p:cNvSpPr>
            <a:spLocks noGrp="1"/>
          </p:cNvSpPr>
          <p:nvPr>
            <p:ph idx="1"/>
          </p:nvPr>
        </p:nvSpPr>
        <p:spPr>
          <a:xfrm>
            <a:off x="457199" y="1295400"/>
            <a:ext cx="8298493" cy="4830764"/>
          </a:xfrm>
        </p:spPr>
        <p:txBody>
          <a:bodyPr/>
          <a:lstStyle/>
          <a:p>
            <a:pPr marL="0" indent="0">
              <a:buNone/>
            </a:pPr>
            <a:r>
              <a:rPr lang="en-US" dirty="0" smtClean="0"/>
              <a:t>A </a:t>
            </a:r>
            <a:r>
              <a:rPr lang="en-US" dirty="0"/>
              <a:t>variety of services to support data-centric workloads. </a:t>
            </a:r>
            <a:r>
              <a:rPr lang="en-US" dirty="0" smtClean="0"/>
              <a:t>Encompasses </a:t>
            </a:r>
            <a:r>
              <a:rPr lang="en-US" dirty="0"/>
              <a:t>tools in the areas </a:t>
            </a:r>
            <a:r>
              <a:rPr lang="en-US" dirty="0" smtClean="0"/>
              <a:t>of:</a:t>
            </a:r>
          </a:p>
          <a:p>
            <a:r>
              <a:rPr lang="en-US" dirty="0"/>
              <a:t>Data Analytics (statistics, machine learning, imaging)</a:t>
            </a:r>
          </a:p>
          <a:p>
            <a:r>
              <a:rPr lang="en-US" dirty="0" smtClean="0"/>
              <a:t>Data </a:t>
            </a:r>
            <a:r>
              <a:rPr lang="en-US" dirty="0"/>
              <a:t>Management (storage, </a:t>
            </a:r>
            <a:r>
              <a:rPr lang="en-US" dirty="0" smtClean="0"/>
              <a:t>representation)</a:t>
            </a:r>
          </a:p>
          <a:p>
            <a:r>
              <a:rPr lang="en-US" dirty="0" smtClean="0"/>
              <a:t>Data Transfer</a:t>
            </a:r>
          </a:p>
          <a:p>
            <a:r>
              <a:rPr lang="en-US" dirty="0" smtClean="0"/>
              <a:t>Workflows</a:t>
            </a:r>
          </a:p>
          <a:p>
            <a:r>
              <a:rPr lang="en-US" dirty="0" smtClean="0"/>
              <a:t>Science Gateways</a:t>
            </a:r>
          </a:p>
          <a:p>
            <a:r>
              <a:rPr lang="en-US" dirty="0" smtClean="0"/>
              <a:t>Visualization</a:t>
            </a:r>
            <a:endParaRPr lang="en-US" dirty="0"/>
          </a:p>
          <a:p>
            <a:endParaRPr lang="en-US" dirty="0"/>
          </a:p>
        </p:txBody>
      </p:sp>
      <p:sp>
        <p:nvSpPr>
          <p:cNvPr id="6" name="Footer Placeholder 5"/>
          <p:cNvSpPr>
            <a:spLocks noGrp="1"/>
          </p:cNvSpPr>
          <p:nvPr>
            <p:ph type="ftr" sz="quarter" idx="10"/>
          </p:nvPr>
        </p:nvSpPr>
        <p:spPr/>
        <p:txBody>
          <a:bodyPr/>
          <a:lstStyle/>
          <a:p>
            <a:pPr>
              <a:defRPr/>
            </a:pPr>
            <a:r>
              <a:rPr lang="en-US" smtClean="0"/>
              <a:t>Future Trends in Nuclear Physics Computing</a:t>
            </a:r>
            <a:endParaRPr lang="en-US" dirty="0"/>
          </a:p>
        </p:txBody>
      </p:sp>
      <p:sp>
        <p:nvSpPr>
          <p:cNvPr id="7" name="Slide Number Placeholder 6"/>
          <p:cNvSpPr>
            <a:spLocks noGrp="1"/>
          </p:cNvSpPr>
          <p:nvPr>
            <p:ph type="sldNum" sz="quarter" idx="11"/>
          </p:nvPr>
        </p:nvSpPr>
        <p:spPr/>
        <p:txBody>
          <a:bodyPr/>
          <a:lstStyle/>
          <a:p>
            <a:fld id="{E4F06B06-699F-E646-827F-046DC0033A13}" type="slidenum">
              <a:rPr lang="en-US" altLang="en-US" smtClean="0"/>
              <a:pPr/>
              <a:t>26</a:t>
            </a:fld>
            <a:endParaRPr lang="en-US" altLang="en-US"/>
          </a:p>
        </p:txBody>
      </p:sp>
    </p:spTree>
    <p:extLst>
      <p:ext uri="{BB962C8B-B14F-4D97-AF65-F5344CB8AC3E}">
        <p14:creationId xmlns:p14="http://schemas.microsoft.com/office/powerpoint/2010/main" val="19067271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t>
            </a:r>
            <a:r>
              <a:rPr lang="en-US" dirty="0" smtClean="0"/>
              <a:t>Centric Computing</a:t>
            </a:r>
            <a:endParaRPr lang="en-US" dirty="0"/>
          </a:p>
        </p:txBody>
      </p:sp>
      <p:sp>
        <p:nvSpPr>
          <p:cNvPr id="3" name="Content Placeholder 2"/>
          <p:cNvSpPr>
            <a:spLocks noGrp="1"/>
          </p:cNvSpPr>
          <p:nvPr>
            <p:ph idx="1"/>
          </p:nvPr>
        </p:nvSpPr>
        <p:spPr>
          <a:xfrm>
            <a:off x="457199" y="1295400"/>
            <a:ext cx="8298493" cy="4830764"/>
          </a:xfrm>
        </p:spPr>
        <p:txBody>
          <a:bodyPr/>
          <a:lstStyle/>
          <a:p>
            <a:pPr marL="0" indent="0">
              <a:buNone/>
            </a:pPr>
            <a:r>
              <a:rPr lang="en-US" dirty="0" smtClean="0"/>
              <a:t>A variety </a:t>
            </a:r>
            <a:r>
              <a:rPr lang="en-US" dirty="0"/>
              <a:t>of services to support data-centric workloads. We provide tools in the areas </a:t>
            </a:r>
            <a:r>
              <a:rPr lang="en-US" dirty="0" smtClean="0"/>
              <a:t>of:</a:t>
            </a:r>
          </a:p>
          <a:p>
            <a:r>
              <a:rPr lang="en-US" b="0" strike="sngStrike" dirty="0"/>
              <a:t>Data Analytics (statistics, machine learning, imaging)</a:t>
            </a:r>
          </a:p>
          <a:p>
            <a:r>
              <a:rPr lang="en-US" dirty="0" smtClean="0"/>
              <a:t>Data </a:t>
            </a:r>
            <a:r>
              <a:rPr lang="en-US" dirty="0"/>
              <a:t>Management (storage, </a:t>
            </a:r>
            <a:r>
              <a:rPr lang="en-US" dirty="0" smtClean="0"/>
              <a:t>representation)</a:t>
            </a:r>
          </a:p>
          <a:p>
            <a:r>
              <a:rPr lang="en-US" b="0" dirty="0" smtClean="0"/>
              <a:t>Data Transfer</a:t>
            </a:r>
          </a:p>
          <a:p>
            <a:r>
              <a:rPr lang="en-US" b="0" dirty="0" smtClean="0"/>
              <a:t>Workflows</a:t>
            </a:r>
          </a:p>
          <a:p>
            <a:r>
              <a:rPr lang="en-US" b="0" dirty="0" smtClean="0"/>
              <a:t>Science Gateways</a:t>
            </a:r>
          </a:p>
          <a:p>
            <a:r>
              <a:rPr lang="en-US" b="0" dirty="0" smtClean="0"/>
              <a:t>Visualization</a:t>
            </a:r>
            <a:endParaRPr lang="en-US" b="0" dirty="0"/>
          </a:p>
          <a:p>
            <a:endParaRPr lang="en-US" dirty="0"/>
          </a:p>
        </p:txBody>
      </p:sp>
      <p:sp>
        <p:nvSpPr>
          <p:cNvPr id="6" name="Footer Placeholder 5"/>
          <p:cNvSpPr>
            <a:spLocks noGrp="1"/>
          </p:cNvSpPr>
          <p:nvPr>
            <p:ph type="ftr" sz="quarter" idx="10"/>
          </p:nvPr>
        </p:nvSpPr>
        <p:spPr/>
        <p:txBody>
          <a:bodyPr/>
          <a:lstStyle/>
          <a:p>
            <a:pPr>
              <a:defRPr/>
            </a:pPr>
            <a:r>
              <a:rPr lang="en-US" smtClean="0"/>
              <a:t>Future Trends in Nuclear Physics Computing</a:t>
            </a:r>
            <a:endParaRPr lang="en-US" dirty="0"/>
          </a:p>
        </p:txBody>
      </p:sp>
      <p:sp>
        <p:nvSpPr>
          <p:cNvPr id="7" name="Slide Number Placeholder 6"/>
          <p:cNvSpPr>
            <a:spLocks noGrp="1"/>
          </p:cNvSpPr>
          <p:nvPr>
            <p:ph type="sldNum" sz="quarter" idx="11"/>
          </p:nvPr>
        </p:nvSpPr>
        <p:spPr/>
        <p:txBody>
          <a:bodyPr/>
          <a:lstStyle/>
          <a:p>
            <a:fld id="{E4F06B06-699F-E646-827F-046DC0033A13}" type="slidenum">
              <a:rPr lang="en-US" altLang="en-US" smtClean="0"/>
              <a:pPr/>
              <a:t>27</a:t>
            </a:fld>
            <a:endParaRPr lang="en-US" altLang="en-US"/>
          </a:p>
        </p:txBody>
      </p:sp>
    </p:spTree>
    <p:extLst>
      <p:ext uri="{BB962C8B-B14F-4D97-AF65-F5344CB8AC3E}">
        <p14:creationId xmlns:p14="http://schemas.microsoft.com/office/powerpoint/2010/main" val="16122631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Manage Your Data?</a:t>
            </a:r>
            <a:endParaRPr lang="en-US" dirty="0"/>
          </a:p>
        </p:txBody>
      </p:sp>
      <p:sp>
        <p:nvSpPr>
          <p:cNvPr id="4" name="Content Placeholder 3"/>
          <p:cNvSpPr>
            <a:spLocks noGrp="1"/>
          </p:cNvSpPr>
          <p:nvPr>
            <p:ph idx="1"/>
          </p:nvPr>
        </p:nvSpPr>
        <p:spPr>
          <a:xfrm>
            <a:off x="457200" y="1295400"/>
            <a:ext cx="4312508" cy="4830764"/>
          </a:xfrm>
        </p:spPr>
        <p:txBody>
          <a:bodyPr/>
          <a:lstStyle/>
          <a:p>
            <a:r>
              <a:rPr lang="en-US" dirty="0" smtClean="0"/>
              <a:t>“Data </a:t>
            </a:r>
            <a:r>
              <a:rPr lang="en-US" dirty="0"/>
              <a:t>management is the development, execution and supervision of plans, policies, programs and practices that control, protect, deliver and enhance the value of data and information </a:t>
            </a:r>
            <a:r>
              <a:rPr lang="en-US" dirty="0" smtClean="0"/>
              <a:t>assets.”*</a:t>
            </a:r>
            <a:endParaRPr lang="en-US" dirty="0"/>
          </a:p>
        </p:txBody>
      </p:sp>
      <p:pic>
        <p:nvPicPr>
          <p:cNvPr id="6" name="Picture 5"/>
          <p:cNvPicPr>
            <a:picLocks noChangeAspect="1"/>
          </p:cNvPicPr>
          <p:nvPr/>
        </p:nvPicPr>
        <p:blipFill>
          <a:blip r:embed="rId3"/>
          <a:stretch>
            <a:fillRect/>
          </a:stretch>
        </p:blipFill>
        <p:spPr>
          <a:xfrm>
            <a:off x="4395172" y="949347"/>
            <a:ext cx="4532274" cy="3669957"/>
          </a:xfrm>
          <a:prstGeom prst="rect">
            <a:avLst/>
          </a:prstGeom>
        </p:spPr>
      </p:pic>
      <p:sp>
        <p:nvSpPr>
          <p:cNvPr id="7" name="Rectangle 6"/>
          <p:cNvSpPr/>
          <p:nvPr/>
        </p:nvSpPr>
        <p:spPr>
          <a:xfrm>
            <a:off x="360342" y="6029980"/>
            <a:ext cx="5436973" cy="523220"/>
          </a:xfrm>
          <a:prstGeom prst="rect">
            <a:avLst/>
          </a:prstGeom>
        </p:spPr>
        <p:txBody>
          <a:bodyPr wrap="square">
            <a:spAutoFit/>
          </a:bodyPr>
          <a:lstStyle/>
          <a:p>
            <a:r>
              <a:rPr lang="en-US" sz="1400" smtClean="0">
                <a:solidFill>
                  <a:srgbClr val="1C1C1C"/>
                </a:solidFill>
                <a:latin typeface="Helvetica" charset="0"/>
              </a:rPr>
              <a:t>*DAMA-DMBOK </a:t>
            </a:r>
            <a:r>
              <a:rPr lang="en-US" sz="1400" dirty="0">
                <a:solidFill>
                  <a:srgbClr val="1C1C1C"/>
                </a:solidFill>
                <a:latin typeface="Helvetica" charset="0"/>
              </a:rPr>
              <a:t>Guide (Data Management Body of Knowledge) Introduction &amp; </a:t>
            </a:r>
            <a:r>
              <a:rPr lang="en-US" sz="1400">
                <a:solidFill>
                  <a:srgbClr val="1C1C1C"/>
                </a:solidFill>
                <a:latin typeface="Helvetica" charset="0"/>
              </a:rPr>
              <a:t>Project </a:t>
            </a:r>
            <a:r>
              <a:rPr lang="en-US" sz="1400" smtClean="0">
                <a:solidFill>
                  <a:srgbClr val="1C1C1C"/>
                </a:solidFill>
                <a:latin typeface="Helvetica" charset="0"/>
              </a:rPr>
              <a:t>Status</a:t>
            </a:r>
            <a:endParaRPr lang="en-US" sz="1400" dirty="0"/>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28</a:t>
            </a:fld>
            <a:endParaRPr lang="en-US" altLang="en-US"/>
          </a:p>
        </p:txBody>
      </p:sp>
    </p:spTree>
    <p:extLst>
      <p:ext uri="{BB962C8B-B14F-4D97-AF65-F5344CB8AC3E}">
        <p14:creationId xmlns:p14="http://schemas.microsoft.com/office/powerpoint/2010/main" val="5959656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Recommendations</a:t>
            </a:r>
            <a:endParaRPr lang="en-US" dirty="0"/>
          </a:p>
        </p:txBody>
      </p:sp>
      <p:sp>
        <p:nvSpPr>
          <p:cNvPr id="3" name="Content Placeholder 2"/>
          <p:cNvSpPr>
            <a:spLocks noGrp="1"/>
          </p:cNvSpPr>
          <p:nvPr>
            <p:ph idx="1"/>
          </p:nvPr>
        </p:nvSpPr>
        <p:spPr/>
        <p:txBody>
          <a:bodyPr/>
          <a:lstStyle/>
          <a:p>
            <a:r>
              <a:rPr lang="en-US" dirty="0" smtClean="0"/>
              <a:t>Use modern</a:t>
            </a:r>
            <a:r>
              <a:rPr lang="en-US" dirty="0"/>
              <a:t>, scientific I/O libraries (HDF5, NetCDF, ROOT) to represent and store </a:t>
            </a:r>
            <a:r>
              <a:rPr lang="en-US" dirty="0" smtClean="0"/>
              <a:t>scientific </a:t>
            </a:r>
            <a:r>
              <a:rPr lang="en-US" dirty="0"/>
              <a:t>data</a:t>
            </a:r>
            <a:r>
              <a:rPr lang="en-US" dirty="0" smtClean="0"/>
              <a:t>.</a:t>
            </a:r>
          </a:p>
          <a:p>
            <a:r>
              <a:rPr lang="en-US" dirty="0" smtClean="0"/>
              <a:t>Use d</a:t>
            </a:r>
            <a:r>
              <a:rPr lang="en-US" dirty="0" smtClean="0"/>
              <a:t>atabase </a:t>
            </a:r>
            <a:r>
              <a:rPr lang="en-US" dirty="0"/>
              <a:t>technologies (MongoDB, </a:t>
            </a:r>
            <a:r>
              <a:rPr lang="en-US" dirty="0" err="1"/>
              <a:t>SciDB</a:t>
            </a:r>
            <a:r>
              <a:rPr lang="en-US" dirty="0"/>
              <a:t>, MySQL, </a:t>
            </a:r>
            <a:r>
              <a:rPr lang="en-US" dirty="0" err="1"/>
              <a:t>PostGreSQL</a:t>
            </a:r>
            <a:r>
              <a:rPr lang="en-US" dirty="0"/>
              <a:t>) </a:t>
            </a:r>
            <a:r>
              <a:rPr lang="en-US" dirty="0" smtClean="0"/>
              <a:t>as </a:t>
            </a:r>
            <a:r>
              <a:rPr lang="en-US" dirty="0"/>
              <a:t>a complementary mechanism for storing and accessing </a:t>
            </a:r>
            <a:r>
              <a:rPr lang="en-US" dirty="0" smtClean="0"/>
              <a:t>data when appropriate.</a:t>
            </a:r>
            <a:endParaRPr lang="en-US" dirty="0" smtClean="0"/>
          </a:p>
          <a:p>
            <a:r>
              <a:rPr lang="en-US" dirty="0" smtClean="0"/>
              <a:t>Restrict use of low-level</a:t>
            </a:r>
            <a:r>
              <a:rPr lang="en-US" dirty="0" smtClean="0"/>
              <a:t>, POSIX I/O from applications to NERSC file systems, if </a:t>
            </a:r>
            <a:r>
              <a:rPr lang="en-US" dirty="0" smtClean="0"/>
              <a:t>possible.</a:t>
            </a:r>
            <a:endParaRPr lang="en-US" dirty="0" smtClean="0"/>
          </a:p>
        </p:txBody>
      </p:sp>
      <p:sp>
        <p:nvSpPr>
          <p:cNvPr id="5" name="Footer Placeholder 4"/>
          <p:cNvSpPr>
            <a:spLocks noGrp="1"/>
          </p:cNvSpPr>
          <p:nvPr>
            <p:ph type="ftr" sz="quarter" idx="10"/>
          </p:nvPr>
        </p:nvSpPr>
        <p:spPr/>
        <p:txBody>
          <a:bodyPr/>
          <a:lstStyle/>
          <a:p>
            <a:pPr>
              <a:defRPr/>
            </a:pPr>
            <a:r>
              <a:rPr lang="en-US" smtClean="0"/>
              <a:t>Future Trends in Nuclear Physics Computing</a:t>
            </a:r>
            <a:endParaRPr lang="en-US" dirty="0"/>
          </a:p>
        </p:txBody>
      </p:sp>
      <p:sp>
        <p:nvSpPr>
          <p:cNvPr id="6" name="Slide Number Placeholder 5"/>
          <p:cNvSpPr>
            <a:spLocks noGrp="1"/>
          </p:cNvSpPr>
          <p:nvPr>
            <p:ph type="sldNum" sz="quarter" idx="11"/>
          </p:nvPr>
        </p:nvSpPr>
        <p:spPr/>
        <p:txBody>
          <a:bodyPr/>
          <a:lstStyle/>
          <a:p>
            <a:fld id="{E4F06B06-699F-E646-827F-046DC0033A13}" type="slidenum">
              <a:rPr lang="en-US" altLang="en-US" smtClean="0"/>
              <a:pPr/>
              <a:t>29</a:t>
            </a:fld>
            <a:endParaRPr lang="en-US" altLang="en-US"/>
          </a:p>
        </p:txBody>
      </p:sp>
    </p:spTree>
    <p:extLst>
      <p:ext uri="{BB962C8B-B14F-4D97-AF65-F5344CB8AC3E}">
        <p14:creationId xmlns:p14="http://schemas.microsoft.com/office/powerpoint/2010/main" val="968856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tLang="en-US">
                <a:latin typeface="Arial" charset="0"/>
                <a:ea typeface="ＭＳ Ｐゴシック" charset="-128"/>
              </a:rPr>
              <a:t>Goal</a:t>
            </a:r>
          </a:p>
        </p:txBody>
      </p:sp>
      <p:sp>
        <p:nvSpPr>
          <p:cNvPr id="21506" name="Content Placeholder 2"/>
          <p:cNvSpPr>
            <a:spLocks noGrp="1"/>
          </p:cNvSpPr>
          <p:nvPr>
            <p:ph idx="1"/>
          </p:nvPr>
        </p:nvSpPr>
        <p:spPr/>
        <p:txBody>
          <a:bodyPr/>
          <a:lstStyle/>
          <a:p>
            <a:r>
              <a:rPr lang="en-US" altLang="en-US" dirty="0">
                <a:latin typeface="Arial" charset="0"/>
                <a:ea typeface="ＭＳ Ｐゴシック" charset="-128"/>
              </a:rPr>
              <a:t>Introduce you to HDF5</a:t>
            </a:r>
          </a:p>
          <a:p>
            <a:pPr lvl="1"/>
            <a:r>
              <a:rPr lang="en-US" altLang="en-US" dirty="0" smtClean="0">
                <a:latin typeface="Arial" charset="0"/>
                <a:ea typeface="Calibri" charset="0"/>
              </a:rPr>
              <a:t>HDF5 Overview</a:t>
            </a:r>
          </a:p>
          <a:p>
            <a:pPr lvl="1"/>
            <a:r>
              <a:rPr lang="en-US" altLang="en-US" dirty="0" smtClean="0">
                <a:latin typeface="Arial" charset="0"/>
                <a:ea typeface="Calibri" charset="0"/>
              </a:rPr>
              <a:t>Data Management Overview</a:t>
            </a:r>
            <a:endParaRPr lang="en-US" altLang="en-US" dirty="0">
              <a:latin typeface="Arial" charset="0"/>
              <a:ea typeface="Calibri" charset="0"/>
            </a:endParaRPr>
          </a:p>
          <a:p>
            <a:pPr lvl="1"/>
            <a:r>
              <a:rPr lang="en-US" altLang="en-US" dirty="0" smtClean="0">
                <a:latin typeface="Arial" charset="0"/>
                <a:ea typeface="Calibri" charset="0"/>
              </a:rPr>
              <a:t>Managing HDF5 Data</a:t>
            </a:r>
            <a:endParaRPr lang="en-US" altLang="en-US" dirty="0">
              <a:latin typeface="Arial" charset="0"/>
              <a:ea typeface="Calibri" charset="0"/>
            </a:endParaRPr>
          </a:p>
        </p:txBody>
      </p:sp>
      <p:sp>
        <p:nvSpPr>
          <p:cNvPr id="21508"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80129E5-B433-DF4F-A662-B07F85552BCF}" type="slidenum">
              <a:rPr lang="en-US" altLang="en-US" sz="1200">
                <a:solidFill>
                  <a:schemeClr val="bg1"/>
                </a:solidFill>
                <a:latin typeface="Arial" charset="0"/>
              </a:rPr>
              <a:pPr eaLnBrk="1" hangingPunct="1"/>
              <a:t>3</a:t>
            </a:fld>
            <a:endParaRPr lang="en-US" altLang="en-US" sz="1200">
              <a:solidFill>
                <a:schemeClr val="bg1"/>
              </a:solidFill>
              <a:latin typeface="Arial" charset="0"/>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I/O Goals</a:t>
            </a:r>
            <a:endParaRPr lang="en-US" dirty="0"/>
          </a:p>
        </p:txBody>
      </p:sp>
      <p:sp>
        <p:nvSpPr>
          <p:cNvPr id="3" name="Content Placeholder 2"/>
          <p:cNvSpPr>
            <a:spLocks noGrp="1"/>
          </p:cNvSpPr>
          <p:nvPr>
            <p:ph idx="1"/>
          </p:nvPr>
        </p:nvSpPr>
        <p:spPr/>
        <p:txBody>
          <a:bodyPr/>
          <a:lstStyle/>
          <a:p>
            <a:pPr marL="0" indent="0">
              <a:buNone/>
            </a:pPr>
            <a:r>
              <a:rPr lang="en-US" dirty="0"/>
              <a:t>I/O is commonly used by scientific applications to achieve goals like:</a:t>
            </a:r>
          </a:p>
          <a:p>
            <a:r>
              <a:rPr lang="en-US" dirty="0"/>
              <a:t>S</a:t>
            </a:r>
            <a:r>
              <a:rPr lang="en-US" dirty="0" smtClean="0"/>
              <a:t>toring </a:t>
            </a:r>
            <a:r>
              <a:rPr lang="en-US" dirty="0"/>
              <a:t>numerical output from simulations for later </a:t>
            </a:r>
            <a:r>
              <a:rPr lang="en-US" dirty="0" smtClean="0"/>
              <a:t>analysis</a:t>
            </a:r>
            <a:endParaRPr lang="en-US" dirty="0"/>
          </a:p>
          <a:p>
            <a:r>
              <a:rPr lang="en-US" dirty="0"/>
              <a:t>I</a:t>
            </a:r>
            <a:r>
              <a:rPr lang="en-US" dirty="0" smtClean="0"/>
              <a:t>mplementing </a:t>
            </a:r>
            <a:r>
              <a:rPr lang="en-US" dirty="0"/>
              <a:t>'out-of-core' techniques for algorithms that process more data than can fit in system memory and must page data </a:t>
            </a:r>
            <a:r>
              <a:rPr lang="en-US" dirty="0" smtClean="0"/>
              <a:t>in from </a:t>
            </a:r>
            <a:r>
              <a:rPr lang="en-US" dirty="0" smtClean="0"/>
              <a:t>disk</a:t>
            </a:r>
            <a:endParaRPr lang="en-US" dirty="0"/>
          </a:p>
          <a:p>
            <a:r>
              <a:rPr lang="en-US" dirty="0" err="1"/>
              <a:t>C</a:t>
            </a:r>
            <a:r>
              <a:rPr lang="en-US" dirty="0" err="1" smtClean="0"/>
              <a:t>heckpointing</a:t>
            </a:r>
            <a:r>
              <a:rPr lang="en-US" dirty="0" smtClean="0"/>
              <a:t> </a:t>
            </a:r>
            <a:r>
              <a:rPr lang="en-US" dirty="0"/>
              <a:t>to </a:t>
            </a:r>
            <a:r>
              <a:rPr lang="en-US" dirty="0" smtClean="0"/>
              <a:t>files, to save </a:t>
            </a:r>
            <a:r>
              <a:rPr lang="en-US" dirty="0"/>
              <a:t>the state of an application in case of system failure.</a:t>
            </a:r>
          </a:p>
        </p:txBody>
      </p:sp>
      <p:sp>
        <p:nvSpPr>
          <p:cNvPr id="5" name="Footer Placeholder 4"/>
          <p:cNvSpPr>
            <a:spLocks noGrp="1"/>
          </p:cNvSpPr>
          <p:nvPr>
            <p:ph type="ftr" sz="quarter" idx="10"/>
          </p:nvPr>
        </p:nvSpPr>
        <p:spPr/>
        <p:txBody>
          <a:bodyPr/>
          <a:lstStyle/>
          <a:p>
            <a:pPr>
              <a:defRPr/>
            </a:pPr>
            <a:r>
              <a:rPr lang="en-US" smtClean="0"/>
              <a:t>Future Trends in Nuclear Physics Computing</a:t>
            </a:r>
            <a:endParaRPr lang="en-US" dirty="0"/>
          </a:p>
        </p:txBody>
      </p:sp>
      <p:sp>
        <p:nvSpPr>
          <p:cNvPr id="6" name="Slide Number Placeholder 5"/>
          <p:cNvSpPr>
            <a:spLocks noGrp="1"/>
          </p:cNvSpPr>
          <p:nvPr>
            <p:ph type="sldNum" sz="quarter" idx="11"/>
          </p:nvPr>
        </p:nvSpPr>
        <p:spPr/>
        <p:txBody>
          <a:bodyPr/>
          <a:lstStyle/>
          <a:p>
            <a:fld id="{E4F06B06-699F-E646-827F-046DC0033A13}" type="slidenum">
              <a:rPr lang="en-US" altLang="en-US" smtClean="0"/>
              <a:pPr/>
              <a:t>30</a:t>
            </a:fld>
            <a:endParaRPr lang="en-US" altLang="en-US"/>
          </a:p>
        </p:txBody>
      </p:sp>
    </p:spTree>
    <p:extLst>
      <p:ext uri="{BB962C8B-B14F-4D97-AF65-F5344CB8AC3E}">
        <p14:creationId xmlns:p14="http://schemas.microsoft.com/office/powerpoint/2010/main" val="12422705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I/O Middleware?</a:t>
            </a:r>
            <a:endParaRPr lang="en-US" dirty="0"/>
          </a:p>
        </p:txBody>
      </p:sp>
      <p:sp>
        <p:nvSpPr>
          <p:cNvPr id="3" name="Content Placeholder 2"/>
          <p:cNvSpPr>
            <a:spLocks noGrp="1"/>
          </p:cNvSpPr>
          <p:nvPr>
            <p:ph idx="1"/>
          </p:nvPr>
        </p:nvSpPr>
        <p:spPr/>
        <p:txBody>
          <a:bodyPr>
            <a:normAutofit/>
          </a:bodyPr>
          <a:lstStyle/>
          <a:p>
            <a:r>
              <a:rPr lang="en-US" dirty="0"/>
              <a:t>The complexity of I/O systems poses significant challenges in investigating the root cause of performance </a:t>
            </a:r>
            <a:r>
              <a:rPr lang="en-US" dirty="0" smtClean="0"/>
              <a:t>loss. </a:t>
            </a:r>
            <a:endParaRPr lang="en-US" dirty="0"/>
          </a:p>
          <a:p>
            <a:r>
              <a:rPr lang="en-US" dirty="0" smtClean="0"/>
              <a:t>Use of I/O middleware for </a:t>
            </a:r>
            <a:r>
              <a:rPr lang="en-US" dirty="0"/>
              <a:t>writing parallel </a:t>
            </a:r>
            <a:r>
              <a:rPr lang="en-US" dirty="0" smtClean="0"/>
              <a:t>applications </a:t>
            </a:r>
            <a:r>
              <a:rPr lang="en-US" dirty="0"/>
              <a:t>has been shown to greatly enhance developer’s </a:t>
            </a:r>
            <a:r>
              <a:rPr lang="en-US" dirty="0" smtClean="0"/>
              <a:t>productivity.</a:t>
            </a:r>
          </a:p>
          <a:p>
            <a:pPr lvl="1"/>
            <a:r>
              <a:rPr lang="en-US" dirty="0" smtClean="0"/>
              <a:t>I/O middleware hides </a:t>
            </a:r>
            <a:r>
              <a:rPr lang="en-US" dirty="0"/>
              <a:t>many of the complexities associated with </a:t>
            </a:r>
            <a:r>
              <a:rPr lang="en-US" dirty="0" smtClean="0"/>
              <a:t>performing parallel I/O, </a:t>
            </a:r>
            <a:r>
              <a:rPr lang="en-US" dirty="0"/>
              <a:t>rather than relying purely on programming language aids and parallel library support, such as </a:t>
            </a:r>
            <a:r>
              <a:rPr lang="en-US" dirty="0" smtClean="0"/>
              <a:t>MPI.</a:t>
            </a:r>
            <a:endParaRPr lang="en-US" dirty="0"/>
          </a:p>
          <a:p>
            <a:endParaRPr lang="en-US" dirty="0"/>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31</a:t>
            </a:fld>
            <a:endParaRPr lang="en-US" altLang="en-US"/>
          </a:p>
        </p:txBody>
      </p:sp>
    </p:spTree>
    <p:extLst>
      <p:ext uri="{BB962C8B-B14F-4D97-AF65-F5344CB8AC3E}">
        <p14:creationId xmlns:p14="http://schemas.microsoft.com/office/powerpoint/2010/main" val="11371210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I/O </a:t>
            </a:r>
            <a:r>
              <a:rPr lang="en-US" dirty="0" smtClean="0"/>
              <a:t>Middleware</a:t>
            </a:r>
            <a:endParaRPr lang="en-US" dirty="0"/>
          </a:p>
        </p:txBody>
      </p:sp>
      <p:sp>
        <p:nvSpPr>
          <p:cNvPr id="3" name="Content Placeholder 2"/>
          <p:cNvSpPr>
            <a:spLocks noGrp="1"/>
          </p:cNvSpPr>
          <p:nvPr>
            <p:ph idx="1"/>
          </p:nvPr>
        </p:nvSpPr>
        <p:spPr/>
        <p:txBody>
          <a:bodyPr>
            <a:normAutofit fontScale="92500"/>
          </a:bodyPr>
          <a:lstStyle/>
          <a:p>
            <a:r>
              <a:rPr lang="en-US" dirty="0" smtClean="0"/>
              <a:t>HDF5</a:t>
            </a:r>
          </a:p>
          <a:p>
            <a:pPr lvl="1"/>
            <a:r>
              <a:rPr lang="en-US" dirty="0" smtClean="0"/>
              <a:t>A data model and set </a:t>
            </a:r>
            <a:r>
              <a:rPr lang="en-US" dirty="0"/>
              <a:t>of </a:t>
            </a:r>
            <a:r>
              <a:rPr lang="en-US" dirty="0" smtClean="0"/>
              <a:t>libraries &amp; tools </a:t>
            </a:r>
            <a:r>
              <a:rPr lang="en-US" dirty="0"/>
              <a:t>for storing and managing large scientific datasets.</a:t>
            </a:r>
            <a:endParaRPr lang="en-US" dirty="0" smtClean="0"/>
          </a:p>
          <a:p>
            <a:r>
              <a:rPr lang="en-US" dirty="0" smtClean="0"/>
              <a:t>netCDF</a:t>
            </a:r>
          </a:p>
          <a:p>
            <a:pPr lvl="1"/>
            <a:r>
              <a:rPr lang="en-US" dirty="0"/>
              <a:t>A</a:t>
            </a:r>
            <a:r>
              <a:rPr lang="en-US" dirty="0" smtClean="0"/>
              <a:t> </a:t>
            </a:r>
            <a:r>
              <a:rPr lang="en-US" dirty="0"/>
              <a:t>set of libraries and machine-independent data formats for creation, access, and sharing of array-oriented scientific data</a:t>
            </a:r>
            <a:r>
              <a:rPr lang="en-US" dirty="0" smtClean="0"/>
              <a:t>.</a:t>
            </a:r>
          </a:p>
          <a:p>
            <a:r>
              <a:rPr lang="en-US" dirty="0" smtClean="0"/>
              <a:t>ROOT</a:t>
            </a:r>
          </a:p>
          <a:p>
            <a:pPr lvl="1"/>
            <a:r>
              <a:rPr lang="en-US" dirty="0"/>
              <a:t>A</a:t>
            </a:r>
            <a:r>
              <a:rPr lang="en-US" dirty="0" smtClean="0"/>
              <a:t> </a:t>
            </a:r>
            <a:r>
              <a:rPr lang="en-US" dirty="0"/>
              <a:t>self-describing, column-based binary file format that allows serialization of a large collection of C++ objects and efficient subsequent analysis</a:t>
            </a:r>
            <a:r>
              <a:rPr lang="en-US" dirty="0" smtClean="0"/>
              <a:t>.</a:t>
            </a:r>
          </a:p>
          <a:p>
            <a:r>
              <a:rPr lang="en-US" dirty="0" smtClean="0"/>
              <a:t>FITS, CGNS, </a:t>
            </a:r>
            <a:r>
              <a:rPr lang="mr-IN" dirty="0" smtClean="0"/>
              <a:t>…</a:t>
            </a:r>
            <a:endParaRPr lang="en-US" dirty="0" smtClean="0"/>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32</a:t>
            </a:fld>
            <a:endParaRPr lang="en-US" altLang="en-US"/>
          </a:p>
        </p:txBody>
      </p:sp>
    </p:spTree>
    <p:extLst>
      <p:ext uri="{BB962C8B-B14F-4D97-AF65-F5344CB8AC3E}">
        <p14:creationId xmlns:p14="http://schemas.microsoft.com/office/powerpoint/2010/main" val="701676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defRPr/>
            </a:pPr>
            <a:r>
              <a:rPr lang="en-US" dirty="0" smtClean="0"/>
              <a:t>Science Data Management Problems</a:t>
            </a:r>
            <a:endParaRPr lang="en-US" dirty="0"/>
          </a:p>
        </p:txBody>
      </p:sp>
      <p:sp>
        <p:nvSpPr>
          <p:cNvPr id="56322" name="Text Placeholder 9"/>
          <p:cNvSpPr>
            <a:spLocks noGrp="1"/>
          </p:cNvSpPr>
          <p:nvPr>
            <p:ph type="body" idx="1"/>
          </p:nvPr>
        </p:nvSpPr>
        <p:spPr/>
        <p:txBody>
          <a:bodyPr/>
          <a:lstStyle/>
          <a:p>
            <a:endParaRPr lang="en-US" altLang="en-US">
              <a:latin typeface="Arial" charset="0"/>
              <a:ea typeface="ＭＳ Ｐゴシック" charset="-128"/>
            </a:endParaRPr>
          </a:p>
        </p:txBody>
      </p:sp>
      <p:sp>
        <p:nvSpPr>
          <p:cNvPr id="56324"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73AC26F-4D9F-484F-A938-C1D718CD5D2F}" type="slidenum">
              <a:rPr lang="en-US" altLang="en-US" sz="1200">
                <a:solidFill>
                  <a:schemeClr val="bg1"/>
                </a:solidFill>
                <a:latin typeface="Arial" charset="0"/>
              </a:rPr>
              <a:pPr eaLnBrk="1" hangingPunct="1"/>
              <a:t>33</a:t>
            </a:fld>
            <a:endParaRPr lang="en-US" altLang="en-US" sz="1200">
              <a:solidFill>
                <a:schemeClr val="bg1"/>
              </a:solidFill>
              <a:latin typeface="Arial" charset="0"/>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extLst>
      <p:ext uri="{BB962C8B-B14F-4D97-AF65-F5344CB8AC3E}">
        <p14:creationId xmlns:p14="http://schemas.microsoft.com/office/powerpoint/2010/main" val="17837751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Problems</a:t>
            </a:r>
            <a:endParaRPr lang="en-US" dirty="0"/>
          </a:p>
        </p:txBody>
      </p:sp>
      <p:sp>
        <p:nvSpPr>
          <p:cNvPr id="7" name="Content Placeholder 6"/>
          <p:cNvSpPr>
            <a:spLocks noGrp="1"/>
          </p:cNvSpPr>
          <p:nvPr>
            <p:ph idx="1"/>
          </p:nvPr>
        </p:nvSpPr>
        <p:spPr/>
        <p:txBody>
          <a:bodyPr/>
          <a:lstStyle/>
          <a:p>
            <a:pPr marL="0" indent="0">
              <a:buNone/>
            </a:pPr>
            <a:r>
              <a:rPr lang="en-US" i="1" dirty="0"/>
              <a:t>“A supercomputer is a device for turning compute-bound problems into I/O-bound problems.”</a:t>
            </a:r>
            <a:r>
              <a:rPr lang="en-US" dirty="0"/>
              <a:t> (Ken Batcher)</a:t>
            </a:r>
          </a:p>
          <a:p>
            <a:endParaRPr lang="en-US" dirty="0"/>
          </a:p>
          <a:p>
            <a:r>
              <a:rPr lang="en-US" dirty="0"/>
              <a:t>My application spends too much time in I/O.</a:t>
            </a:r>
          </a:p>
          <a:p>
            <a:r>
              <a:rPr lang="en-US" dirty="0"/>
              <a:t>It doesn’t scale because of I/O.</a:t>
            </a:r>
          </a:p>
          <a:p>
            <a:r>
              <a:rPr lang="en-US" dirty="0"/>
              <a:t>I’m told my system is capable of X, but I’m getting less than 1% of X.</a:t>
            </a:r>
          </a:p>
          <a:p>
            <a:r>
              <a:rPr lang="en-US" dirty="0"/>
              <a:t>…</a:t>
            </a:r>
          </a:p>
          <a:p>
            <a:endParaRPr lang="en-US" dirty="0"/>
          </a:p>
        </p:txBody>
      </p:sp>
      <p:sp>
        <p:nvSpPr>
          <p:cNvPr id="11" name="Footer Placeholder 10"/>
          <p:cNvSpPr>
            <a:spLocks noGrp="1"/>
          </p:cNvSpPr>
          <p:nvPr>
            <p:ph type="ftr" sz="quarter" idx="10"/>
          </p:nvPr>
        </p:nvSpPr>
        <p:spPr/>
        <p:txBody>
          <a:bodyPr/>
          <a:lstStyle/>
          <a:p>
            <a:pPr>
              <a:defRPr/>
            </a:pPr>
            <a:r>
              <a:rPr lang="en-US" smtClean="0"/>
              <a:t>Future Trends in Nuclear Physics Computing</a:t>
            </a:r>
            <a:endParaRPr lang="en-US" dirty="0"/>
          </a:p>
        </p:txBody>
      </p:sp>
      <p:sp>
        <p:nvSpPr>
          <p:cNvPr id="12" name="Slide Number Placeholder 11"/>
          <p:cNvSpPr>
            <a:spLocks noGrp="1"/>
          </p:cNvSpPr>
          <p:nvPr>
            <p:ph type="sldNum" sz="quarter" idx="11"/>
          </p:nvPr>
        </p:nvSpPr>
        <p:spPr/>
        <p:txBody>
          <a:bodyPr/>
          <a:lstStyle/>
          <a:p>
            <a:fld id="{683E367E-4371-4FDF-ABDE-91DD0691EB86}" type="slidenum">
              <a:rPr lang="en-US" altLang="en-US" smtClean="0"/>
              <a:pPr/>
              <a:t>34</a:t>
            </a:fld>
            <a:endParaRPr lang="en-US" altLang="en-US"/>
          </a:p>
        </p:txBody>
      </p:sp>
    </p:spTree>
    <p:extLst>
      <p:ext uri="{BB962C8B-B14F-4D97-AF65-F5344CB8AC3E}">
        <p14:creationId xmlns:p14="http://schemas.microsoft.com/office/powerpoint/2010/main" val="14508205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Common Causes of I/O Problems</a:t>
            </a:r>
            <a:endParaRPr lang="en-US" dirty="0"/>
          </a:p>
        </p:txBody>
      </p:sp>
      <p:sp>
        <p:nvSpPr>
          <p:cNvPr id="7" name="Content Placeholder 6"/>
          <p:cNvSpPr>
            <a:spLocks noGrp="1"/>
          </p:cNvSpPr>
          <p:nvPr>
            <p:ph idx="1"/>
          </p:nvPr>
        </p:nvSpPr>
        <p:spPr/>
        <p:txBody>
          <a:bodyPr/>
          <a:lstStyle/>
          <a:p>
            <a:pPr marL="514350" indent="-514350">
              <a:buFont typeface="+mj-lt"/>
              <a:buAutoNum type="arabicPeriod"/>
            </a:pPr>
            <a:r>
              <a:rPr lang="en-US" dirty="0"/>
              <a:t>Undersized I/O system for the compute partition</a:t>
            </a:r>
          </a:p>
          <a:p>
            <a:pPr marL="514350" indent="-514350">
              <a:buFont typeface="+mj-lt"/>
              <a:buAutoNum type="arabicPeriod"/>
            </a:pPr>
            <a:r>
              <a:rPr lang="en-US" dirty="0"/>
              <a:t>Misconfigured system (for the application)</a:t>
            </a:r>
          </a:p>
          <a:p>
            <a:pPr marL="514350" indent="-514350">
              <a:buFont typeface="+mj-lt"/>
              <a:buAutoNum type="arabicPeriod"/>
            </a:pPr>
            <a:r>
              <a:rPr lang="en-US" dirty="0"/>
              <a:t>Interference with other running applications</a:t>
            </a:r>
          </a:p>
          <a:p>
            <a:pPr marL="514350" indent="-514350">
              <a:buFont typeface="+mj-lt"/>
              <a:buAutoNum type="arabicPeriod"/>
            </a:pPr>
            <a:r>
              <a:rPr lang="en-US" dirty="0"/>
              <a:t>The way your application reads and writes data leads to poor I/O performance</a:t>
            </a:r>
          </a:p>
          <a:p>
            <a:pPr marL="0" indent="0">
              <a:buNone/>
            </a:pPr>
            <a:endParaRPr lang="en-US" dirty="0"/>
          </a:p>
          <a:p>
            <a:pPr marL="0" indent="0">
              <a:buNone/>
            </a:pPr>
            <a:r>
              <a:rPr lang="en-US" dirty="0"/>
              <a:t>While 1 - 3 are possibilities, 4 is the most likely scenario. (… and it’s not always your fault!)</a:t>
            </a:r>
          </a:p>
        </p:txBody>
      </p:sp>
      <p:sp>
        <p:nvSpPr>
          <p:cNvPr id="11" name="Footer Placeholder 10"/>
          <p:cNvSpPr>
            <a:spLocks noGrp="1"/>
          </p:cNvSpPr>
          <p:nvPr>
            <p:ph type="ftr" sz="quarter" idx="10"/>
          </p:nvPr>
        </p:nvSpPr>
        <p:spPr/>
        <p:txBody>
          <a:bodyPr/>
          <a:lstStyle/>
          <a:p>
            <a:pPr>
              <a:defRPr/>
            </a:pPr>
            <a:r>
              <a:rPr lang="en-US" smtClean="0"/>
              <a:t>Future Trends in Nuclear Physics Computing</a:t>
            </a:r>
            <a:endParaRPr lang="en-US" dirty="0"/>
          </a:p>
        </p:txBody>
      </p:sp>
      <p:sp>
        <p:nvSpPr>
          <p:cNvPr id="12" name="Slide Number Placeholder 11"/>
          <p:cNvSpPr>
            <a:spLocks noGrp="1"/>
          </p:cNvSpPr>
          <p:nvPr>
            <p:ph type="sldNum" sz="quarter" idx="11"/>
          </p:nvPr>
        </p:nvSpPr>
        <p:spPr/>
        <p:txBody>
          <a:bodyPr/>
          <a:lstStyle/>
          <a:p>
            <a:fld id="{683E367E-4371-4FDF-ABDE-91DD0691EB86}" type="slidenum">
              <a:rPr lang="en-US" altLang="en-US" smtClean="0"/>
              <a:pPr/>
              <a:t>35</a:t>
            </a:fld>
            <a:endParaRPr lang="en-US" altLang="en-US"/>
          </a:p>
        </p:txBody>
      </p:sp>
    </p:spTree>
    <p:extLst>
      <p:ext uri="{BB962C8B-B14F-4D97-AF65-F5344CB8AC3E}">
        <p14:creationId xmlns:p14="http://schemas.microsoft.com/office/powerpoint/2010/main" val="1412176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Towards Achievable Goals</a:t>
            </a:r>
            <a:endParaRPr lang="en-US" dirty="0"/>
          </a:p>
        </p:txBody>
      </p:sp>
      <p:sp>
        <p:nvSpPr>
          <p:cNvPr id="7" name="Content Placeholder 6"/>
          <p:cNvSpPr>
            <a:spLocks noGrp="1"/>
          </p:cNvSpPr>
          <p:nvPr>
            <p:ph idx="1"/>
          </p:nvPr>
        </p:nvSpPr>
        <p:spPr/>
        <p:txBody>
          <a:bodyPr/>
          <a:lstStyle/>
          <a:p>
            <a:r>
              <a:rPr lang="en-US" dirty="0"/>
              <a:t>Rule out / quantify 1 - 3 through benchmarking and repeated application runs</a:t>
            </a:r>
          </a:p>
          <a:p>
            <a:r>
              <a:rPr lang="en-US" dirty="0"/>
              <a:t>Characterize application I/O through profiling</a:t>
            </a:r>
          </a:p>
          <a:p>
            <a:r>
              <a:rPr lang="en-US" dirty="0"/>
              <a:t>Create a performance improvement plan</a:t>
            </a:r>
          </a:p>
          <a:p>
            <a:pPr lvl="1"/>
            <a:r>
              <a:rPr lang="en-US" dirty="0"/>
              <a:t>“Spectrum of control”</a:t>
            </a:r>
          </a:p>
          <a:p>
            <a:pPr lvl="2"/>
            <a:r>
              <a:rPr lang="en-US" dirty="0"/>
              <a:t>My I/O layer] </a:t>
            </a:r>
            <a:r>
              <a:rPr lang="en-US" dirty="0">
                <a:sym typeface="Wingdings" panose="05000000000000000000" pitchFamily="2" charset="2"/>
              </a:rPr>
              <a:t> …</a:t>
            </a:r>
            <a:r>
              <a:rPr lang="en-US" dirty="0"/>
              <a:t> </a:t>
            </a:r>
            <a:r>
              <a:rPr lang="en-US" dirty="0">
                <a:sym typeface="Wingdings" panose="05000000000000000000" pitchFamily="2" charset="2"/>
              </a:rPr>
              <a:t> </a:t>
            </a:r>
            <a:r>
              <a:rPr lang="en-US" dirty="0"/>
              <a:t>[Closed-source 3rd-party lib.</a:t>
            </a:r>
          </a:p>
          <a:p>
            <a:pPr lvl="1"/>
            <a:r>
              <a:rPr lang="en-US" dirty="0"/>
              <a:t>Know your system’s capabilities and your resources (budget, skills, …)</a:t>
            </a:r>
          </a:p>
          <a:p>
            <a:pPr lvl="1"/>
            <a:r>
              <a:rPr lang="en-US" dirty="0"/>
              <a:t>Be prepared to settle for a lot less (sometimes).</a:t>
            </a:r>
          </a:p>
        </p:txBody>
      </p:sp>
      <p:sp>
        <p:nvSpPr>
          <p:cNvPr id="11" name="Footer Placeholder 10"/>
          <p:cNvSpPr>
            <a:spLocks noGrp="1"/>
          </p:cNvSpPr>
          <p:nvPr>
            <p:ph type="ftr" sz="quarter" idx="10"/>
          </p:nvPr>
        </p:nvSpPr>
        <p:spPr/>
        <p:txBody>
          <a:bodyPr/>
          <a:lstStyle/>
          <a:p>
            <a:pPr>
              <a:defRPr/>
            </a:pPr>
            <a:r>
              <a:rPr lang="en-US" smtClean="0"/>
              <a:t>Future Trends in Nuclear Physics Computing</a:t>
            </a:r>
            <a:endParaRPr lang="en-US" dirty="0"/>
          </a:p>
        </p:txBody>
      </p:sp>
      <p:sp>
        <p:nvSpPr>
          <p:cNvPr id="12" name="Slide Number Placeholder 11"/>
          <p:cNvSpPr>
            <a:spLocks noGrp="1"/>
          </p:cNvSpPr>
          <p:nvPr>
            <p:ph type="sldNum" sz="quarter" idx="11"/>
          </p:nvPr>
        </p:nvSpPr>
        <p:spPr/>
        <p:txBody>
          <a:bodyPr/>
          <a:lstStyle/>
          <a:p>
            <a:fld id="{683E367E-4371-4FDF-ABDE-91DD0691EB86}" type="slidenum">
              <a:rPr lang="en-US" altLang="en-US" smtClean="0"/>
              <a:pPr/>
              <a:t>36</a:t>
            </a:fld>
            <a:endParaRPr lang="en-US" altLang="en-US"/>
          </a:p>
        </p:txBody>
      </p:sp>
    </p:spTree>
    <p:extLst>
      <p:ext uri="{BB962C8B-B14F-4D97-AF65-F5344CB8AC3E}">
        <p14:creationId xmlns:p14="http://schemas.microsoft.com/office/powerpoint/2010/main" val="4666983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Methodology</a:t>
            </a:r>
          </a:p>
        </p:txBody>
      </p:sp>
      <p:sp>
        <p:nvSpPr>
          <p:cNvPr id="7" name="Text Placeholder 6"/>
          <p:cNvSpPr>
            <a:spLocks noGrp="1"/>
          </p:cNvSpPr>
          <p:nvPr>
            <p:ph type="body" idx="1"/>
          </p:nvPr>
        </p:nvSpPr>
        <p:spPr>
          <a:xfrm>
            <a:off x="722313" y="3910013"/>
            <a:ext cx="7772400" cy="1500187"/>
          </a:xfrm>
        </p:spPr>
        <p:txBody>
          <a:bodyPr/>
          <a:lstStyle/>
          <a:p>
            <a:r>
              <a:rPr lang="en-US" dirty="0"/>
              <a:t>Most of this is common sense, but deserves to be repeated.</a:t>
            </a:r>
          </a:p>
        </p:txBody>
      </p:sp>
      <p:sp>
        <p:nvSpPr>
          <p:cNvPr id="11" name="Footer Placeholder 10"/>
          <p:cNvSpPr>
            <a:spLocks noGrp="1"/>
          </p:cNvSpPr>
          <p:nvPr>
            <p:ph type="ftr" sz="quarter" idx="10"/>
          </p:nvPr>
        </p:nvSpPr>
        <p:spPr/>
        <p:txBody>
          <a:bodyPr/>
          <a:lstStyle/>
          <a:p>
            <a:pPr>
              <a:defRPr/>
            </a:pPr>
            <a:r>
              <a:rPr lang="en-US" smtClean="0"/>
              <a:t>Future Trends in Nuclear Physics Computing</a:t>
            </a:r>
            <a:endParaRPr lang="en-US" dirty="0"/>
          </a:p>
        </p:txBody>
      </p:sp>
      <p:sp>
        <p:nvSpPr>
          <p:cNvPr id="12" name="Slide Number Placeholder 11"/>
          <p:cNvSpPr>
            <a:spLocks noGrp="1"/>
          </p:cNvSpPr>
          <p:nvPr>
            <p:ph type="sldNum" sz="quarter" idx="11"/>
          </p:nvPr>
        </p:nvSpPr>
        <p:spPr/>
        <p:txBody>
          <a:bodyPr/>
          <a:lstStyle/>
          <a:p>
            <a:fld id="{201BD083-B7A8-4E7C-9D4D-D2C529383F0A}" type="slidenum">
              <a:rPr lang="en-US" altLang="en-US" smtClean="0"/>
              <a:pPr/>
              <a:t>37</a:t>
            </a:fld>
            <a:endParaRPr lang="en-US" altLang="en-US"/>
          </a:p>
        </p:txBody>
      </p:sp>
    </p:spTree>
    <p:extLst>
      <p:ext uri="{BB962C8B-B14F-4D97-AF65-F5344CB8AC3E}">
        <p14:creationId xmlns:p14="http://schemas.microsoft.com/office/powerpoint/2010/main" val="4024565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Prepare a Baseline</a:t>
            </a:r>
            <a:endParaRPr lang="en-US" dirty="0"/>
          </a:p>
        </p:txBody>
      </p:sp>
      <p:sp>
        <p:nvSpPr>
          <p:cNvPr id="7" name="Content Placeholder 6"/>
          <p:cNvSpPr>
            <a:spLocks noGrp="1"/>
          </p:cNvSpPr>
          <p:nvPr>
            <p:ph idx="1"/>
          </p:nvPr>
        </p:nvSpPr>
        <p:spPr/>
        <p:txBody>
          <a:bodyPr/>
          <a:lstStyle/>
          <a:p>
            <a:r>
              <a:rPr lang="en-US"/>
              <a:t>Full application vs. I/O kernel</a:t>
            </a:r>
          </a:p>
          <a:p>
            <a:r>
              <a:rPr lang="en-US"/>
              <a:t>Performance model</a:t>
            </a:r>
          </a:p>
          <a:p>
            <a:pPr lvl="1"/>
            <a:r>
              <a:rPr lang="en-US"/>
              <a:t>Back-of-the-envelope calculations</a:t>
            </a:r>
          </a:p>
          <a:p>
            <a:r>
              <a:rPr lang="en-US"/>
              <a:t>Benchmarks</a:t>
            </a:r>
          </a:p>
          <a:p>
            <a:r>
              <a:rPr lang="en-US"/>
              <a:t>Application runs with representative workloads</a:t>
            </a:r>
          </a:p>
          <a:p>
            <a:r>
              <a:rPr lang="en-US"/>
              <a:t>Metrics (examples)</a:t>
            </a:r>
          </a:p>
          <a:p>
            <a:pPr lvl="1"/>
            <a:r>
              <a:rPr lang="en-US"/>
              <a:t>I/O size in megabytes read and written</a:t>
            </a:r>
          </a:p>
          <a:p>
            <a:pPr lvl="1"/>
            <a:r>
              <a:rPr lang="en-US"/>
              <a:t>I/O rate in MB/s</a:t>
            </a:r>
          </a:p>
          <a:p>
            <a:pPr lvl="1"/>
            <a:r>
              <a:rPr lang="en-US"/>
              <a:t>Percentage of application time spent in I/O</a:t>
            </a:r>
          </a:p>
          <a:p>
            <a:pPr lvl="1"/>
            <a:r>
              <a:rPr lang="en-US"/>
              <a:t>Distribution of write and read sizes</a:t>
            </a:r>
            <a:endParaRPr lang="en-US" dirty="0"/>
          </a:p>
        </p:txBody>
      </p:sp>
      <p:sp>
        <p:nvSpPr>
          <p:cNvPr id="11" name="Footer Placeholder 10"/>
          <p:cNvSpPr>
            <a:spLocks noGrp="1"/>
          </p:cNvSpPr>
          <p:nvPr>
            <p:ph type="ftr" sz="quarter" idx="10"/>
          </p:nvPr>
        </p:nvSpPr>
        <p:spPr/>
        <p:txBody>
          <a:bodyPr/>
          <a:lstStyle/>
          <a:p>
            <a:pPr>
              <a:defRPr/>
            </a:pPr>
            <a:r>
              <a:rPr lang="en-US" smtClean="0"/>
              <a:t>Future Trends in Nuclear Physics Computing</a:t>
            </a:r>
            <a:endParaRPr lang="en-US" dirty="0"/>
          </a:p>
        </p:txBody>
      </p:sp>
      <p:sp>
        <p:nvSpPr>
          <p:cNvPr id="12" name="Slide Number Placeholder 11"/>
          <p:cNvSpPr>
            <a:spLocks noGrp="1"/>
          </p:cNvSpPr>
          <p:nvPr>
            <p:ph type="sldNum" sz="quarter" idx="11"/>
          </p:nvPr>
        </p:nvSpPr>
        <p:spPr/>
        <p:txBody>
          <a:bodyPr/>
          <a:lstStyle/>
          <a:p>
            <a:fld id="{683E367E-4371-4FDF-ABDE-91DD0691EB86}" type="slidenum">
              <a:rPr lang="en-US" altLang="en-US" smtClean="0"/>
              <a:pPr/>
              <a:t>38</a:t>
            </a:fld>
            <a:endParaRPr lang="en-US" altLang="en-US"/>
          </a:p>
        </p:txBody>
      </p:sp>
    </p:spTree>
    <p:extLst>
      <p:ext uri="{BB962C8B-B14F-4D97-AF65-F5344CB8AC3E}">
        <p14:creationId xmlns:p14="http://schemas.microsoft.com/office/powerpoint/2010/main" val="1661147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Define the Search Space</a:t>
            </a:r>
            <a:endParaRPr lang="en-US" dirty="0"/>
          </a:p>
        </p:txBody>
      </p:sp>
      <p:sp>
        <p:nvSpPr>
          <p:cNvPr id="3" name="Content Placeholder 2"/>
          <p:cNvSpPr>
            <a:spLocks noGrp="1"/>
          </p:cNvSpPr>
          <p:nvPr>
            <p:ph idx="1"/>
          </p:nvPr>
        </p:nvSpPr>
        <p:spPr/>
        <p:txBody>
          <a:bodyPr/>
          <a:lstStyle/>
          <a:p>
            <a:r>
              <a:rPr lang="en-US"/>
              <a:t>Goal is to establish the “fundamentals” (or rule out certain causes)</a:t>
            </a:r>
          </a:p>
          <a:p>
            <a:r>
              <a:rPr lang="en-US"/>
              <a:t>Define lines (loops!) of investigation</a:t>
            </a:r>
          </a:p>
          <a:p>
            <a:r>
              <a:rPr lang="en-US"/>
              <a:t>Walk the loop(s) and document setup and results</a:t>
            </a:r>
          </a:p>
          <a:p>
            <a:pPr lvl="1"/>
            <a:r>
              <a:rPr lang="en-US"/>
              <a:t>Low hanging fruit first (if there are any)</a:t>
            </a:r>
          </a:p>
          <a:p>
            <a:r>
              <a:rPr lang="en-US"/>
              <a:t>Fewer variables are better than too many</a:t>
            </a:r>
          </a:p>
          <a:p>
            <a:pPr lvl="1"/>
            <a:r>
              <a:rPr lang="en-US"/>
              <a:t>NEVER change more than one variable at a time</a:t>
            </a:r>
          </a:p>
          <a:p>
            <a:r>
              <a:rPr lang="en-US"/>
              <a:t>Depends on level of control and budget</a:t>
            </a:r>
            <a:endParaRPr lang="en-US" dirty="0"/>
          </a:p>
        </p:txBody>
      </p:sp>
      <p:sp>
        <p:nvSpPr>
          <p:cNvPr id="11" name="Footer Placeholder 10"/>
          <p:cNvSpPr>
            <a:spLocks noGrp="1"/>
          </p:cNvSpPr>
          <p:nvPr>
            <p:ph type="ftr" sz="quarter" idx="10"/>
          </p:nvPr>
        </p:nvSpPr>
        <p:spPr/>
        <p:txBody>
          <a:bodyPr/>
          <a:lstStyle/>
          <a:p>
            <a:pPr>
              <a:defRPr/>
            </a:pPr>
            <a:r>
              <a:rPr lang="en-US" smtClean="0"/>
              <a:t>Future Trends in Nuclear Physics Computing</a:t>
            </a:r>
            <a:endParaRPr lang="en-US" dirty="0"/>
          </a:p>
        </p:txBody>
      </p:sp>
      <p:sp>
        <p:nvSpPr>
          <p:cNvPr id="12" name="Slide Number Placeholder 11"/>
          <p:cNvSpPr>
            <a:spLocks noGrp="1"/>
          </p:cNvSpPr>
          <p:nvPr>
            <p:ph type="sldNum" sz="quarter" idx="11"/>
          </p:nvPr>
        </p:nvSpPr>
        <p:spPr/>
        <p:txBody>
          <a:bodyPr/>
          <a:lstStyle/>
          <a:p>
            <a:fld id="{683E367E-4371-4FDF-ABDE-91DD0691EB86}" type="slidenum">
              <a:rPr lang="en-US" altLang="en-US" smtClean="0"/>
              <a:pPr/>
              <a:t>39</a:t>
            </a:fld>
            <a:endParaRPr lang="en-US" altLang="en-US"/>
          </a:p>
        </p:txBody>
      </p:sp>
    </p:spTree>
    <p:extLst>
      <p:ext uri="{BB962C8B-B14F-4D97-AF65-F5344CB8AC3E}">
        <p14:creationId xmlns:p14="http://schemas.microsoft.com/office/powerpoint/2010/main" val="161714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defRPr/>
            </a:pPr>
            <a:r>
              <a:rPr lang="en-US" dirty="0" smtClean="0"/>
              <a:t>What is HDF5?</a:t>
            </a:r>
            <a:endParaRPr lang="en-US" dirty="0"/>
          </a:p>
        </p:txBody>
      </p:sp>
      <p:sp>
        <p:nvSpPr>
          <p:cNvPr id="23554" name="Text Placeholder 9"/>
          <p:cNvSpPr>
            <a:spLocks noGrp="1"/>
          </p:cNvSpPr>
          <p:nvPr>
            <p:ph type="body" idx="1"/>
          </p:nvPr>
        </p:nvSpPr>
        <p:spPr/>
        <p:txBody>
          <a:bodyPr/>
          <a:lstStyle/>
          <a:p>
            <a:endParaRPr lang="en-US" altLang="en-US">
              <a:latin typeface="Arial" charset="0"/>
              <a:ea typeface="ＭＳ Ｐゴシック" charset="-128"/>
            </a:endParaRPr>
          </a:p>
        </p:txBody>
      </p:sp>
      <p:sp>
        <p:nvSpPr>
          <p:cNvPr id="23556"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B0B2145-D9AA-594B-BE63-8C28D7EDCB54}" type="slidenum">
              <a:rPr lang="en-US" altLang="en-US" sz="1200">
                <a:solidFill>
                  <a:schemeClr val="bg1"/>
                </a:solidFill>
                <a:latin typeface="Arial" charset="0"/>
              </a:rPr>
              <a:pPr eaLnBrk="1" hangingPunct="1"/>
              <a:t>4</a:t>
            </a:fld>
            <a:endParaRPr lang="en-US" altLang="en-US" sz="1200">
              <a:solidFill>
                <a:schemeClr val="bg1"/>
              </a:solidFill>
              <a:latin typeface="Arial" charset="0"/>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Know When to Stop</a:t>
            </a:r>
            <a:endParaRPr lang="en-US" dirty="0"/>
          </a:p>
        </p:txBody>
      </p:sp>
      <p:sp>
        <p:nvSpPr>
          <p:cNvPr id="3" name="Content Placeholder 2"/>
          <p:cNvSpPr>
            <a:spLocks noGrp="1"/>
          </p:cNvSpPr>
          <p:nvPr>
            <p:ph idx="1"/>
          </p:nvPr>
        </p:nvSpPr>
        <p:spPr/>
        <p:txBody>
          <a:bodyPr/>
          <a:lstStyle/>
          <a:p>
            <a:pPr marL="0" indent="0">
              <a:buNone/>
            </a:pPr>
            <a:r>
              <a:rPr lang="en-US" dirty="0"/>
              <a:t>You might have:</a:t>
            </a:r>
          </a:p>
          <a:p>
            <a:pPr marL="0" indent="0">
              <a:buNone/>
            </a:pPr>
            <a:endParaRPr lang="en-US" dirty="0"/>
          </a:p>
          <a:p>
            <a:r>
              <a:rPr lang="en-US" dirty="0"/>
              <a:t>Reached your goal (unlikely)</a:t>
            </a:r>
          </a:p>
          <a:p>
            <a:r>
              <a:rPr lang="en-US" dirty="0"/>
              <a:t>Exhausted your budget (frequently)</a:t>
            </a:r>
          </a:p>
          <a:p>
            <a:r>
              <a:rPr lang="en-US" dirty="0"/>
              <a:t>Gotten on a path of diminishing returns (most likely)</a:t>
            </a:r>
          </a:p>
          <a:p>
            <a:r>
              <a:rPr lang="en-US" dirty="0"/>
              <a:t>New problem in a different part of the application (always)</a:t>
            </a:r>
          </a:p>
        </p:txBody>
      </p:sp>
      <p:sp>
        <p:nvSpPr>
          <p:cNvPr id="11" name="Footer Placeholder 10"/>
          <p:cNvSpPr>
            <a:spLocks noGrp="1"/>
          </p:cNvSpPr>
          <p:nvPr>
            <p:ph type="ftr" sz="quarter" idx="10"/>
          </p:nvPr>
        </p:nvSpPr>
        <p:spPr/>
        <p:txBody>
          <a:bodyPr/>
          <a:lstStyle/>
          <a:p>
            <a:pPr>
              <a:defRPr/>
            </a:pPr>
            <a:r>
              <a:rPr lang="en-US" smtClean="0"/>
              <a:t>Future Trends in Nuclear Physics Computing</a:t>
            </a:r>
            <a:endParaRPr lang="en-US" dirty="0"/>
          </a:p>
        </p:txBody>
      </p:sp>
      <p:sp>
        <p:nvSpPr>
          <p:cNvPr id="12" name="Slide Number Placeholder 11"/>
          <p:cNvSpPr>
            <a:spLocks noGrp="1"/>
          </p:cNvSpPr>
          <p:nvPr>
            <p:ph type="sldNum" sz="quarter" idx="11"/>
          </p:nvPr>
        </p:nvSpPr>
        <p:spPr/>
        <p:txBody>
          <a:bodyPr/>
          <a:lstStyle/>
          <a:p>
            <a:fld id="{683E367E-4371-4FDF-ABDE-91DD0691EB86}" type="slidenum">
              <a:rPr lang="en-US" altLang="en-US" smtClean="0"/>
              <a:pPr/>
              <a:t>40</a:t>
            </a:fld>
            <a:endParaRPr lang="en-US" altLang="en-US"/>
          </a:p>
        </p:txBody>
      </p:sp>
    </p:spTree>
    <p:extLst>
      <p:ext uri="{BB962C8B-B14F-4D97-AF65-F5344CB8AC3E}">
        <p14:creationId xmlns:p14="http://schemas.microsoft.com/office/powerpoint/2010/main" val="760692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defRPr/>
            </a:pPr>
            <a:r>
              <a:rPr lang="en-US" dirty="0" smtClean="0"/>
              <a:t>Managing HDF5 Data</a:t>
            </a:r>
            <a:endParaRPr lang="en-US" dirty="0"/>
          </a:p>
        </p:txBody>
      </p:sp>
      <p:sp>
        <p:nvSpPr>
          <p:cNvPr id="56322" name="Text Placeholder 9"/>
          <p:cNvSpPr>
            <a:spLocks noGrp="1"/>
          </p:cNvSpPr>
          <p:nvPr>
            <p:ph type="body" idx="1"/>
          </p:nvPr>
        </p:nvSpPr>
        <p:spPr/>
        <p:txBody>
          <a:bodyPr/>
          <a:lstStyle/>
          <a:p>
            <a:endParaRPr lang="en-US" altLang="en-US">
              <a:latin typeface="Arial" charset="0"/>
              <a:ea typeface="ＭＳ Ｐゴシック" charset="-128"/>
            </a:endParaRPr>
          </a:p>
        </p:txBody>
      </p:sp>
      <p:sp>
        <p:nvSpPr>
          <p:cNvPr id="56324"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73AC26F-4D9F-484F-A938-C1D718CD5D2F}" type="slidenum">
              <a:rPr lang="en-US" altLang="en-US" sz="1200">
                <a:solidFill>
                  <a:schemeClr val="bg1"/>
                </a:solidFill>
                <a:latin typeface="Arial" charset="0"/>
              </a:rPr>
              <a:pPr eaLnBrk="1" hangingPunct="1"/>
              <a:t>41</a:t>
            </a:fld>
            <a:endParaRPr lang="en-US" altLang="en-US" sz="1200">
              <a:solidFill>
                <a:schemeClr val="bg1"/>
              </a:solidFill>
              <a:latin typeface="Arial" charset="0"/>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extLst>
      <p:ext uri="{BB962C8B-B14F-4D97-AF65-F5344CB8AC3E}">
        <p14:creationId xmlns:p14="http://schemas.microsoft.com/office/powerpoint/2010/main" val="3355234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2800" dirty="0"/>
              <a:t>Don’t Forget: It’s a Multi-layer Problem</a:t>
            </a:r>
          </a:p>
        </p:txBody>
      </p:sp>
      <p:sp>
        <p:nvSpPr>
          <p:cNvPr id="5" name="Content Placeholder 4"/>
          <p:cNvSpPr>
            <a:spLocks noGrp="1"/>
          </p:cNvSpPr>
          <p:nvPr>
            <p:ph idx="1"/>
          </p:nvPr>
        </p:nvSpPr>
        <p:spPr/>
        <p:txBody>
          <a:bodyPr/>
          <a:lstStyle/>
          <a:p>
            <a:endParaRPr lang="en-US"/>
          </a:p>
        </p:txBody>
      </p:sp>
      <p:pic>
        <p:nvPicPr>
          <p:cNvPr id="1026" name="Picture 2" descr="C:\Users\gerd\Desktop\IO-Stack-col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775" y="1080655"/>
            <a:ext cx="7156450" cy="532130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p:cNvSpPr>
            <a:spLocks noGrp="1"/>
          </p:cNvSpPr>
          <p:nvPr>
            <p:ph type="ftr" sz="quarter" idx="10"/>
          </p:nvPr>
        </p:nvSpPr>
        <p:spPr/>
        <p:txBody>
          <a:bodyPr/>
          <a:lstStyle/>
          <a:p>
            <a:pPr>
              <a:defRPr/>
            </a:pPr>
            <a:r>
              <a:rPr lang="en-US" smtClean="0"/>
              <a:t>Future Trends in Nuclear Physics Computing</a:t>
            </a:r>
            <a:endParaRPr lang="en-US" dirty="0"/>
          </a:p>
        </p:txBody>
      </p:sp>
      <p:sp>
        <p:nvSpPr>
          <p:cNvPr id="11" name="Slide Number Placeholder 10"/>
          <p:cNvSpPr>
            <a:spLocks noGrp="1"/>
          </p:cNvSpPr>
          <p:nvPr>
            <p:ph type="sldNum" sz="quarter" idx="11"/>
          </p:nvPr>
        </p:nvSpPr>
        <p:spPr/>
        <p:txBody>
          <a:bodyPr/>
          <a:lstStyle/>
          <a:p>
            <a:fld id="{683E367E-4371-4FDF-ABDE-91DD0691EB86}" type="slidenum">
              <a:rPr lang="en-US" altLang="en-US" smtClean="0"/>
              <a:pPr/>
              <a:t>42</a:t>
            </a:fld>
            <a:endParaRPr lang="en-US" altLang="en-US"/>
          </a:p>
        </p:txBody>
      </p:sp>
    </p:spTree>
    <p:extLst>
      <p:ext uri="{BB962C8B-B14F-4D97-AF65-F5344CB8AC3E}">
        <p14:creationId xmlns:p14="http://schemas.microsoft.com/office/powerpoint/2010/main" val="6513890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lstStyle/>
          <a:p>
            <a:r>
              <a:rPr lang="en-US" dirty="0"/>
              <a:t>Data and Metadata </a:t>
            </a:r>
            <a:r>
              <a:rPr lang="en-US" dirty="0" smtClean="0"/>
              <a:t>I/O in HDF5</a:t>
            </a:r>
            <a:endParaRPr lang="en-US" dirty="0"/>
          </a:p>
        </p:txBody>
      </p:sp>
      <p:sp>
        <p:nvSpPr>
          <p:cNvPr id="10" name="Text Placeholder 9"/>
          <p:cNvSpPr>
            <a:spLocks noGrp="1"/>
          </p:cNvSpPr>
          <p:nvPr>
            <p:ph type="body" idx="1"/>
          </p:nvPr>
        </p:nvSpPr>
        <p:spPr>
          <a:xfrm>
            <a:off x="501332" y="972323"/>
            <a:ext cx="4040188" cy="639762"/>
          </a:xfrm>
        </p:spPr>
        <p:txBody>
          <a:bodyPr/>
          <a:lstStyle/>
          <a:p>
            <a:r>
              <a:rPr lang="en-US" dirty="0"/>
              <a:t>Data</a:t>
            </a:r>
          </a:p>
        </p:txBody>
      </p:sp>
      <p:sp>
        <p:nvSpPr>
          <p:cNvPr id="3" name="Content Placeholder 2"/>
          <p:cNvSpPr>
            <a:spLocks noGrp="1"/>
          </p:cNvSpPr>
          <p:nvPr>
            <p:ph sz="half" idx="2"/>
          </p:nvPr>
        </p:nvSpPr>
        <p:spPr>
          <a:xfrm>
            <a:off x="457200" y="1828800"/>
            <a:ext cx="4040188" cy="4343400"/>
          </a:xfrm>
        </p:spPr>
        <p:txBody>
          <a:bodyPr/>
          <a:lstStyle/>
          <a:p>
            <a:r>
              <a:rPr lang="en-US" dirty="0"/>
              <a:t>Problem-sized</a:t>
            </a:r>
          </a:p>
          <a:p>
            <a:r>
              <a:rPr lang="en-US" dirty="0"/>
              <a:t>I/O can be independent or collective</a:t>
            </a:r>
          </a:p>
          <a:p>
            <a:r>
              <a:rPr lang="en-US" dirty="0"/>
              <a:t>Improvement targets:</a:t>
            </a:r>
          </a:p>
          <a:p>
            <a:pPr lvl="1"/>
            <a:r>
              <a:rPr lang="en-US" dirty="0"/>
              <a:t>Avoid unnecessary I/O</a:t>
            </a:r>
          </a:p>
          <a:p>
            <a:pPr lvl="1"/>
            <a:r>
              <a:rPr lang="en-US" dirty="0"/>
              <a:t>I/O frequency</a:t>
            </a:r>
          </a:p>
          <a:p>
            <a:pPr lvl="1"/>
            <a:r>
              <a:rPr lang="en-US" dirty="0"/>
              <a:t>Layout on disk</a:t>
            </a:r>
          </a:p>
          <a:p>
            <a:pPr lvl="2"/>
            <a:r>
              <a:rPr lang="en-US" dirty="0"/>
              <a:t>Different I/O strategies for chunked layout</a:t>
            </a:r>
          </a:p>
          <a:p>
            <a:pPr lvl="1"/>
            <a:r>
              <a:rPr lang="en-US" dirty="0"/>
              <a:t>Aggregation and balancing</a:t>
            </a:r>
          </a:p>
          <a:p>
            <a:pPr lvl="1"/>
            <a:r>
              <a:rPr lang="en-US" dirty="0"/>
              <a:t>Alignment</a:t>
            </a:r>
          </a:p>
        </p:txBody>
      </p:sp>
      <p:sp>
        <p:nvSpPr>
          <p:cNvPr id="11" name="Text Placeholder 10"/>
          <p:cNvSpPr>
            <a:spLocks noGrp="1"/>
          </p:cNvSpPr>
          <p:nvPr>
            <p:ph type="body" sz="quarter" idx="3"/>
          </p:nvPr>
        </p:nvSpPr>
        <p:spPr>
          <a:xfrm>
            <a:off x="4645024" y="975519"/>
            <a:ext cx="4041775" cy="639762"/>
          </a:xfrm>
        </p:spPr>
        <p:txBody>
          <a:bodyPr/>
          <a:lstStyle/>
          <a:p>
            <a:r>
              <a:rPr lang="en-US" dirty="0"/>
              <a:t>Metadata</a:t>
            </a:r>
          </a:p>
        </p:txBody>
      </p:sp>
      <p:sp>
        <p:nvSpPr>
          <p:cNvPr id="9" name="Content Placeholder 8"/>
          <p:cNvSpPr>
            <a:spLocks noGrp="1"/>
          </p:cNvSpPr>
          <p:nvPr>
            <p:ph sz="quarter" idx="4"/>
          </p:nvPr>
        </p:nvSpPr>
        <p:spPr>
          <a:xfrm>
            <a:off x="4645025" y="1828800"/>
            <a:ext cx="4041775" cy="3951288"/>
          </a:xfrm>
        </p:spPr>
        <p:txBody>
          <a:bodyPr/>
          <a:lstStyle/>
          <a:p>
            <a:r>
              <a:rPr lang="en-US" dirty="0"/>
              <a:t>Small</a:t>
            </a:r>
          </a:p>
          <a:p>
            <a:r>
              <a:rPr lang="en-US" dirty="0"/>
              <a:t>Reads can be independent or collective </a:t>
            </a:r>
          </a:p>
          <a:p>
            <a:r>
              <a:rPr lang="en-US" dirty="0"/>
              <a:t>All modifying I/O must be collective</a:t>
            </a:r>
          </a:p>
          <a:p>
            <a:r>
              <a:rPr lang="en-US" dirty="0"/>
              <a:t>Improvement targets:</a:t>
            </a:r>
          </a:p>
          <a:p>
            <a:pPr lvl="1"/>
            <a:r>
              <a:rPr lang="en-US" dirty="0"/>
              <a:t>Metadata design</a:t>
            </a:r>
          </a:p>
          <a:p>
            <a:pPr lvl="1"/>
            <a:r>
              <a:rPr lang="en-US" dirty="0"/>
              <a:t>Use the latest library version, if possible</a:t>
            </a:r>
          </a:p>
          <a:p>
            <a:pPr lvl="1"/>
            <a:r>
              <a:rPr lang="en-US" dirty="0"/>
              <a:t>Metadata cache</a:t>
            </a:r>
          </a:p>
          <a:p>
            <a:pPr lvl="2"/>
            <a:r>
              <a:rPr lang="en-US" dirty="0"/>
              <a:t>In desperate cases, take control of evictions</a:t>
            </a:r>
          </a:p>
        </p:txBody>
      </p:sp>
      <p:sp>
        <p:nvSpPr>
          <p:cNvPr id="17" name="Footer Placeholder 16"/>
          <p:cNvSpPr>
            <a:spLocks noGrp="1"/>
          </p:cNvSpPr>
          <p:nvPr>
            <p:ph type="ftr" sz="quarter" idx="10"/>
          </p:nvPr>
        </p:nvSpPr>
        <p:spPr/>
        <p:txBody>
          <a:bodyPr/>
          <a:lstStyle/>
          <a:p>
            <a:pPr>
              <a:defRPr/>
            </a:pPr>
            <a:r>
              <a:rPr lang="en-US" smtClean="0"/>
              <a:t>Future Trends in Nuclear Physics Computing</a:t>
            </a:r>
            <a:endParaRPr lang="en-US" dirty="0"/>
          </a:p>
        </p:txBody>
      </p:sp>
      <p:sp>
        <p:nvSpPr>
          <p:cNvPr id="18" name="Slide Number Placeholder 17"/>
          <p:cNvSpPr>
            <a:spLocks noGrp="1"/>
          </p:cNvSpPr>
          <p:nvPr>
            <p:ph type="sldNum" sz="quarter" idx="11"/>
          </p:nvPr>
        </p:nvSpPr>
        <p:spPr/>
        <p:txBody>
          <a:bodyPr/>
          <a:lstStyle/>
          <a:p>
            <a:fld id="{59A23839-14D5-4F75-BB85-55D6F5A44B00}" type="slidenum">
              <a:rPr lang="en-US" altLang="en-US" smtClean="0"/>
              <a:pPr/>
              <a:t>43</a:t>
            </a:fld>
            <a:endParaRPr lang="en-US" altLang="en-US"/>
          </a:p>
        </p:txBody>
      </p:sp>
    </p:spTree>
    <p:extLst>
      <p:ext uri="{BB962C8B-B14F-4D97-AF65-F5344CB8AC3E}">
        <p14:creationId xmlns:p14="http://schemas.microsoft.com/office/powerpoint/2010/main" val="749683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19200" y="5638800"/>
            <a:ext cx="6400800" cy="914400"/>
          </a:xfrm>
        </p:spPr>
        <p:txBody>
          <a:bodyPr/>
          <a:lstStyle/>
          <a:p>
            <a:endParaRPr lang="en-US" dirty="0"/>
          </a:p>
        </p:txBody>
      </p:sp>
      <p:sp>
        <p:nvSpPr>
          <p:cNvPr id="2" name="Title 1"/>
          <p:cNvSpPr>
            <a:spLocks noGrp="1"/>
          </p:cNvSpPr>
          <p:nvPr>
            <p:ph type="ctrTitle"/>
          </p:nvPr>
        </p:nvSpPr>
        <p:spPr/>
        <p:txBody>
          <a:bodyPr/>
          <a:lstStyle/>
          <a:p>
            <a:r>
              <a:rPr lang="en-US" dirty="0" smtClean="0"/>
              <a:t>HDF5 Inside</a:t>
            </a:r>
            <a:r>
              <a:rPr lang="is-IS" dirty="0" smtClean="0"/>
              <a:t>…</a:t>
            </a:r>
            <a:endParaRPr lang="en-US" dirty="0"/>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a:p>
        </p:txBody>
      </p:sp>
      <p:sp>
        <p:nvSpPr>
          <p:cNvPr id="4" name="Slide Number Placeholder 3"/>
          <p:cNvSpPr>
            <a:spLocks noGrp="1"/>
          </p:cNvSpPr>
          <p:nvPr>
            <p:ph type="sldNum" sz="quarter" idx="11"/>
          </p:nvPr>
        </p:nvSpPr>
        <p:spPr/>
        <p:txBody>
          <a:bodyPr/>
          <a:lstStyle/>
          <a:p>
            <a:fld id="{E26C71DD-127A-464D-BC93-24B7E77B3666}" type="slidenum">
              <a:rPr lang="en-US" altLang="en-US" smtClean="0"/>
              <a:pPr/>
              <a:t>44</a:t>
            </a:fld>
            <a:endParaRPr lang="en-US" altLang="en-US"/>
          </a:p>
        </p:txBody>
      </p:sp>
    </p:spTree>
    <p:extLst>
      <p:ext uri="{BB962C8B-B14F-4D97-AF65-F5344CB8AC3E}">
        <p14:creationId xmlns:p14="http://schemas.microsoft.com/office/powerpoint/2010/main" val="1026817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918" y="586739"/>
            <a:ext cx="6481482" cy="550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4" name="Slide Number Placeholder 3"/>
          <p:cNvSpPr>
            <a:spLocks noGrp="1"/>
          </p:cNvSpPr>
          <p:nvPr>
            <p:ph type="sldNum" sz="quarter" idx="11"/>
          </p:nvPr>
        </p:nvSpPr>
        <p:spPr/>
        <p:txBody>
          <a:bodyPr/>
          <a:lstStyle/>
          <a:p>
            <a:fld id="{E4F06B06-699F-E646-827F-046DC0033A13}" type="slidenum">
              <a:rPr lang="en-US" altLang="en-US" smtClean="0"/>
              <a:pPr/>
              <a:t>45</a:t>
            </a:fld>
            <a:endParaRPr lang="en-US" altLang="en-US"/>
          </a:p>
        </p:txBody>
      </p:sp>
    </p:spTree>
    <p:extLst>
      <p:ext uri="{BB962C8B-B14F-4D97-AF65-F5344CB8AC3E}">
        <p14:creationId xmlns:p14="http://schemas.microsoft.com/office/powerpoint/2010/main" val="2018331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National Snow and Ice Data Center</a:t>
            </a:r>
            <a:endParaRPr lang="en-US" dirty="0"/>
          </a:p>
        </p:txBody>
      </p:sp>
      <p:sp>
        <p:nvSpPr>
          <p:cNvPr id="32" name="TextBox 31"/>
          <p:cNvSpPr txBox="1"/>
          <p:nvPr/>
        </p:nvSpPr>
        <p:spPr>
          <a:xfrm>
            <a:off x="457200" y="1262061"/>
            <a:ext cx="5124450" cy="4581525"/>
          </a:xfrm>
          <a:prstGeom prst="rect">
            <a:avLst/>
          </a:prstGeom>
          <a:noFill/>
        </p:spPr>
        <p:txBody>
          <a:bodyPr wrap="square" rtlCol="0">
            <a:spAutoFit/>
          </a:bodyPr>
          <a:lstStyle/>
          <a:p>
            <a:pPr algn="ctr"/>
            <a:r>
              <a:rPr lang="en-US" sz="3200" b="1" dirty="0">
                <a:solidFill>
                  <a:srgbClr val="0000FF"/>
                </a:solidFill>
                <a:latin typeface="+mj-lt"/>
              </a:rPr>
              <a:t>NSIDC at the University of Colorado at Boulder supports research into our world's frozen realms: the snow, ice, glaciers, frozen ground, and climate interactions that make up Earth's </a:t>
            </a:r>
            <a:r>
              <a:rPr lang="en-US" sz="3200" b="1" dirty="0" err="1">
                <a:solidFill>
                  <a:srgbClr val="0000FF"/>
                </a:solidFill>
                <a:latin typeface="+mj-lt"/>
              </a:rPr>
              <a:t>cryosphere</a:t>
            </a:r>
            <a:r>
              <a:rPr lang="en-US" sz="3200" b="1" dirty="0">
                <a:solidFill>
                  <a:srgbClr val="0000FF"/>
                </a:solidFill>
                <a:latin typeface="+mj-lt"/>
              </a:rPr>
              <a:t>. </a:t>
            </a:r>
          </a:p>
          <a:p>
            <a:pPr algn="ctr"/>
            <a:endParaRPr lang="en-US" sz="3200" b="1" dirty="0">
              <a:solidFill>
                <a:srgbClr val="0000FF"/>
              </a:solidFill>
              <a:latin typeface="+mj-lt"/>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9134" y="1371600"/>
            <a:ext cx="3366265"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4" name="Slide Number Placeholder 3"/>
          <p:cNvSpPr>
            <a:spLocks noGrp="1"/>
          </p:cNvSpPr>
          <p:nvPr>
            <p:ph type="sldNum" sz="quarter" idx="11"/>
          </p:nvPr>
        </p:nvSpPr>
        <p:spPr/>
        <p:txBody>
          <a:bodyPr/>
          <a:lstStyle/>
          <a:p>
            <a:fld id="{DC33B290-F78E-7F44-BDFF-3F9703D44CBA}" type="slidenum">
              <a:rPr lang="en-US" altLang="en-US" smtClean="0"/>
              <a:pPr/>
              <a:t>46</a:t>
            </a:fld>
            <a:endParaRPr lang="en-US" altLang="en-US"/>
          </a:p>
        </p:txBody>
      </p:sp>
    </p:spTree>
    <p:extLst>
      <p:ext uri="{BB962C8B-B14F-4D97-AF65-F5344CB8AC3E}">
        <p14:creationId xmlns:p14="http://schemas.microsoft.com/office/powerpoint/2010/main" val="441345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548" y="990600"/>
            <a:ext cx="5200952"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title"/>
          </p:nvPr>
        </p:nvSpPr>
        <p:spPr/>
        <p:txBody>
          <a:bodyPr/>
          <a:lstStyle/>
          <a:p>
            <a:r>
              <a:rPr lang="en-US" dirty="0" smtClean="0"/>
              <a:t>NSIDC</a:t>
            </a:r>
            <a:endParaRPr lang="en-US" dirty="0"/>
          </a:p>
        </p:txBody>
      </p:sp>
      <p:sp>
        <p:nvSpPr>
          <p:cNvPr id="9" name="Content Placeholder 8"/>
          <p:cNvSpPr>
            <a:spLocks noGrp="1"/>
          </p:cNvSpPr>
          <p:nvPr>
            <p:ph sz="half" idx="1"/>
          </p:nvPr>
        </p:nvSpPr>
        <p:spPr>
          <a:xfrm>
            <a:off x="152400" y="1295400"/>
            <a:ext cx="3886200" cy="4800600"/>
          </a:xfrm>
        </p:spPr>
        <p:txBody>
          <a:bodyPr>
            <a:normAutofit fontScale="92500" lnSpcReduction="10000"/>
          </a:bodyPr>
          <a:lstStyle/>
          <a:p>
            <a:r>
              <a:rPr lang="en-US" dirty="0"/>
              <a:t>NSIDC manages and distributes scientific data, creates tools for data access, supports data users, performs scientific research, and educates the public about the </a:t>
            </a:r>
            <a:r>
              <a:rPr lang="en-US" dirty="0" err="1"/>
              <a:t>cryosphere</a:t>
            </a:r>
            <a:r>
              <a:rPr lang="en-US" dirty="0"/>
              <a:t>.</a:t>
            </a:r>
          </a:p>
          <a:p>
            <a:endParaRPr lang="en-US" dirty="0"/>
          </a:p>
          <a:p>
            <a:endParaRPr lang="en-US" dirty="0"/>
          </a:p>
        </p:txBody>
      </p:sp>
      <p:sp>
        <p:nvSpPr>
          <p:cNvPr id="10" name="Content Placeholder 9"/>
          <p:cNvSpPr>
            <a:spLocks noGrp="1"/>
          </p:cNvSpPr>
          <p:nvPr>
            <p:ph sz="half" idx="2"/>
          </p:nvPr>
        </p:nvSpPr>
        <p:spPr>
          <a:xfrm>
            <a:off x="3581400" y="4419600"/>
            <a:ext cx="5372100" cy="2286000"/>
          </a:xfrm>
        </p:spPr>
        <p:txBody>
          <a:bodyPr>
            <a:normAutofit fontScale="92500" lnSpcReduction="10000"/>
          </a:bodyPr>
          <a:lstStyle/>
          <a:p>
            <a:r>
              <a:rPr lang="en-US" dirty="0"/>
              <a:t>NSIDC manages </a:t>
            </a:r>
            <a:r>
              <a:rPr lang="en-US" dirty="0" err="1"/>
              <a:t>cryosphere</a:t>
            </a:r>
            <a:r>
              <a:rPr lang="en-US" dirty="0"/>
              <a:t>-related data ranging from the smallest text file to terabytes of remote sensing data from NASA’s Earth Observing System satellite program. </a:t>
            </a:r>
          </a:p>
          <a:p>
            <a:endParaRPr lang="en-US" dirty="0"/>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23AA70F5-E077-5A40-951F-7AEA3A962D20}" type="slidenum">
              <a:rPr lang="en-US" altLang="en-US" smtClean="0"/>
              <a:pPr/>
              <a:t>47</a:t>
            </a:fld>
            <a:endParaRPr lang="en-US" altLang="en-US"/>
          </a:p>
        </p:txBody>
      </p:sp>
    </p:spTree>
    <p:extLst>
      <p:ext uri="{BB962C8B-B14F-4D97-AF65-F5344CB8AC3E}">
        <p14:creationId xmlns:p14="http://schemas.microsoft.com/office/powerpoint/2010/main" val="277217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050177"/>
            <a:ext cx="3124200" cy="241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81600" y="3657600"/>
            <a:ext cx="3124200" cy="1569660"/>
          </a:xfrm>
          <a:prstGeom prst="rect">
            <a:avLst/>
          </a:prstGeom>
          <a:noFill/>
        </p:spPr>
        <p:txBody>
          <a:bodyPr wrap="square" rtlCol="0">
            <a:spAutoFit/>
          </a:bodyPr>
          <a:lstStyle/>
          <a:p>
            <a:pPr algn="ctr"/>
            <a:r>
              <a:rPr lang="en-US" dirty="0">
                <a:latin typeface="+mn-lt"/>
                <a:cs typeface="Arial" pitchFamily="34" charset="0"/>
              </a:rPr>
              <a:t>Here, scientists dig snow pits as part of the </a:t>
            </a:r>
            <a:r>
              <a:rPr lang="en-US" dirty="0" err="1">
                <a:latin typeface="+mn-lt"/>
                <a:cs typeface="Arial" pitchFamily="34" charset="0"/>
              </a:rPr>
              <a:t>Megadunes</a:t>
            </a:r>
            <a:r>
              <a:rPr lang="en-US" dirty="0">
                <a:latin typeface="+mn-lt"/>
                <a:cs typeface="Arial" pitchFamily="34" charset="0"/>
              </a:rPr>
              <a:t> expedition in Antarctica.</a:t>
            </a:r>
          </a:p>
        </p:txBody>
      </p:sp>
      <p:sp>
        <p:nvSpPr>
          <p:cNvPr id="6" name="Rectangle 5"/>
          <p:cNvSpPr/>
          <p:nvPr/>
        </p:nvSpPr>
        <p:spPr>
          <a:xfrm>
            <a:off x="304800" y="4157008"/>
            <a:ext cx="4572000" cy="1938992"/>
          </a:xfrm>
          <a:prstGeom prst="rect">
            <a:avLst/>
          </a:prstGeom>
        </p:spPr>
        <p:txBody>
          <a:bodyPr>
            <a:spAutoFit/>
          </a:bodyPr>
          <a:lstStyle/>
          <a:p>
            <a:pPr algn="ctr"/>
            <a:r>
              <a:rPr lang="en-US" dirty="0">
                <a:latin typeface="+mn-lt"/>
                <a:cs typeface="Arial" pitchFamily="34" charset="0"/>
              </a:rPr>
              <a:t>Muir Glacier in Alaska, like many glaciers around the world, has changed through time. At top, the glacier in 1941; at bottom, the glacier in 2004. </a:t>
            </a:r>
          </a:p>
        </p:txBody>
      </p:sp>
      <p:pic>
        <p:nvPicPr>
          <p:cNvPr id="9" name="Picture 8" descr="two images of same glacier"/>
          <p:cNvPicPr/>
          <p:nvPr/>
        </p:nvPicPr>
        <p:blipFill>
          <a:blip r:embed="rId3">
            <a:extLst>
              <a:ext uri="{28A0092B-C50C-407E-A947-70E740481C1C}">
                <a14:useLocalDpi xmlns:a14="http://schemas.microsoft.com/office/drawing/2010/main" val="0"/>
              </a:ext>
            </a:extLst>
          </a:blip>
          <a:srcRect/>
          <a:stretch>
            <a:fillRect/>
          </a:stretch>
        </p:blipFill>
        <p:spPr bwMode="auto">
          <a:xfrm>
            <a:off x="1295400" y="670108"/>
            <a:ext cx="2514600" cy="3368492"/>
          </a:xfrm>
          <a:prstGeom prst="rect">
            <a:avLst/>
          </a:prstGeom>
          <a:noFill/>
          <a:ln>
            <a:noFill/>
          </a:ln>
        </p:spPr>
      </p:pic>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DC33B290-F78E-7F44-BDFF-3F9703D44CBA}" type="slidenum">
              <a:rPr lang="en-US" altLang="en-US" smtClean="0"/>
              <a:pPr/>
              <a:t>48</a:t>
            </a:fld>
            <a:endParaRPr lang="en-US" altLang="en-US"/>
          </a:p>
        </p:txBody>
      </p:sp>
    </p:spTree>
    <p:extLst>
      <p:ext uri="{BB962C8B-B14F-4D97-AF65-F5344CB8AC3E}">
        <p14:creationId xmlns:p14="http://schemas.microsoft.com/office/powerpoint/2010/main" val="1304088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Data management at NSIDC</a:t>
            </a:r>
            <a:endParaRPr lang="en-US" dirty="0"/>
          </a:p>
        </p:txBody>
      </p:sp>
      <p:sp>
        <p:nvSpPr>
          <p:cNvPr id="7" name="Content Placeholder 6"/>
          <p:cNvSpPr>
            <a:spLocks noGrp="1"/>
          </p:cNvSpPr>
          <p:nvPr>
            <p:ph idx="1"/>
          </p:nvPr>
        </p:nvSpPr>
        <p:spPr/>
        <p:txBody>
          <a:bodyPr>
            <a:normAutofit fontScale="92500" lnSpcReduction="10000"/>
          </a:bodyPr>
          <a:lstStyle/>
          <a:p>
            <a:r>
              <a:rPr lang="en-US" dirty="0"/>
              <a:t>NSIDC archives data and makes hundreds of scientific data sets accessible to researchers around the world. </a:t>
            </a:r>
            <a:endParaRPr lang="en-US" dirty="0" smtClean="0"/>
          </a:p>
          <a:p>
            <a:r>
              <a:rPr lang="en-US" dirty="0" smtClean="0"/>
              <a:t>We work with </a:t>
            </a:r>
            <a:r>
              <a:rPr lang="en-US" dirty="0"/>
              <a:t>data providers and </a:t>
            </a:r>
            <a:r>
              <a:rPr lang="en-US" dirty="0" smtClean="0"/>
              <a:t>users </a:t>
            </a:r>
            <a:r>
              <a:rPr lang="en-US" dirty="0"/>
              <a:t>to understand their needs and offer documentation, tools, and formats that support scientific research. </a:t>
            </a:r>
            <a:endParaRPr lang="en-US" dirty="0" smtClean="0"/>
          </a:p>
          <a:p>
            <a:r>
              <a:rPr lang="en-US" dirty="0" smtClean="0"/>
              <a:t>NSIDC </a:t>
            </a:r>
            <a:r>
              <a:rPr lang="en-US" dirty="0"/>
              <a:t>also works to ensure that data and related information are continually preserved and will be accessible for the longer term, so that researchers can study climate change over long periods. </a:t>
            </a:r>
            <a:endParaRPr lang="en-US" dirty="0" smtClean="0"/>
          </a:p>
          <a:p>
            <a:r>
              <a:rPr lang="en-US" dirty="0" smtClean="0"/>
              <a:t>Together</a:t>
            </a:r>
            <a:r>
              <a:rPr lang="en-US" dirty="0"/>
              <a:t>, these practices ensure the physical and scientific integrity of the data we manage and disseminate</a:t>
            </a:r>
            <a:r>
              <a:rPr lang="en-US" dirty="0" smtClean="0"/>
              <a:t>.</a:t>
            </a:r>
            <a:endParaRPr lang="en-US" dirty="0"/>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E4F06B06-699F-E646-827F-046DC0033A13}" type="slidenum">
              <a:rPr lang="en-US" altLang="en-US" smtClean="0"/>
              <a:pPr/>
              <a:t>49</a:t>
            </a:fld>
            <a:endParaRPr lang="en-US" altLang="en-US"/>
          </a:p>
        </p:txBody>
      </p:sp>
    </p:spTree>
    <p:extLst>
      <p:ext uri="{BB962C8B-B14F-4D97-AF65-F5344CB8AC3E}">
        <p14:creationId xmlns:p14="http://schemas.microsoft.com/office/powerpoint/2010/main" val="602730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tLang="en-US">
                <a:latin typeface="Arial" charset="0"/>
                <a:ea typeface="ＭＳ Ｐゴシック" charset="-128"/>
              </a:rPr>
              <a:t>What is HDF5?</a:t>
            </a:r>
          </a:p>
        </p:txBody>
      </p:sp>
      <p:sp>
        <p:nvSpPr>
          <p:cNvPr id="24579"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3E2A34D-564E-9045-8B9F-BC73A0C68470}" type="slidenum">
              <a:rPr lang="en-US" altLang="en-US" sz="1200">
                <a:solidFill>
                  <a:schemeClr val="bg1"/>
                </a:solidFill>
                <a:latin typeface="Arial" charset="0"/>
              </a:rPr>
              <a:pPr eaLnBrk="1" hangingPunct="1"/>
              <a:t>5</a:t>
            </a:fld>
            <a:endParaRPr lang="en-US" altLang="en-US" sz="1200">
              <a:solidFill>
                <a:schemeClr val="bg1"/>
              </a:solidFill>
              <a:latin typeface="Arial" charset="0"/>
            </a:endParaRPr>
          </a:p>
        </p:txBody>
      </p:sp>
      <p:sp>
        <p:nvSpPr>
          <p:cNvPr id="2" name="Content Placeholder 2"/>
          <p:cNvSpPr>
            <a:spLocks noGrp="1"/>
          </p:cNvSpPr>
          <p:nvPr>
            <p:ph idx="4294967295"/>
          </p:nvPr>
        </p:nvSpPr>
        <p:spPr>
          <a:xfrm>
            <a:off x="685800" y="1295400"/>
            <a:ext cx="8458200" cy="5257800"/>
          </a:xfrm>
        </p:spPr>
        <p:txBody>
          <a:bodyPr/>
          <a:lstStyle/>
          <a:p>
            <a:pPr>
              <a:defRPr/>
            </a:pPr>
            <a:r>
              <a:rPr lang="en-US" sz="2800" dirty="0" smtClean="0"/>
              <a:t>HDF5 == Hierarchical Data Format, v5</a:t>
            </a:r>
          </a:p>
          <a:p>
            <a:pPr marL="0" indent="0">
              <a:buFontTx/>
              <a:buNone/>
              <a:defRPr/>
            </a:pPr>
            <a:endParaRPr lang="en-US" sz="2800" dirty="0" smtClean="0"/>
          </a:p>
          <a:p>
            <a:pPr>
              <a:defRPr/>
            </a:pPr>
            <a:r>
              <a:rPr lang="en-US" sz="2800" dirty="0" smtClean="0"/>
              <a:t>Open </a:t>
            </a:r>
            <a:r>
              <a:rPr lang="en-US" sz="2800" b="1" dirty="0"/>
              <a:t>file fo</a:t>
            </a:r>
            <a:r>
              <a:rPr lang="en-US" sz="2800" b="1" dirty="0">
                <a:latin typeface="Calibri" charset="0"/>
              </a:rPr>
              <a:t>rmat</a:t>
            </a:r>
          </a:p>
          <a:p>
            <a:pPr lvl="1">
              <a:defRPr/>
            </a:pPr>
            <a:r>
              <a:rPr lang="en-US" sz="2400" dirty="0">
                <a:ea typeface="Calibri" charset="0"/>
              </a:rPr>
              <a:t>Designed for high volume or complex data</a:t>
            </a:r>
          </a:p>
          <a:p>
            <a:pPr lvl="1">
              <a:defRPr/>
            </a:pPr>
            <a:endParaRPr lang="en-US" dirty="0">
              <a:latin typeface="Calibri" charset="0"/>
              <a:ea typeface="Calibri" charset="0"/>
              <a:cs typeface="Calibri" charset="0"/>
            </a:endParaRPr>
          </a:p>
          <a:p>
            <a:pPr>
              <a:defRPr/>
            </a:pPr>
            <a:r>
              <a:rPr lang="en-US" sz="2800" dirty="0"/>
              <a:t>Open source </a:t>
            </a:r>
            <a:r>
              <a:rPr lang="en-US" sz="2800" b="1" dirty="0"/>
              <a:t>software</a:t>
            </a:r>
          </a:p>
          <a:p>
            <a:pPr lvl="1">
              <a:defRPr/>
            </a:pPr>
            <a:r>
              <a:rPr lang="en-US" sz="2400" dirty="0">
                <a:ea typeface="Calibri" charset="0"/>
              </a:rPr>
              <a:t>Works with data in the format</a:t>
            </a:r>
          </a:p>
          <a:p>
            <a:pPr lvl="1">
              <a:defRPr/>
            </a:pPr>
            <a:endParaRPr lang="en-US" dirty="0">
              <a:latin typeface="Calibri" charset="0"/>
              <a:ea typeface="Calibri" charset="0"/>
              <a:cs typeface="Calibri" charset="0"/>
            </a:endParaRPr>
          </a:p>
          <a:p>
            <a:pPr>
              <a:defRPr/>
            </a:pPr>
            <a:r>
              <a:rPr lang="en-US" sz="2800" dirty="0" smtClean="0"/>
              <a:t>An extensible </a:t>
            </a:r>
            <a:r>
              <a:rPr lang="en-US" sz="2800" b="1" dirty="0"/>
              <a:t>data model</a:t>
            </a:r>
          </a:p>
          <a:p>
            <a:pPr lvl="1">
              <a:defRPr/>
            </a:pPr>
            <a:r>
              <a:rPr lang="en-US" sz="2400" dirty="0">
                <a:ea typeface="Calibri" charset="0"/>
              </a:rPr>
              <a:t>Structures for data organization and specific</a:t>
            </a:r>
            <a:r>
              <a:rPr lang="en-US" sz="2400" dirty="0">
                <a:latin typeface="Calibri" charset="0"/>
                <a:ea typeface="Calibri" charset="0"/>
                <a:cs typeface="Calibri" charset="0"/>
              </a:rPr>
              <a:t>ation</a:t>
            </a:r>
          </a:p>
        </p:txBody>
      </p:sp>
      <p:pic>
        <p:nvPicPr>
          <p:cNvPr id="7" name="Picture 4" descr="C:\Users\Administrator\AppData\Local\Microsoft\Windows\Temporary Internet Files\Content.IE5\DWAJU5RV\MC90007871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775" y="1857375"/>
            <a:ext cx="16224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19200" y="5638800"/>
            <a:ext cx="6400800" cy="914400"/>
          </a:xfrm>
        </p:spPr>
        <p:txBody>
          <a:bodyPr/>
          <a:lstStyle/>
          <a:p>
            <a:endParaRPr lang="en-US" dirty="0"/>
          </a:p>
        </p:txBody>
      </p:sp>
      <p:sp>
        <p:nvSpPr>
          <p:cNvPr id="2" name="Title 1"/>
          <p:cNvSpPr>
            <a:spLocks noGrp="1"/>
          </p:cNvSpPr>
          <p:nvPr>
            <p:ph type="ctrTitle"/>
          </p:nvPr>
        </p:nvSpPr>
        <p:spPr/>
        <p:txBody>
          <a:bodyPr/>
          <a:lstStyle/>
          <a:p>
            <a:r>
              <a:rPr lang="en-US" dirty="0" smtClean="0"/>
              <a:t>HDF5 Inside</a:t>
            </a:r>
            <a:r>
              <a:rPr lang="is-IS" dirty="0" smtClean="0"/>
              <a:t>…</a:t>
            </a:r>
            <a:endParaRPr lang="en-US" dirty="0"/>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a:p>
        </p:txBody>
      </p:sp>
      <p:sp>
        <p:nvSpPr>
          <p:cNvPr id="4" name="Slide Number Placeholder 3"/>
          <p:cNvSpPr>
            <a:spLocks noGrp="1"/>
          </p:cNvSpPr>
          <p:nvPr>
            <p:ph type="sldNum" sz="quarter" idx="11"/>
          </p:nvPr>
        </p:nvSpPr>
        <p:spPr/>
        <p:txBody>
          <a:bodyPr/>
          <a:lstStyle/>
          <a:p>
            <a:fld id="{E26C71DD-127A-464D-BC93-24B7E77B3666}" type="slidenum">
              <a:rPr lang="en-US" altLang="en-US" smtClean="0"/>
              <a:pPr/>
              <a:t>50</a:t>
            </a:fld>
            <a:endParaRPr lang="en-US" altLang="en-US"/>
          </a:p>
        </p:txBody>
      </p:sp>
    </p:spTree>
    <p:extLst>
      <p:ext uri="{BB962C8B-B14F-4D97-AF65-F5344CB8AC3E}">
        <p14:creationId xmlns:p14="http://schemas.microsoft.com/office/powerpoint/2010/main" val="4039572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13800" dirty="0" smtClean="0"/>
              <a:t>NPOESS</a:t>
            </a:r>
            <a:endParaRPr lang="en-US" sz="13800" dirty="0"/>
          </a:p>
        </p:txBody>
      </p:sp>
      <p:sp>
        <p:nvSpPr>
          <p:cNvPr id="5" name="Subtitle 4"/>
          <p:cNvSpPr>
            <a:spLocks noGrp="1"/>
          </p:cNvSpPr>
          <p:nvPr>
            <p:ph type="subTitle" idx="1"/>
          </p:nvPr>
        </p:nvSpPr>
        <p:spPr/>
        <p:txBody>
          <a:bodyPr/>
          <a:lstStyle/>
          <a:p>
            <a:r>
              <a:rPr lang="en-US" dirty="0" smtClean="0"/>
              <a:t>The National Polar-orbiting Operational Environmental Satellite System </a:t>
            </a:r>
          </a:p>
        </p:txBody>
      </p:sp>
      <p:pic>
        <p:nvPicPr>
          <p:cNvPr id="2050"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76600" y="1143000"/>
            <a:ext cx="2590800" cy="1295400"/>
          </a:xfrm>
          <a:prstGeom prst="rect">
            <a:avLst/>
          </a:prstGeom>
          <a:noFill/>
          <a:ln w="9525">
            <a:noFill/>
            <a:miter lim="800000"/>
            <a:headEnd/>
            <a:tailEnd/>
          </a:ln>
        </p:spPr>
      </p:pic>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a:p>
        </p:txBody>
      </p:sp>
      <p:sp>
        <p:nvSpPr>
          <p:cNvPr id="3" name="Slide Number Placeholder 2"/>
          <p:cNvSpPr>
            <a:spLocks noGrp="1"/>
          </p:cNvSpPr>
          <p:nvPr>
            <p:ph type="sldNum" sz="quarter" idx="11"/>
          </p:nvPr>
        </p:nvSpPr>
        <p:spPr/>
        <p:txBody>
          <a:bodyPr/>
          <a:lstStyle/>
          <a:p>
            <a:fld id="{E26C71DD-127A-464D-BC93-24B7E77B3666}" type="slidenum">
              <a:rPr lang="en-US" altLang="en-US" smtClean="0"/>
              <a:pPr/>
              <a:t>51</a:t>
            </a:fld>
            <a:endParaRPr lang="en-US" altLang="en-US"/>
          </a:p>
        </p:txBody>
      </p:sp>
    </p:spTree>
    <p:extLst>
      <p:ext uri="{BB962C8B-B14F-4D97-AF65-F5344CB8AC3E}">
        <p14:creationId xmlns:p14="http://schemas.microsoft.com/office/powerpoint/2010/main" val="537290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NPOESS?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NPOESS is the next generation of low earth orbiting environmental satellites. </a:t>
            </a:r>
          </a:p>
          <a:p>
            <a:r>
              <a:rPr lang="en-US" dirty="0" smtClean="0"/>
              <a:t>The NPOESS will circle the Earth approximately once every 100 minutes. </a:t>
            </a:r>
          </a:p>
          <a:p>
            <a:r>
              <a:rPr lang="en-US" dirty="0" smtClean="0"/>
              <a:t>The NPOESS will provide global coverage, monitoring environmental conditions, collecting, disseminating and processing data about the Earth's weather, atmosphere, oceans, land, and near-space environment. </a:t>
            </a:r>
          </a:p>
          <a:p>
            <a:r>
              <a:rPr lang="en-US" dirty="0" smtClean="0"/>
              <a:t>The NPOESS will collect a massive amount of earth surface, atmospheric and space environmental measurements from a variety of on-board sensors. </a:t>
            </a:r>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52</a:t>
            </a:fld>
            <a:endParaRPr lang="en-US" altLang="en-US"/>
          </a:p>
        </p:txBody>
      </p:sp>
    </p:spTree>
    <p:extLst>
      <p:ext uri="{BB962C8B-B14F-4D97-AF65-F5344CB8AC3E}">
        <p14:creationId xmlns:p14="http://schemas.microsoft.com/office/powerpoint/2010/main" val="79521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NPOESS</a:t>
            </a:r>
            <a:endParaRPr lang="en-US" dirty="0"/>
          </a:p>
        </p:txBody>
      </p:sp>
      <p:sp>
        <p:nvSpPr>
          <p:cNvPr id="3" name="Content Placeholder 2"/>
          <p:cNvSpPr>
            <a:spLocks noGrp="1"/>
          </p:cNvSpPr>
          <p:nvPr>
            <p:ph idx="1"/>
          </p:nvPr>
        </p:nvSpPr>
        <p:spPr/>
        <p:txBody>
          <a:bodyPr>
            <a:normAutofit/>
          </a:bodyPr>
          <a:lstStyle/>
          <a:p>
            <a:r>
              <a:rPr lang="en-US" dirty="0" smtClean="0"/>
              <a:t>Will aid in reducing the potential loss of human life and property by allowing more efficient disaster planning and response to severe weather conditions such as tornadoes and floods.</a:t>
            </a:r>
          </a:p>
          <a:p>
            <a:r>
              <a:rPr lang="en-US" dirty="0" smtClean="0"/>
              <a:t>Citizens will benefit in the areas of general aviation, agriculture, and maritime activities. </a:t>
            </a:r>
          </a:p>
          <a:p>
            <a:r>
              <a:rPr lang="en-US" dirty="0" smtClean="0"/>
              <a:t>Will permit the military to capitalize on favorable weather conditions or avoid harsh weather conditions that could hinder maneuverability.</a:t>
            </a:r>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53</a:t>
            </a:fld>
            <a:endParaRPr lang="en-US" altLang="en-US"/>
          </a:p>
        </p:txBody>
      </p:sp>
    </p:spTree>
    <p:extLst>
      <p:ext uri="{BB962C8B-B14F-4D97-AF65-F5344CB8AC3E}">
        <p14:creationId xmlns:p14="http://schemas.microsoft.com/office/powerpoint/2010/main" val="783139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19200" y="5638800"/>
            <a:ext cx="6400800" cy="914400"/>
          </a:xfrm>
        </p:spPr>
        <p:txBody>
          <a:bodyPr/>
          <a:lstStyle/>
          <a:p>
            <a:endParaRPr lang="en-US" dirty="0"/>
          </a:p>
        </p:txBody>
      </p:sp>
      <p:sp>
        <p:nvSpPr>
          <p:cNvPr id="2" name="Title 1"/>
          <p:cNvSpPr>
            <a:spLocks noGrp="1"/>
          </p:cNvSpPr>
          <p:nvPr>
            <p:ph type="ctrTitle"/>
          </p:nvPr>
        </p:nvSpPr>
        <p:spPr/>
        <p:txBody>
          <a:bodyPr/>
          <a:lstStyle/>
          <a:p>
            <a:r>
              <a:rPr lang="en-US" dirty="0" smtClean="0"/>
              <a:t>HDF5 Inside</a:t>
            </a:r>
            <a:r>
              <a:rPr lang="is-IS" dirty="0" smtClean="0"/>
              <a:t>…</a:t>
            </a:r>
            <a:endParaRPr lang="en-US" dirty="0"/>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a:p>
        </p:txBody>
      </p:sp>
      <p:sp>
        <p:nvSpPr>
          <p:cNvPr id="4" name="Slide Number Placeholder 3"/>
          <p:cNvSpPr>
            <a:spLocks noGrp="1"/>
          </p:cNvSpPr>
          <p:nvPr>
            <p:ph type="sldNum" sz="quarter" idx="11"/>
          </p:nvPr>
        </p:nvSpPr>
        <p:spPr/>
        <p:txBody>
          <a:bodyPr/>
          <a:lstStyle/>
          <a:p>
            <a:fld id="{E26C71DD-127A-464D-BC93-24B7E77B3666}" type="slidenum">
              <a:rPr lang="en-US" altLang="en-US" smtClean="0"/>
              <a:pPr/>
              <a:t>54</a:t>
            </a:fld>
            <a:endParaRPr lang="en-US" altLang="en-US"/>
          </a:p>
        </p:txBody>
      </p:sp>
    </p:spTree>
    <p:extLst>
      <p:ext uri="{BB962C8B-B14F-4D97-AF65-F5344CB8AC3E}">
        <p14:creationId xmlns:p14="http://schemas.microsoft.com/office/powerpoint/2010/main" val="3019175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3" name="Rectangle 5"/>
          <p:cNvSpPr>
            <a:spLocks noGrp="1" noChangeArrowheads="1"/>
          </p:cNvSpPr>
          <p:nvPr>
            <p:ph type="subTitle" idx="4294967295"/>
          </p:nvPr>
        </p:nvSpPr>
        <p:spPr>
          <a:xfrm>
            <a:off x="838200" y="2590800"/>
            <a:ext cx="7391400" cy="2286000"/>
          </a:xfrm>
          <a:gradFill rotWithShape="1">
            <a:gsLst>
              <a:gs pos="0">
                <a:srgbClr val="0000CC">
                  <a:gamma/>
                  <a:shade val="46275"/>
                  <a:invGamma/>
                </a:srgbClr>
              </a:gs>
              <a:gs pos="100000">
                <a:srgbClr val="0000CC"/>
              </a:gs>
            </a:gsLst>
            <a:lin ang="18900000" scaled="1"/>
          </a:gradFill>
          <a:scene3d>
            <a:camera prst="legacyObliqueTopRight"/>
            <a:lightRig rig="legacyFlat3" dir="b"/>
          </a:scene3d>
          <a:sp3d extrusionH="430200" prstMaterial="legacyMatte">
            <a:bevelT w="13500" h="13500" prst="angle"/>
            <a:bevelB w="13500" h="13500" prst="angle"/>
            <a:extrusionClr>
              <a:srgbClr val="0000CC"/>
            </a:extrusionClr>
          </a:sp3d>
        </p:spPr>
        <p:txBody>
          <a:bodyPr>
            <a:flatTx/>
          </a:bodyPr>
          <a:lstStyle/>
          <a:p>
            <a:pPr marL="0" indent="0" algn="ctr">
              <a:buFontTx/>
              <a:buNone/>
            </a:pPr>
            <a:r>
              <a:rPr lang="en-US" sz="6000" b="1" dirty="0">
                <a:solidFill>
                  <a:srgbClr val="FFCC00"/>
                </a:solidFill>
              </a:rPr>
              <a:t>VISION</a:t>
            </a:r>
            <a:br>
              <a:rPr lang="en-US" sz="6000" b="1" dirty="0">
                <a:solidFill>
                  <a:srgbClr val="FFCC00"/>
                </a:solidFill>
              </a:rPr>
            </a:br>
            <a:r>
              <a:rPr lang="en-US" b="1" i="1" dirty="0">
                <a:solidFill>
                  <a:srgbClr val="FFCC00"/>
                </a:solidFill>
              </a:rPr>
              <a:t>“Proud of our past, with a Vision for Tomorrow”</a:t>
            </a:r>
          </a:p>
        </p:txBody>
      </p:sp>
      <p:sp>
        <p:nvSpPr>
          <p:cNvPr id="816138" name="Rectangle 10"/>
          <p:cNvSpPr>
            <a:spLocks noChangeArrowheads="1"/>
          </p:cNvSpPr>
          <p:nvPr/>
        </p:nvSpPr>
        <p:spPr bwMode="auto">
          <a:xfrm>
            <a:off x="2057400" y="5502275"/>
            <a:ext cx="5029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hangingPunct="0"/>
            <a:r>
              <a:rPr lang="en-US" sz="3200" b="1">
                <a:solidFill>
                  <a:srgbClr val="0000FF"/>
                </a:solidFill>
                <a:latin typeface="Arial" pitchFamily="34" charset="0"/>
              </a:rPr>
              <a:t>Aberdeen Test Center</a:t>
            </a:r>
            <a:endParaRPr lang="en-US" sz="1400">
              <a:latin typeface="Arial" pitchFamily="34" charset="0"/>
            </a:endParaRPr>
          </a:p>
        </p:txBody>
      </p:sp>
      <p:pic>
        <p:nvPicPr>
          <p:cNvPr id="816139" name="Picture 11" descr="dtcgif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2135188"/>
            <a:ext cx="1033462" cy="1141412"/>
          </a:xfrm>
          <a:prstGeom prst="rect">
            <a:avLst/>
          </a:prstGeom>
          <a:noFill/>
          <a:extLst>
            <a:ext uri="{909E8E84-426E-40DD-AFC4-6F175D3DCCD1}">
              <a14:hiddenFill xmlns:a14="http://schemas.microsoft.com/office/drawing/2010/main">
                <a:solidFill>
                  <a:srgbClr val="FFFFFF"/>
                </a:solidFill>
              </a14:hiddenFill>
            </a:ext>
          </a:extLst>
        </p:spPr>
      </p:pic>
      <p:pic>
        <p:nvPicPr>
          <p:cNvPr id="816140" name="Picture 12" descr="atc logo may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0" y="2247900"/>
            <a:ext cx="1325563"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3A7164E6-B293-884F-91B8-FFC810F28CA0}" type="slidenum">
              <a:rPr lang="en-US" altLang="en-US" smtClean="0"/>
              <a:pPr/>
              <a:t>55</a:t>
            </a:fld>
            <a:endParaRPr lang="en-US" altLang="en-US"/>
          </a:p>
        </p:txBody>
      </p:sp>
    </p:spTree>
    <p:extLst>
      <p:ext uri="{BB962C8B-B14F-4D97-AF65-F5344CB8AC3E}">
        <p14:creationId xmlns:p14="http://schemas.microsoft.com/office/powerpoint/2010/main" val="1971754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063752"/>
            <a:ext cx="6172200" cy="518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descr="An International Category II MRAP vehicle runs a test course at the DTC’s A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2743200"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4" name="Slide Number Placeholder 3"/>
          <p:cNvSpPr>
            <a:spLocks noGrp="1"/>
          </p:cNvSpPr>
          <p:nvPr>
            <p:ph type="sldNum" sz="quarter" idx="11"/>
          </p:nvPr>
        </p:nvSpPr>
        <p:spPr/>
        <p:txBody>
          <a:bodyPr/>
          <a:lstStyle/>
          <a:p>
            <a:fld id="{E4F06B06-699F-E646-827F-046DC0033A13}" type="slidenum">
              <a:rPr lang="en-US" altLang="en-US" smtClean="0"/>
              <a:pPr/>
              <a:t>56</a:t>
            </a:fld>
            <a:endParaRPr lang="en-US" altLang="en-US"/>
          </a:p>
        </p:txBody>
      </p:sp>
    </p:spTree>
    <p:extLst>
      <p:ext uri="{BB962C8B-B14F-4D97-AF65-F5344CB8AC3E}">
        <p14:creationId xmlns:p14="http://schemas.microsoft.com/office/powerpoint/2010/main" val="1286863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362" name="Picture 2" descr="WOR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19780"/>
            <a:ext cx="1828800" cy="1682750"/>
          </a:xfrm>
          <a:prstGeom prst="rect">
            <a:avLst/>
          </a:prstGeom>
          <a:noFill/>
          <a:extLst>
            <a:ext uri="{909E8E84-426E-40DD-AFC4-6F175D3DCCD1}">
              <a14:hiddenFill xmlns:a14="http://schemas.microsoft.com/office/drawing/2010/main">
                <a:solidFill>
                  <a:srgbClr val="FFFFFF"/>
                </a:solidFill>
              </a14:hiddenFill>
            </a:ext>
          </a:extLst>
        </p:spPr>
      </p:pic>
      <p:sp>
        <p:nvSpPr>
          <p:cNvPr id="1039363" name="Freeform 3"/>
          <p:cNvSpPr>
            <a:spLocks/>
          </p:cNvSpPr>
          <p:nvPr/>
        </p:nvSpPr>
        <p:spPr bwMode="auto">
          <a:xfrm>
            <a:off x="773113" y="4062743"/>
            <a:ext cx="1589087" cy="1365250"/>
          </a:xfrm>
          <a:custGeom>
            <a:avLst/>
            <a:gdLst>
              <a:gd name="T0" fmla="*/ 0 w 1735"/>
              <a:gd name="T1" fmla="*/ 8 h 998"/>
              <a:gd name="T2" fmla="*/ 311 w 1735"/>
              <a:gd name="T3" fmla="*/ 19 h 998"/>
              <a:gd name="T4" fmla="*/ 584 w 1735"/>
              <a:gd name="T5" fmla="*/ 122 h 998"/>
              <a:gd name="T6" fmla="*/ 802 w 1735"/>
              <a:gd name="T7" fmla="*/ 504 h 998"/>
              <a:gd name="T8" fmla="*/ 949 w 1735"/>
              <a:gd name="T9" fmla="*/ 826 h 998"/>
              <a:gd name="T10" fmla="*/ 1615 w 1735"/>
              <a:gd name="T11" fmla="*/ 973 h 998"/>
              <a:gd name="T12" fmla="*/ 1669 w 1735"/>
              <a:gd name="T13" fmla="*/ 979 h 998"/>
            </a:gdLst>
            <a:ahLst/>
            <a:cxnLst>
              <a:cxn ang="0">
                <a:pos x="T0" y="T1"/>
              </a:cxn>
              <a:cxn ang="0">
                <a:pos x="T2" y="T3"/>
              </a:cxn>
              <a:cxn ang="0">
                <a:pos x="T4" y="T5"/>
              </a:cxn>
              <a:cxn ang="0">
                <a:pos x="T6" y="T7"/>
              </a:cxn>
              <a:cxn ang="0">
                <a:pos x="T8" y="T9"/>
              </a:cxn>
              <a:cxn ang="0">
                <a:pos x="T10" y="T11"/>
              </a:cxn>
              <a:cxn ang="0">
                <a:pos x="T12" y="T13"/>
              </a:cxn>
            </a:cxnLst>
            <a:rect l="0" t="0" r="r" b="b"/>
            <a:pathLst>
              <a:path w="1735" h="998">
                <a:moveTo>
                  <a:pt x="0" y="8"/>
                </a:moveTo>
                <a:cubicBezTo>
                  <a:pt x="107" y="4"/>
                  <a:pt x="214" y="0"/>
                  <a:pt x="311" y="19"/>
                </a:cubicBezTo>
                <a:cubicBezTo>
                  <a:pt x="408" y="38"/>
                  <a:pt x="502" y="41"/>
                  <a:pt x="584" y="122"/>
                </a:cubicBezTo>
                <a:cubicBezTo>
                  <a:pt x="666" y="203"/>
                  <a:pt x="741" y="387"/>
                  <a:pt x="802" y="504"/>
                </a:cubicBezTo>
                <a:cubicBezTo>
                  <a:pt x="863" y="621"/>
                  <a:pt x="814" y="748"/>
                  <a:pt x="949" y="826"/>
                </a:cubicBezTo>
                <a:cubicBezTo>
                  <a:pt x="1084" y="904"/>
                  <a:pt x="1495" y="948"/>
                  <a:pt x="1615" y="973"/>
                </a:cubicBezTo>
                <a:cubicBezTo>
                  <a:pt x="1735" y="998"/>
                  <a:pt x="1702" y="988"/>
                  <a:pt x="1669" y="979"/>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45791" dir="2021404" algn="ctr" rotWithShape="0">
                    <a:srgbClr val="C0C0C0"/>
                  </a:outerShdw>
                </a:effectLst>
              </a14:hiddenEffects>
            </a:ext>
          </a:extLst>
        </p:spPr>
        <p:txBody>
          <a:bodyPr wrap="none" anchor="ctr"/>
          <a:lstStyle/>
          <a:p>
            <a:endParaRPr lang="en-US"/>
          </a:p>
        </p:txBody>
      </p:sp>
      <p:sp>
        <p:nvSpPr>
          <p:cNvPr id="1039364" name="Oval 4"/>
          <p:cNvSpPr>
            <a:spLocks noChangeArrowheads="1"/>
          </p:cNvSpPr>
          <p:nvPr/>
        </p:nvSpPr>
        <p:spPr bwMode="auto">
          <a:xfrm rot="-5723866">
            <a:off x="1143794" y="5657387"/>
            <a:ext cx="585787" cy="152400"/>
          </a:xfrm>
          <a:prstGeom prst="ellipse">
            <a:avLst/>
          </a:prstGeom>
          <a:solidFill>
            <a:srgbClr val="FFFF99"/>
          </a:solidFill>
          <a:ln w="9525">
            <a:round/>
            <a:headEnd/>
            <a:tailEnd/>
          </a:ln>
          <a:effectLst/>
          <a:scene3d>
            <a:camera prst="legacyPerspectiveTopRight">
              <a:rot lat="300000" lon="1500000" rev="0"/>
            </a:camera>
            <a:lightRig rig="legacyHarsh4" dir="b"/>
          </a:scene3d>
          <a:sp3d extrusionH="121893000" prstMaterial="legacyPlastic">
            <a:bevelT w="13500" h="13500" prst="angle"/>
            <a:bevelB w="13500" h="13500" prst="angle"/>
            <a:extrusionClr>
              <a:srgbClr val="FFFF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1039365" name="Text Box 5"/>
          <p:cNvSpPr txBox="1">
            <a:spLocks noChangeArrowheads="1"/>
          </p:cNvSpPr>
          <p:nvPr/>
        </p:nvSpPr>
        <p:spPr bwMode="auto">
          <a:xfrm>
            <a:off x="457200" y="1297318"/>
            <a:ext cx="16462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eaLnBrk="0" hangingPunct="0"/>
            <a:r>
              <a:rPr lang="en-US" sz="1400" b="1">
                <a:solidFill>
                  <a:schemeClr val="tx2"/>
                </a:solidFill>
              </a:rPr>
              <a:t>Scripted Scenarios </a:t>
            </a:r>
          </a:p>
          <a:p>
            <a:pPr eaLnBrk="0" hangingPunct="0"/>
            <a:r>
              <a:rPr lang="en-US" sz="1400" b="1">
                <a:solidFill>
                  <a:schemeClr val="tx2"/>
                </a:solidFill>
              </a:rPr>
              <a:t>Test Environment</a:t>
            </a:r>
            <a:endParaRPr lang="en-US" sz="1400" b="1">
              <a:solidFill>
                <a:srgbClr val="FF3300"/>
              </a:solidFill>
            </a:endParaRPr>
          </a:p>
        </p:txBody>
      </p:sp>
      <p:graphicFrame>
        <p:nvGraphicFramePr>
          <p:cNvPr id="1039366" name="Object 6"/>
          <p:cNvGraphicFramePr>
            <a:graphicFrameLocks noChangeAspect="1"/>
          </p:cNvGraphicFramePr>
          <p:nvPr>
            <p:extLst/>
          </p:nvPr>
        </p:nvGraphicFramePr>
        <p:xfrm>
          <a:off x="2590800" y="4972380"/>
          <a:ext cx="1033463" cy="828675"/>
        </p:xfrm>
        <a:graphic>
          <a:graphicData uri="http://schemas.openxmlformats.org/presentationml/2006/ole">
            <mc:AlternateContent xmlns:mc="http://schemas.openxmlformats.org/markup-compatibility/2006">
              <mc:Choice xmlns:v="urn:schemas-microsoft-com:vml" Requires="v">
                <p:oleObj spid="_x0000_s1043" name="Clip" r:id="rId5" imgW="1878840" imgH="1673640" progId="MS_ClipArt_Gallery.2">
                  <p:embed/>
                </p:oleObj>
              </mc:Choice>
              <mc:Fallback>
                <p:oleObj name="Clip" r:id="rId5" imgW="1878840" imgH="167364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972380"/>
                        <a:ext cx="1033463"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9367" name="Object 7"/>
          <p:cNvGraphicFramePr>
            <a:graphicFrameLocks noChangeAspect="1"/>
          </p:cNvGraphicFramePr>
          <p:nvPr>
            <p:extLst/>
          </p:nvPr>
        </p:nvGraphicFramePr>
        <p:xfrm>
          <a:off x="1828800" y="5277180"/>
          <a:ext cx="563563" cy="665163"/>
        </p:xfrm>
        <a:graphic>
          <a:graphicData uri="http://schemas.openxmlformats.org/presentationml/2006/ole">
            <mc:AlternateContent xmlns:mc="http://schemas.openxmlformats.org/markup-compatibility/2006">
              <mc:Choice xmlns:v="urn:schemas-microsoft-com:vml" Requires="v">
                <p:oleObj spid="_x0000_s1044" name="Clip" r:id="rId7" imgW="3207960" imgH="4054320" progId="MS_ClipArt_Gallery.2">
                  <p:embed/>
                </p:oleObj>
              </mc:Choice>
              <mc:Fallback>
                <p:oleObj name="Clip" r:id="rId7" imgW="3207960" imgH="4054320"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277180"/>
                        <a:ext cx="563563"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9368" name="Text Box 8"/>
          <p:cNvSpPr txBox="1">
            <a:spLocks noChangeArrowheads="1"/>
          </p:cNvSpPr>
          <p:nvPr/>
        </p:nvSpPr>
        <p:spPr bwMode="auto">
          <a:xfrm rot="-1235608">
            <a:off x="2822575" y="4288168"/>
            <a:ext cx="22002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p>
            <a:pPr eaLnBrk="0" hangingPunct="0"/>
            <a:r>
              <a:rPr lang="en-US" sz="1600" b="1">
                <a:solidFill>
                  <a:schemeClr val="tx2"/>
                </a:solidFill>
              </a:rPr>
              <a:t>High Speed Network</a:t>
            </a:r>
            <a:endParaRPr lang="en-US" sz="1400" b="1">
              <a:solidFill>
                <a:srgbClr val="FF3300"/>
              </a:solidFill>
            </a:endParaRPr>
          </a:p>
        </p:txBody>
      </p:sp>
      <p:sp>
        <p:nvSpPr>
          <p:cNvPr id="1039369" name="Text Box 9"/>
          <p:cNvSpPr txBox="1">
            <a:spLocks noChangeArrowheads="1"/>
          </p:cNvSpPr>
          <p:nvPr/>
        </p:nvSpPr>
        <p:spPr bwMode="auto">
          <a:xfrm>
            <a:off x="3352800" y="5429580"/>
            <a:ext cx="11858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algn="ctr" eaLnBrk="0" hangingPunct="0"/>
            <a:r>
              <a:rPr lang="en-US" sz="1400" b="1"/>
              <a:t>Analyst’s</a:t>
            </a:r>
          </a:p>
          <a:p>
            <a:pPr algn="ctr" eaLnBrk="0" hangingPunct="0"/>
            <a:r>
              <a:rPr lang="en-US" sz="1400" b="1"/>
              <a:t> Workstation</a:t>
            </a:r>
            <a:endParaRPr lang="en-US" sz="1200" b="1">
              <a:solidFill>
                <a:srgbClr val="FF3300"/>
              </a:solidFill>
              <a:latin typeface="Arial" pitchFamily="34" charset="0"/>
            </a:endParaRPr>
          </a:p>
        </p:txBody>
      </p:sp>
      <p:sp>
        <p:nvSpPr>
          <p:cNvPr id="1039370" name="Text Box 10"/>
          <p:cNvSpPr txBox="1">
            <a:spLocks noChangeArrowheads="1"/>
          </p:cNvSpPr>
          <p:nvPr/>
        </p:nvSpPr>
        <p:spPr bwMode="auto">
          <a:xfrm>
            <a:off x="304800" y="4743780"/>
            <a:ext cx="806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eaLnBrk="0" hangingPunct="0"/>
            <a:r>
              <a:rPr lang="en-US" sz="1400" b="1"/>
              <a:t>Internet</a:t>
            </a:r>
          </a:p>
        </p:txBody>
      </p:sp>
      <p:graphicFrame>
        <p:nvGraphicFramePr>
          <p:cNvPr id="1039371" name="Object 11"/>
          <p:cNvGraphicFramePr>
            <a:graphicFrameLocks noChangeAspect="1"/>
          </p:cNvGraphicFramePr>
          <p:nvPr>
            <p:extLst/>
          </p:nvPr>
        </p:nvGraphicFramePr>
        <p:xfrm>
          <a:off x="609600" y="3753180"/>
          <a:ext cx="819150" cy="692150"/>
        </p:xfrm>
        <a:graphic>
          <a:graphicData uri="http://schemas.openxmlformats.org/presentationml/2006/ole">
            <mc:AlternateContent xmlns:mc="http://schemas.openxmlformats.org/markup-compatibility/2006">
              <mc:Choice xmlns:v="urn:schemas-microsoft-com:vml" Requires="v">
                <p:oleObj spid="_x0000_s1045" name="Clip" r:id="rId9" imgW="1259640" imgH="1137240" progId="MS_ClipArt_Gallery.2">
                  <p:embed/>
                </p:oleObj>
              </mc:Choice>
              <mc:Fallback>
                <p:oleObj name="Clip" r:id="rId9" imgW="1259640" imgH="1137240" progId="MS_ClipArt_Gallery.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3753180"/>
                        <a:ext cx="819150" cy="692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039372" name="AutoShape 12"/>
          <p:cNvCxnSpPr>
            <a:cxnSpLocks noChangeShapeType="1"/>
            <a:stCxn id="1039426" idx="11"/>
          </p:cNvCxnSpPr>
          <p:nvPr/>
        </p:nvCxnSpPr>
        <p:spPr bwMode="auto">
          <a:xfrm flipV="1">
            <a:off x="4329113" y="3007055"/>
            <a:ext cx="500062" cy="279400"/>
          </a:xfrm>
          <a:prstGeom prst="curvedConnector2">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39373" name="Group 13"/>
          <p:cNvGrpSpPr>
            <a:grpSpLocks/>
          </p:cNvGrpSpPr>
          <p:nvPr/>
        </p:nvGrpSpPr>
        <p:grpSpPr bwMode="auto">
          <a:xfrm>
            <a:off x="3962400" y="3219780"/>
            <a:ext cx="812800" cy="677863"/>
            <a:chOff x="2647" y="2231"/>
            <a:chExt cx="512" cy="457"/>
          </a:xfrm>
        </p:grpSpPr>
        <p:grpSp>
          <p:nvGrpSpPr>
            <p:cNvPr id="1039374" name="Group 14"/>
            <p:cNvGrpSpPr>
              <a:grpSpLocks/>
            </p:cNvGrpSpPr>
            <p:nvPr/>
          </p:nvGrpSpPr>
          <p:grpSpPr bwMode="auto">
            <a:xfrm>
              <a:off x="2880" y="2375"/>
              <a:ext cx="279" cy="313"/>
              <a:chOff x="5184" y="912"/>
              <a:chExt cx="288" cy="336"/>
            </a:xfrm>
          </p:grpSpPr>
          <p:sp>
            <p:nvSpPr>
              <p:cNvPr id="1039375" name="AutoShape 15" descr="Dark vertical"/>
              <p:cNvSpPr>
                <a:spLocks noChangeArrowheads="1"/>
              </p:cNvSpPr>
              <p:nvPr/>
            </p:nvSpPr>
            <p:spPr bwMode="auto">
              <a:xfrm>
                <a:off x="5184" y="912"/>
                <a:ext cx="288" cy="336"/>
              </a:xfrm>
              <a:prstGeom prst="cube">
                <a:avLst>
                  <a:gd name="adj" fmla="val 17361"/>
                </a:avLst>
              </a:prstGeom>
              <a:pattFill prst="dkVert">
                <a:fgClr>
                  <a:srgbClr val="FFFFE1"/>
                </a:fgClr>
                <a:bgClr>
                  <a:schemeClr val="bg2"/>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76" name="Rectangle 16"/>
              <p:cNvSpPr>
                <a:spLocks noChangeArrowheads="1"/>
              </p:cNvSpPr>
              <p:nvPr/>
            </p:nvSpPr>
            <p:spPr bwMode="auto">
              <a:xfrm>
                <a:off x="5370" y="1011"/>
                <a:ext cx="17" cy="39"/>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377" name="Rectangle 17"/>
              <p:cNvSpPr>
                <a:spLocks noChangeArrowheads="1"/>
              </p:cNvSpPr>
              <p:nvPr/>
            </p:nvSpPr>
            <p:spPr bwMode="auto">
              <a:xfrm>
                <a:off x="5336" y="1011"/>
                <a:ext cx="17" cy="39"/>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39378" name="Group 18"/>
            <p:cNvGrpSpPr>
              <a:grpSpLocks/>
            </p:cNvGrpSpPr>
            <p:nvPr/>
          </p:nvGrpSpPr>
          <p:grpSpPr bwMode="auto">
            <a:xfrm>
              <a:off x="2647" y="2231"/>
              <a:ext cx="241" cy="447"/>
              <a:chOff x="2457" y="1523"/>
              <a:chExt cx="531" cy="1028"/>
            </a:xfrm>
          </p:grpSpPr>
          <p:sp>
            <p:nvSpPr>
              <p:cNvPr id="1039379" name="Freeform 19"/>
              <p:cNvSpPr>
                <a:spLocks/>
              </p:cNvSpPr>
              <p:nvPr/>
            </p:nvSpPr>
            <p:spPr bwMode="auto">
              <a:xfrm>
                <a:off x="2457" y="1523"/>
                <a:ext cx="531" cy="1028"/>
              </a:xfrm>
              <a:custGeom>
                <a:avLst/>
                <a:gdLst>
                  <a:gd name="T0" fmla="*/ 5250 w 5308"/>
                  <a:gd name="T1" fmla="*/ 10282 h 10283"/>
                  <a:gd name="T2" fmla="*/ 5262 w 5308"/>
                  <a:gd name="T3" fmla="*/ 10280 h 10283"/>
                  <a:gd name="T4" fmla="*/ 5274 w 5308"/>
                  <a:gd name="T5" fmla="*/ 10275 h 10283"/>
                  <a:gd name="T6" fmla="*/ 5284 w 5308"/>
                  <a:gd name="T7" fmla="*/ 10268 h 10283"/>
                  <a:gd name="T8" fmla="*/ 5292 w 5308"/>
                  <a:gd name="T9" fmla="*/ 10259 h 10283"/>
                  <a:gd name="T10" fmla="*/ 5299 w 5308"/>
                  <a:gd name="T11" fmla="*/ 10249 h 10283"/>
                  <a:gd name="T12" fmla="*/ 5305 w 5308"/>
                  <a:gd name="T13" fmla="*/ 10237 h 10283"/>
                  <a:gd name="T14" fmla="*/ 5307 w 5308"/>
                  <a:gd name="T15" fmla="*/ 10224 h 10283"/>
                  <a:gd name="T16" fmla="*/ 5308 w 5308"/>
                  <a:gd name="T17" fmla="*/ 63 h 10283"/>
                  <a:gd name="T18" fmla="*/ 5306 w 5308"/>
                  <a:gd name="T19" fmla="*/ 50 h 10283"/>
                  <a:gd name="T20" fmla="*/ 5303 w 5308"/>
                  <a:gd name="T21" fmla="*/ 38 h 10283"/>
                  <a:gd name="T22" fmla="*/ 5296 w 5308"/>
                  <a:gd name="T23" fmla="*/ 27 h 10283"/>
                  <a:gd name="T24" fmla="*/ 5288 w 5308"/>
                  <a:gd name="T25" fmla="*/ 18 h 10283"/>
                  <a:gd name="T26" fmla="*/ 5279 w 5308"/>
                  <a:gd name="T27" fmla="*/ 10 h 10283"/>
                  <a:gd name="T28" fmla="*/ 5269 w 5308"/>
                  <a:gd name="T29" fmla="*/ 4 h 10283"/>
                  <a:gd name="T30" fmla="*/ 5256 w 5308"/>
                  <a:gd name="T31" fmla="*/ 1 h 10283"/>
                  <a:gd name="T32" fmla="*/ 5244 w 5308"/>
                  <a:gd name="T33" fmla="*/ 0 h 10283"/>
                  <a:gd name="T34" fmla="*/ 58 w 5308"/>
                  <a:gd name="T35" fmla="*/ 0 h 10283"/>
                  <a:gd name="T36" fmla="*/ 45 w 5308"/>
                  <a:gd name="T37" fmla="*/ 2 h 10283"/>
                  <a:gd name="T38" fmla="*/ 34 w 5308"/>
                  <a:gd name="T39" fmla="*/ 7 h 10283"/>
                  <a:gd name="T40" fmla="*/ 24 w 5308"/>
                  <a:gd name="T41" fmla="*/ 14 h 10283"/>
                  <a:gd name="T42" fmla="*/ 14 w 5308"/>
                  <a:gd name="T43" fmla="*/ 22 h 10283"/>
                  <a:gd name="T44" fmla="*/ 7 w 5308"/>
                  <a:gd name="T45" fmla="*/ 33 h 10283"/>
                  <a:gd name="T46" fmla="*/ 2 w 5308"/>
                  <a:gd name="T47" fmla="*/ 44 h 10283"/>
                  <a:gd name="T48" fmla="*/ 0 w 5308"/>
                  <a:gd name="T49" fmla="*/ 56 h 10283"/>
                  <a:gd name="T50" fmla="*/ 0 w 5308"/>
                  <a:gd name="T51" fmla="*/ 10218 h 10283"/>
                  <a:gd name="T52" fmla="*/ 1 w 5308"/>
                  <a:gd name="T53" fmla="*/ 10231 h 10283"/>
                  <a:gd name="T54" fmla="*/ 5 w 5308"/>
                  <a:gd name="T55" fmla="*/ 10243 h 10283"/>
                  <a:gd name="T56" fmla="*/ 10 w 5308"/>
                  <a:gd name="T57" fmla="*/ 10254 h 10283"/>
                  <a:gd name="T58" fmla="*/ 18 w 5308"/>
                  <a:gd name="T59" fmla="*/ 10263 h 10283"/>
                  <a:gd name="T60" fmla="*/ 29 w 5308"/>
                  <a:gd name="T61" fmla="*/ 10272 h 10283"/>
                  <a:gd name="T62" fmla="*/ 39 w 5308"/>
                  <a:gd name="T63" fmla="*/ 10278 h 10283"/>
                  <a:gd name="T64" fmla="*/ 51 w 5308"/>
                  <a:gd name="T65" fmla="*/ 10281 h 10283"/>
                  <a:gd name="T66" fmla="*/ 65 w 5308"/>
                  <a:gd name="T67" fmla="*/ 10283 h 10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08" h="10283">
                    <a:moveTo>
                      <a:pt x="5244" y="10283"/>
                    </a:moveTo>
                    <a:lnTo>
                      <a:pt x="5250" y="10282"/>
                    </a:lnTo>
                    <a:lnTo>
                      <a:pt x="5256" y="10281"/>
                    </a:lnTo>
                    <a:lnTo>
                      <a:pt x="5262" y="10280"/>
                    </a:lnTo>
                    <a:lnTo>
                      <a:pt x="5269" y="10278"/>
                    </a:lnTo>
                    <a:lnTo>
                      <a:pt x="5274" y="10275"/>
                    </a:lnTo>
                    <a:lnTo>
                      <a:pt x="5279" y="10272"/>
                    </a:lnTo>
                    <a:lnTo>
                      <a:pt x="5284" y="10268"/>
                    </a:lnTo>
                    <a:lnTo>
                      <a:pt x="5288" y="10263"/>
                    </a:lnTo>
                    <a:lnTo>
                      <a:pt x="5292" y="10259"/>
                    </a:lnTo>
                    <a:lnTo>
                      <a:pt x="5296" y="10254"/>
                    </a:lnTo>
                    <a:lnTo>
                      <a:pt x="5299" y="10249"/>
                    </a:lnTo>
                    <a:lnTo>
                      <a:pt x="5303" y="10243"/>
                    </a:lnTo>
                    <a:lnTo>
                      <a:pt x="5305" y="10237"/>
                    </a:lnTo>
                    <a:lnTo>
                      <a:pt x="5306" y="10231"/>
                    </a:lnTo>
                    <a:lnTo>
                      <a:pt x="5307" y="10224"/>
                    </a:lnTo>
                    <a:lnTo>
                      <a:pt x="5308" y="10218"/>
                    </a:lnTo>
                    <a:lnTo>
                      <a:pt x="5308" y="63"/>
                    </a:lnTo>
                    <a:lnTo>
                      <a:pt x="5307" y="56"/>
                    </a:lnTo>
                    <a:lnTo>
                      <a:pt x="5306" y="50"/>
                    </a:lnTo>
                    <a:lnTo>
                      <a:pt x="5305" y="44"/>
                    </a:lnTo>
                    <a:lnTo>
                      <a:pt x="5303" y="38"/>
                    </a:lnTo>
                    <a:lnTo>
                      <a:pt x="5299" y="33"/>
                    </a:lnTo>
                    <a:lnTo>
                      <a:pt x="5296" y="27"/>
                    </a:lnTo>
                    <a:lnTo>
                      <a:pt x="5292" y="22"/>
                    </a:lnTo>
                    <a:lnTo>
                      <a:pt x="5288" y="18"/>
                    </a:lnTo>
                    <a:lnTo>
                      <a:pt x="5284" y="14"/>
                    </a:lnTo>
                    <a:lnTo>
                      <a:pt x="5279" y="10"/>
                    </a:lnTo>
                    <a:lnTo>
                      <a:pt x="5274" y="7"/>
                    </a:lnTo>
                    <a:lnTo>
                      <a:pt x="5269" y="4"/>
                    </a:lnTo>
                    <a:lnTo>
                      <a:pt x="5262" y="2"/>
                    </a:lnTo>
                    <a:lnTo>
                      <a:pt x="5256" y="1"/>
                    </a:lnTo>
                    <a:lnTo>
                      <a:pt x="5250" y="0"/>
                    </a:lnTo>
                    <a:lnTo>
                      <a:pt x="5244" y="0"/>
                    </a:lnTo>
                    <a:lnTo>
                      <a:pt x="65" y="0"/>
                    </a:lnTo>
                    <a:lnTo>
                      <a:pt x="58" y="0"/>
                    </a:lnTo>
                    <a:lnTo>
                      <a:pt x="51" y="1"/>
                    </a:lnTo>
                    <a:lnTo>
                      <a:pt x="45" y="2"/>
                    </a:lnTo>
                    <a:lnTo>
                      <a:pt x="39" y="4"/>
                    </a:lnTo>
                    <a:lnTo>
                      <a:pt x="34" y="7"/>
                    </a:lnTo>
                    <a:lnTo>
                      <a:pt x="29" y="10"/>
                    </a:lnTo>
                    <a:lnTo>
                      <a:pt x="24" y="14"/>
                    </a:lnTo>
                    <a:lnTo>
                      <a:pt x="18" y="18"/>
                    </a:lnTo>
                    <a:lnTo>
                      <a:pt x="14" y="22"/>
                    </a:lnTo>
                    <a:lnTo>
                      <a:pt x="10" y="27"/>
                    </a:lnTo>
                    <a:lnTo>
                      <a:pt x="7" y="33"/>
                    </a:lnTo>
                    <a:lnTo>
                      <a:pt x="5" y="38"/>
                    </a:lnTo>
                    <a:lnTo>
                      <a:pt x="2" y="44"/>
                    </a:lnTo>
                    <a:lnTo>
                      <a:pt x="1" y="50"/>
                    </a:lnTo>
                    <a:lnTo>
                      <a:pt x="0" y="56"/>
                    </a:lnTo>
                    <a:lnTo>
                      <a:pt x="0" y="63"/>
                    </a:lnTo>
                    <a:lnTo>
                      <a:pt x="0" y="10218"/>
                    </a:lnTo>
                    <a:lnTo>
                      <a:pt x="0" y="10224"/>
                    </a:lnTo>
                    <a:lnTo>
                      <a:pt x="1" y="10231"/>
                    </a:lnTo>
                    <a:lnTo>
                      <a:pt x="2" y="10237"/>
                    </a:lnTo>
                    <a:lnTo>
                      <a:pt x="5" y="10243"/>
                    </a:lnTo>
                    <a:lnTo>
                      <a:pt x="7" y="10249"/>
                    </a:lnTo>
                    <a:lnTo>
                      <a:pt x="10" y="10254"/>
                    </a:lnTo>
                    <a:lnTo>
                      <a:pt x="14" y="10259"/>
                    </a:lnTo>
                    <a:lnTo>
                      <a:pt x="18" y="10263"/>
                    </a:lnTo>
                    <a:lnTo>
                      <a:pt x="24" y="10268"/>
                    </a:lnTo>
                    <a:lnTo>
                      <a:pt x="29" y="10272"/>
                    </a:lnTo>
                    <a:lnTo>
                      <a:pt x="34" y="10275"/>
                    </a:lnTo>
                    <a:lnTo>
                      <a:pt x="39" y="10278"/>
                    </a:lnTo>
                    <a:lnTo>
                      <a:pt x="45" y="10280"/>
                    </a:lnTo>
                    <a:lnTo>
                      <a:pt x="51" y="10281"/>
                    </a:lnTo>
                    <a:lnTo>
                      <a:pt x="58" y="10282"/>
                    </a:lnTo>
                    <a:lnTo>
                      <a:pt x="65" y="10283"/>
                    </a:lnTo>
                    <a:lnTo>
                      <a:pt x="5244" y="10283"/>
                    </a:lnTo>
                    <a:close/>
                  </a:path>
                </a:pathLst>
              </a:custGeom>
              <a:solidFill>
                <a:srgbClr val="FAF8EF"/>
              </a:solidFill>
              <a:ln w="0">
                <a:solidFill>
                  <a:srgbClr val="000000"/>
                </a:solidFill>
                <a:prstDash val="solid"/>
                <a:round/>
                <a:headEnd/>
                <a:tailEnd/>
              </a:ln>
            </p:spPr>
            <p:txBody>
              <a:bodyPr/>
              <a:lstStyle/>
              <a:p>
                <a:endParaRPr lang="en-US"/>
              </a:p>
            </p:txBody>
          </p:sp>
          <p:sp>
            <p:nvSpPr>
              <p:cNvPr id="1039380" name="Freeform 20"/>
              <p:cNvSpPr>
                <a:spLocks/>
              </p:cNvSpPr>
              <p:nvPr/>
            </p:nvSpPr>
            <p:spPr bwMode="auto">
              <a:xfrm>
                <a:off x="2496" y="1536"/>
                <a:ext cx="399" cy="913"/>
              </a:xfrm>
              <a:custGeom>
                <a:avLst/>
                <a:gdLst>
                  <a:gd name="T0" fmla="*/ 3933 w 3991"/>
                  <a:gd name="T1" fmla="*/ 9126 h 9127"/>
                  <a:gd name="T2" fmla="*/ 3946 w 3991"/>
                  <a:gd name="T3" fmla="*/ 9124 h 9127"/>
                  <a:gd name="T4" fmla="*/ 3957 w 3991"/>
                  <a:gd name="T5" fmla="*/ 9119 h 9127"/>
                  <a:gd name="T6" fmla="*/ 3967 w 3991"/>
                  <a:gd name="T7" fmla="*/ 9112 h 9127"/>
                  <a:gd name="T8" fmla="*/ 3976 w 3991"/>
                  <a:gd name="T9" fmla="*/ 9103 h 9127"/>
                  <a:gd name="T10" fmla="*/ 3983 w 3991"/>
                  <a:gd name="T11" fmla="*/ 9093 h 9127"/>
                  <a:gd name="T12" fmla="*/ 3988 w 3991"/>
                  <a:gd name="T13" fmla="*/ 9081 h 9127"/>
                  <a:gd name="T14" fmla="*/ 3990 w 3991"/>
                  <a:gd name="T15" fmla="*/ 9069 h 9127"/>
                  <a:gd name="T16" fmla="*/ 3991 w 3991"/>
                  <a:gd name="T17" fmla="*/ 64 h 9127"/>
                  <a:gd name="T18" fmla="*/ 3989 w 3991"/>
                  <a:gd name="T19" fmla="*/ 51 h 9127"/>
                  <a:gd name="T20" fmla="*/ 3986 w 3991"/>
                  <a:gd name="T21" fmla="*/ 38 h 9127"/>
                  <a:gd name="T22" fmla="*/ 3980 w 3991"/>
                  <a:gd name="T23" fmla="*/ 28 h 9127"/>
                  <a:gd name="T24" fmla="*/ 3972 w 3991"/>
                  <a:gd name="T25" fmla="*/ 19 h 9127"/>
                  <a:gd name="T26" fmla="*/ 3962 w 3991"/>
                  <a:gd name="T27" fmla="*/ 11 h 9127"/>
                  <a:gd name="T28" fmla="*/ 3952 w 3991"/>
                  <a:gd name="T29" fmla="*/ 4 h 9127"/>
                  <a:gd name="T30" fmla="*/ 3940 w 3991"/>
                  <a:gd name="T31" fmla="*/ 1 h 9127"/>
                  <a:gd name="T32" fmla="*/ 3927 w 3991"/>
                  <a:gd name="T33" fmla="*/ 0 h 9127"/>
                  <a:gd name="T34" fmla="*/ 57 w 3991"/>
                  <a:gd name="T35" fmla="*/ 0 h 9127"/>
                  <a:gd name="T36" fmla="*/ 44 w 3991"/>
                  <a:gd name="T37" fmla="*/ 2 h 9127"/>
                  <a:gd name="T38" fmla="*/ 33 w 3991"/>
                  <a:gd name="T39" fmla="*/ 8 h 9127"/>
                  <a:gd name="T40" fmla="*/ 23 w 3991"/>
                  <a:gd name="T41" fmla="*/ 15 h 9127"/>
                  <a:gd name="T42" fmla="*/ 14 w 3991"/>
                  <a:gd name="T43" fmla="*/ 23 h 9127"/>
                  <a:gd name="T44" fmla="*/ 7 w 3991"/>
                  <a:gd name="T45" fmla="*/ 33 h 9127"/>
                  <a:gd name="T46" fmla="*/ 2 w 3991"/>
                  <a:gd name="T47" fmla="*/ 45 h 9127"/>
                  <a:gd name="T48" fmla="*/ 0 w 3991"/>
                  <a:gd name="T49" fmla="*/ 57 h 9127"/>
                  <a:gd name="T50" fmla="*/ 0 w 3991"/>
                  <a:gd name="T51" fmla="*/ 9062 h 9127"/>
                  <a:gd name="T52" fmla="*/ 1 w 3991"/>
                  <a:gd name="T53" fmla="*/ 9075 h 9127"/>
                  <a:gd name="T54" fmla="*/ 4 w 3991"/>
                  <a:gd name="T55" fmla="*/ 9087 h 9127"/>
                  <a:gd name="T56" fmla="*/ 10 w 3991"/>
                  <a:gd name="T57" fmla="*/ 9098 h 9127"/>
                  <a:gd name="T58" fmla="*/ 19 w 3991"/>
                  <a:gd name="T59" fmla="*/ 9108 h 9127"/>
                  <a:gd name="T60" fmla="*/ 28 w 3991"/>
                  <a:gd name="T61" fmla="*/ 9116 h 9127"/>
                  <a:gd name="T62" fmla="*/ 38 w 3991"/>
                  <a:gd name="T63" fmla="*/ 9122 h 9127"/>
                  <a:gd name="T64" fmla="*/ 50 w 3991"/>
                  <a:gd name="T65" fmla="*/ 9125 h 9127"/>
                  <a:gd name="T66" fmla="*/ 64 w 3991"/>
                  <a:gd name="T67" fmla="*/ 9127 h 9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1" h="9127">
                    <a:moveTo>
                      <a:pt x="3927" y="9127"/>
                    </a:moveTo>
                    <a:lnTo>
                      <a:pt x="3933" y="9126"/>
                    </a:lnTo>
                    <a:lnTo>
                      <a:pt x="3940" y="9125"/>
                    </a:lnTo>
                    <a:lnTo>
                      <a:pt x="3946" y="9124"/>
                    </a:lnTo>
                    <a:lnTo>
                      <a:pt x="3952" y="9122"/>
                    </a:lnTo>
                    <a:lnTo>
                      <a:pt x="3957" y="9119"/>
                    </a:lnTo>
                    <a:lnTo>
                      <a:pt x="3962" y="9116"/>
                    </a:lnTo>
                    <a:lnTo>
                      <a:pt x="3967" y="9112"/>
                    </a:lnTo>
                    <a:lnTo>
                      <a:pt x="3972" y="9108"/>
                    </a:lnTo>
                    <a:lnTo>
                      <a:pt x="3976" y="9103"/>
                    </a:lnTo>
                    <a:lnTo>
                      <a:pt x="3980" y="9098"/>
                    </a:lnTo>
                    <a:lnTo>
                      <a:pt x="3983" y="9093"/>
                    </a:lnTo>
                    <a:lnTo>
                      <a:pt x="3986" y="9087"/>
                    </a:lnTo>
                    <a:lnTo>
                      <a:pt x="3988" y="9081"/>
                    </a:lnTo>
                    <a:lnTo>
                      <a:pt x="3989" y="9075"/>
                    </a:lnTo>
                    <a:lnTo>
                      <a:pt x="3990" y="9069"/>
                    </a:lnTo>
                    <a:lnTo>
                      <a:pt x="3991" y="9062"/>
                    </a:lnTo>
                    <a:lnTo>
                      <a:pt x="3991" y="64"/>
                    </a:lnTo>
                    <a:lnTo>
                      <a:pt x="3990" y="57"/>
                    </a:lnTo>
                    <a:lnTo>
                      <a:pt x="3989" y="51"/>
                    </a:lnTo>
                    <a:lnTo>
                      <a:pt x="3988" y="45"/>
                    </a:lnTo>
                    <a:lnTo>
                      <a:pt x="3986" y="38"/>
                    </a:lnTo>
                    <a:lnTo>
                      <a:pt x="3983" y="33"/>
                    </a:lnTo>
                    <a:lnTo>
                      <a:pt x="3980" y="28"/>
                    </a:lnTo>
                    <a:lnTo>
                      <a:pt x="3976" y="23"/>
                    </a:lnTo>
                    <a:lnTo>
                      <a:pt x="3972" y="19"/>
                    </a:lnTo>
                    <a:lnTo>
                      <a:pt x="3967" y="15"/>
                    </a:lnTo>
                    <a:lnTo>
                      <a:pt x="3962" y="11"/>
                    </a:lnTo>
                    <a:lnTo>
                      <a:pt x="3957" y="8"/>
                    </a:lnTo>
                    <a:lnTo>
                      <a:pt x="3952" y="4"/>
                    </a:lnTo>
                    <a:lnTo>
                      <a:pt x="3946" y="2"/>
                    </a:lnTo>
                    <a:lnTo>
                      <a:pt x="3940" y="1"/>
                    </a:lnTo>
                    <a:lnTo>
                      <a:pt x="3933" y="0"/>
                    </a:lnTo>
                    <a:lnTo>
                      <a:pt x="3927" y="0"/>
                    </a:lnTo>
                    <a:lnTo>
                      <a:pt x="64" y="0"/>
                    </a:lnTo>
                    <a:lnTo>
                      <a:pt x="57" y="0"/>
                    </a:lnTo>
                    <a:lnTo>
                      <a:pt x="50" y="1"/>
                    </a:lnTo>
                    <a:lnTo>
                      <a:pt x="44" y="2"/>
                    </a:lnTo>
                    <a:lnTo>
                      <a:pt x="38" y="4"/>
                    </a:lnTo>
                    <a:lnTo>
                      <a:pt x="33" y="8"/>
                    </a:lnTo>
                    <a:lnTo>
                      <a:pt x="28" y="11"/>
                    </a:lnTo>
                    <a:lnTo>
                      <a:pt x="23" y="15"/>
                    </a:lnTo>
                    <a:lnTo>
                      <a:pt x="19" y="19"/>
                    </a:lnTo>
                    <a:lnTo>
                      <a:pt x="14" y="23"/>
                    </a:lnTo>
                    <a:lnTo>
                      <a:pt x="10" y="28"/>
                    </a:lnTo>
                    <a:lnTo>
                      <a:pt x="7" y="33"/>
                    </a:lnTo>
                    <a:lnTo>
                      <a:pt x="4" y="38"/>
                    </a:lnTo>
                    <a:lnTo>
                      <a:pt x="2" y="45"/>
                    </a:lnTo>
                    <a:lnTo>
                      <a:pt x="1" y="51"/>
                    </a:lnTo>
                    <a:lnTo>
                      <a:pt x="0" y="57"/>
                    </a:lnTo>
                    <a:lnTo>
                      <a:pt x="0" y="64"/>
                    </a:lnTo>
                    <a:lnTo>
                      <a:pt x="0" y="9062"/>
                    </a:lnTo>
                    <a:lnTo>
                      <a:pt x="0" y="9069"/>
                    </a:lnTo>
                    <a:lnTo>
                      <a:pt x="1" y="9075"/>
                    </a:lnTo>
                    <a:lnTo>
                      <a:pt x="2" y="9081"/>
                    </a:lnTo>
                    <a:lnTo>
                      <a:pt x="4" y="9087"/>
                    </a:lnTo>
                    <a:lnTo>
                      <a:pt x="7" y="9093"/>
                    </a:lnTo>
                    <a:lnTo>
                      <a:pt x="10" y="9098"/>
                    </a:lnTo>
                    <a:lnTo>
                      <a:pt x="14" y="9103"/>
                    </a:lnTo>
                    <a:lnTo>
                      <a:pt x="19" y="9108"/>
                    </a:lnTo>
                    <a:lnTo>
                      <a:pt x="23" y="9112"/>
                    </a:lnTo>
                    <a:lnTo>
                      <a:pt x="28" y="9116"/>
                    </a:lnTo>
                    <a:lnTo>
                      <a:pt x="33" y="9119"/>
                    </a:lnTo>
                    <a:lnTo>
                      <a:pt x="38" y="9122"/>
                    </a:lnTo>
                    <a:lnTo>
                      <a:pt x="44" y="9124"/>
                    </a:lnTo>
                    <a:lnTo>
                      <a:pt x="50" y="9125"/>
                    </a:lnTo>
                    <a:lnTo>
                      <a:pt x="57" y="9126"/>
                    </a:lnTo>
                    <a:lnTo>
                      <a:pt x="64" y="9127"/>
                    </a:lnTo>
                    <a:lnTo>
                      <a:pt x="3927" y="9127"/>
                    </a:lnTo>
                    <a:close/>
                  </a:path>
                </a:pathLst>
              </a:custGeom>
              <a:solidFill>
                <a:srgbClr val="F2EEDE"/>
              </a:solidFill>
              <a:ln w="0">
                <a:solidFill>
                  <a:srgbClr val="000000"/>
                </a:solidFill>
                <a:prstDash val="solid"/>
                <a:round/>
                <a:headEnd/>
                <a:tailEnd/>
              </a:ln>
            </p:spPr>
            <p:txBody>
              <a:bodyPr/>
              <a:lstStyle/>
              <a:p>
                <a:endParaRPr lang="en-US"/>
              </a:p>
            </p:txBody>
          </p:sp>
          <p:sp>
            <p:nvSpPr>
              <p:cNvPr id="1039381" name="Freeform 21"/>
              <p:cNvSpPr>
                <a:spLocks/>
              </p:cNvSpPr>
              <p:nvPr/>
            </p:nvSpPr>
            <p:spPr bwMode="auto">
              <a:xfrm>
                <a:off x="2509" y="1586"/>
                <a:ext cx="370" cy="141"/>
              </a:xfrm>
              <a:custGeom>
                <a:avLst/>
                <a:gdLst>
                  <a:gd name="T0" fmla="*/ 3639 w 3697"/>
                  <a:gd name="T1" fmla="*/ 1403 h 1404"/>
                  <a:gd name="T2" fmla="*/ 3651 w 3697"/>
                  <a:gd name="T3" fmla="*/ 1401 h 1404"/>
                  <a:gd name="T4" fmla="*/ 3663 w 3697"/>
                  <a:gd name="T5" fmla="*/ 1396 h 1404"/>
                  <a:gd name="T6" fmla="*/ 3673 w 3697"/>
                  <a:gd name="T7" fmla="*/ 1389 h 1404"/>
                  <a:gd name="T8" fmla="*/ 3682 w 3697"/>
                  <a:gd name="T9" fmla="*/ 1381 h 1404"/>
                  <a:gd name="T10" fmla="*/ 3688 w 3697"/>
                  <a:gd name="T11" fmla="*/ 1370 h 1404"/>
                  <a:gd name="T12" fmla="*/ 3693 w 3697"/>
                  <a:gd name="T13" fmla="*/ 1359 h 1404"/>
                  <a:gd name="T14" fmla="*/ 3696 w 3697"/>
                  <a:gd name="T15" fmla="*/ 1347 h 1404"/>
                  <a:gd name="T16" fmla="*/ 3697 w 3697"/>
                  <a:gd name="T17" fmla="*/ 64 h 1404"/>
                  <a:gd name="T18" fmla="*/ 3694 w 3697"/>
                  <a:gd name="T19" fmla="*/ 50 h 1404"/>
                  <a:gd name="T20" fmla="*/ 3691 w 3697"/>
                  <a:gd name="T21" fmla="*/ 38 h 1404"/>
                  <a:gd name="T22" fmla="*/ 3685 w 3697"/>
                  <a:gd name="T23" fmla="*/ 28 h 1404"/>
                  <a:gd name="T24" fmla="*/ 3678 w 3697"/>
                  <a:gd name="T25" fmla="*/ 18 h 1404"/>
                  <a:gd name="T26" fmla="*/ 3668 w 3697"/>
                  <a:gd name="T27" fmla="*/ 10 h 1404"/>
                  <a:gd name="T28" fmla="*/ 3657 w 3697"/>
                  <a:gd name="T29" fmla="*/ 4 h 1404"/>
                  <a:gd name="T30" fmla="*/ 3645 w 3697"/>
                  <a:gd name="T31" fmla="*/ 1 h 1404"/>
                  <a:gd name="T32" fmla="*/ 3633 w 3697"/>
                  <a:gd name="T33" fmla="*/ 0 h 1404"/>
                  <a:gd name="T34" fmla="*/ 58 w 3697"/>
                  <a:gd name="T35" fmla="*/ 0 h 1404"/>
                  <a:gd name="T36" fmla="*/ 45 w 3697"/>
                  <a:gd name="T37" fmla="*/ 2 h 1404"/>
                  <a:gd name="T38" fmla="*/ 33 w 3697"/>
                  <a:gd name="T39" fmla="*/ 7 h 1404"/>
                  <a:gd name="T40" fmla="*/ 23 w 3697"/>
                  <a:gd name="T41" fmla="*/ 14 h 1404"/>
                  <a:gd name="T42" fmla="*/ 14 w 3697"/>
                  <a:gd name="T43" fmla="*/ 23 h 1404"/>
                  <a:gd name="T44" fmla="*/ 7 w 3697"/>
                  <a:gd name="T45" fmla="*/ 33 h 1404"/>
                  <a:gd name="T46" fmla="*/ 2 w 3697"/>
                  <a:gd name="T47" fmla="*/ 44 h 1404"/>
                  <a:gd name="T48" fmla="*/ 0 w 3697"/>
                  <a:gd name="T49" fmla="*/ 56 h 1404"/>
                  <a:gd name="T50" fmla="*/ 0 w 3697"/>
                  <a:gd name="T51" fmla="*/ 1340 h 1404"/>
                  <a:gd name="T52" fmla="*/ 1 w 3697"/>
                  <a:gd name="T53" fmla="*/ 1353 h 1404"/>
                  <a:gd name="T54" fmla="*/ 4 w 3697"/>
                  <a:gd name="T55" fmla="*/ 1365 h 1404"/>
                  <a:gd name="T56" fmla="*/ 10 w 3697"/>
                  <a:gd name="T57" fmla="*/ 1375 h 1404"/>
                  <a:gd name="T58" fmla="*/ 18 w 3697"/>
                  <a:gd name="T59" fmla="*/ 1385 h 1404"/>
                  <a:gd name="T60" fmla="*/ 28 w 3697"/>
                  <a:gd name="T61" fmla="*/ 1393 h 1404"/>
                  <a:gd name="T62" fmla="*/ 39 w 3697"/>
                  <a:gd name="T63" fmla="*/ 1399 h 1404"/>
                  <a:gd name="T64" fmla="*/ 51 w 3697"/>
                  <a:gd name="T65" fmla="*/ 1402 h 1404"/>
                  <a:gd name="T66" fmla="*/ 65 w 3697"/>
                  <a:gd name="T67" fmla="*/ 1404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7" h="1404">
                    <a:moveTo>
                      <a:pt x="3633" y="1404"/>
                    </a:moveTo>
                    <a:lnTo>
                      <a:pt x="3639" y="1403"/>
                    </a:lnTo>
                    <a:lnTo>
                      <a:pt x="3645" y="1402"/>
                    </a:lnTo>
                    <a:lnTo>
                      <a:pt x="3651" y="1401"/>
                    </a:lnTo>
                    <a:lnTo>
                      <a:pt x="3657" y="1399"/>
                    </a:lnTo>
                    <a:lnTo>
                      <a:pt x="3663" y="1396"/>
                    </a:lnTo>
                    <a:lnTo>
                      <a:pt x="3668" y="1393"/>
                    </a:lnTo>
                    <a:lnTo>
                      <a:pt x="3673" y="1389"/>
                    </a:lnTo>
                    <a:lnTo>
                      <a:pt x="3678" y="1385"/>
                    </a:lnTo>
                    <a:lnTo>
                      <a:pt x="3682" y="1381"/>
                    </a:lnTo>
                    <a:lnTo>
                      <a:pt x="3685" y="1375"/>
                    </a:lnTo>
                    <a:lnTo>
                      <a:pt x="3688" y="1370"/>
                    </a:lnTo>
                    <a:lnTo>
                      <a:pt x="3691" y="1365"/>
                    </a:lnTo>
                    <a:lnTo>
                      <a:pt x="3693" y="1359"/>
                    </a:lnTo>
                    <a:lnTo>
                      <a:pt x="3694" y="1353"/>
                    </a:lnTo>
                    <a:lnTo>
                      <a:pt x="3696" y="1347"/>
                    </a:lnTo>
                    <a:lnTo>
                      <a:pt x="3697" y="1340"/>
                    </a:lnTo>
                    <a:lnTo>
                      <a:pt x="3697" y="64"/>
                    </a:lnTo>
                    <a:lnTo>
                      <a:pt x="3696" y="56"/>
                    </a:lnTo>
                    <a:lnTo>
                      <a:pt x="3694" y="50"/>
                    </a:lnTo>
                    <a:lnTo>
                      <a:pt x="3693" y="44"/>
                    </a:lnTo>
                    <a:lnTo>
                      <a:pt x="3691" y="38"/>
                    </a:lnTo>
                    <a:lnTo>
                      <a:pt x="3688" y="33"/>
                    </a:lnTo>
                    <a:lnTo>
                      <a:pt x="3685" y="28"/>
                    </a:lnTo>
                    <a:lnTo>
                      <a:pt x="3682" y="23"/>
                    </a:lnTo>
                    <a:lnTo>
                      <a:pt x="3678" y="18"/>
                    </a:lnTo>
                    <a:lnTo>
                      <a:pt x="3673" y="14"/>
                    </a:lnTo>
                    <a:lnTo>
                      <a:pt x="3668" y="10"/>
                    </a:lnTo>
                    <a:lnTo>
                      <a:pt x="3663" y="7"/>
                    </a:lnTo>
                    <a:lnTo>
                      <a:pt x="3657" y="4"/>
                    </a:lnTo>
                    <a:lnTo>
                      <a:pt x="3651" y="2"/>
                    </a:lnTo>
                    <a:lnTo>
                      <a:pt x="3645" y="1"/>
                    </a:lnTo>
                    <a:lnTo>
                      <a:pt x="3639" y="0"/>
                    </a:lnTo>
                    <a:lnTo>
                      <a:pt x="3633" y="0"/>
                    </a:lnTo>
                    <a:lnTo>
                      <a:pt x="65" y="0"/>
                    </a:lnTo>
                    <a:lnTo>
                      <a:pt x="58" y="0"/>
                    </a:lnTo>
                    <a:lnTo>
                      <a:pt x="51" y="1"/>
                    </a:lnTo>
                    <a:lnTo>
                      <a:pt x="45" y="2"/>
                    </a:lnTo>
                    <a:lnTo>
                      <a:pt x="39" y="4"/>
                    </a:lnTo>
                    <a:lnTo>
                      <a:pt x="33" y="7"/>
                    </a:lnTo>
                    <a:lnTo>
                      <a:pt x="28" y="10"/>
                    </a:lnTo>
                    <a:lnTo>
                      <a:pt x="23" y="14"/>
                    </a:lnTo>
                    <a:lnTo>
                      <a:pt x="18" y="18"/>
                    </a:lnTo>
                    <a:lnTo>
                      <a:pt x="14" y="23"/>
                    </a:lnTo>
                    <a:lnTo>
                      <a:pt x="10" y="28"/>
                    </a:lnTo>
                    <a:lnTo>
                      <a:pt x="7" y="33"/>
                    </a:lnTo>
                    <a:lnTo>
                      <a:pt x="4" y="38"/>
                    </a:lnTo>
                    <a:lnTo>
                      <a:pt x="2" y="44"/>
                    </a:lnTo>
                    <a:lnTo>
                      <a:pt x="1" y="50"/>
                    </a:lnTo>
                    <a:lnTo>
                      <a:pt x="0" y="56"/>
                    </a:lnTo>
                    <a:lnTo>
                      <a:pt x="0" y="64"/>
                    </a:lnTo>
                    <a:lnTo>
                      <a:pt x="0" y="1340"/>
                    </a:lnTo>
                    <a:lnTo>
                      <a:pt x="0" y="1347"/>
                    </a:lnTo>
                    <a:lnTo>
                      <a:pt x="1" y="1353"/>
                    </a:lnTo>
                    <a:lnTo>
                      <a:pt x="2" y="1359"/>
                    </a:lnTo>
                    <a:lnTo>
                      <a:pt x="4" y="1365"/>
                    </a:lnTo>
                    <a:lnTo>
                      <a:pt x="7" y="1370"/>
                    </a:lnTo>
                    <a:lnTo>
                      <a:pt x="10" y="1375"/>
                    </a:lnTo>
                    <a:lnTo>
                      <a:pt x="14" y="1381"/>
                    </a:lnTo>
                    <a:lnTo>
                      <a:pt x="18" y="1385"/>
                    </a:lnTo>
                    <a:lnTo>
                      <a:pt x="23" y="1389"/>
                    </a:lnTo>
                    <a:lnTo>
                      <a:pt x="28" y="1393"/>
                    </a:lnTo>
                    <a:lnTo>
                      <a:pt x="33" y="1396"/>
                    </a:lnTo>
                    <a:lnTo>
                      <a:pt x="39" y="1399"/>
                    </a:lnTo>
                    <a:lnTo>
                      <a:pt x="45" y="1401"/>
                    </a:lnTo>
                    <a:lnTo>
                      <a:pt x="51" y="1402"/>
                    </a:lnTo>
                    <a:lnTo>
                      <a:pt x="58" y="1403"/>
                    </a:lnTo>
                    <a:lnTo>
                      <a:pt x="65" y="1404"/>
                    </a:lnTo>
                    <a:lnTo>
                      <a:pt x="3633" y="1404"/>
                    </a:lnTo>
                    <a:close/>
                  </a:path>
                </a:pathLst>
              </a:custGeom>
              <a:solidFill>
                <a:srgbClr val="E6E2DE"/>
              </a:solidFill>
              <a:ln w="0">
                <a:solidFill>
                  <a:srgbClr val="000000"/>
                </a:solidFill>
                <a:prstDash val="solid"/>
                <a:round/>
                <a:headEnd/>
                <a:tailEnd/>
              </a:ln>
            </p:spPr>
            <p:txBody>
              <a:bodyPr/>
              <a:lstStyle/>
              <a:p>
                <a:endParaRPr lang="en-US"/>
              </a:p>
            </p:txBody>
          </p:sp>
          <p:sp>
            <p:nvSpPr>
              <p:cNvPr id="1039382" name="Freeform 22"/>
              <p:cNvSpPr>
                <a:spLocks/>
              </p:cNvSpPr>
              <p:nvPr/>
            </p:nvSpPr>
            <p:spPr bwMode="auto">
              <a:xfrm>
                <a:off x="2523" y="1598"/>
                <a:ext cx="340" cy="81"/>
              </a:xfrm>
              <a:custGeom>
                <a:avLst/>
                <a:gdLst>
                  <a:gd name="T0" fmla="*/ 3343 w 3401"/>
                  <a:gd name="T1" fmla="*/ 814 h 815"/>
                  <a:gd name="T2" fmla="*/ 3356 w 3401"/>
                  <a:gd name="T3" fmla="*/ 812 h 815"/>
                  <a:gd name="T4" fmla="*/ 3367 w 3401"/>
                  <a:gd name="T5" fmla="*/ 807 h 815"/>
                  <a:gd name="T6" fmla="*/ 3377 w 3401"/>
                  <a:gd name="T7" fmla="*/ 800 h 815"/>
                  <a:gd name="T8" fmla="*/ 3387 w 3401"/>
                  <a:gd name="T9" fmla="*/ 792 h 815"/>
                  <a:gd name="T10" fmla="*/ 3393 w 3401"/>
                  <a:gd name="T11" fmla="*/ 781 h 815"/>
                  <a:gd name="T12" fmla="*/ 3398 w 3401"/>
                  <a:gd name="T13" fmla="*/ 770 h 815"/>
                  <a:gd name="T14" fmla="*/ 3400 w 3401"/>
                  <a:gd name="T15" fmla="*/ 758 h 815"/>
                  <a:gd name="T16" fmla="*/ 3401 w 3401"/>
                  <a:gd name="T17" fmla="*/ 64 h 815"/>
                  <a:gd name="T18" fmla="*/ 3399 w 3401"/>
                  <a:gd name="T19" fmla="*/ 50 h 815"/>
                  <a:gd name="T20" fmla="*/ 3396 w 3401"/>
                  <a:gd name="T21" fmla="*/ 38 h 815"/>
                  <a:gd name="T22" fmla="*/ 3390 w 3401"/>
                  <a:gd name="T23" fmla="*/ 28 h 815"/>
                  <a:gd name="T24" fmla="*/ 3382 w 3401"/>
                  <a:gd name="T25" fmla="*/ 19 h 815"/>
                  <a:gd name="T26" fmla="*/ 3372 w 3401"/>
                  <a:gd name="T27" fmla="*/ 10 h 815"/>
                  <a:gd name="T28" fmla="*/ 3362 w 3401"/>
                  <a:gd name="T29" fmla="*/ 4 h 815"/>
                  <a:gd name="T30" fmla="*/ 3350 w 3401"/>
                  <a:gd name="T31" fmla="*/ 1 h 815"/>
                  <a:gd name="T32" fmla="*/ 3337 w 3401"/>
                  <a:gd name="T33" fmla="*/ 0 h 815"/>
                  <a:gd name="T34" fmla="*/ 56 w 3401"/>
                  <a:gd name="T35" fmla="*/ 0 h 815"/>
                  <a:gd name="T36" fmla="*/ 44 w 3401"/>
                  <a:gd name="T37" fmla="*/ 2 h 815"/>
                  <a:gd name="T38" fmla="*/ 33 w 3401"/>
                  <a:gd name="T39" fmla="*/ 7 h 815"/>
                  <a:gd name="T40" fmla="*/ 22 w 3401"/>
                  <a:gd name="T41" fmla="*/ 14 h 815"/>
                  <a:gd name="T42" fmla="*/ 14 w 3401"/>
                  <a:gd name="T43" fmla="*/ 23 h 815"/>
                  <a:gd name="T44" fmla="*/ 7 w 3401"/>
                  <a:gd name="T45" fmla="*/ 33 h 815"/>
                  <a:gd name="T46" fmla="*/ 2 w 3401"/>
                  <a:gd name="T47" fmla="*/ 44 h 815"/>
                  <a:gd name="T48" fmla="*/ 0 w 3401"/>
                  <a:gd name="T49" fmla="*/ 57 h 815"/>
                  <a:gd name="T50" fmla="*/ 0 w 3401"/>
                  <a:gd name="T51" fmla="*/ 752 h 815"/>
                  <a:gd name="T52" fmla="*/ 1 w 3401"/>
                  <a:gd name="T53" fmla="*/ 764 h 815"/>
                  <a:gd name="T54" fmla="*/ 4 w 3401"/>
                  <a:gd name="T55" fmla="*/ 776 h 815"/>
                  <a:gd name="T56" fmla="*/ 10 w 3401"/>
                  <a:gd name="T57" fmla="*/ 786 h 815"/>
                  <a:gd name="T58" fmla="*/ 18 w 3401"/>
                  <a:gd name="T59" fmla="*/ 796 h 815"/>
                  <a:gd name="T60" fmla="*/ 28 w 3401"/>
                  <a:gd name="T61" fmla="*/ 804 h 815"/>
                  <a:gd name="T62" fmla="*/ 38 w 3401"/>
                  <a:gd name="T63" fmla="*/ 810 h 815"/>
                  <a:gd name="T64" fmla="*/ 50 w 3401"/>
                  <a:gd name="T65" fmla="*/ 813 h 815"/>
                  <a:gd name="T66" fmla="*/ 64 w 3401"/>
                  <a:gd name="T67" fmla="*/ 81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01" h="815">
                    <a:moveTo>
                      <a:pt x="3337" y="815"/>
                    </a:moveTo>
                    <a:lnTo>
                      <a:pt x="3343" y="814"/>
                    </a:lnTo>
                    <a:lnTo>
                      <a:pt x="3350" y="813"/>
                    </a:lnTo>
                    <a:lnTo>
                      <a:pt x="3356" y="812"/>
                    </a:lnTo>
                    <a:lnTo>
                      <a:pt x="3362" y="810"/>
                    </a:lnTo>
                    <a:lnTo>
                      <a:pt x="3367" y="807"/>
                    </a:lnTo>
                    <a:lnTo>
                      <a:pt x="3372" y="804"/>
                    </a:lnTo>
                    <a:lnTo>
                      <a:pt x="3377" y="800"/>
                    </a:lnTo>
                    <a:lnTo>
                      <a:pt x="3382" y="796"/>
                    </a:lnTo>
                    <a:lnTo>
                      <a:pt x="3387" y="792"/>
                    </a:lnTo>
                    <a:lnTo>
                      <a:pt x="3390" y="786"/>
                    </a:lnTo>
                    <a:lnTo>
                      <a:pt x="3393" y="781"/>
                    </a:lnTo>
                    <a:lnTo>
                      <a:pt x="3396" y="776"/>
                    </a:lnTo>
                    <a:lnTo>
                      <a:pt x="3398" y="770"/>
                    </a:lnTo>
                    <a:lnTo>
                      <a:pt x="3399" y="764"/>
                    </a:lnTo>
                    <a:lnTo>
                      <a:pt x="3400" y="758"/>
                    </a:lnTo>
                    <a:lnTo>
                      <a:pt x="3401" y="752"/>
                    </a:lnTo>
                    <a:lnTo>
                      <a:pt x="3401" y="64"/>
                    </a:lnTo>
                    <a:lnTo>
                      <a:pt x="3400" y="57"/>
                    </a:lnTo>
                    <a:lnTo>
                      <a:pt x="3399" y="50"/>
                    </a:lnTo>
                    <a:lnTo>
                      <a:pt x="3398" y="44"/>
                    </a:lnTo>
                    <a:lnTo>
                      <a:pt x="3396" y="38"/>
                    </a:lnTo>
                    <a:lnTo>
                      <a:pt x="3393" y="33"/>
                    </a:lnTo>
                    <a:lnTo>
                      <a:pt x="3390" y="28"/>
                    </a:lnTo>
                    <a:lnTo>
                      <a:pt x="3387" y="23"/>
                    </a:lnTo>
                    <a:lnTo>
                      <a:pt x="3382" y="19"/>
                    </a:lnTo>
                    <a:lnTo>
                      <a:pt x="3377" y="14"/>
                    </a:lnTo>
                    <a:lnTo>
                      <a:pt x="3372" y="10"/>
                    </a:lnTo>
                    <a:lnTo>
                      <a:pt x="3367" y="7"/>
                    </a:lnTo>
                    <a:lnTo>
                      <a:pt x="3362" y="4"/>
                    </a:lnTo>
                    <a:lnTo>
                      <a:pt x="3356" y="2"/>
                    </a:lnTo>
                    <a:lnTo>
                      <a:pt x="3350" y="1"/>
                    </a:lnTo>
                    <a:lnTo>
                      <a:pt x="3343" y="0"/>
                    </a:lnTo>
                    <a:lnTo>
                      <a:pt x="3337" y="0"/>
                    </a:lnTo>
                    <a:lnTo>
                      <a:pt x="64" y="0"/>
                    </a:lnTo>
                    <a:lnTo>
                      <a:pt x="56" y="0"/>
                    </a:lnTo>
                    <a:lnTo>
                      <a:pt x="50" y="1"/>
                    </a:lnTo>
                    <a:lnTo>
                      <a:pt x="44" y="2"/>
                    </a:lnTo>
                    <a:lnTo>
                      <a:pt x="38" y="4"/>
                    </a:lnTo>
                    <a:lnTo>
                      <a:pt x="33" y="7"/>
                    </a:lnTo>
                    <a:lnTo>
                      <a:pt x="28" y="10"/>
                    </a:lnTo>
                    <a:lnTo>
                      <a:pt x="22" y="14"/>
                    </a:lnTo>
                    <a:lnTo>
                      <a:pt x="18" y="19"/>
                    </a:lnTo>
                    <a:lnTo>
                      <a:pt x="14" y="23"/>
                    </a:lnTo>
                    <a:lnTo>
                      <a:pt x="10" y="28"/>
                    </a:lnTo>
                    <a:lnTo>
                      <a:pt x="7" y="33"/>
                    </a:lnTo>
                    <a:lnTo>
                      <a:pt x="4" y="38"/>
                    </a:lnTo>
                    <a:lnTo>
                      <a:pt x="2" y="44"/>
                    </a:lnTo>
                    <a:lnTo>
                      <a:pt x="1" y="50"/>
                    </a:lnTo>
                    <a:lnTo>
                      <a:pt x="0" y="57"/>
                    </a:lnTo>
                    <a:lnTo>
                      <a:pt x="0" y="64"/>
                    </a:lnTo>
                    <a:lnTo>
                      <a:pt x="0" y="752"/>
                    </a:lnTo>
                    <a:lnTo>
                      <a:pt x="0" y="758"/>
                    </a:lnTo>
                    <a:lnTo>
                      <a:pt x="1" y="764"/>
                    </a:lnTo>
                    <a:lnTo>
                      <a:pt x="2" y="770"/>
                    </a:lnTo>
                    <a:lnTo>
                      <a:pt x="4" y="776"/>
                    </a:lnTo>
                    <a:lnTo>
                      <a:pt x="7" y="781"/>
                    </a:lnTo>
                    <a:lnTo>
                      <a:pt x="10" y="786"/>
                    </a:lnTo>
                    <a:lnTo>
                      <a:pt x="14" y="792"/>
                    </a:lnTo>
                    <a:lnTo>
                      <a:pt x="18" y="796"/>
                    </a:lnTo>
                    <a:lnTo>
                      <a:pt x="22" y="800"/>
                    </a:lnTo>
                    <a:lnTo>
                      <a:pt x="28" y="804"/>
                    </a:lnTo>
                    <a:lnTo>
                      <a:pt x="33" y="807"/>
                    </a:lnTo>
                    <a:lnTo>
                      <a:pt x="38" y="810"/>
                    </a:lnTo>
                    <a:lnTo>
                      <a:pt x="44" y="812"/>
                    </a:lnTo>
                    <a:lnTo>
                      <a:pt x="50" y="813"/>
                    </a:lnTo>
                    <a:lnTo>
                      <a:pt x="56" y="814"/>
                    </a:lnTo>
                    <a:lnTo>
                      <a:pt x="64" y="815"/>
                    </a:lnTo>
                    <a:lnTo>
                      <a:pt x="3337" y="815"/>
                    </a:lnTo>
                    <a:close/>
                  </a:path>
                </a:pathLst>
              </a:custGeom>
              <a:solidFill>
                <a:srgbClr val="F2EEE2"/>
              </a:solidFill>
              <a:ln w="0">
                <a:solidFill>
                  <a:srgbClr val="000000"/>
                </a:solidFill>
                <a:prstDash val="solid"/>
                <a:round/>
                <a:headEnd/>
                <a:tailEnd/>
              </a:ln>
            </p:spPr>
            <p:txBody>
              <a:bodyPr/>
              <a:lstStyle/>
              <a:p>
                <a:endParaRPr lang="en-US"/>
              </a:p>
            </p:txBody>
          </p:sp>
          <p:sp>
            <p:nvSpPr>
              <p:cNvPr id="1039383" name="Freeform 23"/>
              <p:cNvSpPr>
                <a:spLocks/>
              </p:cNvSpPr>
              <p:nvPr/>
            </p:nvSpPr>
            <p:spPr bwMode="auto">
              <a:xfrm>
                <a:off x="2763" y="1688"/>
                <a:ext cx="82" cy="18"/>
              </a:xfrm>
              <a:custGeom>
                <a:avLst/>
                <a:gdLst>
                  <a:gd name="T0" fmla="*/ 758 w 817"/>
                  <a:gd name="T1" fmla="*/ 180 h 181"/>
                  <a:gd name="T2" fmla="*/ 771 w 817"/>
                  <a:gd name="T3" fmla="*/ 178 h 181"/>
                  <a:gd name="T4" fmla="*/ 783 w 817"/>
                  <a:gd name="T5" fmla="*/ 172 h 181"/>
                  <a:gd name="T6" fmla="*/ 793 w 817"/>
                  <a:gd name="T7" fmla="*/ 165 h 181"/>
                  <a:gd name="T8" fmla="*/ 801 w 817"/>
                  <a:gd name="T9" fmla="*/ 157 h 181"/>
                  <a:gd name="T10" fmla="*/ 809 w 817"/>
                  <a:gd name="T11" fmla="*/ 147 h 181"/>
                  <a:gd name="T12" fmla="*/ 814 w 817"/>
                  <a:gd name="T13" fmla="*/ 135 h 181"/>
                  <a:gd name="T14" fmla="*/ 816 w 817"/>
                  <a:gd name="T15" fmla="*/ 123 h 181"/>
                  <a:gd name="T16" fmla="*/ 817 w 817"/>
                  <a:gd name="T17" fmla="*/ 64 h 181"/>
                  <a:gd name="T18" fmla="*/ 815 w 817"/>
                  <a:gd name="T19" fmla="*/ 51 h 181"/>
                  <a:gd name="T20" fmla="*/ 812 w 817"/>
                  <a:gd name="T21" fmla="*/ 39 h 181"/>
                  <a:gd name="T22" fmla="*/ 806 w 817"/>
                  <a:gd name="T23" fmla="*/ 27 h 181"/>
                  <a:gd name="T24" fmla="*/ 797 w 817"/>
                  <a:gd name="T25" fmla="*/ 18 h 181"/>
                  <a:gd name="T26" fmla="*/ 788 w 817"/>
                  <a:gd name="T27" fmla="*/ 10 h 181"/>
                  <a:gd name="T28" fmla="*/ 777 w 817"/>
                  <a:gd name="T29" fmla="*/ 4 h 181"/>
                  <a:gd name="T30" fmla="*/ 764 w 817"/>
                  <a:gd name="T31" fmla="*/ 1 h 181"/>
                  <a:gd name="T32" fmla="*/ 752 w 817"/>
                  <a:gd name="T33" fmla="*/ 0 h 181"/>
                  <a:gd name="T34" fmla="*/ 57 w 817"/>
                  <a:gd name="T35" fmla="*/ 0 h 181"/>
                  <a:gd name="T36" fmla="*/ 45 w 817"/>
                  <a:gd name="T37" fmla="*/ 2 h 181"/>
                  <a:gd name="T38" fmla="*/ 33 w 817"/>
                  <a:gd name="T39" fmla="*/ 7 h 181"/>
                  <a:gd name="T40" fmla="*/ 23 w 817"/>
                  <a:gd name="T41" fmla="*/ 14 h 181"/>
                  <a:gd name="T42" fmla="*/ 15 w 817"/>
                  <a:gd name="T43" fmla="*/ 22 h 181"/>
                  <a:gd name="T44" fmla="*/ 8 w 817"/>
                  <a:gd name="T45" fmla="*/ 33 h 181"/>
                  <a:gd name="T46" fmla="*/ 3 w 817"/>
                  <a:gd name="T47" fmla="*/ 45 h 181"/>
                  <a:gd name="T48" fmla="*/ 0 w 817"/>
                  <a:gd name="T49" fmla="*/ 57 h 181"/>
                  <a:gd name="T50" fmla="*/ 0 w 817"/>
                  <a:gd name="T51" fmla="*/ 117 h 181"/>
                  <a:gd name="T52" fmla="*/ 2 w 817"/>
                  <a:gd name="T53" fmla="*/ 129 h 181"/>
                  <a:gd name="T54" fmla="*/ 5 w 817"/>
                  <a:gd name="T55" fmla="*/ 142 h 181"/>
                  <a:gd name="T56" fmla="*/ 11 w 817"/>
                  <a:gd name="T57" fmla="*/ 152 h 181"/>
                  <a:gd name="T58" fmla="*/ 19 w 817"/>
                  <a:gd name="T59" fmla="*/ 161 h 181"/>
                  <a:gd name="T60" fmla="*/ 28 w 817"/>
                  <a:gd name="T61" fmla="*/ 169 h 181"/>
                  <a:gd name="T62" fmla="*/ 39 w 817"/>
                  <a:gd name="T63" fmla="*/ 176 h 181"/>
                  <a:gd name="T64" fmla="*/ 51 w 817"/>
                  <a:gd name="T65" fmla="*/ 179 h 181"/>
                  <a:gd name="T66" fmla="*/ 64 w 817"/>
                  <a:gd name="T6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7" h="181">
                    <a:moveTo>
                      <a:pt x="752" y="181"/>
                    </a:moveTo>
                    <a:lnTo>
                      <a:pt x="758" y="180"/>
                    </a:lnTo>
                    <a:lnTo>
                      <a:pt x="764" y="179"/>
                    </a:lnTo>
                    <a:lnTo>
                      <a:pt x="771" y="178"/>
                    </a:lnTo>
                    <a:lnTo>
                      <a:pt x="777" y="176"/>
                    </a:lnTo>
                    <a:lnTo>
                      <a:pt x="783" y="172"/>
                    </a:lnTo>
                    <a:lnTo>
                      <a:pt x="788" y="169"/>
                    </a:lnTo>
                    <a:lnTo>
                      <a:pt x="793" y="165"/>
                    </a:lnTo>
                    <a:lnTo>
                      <a:pt x="797" y="161"/>
                    </a:lnTo>
                    <a:lnTo>
                      <a:pt x="801" y="157"/>
                    </a:lnTo>
                    <a:lnTo>
                      <a:pt x="806" y="152"/>
                    </a:lnTo>
                    <a:lnTo>
                      <a:pt x="809" y="147"/>
                    </a:lnTo>
                    <a:lnTo>
                      <a:pt x="812" y="142"/>
                    </a:lnTo>
                    <a:lnTo>
                      <a:pt x="814" y="135"/>
                    </a:lnTo>
                    <a:lnTo>
                      <a:pt x="815" y="129"/>
                    </a:lnTo>
                    <a:lnTo>
                      <a:pt x="816" y="123"/>
                    </a:lnTo>
                    <a:lnTo>
                      <a:pt x="817" y="117"/>
                    </a:lnTo>
                    <a:lnTo>
                      <a:pt x="817" y="64"/>
                    </a:lnTo>
                    <a:lnTo>
                      <a:pt x="816" y="57"/>
                    </a:lnTo>
                    <a:lnTo>
                      <a:pt x="815" y="51"/>
                    </a:lnTo>
                    <a:lnTo>
                      <a:pt x="814" y="45"/>
                    </a:lnTo>
                    <a:lnTo>
                      <a:pt x="812" y="39"/>
                    </a:lnTo>
                    <a:lnTo>
                      <a:pt x="809" y="33"/>
                    </a:lnTo>
                    <a:lnTo>
                      <a:pt x="806" y="27"/>
                    </a:lnTo>
                    <a:lnTo>
                      <a:pt x="801" y="22"/>
                    </a:lnTo>
                    <a:lnTo>
                      <a:pt x="797" y="18"/>
                    </a:lnTo>
                    <a:lnTo>
                      <a:pt x="793" y="14"/>
                    </a:lnTo>
                    <a:lnTo>
                      <a:pt x="788" y="10"/>
                    </a:lnTo>
                    <a:lnTo>
                      <a:pt x="783" y="7"/>
                    </a:lnTo>
                    <a:lnTo>
                      <a:pt x="777" y="4"/>
                    </a:lnTo>
                    <a:lnTo>
                      <a:pt x="771" y="2"/>
                    </a:lnTo>
                    <a:lnTo>
                      <a:pt x="764" y="1"/>
                    </a:lnTo>
                    <a:lnTo>
                      <a:pt x="758" y="0"/>
                    </a:lnTo>
                    <a:lnTo>
                      <a:pt x="752" y="0"/>
                    </a:lnTo>
                    <a:lnTo>
                      <a:pt x="64" y="0"/>
                    </a:lnTo>
                    <a:lnTo>
                      <a:pt x="57" y="0"/>
                    </a:lnTo>
                    <a:lnTo>
                      <a:pt x="51" y="1"/>
                    </a:lnTo>
                    <a:lnTo>
                      <a:pt x="45" y="2"/>
                    </a:lnTo>
                    <a:lnTo>
                      <a:pt x="39" y="4"/>
                    </a:lnTo>
                    <a:lnTo>
                      <a:pt x="33" y="7"/>
                    </a:lnTo>
                    <a:lnTo>
                      <a:pt x="28" y="10"/>
                    </a:lnTo>
                    <a:lnTo>
                      <a:pt x="23" y="14"/>
                    </a:lnTo>
                    <a:lnTo>
                      <a:pt x="19" y="18"/>
                    </a:lnTo>
                    <a:lnTo>
                      <a:pt x="15" y="22"/>
                    </a:lnTo>
                    <a:lnTo>
                      <a:pt x="11" y="27"/>
                    </a:lnTo>
                    <a:lnTo>
                      <a:pt x="8" y="33"/>
                    </a:lnTo>
                    <a:lnTo>
                      <a:pt x="5" y="39"/>
                    </a:lnTo>
                    <a:lnTo>
                      <a:pt x="3" y="45"/>
                    </a:lnTo>
                    <a:lnTo>
                      <a:pt x="2" y="51"/>
                    </a:lnTo>
                    <a:lnTo>
                      <a:pt x="0" y="57"/>
                    </a:lnTo>
                    <a:lnTo>
                      <a:pt x="0" y="64"/>
                    </a:lnTo>
                    <a:lnTo>
                      <a:pt x="0" y="117"/>
                    </a:lnTo>
                    <a:lnTo>
                      <a:pt x="0" y="123"/>
                    </a:lnTo>
                    <a:lnTo>
                      <a:pt x="2" y="129"/>
                    </a:lnTo>
                    <a:lnTo>
                      <a:pt x="3" y="135"/>
                    </a:lnTo>
                    <a:lnTo>
                      <a:pt x="5" y="142"/>
                    </a:lnTo>
                    <a:lnTo>
                      <a:pt x="8" y="147"/>
                    </a:lnTo>
                    <a:lnTo>
                      <a:pt x="11" y="152"/>
                    </a:lnTo>
                    <a:lnTo>
                      <a:pt x="15" y="157"/>
                    </a:lnTo>
                    <a:lnTo>
                      <a:pt x="19" y="161"/>
                    </a:lnTo>
                    <a:lnTo>
                      <a:pt x="23" y="165"/>
                    </a:lnTo>
                    <a:lnTo>
                      <a:pt x="28" y="169"/>
                    </a:lnTo>
                    <a:lnTo>
                      <a:pt x="33" y="172"/>
                    </a:lnTo>
                    <a:lnTo>
                      <a:pt x="39" y="176"/>
                    </a:lnTo>
                    <a:lnTo>
                      <a:pt x="45" y="178"/>
                    </a:lnTo>
                    <a:lnTo>
                      <a:pt x="51" y="179"/>
                    </a:lnTo>
                    <a:lnTo>
                      <a:pt x="57" y="180"/>
                    </a:lnTo>
                    <a:lnTo>
                      <a:pt x="64" y="181"/>
                    </a:lnTo>
                    <a:lnTo>
                      <a:pt x="752" y="181"/>
                    </a:lnTo>
                    <a:close/>
                  </a:path>
                </a:pathLst>
              </a:custGeom>
              <a:solidFill>
                <a:srgbClr val="F2EEEA"/>
              </a:solidFill>
              <a:ln w="0">
                <a:solidFill>
                  <a:srgbClr val="000000"/>
                </a:solidFill>
                <a:prstDash val="solid"/>
                <a:round/>
                <a:headEnd/>
                <a:tailEnd/>
              </a:ln>
            </p:spPr>
            <p:txBody>
              <a:bodyPr/>
              <a:lstStyle/>
              <a:p>
                <a:endParaRPr lang="en-US"/>
              </a:p>
            </p:txBody>
          </p:sp>
          <p:sp>
            <p:nvSpPr>
              <p:cNvPr id="1039384" name="Freeform 24"/>
              <p:cNvSpPr>
                <a:spLocks/>
              </p:cNvSpPr>
              <p:nvPr/>
            </p:nvSpPr>
            <p:spPr bwMode="auto">
              <a:xfrm>
                <a:off x="2560" y="1688"/>
                <a:ext cx="71" cy="18"/>
              </a:xfrm>
              <a:custGeom>
                <a:avLst/>
                <a:gdLst>
                  <a:gd name="T0" fmla="*/ 621 w 704"/>
                  <a:gd name="T1" fmla="*/ 180 h 181"/>
                  <a:gd name="T2" fmla="*/ 639 w 704"/>
                  <a:gd name="T3" fmla="*/ 177 h 181"/>
                  <a:gd name="T4" fmla="*/ 655 w 704"/>
                  <a:gd name="T5" fmla="*/ 169 h 181"/>
                  <a:gd name="T6" fmla="*/ 670 w 704"/>
                  <a:gd name="T7" fmla="*/ 160 h 181"/>
                  <a:gd name="T8" fmla="*/ 682 w 704"/>
                  <a:gd name="T9" fmla="*/ 148 h 181"/>
                  <a:gd name="T10" fmla="*/ 692 w 704"/>
                  <a:gd name="T11" fmla="*/ 133 h 181"/>
                  <a:gd name="T12" fmla="*/ 699 w 704"/>
                  <a:gd name="T13" fmla="*/ 117 h 181"/>
                  <a:gd name="T14" fmla="*/ 703 w 704"/>
                  <a:gd name="T15" fmla="*/ 99 h 181"/>
                  <a:gd name="T16" fmla="*/ 703 w 704"/>
                  <a:gd name="T17" fmla="*/ 81 h 181"/>
                  <a:gd name="T18" fmla="*/ 699 w 704"/>
                  <a:gd name="T19" fmla="*/ 63 h 181"/>
                  <a:gd name="T20" fmla="*/ 692 w 704"/>
                  <a:gd name="T21" fmla="*/ 47 h 181"/>
                  <a:gd name="T22" fmla="*/ 682 w 704"/>
                  <a:gd name="T23" fmla="*/ 33 h 181"/>
                  <a:gd name="T24" fmla="*/ 670 w 704"/>
                  <a:gd name="T25" fmla="*/ 20 h 181"/>
                  <a:gd name="T26" fmla="*/ 655 w 704"/>
                  <a:gd name="T27" fmla="*/ 10 h 181"/>
                  <a:gd name="T28" fmla="*/ 639 w 704"/>
                  <a:gd name="T29" fmla="*/ 4 h 181"/>
                  <a:gd name="T30" fmla="*/ 621 w 704"/>
                  <a:gd name="T31" fmla="*/ 0 h 181"/>
                  <a:gd name="T32" fmla="*/ 91 w 704"/>
                  <a:gd name="T33" fmla="*/ 0 h 181"/>
                  <a:gd name="T34" fmla="*/ 73 w 704"/>
                  <a:gd name="T35" fmla="*/ 1 h 181"/>
                  <a:gd name="T36" fmla="*/ 55 w 704"/>
                  <a:gd name="T37" fmla="*/ 7 h 181"/>
                  <a:gd name="T38" fmla="*/ 40 w 704"/>
                  <a:gd name="T39" fmla="*/ 15 h 181"/>
                  <a:gd name="T40" fmla="*/ 26 w 704"/>
                  <a:gd name="T41" fmla="*/ 26 h 181"/>
                  <a:gd name="T42" fmla="*/ 15 w 704"/>
                  <a:gd name="T43" fmla="*/ 40 h 181"/>
                  <a:gd name="T44" fmla="*/ 7 w 704"/>
                  <a:gd name="T45" fmla="*/ 55 h 181"/>
                  <a:gd name="T46" fmla="*/ 1 w 704"/>
                  <a:gd name="T47" fmla="*/ 72 h 181"/>
                  <a:gd name="T48" fmla="*/ 0 w 704"/>
                  <a:gd name="T49" fmla="*/ 90 h 181"/>
                  <a:gd name="T50" fmla="*/ 1 w 704"/>
                  <a:gd name="T51" fmla="*/ 108 h 181"/>
                  <a:gd name="T52" fmla="*/ 7 w 704"/>
                  <a:gd name="T53" fmla="*/ 125 h 181"/>
                  <a:gd name="T54" fmla="*/ 15 w 704"/>
                  <a:gd name="T55" fmla="*/ 141 h 181"/>
                  <a:gd name="T56" fmla="*/ 26 w 704"/>
                  <a:gd name="T57" fmla="*/ 154 h 181"/>
                  <a:gd name="T58" fmla="*/ 40 w 704"/>
                  <a:gd name="T59" fmla="*/ 165 h 181"/>
                  <a:gd name="T60" fmla="*/ 55 w 704"/>
                  <a:gd name="T61" fmla="*/ 173 h 181"/>
                  <a:gd name="T62" fmla="*/ 73 w 704"/>
                  <a:gd name="T63" fmla="*/ 179 h 181"/>
                  <a:gd name="T64" fmla="*/ 91 w 704"/>
                  <a:gd name="T6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181">
                    <a:moveTo>
                      <a:pt x="612" y="181"/>
                    </a:moveTo>
                    <a:lnTo>
                      <a:pt x="621" y="180"/>
                    </a:lnTo>
                    <a:lnTo>
                      <a:pt x="630" y="179"/>
                    </a:lnTo>
                    <a:lnTo>
                      <a:pt x="639" y="177"/>
                    </a:lnTo>
                    <a:lnTo>
                      <a:pt x="648" y="173"/>
                    </a:lnTo>
                    <a:lnTo>
                      <a:pt x="655" y="169"/>
                    </a:lnTo>
                    <a:lnTo>
                      <a:pt x="663" y="165"/>
                    </a:lnTo>
                    <a:lnTo>
                      <a:pt x="670" y="160"/>
                    </a:lnTo>
                    <a:lnTo>
                      <a:pt x="677" y="154"/>
                    </a:lnTo>
                    <a:lnTo>
                      <a:pt x="682" y="148"/>
                    </a:lnTo>
                    <a:lnTo>
                      <a:pt x="688" y="141"/>
                    </a:lnTo>
                    <a:lnTo>
                      <a:pt x="692" y="133"/>
                    </a:lnTo>
                    <a:lnTo>
                      <a:pt x="696" y="125"/>
                    </a:lnTo>
                    <a:lnTo>
                      <a:pt x="699" y="117"/>
                    </a:lnTo>
                    <a:lnTo>
                      <a:pt x="701" y="108"/>
                    </a:lnTo>
                    <a:lnTo>
                      <a:pt x="703" y="99"/>
                    </a:lnTo>
                    <a:lnTo>
                      <a:pt x="704" y="90"/>
                    </a:lnTo>
                    <a:lnTo>
                      <a:pt x="703" y="81"/>
                    </a:lnTo>
                    <a:lnTo>
                      <a:pt x="701" y="72"/>
                    </a:lnTo>
                    <a:lnTo>
                      <a:pt x="699" y="63"/>
                    </a:lnTo>
                    <a:lnTo>
                      <a:pt x="696" y="55"/>
                    </a:lnTo>
                    <a:lnTo>
                      <a:pt x="692" y="47"/>
                    </a:lnTo>
                    <a:lnTo>
                      <a:pt x="688" y="40"/>
                    </a:lnTo>
                    <a:lnTo>
                      <a:pt x="682" y="33"/>
                    </a:lnTo>
                    <a:lnTo>
                      <a:pt x="677" y="26"/>
                    </a:lnTo>
                    <a:lnTo>
                      <a:pt x="670" y="20"/>
                    </a:lnTo>
                    <a:lnTo>
                      <a:pt x="663" y="15"/>
                    </a:lnTo>
                    <a:lnTo>
                      <a:pt x="655" y="10"/>
                    </a:lnTo>
                    <a:lnTo>
                      <a:pt x="648" y="7"/>
                    </a:lnTo>
                    <a:lnTo>
                      <a:pt x="639" y="4"/>
                    </a:lnTo>
                    <a:lnTo>
                      <a:pt x="630" y="1"/>
                    </a:lnTo>
                    <a:lnTo>
                      <a:pt x="621" y="0"/>
                    </a:lnTo>
                    <a:lnTo>
                      <a:pt x="612" y="0"/>
                    </a:lnTo>
                    <a:lnTo>
                      <a:pt x="91" y="0"/>
                    </a:lnTo>
                    <a:lnTo>
                      <a:pt x="81" y="0"/>
                    </a:lnTo>
                    <a:lnTo>
                      <a:pt x="73" y="1"/>
                    </a:lnTo>
                    <a:lnTo>
                      <a:pt x="63" y="4"/>
                    </a:lnTo>
                    <a:lnTo>
                      <a:pt x="55" y="7"/>
                    </a:lnTo>
                    <a:lnTo>
                      <a:pt x="47" y="10"/>
                    </a:lnTo>
                    <a:lnTo>
                      <a:pt x="40" y="15"/>
                    </a:lnTo>
                    <a:lnTo>
                      <a:pt x="32" y="20"/>
                    </a:lnTo>
                    <a:lnTo>
                      <a:pt x="26" y="26"/>
                    </a:lnTo>
                    <a:lnTo>
                      <a:pt x="20" y="33"/>
                    </a:lnTo>
                    <a:lnTo>
                      <a:pt x="15" y="40"/>
                    </a:lnTo>
                    <a:lnTo>
                      <a:pt x="11" y="47"/>
                    </a:lnTo>
                    <a:lnTo>
                      <a:pt x="7" y="55"/>
                    </a:lnTo>
                    <a:lnTo>
                      <a:pt x="4" y="63"/>
                    </a:lnTo>
                    <a:lnTo>
                      <a:pt x="1" y="72"/>
                    </a:lnTo>
                    <a:lnTo>
                      <a:pt x="0" y="81"/>
                    </a:lnTo>
                    <a:lnTo>
                      <a:pt x="0" y="90"/>
                    </a:lnTo>
                    <a:lnTo>
                      <a:pt x="0" y="99"/>
                    </a:lnTo>
                    <a:lnTo>
                      <a:pt x="1" y="108"/>
                    </a:lnTo>
                    <a:lnTo>
                      <a:pt x="4" y="117"/>
                    </a:lnTo>
                    <a:lnTo>
                      <a:pt x="7" y="125"/>
                    </a:lnTo>
                    <a:lnTo>
                      <a:pt x="11" y="133"/>
                    </a:lnTo>
                    <a:lnTo>
                      <a:pt x="15" y="141"/>
                    </a:lnTo>
                    <a:lnTo>
                      <a:pt x="20" y="148"/>
                    </a:lnTo>
                    <a:lnTo>
                      <a:pt x="26" y="154"/>
                    </a:lnTo>
                    <a:lnTo>
                      <a:pt x="32" y="160"/>
                    </a:lnTo>
                    <a:lnTo>
                      <a:pt x="40" y="165"/>
                    </a:lnTo>
                    <a:lnTo>
                      <a:pt x="47" y="169"/>
                    </a:lnTo>
                    <a:lnTo>
                      <a:pt x="55" y="173"/>
                    </a:lnTo>
                    <a:lnTo>
                      <a:pt x="63" y="177"/>
                    </a:lnTo>
                    <a:lnTo>
                      <a:pt x="73" y="179"/>
                    </a:lnTo>
                    <a:lnTo>
                      <a:pt x="81" y="180"/>
                    </a:lnTo>
                    <a:lnTo>
                      <a:pt x="91" y="181"/>
                    </a:lnTo>
                    <a:lnTo>
                      <a:pt x="612" y="181"/>
                    </a:lnTo>
                    <a:close/>
                  </a:path>
                </a:pathLst>
              </a:custGeom>
              <a:solidFill>
                <a:srgbClr val="E5E9E7"/>
              </a:solidFill>
              <a:ln w="0">
                <a:solidFill>
                  <a:srgbClr val="000000"/>
                </a:solidFill>
                <a:prstDash val="solid"/>
                <a:round/>
                <a:headEnd/>
                <a:tailEnd/>
              </a:ln>
            </p:spPr>
            <p:txBody>
              <a:bodyPr/>
              <a:lstStyle/>
              <a:p>
                <a:endParaRPr lang="en-US"/>
              </a:p>
            </p:txBody>
          </p:sp>
          <p:sp>
            <p:nvSpPr>
              <p:cNvPr id="1039385" name="Freeform 25"/>
              <p:cNvSpPr>
                <a:spLocks/>
              </p:cNvSpPr>
              <p:nvPr/>
            </p:nvSpPr>
            <p:spPr bwMode="auto">
              <a:xfrm>
                <a:off x="2496" y="1863"/>
                <a:ext cx="399" cy="1"/>
              </a:xfrm>
              <a:custGeom>
                <a:avLst/>
                <a:gdLst>
                  <a:gd name="T0" fmla="*/ 0 w 3991"/>
                  <a:gd name="T1" fmla="*/ 3991 w 3991"/>
                  <a:gd name="T2" fmla="*/ 0 w 3991"/>
                </a:gdLst>
                <a:ahLst/>
                <a:cxnLst>
                  <a:cxn ang="0">
                    <a:pos x="T0" y="0"/>
                  </a:cxn>
                  <a:cxn ang="0">
                    <a:pos x="T1" y="0"/>
                  </a:cxn>
                  <a:cxn ang="0">
                    <a:pos x="T2" y="0"/>
                  </a:cxn>
                </a:cxnLst>
                <a:rect l="0" t="0" r="r" b="b"/>
                <a:pathLst>
                  <a:path w="3991">
                    <a:moveTo>
                      <a:pt x="0" y="0"/>
                    </a:moveTo>
                    <a:lnTo>
                      <a:pt x="3991" y="0"/>
                    </a:lnTo>
                    <a:lnTo>
                      <a:pt x="0" y="0"/>
                    </a:lnTo>
                    <a:close/>
                  </a:path>
                </a:pathLst>
              </a:custGeom>
              <a:solidFill>
                <a:srgbClr val="E5E9E7"/>
              </a:solidFill>
              <a:ln w="0">
                <a:solidFill>
                  <a:srgbClr val="000000"/>
                </a:solidFill>
                <a:prstDash val="solid"/>
                <a:round/>
                <a:headEnd/>
                <a:tailEnd/>
              </a:ln>
            </p:spPr>
            <p:txBody>
              <a:bodyPr/>
              <a:lstStyle/>
              <a:p>
                <a:endParaRPr lang="en-US"/>
              </a:p>
            </p:txBody>
          </p:sp>
          <p:sp>
            <p:nvSpPr>
              <p:cNvPr id="1039386" name="Freeform 26"/>
              <p:cNvSpPr>
                <a:spLocks/>
              </p:cNvSpPr>
              <p:nvPr/>
            </p:nvSpPr>
            <p:spPr bwMode="auto">
              <a:xfrm>
                <a:off x="2522" y="1763"/>
                <a:ext cx="343" cy="33"/>
              </a:xfrm>
              <a:custGeom>
                <a:avLst/>
                <a:gdLst>
                  <a:gd name="T0" fmla="*/ 3436 w 3436"/>
                  <a:gd name="T1" fmla="*/ 182 h 329"/>
                  <a:gd name="T2" fmla="*/ 3375 w 3436"/>
                  <a:gd name="T3" fmla="*/ 182 h 329"/>
                  <a:gd name="T4" fmla="*/ 3308 w 3436"/>
                  <a:gd name="T5" fmla="*/ 182 h 329"/>
                  <a:gd name="T6" fmla="*/ 3234 w 3436"/>
                  <a:gd name="T7" fmla="*/ 182 h 329"/>
                  <a:gd name="T8" fmla="*/ 3155 w 3436"/>
                  <a:gd name="T9" fmla="*/ 182 h 329"/>
                  <a:gd name="T10" fmla="*/ 3073 w 3436"/>
                  <a:gd name="T11" fmla="*/ 182 h 329"/>
                  <a:gd name="T12" fmla="*/ 2990 w 3436"/>
                  <a:gd name="T13" fmla="*/ 182 h 329"/>
                  <a:gd name="T14" fmla="*/ 2908 w 3436"/>
                  <a:gd name="T15" fmla="*/ 182 h 329"/>
                  <a:gd name="T16" fmla="*/ 2826 w 3436"/>
                  <a:gd name="T17" fmla="*/ 182 h 329"/>
                  <a:gd name="T18" fmla="*/ 2748 w 3436"/>
                  <a:gd name="T19" fmla="*/ 182 h 329"/>
                  <a:gd name="T20" fmla="*/ 2676 w 3436"/>
                  <a:gd name="T21" fmla="*/ 182 h 329"/>
                  <a:gd name="T22" fmla="*/ 2610 w 3436"/>
                  <a:gd name="T23" fmla="*/ 182 h 329"/>
                  <a:gd name="T24" fmla="*/ 2552 w 3436"/>
                  <a:gd name="T25" fmla="*/ 182 h 329"/>
                  <a:gd name="T26" fmla="*/ 2504 w 3436"/>
                  <a:gd name="T27" fmla="*/ 182 h 329"/>
                  <a:gd name="T28" fmla="*/ 2468 w 3436"/>
                  <a:gd name="T29" fmla="*/ 182 h 329"/>
                  <a:gd name="T30" fmla="*/ 2445 w 3436"/>
                  <a:gd name="T31" fmla="*/ 182 h 329"/>
                  <a:gd name="T32" fmla="*/ 2438 w 3436"/>
                  <a:gd name="T33" fmla="*/ 182 h 329"/>
                  <a:gd name="T34" fmla="*/ 2438 w 3436"/>
                  <a:gd name="T35" fmla="*/ 0 h 329"/>
                  <a:gd name="T36" fmla="*/ 1055 w 3436"/>
                  <a:gd name="T37" fmla="*/ 0 h 329"/>
                  <a:gd name="T38" fmla="*/ 1055 w 3436"/>
                  <a:gd name="T39" fmla="*/ 182 h 329"/>
                  <a:gd name="T40" fmla="*/ 0 w 3436"/>
                  <a:gd name="T41" fmla="*/ 182 h 329"/>
                  <a:gd name="T42" fmla="*/ 0 w 3436"/>
                  <a:gd name="T43" fmla="*/ 329 h 329"/>
                  <a:gd name="T44" fmla="*/ 3436 w 3436"/>
                  <a:gd name="T45" fmla="*/ 329 h 329"/>
                  <a:gd name="T46" fmla="*/ 3436 w 3436"/>
                  <a:gd name="T47" fmla="*/ 18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6" h="329">
                    <a:moveTo>
                      <a:pt x="3436" y="182"/>
                    </a:moveTo>
                    <a:lnTo>
                      <a:pt x="3375" y="182"/>
                    </a:lnTo>
                    <a:lnTo>
                      <a:pt x="3308" y="182"/>
                    </a:lnTo>
                    <a:lnTo>
                      <a:pt x="3234" y="182"/>
                    </a:lnTo>
                    <a:lnTo>
                      <a:pt x="3155" y="182"/>
                    </a:lnTo>
                    <a:lnTo>
                      <a:pt x="3073" y="182"/>
                    </a:lnTo>
                    <a:lnTo>
                      <a:pt x="2990" y="182"/>
                    </a:lnTo>
                    <a:lnTo>
                      <a:pt x="2908" y="182"/>
                    </a:lnTo>
                    <a:lnTo>
                      <a:pt x="2826" y="182"/>
                    </a:lnTo>
                    <a:lnTo>
                      <a:pt x="2748" y="182"/>
                    </a:lnTo>
                    <a:lnTo>
                      <a:pt x="2676" y="182"/>
                    </a:lnTo>
                    <a:lnTo>
                      <a:pt x="2610" y="182"/>
                    </a:lnTo>
                    <a:lnTo>
                      <a:pt x="2552" y="182"/>
                    </a:lnTo>
                    <a:lnTo>
                      <a:pt x="2504" y="182"/>
                    </a:lnTo>
                    <a:lnTo>
                      <a:pt x="2468" y="182"/>
                    </a:lnTo>
                    <a:lnTo>
                      <a:pt x="2445" y="182"/>
                    </a:lnTo>
                    <a:lnTo>
                      <a:pt x="2438" y="182"/>
                    </a:lnTo>
                    <a:lnTo>
                      <a:pt x="2438" y="0"/>
                    </a:lnTo>
                    <a:lnTo>
                      <a:pt x="1055" y="0"/>
                    </a:lnTo>
                    <a:lnTo>
                      <a:pt x="1055" y="182"/>
                    </a:lnTo>
                    <a:lnTo>
                      <a:pt x="0" y="182"/>
                    </a:lnTo>
                    <a:lnTo>
                      <a:pt x="0" y="329"/>
                    </a:lnTo>
                    <a:lnTo>
                      <a:pt x="3436" y="329"/>
                    </a:lnTo>
                    <a:lnTo>
                      <a:pt x="3436" y="182"/>
                    </a:lnTo>
                    <a:close/>
                  </a:path>
                </a:pathLst>
              </a:custGeom>
              <a:solidFill>
                <a:srgbClr val="C3C6C5"/>
              </a:solidFill>
              <a:ln w="0">
                <a:solidFill>
                  <a:srgbClr val="000000"/>
                </a:solidFill>
                <a:prstDash val="solid"/>
                <a:round/>
                <a:headEnd/>
                <a:tailEnd/>
              </a:ln>
            </p:spPr>
            <p:txBody>
              <a:bodyPr/>
              <a:lstStyle/>
              <a:p>
                <a:endParaRPr lang="en-US"/>
              </a:p>
            </p:txBody>
          </p:sp>
          <p:sp>
            <p:nvSpPr>
              <p:cNvPr id="1039387" name="Freeform 27"/>
              <p:cNvSpPr>
                <a:spLocks/>
              </p:cNvSpPr>
              <p:nvPr/>
            </p:nvSpPr>
            <p:spPr bwMode="auto">
              <a:xfrm>
                <a:off x="2605" y="1804"/>
                <a:ext cx="193" cy="32"/>
              </a:xfrm>
              <a:custGeom>
                <a:avLst/>
                <a:gdLst>
                  <a:gd name="T0" fmla="*/ 1841 w 1929"/>
                  <a:gd name="T1" fmla="*/ 320 h 321"/>
                  <a:gd name="T2" fmla="*/ 1860 w 1929"/>
                  <a:gd name="T3" fmla="*/ 316 h 321"/>
                  <a:gd name="T4" fmla="*/ 1878 w 1929"/>
                  <a:gd name="T5" fmla="*/ 309 h 321"/>
                  <a:gd name="T6" fmla="*/ 1893 w 1929"/>
                  <a:gd name="T7" fmla="*/ 298 h 321"/>
                  <a:gd name="T8" fmla="*/ 1907 w 1929"/>
                  <a:gd name="T9" fmla="*/ 286 h 321"/>
                  <a:gd name="T10" fmla="*/ 1917 w 1929"/>
                  <a:gd name="T11" fmla="*/ 271 h 321"/>
                  <a:gd name="T12" fmla="*/ 1924 w 1929"/>
                  <a:gd name="T13" fmla="*/ 253 h 321"/>
                  <a:gd name="T14" fmla="*/ 1928 w 1929"/>
                  <a:gd name="T15" fmla="*/ 235 h 321"/>
                  <a:gd name="T16" fmla="*/ 1929 w 1929"/>
                  <a:gd name="T17" fmla="*/ 96 h 321"/>
                  <a:gd name="T18" fmla="*/ 1927 w 1929"/>
                  <a:gd name="T19" fmla="*/ 76 h 321"/>
                  <a:gd name="T20" fmla="*/ 1921 w 1929"/>
                  <a:gd name="T21" fmla="*/ 58 h 321"/>
                  <a:gd name="T22" fmla="*/ 1912 w 1929"/>
                  <a:gd name="T23" fmla="*/ 42 h 321"/>
                  <a:gd name="T24" fmla="*/ 1900 w 1929"/>
                  <a:gd name="T25" fmla="*/ 28 h 321"/>
                  <a:gd name="T26" fmla="*/ 1885 w 1929"/>
                  <a:gd name="T27" fmla="*/ 16 h 321"/>
                  <a:gd name="T28" fmla="*/ 1869 w 1929"/>
                  <a:gd name="T29" fmla="*/ 7 h 321"/>
                  <a:gd name="T30" fmla="*/ 1851 w 1929"/>
                  <a:gd name="T31" fmla="*/ 1 h 321"/>
                  <a:gd name="T32" fmla="*/ 1831 w 1929"/>
                  <a:gd name="T33" fmla="*/ 0 h 321"/>
                  <a:gd name="T34" fmla="*/ 86 w 1929"/>
                  <a:gd name="T35" fmla="*/ 0 h 321"/>
                  <a:gd name="T36" fmla="*/ 67 w 1929"/>
                  <a:gd name="T37" fmla="*/ 4 h 321"/>
                  <a:gd name="T38" fmla="*/ 50 w 1929"/>
                  <a:gd name="T39" fmla="*/ 12 h 321"/>
                  <a:gd name="T40" fmla="*/ 34 w 1929"/>
                  <a:gd name="T41" fmla="*/ 22 h 321"/>
                  <a:gd name="T42" fmla="*/ 22 w 1929"/>
                  <a:gd name="T43" fmla="*/ 34 h 321"/>
                  <a:gd name="T44" fmla="*/ 11 w 1929"/>
                  <a:gd name="T45" fmla="*/ 50 h 321"/>
                  <a:gd name="T46" fmla="*/ 4 w 1929"/>
                  <a:gd name="T47" fmla="*/ 67 h 321"/>
                  <a:gd name="T48" fmla="*/ 0 w 1929"/>
                  <a:gd name="T49" fmla="*/ 86 h 321"/>
                  <a:gd name="T50" fmla="*/ 0 w 1929"/>
                  <a:gd name="T51" fmla="*/ 225 h 321"/>
                  <a:gd name="T52" fmla="*/ 1 w 1929"/>
                  <a:gd name="T53" fmla="*/ 244 h 321"/>
                  <a:gd name="T54" fmla="*/ 7 w 1929"/>
                  <a:gd name="T55" fmla="*/ 262 h 321"/>
                  <a:gd name="T56" fmla="*/ 16 w 1929"/>
                  <a:gd name="T57" fmla="*/ 279 h 321"/>
                  <a:gd name="T58" fmla="*/ 28 w 1929"/>
                  <a:gd name="T59" fmla="*/ 293 h 321"/>
                  <a:gd name="T60" fmla="*/ 41 w 1929"/>
                  <a:gd name="T61" fmla="*/ 305 h 321"/>
                  <a:gd name="T62" fmla="*/ 58 w 1929"/>
                  <a:gd name="T63" fmla="*/ 313 h 321"/>
                  <a:gd name="T64" fmla="*/ 76 w 1929"/>
                  <a:gd name="T65" fmla="*/ 319 h 321"/>
                  <a:gd name="T66" fmla="*/ 96 w 1929"/>
                  <a:gd name="T6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9" h="321">
                    <a:moveTo>
                      <a:pt x="1831" y="321"/>
                    </a:moveTo>
                    <a:lnTo>
                      <a:pt x="1841" y="320"/>
                    </a:lnTo>
                    <a:lnTo>
                      <a:pt x="1851" y="319"/>
                    </a:lnTo>
                    <a:lnTo>
                      <a:pt x="1860" y="316"/>
                    </a:lnTo>
                    <a:lnTo>
                      <a:pt x="1869" y="313"/>
                    </a:lnTo>
                    <a:lnTo>
                      <a:pt x="1878" y="309"/>
                    </a:lnTo>
                    <a:lnTo>
                      <a:pt x="1885" y="305"/>
                    </a:lnTo>
                    <a:lnTo>
                      <a:pt x="1893" y="298"/>
                    </a:lnTo>
                    <a:lnTo>
                      <a:pt x="1900" y="293"/>
                    </a:lnTo>
                    <a:lnTo>
                      <a:pt x="1907" y="286"/>
                    </a:lnTo>
                    <a:lnTo>
                      <a:pt x="1912" y="279"/>
                    </a:lnTo>
                    <a:lnTo>
                      <a:pt x="1917" y="271"/>
                    </a:lnTo>
                    <a:lnTo>
                      <a:pt x="1921" y="262"/>
                    </a:lnTo>
                    <a:lnTo>
                      <a:pt x="1924" y="253"/>
                    </a:lnTo>
                    <a:lnTo>
                      <a:pt x="1927" y="244"/>
                    </a:lnTo>
                    <a:lnTo>
                      <a:pt x="1928" y="235"/>
                    </a:lnTo>
                    <a:lnTo>
                      <a:pt x="1929" y="225"/>
                    </a:lnTo>
                    <a:lnTo>
                      <a:pt x="1929" y="96"/>
                    </a:lnTo>
                    <a:lnTo>
                      <a:pt x="1928" y="86"/>
                    </a:lnTo>
                    <a:lnTo>
                      <a:pt x="1927" y="76"/>
                    </a:lnTo>
                    <a:lnTo>
                      <a:pt x="1924" y="67"/>
                    </a:lnTo>
                    <a:lnTo>
                      <a:pt x="1921" y="58"/>
                    </a:lnTo>
                    <a:lnTo>
                      <a:pt x="1917" y="50"/>
                    </a:lnTo>
                    <a:lnTo>
                      <a:pt x="1912" y="42"/>
                    </a:lnTo>
                    <a:lnTo>
                      <a:pt x="1907" y="34"/>
                    </a:lnTo>
                    <a:lnTo>
                      <a:pt x="1900" y="28"/>
                    </a:lnTo>
                    <a:lnTo>
                      <a:pt x="1893" y="22"/>
                    </a:lnTo>
                    <a:lnTo>
                      <a:pt x="1885" y="16"/>
                    </a:lnTo>
                    <a:lnTo>
                      <a:pt x="1878" y="12"/>
                    </a:lnTo>
                    <a:lnTo>
                      <a:pt x="1869" y="7"/>
                    </a:lnTo>
                    <a:lnTo>
                      <a:pt x="1860" y="4"/>
                    </a:lnTo>
                    <a:lnTo>
                      <a:pt x="1851" y="1"/>
                    </a:lnTo>
                    <a:lnTo>
                      <a:pt x="1841" y="0"/>
                    </a:lnTo>
                    <a:lnTo>
                      <a:pt x="1831" y="0"/>
                    </a:lnTo>
                    <a:lnTo>
                      <a:pt x="96" y="0"/>
                    </a:lnTo>
                    <a:lnTo>
                      <a:pt x="86" y="0"/>
                    </a:lnTo>
                    <a:lnTo>
                      <a:pt x="76" y="1"/>
                    </a:lnTo>
                    <a:lnTo>
                      <a:pt x="67" y="4"/>
                    </a:lnTo>
                    <a:lnTo>
                      <a:pt x="58" y="7"/>
                    </a:lnTo>
                    <a:lnTo>
                      <a:pt x="50" y="12"/>
                    </a:lnTo>
                    <a:lnTo>
                      <a:pt x="41" y="16"/>
                    </a:lnTo>
                    <a:lnTo>
                      <a:pt x="34" y="22"/>
                    </a:lnTo>
                    <a:lnTo>
                      <a:pt x="28" y="28"/>
                    </a:lnTo>
                    <a:lnTo>
                      <a:pt x="22" y="34"/>
                    </a:lnTo>
                    <a:lnTo>
                      <a:pt x="16" y="42"/>
                    </a:lnTo>
                    <a:lnTo>
                      <a:pt x="11" y="50"/>
                    </a:lnTo>
                    <a:lnTo>
                      <a:pt x="7" y="58"/>
                    </a:lnTo>
                    <a:lnTo>
                      <a:pt x="4" y="67"/>
                    </a:lnTo>
                    <a:lnTo>
                      <a:pt x="1" y="76"/>
                    </a:lnTo>
                    <a:lnTo>
                      <a:pt x="0" y="86"/>
                    </a:lnTo>
                    <a:lnTo>
                      <a:pt x="0" y="96"/>
                    </a:lnTo>
                    <a:lnTo>
                      <a:pt x="0" y="225"/>
                    </a:lnTo>
                    <a:lnTo>
                      <a:pt x="0" y="235"/>
                    </a:lnTo>
                    <a:lnTo>
                      <a:pt x="1" y="244"/>
                    </a:lnTo>
                    <a:lnTo>
                      <a:pt x="4" y="253"/>
                    </a:lnTo>
                    <a:lnTo>
                      <a:pt x="7" y="262"/>
                    </a:lnTo>
                    <a:lnTo>
                      <a:pt x="11" y="271"/>
                    </a:lnTo>
                    <a:lnTo>
                      <a:pt x="16" y="279"/>
                    </a:lnTo>
                    <a:lnTo>
                      <a:pt x="22" y="286"/>
                    </a:lnTo>
                    <a:lnTo>
                      <a:pt x="28" y="293"/>
                    </a:lnTo>
                    <a:lnTo>
                      <a:pt x="34" y="298"/>
                    </a:lnTo>
                    <a:lnTo>
                      <a:pt x="41" y="305"/>
                    </a:lnTo>
                    <a:lnTo>
                      <a:pt x="50" y="309"/>
                    </a:lnTo>
                    <a:lnTo>
                      <a:pt x="58" y="313"/>
                    </a:lnTo>
                    <a:lnTo>
                      <a:pt x="67" y="316"/>
                    </a:lnTo>
                    <a:lnTo>
                      <a:pt x="76" y="319"/>
                    </a:lnTo>
                    <a:lnTo>
                      <a:pt x="86" y="320"/>
                    </a:lnTo>
                    <a:lnTo>
                      <a:pt x="96" y="321"/>
                    </a:lnTo>
                    <a:lnTo>
                      <a:pt x="1831" y="321"/>
                    </a:lnTo>
                    <a:close/>
                  </a:path>
                </a:pathLst>
              </a:custGeom>
              <a:solidFill>
                <a:srgbClr val="E5E9E7"/>
              </a:solidFill>
              <a:ln w="0">
                <a:solidFill>
                  <a:srgbClr val="000000"/>
                </a:solidFill>
                <a:prstDash val="solid"/>
                <a:round/>
                <a:headEnd/>
                <a:tailEnd/>
              </a:ln>
            </p:spPr>
            <p:txBody>
              <a:bodyPr/>
              <a:lstStyle/>
              <a:p>
                <a:endParaRPr lang="en-US"/>
              </a:p>
            </p:txBody>
          </p:sp>
          <p:sp>
            <p:nvSpPr>
              <p:cNvPr id="1039388" name="Freeform 28"/>
              <p:cNvSpPr>
                <a:spLocks/>
              </p:cNvSpPr>
              <p:nvPr/>
            </p:nvSpPr>
            <p:spPr bwMode="auto">
              <a:xfrm>
                <a:off x="2804" y="1814"/>
                <a:ext cx="48" cy="9"/>
              </a:xfrm>
              <a:custGeom>
                <a:avLst/>
                <a:gdLst>
                  <a:gd name="T0" fmla="*/ 438 w 480"/>
                  <a:gd name="T1" fmla="*/ 90 h 91"/>
                  <a:gd name="T2" fmla="*/ 447 w 480"/>
                  <a:gd name="T3" fmla="*/ 88 h 91"/>
                  <a:gd name="T4" fmla="*/ 455 w 480"/>
                  <a:gd name="T5" fmla="*/ 85 h 91"/>
                  <a:gd name="T6" fmla="*/ 462 w 480"/>
                  <a:gd name="T7" fmla="*/ 80 h 91"/>
                  <a:gd name="T8" fmla="*/ 468 w 480"/>
                  <a:gd name="T9" fmla="*/ 74 h 91"/>
                  <a:gd name="T10" fmla="*/ 474 w 480"/>
                  <a:gd name="T11" fmla="*/ 67 h 91"/>
                  <a:gd name="T12" fmla="*/ 477 w 480"/>
                  <a:gd name="T13" fmla="*/ 59 h 91"/>
                  <a:gd name="T14" fmla="*/ 479 w 480"/>
                  <a:gd name="T15" fmla="*/ 49 h 91"/>
                  <a:gd name="T16" fmla="*/ 479 w 480"/>
                  <a:gd name="T17" fmla="*/ 40 h 91"/>
                  <a:gd name="T18" fmla="*/ 477 w 480"/>
                  <a:gd name="T19" fmla="*/ 31 h 91"/>
                  <a:gd name="T20" fmla="*/ 474 w 480"/>
                  <a:gd name="T21" fmla="*/ 23 h 91"/>
                  <a:gd name="T22" fmla="*/ 468 w 480"/>
                  <a:gd name="T23" fmla="*/ 15 h 91"/>
                  <a:gd name="T24" fmla="*/ 462 w 480"/>
                  <a:gd name="T25" fmla="*/ 9 h 91"/>
                  <a:gd name="T26" fmla="*/ 455 w 480"/>
                  <a:gd name="T27" fmla="*/ 5 h 91"/>
                  <a:gd name="T28" fmla="*/ 447 w 480"/>
                  <a:gd name="T29" fmla="*/ 1 h 91"/>
                  <a:gd name="T30" fmla="*/ 438 w 480"/>
                  <a:gd name="T31" fmla="*/ 0 h 91"/>
                  <a:gd name="T32" fmla="*/ 45 w 480"/>
                  <a:gd name="T33" fmla="*/ 0 h 91"/>
                  <a:gd name="T34" fmla="*/ 36 w 480"/>
                  <a:gd name="T35" fmla="*/ 0 h 91"/>
                  <a:gd name="T36" fmla="*/ 28 w 480"/>
                  <a:gd name="T37" fmla="*/ 3 h 91"/>
                  <a:gd name="T38" fmla="*/ 20 w 480"/>
                  <a:gd name="T39" fmla="*/ 7 h 91"/>
                  <a:gd name="T40" fmla="*/ 13 w 480"/>
                  <a:gd name="T41" fmla="*/ 12 h 91"/>
                  <a:gd name="T42" fmla="*/ 7 w 480"/>
                  <a:gd name="T43" fmla="*/ 20 h 91"/>
                  <a:gd name="T44" fmla="*/ 3 w 480"/>
                  <a:gd name="T45" fmla="*/ 27 h 91"/>
                  <a:gd name="T46" fmla="*/ 0 w 480"/>
                  <a:gd name="T47" fmla="*/ 35 h 91"/>
                  <a:gd name="T48" fmla="*/ 0 w 480"/>
                  <a:gd name="T49" fmla="*/ 45 h 91"/>
                  <a:gd name="T50" fmla="*/ 0 w 480"/>
                  <a:gd name="T51" fmla="*/ 53 h 91"/>
                  <a:gd name="T52" fmla="*/ 3 w 480"/>
                  <a:gd name="T53" fmla="*/ 63 h 91"/>
                  <a:gd name="T54" fmla="*/ 7 w 480"/>
                  <a:gd name="T55" fmla="*/ 70 h 91"/>
                  <a:gd name="T56" fmla="*/ 13 w 480"/>
                  <a:gd name="T57" fmla="*/ 77 h 91"/>
                  <a:gd name="T58" fmla="*/ 20 w 480"/>
                  <a:gd name="T59" fmla="*/ 83 h 91"/>
                  <a:gd name="T60" fmla="*/ 28 w 480"/>
                  <a:gd name="T61" fmla="*/ 87 h 91"/>
                  <a:gd name="T62" fmla="*/ 36 w 480"/>
                  <a:gd name="T63" fmla="*/ 90 h 91"/>
                  <a:gd name="T64" fmla="*/ 45 w 480"/>
                  <a:gd name="T6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91">
                    <a:moveTo>
                      <a:pt x="433" y="91"/>
                    </a:moveTo>
                    <a:lnTo>
                      <a:pt x="438" y="90"/>
                    </a:lnTo>
                    <a:lnTo>
                      <a:pt x="442" y="90"/>
                    </a:lnTo>
                    <a:lnTo>
                      <a:pt x="447" y="88"/>
                    </a:lnTo>
                    <a:lnTo>
                      <a:pt x="451" y="87"/>
                    </a:lnTo>
                    <a:lnTo>
                      <a:pt x="455" y="85"/>
                    </a:lnTo>
                    <a:lnTo>
                      <a:pt x="458" y="83"/>
                    </a:lnTo>
                    <a:lnTo>
                      <a:pt x="462" y="80"/>
                    </a:lnTo>
                    <a:lnTo>
                      <a:pt x="465" y="77"/>
                    </a:lnTo>
                    <a:lnTo>
                      <a:pt x="468" y="74"/>
                    </a:lnTo>
                    <a:lnTo>
                      <a:pt x="472" y="70"/>
                    </a:lnTo>
                    <a:lnTo>
                      <a:pt x="474" y="67"/>
                    </a:lnTo>
                    <a:lnTo>
                      <a:pt x="476" y="63"/>
                    </a:lnTo>
                    <a:lnTo>
                      <a:pt x="477" y="59"/>
                    </a:lnTo>
                    <a:lnTo>
                      <a:pt x="479" y="53"/>
                    </a:lnTo>
                    <a:lnTo>
                      <a:pt x="479" y="49"/>
                    </a:lnTo>
                    <a:lnTo>
                      <a:pt x="480" y="45"/>
                    </a:lnTo>
                    <a:lnTo>
                      <a:pt x="479" y="40"/>
                    </a:lnTo>
                    <a:lnTo>
                      <a:pt x="479" y="35"/>
                    </a:lnTo>
                    <a:lnTo>
                      <a:pt x="477" y="31"/>
                    </a:lnTo>
                    <a:lnTo>
                      <a:pt x="476" y="27"/>
                    </a:lnTo>
                    <a:lnTo>
                      <a:pt x="474" y="23"/>
                    </a:lnTo>
                    <a:lnTo>
                      <a:pt x="472" y="20"/>
                    </a:lnTo>
                    <a:lnTo>
                      <a:pt x="468" y="15"/>
                    </a:lnTo>
                    <a:lnTo>
                      <a:pt x="465" y="12"/>
                    </a:lnTo>
                    <a:lnTo>
                      <a:pt x="462" y="9"/>
                    </a:lnTo>
                    <a:lnTo>
                      <a:pt x="458" y="7"/>
                    </a:lnTo>
                    <a:lnTo>
                      <a:pt x="455" y="5"/>
                    </a:lnTo>
                    <a:lnTo>
                      <a:pt x="451" y="3"/>
                    </a:lnTo>
                    <a:lnTo>
                      <a:pt x="447" y="1"/>
                    </a:lnTo>
                    <a:lnTo>
                      <a:pt x="442" y="0"/>
                    </a:lnTo>
                    <a:lnTo>
                      <a:pt x="438" y="0"/>
                    </a:lnTo>
                    <a:lnTo>
                      <a:pt x="433" y="0"/>
                    </a:lnTo>
                    <a:lnTo>
                      <a:pt x="45" y="0"/>
                    </a:lnTo>
                    <a:lnTo>
                      <a:pt x="40" y="0"/>
                    </a:lnTo>
                    <a:lnTo>
                      <a:pt x="36" y="0"/>
                    </a:lnTo>
                    <a:lnTo>
                      <a:pt x="32" y="1"/>
                    </a:lnTo>
                    <a:lnTo>
                      <a:pt x="28" y="3"/>
                    </a:lnTo>
                    <a:lnTo>
                      <a:pt x="24" y="5"/>
                    </a:lnTo>
                    <a:lnTo>
                      <a:pt x="20" y="7"/>
                    </a:lnTo>
                    <a:lnTo>
                      <a:pt x="17" y="9"/>
                    </a:lnTo>
                    <a:lnTo>
                      <a:pt x="13" y="12"/>
                    </a:lnTo>
                    <a:lnTo>
                      <a:pt x="10" y="15"/>
                    </a:lnTo>
                    <a:lnTo>
                      <a:pt x="7" y="20"/>
                    </a:lnTo>
                    <a:lnTo>
                      <a:pt x="5" y="23"/>
                    </a:lnTo>
                    <a:lnTo>
                      <a:pt x="3" y="27"/>
                    </a:lnTo>
                    <a:lnTo>
                      <a:pt x="2" y="31"/>
                    </a:lnTo>
                    <a:lnTo>
                      <a:pt x="0" y="35"/>
                    </a:lnTo>
                    <a:lnTo>
                      <a:pt x="0" y="40"/>
                    </a:lnTo>
                    <a:lnTo>
                      <a:pt x="0" y="45"/>
                    </a:lnTo>
                    <a:lnTo>
                      <a:pt x="0" y="49"/>
                    </a:lnTo>
                    <a:lnTo>
                      <a:pt x="0" y="53"/>
                    </a:lnTo>
                    <a:lnTo>
                      <a:pt x="2" y="59"/>
                    </a:lnTo>
                    <a:lnTo>
                      <a:pt x="3" y="63"/>
                    </a:lnTo>
                    <a:lnTo>
                      <a:pt x="5" y="67"/>
                    </a:lnTo>
                    <a:lnTo>
                      <a:pt x="7" y="70"/>
                    </a:lnTo>
                    <a:lnTo>
                      <a:pt x="10" y="74"/>
                    </a:lnTo>
                    <a:lnTo>
                      <a:pt x="13" y="77"/>
                    </a:lnTo>
                    <a:lnTo>
                      <a:pt x="17" y="80"/>
                    </a:lnTo>
                    <a:lnTo>
                      <a:pt x="20" y="83"/>
                    </a:lnTo>
                    <a:lnTo>
                      <a:pt x="24" y="85"/>
                    </a:lnTo>
                    <a:lnTo>
                      <a:pt x="28" y="87"/>
                    </a:lnTo>
                    <a:lnTo>
                      <a:pt x="32" y="88"/>
                    </a:lnTo>
                    <a:lnTo>
                      <a:pt x="36" y="90"/>
                    </a:lnTo>
                    <a:lnTo>
                      <a:pt x="40" y="90"/>
                    </a:lnTo>
                    <a:lnTo>
                      <a:pt x="45" y="91"/>
                    </a:lnTo>
                    <a:lnTo>
                      <a:pt x="433" y="91"/>
                    </a:lnTo>
                    <a:close/>
                  </a:path>
                </a:pathLst>
              </a:custGeom>
              <a:solidFill>
                <a:srgbClr val="CED2D0"/>
              </a:solidFill>
              <a:ln w="0">
                <a:solidFill>
                  <a:srgbClr val="000000"/>
                </a:solidFill>
                <a:prstDash val="solid"/>
                <a:round/>
                <a:headEnd/>
                <a:tailEnd/>
              </a:ln>
            </p:spPr>
            <p:txBody>
              <a:bodyPr/>
              <a:lstStyle/>
              <a:p>
                <a:endParaRPr lang="en-US"/>
              </a:p>
            </p:txBody>
          </p:sp>
          <p:sp>
            <p:nvSpPr>
              <p:cNvPr id="1039389" name="Rectangle 29"/>
              <p:cNvSpPr>
                <a:spLocks noChangeArrowheads="1"/>
              </p:cNvSpPr>
              <p:nvPr/>
            </p:nvSpPr>
            <p:spPr bwMode="auto">
              <a:xfrm>
                <a:off x="2746" y="2288"/>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390" name="Rectangle 30"/>
              <p:cNvSpPr>
                <a:spLocks noChangeArrowheads="1"/>
              </p:cNvSpPr>
              <p:nvPr/>
            </p:nvSpPr>
            <p:spPr bwMode="auto">
              <a:xfrm>
                <a:off x="2746" y="2275"/>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391" name="Rectangle 31"/>
              <p:cNvSpPr>
                <a:spLocks noChangeArrowheads="1"/>
              </p:cNvSpPr>
              <p:nvPr/>
            </p:nvSpPr>
            <p:spPr bwMode="auto">
              <a:xfrm>
                <a:off x="2746" y="2313"/>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392" name="Rectangle 32"/>
              <p:cNvSpPr>
                <a:spLocks noChangeArrowheads="1"/>
              </p:cNvSpPr>
              <p:nvPr/>
            </p:nvSpPr>
            <p:spPr bwMode="auto">
              <a:xfrm>
                <a:off x="2746" y="2300"/>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393" name="Rectangle 33"/>
              <p:cNvSpPr>
                <a:spLocks noChangeArrowheads="1"/>
              </p:cNvSpPr>
              <p:nvPr/>
            </p:nvSpPr>
            <p:spPr bwMode="auto">
              <a:xfrm>
                <a:off x="2746" y="2237"/>
                <a:ext cx="149" cy="6"/>
              </a:xfrm>
              <a:prstGeom prst="rect">
                <a:avLst/>
              </a:prstGeom>
              <a:solidFill>
                <a:srgbClr val="7D7C7B"/>
              </a:solidFill>
              <a:ln w="0">
                <a:solidFill>
                  <a:srgbClr val="000000"/>
                </a:solidFill>
                <a:miter lim="800000"/>
                <a:headEnd/>
                <a:tailEnd/>
              </a:ln>
            </p:spPr>
            <p:txBody>
              <a:bodyPr/>
              <a:lstStyle/>
              <a:p>
                <a:endParaRPr lang="en-US"/>
              </a:p>
            </p:txBody>
          </p:sp>
          <p:sp>
            <p:nvSpPr>
              <p:cNvPr id="1039394" name="Rectangle 34"/>
              <p:cNvSpPr>
                <a:spLocks noChangeArrowheads="1"/>
              </p:cNvSpPr>
              <p:nvPr/>
            </p:nvSpPr>
            <p:spPr bwMode="auto">
              <a:xfrm>
                <a:off x="2746" y="2223"/>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395" name="Rectangle 35"/>
              <p:cNvSpPr>
                <a:spLocks noChangeArrowheads="1"/>
              </p:cNvSpPr>
              <p:nvPr/>
            </p:nvSpPr>
            <p:spPr bwMode="auto">
              <a:xfrm>
                <a:off x="2746" y="2262"/>
                <a:ext cx="149" cy="6"/>
              </a:xfrm>
              <a:prstGeom prst="rect">
                <a:avLst/>
              </a:prstGeom>
              <a:solidFill>
                <a:srgbClr val="7D7C7B"/>
              </a:solidFill>
              <a:ln w="0">
                <a:solidFill>
                  <a:srgbClr val="000000"/>
                </a:solidFill>
                <a:miter lim="800000"/>
                <a:headEnd/>
                <a:tailEnd/>
              </a:ln>
            </p:spPr>
            <p:txBody>
              <a:bodyPr/>
              <a:lstStyle/>
              <a:p>
                <a:endParaRPr lang="en-US"/>
              </a:p>
            </p:txBody>
          </p:sp>
          <p:sp>
            <p:nvSpPr>
              <p:cNvPr id="1039396" name="Rectangle 36"/>
              <p:cNvSpPr>
                <a:spLocks noChangeArrowheads="1"/>
              </p:cNvSpPr>
              <p:nvPr/>
            </p:nvSpPr>
            <p:spPr bwMode="auto">
              <a:xfrm>
                <a:off x="2746" y="2248"/>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397" name="Rectangle 37"/>
              <p:cNvSpPr>
                <a:spLocks noChangeArrowheads="1"/>
              </p:cNvSpPr>
              <p:nvPr/>
            </p:nvSpPr>
            <p:spPr bwMode="auto">
              <a:xfrm>
                <a:off x="2746" y="2184"/>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398" name="Rectangle 38"/>
              <p:cNvSpPr>
                <a:spLocks noChangeArrowheads="1"/>
              </p:cNvSpPr>
              <p:nvPr/>
            </p:nvSpPr>
            <p:spPr bwMode="auto">
              <a:xfrm>
                <a:off x="2746" y="2170"/>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399" name="Rectangle 39"/>
              <p:cNvSpPr>
                <a:spLocks noChangeArrowheads="1"/>
              </p:cNvSpPr>
              <p:nvPr/>
            </p:nvSpPr>
            <p:spPr bwMode="auto">
              <a:xfrm>
                <a:off x="2746" y="2209"/>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00" name="Rectangle 40"/>
              <p:cNvSpPr>
                <a:spLocks noChangeArrowheads="1"/>
              </p:cNvSpPr>
              <p:nvPr/>
            </p:nvSpPr>
            <p:spPr bwMode="auto">
              <a:xfrm>
                <a:off x="2746" y="2196"/>
                <a:ext cx="149" cy="6"/>
              </a:xfrm>
              <a:prstGeom prst="rect">
                <a:avLst/>
              </a:prstGeom>
              <a:solidFill>
                <a:srgbClr val="7D7C7B"/>
              </a:solidFill>
              <a:ln w="0">
                <a:solidFill>
                  <a:srgbClr val="000000"/>
                </a:solidFill>
                <a:miter lim="800000"/>
                <a:headEnd/>
                <a:tailEnd/>
              </a:ln>
            </p:spPr>
            <p:txBody>
              <a:bodyPr/>
              <a:lstStyle/>
              <a:p>
                <a:endParaRPr lang="en-US"/>
              </a:p>
            </p:txBody>
          </p:sp>
          <p:sp>
            <p:nvSpPr>
              <p:cNvPr id="1039401" name="Rectangle 41"/>
              <p:cNvSpPr>
                <a:spLocks noChangeArrowheads="1"/>
              </p:cNvSpPr>
              <p:nvPr/>
            </p:nvSpPr>
            <p:spPr bwMode="auto">
              <a:xfrm>
                <a:off x="2746" y="2132"/>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02" name="Rectangle 42"/>
              <p:cNvSpPr>
                <a:spLocks noChangeArrowheads="1"/>
              </p:cNvSpPr>
              <p:nvPr/>
            </p:nvSpPr>
            <p:spPr bwMode="auto">
              <a:xfrm>
                <a:off x="2746" y="2119"/>
                <a:ext cx="149" cy="6"/>
              </a:xfrm>
              <a:prstGeom prst="rect">
                <a:avLst/>
              </a:prstGeom>
              <a:solidFill>
                <a:srgbClr val="7D7C7B"/>
              </a:solidFill>
              <a:ln w="0">
                <a:solidFill>
                  <a:srgbClr val="000000"/>
                </a:solidFill>
                <a:miter lim="800000"/>
                <a:headEnd/>
                <a:tailEnd/>
              </a:ln>
            </p:spPr>
            <p:txBody>
              <a:bodyPr/>
              <a:lstStyle/>
              <a:p>
                <a:endParaRPr lang="en-US"/>
              </a:p>
            </p:txBody>
          </p:sp>
          <p:sp>
            <p:nvSpPr>
              <p:cNvPr id="1039403" name="Rectangle 43"/>
              <p:cNvSpPr>
                <a:spLocks noChangeArrowheads="1"/>
              </p:cNvSpPr>
              <p:nvPr/>
            </p:nvSpPr>
            <p:spPr bwMode="auto">
              <a:xfrm>
                <a:off x="2746" y="2157"/>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04" name="Rectangle 44"/>
              <p:cNvSpPr>
                <a:spLocks noChangeArrowheads="1"/>
              </p:cNvSpPr>
              <p:nvPr/>
            </p:nvSpPr>
            <p:spPr bwMode="auto">
              <a:xfrm>
                <a:off x="2746" y="2144"/>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05" name="Rectangle 45"/>
              <p:cNvSpPr>
                <a:spLocks noChangeArrowheads="1"/>
              </p:cNvSpPr>
              <p:nvPr/>
            </p:nvSpPr>
            <p:spPr bwMode="auto">
              <a:xfrm>
                <a:off x="2746" y="2080"/>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06" name="Rectangle 46"/>
              <p:cNvSpPr>
                <a:spLocks noChangeArrowheads="1"/>
              </p:cNvSpPr>
              <p:nvPr/>
            </p:nvSpPr>
            <p:spPr bwMode="auto">
              <a:xfrm>
                <a:off x="2746" y="2067"/>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07" name="Rectangle 47"/>
              <p:cNvSpPr>
                <a:spLocks noChangeArrowheads="1"/>
              </p:cNvSpPr>
              <p:nvPr/>
            </p:nvSpPr>
            <p:spPr bwMode="auto">
              <a:xfrm>
                <a:off x="2746" y="2105"/>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08" name="Rectangle 48"/>
              <p:cNvSpPr>
                <a:spLocks noChangeArrowheads="1"/>
              </p:cNvSpPr>
              <p:nvPr/>
            </p:nvSpPr>
            <p:spPr bwMode="auto">
              <a:xfrm>
                <a:off x="2746" y="2092"/>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09" name="Rectangle 49"/>
              <p:cNvSpPr>
                <a:spLocks noChangeArrowheads="1"/>
              </p:cNvSpPr>
              <p:nvPr/>
            </p:nvSpPr>
            <p:spPr bwMode="auto">
              <a:xfrm>
                <a:off x="2746" y="2029"/>
                <a:ext cx="149" cy="6"/>
              </a:xfrm>
              <a:prstGeom prst="rect">
                <a:avLst/>
              </a:prstGeom>
              <a:solidFill>
                <a:srgbClr val="7D7C7B"/>
              </a:solidFill>
              <a:ln w="0">
                <a:solidFill>
                  <a:srgbClr val="000000"/>
                </a:solidFill>
                <a:miter lim="800000"/>
                <a:headEnd/>
                <a:tailEnd/>
              </a:ln>
            </p:spPr>
            <p:txBody>
              <a:bodyPr/>
              <a:lstStyle/>
              <a:p>
                <a:endParaRPr lang="en-US"/>
              </a:p>
            </p:txBody>
          </p:sp>
          <p:sp>
            <p:nvSpPr>
              <p:cNvPr id="1039410" name="Rectangle 50"/>
              <p:cNvSpPr>
                <a:spLocks noChangeArrowheads="1"/>
              </p:cNvSpPr>
              <p:nvPr/>
            </p:nvSpPr>
            <p:spPr bwMode="auto">
              <a:xfrm>
                <a:off x="2746" y="2015"/>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11" name="Rectangle 51"/>
              <p:cNvSpPr>
                <a:spLocks noChangeArrowheads="1"/>
              </p:cNvSpPr>
              <p:nvPr/>
            </p:nvSpPr>
            <p:spPr bwMode="auto">
              <a:xfrm>
                <a:off x="2746" y="2054"/>
                <a:ext cx="149" cy="6"/>
              </a:xfrm>
              <a:prstGeom prst="rect">
                <a:avLst/>
              </a:prstGeom>
              <a:solidFill>
                <a:srgbClr val="7D7C7B"/>
              </a:solidFill>
              <a:ln w="0">
                <a:solidFill>
                  <a:srgbClr val="000000"/>
                </a:solidFill>
                <a:miter lim="800000"/>
                <a:headEnd/>
                <a:tailEnd/>
              </a:ln>
            </p:spPr>
            <p:txBody>
              <a:bodyPr/>
              <a:lstStyle/>
              <a:p>
                <a:endParaRPr lang="en-US"/>
              </a:p>
            </p:txBody>
          </p:sp>
          <p:sp>
            <p:nvSpPr>
              <p:cNvPr id="1039412" name="Rectangle 52"/>
              <p:cNvSpPr>
                <a:spLocks noChangeArrowheads="1"/>
              </p:cNvSpPr>
              <p:nvPr/>
            </p:nvSpPr>
            <p:spPr bwMode="auto">
              <a:xfrm>
                <a:off x="2746" y="2040"/>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13" name="Rectangle 53"/>
              <p:cNvSpPr>
                <a:spLocks noChangeArrowheads="1"/>
              </p:cNvSpPr>
              <p:nvPr/>
            </p:nvSpPr>
            <p:spPr bwMode="auto">
              <a:xfrm>
                <a:off x="2746" y="1976"/>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14" name="Rectangle 54"/>
              <p:cNvSpPr>
                <a:spLocks noChangeArrowheads="1"/>
              </p:cNvSpPr>
              <p:nvPr/>
            </p:nvSpPr>
            <p:spPr bwMode="auto">
              <a:xfrm>
                <a:off x="2746" y="1962"/>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15" name="Rectangle 55"/>
              <p:cNvSpPr>
                <a:spLocks noChangeArrowheads="1"/>
              </p:cNvSpPr>
              <p:nvPr/>
            </p:nvSpPr>
            <p:spPr bwMode="auto">
              <a:xfrm>
                <a:off x="2746" y="2001"/>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16" name="Rectangle 56"/>
              <p:cNvSpPr>
                <a:spLocks noChangeArrowheads="1"/>
              </p:cNvSpPr>
              <p:nvPr/>
            </p:nvSpPr>
            <p:spPr bwMode="auto">
              <a:xfrm>
                <a:off x="2746" y="1988"/>
                <a:ext cx="149" cy="6"/>
              </a:xfrm>
              <a:prstGeom prst="rect">
                <a:avLst/>
              </a:prstGeom>
              <a:solidFill>
                <a:srgbClr val="7D7C7B"/>
              </a:solidFill>
              <a:ln w="0">
                <a:solidFill>
                  <a:srgbClr val="000000"/>
                </a:solidFill>
                <a:miter lim="800000"/>
                <a:headEnd/>
                <a:tailEnd/>
              </a:ln>
            </p:spPr>
            <p:txBody>
              <a:bodyPr/>
              <a:lstStyle/>
              <a:p>
                <a:endParaRPr lang="en-US"/>
              </a:p>
            </p:txBody>
          </p:sp>
          <p:sp>
            <p:nvSpPr>
              <p:cNvPr id="1039417" name="Rectangle 57"/>
              <p:cNvSpPr>
                <a:spLocks noChangeArrowheads="1"/>
              </p:cNvSpPr>
              <p:nvPr/>
            </p:nvSpPr>
            <p:spPr bwMode="auto">
              <a:xfrm>
                <a:off x="2746" y="1924"/>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18" name="Rectangle 58"/>
              <p:cNvSpPr>
                <a:spLocks noChangeArrowheads="1"/>
              </p:cNvSpPr>
              <p:nvPr/>
            </p:nvSpPr>
            <p:spPr bwMode="auto">
              <a:xfrm>
                <a:off x="2746" y="1911"/>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19" name="Rectangle 59"/>
              <p:cNvSpPr>
                <a:spLocks noChangeArrowheads="1"/>
              </p:cNvSpPr>
              <p:nvPr/>
            </p:nvSpPr>
            <p:spPr bwMode="auto">
              <a:xfrm>
                <a:off x="2746" y="1949"/>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20" name="Rectangle 60"/>
              <p:cNvSpPr>
                <a:spLocks noChangeArrowheads="1"/>
              </p:cNvSpPr>
              <p:nvPr/>
            </p:nvSpPr>
            <p:spPr bwMode="auto">
              <a:xfrm>
                <a:off x="2746" y="1936"/>
                <a:ext cx="149" cy="7"/>
              </a:xfrm>
              <a:prstGeom prst="rect">
                <a:avLst/>
              </a:prstGeom>
              <a:solidFill>
                <a:srgbClr val="7D7C7B"/>
              </a:solidFill>
              <a:ln w="0">
                <a:solidFill>
                  <a:srgbClr val="000000"/>
                </a:solidFill>
                <a:miter lim="800000"/>
                <a:headEnd/>
                <a:tailEnd/>
              </a:ln>
            </p:spPr>
            <p:txBody>
              <a:bodyPr/>
              <a:lstStyle/>
              <a:p>
                <a:endParaRPr lang="en-US"/>
              </a:p>
            </p:txBody>
          </p:sp>
          <p:sp>
            <p:nvSpPr>
              <p:cNvPr id="1039421" name="Line 61"/>
              <p:cNvSpPr>
                <a:spLocks noChangeShapeType="1"/>
              </p:cNvSpPr>
              <p:nvPr/>
            </p:nvSpPr>
            <p:spPr bwMode="auto">
              <a:xfrm flipH="1">
                <a:off x="2618" y="2352"/>
                <a:ext cx="27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22" name="Freeform 62"/>
              <p:cNvSpPr>
                <a:spLocks/>
              </p:cNvSpPr>
              <p:nvPr/>
            </p:nvSpPr>
            <p:spPr bwMode="auto">
              <a:xfrm>
                <a:off x="2496" y="2326"/>
                <a:ext cx="122" cy="26"/>
              </a:xfrm>
              <a:custGeom>
                <a:avLst/>
                <a:gdLst>
                  <a:gd name="T0" fmla="*/ 1220 w 1220"/>
                  <a:gd name="T1" fmla="*/ 261 h 261"/>
                  <a:gd name="T2" fmla="*/ 1215 w 1220"/>
                  <a:gd name="T3" fmla="*/ 258 h 261"/>
                  <a:gd name="T4" fmla="*/ 1199 w 1220"/>
                  <a:gd name="T5" fmla="*/ 249 h 261"/>
                  <a:gd name="T6" fmla="*/ 1174 w 1220"/>
                  <a:gd name="T7" fmla="*/ 236 h 261"/>
                  <a:gd name="T8" fmla="*/ 1139 w 1220"/>
                  <a:gd name="T9" fmla="*/ 220 h 261"/>
                  <a:gd name="T10" fmla="*/ 1094 w 1220"/>
                  <a:gd name="T11" fmla="*/ 200 h 261"/>
                  <a:gd name="T12" fmla="*/ 1040 w 1220"/>
                  <a:gd name="T13" fmla="*/ 177 h 261"/>
                  <a:gd name="T14" fmla="*/ 976 w 1220"/>
                  <a:gd name="T15" fmla="*/ 154 h 261"/>
                  <a:gd name="T16" fmla="*/ 903 w 1220"/>
                  <a:gd name="T17" fmla="*/ 130 h 261"/>
                  <a:gd name="T18" fmla="*/ 821 w 1220"/>
                  <a:gd name="T19" fmla="*/ 105 h 261"/>
                  <a:gd name="T20" fmla="*/ 730 w 1220"/>
                  <a:gd name="T21" fmla="*/ 82 h 261"/>
                  <a:gd name="T22" fmla="*/ 630 w 1220"/>
                  <a:gd name="T23" fmla="*/ 59 h 261"/>
                  <a:gd name="T24" fmla="*/ 521 w 1220"/>
                  <a:gd name="T25" fmla="*/ 40 h 261"/>
                  <a:gd name="T26" fmla="*/ 402 w 1220"/>
                  <a:gd name="T27" fmla="*/ 23 h 261"/>
                  <a:gd name="T28" fmla="*/ 277 w 1220"/>
                  <a:gd name="T29" fmla="*/ 10 h 261"/>
                  <a:gd name="T30" fmla="*/ 142 w 1220"/>
                  <a:gd name="T31" fmla="*/ 2 h 261"/>
                  <a:gd name="T32" fmla="*/ 0 w 1220"/>
                  <a:gd name="T3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0" h="261">
                    <a:moveTo>
                      <a:pt x="1220" y="261"/>
                    </a:moveTo>
                    <a:lnTo>
                      <a:pt x="1215" y="258"/>
                    </a:lnTo>
                    <a:lnTo>
                      <a:pt x="1199" y="249"/>
                    </a:lnTo>
                    <a:lnTo>
                      <a:pt x="1174" y="236"/>
                    </a:lnTo>
                    <a:lnTo>
                      <a:pt x="1139" y="220"/>
                    </a:lnTo>
                    <a:lnTo>
                      <a:pt x="1094" y="200"/>
                    </a:lnTo>
                    <a:lnTo>
                      <a:pt x="1040" y="177"/>
                    </a:lnTo>
                    <a:lnTo>
                      <a:pt x="976" y="154"/>
                    </a:lnTo>
                    <a:lnTo>
                      <a:pt x="903" y="130"/>
                    </a:lnTo>
                    <a:lnTo>
                      <a:pt x="821" y="105"/>
                    </a:lnTo>
                    <a:lnTo>
                      <a:pt x="730" y="82"/>
                    </a:lnTo>
                    <a:lnTo>
                      <a:pt x="630" y="59"/>
                    </a:lnTo>
                    <a:lnTo>
                      <a:pt x="521" y="40"/>
                    </a:lnTo>
                    <a:lnTo>
                      <a:pt x="402" y="23"/>
                    </a:lnTo>
                    <a:lnTo>
                      <a:pt x="277" y="10"/>
                    </a:lnTo>
                    <a:lnTo>
                      <a:pt x="142" y="2"/>
                    </a:lnTo>
                    <a:lnTo>
                      <a:pt x="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9423" name="Freeform 63"/>
              <p:cNvSpPr>
                <a:spLocks/>
              </p:cNvSpPr>
              <p:nvPr/>
            </p:nvSpPr>
            <p:spPr bwMode="auto">
              <a:xfrm>
                <a:off x="2618" y="2352"/>
                <a:ext cx="1" cy="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000000"/>
              </a:solidFill>
              <a:ln w="0">
                <a:solidFill>
                  <a:srgbClr val="000000"/>
                </a:solidFill>
                <a:prstDash val="solid"/>
                <a:round/>
                <a:headEnd/>
                <a:tailEnd/>
              </a:ln>
            </p:spPr>
            <p:txBody>
              <a:bodyPr/>
              <a:lstStyle/>
              <a:p>
                <a:endParaRPr lang="en-US"/>
              </a:p>
            </p:txBody>
          </p:sp>
          <p:sp>
            <p:nvSpPr>
              <p:cNvPr id="1039424" name="Freeform 64"/>
              <p:cNvSpPr>
                <a:spLocks/>
              </p:cNvSpPr>
              <p:nvPr/>
            </p:nvSpPr>
            <p:spPr bwMode="auto">
              <a:xfrm>
                <a:off x="2496" y="2326"/>
                <a:ext cx="1" cy="1"/>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000000"/>
              </a:solidFill>
              <a:ln w="0">
                <a:solidFill>
                  <a:srgbClr val="000000"/>
                </a:solidFill>
                <a:prstDash val="solid"/>
                <a:round/>
                <a:headEnd/>
                <a:tailEnd/>
              </a:ln>
            </p:spPr>
            <p:txBody>
              <a:bodyPr/>
              <a:lstStyle/>
              <a:p>
                <a:endParaRPr lang="en-US"/>
              </a:p>
            </p:txBody>
          </p:sp>
          <p:sp>
            <p:nvSpPr>
              <p:cNvPr id="1039425" name="Freeform 65"/>
              <p:cNvSpPr>
                <a:spLocks/>
              </p:cNvSpPr>
              <p:nvPr/>
            </p:nvSpPr>
            <p:spPr bwMode="auto">
              <a:xfrm>
                <a:off x="2903" y="1621"/>
                <a:ext cx="65" cy="64"/>
              </a:xfrm>
              <a:custGeom>
                <a:avLst/>
                <a:gdLst>
                  <a:gd name="T0" fmla="*/ 585 w 644"/>
                  <a:gd name="T1" fmla="*/ 641 h 642"/>
                  <a:gd name="T2" fmla="*/ 598 w 644"/>
                  <a:gd name="T3" fmla="*/ 639 h 642"/>
                  <a:gd name="T4" fmla="*/ 610 w 644"/>
                  <a:gd name="T5" fmla="*/ 634 h 642"/>
                  <a:gd name="T6" fmla="*/ 620 w 644"/>
                  <a:gd name="T7" fmla="*/ 626 h 642"/>
                  <a:gd name="T8" fmla="*/ 629 w 644"/>
                  <a:gd name="T9" fmla="*/ 618 h 642"/>
                  <a:gd name="T10" fmla="*/ 636 w 644"/>
                  <a:gd name="T11" fmla="*/ 608 h 642"/>
                  <a:gd name="T12" fmla="*/ 641 w 644"/>
                  <a:gd name="T13" fmla="*/ 597 h 642"/>
                  <a:gd name="T14" fmla="*/ 643 w 644"/>
                  <a:gd name="T15" fmla="*/ 584 h 642"/>
                  <a:gd name="T16" fmla="*/ 644 w 644"/>
                  <a:gd name="T17" fmla="*/ 64 h 642"/>
                  <a:gd name="T18" fmla="*/ 642 w 644"/>
                  <a:gd name="T19" fmla="*/ 51 h 642"/>
                  <a:gd name="T20" fmla="*/ 639 w 644"/>
                  <a:gd name="T21" fmla="*/ 38 h 642"/>
                  <a:gd name="T22" fmla="*/ 633 w 644"/>
                  <a:gd name="T23" fmla="*/ 28 h 642"/>
                  <a:gd name="T24" fmla="*/ 624 w 644"/>
                  <a:gd name="T25" fmla="*/ 19 h 642"/>
                  <a:gd name="T26" fmla="*/ 615 w 644"/>
                  <a:gd name="T27" fmla="*/ 11 h 642"/>
                  <a:gd name="T28" fmla="*/ 604 w 644"/>
                  <a:gd name="T29" fmla="*/ 5 h 642"/>
                  <a:gd name="T30" fmla="*/ 591 w 644"/>
                  <a:gd name="T31" fmla="*/ 1 h 642"/>
                  <a:gd name="T32" fmla="*/ 579 w 644"/>
                  <a:gd name="T33" fmla="*/ 0 h 642"/>
                  <a:gd name="T34" fmla="*/ 58 w 644"/>
                  <a:gd name="T35" fmla="*/ 0 h 642"/>
                  <a:gd name="T36" fmla="*/ 45 w 644"/>
                  <a:gd name="T37" fmla="*/ 2 h 642"/>
                  <a:gd name="T38" fmla="*/ 34 w 644"/>
                  <a:gd name="T39" fmla="*/ 8 h 642"/>
                  <a:gd name="T40" fmla="*/ 23 w 644"/>
                  <a:gd name="T41" fmla="*/ 15 h 642"/>
                  <a:gd name="T42" fmla="*/ 14 w 644"/>
                  <a:gd name="T43" fmla="*/ 23 h 642"/>
                  <a:gd name="T44" fmla="*/ 7 w 644"/>
                  <a:gd name="T45" fmla="*/ 33 h 642"/>
                  <a:gd name="T46" fmla="*/ 2 w 644"/>
                  <a:gd name="T47" fmla="*/ 45 h 642"/>
                  <a:gd name="T48" fmla="*/ 0 w 644"/>
                  <a:gd name="T49" fmla="*/ 57 h 642"/>
                  <a:gd name="T50" fmla="*/ 0 w 644"/>
                  <a:gd name="T51" fmla="*/ 578 h 642"/>
                  <a:gd name="T52" fmla="*/ 1 w 644"/>
                  <a:gd name="T53" fmla="*/ 591 h 642"/>
                  <a:gd name="T54" fmla="*/ 4 w 644"/>
                  <a:gd name="T55" fmla="*/ 603 h 642"/>
                  <a:gd name="T56" fmla="*/ 10 w 644"/>
                  <a:gd name="T57" fmla="*/ 613 h 642"/>
                  <a:gd name="T58" fmla="*/ 18 w 644"/>
                  <a:gd name="T59" fmla="*/ 622 h 642"/>
                  <a:gd name="T60" fmla="*/ 27 w 644"/>
                  <a:gd name="T61" fmla="*/ 631 h 642"/>
                  <a:gd name="T62" fmla="*/ 39 w 644"/>
                  <a:gd name="T63" fmla="*/ 637 h 642"/>
                  <a:gd name="T64" fmla="*/ 51 w 644"/>
                  <a:gd name="T65" fmla="*/ 640 h 642"/>
                  <a:gd name="T66" fmla="*/ 65 w 644"/>
                  <a:gd name="T67"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4" h="642">
                    <a:moveTo>
                      <a:pt x="579" y="642"/>
                    </a:moveTo>
                    <a:lnTo>
                      <a:pt x="585" y="641"/>
                    </a:lnTo>
                    <a:lnTo>
                      <a:pt x="591" y="640"/>
                    </a:lnTo>
                    <a:lnTo>
                      <a:pt x="598" y="639"/>
                    </a:lnTo>
                    <a:lnTo>
                      <a:pt x="604" y="637"/>
                    </a:lnTo>
                    <a:lnTo>
                      <a:pt x="610" y="634"/>
                    </a:lnTo>
                    <a:lnTo>
                      <a:pt x="615" y="631"/>
                    </a:lnTo>
                    <a:lnTo>
                      <a:pt x="620" y="626"/>
                    </a:lnTo>
                    <a:lnTo>
                      <a:pt x="624" y="622"/>
                    </a:lnTo>
                    <a:lnTo>
                      <a:pt x="629" y="618"/>
                    </a:lnTo>
                    <a:lnTo>
                      <a:pt x="633" y="613"/>
                    </a:lnTo>
                    <a:lnTo>
                      <a:pt x="636" y="608"/>
                    </a:lnTo>
                    <a:lnTo>
                      <a:pt x="639" y="603"/>
                    </a:lnTo>
                    <a:lnTo>
                      <a:pt x="641" y="597"/>
                    </a:lnTo>
                    <a:lnTo>
                      <a:pt x="642" y="591"/>
                    </a:lnTo>
                    <a:lnTo>
                      <a:pt x="643" y="584"/>
                    </a:lnTo>
                    <a:lnTo>
                      <a:pt x="644" y="578"/>
                    </a:lnTo>
                    <a:lnTo>
                      <a:pt x="644" y="64"/>
                    </a:lnTo>
                    <a:lnTo>
                      <a:pt x="643" y="57"/>
                    </a:lnTo>
                    <a:lnTo>
                      <a:pt x="642" y="51"/>
                    </a:lnTo>
                    <a:lnTo>
                      <a:pt x="641" y="45"/>
                    </a:lnTo>
                    <a:lnTo>
                      <a:pt x="639" y="38"/>
                    </a:lnTo>
                    <a:lnTo>
                      <a:pt x="636" y="33"/>
                    </a:lnTo>
                    <a:lnTo>
                      <a:pt x="633" y="28"/>
                    </a:lnTo>
                    <a:lnTo>
                      <a:pt x="629" y="23"/>
                    </a:lnTo>
                    <a:lnTo>
                      <a:pt x="624" y="19"/>
                    </a:lnTo>
                    <a:lnTo>
                      <a:pt x="620" y="15"/>
                    </a:lnTo>
                    <a:lnTo>
                      <a:pt x="615" y="11"/>
                    </a:lnTo>
                    <a:lnTo>
                      <a:pt x="610" y="8"/>
                    </a:lnTo>
                    <a:lnTo>
                      <a:pt x="604" y="5"/>
                    </a:lnTo>
                    <a:lnTo>
                      <a:pt x="598" y="2"/>
                    </a:lnTo>
                    <a:lnTo>
                      <a:pt x="591" y="1"/>
                    </a:lnTo>
                    <a:lnTo>
                      <a:pt x="585" y="0"/>
                    </a:lnTo>
                    <a:lnTo>
                      <a:pt x="579" y="0"/>
                    </a:lnTo>
                    <a:lnTo>
                      <a:pt x="65" y="0"/>
                    </a:lnTo>
                    <a:lnTo>
                      <a:pt x="58" y="0"/>
                    </a:lnTo>
                    <a:lnTo>
                      <a:pt x="51" y="1"/>
                    </a:lnTo>
                    <a:lnTo>
                      <a:pt x="45" y="2"/>
                    </a:lnTo>
                    <a:lnTo>
                      <a:pt x="39" y="5"/>
                    </a:lnTo>
                    <a:lnTo>
                      <a:pt x="34" y="8"/>
                    </a:lnTo>
                    <a:lnTo>
                      <a:pt x="27" y="11"/>
                    </a:lnTo>
                    <a:lnTo>
                      <a:pt x="23" y="15"/>
                    </a:lnTo>
                    <a:lnTo>
                      <a:pt x="18" y="19"/>
                    </a:lnTo>
                    <a:lnTo>
                      <a:pt x="14" y="23"/>
                    </a:lnTo>
                    <a:lnTo>
                      <a:pt x="10" y="28"/>
                    </a:lnTo>
                    <a:lnTo>
                      <a:pt x="7" y="33"/>
                    </a:lnTo>
                    <a:lnTo>
                      <a:pt x="4" y="38"/>
                    </a:lnTo>
                    <a:lnTo>
                      <a:pt x="2" y="45"/>
                    </a:lnTo>
                    <a:lnTo>
                      <a:pt x="1" y="51"/>
                    </a:lnTo>
                    <a:lnTo>
                      <a:pt x="0" y="57"/>
                    </a:lnTo>
                    <a:lnTo>
                      <a:pt x="0" y="64"/>
                    </a:lnTo>
                    <a:lnTo>
                      <a:pt x="0" y="578"/>
                    </a:lnTo>
                    <a:lnTo>
                      <a:pt x="0" y="584"/>
                    </a:lnTo>
                    <a:lnTo>
                      <a:pt x="1" y="591"/>
                    </a:lnTo>
                    <a:lnTo>
                      <a:pt x="2" y="597"/>
                    </a:lnTo>
                    <a:lnTo>
                      <a:pt x="4" y="603"/>
                    </a:lnTo>
                    <a:lnTo>
                      <a:pt x="7" y="608"/>
                    </a:lnTo>
                    <a:lnTo>
                      <a:pt x="10" y="613"/>
                    </a:lnTo>
                    <a:lnTo>
                      <a:pt x="14" y="618"/>
                    </a:lnTo>
                    <a:lnTo>
                      <a:pt x="18" y="622"/>
                    </a:lnTo>
                    <a:lnTo>
                      <a:pt x="23" y="626"/>
                    </a:lnTo>
                    <a:lnTo>
                      <a:pt x="27" y="631"/>
                    </a:lnTo>
                    <a:lnTo>
                      <a:pt x="34" y="634"/>
                    </a:lnTo>
                    <a:lnTo>
                      <a:pt x="39" y="637"/>
                    </a:lnTo>
                    <a:lnTo>
                      <a:pt x="45" y="639"/>
                    </a:lnTo>
                    <a:lnTo>
                      <a:pt x="51" y="640"/>
                    </a:lnTo>
                    <a:lnTo>
                      <a:pt x="58" y="641"/>
                    </a:lnTo>
                    <a:lnTo>
                      <a:pt x="65" y="642"/>
                    </a:lnTo>
                    <a:lnTo>
                      <a:pt x="579" y="642"/>
                    </a:lnTo>
                    <a:close/>
                  </a:path>
                </a:pathLst>
              </a:custGeom>
              <a:solidFill>
                <a:srgbClr val="333333"/>
              </a:solidFill>
              <a:ln w="0">
                <a:solidFill>
                  <a:srgbClr val="000000"/>
                </a:solidFill>
                <a:prstDash val="solid"/>
                <a:round/>
                <a:headEnd/>
                <a:tailEnd/>
              </a:ln>
            </p:spPr>
            <p:txBody>
              <a:bodyPr/>
              <a:lstStyle/>
              <a:p>
                <a:endParaRPr lang="en-US"/>
              </a:p>
            </p:txBody>
          </p:sp>
          <p:sp>
            <p:nvSpPr>
              <p:cNvPr id="1039426" name="Freeform 66"/>
              <p:cNvSpPr>
                <a:spLocks/>
              </p:cNvSpPr>
              <p:nvPr/>
            </p:nvSpPr>
            <p:spPr bwMode="auto">
              <a:xfrm>
                <a:off x="2907" y="1624"/>
                <a:ext cx="58" cy="58"/>
              </a:xfrm>
              <a:custGeom>
                <a:avLst/>
                <a:gdLst>
                  <a:gd name="T0" fmla="*/ 527 w 580"/>
                  <a:gd name="T1" fmla="*/ 577 h 578"/>
                  <a:gd name="T2" fmla="*/ 538 w 580"/>
                  <a:gd name="T3" fmla="*/ 575 h 578"/>
                  <a:gd name="T4" fmla="*/ 548 w 580"/>
                  <a:gd name="T5" fmla="*/ 571 h 578"/>
                  <a:gd name="T6" fmla="*/ 558 w 580"/>
                  <a:gd name="T7" fmla="*/ 565 h 578"/>
                  <a:gd name="T8" fmla="*/ 566 w 580"/>
                  <a:gd name="T9" fmla="*/ 556 h 578"/>
                  <a:gd name="T10" fmla="*/ 573 w 580"/>
                  <a:gd name="T11" fmla="*/ 547 h 578"/>
                  <a:gd name="T12" fmla="*/ 577 w 580"/>
                  <a:gd name="T13" fmla="*/ 537 h 578"/>
                  <a:gd name="T14" fmla="*/ 579 w 580"/>
                  <a:gd name="T15" fmla="*/ 526 h 578"/>
                  <a:gd name="T16" fmla="*/ 580 w 580"/>
                  <a:gd name="T17" fmla="*/ 58 h 578"/>
                  <a:gd name="T18" fmla="*/ 578 w 580"/>
                  <a:gd name="T19" fmla="*/ 46 h 578"/>
                  <a:gd name="T20" fmla="*/ 575 w 580"/>
                  <a:gd name="T21" fmla="*/ 35 h 578"/>
                  <a:gd name="T22" fmla="*/ 570 w 580"/>
                  <a:gd name="T23" fmla="*/ 25 h 578"/>
                  <a:gd name="T24" fmla="*/ 563 w 580"/>
                  <a:gd name="T25" fmla="*/ 17 h 578"/>
                  <a:gd name="T26" fmla="*/ 553 w 580"/>
                  <a:gd name="T27" fmla="*/ 10 h 578"/>
                  <a:gd name="T28" fmla="*/ 543 w 580"/>
                  <a:gd name="T29" fmla="*/ 4 h 578"/>
                  <a:gd name="T30" fmla="*/ 533 w 580"/>
                  <a:gd name="T31" fmla="*/ 1 h 578"/>
                  <a:gd name="T32" fmla="*/ 521 w 580"/>
                  <a:gd name="T33" fmla="*/ 0 h 578"/>
                  <a:gd name="T34" fmla="*/ 53 w 580"/>
                  <a:gd name="T35" fmla="*/ 0 h 578"/>
                  <a:gd name="T36" fmla="*/ 42 w 580"/>
                  <a:gd name="T37" fmla="*/ 2 h 578"/>
                  <a:gd name="T38" fmla="*/ 31 w 580"/>
                  <a:gd name="T39" fmla="*/ 6 h 578"/>
                  <a:gd name="T40" fmla="*/ 21 w 580"/>
                  <a:gd name="T41" fmla="*/ 13 h 578"/>
                  <a:gd name="T42" fmla="*/ 14 w 580"/>
                  <a:gd name="T43" fmla="*/ 21 h 578"/>
                  <a:gd name="T44" fmla="*/ 7 w 580"/>
                  <a:gd name="T45" fmla="*/ 30 h 578"/>
                  <a:gd name="T46" fmla="*/ 3 w 580"/>
                  <a:gd name="T47" fmla="*/ 40 h 578"/>
                  <a:gd name="T48" fmla="*/ 0 w 580"/>
                  <a:gd name="T49" fmla="*/ 52 h 578"/>
                  <a:gd name="T50" fmla="*/ 0 w 580"/>
                  <a:gd name="T51" fmla="*/ 520 h 578"/>
                  <a:gd name="T52" fmla="*/ 2 w 580"/>
                  <a:gd name="T53" fmla="*/ 532 h 578"/>
                  <a:gd name="T54" fmla="*/ 5 w 580"/>
                  <a:gd name="T55" fmla="*/ 542 h 578"/>
                  <a:gd name="T56" fmla="*/ 10 w 580"/>
                  <a:gd name="T57" fmla="*/ 552 h 578"/>
                  <a:gd name="T58" fmla="*/ 17 w 580"/>
                  <a:gd name="T59" fmla="*/ 561 h 578"/>
                  <a:gd name="T60" fmla="*/ 26 w 580"/>
                  <a:gd name="T61" fmla="*/ 568 h 578"/>
                  <a:gd name="T62" fmla="*/ 37 w 580"/>
                  <a:gd name="T63" fmla="*/ 573 h 578"/>
                  <a:gd name="T64" fmla="*/ 47 w 580"/>
                  <a:gd name="T65" fmla="*/ 576 h 578"/>
                  <a:gd name="T66" fmla="*/ 59 w 580"/>
                  <a:gd name="T67" fmla="*/ 57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0" h="578">
                    <a:moveTo>
                      <a:pt x="521" y="578"/>
                    </a:moveTo>
                    <a:lnTo>
                      <a:pt x="527" y="577"/>
                    </a:lnTo>
                    <a:lnTo>
                      <a:pt x="533" y="576"/>
                    </a:lnTo>
                    <a:lnTo>
                      <a:pt x="538" y="575"/>
                    </a:lnTo>
                    <a:lnTo>
                      <a:pt x="543" y="573"/>
                    </a:lnTo>
                    <a:lnTo>
                      <a:pt x="548" y="571"/>
                    </a:lnTo>
                    <a:lnTo>
                      <a:pt x="553" y="568"/>
                    </a:lnTo>
                    <a:lnTo>
                      <a:pt x="558" y="565"/>
                    </a:lnTo>
                    <a:lnTo>
                      <a:pt x="563" y="561"/>
                    </a:lnTo>
                    <a:lnTo>
                      <a:pt x="566" y="556"/>
                    </a:lnTo>
                    <a:lnTo>
                      <a:pt x="570" y="552"/>
                    </a:lnTo>
                    <a:lnTo>
                      <a:pt x="573" y="547"/>
                    </a:lnTo>
                    <a:lnTo>
                      <a:pt x="575" y="542"/>
                    </a:lnTo>
                    <a:lnTo>
                      <a:pt x="577" y="537"/>
                    </a:lnTo>
                    <a:lnTo>
                      <a:pt x="578" y="532"/>
                    </a:lnTo>
                    <a:lnTo>
                      <a:pt x="579" y="526"/>
                    </a:lnTo>
                    <a:lnTo>
                      <a:pt x="580" y="520"/>
                    </a:lnTo>
                    <a:lnTo>
                      <a:pt x="580" y="58"/>
                    </a:lnTo>
                    <a:lnTo>
                      <a:pt x="579" y="52"/>
                    </a:lnTo>
                    <a:lnTo>
                      <a:pt x="578" y="46"/>
                    </a:lnTo>
                    <a:lnTo>
                      <a:pt x="577" y="40"/>
                    </a:lnTo>
                    <a:lnTo>
                      <a:pt x="575" y="35"/>
                    </a:lnTo>
                    <a:lnTo>
                      <a:pt x="573" y="30"/>
                    </a:lnTo>
                    <a:lnTo>
                      <a:pt x="570" y="25"/>
                    </a:lnTo>
                    <a:lnTo>
                      <a:pt x="566" y="21"/>
                    </a:lnTo>
                    <a:lnTo>
                      <a:pt x="563" y="17"/>
                    </a:lnTo>
                    <a:lnTo>
                      <a:pt x="558" y="13"/>
                    </a:lnTo>
                    <a:lnTo>
                      <a:pt x="553" y="10"/>
                    </a:lnTo>
                    <a:lnTo>
                      <a:pt x="548" y="6"/>
                    </a:lnTo>
                    <a:lnTo>
                      <a:pt x="543" y="4"/>
                    </a:lnTo>
                    <a:lnTo>
                      <a:pt x="538" y="2"/>
                    </a:lnTo>
                    <a:lnTo>
                      <a:pt x="533" y="1"/>
                    </a:lnTo>
                    <a:lnTo>
                      <a:pt x="527" y="0"/>
                    </a:lnTo>
                    <a:lnTo>
                      <a:pt x="521" y="0"/>
                    </a:lnTo>
                    <a:lnTo>
                      <a:pt x="59" y="0"/>
                    </a:lnTo>
                    <a:lnTo>
                      <a:pt x="53" y="0"/>
                    </a:lnTo>
                    <a:lnTo>
                      <a:pt x="47" y="1"/>
                    </a:lnTo>
                    <a:lnTo>
                      <a:pt x="42" y="2"/>
                    </a:lnTo>
                    <a:lnTo>
                      <a:pt x="37" y="4"/>
                    </a:lnTo>
                    <a:lnTo>
                      <a:pt x="31" y="6"/>
                    </a:lnTo>
                    <a:lnTo>
                      <a:pt x="26" y="10"/>
                    </a:lnTo>
                    <a:lnTo>
                      <a:pt x="21" y="13"/>
                    </a:lnTo>
                    <a:lnTo>
                      <a:pt x="17" y="17"/>
                    </a:lnTo>
                    <a:lnTo>
                      <a:pt x="14" y="21"/>
                    </a:lnTo>
                    <a:lnTo>
                      <a:pt x="10" y="25"/>
                    </a:lnTo>
                    <a:lnTo>
                      <a:pt x="7" y="30"/>
                    </a:lnTo>
                    <a:lnTo>
                      <a:pt x="5" y="35"/>
                    </a:lnTo>
                    <a:lnTo>
                      <a:pt x="3" y="40"/>
                    </a:lnTo>
                    <a:lnTo>
                      <a:pt x="2" y="46"/>
                    </a:lnTo>
                    <a:lnTo>
                      <a:pt x="0" y="52"/>
                    </a:lnTo>
                    <a:lnTo>
                      <a:pt x="0" y="58"/>
                    </a:lnTo>
                    <a:lnTo>
                      <a:pt x="0" y="520"/>
                    </a:lnTo>
                    <a:lnTo>
                      <a:pt x="0" y="526"/>
                    </a:lnTo>
                    <a:lnTo>
                      <a:pt x="2" y="532"/>
                    </a:lnTo>
                    <a:lnTo>
                      <a:pt x="3" y="537"/>
                    </a:lnTo>
                    <a:lnTo>
                      <a:pt x="5" y="542"/>
                    </a:lnTo>
                    <a:lnTo>
                      <a:pt x="7" y="547"/>
                    </a:lnTo>
                    <a:lnTo>
                      <a:pt x="10" y="552"/>
                    </a:lnTo>
                    <a:lnTo>
                      <a:pt x="14" y="556"/>
                    </a:lnTo>
                    <a:lnTo>
                      <a:pt x="17" y="561"/>
                    </a:lnTo>
                    <a:lnTo>
                      <a:pt x="21" y="565"/>
                    </a:lnTo>
                    <a:lnTo>
                      <a:pt x="26" y="568"/>
                    </a:lnTo>
                    <a:lnTo>
                      <a:pt x="31" y="571"/>
                    </a:lnTo>
                    <a:lnTo>
                      <a:pt x="37" y="573"/>
                    </a:lnTo>
                    <a:lnTo>
                      <a:pt x="42" y="575"/>
                    </a:lnTo>
                    <a:lnTo>
                      <a:pt x="47" y="576"/>
                    </a:lnTo>
                    <a:lnTo>
                      <a:pt x="53" y="577"/>
                    </a:lnTo>
                    <a:lnTo>
                      <a:pt x="59" y="578"/>
                    </a:lnTo>
                    <a:lnTo>
                      <a:pt x="521" y="578"/>
                    </a:lnTo>
                    <a:close/>
                  </a:path>
                </a:pathLst>
              </a:custGeom>
              <a:solidFill>
                <a:srgbClr val="F2EEE2"/>
              </a:solidFill>
              <a:ln w="0">
                <a:solidFill>
                  <a:srgbClr val="000000"/>
                </a:solidFill>
                <a:prstDash val="solid"/>
                <a:round/>
                <a:headEnd/>
                <a:tailEnd/>
              </a:ln>
            </p:spPr>
            <p:txBody>
              <a:bodyPr/>
              <a:lstStyle/>
              <a:p>
                <a:endParaRPr lang="en-US"/>
              </a:p>
            </p:txBody>
          </p:sp>
          <p:sp>
            <p:nvSpPr>
              <p:cNvPr id="1039427" name="Rectangle 67"/>
              <p:cNvSpPr>
                <a:spLocks noChangeArrowheads="1"/>
              </p:cNvSpPr>
              <p:nvPr/>
            </p:nvSpPr>
            <p:spPr bwMode="auto">
              <a:xfrm>
                <a:off x="2895" y="2384"/>
                <a:ext cx="58" cy="53"/>
              </a:xfrm>
              <a:prstGeom prst="rect">
                <a:avLst/>
              </a:prstGeom>
              <a:solidFill>
                <a:srgbClr val="D4D3D1"/>
              </a:solidFill>
              <a:ln w="0">
                <a:solidFill>
                  <a:srgbClr val="000000"/>
                </a:solidFill>
                <a:miter lim="800000"/>
                <a:headEnd/>
                <a:tailEnd/>
              </a:ln>
            </p:spPr>
            <p:txBody>
              <a:bodyPr/>
              <a:lstStyle/>
              <a:p>
                <a:endParaRPr lang="en-US"/>
              </a:p>
            </p:txBody>
          </p:sp>
          <p:sp>
            <p:nvSpPr>
              <p:cNvPr id="1039428" name="Rectangle 68"/>
              <p:cNvSpPr>
                <a:spLocks noChangeArrowheads="1"/>
              </p:cNvSpPr>
              <p:nvPr/>
            </p:nvSpPr>
            <p:spPr bwMode="auto">
              <a:xfrm>
                <a:off x="2929" y="2387"/>
                <a:ext cx="19" cy="47"/>
              </a:xfrm>
              <a:prstGeom prst="rect">
                <a:avLst/>
              </a:prstGeom>
              <a:solidFill>
                <a:srgbClr val="FAF8F6"/>
              </a:solidFill>
              <a:ln w="0">
                <a:solidFill>
                  <a:srgbClr val="000000"/>
                </a:solidFill>
                <a:miter lim="800000"/>
                <a:headEnd/>
                <a:tailEnd/>
              </a:ln>
            </p:spPr>
            <p:txBody>
              <a:bodyPr/>
              <a:lstStyle/>
              <a:p>
                <a:endParaRPr lang="en-US"/>
              </a:p>
            </p:txBody>
          </p:sp>
          <p:sp>
            <p:nvSpPr>
              <p:cNvPr id="1039429" name="Rectangle 69"/>
              <p:cNvSpPr>
                <a:spLocks noChangeArrowheads="1"/>
              </p:cNvSpPr>
              <p:nvPr/>
            </p:nvSpPr>
            <p:spPr bwMode="auto">
              <a:xfrm>
                <a:off x="2895" y="2160"/>
                <a:ext cx="58" cy="54"/>
              </a:xfrm>
              <a:prstGeom prst="rect">
                <a:avLst/>
              </a:prstGeom>
              <a:solidFill>
                <a:srgbClr val="C8C6C5"/>
              </a:solidFill>
              <a:ln w="0">
                <a:solidFill>
                  <a:srgbClr val="000000"/>
                </a:solidFill>
                <a:miter lim="800000"/>
                <a:headEnd/>
                <a:tailEnd/>
              </a:ln>
            </p:spPr>
            <p:txBody>
              <a:bodyPr/>
              <a:lstStyle/>
              <a:p>
                <a:endParaRPr lang="en-US"/>
              </a:p>
            </p:txBody>
          </p:sp>
          <p:sp>
            <p:nvSpPr>
              <p:cNvPr id="1039430" name="Rectangle 70"/>
              <p:cNvSpPr>
                <a:spLocks noChangeArrowheads="1"/>
              </p:cNvSpPr>
              <p:nvPr/>
            </p:nvSpPr>
            <p:spPr bwMode="auto">
              <a:xfrm>
                <a:off x="2929" y="2164"/>
                <a:ext cx="19" cy="46"/>
              </a:xfrm>
              <a:prstGeom prst="rect">
                <a:avLst/>
              </a:prstGeom>
              <a:solidFill>
                <a:srgbClr val="FAF8F6"/>
              </a:solidFill>
              <a:ln w="0">
                <a:solidFill>
                  <a:srgbClr val="000000"/>
                </a:solidFill>
                <a:miter lim="800000"/>
                <a:headEnd/>
                <a:tailEnd/>
              </a:ln>
            </p:spPr>
            <p:txBody>
              <a:bodyPr/>
              <a:lstStyle/>
              <a:p>
                <a:endParaRPr lang="en-US"/>
              </a:p>
            </p:txBody>
          </p:sp>
          <p:sp>
            <p:nvSpPr>
              <p:cNvPr id="1039431" name="Rectangle 71"/>
              <p:cNvSpPr>
                <a:spLocks noChangeArrowheads="1"/>
              </p:cNvSpPr>
              <p:nvPr/>
            </p:nvSpPr>
            <p:spPr bwMode="auto">
              <a:xfrm>
                <a:off x="2929" y="2293"/>
                <a:ext cx="23" cy="18"/>
              </a:xfrm>
              <a:prstGeom prst="rect">
                <a:avLst/>
              </a:prstGeom>
              <a:solidFill>
                <a:srgbClr val="FAF8F6"/>
              </a:solidFill>
              <a:ln w="0">
                <a:solidFill>
                  <a:srgbClr val="000000"/>
                </a:solidFill>
                <a:miter lim="800000"/>
                <a:headEnd/>
                <a:tailEnd/>
              </a:ln>
            </p:spPr>
            <p:txBody>
              <a:bodyPr/>
              <a:lstStyle/>
              <a:p>
                <a:endParaRPr lang="en-US"/>
              </a:p>
            </p:txBody>
          </p:sp>
          <p:sp>
            <p:nvSpPr>
              <p:cNvPr id="1039432" name="Rectangle 72"/>
              <p:cNvSpPr>
                <a:spLocks noChangeArrowheads="1"/>
              </p:cNvSpPr>
              <p:nvPr/>
            </p:nvSpPr>
            <p:spPr bwMode="auto">
              <a:xfrm>
                <a:off x="2929" y="2237"/>
                <a:ext cx="23" cy="19"/>
              </a:xfrm>
              <a:prstGeom prst="rect">
                <a:avLst/>
              </a:prstGeom>
              <a:solidFill>
                <a:srgbClr val="FAF8F6"/>
              </a:solidFill>
              <a:ln w="0">
                <a:solidFill>
                  <a:srgbClr val="000000"/>
                </a:solidFill>
                <a:miter lim="800000"/>
                <a:headEnd/>
                <a:tailEnd/>
              </a:ln>
            </p:spPr>
            <p:txBody>
              <a:bodyPr/>
              <a:lstStyle/>
              <a:p>
                <a:endParaRPr lang="en-US"/>
              </a:p>
            </p:txBody>
          </p:sp>
        </p:grpSp>
      </p:grpSp>
      <p:grpSp>
        <p:nvGrpSpPr>
          <p:cNvPr id="1039433" name="Group 73"/>
          <p:cNvGrpSpPr>
            <a:grpSpLocks/>
          </p:cNvGrpSpPr>
          <p:nvPr/>
        </p:nvGrpSpPr>
        <p:grpSpPr bwMode="auto">
          <a:xfrm rot="2979476">
            <a:off x="3871913" y="1210005"/>
            <a:ext cx="852488" cy="604837"/>
            <a:chOff x="2592" y="1010"/>
            <a:chExt cx="574" cy="381"/>
          </a:xfrm>
        </p:grpSpPr>
        <p:sp>
          <p:nvSpPr>
            <p:cNvPr id="1039434" name="Freeform 74"/>
            <p:cNvSpPr>
              <a:spLocks/>
            </p:cNvSpPr>
            <p:nvPr/>
          </p:nvSpPr>
          <p:spPr bwMode="auto">
            <a:xfrm>
              <a:off x="2831" y="1202"/>
              <a:ext cx="148" cy="116"/>
            </a:xfrm>
            <a:custGeom>
              <a:avLst/>
              <a:gdLst>
                <a:gd name="T0" fmla="*/ 0 w 740"/>
                <a:gd name="T1" fmla="*/ 418 h 690"/>
                <a:gd name="T2" fmla="*/ 20 w 740"/>
                <a:gd name="T3" fmla="*/ 392 h 690"/>
                <a:gd name="T4" fmla="*/ 41 w 740"/>
                <a:gd name="T5" fmla="*/ 363 h 690"/>
                <a:gd name="T6" fmla="*/ 66 w 740"/>
                <a:gd name="T7" fmla="*/ 336 h 690"/>
                <a:gd name="T8" fmla="*/ 93 w 740"/>
                <a:gd name="T9" fmla="*/ 305 h 690"/>
                <a:gd name="T10" fmla="*/ 121 w 740"/>
                <a:gd name="T11" fmla="*/ 278 h 690"/>
                <a:gd name="T12" fmla="*/ 147 w 740"/>
                <a:gd name="T13" fmla="*/ 255 h 690"/>
                <a:gd name="T14" fmla="*/ 172 w 740"/>
                <a:gd name="T15" fmla="*/ 233 h 690"/>
                <a:gd name="T16" fmla="*/ 212 w 740"/>
                <a:gd name="T17" fmla="*/ 203 h 690"/>
                <a:gd name="T18" fmla="*/ 248 w 740"/>
                <a:gd name="T19" fmla="*/ 177 h 690"/>
                <a:gd name="T20" fmla="*/ 288 w 740"/>
                <a:gd name="T21" fmla="*/ 151 h 690"/>
                <a:gd name="T22" fmla="*/ 335 w 740"/>
                <a:gd name="T23" fmla="*/ 121 h 690"/>
                <a:gd name="T24" fmla="*/ 385 w 740"/>
                <a:gd name="T25" fmla="*/ 94 h 690"/>
                <a:gd name="T26" fmla="*/ 430 w 740"/>
                <a:gd name="T27" fmla="*/ 73 h 690"/>
                <a:gd name="T28" fmla="*/ 483 w 740"/>
                <a:gd name="T29" fmla="*/ 53 h 690"/>
                <a:gd name="T30" fmla="*/ 537 w 740"/>
                <a:gd name="T31" fmla="*/ 33 h 690"/>
                <a:gd name="T32" fmla="*/ 590 w 740"/>
                <a:gd name="T33" fmla="*/ 19 h 690"/>
                <a:gd name="T34" fmla="*/ 671 w 740"/>
                <a:gd name="T35" fmla="*/ 0 h 690"/>
                <a:gd name="T36" fmla="*/ 740 w 740"/>
                <a:gd name="T37" fmla="*/ 272 h 690"/>
                <a:gd name="T38" fmla="*/ 693 w 740"/>
                <a:gd name="T39" fmla="*/ 283 h 690"/>
                <a:gd name="T40" fmla="*/ 629 w 740"/>
                <a:gd name="T41" fmla="*/ 300 h 690"/>
                <a:gd name="T42" fmla="*/ 573 w 740"/>
                <a:gd name="T43" fmla="*/ 318 h 690"/>
                <a:gd name="T44" fmla="*/ 514 w 740"/>
                <a:gd name="T45" fmla="*/ 340 h 690"/>
                <a:gd name="T46" fmla="*/ 468 w 740"/>
                <a:gd name="T47" fmla="*/ 360 h 690"/>
                <a:gd name="T48" fmla="*/ 425 w 740"/>
                <a:gd name="T49" fmla="*/ 382 h 690"/>
                <a:gd name="T50" fmla="*/ 387 w 740"/>
                <a:gd name="T51" fmla="*/ 402 h 690"/>
                <a:gd name="T52" fmla="*/ 348 w 740"/>
                <a:gd name="T53" fmla="*/ 427 h 690"/>
                <a:gd name="T54" fmla="*/ 314 w 740"/>
                <a:gd name="T55" fmla="*/ 451 h 690"/>
                <a:gd name="T56" fmla="*/ 277 w 740"/>
                <a:gd name="T57" fmla="*/ 476 h 690"/>
                <a:gd name="T58" fmla="*/ 246 w 740"/>
                <a:gd name="T59" fmla="*/ 502 h 690"/>
                <a:gd name="T60" fmla="*/ 218 w 740"/>
                <a:gd name="T61" fmla="*/ 526 h 690"/>
                <a:gd name="T62" fmla="*/ 193 w 740"/>
                <a:gd name="T63" fmla="*/ 548 h 690"/>
                <a:gd name="T64" fmla="*/ 167 w 740"/>
                <a:gd name="T65" fmla="*/ 576 h 690"/>
                <a:gd name="T66" fmla="*/ 145 w 740"/>
                <a:gd name="T67" fmla="*/ 599 h 690"/>
                <a:gd name="T68" fmla="*/ 122 w 740"/>
                <a:gd name="T69" fmla="*/ 623 h 690"/>
                <a:gd name="T70" fmla="*/ 104 w 740"/>
                <a:gd name="T71" fmla="*/ 645 h 690"/>
                <a:gd name="T72" fmla="*/ 89 w 740"/>
                <a:gd name="T73" fmla="*/ 664 h 690"/>
                <a:gd name="T74" fmla="*/ 70 w 740"/>
                <a:gd name="T75" fmla="*/ 690 h 690"/>
                <a:gd name="T76" fmla="*/ 0 w 740"/>
                <a:gd name="T77" fmla="*/ 418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0" h="690">
                  <a:moveTo>
                    <a:pt x="0" y="418"/>
                  </a:moveTo>
                  <a:lnTo>
                    <a:pt x="20" y="392"/>
                  </a:lnTo>
                  <a:lnTo>
                    <a:pt x="41" y="363"/>
                  </a:lnTo>
                  <a:lnTo>
                    <a:pt x="66" y="336"/>
                  </a:lnTo>
                  <a:lnTo>
                    <a:pt x="93" y="305"/>
                  </a:lnTo>
                  <a:lnTo>
                    <a:pt x="121" y="278"/>
                  </a:lnTo>
                  <a:lnTo>
                    <a:pt x="147" y="255"/>
                  </a:lnTo>
                  <a:lnTo>
                    <a:pt x="172" y="233"/>
                  </a:lnTo>
                  <a:lnTo>
                    <a:pt x="212" y="203"/>
                  </a:lnTo>
                  <a:lnTo>
                    <a:pt x="248" y="177"/>
                  </a:lnTo>
                  <a:lnTo>
                    <a:pt x="288" y="151"/>
                  </a:lnTo>
                  <a:lnTo>
                    <a:pt x="335" y="121"/>
                  </a:lnTo>
                  <a:lnTo>
                    <a:pt x="385" y="94"/>
                  </a:lnTo>
                  <a:lnTo>
                    <a:pt x="430" y="73"/>
                  </a:lnTo>
                  <a:lnTo>
                    <a:pt x="483" y="53"/>
                  </a:lnTo>
                  <a:lnTo>
                    <a:pt x="537" y="33"/>
                  </a:lnTo>
                  <a:lnTo>
                    <a:pt x="590" y="19"/>
                  </a:lnTo>
                  <a:lnTo>
                    <a:pt x="671" y="0"/>
                  </a:lnTo>
                  <a:lnTo>
                    <a:pt x="740" y="272"/>
                  </a:lnTo>
                  <a:lnTo>
                    <a:pt x="693" y="283"/>
                  </a:lnTo>
                  <a:lnTo>
                    <a:pt x="629" y="300"/>
                  </a:lnTo>
                  <a:lnTo>
                    <a:pt x="573" y="318"/>
                  </a:lnTo>
                  <a:lnTo>
                    <a:pt x="514" y="340"/>
                  </a:lnTo>
                  <a:lnTo>
                    <a:pt x="468" y="360"/>
                  </a:lnTo>
                  <a:lnTo>
                    <a:pt x="425" y="382"/>
                  </a:lnTo>
                  <a:lnTo>
                    <a:pt x="387" y="402"/>
                  </a:lnTo>
                  <a:lnTo>
                    <a:pt x="348" y="427"/>
                  </a:lnTo>
                  <a:lnTo>
                    <a:pt x="314" y="451"/>
                  </a:lnTo>
                  <a:lnTo>
                    <a:pt x="277" y="476"/>
                  </a:lnTo>
                  <a:lnTo>
                    <a:pt x="246" y="502"/>
                  </a:lnTo>
                  <a:lnTo>
                    <a:pt x="218" y="526"/>
                  </a:lnTo>
                  <a:lnTo>
                    <a:pt x="193" y="548"/>
                  </a:lnTo>
                  <a:lnTo>
                    <a:pt x="167" y="576"/>
                  </a:lnTo>
                  <a:lnTo>
                    <a:pt x="145" y="599"/>
                  </a:lnTo>
                  <a:lnTo>
                    <a:pt x="122" y="623"/>
                  </a:lnTo>
                  <a:lnTo>
                    <a:pt x="104" y="645"/>
                  </a:lnTo>
                  <a:lnTo>
                    <a:pt x="89" y="664"/>
                  </a:lnTo>
                  <a:lnTo>
                    <a:pt x="70" y="690"/>
                  </a:lnTo>
                  <a:lnTo>
                    <a:pt x="0" y="418"/>
                  </a:lnTo>
                  <a:close/>
                </a:path>
              </a:pathLst>
            </a:custGeom>
            <a:solidFill>
              <a:srgbClr val="9F9F9F"/>
            </a:solidFill>
            <a:ln w="3175">
              <a:solidFill>
                <a:srgbClr val="000000"/>
              </a:solidFill>
              <a:prstDash val="solid"/>
              <a:round/>
              <a:headEnd/>
              <a:tailEnd/>
            </a:ln>
          </p:spPr>
          <p:txBody>
            <a:bodyPr/>
            <a:lstStyle/>
            <a:p>
              <a:endParaRPr lang="en-US"/>
            </a:p>
          </p:txBody>
        </p:sp>
        <p:grpSp>
          <p:nvGrpSpPr>
            <p:cNvPr id="1039435" name="Group 75"/>
            <p:cNvGrpSpPr>
              <a:grpSpLocks/>
            </p:cNvGrpSpPr>
            <p:nvPr/>
          </p:nvGrpSpPr>
          <p:grpSpPr bwMode="auto">
            <a:xfrm>
              <a:off x="2861" y="1174"/>
              <a:ext cx="74" cy="87"/>
              <a:chOff x="2861" y="1174"/>
              <a:chExt cx="74" cy="87"/>
            </a:xfrm>
          </p:grpSpPr>
          <p:sp>
            <p:nvSpPr>
              <p:cNvPr id="1039436" name="Line 76"/>
              <p:cNvSpPr>
                <a:spLocks noChangeShapeType="1"/>
              </p:cNvSpPr>
              <p:nvPr/>
            </p:nvSpPr>
            <p:spPr bwMode="auto">
              <a:xfrm flipH="1">
                <a:off x="2867" y="1175"/>
                <a:ext cx="59" cy="86"/>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37" name="Line 77"/>
              <p:cNvSpPr>
                <a:spLocks noChangeShapeType="1"/>
              </p:cNvSpPr>
              <p:nvPr/>
            </p:nvSpPr>
            <p:spPr bwMode="auto">
              <a:xfrm flipH="1" flipV="1">
                <a:off x="2863" y="1203"/>
                <a:ext cx="72" cy="25"/>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38" name="Line 78"/>
              <p:cNvSpPr>
                <a:spLocks noChangeShapeType="1"/>
              </p:cNvSpPr>
              <p:nvPr/>
            </p:nvSpPr>
            <p:spPr bwMode="auto">
              <a:xfrm>
                <a:off x="2926" y="1174"/>
                <a:ext cx="9" cy="54"/>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39" name="Line 79"/>
              <p:cNvSpPr>
                <a:spLocks noChangeShapeType="1"/>
              </p:cNvSpPr>
              <p:nvPr/>
            </p:nvSpPr>
            <p:spPr bwMode="auto">
              <a:xfrm flipH="1">
                <a:off x="2867" y="1228"/>
                <a:ext cx="68" cy="3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40" name="Line 80"/>
              <p:cNvSpPr>
                <a:spLocks noChangeShapeType="1"/>
              </p:cNvSpPr>
              <p:nvPr/>
            </p:nvSpPr>
            <p:spPr bwMode="auto">
              <a:xfrm flipH="1" flipV="1">
                <a:off x="2861" y="1202"/>
                <a:ext cx="6" cy="59"/>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9441" name="Group 81"/>
            <p:cNvGrpSpPr>
              <a:grpSpLocks/>
            </p:cNvGrpSpPr>
            <p:nvPr/>
          </p:nvGrpSpPr>
          <p:grpSpPr bwMode="auto">
            <a:xfrm>
              <a:off x="2784" y="1151"/>
              <a:ext cx="185" cy="98"/>
              <a:chOff x="2784" y="1151"/>
              <a:chExt cx="185" cy="98"/>
            </a:xfrm>
          </p:grpSpPr>
          <p:sp>
            <p:nvSpPr>
              <p:cNvPr id="1039442" name="Line 82"/>
              <p:cNvSpPr>
                <a:spLocks noChangeShapeType="1"/>
              </p:cNvSpPr>
              <p:nvPr/>
            </p:nvSpPr>
            <p:spPr bwMode="auto">
              <a:xfrm flipV="1">
                <a:off x="2785" y="1152"/>
                <a:ext cx="183" cy="96"/>
              </a:xfrm>
              <a:prstGeom prst="line">
                <a:avLst/>
              </a:prstGeom>
              <a:noFill/>
              <a:ln w="11113">
                <a:solidFill>
                  <a:srgbClr val="BFBFB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43" name="Line 83"/>
              <p:cNvSpPr>
                <a:spLocks noChangeShapeType="1"/>
              </p:cNvSpPr>
              <p:nvPr/>
            </p:nvSpPr>
            <p:spPr bwMode="auto">
              <a:xfrm flipV="1">
                <a:off x="2784" y="1151"/>
                <a:ext cx="185" cy="9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9444" name="Group 84"/>
            <p:cNvGrpSpPr>
              <a:grpSpLocks/>
            </p:cNvGrpSpPr>
            <p:nvPr/>
          </p:nvGrpSpPr>
          <p:grpSpPr bwMode="auto">
            <a:xfrm>
              <a:off x="2782" y="1097"/>
              <a:ext cx="140" cy="98"/>
              <a:chOff x="2782" y="1097"/>
              <a:chExt cx="140" cy="98"/>
            </a:xfrm>
          </p:grpSpPr>
          <p:grpSp>
            <p:nvGrpSpPr>
              <p:cNvPr id="1039445" name="Group 85"/>
              <p:cNvGrpSpPr>
                <a:grpSpLocks/>
              </p:cNvGrpSpPr>
              <p:nvPr/>
            </p:nvGrpSpPr>
            <p:grpSpPr bwMode="auto">
              <a:xfrm>
                <a:off x="2782" y="1097"/>
                <a:ext cx="140" cy="98"/>
                <a:chOff x="2782" y="1097"/>
                <a:chExt cx="140" cy="98"/>
              </a:xfrm>
            </p:grpSpPr>
            <p:sp>
              <p:nvSpPr>
                <p:cNvPr id="1039446" name="Freeform 86"/>
                <p:cNvSpPr>
                  <a:spLocks/>
                </p:cNvSpPr>
                <p:nvPr/>
              </p:nvSpPr>
              <p:spPr bwMode="auto">
                <a:xfrm>
                  <a:off x="2782" y="1097"/>
                  <a:ext cx="111" cy="98"/>
                </a:xfrm>
                <a:custGeom>
                  <a:avLst/>
                  <a:gdLst>
                    <a:gd name="T0" fmla="*/ 0 w 555"/>
                    <a:gd name="T1" fmla="*/ 277 h 588"/>
                    <a:gd name="T2" fmla="*/ 402 w 555"/>
                    <a:gd name="T3" fmla="*/ 0 h 588"/>
                    <a:gd name="T4" fmla="*/ 555 w 555"/>
                    <a:gd name="T5" fmla="*/ 312 h 588"/>
                    <a:gd name="T6" fmla="*/ 156 w 555"/>
                    <a:gd name="T7" fmla="*/ 588 h 588"/>
                    <a:gd name="T8" fmla="*/ 0 w 555"/>
                    <a:gd name="T9" fmla="*/ 277 h 588"/>
                  </a:gdLst>
                  <a:ahLst/>
                  <a:cxnLst>
                    <a:cxn ang="0">
                      <a:pos x="T0" y="T1"/>
                    </a:cxn>
                    <a:cxn ang="0">
                      <a:pos x="T2" y="T3"/>
                    </a:cxn>
                    <a:cxn ang="0">
                      <a:pos x="T4" y="T5"/>
                    </a:cxn>
                    <a:cxn ang="0">
                      <a:pos x="T6" y="T7"/>
                    </a:cxn>
                    <a:cxn ang="0">
                      <a:pos x="T8" y="T9"/>
                    </a:cxn>
                  </a:cxnLst>
                  <a:rect l="0" t="0" r="r" b="b"/>
                  <a:pathLst>
                    <a:path w="555" h="588">
                      <a:moveTo>
                        <a:pt x="0" y="277"/>
                      </a:moveTo>
                      <a:lnTo>
                        <a:pt x="402" y="0"/>
                      </a:lnTo>
                      <a:lnTo>
                        <a:pt x="555" y="312"/>
                      </a:lnTo>
                      <a:lnTo>
                        <a:pt x="156" y="588"/>
                      </a:lnTo>
                      <a:lnTo>
                        <a:pt x="0" y="277"/>
                      </a:lnTo>
                      <a:close/>
                    </a:path>
                  </a:pathLst>
                </a:custGeom>
                <a:solidFill>
                  <a:srgbClr val="BFDFFF"/>
                </a:solidFill>
                <a:ln w="3175">
                  <a:solidFill>
                    <a:srgbClr val="000000"/>
                  </a:solidFill>
                  <a:prstDash val="solid"/>
                  <a:round/>
                  <a:headEnd/>
                  <a:tailEnd/>
                </a:ln>
              </p:spPr>
              <p:txBody>
                <a:bodyPr/>
                <a:lstStyle/>
                <a:p>
                  <a:endParaRPr lang="en-US"/>
                </a:p>
              </p:txBody>
            </p:sp>
            <p:sp>
              <p:nvSpPr>
                <p:cNvPr id="1039447" name="Freeform 87"/>
                <p:cNvSpPr>
                  <a:spLocks/>
                </p:cNvSpPr>
                <p:nvPr/>
              </p:nvSpPr>
              <p:spPr bwMode="auto">
                <a:xfrm>
                  <a:off x="2862" y="1097"/>
                  <a:ext cx="60" cy="59"/>
                </a:xfrm>
                <a:custGeom>
                  <a:avLst/>
                  <a:gdLst>
                    <a:gd name="T0" fmla="*/ 0 w 300"/>
                    <a:gd name="T1" fmla="*/ 0 h 350"/>
                    <a:gd name="T2" fmla="*/ 220 w 300"/>
                    <a:gd name="T3" fmla="*/ 183 h 350"/>
                    <a:gd name="T4" fmla="*/ 300 w 300"/>
                    <a:gd name="T5" fmla="*/ 350 h 350"/>
                    <a:gd name="T6" fmla="*/ 153 w 300"/>
                    <a:gd name="T7" fmla="*/ 311 h 350"/>
                    <a:gd name="T8" fmla="*/ 0 w 300"/>
                    <a:gd name="T9" fmla="*/ 0 h 350"/>
                  </a:gdLst>
                  <a:ahLst/>
                  <a:cxnLst>
                    <a:cxn ang="0">
                      <a:pos x="T0" y="T1"/>
                    </a:cxn>
                    <a:cxn ang="0">
                      <a:pos x="T2" y="T3"/>
                    </a:cxn>
                    <a:cxn ang="0">
                      <a:pos x="T4" y="T5"/>
                    </a:cxn>
                    <a:cxn ang="0">
                      <a:pos x="T6" y="T7"/>
                    </a:cxn>
                    <a:cxn ang="0">
                      <a:pos x="T8" y="T9"/>
                    </a:cxn>
                  </a:cxnLst>
                  <a:rect l="0" t="0" r="r" b="b"/>
                  <a:pathLst>
                    <a:path w="300" h="350">
                      <a:moveTo>
                        <a:pt x="0" y="0"/>
                      </a:moveTo>
                      <a:lnTo>
                        <a:pt x="220" y="183"/>
                      </a:lnTo>
                      <a:lnTo>
                        <a:pt x="300" y="350"/>
                      </a:lnTo>
                      <a:lnTo>
                        <a:pt x="153" y="311"/>
                      </a:lnTo>
                      <a:lnTo>
                        <a:pt x="0" y="0"/>
                      </a:lnTo>
                      <a:close/>
                    </a:path>
                  </a:pathLst>
                </a:custGeom>
                <a:solidFill>
                  <a:srgbClr val="BFBFBF"/>
                </a:solidFill>
                <a:ln w="3175">
                  <a:solidFill>
                    <a:srgbClr val="000000"/>
                  </a:solidFill>
                  <a:prstDash val="solid"/>
                  <a:round/>
                  <a:headEnd/>
                  <a:tailEnd/>
                </a:ln>
              </p:spPr>
              <p:txBody>
                <a:bodyPr/>
                <a:lstStyle/>
                <a:p>
                  <a:endParaRPr lang="en-US"/>
                </a:p>
              </p:txBody>
            </p:sp>
            <p:sp>
              <p:nvSpPr>
                <p:cNvPr id="1039448" name="Freeform 88"/>
                <p:cNvSpPr>
                  <a:spLocks/>
                </p:cNvSpPr>
                <p:nvPr/>
              </p:nvSpPr>
              <p:spPr bwMode="auto">
                <a:xfrm>
                  <a:off x="2813" y="1149"/>
                  <a:ext cx="109" cy="46"/>
                </a:xfrm>
                <a:custGeom>
                  <a:avLst/>
                  <a:gdLst>
                    <a:gd name="T0" fmla="*/ 0 w 542"/>
                    <a:gd name="T1" fmla="*/ 276 h 276"/>
                    <a:gd name="T2" fmla="*/ 398 w 542"/>
                    <a:gd name="T3" fmla="*/ 0 h 276"/>
                    <a:gd name="T4" fmla="*/ 542 w 542"/>
                    <a:gd name="T5" fmla="*/ 36 h 276"/>
                    <a:gd name="T6" fmla="*/ 242 w 542"/>
                    <a:gd name="T7" fmla="*/ 227 h 276"/>
                    <a:gd name="T8" fmla="*/ 0 w 542"/>
                    <a:gd name="T9" fmla="*/ 276 h 276"/>
                  </a:gdLst>
                  <a:ahLst/>
                  <a:cxnLst>
                    <a:cxn ang="0">
                      <a:pos x="T0" y="T1"/>
                    </a:cxn>
                    <a:cxn ang="0">
                      <a:pos x="T2" y="T3"/>
                    </a:cxn>
                    <a:cxn ang="0">
                      <a:pos x="T4" y="T5"/>
                    </a:cxn>
                    <a:cxn ang="0">
                      <a:pos x="T6" y="T7"/>
                    </a:cxn>
                    <a:cxn ang="0">
                      <a:pos x="T8" y="T9"/>
                    </a:cxn>
                  </a:cxnLst>
                  <a:rect l="0" t="0" r="r" b="b"/>
                  <a:pathLst>
                    <a:path w="542" h="276">
                      <a:moveTo>
                        <a:pt x="0" y="276"/>
                      </a:moveTo>
                      <a:lnTo>
                        <a:pt x="398" y="0"/>
                      </a:lnTo>
                      <a:lnTo>
                        <a:pt x="542" y="36"/>
                      </a:lnTo>
                      <a:lnTo>
                        <a:pt x="242" y="227"/>
                      </a:lnTo>
                      <a:lnTo>
                        <a:pt x="0" y="276"/>
                      </a:lnTo>
                      <a:close/>
                    </a:path>
                  </a:pathLst>
                </a:custGeom>
                <a:solidFill>
                  <a:srgbClr val="9F9F9F"/>
                </a:solidFill>
                <a:ln w="3175">
                  <a:solidFill>
                    <a:srgbClr val="000000"/>
                  </a:solidFill>
                  <a:prstDash val="solid"/>
                  <a:round/>
                  <a:headEnd/>
                  <a:tailEnd/>
                </a:ln>
              </p:spPr>
              <p:txBody>
                <a:bodyPr/>
                <a:lstStyle/>
                <a:p>
                  <a:endParaRPr lang="en-US"/>
                </a:p>
              </p:txBody>
            </p:sp>
          </p:grpSp>
          <p:grpSp>
            <p:nvGrpSpPr>
              <p:cNvPr id="1039449" name="Group 89"/>
              <p:cNvGrpSpPr>
                <a:grpSpLocks/>
              </p:cNvGrpSpPr>
              <p:nvPr/>
            </p:nvGrpSpPr>
            <p:grpSpPr bwMode="auto">
              <a:xfrm>
                <a:off x="2805" y="1120"/>
                <a:ext cx="60" cy="44"/>
                <a:chOff x="2805" y="1120"/>
                <a:chExt cx="60" cy="44"/>
              </a:xfrm>
            </p:grpSpPr>
            <p:sp>
              <p:nvSpPr>
                <p:cNvPr id="1039450" name="Oval 90"/>
                <p:cNvSpPr>
                  <a:spLocks noChangeArrowheads="1"/>
                </p:cNvSpPr>
                <p:nvPr/>
              </p:nvSpPr>
              <p:spPr bwMode="auto">
                <a:xfrm>
                  <a:off x="2805" y="1137"/>
                  <a:ext cx="28" cy="27"/>
                </a:xfrm>
                <a:prstGeom prst="ellipse">
                  <a:avLst/>
                </a:prstGeom>
                <a:solidFill>
                  <a:srgbClr val="3F7FFF"/>
                </a:solidFill>
                <a:ln w="3175">
                  <a:solidFill>
                    <a:srgbClr val="000000"/>
                  </a:solidFill>
                  <a:round/>
                  <a:headEnd/>
                  <a:tailEnd/>
                </a:ln>
              </p:spPr>
              <p:txBody>
                <a:bodyPr/>
                <a:lstStyle/>
                <a:p>
                  <a:endParaRPr lang="en-US"/>
                </a:p>
              </p:txBody>
            </p:sp>
            <p:sp>
              <p:nvSpPr>
                <p:cNvPr id="1039451" name="Oval 91"/>
                <p:cNvSpPr>
                  <a:spLocks noChangeArrowheads="1"/>
                </p:cNvSpPr>
                <p:nvPr/>
              </p:nvSpPr>
              <p:spPr bwMode="auto">
                <a:xfrm>
                  <a:off x="2837" y="1120"/>
                  <a:ext cx="28" cy="27"/>
                </a:xfrm>
                <a:prstGeom prst="ellipse">
                  <a:avLst/>
                </a:prstGeom>
                <a:solidFill>
                  <a:srgbClr val="3F7FFF"/>
                </a:solidFill>
                <a:ln w="3175">
                  <a:solidFill>
                    <a:srgbClr val="000000"/>
                  </a:solidFill>
                  <a:round/>
                  <a:headEnd/>
                  <a:tailEnd/>
                </a:ln>
              </p:spPr>
              <p:txBody>
                <a:bodyPr/>
                <a:lstStyle/>
                <a:p>
                  <a:endParaRPr lang="en-US"/>
                </a:p>
              </p:txBody>
            </p:sp>
          </p:grpSp>
        </p:grpSp>
        <p:grpSp>
          <p:nvGrpSpPr>
            <p:cNvPr id="1039452" name="Group 92"/>
            <p:cNvGrpSpPr>
              <a:grpSpLocks/>
            </p:cNvGrpSpPr>
            <p:nvPr/>
          </p:nvGrpSpPr>
          <p:grpSpPr bwMode="auto">
            <a:xfrm>
              <a:off x="2592" y="1189"/>
              <a:ext cx="233" cy="202"/>
              <a:chOff x="2592" y="1189"/>
              <a:chExt cx="233" cy="202"/>
            </a:xfrm>
          </p:grpSpPr>
          <p:sp>
            <p:nvSpPr>
              <p:cNvPr id="1039453" name="Freeform 93"/>
              <p:cNvSpPr>
                <a:spLocks/>
              </p:cNvSpPr>
              <p:nvPr/>
            </p:nvSpPr>
            <p:spPr bwMode="auto">
              <a:xfrm>
                <a:off x="2592" y="1189"/>
                <a:ext cx="233" cy="202"/>
              </a:xfrm>
              <a:custGeom>
                <a:avLst/>
                <a:gdLst>
                  <a:gd name="T0" fmla="*/ 0 w 1165"/>
                  <a:gd name="T1" fmla="*/ 563 h 1213"/>
                  <a:gd name="T2" fmla="*/ 833 w 1165"/>
                  <a:gd name="T3" fmla="*/ 0 h 1213"/>
                  <a:gd name="T4" fmla="*/ 1165 w 1165"/>
                  <a:gd name="T5" fmla="*/ 650 h 1213"/>
                  <a:gd name="T6" fmla="*/ 331 w 1165"/>
                  <a:gd name="T7" fmla="*/ 1213 h 1213"/>
                  <a:gd name="T8" fmla="*/ 0 w 1165"/>
                  <a:gd name="T9" fmla="*/ 563 h 1213"/>
                </a:gdLst>
                <a:ahLst/>
                <a:cxnLst>
                  <a:cxn ang="0">
                    <a:pos x="T0" y="T1"/>
                  </a:cxn>
                  <a:cxn ang="0">
                    <a:pos x="T2" y="T3"/>
                  </a:cxn>
                  <a:cxn ang="0">
                    <a:pos x="T4" y="T5"/>
                  </a:cxn>
                  <a:cxn ang="0">
                    <a:pos x="T6" y="T7"/>
                  </a:cxn>
                  <a:cxn ang="0">
                    <a:pos x="T8" y="T9"/>
                  </a:cxn>
                </a:cxnLst>
                <a:rect l="0" t="0" r="r" b="b"/>
                <a:pathLst>
                  <a:path w="1165" h="1213">
                    <a:moveTo>
                      <a:pt x="0" y="563"/>
                    </a:moveTo>
                    <a:lnTo>
                      <a:pt x="833" y="0"/>
                    </a:lnTo>
                    <a:lnTo>
                      <a:pt x="1165" y="650"/>
                    </a:lnTo>
                    <a:lnTo>
                      <a:pt x="331" y="1213"/>
                    </a:lnTo>
                    <a:lnTo>
                      <a:pt x="0" y="563"/>
                    </a:lnTo>
                    <a:close/>
                  </a:path>
                </a:pathLst>
              </a:custGeom>
              <a:solidFill>
                <a:srgbClr val="7F7F7F"/>
              </a:solidFill>
              <a:ln w="3175">
                <a:solidFill>
                  <a:srgbClr val="000000"/>
                </a:solidFill>
                <a:prstDash val="solid"/>
                <a:round/>
                <a:headEnd/>
                <a:tailEnd/>
              </a:ln>
            </p:spPr>
            <p:txBody>
              <a:bodyPr/>
              <a:lstStyle/>
              <a:p>
                <a:endParaRPr lang="en-US"/>
              </a:p>
            </p:txBody>
          </p:sp>
          <p:grpSp>
            <p:nvGrpSpPr>
              <p:cNvPr id="1039454" name="Group 94"/>
              <p:cNvGrpSpPr>
                <a:grpSpLocks/>
              </p:cNvGrpSpPr>
              <p:nvPr/>
            </p:nvGrpSpPr>
            <p:grpSpPr bwMode="auto">
              <a:xfrm>
                <a:off x="2607" y="1206"/>
                <a:ext cx="202" cy="169"/>
                <a:chOff x="2607" y="1206"/>
                <a:chExt cx="202" cy="169"/>
              </a:xfrm>
            </p:grpSpPr>
            <p:grpSp>
              <p:nvGrpSpPr>
                <p:cNvPr id="1039455" name="Group 95"/>
                <p:cNvGrpSpPr>
                  <a:grpSpLocks/>
                </p:cNvGrpSpPr>
                <p:nvPr/>
              </p:nvGrpSpPr>
              <p:grpSpPr bwMode="auto">
                <a:xfrm>
                  <a:off x="2621" y="1206"/>
                  <a:ext cx="176" cy="169"/>
                  <a:chOff x="2621" y="1206"/>
                  <a:chExt cx="176" cy="169"/>
                </a:xfrm>
              </p:grpSpPr>
              <p:sp>
                <p:nvSpPr>
                  <p:cNvPr id="1039456" name="Line 96"/>
                  <p:cNvSpPr>
                    <a:spLocks noChangeShapeType="1"/>
                  </p:cNvSpPr>
                  <p:nvPr/>
                </p:nvSpPr>
                <p:spPr bwMode="auto">
                  <a:xfrm>
                    <a:off x="2731" y="1206"/>
                    <a:ext cx="66" cy="10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57" name="Line 97"/>
                  <p:cNvSpPr>
                    <a:spLocks noChangeShapeType="1"/>
                  </p:cNvSpPr>
                  <p:nvPr/>
                </p:nvSpPr>
                <p:spPr bwMode="auto">
                  <a:xfrm>
                    <a:off x="2703" y="1222"/>
                    <a:ext cx="65" cy="10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58" name="Line 98"/>
                  <p:cNvSpPr>
                    <a:spLocks noChangeShapeType="1"/>
                  </p:cNvSpPr>
                  <p:nvPr/>
                </p:nvSpPr>
                <p:spPr bwMode="auto">
                  <a:xfrm>
                    <a:off x="2675" y="1237"/>
                    <a:ext cx="66" cy="10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59" name="Line 99"/>
                  <p:cNvSpPr>
                    <a:spLocks noChangeShapeType="1"/>
                  </p:cNvSpPr>
                  <p:nvPr/>
                </p:nvSpPr>
                <p:spPr bwMode="auto">
                  <a:xfrm>
                    <a:off x="2647" y="1251"/>
                    <a:ext cx="67" cy="10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60" name="Line 100"/>
                  <p:cNvSpPr>
                    <a:spLocks noChangeShapeType="1"/>
                  </p:cNvSpPr>
                  <p:nvPr/>
                </p:nvSpPr>
                <p:spPr bwMode="auto">
                  <a:xfrm>
                    <a:off x="2621" y="1268"/>
                    <a:ext cx="65" cy="10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9461" name="Group 101"/>
                <p:cNvGrpSpPr>
                  <a:grpSpLocks/>
                </p:cNvGrpSpPr>
                <p:nvPr/>
              </p:nvGrpSpPr>
              <p:grpSpPr bwMode="auto">
                <a:xfrm>
                  <a:off x="2607" y="1213"/>
                  <a:ext cx="202" cy="155"/>
                  <a:chOff x="2607" y="1213"/>
                  <a:chExt cx="202" cy="155"/>
                </a:xfrm>
              </p:grpSpPr>
              <p:sp>
                <p:nvSpPr>
                  <p:cNvPr id="1039462" name="Line 102"/>
                  <p:cNvSpPr>
                    <a:spLocks noChangeShapeType="1"/>
                  </p:cNvSpPr>
                  <p:nvPr/>
                </p:nvSpPr>
                <p:spPr bwMode="auto">
                  <a:xfrm flipV="1">
                    <a:off x="2607" y="1213"/>
                    <a:ext cx="164" cy="9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63" name="Line 103"/>
                  <p:cNvSpPr>
                    <a:spLocks noChangeShapeType="1"/>
                  </p:cNvSpPr>
                  <p:nvPr/>
                </p:nvSpPr>
                <p:spPr bwMode="auto">
                  <a:xfrm flipV="1">
                    <a:off x="2620" y="1233"/>
                    <a:ext cx="163" cy="9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64" name="Line 104"/>
                  <p:cNvSpPr>
                    <a:spLocks noChangeShapeType="1"/>
                  </p:cNvSpPr>
                  <p:nvPr/>
                </p:nvSpPr>
                <p:spPr bwMode="auto">
                  <a:xfrm flipV="1">
                    <a:off x="2633" y="1255"/>
                    <a:ext cx="164" cy="9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65" name="Line 105"/>
                  <p:cNvSpPr>
                    <a:spLocks noChangeShapeType="1"/>
                  </p:cNvSpPr>
                  <p:nvPr/>
                </p:nvSpPr>
                <p:spPr bwMode="auto">
                  <a:xfrm flipV="1">
                    <a:off x="2645" y="1276"/>
                    <a:ext cx="164" cy="9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1039466" name="Group 106"/>
            <p:cNvGrpSpPr>
              <a:grpSpLocks/>
            </p:cNvGrpSpPr>
            <p:nvPr/>
          </p:nvGrpSpPr>
          <p:grpSpPr bwMode="auto">
            <a:xfrm>
              <a:off x="2933" y="1010"/>
              <a:ext cx="233" cy="202"/>
              <a:chOff x="2933" y="1010"/>
              <a:chExt cx="233" cy="202"/>
            </a:xfrm>
          </p:grpSpPr>
          <p:sp>
            <p:nvSpPr>
              <p:cNvPr id="1039467" name="Freeform 107"/>
              <p:cNvSpPr>
                <a:spLocks/>
              </p:cNvSpPr>
              <p:nvPr/>
            </p:nvSpPr>
            <p:spPr bwMode="auto">
              <a:xfrm>
                <a:off x="2933" y="1010"/>
                <a:ext cx="233" cy="202"/>
              </a:xfrm>
              <a:custGeom>
                <a:avLst/>
                <a:gdLst>
                  <a:gd name="T0" fmla="*/ 0 w 1165"/>
                  <a:gd name="T1" fmla="*/ 562 h 1212"/>
                  <a:gd name="T2" fmla="*/ 834 w 1165"/>
                  <a:gd name="T3" fmla="*/ 0 h 1212"/>
                  <a:gd name="T4" fmla="*/ 1165 w 1165"/>
                  <a:gd name="T5" fmla="*/ 650 h 1212"/>
                  <a:gd name="T6" fmla="*/ 332 w 1165"/>
                  <a:gd name="T7" fmla="*/ 1212 h 1212"/>
                  <a:gd name="T8" fmla="*/ 0 w 1165"/>
                  <a:gd name="T9" fmla="*/ 562 h 1212"/>
                </a:gdLst>
                <a:ahLst/>
                <a:cxnLst>
                  <a:cxn ang="0">
                    <a:pos x="T0" y="T1"/>
                  </a:cxn>
                  <a:cxn ang="0">
                    <a:pos x="T2" y="T3"/>
                  </a:cxn>
                  <a:cxn ang="0">
                    <a:pos x="T4" y="T5"/>
                  </a:cxn>
                  <a:cxn ang="0">
                    <a:pos x="T6" y="T7"/>
                  </a:cxn>
                  <a:cxn ang="0">
                    <a:pos x="T8" y="T9"/>
                  </a:cxn>
                </a:cxnLst>
                <a:rect l="0" t="0" r="r" b="b"/>
                <a:pathLst>
                  <a:path w="1165" h="1212">
                    <a:moveTo>
                      <a:pt x="0" y="562"/>
                    </a:moveTo>
                    <a:lnTo>
                      <a:pt x="834" y="0"/>
                    </a:lnTo>
                    <a:lnTo>
                      <a:pt x="1165" y="650"/>
                    </a:lnTo>
                    <a:lnTo>
                      <a:pt x="332" y="1212"/>
                    </a:lnTo>
                    <a:lnTo>
                      <a:pt x="0" y="562"/>
                    </a:lnTo>
                    <a:close/>
                  </a:path>
                </a:pathLst>
              </a:custGeom>
              <a:solidFill>
                <a:srgbClr val="7F7F7F"/>
              </a:solidFill>
              <a:ln w="3175">
                <a:solidFill>
                  <a:srgbClr val="000000"/>
                </a:solidFill>
                <a:prstDash val="solid"/>
                <a:round/>
                <a:headEnd/>
                <a:tailEnd/>
              </a:ln>
            </p:spPr>
            <p:txBody>
              <a:bodyPr/>
              <a:lstStyle/>
              <a:p>
                <a:endParaRPr lang="en-US"/>
              </a:p>
            </p:txBody>
          </p:sp>
          <p:grpSp>
            <p:nvGrpSpPr>
              <p:cNvPr id="1039468" name="Group 108"/>
              <p:cNvGrpSpPr>
                <a:grpSpLocks/>
              </p:cNvGrpSpPr>
              <p:nvPr/>
            </p:nvGrpSpPr>
            <p:grpSpPr bwMode="auto">
              <a:xfrm>
                <a:off x="2948" y="1027"/>
                <a:ext cx="203" cy="169"/>
                <a:chOff x="2948" y="1027"/>
                <a:chExt cx="203" cy="169"/>
              </a:xfrm>
            </p:grpSpPr>
            <p:grpSp>
              <p:nvGrpSpPr>
                <p:cNvPr id="1039469" name="Group 109"/>
                <p:cNvGrpSpPr>
                  <a:grpSpLocks/>
                </p:cNvGrpSpPr>
                <p:nvPr/>
              </p:nvGrpSpPr>
              <p:grpSpPr bwMode="auto">
                <a:xfrm>
                  <a:off x="2962" y="1027"/>
                  <a:ext cx="176" cy="169"/>
                  <a:chOff x="2962" y="1027"/>
                  <a:chExt cx="176" cy="169"/>
                </a:xfrm>
              </p:grpSpPr>
              <p:sp>
                <p:nvSpPr>
                  <p:cNvPr id="1039470" name="Line 110"/>
                  <p:cNvSpPr>
                    <a:spLocks noChangeShapeType="1"/>
                  </p:cNvSpPr>
                  <p:nvPr/>
                </p:nvSpPr>
                <p:spPr bwMode="auto">
                  <a:xfrm>
                    <a:off x="3072" y="1027"/>
                    <a:ext cx="66" cy="10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71" name="Line 111"/>
                  <p:cNvSpPr>
                    <a:spLocks noChangeShapeType="1"/>
                  </p:cNvSpPr>
                  <p:nvPr/>
                </p:nvSpPr>
                <p:spPr bwMode="auto">
                  <a:xfrm>
                    <a:off x="3045" y="1043"/>
                    <a:ext cx="65" cy="10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72" name="Line 112"/>
                  <p:cNvSpPr>
                    <a:spLocks noChangeShapeType="1"/>
                  </p:cNvSpPr>
                  <p:nvPr/>
                </p:nvSpPr>
                <p:spPr bwMode="auto">
                  <a:xfrm>
                    <a:off x="3017" y="1058"/>
                    <a:ext cx="66" cy="10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73" name="Line 113"/>
                  <p:cNvSpPr>
                    <a:spLocks noChangeShapeType="1"/>
                  </p:cNvSpPr>
                  <p:nvPr/>
                </p:nvSpPr>
                <p:spPr bwMode="auto">
                  <a:xfrm>
                    <a:off x="2988" y="1072"/>
                    <a:ext cx="68" cy="10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74" name="Line 114"/>
                  <p:cNvSpPr>
                    <a:spLocks noChangeShapeType="1"/>
                  </p:cNvSpPr>
                  <p:nvPr/>
                </p:nvSpPr>
                <p:spPr bwMode="auto">
                  <a:xfrm>
                    <a:off x="2962" y="1088"/>
                    <a:ext cx="65" cy="10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39475" name="Group 115"/>
                <p:cNvGrpSpPr>
                  <a:grpSpLocks/>
                </p:cNvGrpSpPr>
                <p:nvPr/>
              </p:nvGrpSpPr>
              <p:grpSpPr bwMode="auto">
                <a:xfrm>
                  <a:off x="2948" y="1033"/>
                  <a:ext cx="203" cy="156"/>
                  <a:chOff x="2948" y="1033"/>
                  <a:chExt cx="203" cy="156"/>
                </a:xfrm>
              </p:grpSpPr>
              <p:sp>
                <p:nvSpPr>
                  <p:cNvPr id="1039476" name="Line 116"/>
                  <p:cNvSpPr>
                    <a:spLocks noChangeShapeType="1"/>
                  </p:cNvSpPr>
                  <p:nvPr/>
                </p:nvSpPr>
                <p:spPr bwMode="auto">
                  <a:xfrm flipV="1">
                    <a:off x="2948" y="1033"/>
                    <a:ext cx="165" cy="9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77" name="Line 117"/>
                  <p:cNvSpPr>
                    <a:spLocks noChangeShapeType="1"/>
                  </p:cNvSpPr>
                  <p:nvPr/>
                </p:nvSpPr>
                <p:spPr bwMode="auto">
                  <a:xfrm flipV="1">
                    <a:off x="2961" y="1054"/>
                    <a:ext cx="163" cy="9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78" name="Line 118"/>
                  <p:cNvSpPr>
                    <a:spLocks noChangeShapeType="1"/>
                  </p:cNvSpPr>
                  <p:nvPr/>
                </p:nvSpPr>
                <p:spPr bwMode="auto">
                  <a:xfrm flipV="1">
                    <a:off x="2974" y="1075"/>
                    <a:ext cx="164" cy="9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479" name="Line 119"/>
                  <p:cNvSpPr>
                    <a:spLocks noChangeShapeType="1"/>
                  </p:cNvSpPr>
                  <p:nvPr/>
                </p:nvSpPr>
                <p:spPr bwMode="auto">
                  <a:xfrm flipV="1">
                    <a:off x="2987" y="1096"/>
                    <a:ext cx="164" cy="9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39480" name="Freeform 120"/>
            <p:cNvSpPr>
              <a:spLocks/>
            </p:cNvSpPr>
            <p:nvPr/>
          </p:nvSpPr>
          <p:spPr bwMode="auto">
            <a:xfrm>
              <a:off x="2832" y="1164"/>
              <a:ext cx="54" cy="92"/>
            </a:xfrm>
            <a:custGeom>
              <a:avLst/>
              <a:gdLst>
                <a:gd name="T0" fmla="*/ 93 w 268"/>
                <a:gd name="T1" fmla="*/ 0 h 547"/>
                <a:gd name="T2" fmla="*/ 268 w 268"/>
                <a:gd name="T3" fmla="*/ 0 h 547"/>
                <a:gd name="T4" fmla="*/ 232 w 268"/>
                <a:gd name="T5" fmla="*/ 78 h 547"/>
                <a:gd name="T6" fmla="*/ 213 w 268"/>
                <a:gd name="T7" fmla="*/ 149 h 547"/>
                <a:gd name="T8" fmla="*/ 196 w 268"/>
                <a:gd name="T9" fmla="*/ 237 h 547"/>
                <a:gd name="T10" fmla="*/ 190 w 268"/>
                <a:gd name="T11" fmla="*/ 294 h 547"/>
                <a:gd name="T12" fmla="*/ 188 w 268"/>
                <a:gd name="T13" fmla="*/ 367 h 547"/>
                <a:gd name="T14" fmla="*/ 190 w 268"/>
                <a:gd name="T15" fmla="*/ 412 h 547"/>
                <a:gd name="T16" fmla="*/ 193 w 268"/>
                <a:gd name="T17" fmla="*/ 462 h 547"/>
                <a:gd name="T18" fmla="*/ 198 w 268"/>
                <a:gd name="T19" fmla="*/ 501 h 547"/>
                <a:gd name="T20" fmla="*/ 206 w 268"/>
                <a:gd name="T21" fmla="*/ 546 h 547"/>
                <a:gd name="T22" fmla="*/ 15 w 268"/>
                <a:gd name="T23" fmla="*/ 547 h 547"/>
                <a:gd name="T24" fmla="*/ 10 w 268"/>
                <a:gd name="T25" fmla="*/ 512 h 547"/>
                <a:gd name="T26" fmla="*/ 2 w 268"/>
                <a:gd name="T27" fmla="*/ 470 h 547"/>
                <a:gd name="T28" fmla="*/ 1 w 268"/>
                <a:gd name="T29" fmla="*/ 425 h 547"/>
                <a:gd name="T30" fmla="*/ 0 w 268"/>
                <a:gd name="T31" fmla="*/ 379 h 547"/>
                <a:gd name="T32" fmla="*/ 2 w 268"/>
                <a:gd name="T33" fmla="*/ 337 h 547"/>
                <a:gd name="T34" fmla="*/ 4 w 268"/>
                <a:gd name="T35" fmla="*/ 302 h 547"/>
                <a:gd name="T36" fmla="*/ 9 w 268"/>
                <a:gd name="T37" fmla="*/ 260 h 547"/>
                <a:gd name="T38" fmla="*/ 17 w 268"/>
                <a:gd name="T39" fmla="*/ 217 h 547"/>
                <a:gd name="T40" fmla="*/ 26 w 268"/>
                <a:gd name="T41" fmla="*/ 175 h 547"/>
                <a:gd name="T42" fmla="*/ 40 w 268"/>
                <a:gd name="T43" fmla="*/ 121 h 547"/>
                <a:gd name="T44" fmla="*/ 57 w 268"/>
                <a:gd name="T45" fmla="*/ 81 h 547"/>
                <a:gd name="T46" fmla="*/ 74 w 268"/>
                <a:gd name="T47" fmla="*/ 37 h 547"/>
                <a:gd name="T48" fmla="*/ 93 w 268"/>
                <a:gd name="T49" fmla="*/ 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8" h="547">
                  <a:moveTo>
                    <a:pt x="93" y="0"/>
                  </a:moveTo>
                  <a:lnTo>
                    <a:pt x="268" y="0"/>
                  </a:lnTo>
                  <a:lnTo>
                    <a:pt x="232" y="78"/>
                  </a:lnTo>
                  <a:lnTo>
                    <a:pt x="213" y="149"/>
                  </a:lnTo>
                  <a:lnTo>
                    <a:pt x="196" y="237"/>
                  </a:lnTo>
                  <a:lnTo>
                    <a:pt x="190" y="294"/>
                  </a:lnTo>
                  <a:lnTo>
                    <a:pt x="188" y="367"/>
                  </a:lnTo>
                  <a:lnTo>
                    <a:pt x="190" y="412"/>
                  </a:lnTo>
                  <a:lnTo>
                    <a:pt x="193" y="462"/>
                  </a:lnTo>
                  <a:lnTo>
                    <a:pt x="198" y="501"/>
                  </a:lnTo>
                  <a:lnTo>
                    <a:pt x="206" y="546"/>
                  </a:lnTo>
                  <a:lnTo>
                    <a:pt x="15" y="547"/>
                  </a:lnTo>
                  <a:lnTo>
                    <a:pt x="10" y="512"/>
                  </a:lnTo>
                  <a:lnTo>
                    <a:pt x="2" y="470"/>
                  </a:lnTo>
                  <a:lnTo>
                    <a:pt x="1" y="425"/>
                  </a:lnTo>
                  <a:lnTo>
                    <a:pt x="0" y="379"/>
                  </a:lnTo>
                  <a:lnTo>
                    <a:pt x="2" y="337"/>
                  </a:lnTo>
                  <a:lnTo>
                    <a:pt x="4" y="302"/>
                  </a:lnTo>
                  <a:lnTo>
                    <a:pt x="9" y="260"/>
                  </a:lnTo>
                  <a:lnTo>
                    <a:pt x="17" y="217"/>
                  </a:lnTo>
                  <a:lnTo>
                    <a:pt x="26" y="175"/>
                  </a:lnTo>
                  <a:lnTo>
                    <a:pt x="40" y="121"/>
                  </a:lnTo>
                  <a:lnTo>
                    <a:pt x="57" y="81"/>
                  </a:lnTo>
                  <a:lnTo>
                    <a:pt x="74" y="37"/>
                  </a:lnTo>
                  <a:lnTo>
                    <a:pt x="93" y="0"/>
                  </a:lnTo>
                  <a:close/>
                </a:path>
              </a:pathLst>
            </a:custGeom>
            <a:solidFill>
              <a:srgbClr val="5F5F5F"/>
            </a:solidFill>
            <a:ln w="3175">
              <a:solidFill>
                <a:srgbClr val="000000"/>
              </a:solidFill>
              <a:prstDash val="solid"/>
              <a:round/>
              <a:headEnd/>
              <a:tailEnd/>
            </a:ln>
          </p:spPr>
          <p:txBody>
            <a:bodyPr/>
            <a:lstStyle/>
            <a:p>
              <a:endParaRPr lang="en-US"/>
            </a:p>
          </p:txBody>
        </p:sp>
        <p:sp>
          <p:nvSpPr>
            <p:cNvPr id="1039481" name="Freeform 121"/>
            <p:cNvSpPr>
              <a:spLocks/>
            </p:cNvSpPr>
            <p:nvPr/>
          </p:nvSpPr>
          <p:spPr bwMode="auto">
            <a:xfrm>
              <a:off x="2854" y="1131"/>
              <a:ext cx="90" cy="91"/>
            </a:xfrm>
            <a:custGeom>
              <a:avLst/>
              <a:gdLst>
                <a:gd name="T0" fmla="*/ 0 w 451"/>
                <a:gd name="T1" fmla="*/ 486 h 549"/>
                <a:gd name="T2" fmla="*/ 8 w 451"/>
                <a:gd name="T3" fmla="*/ 448 h 549"/>
                <a:gd name="T4" fmla="*/ 23 w 451"/>
                <a:gd name="T5" fmla="*/ 391 h 549"/>
                <a:gd name="T6" fmla="*/ 40 w 451"/>
                <a:gd name="T7" fmla="*/ 343 h 549"/>
                <a:gd name="T8" fmla="*/ 61 w 451"/>
                <a:gd name="T9" fmla="*/ 288 h 549"/>
                <a:gd name="T10" fmla="*/ 85 w 451"/>
                <a:gd name="T11" fmla="*/ 242 h 549"/>
                <a:gd name="T12" fmla="*/ 109 w 451"/>
                <a:gd name="T13" fmla="*/ 200 h 549"/>
                <a:gd name="T14" fmla="*/ 134 w 451"/>
                <a:gd name="T15" fmla="*/ 162 h 549"/>
                <a:gd name="T16" fmla="*/ 168 w 451"/>
                <a:gd name="T17" fmla="*/ 121 h 549"/>
                <a:gd name="T18" fmla="*/ 191 w 451"/>
                <a:gd name="T19" fmla="*/ 96 h 549"/>
                <a:gd name="T20" fmla="*/ 211 w 451"/>
                <a:gd name="T21" fmla="*/ 75 h 549"/>
                <a:gd name="T22" fmla="*/ 250 w 451"/>
                <a:gd name="T23" fmla="*/ 41 h 549"/>
                <a:gd name="T24" fmla="*/ 278 w 451"/>
                <a:gd name="T25" fmla="*/ 18 h 549"/>
                <a:gd name="T26" fmla="*/ 304 w 451"/>
                <a:gd name="T27" fmla="*/ 0 h 549"/>
                <a:gd name="T28" fmla="*/ 451 w 451"/>
                <a:gd name="T29" fmla="*/ 63 h 549"/>
                <a:gd name="T30" fmla="*/ 407 w 451"/>
                <a:gd name="T31" fmla="*/ 96 h 549"/>
                <a:gd name="T32" fmla="*/ 377 w 451"/>
                <a:gd name="T33" fmla="*/ 121 h 549"/>
                <a:gd name="T34" fmla="*/ 346 w 451"/>
                <a:gd name="T35" fmla="*/ 148 h 549"/>
                <a:gd name="T36" fmla="*/ 321 w 451"/>
                <a:gd name="T37" fmla="*/ 177 h 549"/>
                <a:gd name="T38" fmla="*/ 297 w 451"/>
                <a:gd name="T39" fmla="*/ 203 h 549"/>
                <a:gd name="T40" fmla="*/ 278 w 451"/>
                <a:gd name="T41" fmla="*/ 233 h 549"/>
                <a:gd name="T42" fmla="*/ 254 w 451"/>
                <a:gd name="T43" fmla="*/ 271 h 549"/>
                <a:gd name="T44" fmla="*/ 233 w 451"/>
                <a:gd name="T45" fmla="*/ 307 h 549"/>
                <a:gd name="T46" fmla="*/ 215 w 451"/>
                <a:gd name="T47" fmla="*/ 340 h 549"/>
                <a:gd name="T48" fmla="*/ 196 w 451"/>
                <a:gd name="T49" fmla="*/ 386 h 549"/>
                <a:gd name="T50" fmla="*/ 178 w 451"/>
                <a:gd name="T51" fmla="*/ 432 h 549"/>
                <a:gd name="T52" fmla="*/ 166 w 451"/>
                <a:gd name="T53" fmla="*/ 466 h 549"/>
                <a:gd name="T54" fmla="*/ 154 w 451"/>
                <a:gd name="T55" fmla="*/ 509 h 549"/>
                <a:gd name="T56" fmla="*/ 148 w 451"/>
                <a:gd name="T57" fmla="*/ 549 h 549"/>
                <a:gd name="T58" fmla="*/ 0 w 451"/>
                <a:gd name="T59" fmla="*/ 486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1" h="549">
                  <a:moveTo>
                    <a:pt x="0" y="486"/>
                  </a:moveTo>
                  <a:lnTo>
                    <a:pt x="8" y="448"/>
                  </a:lnTo>
                  <a:lnTo>
                    <a:pt x="23" y="391"/>
                  </a:lnTo>
                  <a:lnTo>
                    <a:pt x="40" y="343"/>
                  </a:lnTo>
                  <a:lnTo>
                    <a:pt x="61" y="288"/>
                  </a:lnTo>
                  <a:lnTo>
                    <a:pt x="85" y="242"/>
                  </a:lnTo>
                  <a:lnTo>
                    <a:pt x="109" y="200"/>
                  </a:lnTo>
                  <a:lnTo>
                    <a:pt x="134" y="162"/>
                  </a:lnTo>
                  <a:lnTo>
                    <a:pt x="168" y="121"/>
                  </a:lnTo>
                  <a:lnTo>
                    <a:pt x="191" y="96"/>
                  </a:lnTo>
                  <a:lnTo>
                    <a:pt x="211" y="75"/>
                  </a:lnTo>
                  <a:lnTo>
                    <a:pt x="250" y="41"/>
                  </a:lnTo>
                  <a:lnTo>
                    <a:pt x="278" y="18"/>
                  </a:lnTo>
                  <a:lnTo>
                    <a:pt x="304" y="0"/>
                  </a:lnTo>
                  <a:lnTo>
                    <a:pt x="451" y="63"/>
                  </a:lnTo>
                  <a:lnTo>
                    <a:pt x="407" y="96"/>
                  </a:lnTo>
                  <a:lnTo>
                    <a:pt x="377" y="121"/>
                  </a:lnTo>
                  <a:lnTo>
                    <a:pt x="346" y="148"/>
                  </a:lnTo>
                  <a:lnTo>
                    <a:pt x="321" y="177"/>
                  </a:lnTo>
                  <a:lnTo>
                    <a:pt x="297" y="203"/>
                  </a:lnTo>
                  <a:lnTo>
                    <a:pt x="278" y="233"/>
                  </a:lnTo>
                  <a:lnTo>
                    <a:pt x="254" y="271"/>
                  </a:lnTo>
                  <a:lnTo>
                    <a:pt x="233" y="307"/>
                  </a:lnTo>
                  <a:lnTo>
                    <a:pt x="215" y="340"/>
                  </a:lnTo>
                  <a:lnTo>
                    <a:pt x="196" y="386"/>
                  </a:lnTo>
                  <a:lnTo>
                    <a:pt x="178" y="432"/>
                  </a:lnTo>
                  <a:lnTo>
                    <a:pt x="166" y="466"/>
                  </a:lnTo>
                  <a:lnTo>
                    <a:pt x="154" y="509"/>
                  </a:lnTo>
                  <a:lnTo>
                    <a:pt x="148" y="549"/>
                  </a:lnTo>
                  <a:lnTo>
                    <a:pt x="0" y="486"/>
                  </a:lnTo>
                  <a:close/>
                </a:path>
              </a:pathLst>
            </a:custGeom>
            <a:solidFill>
              <a:srgbClr val="BFBFBF"/>
            </a:solidFill>
            <a:ln w="3175">
              <a:solidFill>
                <a:srgbClr val="000000"/>
              </a:solidFill>
              <a:prstDash val="solid"/>
              <a:round/>
              <a:headEnd/>
              <a:tailEnd/>
            </a:ln>
          </p:spPr>
          <p:txBody>
            <a:bodyPr/>
            <a:lstStyle/>
            <a:p>
              <a:endParaRPr lang="en-US"/>
            </a:p>
          </p:txBody>
        </p:sp>
      </p:grpSp>
      <p:graphicFrame>
        <p:nvGraphicFramePr>
          <p:cNvPr id="1039482" name="Object 122"/>
          <p:cNvGraphicFramePr>
            <a:graphicFrameLocks noChangeAspect="1"/>
          </p:cNvGraphicFramePr>
          <p:nvPr>
            <p:extLst/>
          </p:nvPr>
        </p:nvGraphicFramePr>
        <p:xfrm>
          <a:off x="4411663" y="2210130"/>
          <a:ext cx="833437" cy="796925"/>
        </p:xfrm>
        <a:graphic>
          <a:graphicData uri="http://schemas.openxmlformats.org/presentationml/2006/ole">
            <mc:AlternateContent xmlns:mc="http://schemas.openxmlformats.org/markup-compatibility/2006">
              <mc:Choice xmlns:v="urn:schemas-microsoft-com:vml" Requires="v">
                <p:oleObj spid="_x0000_s1046" name="Clip" r:id="rId11" imgW="840240" imgH="859320" progId="MS_ClipArt_Gallery.2">
                  <p:embed/>
                </p:oleObj>
              </mc:Choice>
              <mc:Fallback>
                <p:oleObj name="Clip" r:id="rId11" imgW="840240" imgH="859320" progId="MS_ClipArt_Gallery.2">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1663" y="2210130"/>
                        <a:ext cx="833437"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39483" name="Object 123"/>
          <p:cNvGraphicFramePr>
            <a:graphicFrameLocks noChangeAspect="1"/>
          </p:cNvGraphicFramePr>
          <p:nvPr>
            <p:extLst/>
          </p:nvPr>
        </p:nvGraphicFramePr>
        <p:xfrm>
          <a:off x="2655888" y="1908505"/>
          <a:ext cx="650875" cy="863600"/>
        </p:xfrm>
        <a:graphic>
          <a:graphicData uri="http://schemas.openxmlformats.org/presentationml/2006/ole">
            <mc:AlternateContent xmlns:mc="http://schemas.openxmlformats.org/markup-compatibility/2006">
              <mc:Choice xmlns:v="urn:schemas-microsoft-com:vml" Requires="v">
                <p:oleObj spid="_x0000_s1047" name="Clip" r:id="rId13" imgW="2171520" imgH="3085560" progId="MS_ClipArt_Gallery.2">
                  <p:embed/>
                </p:oleObj>
              </mc:Choice>
              <mc:Fallback>
                <p:oleObj name="Clip" r:id="rId13" imgW="2171520" imgH="3085560" progId="MS_ClipArt_Gallery.2">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55888" y="1908505"/>
                        <a:ext cx="65087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9484" name="Line 124"/>
          <p:cNvSpPr>
            <a:spLocks noChangeShapeType="1"/>
          </p:cNvSpPr>
          <p:nvPr/>
        </p:nvSpPr>
        <p:spPr bwMode="auto">
          <a:xfrm flipH="1" flipV="1">
            <a:off x="4376738" y="1581480"/>
            <a:ext cx="381000" cy="784225"/>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85" name="Line 125"/>
          <p:cNvSpPr>
            <a:spLocks noChangeShapeType="1"/>
          </p:cNvSpPr>
          <p:nvPr/>
        </p:nvSpPr>
        <p:spPr bwMode="auto">
          <a:xfrm flipV="1">
            <a:off x="3233738" y="1581480"/>
            <a:ext cx="1066800" cy="498475"/>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486" name="Line 126"/>
          <p:cNvSpPr>
            <a:spLocks noChangeShapeType="1"/>
          </p:cNvSpPr>
          <p:nvPr/>
        </p:nvSpPr>
        <p:spPr bwMode="auto">
          <a:xfrm flipV="1">
            <a:off x="1600200" y="1581480"/>
            <a:ext cx="2624138" cy="64135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39487" name="AutoShape 127"/>
          <p:cNvCxnSpPr>
            <a:cxnSpLocks noChangeShapeType="1"/>
            <a:stCxn id="1039375" idx="4"/>
          </p:cNvCxnSpPr>
          <p:nvPr/>
        </p:nvCxnSpPr>
        <p:spPr bwMode="auto">
          <a:xfrm>
            <a:off x="4699000" y="3703968"/>
            <a:ext cx="2546350" cy="890587"/>
          </a:xfrm>
          <a:prstGeom prst="curvedConnector3">
            <a:avLst>
              <a:gd name="adj1" fmla="val 51495"/>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9488" name="Text Box 128"/>
          <p:cNvSpPr txBox="1">
            <a:spLocks noChangeArrowheads="1"/>
          </p:cNvSpPr>
          <p:nvPr/>
        </p:nvSpPr>
        <p:spPr bwMode="auto">
          <a:xfrm>
            <a:off x="6781800" y="5581980"/>
            <a:ext cx="20002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eaLnBrk="0" hangingPunct="0"/>
            <a:r>
              <a:rPr lang="en-US" sz="1600" b="1">
                <a:solidFill>
                  <a:schemeClr val="tx2"/>
                </a:solidFill>
              </a:rPr>
              <a:t>Integrated </a:t>
            </a:r>
          </a:p>
          <a:p>
            <a:pPr eaLnBrk="0" hangingPunct="0"/>
            <a:r>
              <a:rPr lang="en-US" sz="1600" b="1">
                <a:solidFill>
                  <a:schemeClr val="tx2"/>
                </a:solidFill>
              </a:rPr>
              <a:t>Information Systems</a:t>
            </a:r>
          </a:p>
        </p:txBody>
      </p:sp>
      <p:sp>
        <p:nvSpPr>
          <p:cNvPr id="1039489" name="Line 129"/>
          <p:cNvSpPr>
            <a:spLocks noChangeShapeType="1"/>
          </p:cNvSpPr>
          <p:nvPr/>
        </p:nvSpPr>
        <p:spPr bwMode="auto">
          <a:xfrm>
            <a:off x="7543800" y="4591380"/>
            <a:ext cx="304800" cy="0"/>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1039490" name="Group 130"/>
          <p:cNvGrpSpPr>
            <a:grpSpLocks/>
          </p:cNvGrpSpPr>
          <p:nvPr/>
        </p:nvGrpSpPr>
        <p:grpSpPr bwMode="auto">
          <a:xfrm>
            <a:off x="6858000" y="3295980"/>
            <a:ext cx="1044575" cy="906463"/>
            <a:chOff x="3792" y="2736"/>
            <a:chExt cx="1587" cy="1028"/>
          </a:xfrm>
        </p:grpSpPr>
        <p:grpSp>
          <p:nvGrpSpPr>
            <p:cNvPr id="1039491" name="Group 131"/>
            <p:cNvGrpSpPr>
              <a:grpSpLocks/>
            </p:cNvGrpSpPr>
            <p:nvPr/>
          </p:nvGrpSpPr>
          <p:grpSpPr bwMode="auto">
            <a:xfrm>
              <a:off x="3792" y="2736"/>
              <a:ext cx="531" cy="1028"/>
              <a:chOff x="2457" y="1523"/>
              <a:chExt cx="531" cy="1028"/>
            </a:xfrm>
          </p:grpSpPr>
          <p:sp>
            <p:nvSpPr>
              <p:cNvPr id="1039492" name="Freeform 132"/>
              <p:cNvSpPr>
                <a:spLocks/>
              </p:cNvSpPr>
              <p:nvPr/>
            </p:nvSpPr>
            <p:spPr bwMode="auto">
              <a:xfrm>
                <a:off x="2457" y="1523"/>
                <a:ext cx="531" cy="1028"/>
              </a:xfrm>
              <a:custGeom>
                <a:avLst/>
                <a:gdLst>
                  <a:gd name="T0" fmla="*/ 5250 w 5308"/>
                  <a:gd name="T1" fmla="*/ 10282 h 10283"/>
                  <a:gd name="T2" fmla="*/ 5262 w 5308"/>
                  <a:gd name="T3" fmla="*/ 10280 h 10283"/>
                  <a:gd name="T4" fmla="*/ 5274 w 5308"/>
                  <a:gd name="T5" fmla="*/ 10275 h 10283"/>
                  <a:gd name="T6" fmla="*/ 5284 w 5308"/>
                  <a:gd name="T7" fmla="*/ 10268 h 10283"/>
                  <a:gd name="T8" fmla="*/ 5292 w 5308"/>
                  <a:gd name="T9" fmla="*/ 10259 h 10283"/>
                  <a:gd name="T10" fmla="*/ 5299 w 5308"/>
                  <a:gd name="T11" fmla="*/ 10249 h 10283"/>
                  <a:gd name="T12" fmla="*/ 5305 w 5308"/>
                  <a:gd name="T13" fmla="*/ 10237 h 10283"/>
                  <a:gd name="T14" fmla="*/ 5307 w 5308"/>
                  <a:gd name="T15" fmla="*/ 10224 h 10283"/>
                  <a:gd name="T16" fmla="*/ 5308 w 5308"/>
                  <a:gd name="T17" fmla="*/ 63 h 10283"/>
                  <a:gd name="T18" fmla="*/ 5306 w 5308"/>
                  <a:gd name="T19" fmla="*/ 50 h 10283"/>
                  <a:gd name="T20" fmla="*/ 5303 w 5308"/>
                  <a:gd name="T21" fmla="*/ 38 h 10283"/>
                  <a:gd name="T22" fmla="*/ 5296 w 5308"/>
                  <a:gd name="T23" fmla="*/ 27 h 10283"/>
                  <a:gd name="T24" fmla="*/ 5288 w 5308"/>
                  <a:gd name="T25" fmla="*/ 18 h 10283"/>
                  <a:gd name="T26" fmla="*/ 5279 w 5308"/>
                  <a:gd name="T27" fmla="*/ 10 h 10283"/>
                  <a:gd name="T28" fmla="*/ 5269 w 5308"/>
                  <a:gd name="T29" fmla="*/ 4 h 10283"/>
                  <a:gd name="T30" fmla="*/ 5256 w 5308"/>
                  <a:gd name="T31" fmla="*/ 1 h 10283"/>
                  <a:gd name="T32" fmla="*/ 5244 w 5308"/>
                  <a:gd name="T33" fmla="*/ 0 h 10283"/>
                  <a:gd name="T34" fmla="*/ 58 w 5308"/>
                  <a:gd name="T35" fmla="*/ 0 h 10283"/>
                  <a:gd name="T36" fmla="*/ 45 w 5308"/>
                  <a:gd name="T37" fmla="*/ 2 h 10283"/>
                  <a:gd name="T38" fmla="*/ 34 w 5308"/>
                  <a:gd name="T39" fmla="*/ 7 h 10283"/>
                  <a:gd name="T40" fmla="*/ 24 w 5308"/>
                  <a:gd name="T41" fmla="*/ 14 h 10283"/>
                  <a:gd name="T42" fmla="*/ 14 w 5308"/>
                  <a:gd name="T43" fmla="*/ 22 h 10283"/>
                  <a:gd name="T44" fmla="*/ 7 w 5308"/>
                  <a:gd name="T45" fmla="*/ 33 h 10283"/>
                  <a:gd name="T46" fmla="*/ 2 w 5308"/>
                  <a:gd name="T47" fmla="*/ 44 h 10283"/>
                  <a:gd name="T48" fmla="*/ 0 w 5308"/>
                  <a:gd name="T49" fmla="*/ 56 h 10283"/>
                  <a:gd name="T50" fmla="*/ 0 w 5308"/>
                  <a:gd name="T51" fmla="*/ 10218 h 10283"/>
                  <a:gd name="T52" fmla="*/ 1 w 5308"/>
                  <a:gd name="T53" fmla="*/ 10231 h 10283"/>
                  <a:gd name="T54" fmla="*/ 5 w 5308"/>
                  <a:gd name="T55" fmla="*/ 10243 h 10283"/>
                  <a:gd name="T56" fmla="*/ 10 w 5308"/>
                  <a:gd name="T57" fmla="*/ 10254 h 10283"/>
                  <a:gd name="T58" fmla="*/ 18 w 5308"/>
                  <a:gd name="T59" fmla="*/ 10263 h 10283"/>
                  <a:gd name="T60" fmla="*/ 29 w 5308"/>
                  <a:gd name="T61" fmla="*/ 10272 h 10283"/>
                  <a:gd name="T62" fmla="*/ 39 w 5308"/>
                  <a:gd name="T63" fmla="*/ 10278 h 10283"/>
                  <a:gd name="T64" fmla="*/ 51 w 5308"/>
                  <a:gd name="T65" fmla="*/ 10281 h 10283"/>
                  <a:gd name="T66" fmla="*/ 65 w 5308"/>
                  <a:gd name="T67" fmla="*/ 10283 h 10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08" h="10283">
                    <a:moveTo>
                      <a:pt x="5244" y="10283"/>
                    </a:moveTo>
                    <a:lnTo>
                      <a:pt x="5250" y="10282"/>
                    </a:lnTo>
                    <a:lnTo>
                      <a:pt x="5256" y="10281"/>
                    </a:lnTo>
                    <a:lnTo>
                      <a:pt x="5262" y="10280"/>
                    </a:lnTo>
                    <a:lnTo>
                      <a:pt x="5269" y="10278"/>
                    </a:lnTo>
                    <a:lnTo>
                      <a:pt x="5274" y="10275"/>
                    </a:lnTo>
                    <a:lnTo>
                      <a:pt x="5279" y="10272"/>
                    </a:lnTo>
                    <a:lnTo>
                      <a:pt x="5284" y="10268"/>
                    </a:lnTo>
                    <a:lnTo>
                      <a:pt x="5288" y="10263"/>
                    </a:lnTo>
                    <a:lnTo>
                      <a:pt x="5292" y="10259"/>
                    </a:lnTo>
                    <a:lnTo>
                      <a:pt x="5296" y="10254"/>
                    </a:lnTo>
                    <a:lnTo>
                      <a:pt x="5299" y="10249"/>
                    </a:lnTo>
                    <a:lnTo>
                      <a:pt x="5303" y="10243"/>
                    </a:lnTo>
                    <a:lnTo>
                      <a:pt x="5305" y="10237"/>
                    </a:lnTo>
                    <a:lnTo>
                      <a:pt x="5306" y="10231"/>
                    </a:lnTo>
                    <a:lnTo>
                      <a:pt x="5307" y="10224"/>
                    </a:lnTo>
                    <a:lnTo>
                      <a:pt x="5308" y="10218"/>
                    </a:lnTo>
                    <a:lnTo>
                      <a:pt x="5308" y="63"/>
                    </a:lnTo>
                    <a:lnTo>
                      <a:pt x="5307" y="56"/>
                    </a:lnTo>
                    <a:lnTo>
                      <a:pt x="5306" y="50"/>
                    </a:lnTo>
                    <a:lnTo>
                      <a:pt x="5305" y="44"/>
                    </a:lnTo>
                    <a:lnTo>
                      <a:pt x="5303" y="38"/>
                    </a:lnTo>
                    <a:lnTo>
                      <a:pt x="5299" y="33"/>
                    </a:lnTo>
                    <a:lnTo>
                      <a:pt x="5296" y="27"/>
                    </a:lnTo>
                    <a:lnTo>
                      <a:pt x="5292" y="22"/>
                    </a:lnTo>
                    <a:lnTo>
                      <a:pt x="5288" y="18"/>
                    </a:lnTo>
                    <a:lnTo>
                      <a:pt x="5284" y="14"/>
                    </a:lnTo>
                    <a:lnTo>
                      <a:pt x="5279" y="10"/>
                    </a:lnTo>
                    <a:lnTo>
                      <a:pt x="5274" y="7"/>
                    </a:lnTo>
                    <a:lnTo>
                      <a:pt x="5269" y="4"/>
                    </a:lnTo>
                    <a:lnTo>
                      <a:pt x="5262" y="2"/>
                    </a:lnTo>
                    <a:lnTo>
                      <a:pt x="5256" y="1"/>
                    </a:lnTo>
                    <a:lnTo>
                      <a:pt x="5250" y="0"/>
                    </a:lnTo>
                    <a:lnTo>
                      <a:pt x="5244" y="0"/>
                    </a:lnTo>
                    <a:lnTo>
                      <a:pt x="65" y="0"/>
                    </a:lnTo>
                    <a:lnTo>
                      <a:pt x="58" y="0"/>
                    </a:lnTo>
                    <a:lnTo>
                      <a:pt x="51" y="1"/>
                    </a:lnTo>
                    <a:lnTo>
                      <a:pt x="45" y="2"/>
                    </a:lnTo>
                    <a:lnTo>
                      <a:pt x="39" y="4"/>
                    </a:lnTo>
                    <a:lnTo>
                      <a:pt x="34" y="7"/>
                    </a:lnTo>
                    <a:lnTo>
                      <a:pt x="29" y="10"/>
                    </a:lnTo>
                    <a:lnTo>
                      <a:pt x="24" y="14"/>
                    </a:lnTo>
                    <a:lnTo>
                      <a:pt x="18" y="18"/>
                    </a:lnTo>
                    <a:lnTo>
                      <a:pt x="14" y="22"/>
                    </a:lnTo>
                    <a:lnTo>
                      <a:pt x="10" y="27"/>
                    </a:lnTo>
                    <a:lnTo>
                      <a:pt x="7" y="33"/>
                    </a:lnTo>
                    <a:lnTo>
                      <a:pt x="5" y="38"/>
                    </a:lnTo>
                    <a:lnTo>
                      <a:pt x="2" y="44"/>
                    </a:lnTo>
                    <a:lnTo>
                      <a:pt x="1" y="50"/>
                    </a:lnTo>
                    <a:lnTo>
                      <a:pt x="0" y="56"/>
                    </a:lnTo>
                    <a:lnTo>
                      <a:pt x="0" y="63"/>
                    </a:lnTo>
                    <a:lnTo>
                      <a:pt x="0" y="10218"/>
                    </a:lnTo>
                    <a:lnTo>
                      <a:pt x="0" y="10224"/>
                    </a:lnTo>
                    <a:lnTo>
                      <a:pt x="1" y="10231"/>
                    </a:lnTo>
                    <a:lnTo>
                      <a:pt x="2" y="10237"/>
                    </a:lnTo>
                    <a:lnTo>
                      <a:pt x="5" y="10243"/>
                    </a:lnTo>
                    <a:lnTo>
                      <a:pt x="7" y="10249"/>
                    </a:lnTo>
                    <a:lnTo>
                      <a:pt x="10" y="10254"/>
                    </a:lnTo>
                    <a:lnTo>
                      <a:pt x="14" y="10259"/>
                    </a:lnTo>
                    <a:lnTo>
                      <a:pt x="18" y="10263"/>
                    </a:lnTo>
                    <a:lnTo>
                      <a:pt x="24" y="10268"/>
                    </a:lnTo>
                    <a:lnTo>
                      <a:pt x="29" y="10272"/>
                    </a:lnTo>
                    <a:lnTo>
                      <a:pt x="34" y="10275"/>
                    </a:lnTo>
                    <a:lnTo>
                      <a:pt x="39" y="10278"/>
                    </a:lnTo>
                    <a:lnTo>
                      <a:pt x="45" y="10280"/>
                    </a:lnTo>
                    <a:lnTo>
                      <a:pt x="51" y="10281"/>
                    </a:lnTo>
                    <a:lnTo>
                      <a:pt x="58" y="10282"/>
                    </a:lnTo>
                    <a:lnTo>
                      <a:pt x="65" y="10283"/>
                    </a:lnTo>
                    <a:lnTo>
                      <a:pt x="5244" y="10283"/>
                    </a:lnTo>
                    <a:close/>
                  </a:path>
                </a:pathLst>
              </a:custGeom>
              <a:solidFill>
                <a:schemeClr val="folHlink"/>
              </a:solidFill>
              <a:ln w="0">
                <a:solidFill>
                  <a:srgbClr val="000000"/>
                </a:solidFill>
                <a:prstDash val="solid"/>
                <a:round/>
                <a:headEnd/>
                <a:tailEnd/>
              </a:ln>
            </p:spPr>
            <p:txBody>
              <a:bodyPr/>
              <a:lstStyle/>
              <a:p>
                <a:endParaRPr lang="en-US"/>
              </a:p>
            </p:txBody>
          </p:sp>
          <p:sp>
            <p:nvSpPr>
              <p:cNvPr id="1039493" name="Freeform 133"/>
              <p:cNvSpPr>
                <a:spLocks/>
              </p:cNvSpPr>
              <p:nvPr/>
            </p:nvSpPr>
            <p:spPr bwMode="auto">
              <a:xfrm>
                <a:off x="2496" y="1536"/>
                <a:ext cx="399" cy="913"/>
              </a:xfrm>
              <a:custGeom>
                <a:avLst/>
                <a:gdLst>
                  <a:gd name="T0" fmla="*/ 3933 w 3991"/>
                  <a:gd name="T1" fmla="*/ 9126 h 9127"/>
                  <a:gd name="T2" fmla="*/ 3946 w 3991"/>
                  <a:gd name="T3" fmla="*/ 9124 h 9127"/>
                  <a:gd name="T4" fmla="*/ 3957 w 3991"/>
                  <a:gd name="T5" fmla="*/ 9119 h 9127"/>
                  <a:gd name="T6" fmla="*/ 3967 w 3991"/>
                  <a:gd name="T7" fmla="*/ 9112 h 9127"/>
                  <a:gd name="T8" fmla="*/ 3976 w 3991"/>
                  <a:gd name="T9" fmla="*/ 9103 h 9127"/>
                  <a:gd name="T10" fmla="*/ 3983 w 3991"/>
                  <a:gd name="T11" fmla="*/ 9093 h 9127"/>
                  <a:gd name="T12" fmla="*/ 3988 w 3991"/>
                  <a:gd name="T13" fmla="*/ 9081 h 9127"/>
                  <a:gd name="T14" fmla="*/ 3990 w 3991"/>
                  <a:gd name="T15" fmla="*/ 9069 h 9127"/>
                  <a:gd name="T16" fmla="*/ 3991 w 3991"/>
                  <a:gd name="T17" fmla="*/ 64 h 9127"/>
                  <a:gd name="T18" fmla="*/ 3989 w 3991"/>
                  <a:gd name="T19" fmla="*/ 51 h 9127"/>
                  <a:gd name="T20" fmla="*/ 3986 w 3991"/>
                  <a:gd name="T21" fmla="*/ 38 h 9127"/>
                  <a:gd name="T22" fmla="*/ 3980 w 3991"/>
                  <a:gd name="T23" fmla="*/ 28 h 9127"/>
                  <a:gd name="T24" fmla="*/ 3972 w 3991"/>
                  <a:gd name="T25" fmla="*/ 19 h 9127"/>
                  <a:gd name="T26" fmla="*/ 3962 w 3991"/>
                  <a:gd name="T27" fmla="*/ 11 h 9127"/>
                  <a:gd name="T28" fmla="*/ 3952 w 3991"/>
                  <a:gd name="T29" fmla="*/ 4 h 9127"/>
                  <a:gd name="T30" fmla="*/ 3940 w 3991"/>
                  <a:gd name="T31" fmla="*/ 1 h 9127"/>
                  <a:gd name="T32" fmla="*/ 3927 w 3991"/>
                  <a:gd name="T33" fmla="*/ 0 h 9127"/>
                  <a:gd name="T34" fmla="*/ 57 w 3991"/>
                  <a:gd name="T35" fmla="*/ 0 h 9127"/>
                  <a:gd name="T36" fmla="*/ 44 w 3991"/>
                  <a:gd name="T37" fmla="*/ 2 h 9127"/>
                  <a:gd name="T38" fmla="*/ 33 w 3991"/>
                  <a:gd name="T39" fmla="*/ 8 h 9127"/>
                  <a:gd name="T40" fmla="*/ 23 w 3991"/>
                  <a:gd name="T41" fmla="*/ 15 h 9127"/>
                  <a:gd name="T42" fmla="*/ 14 w 3991"/>
                  <a:gd name="T43" fmla="*/ 23 h 9127"/>
                  <a:gd name="T44" fmla="*/ 7 w 3991"/>
                  <a:gd name="T45" fmla="*/ 33 h 9127"/>
                  <a:gd name="T46" fmla="*/ 2 w 3991"/>
                  <a:gd name="T47" fmla="*/ 45 h 9127"/>
                  <a:gd name="T48" fmla="*/ 0 w 3991"/>
                  <a:gd name="T49" fmla="*/ 57 h 9127"/>
                  <a:gd name="T50" fmla="*/ 0 w 3991"/>
                  <a:gd name="T51" fmla="*/ 9062 h 9127"/>
                  <a:gd name="T52" fmla="*/ 1 w 3991"/>
                  <a:gd name="T53" fmla="*/ 9075 h 9127"/>
                  <a:gd name="T54" fmla="*/ 4 w 3991"/>
                  <a:gd name="T55" fmla="*/ 9087 h 9127"/>
                  <a:gd name="T56" fmla="*/ 10 w 3991"/>
                  <a:gd name="T57" fmla="*/ 9098 h 9127"/>
                  <a:gd name="T58" fmla="*/ 19 w 3991"/>
                  <a:gd name="T59" fmla="*/ 9108 h 9127"/>
                  <a:gd name="T60" fmla="*/ 28 w 3991"/>
                  <a:gd name="T61" fmla="*/ 9116 h 9127"/>
                  <a:gd name="T62" fmla="*/ 38 w 3991"/>
                  <a:gd name="T63" fmla="*/ 9122 h 9127"/>
                  <a:gd name="T64" fmla="*/ 50 w 3991"/>
                  <a:gd name="T65" fmla="*/ 9125 h 9127"/>
                  <a:gd name="T66" fmla="*/ 64 w 3991"/>
                  <a:gd name="T67" fmla="*/ 9127 h 9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1" h="9127">
                    <a:moveTo>
                      <a:pt x="3927" y="9127"/>
                    </a:moveTo>
                    <a:lnTo>
                      <a:pt x="3933" y="9126"/>
                    </a:lnTo>
                    <a:lnTo>
                      <a:pt x="3940" y="9125"/>
                    </a:lnTo>
                    <a:lnTo>
                      <a:pt x="3946" y="9124"/>
                    </a:lnTo>
                    <a:lnTo>
                      <a:pt x="3952" y="9122"/>
                    </a:lnTo>
                    <a:lnTo>
                      <a:pt x="3957" y="9119"/>
                    </a:lnTo>
                    <a:lnTo>
                      <a:pt x="3962" y="9116"/>
                    </a:lnTo>
                    <a:lnTo>
                      <a:pt x="3967" y="9112"/>
                    </a:lnTo>
                    <a:lnTo>
                      <a:pt x="3972" y="9108"/>
                    </a:lnTo>
                    <a:lnTo>
                      <a:pt x="3976" y="9103"/>
                    </a:lnTo>
                    <a:lnTo>
                      <a:pt x="3980" y="9098"/>
                    </a:lnTo>
                    <a:lnTo>
                      <a:pt x="3983" y="9093"/>
                    </a:lnTo>
                    <a:lnTo>
                      <a:pt x="3986" y="9087"/>
                    </a:lnTo>
                    <a:lnTo>
                      <a:pt x="3988" y="9081"/>
                    </a:lnTo>
                    <a:lnTo>
                      <a:pt x="3989" y="9075"/>
                    </a:lnTo>
                    <a:lnTo>
                      <a:pt x="3990" y="9069"/>
                    </a:lnTo>
                    <a:lnTo>
                      <a:pt x="3991" y="9062"/>
                    </a:lnTo>
                    <a:lnTo>
                      <a:pt x="3991" y="64"/>
                    </a:lnTo>
                    <a:lnTo>
                      <a:pt x="3990" y="57"/>
                    </a:lnTo>
                    <a:lnTo>
                      <a:pt x="3989" y="51"/>
                    </a:lnTo>
                    <a:lnTo>
                      <a:pt x="3988" y="45"/>
                    </a:lnTo>
                    <a:lnTo>
                      <a:pt x="3986" y="38"/>
                    </a:lnTo>
                    <a:lnTo>
                      <a:pt x="3983" y="33"/>
                    </a:lnTo>
                    <a:lnTo>
                      <a:pt x="3980" y="28"/>
                    </a:lnTo>
                    <a:lnTo>
                      <a:pt x="3976" y="23"/>
                    </a:lnTo>
                    <a:lnTo>
                      <a:pt x="3972" y="19"/>
                    </a:lnTo>
                    <a:lnTo>
                      <a:pt x="3967" y="15"/>
                    </a:lnTo>
                    <a:lnTo>
                      <a:pt x="3962" y="11"/>
                    </a:lnTo>
                    <a:lnTo>
                      <a:pt x="3957" y="8"/>
                    </a:lnTo>
                    <a:lnTo>
                      <a:pt x="3952" y="4"/>
                    </a:lnTo>
                    <a:lnTo>
                      <a:pt x="3946" y="2"/>
                    </a:lnTo>
                    <a:lnTo>
                      <a:pt x="3940" y="1"/>
                    </a:lnTo>
                    <a:lnTo>
                      <a:pt x="3933" y="0"/>
                    </a:lnTo>
                    <a:lnTo>
                      <a:pt x="3927" y="0"/>
                    </a:lnTo>
                    <a:lnTo>
                      <a:pt x="64" y="0"/>
                    </a:lnTo>
                    <a:lnTo>
                      <a:pt x="57" y="0"/>
                    </a:lnTo>
                    <a:lnTo>
                      <a:pt x="50" y="1"/>
                    </a:lnTo>
                    <a:lnTo>
                      <a:pt x="44" y="2"/>
                    </a:lnTo>
                    <a:lnTo>
                      <a:pt x="38" y="4"/>
                    </a:lnTo>
                    <a:lnTo>
                      <a:pt x="33" y="8"/>
                    </a:lnTo>
                    <a:lnTo>
                      <a:pt x="28" y="11"/>
                    </a:lnTo>
                    <a:lnTo>
                      <a:pt x="23" y="15"/>
                    </a:lnTo>
                    <a:lnTo>
                      <a:pt x="19" y="19"/>
                    </a:lnTo>
                    <a:lnTo>
                      <a:pt x="14" y="23"/>
                    </a:lnTo>
                    <a:lnTo>
                      <a:pt x="10" y="28"/>
                    </a:lnTo>
                    <a:lnTo>
                      <a:pt x="7" y="33"/>
                    </a:lnTo>
                    <a:lnTo>
                      <a:pt x="4" y="38"/>
                    </a:lnTo>
                    <a:lnTo>
                      <a:pt x="2" y="45"/>
                    </a:lnTo>
                    <a:lnTo>
                      <a:pt x="1" y="51"/>
                    </a:lnTo>
                    <a:lnTo>
                      <a:pt x="0" y="57"/>
                    </a:lnTo>
                    <a:lnTo>
                      <a:pt x="0" y="64"/>
                    </a:lnTo>
                    <a:lnTo>
                      <a:pt x="0" y="9062"/>
                    </a:lnTo>
                    <a:lnTo>
                      <a:pt x="0" y="9069"/>
                    </a:lnTo>
                    <a:lnTo>
                      <a:pt x="1" y="9075"/>
                    </a:lnTo>
                    <a:lnTo>
                      <a:pt x="2" y="9081"/>
                    </a:lnTo>
                    <a:lnTo>
                      <a:pt x="4" y="9087"/>
                    </a:lnTo>
                    <a:lnTo>
                      <a:pt x="7" y="9093"/>
                    </a:lnTo>
                    <a:lnTo>
                      <a:pt x="10" y="9098"/>
                    </a:lnTo>
                    <a:lnTo>
                      <a:pt x="14" y="9103"/>
                    </a:lnTo>
                    <a:lnTo>
                      <a:pt x="19" y="9108"/>
                    </a:lnTo>
                    <a:lnTo>
                      <a:pt x="23" y="9112"/>
                    </a:lnTo>
                    <a:lnTo>
                      <a:pt x="28" y="9116"/>
                    </a:lnTo>
                    <a:lnTo>
                      <a:pt x="33" y="9119"/>
                    </a:lnTo>
                    <a:lnTo>
                      <a:pt x="38" y="9122"/>
                    </a:lnTo>
                    <a:lnTo>
                      <a:pt x="44" y="9124"/>
                    </a:lnTo>
                    <a:lnTo>
                      <a:pt x="50" y="9125"/>
                    </a:lnTo>
                    <a:lnTo>
                      <a:pt x="57" y="9126"/>
                    </a:lnTo>
                    <a:lnTo>
                      <a:pt x="64" y="9127"/>
                    </a:lnTo>
                    <a:lnTo>
                      <a:pt x="3927" y="9127"/>
                    </a:lnTo>
                    <a:close/>
                  </a:path>
                </a:pathLst>
              </a:custGeom>
              <a:solidFill>
                <a:schemeClr val="folHlink"/>
              </a:solidFill>
              <a:ln w="0">
                <a:solidFill>
                  <a:srgbClr val="000000"/>
                </a:solidFill>
                <a:prstDash val="solid"/>
                <a:round/>
                <a:headEnd/>
                <a:tailEnd/>
              </a:ln>
            </p:spPr>
            <p:txBody>
              <a:bodyPr/>
              <a:lstStyle/>
              <a:p>
                <a:endParaRPr lang="en-US"/>
              </a:p>
            </p:txBody>
          </p:sp>
          <p:sp>
            <p:nvSpPr>
              <p:cNvPr id="1039494" name="Freeform 134"/>
              <p:cNvSpPr>
                <a:spLocks/>
              </p:cNvSpPr>
              <p:nvPr/>
            </p:nvSpPr>
            <p:spPr bwMode="auto">
              <a:xfrm>
                <a:off x="2509" y="1586"/>
                <a:ext cx="370" cy="141"/>
              </a:xfrm>
              <a:custGeom>
                <a:avLst/>
                <a:gdLst>
                  <a:gd name="T0" fmla="*/ 3639 w 3697"/>
                  <a:gd name="T1" fmla="*/ 1403 h 1404"/>
                  <a:gd name="T2" fmla="*/ 3651 w 3697"/>
                  <a:gd name="T3" fmla="*/ 1401 h 1404"/>
                  <a:gd name="T4" fmla="*/ 3663 w 3697"/>
                  <a:gd name="T5" fmla="*/ 1396 h 1404"/>
                  <a:gd name="T6" fmla="*/ 3673 w 3697"/>
                  <a:gd name="T7" fmla="*/ 1389 h 1404"/>
                  <a:gd name="T8" fmla="*/ 3682 w 3697"/>
                  <a:gd name="T9" fmla="*/ 1381 h 1404"/>
                  <a:gd name="T10" fmla="*/ 3688 w 3697"/>
                  <a:gd name="T11" fmla="*/ 1370 h 1404"/>
                  <a:gd name="T12" fmla="*/ 3693 w 3697"/>
                  <a:gd name="T13" fmla="*/ 1359 h 1404"/>
                  <a:gd name="T14" fmla="*/ 3696 w 3697"/>
                  <a:gd name="T15" fmla="*/ 1347 h 1404"/>
                  <a:gd name="T16" fmla="*/ 3697 w 3697"/>
                  <a:gd name="T17" fmla="*/ 64 h 1404"/>
                  <a:gd name="T18" fmla="*/ 3694 w 3697"/>
                  <a:gd name="T19" fmla="*/ 50 h 1404"/>
                  <a:gd name="T20" fmla="*/ 3691 w 3697"/>
                  <a:gd name="T21" fmla="*/ 38 h 1404"/>
                  <a:gd name="T22" fmla="*/ 3685 w 3697"/>
                  <a:gd name="T23" fmla="*/ 28 h 1404"/>
                  <a:gd name="T24" fmla="*/ 3678 w 3697"/>
                  <a:gd name="T25" fmla="*/ 18 h 1404"/>
                  <a:gd name="T26" fmla="*/ 3668 w 3697"/>
                  <a:gd name="T27" fmla="*/ 10 h 1404"/>
                  <a:gd name="T28" fmla="*/ 3657 w 3697"/>
                  <a:gd name="T29" fmla="*/ 4 h 1404"/>
                  <a:gd name="T30" fmla="*/ 3645 w 3697"/>
                  <a:gd name="T31" fmla="*/ 1 h 1404"/>
                  <a:gd name="T32" fmla="*/ 3633 w 3697"/>
                  <a:gd name="T33" fmla="*/ 0 h 1404"/>
                  <a:gd name="T34" fmla="*/ 58 w 3697"/>
                  <a:gd name="T35" fmla="*/ 0 h 1404"/>
                  <a:gd name="T36" fmla="*/ 45 w 3697"/>
                  <a:gd name="T37" fmla="*/ 2 h 1404"/>
                  <a:gd name="T38" fmla="*/ 33 w 3697"/>
                  <a:gd name="T39" fmla="*/ 7 h 1404"/>
                  <a:gd name="T40" fmla="*/ 23 w 3697"/>
                  <a:gd name="T41" fmla="*/ 14 h 1404"/>
                  <a:gd name="T42" fmla="*/ 14 w 3697"/>
                  <a:gd name="T43" fmla="*/ 23 h 1404"/>
                  <a:gd name="T44" fmla="*/ 7 w 3697"/>
                  <a:gd name="T45" fmla="*/ 33 h 1404"/>
                  <a:gd name="T46" fmla="*/ 2 w 3697"/>
                  <a:gd name="T47" fmla="*/ 44 h 1404"/>
                  <a:gd name="T48" fmla="*/ 0 w 3697"/>
                  <a:gd name="T49" fmla="*/ 56 h 1404"/>
                  <a:gd name="T50" fmla="*/ 0 w 3697"/>
                  <a:gd name="T51" fmla="*/ 1340 h 1404"/>
                  <a:gd name="T52" fmla="*/ 1 w 3697"/>
                  <a:gd name="T53" fmla="*/ 1353 h 1404"/>
                  <a:gd name="T54" fmla="*/ 4 w 3697"/>
                  <a:gd name="T55" fmla="*/ 1365 h 1404"/>
                  <a:gd name="T56" fmla="*/ 10 w 3697"/>
                  <a:gd name="T57" fmla="*/ 1375 h 1404"/>
                  <a:gd name="T58" fmla="*/ 18 w 3697"/>
                  <a:gd name="T59" fmla="*/ 1385 h 1404"/>
                  <a:gd name="T60" fmla="*/ 28 w 3697"/>
                  <a:gd name="T61" fmla="*/ 1393 h 1404"/>
                  <a:gd name="T62" fmla="*/ 39 w 3697"/>
                  <a:gd name="T63" fmla="*/ 1399 h 1404"/>
                  <a:gd name="T64" fmla="*/ 51 w 3697"/>
                  <a:gd name="T65" fmla="*/ 1402 h 1404"/>
                  <a:gd name="T66" fmla="*/ 65 w 3697"/>
                  <a:gd name="T67" fmla="*/ 1404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7" h="1404">
                    <a:moveTo>
                      <a:pt x="3633" y="1404"/>
                    </a:moveTo>
                    <a:lnTo>
                      <a:pt x="3639" y="1403"/>
                    </a:lnTo>
                    <a:lnTo>
                      <a:pt x="3645" y="1402"/>
                    </a:lnTo>
                    <a:lnTo>
                      <a:pt x="3651" y="1401"/>
                    </a:lnTo>
                    <a:lnTo>
                      <a:pt x="3657" y="1399"/>
                    </a:lnTo>
                    <a:lnTo>
                      <a:pt x="3663" y="1396"/>
                    </a:lnTo>
                    <a:lnTo>
                      <a:pt x="3668" y="1393"/>
                    </a:lnTo>
                    <a:lnTo>
                      <a:pt x="3673" y="1389"/>
                    </a:lnTo>
                    <a:lnTo>
                      <a:pt x="3678" y="1385"/>
                    </a:lnTo>
                    <a:lnTo>
                      <a:pt x="3682" y="1381"/>
                    </a:lnTo>
                    <a:lnTo>
                      <a:pt x="3685" y="1375"/>
                    </a:lnTo>
                    <a:lnTo>
                      <a:pt x="3688" y="1370"/>
                    </a:lnTo>
                    <a:lnTo>
                      <a:pt x="3691" y="1365"/>
                    </a:lnTo>
                    <a:lnTo>
                      <a:pt x="3693" y="1359"/>
                    </a:lnTo>
                    <a:lnTo>
                      <a:pt x="3694" y="1353"/>
                    </a:lnTo>
                    <a:lnTo>
                      <a:pt x="3696" y="1347"/>
                    </a:lnTo>
                    <a:lnTo>
                      <a:pt x="3697" y="1340"/>
                    </a:lnTo>
                    <a:lnTo>
                      <a:pt x="3697" y="64"/>
                    </a:lnTo>
                    <a:lnTo>
                      <a:pt x="3696" y="56"/>
                    </a:lnTo>
                    <a:lnTo>
                      <a:pt x="3694" y="50"/>
                    </a:lnTo>
                    <a:lnTo>
                      <a:pt x="3693" y="44"/>
                    </a:lnTo>
                    <a:lnTo>
                      <a:pt x="3691" y="38"/>
                    </a:lnTo>
                    <a:lnTo>
                      <a:pt x="3688" y="33"/>
                    </a:lnTo>
                    <a:lnTo>
                      <a:pt x="3685" y="28"/>
                    </a:lnTo>
                    <a:lnTo>
                      <a:pt x="3682" y="23"/>
                    </a:lnTo>
                    <a:lnTo>
                      <a:pt x="3678" y="18"/>
                    </a:lnTo>
                    <a:lnTo>
                      <a:pt x="3673" y="14"/>
                    </a:lnTo>
                    <a:lnTo>
                      <a:pt x="3668" y="10"/>
                    </a:lnTo>
                    <a:lnTo>
                      <a:pt x="3663" y="7"/>
                    </a:lnTo>
                    <a:lnTo>
                      <a:pt x="3657" y="4"/>
                    </a:lnTo>
                    <a:lnTo>
                      <a:pt x="3651" y="2"/>
                    </a:lnTo>
                    <a:lnTo>
                      <a:pt x="3645" y="1"/>
                    </a:lnTo>
                    <a:lnTo>
                      <a:pt x="3639" y="0"/>
                    </a:lnTo>
                    <a:lnTo>
                      <a:pt x="3633" y="0"/>
                    </a:lnTo>
                    <a:lnTo>
                      <a:pt x="65" y="0"/>
                    </a:lnTo>
                    <a:lnTo>
                      <a:pt x="58" y="0"/>
                    </a:lnTo>
                    <a:lnTo>
                      <a:pt x="51" y="1"/>
                    </a:lnTo>
                    <a:lnTo>
                      <a:pt x="45" y="2"/>
                    </a:lnTo>
                    <a:lnTo>
                      <a:pt x="39" y="4"/>
                    </a:lnTo>
                    <a:lnTo>
                      <a:pt x="33" y="7"/>
                    </a:lnTo>
                    <a:lnTo>
                      <a:pt x="28" y="10"/>
                    </a:lnTo>
                    <a:lnTo>
                      <a:pt x="23" y="14"/>
                    </a:lnTo>
                    <a:lnTo>
                      <a:pt x="18" y="18"/>
                    </a:lnTo>
                    <a:lnTo>
                      <a:pt x="14" y="23"/>
                    </a:lnTo>
                    <a:lnTo>
                      <a:pt x="10" y="28"/>
                    </a:lnTo>
                    <a:lnTo>
                      <a:pt x="7" y="33"/>
                    </a:lnTo>
                    <a:lnTo>
                      <a:pt x="4" y="38"/>
                    </a:lnTo>
                    <a:lnTo>
                      <a:pt x="2" y="44"/>
                    </a:lnTo>
                    <a:lnTo>
                      <a:pt x="1" y="50"/>
                    </a:lnTo>
                    <a:lnTo>
                      <a:pt x="0" y="56"/>
                    </a:lnTo>
                    <a:lnTo>
                      <a:pt x="0" y="64"/>
                    </a:lnTo>
                    <a:lnTo>
                      <a:pt x="0" y="1340"/>
                    </a:lnTo>
                    <a:lnTo>
                      <a:pt x="0" y="1347"/>
                    </a:lnTo>
                    <a:lnTo>
                      <a:pt x="1" y="1353"/>
                    </a:lnTo>
                    <a:lnTo>
                      <a:pt x="2" y="1359"/>
                    </a:lnTo>
                    <a:lnTo>
                      <a:pt x="4" y="1365"/>
                    </a:lnTo>
                    <a:lnTo>
                      <a:pt x="7" y="1370"/>
                    </a:lnTo>
                    <a:lnTo>
                      <a:pt x="10" y="1375"/>
                    </a:lnTo>
                    <a:lnTo>
                      <a:pt x="14" y="1381"/>
                    </a:lnTo>
                    <a:lnTo>
                      <a:pt x="18" y="1385"/>
                    </a:lnTo>
                    <a:lnTo>
                      <a:pt x="23" y="1389"/>
                    </a:lnTo>
                    <a:lnTo>
                      <a:pt x="28" y="1393"/>
                    </a:lnTo>
                    <a:lnTo>
                      <a:pt x="33" y="1396"/>
                    </a:lnTo>
                    <a:lnTo>
                      <a:pt x="39" y="1399"/>
                    </a:lnTo>
                    <a:lnTo>
                      <a:pt x="45" y="1401"/>
                    </a:lnTo>
                    <a:lnTo>
                      <a:pt x="51" y="1402"/>
                    </a:lnTo>
                    <a:lnTo>
                      <a:pt x="58" y="1403"/>
                    </a:lnTo>
                    <a:lnTo>
                      <a:pt x="65" y="1404"/>
                    </a:lnTo>
                    <a:lnTo>
                      <a:pt x="3633" y="1404"/>
                    </a:lnTo>
                    <a:close/>
                  </a:path>
                </a:pathLst>
              </a:custGeom>
              <a:solidFill>
                <a:schemeClr val="folHlink"/>
              </a:solidFill>
              <a:ln w="0">
                <a:solidFill>
                  <a:srgbClr val="000000"/>
                </a:solidFill>
                <a:prstDash val="solid"/>
                <a:round/>
                <a:headEnd/>
                <a:tailEnd/>
              </a:ln>
            </p:spPr>
            <p:txBody>
              <a:bodyPr/>
              <a:lstStyle/>
              <a:p>
                <a:endParaRPr lang="en-US"/>
              </a:p>
            </p:txBody>
          </p:sp>
          <p:sp>
            <p:nvSpPr>
              <p:cNvPr id="1039495" name="Freeform 135"/>
              <p:cNvSpPr>
                <a:spLocks/>
              </p:cNvSpPr>
              <p:nvPr/>
            </p:nvSpPr>
            <p:spPr bwMode="auto">
              <a:xfrm>
                <a:off x="2523" y="1598"/>
                <a:ext cx="340" cy="81"/>
              </a:xfrm>
              <a:custGeom>
                <a:avLst/>
                <a:gdLst>
                  <a:gd name="T0" fmla="*/ 3343 w 3401"/>
                  <a:gd name="T1" fmla="*/ 814 h 815"/>
                  <a:gd name="T2" fmla="*/ 3356 w 3401"/>
                  <a:gd name="T3" fmla="*/ 812 h 815"/>
                  <a:gd name="T4" fmla="*/ 3367 w 3401"/>
                  <a:gd name="T5" fmla="*/ 807 h 815"/>
                  <a:gd name="T6" fmla="*/ 3377 w 3401"/>
                  <a:gd name="T7" fmla="*/ 800 h 815"/>
                  <a:gd name="T8" fmla="*/ 3387 w 3401"/>
                  <a:gd name="T9" fmla="*/ 792 h 815"/>
                  <a:gd name="T10" fmla="*/ 3393 w 3401"/>
                  <a:gd name="T11" fmla="*/ 781 h 815"/>
                  <a:gd name="T12" fmla="*/ 3398 w 3401"/>
                  <a:gd name="T13" fmla="*/ 770 h 815"/>
                  <a:gd name="T14" fmla="*/ 3400 w 3401"/>
                  <a:gd name="T15" fmla="*/ 758 h 815"/>
                  <a:gd name="T16" fmla="*/ 3401 w 3401"/>
                  <a:gd name="T17" fmla="*/ 64 h 815"/>
                  <a:gd name="T18" fmla="*/ 3399 w 3401"/>
                  <a:gd name="T19" fmla="*/ 50 h 815"/>
                  <a:gd name="T20" fmla="*/ 3396 w 3401"/>
                  <a:gd name="T21" fmla="*/ 38 h 815"/>
                  <a:gd name="T22" fmla="*/ 3390 w 3401"/>
                  <a:gd name="T23" fmla="*/ 28 h 815"/>
                  <a:gd name="T24" fmla="*/ 3382 w 3401"/>
                  <a:gd name="T25" fmla="*/ 19 h 815"/>
                  <a:gd name="T26" fmla="*/ 3372 w 3401"/>
                  <a:gd name="T27" fmla="*/ 10 h 815"/>
                  <a:gd name="T28" fmla="*/ 3362 w 3401"/>
                  <a:gd name="T29" fmla="*/ 4 h 815"/>
                  <a:gd name="T30" fmla="*/ 3350 w 3401"/>
                  <a:gd name="T31" fmla="*/ 1 h 815"/>
                  <a:gd name="T32" fmla="*/ 3337 w 3401"/>
                  <a:gd name="T33" fmla="*/ 0 h 815"/>
                  <a:gd name="T34" fmla="*/ 56 w 3401"/>
                  <a:gd name="T35" fmla="*/ 0 h 815"/>
                  <a:gd name="T36" fmla="*/ 44 w 3401"/>
                  <a:gd name="T37" fmla="*/ 2 h 815"/>
                  <a:gd name="T38" fmla="*/ 33 w 3401"/>
                  <a:gd name="T39" fmla="*/ 7 h 815"/>
                  <a:gd name="T40" fmla="*/ 22 w 3401"/>
                  <a:gd name="T41" fmla="*/ 14 h 815"/>
                  <a:gd name="T42" fmla="*/ 14 w 3401"/>
                  <a:gd name="T43" fmla="*/ 23 h 815"/>
                  <a:gd name="T44" fmla="*/ 7 w 3401"/>
                  <a:gd name="T45" fmla="*/ 33 h 815"/>
                  <a:gd name="T46" fmla="*/ 2 w 3401"/>
                  <a:gd name="T47" fmla="*/ 44 h 815"/>
                  <a:gd name="T48" fmla="*/ 0 w 3401"/>
                  <a:gd name="T49" fmla="*/ 57 h 815"/>
                  <a:gd name="T50" fmla="*/ 0 w 3401"/>
                  <a:gd name="T51" fmla="*/ 752 h 815"/>
                  <a:gd name="T52" fmla="*/ 1 w 3401"/>
                  <a:gd name="T53" fmla="*/ 764 h 815"/>
                  <a:gd name="T54" fmla="*/ 4 w 3401"/>
                  <a:gd name="T55" fmla="*/ 776 h 815"/>
                  <a:gd name="T56" fmla="*/ 10 w 3401"/>
                  <a:gd name="T57" fmla="*/ 786 h 815"/>
                  <a:gd name="T58" fmla="*/ 18 w 3401"/>
                  <a:gd name="T59" fmla="*/ 796 h 815"/>
                  <a:gd name="T60" fmla="*/ 28 w 3401"/>
                  <a:gd name="T61" fmla="*/ 804 h 815"/>
                  <a:gd name="T62" fmla="*/ 38 w 3401"/>
                  <a:gd name="T63" fmla="*/ 810 h 815"/>
                  <a:gd name="T64" fmla="*/ 50 w 3401"/>
                  <a:gd name="T65" fmla="*/ 813 h 815"/>
                  <a:gd name="T66" fmla="*/ 64 w 3401"/>
                  <a:gd name="T67" fmla="*/ 81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01" h="815">
                    <a:moveTo>
                      <a:pt x="3337" y="815"/>
                    </a:moveTo>
                    <a:lnTo>
                      <a:pt x="3343" y="814"/>
                    </a:lnTo>
                    <a:lnTo>
                      <a:pt x="3350" y="813"/>
                    </a:lnTo>
                    <a:lnTo>
                      <a:pt x="3356" y="812"/>
                    </a:lnTo>
                    <a:lnTo>
                      <a:pt x="3362" y="810"/>
                    </a:lnTo>
                    <a:lnTo>
                      <a:pt x="3367" y="807"/>
                    </a:lnTo>
                    <a:lnTo>
                      <a:pt x="3372" y="804"/>
                    </a:lnTo>
                    <a:lnTo>
                      <a:pt x="3377" y="800"/>
                    </a:lnTo>
                    <a:lnTo>
                      <a:pt x="3382" y="796"/>
                    </a:lnTo>
                    <a:lnTo>
                      <a:pt x="3387" y="792"/>
                    </a:lnTo>
                    <a:lnTo>
                      <a:pt x="3390" y="786"/>
                    </a:lnTo>
                    <a:lnTo>
                      <a:pt x="3393" y="781"/>
                    </a:lnTo>
                    <a:lnTo>
                      <a:pt x="3396" y="776"/>
                    </a:lnTo>
                    <a:lnTo>
                      <a:pt x="3398" y="770"/>
                    </a:lnTo>
                    <a:lnTo>
                      <a:pt x="3399" y="764"/>
                    </a:lnTo>
                    <a:lnTo>
                      <a:pt x="3400" y="758"/>
                    </a:lnTo>
                    <a:lnTo>
                      <a:pt x="3401" y="752"/>
                    </a:lnTo>
                    <a:lnTo>
                      <a:pt x="3401" y="64"/>
                    </a:lnTo>
                    <a:lnTo>
                      <a:pt x="3400" y="57"/>
                    </a:lnTo>
                    <a:lnTo>
                      <a:pt x="3399" y="50"/>
                    </a:lnTo>
                    <a:lnTo>
                      <a:pt x="3398" y="44"/>
                    </a:lnTo>
                    <a:lnTo>
                      <a:pt x="3396" y="38"/>
                    </a:lnTo>
                    <a:lnTo>
                      <a:pt x="3393" y="33"/>
                    </a:lnTo>
                    <a:lnTo>
                      <a:pt x="3390" y="28"/>
                    </a:lnTo>
                    <a:lnTo>
                      <a:pt x="3387" y="23"/>
                    </a:lnTo>
                    <a:lnTo>
                      <a:pt x="3382" y="19"/>
                    </a:lnTo>
                    <a:lnTo>
                      <a:pt x="3377" y="14"/>
                    </a:lnTo>
                    <a:lnTo>
                      <a:pt x="3372" y="10"/>
                    </a:lnTo>
                    <a:lnTo>
                      <a:pt x="3367" y="7"/>
                    </a:lnTo>
                    <a:lnTo>
                      <a:pt x="3362" y="4"/>
                    </a:lnTo>
                    <a:lnTo>
                      <a:pt x="3356" y="2"/>
                    </a:lnTo>
                    <a:lnTo>
                      <a:pt x="3350" y="1"/>
                    </a:lnTo>
                    <a:lnTo>
                      <a:pt x="3343" y="0"/>
                    </a:lnTo>
                    <a:lnTo>
                      <a:pt x="3337" y="0"/>
                    </a:lnTo>
                    <a:lnTo>
                      <a:pt x="64" y="0"/>
                    </a:lnTo>
                    <a:lnTo>
                      <a:pt x="56" y="0"/>
                    </a:lnTo>
                    <a:lnTo>
                      <a:pt x="50" y="1"/>
                    </a:lnTo>
                    <a:lnTo>
                      <a:pt x="44" y="2"/>
                    </a:lnTo>
                    <a:lnTo>
                      <a:pt x="38" y="4"/>
                    </a:lnTo>
                    <a:lnTo>
                      <a:pt x="33" y="7"/>
                    </a:lnTo>
                    <a:lnTo>
                      <a:pt x="28" y="10"/>
                    </a:lnTo>
                    <a:lnTo>
                      <a:pt x="22" y="14"/>
                    </a:lnTo>
                    <a:lnTo>
                      <a:pt x="18" y="19"/>
                    </a:lnTo>
                    <a:lnTo>
                      <a:pt x="14" y="23"/>
                    </a:lnTo>
                    <a:lnTo>
                      <a:pt x="10" y="28"/>
                    </a:lnTo>
                    <a:lnTo>
                      <a:pt x="7" y="33"/>
                    </a:lnTo>
                    <a:lnTo>
                      <a:pt x="4" y="38"/>
                    </a:lnTo>
                    <a:lnTo>
                      <a:pt x="2" y="44"/>
                    </a:lnTo>
                    <a:lnTo>
                      <a:pt x="1" y="50"/>
                    </a:lnTo>
                    <a:lnTo>
                      <a:pt x="0" y="57"/>
                    </a:lnTo>
                    <a:lnTo>
                      <a:pt x="0" y="64"/>
                    </a:lnTo>
                    <a:lnTo>
                      <a:pt x="0" y="752"/>
                    </a:lnTo>
                    <a:lnTo>
                      <a:pt x="0" y="758"/>
                    </a:lnTo>
                    <a:lnTo>
                      <a:pt x="1" y="764"/>
                    </a:lnTo>
                    <a:lnTo>
                      <a:pt x="2" y="770"/>
                    </a:lnTo>
                    <a:lnTo>
                      <a:pt x="4" y="776"/>
                    </a:lnTo>
                    <a:lnTo>
                      <a:pt x="7" y="781"/>
                    </a:lnTo>
                    <a:lnTo>
                      <a:pt x="10" y="786"/>
                    </a:lnTo>
                    <a:lnTo>
                      <a:pt x="14" y="792"/>
                    </a:lnTo>
                    <a:lnTo>
                      <a:pt x="18" y="796"/>
                    </a:lnTo>
                    <a:lnTo>
                      <a:pt x="22" y="800"/>
                    </a:lnTo>
                    <a:lnTo>
                      <a:pt x="28" y="804"/>
                    </a:lnTo>
                    <a:lnTo>
                      <a:pt x="33" y="807"/>
                    </a:lnTo>
                    <a:lnTo>
                      <a:pt x="38" y="810"/>
                    </a:lnTo>
                    <a:lnTo>
                      <a:pt x="44" y="812"/>
                    </a:lnTo>
                    <a:lnTo>
                      <a:pt x="50" y="813"/>
                    </a:lnTo>
                    <a:lnTo>
                      <a:pt x="56" y="814"/>
                    </a:lnTo>
                    <a:lnTo>
                      <a:pt x="64" y="815"/>
                    </a:lnTo>
                    <a:lnTo>
                      <a:pt x="3337" y="815"/>
                    </a:lnTo>
                    <a:close/>
                  </a:path>
                </a:pathLst>
              </a:custGeom>
              <a:solidFill>
                <a:schemeClr val="folHlink"/>
              </a:solidFill>
              <a:ln w="0">
                <a:solidFill>
                  <a:srgbClr val="000000"/>
                </a:solidFill>
                <a:prstDash val="solid"/>
                <a:round/>
                <a:headEnd/>
                <a:tailEnd/>
              </a:ln>
            </p:spPr>
            <p:txBody>
              <a:bodyPr/>
              <a:lstStyle/>
              <a:p>
                <a:endParaRPr lang="en-US"/>
              </a:p>
            </p:txBody>
          </p:sp>
          <p:sp>
            <p:nvSpPr>
              <p:cNvPr id="1039496" name="Freeform 136"/>
              <p:cNvSpPr>
                <a:spLocks/>
              </p:cNvSpPr>
              <p:nvPr/>
            </p:nvSpPr>
            <p:spPr bwMode="auto">
              <a:xfrm>
                <a:off x="2763" y="1688"/>
                <a:ext cx="82" cy="18"/>
              </a:xfrm>
              <a:custGeom>
                <a:avLst/>
                <a:gdLst>
                  <a:gd name="T0" fmla="*/ 758 w 817"/>
                  <a:gd name="T1" fmla="*/ 180 h 181"/>
                  <a:gd name="T2" fmla="*/ 771 w 817"/>
                  <a:gd name="T3" fmla="*/ 178 h 181"/>
                  <a:gd name="T4" fmla="*/ 783 w 817"/>
                  <a:gd name="T5" fmla="*/ 172 h 181"/>
                  <a:gd name="T6" fmla="*/ 793 w 817"/>
                  <a:gd name="T7" fmla="*/ 165 h 181"/>
                  <a:gd name="T8" fmla="*/ 801 w 817"/>
                  <a:gd name="T9" fmla="*/ 157 h 181"/>
                  <a:gd name="T10" fmla="*/ 809 w 817"/>
                  <a:gd name="T11" fmla="*/ 147 h 181"/>
                  <a:gd name="T12" fmla="*/ 814 w 817"/>
                  <a:gd name="T13" fmla="*/ 135 h 181"/>
                  <a:gd name="T14" fmla="*/ 816 w 817"/>
                  <a:gd name="T15" fmla="*/ 123 h 181"/>
                  <a:gd name="T16" fmla="*/ 817 w 817"/>
                  <a:gd name="T17" fmla="*/ 64 h 181"/>
                  <a:gd name="T18" fmla="*/ 815 w 817"/>
                  <a:gd name="T19" fmla="*/ 51 h 181"/>
                  <a:gd name="T20" fmla="*/ 812 w 817"/>
                  <a:gd name="T21" fmla="*/ 39 h 181"/>
                  <a:gd name="T22" fmla="*/ 806 w 817"/>
                  <a:gd name="T23" fmla="*/ 27 h 181"/>
                  <a:gd name="T24" fmla="*/ 797 w 817"/>
                  <a:gd name="T25" fmla="*/ 18 h 181"/>
                  <a:gd name="T26" fmla="*/ 788 w 817"/>
                  <a:gd name="T27" fmla="*/ 10 h 181"/>
                  <a:gd name="T28" fmla="*/ 777 w 817"/>
                  <a:gd name="T29" fmla="*/ 4 h 181"/>
                  <a:gd name="T30" fmla="*/ 764 w 817"/>
                  <a:gd name="T31" fmla="*/ 1 h 181"/>
                  <a:gd name="T32" fmla="*/ 752 w 817"/>
                  <a:gd name="T33" fmla="*/ 0 h 181"/>
                  <a:gd name="T34" fmla="*/ 57 w 817"/>
                  <a:gd name="T35" fmla="*/ 0 h 181"/>
                  <a:gd name="T36" fmla="*/ 45 w 817"/>
                  <a:gd name="T37" fmla="*/ 2 h 181"/>
                  <a:gd name="T38" fmla="*/ 33 w 817"/>
                  <a:gd name="T39" fmla="*/ 7 h 181"/>
                  <a:gd name="T40" fmla="*/ 23 w 817"/>
                  <a:gd name="T41" fmla="*/ 14 h 181"/>
                  <a:gd name="T42" fmla="*/ 15 w 817"/>
                  <a:gd name="T43" fmla="*/ 22 h 181"/>
                  <a:gd name="T44" fmla="*/ 8 w 817"/>
                  <a:gd name="T45" fmla="*/ 33 h 181"/>
                  <a:gd name="T46" fmla="*/ 3 w 817"/>
                  <a:gd name="T47" fmla="*/ 45 h 181"/>
                  <a:gd name="T48" fmla="*/ 0 w 817"/>
                  <a:gd name="T49" fmla="*/ 57 h 181"/>
                  <a:gd name="T50" fmla="*/ 0 w 817"/>
                  <a:gd name="T51" fmla="*/ 117 h 181"/>
                  <a:gd name="T52" fmla="*/ 2 w 817"/>
                  <a:gd name="T53" fmla="*/ 129 h 181"/>
                  <a:gd name="T54" fmla="*/ 5 w 817"/>
                  <a:gd name="T55" fmla="*/ 142 h 181"/>
                  <a:gd name="T56" fmla="*/ 11 w 817"/>
                  <a:gd name="T57" fmla="*/ 152 h 181"/>
                  <a:gd name="T58" fmla="*/ 19 w 817"/>
                  <a:gd name="T59" fmla="*/ 161 h 181"/>
                  <a:gd name="T60" fmla="*/ 28 w 817"/>
                  <a:gd name="T61" fmla="*/ 169 h 181"/>
                  <a:gd name="T62" fmla="*/ 39 w 817"/>
                  <a:gd name="T63" fmla="*/ 176 h 181"/>
                  <a:gd name="T64" fmla="*/ 51 w 817"/>
                  <a:gd name="T65" fmla="*/ 179 h 181"/>
                  <a:gd name="T66" fmla="*/ 64 w 817"/>
                  <a:gd name="T6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7" h="181">
                    <a:moveTo>
                      <a:pt x="752" y="181"/>
                    </a:moveTo>
                    <a:lnTo>
                      <a:pt x="758" y="180"/>
                    </a:lnTo>
                    <a:lnTo>
                      <a:pt x="764" y="179"/>
                    </a:lnTo>
                    <a:lnTo>
                      <a:pt x="771" y="178"/>
                    </a:lnTo>
                    <a:lnTo>
                      <a:pt x="777" y="176"/>
                    </a:lnTo>
                    <a:lnTo>
                      <a:pt x="783" y="172"/>
                    </a:lnTo>
                    <a:lnTo>
                      <a:pt x="788" y="169"/>
                    </a:lnTo>
                    <a:lnTo>
                      <a:pt x="793" y="165"/>
                    </a:lnTo>
                    <a:lnTo>
                      <a:pt x="797" y="161"/>
                    </a:lnTo>
                    <a:lnTo>
                      <a:pt x="801" y="157"/>
                    </a:lnTo>
                    <a:lnTo>
                      <a:pt x="806" y="152"/>
                    </a:lnTo>
                    <a:lnTo>
                      <a:pt x="809" y="147"/>
                    </a:lnTo>
                    <a:lnTo>
                      <a:pt x="812" y="142"/>
                    </a:lnTo>
                    <a:lnTo>
                      <a:pt x="814" y="135"/>
                    </a:lnTo>
                    <a:lnTo>
                      <a:pt x="815" y="129"/>
                    </a:lnTo>
                    <a:lnTo>
                      <a:pt x="816" y="123"/>
                    </a:lnTo>
                    <a:lnTo>
                      <a:pt x="817" y="117"/>
                    </a:lnTo>
                    <a:lnTo>
                      <a:pt x="817" y="64"/>
                    </a:lnTo>
                    <a:lnTo>
                      <a:pt x="816" y="57"/>
                    </a:lnTo>
                    <a:lnTo>
                      <a:pt x="815" y="51"/>
                    </a:lnTo>
                    <a:lnTo>
                      <a:pt x="814" y="45"/>
                    </a:lnTo>
                    <a:lnTo>
                      <a:pt x="812" y="39"/>
                    </a:lnTo>
                    <a:lnTo>
                      <a:pt x="809" y="33"/>
                    </a:lnTo>
                    <a:lnTo>
                      <a:pt x="806" y="27"/>
                    </a:lnTo>
                    <a:lnTo>
                      <a:pt x="801" y="22"/>
                    </a:lnTo>
                    <a:lnTo>
                      <a:pt x="797" y="18"/>
                    </a:lnTo>
                    <a:lnTo>
                      <a:pt x="793" y="14"/>
                    </a:lnTo>
                    <a:lnTo>
                      <a:pt x="788" y="10"/>
                    </a:lnTo>
                    <a:lnTo>
                      <a:pt x="783" y="7"/>
                    </a:lnTo>
                    <a:lnTo>
                      <a:pt x="777" y="4"/>
                    </a:lnTo>
                    <a:lnTo>
                      <a:pt x="771" y="2"/>
                    </a:lnTo>
                    <a:lnTo>
                      <a:pt x="764" y="1"/>
                    </a:lnTo>
                    <a:lnTo>
                      <a:pt x="758" y="0"/>
                    </a:lnTo>
                    <a:lnTo>
                      <a:pt x="752" y="0"/>
                    </a:lnTo>
                    <a:lnTo>
                      <a:pt x="64" y="0"/>
                    </a:lnTo>
                    <a:lnTo>
                      <a:pt x="57" y="0"/>
                    </a:lnTo>
                    <a:lnTo>
                      <a:pt x="51" y="1"/>
                    </a:lnTo>
                    <a:lnTo>
                      <a:pt x="45" y="2"/>
                    </a:lnTo>
                    <a:lnTo>
                      <a:pt x="39" y="4"/>
                    </a:lnTo>
                    <a:lnTo>
                      <a:pt x="33" y="7"/>
                    </a:lnTo>
                    <a:lnTo>
                      <a:pt x="28" y="10"/>
                    </a:lnTo>
                    <a:lnTo>
                      <a:pt x="23" y="14"/>
                    </a:lnTo>
                    <a:lnTo>
                      <a:pt x="19" y="18"/>
                    </a:lnTo>
                    <a:lnTo>
                      <a:pt x="15" y="22"/>
                    </a:lnTo>
                    <a:lnTo>
                      <a:pt x="11" y="27"/>
                    </a:lnTo>
                    <a:lnTo>
                      <a:pt x="8" y="33"/>
                    </a:lnTo>
                    <a:lnTo>
                      <a:pt x="5" y="39"/>
                    </a:lnTo>
                    <a:lnTo>
                      <a:pt x="3" y="45"/>
                    </a:lnTo>
                    <a:lnTo>
                      <a:pt x="2" y="51"/>
                    </a:lnTo>
                    <a:lnTo>
                      <a:pt x="0" y="57"/>
                    </a:lnTo>
                    <a:lnTo>
                      <a:pt x="0" y="64"/>
                    </a:lnTo>
                    <a:lnTo>
                      <a:pt x="0" y="117"/>
                    </a:lnTo>
                    <a:lnTo>
                      <a:pt x="0" y="123"/>
                    </a:lnTo>
                    <a:lnTo>
                      <a:pt x="2" y="129"/>
                    </a:lnTo>
                    <a:lnTo>
                      <a:pt x="3" y="135"/>
                    </a:lnTo>
                    <a:lnTo>
                      <a:pt x="5" y="142"/>
                    </a:lnTo>
                    <a:lnTo>
                      <a:pt x="8" y="147"/>
                    </a:lnTo>
                    <a:lnTo>
                      <a:pt x="11" y="152"/>
                    </a:lnTo>
                    <a:lnTo>
                      <a:pt x="15" y="157"/>
                    </a:lnTo>
                    <a:lnTo>
                      <a:pt x="19" y="161"/>
                    </a:lnTo>
                    <a:lnTo>
                      <a:pt x="23" y="165"/>
                    </a:lnTo>
                    <a:lnTo>
                      <a:pt x="28" y="169"/>
                    </a:lnTo>
                    <a:lnTo>
                      <a:pt x="33" y="172"/>
                    </a:lnTo>
                    <a:lnTo>
                      <a:pt x="39" y="176"/>
                    </a:lnTo>
                    <a:lnTo>
                      <a:pt x="45" y="178"/>
                    </a:lnTo>
                    <a:lnTo>
                      <a:pt x="51" y="179"/>
                    </a:lnTo>
                    <a:lnTo>
                      <a:pt x="57" y="180"/>
                    </a:lnTo>
                    <a:lnTo>
                      <a:pt x="64" y="181"/>
                    </a:lnTo>
                    <a:lnTo>
                      <a:pt x="752" y="181"/>
                    </a:lnTo>
                    <a:close/>
                  </a:path>
                </a:pathLst>
              </a:custGeom>
              <a:solidFill>
                <a:schemeClr val="folHlink"/>
              </a:solidFill>
              <a:ln w="0">
                <a:solidFill>
                  <a:srgbClr val="000000"/>
                </a:solidFill>
                <a:prstDash val="solid"/>
                <a:round/>
                <a:headEnd/>
                <a:tailEnd/>
              </a:ln>
            </p:spPr>
            <p:txBody>
              <a:bodyPr/>
              <a:lstStyle/>
              <a:p>
                <a:endParaRPr lang="en-US"/>
              </a:p>
            </p:txBody>
          </p:sp>
          <p:sp>
            <p:nvSpPr>
              <p:cNvPr id="1039497" name="Freeform 137"/>
              <p:cNvSpPr>
                <a:spLocks/>
              </p:cNvSpPr>
              <p:nvPr/>
            </p:nvSpPr>
            <p:spPr bwMode="auto">
              <a:xfrm>
                <a:off x="2560" y="1688"/>
                <a:ext cx="71" cy="18"/>
              </a:xfrm>
              <a:custGeom>
                <a:avLst/>
                <a:gdLst>
                  <a:gd name="T0" fmla="*/ 621 w 704"/>
                  <a:gd name="T1" fmla="*/ 180 h 181"/>
                  <a:gd name="T2" fmla="*/ 639 w 704"/>
                  <a:gd name="T3" fmla="*/ 177 h 181"/>
                  <a:gd name="T4" fmla="*/ 655 w 704"/>
                  <a:gd name="T5" fmla="*/ 169 h 181"/>
                  <a:gd name="T6" fmla="*/ 670 w 704"/>
                  <a:gd name="T7" fmla="*/ 160 h 181"/>
                  <a:gd name="T8" fmla="*/ 682 w 704"/>
                  <a:gd name="T9" fmla="*/ 148 h 181"/>
                  <a:gd name="T10" fmla="*/ 692 w 704"/>
                  <a:gd name="T11" fmla="*/ 133 h 181"/>
                  <a:gd name="T12" fmla="*/ 699 w 704"/>
                  <a:gd name="T13" fmla="*/ 117 h 181"/>
                  <a:gd name="T14" fmla="*/ 703 w 704"/>
                  <a:gd name="T15" fmla="*/ 99 h 181"/>
                  <a:gd name="T16" fmla="*/ 703 w 704"/>
                  <a:gd name="T17" fmla="*/ 81 h 181"/>
                  <a:gd name="T18" fmla="*/ 699 w 704"/>
                  <a:gd name="T19" fmla="*/ 63 h 181"/>
                  <a:gd name="T20" fmla="*/ 692 w 704"/>
                  <a:gd name="T21" fmla="*/ 47 h 181"/>
                  <a:gd name="T22" fmla="*/ 682 w 704"/>
                  <a:gd name="T23" fmla="*/ 33 h 181"/>
                  <a:gd name="T24" fmla="*/ 670 w 704"/>
                  <a:gd name="T25" fmla="*/ 20 h 181"/>
                  <a:gd name="T26" fmla="*/ 655 w 704"/>
                  <a:gd name="T27" fmla="*/ 10 h 181"/>
                  <a:gd name="T28" fmla="*/ 639 w 704"/>
                  <a:gd name="T29" fmla="*/ 4 h 181"/>
                  <a:gd name="T30" fmla="*/ 621 w 704"/>
                  <a:gd name="T31" fmla="*/ 0 h 181"/>
                  <a:gd name="T32" fmla="*/ 91 w 704"/>
                  <a:gd name="T33" fmla="*/ 0 h 181"/>
                  <a:gd name="T34" fmla="*/ 73 w 704"/>
                  <a:gd name="T35" fmla="*/ 1 h 181"/>
                  <a:gd name="T36" fmla="*/ 55 w 704"/>
                  <a:gd name="T37" fmla="*/ 7 h 181"/>
                  <a:gd name="T38" fmla="*/ 40 w 704"/>
                  <a:gd name="T39" fmla="*/ 15 h 181"/>
                  <a:gd name="T40" fmla="*/ 26 w 704"/>
                  <a:gd name="T41" fmla="*/ 26 h 181"/>
                  <a:gd name="T42" fmla="*/ 15 w 704"/>
                  <a:gd name="T43" fmla="*/ 40 h 181"/>
                  <a:gd name="T44" fmla="*/ 7 w 704"/>
                  <a:gd name="T45" fmla="*/ 55 h 181"/>
                  <a:gd name="T46" fmla="*/ 1 w 704"/>
                  <a:gd name="T47" fmla="*/ 72 h 181"/>
                  <a:gd name="T48" fmla="*/ 0 w 704"/>
                  <a:gd name="T49" fmla="*/ 90 h 181"/>
                  <a:gd name="T50" fmla="*/ 1 w 704"/>
                  <a:gd name="T51" fmla="*/ 108 h 181"/>
                  <a:gd name="T52" fmla="*/ 7 w 704"/>
                  <a:gd name="T53" fmla="*/ 125 h 181"/>
                  <a:gd name="T54" fmla="*/ 15 w 704"/>
                  <a:gd name="T55" fmla="*/ 141 h 181"/>
                  <a:gd name="T56" fmla="*/ 26 w 704"/>
                  <a:gd name="T57" fmla="*/ 154 h 181"/>
                  <a:gd name="T58" fmla="*/ 40 w 704"/>
                  <a:gd name="T59" fmla="*/ 165 h 181"/>
                  <a:gd name="T60" fmla="*/ 55 w 704"/>
                  <a:gd name="T61" fmla="*/ 173 h 181"/>
                  <a:gd name="T62" fmla="*/ 73 w 704"/>
                  <a:gd name="T63" fmla="*/ 179 h 181"/>
                  <a:gd name="T64" fmla="*/ 91 w 704"/>
                  <a:gd name="T6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181">
                    <a:moveTo>
                      <a:pt x="612" y="181"/>
                    </a:moveTo>
                    <a:lnTo>
                      <a:pt x="621" y="180"/>
                    </a:lnTo>
                    <a:lnTo>
                      <a:pt x="630" y="179"/>
                    </a:lnTo>
                    <a:lnTo>
                      <a:pt x="639" y="177"/>
                    </a:lnTo>
                    <a:lnTo>
                      <a:pt x="648" y="173"/>
                    </a:lnTo>
                    <a:lnTo>
                      <a:pt x="655" y="169"/>
                    </a:lnTo>
                    <a:lnTo>
                      <a:pt x="663" y="165"/>
                    </a:lnTo>
                    <a:lnTo>
                      <a:pt x="670" y="160"/>
                    </a:lnTo>
                    <a:lnTo>
                      <a:pt x="677" y="154"/>
                    </a:lnTo>
                    <a:lnTo>
                      <a:pt x="682" y="148"/>
                    </a:lnTo>
                    <a:lnTo>
                      <a:pt x="688" y="141"/>
                    </a:lnTo>
                    <a:lnTo>
                      <a:pt x="692" y="133"/>
                    </a:lnTo>
                    <a:lnTo>
                      <a:pt x="696" y="125"/>
                    </a:lnTo>
                    <a:lnTo>
                      <a:pt x="699" y="117"/>
                    </a:lnTo>
                    <a:lnTo>
                      <a:pt x="701" y="108"/>
                    </a:lnTo>
                    <a:lnTo>
                      <a:pt x="703" y="99"/>
                    </a:lnTo>
                    <a:lnTo>
                      <a:pt x="704" y="90"/>
                    </a:lnTo>
                    <a:lnTo>
                      <a:pt x="703" y="81"/>
                    </a:lnTo>
                    <a:lnTo>
                      <a:pt x="701" y="72"/>
                    </a:lnTo>
                    <a:lnTo>
                      <a:pt x="699" y="63"/>
                    </a:lnTo>
                    <a:lnTo>
                      <a:pt x="696" y="55"/>
                    </a:lnTo>
                    <a:lnTo>
                      <a:pt x="692" y="47"/>
                    </a:lnTo>
                    <a:lnTo>
                      <a:pt x="688" y="40"/>
                    </a:lnTo>
                    <a:lnTo>
                      <a:pt x="682" y="33"/>
                    </a:lnTo>
                    <a:lnTo>
                      <a:pt x="677" y="26"/>
                    </a:lnTo>
                    <a:lnTo>
                      <a:pt x="670" y="20"/>
                    </a:lnTo>
                    <a:lnTo>
                      <a:pt x="663" y="15"/>
                    </a:lnTo>
                    <a:lnTo>
                      <a:pt x="655" y="10"/>
                    </a:lnTo>
                    <a:lnTo>
                      <a:pt x="648" y="7"/>
                    </a:lnTo>
                    <a:lnTo>
                      <a:pt x="639" y="4"/>
                    </a:lnTo>
                    <a:lnTo>
                      <a:pt x="630" y="1"/>
                    </a:lnTo>
                    <a:lnTo>
                      <a:pt x="621" y="0"/>
                    </a:lnTo>
                    <a:lnTo>
                      <a:pt x="612" y="0"/>
                    </a:lnTo>
                    <a:lnTo>
                      <a:pt x="91" y="0"/>
                    </a:lnTo>
                    <a:lnTo>
                      <a:pt x="81" y="0"/>
                    </a:lnTo>
                    <a:lnTo>
                      <a:pt x="73" y="1"/>
                    </a:lnTo>
                    <a:lnTo>
                      <a:pt x="63" y="4"/>
                    </a:lnTo>
                    <a:lnTo>
                      <a:pt x="55" y="7"/>
                    </a:lnTo>
                    <a:lnTo>
                      <a:pt x="47" y="10"/>
                    </a:lnTo>
                    <a:lnTo>
                      <a:pt x="40" y="15"/>
                    </a:lnTo>
                    <a:lnTo>
                      <a:pt x="32" y="20"/>
                    </a:lnTo>
                    <a:lnTo>
                      <a:pt x="26" y="26"/>
                    </a:lnTo>
                    <a:lnTo>
                      <a:pt x="20" y="33"/>
                    </a:lnTo>
                    <a:lnTo>
                      <a:pt x="15" y="40"/>
                    </a:lnTo>
                    <a:lnTo>
                      <a:pt x="11" y="47"/>
                    </a:lnTo>
                    <a:lnTo>
                      <a:pt x="7" y="55"/>
                    </a:lnTo>
                    <a:lnTo>
                      <a:pt x="4" y="63"/>
                    </a:lnTo>
                    <a:lnTo>
                      <a:pt x="1" y="72"/>
                    </a:lnTo>
                    <a:lnTo>
                      <a:pt x="0" y="81"/>
                    </a:lnTo>
                    <a:lnTo>
                      <a:pt x="0" y="90"/>
                    </a:lnTo>
                    <a:lnTo>
                      <a:pt x="0" y="99"/>
                    </a:lnTo>
                    <a:lnTo>
                      <a:pt x="1" y="108"/>
                    </a:lnTo>
                    <a:lnTo>
                      <a:pt x="4" y="117"/>
                    </a:lnTo>
                    <a:lnTo>
                      <a:pt x="7" y="125"/>
                    </a:lnTo>
                    <a:lnTo>
                      <a:pt x="11" y="133"/>
                    </a:lnTo>
                    <a:lnTo>
                      <a:pt x="15" y="141"/>
                    </a:lnTo>
                    <a:lnTo>
                      <a:pt x="20" y="148"/>
                    </a:lnTo>
                    <a:lnTo>
                      <a:pt x="26" y="154"/>
                    </a:lnTo>
                    <a:lnTo>
                      <a:pt x="32" y="160"/>
                    </a:lnTo>
                    <a:lnTo>
                      <a:pt x="40" y="165"/>
                    </a:lnTo>
                    <a:lnTo>
                      <a:pt x="47" y="169"/>
                    </a:lnTo>
                    <a:lnTo>
                      <a:pt x="55" y="173"/>
                    </a:lnTo>
                    <a:lnTo>
                      <a:pt x="63" y="177"/>
                    </a:lnTo>
                    <a:lnTo>
                      <a:pt x="73" y="179"/>
                    </a:lnTo>
                    <a:lnTo>
                      <a:pt x="81" y="180"/>
                    </a:lnTo>
                    <a:lnTo>
                      <a:pt x="91" y="181"/>
                    </a:lnTo>
                    <a:lnTo>
                      <a:pt x="612" y="181"/>
                    </a:lnTo>
                    <a:close/>
                  </a:path>
                </a:pathLst>
              </a:custGeom>
              <a:solidFill>
                <a:schemeClr val="folHlink"/>
              </a:solidFill>
              <a:ln w="0">
                <a:solidFill>
                  <a:srgbClr val="000000"/>
                </a:solidFill>
                <a:prstDash val="solid"/>
                <a:round/>
                <a:headEnd/>
                <a:tailEnd/>
              </a:ln>
            </p:spPr>
            <p:txBody>
              <a:bodyPr/>
              <a:lstStyle/>
              <a:p>
                <a:endParaRPr lang="en-US"/>
              </a:p>
            </p:txBody>
          </p:sp>
          <p:sp>
            <p:nvSpPr>
              <p:cNvPr id="1039498" name="Freeform 138"/>
              <p:cNvSpPr>
                <a:spLocks/>
              </p:cNvSpPr>
              <p:nvPr/>
            </p:nvSpPr>
            <p:spPr bwMode="auto">
              <a:xfrm>
                <a:off x="2496" y="1863"/>
                <a:ext cx="399" cy="1"/>
              </a:xfrm>
              <a:custGeom>
                <a:avLst/>
                <a:gdLst>
                  <a:gd name="T0" fmla="*/ 0 w 3991"/>
                  <a:gd name="T1" fmla="*/ 3991 w 3991"/>
                  <a:gd name="T2" fmla="*/ 0 w 3991"/>
                </a:gdLst>
                <a:ahLst/>
                <a:cxnLst>
                  <a:cxn ang="0">
                    <a:pos x="T0" y="0"/>
                  </a:cxn>
                  <a:cxn ang="0">
                    <a:pos x="T1" y="0"/>
                  </a:cxn>
                  <a:cxn ang="0">
                    <a:pos x="T2" y="0"/>
                  </a:cxn>
                </a:cxnLst>
                <a:rect l="0" t="0" r="r" b="b"/>
                <a:pathLst>
                  <a:path w="3991">
                    <a:moveTo>
                      <a:pt x="0" y="0"/>
                    </a:moveTo>
                    <a:lnTo>
                      <a:pt x="3991" y="0"/>
                    </a:lnTo>
                    <a:lnTo>
                      <a:pt x="0" y="0"/>
                    </a:lnTo>
                    <a:close/>
                  </a:path>
                </a:pathLst>
              </a:custGeom>
              <a:solidFill>
                <a:schemeClr val="folHlink"/>
              </a:solidFill>
              <a:ln w="0">
                <a:solidFill>
                  <a:srgbClr val="000000"/>
                </a:solidFill>
                <a:prstDash val="solid"/>
                <a:round/>
                <a:headEnd/>
                <a:tailEnd/>
              </a:ln>
            </p:spPr>
            <p:txBody>
              <a:bodyPr/>
              <a:lstStyle/>
              <a:p>
                <a:endParaRPr lang="en-US"/>
              </a:p>
            </p:txBody>
          </p:sp>
          <p:sp>
            <p:nvSpPr>
              <p:cNvPr id="1039499" name="Freeform 139"/>
              <p:cNvSpPr>
                <a:spLocks/>
              </p:cNvSpPr>
              <p:nvPr/>
            </p:nvSpPr>
            <p:spPr bwMode="auto">
              <a:xfrm>
                <a:off x="2522" y="1763"/>
                <a:ext cx="343" cy="33"/>
              </a:xfrm>
              <a:custGeom>
                <a:avLst/>
                <a:gdLst>
                  <a:gd name="T0" fmla="*/ 3436 w 3436"/>
                  <a:gd name="T1" fmla="*/ 182 h 329"/>
                  <a:gd name="T2" fmla="*/ 3375 w 3436"/>
                  <a:gd name="T3" fmla="*/ 182 h 329"/>
                  <a:gd name="T4" fmla="*/ 3308 w 3436"/>
                  <a:gd name="T5" fmla="*/ 182 h 329"/>
                  <a:gd name="T6" fmla="*/ 3234 w 3436"/>
                  <a:gd name="T7" fmla="*/ 182 h 329"/>
                  <a:gd name="T8" fmla="*/ 3155 w 3436"/>
                  <a:gd name="T9" fmla="*/ 182 h 329"/>
                  <a:gd name="T10" fmla="*/ 3073 w 3436"/>
                  <a:gd name="T11" fmla="*/ 182 h 329"/>
                  <a:gd name="T12" fmla="*/ 2990 w 3436"/>
                  <a:gd name="T13" fmla="*/ 182 h 329"/>
                  <a:gd name="T14" fmla="*/ 2908 w 3436"/>
                  <a:gd name="T15" fmla="*/ 182 h 329"/>
                  <a:gd name="T16" fmla="*/ 2826 w 3436"/>
                  <a:gd name="T17" fmla="*/ 182 h 329"/>
                  <a:gd name="T18" fmla="*/ 2748 w 3436"/>
                  <a:gd name="T19" fmla="*/ 182 h 329"/>
                  <a:gd name="T20" fmla="*/ 2676 w 3436"/>
                  <a:gd name="T21" fmla="*/ 182 h 329"/>
                  <a:gd name="T22" fmla="*/ 2610 w 3436"/>
                  <a:gd name="T23" fmla="*/ 182 h 329"/>
                  <a:gd name="T24" fmla="*/ 2552 w 3436"/>
                  <a:gd name="T25" fmla="*/ 182 h 329"/>
                  <a:gd name="T26" fmla="*/ 2504 w 3436"/>
                  <a:gd name="T27" fmla="*/ 182 h 329"/>
                  <a:gd name="T28" fmla="*/ 2468 w 3436"/>
                  <a:gd name="T29" fmla="*/ 182 h 329"/>
                  <a:gd name="T30" fmla="*/ 2445 w 3436"/>
                  <a:gd name="T31" fmla="*/ 182 h 329"/>
                  <a:gd name="T32" fmla="*/ 2438 w 3436"/>
                  <a:gd name="T33" fmla="*/ 182 h 329"/>
                  <a:gd name="T34" fmla="*/ 2438 w 3436"/>
                  <a:gd name="T35" fmla="*/ 0 h 329"/>
                  <a:gd name="T36" fmla="*/ 1055 w 3436"/>
                  <a:gd name="T37" fmla="*/ 0 h 329"/>
                  <a:gd name="T38" fmla="*/ 1055 w 3436"/>
                  <a:gd name="T39" fmla="*/ 182 h 329"/>
                  <a:gd name="T40" fmla="*/ 0 w 3436"/>
                  <a:gd name="T41" fmla="*/ 182 h 329"/>
                  <a:gd name="T42" fmla="*/ 0 w 3436"/>
                  <a:gd name="T43" fmla="*/ 329 h 329"/>
                  <a:gd name="T44" fmla="*/ 3436 w 3436"/>
                  <a:gd name="T45" fmla="*/ 329 h 329"/>
                  <a:gd name="T46" fmla="*/ 3436 w 3436"/>
                  <a:gd name="T47" fmla="*/ 18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6" h="329">
                    <a:moveTo>
                      <a:pt x="3436" y="182"/>
                    </a:moveTo>
                    <a:lnTo>
                      <a:pt x="3375" y="182"/>
                    </a:lnTo>
                    <a:lnTo>
                      <a:pt x="3308" y="182"/>
                    </a:lnTo>
                    <a:lnTo>
                      <a:pt x="3234" y="182"/>
                    </a:lnTo>
                    <a:lnTo>
                      <a:pt x="3155" y="182"/>
                    </a:lnTo>
                    <a:lnTo>
                      <a:pt x="3073" y="182"/>
                    </a:lnTo>
                    <a:lnTo>
                      <a:pt x="2990" y="182"/>
                    </a:lnTo>
                    <a:lnTo>
                      <a:pt x="2908" y="182"/>
                    </a:lnTo>
                    <a:lnTo>
                      <a:pt x="2826" y="182"/>
                    </a:lnTo>
                    <a:lnTo>
                      <a:pt x="2748" y="182"/>
                    </a:lnTo>
                    <a:lnTo>
                      <a:pt x="2676" y="182"/>
                    </a:lnTo>
                    <a:lnTo>
                      <a:pt x="2610" y="182"/>
                    </a:lnTo>
                    <a:lnTo>
                      <a:pt x="2552" y="182"/>
                    </a:lnTo>
                    <a:lnTo>
                      <a:pt x="2504" y="182"/>
                    </a:lnTo>
                    <a:lnTo>
                      <a:pt x="2468" y="182"/>
                    </a:lnTo>
                    <a:lnTo>
                      <a:pt x="2445" y="182"/>
                    </a:lnTo>
                    <a:lnTo>
                      <a:pt x="2438" y="182"/>
                    </a:lnTo>
                    <a:lnTo>
                      <a:pt x="2438" y="0"/>
                    </a:lnTo>
                    <a:lnTo>
                      <a:pt x="1055" y="0"/>
                    </a:lnTo>
                    <a:lnTo>
                      <a:pt x="1055" y="182"/>
                    </a:lnTo>
                    <a:lnTo>
                      <a:pt x="0" y="182"/>
                    </a:lnTo>
                    <a:lnTo>
                      <a:pt x="0" y="329"/>
                    </a:lnTo>
                    <a:lnTo>
                      <a:pt x="3436" y="329"/>
                    </a:lnTo>
                    <a:lnTo>
                      <a:pt x="3436" y="182"/>
                    </a:lnTo>
                    <a:close/>
                  </a:path>
                </a:pathLst>
              </a:custGeom>
              <a:solidFill>
                <a:schemeClr val="folHlink"/>
              </a:solidFill>
              <a:ln w="0">
                <a:solidFill>
                  <a:srgbClr val="000000"/>
                </a:solidFill>
                <a:prstDash val="solid"/>
                <a:round/>
                <a:headEnd/>
                <a:tailEnd/>
              </a:ln>
            </p:spPr>
            <p:txBody>
              <a:bodyPr/>
              <a:lstStyle/>
              <a:p>
                <a:endParaRPr lang="en-US"/>
              </a:p>
            </p:txBody>
          </p:sp>
          <p:sp>
            <p:nvSpPr>
              <p:cNvPr id="1039500" name="Freeform 140"/>
              <p:cNvSpPr>
                <a:spLocks/>
              </p:cNvSpPr>
              <p:nvPr/>
            </p:nvSpPr>
            <p:spPr bwMode="auto">
              <a:xfrm>
                <a:off x="2605" y="1804"/>
                <a:ext cx="193" cy="32"/>
              </a:xfrm>
              <a:custGeom>
                <a:avLst/>
                <a:gdLst>
                  <a:gd name="T0" fmla="*/ 1841 w 1929"/>
                  <a:gd name="T1" fmla="*/ 320 h 321"/>
                  <a:gd name="T2" fmla="*/ 1860 w 1929"/>
                  <a:gd name="T3" fmla="*/ 316 h 321"/>
                  <a:gd name="T4" fmla="*/ 1878 w 1929"/>
                  <a:gd name="T5" fmla="*/ 309 h 321"/>
                  <a:gd name="T6" fmla="*/ 1893 w 1929"/>
                  <a:gd name="T7" fmla="*/ 298 h 321"/>
                  <a:gd name="T8" fmla="*/ 1907 w 1929"/>
                  <a:gd name="T9" fmla="*/ 286 h 321"/>
                  <a:gd name="T10" fmla="*/ 1917 w 1929"/>
                  <a:gd name="T11" fmla="*/ 271 h 321"/>
                  <a:gd name="T12" fmla="*/ 1924 w 1929"/>
                  <a:gd name="T13" fmla="*/ 253 h 321"/>
                  <a:gd name="T14" fmla="*/ 1928 w 1929"/>
                  <a:gd name="T15" fmla="*/ 235 h 321"/>
                  <a:gd name="T16" fmla="*/ 1929 w 1929"/>
                  <a:gd name="T17" fmla="*/ 96 h 321"/>
                  <a:gd name="T18" fmla="*/ 1927 w 1929"/>
                  <a:gd name="T19" fmla="*/ 76 h 321"/>
                  <a:gd name="T20" fmla="*/ 1921 w 1929"/>
                  <a:gd name="T21" fmla="*/ 58 h 321"/>
                  <a:gd name="T22" fmla="*/ 1912 w 1929"/>
                  <a:gd name="T23" fmla="*/ 42 h 321"/>
                  <a:gd name="T24" fmla="*/ 1900 w 1929"/>
                  <a:gd name="T25" fmla="*/ 28 h 321"/>
                  <a:gd name="T26" fmla="*/ 1885 w 1929"/>
                  <a:gd name="T27" fmla="*/ 16 h 321"/>
                  <a:gd name="T28" fmla="*/ 1869 w 1929"/>
                  <a:gd name="T29" fmla="*/ 7 h 321"/>
                  <a:gd name="T30" fmla="*/ 1851 w 1929"/>
                  <a:gd name="T31" fmla="*/ 1 h 321"/>
                  <a:gd name="T32" fmla="*/ 1831 w 1929"/>
                  <a:gd name="T33" fmla="*/ 0 h 321"/>
                  <a:gd name="T34" fmla="*/ 86 w 1929"/>
                  <a:gd name="T35" fmla="*/ 0 h 321"/>
                  <a:gd name="T36" fmla="*/ 67 w 1929"/>
                  <a:gd name="T37" fmla="*/ 4 h 321"/>
                  <a:gd name="T38" fmla="*/ 50 w 1929"/>
                  <a:gd name="T39" fmla="*/ 12 h 321"/>
                  <a:gd name="T40" fmla="*/ 34 w 1929"/>
                  <a:gd name="T41" fmla="*/ 22 h 321"/>
                  <a:gd name="T42" fmla="*/ 22 w 1929"/>
                  <a:gd name="T43" fmla="*/ 34 h 321"/>
                  <a:gd name="T44" fmla="*/ 11 w 1929"/>
                  <a:gd name="T45" fmla="*/ 50 h 321"/>
                  <a:gd name="T46" fmla="*/ 4 w 1929"/>
                  <a:gd name="T47" fmla="*/ 67 h 321"/>
                  <a:gd name="T48" fmla="*/ 0 w 1929"/>
                  <a:gd name="T49" fmla="*/ 86 h 321"/>
                  <a:gd name="T50" fmla="*/ 0 w 1929"/>
                  <a:gd name="T51" fmla="*/ 225 h 321"/>
                  <a:gd name="T52" fmla="*/ 1 w 1929"/>
                  <a:gd name="T53" fmla="*/ 244 h 321"/>
                  <a:gd name="T54" fmla="*/ 7 w 1929"/>
                  <a:gd name="T55" fmla="*/ 262 h 321"/>
                  <a:gd name="T56" fmla="*/ 16 w 1929"/>
                  <a:gd name="T57" fmla="*/ 279 h 321"/>
                  <a:gd name="T58" fmla="*/ 28 w 1929"/>
                  <a:gd name="T59" fmla="*/ 293 h 321"/>
                  <a:gd name="T60" fmla="*/ 41 w 1929"/>
                  <a:gd name="T61" fmla="*/ 305 h 321"/>
                  <a:gd name="T62" fmla="*/ 58 w 1929"/>
                  <a:gd name="T63" fmla="*/ 313 h 321"/>
                  <a:gd name="T64" fmla="*/ 76 w 1929"/>
                  <a:gd name="T65" fmla="*/ 319 h 321"/>
                  <a:gd name="T66" fmla="*/ 96 w 1929"/>
                  <a:gd name="T6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9" h="321">
                    <a:moveTo>
                      <a:pt x="1831" y="321"/>
                    </a:moveTo>
                    <a:lnTo>
                      <a:pt x="1841" y="320"/>
                    </a:lnTo>
                    <a:lnTo>
                      <a:pt x="1851" y="319"/>
                    </a:lnTo>
                    <a:lnTo>
                      <a:pt x="1860" y="316"/>
                    </a:lnTo>
                    <a:lnTo>
                      <a:pt x="1869" y="313"/>
                    </a:lnTo>
                    <a:lnTo>
                      <a:pt x="1878" y="309"/>
                    </a:lnTo>
                    <a:lnTo>
                      <a:pt x="1885" y="305"/>
                    </a:lnTo>
                    <a:lnTo>
                      <a:pt x="1893" y="298"/>
                    </a:lnTo>
                    <a:lnTo>
                      <a:pt x="1900" y="293"/>
                    </a:lnTo>
                    <a:lnTo>
                      <a:pt x="1907" y="286"/>
                    </a:lnTo>
                    <a:lnTo>
                      <a:pt x="1912" y="279"/>
                    </a:lnTo>
                    <a:lnTo>
                      <a:pt x="1917" y="271"/>
                    </a:lnTo>
                    <a:lnTo>
                      <a:pt x="1921" y="262"/>
                    </a:lnTo>
                    <a:lnTo>
                      <a:pt x="1924" y="253"/>
                    </a:lnTo>
                    <a:lnTo>
                      <a:pt x="1927" y="244"/>
                    </a:lnTo>
                    <a:lnTo>
                      <a:pt x="1928" y="235"/>
                    </a:lnTo>
                    <a:lnTo>
                      <a:pt x="1929" y="225"/>
                    </a:lnTo>
                    <a:lnTo>
                      <a:pt x="1929" y="96"/>
                    </a:lnTo>
                    <a:lnTo>
                      <a:pt x="1928" y="86"/>
                    </a:lnTo>
                    <a:lnTo>
                      <a:pt x="1927" y="76"/>
                    </a:lnTo>
                    <a:lnTo>
                      <a:pt x="1924" y="67"/>
                    </a:lnTo>
                    <a:lnTo>
                      <a:pt x="1921" y="58"/>
                    </a:lnTo>
                    <a:lnTo>
                      <a:pt x="1917" y="50"/>
                    </a:lnTo>
                    <a:lnTo>
                      <a:pt x="1912" y="42"/>
                    </a:lnTo>
                    <a:lnTo>
                      <a:pt x="1907" y="34"/>
                    </a:lnTo>
                    <a:lnTo>
                      <a:pt x="1900" y="28"/>
                    </a:lnTo>
                    <a:lnTo>
                      <a:pt x="1893" y="22"/>
                    </a:lnTo>
                    <a:lnTo>
                      <a:pt x="1885" y="16"/>
                    </a:lnTo>
                    <a:lnTo>
                      <a:pt x="1878" y="12"/>
                    </a:lnTo>
                    <a:lnTo>
                      <a:pt x="1869" y="7"/>
                    </a:lnTo>
                    <a:lnTo>
                      <a:pt x="1860" y="4"/>
                    </a:lnTo>
                    <a:lnTo>
                      <a:pt x="1851" y="1"/>
                    </a:lnTo>
                    <a:lnTo>
                      <a:pt x="1841" y="0"/>
                    </a:lnTo>
                    <a:lnTo>
                      <a:pt x="1831" y="0"/>
                    </a:lnTo>
                    <a:lnTo>
                      <a:pt x="96" y="0"/>
                    </a:lnTo>
                    <a:lnTo>
                      <a:pt x="86" y="0"/>
                    </a:lnTo>
                    <a:lnTo>
                      <a:pt x="76" y="1"/>
                    </a:lnTo>
                    <a:lnTo>
                      <a:pt x="67" y="4"/>
                    </a:lnTo>
                    <a:lnTo>
                      <a:pt x="58" y="7"/>
                    </a:lnTo>
                    <a:lnTo>
                      <a:pt x="50" y="12"/>
                    </a:lnTo>
                    <a:lnTo>
                      <a:pt x="41" y="16"/>
                    </a:lnTo>
                    <a:lnTo>
                      <a:pt x="34" y="22"/>
                    </a:lnTo>
                    <a:lnTo>
                      <a:pt x="28" y="28"/>
                    </a:lnTo>
                    <a:lnTo>
                      <a:pt x="22" y="34"/>
                    </a:lnTo>
                    <a:lnTo>
                      <a:pt x="16" y="42"/>
                    </a:lnTo>
                    <a:lnTo>
                      <a:pt x="11" y="50"/>
                    </a:lnTo>
                    <a:lnTo>
                      <a:pt x="7" y="58"/>
                    </a:lnTo>
                    <a:lnTo>
                      <a:pt x="4" y="67"/>
                    </a:lnTo>
                    <a:lnTo>
                      <a:pt x="1" y="76"/>
                    </a:lnTo>
                    <a:lnTo>
                      <a:pt x="0" y="86"/>
                    </a:lnTo>
                    <a:lnTo>
                      <a:pt x="0" y="96"/>
                    </a:lnTo>
                    <a:lnTo>
                      <a:pt x="0" y="225"/>
                    </a:lnTo>
                    <a:lnTo>
                      <a:pt x="0" y="235"/>
                    </a:lnTo>
                    <a:lnTo>
                      <a:pt x="1" y="244"/>
                    </a:lnTo>
                    <a:lnTo>
                      <a:pt x="4" y="253"/>
                    </a:lnTo>
                    <a:lnTo>
                      <a:pt x="7" y="262"/>
                    </a:lnTo>
                    <a:lnTo>
                      <a:pt x="11" y="271"/>
                    </a:lnTo>
                    <a:lnTo>
                      <a:pt x="16" y="279"/>
                    </a:lnTo>
                    <a:lnTo>
                      <a:pt x="22" y="286"/>
                    </a:lnTo>
                    <a:lnTo>
                      <a:pt x="28" y="293"/>
                    </a:lnTo>
                    <a:lnTo>
                      <a:pt x="34" y="298"/>
                    </a:lnTo>
                    <a:lnTo>
                      <a:pt x="41" y="305"/>
                    </a:lnTo>
                    <a:lnTo>
                      <a:pt x="50" y="309"/>
                    </a:lnTo>
                    <a:lnTo>
                      <a:pt x="58" y="313"/>
                    </a:lnTo>
                    <a:lnTo>
                      <a:pt x="67" y="316"/>
                    </a:lnTo>
                    <a:lnTo>
                      <a:pt x="76" y="319"/>
                    </a:lnTo>
                    <a:lnTo>
                      <a:pt x="86" y="320"/>
                    </a:lnTo>
                    <a:lnTo>
                      <a:pt x="96" y="321"/>
                    </a:lnTo>
                    <a:lnTo>
                      <a:pt x="1831" y="321"/>
                    </a:lnTo>
                    <a:close/>
                  </a:path>
                </a:pathLst>
              </a:custGeom>
              <a:solidFill>
                <a:schemeClr val="folHlink"/>
              </a:solidFill>
              <a:ln w="0">
                <a:solidFill>
                  <a:srgbClr val="000000"/>
                </a:solidFill>
                <a:prstDash val="solid"/>
                <a:round/>
                <a:headEnd/>
                <a:tailEnd/>
              </a:ln>
            </p:spPr>
            <p:txBody>
              <a:bodyPr/>
              <a:lstStyle/>
              <a:p>
                <a:endParaRPr lang="en-US"/>
              </a:p>
            </p:txBody>
          </p:sp>
          <p:sp>
            <p:nvSpPr>
              <p:cNvPr id="1039501" name="Freeform 141"/>
              <p:cNvSpPr>
                <a:spLocks/>
              </p:cNvSpPr>
              <p:nvPr/>
            </p:nvSpPr>
            <p:spPr bwMode="auto">
              <a:xfrm>
                <a:off x="2804" y="1814"/>
                <a:ext cx="48" cy="9"/>
              </a:xfrm>
              <a:custGeom>
                <a:avLst/>
                <a:gdLst>
                  <a:gd name="T0" fmla="*/ 438 w 480"/>
                  <a:gd name="T1" fmla="*/ 90 h 91"/>
                  <a:gd name="T2" fmla="*/ 447 w 480"/>
                  <a:gd name="T3" fmla="*/ 88 h 91"/>
                  <a:gd name="T4" fmla="*/ 455 w 480"/>
                  <a:gd name="T5" fmla="*/ 85 h 91"/>
                  <a:gd name="T6" fmla="*/ 462 w 480"/>
                  <a:gd name="T7" fmla="*/ 80 h 91"/>
                  <a:gd name="T8" fmla="*/ 468 w 480"/>
                  <a:gd name="T9" fmla="*/ 74 h 91"/>
                  <a:gd name="T10" fmla="*/ 474 w 480"/>
                  <a:gd name="T11" fmla="*/ 67 h 91"/>
                  <a:gd name="T12" fmla="*/ 477 w 480"/>
                  <a:gd name="T13" fmla="*/ 59 h 91"/>
                  <a:gd name="T14" fmla="*/ 479 w 480"/>
                  <a:gd name="T15" fmla="*/ 49 h 91"/>
                  <a:gd name="T16" fmla="*/ 479 w 480"/>
                  <a:gd name="T17" fmla="*/ 40 h 91"/>
                  <a:gd name="T18" fmla="*/ 477 w 480"/>
                  <a:gd name="T19" fmla="*/ 31 h 91"/>
                  <a:gd name="T20" fmla="*/ 474 w 480"/>
                  <a:gd name="T21" fmla="*/ 23 h 91"/>
                  <a:gd name="T22" fmla="*/ 468 w 480"/>
                  <a:gd name="T23" fmla="*/ 15 h 91"/>
                  <a:gd name="T24" fmla="*/ 462 w 480"/>
                  <a:gd name="T25" fmla="*/ 9 h 91"/>
                  <a:gd name="T26" fmla="*/ 455 w 480"/>
                  <a:gd name="T27" fmla="*/ 5 h 91"/>
                  <a:gd name="T28" fmla="*/ 447 w 480"/>
                  <a:gd name="T29" fmla="*/ 1 h 91"/>
                  <a:gd name="T30" fmla="*/ 438 w 480"/>
                  <a:gd name="T31" fmla="*/ 0 h 91"/>
                  <a:gd name="T32" fmla="*/ 45 w 480"/>
                  <a:gd name="T33" fmla="*/ 0 h 91"/>
                  <a:gd name="T34" fmla="*/ 36 w 480"/>
                  <a:gd name="T35" fmla="*/ 0 h 91"/>
                  <a:gd name="T36" fmla="*/ 28 w 480"/>
                  <a:gd name="T37" fmla="*/ 3 h 91"/>
                  <a:gd name="T38" fmla="*/ 20 w 480"/>
                  <a:gd name="T39" fmla="*/ 7 h 91"/>
                  <a:gd name="T40" fmla="*/ 13 w 480"/>
                  <a:gd name="T41" fmla="*/ 12 h 91"/>
                  <a:gd name="T42" fmla="*/ 7 w 480"/>
                  <a:gd name="T43" fmla="*/ 20 h 91"/>
                  <a:gd name="T44" fmla="*/ 3 w 480"/>
                  <a:gd name="T45" fmla="*/ 27 h 91"/>
                  <a:gd name="T46" fmla="*/ 0 w 480"/>
                  <a:gd name="T47" fmla="*/ 35 h 91"/>
                  <a:gd name="T48" fmla="*/ 0 w 480"/>
                  <a:gd name="T49" fmla="*/ 45 h 91"/>
                  <a:gd name="T50" fmla="*/ 0 w 480"/>
                  <a:gd name="T51" fmla="*/ 53 h 91"/>
                  <a:gd name="T52" fmla="*/ 3 w 480"/>
                  <a:gd name="T53" fmla="*/ 63 h 91"/>
                  <a:gd name="T54" fmla="*/ 7 w 480"/>
                  <a:gd name="T55" fmla="*/ 70 h 91"/>
                  <a:gd name="T56" fmla="*/ 13 w 480"/>
                  <a:gd name="T57" fmla="*/ 77 h 91"/>
                  <a:gd name="T58" fmla="*/ 20 w 480"/>
                  <a:gd name="T59" fmla="*/ 83 h 91"/>
                  <a:gd name="T60" fmla="*/ 28 w 480"/>
                  <a:gd name="T61" fmla="*/ 87 h 91"/>
                  <a:gd name="T62" fmla="*/ 36 w 480"/>
                  <a:gd name="T63" fmla="*/ 90 h 91"/>
                  <a:gd name="T64" fmla="*/ 45 w 480"/>
                  <a:gd name="T6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91">
                    <a:moveTo>
                      <a:pt x="433" y="91"/>
                    </a:moveTo>
                    <a:lnTo>
                      <a:pt x="438" y="90"/>
                    </a:lnTo>
                    <a:lnTo>
                      <a:pt x="442" y="90"/>
                    </a:lnTo>
                    <a:lnTo>
                      <a:pt x="447" y="88"/>
                    </a:lnTo>
                    <a:lnTo>
                      <a:pt x="451" y="87"/>
                    </a:lnTo>
                    <a:lnTo>
                      <a:pt x="455" y="85"/>
                    </a:lnTo>
                    <a:lnTo>
                      <a:pt x="458" y="83"/>
                    </a:lnTo>
                    <a:lnTo>
                      <a:pt x="462" y="80"/>
                    </a:lnTo>
                    <a:lnTo>
                      <a:pt x="465" y="77"/>
                    </a:lnTo>
                    <a:lnTo>
                      <a:pt x="468" y="74"/>
                    </a:lnTo>
                    <a:lnTo>
                      <a:pt x="472" y="70"/>
                    </a:lnTo>
                    <a:lnTo>
                      <a:pt x="474" y="67"/>
                    </a:lnTo>
                    <a:lnTo>
                      <a:pt x="476" y="63"/>
                    </a:lnTo>
                    <a:lnTo>
                      <a:pt x="477" y="59"/>
                    </a:lnTo>
                    <a:lnTo>
                      <a:pt x="479" y="53"/>
                    </a:lnTo>
                    <a:lnTo>
                      <a:pt x="479" y="49"/>
                    </a:lnTo>
                    <a:lnTo>
                      <a:pt x="480" y="45"/>
                    </a:lnTo>
                    <a:lnTo>
                      <a:pt x="479" y="40"/>
                    </a:lnTo>
                    <a:lnTo>
                      <a:pt x="479" y="35"/>
                    </a:lnTo>
                    <a:lnTo>
                      <a:pt x="477" y="31"/>
                    </a:lnTo>
                    <a:lnTo>
                      <a:pt x="476" y="27"/>
                    </a:lnTo>
                    <a:lnTo>
                      <a:pt x="474" y="23"/>
                    </a:lnTo>
                    <a:lnTo>
                      <a:pt x="472" y="20"/>
                    </a:lnTo>
                    <a:lnTo>
                      <a:pt x="468" y="15"/>
                    </a:lnTo>
                    <a:lnTo>
                      <a:pt x="465" y="12"/>
                    </a:lnTo>
                    <a:lnTo>
                      <a:pt x="462" y="9"/>
                    </a:lnTo>
                    <a:lnTo>
                      <a:pt x="458" y="7"/>
                    </a:lnTo>
                    <a:lnTo>
                      <a:pt x="455" y="5"/>
                    </a:lnTo>
                    <a:lnTo>
                      <a:pt x="451" y="3"/>
                    </a:lnTo>
                    <a:lnTo>
                      <a:pt x="447" y="1"/>
                    </a:lnTo>
                    <a:lnTo>
                      <a:pt x="442" y="0"/>
                    </a:lnTo>
                    <a:lnTo>
                      <a:pt x="438" y="0"/>
                    </a:lnTo>
                    <a:lnTo>
                      <a:pt x="433" y="0"/>
                    </a:lnTo>
                    <a:lnTo>
                      <a:pt x="45" y="0"/>
                    </a:lnTo>
                    <a:lnTo>
                      <a:pt x="40" y="0"/>
                    </a:lnTo>
                    <a:lnTo>
                      <a:pt x="36" y="0"/>
                    </a:lnTo>
                    <a:lnTo>
                      <a:pt x="32" y="1"/>
                    </a:lnTo>
                    <a:lnTo>
                      <a:pt x="28" y="3"/>
                    </a:lnTo>
                    <a:lnTo>
                      <a:pt x="24" y="5"/>
                    </a:lnTo>
                    <a:lnTo>
                      <a:pt x="20" y="7"/>
                    </a:lnTo>
                    <a:lnTo>
                      <a:pt x="17" y="9"/>
                    </a:lnTo>
                    <a:lnTo>
                      <a:pt x="13" y="12"/>
                    </a:lnTo>
                    <a:lnTo>
                      <a:pt x="10" y="15"/>
                    </a:lnTo>
                    <a:lnTo>
                      <a:pt x="7" y="20"/>
                    </a:lnTo>
                    <a:lnTo>
                      <a:pt x="5" y="23"/>
                    </a:lnTo>
                    <a:lnTo>
                      <a:pt x="3" y="27"/>
                    </a:lnTo>
                    <a:lnTo>
                      <a:pt x="2" y="31"/>
                    </a:lnTo>
                    <a:lnTo>
                      <a:pt x="0" y="35"/>
                    </a:lnTo>
                    <a:lnTo>
                      <a:pt x="0" y="40"/>
                    </a:lnTo>
                    <a:lnTo>
                      <a:pt x="0" y="45"/>
                    </a:lnTo>
                    <a:lnTo>
                      <a:pt x="0" y="49"/>
                    </a:lnTo>
                    <a:lnTo>
                      <a:pt x="0" y="53"/>
                    </a:lnTo>
                    <a:lnTo>
                      <a:pt x="2" y="59"/>
                    </a:lnTo>
                    <a:lnTo>
                      <a:pt x="3" y="63"/>
                    </a:lnTo>
                    <a:lnTo>
                      <a:pt x="5" y="67"/>
                    </a:lnTo>
                    <a:lnTo>
                      <a:pt x="7" y="70"/>
                    </a:lnTo>
                    <a:lnTo>
                      <a:pt x="10" y="74"/>
                    </a:lnTo>
                    <a:lnTo>
                      <a:pt x="13" y="77"/>
                    </a:lnTo>
                    <a:lnTo>
                      <a:pt x="17" y="80"/>
                    </a:lnTo>
                    <a:lnTo>
                      <a:pt x="20" y="83"/>
                    </a:lnTo>
                    <a:lnTo>
                      <a:pt x="24" y="85"/>
                    </a:lnTo>
                    <a:lnTo>
                      <a:pt x="28" y="87"/>
                    </a:lnTo>
                    <a:lnTo>
                      <a:pt x="32" y="88"/>
                    </a:lnTo>
                    <a:lnTo>
                      <a:pt x="36" y="90"/>
                    </a:lnTo>
                    <a:lnTo>
                      <a:pt x="40" y="90"/>
                    </a:lnTo>
                    <a:lnTo>
                      <a:pt x="45" y="91"/>
                    </a:lnTo>
                    <a:lnTo>
                      <a:pt x="433" y="91"/>
                    </a:lnTo>
                    <a:close/>
                  </a:path>
                </a:pathLst>
              </a:custGeom>
              <a:solidFill>
                <a:schemeClr val="folHlink"/>
              </a:solidFill>
              <a:ln w="0">
                <a:solidFill>
                  <a:srgbClr val="000000"/>
                </a:solidFill>
                <a:prstDash val="solid"/>
                <a:round/>
                <a:headEnd/>
                <a:tailEnd/>
              </a:ln>
            </p:spPr>
            <p:txBody>
              <a:bodyPr/>
              <a:lstStyle/>
              <a:p>
                <a:endParaRPr lang="en-US"/>
              </a:p>
            </p:txBody>
          </p:sp>
          <p:sp>
            <p:nvSpPr>
              <p:cNvPr id="1039502" name="Rectangle 142"/>
              <p:cNvSpPr>
                <a:spLocks noChangeArrowheads="1"/>
              </p:cNvSpPr>
              <p:nvPr/>
            </p:nvSpPr>
            <p:spPr bwMode="auto">
              <a:xfrm>
                <a:off x="2746" y="2288"/>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03" name="Rectangle 143"/>
              <p:cNvSpPr>
                <a:spLocks noChangeArrowheads="1"/>
              </p:cNvSpPr>
              <p:nvPr/>
            </p:nvSpPr>
            <p:spPr bwMode="auto">
              <a:xfrm>
                <a:off x="2746" y="2275"/>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04" name="Rectangle 144"/>
              <p:cNvSpPr>
                <a:spLocks noChangeArrowheads="1"/>
              </p:cNvSpPr>
              <p:nvPr/>
            </p:nvSpPr>
            <p:spPr bwMode="auto">
              <a:xfrm>
                <a:off x="2746" y="2313"/>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05" name="Rectangle 145"/>
              <p:cNvSpPr>
                <a:spLocks noChangeArrowheads="1"/>
              </p:cNvSpPr>
              <p:nvPr/>
            </p:nvSpPr>
            <p:spPr bwMode="auto">
              <a:xfrm>
                <a:off x="2746" y="2300"/>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06" name="Rectangle 146"/>
              <p:cNvSpPr>
                <a:spLocks noChangeArrowheads="1"/>
              </p:cNvSpPr>
              <p:nvPr/>
            </p:nvSpPr>
            <p:spPr bwMode="auto">
              <a:xfrm>
                <a:off x="2746" y="2237"/>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07" name="Rectangle 147"/>
              <p:cNvSpPr>
                <a:spLocks noChangeArrowheads="1"/>
              </p:cNvSpPr>
              <p:nvPr/>
            </p:nvSpPr>
            <p:spPr bwMode="auto">
              <a:xfrm>
                <a:off x="2746" y="2223"/>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08" name="Rectangle 148"/>
              <p:cNvSpPr>
                <a:spLocks noChangeArrowheads="1"/>
              </p:cNvSpPr>
              <p:nvPr/>
            </p:nvSpPr>
            <p:spPr bwMode="auto">
              <a:xfrm>
                <a:off x="2746" y="2262"/>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09" name="Rectangle 149"/>
              <p:cNvSpPr>
                <a:spLocks noChangeArrowheads="1"/>
              </p:cNvSpPr>
              <p:nvPr/>
            </p:nvSpPr>
            <p:spPr bwMode="auto">
              <a:xfrm>
                <a:off x="2746" y="2248"/>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10" name="Rectangle 150"/>
              <p:cNvSpPr>
                <a:spLocks noChangeArrowheads="1"/>
              </p:cNvSpPr>
              <p:nvPr/>
            </p:nvSpPr>
            <p:spPr bwMode="auto">
              <a:xfrm>
                <a:off x="2746" y="2184"/>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11" name="Rectangle 151"/>
              <p:cNvSpPr>
                <a:spLocks noChangeArrowheads="1"/>
              </p:cNvSpPr>
              <p:nvPr/>
            </p:nvSpPr>
            <p:spPr bwMode="auto">
              <a:xfrm>
                <a:off x="2746" y="2170"/>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12" name="Rectangle 152"/>
              <p:cNvSpPr>
                <a:spLocks noChangeArrowheads="1"/>
              </p:cNvSpPr>
              <p:nvPr/>
            </p:nvSpPr>
            <p:spPr bwMode="auto">
              <a:xfrm>
                <a:off x="2746" y="2209"/>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13" name="Rectangle 153"/>
              <p:cNvSpPr>
                <a:spLocks noChangeArrowheads="1"/>
              </p:cNvSpPr>
              <p:nvPr/>
            </p:nvSpPr>
            <p:spPr bwMode="auto">
              <a:xfrm>
                <a:off x="2746" y="2196"/>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14" name="Rectangle 154"/>
              <p:cNvSpPr>
                <a:spLocks noChangeArrowheads="1"/>
              </p:cNvSpPr>
              <p:nvPr/>
            </p:nvSpPr>
            <p:spPr bwMode="auto">
              <a:xfrm>
                <a:off x="2746" y="2132"/>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15" name="Rectangle 155"/>
              <p:cNvSpPr>
                <a:spLocks noChangeArrowheads="1"/>
              </p:cNvSpPr>
              <p:nvPr/>
            </p:nvSpPr>
            <p:spPr bwMode="auto">
              <a:xfrm>
                <a:off x="2746" y="2119"/>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16" name="Rectangle 156"/>
              <p:cNvSpPr>
                <a:spLocks noChangeArrowheads="1"/>
              </p:cNvSpPr>
              <p:nvPr/>
            </p:nvSpPr>
            <p:spPr bwMode="auto">
              <a:xfrm>
                <a:off x="2746" y="2157"/>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17" name="Rectangle 157"/>
              <p:cNvSpPr>
                <a:spLocks noChangeArrowheads="1"/>
              </p:cNvSpPr>
              <p:nvPr/>
            </p:nvSpPr>
            <p:spPr bwMode="auto">
              <a:xfrm>
                <a:off x="2746" y="2144"/>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18" name="Rectangle 158"/>
              <p:cNvSpPr>
                <a:spLocks noChangeArrowheads="1"/>
              </p:cNvSpPr>
              <p:nvPr/>
            </p:nvSpPr>
            <p:spPr bwMode="auto">
              <a:xfrm>
                <a:off x="2746" y="2080"/>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19" name="Rectangle 159"/>
              <p:cNvSpPr>
                <a:spLocks noChangeArrowheads="1"/>
              </p:cNvSpPr>
              <p:nvPr/>
            </p:nvSpPr>
            <p:spPr bwMode="auto">
              <a:xfrm>
                <a:off x="2746" y="2067"/>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20" name="Rectangle 160"/>
              <p:cNvSpPr>
                <a:spLocks noChangeArrowheads="1"/>
              </p:cNvSpPr>
              <p:nvPr/>
            </p:nvSpPr>
            <p:spPr bwMode="auto">
              <a:xfrm>
                <a:off x="2746" y="2105"/>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21" name="Rectangle 161"/>
              <p:cNvSpPr>
                <a:spLocks noChangeArrowheads="1"/>
              </p:cNvSpPr>
              <p:nvPr/>
            </p:nvSpPr>
            <p:spPr bwMode="auto">
              <a:xfrm>
                <a:off x="2746" y="2092"/>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22" name="Rectangle 162"/>
              <p:cNvSpPr>
                <a:spLocks noChangeArrowheads="1"/>
              </p:cNvSpPr>
              <p:nvPr/>
            </p:nvSpPr>
            <p:spPr bwMode="auto">
              <a:xfrm>
                <a:off x="2746" y="2029"/>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23" name="Rectangle 163"/>
              <p:cNvSpPr>
                <a:spLocks noChangeArrowheads="1"/>
              </p:cNvSpPr>
              <p:nvPr/>
            </p:nvSpPr>
            <p:spPr bwMode="auto">
              <a:xfrm>
                <a:off x="2746" y="2015"/>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24" name="Rectangle 164"/>
              <p:cNvSpPr>
                <a:spLocks noChangeArrowheads="1"/>
              </p:cNvSpPr>
              <p:nvPr/>
            </p:nvSpPr>
            <p:spPr bwMode="auto">
              <a:xfrm>
                <a:off x="2746" y="2054"/>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25" name="Rectangle 165"/>
              <p:cNvSpPr>
                <a:spLocks noChangeArrowheads="1"/>
              </p:cNvSpPr>
              <p:nvPr/>
            </p:nvSpPr>
            <p:spPr bwMode="auto">
              <a:xfrm>
                <a:off x="2746" y="2040"/>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26" name="Rectangle 166"/>
              <p:cNvSpPr>
                <a:spLocks noChangeArrowheads="1"/>
              </p:cNvSpPr>
              <p:nvPr/>
            </p:nvSpPr>
            <p:spPr bwMode="auto">
              <a:xfrm>
                <a:off x="2746" y="1976"/>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27" name="Rectangle 167"/>
              <p:cNvSpPr>
                <a:spLocks noChangeArrowheads="1"/>
              </p:cNvSpPr>
              <p:nvPr/>
            </p:nvSpPr>
            <p:spPr bwMode="auto">
              <a:xfrm>
                <a:off x="2746" y="1962"/>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28" name="Rectangle 168"/>
              <p:cNvSpPr>
                <a:spLocks noChangeArrowheads="1"/>
              </p:cNvSpPr>
              <p:nvPr/>
            </p:nvSpPr>
            <p:spPr bwMode="auto">
              <a:xfrm>
                <a:off x="2746" y="2001"/>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29" name="Rectangle 169"/>
              <p:cNvSpPr>
                <a:spLocks noChangeArrowheads="1"/>
              </p:cNvSpPr>
              <p:nvPr/>
            </p:nvSpPr>
            <p:spPr bwMode="auto">
              <a:xfrm>
                <a:off x="2746" y="1988"/>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30" name="Rectangle 170"/>
              <p:cNvSpPr>
                <a:spLocks noChangeArrowheads="1"/>
              </p:cNvSpPr>
              <p:nvPr/>
            </p:nvSpPr>
            <p:spPr bwMode="auto">
              <a:xfrm>
                <a:off x="2746" y="1924"/>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31" name="Rectangle 171"/>
              <p:cNvSpPr>
                <a:spLocks noChangeArrowheads="1"/>
              </p:cNvSpPr>
              <p:nvPr/>
            </p:nvSpPr>
            <p:spPr bwMode="auto">
              <a:xfrm>
                <a:off x="2746" y="1911"/>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32" name="Rectangle 172"/>
              <p:cNvSpPr>
                <a:spLocks noChangeArrowheads="1"/>
              </p:cNvSpPr>
              <p:nvPr/>
            </p:nvSpPr>
            <p:spPr bwMode="auto">
              <a:xfrm>
                <a:off x="2746" y="1949"/>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33" name="Rectangle 173"/>
              <p:cNvSpPr>
                <a:spLocks noChangeArrowheads="1"/>
              </p:cNvSpPr>
              <p:nvPr/>
            </p:nvSpPr>
            <p:spPr bwMode="auto">
              <a:xfrm>
                <a:off x="2746" y="1936"/>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34" name="Line 174"/>
              <p:cNvSpPr>
                <a:spLocks noChangeShapeType="1"/>
              </p:cNvSpPr>
              <p:nvPr/>
            </p:nvSpPr>
            <p:spPr bwMode="auto">
              <a:xfrm flipH="1">
                <a:off x="2618" y="2352"/>
                <a:ext cx="27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535" name="Freeform 175"/>
              <p:cNvSpPr>
                <a:spLocks/>
              </p:cNvSpPr>
              <p:nvPr/>
            </p:nvSpPr>
            <p:spPr bwMode="auto">
              <a:xfrm>
                <a:off x="2496" y="2326"/>
                <a:ext cx="122" cy="26"/>
              </a:xfrm>
              <a:custGeom>
                <a:avLst/>
                <a:gdLst>
                  <a:gd name="T0" fmla="*/ 1220 w 1220"/>
                  <a:gd name="T1" fmla="*/ 261 h 261"/>
                  <a:gd name="T2" fmla="*/ 1215 w 1220"/>
                  <a:gd name="T3" fmla="*/ 258 h 261"/>
                  <a:gd name="T4" fmla="*/ 1199 w 1220"/>
                  <a:gd name="T5" fmla="*/ 249 h 261"/>
                  <a:gd name="T6" fmla="*/ 1174 w 1220"/>
                  <a:gd name="T7" fmla="*/ 236 h 261"/>
                  <a:gd name="T8" fmla="*/ 1139 w 1220"/>
                  <a:gd name="T9" fmla="*/ 220 h 261"/>
                  <a:gd name="T10" fmla="*/ 1094 w 1220"/>
                  <a:gd name="T11" fmla="*/ 200 h 261"/>
                  <a:gd name="T12" fmla="*/ 1040 w 1220"/>
                  <a:gd name="T13" fmla="*/ 177 h 261"/>
                  <a:gd name="T14" fmla="*/ 976 w 1220"/>
                  <a:gd name="T15" fmla="*/ 154 h 261"/>
                  <a:gd name="T16" fmla="*/ 903 w 1220"/>
                  <a:gd name="T17" fmla="*/ 130 h 261"/>
                  <a:gd name="T18" fmla="*/ 821 w 1220"/>
                  <a:gd name="T19" fmla="*/ 105 h 261"/>
                  <a:gd name="T20" fmla="*/ 730 w 1220"/>
                  <a:gd name="T21" fmla="*/ 82 h 261"/>
                  <a:gd name="T22" fmla="*/ 630 w 1220"/>
                  <a:gd name="T23" fmla="*/ 59 h 261"/>
                  <a:gd name="T24" fmla="*/ 521 w 1220"/>
                  <a:gd name="T25" fmla="*/ 40 h 261"/>
                  <a:gd name="T26" fmla="*/ 402 w 1220"/>
                  <a:gd name="T27" fmla="*/ 23 h 261"/>
                  <a:gd name="T28" fmla="*/ 277 w 1220"/>
                  <a:gd name="T29" fmla="*/ 10 h 261"/>
                  <a:gd name="T30" fmla="*/ 142 w 1220"/>
                  <a:gd name="T31" fmla="*/ 2 h 261"/>
                  <a:gd name="T32" fmla="*/ 0 w 1220"/>
                  <a:gd name="T3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0" h="261">
                    <a:moveTo>
                      <a:pt x="1220" y="261"/>
                    </a:moveTo>
                    <a:lnTo>
                      <a:pt x="1215" y="258"/>
                    </a:lnTo>
                    <a:lnTo>
                      <a:pt x="1199" y="249"/>
                    </a:lnTo>
                    <a:lnTo>
                      <a:pt x="1174" y="236"/>
                    </a:lnTo>
                    <a:lnTo>
                      <a:pt x="1139" y="220"/>
                    </a:lnTo>
                    <a:lnTo>
                      <a:pt x="1094" y="200"/>
                    </a:lnTo>
                    <a:lnTo>
                      <a:pt x="1040" y="177"/>
                    </a:lnTo>
                    <a:lnTo>
                      <a:pt x="976" y="154"/>
                    </a:lnTo>
                    <a:lnTo>
                      <a:pt x="903" y="130"/>
                    </a:lnTo>
                    <a:lnTo>
                      <a:pt x="821" y="105"/>
                    </a:lnTo>
                    <a:lnTo>
                      <a:pt x="730" y="82"/>
                    </a:lnTo>
                    <a:lnTo>
                      <a:pt x="630" y="59"/>
                    </a:lnTo>
                    <a:lnTo>
                      <a:pt x="521" y="40"/>
                    </a:lnTo>
                    <a:lnTo>
                      <a:pt x="402" y="23"/>
                    </a:lnTo>
                    <a:lnTo>
                      <a:pt x="277" y="10"/>
                    </a:lnTo>
                    <a:lnTo>
                      <a:pt x="142" y="2"/>
                    </a:lnTo>
                    <a:lnTo>
                      <a:pt x="0" y="0"/>
                    </a:lnTo>
                  </a:path>
                </a:pathLst>
              </a:custGeom>
              <a:solidFill>
                <a:schemeClr val="folHlink"/>
              </a:solidFill>
              <a:ln w="0">
                <a:solidFill>
                  <a:srgbClr val="000000"/>
                </a:solidFill>
                <a:prstDash val="solid"/>
                <a:round/>
                <a:headEnd/>
                <a:tailEnd/>
              </a:ln>
            </p:spPr>
            <p:txBody>
              <a:bodyPr/>
              <a:lstStyle/>
              <a:p>
                <a:endParaRPr lang="en-US"/>
              </a:p>
            </p:txBody>
          </p:sp>
          <p:sp>
            <p:nvSpPr>
              <p:cNvPr id="1039536" name="Freeform 176"/>
              <p:cNvSpPr>
                <a:spLocks/>
              </p:cNvSpPr>
              <p:nvPr/>
            </p:nvSpPr>
            <p:spPr bwMode="auto">
              <a:xfrm>
                <a:off x="2618" y="2352"/>
                <a:ext cx="1" cy="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chemeClr val="folHlink"/>
              </a:solidFill>
              <a:ln w="0">
                <a:solidFill>
                  <a:srgbClr val="000000"/>
                </a:solidFill>
                <a:prstDash val="solid"/>
                <a:round/>
                <a:headEnd/>
                <a:tailEnd/>
              </a:ln>
            </p:spPr>
            <p:txBody>
              <a:bodyPr/>
              <a:lstStyle/>
              <a:p>
                <a:endParaRPr lang="en-US"/>
              </a:p>
            </p:txBody>
          </p:sp>
          <p:sp>
            <p:nvSpPr>
              <p:cNvPr id="1039537" name="Freeform 177"/>
              <p:cNvSpPr>
                <a:spLocks/>
              </p:cNvSpPr>
              <p:nvPr/>
            </p:nvSpPr>
            <p:spPr bwMode="auto">
              <a:xfrm>
                <a:off x="2496" y="2326"/>
                <a:ext cx="1" cy="1"/>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chemeClr val="folHlink"/>
              </a:solidFill>
              <a:ln w="0">
                <a:solidFill>
                  <a:srgbClr val="000000"/>
                </a:solidFill>
                <a:prstDash val="solid"/>
                <a:round/>
                <a:headEnd/>
                <a:tailEnd/>
              </a:ln>
            </p:spPr>
            <p:txBody>
              <a:bodyPr/>
              <a:lstStyle/>
              <a:p>
                <a:endParaRPr lang="en-US"/>
              </a:p>
            </p:txBody>
          </p:sp>
          <p:sp>
            <p:nvSpPr>
              <p:cNvPr id="1039538" name="Freeform 178"/>
              <p:cNvSpPr>
                <a:spLocks/>
              </p:cNvSpPr>
              <p:nvPr/>
            </p:nvSpPr>
            <p:spPr bwMode="auto">
              <a:xfrm>
                <a:off x="2903" y="1621"/>
                <a:ext cx="65" cy="64"/>
              </a:xfrm>
              <a:custGeom>
                <a:avLst/>
                <a:gdLst>
                  <a:gd name="T0" fmla="*/ 585 w 644"/>
                  <a:gd name="T1" fmla="*/ 641 h 642"/>
                  <a:gd name="T2" fmla="*/ 598 w 644"/>
                  <a:gd name="T3" fmla="*/ 639 h 642"/>
                  <a:gd name="T4" fmla="*/ 610 w 644"/>
                  <a:gd name="T5" fmla="*/ 634 h 642"/>
                  <a:gd name="T6" fmla="*/ 620 w 644"/>
                  <a:gd name="T7" fmla="*/ 626 h 642"/>
                  <a:gd name="T8" fmla="*/ 629 w 644"/>
                  <a:gd name="T9" fmla="*/ 618 h 642"/>
                  <a:gd name="T10" fmla="*/ 636 w 644"/>
                  <a:gd name="T11" fmla="*/ 608 h 642"/>
                  <a:gd name="T12" fmla="*/ 641 w 644"/>
                  <a:gd name="T13" fmla="*/ 597 h 642"/>
                  <a:gd name="T14" fmla="*/ 643 w 644"/>
                  <a:gd name="T15" fmla="*/ 584 h 642"/>
                  <a:gd name="T16" fmla="*/ 644 w 644"/>
                  <a:gd name="T17" fmla="*/ 64 h 642"/>
                  <a:gd name="T18" fmla="*/ 642 w 644"/>
                  <a:gd name="T19" fmla="*/ 51 h 642"/>
                  <a:gd name="T20" fmla="*/ 639 w 644"/>
                  <a:gd name="T21" fmla="*/ 38 h 642"/>
                  <a:gd name="T22" fmla="*/ 633 w 644"/>
                  <a:gd name="T23" fmla="*/ 28 h 642"/>
                  <a:gd name="T24" fmla="*/ 624 w 644"/>
                  <a:gd name="T25" fmla="*/ 19 h 642"/>
                  <a:gd name="T26" fmla="*/ 615 w 644"/>
                  <a:gd name="T27" fmla="*/ 11 h 642"/>
                  <a:gd name="T28" fmla="*/ 604 w 644"/>
                  <a:gd name="T29" fmla="*/ 5 h 642"/>
                  <a:gd name="T30" fmla="*/ 591 w 644"/>
                  <a:gd name="T31" fmla="*/ 1 h 642"/>
                  <a:gd name="T32" fmla="*/ 579 w 644"/>
                  <a:gd name="T33" fmla="*/ 0 h 642"/>
                  <a:gd name="T34" fmla="*/ 58 w 644"/>
                  <a:gd name="T35" fmla="*/ 0 h 642"/>
                  <a:gd name="T36" fmla="*/ 45 w 644"/>
                  <a:gd name="T37" fmla="*/ 2 h 642"/>
                  <a:gd name="T38" fmla="*/ 34 w 644"/>
                  <a:gd name="T39" fmla="*/ 8 h 642"/>
                  <a:gd name="T40" fmla="*/ 23 w 644"/>
                  <a:gd name="T41" fmla="*/ 15 h 642"/>
                  <a:gd name="T42" fmla="*/ 14 w 644"/>
                  <a:gd name="T43" fmla="*/ 23 h 642"/>
                  <a:gd name="T44" fmla="*/ 7 w 644"/>
                  <a:gd name="T45" fmla="*/ 33 h 642"/>
                  <a:gd name="T46" fmla="*/ 2 w 644"/>
                  <a:gd name="T47" fmla="*/ 45 h 642"/>
                  <a:gd name="T48" fmla="*/ 0 w 644"/>
                  <a:gd name="T49" fmla="*/ 57 h 642"/>
                  <a:gd name="T50" fmla="*/ 0 w 644"/>
                  <a:gd name="T51" fmla="*/ 578 h 642"/>
                  <a:gd name="T52" fmla="*/ 1 w 644"/>
                  <a:gd name="T53" fmla="*/ 591 h 642"/>
                  <a:gd name="T54" fmla="*/ 4 w 644"/>
                  <a:gd name="T55" fmla="*/ 603 h 642"/>
                  <a:gd name="T56" fmla="*/ 10 w 644"/>
                  <a:gd name="T57" fmla="*/ 613 h 642"/>
                  <a:gd name="T58" fmla="*/ 18 w 644"/>
                  <a:gd name="T59" fmla="*/ 622 h 642"/>
                  <a:gd name="T60" fmla="*/ 27 w 644"/>
                  <a:gd name="T61" fmla="*/ 631 h 642"/>
                  <a:gd name="T62" fmla="*/ 39 w 644"/>
                  <a:gd name="T63" fmla="*/ 637 h 642"/>
                  <a:gd name="T64" fmla="*/ 51 w 644"/>
                  <a:gd name="T65" fmla="*/ 640 h 642"/>
                  <a:gd name="T66" fmla="*/ 65 w 644"/>
                  <a:gd name="T67"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4" h="642">
                    <a:moveTo>
                      <a:pt x="579" y="642"/>
                    </a:moveTo>
                    <a:lnTo>
                      <a:pt x="585" y="641"/>
                    </a:lnTo>
                    <a:lnTo>
                      <a:pt x="591" y="640"/>
                    </a:lnTo>
                    <a:lnTo>
                      <a:pt x="598" y="639"/>
                    </a:lnTo>
                    <a:lnTo>
                      <a:pt x="604" y="637"/>
                    </a:lnTo>
                    <a:lnTo>
                      <a:pt x="610" y="634"/>
                    </a:lnTo>
                    <a:lnTo>
                      <a:pt x="615" y="631"/>
                    </a:lnTo>
                    <a:lnTo>
                      <a:pt x="620" y="626"/>
                    </a:lnTo>
                    <a:lnTo>
                      <a:pt x="624" y="622"/>
                    </a:lnTo>
                    <a:lnTo>
                      <a:pt x="629" y="618"/>
                    </a:lnTo>
                    <a:lnTo>
                      <a:pt x="633" y="613"/>
                    </a:lnTo>
                    <a:lnTo>
                      <a:pt x="636" y="608"/>
                    </a:lnTo>
                    <a:lnTo>
                      <a:pt x="639" y="603"/>
                    </a:lnTo>
                    <a:lnTo>
                      <a:pt x="641" y="597"/>
                    </a:lnTo>
                    <a:lnTo>
                      <a:pt x="642" y="591"/>
                    </a:lnTo>
                    <a:lnTo>
                      <a:pt x="643" y="584"/>
                    </a:lnTo>
                    <a:lnTo>
                      <a:pt x="644" y="578"/>
                    </a:lnTo>
                    <a:lnTo>
                      <a:pt x="644" y="64"/>
                    </a:lnTo>
                    <a:lnTo>
                      <a:pt x="643" y="57"/>
                    </a:lnTo>
                    <a:lnTo>
                      <a:pt x="642" y="51"/>
                    </a:lnTo>
                    <a:lnTo>
                      <a:pt x="641" y="45"/>
                    </a:lnTo>
                    <a:lnTo>
                      <a:pt x="639" y="38"/>
                    </a:lnTo>
                    <a:lnTo>
                      <a:pt x="636" y="33"/>
                    </a:lnTo>
                    <a:lnTo>
                      <a:pt x="633" y="28"/>
                    </a:lnTo>
                    <a:lnTo>
                      <a:pt x="629" y="23"/>
                    </a:lnTo>
                    <a:lnTo>
                      <a:pt x="624" y="19"/>
                    </a:lnTo>
                    <a:lnTo>
                      <a:pt x="620" y="15"/>
                    </a:lnTo>
                    <a:lnTo>
                      <a:pt x="615" y="11"/>
                    </a:lnTo>
                    <a:lnTo>
                      <a:pt x="610" y="8"/>
                    </a:lnTo>
                    <a:lnTo>
                      <a:pt x="604" y="5"/>
                    </a:lnTo>
                    <a:lnTo>
                      <a:pt x="598" y="2"/>
                    </a:lnTo>
                    <a:lnTo>
                      <a:pt x="591" y="1"/>
                    </a:lnTo>
                    <a:lnTo>
                      <a:pt x="585" y="0"/>
                    </a:lnTo>
                    <a:lnTo>
                      <a:pt x="579" y="0"/>
                    </a:lnTo>
                    <a:lnTo>
                      <a:pt x="65" y="0"/>
                    </a:lnTo>
                    <a:lnTo>
                      <a:pt x="58" y="0"/>
                    </a:lnTo>
                    <a:lnTo>
                      <a:pt x="51" y="1"/>
                    </a:lnTo>
                    <a:lnTo>
                      <a:pt x="45" y="2"/>
                    </a:lnTo>
                    <a:lnTo>
                      <a:pt x="39" y="5"/>
                    </a:lnTo>
                    <a:lnTo>
                      <a:pt x="34" y="8"/>
                    </a:lnTo>
                    <a:lnTo>
                      <a:pt x="27" y="11"/>
                    </a:lnTo>
                    <a:lnTo>
                      <a:pt x="23" y="15"/>
                    </a:lnTo>
                    <a:lnTo>
                      <a:pt x="18" y="19"/>
                    </a:lnTo>
                    <a:lnTo>
                      <a:pt x="14" y="23"/>
                    </a:lnTo>
                    <a:lnTo>
                      <a:pt x="10" y="28"/>
                    </a:lnTo>
                    <a:lnTo>
                      <a:pt x="7" y="33"/>
                    </a:lnTo>
                    <a:lnTo>
                      <a:pt x="4" y="38"/>
                    </a:lnTo>
                    <a:lnTo>
                      <a:pt x="2" y="45"/>
                    </a:lnTo>
                    <a:lnTo>
                      <a:pt x="1" y="51"/>
                    </a:lnTo>
                    <a:lnTo>
                      <a:pt x="0" y="57"/>
                    </a:lnTo>
                    <a:lnTo>
                      <a:pt x="0" y="64"/>
                    </a:lnTo>
                    <a:lnTo>
                      <a:pt x="0" y="578"/>
                    </a:lnTo>
                    <a:lnTo>
                      <a:pt x="0" y="584"/>
                    </a:lnTo>
                    <a:lnTo>
                      <a:pt x="1" y="591"/>
                    </a:lnTo>
                    <a:lnTo>
                      <a:pt x="2" y="597"/>
                    </a:lnTo>
                    <a:lnTo>
                      <a:pt x="4" y="603"/>
                    </a:lnTo>
                    <a:lnTo>
                      <a:pt x="7" y="608"/>
                    </a:lnTo>
                    <a:lnTo>
                      <a:pt x="10" y="613"/>
                    </a:lnTo>
                    <a:lnTo>
                      <a:pt x="14" y="618"/>
                    </a:lnTo>
                    <a:lnTo>
                      <a:pt x="18" y="622"/>
                    </a:lnTo>
                    <a:lnTo>
                      <a:pt x="23" y="626"/>
                    </a:lnTo>
                    <a:lnTo>
                      <a:pt x="27" y="631"/>
                    </a:lnTo>
                    <a:lnTo>
                      <a:pt x="34" y="634"/>
                    </a:lnTo>
                    <a:lnTo>
                      <a:pt x="39" y="637"/>
                    </a:lnTo>
                    <a:lnTo>
                      <a:pt x="45" y="639"/>
                    </a:lnTo>
                    <a:lnTo>
                      <a:pt x="51" y="640"/>
                    </a:lnTo>
                    <a:lnTo>
                      <a:pt x="58" y="641"/>
                    </a:lnTo>
                    <a:lnTo>
                      <a:pt x="65" y="642"/>
                    </a:lnTo>
                    <a:lnTo>
                      <a:pt x="579" y="642"/>
                    </a:lnTo>
                    <a:close/>
                  </a:path>
                </a:pathLst>
              </a:custGeom>
              <a:solidFill>
                <a:schemeClr val="folHlink"/>
              </a:solidFill>
              <a:ln w="0">
                <a:solidFill>
                  <a:srgbClr val="000000"/>
                </a:solidFill>
                <a:prstDash val="solid"/>
                <a:round/>
                <a:headEnd/>
                <a:tailEnd/>
              </a:ln>
            </p:spPr>
            <p:txBody>
              <a:bodyPr/>
              <a:lstStyle/>
              <a:p>
                <a:endParaRPr lang="en-US"/>
              </a:p>
            </p:txBody>
          </p:sp>
          <p:sp>
            <p:nvSpPr>
              <p:cNvPr id="1039539" name="Freeform 179"/>
              <p:cNvSpPr>
                <a:spLocks/>
              </p:cNvSpPr>
              <p:nvPr/>
            </p:nvSpPr>
            <p:spPr bwMode="auto">
              <a:xfrm>
                <a:off x="2907" y="1624"/>
                <a:ext cx="58" cy="58"/>
              </a:xfrm>
              <a:custGeom>
                <a:avLst/>
                <a:gdLst>
                  <a:gd name="T0" fmla="*/ 527 w 580"/>
                  <a:gd name="T1" fmla="*/ 577 h 578"/>
                  <a:gd name="T2" fmla="*/ 538 w 580"/>
                  <a:gd name="T3" fmla="*/ 575 h 578"/>
                  <a:gd name="T4" fmla="*/ 548 w 580"/>
                  <a:gd name="T5" fmla="*/ 571 h 578"/>
                  <a:gd name="T6" fmla="*/ 558 w 580"/>
                  <a:gd name="T7" fmla="*/ 565 h 578"/>
                  <a:gd name="T8" fmla="*/ 566 w 580"/>
                  <a:gd name="T9" fmla="*/ 556 h 578"/>
                  <a:gd name="T10" fmla="*/ 573 w 580"/>
                  <a:gd name="T11" fmla="*/ 547 h 578"/>
                  <a:gd name="T12" fmla="*/ 577 w 580"/>
                  <a:gd name="T13" fmla="*/ 537 h 578"/>
                  <a:gd name="T14" fmla="*/ 579 w 580"/>
                  <a:gd name="T15" fmla="*/ 526 h 578"/>
                  <a:gd name="T16" fmla="*/ 580 w 580"/>
                  <a:gd name="T17" fmla="*/ 58 h 578"/>
                  <a:gd name="T18" fmla="*/ 578 w 580"/>
                  <a:gd name="T19" fmla="*/ 46 h 578"/>
                  <a:gd name="T20" fmla="*/ 575 w 580"/>
                  <a:gd name="T21" fmla="*/ 35 h 578"/>
                  <a:gd name="T22" fmla="*/ 570 w 580"/>
                  <a:gd name="T23" fmla="*/ 25 h 578"/>
                  <a:gd name="T24" fmla="*/ 563 w 580"/>
                  <a:gd name="T25" fmla="*/ 17 h 578"/>
                  <a:gd name="T26" fmla="*/ 553 w 580"/>
                  <a:gd name="T27" fmla="*/ 10 h 578"/>
                  <a:gd name="T28" fmla="*/ 543 w 580"/>
                  <a:gd name="T29" fmla="*/ 4 h 578"/>
                  <a:gd name="T30" fmla="*/ 533 w 580"/>
                  <a:gd name="T31" fmla="*/ 1 h 578"/>
                  <a:gd name="T32" fmla="*/ 521 w 580"/>
                  <a:gd name="T33" fmla="*/ 0 h 578"/>
                  <a:gd name="T34" fmla="*/ 53 w 580"/>
                  <a:gd name="T35" fmla="*/ 0 h 578"/>
                  <a:gd name="T36" fmla="*/ 42 w 580"/>
                  <a:gd name="T37" fmla="*/ 2 h 578"/>
                  <a:gd name="T38" fmla="*/ 31 w 580"/>
                  <a:gd name="T39" fmla="*/ 6 h 578"/>
                  <a:gd name="T40" fmla="*/ 21 w 580"/>
                  <a:gd name="T41" fmla="*/ 13 h 578"/>
                  <a:gd name="T42" fmla="*/ 14 w 580"/>
                  <a:gd name="T43" fmla="*/ 21 h 578"/>
                  <a:gd name="T44" fmla="*/ 7 w 580"/>
                  <a:gd name="T45" fmla="*/ 30 h 578"/>
                  <a:gd name="T46" fmla="*/ 3 w 580"/>
                  <a:gd name="T47" fmla="*/ 40 h 578"/>
                  <a:gd name="T48" fmla="*/ 0 w 580"/>
                  <a:gd name="T49" fmla="*/ 52 h 578"/>
                  <a:gd name="T50" fmla="*/ 0 w 580"/>
                  <a:gd name="T51" fmla="*/ 520 h 578"/>
                  <a:gd name="T52" fmla="*/ 2 w 580"/>
                  <a:gd name="T53" fmla="*/ 532 h 578"/>
                  <a:gd name="T54" fmla="*/ 5 w 580"/>
                  <a:gd name="T55" fmla="*/ 542 h 578"/>
                  <a:gd name="T56" fmla="*/ 10 w 580"/>
                  <a:gd name="T57" fmla="*/ 552 h 578"/>
                  <a:gd name="T58" fmla="*/ 17 w 580"/>
                  <a:gd name="T59" fmla="*/ 561 h 578"/>
                  <a:gd name="T60" fmla="*/ 26 w 580"/>
                  <a:gd name="T61" fmla="*/ 568 h 578"/>
                  <a:gd name="T62" fmla="*/ 37 w 580"/>
                  <a:gd name="T63" fmla="*/ 573 h 578"/>
                  <a:gd name="T64" fmla="*/ 47 w 580"/>
                  <a:gd name="T65" fmla="*/ 576 h 578"/>
                  <a:gd name="T66" fmla="*/ 59 w 580"/>
                  <a:gd name="T67" fmla="*/ 57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0" h="578">
                    <a:moveTo>
                      <a:pt x="521" y="578"/>
                    </a:moveTo>
                    <a:lnTo>
                      <a:pt x="527" y="577"/>
                    </a:lnTo>
                    <a:lnTo>
                      <a:pt x="533" y="576"/>
                    </a:lnTo>
                    <a:lnTo>
                      <a:pt x="538" y="575"/>
                    </a:lnTo>
                    <a:lnTo>
                      <a:pt x="543" y="573"/>
                    </a:lnTo>
                    <a:lnTo>
                      <a:pt x="548" y="571"/>
                    </a:lnTo>
                    <a:lnTo>
                      <a:pt x="553" y="568"/>
                    </a:lnTo>
                    <a:lnTo>
                      <a:pt x="558" y="565"/>
                    </a:lnTo>
                    <a:lnTo>
                      <a:pt x="563" y="561"/>
                    </a:lnTo>
                    <a:lnTo>
                      <a:pt x="566" y="556"/>
                    </a:lnTo>
                    <a:lnTo>
                      <a:pt x="570" y="552"/>
                    </a:lnTo>
                    <a:lnTo>
                      <a:pt x="573" y="547"/>
                    </a:lnTo>
                    <a:lnTo>
                      <a:pt x="575" y="542"/>
                    </a:lnTo>
                    <a:lnTo>
                      <a:pt x="577" y="537"/>
                    </a:lnTo>
                    <a:lnTo>
                      <a:pt x="578" y="532"/>
                    </a:lnTo>
                    <a:lnTo>
                      <a:pt x="579" y="526"/>
                    </a:lnTo>
                    <a:lnTo>
                      <a:pt x="580" y="520"/>
                    </a:lnTo>
                    <a:lnTo>
                      <a:pt x="580" y="58"/>
                    </a:lnTo>
                    <a:lnTo>
                      <a:pt x="579" y="52"/>
                    </a:lnTo>
                    <a:lnTo>
                      <a:pt x="578" y="46"/>
                    </a:lnTo>
                    <a:lnTo>
                      <a:pt x="577" y="40"/>
                    </a:lnTo>
                    <a:lnTo>
                      <a:pt x="575" y="35"/>
                    </a:lnTo>
                    <a:lnTo>
                      <a:pt x="573" y="30"/>
                    </a:lnTo>
                    <a:lnTo>
                      <a:pt x="570" y="25"/>
                    </a:lnTo>
                    <a:lnTo>
                      <a:pt x="566" y="21"/>
                    </a:lnTo>
                    <a:lnTo>
                      <a:pt x="563" y="17"/>
                    </a:lnTo>
                    <a:lnTo>
                      <a:pt x="558" y="13"/>
                    </a:lnTo>
                    <a:lnTo>
                      <a:pt x="553" y="10"/>
                    </a:lnTo>
                    <a:lnTo>
                      <a:pt x="548" y="6"/>
                    </a:lnTo>
                    <a:lnTo>
                      <a:pt x="543" y="4"/>
                    </a:lnTo>
                    <a:lnTo>
                      <a:pt x="538" y="2"/>
                    </a:lnTo>
                    <a:lnTo>
                      <a:pt x="533" y="1"/>
                    </a:lnTo>
                    <a:lnTo>
                      <a:pt x="527" y="0"/>
                    </a:lnTo>
                    <a:lnTo>
                      <a:pt x="521" y="0"/>
                    </a:lnTo>
                    <a:lnTo>
                      <a:pt x="59" y="0"/>
                    </a:lnTo>
                    <a:lnTo>
                      <a:pt x="53" y="0"/>
                    </a:lnTo>
                    <a:lnTo>
                      <a:pt x="47" y="1"/>
                    </a:lnTo>
                    <a:lnTo>
                      <a:pt x="42" y="2"/>
                    </a:lnTo>
                    <a:lnTo>
                      <a:pt x="37" y="4"/>
                    </a:lnTo>
                    <a:lnTo>
                      <a:pt x="31" y="6"/>
                    </a:lnTo>
                    <a:lnTo>
                      <a:pt x="26" y="10"/>
                    </a:lnTo>
                    <a:lnTo>
                      <a:pt x="21" y="13"/>
                    </a:lnTo>
                    <a:lnTo>
                      <a:pt x="17" y="17"/>
                    </a:lnTo>
                    <a:lnTo>
                      <a:pt x="14" y="21"/>
                    </a:lnTo>
                    <a:lnTo>
                      <a:pt x="10" y="25"/>
                    </a:lnTo>
                    <a:lnTo>
                      <a:pt x="7" y="30"/>
                    </a:lnTo>
                    <a:lnTo>
                      <a:pt x="5" y="35"/>
                    </a:lnTo>
                    <a:lnTo>
                      <a:pt x="3" y="40"/>
                    </a:lnTo>
                    <a:lnTo>
                      <a:pt x="2" y="46"/>
                    </a:lnTo>
                    <a:lnTo>
                      <a:pt x="0" y="52"/>
                    </a:lnTo>
                    <a:lnTo>
                      <a:pt x="0" y="58"/>
                    </a:lnTo>
                    <a:lnTo>
                      <a:pt x="0" y="520"/>
                    </a:lnTo>
                    <a:lnTo>
                      <a:pt x="0" y="526"/>
                    </a:lnTo>
                    <a:lnTo>
                      <a:pt x="2" y="532"/>
                    </a:lnTo>
                    <a:lnTo>
                      <a:pt x="3" y="537"/>
                    </a:lnTo>
                    <a:lnTo>
                      <a:pt x="5" y="542"/>
                    </a:lnTo>
                    <a:lnTo>
                      <a:pt x="7" y="547"/>
                    </a:lnTo>
                    <a:lnTo>
                      <a:pt x="10" y="552"/>
                    </a:lnTo>
                    <a:lnTo>
                      <a:pt x="14" y="556"/>
                    </a:lnTo>
                    <a:lnTo>
                      <a:pt x="17" y="561"/>
                    </a:lnTo>
                    <a:lnTo>
                      <a:pt x="21" y="565"/>
                    </a:lnTo>
                    <a:lnTo>
                      <a:pt x="26" y="568"/>
                    </a:lnTo>
                    <a:lnTo>
                      <a:pt x="31" y="571"/>
                    </a:lnTo>
                    <a:lnTo>
                      <a:pt x="37" y="573"/>
                    </a:lnTo>
                    <a:lnTo>
                      <a:pt x="42" y="575"/>
                    </a:lnTo>
                    <a:lnTo>
                      <a:pt x="47" y="576"/>
                    </a:lnTo>
                    <a:lnTo>
                      <a:pt x="53" y="577"/>
                    </a:lnTo>
                    <a:lnTo>
                      <a:pt x="59" y="578"/>
                    </a:lnTo>
                    <a:lnTo>
                      <a:pt x="521" y="578"/>
                    </a:lnTo>
                    <a:close/>
                  </a:path>
                </a:pathLst>
              </a:custGeom>
              <a:solidFill>
                <a:schemeClr val="folHlink"/>
              </a:solidFill>
              <a:ln w="0">
                <a:solidFill>
                  <a:srgbClr val="000000"/>
                </a:solidFill>
                <a:prstDash val="solid"/>
                <a:round/>
                <a:headEnd/>
                <a:tailEnd/>
              </a:ln>
            </p:spPr>
            <p:txBody>
              <a:bodyPr/>
              <a:lstStyle/>
              <a:p>
                <a:endParaRPr lang="en-US"/>
              </a:p>
            </p:txBody>
          </p:sp>
          <p:sp>
            <p:nvSpPr>
              <p:cNvPr id="1039540" name="Rectangle 180"/>
              <p:cNvSpPr>
                <a:spLocks noChangeArrowheads="1"/>
              </p:cNvSpPr>
              <p:nvPr/>
            </p:nvSpPr>
            <p:spPr bwMode="auto">
              <a:xfrm>
                <a:off x="2895" y="2384"/>
                <a:ext cx="58" cy="53"/>
              </a:xfrm>
              <a:prstGeom prst="rect">
                <a:avLst/>
              </a:prstGeom>
              <a:solidFill>
                <a:schemeClr val="folHlink"/>
              </a:solidFill>
              <a:ln w="0">
                <a:solidFill>
                  <a:srgbClr val="000000"/>
                </a:solidFill>
                <a:miter lim="800000"/>
                <a:headEnd/>
                <a:tailEnd/>
              </a:ln>
            </p:spPr>
            <p:txBody>
              <a:bodyPr/>
              <a:lstStyle/>
              <a:p>
                <a:endParaRPr lang="en-US"/>
              </a:p>
            </p:txBody>
          </p:sp>
          <p:sp>
            <p:nvSpPr>
              <p:cNvPr id="1039541" name="Rectangle 181"/>
              <p:cNvSpPr>
                <a:spLocks noChangeArrowheads="1"/>
              </p:cNvSpPr>
              <p:nvPr/>
            </p:nvSpPr>
            <p:spPr bwMode="auto">
              <a:xfrm>
                <a:off x="2929" y="2387"/>
                <a:ext cx="19" cy="47"/>
              </a:xfrm>
              <a:prstGeom prst="rect">
                <a:avLst/>
              </a:prstGeom>
              <a:solidFill>
                <a:schemeClr val="folHlink"/>
              </a:solidFill>
              <a:ln w="0">
                <a:solidFill>
                  <a:srgbClr val="000000"/>
                </a:solidFill>
                <a:miter lim="800000"/>
                <a:headEnd/>
                <a:tailEnd/>
              </a:ln>
            </p:spPr>
            <p:txBody>
              <a:bodyPr/>
              <a:lstStyle/>
              <a:p>
                <a:endParaRPr lang="en-US"/>
              </a:p>
            </p:txBody>
          </p:sp>
          <p:sp>
            <p:nvSpPr>
              <p:cNvPr id="1039542" name="Rectangle 182"/>
              <p:cNvSpPr>
                <a:spLocks noChangeArrowheads="1"/>
              </p:cNvSpPr>
              <p:nvPr/>
            </p:nvSpPr>
            <p:spPr bwMode="auto">
              <a:xfrm>
                <a:off x="2895" y="2160"/>
                <a:ext cx="58" cy="54"/>
              </a:xfrm>
              <a:prstGeom prst="rect">
                <a:avLst/>
              </a:prstGeom>
              <a:solidFill>
                <a:schemeClr val="folHlink"/>
              </a:solidFill>
              <a:ln w="0">
                <a:solidFill>
                  <a:srgbClr val="000000"/>
                </a:solidFill>
                <a:miter lim="800000"/>
                <a:headEnd/>
                <a:tailEnd/>
              </a:ln>
            </p:spPr>
            <p:txBody>
              <a:bodyPr/>
              <a:lstStyle/>
              <a:p>
                <a:endParaRPr lang="en-US"/>
              </a:p>
            </p:txBody>
          </p:sp>
          <p:sp>
            <p:nvSpPr>
              <p:cNvPr id="1039543" name="Rectangle 183"/>
              <p:cNvSpPr>
                <a:spLocks noChangeArrowheads="1"/>
              </p:cNvSpPr>
              <p:nvPr/>
            </p:nvSpPr>
            <p:spPr bwMode="auto">
              <a:xfrm>
                <a:off x="2929" y="2164"/>
                <a:ext cx="19" cy="46"/>
              </a:xfrm>
              <a:prstGeom prst="rect">
                <a:avLst/>
              </a:prstGeom>
              <a:solidFill>
                <a:schemeClr val="folHlink"/>
              </a:solidFill>
              <a:ln w="0">
                <a:solidFill>
                  <a:srgbClr val="000000"/>
                </a:solidFill>
                <a:miter lim="800000"/>
                <a:headEnd/>
                <a:tailEnd/>
              </a:ln>
            </p:spPr>
            <p:txBody>
              <a:bodyPr/>
              <a:lstStyle/>
              <a:p>
                <a:endParaRPr lang="en-US"/>
              </a:p>
            </p:txBody>
          </p:sp>
          <p:sp>
            <p:nvSpPr>
              <p:cNvPr id="1039544" name="Rectangle 184"/>
              <p:cNvSpPr>
                <a:spLocks noChangeArrowheads="1"/>
              </p:cNvSpPr>
              <p:nvPr/>
            </p:nvSpPr>
            <p:spPr bwMode="auto">
              <a:xfrm>
                <a:off x="2929" y="2293"/>
                <a:ext cx="23" cy="18"/>
              </a:xfrm>
              <a:prstGeom prst="rect">
                <a:avLst/>
              </a:prstGeom>
              <a:solidFill>
                <a:schemeClr val="folHlink"/>
              </a:solidFill>
              <a:ln w="0">
                <a:solidFill>
                  <a:srgbClr val="000000"/>
                </a:solidFill>
                <a:miter lim="800000"/>
                <a:headEnd/>
                <a:tailEnd/>
              </a:ln>
            </p:spPr>
            <p:txBody>
              <a:bodyPr/>
              <a:lstStyle/>
              <a:p>
                <a:endParaRPr lang="en-US"/>
              </a:p>
            </p:txBody>
          </p:sp>
          <p:sp>
            <p:nvSpPr>
              <p:cNvPr id="1039545" name="Rectangle 185"/>
              <p:cNvSpPr>
                <a:spLocks noChangeArrowheads="1"/>
              </p:cNvSpPr>
              <p:nvPr/>
            </p:nvSpPr>
            <p:spPr bwMode="auto">
              <a:xfrm>
                <a:off x="2929" y="2237"/>
                <a:ext cx="23" cy="19"/>
              </a:xfrm>
              <a:prstGeom prst="rect">
                <a:avLst/>
              </a:prstGeom>
              <a:solidFill>
                <a:schemeClr val="folHlink"/>
              </a:solidFill>
              <a:ln w="0">
                <a:solidFill>
                  <a:srgbClr val="000000"/>
                </a:solidFill>
                <a:miter lim="800000"/>
                <a:headEnd/>
                <a:tailEnd/>
              </a:ln>
            </p:spPr>
            <p:txBody>
              <a:bodyPr/>
              <a:lstStyle/>
              <a:p>
                <a:endParaRPr lang="en-US"/>
              </a:p>
            </p:txBody>
          </p:sp>
        </p:grpSp>
        <p:grpSp>
          <p:nvGrpSpPr>
            <p:cNvPr id="1039546" name="Group 186"/>
            <p:cNvGrpSpPr>
              <a:grpSpLocks/>
            </p:cNvGrpSpPr>
            <p:nvPr/>
          </p:nvGrpSpPr>
          <p:grpSpPr bwMode="auto">
            <a:xfrm>
              <a:off x="4848" y="2736"/>
              <a:ext cx="531" cy="1028"/>
              <a:chOff x="2457" y="1523"/>
              <a:chExt cx="531" cy="1028"/>
            </a:xfrm>
          </p:grpSpPr>
          <p:sp>
            <p:nvSpPr>
              <p:cNvPr id="1039547" name="Freeform 187"/>
              <p:cNvSpPr>
                <a:spLocks/>
              </p:cNvSpPr>
              <p:nvPr/>
            </p:nvSpPr>
            <p:spPr bwMode="auto">
              <a:xfrm>
                <a:off x="2457" y="1523"/>
                <a:ext cx="531" cy="1028"/>
              </a:xfrm>
              <a:custGeom>
                <a:avLst/>
                <a:gdLst>
                  <a:gd name="T0" fmla="*/ 5250 w 5308"/>
                  <a:gd name="T1" fmla="*/ 10282 h 10283"/>
                  <a:gd name="T2" fmla="*/ 5262 w 5308"/>
                  <a:gd name="T3" fmla="*/ 10280 h 10283"/>
                  <a:gd name="T4" fmla="*/ 5274 w 5308"/>
                  <a:gd name="T5" fmla="*/ 10275 h 10283"/>
                  <a:gd name="T6" fmla="*/ 5284 w 5308"/>
                  <a:gd name="T7" fmla="*/ 10268 h 10283"/>
                  <a:gd name="T8" fmla="*/ 5292 w 5308"/>
                  <a:gd name="T9" fmla="*/ 10259 h 10283"/>
                  <a:gd name="T10" fmla="*/ 5299 w 5308"/>
                  <a:gd name="T11" fmla="*/ 10249 h 10283"/>
                  <a:gd name="T12" fmla="*/ 5305 w 5308"/>
                  <a:gd name="T13" fmla="*/ 10237 h 10283"/>
                  <a:gd name="T14" fmla="*/ 5307 w 5308"/>
                  <a:gd name="T15" fmla="*/ 10224 h 10283"/>
                  <a:gd name="T16" fmla="*/ 5308 w 5308"/>
                  <a:gd name="T17" fmla="*/ 63 h 10283"/>
                  <a:gd name="T18" fmla="*/ 5306 w 5308"/>
                  <a:gd name="T19" fmla="*/ 50 h 10283"/>
                  <a:gd name="T20" fmla="*/ 5303 w 5308"/>
                  <a:gd name="T21" fmla="*/ 38 h 10283"/>
                  <a:gd name="T22" fmla="*/ 5296 w 5308"/>
                  <a:gd name="T23" fmla="*/ 27 h 10283"/>
                  <a:gd name="T24" fmla="*/ 5288 w 5308"/>
                  <a:gd name="T25" fmla="*/ 18 h 10283"/>
                  <a:gd name="T26" fmla="*/ 5279 w 5308"/>
                  <a:gd name="T27" fmla="*/ 10 h 10283"/>
                  <a:gd name="T28" fmla="*/ 5269 w 5308"/>
                  <a:gd name="T29" fmla="*/ 4 h 10283"/>
                  <a:gd name="T30" fmla="*/ 5256 w 5308"/>
                  <a:gd name="T31" fmla="*/ 1 h 10283"/>
                  <a:gd name="T32" fmla="*/ 5244 w 5308"/>
                  <a:gd name="T33" fmla="*/ 0 h 10283"/>
                  <a:gd name="T34" fmla="*/ 58 w 5308"/>
                  <a:gd name="T35" fmla="*/ 0 h 10283"/>
                  <a:gd name="T36" fmla="*/ 45 w 5308"/>
                  <a:gd name="T37" fmla="*/ 2 h 10283"/>
                  <a:gd name="T38" fmla="*/ 34 w 5308"/>
                  <a:gd name="T39" fmla="*/ 7 h 10283"/>
                  <a:gd name="T40" fmla="*/ 24 w 5308"/>
                  <a:gd name="T41" fmla="*/ 14 h 10283"/>
                  <a:gd name="T42" fmla="*/ 14 w 5308"/>
                  <a:gd name="T43" fmla="*/ 22 h 10283"/>
                  <a:gd name="T44" fmla="*/ 7 w 5308"/>
                  <a:gd name="T45" fmla="*/ 33 h 10283"/>
                  <a:gd name="T46" fmla="*/ 2 w 5308"/>
                  <a:gd name="T47" fmla="*/ 44 h 10283"/>
                  <a:gd name="T48" fmla="*/ 0 w 5308"/>
                  <a:gd name="T49" fmla="*/ 56 h 10283"/>
                  <a:gd name="T50" fmla="*/ 0 w 5308"/>
                  <a:gd name="T51" fmla="*/ 10218 h 10283"/>
                  <a:gd name="T52" fmla="*/ 1 w 5308"/>
                  <a:gd name="T53" fmla="*/ 10231 h 10283"/>
                  <a:gd name="T54" fmla="*/ 5 w 5308"/>
                  <a:gd name="T55" fmla="*/ 10243 h 10283"/>
                  <a:gd name="T56" fmla="*/ 10 w 5308"/>
                  <a:gd name="T57" fmla="*/ 10254 h 10283"/>
                  <a:gd name="T58" fmla="*/ 18 w 5308"/>
                  <a:gd name="T59" fmla="*/ 10263 h 10283"/>
                  <a:gd name="T60" fmla="*/ 29 w 5308"/>
                  <a:gd name="T61" fmla="*/ 10272 h 10283"/>
                  <a:gd name="T62" fmla="*/ 39 w 5308"/>
                  <a:gd name="T63" fmla="*/ 10278 h 10283"/>
                  <a:gd name="T64" fmla="*/ 51 w 5308"/>
                  <a:gd name="T65" fmla="*/ 10281 h 10283"/>
                  <a:gd name="T66" fmla="*/ 65 w 5308"/>
                  <a:gd name="T67" fmla="*/ 10283 h 10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08" h="10283">
                    <a:moveTo>
                      <a:pt x="5244" y="10283"/>
                    </a:moveTo>
                    <a:lnTo>
                      <a:pt x="5250" y="10282"/>
                    </a:lnTo>
                    <a:lnTo>
                      <a:pt x="5256" y="10281"/>
                    </a:lnTo>
                    <a:lnTo>
                      <a:pt x="5262" y="10280"/>
                    </a:lnTo>
                    <a:lnTo>
                      <a:pt x="5269" y="10278"/>
                    </a:lnTo>
                    <a:lnTo>
                      <a:pt x="5274" y="10275"/>
                    </a:lnTo>
                    <a:lnTo>
                      <a:pt x="5279" y="10272"/>
                    </a:lnTo>
                    <a:lnTo>
                      <a:pt x="5284" y="10268"/>
                    </a:lnTo>
                    <a:lnTo>
                      <a:pt x="5288" y="10263"/>
                    </a:lnTo>
                    <a:lnTo>
                      <a:pt x="5292" y="10259"/>
                    </a:lnTo>
                    <a:lnTo>
                      <a:pt x="5296" y="10254"/>
                    </a:lnTo>
                    <a:lnTo>
                      <a:pt x="5299" y="10249"/>
                    </a:lnTo>
                    <a:lnTo>
                      <a:pt x="5303" y="10243"/>
                    </a:lnTo>
                    <a:lnTo>
                      <a:pt x="5305" y="10237"/>
                    </a:lnTo>
                    <a:lnTo>
                      <a:pt x="5306" y="10231"/>
                    </a:lnTo>
                    <a:lnTo>
                      <a:pt x="5307" y="10224"/>
                    </a:lnTo>
                    <a:lnTo>
                      <a:pt x="5308" y="10218"/>
                    </a:lnTo>
                    <a:lnTo>
                      <a:pt x="5308" y="63"/>
                    </a:lnTo>
                    <a:lnTo>
                      <a:pt x="5307" y="56"/>
                    </a:lnTo>
                    <a:lnTo>
                      <a:pt x="5306" y="50"/>
                    </a:lnTo>
                    <a:lnTo>
                      <a:pt x="5305" y="44"/>
                    </a:lnTo>
                    <a:lnTo>
                      <a:pt x="5303" y="38"/>
                    </a:lnTo>
                    <a:lnTo>
                      <a:pt x="5299" y="33"/>
                    </a:lnTo>
                    <a:lnTo>
                      <a:pt x="5296" y="27"/>
                    </a:lnTo>
                    <a:lnTo>
                      <a:pt x="5292" y="22"/>
                    </a:lnTo>
                    <a:lnTo>
                      <a:pt x="5288" y="18"/>
                    </a:lnTo>
                    <a:lnTo>
                      <a:pt x="5284" y="14"/>
                    </a:lnTo>
                    <a:lnTo>
                      <a:pt x="5279" y="10"/>
                    </a:lnTo>
                    <a:lnTo>
                      <a:pt x="5274" y="7"/>
                    </a:lnTo>
                    <a:lnTo>
                      <a:pt x="5269" y="4"/>
                    </a:lnTo>
                    <a:lnTo>
                      <a:pt x="5262" y="2"/>
                    </a:lnTo>
                    <a:lnTo>
                      <a:pt x="5256" y="1"/>
                    </a:lnTo>
                    <a:lnTo>
                      <a:pt x="5250" y="0"/>
                    </a:lnTo>
                    <a:lnTo>
                      <a:pt x="5244" y="0"/>
                    </a:lnTo>
                    <a:lnTo>
                      <a:pt x="65" y="0"/>
                    </a:lnTo>
                    <a:lnTo>
                      <a:pt x="58" y="0"/>
                    </a:lnTo>
                    <a:lnTo>
                      <a:pt x="51" y="1"/>
                    </a:lnTo>
                    <a:lnTo>
                      <a:pt x="45" y="2"/>
                    </a:lnTo>
                    <a:lnTo>
                      <a:pt x="39" y="4"/>
                    </a:lnTo>
                    <a:lnTo>
                      <a:pt x="34" y="7"/>
                    </a:lnTo>
                    <a:lnTo>
                      <a:pt x="29" y="10"/>
                    </a:lnTo>
                    <a:lnTo>
                      <a:pt x="24" y="14"/>
                    </a:lnTo>
                    <a:lnTo>
                      <a:pt x="18" y="18"/>
                    </a:lnTo>
                    <a:lnTo>
                      <a:pt x="14" y="22"/>
                    </a:lnTo>
                    <a:lnTo>
                      <a:pt x="10" y="27"/>
                    </a:lnTo>
                    <a:lnTo>
                      <a:pt x="7" y="33"/>
                    </a:lnTo>
                    <a:lnTo>
                      <a:pt x="5" y="38"/>
                    </a:lnTo>
                    <a:lnTo>
                      <a:pt x="2" y="44"/>
                    </a:lnTo>
                    <a:lnTo>
                      <a:pt x="1" y="50"/>
                    </a:lnTo>
                    <a:lnTo>
                      <a:pt x="0" y="56"/>
                    </a:lnTo>
                    <a:lnTo>
                      <a:pt x="0" y="63"/>
                    </a:lnTo>
                    <a:lnTo>
                      <a:pt x="0" y="10218"/>
                    </a:lnTo>
                    <a:lnTo>
                      <a:pt x="0" y="10224"/>
                    </a:lnTo>
                    <a:lnTo>
                      <a:pt x="1" y="10231"/>
                    </a:lnTo>
                    <a:lnTo>
                      <a:pt x="2" y="10237"/>
                    </a:lnTo>
                    <a:lnTo>
                      <a:pt x="5" y="10243"/>
                    </a:lnTo>
                    <a:lnTo>
                      <a:pt x="7" y="10249"/>
                    </a:lnTo>
                    <a:lnTo>
                      <a:pt x="10" y="10254"/>
                    </a:lnTo>
                    <a:lnTo>
                      <a:pt x="14" y="10259"/>
                    </a:lnTo>
                    <a:lnTo>
                      <a:pt x="18" y="10263"/>
                    </a:lnTo>
                    <a:lnTo>
                      <a:pt x="24" y="10268"/>
                    </a:lnTo>
                    <a:lnTo>
                      <a:pt x="29" y="10272"/>
                    </a:lnTo>
                    <a:lnTo>
                      <a:pt x="34" y="10275"/>
                    </a:lnTo>
                    <a:lnTo>
                      <a:pt x="39" y="10278"/>
                    </a:lnTo>
                    <a:lnTo>
                      <a:pt x="45" y="10280"/>
                    </a:lnTo>
                    <a:lnTo>
                      <a:pt x="51" y="10281"/>
                    </a:lnTo>
                    <a:lnTo>
                      <a:pt x="58" y="10282"/>
                    </a:lnTo>
                    <a:lnTo>
                      <a:pt x="65" y="10283"/>
                    </a:lnTo>
                    <a:lnTo>
                      <a:pt x="5244" y="10283"/>
                    </a:lnTo>
                    <a:close/>
                  </a:path>
                </a:pathLst>
              </a:custGeom>
              <a:solidFill>
                <a:schemeClr val="folHlink"/>
              </a:solidFill>
              <a:ln w="0">
                <a:solidFill>
                  <a:srgbClr val="000000"/>
                </a:solidFill>
                <a:prstDash val="solid"/>
                <a:round/>
                <a:headEnd/>
                <a:tailEnd/>
              </a:ln>
            </p:spPr>
            <p:txBody>
              <a:bodyPr/>
              <a:lstStyle/>
              <a:p>
                <a:endParaRPr lang="en-US"/>
              </a:p>
            </p:txBody>
          </p:sp>
          <p:sp>
            <p:nvSpPr>
              <p:cNvPr id="1039548" name="Freeform 188"/>
              <p:cNvSpPr>
                <a:spLocks/>
              </p:cNvSpPr>
              <p:nvPr/>
            </p:nvSpPr>
            <p:spPr bwMode="auto">
              <a:xfrm>
                <a:off x="2496" y="1536"/>
                <a:ext cx="399" cy="913"/>
              </a:xfrm>
              <a:custGeom>
                <a:avLst/>
                <a:gdLst>
                  <a:gd name="T0" fmla="*/ 3933 w 3991"/>
                  <a:gd name="T1" fmla="*/ 9126 h 9127"/>
                  <a:gd name="T2" fmla="*/ 3946 w 3991"/>
                  <a:gd name="T3" fmla="*/ 9124 h 9127"/>
                  <a:gd name="T4" fmla="*/ 3957 w 3991"/>
                  <a:gd name="T5" fmla="*/ 9119 h 9127"/>
                  <a:gd name="T6" fmla="*/ 3967 w 3991"/>
                  <a:gd name="T7" fmla="*/ 9112 h 9127"/>
                  <a:gd name="T8" fmla="*/ 3976 w 3991"/>
                  <a:gd name="T9" fmla="*/ 9103 h 9127"/>
                  <a:gd name="T10" fmla="*/ 3983 w 3991"/>
                  <a:gd name="T11" fmla="*/ 9093 h 9127"/>
                  <a:gd name="T12" fmla="*/ 3988 w 3991"/>
                  <a:gd name="T13" fmla="*/ 9081 h 9127"/>
                  <a:gd name="T14" fmla="*/ 3990 w 3991"/>
                  <a:gd name="T15" fmla="*/ 9069 h 9127"/>
                  <a:gd name="T16" fmla="*/ 3991 w 3991"/>
                  <a:gd name="T17" fmla="*/ 64 h 9127"/>
                  <a:gd name="T18" fmla="*/ 3989 w 3991"/>
                  <a:gd name="T19" fmla="*/ 51 h 9127"/>
                  <a:gd name="T20" fmla="*/ 3986 w 3991"/>
                  <a:gd name="T21" fmla="*/ 38 h 9127"/>
                  <a:gd name="T22" fmla="*/ 3980 w 3991"/>
                  <a:gd name="T23" fmla="*/ 28 h 9127"/>
                  <a:gd name="T24" fmla="*/ 3972 w 3991"/>
                  <a:gd name="T25" fmla="*/ 19 h 9127"/>
                  <a:gd name="T26" fmla="*/ 3962 w 3991"/>
                  <a:gd name="T27" fmla="*/ 11 h 9127"/>
                  <a:gd name="T28" fmla="*/ 3952 w 3991"/>
                  <a:gd name="T29" fmla="*/ 4 h 9127"/>
                  <a:gd name="T30" fmla="*/ 3940 w 3991"/>
                  <a:gd name="T31" fmla="*/ 1 h 9127"/>
                  <a:gd name="T32" fmla="*/ 3927 w 3991"/>
                  <a:gd name="T33" fmla="*/ 0 h 9127"/>
                  <a:gd name="T34" fmla="*/ 57 w 3991"/>
                  <a:gd name="T35" fmla="*/ 0 h 9127"/>
                  <a:gd name="T36" fmla="*/ 44 w 3991"/>
                  <a:gd name="T37" fmla="*/ 2 h 9127"/>
                  <a:gd name="T38" fmla="*/ 33 w 3991"/>
                  <a:gd name="T39" fmla="*/ 8 h 9127"/>
                  <a:gd name="T40" fmla="*/ 23 w 3991"/>
                  <a:gd name="T41" fmla="*/ 15 h 9127"/>
                  <a:gd name="T42" fmla="*/ 14 w 3991"/>
                  <a:gd name="T43" fmla="*/ 23 h 9127"/>
                  <a:gd name="T44" fmla="*/ 7 w 3991"/>
                  <a:gd name="T45" fmla="*/ 33 h 9127"/>
                  <a:gd name="T46" fmla="*/ 2 w 3991"/>
                  <a:gd name="T47" fmla="*/ 45 h 9127"/>
                  <a:gd name="T48" fmla="*/ 0 w 3991"/>
                  <a:gd name="T49" fmla="*/ 57 h 9127"/>
                  <a:gd name="T50" fmla="*/ 0 w 3991"/>
                  <a:gd name="T51" fmla="*/ 9062 h 9127"/>
                  <a:gd name="T52" fmla="*/ 1 w 3991"/>
                  <a:gd name="T53" fmla="*/ 9075 h 9127"/>
                  <a:gd name="T54" fmla="*/ 4 w 3991"/>
                  <a:gd name="T55" fmla="*/ 9087 h 9127"/>
                  <a:gd name="T56" fmla="*/ 10 w 3991"/>
                  <a:gd name="T57" fmla="*/ 9098 h 9127"/>
                  <a:gd name="T58" fmla="*/ 19 w 3991"/>
                  <a:gd name="T59" fmla="*/ 9108 h 9127"/>
                  <a:gd name="T60" fmla="*/ 28 w 3991"/>
                  <a:gd name="T61" fmla="*/ 9116 h 9127"/>
                  <a:gd name="T62" fmla="*/ 38 w 3991"/>
                  <a:gd name="T63" fmla="*/ 9122 h 9127"/>
                  <a:gd name="T64" fmla="*/ 50 w 3991"/>
                  <a:gd name="T65" fmla="*/ 9125 h 9127"/>
                  <a:gd name="T66" fmla="*/ 64 w 3991"/>
                  <a:gd name="T67" fmla="*/ 9127 h 9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1" h="9127">
                    <a:moveTo>
                      <a:pt x="3927" y="9127"/>
                    </a:moveTo>
                    <a:lnTo>
                      <a:pt x="3933" y="9126"/>
                    </a:lnTo>
                    <a:lnTo>
                      <a:pt x="3940" y="9125"/>
                    </a:lnTo>
                    <a:lnTo>
                      <a:pt x="3946" y="9124"/>
                    </a:lnTo>
                    <a:lnTo>
                      <a:pt x="3952" y="9122"/>
                    </a:lnTo>
                    <a:lnTo>
                      <a:pt x="3957" y="9119"/>
                    </a:lnTo>
                    <a:lnTo>
                      <a:pt x="3962" y="9116"/>
                    </a:lnTo>
                    <a:lnTo>
                      <a:pt x="3967" y="9112"/>
                    </a:lnTo>
                    <a:lnTo>
                      <a:pt x="3972" y="9108"/>
                    </a:lnTo>
                    <a:lnTo>
                      <a:pt x="3976" y="9103"/>
                    </a:lnTo>
                    <a:lnTo>
                      <a:pt x="3980" y="9098"/>
                    </a:lnTo>
                    <a:lnTo>
                      <a:pt x="3983" y="9093"/>
                    </a:lnTo>
                    <a:lnTo>
                      <a:pt x="3986" y="9087"/>
                    </a:lnTo>
                    <a:lnTo>
                      <a:pt x="3988" y="9081"/>
                    </a:lnTo>
                    <a:lnTo>
                      <a:pt x="3989" y="9075"/>
                    </a:lnTo>
                    <a:lnTo>
                      <a:pt x="3990" y="9069"/>
                    </a:lnTo>
                    <a:lnTo>
                      <a:pt x="3991" y="9062"/>
                    </a:lnTo>
                    <a:lnTo>
                      <a:pt x="3991" y="64"/>
                    </a:lnTo>
                    <a:lnTo>
                      <a:pt x="3990" y="57"/>
                    </a:lnTo>
                    <a:lnTo>
                      <a:pt x="3989" y="51"/>
                    </a:lnTo>
                    <a:lnTo>
                      <a:pt x="3988" y="45"/>
                    </a:lnTo>
                    <a:lnTo>
                      <a:pt x="3986" y="38"/>
                    </a:lnTo>
                    <a:lnTo>
                      <a:pt x="3983" y="33"/>
                    </a:lnTo>
                    <a:lnTo>
                      <a:pt x="3980" y="28"/>
                    </a:lnTo>
                    <a:lnTo>
                      <a:pt x="3976" y="23"/>
                    </a:lnTo>
                    <a:lnTo>
                      <a:pt x="3972" y="19"/>
                    </a:lnTo>
                    <a:lnTo>
                      <a:pt x="3967" y="15"/>
                    </a:lnTo>
                    <a:lnTo>
                      <a:pt x="3962" y="11"/>
                    </a:lnTo>
                    <a:lnTo>
                      <a:pt x="3957" y="8"/>
                    </a:lnTo>
                    <a:lnTo>
                      <a:pt x="3952" y="4"/>
                    </a:lnTo>
                    <a:lnTo>
                      <a:pt x="3946" y="2"/>
                    </a:lnTo>
                    <a:lnTo>
                      <a:pt x="3940" y="1"/>
                    </a:lnTo>
                    <a:lnTo>
                      <a:pt x="3933" y="0"/>
                    </a:lnTo>
                    <a:lnTo>
                      <a:pt x="3927" y="0"/>
                    </a:lnTo>
                    <a:lnTo>
                      <a:pt x="64" y="0"/>
                    </a:lnTo>
                    <a:lnTo>
                      <a:pt x="57" y="0"/>
                    </a:lnTo>
                    <a:lnTo>
                      <a:pt x="50" y="1"/>
                    </a:lnTo>
                    <a:lnTo>
                      <a:pt x="44" y="2"/>
                    </a:lnTo>
                    <a:lnTo>
                      <a:pt x="38" y="4"/>
                    </a:lnTo>
                    <a:lnTo>
                      <a:pt x="33" y="8"/>
                    </a:lnTo>
                    <a:lnTo>
                      <a:pt x="28" y="11"/>
                    </a:lnTo>
                    <a:lnTo>
                      <a:pt x="23" y="15"/>
                    </a:lnTo>
                    <a:lnTo>
                      <a:pt x="19" y="19"/>
                    </a:lnTo>
                    <a:lnTo>
                      <a:pt x="14" y="23"/>
                    </a:lnTo>
                    <a:lnTo>
                      <a:pt x="10" y="28"/>
                    </a:lnTo>
                    <a:lnTo>
                      <a:pt x="7" y="33"/>
                    </a:lnTo>
                    <a:lnTo>
                      <a:pt x="4" y="38"/>
                    </a:lnTo>
                    <a:lnTo>
                      <a:pt x="2" y="45"/>
                    </a:lnTo>
                    <a:lnTo>
                      <a:pt x="1" y="51"/>
                    </a:lnTo>
                    <a:lnTo>
                      <a:pt x="0" y="57"/>
                    </a:lnTo>
                    <a:lnTo>
                      <a:pt x="0" y="64"/>
                    </a:lnTo>
                    <a:lnTo>
                      <a:pt x="0" y="9062"/>
                    </a:lnTo>
                    <a:lnTo>
                      <a:pt x="0" y="9069"/>
                    </a:lnTo>
                    <a:lnTo>
                      <a:pt x="1" y="9075"/>
                    </a:lnTo>
                    <a:lnTo>
                      <a:pt x="2" y="9081"/>
                    </a:lnTo>
                    <a:lnTo>
                      <a:pt x="4" y="9087"/>
                    </a:lnTo>
                    <a:lnTo>
                      <a:pt x="7" y="9093"/>
                    </a:lnTo>
                    <a:lnTo>
                      <a:pt x="10" y="9098"/>
                    </a:lnTo>
                    <a:lnTo>
                      <a:pt x="14" y="9103"/>
                    </a:lnTo>
                    <a:lnTo>
                      <a:pt x="19" y="9108"/>
                    </a:lnTo>
                    <a:lnTo>
                      <a:pt x="23" y="9112"/>
                    </a:lnTo>
                    <a:lnTo>
                      <a:pt x="28" y="9116"/>
                    </a:lnTo>
                    <a:lnTo>
                      <a:pt x="33" y="9119"/>
                    </a:lnTo>
                    <a:lnTo>
                      <a:pt x="38" y="9122"/>
                    </a:lnTo>
                    <a:lnTo>
                      <a:pt x="44" y="9124"/>
                    </a:lnTo>
                    <a:lnTo>
                      <a:pt x="50" y="9125"/>
                    </a:lnTo>
                    <a:lnTo>
                      <a:pt x="57" y="9126"/>
                    </a:lnTo>
                    <a:lnTo>
                      <a:pt x="64" y="9127"/>
                    </a:lnTo>
                    <a:lnTo>
                      <a:pt x="3927" y="9127"/>
                    </a:lnTo>
                    <a:close/>
                  </a:path>
                </a:pathLst>
              </a:custGeom>
              <a:solidFill>
                <a:schemeClr val="folHlink"/>
              </a:solidFill>
              <a:ln w="0">
                <a:solidFill>
                  <a:srgbClr val="000000"/>
                </a:solidFill>
                <a:prstDash val="solid"/>
                <a:round/>
                <a:headEnd/>
                <a:tailEnd/>
              </a:ln>
            </p:spPr>
            <p:txBody>
              <a:bodyPr/>
              <a:lstStyle/>
              <a:p>
                <a:endParaRPr lang="en-US"/>
              </a:p>
            </p:txBody>
          </p:sp>
          <p:sp>
            <p:nvSpPr>
              <p:cNvPr id="1039549" name="Freeform 189"/>
              <p:cNvSpPr>
                <a:spLocks/>
              </p:cNvSpPr>
              <p:nvPr/>
            </p:nvSpPr>
            <p:spPr bwMode="auto">
              <a:xfrm>
                <a:off x="2509" y="1586"/>
                <a:ext cx="370" cy="141"/>
              </a:xfrm>
              <a:custGeom>
                <a:avLst/>
                <a:gdLst>
                  <a:gd name="T0" fmla="*/ 3639 w 3697"/>
                  <a:gd name="T1" fmla="*/ 1403 h 1404"/>
                  <a:gd name="T2" fmla="*/ 3651 w 3697"/>
                  <a:gd name="T3" fmla="*/ 1401 h 1404"/>
                  <a:gd name="T4" fmla="*/ 3663 w 3697"/>
                  <a:gd name="T5" fmla="*/ 1396 h 1404"/>
                  <a:gd name="T6" fmla="*/ 3673 w 3697"/>
                  <a:gd name="T7" fmla="*/ 1389 h 1404"/>
                  <a:gd name="T8" fmla="*/ 3682 w 3697"/>
                  <a:gd name="T9" fmla="*/ 1381 h 1404"/>
                  <a:gd name="T10" fmla="*/ 3688 w 3697"/>
                  <a:gd name="T11" fmla="*/ 1370 h 1404"/>
                  <a:gd name="T12" fmla="*/ 3693 w 3697"/>
                  <a:gd name="T13" fmla="*/ 1359 h 1404"/>
                  <a:gd name="T14" fmla="*/ 3696 w 3697"/>
                  <a:gd name="T15" fmla="*/ 1347 h 1404"/>
                  <a:gd name="T16" fmla="*/ 3697 w 3697"/>
                  <a:gd name="T17" fmla="*/ 64 h 1404"/>
                  <a:gd name="T18" fmla="*/ 3694 w 3697"/>
                  <a:gd name="T19" fmla="*/ 50 h 1404"/>
                  <a:gd name="T20" fmla="*/ 3691 w 3697"/>
                  <a:gd name="T21" fmla="*/ 38 h 1404"/>
                  <a:gd name="T22" fmla="*/ 3685 w 3697"/>
                  <a:gd name="T23" fmla="*/ 28 h 1404"/>
                  <a:gd name="T24" fmla="*/ 3678 w 3697"/>
                  <a:gd name="T25" fmla="*/ 18 h 1404"/>
                  <a:gd name="T26" fmla="*/ 3668 w 3697"/>
                  <a:gd name="T27" fmla="*/ 10 h 1404"/>
                  <a:gd name="T28" fmla="*/ 3657 w 3697"/>
                  <a:gd name="T29" fmla="*/ 4 h 1404"/>
                  <a:gd name="T30" fmla="*/ 3645 w 3697"/>
                  <a:gd name="T31" fmla="*/ 1 h 1404"/>
                  <a:gd name="T32" fmla="*/ 3633 w 3697"/>
                  <a:gd name="T33" fmla="*/ 0 h 1404"/>
                  <a:gd name="T34" fmla="*/ 58 w 3697"/>
                  <a:gd name="T35" fmla="*/ 0 h 1404"/>
                  <a:gd name="T36" fmla="*/ 45 w 3697"/>
                  <a:gd name="T37" fmla="*/ 2 h 1404"/>
                  <a:gd name="T38" fmla="*/ 33 w 3697"/>
                  <a:gd name="T39" fmla="*/ 7 h 1404"/>
                  <a:gd name="T40" fmla="*/ 23 w 3697"/>
                  <a:gd name="T41" fmla="*/ 14 h 1404"/>
                  <a:gd name="T42" fmla="*/ 14 w 3697"/>
                  <a:gd name="T43" fmla="*/ 23 h 1404"/>
                  <a:gd name="T44" fmla="*/ 7 w 3697"/>
                  <a:gd name="T45" fmla="*/ 33 h 1404"/>
                  <a:gd name="T46" fmla="*/ 2 w 3697"/>
                  <a:gd name="T47" fmla="*/ 44 h 1404"/>
                  <a:gd name="T48" fmla="*/ 0 w 3697"/>
                  <a:gd name="T49" fmla="*/ 56 h 1404"/>
                  <a:gd name="T50" fmla="*/ 0 w 3697"/>
                  <a:gd name="T51" fmla="*/ 1340 h 1404"/>
                  <a:gd name="T52" fmla="*/ 1 w 3697"/>
                  <a:gd name="T53" fmla="*/ 1353 h 1404"/>
                  <a:gd name="T54" fmla="*/ 4 w 3697"/>
                  <a:gd name="T55" fmla="*/ 1365 h 1404"/>
                  <a:gd name="T56" fmla="*/ 10 w 3697"/>
                  <a:gd name="T57" fmla="*/ 1375 h 1404"/>
                  <a:gd name="T58" fmla="*/ 18 w 3697"/>
                  <a:gd name="T59" fmla="*/ 1385 h 1404"/>
                  <a:gd name="T60" fmla="*/ 28 w 3697"/>
                  <a:gd name="T61" fmla="*/ 1393 h 1404"/>
                  <a:gd name="T62" fmla="*/ 39 w 3697"/>
                  <a:gd name="T63" fmla="*/ 1399 h 1404"/>
                  <a:gd name="T64" fmla="*/ 51 w 3697"/>
                  <a:gd name="T65" fmla="*/ 1402 h 1404"/>
                  <a:gd name="T66" fmla="*/ 65 w 3697"/>
                  <a:gd name="T67" fmla="*/ 1404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7" h="1404">
                    <a:moveTo>
                      <a:pt x="3633" y="1404"/>
                    </a:moveTo>
                    <a:lnTo>
                      <a:pt x="3639" y="1403"/>
                    </a:lnTo>
                    <a:lnTo>
                      <a:pt x="3645" y="1402"/>
                    </a:lnTo>
                    <a:lnTo>
                      <a:pt x="3651" y="1401"/>
                    </a:lnTo>
                    <a:lnTo>
                      <a:pt x="3657" y="1399"/>
                    </a:lnTo>
                    <a:lnTo>
                      <a:pt x="3663" y="1396"/>
                    </a:lnTo>
                    <a:lnTo>
                      <a:pt x="3668" y="1393"/>
                    </a:lnTo>
                    <a:lnTo>
                      <a:pt x="3673" y="1389"/>
                    </a:lnTo>
                    <a:lnTo>
                      <a:pt x="3678" y="1385"/>
                    </a:lnTo>
                    <a:lnTo>
                      <a:pt x="3682" y="1381"/>
                    </a:lnTo>
                    <a:lnTo>
                      <a:pt x="3685" y="1375"/>
                    </a:lnTo>
                    <a:lnTo>
                      <a:pt x="3688" y="1370"/>
                    </a:lnTo>
                    <a:lnTo>
                      <a:pt x="3691" y="1365"/>
                    </a:lnTo>
                    <a:lnTo>
                      <a:pt x="3693" y="1359"/>
                    </a:lnTo>
                    <a:lnTo>
                      <a:pt x="3694" y="1353"/>
                    </a:lnTo>
                    <a:lnTo>
                      <a:pt x="3696" y="1347"/>
                    </a:lnTo>
                    <a:lnTo>
                      <a:pt x="3697" y="1340"/>
                    </a:lnTo>
                    <a:lnTo>
                      <a:pt x="3697" y="64"/>
                    </a:lnTo>
                    <a:lnTo>
                      <a:pt x="3696" y="56"/>
                    </a:lnTo>
                    <a:lnTo>
                      <a:pt x="3694" y="50"/>
                    </a:lnTo>
                    <a:lnTo>
                      <a:pt x="3693" y="44"/>
                    </a:lnTo>
                    <a:lnTo>
                      <a:pt x="3691" y="38"/>
                    </a:lnTo>
                    <a:lnTo>
                      <a:pt x="3688" y="33"/>
                    </a:lnTo>
                    <a:lnTo>
                      <a:pt x="3685" y="28"/>
                    </a:lnTo>
                    <a:lnTo>
                      <a:pt x="3682" y="23"/>
                    </a:lnTo>
                    <a:lnTo>
                      <a:pt x="3678" y="18"/>
                    </a:lnTo>
                    <a:lnTo>
                      <a:pt x="3673" y="14"/>
                    </a:lnTo>
                    <a:lnTo>
                      <a:pt x="3668" y="10"/>
                    </a:lnTo>
                    <a:lnTo>
                      <a:pt x="3663" y="7"/>
                    </a:lnTo>
                    <a:lnTo>
                      <a:pt x="3657" y="4"/>
                    </a:lnTo>
                    <a:lnTo>
                      <a:pt x="3651" y="2"/>
                    </a:lnTo>
                    <a:lnTo>
                      <a:pt x="3645" y="1"/>
                    </a:lnTo>
                    <a:lnTo>
                      <a:pt x="3639" y="0"/>
                    </a:lnTo>
                    <a:lnTo>
                      <a:pt x="3633" y="0"/>
                    </a:lnTo>
                    <a:lnTo>
                      <a:pt x="65" y="0"/>
                    </a:lnTo>
                    <a:lnTo>
                      <a:pt x="58" y="0"/>
                    </a:lnTo>
                    <a:lnTo>
                      <a:pt x="51" y="1"/>
                    </a:lnTo>
                    <a:lnTo>
                      <a:pt x="45" y="2"/>
                    </a:lnTo>
                    <a:lnTo>
                      <a:pt x="39" y="4"/>
                    </a:lnTo>
                    <a:lnTo>
                      <a:pt x="33" y="7"/>
                    </a:lnTo>
                    <a:lnTo>
                      <a:pt x="28" y="10"/>
                    </a:lnTo>
                    <a:lnTo>
                      <a:pt x="23" y="14"/>
                    </a:lnTo>
                    <a:lnTo>
                      <a:pt x="18" y="18"/>
                    </a:lnTo>
                    <a:lnTo>
                      <a:pt x="14" y="23"/>
                    </a:lnTo>
                    <a:lnTo>
                      <a:pt x="10" y="28"/>
                    </a:lnTo>
                    <a:lnTo>
                      <a:pt x="7" y="33"/>
                    </a:lnTo>
                    <a:lnTo>
                      <a:pt x="4" y="38"/>
                    </a:lnTo>
                    <a:lnTo>
                      <a:pt x="2" y="44"/>
                    </a:lnTo>
                    <a:lnTo>
                      <a:pt x="1" y="50"/>
                    </a:lnTo>
                    <a:lnTo>
                      <a:pt x="0" y="56"/>
                    </a:lnTo>
                    <a:lnTo>
                      <a:pt x="0" y="64"/>
                    </a:lnTo>
                    <a:lnTo>
                      <a:pt x="0" y="1340"/>
                    </a:lnTo>
                    <a:lnTo>
                      <a:pt x="0" y="1347"/>
                    </a:lnTo>
                    <a:lnTo>
                      <a:pt x="1" y="1353"/>
                    </a:lnTo>
                    <a:lnTo>
                      <a:pt x="2" y="1359"/>
                    </a:lnTo>
                    <a:lnTo>
                      <a:pt x="4" y="1365"/>
                    </a:lnTo>
                    <a:lnTo>
                      <a:pt x="7" y="1370"/>
                    </a:lnTo>
                    <a:lnTo>
                      <a:pt x="10" y="1375"/>
                    </a:lnTo>
                    <a:lnTo>
                      <a:pt x="14" y="1381"/>
                    </a:lnTo>
                    <a:lnTo>
                      <a:pt x="18" y="1385"/>
                    </a:lnTo>
                    <a:lnTo>
                      <a:pt x="23" y="1389"/>
                    </a:lnTo>
                    <a:lnTo>
                      <a:pt x="28" y="1393"/>
                    </a:lnTo>
                    <a:lnTo>
                      <a:pt x="33" y="1396"/>
                    </a:lnTo>
                    <a:lnTo>
                      <a:pt x="39" y="1399"/>
                    </a:lnTo>
                    <a:lnTo>
                      <a:pt x="45" y="1401"/>
                    </a:lnTo>
                    <a:lnTo>
                      <a:pt x="51" y="1402"/>
                    </a:lnTo>
                    <a:lnTo>
                      <a:pt x="58" y="1403"/>
                    </a:lnTo>
                    <a:lnTo>
                      <a:pt x="65" y="1404"/>
                    </a:lnTo>
                    <a:lnTo>
                      <a:pt x="3633" y="1404"/>
                    </a:lnTo>
                    <a:close/>
                  </a:path>
                </a:pathLst>
              </a:custGeom>
              <a:solidFill>
                <a:schemeClr val="folHlink"/>
              </a:solidFill>
              <a:ln w="0">
                <a:solidFill>
                  <a:srgbClr val="000000"/>
                </a:solidFill>
                <a:prstDash val="solid"/>
                <a:round/>
                <a:headEnd/>
                <a:tailEnd/>
              </a:ln>
            </p:spPr>
            <p:txBody>
              <a:bodyPr/>
              <a:lstStyle/>
              <a:p>
                <a:endParaRPr lang="en-US"/>
              </a:p>
            </p:txBody>
          </p:sp>
          <p:sp>
            <p:nvSpPr>
              <p:cNvPr id="1039550" name="Freeform 190"/>
              <p:cNvSpPr>
                <a:spLocks/>
              </p:cNvSpPr>
              <p:nvPr/>
            </p:nvSpPr>
            <p:spPr bwMode="auto">
              <a:xfrm>
                <a:off x="2523" y="1598"/>
                <a:ext cx="340" cy="81"/>
              </a:xfrm>
              <a:custGeom>
                <a:avLst/>
                <a:gdLst>
                  <a:gd name="T0" fmla="*/ 3343 w 3401"/>
                  <a:gd name="T1" fmla="*/ 814 h 815"/>
                  <a:gd name="T2" fmla="*/ 3356 w 3401"/>
                  <a:gd name="T3" fmla="*/ 812 h 815"/>
                  <a:gd name="T4" fmla="*/ 3367 w 3401"/>
                  <a:gd name="T5" fmla="*/ 807 h 815"/>
                  <a:gd name="T6" fmla="*/ 3377 w 3401"/>
                  <a:gd name="T7" fmla="*/ 800 h 815"/>
                  <a:gd name="T8" fmla="*/ 3387 w 3401"/>
                  <a:gd name="T9" fmla="*/ 792 h 815"/>
                  <a:gd name="T10" fmla="*/ 3393 w 3401"/>
                  <a:gd name="T11" fmla="*/ 781 h 815"/>
                  <a:gd name="T12" fmla="*/ 3398 w 3401"/>
                  <a:gd name="T13" fmla="*/ 770 h 815"/>
                  <a:gd name="T14" fmla="*/ 3400 w 3401"/>
                  <a:gd name="T15" fmla="*/ 758 h 815"/>
                  <a:gd name="T16" fmla="*/ 3401 w 3401"/>
                  <a:gd name="T17" fmla="*/ 64 h 815"/>
                  <a:gd name="T18" fmla="*/ 3399 w 3401"/>
                  <a:gd name="T19" fmla="*/ 50 h 815"/>
                  <a:gd name="T20" fmla="*/ 3396 w 3401"/>
                  <a:gd name="T21" fmla="*/ 38 h 815"/>
                  <a:gd name="T22" fmla="*/ 3390 w 3401"/>
                  <a:gd name="T23" fmla="*/ 28 h 815"/>
                  <a:gd name="T24" fmla="*/ 3382 w 3401"/>
                  <a:gd name="T25" fmla="*/ 19 h 815"/>
                  <a:gd name="T26" fmla="*/ 3372 w 3401"/>
                  <a:gd name="T27" fmla="*/ 10 h 815"/>
                  <a:gd name="T28" fmla="*/ 3362 w 3401"/>
                  <a:gd name="T29" fmla="*/ 4 h 815"/>
                  <a:gd name="T30" fmla="*/ 3350 w 3401"/>
                  <a:gd name="T31" fmla="*/ 1 h 815"/>
                  <a:gd name="T32" fmla="*/ 3337 w 3401"/>
                  <a:gd name="T33" fmla="*/ 0 h 815"/>
                  <a:gd name="T34" fmla="*/ 56 w 3401"/>
                  <a:gd name="T35" fmla="*/ 0 h 815"/>
                  <a:gd name="T36" fmla="*/ 44 w 3401"/>
                  <a:gd name="T37" fmla="*/ 2 h 815"/>
                  <a:gd name="T38" fmla="*/ 33 w 3401"/>
                  <a:gd name="T39" fmla="*/ 7 h 815"/>
                  <a:gd name="T40" fmla="*/ 22 w 3401"/>
                  <a:gd name="T41" fmla="*/ 14 h 815"/>
                  <a:gd name="T42" fmla="*/ 14 w 3401"/>
                  <a:gd name="T43" fmla="*/ 23 h 815"/>
                  <a:gd name="T44" fmla="*/ 7 w 3401"/>
                  <a:gd name="T45" fmla="*/ 33 h 815"/>
                  <a:gd name="T46" fmla="*/ 2 w 3401"/>
                  <a:gd name="T47" fmla="*/ 44 h 815"/>
                  <a:gd name="T48" fmla="*/ 0 w 3401"/>
                  <a:gd name="T49" fmla="*/ 57 h 815"/>
                  <a:gd name="T50" fmla="*/ 0 w 3401"/>
                  <a:gd name="T51" fmla="*/ 752 h 815"/>
                  <a:gd name="T52" fmla="*/ 1 w 3401"/>
                  <a:gd name="T53" fmla="*/ 764 h 815"/>
                  <a:gd name="T54" fmla="*/ 4 w 3401"/>
                  <a:gd name="T55" fmla="*/ 776 h 815"/>
                  <a:gd name="T56" fmla="*/ 10 w 3401"/>
                  <a:gd name="T57" fmla="*/ 786 h 815"/>
                  <a:gd name="T58" fmla="*/ 18 w 3401"/>
                  <a:gd name="T59" fmla="*/ 796 h 815"/>
                  <a:gd name="T60" fmla="*/ 28 w 3401"/>
                  <a:gd name="T61" fmla="*/ 804 h 815"/>
                  <a:gd name="T62" fmla="*/ 38 w 3401"/>
                  <a:gd name="T63" fmla="*/ 810 h 815"/>
                  <a:gd name="T64" fmla="*/ 50 w 3401"/>
                  <a:gd name="T65" fmla="*/ 813 h 815"/>
                  <a:gd name="T66" fmla="*/ 64 w 3401"/>
                  <a:gd name="T67" fmla="*/ 81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01" h="815">
                    <a:moveTo>
                      <a:pt x="3337" y="815"/>
                    </a:moveTo>
                    <a:lnTo>
                      <a:pt x="3343" y="814"/>
                    </a:lnTo>
                    <a:lnTo>
                      <a:pt x="3350" y="813"/>
                    </a:lnTo>
                    <a:lnTo>
                      <a:pt x="3356" y="812"/>
                    </a:lnTo>
                    <a:lnTo>
                      <a:pt x="3362" y="810"/>
                    </a:lnTo>
                    <a:lnTo>
                      <a:pt x="3367" y="807"/>
                    </a:lnTo>
                    <a:lnTo>
                      <a:pt x="3372" y="804"/>
                    </a:lnTo>
                    <a:lnTo>
                      <a:pt x="3377" y="800"/>
                    </a:lnTo>
                    <a:lnTo>
                      <a:pt x="3382" y="796"/>
                    </a:lnTo>
                    <a:lnTo>
                      <a:pt x="3387" y="792"/>
                    </a:lnTo>
                    <a:lnTo>
                      <a:pt x="3390" y="786"/>
                    </a:lnTo>
                    <a:lnTo>
                      <a:pt x="3393" y="781"/>
                    </a:lnTo>
                    <a:lnTo>
                      <a:pt x="3396" y="776"/>
                    </a:lnTo>
                    <a:lnTo>
                      <a:pt x="3398" y="770"/>
                    </a:lnTo>
                    <a:lnTo>
                      <a:pt x="3399" y="764"/>
                    </a:lnTo>
                    <a:lnTo>
                      <a:pt x="3400" y="758"/>
                    </a:lnTo>
                    <a:lnTo>
                      <a:pt x="3401" y="752"/>
                    </a:lnTo>
                    <a:lnTo>
                      <a:pt x="3401" y="64"/>
                    </a:lnTo>
                    <a:lnTo>
                      <a:pt x="3400" y="57"/>
                    </a:lnTo>
                    <a:lnTo>
                      <a:pt x="3399" y="50"/>
                    </a:lnTo>
                    <a:lnTo>
                      <a:pt x="3398" y="44"/>
                    </a:lnTo>
                    <a:lnTo>
                      <a:pt x="3396" y="38"/>
                    </a:lnTo>
                    <a:lnTo>
                      <a:pt x="3393" y="33"/>
                    </a:lnTo>
                    <a:lnTo>
                      <a:pt x="3390" y="28"/>
                    </a:lnTo>
                    <a:lnTo>
                      <a:pt x="3387" y="23"/>
                    </a:lnTo>
                    <a:lnTo>
                      <a:pt x="3382" y="19"/>
                    </a:lnTo>
                    <a:lnTo>
                      <a:pt x="3377" y="14"/>
                    </a:lnTo>
                    <a:lnTo>
                      <a:pt x="3372" y="10"/>
                    </a:lnTo>
                    <a:lnTo>
                      <a:pt x="3367" y="7"/>
                    </a:lnTo>
                    <a:lnTo>
                      <a:pt x="3362" y="4"/>
                    </a:lnTo>
                    <a:lnTo>
                      <a:pt x="3356" y="2"/>
                    </a:lnTo>
                    <a:lnTo>
                      <a:pt x="3350" y="1"/>
                    </a:lnTo>
                    <a:lnTo>
                      <a:pt x="3343" y="0"/>
                    </a:lnTo>
                    <a:lnTo>
                      <a:pt x="3337" y="0"/>
                    </a:lnTo>
                    <a:lnTo>
                      <a:pt x="64" y="0"/>
                    </a:lnTo>
                    <a:lnTo>
                      <a:pt x="56" y="0"/>
                    </a:lnTo>
                    <a:lnTo>
                      <a:pt x="50" y="1"/>
                    </a:lnTo>
                    <a:lnTo>
                      <a:pt x="44" y="2"/>
                    </a:lnTo>
                    <a:lnTo>
                      <a:pt x="38" y="4"/>
                    </a:lnTo>
                    <a:lnTo>
                      <a:pt x="33" y="7"/>
                    </a:lnTo>
                    <a:lnTo>
                      <a:pt x="28" y="10"/>
                    </a:lnTo>
                    <a:lnTo>
                      <a:pt x="22" y="14"/>
                    </a:lnTo>
                    <a:lnTo>
                      <a:pt x="18" y="19"/>
                    </a:lnTo>
                    <a:lnTo>
                      <a:pt x="14" y="23"/>
                    </a:lnTo>
                    <a:lnTo>
                      <a:pt x="10" y="28"/>
                    </a:lnTo>
                    <a:lnTo>
                      <a:pt x="7" y="33"/>
                    </a:lnTo>
                    <a:lnTo>
                      <a:pt x="4" y="38"/>
                    </a:lnTo>
                    <a:lnTo>
                      <a:pt x="2" y="44"/>
                    </a:lnTo>
                    <a:lnTo>
                      <a:pt x="1" y="50"/>
                    </a:lnTo>
                    <a:lnTo>
                      <a:pt x="0" y="57"/>
                    </a:lnTo>
                    <a:lnTo>
                      <a:pt x="0" y="64"/>
                    </a:lnTo>
                    <a:lnTo>
                      <a:pt x="0" y="752"/>
                    </a:lnTo>
                    <a:lnTo>
                      <a:pt x="0" y="758"/>
                    </a:lnTo>
                    <a:lnTo>
                      <a:pt x="1" y="764"/>
                    </a:lnTo>
                    <a:lnTo>
                      <a:pt x="2" y="770"/>
                    </a:lnTo>
                    <a:lnTo>
                      <a:pt x="4" y="776"/>
                    </a:lnTo>
                    <a:lnTo>
                      <a:pt x="7" y="781"/>
                    </a:lnTo>
                    <a:lnTo>
                      <a:pt x="10" y="786"/>
                    </a:lnTo>
                    <a:lnTo>
                      <a:pt x="14" y="792"/>
                    </a:lnTo>
                    <a:lnTo>
                      <a:pt x="18" y="796"/>
                    </a:lnTo>
                    <a:lnTo>
                      <a:pt x="22" y="800"/>
                    </a:lnTo>
                    <a:lnTo>
                      <a:pt x="28" y="804"/>
                    </a:lnTo>
                    <a:lnTo>
                      <a:pt x="33" y="807"/>
                    </a:lnTo>
                    <a:lnTo>
                      <a:pt x="38" y="810"/>
                    </a:lnTo>
                    <a:lnTo>
                      <a:pt x="44" y="812"/>
                    </a:lnTo>
                    <a:lnTo>
                      <a:pt x="50" y="813"/>
                    </a:lnTo>
                    <a:lnTo>
                      <a:pt x="56" y="814"/>
                    </a:lnTo>
                    <a:lnTo>
                      <a:pt x="64" y="815"/>
                    </a:lnTo>
                    <a:lnTo>
                      <a:pt x="3337" y="815"/>
                    </a:lnTo>
                    <a:close/>
                  </a:path>
                </a:pathLst>
              </a:custGeom>
              <a:solidFill>
                <a:schemeClr val="folHlink"/>
              </a:solidFill>
              <a:ln w="0">
                <a:solidFill>
                  <a:srgbClr val="000000"/>
                </a:solidFill>
                <a:prstDash val="solid"/>
                <a:round/>
                <a:headEnd/>
                <a:tailEnd/>
              </a:ln>
            </p:spPr>
            <p:txBody>
              <a:bodyPr/>
              <a:lstStyle/>
              <a:p>
                <a:endParaRPr lang="en-US"/>
              </a:p>
            </p:txBody>
          </p:sp>
          <p:sp>
            <p:nvSpPr>
              <p:cNvPr id="1039551" name="Freeform 191"/>
              <p:cNvSpPr>
                <a:spLocks/>
              </p:cNvSpPr>
              <p:nvPr/>
            </p:nvSpPr>
            <p:spPr bwMode="auto">
              <a:xfrm>
                <a:off x="2763" y="1688"/>
                <a:ext cx="82" cy="18"/>
              </a:xfrm>
              <a:custGeom>
                <a:avLst/>
                <a:gdLst>
                  <a:gd name="T0" fmla="*/ 758 w 817"/>
                  <a:gd name="T1" fmla="*/ 180 h 181"/>
                  <a:gd name="T2" fmla="*/ 771 w 817"/>
                  <a:gd name="T3" fmla="*/ 178 h 181"/>
                  <a:gd name="T4" fmla="*/ 783 w 817"/>
                  <a:gd name="T5" fmla="*/ 172 h 181"/>
                  <a:gd name="T6" fmla="*/ 793 w 817"/>
                  <a:gd name="T7" fmla="*/ 165 h 181"/>
                  <a:gd name="T8" fmla="*/ 801 w 817"/>
                  <a:gd name="T9" fmla="*/ 157 h 181"/>
                  <a:gd name="T10" fmla="*/ 809 w 817"/>
                  <a:gd name="T11" fmla="*/ 147 h 181"/>
                  <a:gd name="T12" fmla="*/ 814 w 817"/>
                  <a:gd name="T13" fmla="*/ 135 h 181"/>
                  <a:gd name="T14" fmla="*/ 816 w 817"/>
                  <a:gd name="T15" fmla="*/ 123 h 181"/>
                  <a:gd name="T16" fmla="*/ 817 w 817"/>
                  <a:gd name="T17" fmla="*/ 64 h 181"/>
                  <a:gd name="T18" fmla="*/ 815 w 817"/>
                  <a:gd name="T19" fmla="*/ 51 h 181"/>
                  <a:gd name="T20" fmla="*/ 812 w 817"/>
                  <a:gd name="T21" fmla="*/ 39 h 181"/>
                  <a:gd name="T22" fmla="*/ 806 w 817"/>
                  <a:gd name="T23" fmla="*/ 27 h 181"/>
                  <a:gd name="T24" fmla="*/ 797 w 817"/>
                  <a:gd name="T25" fmla="*/ 18 h 181"/>
                  <a:gd name="T26" fmla="*/ 788 w 817"/>
                  <a:gd name="T27" fmla="*/ 10 h 181"/>
                  <a:gd name="T28" fmla="*/ 777 w 817"/>
                  <a:gd name="T29" fmla="*/ 4 h 181"/>
                  <a:gd name="T30" fmla="*/ 764 w 817"/>
                  <a:gd name="T31" fmla="*/ 1 h 181"/>
                  <a:gd name="T32" fmla="*/ 752 w 817"/>
                  <a:gd name="T33" fmla="*/ 0 h 181"/>
                  <a:gd name="T34" fmla="*/ 57 w 817"/>
                  <a:gd name="T35" fmla="*/ 0 h 181"/>
                  <a:gd name="T36" fmla="*/ 45 w 817"/>
                  <a:gd name="T37" fmla="*/ 2 h 181"/>
                  <a:gd name="T38" fmla="*/ 33 w 817"/>
                  <a:gd name="T39" fmla="*/ 7 h 181"/>
                  <a:gd name="T40" fmla="*/ 23 w 817"/>
                  <a:gd name="T41" fmla="*/ 14 h 181"/>
                  <a:gd name="T42" fmla="*/ 15 w 817"/>
                  <a:gd name="T43" fmla="*/ 22 h 181"/>
                  <a:gd name="T44" fmla="*/ 8 w 817"/>
                  <a:gd name="T45" fmla="*/ 33 h 181"/>
                  <a:gd name="T46" fmla="*/ 3 w 817"/>
                  <a:gd name="T47" fmla="*/ 45 h 181"/>
                  <a:gd name="T48" fmla="*/ 0 w 817"/>
                  <a:gd name="T49" fmla="*/ 57 h 181"/>
                  <a:gd name="T50" fmla="*/ 0 w 817"/>
                  <a:gd name="T51" fmla="*/ 117 h 181"/>
                  <a:gd name="T52" fmla="*/ 2 w 817"/>
                  <a:gd name="T53" fmla="*/ 129 h 181"/>
                  <a:gd name="T54" fmla="*/ 5 w 817"/>
                  <a:gd name="T55" fmla="*/ 142 h 181"/>
                  <a:gd name="T56" fmla="*/ 11 w 817"/>
                  <a:gd name="T57" fmla="*/ 152 h 181"/>
                  <a:gd name="T58" fmla="*/ 19 w 817"/>
                  <a:gd name="T59" fmla="*/ 161 h 181"/>
                  <a:gd name="T60" fmla="*/ 28 w 817"/>
                  <a:gd name="T61" fmla="*/ 169 h 181"/>
                  <a:gd name="T62" fmla="*/ 39 w 817"/>
                  <a:gd name="T63" fmla="*/ 176 h 181"/>
                  <a:gd name="T64" fmla="*/ 51 w 817"/>
                  <a:gd name="T65" fmla="*/ 179 h 181"/>
                  <a:gd name="T66" fmla="*/ 64 w 817"/>
                  <a:gd name="T6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7" h="181">
                    <a:moveTo>
                      <a:pt x="752" y="181"/>
                    </a:moveTo>
                    <a:lnTo>
                      <a:pt x="758" y="180"/>
                    </a:lnTo>
                    <a:lnTo>
                      <a:pt x="764" y="179"/>
                    </a:lnTo>
                    <a:lnTo>
                      <a:pt x="771" y="178"/>
                    </a:lnTo>
                    <a:lnTo>
                      <a:pt x="777" y="176"/>
                    </a:lnTo>
                    <a:lnTo>
                      <a:pt x="783" y="172"/>
                    </a:lnTo>
                    <a:lnTo>
                      <a:pt x="788" y="169"/>
                    </a:lnTo>
                    <a:lnTo>
                      <a:pt x="793" y="165"/>
                    </a:lnTo>
                    <a:lnTo>
                      <a:pt x="797" y="161"/>
                    </a:lnTo>
                    <a:lnTo>
                      <a:pt x="801" y="157"/>
                    </a:lnTo>
                    <a:lnTo>
                      <a:pt x="806" y="152"/>
                    </a:lnTo>
                    <a:lnTo>
                      <a:pt x="809" y="147"/>
                    </a:lnTo>
                    <a:lnTo>
                      <a:pt x="812" y="142"/>
                    </a:lnTo>
                    <a:lnTo>
                      <a:pt x="814" y="135"/>
                    </a:lnTo>
                    <a:lnTo>
                      <a:pt x="815" y="129"/>
                    </a:lnTo>
                    <a:lnTo>
                      <a:pt x="816" y="123"/>
                    </a:lnTo>
                    <a:lnTo>
                      <a:pt x="817" y="117"/>
                    </a:lnTo>
                    <a:lnTo>
                      <a:pt x="817" y="64"/>
                    </a:lnTo>
                    <a:lnTo>
                      <a:pt x="816" y="57"/>
                    </a:lnTo>
                    <a:lnTo>
                      <a:pt x="815" y="51"/>
                    </a:lnTo>
                    <a:lnTo>
                      <a:pt x="814" y="45"/>
                    </a:lnTo>
                    <a:lnTo>
                      <a:pt x="812" y="39"/>
                    </a:lnTo>
                    <a:lnTo>
                      <a:pt x="809" y="33"/>
                    </a:lnTo>
                    <a:lnTo>
                      <a:pt x="806" y="27"/>
                    </a:lnTo>
                    <a:lnTo>
                      <a:pt x="801" y="22"/>
                    </a:lnTo>
                    <a:lnTo>
                      <a:pt x="797" y="18"/>
                    </a:lnTo>
                    <a:lnTo>
                      <a:pt x="793" y="14"/>
                    </a:lnTo>
                    <a:lnTo>
                      <a:pt x="788" y="10"/>
                    </a:lnTo>
                    <a:lnTo>
                      <a:pt x="783" y="7"/>
                    </a:lnTo>
                    <a:lnTo>
                      <a:pt x="777" y="4"/>
                    </a:lnTo>
                    <a:lnTo>
                      <a:pt x="771" y="2"/>
                    </a:lnTo>
                    <a:lnTo>
                      <a:pt x="764" y="1"/>
                    </a:lnTo>
                    <a:lnTo>
                      <a:pt x="758" y="0"/>
                    </a:lnTo>
                    <a:lnTo>
                      <a:pt x="752" y="0"/>
                    </a:lnTo>
                    <a:lnTo>
                      <a:pt x="64" y="0"/>
                    </a:lnTo>
                    <a:lnTo>
                      <a:pt x="57" y="0"/>
                    </a:lnTo>
                    <a:lnTo>
                      <a:pt x="51" y="1"/>
                    </a:lnTo>
                    <a:lnTo>
                      <a:pt x="45" y="2"/>
                    </a:lnTo>
                    <a:lnTo>
                      <a:pt x="39" y="4"/>
                    </a:lnTo>
                    <a:lnTo>
                      <a:pt x="33" y="7"/>
                    </a:lnTo>
                    <a:lnTo>
                      <a:pt x="28" y="10"/>
                    </a:lnTo>
                    <a:lnTo>
                      <a:pt x="23" y="14"/>
                    </a:lnTo>
                    <a:lnTo>
                      <a:pt x="19" y="18"/>
                    </a:lnTo>
                    <a:lnTo>
                      <a:pt x="15" y="22"/>
                    </a:lnTo>
                    <a:lnTo>
                      <a:pt x="11" y="27"/>
                    </a:lnTo>
                    <a:lnTo>
                      <a:pt x="8" y="33"/>
                    </a:lnTo>
                    <a:lnTo>
                      <a:pt x="5" y="39"/>
                    </a:lnTo>
                    <a:lnTo>
                      <a:pt x="3" y="45"/>
                    </a:lnTo>
                    <a:lnTo>
                      <a:pt x="2" y="51"/>
                    </a:lnTo>
                    <a:lnTo>
                      <a:pt x="0" y="57"/>
                    </a:lnTo>
                    <a:lnTo>
                      <a:pt x="0" y="64"/>
                    </a:lnTo>
                    <a:lnTo>
                      <a:pt x="0" y="117"/>
                    </a:lnTo>
                    <a:lnTo>
                      <a:pt x="0" y="123"/>
                    </a:lnTo>
                    <a:lnTo>
                      <a:pt x="2" y="129"/>
                    </a:lnTo>
                    <a:lnTo>
                      <a:pt x="3" y="135"/>
                    </a:lnTo>
                    <a:lnTo>
                      <a:pt x="5" y="142"/>
                    </a:lnTo>
                    <a:lnTo>
                      <a:pt x="8" y="147"/>
                    </a:lnTo>
                    <a:lnTo>
                      <a:pt x="11" y="152"/>
                    </a:lnTo>
                    <a:lnTo>
                      <a:pt x="15" y="157"/>
                    </a:lnTo>
                    <a:lnTo>
                      <a:pt x="19" y="161"/>
                    </a:lnTo>
                    <a:lnTo>
                      <a:pt x="23" y="165"/>
                    </a:lnTo>
                    <a:lnTo>
                      <a:pt x="28" y="169"/>
                    </a:lnTo>
                    <a:lnTo>
                      <a:pt x="33" y="172"/>
                    </a:lnTo>
                    <a:lnTo>
                      <a:pt x="39" y="176"/>
                    </a:lnTo>
                    <a:lnTo>
                      <a:pt x="45" y="178"/>
                    </a:lnTo>
                    <a:lnTo>
                      <a:pt x="51" y="179"/>
                    </a:lnTo>
                    <a:lnTo>
                      <a:pt x="57" y="180"/>
                    </a:lnTo>
                    <a:lnTo>
                      <a:pt x="64" y="181"/>
                    </a:lnTo>
                    <a:lnTo>
                      <a:pt x="752" y="181"/>
                    </a:lnTo>
                    <a:close/>
                  </a:path>
                </a:pathLst>
              </a:custGeom>
              <a:solidFill>
                <a:schemeClr val="folHlink"/>
              </a:solidFill>
              <a:ln w="0">
                <a:solidFill>
                  <a:srgbClr val="000000"/>
                </a:solidFill>
                <a:prstDash val="solid"/>
                <a:round/>
                <a:headEnd/>
                <a:tailEnd/>
              </a:ln>
            </p:spPr>
            <p:txBody>
              <a:bodyPr/>
              <a:lstStyle/>
              <a:p>
                <a:endParaRPr lang="en-US"/>
              </a:p>
            </p:txBody>
          </p:sp>
          <p:sp>
            <p:nvSpPr>
              <p:cNvPr id="1039552" name="Freeform 192"/>
              <p:cNvSpPr>
                <a:spLocks/>
              </p:cNvSpPr>
              <p:nvPr/>
            </p:nvSpPr>
            <p:spPr bwMode="auto">
              <a:xfrm>
                <a:off x="2560" y="1688"/>
                <a:ext cx="71" cy="18"/>
              </a:xfrm>
              <a:custGeom>
                <a:avLst/>
                <a:gdLst>
                  <a:gd name="T0" fmla="*/ 621 w 704"/>
                  <a:gd name="T1" fmla="*/ 180 h 181"/>
                  <a:gd name="T2" fmla="*/ 639 w 704"/>
                  <a:gd name="T3" fmla="*/ 177 h 181"/>
                  <a:gd name="T4" fmla="*/ 655 w 704"/>
                  <a:gd name="T5" fmla="*/ 169 h 181"/>
                  <a:gd name="T6" fmla="*/ 670 w 704"/>
                  <a:gd name="T7" fmla="*/ 160 h 181"/>
                  <a:gd name="T8" fmla="*/ 682 w 704"/>
                  <a:gd name="T9" fmla="*/ 148 h 181"/>
                  <a:gd name="T10" fmla="*/ 692 w 704"/>
                  <a:gd name="T11" fmla="*/ 133 h 181"/>
                  <a:gd name="T12" fmla="*/ 699 w 704"/>
                  <a:gd name="T13" fmla="*/ 117 h 181"/>
                  <a:gd name="T14" fmla="*/ 703 w 704"/>
                  <a:gd name="T15" fmla="*/ 99 h 181"/>
                  <a:gd name="T16" fmla="*/ 703 w 704"/>
                  <a:gd name="T17" fmla="*/ 81 h 181"/>
                  <a:gd name="T18" fmla="*/ 699 w 704"/>
                  <a:gd name="T19" fmla="*/ 63 h 181"/>
                  <a:gd name="T20" fmla="*/ 692 w 704"/>
                  <a:gd name="T21" fmla="*/ 47 h 181"/>
                  <a:gd name="T22" fmla="*/ 682 w 704"/>
                  <a:gd name="T23" fmla="*/ 33 h 181"/>
                  <a:gd name="T24" fmla="*/ 670 w 704"/>
                  <a:gd name="T25" fmla="*/ 20 h 181"/>
                  <a:gd name="T26" fmla="*/ 655 w 704"/>
                  <a:gd name="T27" fmla="*/ 10 h 181"/>
                  <a:gd name="T28" fmla="*/ 639 w 704"/>
                  <a:gd name="T29" fmla="*/ 4 h 181"/>
                  <a:gd name="T30" fmla="*/ 621 w 704"/>
                  <a:gd name="T31" fmla="*/ 0 h 181"/>
                  <a:gd name="T32" fmla="*/ 91 w 704"/>
                  <a:gd name="T33" fmla="*/ 0 h 181"/>
                  <a:gd name="T34" fmla="*/ 73 w 704"/>
                  <a:gd name="T35" fmla="*/ 1 h 181"/>
                  <a:gd name="T36" fmla="*/ 55 w 704"/>
                  <a:gd name="T37" fmla="*/ 7 h 181"/>
                  <a:gd name="T38" fmla="*/ 40 w 704"/>
                  <a:gd name="T39" fmla="*/ 15 h 181"/>
                  <a:gd name="T40" fmla="*/ 26 w 704"/>
                  <a:gd name="T41" fmla="*/ 26 h 181"/>
                  <a:gd name="T42" fmla="*/ 15 w 704"/>
                  <a:gd name="T43" fmla="*/ 40 h 181"/>
                  <a:gd name="T44" fmla="*/ 7 w 704"/>
                  <a:gd name="T45" fmla="*/ 55 h 181"/>
                  <a:gd name="T46" fmla="*/ 1 w 704"/>
                  <a:gd name="T47" fmla="*/ 72 h 181"/>
                  <a:gd name="T48" fmla="*/ 0 w 704"/>
                  <a:gd name="T49" fmla="*/ 90 h 181"/>
                  <a:gd name="T50" fmla="*/ 1 w 704"/>
                  <a:gd name="T51" fmla="*/ 108 h 181"/>
                  <a:gd name="T52" fmla="*/ 7 w 704"/>
                  <a:gd name="T53" fmla="*/ 125 h 181"/>
                  <a:gd name="T54" fmla="*/ 15 w 704"/>
                  <a:gd name="T55" fmla="*/ 141 h 181"/>
                  <a:gd name="T56" fmla="*/ 26 w 704"/>
                  <a:gd name="T57" fmla="*/ 154 h 181"/>
                  <a:gd name="T58" fmla="*/ 40 w 704"/>
                  <a:gd name="T59" fmla="*/ 165 h 181"/>
                  <a:gd name="T60" fmla="*/ 55 w 704"/>
                  <a:gd name="T61" fmla="*/ 173 h 181"/>
                  <a:gd name="T62" fmla="*/ 73 w 704"/>
                  <a:gd name="T63" fmla="*/ 179 h 181"/>
                  <a:gd name="T64" fmla="*/ 91 w 704"/>
                  <a:gd name="T6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181">
                    <a:moveTo>
                      <a:pt x="612" y="181"/>
                    </a:moveTo>
                    <a:lnTo>
                      <a:pt x="621" y="180"/>
                    </a:lnTo>
                    <a:lnTo>
                      <a:pt x="630" y="179"/>
                    </a:lnTo>
                    <a:lnTo>
                      <a:pt x="639" y="177"/>
                    </a:lnTo>
                    <a:lnTo>
                      <a:pt x="648" y="173"/>
                    </a:lnTo>
                    <a:lnTo>
                      <a:pt x="655" y="169"/>
                    </a:lnTo>
                    <a:lnTo>
                      <a:pt x="663" y="165"/>
                    </a:lnTo>
                    <a:lnTo>
                      <a:pt x="670" y="160"/>
                    </a:lnTo>
                    <a:lnTo>
                      <a:pt x="677" y="154"/>
                    </a:lnTo>
                    <a:lnTo>
                      <a:pt x="682" y="148"/>
                    </a:lnTo>
                    <a:lnTo>
                      <a:pt x="688" y="141"/>
                    </a:lnTo>
                    <a:lnTo>
                      <a:pt x="692" y="133"/>
                    </a:lnTo>
                    <a:lnTo>
                      <a:pt x="696" y="125"/>
                    </a:lnTo>
                    <a:lnTo>
                      <a:pt x="699" y="117"/>
                    </a:lnTo>
                    <a:lnTo>
                      <a:pt x="701" y="108"/>
                    </a:lnTo>
                    <a:lnTo>
                      <a:pt x="703" y="99"/>
                    </a:lnTo>
                    <a:lnTo>
                      <a:pt x="704" y="90"/>
                    </a:lnTo>
                    <a:lnTo>
                      <a:pt x="703" y="81"/>
                    </a:lnTo>
                    <a:lnTo>
                      <a:pt x="701" y="72"/>
                    </a:lnTo>
                    <a:lnTo>
                      <a:pt x="699" y="63"/>
                    </a:lnTo>
                    <a:lnTo>
                      <a:pt x="696" y="55"/>
                    </a:lnTo>
                    <a:lnTo>
                      <a:pt x="692" y="47"/>
                    </a:lnTo>
                    <a:lnTo>
                      <a:pt x="688" y="40"/>
                    </a:lnTo>
                    <a:lnTo>
                      <a:pt x="682" y="33"/>
                    </a:lnTo>
                    <a:lnTo>
                      <a:pt x="677" y="26"/>
                    </a:lnTo>
                    <a:lnTo>
                      <a:pt x="670" y="20"/>
                    </a:lnTo>
                    <a:lnTo>
                      <a:pt x="663" y="15"/>
                    </a:lnTo>
                    <a:lnTo>
                      <a:pt x="655" y="10"/>
                    </a:lnTo>
                    <a:lnTo>
                      <a:pt x="648" y="7"/>
                    </a:lnTo>
                    <a:lnTo>
                      <a:pt x="639" y="4"/>
                    </a:lnTo>
                    <a:lnTo>
                      <a:pt x="630" y="1"/>
                    </a:lnTo>
                    <a:lnTo>
                      <a:pt x="621" y="0"/>
                    </a:lnTo>
                    <a:lnTo>
                      <a:pt x="612" y="0"/>
                    </a:lnTo>
                    <a:lnTo>
                      <a:pt x="91" y="0"/>
                    </a:lnTo>
                    <a:lnTo>
                      <a:pt x="81" y="0"/>
                    </a:lnTo>
                    <a:lnTo>
                      <a:pt x="73" y="1"/>
                    </a:lnTo>
                    <a:lnTo>
                      <a:pt x="63" y="4"/>
                    </a:lnTo>
                    <a:lnTo>
                      <a:pt x="55" y="7"/>
                    </a:lnTo>
                    <a:lnTo>
                      <a:pt x="47" y="10"/>
                    </a:lnTo>
                    <a:lnTo>
                      <a:pt x="40" y="15"/>
                    </a:lnTo>
                    <a:lnTo>
                      <a:pt x="32" y="20"/>
                    </a:lnTo>
                    <a:lnTo>
                      <a:pt x="26" y="26"/>
                    </a:lnTo>
                    <a:lnTo>
                      <a:pt x="20" y="33"/>
                    </a:lnTo>
                    <a:lnTo>
                      <a:pt x="15" y="40"/>
                    </a:lnTo>
                    <a:lnTo>
                      <a:pt x="11" y="47"/>
                    </a:lnTo>
                    <a:lnTo>
                      <a:pt x="7" y="55"/>
                    </a:lnTo>
                    <a:lnTo>
                      <a:pt x="4" y="63"/>
                    </a:lnTo>
                    <a:lnTo>
                      <a:pt x="1" y="72"/>
                    </a:lnTo>
                    <a:lnTo>
                      <a:pt x="0" y="81"/>
                    </a:lnTo>
                    <a:lnTo>
                      <a:pt x="0" y="90"/>
                    </a:lnTo>
                    <a:lnTo>
                      <a:pt x="0" y="99"/>
                    </a:lnTo>
                    <a:lnTo>
                      <a:pt x="1" y="108"/>
                    </a:lnTo>
                    <a:lnTo>
                      <a:pt x="4" y="117"/>
                    </a:lnTo>
                    <a:lnTo>
                      <a:pt x="7" y="125"/>
                    </a:lnTo>
                    <a:lnTo>
                      <a:pt x="11" y="133"/>
                    </a:lnTo>
                    <a:lnTo>
                      <a:pt x="15" y="141"/>
                    </a:lnTo>
                    <a:lnTo>
                      <a:pt x="20" y="148"/>
                    </a:lnTo>
                    <a:lnTo>
                      <a:pt x="26" y="154"/>
                    </a:lnTo>
                    <a:lnTo>
                      <a:pt x="32" y="160"/>
                    </a:lnTo>
                    <a:lnTo>
                      <a:pt x="40" y="165"/>
                    </a:lnTo>
                    <a:lnTo>
                      <a:pt x="47" y="169"/>
                    </a:lnTo>
                    <a:lnTo>
                      <a:pt x="55" y="173"/>
                    </a:lnTo>
                    <a:lnTo>
                      <a:pt x="63" y="177"/>
                    </a:lnTo>
                    <a:lnTo>
                      <a:pt x="73" y="179"/>
                    </a:lnTo>
                    <a:lnTo>
                      <a:pt x="81" y="180"/>
                    </a:lnTo>
                    <a:lnTo>
                      <a:pt x="91" y="181"/>
                    </a:lnTo>
                    <a:lnTo>
                      <a:pt x="612" y="181"/>
                    </a:lnTo>
                    <a:close/>
                  </a:path>
                </a:pathLst>
              </a:custGeom>
              <a:solidFill>
                <a:schemeClr val="folHlink"/>
              </a:solidFill>
              <a:ln w="0">
                <a:solidFill>
                  <a:srgbClr val="000000"/>
                </a:solidFill>
                <a:prstDash val="solid"/>
                <a:round/>
                <a:headEnd/>
                <a:tailEnd/>
              </a:ln>
            </p:spPr>
            <p:txBody>
              <a:bodyPr/>
              <a:lstStyle/>
              <a:p>
                <a:endParaRPr lang="en-US"/>
              </a:p>
            </p:txBody>
          </p:sp>
          <p:sp>
            <p:nvSpPr>
              <p:cNvPr id="1039553" name="Freeform 193"/>
              <p:cNvSpPr>
                <a:spLocks/>
              </p:cNvSpPr>
              <p:nvPr/>
            </p:nvSpPr>
            <p:spPr bwMode="auto">
              <a:xfrm>
                <a:off x="2496" y="1863"/>
                <a:ext cx="399" cy="1"/>
              </a:xfrm>
              <a:custGeom>
                <a:avLst/>
                <a:gdLst>
                  <a:gd name="T0" fmla="*/ 0 w 3991"/>
                  <a:gd name="T1" fmla="*/ 3991 w 3991"/>
                  <a:gd name="T2" fmla="*/ 0 w 3991"/>
                </a:gdLst>
                <a:ahLst/>
                <a:cxnLst>
                  <a:cxn ang="0">
                    <a:pos x="T0" y="0"/>
                  </a:cxn>
                  <a:cxn ang="0">
                    <a:pos x="T1" y="0"/>
                  </a:cxn>
                  <a:cxn ang="0">
                    <a:pos x="T2" y="0"/>
                  </a:cxn>
                </a:cxnLst>
                <a:rect l="0" t="0" r="r" b="b"/>
                <a:pathLst>
                  <a:path w="3991">
                    <a:moveTo>
                      <a:pt x="0" y="0"/>
                    </a:moveTo>
                    <a:lnTo>
                      <a:pt x="3991" y="0"/>
                    </a:lnTo>
                    <a:lnTo>
                      <a:pt x="0" y="0"/>
                    </a:lnTo>
                    <a:close/>
                  </a:path>
                </a:pathLst>
              </a:custGeom>
              <a:solidFill>
                <a:schemeClr val="folHlink"/>
              </a:solidFill>
              <a:ln w="0">
                <a:solidFill>
                  <a:srgbClr val="000000"/>
                </a:solidFill>
                <a:prstDash val="solid"/>
                <a:round/>
                <a:headEnd/>
                <a:tailEnd/>
              </a:ln>
            </p:spPr>
            <p:txBody>
              <a:bodyPr/>
              <a:lstStyle/>
              <a:p>
                <a:endParaRPr lang="en-US"/>
              </a:p>
            </p:txBody>
          </p:sp>
          <p:sp>
            <p:nvSpPr>
              <p:cNvPr id="1039554" name="Freeform 194"/>
              <p:cNvSpPr>
                <a:spLocks/>
              </p:cNvSpPr>
              <p:nvPr/>
            </p:nvSpPr>
            <p:spPr bwMode="auto">
              <a:xfrm>
                <a:off x="2522" y="1763"/>
                <a:ext cx="343" cy="33"/>
              </a:xfrm>
              <a:custGeom>
                <a:avLst/>
                <a:gdLst>
                  <a:gd name="T0" fmla="*/ 3436 w 3436"/>
                  <a:gd name="T1" fmla="*/ 182 h 329"/>
                  <a:gd name="T2" fmla="*/ 3375 w 3436"/>
                  <a:gd name="T3" fmla="*/ 182 h 329"/>
                  <a:gd name="T4" fmla="*/ 3308 w 3436"/>
                  <a:gd name="T5" fmla="*/ 182 h 329"/>
                  <a:gd name="T6" fmla="*/ 3234 w 3436"/>
                  <a:gd name="T7" fmla="*/ 182 h 329"/>
                  <a:gd name="T8" fmla="*/ 3155 w 3436"/>
                  <a:gd name="T9" fmla="*/ 182 h 329"/>
                  <a:gd name="T10" fmla="*/ 3073 w 3436"/>
                  <a:gd name="T11" fmla="*/ 182 h 329"/>
                  <a:gd name="T12" fmla="*/ 2990 w 3436"/>
                  <a:gd name="T13" fmla="*/ 182 h 329"/>
                  <a:gd name="T14" fmla="*/ 2908 w 3436"/>
                  <a:gd name="T15" fmla="*/ 182 h 329"/>
                  <a:gd name="T16" fmla="*/ 2826 w 3436"/>
                  <a:gd name="T17" fmla="*/ 182 h 329"/>
                  <a:gd name="T18" fmla="*/ 2748 w 3436"/>
                  <a:gd name="T19" fmla="*/ 182 h 329"/>
                  <a:gd name="T20" fmla="*/ 2676 w 3436"/>
                  <a:gd name="T21" fmla="*/ 182 h 329"/>
                  <a:gd name="T22" fmla="*/ 2610 w 3436"/>
                  <a:gd name="T23" fmla="*/ 182 h 329"/>
                  <a:gd name="T24" fmla="*/ 2552 w 3436"/>
                  <a:gd name="T25" fmla="*/ 182 h 329"/>
                  <a:gd name="T26" fmla="*/ 2504 w 3436"/>
                  <a:gd name="T27" fmla="*/ 182 h 329"/>
                  <a:gd name="T28" fmla="*/ 2468 w 3436"/>
                  <a:gd name="T29" fmla="*/ 182 h 329"/>
                  <a:gd name="T30" fmla="*/ 2445 w 3436"/>
                  <a:gd name="T31" fmla="*/ 182 h 329"/>
                  <a:gd name="T32" fmla="*/ 2438 w 3436"/>
                  <a:gd name="T33" fmla="*/ 182 h 329"/>
                  <a:gd name="T34" fmla="*/ 2438 w 3436"/>
                  <a:gd name="T35" fmla="*/ 0 h 329"/>
                  <a:gd name="T36" fmla="*/ 1055 w 3436"/>
                  <a:gd name="T37" fmla="*/ 0 h 329"/>
                  <a:gd name="T38" fmla="*/ 1055 w 3436"/>
                  <a:gd name="T39" fmla="*/ 182 h 329"/>
                  <a:gd name="T40" fmla="*/ 0 w 3436"/>
                  <a:gd name="T41" fmla="*/ 182 h 329"/>
                  <a:gd name="T42" fmla="*/ 0 w 3436"/>
                  <a:gd name="T43" fmla="*/ 329 h 329"/>
                  <a:gd name="T44" fmla="*/ 3436 w 3436"/>
                  <a:gd name="T45" fmla="*/ 329 h 329"/>
                  <a:gd name="T46" fmla="*/ 3436 w 3436"/>
                  <a:gd name="T47" fmla="*/ 18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6" h="329">
                    <a:moveTo>
                      <a:pt x="3436" y="182"/>
                    </a:moveTo>
                    <a:lnTo>
                      <a:pt x="3375" y="182"/>
                    </a:lnTo>
                    <a:lnTo>
                      <a:pt x="3308" y="182"/>
                    </a:lnTo>
                    <a:lnTo>
                      <a:pt x="3234" y="182"/>
                    </a:lnTo>
                    <a:lnTo>
                      <a:pt x="3155" y="182"/>
                    </a:lnTo>
                    <a:lnTo>
                      <a:pt x="3073" y="182"/>
                    </a:lnTo>
                    <a:lnTo>
                      <a:pt x="2990" y="182"/>
                    </a:lnTo>
                    <a:lnTo>
                      <a:pt x="2908" y="182"/>
                    </a:lnTo>
                    <a:lnTo>
                      <a:pt x="2826" y="182"/>
                    </a:lnTo>
                    <a:lnTo>
                      <a:pt x="2748" y="182"/>
                    </a:lnTo>
                    <a:lnTo>
                      <a:pt x="2676" y="182"/>
                    </a:lnTo>
                    <a:lnTo>
                      <a:pt x="2610" y="182"/>
                    </a:lnTo>
                    <a:lnTo>
                      <a:pt x="2552" y="182"/>
                    </a:lnTo>
                    <a:lnTo>
                      <a:pt x="2504" y="182"/>
                    </a:lnTo>
                    <a:lnTo>
                      <a:pt x="2468" y="182"/>
                    </a:lnTo>
                    <a:lnTo>
                      <a:pt x="2445" y="182"/>
                    </a:lnTo>
                    <a:lnTo>
                      <a:pt x="2438" y="182"/>
                    </a:lnTo>
                    <a:lnTo>
                      <a:pt x="2438" y="0"/>
                    </a:lnTo>
                    <a:lnTo>
                      <a:pt x="1055" y="0"/>
                    </a:lnTo>
                    <a:lnTo>
                      <a:pt x="1055" y="182"/>
                    </a:lnTo>
                    <a:lnTo>
                      <a:pt x="0" y="182"/>
                    </a:lnTo>
                    <a:lnTo>
                      <a:pt x="0" y="329"/>
                    </a:lnTo>
                    <a:lnTo>
                      <a:pt x="3436" y="329"/>
                    </a:lnTo>
                    <a:lnTo>
                      <a:pt x="3436" y="182"/>
                    </a:lnTo>
                    <a:close/>
                  </a:path>
                </a:pathLst>
              </a:custGeom>
              <a:solidFill>
                <a:schemeClr val="folHlink"/>
              </a:solidFill>
              <a:ln w="0">
                <a:solidFill>
                  <a:srgbClr val="000000"/>
                </a:solidFill>
                <a:prstDash val="solid"/>
                <a:round/>
                <a:headEnd/>
                <a:tailEnd/>
              </a:ln>
            </p:spPr>
            <p:txBody>
              <a:bodyPr/>
              <a:lstStyle/>
              <a:p>
                <a:endParaRPr lang="en-US"/>
              </a:p>
            </p:txBody>
          </p:sp>
          <p:sp>
            <p:nvSpPr>
              <p:cNvPr id="1039555" name="Freeform 195"/>
              <p:cNvSpPr>
                <a:spLocks/>
              </p:cNvSpPr>
              <p:nvPr/>
            </p:nvSpPr>
            <p:spPr bwMode="auto">
              <a:xfrm>
                <a:off x="2605" y="1804"/>
                <a:ext cx="193" cy="32"/>
              </a:xfrm>
              <a:custGeom>
                <a:avLst/>
                <a:gdLst>
                  <a:gd name="T0" fmla="*/ 1841 w 1929"/>
                  <a:gd name="T1" fmla="*/ 320 h 321"/>
                  <a:gd name="T2" fmla="*/ 1860 w 1929"/>
                  <a:gd name="T3" fmla="*/ 316 h 321"/>
                  <a:gd name="T4" fmla="*/ 1878 w 1929"/>
                  <a:gd name="T5" fmla="*/ 309 h 321"/>
                  <a:gd name="T6" fmla="*/ 1893 w 1929"/>
                  <a:gd name="T7" fmla="*/ 298 h 321"/>
                  <a:gd name="T8" fmla="*/ 1907 w 1929"/>
                  <a:gd name="T9" fmla="*/ 286 h 321"/>
                  <a:gd name="T10" fmla="*/ 1917 w 1929"/>
                  <a:gd name="T11" fmla="*/ 271 h 321"/>
                  <a:gd name="T12" fmla="*/ 1924 w 1929"/>
                  <a:gd name="T13" fmla="*/ 253 h 321"/>
                  <a:gd name="T14" fmla="*/ 1928 w 1929"/>
                  <a:gd name="T15" fmla="*/ 235 h 321"/>
                  <a:gd name="T16" fmla="*/ 1929 w 1929"/>
                  <a:gd name="T17" fmla="*/ 96 h 321"/>
                  <a:gd name="T18" fmla="*/ 1927 w 1929"/>
                  <a:gd name="T19" fmla="*/ 76 h 321"/>
                  <a:gd name="T20" fmla="*/ 1921 w 1929"/>
                  <a:gd name="T21" fmla="*/ 58 h 321"/>
                  <a:gd name="T22" fmla="*/ 1912 w 1929"/>
                  <a:gd name="T23" fmla="*/ 42 h 321"/>
                  <a:gd name="T24" fmla="*/ 1900 w 1929"/>
                  <a:gd name="T25" fmla="*/ 28 h 321"/>
                  <a:gd name="T26" fmla="*/ 1885 w 1929"/>
                  <a:gd name="T27" fmla="*/ 16 h 321"/>
                  <a:gd name="T28" fmla="*/ 1869 w 1929"/>
                  <a:gd name="T29" fmla="*/ 7 h 321"/>
                  <a:gd name="T30" fmla="*/ 1851 w 1929"/>
                  <a:gd name="T31" fmla="*/ 1 h 321"/>
                  <a:gd name="T32" fmla="*/ 1831 w 1929"/>
                  <a:gd name="T33" fmla="*/ 0 h 321"/>
                  <a:gd name="T34" fmla="*/ 86 w 1929"/>
                  <a:gd name="T35" fmla="*/ 0 h 321"/>
                  <a:gd name="T36" fmla="*/ 67 w 1929"/>
                  <a:gd name="T37" fmla="*/ 4 h 321"/>
                  <a:gd name="T38" fmla="*/ 50 w 1929"/>
                  <a:gd name="T39" fmla="*/ 12 h 321"/>
                  <a:gd name="T40" fmla="*/ 34 w 1929"/>
                  <a:gd name="T41" fmla="*/ 22 h 321"/>
                  <a:gd name="T42" fmla="*/ 22 w 1929"/>
                  <a:gd name="T43" fmla="*/ 34 h 321"/>
                  <a:gd name="T44" fmla="*/ 11 w 1929"/>
                  <a:gd name="T45" fmla="*/ 50 h 321"/>
                  <a:gd name="T46" fmla="*/ 4 w 1929"/>
                  <a:gd name="T47" fmla="*/ 67 h 321"/>
                  <a:gd name="T48" fmla="*/ 0 w 1929"/>
                  <a:gd name="T49" fmla="*/ 86 h 321"/>
                  <a:gd name="T50" fmla="*/ 0 w 1929"/>
                  <a:gd name="T51" fmla="*/ 225 h 321"/>
                  <a:gd name="T52" fmla="*/ 1 w 1929"/>
                  <a:gd name="T53" fmla="*/ 244 h 321"/>
                  <a:gd name="T54" fmla="*/ 7 w 1929"/>
                  <a:gd name="T55" fmla="*/ 262 h 321"/>
                  <a:gd name="T56" fmla="*/ 16 w 1929"/>
                  <a:gd name="T57" fmla="*/ 279 h 321"/>
                  <a:gd name="T58" fmla="*/ 28 w 1929"/>
                  <a:gd name="T59" fmla="*/ 293 h 321"/>
                  <a:gd name="T60" fmla="*/ 41 w 1929"/>
                  <a:gd name="T61" fmla="*/ 305 h 321"/>
                  <a:gd name="T62" fmla="*/ 58 w 1929"/>
                  <a:gd name="T63" fmla="*/ 313 h 321"/>
                  <a:gd name="T64" fmla="*/ 76 w 1929"/>
                  <a:gd name="T65" fmla="*/ 319 h 321"/>
                  <a:gd name="T66" fmla="*/ 96 w 1929"/>
                  <a:gd name="T6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9" h="321">
                    <a:moveTo>
                      <a:pt x="1831" y="321"/>
                    </a:moveTo>
                    <a:lnTo>
                      <a:pt x="1841" y="320"/>
                    </a:lnTo>
                    <a:lnTo>
                      <a:pt x="1851" y="319"/>
                    </a:lnTo>
                    <a:lnTo>
                      <a:pt x="1860" y="316"/>
                    </a:lnTo>
                    <a:lnTo>
                      <a:pt x="1869" y="313"/>
                    </a:lnTo>
                    <a:lnTo>
                      <a:pt x="1878" y="309"/>
                    </a:lnTo>
                    <a:lnTo>
                      <a:pt x="1885" y="305"/>
                    </a:lnTo>
                    <a:lnTo>
                      <a:pt x="1893" y="298"/>
                    </a:lnTo>
                    <a:lnTo>
                      <a:pt x="1900" y="293"/>
                    </a:lnTo>
                    <a:lnTo>
                      <a:pt x="1907" y="286"/>
                    </a:lnTo>
                    <a:lnTo>
                      <a:pt x="1912" y="279"/>
                    </a:lnTo>
                    <a:lnTo>
                      <a:pt x="1917" y="271"/>
                    </a:lnTo>
                    <a:lnTo>
                      <a:pt x="1921" y="262"/>
                    </a:lnTo>
                    <a:lnTo>
                      <a:pt x="1924" y="253"/>
                    </a:lnTo>
                    <a:lnTo>
                      <a:pt x="1927" y="244"/>
                    </a:lnTo>
                    <a:lnTo>
                      <a:pt x="1928" y="235"/>
                    </a:lnTo>
                    <a:lnTo>
                      <a:pt x="1929" y="225"/>
                    </a:lnTo>
                    <a:lnTo>
                      <a:pt x="1929" y="96"/>
                    </a:lnTo>
                    <a:lnTo>
                      <a:pt x="1928" y="86"/>
                    </a:lnTo>
                    <a:lnTo>
                      <a:pt x="1927" y="76"/>
                    </a:lnTo>
                    <a:lnTo>
                      <a:pt x="1924" y="67"/>
                    </a:lnTo>
                    <a:lnTo>
                      <a:pt x="1921" y="58"/>
                    </a:lnTo>
                    <a:lnTo>
                      <a:pt x="1917" y="50"/>
                    </a:lnTo>
                    <a:lnTo>
                      <a:pt x="1912" y="42"/>
                    </a:lnTo>
                    <a:lnTo>
                      <a:pt x="1907" y="34"/>
                    </a:lnTo>
                    <a:lnTo>
                      <a:pt x="1900" y="28"/>
                    </a:lnTo>
                    <a:lnTo>
                      <a:pt x="1893" y="22"/>
                    </a:lnTo>
                    <a:lnTo>
                      <a:pt x="1885" y="16"/>
                    </a:lnTo>
                    <a:lnTo>
                      <a:pt x="1878" y="12"/>
                    </a:lnTo>
                    <a:lnTo>
                      <a:pt x="1869" y="7"/>
                    </a:lnTo>
                    <a:lnTo>
                      <a:pt x="1860" y="4"/>
                    </a:lnTo>
                    <a:lnTo>
                      <a:pt x="1851" y="1"/>
                    </a:lnTo>
                    <a:lnTo>
                      <a:pt x="1841" y="0"/>
                    </a:lnTo>
                    <a:lnTo>
                      <a:pt x="1831" y="0"/>
                    </a:lnTo>
                    <a:lnTo>
                      <a:pt x="96" y="0"/>
                    </a:lnTo>
                    <a:lnTo>
                      <a:pt x="86" y="0"/>
                    </a:lnTo>
                    <a:lnTo>
                      <a:pt x="76" y="1"/>
                    </a:lnTo>
                    <a:lnTo>
                      <a:pt x="67" y="4"/>
                    </a:lnTo>
                    <a:lnTo>
                      <a:pt x="58" y="7"/>
                    </a:lnTo>
                    <a:lnTo>
                      <a:pt x="50" y="12"/>
                    </a:lnTo>
                    <a:lnTo>
                      <a:pt x="41" y="16"/>
                    </a:lnTo>
                    <a:lnTo>
                      <a:pt x="34" y="22"/>
                    </a:lnTo>
                    <a:lnTo>
                      <a:pt x="28" y="28"/>
                    </a:lnTo>
                    <a:lnTo>
                      <a:pt x="22" y="34"/>
                    </a:lnTo>
                    <a:lnTo>
                      <a:pt x="16" y="42"/>
                    </a:lnTo>
                    <a:lnTo>
                      <a:pt x="11" y="50"/>
                    </a:lnTo>
                    <a:lnTo>
                      <a:pt x="7" y="58"/>
                    </a:lnTo>
                    <a:lnTo>
                      <a:pt x="4" y="67"/>
                    </a:lnTo>
                    <a:lnTo>
                      <a:pt x="1" y="76"/>
                    </a:lnTo>
                    <a:lnTo>
                      <a:pt x="0" y="86"/>
                    </a:lnTo>
                    <a:lnTo>
                      <a:pt x="0" y="96"/>
                    </a:lnTo>
                    <a:lnTo>
                      <a:pt x="0" y="225"/>
                    </a:lnTo>
                    <a:lnTo>
                      <a:pt x="0" y="235"/>
                    </a:lnTo>
                    <a:lnTo>
                      <a:pt x="1" y="244"/>
                    </a:lnTo>
                    <a:lnTo>
                      <a:pt x="4" y="253"/>
                    </a:lnTo>
                    <a:lnTo>
                      <a:pt x="7" y="262"/>
                    </a:lnTo>
                    <a:lnTo>
                      <a:pt x="11" y="271"/>
                    </a:lnTo>
                    <a:lnTo>
                      <a:pt x="16" y="279"/>
                    </a:lnTo>
                    <a:lnTo>
                      <a:pt x="22" y="286"/>
                    </a:lnTo>
                    <a:lnTo>
                      <a:pt x="28" y="293"/>
                    </a:lnTo>
                    <a:lnTo>
                      <a:pt x="34" y="298"/>
                    </a:lnTo>
                    <a:lnTo>
                      <a:pt x="41" y="305"/>
                    </a:lnTo>
                    <a:lnTo>
                      <a:pt x="50" y="309"/>
                    </a:lnTo>
                    <a:lnTo>
                      <a:pt x="58" y="313"/>
                    </a:lnTo>
                    <a:lnTo>
                      <a:pt x="67" y="316"/>
                    </a:lnTo>
                    <a:lnTo>
                      <a:pt x="76" y="319"/>
                    </a:lnTo>
                    <a:lnTo>
                      <a:pt x="86" y="320"/>
                    </a:lnTo>
                    <a:lnTo>
                      <a:pt x="96" y="321"/>
                    </a:lnTo>
                    <a:lnTo>
                      <a:pt x="1831" y="321"/>
                    </a:lnTo>
                    <a:close/>
                  </a:path>
                </a:pathLst>
              </a:custGeom>
              <a:solidFill>
                <a:schemeClr val="folHlink"/>
              </a:solidFill>
              <a:ln w="0">
                <a:solidFill>
                  <a:srgbClr val="000000"/>
                </a:solidFill>
                <a:prstDash val="solid"/>
                <a:round/>
                <a:headEnd/>
                <a:tailEnd/>
              </a:ln>
            </p:spPr>
            <p:txBody>
              <a:bodyPr/>
              <a:lstStyle/>
              <a:p>
                <a:endParaRPr lang="en-US"/>
              </a:p>
            </p:txBody>
          </p:sp>
          <p:sp>
            <p:nvSpPr>
              <p:cNvPr id="1039556" name="Freeform 196"/>
              <p:cNvSpPr>
                <a:spLocks/>
              </p:cNvSpPr>
              <p:nvPr/>
            </p:nvSpPr>
            <p:spPr bwMode="auto">
              <a:xfrm>
                <a:off x="2804" y="1814"/>
                <a:ext cx="48" cy="9"/>
              </a:xfrm>
              <a:custGeom>
                <a:avLst/>
                <a:gdLst>
                  <a:gd name="T0" fmla="*/ 438 w 480"/>
                  <a:gd name="T1" fmla="*/ 90 h 91"/>
                  <a:gd name="T2" fmla="*/ 447 w 480"/>
                  <a:gd name="T3" fmla="*/ 88 h 91"/>
                  <a:gd name="T4" fmla="*/ 455 w 480"/>
                  <a:gd name="T5" fmla="*/ 85 h 91"/>
                  <a:gd name="T6" fmla="*/ 462 w 480"/>
                  <a:gd name="T7" fmla="*/ 80 h 91"/>
                  <a:gd name="T8" fmla="*/ 468 w 480"/>
                  <a:gd name="T9" fmla="*/ 74 h 91"/>
                  <a:gd name="T10" fmla="*/ 474 w 480"/>
                  <a:gd name="T11" fmla="*/ 67 h 91"/>
                  <a:gd name="T12" fmla="*/ 477 w 480"/>
                  <a:gd name="T13" fmla="*/ 59 h 91"/>
                  <a:gd name="T14" fmla="*/ 479 w 480"/>
                  <a:gd name="T15" fmla="*/ 49 h 91"/>
                  <a:gd name="T16" fmla="*/ 479 w 480"/>
                  <a:gd name="T17" fmla="*/ 40 h 91"/>
                  <a:gd name="T18" fmla="*/ 477 w 480"/>
                  <a:gd name="T19" fmla="*/ 31 h 91"/>
                  <a:gd name="T20" fmla="*/ 474 w 480"/>
                  <a:gd name="T21" fmla="*/ 23 h 91"/>
                  <a:gd name="T22" fmla="*/ 468 w 480"/>
                  <a:gd name="T23" fmla="*/ 15 h 91"/>
                  <a:gd name="T24" fmla="*/ 462 w 480"/>
                  <a:gd name="T25" fmla="*/ 9 h 91"/>
                  <a:gd name="T26" fmla="*/ 455 w 480"/>
                  <a:gd name="T27" fmla="*/ 5 h 91"/>
                  <a:gd name="T28" fmla="*/ 447 w 480"/>
                  <a:gd name="T29" fmla="*/ 1 h 91"/>
                  <a:gd name="T30" fmla="*/ 438 w 480"/>
                  <a:gd name="T31" fmla="*/ 0 h 91"/>
                  <a:gd name="T32" fmla="*/ 45 w 480"/>
                  <a:gd name="T33" fmla="*/ 0 h 91"/>
                  <a:gd name="T34" fmla="*/ 36 w 480"/>
                  <a:gd name="T35" fmla="*/ 0 h 91"/>
                  <a:gd name="T36" fmla="*/ 28 w 480"/>
                  <a:gd name="T37" fmla="*/ 3 h 91"/>
                  <a:gd name="T38" fmla="*/ 20 w 480"/>
                  <a:gd name="T39" fmla="*/ 7 h 91"/>
                  <a:gd name="T40" fmla="*/ 13 w 480"/>
                  <a:gd name="T41" fmla="*/ 12 h 91"/>
                  <a:gd name="T42" fmla="*/ 7 w 480"/>
                  <a:gd name="T43" fmla="*/ 20 h 91"/>
                  <a:gd name="T44" fmla="*/ 3 w 480"/>
                  <a:gd name="T45" fmla="*/ 27 h 91"/>
                  <a:gd name="T46" fmla="*/ 0 w 480"/>
                  <a:gd name="T47" fmla="*/ 35 h 91"/>
                  <a:gd name="T48" fmla="*/ 0 w 480"/>
                  <a:gd name="T49" fmla="*/ 45 h 91"/>
                  <a:gd name="T50" fmla="*/ 0 w 480"/>
                  <a:gd name="T51" fmla="*/ 53 h 91"/>
                  <a:gd name="T52" fmla="*/ 3 w 480"/>
                  <a:gd name="T53" fmla="*/ 63 h 91"/>
                  <a:gd name="T54" fmla="*/ 7 w 480"/>
                  <a:gd name="T55" fmla="*/ 70 h 91"/>
                  <a:gd name="T56" fmla="*/ 13 w 480"/>
                  <a:gd name="T57" fmla="*/ 77 h 91"/>
                  <a:gd name="T58" fmla="*/ 20 w 480"/>
                  <a:gd name="T59" fmla="*/ 83 h 91"/>
                  <a:gd name="T60" fmla="*/ 28 w 480"/>
                  <a:gd name="T61" fmla="*/ 87 h 91"/>
                  <a:gd name="T62" fmla="*/ 36 w 480"/>
                  <a:gd name="T63" fmla="*/ 90 h 91"/>
                  <a:gd name="T64" fmla="*/ 45 w 480"/>
                  <a:gd name="T6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91">
                    <a:moveTo>
                      <a:pt x="433" y="91"/>
                    </a:moveTo>
                    <a:lnTo>
                      <a:pt x="438" y="90"/>
                    </a:lnTo>
                    <a:lnTo>
                      <a:pt x="442" y="90"/>
                    </a:lnTo>
                    <a:lnTo>
                      <a:pt x="447" y="88"/>
                    </a:lnTo>
                    <a:lnTo>
                      <a:pt x="451" y="87"/>
                    </a:lnTo>
                    <a:lnTo>
                      <a:pt x="455" y="85"/>
                    </a:lnTo>
                    <a:lnTo>
                      <a:pt x="458" y="83"/>
                    </a:lnTo>
                    <a:lnTo>
                      <a:pt x="462" y="80"/>
                    </a:lnTo>
                    <a:lnTo>
                      <a:pt x="465" y="77"/>
                    </a:lnTo>
                    <a:lnTo>
                      <a:pt x="468" y="74"/>
                    </a:lnTo>
                    <a:lnTo>
                      <a:pt x="472" y="70"/>
                    </a:lnTo>
                    <a:lnTo>
                      <a:pt x="474" y="67"/>
                    </a:lnTo>
                    <a:lnTo>
                      <a:pt x="476" y="63"/>
                    </a:lnTo>
                    <a:lnTo>
                      <a:pt x="477" y="59"/>
                    </a:lnTo>
                    <a:lnTo>
                      <a:pt x="479" y="53"/>
                    </a:lnTo>
                    <a:lnTo>
                      <a:pt x="479" y="49"/>
                    </a:lnTo>
                    <a:lnTo>
                      <a:pt x="480" y="45"/>
                    </a:lnTo>
                    <a:lnTo>
                      <a:pt x="479" y="40"/>
                    </a:lnTo>
                    <a:lnTo>
                      <a:pt x="479" y="35"/>
                    </a:lnTo>
                    <a:lnTo>
                      <a:pt x="477" y="31"/>
                    </a:lnTo>
                    <a:lnTo>
                      <a:pt x="476" y="27"/>
                    </a:lnTo>
                    <a:lnTo>
                      <a:pt x="474" y="23"/>
                    </a:lnTo>
                    <a:lnTo>
                      <a:pt x="472" y="20"/>
                    </a:lnTo>
                    <a:lnTo>
                      <a:pt x="468" y="15"/>
                    </a:lnTo>
                    <a:lnTo>
                      <a:pt x="465" y="12"/>
                    </a:lnTo>
                    <a:lnTo>
                      <a:pt x="462" y="9"/>
                    </a:lnTo>
                    <a:lnTo>
                      <a:pt x="458" y="7"/>
                    </a:lnTo>
                    <a:lnTo>
                      <a:pt x="455" y="5"/>
                    </a:lnTo>
                    <a:lnTo>
                      <a:pt x="451" y="3"/>
                    </a:lnTo>
                    <a:lnTo>
                      <a:pt x="447" y="1"/>
                    </a:lnTo>
                    <a:lnTo>
                      <a:pt x="442" y="0"/>
                    </a:lnTo>
                    <a:lnTo>
                      <a:pt x="438" y="0"/>
                    </a:lnTo>
                    <a:lnTo>
                      <a:pt x="433" y="0"/>
                    </a:lnTo>
                    <a:lnTo>
                      <a:pt x="45" y="0"/>
                    </a:lnTo>
                    <a:lnTo>
                      <a:pt x="40" y="0"/>
                    </a:lnTo>
                    <a:lnTo>
                      <a:pt x="36" y="0"/>
                    </a:lnTo>
                    <a:lnTo>
                      <a:pt x="32" y="1"/>
                    </a:lnTo>
                    <a:lnTo>
                      <a:pt x="28" y="3"/>
                    </a:lnTo>
                    <a:lnTo>
                      <a:pt x="24" y="5"/>
                    </a:lnTo>
                    <a:lnTo>
                      <a:pt x="20" y="7"/>
                    </a:lnTo>
                    <a:lnTo>
                      <a:pt x="17" y="9"/>
                    </a:lnTo>
                    <a:lnTo>
                      <a:pt x="13" y="12"/>
                    </a:lnTo>
                    <a:lnTo>
                      <a:pt x="10" y="15"/>
                    </a:lnTo>
                    <a:lnTo>
                      <a:pt x="7" y="20"/>
                    </a:lnTo>
                    <a:lnTo>
                      <a:pt x="5" y="23"/>
                    </a:lnTo>
                    <a:lnTo>
                      <a:pt x="3" y="27"/>
                    </a:lnTo>
                    <a:lnTo>
                      <a:pt x="2" y="31"/>
                    </a:lnTo>
                    <a:lnTo>
                      <a:pt x="0" y="35"/>
                    </a:lnTo>
                    <a:lnTo>
                      <a:pt x="0" y="40"/>
                    </a:lnTo>
                    <a:lnTo>
                      <a:pt x="0" y="45"/>
                    </a:lnTo>
                    <a:lnTo>
                      <a:pt x="0" y="49"/>
                    </a:lnTo>
                    <a:lnTo>
                      <a:pt x="0" y="53"/>
                    </a:lnTo>
                    <a:lnTo>
                      <a:pt x="2" y="59"/>
                    </a:lnTo>
                    <a:lnTo>
                      <a:pt x="3" y="63"/>
                    </a:lnTo>
                    <a:lnTo>
                      <a:pt x="5" y="67"/>
                    </a:lnTo>
                    <a:lnTo>
                      <a:pt x="7" y="70"/>
                    </a:lnTo>
                    <a:lnTo>
                      <a:pt x="10" y="74"/>
                    </a:lnTo>
                    <a:lnTo>
                      <a:pt x="13" y="77"/>
                    </a:lnTo>
                    <a:lnTo>
                      <a:pt x="17" y="80"/>
                    </a:lnTo>
                    <a:lnTo>
                      <a:pt x="20" y="83"/>
                    </a:lnTo>
                    <a:lnTo>
                      <a:pt x="24" y="85"/>
                    </a:lnTo>
                    <a:lnTo>
                      <a:pt x="28" y="87"/>
                    </a:lnTo>
                    <a:lnTo>
                      <a:pt x="32" y="88"/>
                    </a:lnTo>
                    <a:lnTo>
                      <a:pt x="36" y="90"/>
                    </a:lnTo>
                    <a:lnTo>
                      <a:pt x="40" y="90"/>
                    </a:lnTo>
                    <a:lnTo>
                      <a:pt x="45" y="91"/>
                    </a:lnTo>
                    <a:lnTo>
                      <a:pt x="433" y="91"/>
                    </a:lnTo>
                    <a:close/>
                  </a:path>
                </a:pathLst>
              </a:custGeom>
              <a:solidFill>
                <a:schemeClr val="folHlink"/>
              </a:solidFill>
              <a:ln w="0">
                <a:solidFill>
                  <a:srgbClr val="000000"/>
                </a:solidFill>
                <a:prstDash val="solid"/>
                <a:round/>
                <a:headEnd/>
                <a:tailEnd/>
              </a:ln>
            </p:spPr>
            <p:txBody>
              <a:bodyPr/>
              <a:lstStyle/>
              <a:p>
                <a:endParaRPr lang="en-US"/>
              </a:p>
            </p:txBody>
          </p:sp>
          <p:sp>
            <p:nvSpPr>
              <p:cNvPr id="1039557" name="Rectangle 197"/>
              <p:cNvSpPr>
                <a:spLocks noChangeArrowheads="1"/>
              </p:cNvSpPr>
              <p:nvPr/>
            </p:nvSpPr>
            <p:spPr bwMode="auto">
              <a:xfrm>
                <a:off x="2746" y="2288"/>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58" name="Rectangle 198"/>
              <p:cNvSpPr>
                <a:spLocks noChangeArrowheads="1"/>
              </p:cNvSpPr>
              <p:nvPr/>
            </p:nvSpPr>
            <p:spPr bwMode="auto">
              <a:xfrm>
                <a:off x="2746" y="2275"/>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59" name="Rectangle 199"/>
              <p:cNvSpPr>
                <a:spLocks noChangeArrowheads="1"/>
              </p:cNvSpPr>
              <p:nvPr/>
            </p:nvSpPr>
            <p:spPr bwMode="auto">
              <a:xfrm>
                <a:off x="2746" y="2313"/>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60" name="Rectangle 200"/>
              <p:cNvSpPr>
                <a:spLocks noChangeArrowheads="1"/>
              </p:cNvSpPr>
              <p:nvPr/>
            </p:nvSpPr>
            <p:spPr bwMode="auto">
              <a:xfrm>
                <a:off x="2746" y="2300"/>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61" name="Rectangle 201"/>
              <p:cNvSpPr>
                <a:spLocks noChangeArrowheads="1"/>
              </p:cNvSpPr>
              <p:nvPr/>
            </p:nvSpPr>
            <p:spPr bwMode="auto">
              <a:xfrm>
                <a:off x="2746" y="2237"/>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62" name="Rectangle 202"/>
              <p:cNvSpPr>
                <a:spLocks noChangeArrowheads="1"/>
              </p:cNvSpPr>
              <p:nvPr/>
            </p:nvSpPr>
            <p:spPr bwMode="auto">
              <a:xfrm>
                <a:off x="2746" y="2223"/>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63" name="Rectangle 203"/>
              <p:cNvSpPr>
                <a:spLocks noChangeArrowheads="1"/>
              </p:cNvSpPr>
              <p:nvPr/>
            </p:nvSpPr>
            <p:spPr bwMode="auto">
              <a:xfrm>
                <a:off x="2746" y="2262"/>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64" name="Rectangle 204"/>
              <p:cNvSpPr>
                <a:spLocks noChangeArrowheads="1"/>
              </p:cNvSpPr>
              <p:nvPr/>
            </p:nvSpPr>
            <p:spPr bwMode="auto">
              <a:xfrm>
                <a:off x="2746" y="2248"/>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65" name="Rectangle 205"/>
              <p:cNvSpPr>
                <a:spLocks noChangeArrowheads="1"/>
              </p:cNvSpPr>
              <p:nvPr/>
            </p:nvSpPr>
            <p:spPr bwMode="auto">
              <a:xfrm>
                <a:off x="2746" y="2184"/>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66" name="Rectangle 206"/>
              <p:cNvSpPr>
                <a:spLocks noChangeArrowheads="1"/>
              </p:cNvSpPr>
              <p:nvPr/>
            </p:nvSpPr>
            <p:spPr bwMode="auto">
              <a:xfrm>
                <a:off x="2746" y="2170"/>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67" name="Rectangle 207"/>
              <p:cNvSpPr>
                <a:spLocks noChangeArrowheads="1"/>
              </p:cNvSpPr>
              <p:nvPr/>
            </p:nvSpPr>
            <p:spPr bwMode="auto">
              <a:xfrm>
                <a:off x="2746" y="2209"/>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68" name="Rectangle 208"/>
              <p:cNvSpPr>
                <a:spLocks noChangeArrowheads="1"/>
              </p:cNvSpPr>
              <p:nvPr/>
            </p:nvSpPr>
            <p:spPr bwMode="auto">
              <a:xfrm>
                <a:off x="2746" y="2196"/>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69" name="Rectangle 209"/>
              <p:cNvSpPr>
                <a:spLocks noChangeArrowheads="1"/>
              </p:cNvSpPr>
              <p:nvPr/>
            </p:nvSpPr>
            <p:spPr bwMode="auto">
              <a:xfrm>
                <a:off x="2746" y="2132"/>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70" name="Rectangle 210"/>
              <p:cNvSpPr>
                <a:spLocks noChangeArrowheads="1"/>
              </p:cNvSpPr>
              <p:nvPr/>
            </p:nvSpPr>
            <p:spPr bwMode="auto">
              <a:xfrm>
                <a:off x="2746" y="2119"/>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71" name="Rectangle 211"/>
              <p:cNvSpPr>
                <a:spLocks noChangeArrowheads="1"/>
              </p:cNvSpPr>
              <p:nvPr/>
            </p:nvSpPr>
            <p:spPr bwMode="auto">
              <a:xfrm>
                <a:off x="2746" y="2157"/>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72" name="Rectangle 212"/>
              <p:cNvSpPr>
                <a:spLocks noChangeArrowheads="1"/>
              </p:cNvSpPr>
              <p:nvPr/>
            </p:nvSpPr>
            <p:spPr bwMode="auto">
              <a:xfrm>
                <a:off x="2746" y="2144"/>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73" name="Rectangle 213"/>
              <p:cNvSpPr>
                <a:spLocks noChangeArrowheads="1"/>
              </p:cNvSpPr>
              <p:nvPr/>
            </p:nvSpPr>
            <p:spPr bwMode="auto">
              <a:xfrm>
                <a:off x="2746" y="2080"/>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74" name="Rectangle 214"/>
              <p:cNvSpPr>
                <a:spLocks noChangeArrowheads="1"/>
              </p:cNvSpPr>
              <p:nvPr/>
            </p:nvSpPr>
            <p:spPr bwMode="auto">
              <a:xfrm>
                <a:off x="2746" y="2067"/>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75" name="Rectangle 215"/>
              <p:cNvSpPr>
                <a:spLocks noChangeArrowheads="1"/>
              </p:cNvSpPr>
              <p:nvPr/>
            </p:nvSpPr>
            <p:spPr bwMode="auto">
              <a:xfrm>
                <a:off x="2746" y="2105"/>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76" name="Rectangle 216"/>
              <p:cNvSpPr>
                <a:spLocks noChangeArrowheads="1"/>
              </p:cNvSpPr>
              <p:nvPr/>
            </p:nvSpPr>
            <p:spPr bwMode="auto">
              <a:xfrm>
                <a:off x="2746" y="2092"/>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77" name="Rectangle 217"/>
              <p:cNvSpPr>
                <a:spLocks noChangeArrowheads="1"/>
              </p:cNvSpPr>
              <p:nvPr/>
            </p:nvSpPr>
            <p:spPr bwMode="auto">
              <a:xfrm>
                <a:off x="2746" y="2029"/>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78" name="Rectangle 218"/>
              <p:cNvSpPr>
                <a:spLocks noChangeArrowheads="1"/>
              </p:cNvSpPr>
              <p:nvPr/>
            </p:nvSpPr>
            <p:spPr bwMode="auto">
              <a:xfrm>
                <a:off x="2746" y="2015"/>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79" name="Rectangle 219"/>
              <p:cNvSpPr>
                <a:spLocks noChangeArrowheads="1"/>
              </p:cNvSpPr>
              <p:nvPr/>
            </p:nvSpPr>
            <p:spPr bwMode="auto">
              <a:xfrm>
                <a:off x="2746" y="2054"/>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80" name="Rectangle 220"/>
              <p:cNvSpPr>
                <a:spLocks noChangeArrowheads="1"/>
              </p:cNvSpPr>
              <p:nvPr/>
            </p:nvSpPr>
            <p:spPr bwMode="auto">
              <a:xfrm>
                <a:off x="2746" y="2040"/>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81" name="Rectangle 221"/>
              <p:cNvSpPr>
                <a:spLocks noChangeArrowheads="1"/>
              </p:cNvSpPr>
              <p:nvPr/>
            </p:nvSpPr>
            <p:spPr bwMode="auto">
              <a:xfrm>
                <a:off x="2746" y="1976"/>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82" name="Rectangle 222"/>
              <p:cNvSpPr>
                <a:spLocks noChangeArrowheads="1"/>
              </p:cNvSpPr>
              <p:nvPr/>
            </p:nvSpPr>
            <p:spPr bwMode="auto">
              <a:xfrm>
                <a:off x="2746" y="1962"/>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83" name="Rectangle 223"/>
              <p:cNvSpPr>
                <a:spLocks noChangeArrowheads="1"/>
              </p:cNvSpPr>
              <p:nvPr/>
            </p:nvSpPr>
            <p:spPr bwMode="auto">
              <a:xfrm>
                <a:off x="2746" y="2001"/>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84" name="Rectangle 224"/>
              <p:cNvSpPr>
                <a:spLocks noChangeArrowheads="1"/>
              </p:cNvSpPr>
              <p:nvPr/>
            </p:nvSpPr>
            <p:spPr bwMode="auto">
              <a:xfrm>
                <a:off x="2746" y="1988"/>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585" name="Rectangle 225"/>
              <p:cNvSpPr>
                <a:spLocks noChangeArrowheads="1"/>
              </p:cNvSpPr>
              <p:nvPr/>
            </p:nvSpPr>
            <p:spPr bwMode="auto">
              <a:xfrm>
                <a:off x="2746" y="1924"/>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86" name="Rectangle 226"/>
              <p:cNvSpPr>
                <a:spLocks noChangeArrowheads="1"/>
              </p:cNvSpPr>
              <p:nvPr/>
            </p:nvSpPr>
            <p:spPr bwMode="auto">
              <a:xfrm>
                <a:off x="2746" y="1911"/>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87" name="Rectangle 227"/>
              <p:cNvSpPr>
                <a:spLocks noChangeArrowheads="1"/>
              </p:cNvSpPr>
              <p:nvPr/>
            </p:nvSpPr>
            <p:spPr bwMode="auto">
              <a:xfrm>
                <a:off x="2746" y="1949"/>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88" name="Rectangle 228"/>
              <p:cNvSpPr>
                <a:spLocks noChangeArrowheads="1"/>
              </p:cNvSpPr>
              <p:nvPr/>
            </p:nvSpPr>
            <p:spPr bwMode="auto">
              <a:xfrm>
                <a:off x="2746" y="1936"/>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589" name="Line 229"/>
              <p:cNvSpPr>
                <a:spLocks noChangeShapeType="1"/>
              </p:cNvSpPr>
              <p:nvPr/>
            </p:nvSpPr>
            <p:spPr bwMode="auto">
              <a:xfrm flipH="1">
                <a:off x="2618" y="2352"/>
                <a:ext cx="27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590" name="Freeform 230"/>
              <p:cNvSpPr>
                <a:spLocks/>
              </p:cNvSpPr>
              <p:nvPr/>
            </p:nvSpPr>
            <p:spPr bwMode="auto">
              <a:xfrm>
                <a:off x="2496" y="2326"/>
                <a:ext cx="122" cy="26"/>
              </a:xfrm>
              <a:custGeom>
                <a:avLst/>
                <a:gdLst>
                  <a:gd name="T0" fmla="*/ 1220 w 1220"/>
                  <a:gd name="T1" fmla="*/ 261 h 261"/>
                  <a:gd name="T2" fmla="*/ 1215 w 1220"/>
                  <a:gd name="T3" fmla="*/ 258 h 261"/>
                  <a:gd name="T4" fmla="*/ 1199 w 1220"/>
                  <a:gd name="T5" fmla="*/ 249 h 261"/>
                  <a:gd name="T6" fmla="*/ 1174 w 1220"/>
                  <a:gd name="T7" fmla="*/ 236 h 261"/>
                  <a:gd name="T8" fmla="*/ 1139 w 1220"/>
                  <a:gd name="T9" fmla="*/ 220 h 261"/>
                  <a:gd name="T10" fmla="*/ 1094 w 1220"/>
                  <a:gd name="T11" fmla="*/ 200 h 261"/>
                  <a:gd name="T12" fmla="*/ 1040 w 1220"/>
                  <a:gd name="T13" fmla="*/ 177 h 261"/>
                  <a:gd name="T14" fmla="*/ 976 w 1220"/>
                  <a:gd name="T15" fmla="*/ 154 h 261"/>
                  <a:gd name="T16" fmla="*/ 903 w 1220"/>
                  <a:gd name="T17" fmla="*/ 130 h 261"/>
                  <a:gd name="T18" fmla="*/ 821 w 1220"/>
                  <a:gd name="T19" fmla="*/ 105 h 261"/>
                  <a:gd name="T20" fmla="*/ 730 w 1220"/>
                  <a:gd name="T21" fmla="*/ 82 h 261"/>
                  <a:gd name="T22" fmla="*/ 630 w 1220"/>
                  <a:gd name="T23" fmla="*/ 59 h 261"/>
                  <a:gd name="T24" fmla="*/ 521 w 1220"/>
                  <a:gd name="T25" fmla="*/ 40 h 261"/>
                  <a:gd name="T26" fmla="*/ 402 w 1220"/>
                  <a:gd name="T27" fmla="*/ 23 h 261"/>
                  <a:gd name="T28" fmla="*/ 277 w 1220"/>
                  <a:gd name="T29" fmla="*/ 10 h 261"/>
                  <a:gd name="T30" fmla="*/ 142 w 1220"/>
                  <a:gd name="T31" fmla="*/ 2 h 261"/>
                  <a:gd name="T32" fmla="*/ 0 w 1220"/>
                  <a:gd name="T3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0" h="261">
                    <a:moveTo>
                      <a:pt x="1220" y="261"/>
                    </a:moveTo>
                    <a:lnTo>
                      <a:pt x="1215" y="258"/>
                    </a:lnTo>
                    <a:lnTo>
                      <a:pt x="1199" y="249"/>
                    </a:lnTo>
                    <a:lnTo>
                      <a:pt x="1174" y="236"/>
                    </a:lnTo>
                    <a:lnTo>
                      <a:pt x="1139" y="220"/>
                    </a:lnTo>
                    <a:lnTo>
                      <a:pt x="1094" y="200"/>
                    </a:lnTo>
                    <a:lnTo>
                      <a:pt x="1040" y="177"/>
                    </a:lnTo>
                    <a:lnTo>
                      <a:pt x="976" y="154"/>
                    </a:lnTo>
                    <a:lnTo>
                      <a:pt x="903" y="130"/>
                    </a:lnTo>
                    <a:lnTo>
                      <a:pt x="821" y="105"/>
                    </a:lnTo>
                    <a:lnTo>
                      <a:pt x="730" y="82"/>
                    </a:lnTo>
                    <a:lnTo>
                      <a:pt x="630" y="59"/>
                    </a:lnTo>
                    <a:lnTo>
                      <a:pt x="521" y="40"/>
                    </a:lnTo>
                    <a:lnTo>
                      <a:pt x="402" y="23"/>
                    </a:lnTo>
                    <a:lnTo>
                      <a:pt x="277" y="10"/>
                    </a:lnTo>
                    <a:lnTo>
                      <a:pt x="142" y="2"/>
                    </a:lnTo>
                    <a:lnTo>
                      <a:pt x="0" y="0"/>
                    </a:lnTo>
                  </a:path>
                </a:pathLst>
              </a:custGeom>
              <a:solidFill>
                <a:schemeClr val="folHlink"/>
              </a:solidFill>
              <a:ln w="0">
                <a:solidFill>
                  <a:srgbClr val="000000"/>
                </a:solidFill>
                <a:prstDash val="solid"/>
                <a:round/>
                <a:headEnd/>
                <a:tailEnd/>
              </a:ln>
            </p:spPr>
            <p:txBody>
              <a:bodyPr/>
              <a:lstStyle/>
              <a:p>
                <a:endParaRPr lang="en-US"/>
              </a:p>
            </p:txBody>
          </p:sp>
          <p:sp>
            <p:nvSpPr>
              <p:cNvPr id="1039591" name="Freeform 231"/>
              <p:cNvSpPr>
                <a:spLocks/>
              </p:cNvSpPr>
              <p:nvPr/>
            </p:nvSpPr>
            <p:spPr bwMode="auto">
              <a:xfrm>
                <a:off x="2618" y="2352"/>
                <a:ext cx="1" cy="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chemeClr val="folHlink"/>
              </a:solidFill>
              <a:ln w="0">
                <a:solidFill>
                  <a:srgbClr val="000000"/>
                </a:solidFill>
                <a:prstDash val="solid"/>
                <a:round/>
                <a:headEnd/>
                <a:tailEnd/>
              </a:ln>
            </p:spPr>
            <p:txBody>
              <a:bodyPr/>
              <a:lstStyle/>
              <a:p>
                <a:endParaRPr lang="en-US"/>
              </a:p>
            </p:txBody>
          </p:sp>
          <p:sp>
            <p:nvSpPr>
              <p:cNvPr id="1039592" name="Freeform 232"/>
              <p:cNvSpPr>
                <a:spLocks/>
              </p:cNvSpPr>
              <p:nvPr/>
            </p:nvSpPr>
            <p:spPr bwMode="auto">
              <a:xfrm>
                <a:off x="2496" y="2326"/>
                <a:ext cx="1" cy="1"/>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chemeClr val="folHlink"/>
              </a:solidFill>
              <a:ln w="0">
                <a:solidFill>
                  <a:srgbClr val="000000"/>
                </a:solidFill>
                <a:prstDash val="solid"/>
                <a:round/>
                <a:headEnd/>
                <a:tailEnd/>
              </a:ln>
            </p:spPr>
            <p:txBody>
              <a:bodyPr/>
              <a:lstStyle/>
              <a:p>
                <a:endParaRPr lang="en-US"/>
              </a:p>
            </p:txBody>
          </p:sp>
          <p:sp>
            <p:nvSpPr>
              <p:cNvPr id="1039593" name="Freeform 233"/>
              <p:cNvSpPr>
                <a:spLocks/>
              </p:cNvSpPr>
              <p:nvPr/>
            </p:nvSpPr>
            <p:spPr bwMode="auto">
              <a:xfrm>
                <a:off x="2903" y="1621"/>
                <a:ext cx="65" cy="64"/>
              </a:xfrm>
              <a:custGeom>
                <a:avLst/>
                <a:gdLst>
                  <a:gd name="T0" fmla="*/ 585 w 644"/>
                  <a:gd name="T1" fmla="*/ 641 h 642"/>
                  <a:gd name="T2" fmla="*/ 598 w 644"/>
                  <a:gd name="T3" fmla="*/ 639 h 642"/>
                  <a:gd name="T4" fmla="*/ 610 w 644"/>
                  <a:gd name="T5" fmla="*/ 634 h 642"/>
                  <a:gd name="T6" fmla="*/ 620 w 644"/>
                  <a:gd name="T7" fmla="*/ 626 h 642"/>
                  <a:gd name="T8" fmla="*/ 629 w 644"/>
                  <a:gd name="T9" fmla="*/ 618 h 642"/>
                  <a:gd name="T10" fmla="*/ 636 w 644"/>
                  <a:gd name="T11" fmla="*/ 608 h 642"/>
                  <a:gd name="T12" fmla="*/ 641 w 644"/>
                  <a:gd name="T13" fmla="*/ 597 h 642"/>
                  <a:gd name="T14" fmla="*/ 643 w 644"/>
                  <a:gd name="T15" fmla="*/ 584 h 642"/>
                  <a:gd name="T16" fmla="*/ 644 w 644"/>
                  <a:gd name="T17" fmla="*/ 64 h 642"/>
                  <a:gd name="T18" fmla="*/ 642 w 644"/>
                  <a:gd name="T19" fmla="*/ 51 h 642"/>
                  <a:gd name="T20" fmla="*/ 639 w 644"/>
                  <a:gd name="T21" fmla="*/ 38 h 642"/>
                  <a:gd name="T22" fmla="*/ 633 w 644"/>
                  <a:gd name="T23" fmla="*/ 28 h 642"/>
                  <a:gd name="T24" fmla="*/ 624 w 644"/>
                  <a:gd name="T25" fmla="*/ 19 h 642"/>
                  <a:gd name="T26" fmla="*/ 615 w 644"/>
                  <a:gd name="T27" fmla="*/ 11 h 642"/>
                  <a:gd name="T28" fmla="*/ 604 w 644"/>
                  <a:gd name="T29" fmla="*/ 5 h 642"/>
                  <a:gd name="T30" fmla="*/ 591 w 644"/>
                  <a:gd name="T31" fmla="*/ 1 h 642"/>
                  <a:gd name="T32" fmla="*/ 579 w 644"/>
                  <a:gd name="T33" fmla="*/ 0 h 642"/>
                  <a:gd name="T34" fmla="*/ 58 w 644"/>
                  <a:gd name="T35" fmla="*/ 0 h 642"/>
                  <a:gd name="T36" fmla="*/ 45 w 644"/>
                  <a:gd name="T37" fmla="*/ 2 h 642"/>
                  <a:gd name="T38" fmla="*/ 34 w 644"/>
                  <a:gd name="T39" fmla="*/ 8 h 642"/>
                  <a:gd name="T40" fmla="*/ 23 w 644"/>
                  <a:gd name="T41" fmla="*/ 15 h 642"/>
                  <a:gd name="T42" fmla="*/ 14 w 644"/>
                  <a:gd name="T43" fmla="*/ 23 h 642"/>
                  <a:gd name="T44" fmla="*/ 7 w 644"/>
                  <a:gd name="T45" fmla="*/ 33 h 642"/>
                  <a:gd name="T46" fmla="*/ 2 w 644"/>
                  <a:gd name="T47" fmla="*/ 45 h 642"/>
                  <a:gd name="T48" fmla="*/ 0 w 644"/>
                  <a:gd name="T49" fmla="*/ 57 h 642"/>
                  <a:gd name="T50" fmla="*/ 0 w 644"/>
                  <a:gd name="T51" fmla="*/ 578 h 642"/>
                  <a:gd name="T52" fmla="*/ 1 w 644"/>
                  <a:gd name="T53" fmla="*/ 591 h 642"/>
                  <a:gd name="T54" fmla="*/ 4 w 644"/>
                  <a:gd name="T55" fmla="*/ 603 h 642"/>
                  <a:gd name="T56" fmla="*/ 10 w 644"/>
                  <a:gd name="T57" fmla="*/ 613 h 642"/>
                  <a:gd name="T58" fmla="*/ 18 w 644"/>
                  <a:gd name="T59" fmla="*/ 622 h 642"/>
                  <a:gd name="T60" fmla="*/ 27 w 644"/>
                  <a:gd name="T61" fmla="*/ 631 h 642"/>
                  <a:gd name="T62" fmla="*/ 39 w 644"/>
                  <a:gd name="T63" fmla="*/ 637 h 642"/>
                  <a:gd name="T64" fmla="*/ 51 w 644"/>
                  <a:gd name="T65" fmla="*/ 640 h 642"/>
                  <a:gd name="T66" fmla="*/ 65 w 644"/>
                  <a:gd name="T67"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4" h="642">
                    <a:moveTo>
                      <a:pt x="579" y="642"/>
                    </a:moveTo>
                    <a:lnTo>
                      <a:pt x="585" y="641"/>
                    </a:lnTo>
                    <a:lnTo>
                      <a:pt x="591" y="640"/>
                    </a:lnTo>
                    <a:lnTo>
                      <a:pt x="598" y="639"/>
                    </a:lnTo>
                    <a:lnTo>
                      <a:pt x="604" y="637"/>
                    </a:lnTo>
                    <a:lnTo>
                      <a:pt x="610" y="634"/>
                    </a:lnTo>
                    <a:lnTo>
                      <a:pt x="615" y="631"/>
                    </a:lnTo>
                    <a:lnTo>
                      <a:pt x="620" y="626"/>
                    </a:lnTo>
                    <a:lnTo>
                      <a:pt x="624" y="622"/>
                    </a:lnTo>
                    <a:lnTo>
                      <a:pt x="629" y="618"/>
                    </a:lnTo>
                    <a:lnTo>
                      <a:pt x="633" y="613"/>
                    </a:lnTo>
                    <a:lnTo>
                      <a:pt x="636" y="608"/>
                    </a:lnTo>
                    <a:lnTo>
                      <a:pt x="639" y="603"/>
                    </a:lnTo>
                    <a:lnTo>
                      <a:pt x="641" y="597"/>
                    </a:lnTo>
                    <a:lnTo>
                      <a:pt x="642" y="591"/>
                    </a:lnTo>
                    <a:lnTo>
                      <a:pt x="643" y="584"/>
                    </a:lnTo>
                    <a:lnTo>
                      <a:pt x="644" y="578"/>
                    </a:lnTo>
                    <a:lnTo>
                      <a:pt x="644" y="64"/>
                    </a:lnTo>
                    <a:lnTo>
                      <a:pt x="643" y="57"/>
                    </a:lnTo>
                    <a:lnTo>
                      <a:pt x="642" y="51"/>
                    </a:lnTo>
                    <a:lnTo>
                      <a:pt x="641" y="45"/>
                    </a:lnTo>
                    <a:lnTo>
                      <a:pt x="639" y="38"/>
                    </a:lnTo>
                    <a:lnTo>
                      <a:pt x="636" y="33"/>
                    </a:lnTo>
                    <a:lnTo>
                      <a:pt x="633" y="28"/>
                    </a:lnTo>
                    <a:lnTo>
                      <a:pt x="629" y="23"/>
                    </a:lnTo>
                    <a:lnTo>
                      <a:pt x="624" y="19"/>
                    </a:lnTo>
                    <a:lnTo>
                      <a:pt x="620" y="15"/>
                    </a:lnTo>
                    <a:lnTo>
                      <a:pt x="615" y="11"/>
                    </a:lnTo>
                    <a:lnTo>
                      <a:pt x="610" y="8"/>
                    </a:lnTo>
                    <a:lnTo>
                      <a:pt x="604" y="5"/>
                    </a:lnTo>
                    <a:lnTo>
                      <a:pt x="598" y="2"/>
                    </a:lnTo>
                    <a:lnTo>
                      <a:pt x="591" y="1"/>
                    </a:lnTo>
                    <a:lnTo>
                      <a:pt x="585" y="0"/>
                    </a:lnTo>
                    <a:lnTo>
                      <a:pt x="579" y="0"/>
                    </a:lnTo>
                    <a:lnTo>
                      <a:pt x="65" y="0"/>
                    </a:lnTo>
                    <a:lnTo>
                      <a:pt x="58" y="0"/>
                    </a:lnTo>
                    <a:lnTo>
                      <a:pt x="51" y="1"/>
                    </a:lnTo>
                    <a:lnTo>
                      <a:pt x="45" y="2"/>
                    </a:lnTo>
                    <a:lnTo>
                      <a:pt x="39" y="5"/>
                    </a:lnTo>
                    <a:lnTo>
                      <a:pt x="34" y="8"/>
                    </a:lnTo>
                    <a:lnTo>
                      <a:pt x="27" y="11"/>
                    </a:lnTo>
                    <a:lnTo>
                      <a:pt x="23" y="15"/>
                    </a:lnTo>
                    <a:lnTo>
                      <a:pt x="18" y="19"/>
                    </a:lnTo>
                    <a:lnTo>
                      <a:pt x="14" y="23"/>
                    </a:lnTo>
                    <a:lnTo>
                      <a:pt x="10" y="28"/>
                    </a:lnTo>
                    <a:lnTo>
                      <a:pt x="7" y="33"/>
                    </a:lnTo>
                    <a:lnTo>
                      <a:pt x="4" y="38"/>
                    </a:lnTo>
                    <a:lnTo>
                      <a:pt x="2" y="45"/>
                    </a:lnTo>
                    <a:lnTo>
                      <a:pt x="1" y="51"/>
                    </a:lnTo>
                    <a:lnTo>
                      <a:pt x="0" y="57"/>
                    </a:lnTo>
                    <a:lnTo>
                      <a:pt x="0" y="64"/>
                    </a:lnTo>
                    <a:lnTo>
                      <a:pt x="0" y="578"/>
                    </a:lnTo>
                    <a:lnTo>
                      <a:pt x="0" y="584"/>
                    </a:lnTo>
                    <a:lnTo>
                      <a:pt x="1" y="591"/>
                    </a:lnTo>
                    <a:lnTo>
                      <a:pt x="2" y="597"/>
                    </a:lnTo>
                    <a:lnTo>
                      <a:pt x="4" y="603"/>
                    </a:lnTo>
                    <a:lnTo>
                      <a:pt x="7" y="608"/>
                    </a:lnTo>
                    <a:lnTo>
                      <a:pt x="10" y="613"/>
                    </a:lnTo>
                    <a:lnTo>
                      <a:pt x="14" y="618"/>
                    </a:lnTo>
                    <a:lnTo>
                      <a:pt x="18" y="622"/>
                    </a:lnTo>
                    <a:lnTo>
                      <a:pt x="23" y="626"/>
                    </a:lnTo>
                    <a:lnTo>
                      <a:pt x="27" y="631"/>
                    </a:lnTo>
                    <a:lnTo>
                      <a:pt x="34" y="634"/>
                    </a:lnTo>
                    <a:lnTo>
                      <a:pt x="39" y="637"/>
                    </a:lnTo>
                    <a:lnTo>
                      <a:pt x="45" y="639"/>
                    </a:lnTo>
                    <a:lnTo>
                      <a:pt x="51" y="640"/>
                    </a:lnTo>
                    <a:lnTo>
                      <a:pt x="58" y="641"/>
                    </a:lnTo>
                    <a:lnTo>
                      <a:pt x="65" y="642"/>
                    </a:lnTo>
                    <a:lnTo>
                      <a:pt x="579" y="642"/>
                    </a:lnTo>
                    <a:close/>
                  </a:path>
                </a:pathLst>
              </a:custGeom>
              <a:solidFill>
                <a:schemeClr val="folHlink"/>
              </a:solidFill>
              <a:ln w="0">
                <a:solidFill>
                  <a:srgbClr val="000000"/>
                </a:solidFill>
                <a:prstDash val="solid"/>
                <a:round/>
                <a:headEnd/>
                <a:tailEnd/>
              </a:ln>
            </p:spPr>
            <p:txBody>
              <a:bodyPr/>
              <a:lstStyle/>
              <a:p>
                <a:endParaRPr lang="en-US"/>
              </a:p>
            </p:txBody>
          </p:sp>
          <p:sp>
            <p:nvSpPr>
              <p:cNvPr id="1039594" name="Freeform 234"/>
              <p:cNvSpPr>
                <a:spLocks/>
              </p:cNvSpPr>
              <p:nvPr/>
            </p:nvSpPr>
            <p:spPr bwMode="auto">
              <a:xfrm>
                <a:off x="2907" y="1624"/>
                <a:ext cx="58" cy="58"/>
              </a:xfrm>
              <a:custGeom>
                <a:avLst/>
                <a:gdLst>
                  <a:gd name="T0" fmla="*/ 527 w 580"/>
                  <a:gd name="T1" fmla="*/ 577 h 578"/>
                  <a:gd name="T2" fmla="*/ 538 w 580"/>
                  <a:gd name="T3" fmla="*/ 575 h 578"/>
                  <a:gd name="T4" fmla="*/ 548 w 580"/>
                  <a:gd name="T5" fmla="*/ 571 h 578"/>
                  <a:gd name="T6" fmla="*/ 558 w 580"/>
                  <a:gd name="T7" fmla="*/ 565 h 578"/>
                  <a:gd name="T8" fmla="*/ 566 w 580"/>
                  <a:gd name="T9" fmla="*/ 556 h 578"/>
                  <a:gd name="T10" fmla="*/ 573 w 580"/>
                  <a:gd name="T11" fmla="*/ 547 h 578"/>
                  <a:gd name="T12" fmla="*/ 577 w 580"/>
                  <a:gd name="T13" fmla="*/ 537 h 578"/>
                  <a:gd name="T14" fmla="*/ 579 w 580"/>
                  <a:gd name="T15" fmla="*/ 526 h 578"/>
                  <a:gd name="T16" fmla="*/ 580 w 580"/>
                  <a:gd name="T17" fmla="*/ 58 h 578"/>
                  <a:gd name="T18" fmla="*/ 578 w 580"/>
                  <a:gd name="T19" fmla="*/ 46 h 578"/>
                  <a:gd name="T20" fmla="*/ 575 w 580"/>
                  <a:gd name="T21" fmla="*/ 35 h 578"/>
                  <a:gd name="T22" fmla="*/ 570 w 580"/>
                  <a:gd name="T23" fmla="*/ 25 h 578"/>
                  <a:gd name="T24" fmla="*/ 563 w 580"/>
                  <a:gd name="T25" fmla="*/ 17 h 578"/>
                  <a:gd name="T26" fmla="*/ 553 w 580"/>
                  <a:gd name="T27" fmla="*/ 10 h 578"/>
                  <a:gd name="T28" fmla="*/ 543 w 580"/>
                  <a:gd name="T29" fmla="*/ 4 h 578"/>
                  <a:gd name="T30" fmla="*/ 533 w 580"/>
                  <a:gd name="T31" fmla="*/ 1 h 578"/>
                  <a:gd name="T32" fmla="*/ 521 w 580"/>
                  <a:gd name="T33" fmla="*/ 0 h 578"/>
                  <a:gd name="T34" fmla="*/ 53 w 580"/>
                  <a:gd name="T35" fmla="*/ 0 h 578"/>
                  <a:gd name="T36" fmla="*/ 42 w 580"/>
                  <a:gd name="T37" fmla="*/ 2 h 578"/>
                  <a:gd name="T38" fmla="*/ 31 w 580"/>
                  <a:gd name="T39" fmla="*/ 6 h 578"/>
                  <a:gd name="T40" fmla="*/ 21 w 580"/>
                  <a:gd name="T41" fmla="*/ 13 h 578"/>
                  <a:gd name="T42" fmla="*/ 14 w 580"/>
                  <a:gd name="T43" fmla="*/ 21 h 578"/>
                  <a:gd name="T44" fmla="*/ 7 w 580"/>
                  <a:gd name="T45" fmla="*/ 30 h 578"/>
                  <a:gd name="T46" fmla="*/ 3 w 580"/>
                  <a:gd name="T47" fmla="*/ 40 h 578"/>
                  <a:gd name="T48" fmla="*/ 0 w 580"/>
                  <a:gd name="T49" fmla="*/ 52 h 578"/>
                  <a:gd name="T50" fmla="*/ 0 w 580"/>
                  <a:gd name="T51" fmla="*/ 520 h 578"/>
                  <a:gd name="T52" fmla="*/ 2 w 580"/>
                  <a:gd name="T53" fmla="*/ 532 h 578"/>
                  <a:gd name="T54" fmla="*/ 5 w 580"/>
                  <a:gd name="T55" fmla="*/ 542 h 578"/>
                  <a:gd name="T56" fmla="*/ 10 w 580"/>
                  <a:gd name="T57" fmla="*/ 552 h 578"/>
                  <a:gd name="T58" fmla="*/ 17 w 580"/>
                  <a:gd name="T59" fmla="*/ 561 h 578"/>
                  <a:gd name="T60" fmla="*/ 26 w 580"/>
                  <a:gd name="T61" fmla="*/ 568 h 578"/>
                  <a:gd name="T62" fmla="*/ 37 w 580"/>
                  <a:gd name="T63" fmla="*/ 573 h 578"/>
                  <a:gd name="T64" fmla="*/ 47 w 580"/>
                  <a:gd name="T65" fmla="*/ 576 h 578"/>
                  <a:gd name="T66" fmla="*/ 59 w 580"/>
                  <a:gd name="T67" fmla="*/ 57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0" h="578">
                    <a:moveTo>
                      <a:pt x="521" y="578"/>
                    </a:moveTo>
                    <a:lnTo>
                      <a:pt x="527" y="577"/>
                    </a:lnTo>
                    <a:lnTo>
                      <a:pt x="533" y="576"/>
                    </a:lnTo>
                    <a:lnTo>
                      <a:pt x="538" y="575"/>
                    </a:lnTo>
                    <a:lnTo>
                      <a:pt x="543" y="573"/>
                    </a:lnTo>
                    <a:lnTo>
                      <a:pt x="548" y="571"/>
                    </a:lnTo>
                    <a:lnTo>
                      <a:pt x="553" y="568"/>
                    </a:lnTo>
                    <a:lnTo>
                      <a:pt x="558" y="565"/>
                    </a:lnTo>
                    <a:lnTo>
                      <a:pt x="563" y="561"/>
                    </a:lnTo>
                    <a:lnTo>
                      <a:pt x="566" y="556"/>
                    </a:lnTo>
                    <a:lnTo>
                      <a:pt x="570" y="552"/>
                    </a:lnTo>
                    <a:lnTo>
                      <a:pt x="573" y="547"/>
                    </a:lnTo>
                    <a:lnTo>
                      <a:pt x="575" y="542"/>
                    </a:lnTo>
                    <a:lnTo>
                      <a:pt x="577" y="537"/>
                    </a:lnTo>
                    <a:lnTo>
                      <a:pt x="578" y="532"/>
                    </a:lnTo>
                    <a:lnTo>
                      <a:pt x="579" y="526"/>
                    </a:lnTo>
                    <a:lnTo>
                      <a:pt x="580" y="520"/>
                    </a:lnTo>
                    <a:lnTo>
                      <a:pt x="580" y="58"/>
                    </a:lnTo>
                    <a:lnTo>
                      <a:pt x="579" y="52"/>
                    </a:lnTo>
                    <a:lnTo>
                      <a:pt x="578" y="46"/>
                    </a:lnTo>
                    <a:lnTo>
                      <a:pt x="577" y="40"/>
                    </a:lnTo>
                    <a:lnTo>
                      <a:pt x="575" y="35"/>
                    </a:lnTo>
                    <a:lnTo>
                      <a:pt x="573" y="30"/>
                    </a:lnTo>
                    <a:lnTo>
                      <a:pt x="570" y="25"/>
                    </a:lnTo>
                    <a:lnTo>
                      <a:pt x="566" y="21"/>
                    </a:lnTo>
                    <a:lnTo>
                      <a:pt x="563" y="17"/>
                    </a:lnTo>
                    <a:lnTo>
                      <a:pt x="558" y="13"/>
                    </a:lnTo>
                    <a:lnTo>
                      <a:pt x="553" y="10"/>
                    </a:lnTo>
                    <a:lnTo>
                      <a:pt x="548" y="6"/>
                    </a:lnTo>
                    <a:lnTo>
                      <a:pt x="543" y="4"/>
                    </a:lnTo>
                    <a:lnTo>
                      <a:pt x="538" y="2"/>
                    </a:lnTo>
                    <a:lnTo>
                      <a:pt x="533" y="1"/>
                    </a:lnTo>
                    <a:lnTo>
                      <a:pt x="527" y="0"/>
                    </a:lnTo>
                    <a:lnTo>
                      <a:pt x="521" y="0"/>
                    </a:lnTo>
                    <a:lnTo>
                      <a:pt x="59" y="0"/>
                    </a:lnTo>
                    <a:lnTo>
                      <a:pt x="53" y="0"/>
                    </a:lnTo>
                    <a:lnTo>
                      <a:pt x="47" y="1"/>
                    </a:lnTo>
                    <a:lnTo>
                      <a:pt x="42" y="2"/>
                    </a:lnTo>
                    <a:lnTo>
                      <a:pt x="37" y="4"/>
                    </a:lnTo>
                    <a:lnTo>
                      <a:pt x="31" y="6"/>
                    </a:lnTo>
                    <a:lnTo>
                      <a:pt x="26" y="10"/>
                    </a:lnTo>
                    <a:lnTo>
                      <a:pt x="21" y="13"/>
                    </a:lnTo>
                    <a:lnTo>
                      <a:pt x="17" y="17"/>
                    </a:lnTo>
                    <a:lnTo>
                      <a:pt x="14" y="21"/>
                    </a:lnTo>
                    <a:lnTo>
                      <a:pt x="10" y="25"/>
                    </a:lnTo>
                    <a:lnTo>
                      <a:pt x="7" y="30"/>
                    </a:lnTo>
                    <a:lnTo>
                      <a:pt x="5" y="35"/>
                    </a:lnTo>
                    <a:lnTo>
                      <a:pt x="3" y="40"/>
                    </a:lnTo>
                    <a:lnTo>
                      <a:pt x="2" y="46"/>
                    </a:lnTo>
                    <a:lnTo>
                      <a:pt x="0" y="52"/>
                    </a:lnTo>
                    <a:lnTo>
                      <a:pt x="0" y="58"/>
                    </a:lnTo>
                    <a:lnTo>
                      <a:pt x="0" y="520"/>
                    </a:lnTo>
                    <a:lnTo>
                      <a:pt x="0" y="526"/>
                    </a:lnTo>
                    <a:lnTo>
                      <a:pt x="2" y="532"/>
                    </a:lnTo>
                    <a:lnTo>
                      <a:pt x="3" y="537"/>
                    </a:lnTo>
                    <a:lnTo>
                      <a:pt x="5" y="542"/>
                    </a:lnTo>
                    <a:lnTo>
                      <a:pt x="7" y="547"/>
                    </a:lnTo>
                    <a:lnTo>
                      <a:pt x="10" y="552"/>
                    </a:lnTo>
                    <a:lnTo>
                      <a:pt x="14" y="556"/>
                    </a:lnTo>
                    <a:lnTo>
                      <a:pt x="17" y="561"/>
                    </a:lnTo>
                    <a:lnTo>
                      <a:pt x="21" y="565"/>
                    </a:lnTo>
                    <a:lnTo>
                      <a:pt x="26" y="568"/>
                    </a:lnTo>
                    <a:lnTo>
                      <a:pt x="31" y="571"/>
                    </a:lnTo>
                    <a:lnTo>
                      <a:pt x="37" y="573"/>
                    </a:lnTo>
                    <a:lnTo>
                      <a:pt x="42" y="575"/>
                    </a:lnTo>
                    <a:lnTo>
                      <a:pt x="47" y="576"/>
                    </a:lnTo>
                    <a:lnTo>
                      <a:pt x="53" y="577"/>
                    </a:lnTo>
                    <a:lnTo>
                      <a:pt x="59" y="578"/>
                    </a:lnTo>
                    <a:lnTo>
                      <a:pt x="521" y="578"/>
                    </a:lnTo>
                    <a:close/>
                  </a:path>
                </a:pathLst>
              </a:custGeom>
              <a:solidFill>
                <a:schemeClr val="folHlink"/>
              </a:solidFill>
              <a:ln w="0">
                <a:solidFill>
                  <a:srgbClr val="000000"/>
                </a:solidFill>
                <a:prstDash val="solid"/>
                <a:round/>
                <a:headEnd/>
                <a:tailEnd/>
              </a:ln>
            </p:spPr>
            <p:txBody>
              <a:bodyPr/>
              <a:lstStyle/>
              <a:p>
                <a:endParaRPr lang="en-US"/>
              </a:p>
            </p:txBody>
          </p:sp>
          <p:sp>
            <p:nvSpPr>
              <p:cNvPr id="1039595" name="Rectangle 235"/>
              <p:cNvSpPr>
                <a:spLocks noChangeArrowheads="1"/>
              </p:cNvSpPr>
              <p:nvPr/>
            </p:nvSpPr>
            <p:spPr bwMode="auto">
              <a:xfrm>
                <a:off x="2895" y="2384"/>
                <a:ext cx="58" cy="53"/>
              </a:xfrm>
              <a:prstGeom prst="rect">
                <a:avLst/>
              </a:prstGeom>
              <a:solidFill>
                <a:schemeClr val="folHlink"/>
              </a:solidFill>
              <a:ln w="0">
                <a:solidFill>
                  <a:srgbClr val="000000"/>
                </a:solidFill>
                <a:miter lim="800000"/>
                <a:headEnd/>
                <a:tailEnd/>
              </a:ln>
            </p:spPr>
            <p:txBody>
              <a:bodyPr/>
              <a:lstStyle/>
              <a:p>
                <a:endParaRPr lang="en-US"/>
              </a:p>
            </p:txBody>
          </p:sp>
          <p:sp>
            <p:nvSpPr>
              <p:cNvPr id="1039596" name="Rectangle 236"/>
              <p:cNvSpPr>
                <a:spLocks noChangeArrowheads="1"/>
              </p:cNvSpPr>
              <p:nvPr/>
            </p:nvSpPr>
            <p:spPr bwMode="auto">
              <a:xfrm>
                <a:off x="2929" y="2387"/>
                <a:ext cx="19" cy="47"/>
              </a:xfrm>
              <a:prstGeom prst="rect">
                <a:avLst/>
              </a:prstGeom>
              <a:solidFill>
                <a:schemeClr val="folHlink"/>
              </a:solidFill>
              <a:ln w="0">
                <a:solidFill>
                  <a:srgbClr val="000000"/>
                </a:solidFill>
                <a:miter lim="800000"/>
                <a:headEnd/>
                <a:tailEnd/>
              </a:ln>
            </p:spPr>
            <p:txBody>
              <a:bodyPr/>
              <a:lstStyle/>
              <a:p>
                <a:endParaRPr lang="en-US"/>
              </a:p>
            </p:txBody>
          </p:sp>
          <p:sp>
            <p:nvSpPr>
              <p:cNvPr id="1039597" name="Rectangle 237"/>
              <p:cNvSpPr>
                <a:spLocks noChangeArrowheads="1"/>
              </p:cNvSpPr>
              <p:nvPr/>
            </p:nvSpPr>
            <p:spPr bwMode="auto">
              <a:xfrm>
                <a:off x="2895" y="2160"/>
                <a:ext cx="58" cy="54"/>
              </a:xfrm>
              <a:prstGeom prst="rect">
                <a:avLst/>
              </a:prstGeom>
              <a:solidFill>
                <a:schemeClr val="folHlink"/>
              </a:solidFill>
              <a:ln w="0">
                <a:solidFill>
                  <a:srgbClr val="000000"/>
                </a:solidFill>
                <a:miter lim="800000"/>
                <a:headEnd/>
                <a:tailEnd/>
              </a:ln>
            </p:spPr>
            <p:txBody>
              <a:bodyPr/>
              <a:lstStyle/>
              <a:p>
                <a:endParaRPr lang="en-US"/>
              </a:p>
            </p:txBody>
          </p:sp>
          <p:sp>
            <p:nvSpPr>
              <p:cNvPr id="1039598" name="Rectangle 238"/>
              <p:cNvSpPr>
                <a:spLocks noChangeArrowheads="1"/>
              </p:cNvSpPr>
              <p:nvPr/>
            </p:nvSpPr>
            <p:spPr bwMode="auto">
              <a:xfrm>
                <a:off x="2929" y="2164"/>
                <a:ext cx="19" cy="46"/>
              </a:xfrm>
              <a:prstGeom prst="rect">
                <a:avLst/>
              </a:prstGeom>
              <a:solidFill>
                <a:schemeClr val="folHlink"/>
              </a:solidFill>
              <a:ln w="0">
                <a:solidFill>
                  <a:srgbClr val="000000"/>
                </a:solidFill>
                <a:miter lim="800000"/>
                <a:headEnd/>
                <a:tailEnd/>
              </a:ln>
            </p:spPr>
            <p:txBody>
              <a:bodyPr/>
              <a:lstStyle/>
              <a:p>
                <a:endParaRPr lang="en-US"/>
              </a:p>
            </p:txBody>
          </p:sp>
          <p:sp>
            <p:nvSpPr>
              <p:cNvPr id="1039599" name="Rectangle 239"/>
              <p:cNvSpPr>
                <a:spLocks noChangeArrowheads="1"/>
              </p:cNvSpPr>
              <p:nvPr/>
            </p:nvSpPr>
            <p:spPr bwMode="auto">
              <a:xfrm>
                <a:off x="2929" y="2293"/>
                <a:ext cx="23" cy="18"/>
              </a:xfrm>
              <a:prstGeom prst="rect">
                <a:avLst/>
              </a:prstGeom>
              <a:solidFill>
                <a:schemeClr val="folHlink"/>
              </a:solidFill>
              <a:ln w="0">
                <a:solidFill>
                  <a:srgbClr val="000000"/>
                </a:solidFill>
                <a:miter lim="800000"/>
                <a:headEnd/>
                <a:tailEnd/>
              </a:ln>
            </p:spPr>
            <p:txBody>
              <a:bodyPr/>
              <a:lstStyle/>
              <a:p>
                <a:endParaRPr lang="en-US"/>
              </a:p>
            </p:txBody>
          </p:sp>
          <p:sp>
            <p:nvSpPr>
              <p:cNvPr id="1039600" name="Rectangle 240"/>
              <p:cNvSpPr>
                <a:spLocks noChangeArrowheads="1"/>
              </p:cNvSpPr>
              <p:nvPr/>
            </p:nvSpPr>
            <p:spPr bwMode="auto">
              <a:xfrm>
                <a:off x="2929" y="2237"/>
                <a:ext cx="23" cy="19"/>
              </a:xfrm>
              <a:prstGeom prst="rect">
                <a:avLst/>
              </a:prstGeom>
              <a:solidFill>
                <a:schemeClr val="folHlink"/>
              </a:solidFill>
              <a:ln w="0">
                <a:solidFill>
                  <a:srgbClr val="000000"/>
                </a:solidFill>
                <a:miter lim="800000"/>
                <a:headEnd/>
                <a:tailEnd/>
              </a:ln>
            </p:spPr>
            <p:txBody>
              <a:bodyPr/>
              <a:lstStyle/>
              <a:p>
                <a:endParaRPr lang="en-US"/>
              </a:p>
            </p:txBody>
          </p:sp>
        </p:grpSp>
        <p:grpSp>
          <p:nvGrpSpPr>
            <p:cNvPr id="1039601" name="Group 241"/>
            <p:cNvGrpSpPr>
              <a:grpSpLocks/>
            </p:cNvGrpSpPr>
            <p:nvPr/>
          </p:nvGrpSpPr>
          <p:grpSpPr bwMode="auto">
            <a:xfrm>
              <a:off x="4320" y="2736"/>
              <a:ext cx="531" cy="1028"/>
              <a:chOff x="2457" y="1523"/>
              <a:chExt cx="531" cy="1028"/>
            </a:xfrm>
          </p:grpSpPr>
          <p:sp>
            <p:nvSpPr>
              <p:cNvPr id="1039602" name="Freeform 242"/>
              <p:cNvSpPr>
                <a:spLocks/>
              </p:cNvSpPr>
              <p:nvPr/>
            </p:nvSpPr>
            <p:spPr bwMode="auto">
              <a:xfrm>
                <a:off x="2457" y="1523"/>
                <a:ext cx="531" cy="1028"/>
              </a:xfrm>
              <a:custGeom>
                <a:avLst/>
                <a:gdLst>
                  <a:gd name="T0" fmla="*/ 5250 w 5308"/>
                  <a:gd name="T1" fmla="*/ 10282 h 10283"/>
                  <a:gd name="T2" fmla="*/ 5262 w 5308"/>
                  <a:gd name="T3" fmla="*/ 10280 h 10283"/>
                  <a:gd name="T4" fmla="*/ 5274 w 5308"/>
                  <a:gd name="T5" fmla="*/ 10275 h 10283"/>
                  <a:gd name="T6" fmla="*/ 5284 w 5308"/>
                  <a:gd name="T7" fmla="*/ 10268 h 10283"/>
                  <a:gd name="T8" fmla="*/ 5292 w 5308"/>
                  <a:gd name="T9" fmla="*/ 10259 h 10283"/>
                  <a:gd name="T10" fmla="*/ 5299 w 5308"/>
                  <a:gd name="T11" fmla="*/ 10249 h 10283"/>
                  <a:gd name="T12" fmla="*/ 5305 w 5308"/>
                  <a:gd name="T13" fmla="*/ 10237 h 10283"/>
                  <a:gd name="T14" fmla="*/ 5307 w 5308"/>
                  <a:gd name="T15" fmla="*/ 10224 h 10283"/>
                  <a:gd name="T16" fmla="*/ 5308 w 5308"/>
                  <a:gd name="T17" fmla="*/ 63 h 10283"/>
                  <a:gd name="T18" fmla="*/ 5306 w 5308"/>
                  <a:gd name="T19" fmla="*/ 50 h 10283"/>
                  <a:gd name="T20" fmla="*/ 5303 w 5308"/>
                  <a:gd name="T21" fmla="*/ 38 h 10283"/>
                  <a:gd name="T22" fmla="*/ 5296 w 5308"/>
                  <a:gd name="T23" fmla="*/ 27 h 10283"/>
                  <a:gd name="T24" fmla="*/ 5288 w 5308"/>
                  <a:gd name="T25" fmla="*/ 18 h 10283"/>
                  <a:gd name="T26" fmla="*/ 5279 w 5308"/>
                  <a:gd name="T27" fmla="*/ 10 h 10283"/>
                  <a:gd name="T28" fmla="*/ 5269 w 5308"/>
                  <a:gd name="T29" fmla="*/ 4 h 10283"/>
                  <a:gd name="T30" fmla="*/ 5256 w 5308"/>
                  <a:gd name="T31" fmla="*/ 1 h 10283"/>
                  <a:gd name="T32" fmla="*/ 5244 w 5308"/>
                  <a:gd name="T33" fmla="*/ 0 h 10283"/>
                  <a:gd name="T34" fmla="*/ 58 w 5308"/>
                  <a:gd name="T35" fmla="*/ 0 h 10283"/>
                  <a:gd name="T36" fmla="*/ 45 w 5308"/>
                  <a:gd name="T37" fmla="*/ 2 h 10283"/>
                  <a:gd name="T38" fmla="*/ 34 w 5308"/>
                  <a:gd name="T39" fmla="*/ 7 h 10283"/>
                  <a:gd name="T40" fmla="*/ 24 w 5308"/>
                  <a:gd name="T41" fmla="*/ 14 h 10283"/>
                  <a:gd name="T42" fmla="*/ 14 w 5308"/>
                  <a:gd name="T43" fmla="*/ 22 h 10283"/>
                  <a:gd name="T44" fmla="*/ 7 w 5308"/>
                  <a:gd name="T45" fmla="*/ 33 h 10283"/>
                  <a:gd name="T46" fmla="*/ 2 w 5308"/>
                  <a:gd name="T47" fmla="*/ 44 h 10283"/>
                  <a:gd name="T48" fmla="*/ 0 w 5308"/>
                  <a:gd name="T49" fmla="*/ 56 h 10283"/>
                  <a:gd name="T50" fmla="*/ 0 w 5308"/>
                  <a:gd name="T51" fmla="*/ 10218 h 10283"/>
                  <a:gd name="T52" fmla="*/ 1 w 5308"/>
                  <a:gd name="T53" fmla="*/ 10231 h 10283"/>
                  <a:gd name="T54" fmla="*/ 5 w 5308"/>
                  <a:gd name="T55" fmla="*/ 10243 h 10283"/>
                  <a:gd name="T56" fmla="*/ 10 w 5308"/>
                  <a:gd name="T57" fmla="*/ 10254 h 10283"/>
                  <a:gd name="T58" fmla="*/ 18 w 5308"/>
                  <a:gd name="T59" fmla="*/ 10263 h 10283"/>
                  <a:gd name="T60" fmla="*/ 29 w 5308"/>
                  <a:gd name="T61" fmla="*/ 10272 h 10283"/>
                  <a:gd name="T62" fmla="*/ 39 w 5308"/>
                  <a:gd name="T63" fmla="*/ 10278 h 10283"/>
                  <a:gd name="T64" fmla="*/ 51 w 5308"/>
                  <a:gd name="T65" fmla="*/ 10281 h 10283"/>
                  <a:gd name="T66" fmla="*/ 65 w 5308"/>
                  <a:gd name="T67" fmla="*/ 10283 h 10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08" h="10283">
                    <a:moveTo>
                      <a:pt x="5244" y="10283"/>
                    </a:moveTo>
                    <a:lnTo>
                      <a:pt x="5250" y="10282"/>
                    </a:lnTo>
                    <a:lnTo>
                      <a:pt x="5256" y="10281"/>
                    </a:lnTo>
                    <a:lnTo>
                      <a:pt x="5262" y="10280"/>
                    </a:lnTo>
                    <a:lnTo>
                      <a:pt x="5269" y="10278"/>
                    </a:lnTo>
                    <a:lnTo>
                      <a:pt x="5274" y="10275"/>
                    </a:lnTo>
                    <a:lnTo>
                      <a:pt x="5279" y="10272"/>
                    </a:lnTo>
                    <a:lnTo>
                      <a:pt x="5284" y="10268"/>
                    </a:lnTo>
                    <a:lnTo>
                      <a:pt x="5288" y="10263"/>
                    </a:lnTo>
                    <a:lnTo>
                      <a:pt x="5292" y="10259"/>
                    </a:lnTo>
                    <a:lnTo>
                      <a:pt x="5296" y="10254"/>
                    </a:lnTo>
                    <a:lnTo>
                      <a:pt x="5299" y="10249"/>
                    </a:lnTo>
                    <a:lnTo>
                      <a:pt x="5303" y="10243"/>
                    </a:lnTo>
                    <a:lnTo>
                      <a:pt x="5305" y="10237"/>
                    </a:lnTo>
                    <a:lnTo>
                      <a:pt x="5306" y="10231"/>
                    </a:lnTo>
                    <a:lnTo>
                      <a:pt x="5307" y="10224"/>
                    </a:lnTo>
                    <a:lnTo>
                      <a:pt x="5308" y="10218"/>
                    </a:lnTo>
                    <a:lnTo>
                      <a:pt x="5308" y="63"/>
                    </a:lnTo>
                    <a:lnTo>
                      <a:pt x="5307" y="56"/>
                    </a:lnTo>
                    <a:lnTo>
                      <a:pt x="5306" y="50"/>
                    </a:lnTo>
                    <a:lnTo>
                      <a:pt x="5305" y="44"/>
                    </a:lnTo>
                    <a:lnTo>
                      <a:pt x="5303" y="38"/>
                    </a:lnTo>
                    <a:lnTo>
                      <a:pt x="5299" y="33"/>
                    </a:lnTo>
                    <a:lnTo>
                      <a:pt x="5296" y="27"/>
                    </a:lnTo>
                    <a:lnTo>
                      <a:pt x="5292" y="22"/>
                    </a:lnTo>
                    <a:lnTo>
                      <a:pt x="5288" y="18"/>
                    </a:lnTo>
                    <a:lnTo>
                      <a:pt x="5284" y="14"/>
                    </a:lnTo>
                    <a:lnTo>
                      <a:pt x="5279" y="10"/>
                    </a:lnTo>
                    <a:lnTo>
                      <a:pt x="5274" y="7"/>
                    </a:lnTo>
                    <a:lnTo>
                      <a:pt x="5269" y="4"/>
                    </a:lnTo>
                    <a:lnTo>
                      <a:pt x="5262" y="2"/>
                    </a:lnTo>
                    <a:lnTo>
                      <a:pt x="5256" y="1"/>
                    </a:lnTo>
                    <a:lnTo>
                      <a:pt x="5250" y="0"/>
                    </a:lnTo>
                    <a:lnTo>
                      <a:pt x="5244" y="0"/>
                    </a:lnTo>
                    <a:lnTo>
                      <a:pt x="65" y="0"/>
                    </a:lnTo>
                    <a:lnTo>
                      <a:pt x="58" y="0"/>
                    </a:lnTo>
                    <a:lnTo>
                      <a:pt x="51" y="1"/>
                    </a:lnTo>
                    <a:lnTo>
                      <a:pt x="45" y="2"/>
                    </a:lnTo>
                    <a:lnTo>
                      <a:pt x="39" y="4"/>
                    </a:lnTo>
                    <a:lnTo>
                      <a:pt x="34" y="7"/>
                    </a:lnTo>
                    <a:lnTo>
                      <a:pt x="29" y="10"/>
                    </a:lnTo>
                    <a:lnTo>
                      <a:pt x="24" y="14"/>
                    </a:lnTo>
                    <a:lnTo>
                      <a:pt x="18" y="18"/>
                    </a:lnTo>
                    <a:lnTo>
                      <a:pt x="14" y="22"/>
                    </a:lnTo>
                    <a:lnTo>
                      <a:pt x="10" y="27"/>
                    </a:lnTo>
                    <a:lnTo>
                      <a:pt x="7" y="33"/>
                    </a:lnTo>
                    <a:lnTo>
                      <a:pt x="5" y="38"/>
                    </a:lnTo>
                    <a:lnTo>
                      <a:pt x="2" y="44"/>
                    </a:lnTo>
                    <a:lnTo>
                      <a:pt x="1" y="50"/>
                    </a:lnTo>
                    <a:lnTo>
                      <a:pt x="0" y="56"/>
                    </a:lnTo>
                    <a:lnTo>
                      <a:pt x="0" y="63"/>
                    </a:lnTo>
                    <a:lnTo>
                      <a:pt x="0" y="10218"/>
                    </a:lnTo>
                    <a:lnTo>
                      <a:pt x="0" y="10224"/>
                    </a:lnTo>
                    <a:lnTo>
                      <a:pt x="1" y="10231"/>
                    </a:lnTo>
                    <a:lnTo>
                      <a:pt x="2" y="10237"/>
                    </a:lnTo>
                    <a:lnTo>
                      <a:pt x="5" y="10243"/>
                    </a:lnTo>
                    <a:lnTo>
                      <a:pt x="7" y="10249"/>
                    </a:lnTo>
                    <a:lnTo>
                      <a:pt x="10" y="10254"/>
                    </a:lnTo>
                    <a:lnTo>
                      <a:pt x="14" y="10259"/>
                    </a:lnTo>
                    <a:lnTo>
                      <a:pt x="18" y="10263"/>
                    </a:lnTo>
                    <a:lnTo>
                      <a:pt x="24" y="10268"/>
                    </a:lnTo>
                    <a:lnTo>
                      <a:pt x="29" y="10272"/>
                    </a:lnTo>
                    <a:lnTo>
                      <a:pt x="34" y="10275"/>
                    </a:lnTo>
                    <a:lnTo>
                      <a:pt x="39" y="10278"/>
                    </a:lnTo>
                    <a:lnTo>
                      <a:pt x="45" y="10280"/>
                    </a:lnTo>
                    <a:lnTo>
                      <a:pt x="51" y="10281"/>
                    </a:lnTo>
                    <a:lnTo>
                      <a:pt x="58" y="10282"/>
                    </a:lnTo>
                    <a:lnTo>
                      <a:pt x="65" y="10283"/>
                    </a:lnTo>
                    <a:lnTo>
                      <a:pt x="5244" y="10283"/>
                    </a:lnTo>
                    <a:close/>
                  </a:path>
                </a:pathLst>
              </a:custGeom>
              <a:solidFill>
                <a:schemeClr val="folHlink"/>
              </a:solidFill>
              <a:ln w="0">
                <a:solidFill>
                  <a:srgbClr val="000000"/>
                </a:solidFill>
                <a:prstDash val="solid"/>
                <a:round/>
                <a:headEnd/>
                <a:tailEnd/>
              </a:ln>
            </p:spPr>
            <p:txBody>
              <a:bodyPr/>
              <a:lstStyle/>
              <a:p>
                <a:endParaRPr lang="en-US"/>
              </a:p>
            </p:txBody>
          </p:sp>
          <p:sp>
            <p:nvSpPr>
              <p:cNvPr id="1039603" name="Freeform 243"/>
              <p:cNvSpPr>
                <a:spLocks/>
              </p:cNvSpPr>
              <p:nvPr/>
            </p:nvSpPr>
            <p:spPr bwMode="auto">
              <a:xfrm>
                <a:off x="2496" y="1536"/>
                <a:ext cx="399" cy="913"/>
              </a:xfrm>
              <a:custGeom>
                <a:avLst/>
                <a:gdLst>
                  <a:gd name="T0" fmla="*/ 3933 w 3991"/>
                  <a:gd name="T1" fmla="*/ 9126 h 9127"/>
                  <a:gd name="T2" fmla="*/ 3946 w 3991"/>
                  <a:gd name="T3" fmla="*/ 9124 h 9127"/>
                  <a:gd name="T4" fmla="*/ 3957 w 3991"/>
                  <a:gd name="T5" fmla="*/ 9119 h 9127"/>
                  <a:gd name="T6" fmla="*/ 3967 w 3991"/>
                  <a:gd name="T7" fmla="*/ 9112 h 9127"/>
                  <a:gd name="T8" fmla="*/ 3976 w 3991"/>
                  <a:gd name="T9" fmla="*/ 9103 h 9127"/>
                  <a:gd name="T10" fmla="*/ 3983 w 3991"/>
                  <a:gd name="T11" fmla="*/ 9093 h 9127"/>
                  <a:gd name="T12" fmla="*/ 3988 w 3991"/>
                  <a:gd name="T13" fmla="*/ 9081 h 9127"/>
                  <a:gd name="T14" fmla="*/ 3990 w 3991"/>
                  <a:gd name="T15" fmla="*/ 9069 h 9127"/>
                  <a:gd name="T16" fmla="*/ 3991 w 3991"/>
                  <a:gd name="T17" fmla="*/ 64 h 9127"/>
                  <a:gd name="T18" fmla="*/ 3989 w 3991"/>
                  <a:gd name="T19" fmla="*/ 51 h 9127"/>
                  <a:gd name="T20" fmla="*/ 3986 w 3991"/>
                  <a:gd name="T21" fmla="*/ 38 h 9127"/>
                  <a:gd name="T22" fmla="*/ 3980 w 3991"/>
                  <a:gd name="T23" fmla="*/ 28 h 9127"/>
                  <a:gd name="T24" fmla="*/ 3972 w 3991"/>
                  <a:gd name="T25" fmla="*/ 19 h 9127"/>
                  <a:gd name="T26" fmla="*/ 3962 w 3991"/>
                  <a:gd name="T27" fmla="*/ 11 h 9127"/>
                  <a:gd name="T28" fmla="*/ 3952 w 3991"/>
                  <a:gd name="T29" fmla="*/ 4 h 9127"/>
                  <a:gd name="T30" fmla="*/ 3940 w 3991"/>
                  <a:gd name="T31" fmla="*/ 1 h 9127"/>
                  <a:gd name="T32" fmla="*/ 3927 w 3991"/>
                  <a:gd name="T33" fmla="*/ 0 h 9127"/>
                  <a:gd name="T34" fmla="*/ 57 w 3991"/>
                  <a:gd name="T35" fmla="*/ 0 h 9127"/>
                  <a:gd name="T36" fmla="*/ 44 w 3991"/>
                  <a:gd name="T37" fmla="*/ 2 h 9127"/>
                  <a:gd name="T38" fmla="*/ 33 w 3991"/>
                  <a:gd name="T39" fmla="*/ 8 h 9127"/>
                  <a:gd name="T40" fmla="*/ 23 w 3991"/>
                  <a:gd name="T41" fmla="*/ 15 h 9127"/>
                  <a:gd name="T42" fmla="*/ 14 w 3991"/>
                  <a:gd name="T43" fmla="*/ 23 h 9127"/>
                  <a:gd name="T44" fmla="*/ 7 w 3991"/>
                  <a:gd name="T45" fmla="*/ 33 h 9127"/>
                  <a:gd name="T46" fmla="*/ 2 w 3991"/>
                  <a:gd name="T47" fmla="*/ 45 h 9127"/>
                  <a:gd name="T48" fmla="*/ 0 w 3991"/>
                  <a:gd name="T49" fmla="*/ 57 h 9127"/>
                  <a:gd name="T50" fmla="*/ 0 w 3991"/>
                  <a:gd name="T51" fmla="*/ 9062 h 9127"/>
                  <a:gd name="T52" fmla="*/ 1 w 3991"/>
                  <a:gd name="T53" fmla="*/ 9075 h 9127"/>
                  <a:gd name="T54" fmla="*/ 4 w 3991"/>
                  <a:gd name="T55" fmla="*/ 9087 h 9127"/>
                  <a:gd name="T56" fmla="*/ 10 w 3991"/>
                  <a:gd name="T57" fmla="*/ 9098 h 9127"/>
                  <a:gd name="T58" fmla="*/ 19 w 3991"/>
                  <a:gd name="T59" fmla="*/ 9108 h 9127"/>
                  <a:gd name="T60" fmla="*/ 28 w 3991"/>
                  <a:gd name="T61" fmla="*/ 9116 h 9127"/>
                  <a:gd name="T62" fmla="*/ 38 w 3991"/>
                  <a:gd name="T63" fmla="*/ 9122 h 9127"/>
                  <a:gd name="T64" fmla="*/ 50 w 3991"/>
                  <a:gd name="T65" fmla="*/ 9125 h 9127"/>
                  <a:gd name="T66" fmla="*/ 64 w 3991"/>
                  <a:gd name="T67" fmla="*/ 9127 h 9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1" h="9127">
                    <a:moveTo>
                      <a:pt x="3927" y="9127"/>
                    </a:moveTo>
                    <a:lnTo>
                      <a:pt x="3933" y="9126"/>
                    </a:lnTo>
                    <a:lnTo>
                      <a:pt x="3940" y="9125"/>
                    </a:lnTo>
                    <a:lnTo>
                      <a:pt x="3946" y="9124"/>
                    </a:lnTo>
                    <a:lnTo>
                      <a:pt x="3952" y="9122"/>
                    </a:lnTo>
                    <a:lnTo>
                      <a:pt x="3957" y="9119"/>
                    </a:lnTo>
                    <a:lnTo>
                      <a:pt x="3962" y="9116"/>
                    </a:lnTo>
                    <a:lnTo>
                      <a:pt x="3967" y="9112"/>
                    </a:lnTo>
                    <a:lnTo>
                      <a:pt x="3972" y="9108"/>
                    </a:lnTo>
                    <a:lnTo>
                      <a:pt x="3976" y="9103"/>
                    </a:lnTo>
                    <a:lnTo>
                      <a:pt x="3980" y="9098"/>
                    </a:lnTo>
                    <a:lnTo>
                      <a:pt x="3983" y="9093"/>
                    </a:lnTo>
                    <a:lnTo>
                      <a:pt x="3986" y="9087"/>
                    </a:lnTo>
                    <a:lnTo>
                      <a:pt x="3988" y="9081"/>
                    </a:lnTo>
                    <a:lnTo>
                      <a:pt x="3989" y="9075"/>
                    </a:lnTo>
                    <a:lnTo>
                      <a:pt x="3990" y="9069"/>
                    </a:lnTo>
                    <a:lnTo>
                      <a:pt x="3991" y="9062"/>
                    </a:lnTo>
                    <a:lnTo>
                      <a:pt x="3991" y="64"/>
                    </a:lnTo>
                    <a:lnTo>
                      <a:pt x="3990" y="57"/>
                    </a:lnTo>
                    <a:lnTo>
                      <a:pt x="3989" y="51"/>
                    </a:lnTo>
                    <a:lnTo>
                      <a:pt x="3988" y="45"/>
                    </a:lnTo>
                    <a:lnTo>
                      <a:pt x="3986" y="38"/>
                    </a:lnTo>
                    <a:lnTo>
                      <a:pt x="3983" y="33"/>
                    </a:lnTo>
                    <a:lnTo>
                      <a:pt x="3980" y="28"/>
                    </a:lnTo>
                    <a:lnTo>
                      <a:pt x="3976" y="23"/>
                    </a:lnTo>
                    <a:lnTo>
                      <a:pt x="3972" y="19"/>
                    </a:lnTo>
                    <a:lnTo>
                      <a:pt x="3967" y="15"/>
                    </a:lnTo>
                    <a:lnTo>
                      <a:pt x="3962" y="11"/>
                    </a:lnTo>
                    <a:lnTo>
                      <a:pt x="3957" y="8"/>
                    </a:lnTo>
                    <a:lnTo>
                      <a:pt x="3952" y="4"/>
                    </a:lnTo>
                    <a:lnTo>
                      <a:pt x="3946" y="2"/>
                    </a:lnTo>
                    <a:lnTo>
                      <a:pt x="3940" y="1"/>
                    </a:lnTo>
                    <a:lnTo>
                      <a:pt x="3933" y="0"/>
                    </a:lnTo>
                    <a:lnTo>
                      <a:pt x="3927" y="0"/>
                    </a:lnTo>
                    <a:lnTo>
                      <a:pt x="64" y="0"/>
                    </a:lnTo>
                    <a:lnTo>
                      <a:pt x="57" y="0"/>
                    </a:lnTo>
                    <a:lnTo>
                      <a:pt x="50" y="1"/>
                    </a:lnTo>
                    <a:lnTo>
                      <a:pt x="44" y="2"/>
                    </a:lnTo>
                    <a:lnTo>
                      <a:pt x="38" y="4"/>
                    </a:lnTo>
                    <a:lnTo>
                      <a:pt x="33" y="8"/>
                    </a:lnTo>
                    <a:lnTo>
                      <a:pt x="28" y="11"/>
                    </a:lnTo>
                    <a:lnTo>
                      <a:pt x="23" y="15"/>
                    </a:lnTo>
                    <a:lnTo>
                      <a:pt x="19" y="19"/>
                    </a:lnTo>
                    <a:lnTo>
                      <a:pt x="14" y="23"/>
                    </a:lnTo>
                    <a:lnTo>
                      <a:pt x="10" y="28"/>
                    </a:lnTo>
                    <a:lnTo>
                      <a:pt x="7" y="33"/>
                    </a:lnTo>
                    <a:lnTo>
                      <a:pt x="4" y="38"/>
                    </a:lnTo>
                    <a:lnTo>
                      <a:pt x="2" y="45"/>
                    </a:lnTo>
                    <a:lnTo>
                      <a:pt x="1" y="51"/>
                    </a:lnTo>
                    <a:lnTo>
                      <a:pt x="0" y="57"/>
                    </a:lnTo>
                    <a:lnTo>
                      <a:pt x="0" y="64"/>
                    </a:lnTo>
                    <a:lnTo>
                      <a:pt x="0" y="9062"/>
                    </a:lnTo>
                    <a:lnTo>
                      <a:pt x="0" y="9069"/>
                    </a:lnTo>
                    <a:lnTo>
                      <a:pt x="1" y="9075"/>
                    </a:lnTo>
                    <a:lnTo>
                      <a:pt x="2" y="9081"/>
                    </a:lnTo>
                    <a:lnTo>
                      <a:pt x="4" y="9087"/>
                    </a:lnTo>
                    <a:lnTo>
                      <a:pt x="7" y="9093"/>
                    </a:lnTo>
                    <a:lnTo>
                      <a:pt x="10" y="9098"/>
                    </a:lnTo>
                    <a:lnTo>
                      <a:pt x="14" y="9103"/>
                    </a:lnTo>
                    <a:lnTo>
                      <a:pt x="19" y="9108"/>
                    </a:lnTo>
                    <a:lnTo>
                      <a:pt x="23" y="9112"/>
                    </a:lnTo>
                    <a:lnTo>
                      <a:pt x="28" y="9116"/>
                    </a:lnTo>
                    <a:lnTo>
                      <a:pt x="33" y="9119"/>
                    </a:lnTo>
                    <a:lnTo>
                      <a:pt x="38" y="9122"/>
                    </a:lnTo>
                    <a:lnTo>
                      <a:pt x="44" y="9124"/>
                    </a:lnTo>
                    <a:lnTo>
                      <a:pt x="50" y="9125"/>
                    </a:lnTo>
                    <a:lnTo>
                      <a:pt x="57" y="9126"/>
                    </a:lnTo>
                    <a:lnTo>
                      <a:pt x="64" y="9127"/>
                    </a:lnTo>
                    <a:lnTo>
                      <a:pt x="3927" y="9127"/>
                    </a:lnTo>
                    <a:close/>
                  </a:path>
                </a:pathLst>
              </a:custGeom>
              <a:solidFill>
                <a:schemeClr val="folHlink"/>
              </a:solidFill>
              <a:ln w="0">
                <a:solidFill>
                  <a:srgbClr val="000000"/>
                </a:solidFill>
                <a:prstDash val="solid"/>
                <a:round/>
                <a:headEnd/>
                <a:tailEnd/>
              </a:ln>
            </p:spPr>
            <p:txBody>
              <a:bodyPr/>
              <a:lstStyle/>
              <a:p>
                <a:endParaRPr lang="en-US"/>
              </a:p>
            </p:txBody>
          </p:sp>
          <p:sp>
            <p:nvSpPr>
              <p:cNvPr id="1039604" name="Freeform 244"/>
              <p:cNvSpPr>
                <a:spLocks/>
              </p:cNvSpPr>
              <p:nvPr/>
            </p:nvSpPr>
            <p:spPr bwMode="auto">
              <a:xfrm>
                <a:off x="2509" y="1586"/>
                <a:ext cx="370" cy="141"/>
              </a:xfrm>
              <a:custGeom>
                <a:avLst/>
                <a:gdLst>
                  <a:gd name="T0" fmla="*/ 3639 w 3697"/>
                  <a:gd name="T1" fmla="*/ 1403 h 1404"/>
                  <a:gd name="T2" fmla="*/ 3651 w 3697"/>
                  <a:gd name="T3" fmla="*/ 1401 h 1404"/>
                  <a:gd name="T4" fmla="*/ 3663 w 3697"/>
                  <a:gd name="T5" fmla="*/ 1396 h 1404"/>
                  <a:gd name="T6" fmla="*/ 3673 w 3697"/>
                  <a:gd name="T7" fmla="*/ 1389 h 1404"/>
                  <a:gd name="T8" fmla="*/ 3682 w 3697"/>
                  <a:gd name="T9" fmla="*/ 1381 h 1404"/>
                  <a:gd name="T10" fmla="*/ 3688 w 3697"/>
                  <a:gd name="T11" fmla="*/ 1370 h 1404"/>
                  <a:gd name="T12" fmla="*/ 3693 w 3697"/>
                  <a:gd name="T13" fmla="*/ 1359 h 1404"/>
                  <a:gd name="T14" fmla="*/ 3696 w 3697"/>
                  <a:gd name="T15" fmla="*/ 1347 h 1404"/>
                  <a:gd name="T16" fmla="*/ 3697 w 3697"/>
                  <a:gd name="T17" fmla="*/ 64 h 1404"/>
                  <a:gd name="T18" fmla="*/ 3694 w 3697"/>
                  <a:gd name="T19" fmla="*/ 50 h 1404"/>
                  <a:gd name="T20" fmla="*/ 3691 w 3697"/>
                  <a:gd name="T21" fmla="*/ 38 h 1404"/>
                  <a:gd name="T22" fmla="*/ 3685 w 3697"/>
                  <a:gd name="T23" fmla="*/ 28 h 1404"/>
                  <a:gd name="T24" fmla="*/ 3678 w 3697"/>
                  <a:gd name="T25" fmla="*/ 18 h 1404"/>
                  <a:gd name="T26" fmla="*/ 3668 w 3697"/>
                  <a:gd name="T27" fmla="*/ 10 h 1404"/>
                  <a:gd name="T28" fmla="*/ 3657 w 3697"/>
                  <a:gd name="T29" fmla="*/ 4 h 1404"/>
                  <a:gd name="T30" fmla="*/ 3645 w 3697"/>
                  <a:gd name="T31" fmla="*/ 1 h 1404"/>
                  <a:gd name="T32" fmla="*/ 3633 w 3697"/>
                  <a:gd name="T33" fmla="*/ 0 h 1404"/>
                  <a:gd name="T34" fmla="*/ 58 w 3697"/>
                  <a:gd name="T35" fmla="*/ 0 h 1404"/>
                  <a:gd name="T36" fmla="*/ 45 w 3697"/>
                  <a:gd name="T37" fmla="*/ 2 h 1404"/>
                  <a:gd name="T38" fmla="*/ 33 w 3697"/>
                  <a:gd name="T39" fmla="*/ 7 h 1404"/>
                  <a:gd name="T40" fmla="*/ 23 w 3697"/>
                  <a:gd name="T41" fmla="*/ 14 h 1404"/>
                  <a:gd name="T42" fmla="*/ 14 w 3697"/>
                  <a:gd name="T43" fmla="*/ 23 h 1404"/>
                  <a:gd name="T44" fmla="*/ 7 w 3697"/>
                  <a:gd name="T45" fmla="*/ 33 h 1404"/>
                  <a:gd name="T46" fmla="*/ 2 w 3697"/>
                  <a:gd name="T47" fmla="*/ 44 h 1404"/>
                  <a:gd name="T48" fmla="*/ 0 w 3697"/>
                  <a:gd name="T49" fmla="*/ 56 h 1404"/>
                  <a:gd name="T50" fmla="*/ 0 w 3697"/>
                  <a:gd name="T51" fmla="*/ 1340 h 1404"/>
                  <a:gd name="T52" fmla="*/ 1 w 3697"/>
                  <a:gd name="T53" fmla="*/ 1353 h 1404"/>
                  <a:gd name="T54" fmla="*/ 4 w 3697"/>
                  <a:gd name="T55" fmla="*/ 1365 h 1404"/>
                  <a:gd name="T56" fmla="*/ 10 w 3697"/>
                  <a:gd name="T57" fmla="*/ 1375 h 1404"/>
                  <a:gd name="T58" fmla="*/ 18 w 3697"/>
                  <a:gd name="T59" fmla="*/ 1385 h 1404"/>
                  <a:gd name="T60" fmla="*/ 28 w 3697"/>
                  <a:gd name="T61" fmla="*/ 1393 h 1404"/>
                  <a:gd name="T62" fmla="*/ 39 w 3697"/>
                  <a:gd name="T63" fmla="*/ 1399 h 1404"/>
                  <a:gd name="T64" fmla="*/ 51 w 3697"/>
                  <a:gd name="T65" fmla="*/ 1402 h 1404"/>
                  <a:gd name="T66" fmla="*/ 65 w 3697"/>
                  <a:gd name="T67" fmla="*/ 1404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7" h="1404">
                    <a:moveTo>
                      <a:pt x="3633" y="1404"/>
                    </a:moveTo>
                    <a:lnTo>
                      <a:pt x="3639" y="1403"/>
                    </a:lnTo>
                    <a:lnTo>
                      <a:pt x="3645" y="1402"/>
                    </a:lnTo>
                    <a:lnTo>
                      <a:pt x="3651" y="1401"/>
                    </a:lnTo>
                    <a:lnTo>
                      <a:pt x="3657" y="1399"/>
                    </a:lnTo>
                    <a:lnTo>
                      <a:pt x="3663" y="1396"/>
                    </a:lnTo>
                    <a:lnTo>
                      <a:pt x="3668" y="1393"/>
                    </a:lnTo>
                    <a:lnTo>
                      <a:pt x="3673" y="1389"/>
                    </a:lnTo>
                    <a:lnTo>
                      <a:pt x="3678" y="1385"/>
                    </a:lnTo>
                    <a:lnTo>
                      <a:pt x="3682" y="1381"/>
                    </a:lnTo>
                    <a:lnTo>
                      <a:pt x="3685" y="1375"/>
                    </a:lnTo>
                    <a:lnTo>
                      <a:pt x="3688" y="1370"/>
                    </a:lnTo>
                    <a:lnTo>
                      <a:pt x="3691" y="1365"/>
                    </a:lnTo>
                    <a:lnTo>
                      <a:pt x="3693" y="1359"/>
                    </a:lnTo>
                    <a:lnTo>
                      <a:pt x="3694" y="1353"/>
                    </a:lnTo>
                    <a:lnTo>
                      <a:pt x="3696" y="1347"/>
                    </a:lnTo>
                    <a:lnTo>
                      <a:pt x="3697" y="1340"/>
                    </a:lnTo>
                    <a:lnTo>
                      <a:pt x="3697" y="64"/>
                    </a:lnTo>
                    <a:lnTo>
                      <a:pt x="3696" y="56"/>
                    </a:lnTo>
                    <a:lnTo>
                      <a:pt x="3694" y="50"/>
                    </a:lnTo>
                    <a:lnTo>
                      <a:pt x="3693" y="44"/>
                    </a:lnTo>
                    <a:lnTo>
                      <a:pt x="3691" y="38"/>
                    </a:lnTo>
                    <a:lnTo>
                      <a:pt x="3688" y="33"/>
                    </a:lnTo>
                    <a:lnTo>
                      <a:pt x="3685" y="28"/>
                    </a:lnTo>
                    <a:lnTo>
                      <a:pt x="3682" y="23"/>
                    </a:lnTo>
                    <a:lnTo>
                      <a:pt x="3678" y="18"/>
                    </a:lnTo>
                    <a:lnTo>
                      <a:pt x="3673" y="14"/>
                    </a:lnTo>
                    <a:lnTo>
                      <a:pt x="3668" y="10"/>
                    </a:lnTo>
                    <a:lnTo>
                      <a:pt x="3663" y="7"/>
                    </a:lnTo>
                    <a:lnTo>
                      <a:pt x="3657" y="4"/>
                    </a:lnTo>
                    <a:lnTo>
                      <a:pt x="3651" y="2"/>
                    </a:lnTo>
                    <a:lnTo>
                      <a:pt x="3645" y="1"/>
                    </a:lnTo>
                    <a:lnTo>
                      <a:pt x="3639" y="0"/>
                    </a:lnTo>
                    <a:lnTo>
                      <a:pt x="3633" y="0"/>
                    </a:lnTo>
                    <a:lnTo>
                      <a:pt x="65" y="0"/>
                    </a:lnTo>
                    <a:lnTo>
                      <a:pt x="58" y="0"/>
                    </a:lnTo>
                    <a:lnTo>
                      <a:pt x="51" y="1"/>
                    </a:lnTo>
                    <a:lnTo>
                      <a:pt x="45" y="2"/>
                    </a:lnTo>
                    <a:lnTo>
                      <a:pt x="39" y="4"/>
                    </a:lnTo>
                    <a:lnTo>
                      <a:pt x="33" y="7"/>
                    </a:lnTo>
                    <a:lnTo>
                      <a:pt x="28" y="10"/>
                    </a:lnTo>
                    <a:lnTo>
                      <a:pt x="23" y="14"/>
                    </a:lnTo>
                    <a:lnTo>
                      <a:pt x="18" y="18"/>
                    </a:lnTo>
                    <a:lnTo>
                      <a:pt x="14" y="23"/>
                    </a:lnTo>
                    <a:lnTo>
                      <a:pt x="10" y="28"/>
                    </a:lnTo>
                    <a:lnTo>
                      <a:pt x="7" y="33"/>
                    </a:lnTo>
                    <a:lnTo>
                      <a:pt x="4" y="38"/>
                    </a:lnTo>
                    <a:lnTo>
                      <a:pt x="2" y="44"/>
                    </a:lnTo>
                    <a:lnTo>
                      <a:pt x="1" y="50"/>
                    </a:lnTo>
                    <a:lnTo>
                      <a:pt x="0" y="56"/>
                    </a:lnTo>
                    <a:lnTo>
                      <a:pt x="0" y="64"/>
                    </a:lnTo>
                    <a:lnTo>
                      <a:pt x="0" y="1340"/>
                    </a:lnTo>
                    <a:lnTo>
                      <a:pt x="0" y="1347"/>
                    </a:lnTo>
                    <a:lnTo>
                      <a:pt x="1" y="1353"/>
                    </a:lnTo>
                    <a:lnTo>
                      <a:pt x="2" y="1359"/>
                    </a:lnTo>
                    <a:lnTo>
                      <a:pt x="4" y="1365"/>
                    </a:lnTo>
                    <a:lnTo>
                      <a:pt x="7" y="1370"/>
                    </a:lnTo>
                    <a:lnTo>
                      <a:pt x="10" y="1375"/>
                    </a:lnTo>
                    <a:lnTo>
                      <a:pt x="14" y="1381"/>
                    </a:lnTo>
                    <a:lnTo>
                      <a:pt x="18" y="1385"/>
                    </a:lnTo>
                    <a:lnTo>
                      <a:pt x="23" y="1389"/>
                    </a:lnTo>
                    <a:lnTo>
                      <a:pt x="28" y="1393"/>
                    </a:lnTo>
                    <a:lnTo>
                      <a:pt x="33" y="1396"/>
                    </a:lnTo>
                    <a:lnTo>
                      <a:pt x="39" y="1399"/>
                    </a:lnTo>
                    <a:lnTo>
                      <a:pt x="45" y="1401"/>
                    </a:lnTo>
                    <a:lnTo>
                      <a:pt x="51" y="1402"/>
                    </a:lnTo>
                    <a:lnTo>
                      <a:pt x="58" y="1403"/>
                    </a:lnTo>
                    <a:lnTo>
                      <a:pt x="65" y="1404"/>
                    </a:lnTo>
                    <a:lnTo>
                      <a:pt x="3633" y="1404"/>
                    </a:lnTo>
                    <a:close/>
                  </a:path>
                </a:pathLst>
              </a:custGeom>
              <a:solidFill>
                <a:schemeClr val="folHlink"/>
              </a:solidFill>
              <a:ln w="0">
                <a:solidFill>
                  <a:srgbClr val="000000"/>
                </a:solidFill>
                <a:prstDash val="solid"/>
                <a:round/>
                <a:headEnd/>
                <a:tailEnd/>
              </a:ln>
            </p:spPr>
            <p:txBody>
              <a:bodyPr/>
              <a:lstStyle/>
              <a:p>
                <a:endParaRPr lang="en-US"/>
              </a:p>
            </p:txBody>
          </p:sp>
          <p:sp>
            <p:nvSpPr>
              <p:cNvPr id="1039605" name="Freeform 245"/>
              <p:cNvSpPr>
                <a:spLocks/>
              </p:cNvSpPr>
              <p:nvPr/>
            </p:nvSpPr>
            <p:spPr bwMode="auto">
              <a:xfrm>
                <a:off x="2523" y="1598"/>
                <a:ext cx="340" cy="81"/>
              </a:xfrm>
              <a:custGeom>
                <a:avLst/>
                <a:gdLst>
                  <a:gd name="T0" fmla="*/ 3343 w 3401"/>
                  <a:gd name="T1" fmla="*/ 814 h 815"/>
                  <a:gd name="T2" fmla="*/ 3356 w 3401"/>
                  <a:gd name="T3" fmla="*/ 812 h 815"/>
                  <a:gd name="T4" fmla="*/ 3367 w 3401"/>
                  <a:gd name="T5" fmla="*/ 807 h 815"/>
                  <a:gd name="T6" fmla="*/ 3377 w 3401"/>
                  <a:gd name="T7" fmla="*/ 800 h 815"/>
                  <a:gd name="T8" fmla="*/ 3387 w 3401"/>
                  <a:gd name="T9" fmla="*/ 792 h 815"/>
                  <a:gd name="T10" fmla="*/ 3393 w 3401"/>
                  <a:gd name="T11" fmla="*/ 781 h 815"/>
                  <a:gd name="T12" fmla="*/ 3398 w 3401"/>
                  <a:gd name="T13" fmla="*/ 770 h 815"/>
                  <a:gd name="T14" fmla="*/ 3400 w 3401"/>
                  <a:gd name="T15" fmla="*/ 758 h 815"/>
                  <a:gd name="T16" fmla="*/ 3401 w 3401"/>
                  <a:gd name="T17" fmla="*/ 64 h 815"/>
                  <a:gd name="T18" fmla="*/ 3399 w 3401"/>
                  <a:gd name="T19" fmla="*/ 50 h 815"/>
                  <a:gd name="T20" fmla="*/ 3396 w 3401"/>
                  <a:gd name="T21" fmla="*/ 38 h 815"/>
                  <a:gd name="T22" fmla="*/ 3390 w 3401"/>
                  <a:gd name="T23" fmla="*/ 28 h 815"/>
                  <a:gd name="T24" fmla="*/ 3382 w 3401"/>
                  <a:gd name="T25" fmla="*/ 19 h 815"/>
                  <a:gd name="T26" fmla="*/ 3372 w 3401"/>
                  <a:gd name="T27" fmla="*/ 10 h 815"/>
                  <a:gd name="T28" fmla="*/ 3362 w 3401"/>
                  <a:gd name="T29" fmla="*/ 4 h 815"/>
                  <a:gd name="T30" fmla="*/ 3350 w 3401"/>
                  <a:gd name="T31" fmla="*/ 1 h 815"/>
                  <a:gd name="T32" fmla="*/ 3337 w 3401"/>
                  <a:gd name="T33" fmla="*/ 0 h 815"/>
                  <a:gd name="T34" fmla="*/ 56 w 3401"/>
                  <a:gd name="T35" fmla="*/ 0 h 815"/>
                  <a:gd name="T36" fmla="*/ 44 w 3401"/>
                  <a:gd name="T37" fmla="*/ 2 h 815"/>
                  <a:gd name="T38" fmla="*/ 33 w 3401"/>
                  <a:gd name="T39" fmla="*/ 7 h 815"/>
                  <a:gd name="T40" fmla="*/ 22 w 3401"/>
                  <a:gd name="T41" fmla="*/ 14 h 815"/>
                  <a:gd name="T42" fmla="*/ 14 w 3401"/>
                  <a:gd name="T43" fmla="*/ 23 h 815"/>
                  <a:gd name="T44" fmla="*/ 7 w 3401"/>
                  <a:gd name="T45" fmla="*/ 33 h 815"/>
                  <a:gd name="T46" fmla="*/ 2 w 3401"/>
                  <a:gd name="T47" fmla="*/ 44 h 815"/>
                  <a:gd name="T48" fmla="*/ 0 w 3401"/>
                  <a:gd name="T49" fmla="*/ 57 h 815"/>
                  <a:gd name="T50" fmla="*/ 0 w 3401"/>
                  <a:gd name="T51" fmla="*/ 752 h 815"/>
                  <a:gd name="T52" fmla="*/ 1 w 3401"/>
                  <a:gd name="T53" fmla="*/ 764 h 815"/>
                  <a:gd name="T54" fmla="*/ 4 w 3401"/>
                  <a:gd name="T55" fmla="*/ 776 h 815"/>
                  <a:gd name="T56" fmla="*/ 10 w 3401"/>
                  <a:gd name="T57" fmla="*/ 786 h 815"/>
                  <a:gd name="T58" fmla="*/ 18 w 3401"/>
                  <a:gd name="T59" fmla="*/ 796 h 815"/>
                  <a:gd name="T60" fmla="*/ 28 w 3401"/>
                  <a:gd name="T61" fmla="*/ 804 h 815"/>
                  <a:gd name="T62" fmla="*/ 38 w 3401"/>
                  <a:gd name="T63" fmla="*/ 810 h 815"/>
                  <a:gd name="T64" fmla="*/ 50 w 3401"/>
                  <a:gd name="T65" fmla="*/ 813 h 815"/>
                  <a:gd name="T66" fmla="*/ 64 w 3401"/>
                  <a:gd name="T67" fmla="*/ 81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01" h="815">
                    <a:moveTo>
                      <a:pt x="3337" y="815"/>
                    </a:moveTo>
                    <a:lnTo>
                      <a:pt x="3343" y="814"/>
                    </a:lnTo>
                    <a:lnTo>
                      <a:pt x="3350" y="813"/>
                    </a:lnTo>
                    <a:lnTo>
                      <a:pt x="3356" y="812"/>
                    </a:lnTo>
                    <a:lnTo>
                      <a:pt x="3362" y="810"/>
                    </a:lnTo>
                    <a:lnTo>
                      <a:pt x="3367" y="807"/>
                    </a:lnTo>
                    <a:lnTo>
                      <a:pt x="3372" y="804"/>
                    </a:lnTo>
                    <a:lnTo>
                      <a:pt x="3377" y="800"/>
                    </a:lnTo>
                    <a:lnTo>
                      <a:pt x="3382" y="796"/>
                    </a:lnTo>
                    <a:lnTo>
                      <a:pt x="3387" y="792"/>
                    </a:lnTo>
                    <a:lnTo>
                      <a:pt x="3390" y="786"/>
                    </a:lnTo>
                    <a:lnTo>
                      <a:pt x="3393" y="781"/>
                    </a:lnTo>
                    <a:lnTo>
                      <a:pt x="3396" y="776"/>
                    </a:lnTo>
                    <a:lnTo>
                      <a:pt x="3398" y="770"/>
                    </a:lnTo>
                    <a:lnTo>
                      <a:pt x="3399" y="764"/>
                    </a:lnTo>
                    <a:lnTo>
                      <a:pt x="3400" y="758"/>
                    </a:lnTo>
                    <a:lnTo>
                      <a:pt x="3401" y="752"/>
                    </a:lnTo>
                    <a:lnTo>
                      <a:pt x="3401" y="64"/>
                    </a:lnTo>
                    <a:lnTo>
                      <a:pt x="3400" y="57"/>
                    </a:lnTo>
                    <a:lnTo>
                      <a:pt x="3399" y="50"/>
                    </a:lnTo>
                    <a:lnTo>
                      <a:pt x="3398" y="44"/>
                    </a:lnTo>
                    <a:lnTo>
                      <a:pt x="3396" y="38"/>
                    </a:lnTo>
                    <a:lnTo>
                      <a:pt x="3393" y="33"/>
                    </a:lnTo>
                    <a:lnTo>
                      <a:pt x="3390" y="28"/>
                    </a:lnTo>
                    <a:lnTo>
                      <a:pt x="3387" y="23"/>
                    </a:lnTo>
                    <a:lnTo>
                      <a:pt x="3382" y="19"/>
                    </a:lnTo>
                    <a:lnTo>
                      <a:pt x="3377" y="14"/>
                    </a:lnTo>
                    <a:lnTo>
                      <a:pt x="3372" y="10"/>
                    </a:lnTo>
                    <a:lnTo>
                      <a:pt x="3367" y="7"/>
                    </a:lnTo>
                    <a:lnTo>
                      <a:pt x="3362" y="4"/>
                    </a:lnTo>
                    <a:lnTo>
                      <a:pt x="3356" y="2"/>
                    </a:lnTo>
                    <a:lnTo>
                      <a:pt x="3350" y="1"/>
                    </a:lnTo>
                    <a:lnTo>
                      <a:pt x="3343" y="0"/>
                    </a:lnTo>
                    <a:lnTo>
                      <a:pt x="3337" y="0"/>
                    </a:lnTo>
                    <a:lnTo>
                      <a:pt x="64" y="0"/>
                    </a:lnTo>
                    <a:lnTo>
                      <a:pt x="56" y="0"/>
                    </a:lnTo>
                    <a:lnTo>
                      <a:pt x="50" y="1"/>
                    </a:lnTo>
                    <a:lnTo>
                      <a:pt x="44" y="2"/>
                    </a:lnTo>
                    <a:lnTo>
                      <a:pt x="38" y="4"/>
                    </a:lnTo>
                    <a:lnTo>
                      <a:pt x="33" y="7"/>
                    </a:lnTo>
                    <a:lnTo>
                      <a:pt x="28" y="10"/>
                    </a:lnTo>
                    <a:lnTo>
                      <a:pt x="22" y="14"/>
                    </a:lnTo>
                    <a:lnTo>
                      <a:pt x="18" y="19"/>
                    </a:lnTo>
                    <a:lnTo>
                      <a:pt x="14" y="23"/>
                    </a:lnTo>
                    <a:lnTo>
                      <a:pt x="10" y="28"/>
                    </a:lnTo>
                    <a:lnTo>
                      <a:pt x="7" y="33"/>
                    </a:lnTo>
                    <a:lnTo>
                      <a:pt x="4" y="38"/>
                    </a:lnTo>
                    <a:lnTo>
                      <a:pt x="2" y="44"/>
                    </a:lnTo>
                    <a:lnTo>
                      <a:pt x="1" y="50"/>
                    </a:lnTo>
                    <a:lnTo>
                      <a:pt x="0" y="57"/>
                    </a:lnTo>
                    <a:lnTo>
                      <a:pt x="0" y="64"/>
                    </a:lnTo>
                    <a:lnTo>
                      <a:pt x="0" y="752"/>
                    </a:lnTo>
                    <a:lnTo>
                      <a:pt x="0" y="758"/>
                    </a:lnTo>
                    <a:lnTo>
                      <a:pt x="1" y="764"/>
                    </a:lnTo>
                    <a:lnTo>
                      <a:pt x="2" y="770"/>
                    </a:lnTo>
                    <a:lnTo>
                      <a:pt x="4" y="776"/>
                    </a:lnTo>
                    <a:lnTo>
                      <a:pt x="7" y="781"/>
                    </a:lnTo>
                    <a:lnTo>
                      <a:pt x="10" y="786"/>
                    </a:lnTo>
                    <a:lnTo>
                      <a:pt x="14" y="792"/>
                    </a:lnTo>
                    <a:lnTo>
                      <a:pt x="18" y="796"/>
                    </a:lnTo>
                    <a:lnTo>
                      <a:pt x="22" y="800"/>
                    </a:lnTo>
                    <a:lnTo>
                      <a:pt x="28" y="804"/>
                    </a:lnTo>
                    <a:lnTo>
                      <a:pt x="33" y="807"/>
                    </a:lnTo>
                    <a:lnTo>
                      <a:pt x="38" y="810"/>
                    </a:lnTo>
                    <a:lnTo>
                      <a:pt x="44" y="812"/>
                    </a:lnTo>
                    <a:lnTo>
                      <a:pt x="50" y="813"/>
                    </a:lnTo>
                    <a:lnTo>
                      <a:pt x="56" y="814"/>
                    </a:lnTo>
                    <a:lnTo>
                      <a:pt x="64" y="815"/>
                    </a:lnTo>
                    <a:lnTo>
                      <a:pt x="3337" y="815"/>
                    </a:lnTo>
                    <a:close/>
                  </a:path>
                </a:pathLst>
              </a:custGeom>
              <a:solidFill>
                <a:schemeClr val="folHlink"/>
              </a:solidFill>
              <a:ln w="0">
                <a:solidFill>
                  <a:srgbClr val="000000"/>
                </a:solidFill>
                <a:prstDash val="solid"/>
                <a:round/>
                <a:headEnd/>
                <a:tailEnd/>
              </a:ln>
            </p:spPr>
            <p:txBody>
              <a:bodyPr/>
              <a:lstStyle/>
              <a:p>
                <a:endParaRPr lang="en-US"/>
              </a:p>
            </p:txBody>
          </p:sp>
          <p:sp>
            <p:nvSpPr>
              <p:cNvPr id="1039606" name="Freeform 246"/>
              <p:cNvSpPr>
                <a:spLocks/>
              </p:cNvSpPr>
              <p:nvPr/>
            </p:nvSpPr>
            <p:spPr bwMode="auto">
              <a:xfrm>
                <a:off x="2763" y="1688"/>
                <a:ext cx="82" cy="18"/>
              </a:xfrm>
              <a:custGeom>
                <a:avLst/>
                <a:gdLst>
                  <a:gd name="T0" fmla="*/ 758 w 817"/>
                  <a:gd name="T1" fmla="*/ 180 h 181"/>
                  <a:gd name="T2" fmla="*/ 771 w 817"/>
                  <a:gd name="T3" fmla="*/ 178 h 181"/>
                  <a:gd name="T4" fmla="*/ 783 w 817"/>
                  <a:gd name="T5" fmla="*/ 172 h 181"/>
                  <a:gd name="T6" fmla="*/ 793 w 817"/>
                  <a:gd name="T7" fmla="*/ 165 h 181"/>
                  <a:gd name="T8" fmla="*/ 801 w 817"/>
                  <a:gd name="T9" fmla="*/ 157 h 181"/>
                  <a:gd name="T10" fmla="*/ 809 w 817"/>
                  <a:gd name="T11" fmla="*/ 147 h 181"/>
                  <a:gd name="T12" fmla="*/ 814 w 817"/>
                  <a:gd name="T13" fmla="*/ 135 h 181"/>
                  <a:gd name="T14" fmla="*/ 816 w 817"/>
                  <a:gd name="T15" fmla="*/ 123 h 181"/>
                  <a:gd name="T16" fmla="*/ 817 w 817"/>
                  <a:gd name="T17" fmla="*/ 64 h 181"/>
                  <a:gd name="T18" fmla="*/ 815 w 817"/>
                  <a:gd name="T19" fmla="*/ 51 h 181"/>
                  <a:gd name="T20" fmla="*/ 812 w 817"/>
                  <a:gd name="T21" fmla="*/ 39 h 181"/>
                  <a:gd name="T22" fmla="*/ 806 w 817"/>
                  <a:gd name="T23" fmla="*/ 27 h 181"/>
                  <a:gd name="T24" fmla="*/ 797 w 817"/>
                  <a:gd name="T25" fmla="*/ 18 h 181"/>
                  <a:gd name="T26" fmla="*/ 788 w 817"/>
                  <a:gd name="T27" fmla="*/ 10 h 181"/>
                  <a:gd name="T28" fmla="*/ 777 w 817"/>
                  <a:gd name="T29" fmla="*/ 4 h 181"/>
                  <a:gd name="T30" fmla="*/ 764 w 817"/>
                  <a:gd name="T31" fmla="*/ 1 h 181"/>
                  <a:gd name="T32" fmla="*/ 752 w 817"/>
                  <a:gd name="T33" fmla="*/ 0 h 181"/>
                  <a:gd name="T34" fmla="*/ 57 w 817"/>
                  <a:gd name="T35" fmla="*/ 0 h 181"/>
                  <a:gd name="T36" fmla="*/ 45 w 817"/>
                  <a:gd name="T37" fmla="*/ 2 h 181"/>
                  <a:gd name="T38" fmla="*/ 33 w 817"/>
                  <a:gd name="T39" fmla="*/ 7 h 181"/>
                  <a:gd name="T40" fmla="*/ 23 w 817"/>
                  <a:gd name="T41" fmla="*/ 14 h 181"/>
                  <a:gd name="T42" fmla="*/ 15 w 817"/>
                  <a:gd name="T43" fmla="*/ 22 h 181"/>
                  <a:gd name="T44" fmla="*/ 8 w 817"/>
                  <a:gd name="T45" fmla="*/ 33 h 181"/>
                  <a:gd name="T46" fmla="*/ 3 w 817"/>
                  <a:gd name="T47" fmla="*/ 45 h 181"/>
                  <a:gd name="T48" fmla="*/ 0 w 817"/>
                  <a:gd name="T49" fmla="*/ 57 h 181"/>
                  <a:gd name="T50" fmla="*/ 0 w 817"/>
                  <a:gd name="T51" fmla="*/ 117 h 181"/>
                  <a:gd name="T52" fmla="*/ 2 w 817"/>
                  <a:gd name="T53" fmla="*/ 129 h 181"/>
                  <a:gd name="T54" fmla="*/ 5 w 817"/>
                  <a:gd name="T55" fmla="*/ 142 h 181"/>
                  <a:gd name="T56" fmla="*/ 11 w 817"/>
                  <a:gd name="T57" fmla="*/ 152 h 181"/>
                  <a:gd name="T58" fmla="*/ 19 w 817"/>
                  <a:gd name="T59" fmla="*/ 161 h 181"/>
                  <a:gd name="T60" fmla="*/ 28 w 817"/>
                  <a:gd name="T61" fmla="*/ 169 h 181"/>
                  <a:gd name="T62" fmla="*/ 39 w 817"/>
                  <a:gd name="T63" fmla="*/ 176 h 181"/>
                  <a:gd name="T64" fmla="*/ 51 w 817"/>
                  <a:gd name="T65" fmla="*/ 179 h 181"/>
                  <a:gd name="T66" fmla="*/ 64 w 817"/>
                  <a:gd name="T6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7" h="181">
                    <a:moveTo>
                      <a:pt x="752" y="181"/>
                    </a:moveTo>
                    <a:lnTo>
                      <a:pt x="758" y="180"/>
                    </a:lnTo>
                    <a:lnTo>
                      <a:pt x="764" y="179"/>
                    </a:lnTo>
                    <a:lnTo>
                      <a:pt x="771" y="178"/>
                    </a:lnTo>
                    <a:lnTo>
                      <a:pt x="777" y="176"/>
                    </a:lnTo>
                    <a:lnTo>
                      <a:pt x="783" y="172"/>
                    </a:lnTo>
                    <a:lnTo>
                      <a:pt x="788" y="169"/>
                    </a:lnTo>
                    <a:lnTo>
                      <a:pt x="793" y="165"/>
                    </a:lnTo>
                    <a:lnTo>
                      <a:pt x="797" y="161"/>
                    </a:lnTo>
                    <a:lnTo>
                      <a:pt x="801" y="157"/>
                    </a:lnTo>
                    <a:lnTo>
                      <a:pt x="806" y="152"/>
                    </a:lnTo>
                    <a:lnTo>
                      <a:pt x="809" y="147"/>
                    </a:lnTo>
                    <a:lnTo>
                      <a:pt x="812" y="142"/>
                    </a:lnTo>
                    <a:lnTo>
                      <a:pt x="814" y="135"/>
                    </a:lnTo>
                    <a:lnTo>
                      <a:pt x="815" y="129"/>
                    </a:lnTo>
                    <a:lnTo>
                      <a:pt x="816" y="123"/>
                    </a:lnTo>
                    <a:lnTo>
                      <a:pt x="817" y="117"/>
                    </a:lnTo>
                    <a:lnTo>
                      <a:pt x="817" y="64"/>
                    </a:lnTo>
                    <a:lnTo>
                      <a:pt x="816" y="57"/>
                    </a:lnTo>
                    <a:lnTo>
                      <a:pt x="815" y="51"/>
                    </a:lnTo>
                    <a:lnTo>
                      <a:pt x="814" y="45"/>
                    </a:lnTo>
                    <a:lnTo>
                      <a:pt x="812" y="39"/>
                    </a:lnTo>
                    <a:lnTo>
                      <a:pt x="809" y="33"/>
                    </a:lnTo>
                    <a:lnTo>
                      <a:pt x="806" y="27"/>
                    </a:lnTo>
                    <a:lnTo>
                      <a:pt x="801" y="22"/>
                    </a:lnTo>
                    <a:lnTo>
                      <a:pt x="797" y="18"/>
                    </a:lnTo>
                    <a:lnTo>
                      <a:pt x="793" y="14"/>
                    </a:lnTo>
                    <a:lnTo>
                      <a:pt x="788" y="10"/>
                    </a:lnTo>
                    <a:lnTo>
                      <a:pt x="783" y="7"/>
                    </a:lnTo>
                    <a:lnTo>
                      <a:pt x="777" y="4"/>
                    </a:lnTo>
                    <a:lnTo>
                      <a:pt x="771" y="2"/>
                    </a:lnTo>
                    <a:lnTo>
                      <a:pt x="764" y="1"/>
                    </a:lnTo>
                    <a:lnTo>
                      <a:pt x="758" y="0"/>
                    </a:lnTo>
                    <a:lnTo>
                      <a:pt x="752" y="0"/>
                    </a:lnTo>
                    <a:lnTo>
                      <a:pt x="64" y="0"/>
                    </a:lnTo>
                    <a:lnTo>
                      <a:pt x="57" y="0"/>
                    </a:lnTo>
                    <a:lnTo>
                      <a:pt x="51" y="1"/>
                    </a:lnTo>
                    <a:lnTo>
                      <a:pt x="45" y="2"/>
                    </a:lnTo>
                    <a:lnTo>
                      <a:pt x="39" y="4"/>
                    </a:lnTo>
                    <a:lnTo>
                      <a:pt x="33" y="7"/>
                    </a:lnTo>
                    <a:lnTo>
                      <a:pt x="28" y="10"/>
                    </a:lnTo>
                    <a:lnTo>
                      <a:pt x="23" y="14"/>
                    </a:lnTo>
                    <a:lnTo>
                      <a:pt x="19" y="18"/>
                    </a:lnTo>
                    <a:lnTo>
                      <a:pt x="15" y="22"/>
                    </a:lnTo>
                    <a:lnTo>
                      <a:pt x="11" y="27"/>
                    </a:lnTo>
                    <a:lnTo>
                      <a:pt x="8" y="33"/>
                    </a:lnTo>
                    <a:lnTo>
                      <a:pt x="5" y="39"/>
                    </a:lnTo>
                    <a:lnTo>
                      <a:pt x="3" y="45"/>
                    </a:lnTo>
                    <a:lnTo>
                      <a:pt x="2" y="51"/>
                    </a:lnTo>
                    <a:lnTo>
                      <a:pt x="0" y="57"/>
                    </a:lnTo>
                    <a:lnTo>
                      <a:pt x="0" y="64"/>
                    </a:lnTo>
                    <a:lnTo>
                      <a:pt x="0" y="117"/>
                    </a:lnTo>
                    <a:lnTo>
                      <a:pt x="0" y="123"/>
                    </a:lnTo>
                    <a:lnTo>
                      <a:pt x="2" y="129"/>
                    </a:lnTo>
                    <a:lnTo>
                      <a:pt x="3" y="135"/>
                    </a:lnTo>
                    <a:lnTo>
                      <a:pt x="5" y="142"/>
                    </a:lnTo>
                    <a:lnTo>
                      <a:pt x="8" y="147"/>
                    </a:lnTo>
                    <a:lnTo>
                      <a:pt x="11" y="152"/>
                    </a:lnTo>
                    <a:lnTo>
                      <a:pt x="15" y="157"/>
                    </a:lnTo>
                    <a:lnTo>
                      <a:pt x="19" y="161"/>
                    </a:lnTo>
                    <a:lnTo>
                      <a:pt x="23" y="165"/>
                    </a:lnTo>
                    <a:lnTo>
                      <a:pt x="28" y="169"/>
                    </a:lnTo>
                    <a:lnTo>
                      <a:pt x="33" y="172"/>
                    </a:lnTo>
                    <a:lnTo>
                      <a:pt x="39" y="176"/>
                    </a:lnTo>
                    <a:lnTo>
                      <a:pt x="45" y="178"/>
                    </a:lnTo>
                    <a:lnTo>
                      <a:pt x="51" y="179"/>
                    </a:lnTo>
                    <a:lnTo>
                      <a:pt x="57" y="180"/>
                    </a:lnTo>
                    <a:lnTo>
                      <a:pt x="64" y="181"/>
                    </a:lnTo>
                    <a:lnTo>
                      <a:pt x="752" y="181"/>
                    </a:lnTo>
                    <a:close/>
                  </a:path>
                </a:pathLst>
              </a:custGeom>
              <a:solidFill>
                <a:schemeClr val="folHlink"/>
              </a:solidFill>
              <a:ln w="0">
                <a:solidFill>
                  <a:srgbClr val="000000"/>
                </a:solidFill>
                <a:prstDash val="solid"/>
                <a:round/>
                <a:headEnd/>
                <a:tailEnd/>
              </a:ln>
            </p:spPr>
            <p:txBody>
              <a:bodyPr/>
              <a:lstStyle/>
              <a:p>
                <a:endParaRPr lang="en-US"/>
              </a:p>
            </p:txBody>
          </p:sp>
          <p:sp>
            <p:nvSpPr>
              <p:cNvPr id="1039607" name="Freeform 247"/>
              <p:cNvSpPr>
                <a:spLocks/>
              </p:cNvSpPr>
              <p:nvPr/>
            </p:nvSpPr>
            <p:spPr bwMode="auto">
              <a:xfrm>
                <a:off x="2560" y="1688"/>
                <a:ext cx="71" cy="18"/>
              </a:xfrm>
              <a:custGeom>
                <a:avLst/>
                <a:gdLst>
                  <a:gd name="T0" fmla="*/ 621 w 704"/>
                  <a:gd name="T1" fmla="*/ 180 h 181"/>
                  <a:gd name="T2" fmla="*/ 639 w 704"/>
                  <a:gd name="T3" fmla="*/ 177 h 181"/>
                  <a:gd name="T4" fmla="*/ 655 w 704"/>
                  <a:gd name="T5" fmla="*/ 169 h 181"/>
                  <a:gd name="T6" fmla="*/ 670 w 704"/>
                  <a:gd name="T7" fmla="*/ 160 h 181"/>
                  <a:gd name="T8" fmla="*/ 682 w 704"/>
                  <a:gd name="T9" fmla="*/ 148 h 181"/>
                  <a:gd name="T10" fmla="*/ 692 w 704"/>
                  <a:gd name="T11" fmla="*/ 133 h 181"/>
                  <a:gd name="T12" fmla="*/ 699 w 704"/>
                  <a:gd name="T13" fmla="*/ 117 h 181"/>
                  <a:gd name="T14" fmla="*/ 703 w 704"/>
                  <a:gd name="T15" fmla="*/ 99 h 181"/>
                  <a:gd name="T16" fmla="*/ 703 w 704"/>
                  <a:gd name="T17" fmla="*/ 81 h 181"/>
                  <a:gd name="T18" fmla="*/ 699 w 704"/>
                  <a:gd name="T19" fmla="*/ 63 h 181"/>
                  <a:gd name="T20" fmla="*/ 692 w 704"/>
                  <a:gd name="T21" fmla="*/ 47 h 181"/>
                  <a:gd name="T22" fmla="*/ 682 w 704"/>
                  <a:gd name="T23" fmla="*/ 33 h 181"/>
                  <a:gd name="T24" fmla="*/ 670 w 704"/>
                  <a:gd name="T25" fmla="*/ 20 h 181"/>
                  <a:gd name="T26" fmla="*/ 655 w 704"/>
                  <a:gd name="T27" fmla="*/ 10 h 181"/>
                  <a:gd name="T28" fmla="*/ 639 w 704"/>
                  <a:gd name="T29" fmla="*/ 4 h 181"/>
                  <a:gd name="T30" fmla="*/ 621 w 704"/>
                  <a:gd name="T31" fmla="*/ 0 h 181"/>
                  <a:gd name="T32" fmla="*/ 91 w 704"/>
                  <a:gd name="T33" fmla="*/ 0 h 181"/>
                  <a:gd name="T34" fmla="*/ 73 w 704"/>
                  <a:gd name="T35" fmla="*/ 1 h 181"/>
                  <a:gd name="T36" fmla="*/ 55 w 704"/>
                  <a:gd name="T37" fmla="*/ 7 h 181"/>
                  <a:gd name="T38" fmla="*/ 40 w 704"/>
                  <a:gd name="T39" fmla="*/ 15 h 181"/>
                  <a:gd name="T40" fmla="*/ 26 w 704"/>
                  <a:gd name="T41" fmla="*/ 26 h 181"/>
                  <a:gd name="T42" fmla="*/ 15 w 704"/>
                  <a:gd name="T43" fmla="*/ 40 h 181"/>
                  <a:gd name="T44" fmla="*/ 7 w 704"/>
                  <a:gd name="T45" fmla="*/ 55 h 181"/>
                  <a:gd name="T46" fmla="*/ 1 w 704"/>
                  <a:gd name="T47" fmla="*/ 72 h 181"/>
                  <a:gd name="T48" fmla="*/ 0 w 704"/>
                  <a:gd name="T49" fmla="*/ 90 h 181"/>
                  <a:gd name="T50" fmla="*/ 1 w 704"/>
                  <a:gd name="T51" fmla="*/ 108 h 181"/>
                  <a:gd name="T52" fmla="*/ 7 w 704"/>
                  <a:gd name="T53" fmla="*/ 125 h 181"/>
                  <a:gd name="T54" fmla="*/ 15 w 704"/>
                  <a:gd name="T55" fmla="*/ 141 h 181"/>
                  <a:gd name="T56" fmla="*/ 26 w 704"/>
                  <a:gd name="T57" fmla="*/ 154 h 181"/>
                  <a:gd name="T58" fmla="*/ 40 w 704"/>
                  <a:gd name="T59" fmla="*/ 165 h 181"/>
                  <a:gd name="T60" fmla="*/ 55 w 704"/>
                  <a:gd name="T61" fmla="*/ 173 h 181"/>
                  <a:gd name="T62" fmla="*/ 73 w 704"/>
                  <a:gd name="T63" fmla="*/ 179 h 181"/>
                  <a:gd name="T64" fmla="*/ 91 w 704"/>
                  <a:gd name="T6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181">
                    <a:moveTo>
                      <a:pt x="612" y="181"/>
                    </a:moveTo>
                    <a:lnTo>
                      <a:pt x="621" y="180"/>
                    </a:lnTo>
                    <a:lnTo>
                      <a:pt x="630" y="179"/>
                    </a:lnTo>
                    <a:lnTo>
                      <a:pt x="639" y="177"/>
                    </a:lnTo>
                    <a:lnTo>
                      <a:pt x="648" y="173"/>
                    </a:lnTo>
                    <a:lnTo>
                      <a:pt x="655" y="169"/>
                    </a:lnTo>
                    <a:lnTo>
                      <a:pt x="663" y="165"/>
                    </a:lnTo>
                    <a:lnTo>
                      <a:pt x="670" y="160"/>
                    </a:lnTo>
                    <a:lnTo>
                      <a:pt x="677" y="154"/>
                    </a:lnTo>
                    <a:lnTo>
                      <a:pt x="682" y="148"/>
                    </a:lnTo>
                    <a:lnTo>
                      <a:pt x="688" y="141"/>
                    </a:lnTo>
                    <a:lnTo>
                      <a:pt x="692" y="133"/>
                    </a:lnTo>
                    <a:lnTo>
                      <a:pt x="696" y="125"/>
                    </a:lnTo>
                    <a:lnTo>
                      <a:pt x="699" y="117"/>
                    </a:lnTo>
                    <a:lnTo>
                      <a:pt x="701" y="108"/>
                    </a:lnTo>
                    <a:lnTo>
                      <a:pt x="703" y="99"/>
                    </a:lnTo>
                    <a:lnTo>
                      <a:pt x="704" y="90"/>
                    </a:lnTo>
                    <a:lnTo>
                      <a:pt x="703" y="81"/>
                    </a:lnTo>
                    <a:lnTo>
                      <a:pt x="701" y="72"/>
                    </a:lnTo>
                    <a:lnTo>
                      <a:pt x="699" y="63"/>
                    </a:lnTo>
                    <a:lnTo>
                      <a:pt x="696" y="55"/>
                    </a:lnTo>
                    <a:lnTo>
                      <a:pt x="692" y="47"/>
                    </a:lnTo>
                    <a:lnTo>
                      <a:pt x="688" y="40"/>
                    </a:lnTo>
                    <a:lnTo>
                      <a:pt x="682" y="33"/>
                    </a:lnTo>
                    <a:lnTo>
                      <a:pt x="677" y="26"/>
                    </a:lnTo>
                    <a:lnTo>
                      <a:pt x="670" y="20"/>
                    </a:lnTo>
                    <a:lnTo>
                      <a:pt x="663" y="15"/>
                    </a:lnTo>
                    <a:lnTo>
                      <a:pt x="655" y="10"/>
                    </a:lnTo>
                    <a:lnTo>
                      <a:pt x="648" y="7"/>
                    </a:lnTo>
                    <a:lnTo>
                      <a:pt x="639" y="4"/>
                    </a:lnTo>
                    <a:lnTo>
                      <a:pt x="630" y="1"/>
                    </a:lnTo>
                    <a:lnTo>
                      <a:pt x="621" y="0"/>
                    </a:lnTo>
                    <a:lnTo>
                      <a:pt x="612" y="0"/>
                    </a:lnTo>
                    <a:lnTo>
                      <a:pt x="91" y="0"/>
                    </a:lnTo>
                    <a:lnTo>
                      <a:pt x="81" y="0"/>
                    </a:lnTo>
                    <a:lnTo>
                      <a:pt x="73" y="1"/>
                    </a:lnTo>
                    <a:lnTo>
                      <a:pt x="63" y="4"/>
                    </a:lnTo>
                    <a:lnTo>
                      <a:pt x="55" y="7"/>
                    </a:lnTo>
                    <a:lnTo>
                      <a:pt x="47" y="10"/>
                    </a:lnTo>
                    <a:lnTo>
                      <a:pt x="40" y="15"/>
                    </a:lnTo>
                    <a:lnTo>
                      <a:pt x="32" y="20"/>
                    </a:lnTo>
                    <a:lnTo>
                      <a:pt x="26" y="26"/>
                    </a:lnTo>
                    <a:lnTo>
                      <a:pt x="20" y="33"/>
                    </a:lnTo>
                    <a:lnTo>
                      <a:pt x="15" y="40"/>
                    </a:lnTo>
                    <a:lnTo>
                      <a:pt x="11" y="47"/>
                    </a:lnTo>
                    <a:lnTo>
                      <a:pt x="7" y="55"/>
                    </a:lnTo>
                    <a:lnTo>
                      <a:pt x="4" y="63"/>
                    </a:lnTo>
                    <a:lnTo>
                      <a:pt x="1" y="72"/>
                    </a:lnTo>
                    <a:lnTo>
                      <a:pt x="0" y="81"/>
                    </a:lnTo>
                    <a:lnTo>
                      <a:pt x="0" y="90"/>
                    </a:lnTo>
                    <a:lnTo>
                      <a:pt x="0" y="99"/>
                    </a:lnTo>
                    <a:lnTo>
                      <a:pt x="1" y="108"/>
                    </a:lnTo>
                    <a:lnTo>
                      <a:pt x="4" y="117"/>
                    </a:lnTo>
                    <a:lnTo>
                      <a:pt x="7" y="125"/>
                    </a:lnTo>
                    <a:lnTo>
                      <a:pt x="11" y="133"/>
                    </a:lnTo>
                    <a:lnTo>
                      <a:pt x="15" y="141"/>
                    </a:lnTo>
                    <a:lnTo>
                      <a:pt x="20" y="148"/>
                    </a:lnTo>
                    <a:lnTo>
                      <a:pt x="26" y="154"/>
                    </a:lnTo>
                    <a:lnTo>
                      <a:pt x="32" y="160"/>
                    </a:lnTo>
                    <a:lnTo>
                      <a:pt x="40" y="165"/>
                    </a:lnTo>
                    <a:lnTo>
                      <a:pt x="47" y="169"/>
                    </a:lnTo>
                    <a:lnTo>
                      <a:pt x="55" y="173"/>
                    </a:lnTo>
                    <a:lnTo>
                      <a:pt x="63" y="177"/>
                    </a:lnTo>
                    <a:lnTo>
                      <a:pt x="73" y="179"/>
                    </a:lnTo>
                    <a:lnTo>
                      <a:pt x="81" y="180"/>
                    </a:lnTo>
                    <a:lnTo>
                      <a:pt x="91" y="181"/>
                    </a:lnTo>
                    <a:lnTo>
                      <a:pt x="612" y="181"/>
                    </a:lnTo>
                    <a:close/>
                  </a:path>
                </a:pathLst>
              </a:custGeom>
              <a:solidFill>
                <a:schemeClr val="folHlink"/>
              </a:solidFill>
              <a:ln w="0">
                <a:solidFill>
                  <a:srgbClr val="000000"/>
                </a:solidFill>
                <a:prstDash val="solid"/>
                <a:round/>
                <a:headEnd/>
                <a:tailEnd/>
              </a:ln>
            </p:spPr>
            <p:txBody>
              <a:bodyPr/>
              <a:lstStyle/>
              <a:p>
                <a:endParaRPr lang="en-US"/>
              </a:p>
            </p:txBody>
          </p:sp>
          <p:sp>
            <p:nvSpPr>
              <p:cNvPr id="1039608" name="Freeform 248"/>
              <p:cNvSpPr>
                <a:spLocks/>
              </p:cNvSpPr>
              <p:nvPr/>
            </p:nvSpPr>
            <p:spPr bwMode="auto">
              <a:xfrm>
                <a:off x="2496" y="1863"/>
                <a:ext cx="399" cy="1"/>
              </a:xfrm>
              <a:custGeom>
                <a:avLst/>
                <a:gdLst>
                  <a:gd name="T0" fmla="*/ 0 w 3991"/>
                  <a:gd name="T1" fmla="*/ 3991 w 3991"/>
                  <a:gd name="T2" fmla="*/ 0 w 3991"/>
                </a:gdLst>
                <a:ahLst/>
                <a:cxnLst>
                  <a:cxn ang="0">
                    <a:pos x="T0" y="0"/>
                  </a:cxn>
                  <a:cxn ang="0">
                    <a:pos x="T1" y="0"/>
                  </a:cxn>
                  <a:cxn ang="0">
                    <a:pos x="T2" y="0"/>
                  </a:cxn>
                </a:cxnLst>
                <a:rect l="0" t="0" r="r" b="b"/>
                <a:pathLst>
                  <a:path w="3991">
                    <a:moveTo>
                      <a:pt x="0" y="0"/>
                    </a:moveTo>
                    <a:lnTo>
                      <a:pt x="3991" y="0"/>
                    </a:lnTo>
                    <a:lnTo>
                      <a:pt x="0" y="0"/>
                    </a:lnTo>
                    <a:close/>
                  </a:path>
                </a:pathLst>
              </a:custGeom>
              <a:solidFill>
                <a:schemeClr val="folHlink"/>
              </a:solidFill>
              <a:ln w="0">
                <a:solidFill>
                  <a:srgbClr val="000000"/>
                </a:solidFill>
                <a:prstDash val="solid"/>
                <a:round/>
                <a:headEnd/>
                <a:tailEnd/>
              </a:ln>
            </p:spPr>
            <p:txBody>
              <a:bodyPr/>
              <a:lstStyle/>
              <a:p>
                <a:endParaRPr lang="en-US"/>
              </a:p>
            </p:txBody>
          </p:sp>
          <p:sp>
            <p:nvSpPr>
              <p:cNvPr id="1039609" name="Freeform 249"/>
              <p:cNvSpPr>
                <a:spLocks/>
              </p:cNvSpPr>
              <p:nvPr/>
            </p:nvSpPr>
            <p:spPr bwMode="auto">
              <a:xfrm>
                <a:off x="2522" y="1763"/>
                <a:ext cx="343" cy="33"/>
              </a:xfrm>
              <a:custGeom>
                <a:avLst/>
                <a:gdLst>
                  <a:gd name="T0" fmla="*/ 3436 w 3436"/>
                  <a:gd name="T1" fmla="*/ 182 h 329"/>
                  <a:gd name="T2" fmla="*/ 3375 w 3436"/>
                  <a:gd name="T3" fmla="*/ 182 h 329"/>
                  <a:gd name="T4" fmla="*/ 3308 w 3436"/>
                  <a:gd name="T5" fmla="*/ 182 h 329"/>
                  <a:gd name="T6" fmla="*/ 3234 w 3436"/>
                  <a:gd name="T7" fmla="*/ 182 h 329"/>
                  <a:gd name="T8" fmla="*/ 3155 w 3436"/>
                  <a:gd name="T9" fmla="*/ 182 h 329"/>
                  <a:gd name="T10" fmla="*/ 3073 w 3436"/>
                  <a:gd name="T11" fmla="*/ 182 h 329"/>
                  <a:gd name="T12" fmla="*/ 2990 w 3436"/>
                  <a:gd name="T13" fmla="*/ 182 h 329"/>
                  <a:gd name="T14" fmla="*/ 2908 w 3436"/>
                  <a:gd name="T15" fmla="*/ 182 h 329"/>
                  <a:gd name="T16" fmla="*/ 2826 w 3436"/>
                  <a:gd name="T17" fmla="*/ 182 h 329"/>
                  <a:gd name="T18" fmla="*/ 2748 w 3436"/>
                  <a:gd name="T19" fmla="*/ 182 h 329"/>
                  <a:gd name="T20" fmla="*/ 2676 w 3436"/>
                  <a:gd name="T21" fmla="*/ 182 h 329"/>
                  <a:gd name="T22" fmla="*/ 2610 w 3436"/>
                  <a:gd name="T23" fmla="*/ 182 h 329"/>
                  <a:gd name="T24" fmla="*/ 2552 w 3436"/>
                  <a:gd name="T25" fmla="*/ 182 h 329"/>
                  <a:gd name="T26" fmla="*/ 2504 w 3436"/>
                  <a:gd name="T27" fmla="*/ 182 h 329"/>
                  <a:gd name="T28" fmla="*/ 2468 w 3436"/>
                  <a:gd name="T29" fmla="*/ 182 h 329"/>
                  <a:gd name="T30" fmla="*/ 2445 w 3436"/>
                  <a:gd name="T31" fmla="*/ 182 h 329"/>
                  <a:gd name="T32" fmla="*/ 2438 w 3436"/>
                  <a:gd name="T33" fmla="*/ 182 h 329"/>
                  <a:gd name="T34" fmla="*/ 2438 w 3436"/>
                  <a:gd name="T35" fmla="*/ 0 h 329"/>
                  <a:gd name="T36" fmla="*/ 1055 w 3436"/>
                  <a:gd name="T37" fmla="*/ 0 h 329"/>
                  <a:gd name="T38" fmla="*/ 1055 w 3436"/>
                  <a:gd name="T39" fmla="*/ 182 h 329"/>
                  <a:gd name="T40" fmla="*/ 0 w 3436"/>
                  <a:gd name="T41" fmla="*/ 182 h 329"/>
                  <a:gd name="T42" fmla="*/ 0 w 3436"/>
                  <a:gd name="T43" fmla="*/ 329 h 329"/>
                  <a:gd name="T44" fmla="*/ 3436 w 3436"/>
                  <a:gd name="T45" fmla="*/ 329 h 329"/>
                  <a:gd name="T46" fmla="*/ 3436 w 3436"/>
                  <a:gd name="T47" fmla="*/ 18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6" h="329">
                    <a:moveTo>
                      <a:pt x="3436" y="182"/>
                    </a:moveTo>
                    <a:lnTo>
                      <a:pt x="3375" y="182"/>
                    </a:lnTo>
                    <a:lnTo>
                      <a:pt x="3308" y="182"/>
                    </a:lnTo>
                    <a:lnTo>
                      <a:pt x="3234" y="182"/>
                    </a:lnTo>
                    <a:lnTo>
                      <a:pt x="3155" y="182"/>
                    </a:lnTo>
                    <a:lnTo>
                      <a:pt x="3073" y="182"/>
                    </a:lnTo>
                    <a:lnTo>
                      <a:pt x="2990" y="182"/>
                    </a:lnTo>
                    <a:lnTo>
                      <a:pt x="2908" y="182"/>
                    </a:lnTo>
                    <a:lnTo>
                      <a:pt x="2826" y="182"/>
                    </a:lnTo>
                    <a:lnTo>
                      <a:pt x="2748" y="182"/>
                    </a:lnTo>
                    <a:lnTo>
                      <a:pt x="2676" y="182"/>
                    </a:lnTo>
                    <a:lnTo>
                      <a:pt x="2610" y="182"/>
                    </a:lnTo>
                    <a:lnTo>
                      <a:pt x="2552" y="182"/>
                    </a:lnTo>
                    <a:lnTo>
                      <a:pt x="2504" y="182"/>
                    </a:lnTo>
                    <a:lnTo>
                      <a:pt x="2468" y="182"/>
                    </a:lnTo>
                    <a:lnTo>
                      <a:pt x="2445" y="182"/>
                    </a:lnTo>
                    <a:lnTo>
                      <a:pt x="2438" y="182"/>
                    </a:lnTo>
                    <a:lnTo>
                      <a:pt x="2438" y="0"/>
                    </a:lnTo>
                    <a:lnTo>
                      <a:pt x="1055" y="0"/>
                    </a:lnTo>
                    <a:lnTo>
                      <a:pt x="1055" y="182"/>
                    </a:lnTo>
                    <a:lnTo>
                      <a:pt x="0" y="182"/>
                    </a:lnTo>
                    <a:lnTo>
                      <a:pt x="0" y="329"/>
                    </a:lnTo>
                    <a:lnTo>
                      <a:pt x="3436" y="329"/>
                    </a:lnTo>
                    <a:lnTo>
                      <a:pt x="3436" y="182"/>
                    </a:lnTo>
                    <a:close/>
                  </a:path>
                </a:pathLst>
              </a:custGeom>
              <a:solidFill>
                <a:schemeClr val="folHlink"/>
              </a:solidFill>
              <a:ln w="0">
                <a:solidFill>
                  <a:srgbClr val="000000"/>
                </a:solidFill>
                <a:prstDash val="solid"/>
                <a:round/>
                <a:headEnd/>
                <a:tailEnd/>
              </a:ln>
            </p:spPr>
            <p:txBody>
              <a:bodyPr/>
              <a:lstStyle/>
              <a:p>
                <a:endParaRPr lang="en-US"/>
              </a:p>
            </p:txBody>
          </p:sp>
          <p:sp>
            <p:nvSpPr>
              <p:cNvPr id="1039610" name="Freeform 250"/>
              <p:cNvSpPr>
                <a:spLocks/>
              </p:cNvSpPr>
              <p:nvPr/>
            </p:nvSpPr>
            <p:spPr bwMode="auto">
              <a:xfrm>
                <a:off x="2605" y="1804"/>
                <a:ext cx="193" cy="32"/>
              </a:xfrm>
              <a:custGeom>
                <a:avLst/>
                <a:gdLst>
                  <a:gd name="T0" fmla="*/ 1841 w 1929"/>
                  <a:gd name="T1" fmla="*/ 320 h 321"/>
                  <a:gd name="T2" fmla="*/ 1860 w 1929"/>
                  <a:gd name="T3" fmla="*/ 316 h 321"/>
                  <a:gd name="T4" fmla="*/ 1878 w 1929"/>
                  <a:gd name="T5" fmla="*/ 309 h 321"/>
                  <a:gd name="T6" fmla="*/ 1893 w 1929"/>
                  <a:gd name="T7" fmla="*/ 298 h 321"/>
                  <a:gd name="T8" fmla="*/ 1907 w 1929"/>
                  <a:gd name="T9" fmla="*/ 286 h 321"/>
                  <a:gd name="T10" fmla="*/ 1917 w 1929"/>
                  <a:gd name="T11" fmla="*/ 271 h 321"/>
                  <a:gd name="T12" fmla="*/ 1924 w 1929"/>
                  <a:gd name="T13" fmla="*/ 253 h 321"/>
                  <a:gd name="T14" fmla="*/ 1928 w 1929"/>
                  <a:gd name="T15" fmla="*/ 235 h 321"/>
                  <a:gd name="T16" fmla="*/ 1929 w 1929"/>
                  <a:gd name="T17" fmla="*/ 96 h 321"/>
                  <a:gd name="T18" fmla="*/ 1927 w 1929"/>
                  <a:gd name="T19" fmla="*/ 76 h 321"/>
                  <a:gd name="T20" fmla="*/ 1921 w 1929"/>
                  <a:gd name="T21" fmla="*/ 58 h 321"/>
                  <a:gd name="T22" fmla="*/ 1912 w 1929"/>
                  <a:gd name="T23" fmla="*/ 42 h 321"/>
                  <a:gd name="T24" fmla="*/ 1900 w 1929"/>
                  <a:gd name="T25" fmla="*/ 28 h 321"/>
                  <a:gd name="T26" fmla="*/ 1885 w 1929"/>
                  <a:gd name="T27" fmla="*/ 16 h 321"/>
                  <a:gd name="T28" fmla="*/ 1869 w 1929"/>
                  <a:gd name="T29" fmla="*/ 7 h 321"/>
                  <a:gd name="T30" fmla="*/ 1851 w 1929"/>
                  <a:gd name="T31" fmla="*/ 1 h 321"/>
                  <a:gd name="T32" fmla="*/ 1831 w 1929"/>
                  <a:gd name="T33" fmla="*/ 0 h 321"/>
                  <a:gd name="T34" fmla="*/ 86 w 1929"/>
                  <a:gd name="T35" fmla="*/ 0 h 321"/>
                  <a:gd name="T36" fmla="*/ 67 w 1929"/>
                  <a:gd name="T37" fmla="*/ 4 h 321"/>
                  <a:gd name="T38" fmla="*/ 50 w 1929"/>
                  <a:gd name="T39" fmla="*/ 12 h 321"/>
                  <a:gd name="T40" fmla="*/ 34 w 1929"/>
                  <a:gd name="T41" fmla="*/ 22 h 321"/>
                  <a:gd name="T42" fmla="*/ 22 w 1929"/>
                  <a:gd name="T43" fmla="*/ 34 h 321"/>
                  <a:gd name="T44" fmla="*/ 11 w 1929"/>
                  <a:gd name="T45" fmla="*/ 50 h 321"/>
                  <a:gd name="T46" fmla="*/ 4 w 1929"/>
                  <a:gd name="T47" fmla="*/ 67 h 321"/>
                  <a:gd name="T48" fmla="*/ 0 w 1929"/>
                  <a:gd name="T49" fmla="*/ 86 h 321"/>
                  <a:gd name="T50" fmla="*/ 0 w 1929"/>
                  <a:gd name="T51" fmla="*/ 225 h 321"/>
                  <a:gd name="T52" fmla="*/ 1 w 1929"/>
                  <a:gd name="T53" fmla="*/ 244 h 321"/>
                  <a:gd name="T54" fmla="*/ 7 w 1929"/>
                  <a:gd name="T55" fmla="*/ 262 h 321"/>
                  <a:gd name="T56" fmla="*/ 16 w 1929"/>
                  <a:gd name="T57" fmla="*/ 279 h 321"/>
                  <a:gd name="T58" fmla="*/ 28 w 1929"/>
                  <a:gd name="T59" fmla="*/ 293 h 321"/>
                  <a:gd name="T60" fmla="*/ 41 w 1929"/>
                  <a:gd name="T61" fmla="*/ 305 h 321"/>
                  <a:gd name="T62" fmla="*/ 58 w 1929"/>
                  <a:gd name="T63" fmla="*/ 313 h 321"/>
                  <a:gd name="T64" fmla="*/ 76 w 1929"/>
                  <a:gd name="T65" fmla="*/ 319 h 321"/>
                  <a:gd name="T66" fmla="*/ 96 w 1929"/>
                  <a:gd name="T6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9" h="321">
                    <a:moveTo>
                      <a:pt x="1831" y="321"/>
                    </a:moveTo>
                    <a:lnTo>
                      <a:pt x="1841" y="320"/>
                    </a:lnTo>
                    <a:lnTo>
                      <a:pt x="1851" y="319"/>
                    </a:lnTo>
                    <a:lnTo>
                      <a:pt x="1860" y="316"/>
                    </a:lnTo>
                    <a:lnTo>
                      <a:pt x="1869" y="313"/>
                    </a:lnTo>
                    <a:lnTo>
                      <a:pt x="1878" y="309"/>
                    </a:lnTo>
                    <a:lnTo>
                      <a:pt x="1885" y="305"/>
                    </a:lnTo>
                    <a:lnTo>
                      <a:pt x="1893" y="298"/>
                    </a:lnTo>
                    <a:lnTo>
                      <a:pt x="1900" y="293"/>
                    </a:lnTo>
                    <a:lnTo>
                      <a:pt x="1907" y="286"/>
                    </a:lnTo>
                    <a:lnTo>
                      <a:pt x="1912" y="279"/>
                    </a:lnTo>
                    <a:lnTo>
                      <a:pt x="1917" y="271"/>
                    </a:lnTo>
                    <a:lnTo>
                      <a:pt x="1921" y="262"/>
                    </a:lnTo>
                    <a:lnTo>
                      <a:pt x="1924" y="253"/>
                    </a:lnTo>
                    <a:lnTo>
                      <a:pt x="1927" y="244"/>
                    </a:lnTo>
                    <a:lnTo>
                      <a:pt x="1928" y="235"/>
                    </a:lnTo>
                    <a:lnTo>
                      <a:pt x="1929" y="225"/>
                    </a:lnTo>
                    <a:lnTo>
                      <a:pt x="1929" y="96"/>
                    </a:lnTo>
                    <a:lnTo>
                      <a:pt x="1928" y="86"/>
                    </a:lnTo>
                    <a:lnTo>
                      <a:pt x="1927" y="76"/>
                    </a:lnTo>
                    <a:lnTo>
                      <a:pt x="1924" y="67"/>
                    </a:lnTo>
                    <a:lnTo>
                      <a:pt x="1921" y="58"/>
                    </a:lnTo>
                    <a:lnTo>
                      <a:pt x="1917" y="50"/>
                    </a:lnTo>
                    <a:lnTo>
                      <a:pt x="1912" y="42"/>
                    </a:lnTo>
                    <a:lnTo>
                      <a:pt x="1907" y="34"/>
                    </a:lnTo>
                    <a:lnTo>
                      <a:pt x="1900" y="28"/>
                    </a:lnTo>
                    <a:lnTo>
                      <a:pt x="1893" y="22"/>
                    </a:lnTo>
                    <a:lnTo>
                      <a:pt x="1885" y="16"/>
                    </a:lnTo>
                    <a:lnTo>
                      <a:pt x="1878" y="12"/>
                    </a:lnTo>
                    <a:lnTo>
                      <a:pt x="1869" y="7"/>
                    </a:lnTo>
                    <a:lnTo>
                      <a:pt x="1860" y="4"/>
                    </a:lnTo>
                    <a:lnTo>
                      <a:pt x="1851" y="1"/>
                    </a:lnTo>
                    <a:lnTo>
                      <a:pt x="1841" y="0"/>
                    </a:lnTo>
                    <a:lnTo>
                      <a:pt x="1831" y="0"/>
                    </a:lnTo>
                    <a:lnTo>
                      <a:pt x="96" y="0"/>
                    </a:lnTo>
                    <a:lnTo>
                      <a:pt x="86" y="0"/>
                    </a:lnTo>
                    <a:lnTo>
                      <a:pt x="76" y="1"/>
                    </a:lnTo>
                    <a:lnTo>
                      <a:pt x="67" y="4"/>
                    </a:lnTo>
                    <a:lnTo>
                      <a:pt x="58" y="7"/>
                    </a:lnTo>
                    <a:lnTo>
                      <a:pt x="50" y="12"/>
                    </a:lnTo>
                    <a:lnTo>
                      <a:pt x="41" y="16"/>
                    </a:lnTo>
                    <a:lnTo>
                      <a:pt x="34" y="22"/>
                    </a:lnTo>
                    <a:lnTo>
                      <a:pt x="28" y="28"/>
                    </a:lnTo>
                    <a:lnTo>
                      <a:pt x="22" y="34"/>
                    </a:lnTo>
                    <a:lnTo>
                      <a:pt x="16" y="42"/>
                    </a:lnTo>
                    <a:lnTo>
                      <a:pt x="11" y="50"/>
                    </a:lnTo>
                    <a:lnTo>
                      <a:pt x="7" y="58"/>
                    </a:lnTo>
                    <a:lnTo>
                      <a:pt x="4" y="67"/>
                    </a:lnTo>
                    <a:lnTo>
                      <a:pt x="1" y="76"/>
                    </a:lnTo>
                    <a:lnTo>
                      <a:pt x="0" y="86"/>
                    </a:lnTo>
                    <a:lnTo>
                      <a:pt x="0" y="96"/>
                    </a:lnTo>
                    <a:lnTo>
                      <a:pt x="0" y="225"/>
                    </a:lnTo>
                    <a:lnTo>
                      <a:pt x="0" y="235"/>
                    </a:lnTo>
                    <a:lnTo>
                      <a:pt x="1" y="244"/>
                    </a:lnTo>
                    <a:lnTo>
                      <a:pt x="4" y="253"/>
                    </a:lnTo>
                    <a:lnTo>
                      <a:pt x="7" y="262"/>
                    </a:lnTo>
                    <a:lnTo>
                      <a:pt x="11" y="271"/>
                    </a:lnTo>
                    <a:lnTo>
                      <a:pt x="16" y="279"/>
                    </a:lnTo>
                    <a:lnTo>
                      <a:pt x="22" y="286"/>
                    </a:lnTo>
                    <a:lnTo>
                      <a:pt x="28" y="293"/>
                    </a:lnTo>
                    <a:lnTo>
                      <a:pt x="34" y="298"/>
                    </a:lnTo>
                    <a:lnTo>
                      <a:pt x="41" y="305"/>
                    </a:lnTo>
                    <a:lnTo>
                      <a:pt x="50" y="309"/>
                    </a:lnTo>
                    <a:lnTo>
                      <a:pt x="58" y="313"/>
                    </a:lnTo>
                    <a:lnTo>
                      <a:pt x="67" y="316"/>
                    </a:lnTo>
                    <a:lnTo>
                      <a:pt x="76" y="319"/>
                    </a:lnTo>
                    <a:lnTo>
                      <a:pt x="86" y="320"/>
                    </a:lnTo>
                    <a:lnTo>
                      <a:pt x="96" y="321"/>
                    </a:lnTo>
                    <a:lnTo>
                      <a:pt x="1831" y="321"/>
                    </a:lnTo>
                    <a:close/>
                  </a:path>
                </a:pathLst>
              </a:custGeom>
              <a:solidFill>
                <a:schemeClr val="folHlink"/>
              </a:solidFill>
              <a:ln w="0">
                <a:solidFill>
                  <a:srgbClr val="000000"/>
                </a:solidFill>
                <a:prstDash val="solid"/>
                <a:round/>
                <a:headEnd/>
                <a:tailEnd/>
              </a:ln>
            </p:spPr>
            <p:txBody>
              <a:bodyPr/>
              <a:lstStyle/>
              <a:p>
                <a:endParaRPr lang="en-US"/>
              </a:p>
            </p:txBody>
          </p:sp>
          <p:sp>
            <p:nvSpPr>
              <p:cNvPr id="1039611" name="Freeform 251"/>
              <p:cNvSpPr>
                <a:spLocks/>
              </p:cNvSpPr>
              <p:nvPr/>
            </p:nvSpPr>
            <p:spPr bwMode="auto">
              <a:xfrm>
                <a:off x="2804" y="1814"/>
                <a:ext cx="48" cy="9"/>
              </a:xfrm>
              <a:custGeom>
                <a:avLst/>
                <a:gdLst>
                  <a:gd name="T0" fmla="*/ 438 w 480"/>
                  <a:gd name="T1" fmla="*/ 90 h 91"/>
                  <a:gd name="T2" fmla="*/ 447 w 480"/>
                  <a:gd name="T3" fmla="*/ 88 h 91"/>
                  <a:gd name="T4" fmla="*/ 455 w 480"/>
                  <a:gd name="T5" fmla="*/ 85 h 91"/>
                  <a:gd name="T6" fmla="*/ 462 w 480"/>
                  <a:gd name="T7" fmla="*/ 80 h 91"/>
                  <a:gd name="T8" fmla="*/ 468 w 480"/>
                  <a:gd name="T9" fmla="*/ 74 h 91"/>
                  <a:gd name="T10" fmla="*/ 474 w 480"/>
                  <a:gd name="T11" fmla="*/ 67 h 91"/>
                  <a:gd name="T12" fmla="*/ 477 w 480"/>
                  <a:gd name="T13" fmla="*/ 59 h 91"/>
                  <a:gd name="T14" fmla="*/ 479 w 480"/>
                  <a:gd name="T15" fmla="*/ 49 h 91"/>
                  <a:gd name="T16" fmla="*/ 479 w 480"/>
                  <a:gd name="T17" fmla="*/ 40 h 91"/>
                  <a:gd name="T18" fmla="*/ 477 w 480"/>
                  <a:gd name="T19" fmla="*/ 31 h 91"/>
                  <a:gd name="T20" fmla="*/ 474 w 480"/>
                  <a:gd name="T21" fmla="*/ 23 h 91"/>
                  <a:gd name="T22" fmla="*/ 468 w 480"/>
                  <a:gd name="T23" fmla="*/ 15 h 91"/>
                  <a:gd name="T24" fmla="*/ 462 w 480"/>
                  <a:gd name="T25" fmla="*/ 9 h 91"/>
                  <a:gd name="T26" fmla="*/ 455 w 480"/>
                  <a:gd name="T27" fmla="*/ 5 h 91"/>
                  <a:gd name="T28" fmla="*/ 447 w 480"/>
                  <a:gd name="T29" fmla="*/ 1 h 91"/>
                  <a:gd name="T30" fmla="*/ 438 w 480"/>
                  <a:gd name="T31" fmla="*/ 0 h 91"/>
                  <a:gd name="T32" fmla="*/ 45 w 480"/>
                  <a:gd name="T33" fmla="*/ 0 h 91"/>
                  <a:gd name="T34" fmla="*/ 36 w 480"/>
                  <a:gd name="T35" fmla="*/ 0 h 91"/>
                  <a:gd name="T36" fmla="*/ 28 w 480"/>
                  <a:gd name="T37" fmla="*/ 3 h 91"/>
                  <a:gd name="T38" fmla="*/ 20 w 480"/>
                  <a:gd name="T39" fmla="*/ 7 h 91"/>
                  <a:gd name="T40" fmla="*/ 13 w 480"/>
                  <a:gd name="T41" fmla="*/ 12 h 91"/>
                  <a:gd name="T42" fmla="*/ 7 w 480"/>
                  <a:gd name="T43" fmla="*/ 20 h 91"/>
                  <a:gd name="T44" fmla="*/ 3 w 480"/>
                  <a:gd name="T45" fmla="*/ 27 h 91"/>
                  <a:gd name="T46" fmla="*/ 0 w 480"/>
                  <a:gd name="T47" fmla="*/ 35 h 91"/>
                  <a:gd name="T48" fmla="*/ 0 w 480"/>
                  <a:gd name="T49" fmla="*/ 45 h 91"/>
                  <a:gd name="T50" fmla="*/ 0 w 480"/>
                  <a:gd name="T51" fmla="*/ 53 h 91"/>
                  <a:gd name="T52" fmla="*/ 3 w 480"/>
                  <a:gd name="T53" fmla="*/ 63 h 91"/>
                  <a:gd name="T54" fmla="*/ 7 w 480"/>
                  <a:gd name="T55" fmla="*/ 70 h 91"/>
                  <a:gd name="T56" fmla="*/ 13 w 480"/>
                  <a:gd name="T57" fmla="*/ 77 h 91"/>
                  <a:gd name="T58" fmla="*/ 20 w 480"/>
                  <a:gd name="T59" fmla="*/ 83 h 91"/>
                  <a:gd name="T60" fmla="*/ 28 w 480"/>
                  <a:gd name="T61" fmla="*/ 87 h 91"/>
                  <a:gd name="T62" fmla="*/ 36 w 480"/>
                  <a:gd name="T63" fmla="*/ 90 h 91"/>
                  <a:gd name="T64" fmla="*/ 45 w 480"/>
                  <a:gd name="T6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91">
                    <a:moveTo>
                      <a:pt x="433" y="91"/>
                    </a:moveTo>
                    <a:lnTo>
                      <a:pt x="438" y="90"/>
                    </a:lnTo>
                    <a:lnTo>
                      <a:pt x="442" y="90"/>
                    </a:lnTo>
                    <a:lnTo>
                      <a:pt x="447" y="88"/>
                    </a:lnTo>
                    <a:lnTo>
                      <a:pt x="451" y="87"/>
                    </a:lnTo>
                    <a:lnTo>
                      <a:pt x="455" y="85"/>
                    </a:lnTo>
                    <a:lnTo>
                      <a:pt x="458" y="83"/>
                    </a:lnTo>
                    <a:lnTo>
                      <a:pt x="462" y="80"/>
                    </a:lnTo>
                    <a:lnTo>
                      <a:pt x="465" y="77"/>
                    </a:lnTo>
                    <a:lnTo>
                      <a:pt x="468" y="74"/>
                    </a:lnTo>
                    <a:lnTo>
                      <a:pt x="472" y="70"/>
                    </a:lnTo>
                    <a:lnTo>
                      <a:pt x="474" y="67"/>
                    </a:lnTo>
                    <a:lnTo>
                      <a:pt x="476" y="63"/>
                    </a:lnTo>
                    <a:lnTo>
                      <a:pt x="477" y="59"/>
                    </a:lnTo>
                    <a:lnTo>
                      <a:pt x="479" y="53"/>
                    </a:lnTo>
                    <a:lnTo>
                      <a:pt x="479" y="49"/>
                    </a:lnTo>
                    <a:lnTo>
                      <a:pt x="480" y="45"/>
                    </a:lnTo>
                    <a:lnTo>
                      <a:pt x="479" y="40"/>
                    </a:lnTo>
                    <a:lnTo>
                      <a:pt x="479" y="35"/>
                    </a:lnTo>
                    <a:lnTo>
                      <a:pt x="477" y="31"/>
                    </a:lnTo>
                    <a:lnTo>
                      <a:pt x="476" y="27"/>
                    </a:lnTo>
                    <a:lnTo>
                      <a:pt x="474" y="23"/>
                    </a:lnTo>
                    <a:lnTo>
                      <a:pt x="472" y="20"/>
                    </a:lnTo>
                    <a:lnTo>
                      <a:pt x="468" y="15"/>
                    </a:lnTo>
                    <a:lnTo>
                      <a:pt x="465" y="12"/>
                    </a:lnTo>
                    <a:lnTo>
                      <a:pt x="462" y="9"/>
                    </a:lnTo>
                    <a:lnTo>
                      <a:pt x="458" y="7"/>
                    </a:lnTo>
                    <a:lnTo>
                      <a:pt x="455" y="5"/>
                    </a:lnTo>
                    <a:lnTo>
                      <a:pt x="451" y="3"/>
                    </a:lnTo>
                    <a:lnTo>
                      <a:pt x="447" y="1"/>
                    </a:lnTo>
                    <a:lnTo>
                      <a:pt x="442" y="0"/>
                    </a:lnTo>
                    <a:lnTo>
                      <a:pt x="438" y="0"/>
                    </a:lnTo>
                    <a:lnTo>
                      <a:pt x="433" y="0"/>
                    </a:lnTo>
                    <a:lnTo>
                      <a:pt x="45" y="0"/>
                    </a:lnTo>
                    <a:lnTo>
                      <a:pt x="40" y="0"/>
                    </a:lnTo>
                    <a:lnTo>
                      <a:pt x="36" y="0"/>
                    </a:lnTo>
                    <a:lnTo>
                      <a:pt x="32" y="1"/>
                    </a:lnTo>
                    <a:lnTo>
                      <a:pt x="28" y="3"/>
                    </a:lnTo>
                    <a:lnTo>
                      <a:pt x="24" y="5"/>
                    </a:lnTo>
                    <a:lnTo>
                      <a:pt x="20" y="7"/>
                    </a:lnTo>
                    <a:lnTo>
                      <a:pt x="17" y="9"/>
                    </a:lnTo>
                    <a:lnTo>
                      <a:pt x="13" y="12"/>
                    </a:lnTo>
                    <a:lnTo>
                      <a:pt x="10" y="15"/>
                    </a:lnTo>
                    <a:lnTo>
                      <a:pt x="7" y="20"/>
                    </a:lnTo>
                    <a:lnTo>
                      <a:pt x="5" y="23"/>
                    </a:lnTo>
                    <a:lnTo>
                      <a:pt x="3" y="27"/>
                    </a:lnTo>
                    <a:lnTo>
                      <a:pt x="2" y="31"/>
                    </a:lnTo>
                    <a:lnTo>
                      <a:pt x="0" y="35"/>
                    </a:lnTo>
                    <a:lnTo>
                      <a:pt x="0" y="40"/>
                    </a:lnTo>
                    <a:lnTo>
                      <a:pt x="0" y="45"/>
                    </a:lnTo>
                    <a:lnTo>
                      <a:pt x="0" y="49"/>
                    </a:lnTo>
                    <a:lnTo>
                      <a:pt x="0" y="53"/>
                    </a:lnTo>
                    <a:lnTo>
                      <a:pt x="2" y="59"/>
                    </a:lnTo>
                    <a:lnTo>
                      <a:pt x="3" y="63"/>
                    </a:lnTo>
                    <a:lnTo>
                      <a:pt x="5" y="67"/>
                    </a:lnTo>
                    <a:lnTo>
                      <a:pt x="7" y="70"/>
                    </a:lnTo>
                    <a:lnTo>
                      <a:pt x="10" y="74"/>
                    </a:lnTo>
                    <a:lnTo>
                      <a:pt x="13" y="77"/>
                    </a:lnTo>
                    <a:lnTo>
                      <a:pt x="17" y="80"/>
                    </a:lnTo>
                    <a:lnTo>
                      <a:pt x="20" y="83"/>
                    </a:lnTo>
                    <a:lnTo>
                      <a:pt x="24" y="85"/>
                    </a:lnTo>
                    <a:lnTo>
                      <a:pt x="28" y="87"/>
                    </a:lnTo>
                    <a:lnTo>
                      <a:pt x="32" y="88"/>
                    </a:lnTo>
                    <a:lnTo>
                      <a:pt x="36" y="90"/>
                    </a:lnTo>
                    <a:lnTo>
                      <a:pt x="40" y="90"/>
                    </a:lnTo>
                    <a:lnTo>
                      <a:pt x="45" y="91"/>
                    </a:lnTo>
                    <a:lnTo>
                      <a:pt x="433" y="91"/>
                    </a:lnTo>
                    <a:close/>
                  </a:path>
                </a:pathLst>
              </a:custGeom>
              <a:solidFill>
                <a:schemeClr val="folHlink"/>
              </a:solidFill>
              <a:ln w="0">
                <a:solidFill>
                  <a:srgbClr val="000000"/>
                </a:solidFill>
                <a:prstDash val="solid"/>
                <a:round/>
                <a:headEnd/>
                <a:tailEnd/>
              </a:ln>
            </p:spPr>
            <p:txBody>
              <a:bodyPr/>
              <a:lstStyle/>
              <a:p>
                <a:endParaRPr lang="en-US"/>
              </a:p>
            </p:txBody>
          </p:sp>
          <p:sp>
            <p:nvSpPr>
              <p:cNvPr id="1039612" name="Rectangle 252"/>
              <p:cNvSpPr>
                <a:spLocks noChangeArrowheads="1"/>
              </p:cNvSpPr>
              <p:nvPr/>
            </p:nvSpPr>
            <p:spPr bwMode="auto">
              <a:xfrm>
                <a:off x="2746" y="2288"/>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13" name="Rectangle 253"/>
              <p:cNvSpPr>
                <a:spLocks noChangeArrowheads="1"/>
              </p:cNvSpPr>
              <p:nvPr/>
            </p:nvSpPr>
            <p:spPr bwMode="auto">
              <a:xfrm>
                <a:off x="2746" y="2275"/>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14" name="Rectangle 254"/>
              <p:cNvSpPr>
                <a:spLocks noChangeArrowheads="1"/>
              </p:cNvSpPr>
              <p:nvPr/>
            </p:nvSpPr>
            <p:spPr bwMode="auto">
              <a:xfrm>
                <a:off x="2746" y="2313"/>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15" name="Rectangle 255"/>
              <p:cNvSpPr>
                <a:spLocks noChangeArrowheads="1"/>
              </p:cNvSpPr>
              <p:nvPr/>
            </p:nvSpPr>
            <p:spPr bwMode="auto">
              <a:xfrm>
                <a:off x="2746" y="2300"/>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16" name="Rectangle 256"/>
              <p:cNvSpPr>
                <a:spLocks noChangeArrowheads="1"/>
              </p:cNvSpPr>
              <p:nvPr/>
            </p:nvSpPr>
            <p:spPr bwMode="auto">
              <a:xfrm>
                <a:off x="2746" y="2237"/>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617" name="Rectangle 257"/>
              <p:cNvSpPr>
                <a:spLocks noChangeArrowheads="1"/>
              </p:cNvSpPr>
              <p:nvPr/>
            </p:nvSpPr>
            <p:spPr bwMode="auto">
              <a:xfrm>
                <a:off x="2746" y="2223"/>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18" name="Rectangle 258"/>
              <p:cNvSpPr>
                <a:spLocks noChangeArrowheads="1"/>
              </p:cNvSpPr>
              <p:nvPr/>
            </p:nvSpPr>
            <p:spPr bwMode="auto">
              <a:xfrm>
                <a:off x="2746" y="2262"/>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619" name="Rectangle 259"/>
              <p:cNvSpPr>
                <a:spLocks noChangeArrowheads="1"/>
              </p:cNvSpPr>
              <p:nvPr/>
            </p:nvSpPr>
            <p:spPr bwMode="auto">
              <a:xfrm>
                <a:off x="2746" y="2248"/>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20" name="Rectangle 260"/>
              <p:cNvSpPr>
                <a:spLocks noChangeArrowheads="1"/>
              </p:cNvSpPr>
              <p:nvPr/>
            </p:nvSpPr>
            <p:spPr bwMode="auto">
              <a:xfrm>
                <a:off x="2746" y="2184"/>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21" name="Rectangle 261"/>
              <p:cNvSpPr>
                <a:spLocks noChangeArrowheads="1"/>
              </p:cNvSpPr>
              <p:nvPr/>
            </p:nvSpPr>
            <p:spPr bwMode="auto">
              <a:xfrm>
                <a:off x="2746" y="2170"/>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22" name="Rectangle 262"/>
              <p:cNvSpPr>
                <a:spLocks noChangeArrowheads="1"/>
              </p:cNvSpPr>
              <p:nvPr/>
            </p:nvSpPr>
            <p:spPr bwMode="auto">
              <a:xfrm>
                <a:off x="2746" y="2209"/>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23" name="Rectangle 263"/>
              <p:cNvSpPr>
                <a:spLocks noChangeArrowheads="1"/>
              </p:cNvSpPr>
              <p:nvPr/>
            </p:nvSpPr>
            <p:spPr bwMode="auto">
              <a:xfrm>
                <a:off x="2746" y="2196"/>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624" name="Rectangle 264"/>
              <p:cNvSpPr>
                <a:spLocks noChangeArrowheads="1"/>
              </p:cNvSpPr>
              <p:nvPr/>
            </p:nvSpPr>
            <p:spPr bwMode="auto">
              <a:xfrm>
                <a:off x="2746" y="2132"/>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25" name="Rectangle 265"/>
              <p:cNvSpPr>
                <a:spLocks noChangeArrowheads="1"/>
              </p:cNvSpPr>
              <p:nvPr/>
            </p:nvSpPr>
            <p:spPr bwMode="auto">
              <a:xfrm>
                <a:off x="2746" y="2119"/>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626" name="Rectangle 266"/>
              <p:cNvSpPr>
                <a:spLocks noChangeArrowheads="1"/>
              </p:cNvSpPr>
              <p:nvPr/>
            </p:nvSpPr>
            <p:spPr bwMode="auto">
              <a:xfrm>
                <a:off x="2746" y="2157"/>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27" name="Rectangle 267"/>
              <p:cNvSpPr>
                <a:spLocks noChangeArrowheads="1"/>
              </p:cNvSpPr>
              <p:nvPr/>
            </p:nvSpPr>
            <p:spPr bwMode="auto">
              <a:xfrm>
                <a:off x="2746" y="2144"/>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28" name="Rectangle 268"/>
              <p:cNvSpPr>
                <a:spLocks noChangeArrowheads="1"/>
              </p:cNvSpPr>
              <p:nvPr/>
            </p:nvSpPr>
            <p:spPr bwMode="auto">
              <a:xfrm>
                <a:off x="2746" y="2080"/>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29" name="Rectangle 269"/>
              <p:cNvSpPr>
                <a:spLocks noChangeArrowheads="1"/>
              </p:cNvSpPr>
              <p:nvPr/>
            </p:nvSpPr>
            <p:spPr bwMode="auto">
              <a:xfrm>
                <a:off x="2746" y="2067"/>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30" name="Rectangle 270"/>
              <p:cNvSpPr>
                <a:spLocks noChangeArrowheads="1"/>
              </p:cNvSpPr>
              <p:nvPr/>
            </p:nvSpPr>
            <p:spPr bwMode="auto">
              <a:xfrm>
                <a:off x="2746" y="2105"/>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31" name="Rectangle 271"/>
              <p:cNvSpPr>
                <a:spLocks noChangeArrowheads="1"/>
              </p:cNvSpPr>
              <p:nvPr/>
            </p:nvSpPr>
            <p:spPr bwMode="auto">
              <a:xfrm>
                <a:off x="2746" y="2092"/>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32" name="Rectangle 272"/>
              <p:cNvSpPr>
                <a:spLocks noChangeArrowheads="1"/>
              </p:cNvSpPr>
              <p:nvPr/>
            </p:nvSpPr>
            <p:spPr bwMode="auto">
              <a:xfrm>
                <a:off x="2746" y="2029"/>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633" name="Rectangle 273"/>
              <p:cNvSpPr>
                <a:spLocks noChangeArrowheads="1"/>
              </p:cNvSpPr>
              <p:nvPr/>
            </p:nvSpPr>
            <p:spPr bwMode="auto">
              <a:xfrm>
                <a:off x="2746" y="2015"/>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34" name="Rectangle 274"/>
              <p:cNvSpPr>
                <a:spLocks noChangeArrowheads="1"/>
              </p:cNvSpPr>
              <p:nvPr/>
            </p:nvSpPr>
            <p:spPr bwMode="auto">
              <a:xfrm>
                <a:off x="2746" y="2054"/>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635" name="Rectangle 275"/>
              <p:cNvSpPr>
                <a:spLocks noChangeArrowheads="1"/>
              </p:cNvSpPr>
              <p:nvPr/>
            </p:nvSpPr>
            <p:spPr bwMode="auto">
              <a:xfrm>
                <a:off x="2746" y="2040"/>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36" name="Rectangle 276"/>
              <p:cNvSpPr>
                <a:spLocks noChangeArrowheads="1"/>
              </p:cNvSpPr>
              <p:nvPr/>
            </p:nvSpPr>
            <p:spPr bwMode="auto">
              <a:xfrm>
                <a:off x="2746" y="1976"/>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37" name="Rectangle 277"/>
              <p:cNvSpPr>
                <a:spLocks noChangeArrowheads="1"/>
              </p:cNvSpPr>
              <p:nvPr/>
            </p:nvSpPr>
            <p:spPr bwMode="auto">
              <a:xfrm>
                <a:off x="2746" y="1962"/>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38" name="Rectangle 278"/>
              <p:cNvSpPr>
                <a:spLocks noChangeArrowheads="1"/>
              </p:cNvSpPr>
              <p:nvPr/>
            </p:nvSpPr>
            <p:spPr bwMode="auto">
              <a:xfrm>
                <a:off x="2746" y="2001"/>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39" name="Rectangle 279"/>
              <p:cNvSpPr>
                <a:spLocks noChangeArrowheads="1"/>
              </p:cNvSpPr>
              <p:nvPr/>
            </p:nvSpPr>
            <p:spPr bwMode="auto">
              <a:xfrm>
                <a:off x="2746" y="1988"/>
                <a:ext cx="149" cy="6"/>
              </a:xfrm>
              <a:prstGeom prst="rect">
                <a:avLst/>
              </a:prstGeom>
              <a:solidFill>
                <a:schemeClr val="folHlink"/>
              </a:solidFill>
              <a:ln w="0">
                <a:solidFill>
                  <a:srgbClr val="000000"/>
                </a:solidFill>
                <a:miter lim="800000"/>
                <a:headEnd/>
                <a:tailEnd/>
              </a:ln>
            </p:spPr>
            <p:txBody>
              <a:bodyPr/>
              <a:lstStyle/>
              <a:p>
                <a:endParaRPr lang="en-US"/>
              </a:p>
            </p:txBody>
          </p:sp>
          <p:sp>
            <p:nvSpPr>
              <p:cNvPr id="1039640" name="Rectangle 280"/>
              <p:cNvSpPr>
                <a:spLocks noChangeArrowheads="1"/>
              </p:cNvSpPr>
              <p:nvPr/>
            </p:nvSpPr>
            <p:spPr bwMode="auto">
              <a:xfrm>
                <a:off x="2746" y="1924"/>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41" name="Rectangle 281"/>
              <p:cNvSpPr>
                <a:spLocks noChangeArrowheads="1"/>
              </p:cNvSpPr>
              <p:nvPr/>
            </p:nvSpPr>
            <p:spPr bwMode="auto">
              <a:xfrm>
                <a:off x="2746" y="1911"/>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42" name="Rectangle 282"/>
              <p:cNvSpPr>
                <a:spLocks noChangeArrowheads="1"/>
              </p:cNvSpPr>
              <p:nvPr/>
            </p:nvSpPr>
            <p:spPr bwMode="auto">
              <a:xfrm>
                <a:off x="2746" y="1949"/>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43" name="Rectangle 283"/>
              <p:cNvSpPr>
                <a:spLocks noChangeArrowheads="1"/>
              </p:cNvSpPr>
              <p:nvPr/>
            </p:nvSpPr>
            <p:spPr bwMode="auto">
              <a:xfrm>
                <a:off x="2746" y="1936"/>
                <a:ext cx="149" cy="7"/>
              </a:xfrm>
              <a:prstGeom prst="rect">
                <a:avLst/>
              </a:prstGeom>
              <a:solidFill>
                <a:schemeClr val="folHlink"/>
              </a:solidFill>
              <a:ln w="0">
                <a:solidFill>
                  <a:srgbClr val="000000"/>
                </a:solidFill>
                <a:miter lim="800000"/>
                <a:headEnd/>
                <a:tailEnd/>
              </a:ln>
            </p:spPr>
            <p:txBody>
              <a:bodyPr/>
              <a:lstStyle/>
              <a:p>
                <a:endParaRPr lang="en-US"/>
              </a:p>
            </p:txBody>
          </p:sp>
          <p:sp>
            <p:nvSpPr>
              <p:cNvPr id="1039644" name="Line 284"/>
              <p:cNvSpPr>
                <a:spLocks noChangeShapeType="1"/>
              </p:cNvSpPr>
              <p:nvPr/>
            </p:nvSpPr>
            <p:spPr bwMode="auto">
              <a:xfrm flipH="1">
                <a:off x="2618" y="2352"/>
                <a:ext cx="27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645" name="Freeform 285"/>
              <p:cNvSpPr>
                <a:spLocks/>
              </p:cNvSpPr>
              <p:nvPr/>
            </p:nvSpPr>
            <p:spPr bwMode="auto">
              <a:xfrm>
                <a:off x="2496" y="2326"/>
                <a:ext cx="122" cy="26"/>
              </a:xfrm>
              <a:custGeom>
                <a:avLst/>
                <a:gdLst>
                  <a:gd name="T0" fmla="*/ 1220 w 1220"/>
                  <a:gd name="T1" fmla="*/ 261 h 261"/>
                  <a:gd name="T2" fmla="*/ 1215 w 1220"/>
                  <a:gd name="T3" fmla="*/ 258 h 261"/>
                  <a:gd name="T4" fmla="*/ 1199 w 1220"/>
                  <a:gd name="T5" fmla="*/ 249 h 261"/>
                  <a:gd name="T6" fmla="*/ 1174 w 1220"/>
                  <a:gd name="T7" fmla="*/ 236 h 261"/>
                  <a:gd name="T8" fmla="*/ 1139 w 1220"/>
                  <a:gd name="T9" fmla="*/ 220 h 261"/>
                  <a:gd name="T10" fmla="*/ 1094 w 1220"/>
                  <a:gd name="T11" fmla="*/ 200 h 261"/>
                  <a:gd name="T12" fmla="*/ 1040 w 1220"/>
                  <a:gd name="T13" fmla="*/ 177 h 261"/>
                  <a:gd name="T14" fmla="*/ 976 w 1220"/>
                  <a:gd name="T15" fmla="*/ 154 h 261"/>
                  <a:gd name="T16" fmla="*/ 903 w 1220"/>
                  <a:gd name="T17" fmla="*/ 130 h 261"/>
                  <a:gd name="T18" fmla="*/ 821 w 1220"/>
                  <a:gd name="T19" fmla="*/ 105 h 261"/>
                  <a:gd name="T20" fmla="*/ 730 w 1220"/>
                  <a:gd name="T21" fmla="*/ 82 h 261"/>
                  <a:gd name="T22" fmla="*/ 630 w 1220"/>
                  <a:gd name="T23" fmla="*/ 59 h 261"/>
                  <a:gd name="T24" fmla="*/ 521 w 1220"/>
                  <a:gd name="T25" fmla="*/ 40 h 261"/>
                  <a:gd name="T26" fmla="*/ 402 w 1220"/>
                  <a:gd name="T27" fmla="*/ 23 h 261"/>
                  <a:gd name="T28" fmla="*/ 277 w 1220"/>
                  <a:gd name="T29" fmla="*/ 10 h 261"/>
                  <a:gd name="T30" fmla="*/ 142 w 1220"/>
                  <a:gd name="T31" fmla="*/ 2 h 261"/>
                  <a:gd name="T32" fmla="*/ 0 w 1220"/>
                  <a:gd name="T3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0" h="261">
                    <a:moveTo>
                      <a:pt x="1220" y="261"/>
                    </a:moveTo>
                    <a:lnTo>
                      <a:pt x="1215" y="258"/>
                    </a:lnTo>
                    <a:lnTo>
                      <a:pt x="1199" y="249"/>
                    </a:lnTo>
                    <a:lnTo>
                      <a:pt x="1174" y="236"/>
                    </a:lnTo>
                    <a:lnTo>
                      <a:pt x="1139" y="220"/>
                    </a:lnTo>
                    <a:lnTo>
                      <a:pt x="1094" y="200"/>
                    </a:lnTo>
                    <a:lnTo>
                      <a:pt x="1040" y="177"/>
                    </a:lnTo>
                    <a:lnTo>
                      <a:pt x="976" y="154"/>
                    </a:lnTo>
                    <a:lnTo>
                      <a:pt x="903" y="130"/>
                    </a:lnTo>
                    <a:lnTo>
                      <a:pt x="821" y="105"/>
                    </a:lnTo>
                    <a:lnTo>
                      <a:pt x="730" y="82"/>
                    </a:lnTo>
                    <a:lnTo>
                      <a:pt x="630" y="59"/>
                    </a:lnTo>
                    <a:lnTo>
                      <a:pt x="521" y="40"/>
                    </a:lnTo>
                    <a:lnTo>
                      <a:pt x="402" y="23"/>
                    </a:lnTo>
                    <a:lnTo>
                      <a:pt x="277" y="10"/>
                    </a:lnTo>
                    <a:lnTo>
                      <a:pt x="142" y="2"/>
                    </a:lnTo>
                    <a:lnTo>
                      <a:pt x="0" y="0"/>
                    </a:lnTo>
                  </a:path>
                </a:pathLst>
              </a:custGeom>
              <a:solidFill>
                <a:schemeClr val="folHlink"/>
              </a:solidFill>
              <a:ln w="0">
                <a:solidFill>
                  <a:srgbClr val="000000"/>
                </a:solidFill>
                <a:prstDash val="solid"/>
                <a:round/>
                <a:headEnd/>
                <a:tailEnd/>
              </a:ln>
            </p:spPr>
            <p:txBody>
              <a:bodyPr/>
              <a:lstStyle/>
              <a:p>
                <a:endParaRPr lang="en-US"/>
              </a:p>
            </p:txBody>
          </p:sp>
          <p:sp>
            <p:nvSpPr>
              <p:cNvPr id="1039646" name="Freeform 286"/>
              <p:cNvSpPr>
                <a:spLocks/>
              </p:cNvSpPr>
              <p:nvPr/>
            </p:nvSpPr>
            <p:spPr bwMode="auto">
              <a:xfrm>
                <a:off x="2618" y="2352"/>
                <a:ext cx="1" cy="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chemeClr val="folHlink"/>
              </a:solidFill>
              <a:ln w="0">
                <a:solidFill>
                  <a:srgbClr val="000000"/>
                </a:solidFill>
                <a:prstDash val="solid"/>
                <a:round/>
                <a:headEnd/>
                <a:tailEnd/>
              </a:ln>
            </p:spPr>
            <p:txBody>
              <a:bodyPr/>
              <a:lstStyle/>
              <a:p>
                <a:endParaRPr lang="en-US"/>
              </a:p>
            </p:txBody>
          </p:sp>
          <p:sp>
            <p:nvSpPr>
              <p:cNvPr id="1039647" name="Freeform 287"/>
              <p:cNvSpPr>
                <a:spLocks/>
              </p:cNvSpPr>
              <p:nvPr/>
            </p:nvSpPr>
            <p:spPr bwMode="auto">
              <a:xfrm>
                <a:off x="2496" y="2326"/>
                <a:ext cx="1" cy="1"/>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chemeClr val="folHlink"/>
              </a:solidFill>
              <a:ln w="0">
                <a:solidFill>
                  <a:srgbClr val="000000"/>
                </a:solidFill>
                <a:prstDash val="solid"/>
                <a:round/>
                <a:headEnd/>
                <a:tailEnd/>
              </a:ln>
            </p:spPr>
            <p:txBody>
              <a:bodyPr/>
              <a:lstStyle/>
              <a:p>
                <a:endParaRPr lang="en-US"/>
              </a:p>
            </p:txBody>
          </p:sp>
          <p:sp>
            <p:nvSpPr>
              <p:cNvPr id="1039648" name="Freeform 288"/>
              <p:cNvSpPr>
                <a:spLocks/>
              </p:cNvSpPr>
              <p:nvPr/>
            </p:nvSpPr>
            <p:spPr bwMode="auto">
              <a:xfrm>
                <a:off x="2903" y="1621"/>
                <a:ext cx="65" cy="64"/>
              </a:xfrm>
              <a:custGeom>
                <a:avLst/>
                <a:gdLst>
                  <a:gd name="T0" fmla="*/ 585 w 644"/>
                  <a:gd name="T1" fmla="*/ 641 h 642"/>
                  <a:gd name="T2" fmla="*/ 598 w 644"/>
                  <a:gd name="T3" fmla="*/ 639 h 642"/>
                  <a:gd name="T4" fmla="*/ 610 w 644"/>
                  <a:gd name="T5" fmla="*/ 634 h 642"/>
                  <a:gd name="T6" fmla="*/ 620 w 644"/>
                  <a:gd name="T7" fmla="*/ 626 h 642"/>
                  <a:gd name="T8" fmla="*/ 629 w 644"/>
                  <a:gd name="T9" fmla="*/ 618 h 642"/>
                  <a:gd name="T10" fmla="*/ 636 w 644"/>
                  <a:gd name="T11" fmla="*/ 608 h 642"/>
                  <a:gd name="T12" fmla="*/ 641 w 644"/>
                  <a:gd name="T13" fmla="*/ 597 h 642"/>
                  <a:gd name="T14" fmla="*/ 643 w 644"/>
                  <a:gd name="T15" fmla="*/ 584 h 642"/>
                  <a:gd name="T16" fmla="*/ 644 w 644"/>
                  <a:gd name="T17" fmla="*/ 64 h 642"/>
                  <a:gd name="T18" fmla="*/ 642 w 644"/>
                  <a:gd name="T19" fmla="*/ 51 h 642"/>
                  <a:gd name="T20" fmla="*/ 639 w 644"/>
                  <a:gd name="T21" fmla="*/ 38 h 642"/>
                  <a:gd name="T22" fmla="*/ 633 w 644"/>
                  <a:gd name="T23" fmla="*/ 28 h 642"/>
                  <a:gd name="T24" fmla="*/ 624 w 644"/>
                  <a:gd name="T25" fmla="*/ 19 h 642"/>
                  <a:gd name="T26" fmla="*/ 615 w 644"/>
                  <a:gd name="T27" fmla="*/ 11 h 642"/>
                  <a:gd name="T28" fmla="*/ 604 w 644"/>
                  <a:gd name="T29" fmla="*/ 5 h 642"/>
                  <a:gd name="T30" fmla="*/ 591 w 644"/>
                  <a:gd name="T31" fmla="*/ 1 h 642"/>
                  <a:gd name="T32" fmla="*/ 579 w 644"/>
                  <a:gd name="T33" fmla="*/ 0 h 642"/>
                  <a:gd name="T34" fmla="*/ 58 w 644"/>
                  <a:gd name="T35" fmla="*/ 0 h 642"/>
                  <a:gd name="T36" fmla="*/ 45 w 644"/>
                  <a:gd name="T37" fmla="*/ 2 h 642"/>
                  <a:gd name="T38" fmla="*/ 34 w 644"/>
                  <a:gd name="T39" fmla="*/ 8 h 642"/>
                  <a:gd name="T40" fmla="*/ 23 w 644"/>
                  <a:gd name="T41" fmla="*/ 15 h 642"/>
                  <a:gd name="T42" fmla="*/ 14 w 644"/>
                  <a:gd name="T43" fmla="*/ 23 h 642"/>
                  <a:gd name="T44" fmla="*/ 7 w 644"/>
                  <a:gd name="T45" fmla="*/ 33 h 642"/>
                  <a:gd name="T46" fmla="*/ 2 w 644"/>
                  <a:gd name="T47" fmla="*/ 45 h 642"/>
                  <a:gd name="T48" fmla="*/ 0 w 644"/>
                  <a:gd name="T49" fmla="*/ 57 h 642"/>
                  <a:gd name="T50" fmla="*/ 0 w 644"/>
                  <a:gd name="T51" fmla="*/ 578 h 642"/>
                  <a:gd name="T52" fmla="*/ 1 w 644"/>
                  <a:gd name="T53" fmla="*/ 591 h 642"/>
                  <a:gd name="T54" fmla="*/ 4 w 644"/>
                  <a:gd name="T55" fmla="*/ 603 h 642"/>
                  <a:gd name="T56" fmla="*/ 10 w 644"/>
                  <a:gd name="T57" fmla="*/ 613 h 642"/>
                  <a:gd name="T58" fmla="*/ 18 w 644"/>
                  <a:gd name="T59" fmla="*/ 622 h 642"/>
                  <a:gd name="T60" fmla="*/ 27 w 644"/>
                  <a:gd name="T61" fmla="*/ 631 h 642"/>
                  <a:gd name="T62" fmla="*/ 39 w 644"/>
                  <a:gd name="T63" fmla="*/ 637 h 642"/>
                  <a:gd name="T64" fmla="*/ 51 w 644"/>
                  <a:gd name="T65" fmla="*/ 640 h 642"/>
                  <a:gd name="T66" fmla="*/ 65 w 644"/>
                  <a:gd name="T67"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4" h="642">
                    <a:moveTo>
                      <a:pt x="579" y="642"/>
                    </a:moveTo>
                    <a:lnTo>
                      <a:pt x="585" y="641"/>
                    </a:lnTo>
                    <a:lnTo>
                      <a:pt x="591" y="640"/>
                    </a:lnTo>
                    <a:lnTo>
                      <a:pt x="598" y="639"/>
                    </a:lnTo>
                    <a:lnTo>
                      <a:pt x="604" y="637"/>
                    </a:lnTo>
                    <a:lnTo>
                      <a:pt x="610" y="634"/>
                    </a:lnTo>
                    <a:lnTo>
                      <a:pt x="615" y="631"/>
                    </a:lnTo>
                    <a:lnTo>
                      <a:pt x="620" y="626"/>
                    </a:lnTo>
                    <a:lnTo>
                      <a:pt x="624" y="622"/>
                    </a:lnTo>
                    <a:lnTo>
                      <a:pt x="629" y="618"/>
                    </a:lnTo>
                    <a:lnTo>
                      <a:pt x="633" y="613"/>
                    </a:lnTo>
                    <a:lnTo>
                      <a:pt x="636" y="608"/>
                    </a:lnTo>
                    <a:lnTo>
                      <a:pt x="639" y="603"/>
                    </a:lnTo>
                    <a:lnTo>
                      <a:pt x="641" y="597"/>
                    </a:lnTo>
                    <a:lnTo>
                      <a:pt x="642" y="591"/>
                    </a:lnTo>
                    <a:lnTo>
                      <a:pt x="643" y="584"/>
                    </a:lnTo>
                    <a:lnTo>
                      <a:pt x="644" y="578"/>
                    </a:lnTo>
                    <a:lnTo>
                      <a:pt x="644" y="64"/>
                    </a:lnTo>
                    <a:lnTo>
                      <a:pt x="643" y="57"/>
                    </a:lnTo>
                    <a:lnTo>
                      <a:pt x="642" y="51"/>
                    </a:lnTo>
                    <a:lnTo>
                      <a:pt x="641" y="45"/>
                    </a:lnTo>
                    <a:lnTo>
                      <a:pt x="639" y="38"/>
                    </a:lnTo>
                    <a:lnTo>
                      <a:pt x="636" y="33"/>
                    </a:lnTo>
                    <a:lnTo>
                      <a:pt x="633" y="28"/>
                    </a:lnTo>
                    <a:lnTo>
                      <a:pt x="629" y="23"/>
                    </a:lnTo>
                    <a:lnTo>
                      <a:pt x="624" y="19"/>
                    </a:lnTo>
                    <a:lnTo>
                      <a:pt x="620" y="15"/>
                    </a:lnTo>
                    <a:lnTo>
                      <a:pt x="615" y="11"/>
                    </a:lnTo>
                    <a:lnTo>
                      <a:pt x="610" y="8"/>
                    </a:lnTo>
                    <a:lnTo>
                      <a:pt x="604" y="5"/>
                    </a:lnTo>
                    <a:lnTo>
                      <a:pt x="598" y="2"/>
                    </a:lnTo>
                    <a:lnTo>
                      <a:pt x="591" y="1"/>
                    </a:lnTo>
                    <a:lnTo>
                      <a:pt x="585" y="0"/>
                    </a:lnTo>
                    <a:lnTo>
                      <a:pt x="579" y="0"/>
                    </a:lnTo>
                    <a:lnTo>
                      <a:pt x="65" y="0"/>
                    </a:lnTo>
                    <a:lnTo>
                      <a:pt x="58" y="0"/>
                    </a:lnTo>
                    <a:lnTo>
                      <a:pt x="51" y="1"/>
                    </a:lnTo>
                    <a:lnTo>
                      <a:pt x="45" y="2"/>
                    </a:lnTo>
                    <a:lnTo>
                      <a:pt x="39" y="5"/>
                    </a:lnTo>
                    <a:lnTo>
                      <a:pt x="34" y="8"/>
                    </a:lnTo>
                    <a:lnTo>
                      <a:pt x="27" y="11"/>
                    </a:lnTo>
                    <a:lnTo>
                      <a:pt x="23" y="15"/>
                    </a:lnTo>
                    <a:lnTo>
                      <a:pt x="18" y="19"/>
                    </a:lnTo>
                    <a:lnTo>
                      <a:pt x="14" y="23"/>
                    </a:lnTo>
                    <a:lnTo>
                      <a:pt x="10" y="28"/>
                    </a:lnTo>
                    <a:lnTo>
                      <a:pt x="7" y="33"/>
                    </a:lnTo>
                    <a:lnTo>
                      <a:pt x="4" y="38"/>
                    </a:lnTo>
                    <a:lnTo>
                      <a:pt x="2" y="45"/>
                    </a:lnTo>
                    <a:lnTo>
                      <a:pt x="1" y="51"/>
                    </a:lnTo>
                    <a:lnTo>
                      <a:pt x="0" y="57"/>
                    </a:lnTo>
                    <a:lnTo>
                      <a:pt x="0" y="64"/>
                    </a:lnTo>
                    <a:lnTo>
                      <a:pt x="0" y="578"/>
                    </a:lnTo>
                    <a:lnTo>
                      <a:pt x="0" y="584"/>
                    </a:lnTo>
                    <a:lnTo>
                      <a:pt x="1" y="591"/>
                    </a:lnTo>
                    <a:lnTo>
                      <a:pt x="2" y="597"/>
                    </a:lnTo>
                    <a:lnTo>
                      <a:pt x="4" y="603"/>
                    </a:lnTo>
                    <a:lnTo>
                      <a:pt x="7" y="608"/>
                    </a:lnTo>
                    <a:lnTo>
                      <a:pt x="10" y="613"/>
                    </a:lnTo>
                    <a:lnTo>
                      <a:pt x="14" y="618"/>
                    </a:lnTo>
                    <a:lnTo>
                      <a:pt x="18" y="622"/>
                    </a:lnTo>
                    <a:lnTo>
                      <a:pt x="23" y="626"/>
                    </a:lnTo>
                    <a:lnTo>
                      <a:pt x="27" y="631"/>
                    </a:lnTo>
                    <a:lnTo>
                      <a:pt x="34" y="634"/>
                    </a:lnTo>
                    <a:lnTo>
                      <a:pt x="39" y="637"/>
                    </a:lnTo>
                    <a:lnTo>
                      <a:pt x="45" y="639"/>
                    </a:lnTo>
                    <a:lnTo>
                      <a:pt x="51" y="640"/>
                    </a:lnTo>
                    <a:lnTo>
                      <a:pt x="58" y="641"/>
                    </a:lnTo>
                    <a:lnTo>
                      <a:pt x="65" y="642"/>
                    </a:lnTo>
                    <a:lnTo>
                      <a:pt x="579" y="642"/>
                    </a:lnTo>
                    <a:close/>
                  </a:path>
                </a:pathLst>
              </a:custGeom>
              <a:solidFill>
                <a:schemeClr val="folHlink"/>
              </a:solidFill>
              <a:ln w="0">
                <a:solidFill>
                  <a:srgbClr val="000000"/>
                </a:solidFill>
                <a:prstDash val="solid"/>
                <a:round/>
                <a:headEnd/>
                <a:tailEnd/>
              </a:ln>
            </p:spPr>
            <p:txBody>
              <a:bodyPr/>
              <a:lstStyle/>
              <a:p>
                <a:endParaRPr lang="en-US"/>
              </a:p>
            </p:txBody>
          </p:sp>
          <p:sp>
            <p:nvSpPr>
              <p:cNvPr id="1039649" name="Freeform 289"/>
              <p:cNvSpPr>
                <a:spLocks/>
              </p:cNvSpPr>
              <p:nvPr/>
            </p:nvSpPr>
            <p:spPr bwMode="auto">
              <a:xfrm>
                <a:off x="2907" y="1624"/>
                <a:ext cx="58" cy="58"/>
              </a:xfrm>
              <a:custGeom>
                <a:avLst/>
                <a:gdLst>
                  <a:gd name="T0" fmla="*/ 527 w 580"/>
                  <a:gd name="T1" fmla="*/ 577 h 578"/>
                  <a:gd name="T2" fmla="*/ 538 w 580"/>
                  <a:gd name="T3" fmla="*/ 575 h 578"/>
                  <a:gd name="T4" fmla="*/ 548 w 580"/>
                  <a:gd name="T5" fmla="*/ 571 h 578"/>
                  <a:gd name="T6" fmla="*/ 558 w 580"/>
                  <a:gd name="T7" fmla="*/ 565 h 578"/>
                  <a:gd name="T8" fmla="*/ 566 w 580"/>
                  <a:gd name="T9" fmla="*/ 556 h 578"/>
                  <a:gd name="T10" fmla="*/ 573 w 580"/>
                  <a:gd name="T11" fmla="*/ 547 h 578"/>
                  <a:gd name="T12" fmla="*/ 577 w 580"/>
                  <a:gd name="T13" fmla="*/ 537 h 578"/>
                  <a:gd name="T14" fmla="*/ 579 w 580"/>
                  <a:gd name="T15" fmla="*/ 526 h 578"/>
                  <a:gd name="T16" fmla="*/ 580 w 580"/>
                  <a:gd name="T17" fmla="*/ 58 h 578"/>
                  <a:gd name="T18" fmla="*/ 578 w 580"/>
                  <a:gd name="T19" fmla="*/ 46 h 578"/>
                  <a:gd name="T20" fmla="*/ 575 w 580"/>
                  <a:gd name="T21" fmla="*/ 35 h 578"/>
                  <a:gd name="T22" fmla="*/ 570 w 580"/>
                  <a:gd name="T23" fmla="*/ 25 h 578"/>
                  <a:gd name="T24" fmla="*/ 563 w 580"/>
                  <a:gd name="T25" fmla="*/ 17 h 578"/>
                  <a:gd name="T26" fmla="*/ 553 w 580"/>
                  <a:gd name="T27" fmla="*/ 10 h 578"/>
                  <a:gd name="T28" fmla="*/ 543 w 580"/>
                  <a:gd name="T29" fmla="*/ 4 h 578"/>
                  <a:gd name="T30" fmla="*/ 533 w 580"/>
                  <a:gd name="T31" fmla="*/ 1 h 578"/>
                  <a:gd name="T32" fmla="*/ 521 w 580"/>
                  <a:gd name="T33" fmla="*/ 0 h 578"/>
                  <a:gd name="T34" fmla="*/ 53 w 580"/>
                  <a:gd name="T35" fmla="*/ 0 h 578"/>
                  <a:gd name="T36" fmla="*/ 42 w 580"/>
                  <a:gd name="T37" fmla="*/ 2 h 578"/>
                  <a:gd name="T38" fmla="*/ 31 w 580"/>
                  <a:gd name="T39" fmla="*/ 6 h 578"/>
                  <a:gd name="T40" fmla="*/ 21 w 580"/>
                  <a:gd name="T41" fmla="*/ 13 h 578"/>
                  <a:gd name="T42" fmla="*/ 14 w 580"/>
                  <a:gd name="T43" fmla="*/ 21 h 578"/>
                  <a:gd name="T44" fmla="*/ 7 w 580"/>
                  <a:gd name="T45" fmla="*/ 30 h 578"/>
                  <a:gd name="T46" fmla="*/ 3 w 580"/>
                  <a:gd name="T47" fmla="*/ 40 h 578"/>
                  <a:gd name="T48" fmla="*/ 0 w 580"/>
                  <a:gd name="T49" fmla="*/ 52 h 578"/>
                  <a:gd name="T50" fmla="*/ 0 w 580"/>
                  <a:gd name="T51" fmla="*/ 520 h 578"/>
                  <a:gd name="T52" fmla="*/ 2 w 580"/>
                  <a:gd name="T53" fmla="*/ 532 h 578"/>
                  <a:gd name="T54" fmla="*/ 5 w 580"/>
                  <a:gd name="T55" fmla="*/ 542 h 578"/>
                  <a:gd name="T56" fmla="*/ 10 w 580"/>
                  <a:gd name="T57" fmla="*/ 552 h 578"/>
                  <a:gd name="T58" fmla="*/ 17 w 580"/>
                  <a:gd name="T59" fmla="*/ 561 h 578"/>
                  <a:gd name="T60" fmla="*/ 26 w 580"/>
                  <a:gd name="T61" fmla="*/ 568 h 578"/>
                  <a:gd name="T62" fmla="*/ 37 w 580"/>
                  <a:gd name="T63" fmla="*/ 573 h 578"/>
                  <a:gd name="T64" fmla="*/ 47 w 580"/>
                  <a:gd name="T65" fmla="*/ 576 h 578"/>
                  <a:gd name="T66" fmla="*/ 59 w 580"/>
                  <a:gd name="T67" fmla="*/ 57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0" h="578">
                    <a:moveTo>
                      <a:pt x="521" y="578"/>
                    </a:moveTo>
                    <a:lnTo>
                      <a:pt x="527" y="577"/>
                    </a:lnTo>
                    <a:lnTo>
                      <a:pt x="533" y="576"/>
                    </a:lnTo>
                    <a:lnTo>
                      <a:pt x="538" y="575"/>
                    </a:lnTo>
                    <a:lnTo>
                      <a:pt x="543" y="573"/>
                    </a:lnTo>
                    <a:lnTo>
                      <a:pt x="548" y="571"/>
                    </a:lnTo>
                    <a:lnTo>
                      <a:pt x="553" y="568"/>
                    </a:lnTo>
                    <a:lnTo>
                      <a:pt x="558" y="565"/>
                    </a:lnTo>
                    <a:lnTo>
                      <a:pt x="563" y="561"/>
                    </a:lnTo>
                    <a:lnTo>
                      <a:pt x="566" y="556"/>
                    </a:lnTo>
                    <a:lnTo>
                      <a:pt x="570" y="552"/>
                    </a:lnTo>
                    <a:lnTo>
                      <a:pt x="573" y="547"/>
                    </a:lnTo>
                    <a:lnTo>
                      <a:pt x="575" y="542"/>
                    </a:lnTo>
                    <a:lnTo>
                      <a:pt x="577" y="537"/>
                    </a:lnTo>
                    <a:lnTo>
                      <a:pt x="578" y="532"/>
                    </a:lnTo>
                    <a:lnTo>
                      <a:pt x="579" y="526"/>
                    </a:lnTo>
                    <a:lnTo>
                      <a:pt x="580" y="520"/>
                    </a:lnTo>
                    <a:lnTo>
                      <a:pt x="580" y="58"/>
                    </a:lnTo>
                    <a:lnTo>
                      <a:pt x="579" y="52"/>
                    </a:lnTo>
                    <a:lnTo>
                      <a:pt x="578" y="46"/>
                    </a:lnTo>
                    <a:lnTo>
                      <a:pt x="577" y="40"/>
                    </a:lnTo>
                    <a:lnTo>
                      <a:pt x="575" y="35"/>
                    </a:lnTo>
                    <a:lnTo>
                      <a:pt x="573" y="30"/>
                    </a:lnTo>
                    <a:lnTo>
                      <a:pt x="570" y="25"/>
                    </a:lnTo>
                    <a:lnTo>
                      <a:pt x="566" y="21"/>
                    </a:lnTo>
                    <a:lnTo>
                      <a:pt x="563" y="17"/>
                    </a:lnTo>
                    <a:lnTo>
                      <a:pt x="558" y="13"/>
                    </a:lnTo>
                    <a:lnTo>
                      <a:pt x="553" y="10"/>
                    </a:lnTo>
                    <a:lnTo>
                      <a:pt x="548" y="6"/>
                    </a:lnTo>
                    <a:lnTo>
                      <a:pt x="543" y="4"/>
                    </a:lnTo>
                    <a:lnTo>
                      <a:pt x="538" y="2"/>
                    </a:lnTo>
                    <a:lnTo>
                      <a:pt x="533" y="1"/>
                    </a:lnTo>
                    <a:lnTo>
                      <a:pt x="527" y="0"/>
                    </a:lnTo>
                    <a:lnTo>
                      <a:pt x="521" y="0"/>
                    </a:lnTo>
                    <a:lnTo>
                      <a:pt x="59" y="0"/>
                    </a:lnTo>
                    <a:lnTo>
                      <a:pt x="53" y="0"/>
                    </a:lnTo>
                    <a:lnTo>
                      <a:pt x="47" y="1"/>
                    </a:lnTo>
                    <a:lnTo>
                      <a:pt x="42" y="2"/>
                    </a:lnTo>
                    <a:lnTo>
                      <a:pt x="37" y="4"/>
                    </a:lnTo>
                    <a:lnTo>
                      <a:pt x="31" y="6"/>
                    </a:lnTo>
                    <a:lnTo>
                      <a:pt x="26" y="10"/>
                    </a:lnTo>
                    <a:lnTo>
                      <a:pt x="21" y="13"/>
                    </a:lnTo>
                    <a:lnTo>
                      <a:pt x="17" y="17"/>
                    </a:lnTo>
                    <a:lnTo>
                      <a:pt x="14" y="21"/>
                    </a:lnTo>
                    <a:lnTo>
                      <a:pt x="10" y="25"/>
                    </a:lnTo>
                    <a:lnTo>
                      <a:pt x="7" y="30"/>
                    </a:lnTo>
                    <a:lnTo>
                      <a:pt x="5" y="35"/>
                    </a:lnTo>
                    <a:lnTo>
                      <a:pt x="3" y="40"/>
                    </a:lnTo>
                    <a:lnTo>
                      <a:pt x="2" y="46"/>
                    </a:lnTo>
                    <a:lnTo>
                      <a:pt x="0" y="52"/>
                    </a:lnTo>
                    <a:lnTo>
                      <a:pt x="0" y="58"/>
                    </a:lnTo>
                    <a:lnTo>
                      <a:pt x="0" y="520"/>
                    </a:lnTo>
                    <a:lnTo>
                      <a:pt x="0" y="526"/>
                    </a:lnTo>
                    <a:lnTo>
                      <a:pt x="2" y="532"/>
                    </a:lnTo>
                    <a:lnTo>
                      <a:pt x="3" y="537"/>
                    </a:lnTo>
                    <a:lnTo>
                      <a:pt x="5" y="542"/>
                    </a:lnTo>
                    <a:lnTo>
                      <a:pt x="7" y="547"/>
                    </a:lnTo>
                    <a:lnTo>
                      <a:pt x="10" y="552"/>
                    </a:lnTo>
                    <a:lnTo>
                      <a:pt x="14" y="556"/>
                    </a:lnTo>
                    <a:lnTo>
                      <a:pt x="17" y="561"/>
                    </a:lnTo>
                    <a:lnTo>
                      <a:pt x="21" y="565"/>
                    </a:lnTo>
                    <a:lnTo>
                      <a:pt x="26" y="568"/>
                    </a:lnTo>
                    <a:lnTo>
                      <a:pt x="31" y="571"/>
                    </a:lnTo>
                    <a:lnTo>
                      <a:pt x="37" y="573"/>
                    </a:lnTo>
                    <a:lnTo>
                      <a:pt x="42" y="575"/>
                    </a:lnTo>
                    <a:lnTo>
                      <a:pt x="47" y="576"/>
                    </a:lnTo>
                    <a:lnTo>
                      <a:pt x="53" y="577"/>
                    </a:lnTo>
                    <a:lnTo>
                      <a:pt x="59" y="578"/>
                    </a:lnTo>
                    <a:lnTo>
                      <a:pt x="521" y="578"/>
                    </a:lnTo>
                    <a:close/>
                  </a:path>
                </a:pathLst>
              </a:custGeom>
              <a:solidFill>
                <a:schemeClr val="folHlink"/>
              </a:solidFill>
              <a:ln w="0">
                <a:solidFill>
                  <a:srgbClr val="000000"/>
                </a:solidFill>
                <a:prstDash val="solid"/>
                <a:round/>
                <a:headEnd/>
                <a:tailEnd/>
              </a:ln>
            </p:spPr>
            <p:txBody>
              <a:bodyPr/>
              <a:lstStyle/>
              <a:p>
                <a:endParaRPr lang="en-US"/>
              </a:p>
            </p:txBody>
          </p:sp>
          <p:sp>
            <p:nvSpPr>
              <p:cNvPr id="1039650" name="Rectangle 290"/>
              <p:cNvSpPr>
                <a:spLocks noChangeArrowheads="1"/>
              </p:cNvSpPr>
              <p:nvPr/>
            </p:nvSpPr>
            <p:spPr bwMode="auto">
              <a:xfrm>
                <a:off x="2895" y="2384"/>
                <a:ext cx="58" cy="53"/>
              </a:xfrm>
              <a:prstGeom prst="rect">
                <a:avLst/>
              </a:prstGeom>
              <a:solidFill>
                <a:schemeClr val="folHlink"/>
              </a:solidFill>
              <a:ln w="0">
                <a:solidFill>
                  <a:srgbClr val="000000"/>
                </a:solidFill>
                <a:miter lim="800000"/>
                <a:headEnd/>
                <a:tailEnd/>
              </a:ln>
            </p:spPr>
            <p:txBody>
              <a:bodyPr/>
              <a:lstStyle/>
              <a:p>
                <a:endParaRPr lang="en-US"/>
              </a:p>
            </p:txBody>
          </p:sp>
          <p:sp>
            <p:nvSpPr>
              <p:cNvPr id="1039651" name="Rectangle 291"/>
              <p:cNvSpPr>
                <a:spLocks noChangeArrowheads="1"/>
              </p:cNvSpPr>
              <p:nvPr/>
            </p:nvSpPr>
            <p:spPr bwMode="auto">
              <a:xfrm>
                <a:off x="2929" y="2387"/>
                <a:ext cx="19" cy="47"/>
              </a:xfrm>
              <a:prstGeom prst="rect">
                <a:avLst/>
              </a:prstGeom>
              <a:solidFill>
                <a:schemeClr val="folHlink"/>
              </a:solidFill>
              <a:ln w="0">
                <a:solidFill>
                  <a:srgbClr val="000000"/>
                </a:solidFill>
                <a:miter lim="800000"/>
                <a:headEnd/>
                <a:tailEnd/>
              </a:ln>
            </p:spPr>
            <p:txBody>
              <a:bodyPr/>
              <a:lstStyle/>
              <a:p>
                <a:endParaRPr lang="en-US"/>
              </a:p>
            </p:txBody>
          </p:sp>
          <p:sp>
            <p:nvSpPr>
              <p:cNvPr id="1039652" name="Rectangle 292"/>
              <p:cNvSpPr>
                <a:spLocks noChangeArrowheads="1"/>
              </p:cNvSpPr>
              <p:nvPr/>
            </p:nvSpPr>
            <p:spPr bwMode="auto">
              <a:xfrm>
                <a:off x="2895" y="2160"/>
                <a:ext cx="58" cy="54"/>
              </a:xfrm>
              <a:prstGeom prst="rect">
                <a:avLst/>
              </a:prstGeom>
              <a:solidFill>
                <a:schemeClr val="folHlink"/>
              </a:solidFill>
              <a:ln w="0">
                <a:solidFill>
                  <a:srgbClr val="000000"/>
                </a:solidFill>
                <a:miter lim="800000"/>
                <a:headEnd/>
                <a:tailEnd/>
              </a:ln>
            </p:spPr>
            <p:txBody>
              <a:bodyPr/>
              <a:lstStyle/>
              <a:p>
                <a:endParaRPr lang="en-US"/>
              </a:p>
            </p:txBody>
          </p:sp>
          <p:sp>
            <p:nvSpPr>
              <p:cNvPr id="1039653" name="Rectangle 293"/>
              <p:cNvSpPr>
                <a:spLocks noChangeArrowheads="1"/>
              </p:cNvSpPr>
              <p:nvPr/>
            </p:nvSpPr>
            <p:spPr bwMode="auto">
              <a:xfrm>
                <a:off x="2929" y="2164"/>
                <a:ext cx="19" cy="46"/>
              </a:xfrm>
              <a:prstGeom prst="rect">
                <a:avLst/>
              </a:prstGeom>
              <a:solidFill>
                <a:schemeClr val="folHlink"/>
              </a:solidFill>
              <a:ln w="0">
                <a:solidFill>
                  <a:srgbClr val="000000"/>
                </a:solidFill>
                <a:miter lim="800000"/>
                <a:headEnd/>
                <a:tailEnd/>
              </a:ln>
            </p:spPr>
            <p:txBody>
              <a:bodyPr/>
              <a:lstStyle/>
              <a:p>
                <a:endParaRPr lang="en-US"/>
              </a:p>
            </p:txBody>
          </p:sp>
          <p:sp>
            <p:nvSpPr>
              <p:cNvPr id="1039654" name="Rectangle 294"/>
              <p:cNvSpPr>
                <a:spLocks noChangeArrowheads="1"/>
              </p:cNvSpPr>
              <p:nvPr/>
            </p:nvSpPr>
            <p:spPr bwMode="auto">
              <a:xfrm>
                <a:off x="2929" y="2293"/>
                <a:ext cx="23" cy="18"/>
              </a:xfrm>
              <a:prstGeom prst="rect">
                <a:avLst/>
              </a:prstGeom>
              <a:solidFill>
                <a:schemeClr val="folHlink"/>
              </a:solidFill>
              <a:ln w="0">
                <a:solidFill>
                  <a:srgbClr val="000000"/>
                </a:solidFill>
                <a:miter lim="800000"/>
                <a:headEnd/>
                <a:tailEnd/>
              </a:ln>
            </p:spPr>
            <p:txBody>
              <a:bodyPr/>
              <a:lstStyle/>
              <a:p>
                <a:endParaRPr lang="en-US"/>
              </a:p>
            </p:txBody>
          </p:sp>
          <p:sp>
            <p:nvSpPr>
              <p:cNvPr id="1039655" name="Rectangle 295"/>
              <p:cNvSpPr>
                <a:spLocks noChangeArrowheads="1"/>
              </p:cNvSpPr>
              <p:nvPr/>
            </p:nvSpPr>
            <p:spPr bwMode="auto">
              <a:xfrm>
                <a:off x="2929" y="2237"/>
                <a:ext cx="23" cy="19"/>
              </a:xfrm>
              <a:prstGeom prst="rect">
                <a:avLst/>
              </a:prstGeom>
              <a:solidFill>
                <a:schemeClr val="folHlink"/>
              </a:solidFill>
              <a:ln w="0">
                <a:solidFill>
                  <a:srgbClr val="000000"/>
                </a:solidFill>
                <a:miter lim="800000"/>
                <a:headEnd/>
                <a:tailEnd/>
              </a:ln>
            </p:spPr>
            <p:txBody>
              <a:bodyPr/>
              <a:lstStyle/>
              <a:p>
                <a:endParaRPr lang="en-US"/>
              </a:p>
            </p:txBody>
          </p:sp>
        </p:grpSp>
      </p:grpSp>
      <p:grpSp>
        <p:nvGrpSpPr>
          <p:cNvPr id="1039656" name="Group 296"/>
          <p:cNvGrpSpPr>
            <a:grpSpLocks/>
          </p:cNvGrpSpPr>
          <p:nvPr/>
        </p:nvGrpSpPr>
        <p:grpSpPr bwMode="auto">
          <a:xfrm>
            <a:off x="7696200" y="4286580"/>
            <a:ext cx="928688" cy="784225"/>
            <a:chOff x="3792" y="2736"/>
            <a:chExt cx="1587" cy="1028"/>
          </a:xfrm>
        </p:grpSpPr>
        <p:grpSp>
          <p:nvGrpSpPr>
            <p:cNvPr id="1039657" name="Group 297"/>
            <p:cNvGrpSpPr>
              <a:grpSpLocks/>
            </p:cNvGrpSpPr>
            <p:nvPr/>
          </p:nvGrpSpPr>
          <p:grpSpPr bwMode="auto">
            <a:xfrm>
              <a:off x="3792" y="2736"/>
              <a:ext cx="531" cy="1028"/>
              <a:chOff x="2457" y="1523"/>
              <a:chExt cx="531" cy="1028"/>
            </a:xfrm>
          </p:grpSpPr>
          <p:sp>
            <p:nvSpPr>
              <p:cNvPr id="1039658" name="Freeform 298"/>
              <p:cNvSpPr>
                <a:spLocks/>
              </p:cNvSpPr>
              <p:nvPr/>
            </p:nvSpPr>
            <p:spPr bwMode="auto">
              <a:xfrm>
                <a:off x="2457" y="1523"/>
                <a:ext cx="531" cy="1028"/>
              </a:xfrm>
              <a:custGeom>
                <a:avLst/>
                <a:gdLst>
                  <a:gd name="T0" fmla="*/ 5250 w 5308"/>
                  <a:gd name="T1" fmla="*/ 10282 h 10283"/>
                  <a:gd name="T2" fmla="*/ 5262 w 5308"/>
                  <a:gd name="T3" fmla="*/ 10280 h 10283"/>
                  <a:gd name="T4" fmla="*/ 5274 w 5308"/>
                  <a:gd name="T5" fmla="*/ 10275 h 10283"/>
                  <a:gd name="T6" fmla="*/ 5284 w 5308"/>
                  <a:gd name="T7" fmla="*/ 10268 h 10283"/>
                  <a:gd name="T8" fmla="*/ 5292 w 5308"/>
                  <a:gd name="T9" fmla="*/ 10259 h 10283"/>
                  <a:gd name="T10" fmla="*/ 5299 w 5308"/>
                  <a:gd name="T11" fmla="*/ 10249 h 10283"/>
                  <a:gd name="T12" fmla="*/ 5305 w 5308"/>
                  <a:gd name="T13" fmla="*/ 10237 h 10283"/>
                  <a:gd name="T14" fmla="*/ 5307 w 5308"/>
                  <a:gd name="T15" fmla="*/ 10224 h 10283"/>
                  <a:gd name="T16" fmla="*/ 5308 w 5308"/>
                  <a:gd name="T17" fmla="*/ 63 h 10283"/>
                  <a:gd name="T18" fmla="*/ 5306 w 5308"/>
                  <a:gd name="T19" fmla="*/ 50 h 10283"/>
                  <a:gd name="T20" fmla="*/ 5303 w 5308"/>
                  <a:gd name="T21" fmla="*/ 38 h 10283"/>
                  <a:gd name="T22" fmla="*/ 5296 w 5308"/>
                  <a:gd name="T23" fmla="*/ 27 h 10283"/>
                  <a:gd name="T24" fmla="*/ 5288 w 5308"/>
                  <a:gd name="T25" fmla="*/ 18 h 10283"/>
                  <a:gd name="T26" fmla="*/ 5279 w 5308"/>
                  <a:gd name="T27" fmla="*/ 10 h 10283"/>
                  <a:gd name="T28" fmla="*/ 5269 w 5308"/>
                  <a:gd name="T29" fmla="*/ 4 h 10283"/>
                  <a:gd name="T30" fmla="*/ 5256 w 5308"/>
                  <a:gd name="T31" fmla="*/ 1 h 10283"/>
                  <a:gd name="T32" fmla="*/ 5244 w 5308"/>
                  <a:gd name="T33" fmla="*/ 0 h 10283"/>
                  <a:gd name="T34" fmla="*/ 58 w 5308"/>
                  <a:gd name="T35" fmla="*/ 0 h 10283"/>
                  <a:gd name="T36" fmla="*/ 45 w 5308"/>
                  <a:gd name="T37" fmla="*/ 2 h 10283"/>
                  <a:gd name="T38" fmla="*/ 34 w 5308"/>
                  <a:gd name="T39" fmla="*/ 7 h 10283"/>
                  <a:gd name="T40" fmla="*/ 24 w 5308"/>
                  <a:gd name="T41" fmla="*/ 14 h 10283"/>
                  <a:gd name="T42" fmla="*/ 14 w 5308"/>
                  <a:gd name="T43" fmla="*/ 22 h 10283"/>
                  <a:gd name="T44" fmla="*/ 7 w 5308"/>
                  <a:gd name="T45" fmla="*/ 33 h 10283"/>
                  <a:gd name="T46" fmla="*/ 2 w 5308"/>
                  <a:gd name="T47" fmla="*/ 44 h 10283"/>
                  <a:gd name="T48" fmla="*/ 0 w 5308"/>
                  <a:gd name="T49" fmla="*/ 56 h 10283"/>
                  <a:gd name="T50" fmla="*/ 0 w 5308"/>
                  <a:gd name="T51" fmla="*/ 10218 h 10283"/>
                  <a:gd name="T52" fmla="*/ 1 w 5308"/>
                  <a:gd name="T53" fmla="*/ 10231 h 10283"/>
                  <a:gd name="T54" fmla="*/ 5 w 5308"/>
                  <a:gd name="T55" fmla="*/ 10243 h 10283"/>
                  <a:gd name="T56" fmla="*/ 10 w 5308"/>
                  <a:gd name="T57" fmla="*/ 10254 h 10283"/>
                  <a:gd name="T58" fmla="*/ 18 w 5308"/>
                  <a:gd name="T59" fmla="*/ 10263 h 10283"/>
                  <a:gd name="T60" fmla="*/ 29 w 5308"/>
                  <a:gd name="T61" fmla="*/ 10272 h 10283"/>
                  <a:gd name="T62" fmla="*/ 39 w 5308"/>
                  <a:gd name="T63" fmla="*/ 10278 h 10283"/>
                  <a:gd name="T64" fmla="*/ 51 w 5308"/>
                  <a:gd name="T65" fmla="*/ 10281 h 10283"/>
                  <a:gd name="T66" fmla="*/ 65 w 5308"/>
                  <a:gd name="T67" fmla="*/ 10283 h 10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08" h="10283">
                    <a:moveTo>
                      <a:pt x="5244" y="10283"/>
                    </a:moveTo>
                    <a:lnTo>
                      <a:pt x="5250" y="10282"/>
                    </a:lnTo>
                    <a:lnTo>
                      <a:pt x="5256" y="10281"/>
                    </a:lnTo>
                    <a:lnTo>
                      <a:pt x="5262" y="10280"/>
                    </a:lnTo>
                    <a:lnTo>
                      <a:pt x="5269" y="10278"/>
                    </a:lnTo>
                    <a:lnTo>
                      <a:pt x="5274" y="10275"/>
                    </a:lnTo>
                    <a:lnTo>
                      <a:pt x="5279" y="10272"/>
                    </a:lnTo>
                    <a:lnTo>
                      <a:pt x="5284" y="10268"/>
                    </a:lnTo>
                    <a:lnTo>
                      <a:pt x="5288" y="10263"/>
                    </a:lnTo>
                    <a:lnTo>
                      <a:pt x="5292" y="10259"/>
                    </a:lnTo>
                    <a:lnTo>
                      <a:pt x="5296" y="10254"/>
                    </a:lnTo>
                    <a:lnTo>
                      <a:pt x="5299" y="10249"/>
                    </a:lnTo>
                    <a:lnTo>
                      <a:pt x="5303" y="10243"/>
                    </a:lnTo>
                    <a:lnTo>
                      <a:pt x="5305" y="10237"/>
                    </a:lnTo>
                    <a:lnTo>
                      <a:pt x="5306" y="10231"/>
                    </a:lnTo>
                    <a:lnTo>
                      <a:pt x="5307" y="10224"/>
                    </a:lnTo>
                    <a:lnTo>
                      <a:pt x="5308" y="10218"/>
                    </a:lnTo>
                    <a:lnTo>
                      <a:pt x="5308" y="63"/>
                    </a:lnTo>
                    <a:lnTo>
                      <a:pt x="5307" y="56"/>
                    </a:lnTo>
                    <a:lnTo>
                      <a:pt x="5306" y="50"/>
                    </a:lnTo>
                    <a:lnTo>
                      <a:pt x="5305" y="44"/>
                    </a:lnTo>
                    <a:lnTo>
                      <a:pt x="5303" y="38"/>
                    </a:lnTo>
                    <a:lnTo>
                      <a:pt x="5299" y="33"/>
                    </a:lnTo>
                    <a:lnTo>
                      <a:pt x="5296" y="27"/>
                    </a:lnTo>
                    <a:lnTo>
                      <a:pt x="5292" y="22"/>
                    </a:lnTo>
                    <a:lnTo>
                      <a:pt x="5288" y="18"/>
                    </a:lnTo>
                    <a:lnTo>
                      <a:pt x="5284" y="14"/>
                    </a:lnTo>
                    <a:lnTo>
                      <a:pt x="5279" y="10"/>
                    </a:lnTo>
                    <a:lnTo>
                      <a:pt x="5274" y="7"/>
                    </a:lnTo>
                    <a:lnTo>
                      <a:pt x="5269" y="4"/>
                    </a:lnTo>
                    <a:lnTo>
                      <a:pt x="5262" y="2"/>
                    </a:lnTo>
                    <a:lnTo>
                      <a:pt x="5256" y="1"/>
                    </a:lnTo>
                    <a:lnTo>
                      <a:pt x="5250" y="0"/>
                    </a:lnTo>
                    <a:lnTo>
                      <a:pt x="5244" y="0"/>
                    </a:lnTo>
                    <a:lnTo>
                      <a:pt x="65" y="0"/>
                    </a:lnTo>
                    <a:lnTo>
                      <a:pt x="58" y="0"/>
                    </a:lnTo>
                    <a:lnTo>
                      <a:pt x="51" y="1"/>
                    </a:lnTo>
                    <a:lnTo>
                      <a:pt x="45" y="2"/>
                    </a:lnTo>
                    <a:lnTo>
                      <a:pt x="39" y="4"/>
                    </a:lnTo>
                    <a:lnTo>
                      <a:pt x="34" y="7"/>
                    </a:lnTo>
                    <a:lnTo>
                      <a:pt x="29" y="10"/>
                    </a:lnTo>
                    <a:lnTo>
                      <a:pt x="24" y="14"/>
                    </a:lnTo>
                    <a:lnTo>
                      <a:pt x="18" y="18"/>
                    </a:lnTo>
                    <a:lnTo>
                      <a:pt x="14" y="22"/>
                    </a:lnTo>
                    <a:lnTo>
                      <a:pt x="10" y="27"/>
                    </a:lnTo>
                    <a:lnTo>
                      <a:pt x="7" y="33"/>
                    </a:lnTo>
                    <a:lnTo>
                      <a:pt x="5" y="38"/>
                    </a:lnTo>
                    <a:lnTo>
                      <a:pt x="2" y="44"/>
                    </a:lnTo>
                    <a:lnTo>
                      <a:pt x="1" y="50"/>
                    </a:lnTo>
                    <a:lnTo>
                      <a:pt x="0" y="56"/>
                    </a:lnTo>
                    <a:lnTo>
                      <a:pt x="0" y="63"/>
                    </a:lnTo>
                    <a:lnTo>
                      <a:pt x="0" y="10218"/>
                    </a:lnTo>
                    <a:lnTo>
                      <a:pt x="0" y="10224"/>
                    </a:lnTo>
                    <a:lnTo>
                      <a:pt x="1" y="10231"/>
                    </a:lnTo>
                    <a:lnTo>
                      <a:pt x="2" y="10237"/>
                    </a:lnTo>
                    <a:lnTo>
                      <a:pt x="5" y="10243"/>
                    </a:lnTo>
                    <a:lnTo>
                      <a:pt x="7" y="10249"/>
                    </a:lnTo>
                    <a:lnTo>
                      <a:pt x="10" y="10254"/>
                    </a:lnTo>
                    <a:lnTo>
                      <a:pt x="14" y="10259"/>
                    </a:lnTo>
                    <a:lnTo>
                      <a:pt x="18" y="10263"/>
                    </a:lnTo>
                    <a:lnTo>
                      <a:pt x="24" y="10268"/>
                    </a:lnTo>
                    <a:lnTo>
                      <a:pt x="29" y="10272"/>
                    </a:lnTo>
                    <a:lnTo>
                      <a:pt x="34" y="10275"/>
                    </a:lnTo>
                    <a:lnTo>
                      <a:pt x="39" y="10278"/>
                    </a:lnTo>
                    <a:lnTo>
                      <a:pt x="45" y="10280"/>
                    </a:lnTo>
                    <a:lnTo>
                      <a:pt x="51" y="10281"/>
                    </a:lnTo>
                    <a:lnTo>
                      <a:pt x="58" y="10282"/>
                    </a:lnTo>
                    <a:lnTo>
                      <a:pt x="65" y="10283"/>
                    </a:lnTo>
                    <a:lnTo>
                      <a:pt x="5244" y="10283"/>
                    </a:lnTo>
                    <a:close/>
                  </a:path>
                </a:pathLst>
              </a:custGeom>
              <a:solidFill>
                <a:srgbClr val="FAF8EF"/>
              </a:solidFill>
              <a:ln w="0">
                <a:solidFill>
                  <a:schemeClr val="bg2"/>
                </a:solidFill>
                <a:prstDash val="solid"/>
                <a:round/>
                <a:headEnd/>
                <a:tailEnd/>
              </a:ln>
            </p:spPr>
            <p:txBody>
              <a:bodyPr/>
              <a:lstStyle/>
              <a:p>
                <a:endParaRPr lang="en-US"/>
              </a:p>
            </p:txBody>
          </p:sp>
          <p:sp>
            <p:nvSpPr>
              <p:cNvPr id="1039659" name="Freeform 299"/>
              <p:cNvSpPr>
                <a:spLocks/>
              </p:cNvSpPr>
              <p:nvPr/>
            </p:nvSpPr>
            <p:spPr bwMode="auto">
              <a:xfrm>
                <a:off x="2496" y="1536"/>
                <a:ext cx="399" cy="913"/>
              </a:xfrm>
              <a:custGeom>
                <a:avLst/>
                <a:gdLst>
                  <a:gd name="T0" fmla="*/ 3933 w 3991"/>
                  <a:gd name="T1" fmla="*/ 9126 h 9127"/>
                  <a:gd name="T2" fmla="*/ 3946 w 3991"/>
                  <a:gd name="T3" fmla="*/ 9124 h 9127"/>
                  <a:gd name="T4" fmla="*/ 3957 w 3991"/>
                  <a:gd name="T5" fmla="*/ 9119 h 9127"/>
                  <a:gd name="T6" fmla="*/ 3967 w 3991"/>
                  <a:gd name="T7" fmla="*/ 9112 h 9127"/>
                  <a:gd name="T8" fmla="*/ 3976 w 3991"/>
                  <a:gd name="T9" fmla="*/ 9103 h 9127"/>
                  <a:gd name="T10" fmla="*/ 3983 w 3991"/>
                  <a:gd name="T11" fmla="*/ 9093 h 9127"/>
                  <a:gd name="T12" fmla="*/ 3988 w 3991"/>
                  <a:gd name="T13" fmla="*/ 9081 h 9127"/>
                  <a:gd name="T14" fmla="*/ 3990 w 3991"/>
                  <a:gd name="T15" fmla="*/ 9069 h 9127"/>
                  <a:gd name="T16" fmla="*/ 3991 w 3991"/>
                  <a:gd name="T17" fmla="*/ 64 h 9127"/>
                  <a:gd name="T18" fmla="*/ 3989 w 3991"/>
                  <a:gd name="T19" fmla="*/ 51 h 9127"/>
                  <a:gd name="T20" fmla="*/ 3986 w 3991"/>
                  <a:gd name="T21" fmla="*/ 38 h 9127"/>
                  <a:gd name="T22" fmla="*/ 3980 w 3991"/>
                  <a:gd name="T23" fmla="*/ 28 h 9127"/>
                  <a:gd name="T24" fmla="*/ 3972 w 3991"/>
                  <a:gd name="T25" fmla="*/ 19 h 9127"/>
                  <a:gd name="T26" fmla="*/ 3962 w 3991"/>
                  <a:gd name="T27" fmla="*/ 11 h 9127"/>
                  <a:gd name="T28" fmla="*/ 3952 w 3991"/>
                  <a:gd name="T29" fmla="*/ 4 h 9127"/>
                  <a:gd name="T30" fmla="*/ 3940 w 3991"/>
                  <a:gd name="T31" fmla="*/ 1 h 9127"/>
                  <a:gd name="T32" fmla="*/ 3927 w 3991"/>
                  <a:gd name="T33" fmla="*/ 0 h 9127"/>
                  <a:gd name="T34" fmla="*/ 57 w 3991"/>
                  <a:gd name="T35" fmla="*/ 0 h 9127"/>
                  <a:gd name="T36" fmla="*/ 44 w 3991"/>
                  <a:gd name="T37" fmla="*/ 2 h 9127"/>
                  <a:gd name="T38" fmla="*/ 33 w 3991"/>
                  <a:gd name="T39" fmla="*/ 8 h 9127"/>
                  <a:gd name="T40" fmla="*/ 23 w 3991"/>
                  <a:gd name="T41" fmla="*/ 15 h 9127"/>
                  <a:gd name="T42" fmla="*/ 14 w 3991"/>
                  <a:gd name="T43" fmla="*/ 23 h 9127"/>
                  <a:gd name="T44" fmla="*/ 7 w 3991"/>
                  <a:gd name="T45" fmla="*/ 33 h 9127"/>
                  <a:gd name="T46" fmla="*/ 2 w 3991"/>
                  <a:gd name="T47" fmla="*/ 45 h 9127"/>
                  <a:gd name="T48" fmla="*/ 0 w 3991"/>
                  <a:gd name="T49" fmla="*/ 57 h 9127"/>
                  <a:gd name="T50" fmla="*/ 0 w 3991"/>
                  <a:gd name="T51" fmla="*/ 9062 h 9127"/>
                  <a:gd name="T52" fmla="*/ 1 w 3991"/>
                  <a:gd name="T53" fmla="*/ 9075 h 9127"/>
                  <a:gd name="T54" fmla="*/ 4 w 3991"/>
                  <a:gd name="T55" fmla="*/ 9087 h 9127"/>
                  <a:gd name="T56" fmla="*/ 10 w 3991"/>
                  <a:gd name="T57" fmla="*/ 9098 h 9127"/>
                  <a:gd name="T58" fmla="*/ 19 w 3991"/>
                  <a:gd name="T59" fmla="*/ 9108 h 9127"/>
                  <a:gd name="T60" fmla="*/ 28 w 3991"/>
                  <a:gd name="T61" fmla="*/ 9116 h 9127"/>
                  <a:gd name="T62" fmla="*/ 38 w 3991"/>
                  <a:gd name="T63" fmla="*/ 9122 h 9127"/>
                  <a:gd name="T64" fmla="*/ 50 w 3991"/>
                  <a:gd name="T65" fmla="*/ 9125 h 9127"/>
                  <a:gd name="T66" fmla="*/ 64 w 3991"/>
                  <a:gd name="T67" fmla="*/ 9127 h 9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1" h="9127">
                    <a:moveTo>
                      <a:pt x="3927" y="9127"/>
                    </a:moveTo>
                    <a:lnTo>
                      <a:pt x="3933" y="9126"/>
                    </a:lnTo>
                    <a:lnTo>
                      <a:pt x="3940" y="9125"/>
                    </a:lnTo>
                    <a:lnTo>
                      <a:pt x="3946" y="9124"/>
                    </a:lnTo>
                    <a:lnTo>
                      <a:pt x="3952" y="9122"/>
                    </a:lnTo>
                    <a:lnTo>
                      <a:pt x="3957" y="9119"/>
                    </a:lnTo>
                    <a:lnTo>
                      <a:pt x="3962" y="9116"/>
                    </a:lnTo>
                    <a:lnTo>
                      <a:pt x="3967" y="9112"/>
                    </a:lnTo>
                    <a:lnTo>
                      <a:pt x="3972" y="9108"/>
                    </a:lnTo>
                    <a:lnTo>
                      <a:pt x="3976" y="9103"/>
                    </a:lnTo>
                    <a:lnTo>
                      <a:pt x="3980" y="9098"/>
                    </a:lnTo>
                    <a:lnTo>
                      <a:pt x="3983" y="9093"/>
                    </a:lnTo>
                    <a:lnTo>
                      <a:pt x="3986" y="9087"/>
                    </a:lnTo>
                    <a:lnTo>
                      <a:pt x="3988" y="9081"/>
                    </a:lnTo>
                    <a:lnTo>
                      <a:pt x="3989" y="9075"/>
                    </a:lnTo>
                    <a:lnTo>
                      <a:pt x="3990" y="9069"/>
                    </a:lnTo>
                    <a:lnTo>
                      <a:pt x="3991" y="9062"/>
                    </a:lnTo>
                    <a:lnTo>
                      <a:pt x="3991" y="64"/>
                    </a:lnTo>
                    <a:lnTo>
                      <a:pt x="3990" y="57"/>
                    </a:lnTo>
                    <a:lnTo>
                      <a:pt x="3989" y="51"/>
                    </a:lnTo>
                    <a:lnTo>
                      <a:pt x="3988" y="45"/>
                    </a:lnTo>
                    <a:lnTo>
                      <a:pt x="3986" y="38"/>
                    </a:lnTo>
                    <a:lnTo>
                      <a:pt x="3983" y="33"/>
                    </a:lnTo>
                    <a:lnTo>
                      <a:pt x="3980" y="28"/>
                    </a:lnTo>
                    <a:lnTo>
                      <a:pt x="3976" y="23"/>
                    </a:lnTo>
                    <a:lnTo>
                      <a:pt x="3972" y="19"/>
                    </a:lnTo>
                    <a:lnTo>
                      <a:pt x="3967" y="15"/>
                    </a:lnTo>
                    <a:lnTo>
                      <a:pt x="3962" y="11"/>
                    </a:lnTo>
                    <a:lnTo>
                      <a:pt x="3957" y="8"/>
                    </a:lnTo>
                    <a:lnTo>
                      <a:pt x="3952" y="4"/>
                    </a:lnTo>
                    <a:lnTo>
                      <a:pt x="3946" y="2"/>
                    </a:lnTo>
                    <a:lnTo>
                      <a:pt x="3940" y="1"/>
                    </a:lnTo>
                    <a:lnTo>
                      <a:pt x="3933" y="0"/>
                    </a:lnTo>
                    <a:lnTo>
                      <a:pt x="3927" y="0"/>
                    </a:lnTo>
                    <a:lnTo>
                      <a:pt x="64" y="0"/>
                    </a:lnTo>
                    <a:lnTo>
                      <a:pt x="57" y="0"/>
                    </a:lnTo>
                    <a:lnTo>
                      <a:pt x="50" y="1"/>
                    </a:lnTo>
                    <a:lnTo>
                      <a:pt x="44" y="2"/>
                    </a:lnTo>
                    <a:lnTo>
                      <a:pt x="38" y="4"/>
                    </a:lnTo>
                    <a:lnTo>
                      <a:pt x="33" y="8"/>
                    </a:lnTo>
                    <a:lnTo>
                      <a:pt x="28" y="11"/>
                    </a:lnTo>
                    <a:lnTo>
                      <a:pt x="23" y="15"/>
                    </a:lnTo>
                    <a:lnTo>
                      <a:pt x="19" y="19"/>
                    </a:lnTo>
                    <a:lnTo>
                      <a:pt x="14" y="23"/>
                    </a:lnTo>
                    <a:lnTo>
                      <a:pt x="10" y="28"/>
                    </a:lnTo>
                    <a:lnTo>
                      <a:pt x="7" y="33"/>
                    </a:lnTo>
                    <a:lnTo>
                      <a:pt x="4" y="38"/>
                    </a:lnTo>
                    <a:lnTo>
                      <a:pt x="2" y="45"/>
                    </a:lnTo>
                    <a:lnTo>
                      <a:pt x="1" y="51"/>
                    </a:lnTo>
                    <a:lnTo>
                      <a:pt x="0" y="57"/>
                    </a:lnTo>
                    <a:lnTo>
                      <a:pt x="0" y="64"/>
                    </a:lnTo>
                    <a:lnTo>
                      <a:pt x="0" y="9062"/>
                    </a:lnTo>
                    <a:lnTo>
                      <a:pt x="0" y="9069"/>
                    </a:lnTo>
                    <a:lnTo>
                      <a:pt x="1" y="9075"/>
                    </a:lnTo>
                    <a:lnTo>
                      <a:pt x="2" y="9081"/>
                    </a:lnTo>
                    <a:lnTo>
                      <a:pt x="4" y="9087"/>
                    </a:lnTo>
                    <a:lnTo>
                      <a:pt x="7" y="9093"/>
                    </a:lnTo>
                    <a:lnTo>
                      <a:pt x="10" y="9098"/>
                    </a:lnTo>
                    <a:lnTo>
                      <a:pt x="14" y="9103"/>
                    </a:lnTo>
                    <a:lnTo>
                      <a:pt x="19" y="9108"/>
                    </a:lnTo>
                    <a:lnTo>
                      <a:pt x="23" y="9112"/>
                    </a:lnTo>
                    <a:lnTo>
                      <a:pt x="28" y="9116"/>
                    </a:lnTo>
                    <a:lnTo>
                      <a:pt x="33" y="9119"/>
                    </a:lnTo>
                    <a:lnTo>
                      <a:pt x="38" y="9122"/>
                    </a:lnTo>
                    <a:lnTo>
                      <a:pt x="44" y="9124"/>
                    </a:lnTo>
                    <a:lnTo>
                      <a:pt x="50" y="9125"/>
                    </a:lnTo>
                    <a:lnTo>
                      <a:pt x="57" y="9126"/>
                    </a:lnTo>
                    <a:lnTo>
                      <a:pt x="64" y="9127"/>
                    </a:lnTo>
                    <a:lnTo>
                      <a:pt x="3927" y="9127"/>
                    </a:lnTo>
                    <a:close/>
                  </a:path>
                </a:pathLst>
              </a:custGeom>
              <a:solidFill>
                <a:srgbClr val="F2EEDE"/>
              </a:solidFill>
              <a:ln w="0">
                <a:solidFill>
                  <a:schemeClr val="bg2"/>
                </a:solidFill>
                <a:prstDash val="solid"/>
                <a:round/>
                <a:headEnd/>
                <a:tailEnd/>
              </a:ln>
            </p:spPr>
            <p:txBody>
              <a:bodyPr/>
              <a:lstStyle/>
              <a:p>
                <a:endParaRPr lang="en-US"/>
              </a:p>
            </p:txBody>
          </p:sp>
          <p:sp>
            <p:nvSpPr>
              <p:cNvPr id="1039660" name="Freeform 300"/>
              <p:cNvSpPr>
                <a:spLocks/>
              </p:cNvSpPr>
              <p:nvPr/>
            </p:nvSpPr>
            <p:spPr bwMode="auto">
              <a:xfrm>
                <a:off x="2509" y="1586"/>
                <a:ext cx="370" cy="141"/>
              </a:xfrm>
              <a:custGeom>
                <a:avLst/>
                <a:gdLst>
                  <a:gd name="T0" fmla="*/ 3639 w 3697"/>
                  <a:gd name="T1" fmla="*/ 1403 h 1404"/>
                  <a:gd name="T2" fmla="*/ 3651 w 3697"/>
                  <a:gd name="T3" fmla="*/ 1401 h 1404"/>
                  <a:gd name="T4" fmla="*/ 3663 w 3697"/>
                  <a:gd name="T5" fmla="*/ 1396 h 1404"/>
                  <a:gd name="T6" fmla="*/ 3673 w 3697"/>
                  <a:gd name="T7" fmla="*/ 1389 h 1404"/>
                  <a:gd name="T8" fmla="*/ 3682 w 3697"/>
                  <a:gd name="T9" fmla="*/ 1381 h 1404"/>
                  <a:gd name="T10" fmla="*/ 3688 w 3697"/>
                  <a:gd name="T11" fmla="*/ 1370 h 1404"/>
                  <a:gd name="T12" fmla="*/ 3693 w 3697"/>
                  <a:gd name="T13" fmla="*/ 1359 h 1404"/>
                  <a:gd name="T14" fmla="*/ 3696 w 3697"/>
                  <a:gd name="T15" fmla="*/ 1347 h 1404"/>
                  <a:gd name="T16" fmla="*/ 3697 w 3697"/>
                  <a:gd name="T17" fmla="*/ 64 h 1404"/>
                  <a:gd name="T18" fmla="*/ 3694 w 3697"/>
                  <a:gd name="T19" fmla="*/ 50 h 1404"/>
                  <a:gd name="T20" fmla="*/ 3691 w 3697"/>
                  <a:gd name="T21" fmla="*/ 38 h 1404"/>
                  <a:gd name="T22" fmla="*/ 3685 w 3697"/>
                  <a:gd name="T23" fmla="*/ 28 h 1404"/>
                  <a:gd name="T24" fmla="*/ 3678 w 3697"/>
                  <a:gd name="T25" fmla="*/ 18 h 1404"/>
                  <a:gd name="T26" fmla="*/ 3668 w 3697"/>
                  <a:gd name="T27" fmla="*/ 10 h 1404"/>
                  <a:gd name="T28" fmla="*/ 3657 w 3697"/>
                  <a:gd name="T29" fmla="*/ 4 h 1404"/>
                  <a:gd name="T30" fmla="*/ 3645 w 3697"/>
                  <a:gd name="T31" fmla="*/ 1 h 1404"/>
                  <a:gd name="T32" fmla="*/ 3633 w 3697"/>
                  <a:gd name="T33" fmla="*/ 0 h 1404"/>
                  <a:gd name="T34" fmla="*/ 58 w 3697"/>
                  <a:gd name="T35" fmla="*/ 0 h 1404"/>
                  <a:gd name="T36" fmla="*/ 45 w 3697"/>
                  <a:gd name="T37" fmla="*/ 2 h 1404"/>
                  <a:gd name="T38" fmla="*/ 33 w 3697"/>
                  <a:gd name="T39" fmla="*/ 7 h 1404"/>
                  <a:gd name="T40" fmla="*/ 23 w 3697"/>
                  <a:gd name="T41" fmla="*/ 14 h 1404"/>
                  <a:gd name="T42" fmla="*/ 14 w 3697"/>
                  <a:gd name="T43" fmla="*/ 23 h 1404"/>
                  <a:gd name="T44" fmla="*/ 7 w 3697"/>
                  <a:gd name="T45" fmla="*/ 33 h 1404"/>
                  <a:gd name="T46" fmla="*/ 2 w 3697"/>
                  <a:gd name="T47" fmla="*/ 44 h 1404"/>
                  <a:gd name="T48" fmla="*/ 0 w 3697"/>
                  <a:gd name="T49" fmla="*/ 56 h 1404"/>
                  <a:gd name="T50" fmla="*/ 0 w 3697"/>
                  <a:gd name="T51" fmla="*/ 1340 h 1404"/>
                  <a:gd name="T52" fmla="*/ 1 w 3697"/>
                  <a:gd name="T53" fmla="*/ 1353 h 1404"/>
                  <a:gd name="T54" fmla="*/ 4 w 3697"/>
                  <a:gd name="T55" fmla="*/ 1365 h 1404"/>
                  <a:gd name="T56" fmla="*/ 10 w 3697"/>
                  <a:gd name="T57" fmla="*/ 1375 h 1404"/>
                  <a:gd name="T58" fmla="*/ 18 w 3697"/>
                  <a:gd name="T59" fmla="*/ 1385 h 1404"/>
                  <a:gd name="T60" fmla="*/ 28 w 3697"/>
                  <a:gd name="T61" fmla="*/ 1393 h 1404"/>
                  <a:gd name="T62" fmla="*/ 39 w 3697"/>
                  <a:gd name="T63" fmla="*/ 1399 h 1404"/>
                  <a:gd name="T64" fmla="*/ 51 w 3697"/>
                  <a:gd name="T65" fmla="*/ 1402 h 1404"/>
                  <a:gd name="T66" fmla="*/ 65 w 3697"/>
                  <a:gd name="T67" fmla="*/ 1404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7" h="1404">
                    <a:moveTo>
                      <a:pt x="3633" y="1404"/>
                    </a:moveTo>
                    <a:lnTo>
                      <a:pt x="3639" y="1403"/>
                    </a:lnTo>
                    <a:lnTo>
                      <a:pt x="3645" y="1402"/>
                    </a:lnTo>
                    <a:lnTo>
                      <a:pt x="3651" y="1401"/>
                    </a:lnTo>
                    <a:lnTo>
                      <a:pt x="3657" y="1399"/>
                    </a:lnTo>
                    <a:lnTo>
                      <a:pt x="3663" y="1396"/>
                    </a:lnTo>
                    <a:lnTo>
                      <a:pt x="3668" y="1393"/>
                    </a:lnTo>
                    <a:lnTo>
                      <a:pt x="3673" y="1389"/>
                    </a:lnTo>
                    <a:lnTo>
                      <a:pt x="3678" y="1385"/>
                    </a:lnTo>
                    <a:lnTo>
                      <a:pt x="3682" y="1381"/>
                    </a:lnTo>
                    <a:lnTo>
                      <a:pt x="3685" y="1375"/>
                    </a:lnTo>
                    <a:lnTo>
                      <a:pt x="3688" y="1370"/>
                    </a:lnTo>
                    <a:lnTo>
                      <a:pt x="3691" y="1365"/>
                    </a:lnTo>
                    <a:lnTo>
                      <a:pt x="3693" y="1359"/>
                    </a:lnTo>
                    <a:lnTo>
                      <a:pt x="3694" y="1353"/>
                    </a:lnTo>
                    <a:lnTo>
                      <a:pt x="3696" y="1347"/>
                    </a:lnTo>
                    <a:lnTo>
                      <a:pt x="3697" y="1340"/>
                    </a:lnTo>
                    <a:lnTo>
                      <a:pt x="3697" y="64"/>
                    </a:lnTo>
                    <a:lnTo>
                      <a:pt x="3696" y="56"/>
                    </a:lnTo>
                    <a:lnTo>
                      <a:pt x="3694" y="50"/>
                    </a:lnTo>
                    <a:lnTo>
                      <a:pt x="3693" y="44"/>
                    </a:lnTo>
                    <a:lnTo>
                      <a:pt x="3691" y="38"/>
                    </a:lnTo>
                    <a:lnTo>
                      <a:pt x="3688" y="33"/>
                    </a:lnTo>
                    <a:lnTo>
                      <a:pt x="3685" y="28"/>
                    </a:lnTo>
                    <a:lnTo>
                      <a:pt x="3682" y="23"/>
                    </a:lnTo>
                    <a:lnTo>
                      <a:pt x="3678" y="18"/>
                    </a:lnTo>
                    <a:lnTo>
                      <a:pt x="3673" y="14"/>
                    </a:lnTo>
                    <a:lnTo>
                      <a:pt x="3668" y="10"/>
                    </a:lnTo>
                    <a:lnTo>
                      <a:pt x="3663" y="7"/>
                    </a:lnTo>
                    <a:lnTo>
                      <a:pt x="3657" y="4"/>
                    </a:lnTo>
                    <a:lnTo>
                      <a:pt x="3651" y="2"/>
                    </a:lnTo>
                    <a:lnTo>
                      <a:pt x="3645" y="1"/>
                    </a:lnTo>
                    <a:lnTo>
                      <a:pt x="3639" y="0"/>
                    </a:lnTo>
                    <a:lnTo>
                      <a:pt x="3633" y="0"/>
                    </a:lnTo>
                    <a:lnTo>
                      <a:pt x="65" y="0"/>
                    </a:lnTo>
                    <a:lnTo>
                      <a:pt x="58" y="0"/>
                    </a:lnTo>
                    <a:lnTo>
                      <a:pt x="51" y="1"/>
                    </a:lnTo>
                    <a:lnTo>
                      <a:pt x="45" y="2"/>
                    </a:lnTo>
                    <a:lnTo>
                      <a:pt x="39" y="4"/>
                    </a:lnTo>
                    <a:lnTo>
                      <a:pt x="33" y="7"/>
                    </a:lnTo>
                    <a:lnTo>
                      <a:pt x="28" y="10"/>
                    </a:lnTo>
                    <a:lnTo>
                      <a:pt x="23" y="14"/>
                    </a:lnTo>
                    <a:lnTo>
                      <a:pt x="18" y="18"/>
                    </a:lnTo>
                    <a:lnTo>
                      <a:pt x="14" y="23"/>
                    </a:lnTo>
                    <a:lnTo>
                      <a:pt x="10" y="28"/>
                    </a:lnTo>
                    <a:lnTo>
                      <a:pt x="7" y="33"/>
                    </a:lnTo>
                    <a:lnTo>
                      <a:pt x="4" y="38"/>
                    </a:lnTo>
                    <a:lnTo>
                      <a:pt x="2" y="44"/>
                    </a:lnTo>
                    <a:lnTo>
                      <a:pt x="1" y="50"/>
                    </a:lnTo>
                    <a:lnTo>
                      <a:pt x="0" y="56"/>
                    </a:lnTo>
                    <a:lnTo>
                      <a:pt x="0" y="64"/>
                    </a:lnTo>
                    <a:lnTo>
                      <a:pt x="0" y="1340"/>
                    </a:lnTo>
                    <a:lnTo>
                      <a:pt x="0" y="1347"/>
                    </a:lnTo>
                    <a:lnTo>
                      <a:pt x="1" y="1353"/>
                    </a:lnTo>
                    <a:lnTo>
                      <a:pt x="2" y="1359"/>
                    </a:lnTo>
                    <a:lnTo>
                      <a:pt x="4" y="1365"/>
                    </a:lnTo>
                    <a:lnTo>
                      <a:pt x="7" y="1370"/>
                    </a:lnTo>
                    <a:lnTo>
                      <a:pt x="10" y="1375"/>
                    </a:lnTo>
                    <a:lnTo>
                      <a:pt x="14" y="1381"/>
                    </a:lnTo>
                    <a:lnTo>
                      <a:pt x="18" y="1385"/>
                    </a:lnTo>
                    <a:lnTo>
                      <a:pt x="23" y="1389"/>
                    </a:lnTo>
                    <a:lnTo>
                      <a:pt x="28" y="1393"/>
                    </a:lnTo>
                    <a:lnTo>
                      <a:pt x="33" y="1396"/>
                    </a:lnTo>
                    <a:lnTo>
                      <a:pt x="39" y="1399"/>
                    </a:lnTo>
                    <a:lnTo>
                      <a:pt x="45" y="1401"/>
                    </a:lnTo>
                    <a:lnTo>
                      <a:pt x="51" y="1402"/>
                    </a:lnTo>
                    <a:lnTo>
                      <a:pt x="58" y="1403"/>
                    </a:lnTo>
                    <a:lnTo>
                      <a:pt x="65" y="1404"/>
                    </a:lnTo>
                    <a:lnTo>
                      <a:pt x="3633" y="1404"/>
                    </a:lnTo>
                    <a:close/>
                  </a:path>
                </a:pathLst>
              </a:custGeom>
              <a:solidFill>
                <a:srgbClr val="E6E2DE"/>
              </a:solidFill>
              <a:ln w="0">
                <a:solidFill>
                  <a:schemeClr val="bg2"/>
                </a:solidFill>
                <a:prstDash val="solid"/>
                <a:round/>
                <a:headEnd/>
                <a:tailEnd/>
              </a:ln>
            </p:spPr>
            <p:txBody>
              <a:bodyPr/>
              <a:lstStyle/>
              <a:p>
                <a:endParaRPr lang="en-US"/>
              </a:p>
            </p:txBody>
          </p:sp>
          <p:sp>
            <p:nvSpPr>
              <p:cNvPr id="1039661" name="Freeform 301"/>
              <p:cNvSpPr>
                <a:spLocks/>
              </p:cNvSpPr>
              <p:nvPr/>
            </p:nvSpPr>
            <p:spPr bwMode="auto">
              <a:xfrm>
                <a:off x="2523" y="1598"/>
                <a:ext cx="340" cy="81"/>
              </a:xfrm>
              <a:custGeom>
                <a:avLst/>
                <a:gdLst>
                  <a:gd name="T0" fmla="*/ 3343 w 3401"/>
                  <a:gd name="T1" fmla="*/ 814 h 815"/>
                  <a:gd name="T2" fmla="*/ 3356 w 3401"/>
                  <a:gd name="T3" fmla="*/ 812 h 815"/>
                  <a:gd name="T4" fmla="*/ 3367 w 3401"/>
                  <a:gd name="T5" fmla="*/ 807 h 815"/>
                  <a:gd name="T6" fmla="*/ 3377 w 3401"/>
                  <a:gd name="T7" fmla="*/ 800 h 815"/>
                  <a:gd name="T8" fmla="*/ 3387 w 3401"/>
                  <a:gd name="T9" fmla="*/ 792 h 815"/>
                  <a:gd name="T10" fmla="*/ 3393 w 3401"/>
                  <a:gd name="T11" fmla="*/ 781 h 815"/>
                  <a:gd name="T12" fmla="*/ 3398 w 3401"/>
                  <a:gd name="T13" fmla="*/ 770 h 815"/>
                  <a:gd name="T14" fmla="*/ 3400 w 3401"/>
                  <a:gd name="T15" fmla="*/ 758 h 815"/>
                  <a:gd name="T16" fmla="*/ 3401 w 3401"/>
                  <a:gd name="T17" fmla="*/ 64 h 815"/>
                  <a:gd name="T18" fmla="*/ 3399 w 3401"/>
                  <a:gd name="T19" fmla="*/ 50 h 815"/>
                  <a:gd name="T20" fmla="*/ 3396 w 3401"/>
                  <a:gd name="T21" fmla="*/ 38 h 815"/>
                  <a:gd name="T22" fmla="*/ 3390 w 3401"/>
                  <a:gd name="T23" fmla="*/ 28 h 815"/>
                  <a:gd name="T24" fmla="*/ 3382 w 3401"/>
                  <a:gd name="T25" fmla="*/ 19 h 815"/>
                  <a:gd name="T26" fmla="*/ 3372 w 3401"/>
                  <a:gd name="T27" fmla="*/ 10 h 815"/>
                  <a:gd name="T28" fmla="*/ 3362 w 3401"/>
                  <a:gd name="T29" fmla="*/ 4 h 815"/>
                  <a:gd name="T30" fmla="*/ 3350 w 3401"/>
                  <a:gd name="T31" fmla="*/ 1 h 815"/>
                  <a:gd name="T32" fmla="*/ 3337 w 3401"/>
                  <a:gd name="T33" fmla="*/ 0 h 815"/>
                  <a:gd name="T34" fmla="*/ 56 w 3401"/>
                  <a:gd name="T35" fmla="*/ 0 h 815"/>
                  <a:gd name="T36" fmla="*/ 44 w 3401"/>
                  <a:gd name="T37" fmla="*/ 2 h 815"/>
                  <a:gd name="T38" fmla="*/ 33 w 3401"/>
                  <a:gd name="T39" fmla="*/ 7 h 815"/>
                  <a:gd name="T40" fmla="*/ 22 w 3401"/>
                  <a:gd name="T41" fmla="*/ 14 h 815"/>
                  <a:gd name="T42" fmla="*/ 14 w 3401"/>
                  <a:gd name="T43" fmla="*/ 23 h 815"/>
                  <a:gd name="T44" fmla="*/ 7 w 3401"/>
                  <a:gd name="T45" fmla="*/ 33 h 815"/>
                  <a:gd name="T46" fmla="*/ 2 w 3401"/>
                  <a:gd name="T47" fmla="*/ 44 h 815"/>
                  <a:gd name="T48" fmla="*/ 0 w 3401"/>
                  <a:gd name="T49" fmla="*/ 57 h 815"/>
                  <a:gd name="T50" fmla="*/ 0 w 3401"/>
                  <a:gd name="T51" fmla="*/ 752 h 815"/>
                  <a:gd name="T52" fmla="*/ 1 w 3401"/>
                  <a:gd name="T53" fmla="*/ 764 h 815"/>
                  <a:gd name="T54" fmla="*/ 4 w 3401"/>
                  <a:gd name="T55" fmla="*/ 776 h 815"/>
                  <a:gd name="T56" fmla="*/ 10 w 3401"/>
                  <a:gd name="T57" fmla="*/ 786 h 815"/>
                  <a:gd name="T58" fmla="*/ 18 w 3401"/>
                  <a:gd name="T59" fmla="*/ 796 h 815"/>
                  <a:gd name="T60" fmla="*/ 28 w 3401"/>
                  <a:gd name="T61" fmla="*/ 804 h 815"/>
                  <a:gd name="T62" fmla="*/ 38 w 3401"/>
                  <a:gd name="T63" fmla="*/ 810 h 815"/>
                  <a:gd name="T64" fmla="*/ 50 w 3401"/>
                  <a:gd name="T65" fmla="*/ 813 h 815"/>
                  <a:gd name="T66" fmla="*/ 64 w 3401"/>
                  <a:gd name="T67" fmla="*/ 81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01" h="815">
                    <a:moveTo>
                      <a:pt x="3337" y="815"/>
                    </a:moveTo>
                    <a:lnTo>
                      <a:pt x="3343" y="814"/>
                    </a:lnTo>
                    <a:lnTo>
                      <a:pt x="3350" y="813"/>
                    </a:lnTo>
                    <a:lnTo>
                      <a:pt x="3356" y="812"/>
                    </a:lnTo>
                    <a:lnTo>
                      <a:pt x="3362" y="810"/>
                    </a:lnTo>
                    <a:lnTo>
                      <a:pt x="3367" y="807"/>
                    </a:lnTo>
                    <a:lnTo>
                      <a:pt x="3372" y="804"/>
                    </a:lnTo>
                    <a:lnTo>
                      <a:pt x="3377" y="800"/>
                    </a:lnTo>
                    <a:lnTo>
                      <a:pt x="3382" y="796"/>
                    </a:lnTo>
                    <a:lnTo>
                      <a:pt x="3387" y="792"/>
                    </a:lnTo>
                    <a:lnTo>
                      <a:pt x="3390" y="786"/>
                    </a:lnTo>
                    <a:lnTo>
                      <a:pt x="3393" y="781"/>
                    </a:lnTo>
                    <a:lnTo>
                      <a:pt x="3396" y="776"/>
                    </a:lnTo>
                    <a:lnTo>
                      <a:pt x="3398" y="770"/>
                    </a:lnTo>
                    <a:lnTo>
                      <a:pt x="3399" y="764"/>
                    </a:lnTo>
                    <a:lnTo>
                      <a:pt x="3400" y="758"/>
                    </a:lnTo>
                    <a:lnTo>
                      <a:pt x="3401" y="752"/>
                    </a:lnTo>
                    <a:lnTo>
                      <a:pt x="3401" y="64"/>
                    </a:lnTo>
                    <a:lnTo>
                      <a:pt x="3400" y="57"/>
                    </a:lnTo>
                    <a:lnTo>
                      <a:pt x="3399" y="50"/>
                    </a:lnTo>
                    <a:lnTo>
                      <a:pt x="3398" y="44"/>
                    </a:lnTo>
                    <a:lnTo>
                      <a:pt x="3396" y="38"/>
                    </a:lnTo>
                    <a:lnTo>
                      <a:pt x="3393" y="33"/>
                    </a:lnTo>
                    <a:lnTo>
                      <a:pt x="3390" y="28"/>
                    </a:lnTo>
                    <a:lnTo>
                      <a:pt x="3387" y="23"/>
                    </a:lnTo>
                    <a:lnTo>
                      <a:pt x="3382" y="19"/>
                    </a:lnTo>
                    <a:lnTo>
                      <a:pt x="3377" y="14"/>
                    </a:lnTo>
                    <a:lnTo>
                      <a:pt x="3372" y="10"/>
                    </a:lnTo>
                    <a:lnTo>
                      <a:pt x="3367" y="7"/>
                    </a:lnTo>
                    <a:lnTo>
                      <a:pt x="3362" y="4"/>
                    </a:lnTo>
                    <a:lnTo>
                      <a:pt x="3356" y="2"/>
                    </a:lnTo>
                    <a:lnTo>
                      <a:pt x="3350" y="1"/>
                    </a:lnTo>
                    <a:lnTo>
                      <a:pt x="3343" y="0"/>
                    </a:lnTo>
                    <a:lnTo>
                      <a:pt x="3337" y="0"/>
                    </a:lnTo>
                    <a:lnTo>
                      <a:pt x="64" y="0"/>
                    </a:lnTo>
                    <a:lnTo>
                      <a:pt x="56" y="0"/>
                    </a:lnTo>
                    <a:lnTo>
                      <a:pt x="50" y="1"/>
                    </a:lnTo>
                    <a:lnTo>
                      <a:pt x="44" y="2"/>
                    </a:lnTo>
                    <a:lnTo>
                      <a:pt x="38" y="4"/>
                    </a:lnTo>
                    <a:lnTo>
                      <a:pt x="33" y="7"/>
                    </a:lnTo>
                    <a:lnTo>
                      <a:pt x="28" y="10"/>
                    </a:lnTo>
                    <a:lnTo>
                      <a:pt x="22" y="14"/>
                    </a:lnTo>
                    <a:lnTo>
                      <a:pt x="18" y="19"/>
                    </a:lnTo>
                    <a:lnTo>
                      <a:pt x="14" y="23"/>
                    </a:lnTo>
                    <a:lnTo>
                      <a:pt x="10" y="28"/>
                    </a:lnTo>
                    <a:lnTo>
                      <a:pt x="7" y="33"/>
                    </a:lnTo>
                    <a:lnTo>
                      <a:pt x="4" y="38"/>
                    </a:lnTo>
                    <a:lnTo>
                      <a:pt x="2" y="44"/>
                    </a:lnTo>
                    <a:lnTo>
                      <a:pt x="1" y="50"/>
                    </a:lnTo>
                    <a:lnTo>
                      <a:pt x="0" y="57"/>
                    </a:lnTo>
                    <a:lnTo>
                      <a:pt x="0" y="64"/>
                    </a:lnTo>
                    <a:lnTo>
                      <a:pt x="0" y="752"/>
                    </a:lnTo>
                    <a:lnTo>
                      <a:pt x="0" y="758"/>
                    </a:lnTo>
                    <a:lnTo>
                      <a:pt x="1" y="764"/>
                    </a:lnTo>
                    <a:lnTo>
                      <a:pt x="2" y="770"/>
                    </a:lnTo>
                    <a:lnTo>
                      <a:pt x="4" y="776"/>
                    </a:lnTo>
                    <a:lnTo>
                      <a:pt x="7" y="781"/>
                    </a:lnTo>
                    <a:lnTo>
                      <a:pt x="10" y="786"/>
                    </a:lnTo>
                    <a:lnTo>
                      <a:pt x="14" y="792"/>
                    </a:lnTo>
                    <a:lnTo>
                      <a:pt x="18" y="796"/>
                    </a:lnTo>
                    <a:lnTo>
                      <a:pt x="22" y="800"/>
                    </a:lnTo>
                    <a:lnTo>
                      <a:pt x="28" y="804"/>
                    </a:lnTo>
                    <a:lnTo>
                      <a:pt x="33" y="807"/>
                    </a:lnTo>
                    <a:lnTo>
                      <a:pt x="38" y="810"/>
                    </a:lnTo>
                    <a:lnTo>
                      <a:pt x="44" y="812"/>
                    </a:lnTo>
                    <a:lnTo>
                      <a:pt x="50" y="813"/>
                    </a:lnTo>
                    <a:lnTo>
                      <a:pt x="56" y="814"/>
                    </a:lnTo>
                    <a:lnTo>
                      <a:pt x="64" y="815"/>
                    </a:lnTo>
                    <a:lnTo>
                      <a:pt x="3337" y="815"/>
                    </a:lnTo>
                    <a:close/>
                  </a:path>
                </a:pathLst>
              </a:custGeom>
              <a:solidFill>
                <a:srgbClr val="F2EEE2"/>
              </a:solidFill>
              <a:ln w="0">
                <a:solidFill>
                  <a:schemeClr val="bg2"/>
                </a:solidFill>
                <a:prstDash val="solid"/>
                <a:round/>
                <a:headEnd/>
                <a:tailEnd/>
              </a:ln>
            </p:spPr>
            <p:txBody>
              <a:bodyPr/>
              <a:lstStyle/>
              <a:p>
                <a:endParaRPr lang="en-US"/>
              </a:p>
            </p:txBody>
          </p:sp>
          <p:sp>
            <p:nvSpPr>
              <p:cNvPr id="1039662" name="Freeform 302"/>
              <p:cNvSpPr>
                <a:spLocks/>
              </p:cNvSpPr>
              <p:nvPr/>
            </p:nvSpPr>
            <p:spPr bwMode="auto">
              <a:xfrm>
                <a:off x="2763" y="1688"/>
                <a:ext cx="82" cy="18"/>
              </a:xfrm>
              <a:custGeom>
                <a:avLst/>
                <a:gdLst>
                  <a:gd name="T0" fmla="*/ 758 w 817"/>
                  <a:gd name="T1" fmla="*/ 180 h 181"/>
                  <a:gd name="T2" fmla="*/ 771 w 817"/>
                  <a:gd name="T3" fmla="*/ 178 h 181"/>
                  <a:gd name="T4" fmla="*/ 783 w 817"/>
                  <a:gd name="T5" fmla="*/ 172 h 181"/>
                  <a:gd name="T6" fmla="*/ 793 w 817"/>
                  <a:gd name="T7" fmla="*/ 165 h 181"/>
                  <a:gd name="T8" fmla="*/ 801 w 817"/>
                  <a:gd name="T9" fmla="*/ 157 h 181"/>
                  <a:gd name="T10" fmla="*/ 809 w 817"/>
                  <a:gd name="T11" fmla="*/ 147 h 181"/>
                  <a:gd name="T12" fmla="*/ 814 w 817"/>
                  <a:gd name="T13" fmla="*/ 135 h 181"/>
                  <a:gd name="T14" fmla="*/ 816 w 817"/>
                  <a:gd name="T15" fmla="*/ 123 h 181"/>
                  <a:gd name="T16" fmla="*/ 817 w 817"/>
                  <a:gd name="T17" fmla="*/ 64 h 181"/>
                  <a:gd name="T18" fmla="*/ 815 w 817"/>
                  <a:gd name="T19" fmla="*/ 51 h 181"/>
                  <a:gd name="T20" fmla="*/ 812 w 817"/>
                  <a:gd name="T21" fmla="*/ 39 h 181"/>
                  <a:gd name="T22" fmla="*/ 806 w 817"/>
                  <a:gd name="T23" fmla="*/ 27 h 181"/>
                  <a:gd name="T24" fmla="*/ 797 w 817"/>
                  <a:gd name="T25" fmla="*/ 18 h 181"/>
                  <a:gd name="T26" fmla="*/ 788 w 817"/>
                  <a:gd name="T27" fmla="*/ 10 h 181"/>
                  <a:gd name="T28" fmla="*/ 777 w 817"/>
                  <a:gd name="T29" fmla="*/ 4 h 181"/>
                  <a:gd name="T30" fmla="*/ 764 w 817"/>
                  <a:gd name="T31" fmla="*/ 1 h 181"/>
                  <a:gd name="T32" fmla="*/ 752 w 817"/>
                  <a:gd name="T33" fmla="*/ 0 h 181"/>
                  <a:gd name="T34" fmla="*/ 57 w 817"/>
                  <a:gd name="T35" fmla="*/ 0 h 181"/>
                  <a:gd name="T36" fmla="*/ 45 w 817"/>
                  <a:gd name="T37" fmla="*/ 2 h 181"/>
                  <a:gd name="T38" fmla="*/ 33 w 817"/>
                  <a:gd name="T39" fmla="*/ 7 h 181"/>
                  <a:gd name="T40" fmla="*/ 23 w 817"/>
                  <a:gd name="T41" fmla="*/ 14 h 181"/>
                  <a:gd name="T42" fmla="*/ 15 w 817"/>
                  <a:gd name="T43" fmla="*/ 22 h 181"/>
                  <a:gd name="T44" fmla="*/ 8 w 817"/>
                  <a:gd name="T45" fmla="*/ 33 h 181"/>
                  <a:gd name="T46" fmla="*/ 3 w 817"/>
                  <a:gd name="T47" fmla="*/ 45 h 181"/>
                  <a:gd name="T48" fmla="*/ 0 w 817"/>
                  <a:gd name="T49" fmla="*/ 57 h 181"/>
                  <a:gd name="T50" fmla="*/ 0 w 817"/>
                  <a:gd name="T51" fmla="*/ 117 h 181"/>
                  <a:gd name="T52" fmla="*/ 2 w 817"/>
                  <a:gd name="T53" fmla="*/ 129 h 181"/>
                  <a:gd name="T54" fmla="*/ 5 w 817"/>
                  <a:gd name="T55" fmla="*/ 142 h 181"/>
                  <a:gd name="T56" fmla="*/ 11 w 817"/>
                  <a:gd name="T57" fmla="*/ 152 h 181"/>
                  <a:gd name="T58" fmla="*/ 19 w 817"/>
                  <a:gd name="T59" fmla="*/ 161 h 181"/>
                  <a:gd name="T60" fmla="*/ 28 w 817"/>
                  <a:gd name="T61" fmla="*/ 169 h 181"/>
                  <a:gd name="T62" fmla="*/ 39 w 817"/>
                  <a:gd name="T63" fmla="*/ 176 h 181"/>
                  <a:gd name="T64" fmla="*/ 51 w 817"/>
                  <a:gd name="T65" fmla="*/ 179 h 181"/>
                  <a:gd name="T66" fmla="*/ 64 w 817"/>
                  <a:gd name="T6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7" h="181">
                    <a:moveTo>
                      <a:pt x="752" y="181"/>
                    </a:moveTo>
                    <a:lnTo>
                      <a:pt x="758" y="180"/>
                    </a:lnTo>
                    <a:lnTo>
                      <a:pt x="764" y="179"/>
                    </a:lnTo>
                    <a:lnTo>
                      <a:pt x="771" y="178"/>
                    </a:lnTo>
                    <a:lnTo>
                      <a:pt x="777" y="176"/>
                    </a:lnTo>
                    <a:lnTo>
                      <a:pt x="783" y="172"/>
                    </a:lnTo>
                    <a:lnTo>
                      <a:pt x="788" y="169"/>
                    </a:lnTo>
                    <a:lnTo>
                      <a:pt x="793" y="165"/>
                    </a:lnTo>
                    <a:lnTo>
                      <a:pt x="797" y="161"/>
                    </a:lnTo>
                    <a:lnTo>
                      <a:pt x="801" y="157"/>
                    </a:lnTo>
                    <a:lnTo>
                      <a:pt x="806" y="152"/>
                    </a:lnTo>
                    <a:lnTo>
                      <a:pt x="809" y="147"/>
                    </a:lnTo>
                    <a:lnTo>
                      <a:pt x="812" y="142"/>
                    </a:lnTo>
                    <a:lnTo>
                      <a:pt x="814" y="135"/>
                    </a:lnTo>
                    <a:lnTo>
                      <a:pt x="815" y="129"/>
                    </a:lnTo>
                    <a:lnTo>
                      <a:pt x="816" y="123"/>
                    </a:lnTo>
                    <a:lnTo>
                      <a:pt x="817" y="117"/>
                    </a:lnTo>
                    <a:lnTo>
                      <a:pt x="817" y="64"/>
                    </a:lnTo>
                    <a:lnTo>
                      <a:pt x="816" y="57"/>
                    </a:lnTo>
                    <a:lnTo>
                      <a:pt x="815" y="51"/>
                    </a:lnTo>
                    <a:lnTo>
                      <a:pt x="814" y="45"/>
                    </a:lnTo>
                    <a:lnTo>
                      <a:pt x="812" y="39"/>
                    </a:lnTo>
                    <a:lnTo>
                      <a:pt x="809" y="33"/>
                    </a:lnTo>
                    <a:lnTo>
                      <a:pt x="806" y="27"/>
                    </a:lnTo>
                    <a:lnTo>
                      <a:pt x="801" y="22"/>
                    </a:lnTo>
                    <a:lnTo>
                      <a:pt x="797" y="18"/>
                    </a:lnTo>
                    <a:lnTo>
                      <a:pt x="793" y="14"/>
                    </a:lnTo>
                    <a:lnTo>
                      <a:pt x="788" y="10"/>
                    </a:lnTo>
                    <a:lnTo>
                      <a:pt x="783" y="7"/>
                    </a:lnTo>
                    <a:lnTo>
                      <a:pt x="777" y="4"/>
                    </a:lnTo>
                    <a:lnTo>
                      <a:pt x="771" y="2"/>
                    </a:lnTo>
                    <a:lnTo>
                      <a:pt x="764" y="1"/>
                    </a:lnTo>
                    <a:lnTo>
                      <a:pt x="758" y="0"/>
                    </a:lnTo>
                    <a:lnTo>
                      <a:pt x="752" y="0"/>
                    </a:lnTo>
                    <a:lnTo>
                      <a:pt x="64" y="0"/>
                    </a:lnTo>
                    <a:lnTo>
                      <a:pt x="57" y="0"/>
                    </a:lnTo>
                    <a:lnTo>
                      <a:pt x="51" y="1"/>
                    </a:lnTo>
                    <a:lnTo>
                      <a:pt x="45" y="2"/>
                    </a:lnTo>
                    <a:lnTo>
                      <a:pt x="39" y="4"/>
                    </a:lnTo>
                    <a:lnTo>
                      <a:pt x="33" y="7"/>
                    </a:lnTo>
                    <a:lnTo>
                      <a:pt x="28" y="10"/>
                    </a:lnTo>
                    <a:lnTo>
                      <a:pt x="23" y="14"/>
                    </a:lnTo>
                    <a:lnTo>
                      <a:pt x="19" y="18"/>
                    </a:lnTo>
                    <a:lnTo>
                      <a:pt x="15" y="22"/>
                    </a:lnTo>
                    <a:lnTo>
                      <a:pt x="11" y="27"/>
                    </a:lnTo>
                    <a:lnTo>
                      <a:pt x="8" y="33"/>
                    </a:lnTo>
                    <a:lnTo>
                      <a:pt x="5" y="39"/>
                    </a:lnTo>
                    <a:lnTo>
                      <a:pt x="3" y="45"/>
                    </a:lnTo>
                    <a:lnTo>
                      <a:pt x="2" y="51"/>
                    </a:lnTo>
                    <a:lnTo>
                      <a:pt x="0" y="57"/>
                    </a:lnTo>
                    <a:lnTo>
                      <a:pt x="0" y="64"/>
                    </a:lnTo>
                    <a:lnTo>
                      <a:pt x="0" y="117"/>
                    </a:lnTo>
                    <a:lnTo>
                      <a:pt x="0" y="123"/>
                    </a:lnTo>
                    <a:lnTo>
                      <a:pt x="2" y="129"/>
                    </a:lnTo>
                    <a:lnTo>
                      <a:pt x="3" y="135"/>
                    </a:lnTo>
                    <a:lnTo>
                      <a:pt x="5" y="142"/>
                    </a:lnTo>
                    <a:lnTo>
                      <a:pt x="8" y="147"/>
                    </a:lnTo>
                    <a:lnTo>
                      <a:pt x="11" y="152"/>
                    </a:lnTo>
                    <a:lnTo>
                      <a:pt x="15" y="157"/>
                    </a:lnTo>
                    <a:lnTo>
                      <a:pt x="19" y="161"/>
                    </a:lnTo>
                    <a:lnTo>
                      <a:pt x="23" y="165"/>
                    </a:lnTo>
                    <a:lnTo>
                      <a:pt x="28" y="169"/>
                    </a:lnTo>
                    <a:lnTo>
                      <a:pt x="33" y="172"/>
                    </a:lnTo>
                    <a:lnTo>
                      <a:pt x="39" y="176"/>
                    </a:lnTo>
                    <a:lnTo>
                      <a:pt x="45" y="178"/>
                    </a:lnTo>
                    <a:lnTo>
                      <a:pt x="51" y="179"/>
                    </a:lnTo>
                    <a:lnTo>
                      <a:pt x="57" y="180"/>
                    </a:lnTo>
                    <a:lnTo>
                      <a:pt x="64" y="181"/>
                    </a:lnTo>
                    <a:lnTo>
                      <a:pt x="752" y="181"/>
                    </a:lnTo>
                    <a:close/>
                  </a:path>
                </a:pathLst>
              </a:custGeom>
              <a:solidFill>
                <a:srgbClr val="F2EEEA"/>
              </a:solidFill>
              <a:ln w="0">
                <a:solidFill>
                  <a:schemeClr val="bg2"/>
                </a:solidFill>
                <a:prstDash val="solid"/>
                <a:round/>
                <a:headEnd/>
                <a:tailEnd/>
              </a:ln>
            </p:spPr>
            <p:txBody>
              <a:bodyPr/>
              <a:lstStyle/>
              <a:p>
                <a:endParaRPr lang="en-US"/>
              </a:p>
            </p:txBody>
          </p:sp>
          <p:sp>
            <p:nvSpPr>
              <p:cNvPr id="1039663" name="Freeform 303"/>
              <p:cNvSpPr>
                <a:spLocks/>
              </p:cNvSpPr>
              <p:nvPr/>
            </p:nvSpPr>
            <p:spPr bwMode="auto">
              <a:xfrm>
                <a:off x="2560" y="1688"/>
                <a:ext cx="71" cy="18"/>
              </a:xfrm>
              <a:custGeom>
                <a:avLst/>
                <a:gdLst>
                  <a:gd name="T0" fmla="*/ 621 w 704"/>
                  <a:gd name="T1" fmla="*/ 180 h 181"/>
                  <a:gd name="T2" fmla="*/ 639 w 704"/>
                  <a:gd name="T3" fmla="*/ 177 h 181"/>
                  <a:gd name="T4" fmla="*/ 655 w 704"/>
                  <a:gd name="T5" fmla="*/ 169 h 181"/>
                  <a:gd name="T6" fmla="*/ 670 w 704"/>
                  <a:gd name="T7" fmla="*/ 160 h 181"/>
                  <a:gd name="T8" fmla="*/ 682 w 704"/>
                  <a:gd name="T9" fmla="*/ 148 h 181"/>
                  <a:gd name="T10" fmla="*/ 692 w 704"/>
                  <a:gd name="T11" fmla="*/ 133 h 181"/>
                  <a:gd name="T12" fmla="*/ 699 w 704"/>
                  <a:gd name="T13" fmla="*/ 117 h 181"/>
                  <a:gd name="T14" fmla="*/ 703 w 704"/>
                  <a:gd name="T15" fmla="*/ 99 h 181"/>
                  <a:gd name="T16" fmla="*/ 703 w 704"/>
                  <a:gd name="T17" fmla="*/ 81 h 181"/>
                  <a:gd name="T18" fmla="*/ 699 w 704"/>
                  <a:gd name="T19" fmla="*/ 63 h 181"/>
                  <a:gd name="T20" fmla="*/ 692 w 704"/>
                  <a:gd name="T21" fmla="*/ 47 h 181"/>
                  <a:gd name="T22" fmla="*/ 682 w 704"/>
                  <a:gd name="T23" fmla="*/ 33 h 181"/>
                  <a:gd name="T24" fmla="*/ 670 w 704"/>
                  <a:gd name="T25" fmla="*/ 20 h 181"/>
                  <a:gd name="T26" fmla="*/ 655 w 704"/>
                  <a:gd name="T27" fmla="*/ 10 h 181"/>
                  <a:gd name="T28" fmla="*/ 639 w 704"/>
                  <a:gd name="T29" fmla="*/ 4 h 181"/>
                  <a:gd name="T30" fmla="*/ 621 w 704"/>
                  <a:gd name="T31" fmla="*/ 0 h 181"/>
                  <a:gd name="T32" fmla="*/ 91 w 704"/>
                  <a:gd name="T33" fmla="*/ 0 h 181"/>
                  <a:gd name="T34" fmla="*/ 73 w 704"/>
                  <a:gd name="T35" fmla="*/ 1 h 181"/>
                  <a:gd name="T36" fmla="*/ 55 w 704"/>
                  <a:gd name="T37" fmla="*/ 7 h 181"/>
                  <a:gd name="T38" fmla="*/ 40 w 704"/>
                  <a:gd name="T39" fmla="*/ 15 h 181"/>
                  <a:gd name="T40" fmla="*/ 26 w 704"/>
                  <a:gd name="T41" fmla="*/ 26 h 181"/>
                  <a:gd name="T42" fmla="*/ 15 w 704"/>
                  <a:gd name="T43" fmla="*/ 40 h 181"/>
                  <a:gd name="T44" fmla="*/ 7 w 704"/>
                  <a:gd name="T45" fmla="*/ 55 h 181"/>
                  <a:gd name="T46" fmla="*/ 1 w 704"/>
                  <a:gd name="T47" fmla="*/ 72 h 181"/>
                  <a:gd name="T48" fmla="*/ 0 w 704"/>
                  <a:gd name="T49" fmla="*/ 90 h 181"/>
                  <a:gd name="T50" fmla="*/ 1 w 704"/>
                  <a:gd name="T51" fmla="*/ 108 h 181"/>
                  <a:gd name="T52" fmla="*/ 7 w 704"/>
                  <a:gd name="T53" fmla="*/ 125 h 181"/>
                  <a:gd name="T54" fmla="*/ 15 w 704"/>
                  <a:gd name="T55" fmla="*/ 141 h 181"/>
                  <a:gd name="T56" fmla="*/ 26 w 704"/>
                  <a:gd name="T57" fmla="*/ 154 h 181"/>
                  <a:gd name="T58" fmla="*/ 40 w 704"/>
                  <a:gd name="T59" fmla="*/ 165 h 181"/>
                  <a:gd name="T60" fmla="*/ 55 w 704"/>
                  <a:gd name="T61" fmla="*/ 173 h 181"/>
                  <a:gd name="T62" fmla="*/ 73 w 704"/>
                  <a:gd name="T63" fmla="*/ 179 h 181"/>
                  <a:gd name="T64" fmla="*/ 91 w 704"/>
                  <a:gd name="T6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181">
                    <a:moveTo>
                      <a:pt x="612" y="181"/>
                    </a:moveTo>
                    <a:lnTo>
                      <a:pt x="621" y="180"/>
                    </a:lnTo>
                    <a:lnTo>
                      <a:pt x="630" y="179"/>
                    </a:lnTo>
                    <a:lnTo>
                      <a:pt x="639" y="177"/>
                    </a:lnTo>
                    <a:lnTo>
                      <a:pt x="648" y="173"/>
                    </a:lnTo>
                    <a:lnTo>
                      <a:pt x="655" y="169"/>
                    </a:lnTo>
                    <a:lnTo>
                      <a:pt x="663" y="165"/>
                    </a:lnTo>
                    <a:lnTo>
                      <a:pt x="670" y="160"/>
                    </a:lnTo>
                    <a:lnTo>
                      <a:pt x="677" y="154"/>
                    </a:lnTo>
                    <a:lnTo>
                      <a:pt x="682" y="148"/>
                    </a:lnTo>
                    <a:lnTo>
                      <a:pt x="688" y="141"/>
                    </a:lnTo>
                    <a:lnTo>
                      <a:pt x="692" y="133"/>
                    </a:lnTo>
                    <a:lnTo>
                      <a:pt x="696" y="125"/>
                    </a:lnTo>
                    <a:lnTo>
                      <a:pt x="699" y="117"/>
                    </a:lnTo>
                    <a:lnTo>
                      <a:pt x="701" y="108"/>
                    </a:lnTo>
                    <a:lnTo>
                      <a:pt x="703" y="99"/>
                    </a:lnTo>
                    <a:lnTo>
                      <a:pt x="704" y="90"/>
                    </a:lnTo>
                    <a:lnTo>
                      <a:pt x="703" y="81"/>
                    </a:lnTo>
                    <a:lnTo>
                      <a:pt x="701" y="72"/>
                    </a:lnTo>
                    <a:lnTo>
                      <a:pt x="699" y="63"/>
                    </a:lnTo>
                    <a:lnTo>
                      <a:pt x="696" y="55"/>
                    </a:lnTo>
                    <a:lnTo>
                      <a:pt x="692" y="47"/>
                    </a:lnTo>
                    <a:lnTo>
                      <a:pt x="688" y="40"/>
                    </a:lnTo>
                    <a:lnTo>
                      <a:pt x="682" y="33"/>
                    </a:lnTo>
                    <a:lnTo>
                      <a:pt x="677" y="26"/>
                    </a:lnTo>
                    <a:lnTo>
                      <a:pt x="670" y="20"/>
                    </a:lnTo>
                    <a:lnTo>
                      <a:pt x="663" y="15"/>
                    </a:lnTo>
                    <a:lnTo>
                      <a:pt x="655" y="10"/>
                    </a:lnTo>
                    <a:lnTo>
                      <a:pt x="648" y="7"/>
                    </a:lnTo>
                    <a:lnTo>
                      <a:pt x="639" y="4"/>
                    </a:lnTo>
                    <a:lnTo>
                      <a:pt x="630" y="1"/>
                    </a:lnTo>
                    <a:lnTo>
                      <a:pt x="621" y="0"/>
                    </a:lnTo>
                    <a:lnTo>
                      <a:pt x="612" y="0"/>
                    </a:lnTo>
                    <a:lnTo>
                      <a:pt x="91" y="0"/>
                    </a:lnTo>
                    <a:lnTo>
                      <a:pt x="81" y="0"/>
                    </a:lnTo>
                    <a:lnTo>
                      <a:pt x="73" y="1"/>
                    </a:lnTo>
                    <a:lnTo>
                      <a:pt x="63" y="4"/>
                    </a:lnTo>
                    <a:lnTo>
                      <a:pt x="55" y="7"/>
                    </a:lnTo>
                    <a:lnTo>
                      <a:pt x="47" y="10"/>
                    </a:lnTo>
                    <a:lnTo>
                      <a:pt x="40" y="15"/>
                    </a:lnTo>
                    <a:lnTo>
                      <a:pt x="32" y="20"/>
                    </a:lnTo>
                    <a:lnTo>
                      <a:pt x="26" y="26"/>
                    </a:lnTo>
                    <a:lnTo>
                      <a:pt x="20" y="33"/>
                    </a:lnTo>
                    <a:lnTo>
                      <a:pt x="15" y="40"/>
                    </a:lnTo>
                    <a:lnTo>
                      <a:pt x="11" y="47"/>
                    </a:lnTo>
                    <a:lnTo>
                      <a:pt x="7" y="55"/>
                    </a:lnTo>
                    <a:lnTo>
                      <a:pt x="4" y="63"/>
                    </a:lnTo>
                    <a:lnTo>
                      <a:pt x="1" y="72"/>
                    </a:lnTo>
                    <a:lnTo>
                      <a:pt x="0" y="81"/>
                    </a:lnTo>
                    <a:lnTo>
                      <a:pt x="0" y="90"/>
                    </a:lnTo>
                    <a:lnTo>
                      <a:pt x="0" y="99"/>
                    </a:lnTo>
                    <a:lnTo>
                      <a:pt x="1" y="108"/>
                    </a:lnTo>
                    <a:lnTo>
                      <a:pt x="4" y="117"/>
                    </a:lnTo>
                    <a:lnTo>
                      <a:pt x="7" y="125"/>
                    </a:lnTo>
                    <a:lnTo>
                      <a:pt x="11" y="133"/>
                    </a:lnTo>
                    <a:lnTo>
                      <a:pt x="15" y="141"/>
                    </a:lnTo>
                    <a:lnTo>
                      <a:pt x="20" y="148"/>
                    </a:lnTo>
                    <a:lnTo>
                      <a:pt x="26" y="154"/>
                    </a:lnTo>
                    <a:lnTo>
                      <a:pt x="32" y="160"/>
                    </a:lnTo>
                    <a:lnTo>
                      <a:pt x="40" y="165"/>
                    </a:lnTo>
                    <a:lnTo>
                      <a:pt x="47" y="169"/>
                    </a:lnTo>
                    <a:lnTo>
                      <a:pt x="55" y="173"/>
                    </a:lnTo>
                    <a:lnTo>
                      <a:pt x="63" y="177"/>
                    </a:lnTo>
                    <a:lnTo>
                      <a:pt x="73" y="179"/>
                    </a:lnTo>
                    <a:lnTo>
                      <a:pt x="81" y="180"/>
                    </a:lnTo>
                    <a:lnTo>
                      <a:pt x="91" y="181"/>
                    </a:lnTo>
                    <a:lnTo>
                      <a:pt x="612" y="181"/>
                    </a:lnTo>
                    <a:close/>
                  </a:path>
                </a:pathLst>
              </a:custGeom>
              <a:solidFill>
                <a:srgbClr val="E5E9E7"/>
              </a:solidFill>
              <a:ln w="0">
                <a:solidFill>
                  <a:schemeClr val="bg2"/>
                </a:solidFill>
                <a:prstDash val="solid"/>
                <a:round/>
                <a:headEnd/>
                <a:tailEnd/>
              </a:ln>
            </p:spPr>
            <p:txBody>
              <a:bodyPr/>
              <a:lstStyle/>
              <a:p>
                <a:endParaRPr lang="en-US"/>
              </a:p>
            </p:txBody>
          </p:sp>
          <p:sp>
            <p:nvSpPr>
              <p:cNvPr id="1039664" name="Freeform 304"/>
              <p:cNvSpPr>
                <a:spLocks/>
              </p:cNvSpPr>
              <p:nvPr/>
            </p:nvSpPr>
            <p:spPr bwMode="auto">
              <a:xfrm>
                <a:off x="2496" y="1863"/>
                <a:ext cx="399" cy="1"/>
              </a:xfrm>
              <a:custGeom>
                <a:avLst/>
                <a:gdLst>
                  <a:gd name="T0" fmla="*/ 0 w 3991"/>
                  <a:gd name="T1" fmla="*/ 3991 w 3991"/>
                  <a:gd name="T2" fmla="*/ 0 w 3991"/>
                </a:gdLst>
                <a:ahLst/>
                <a:cxnLst>
                  <a:cxn ang="0">
                    <a:pos x="T0" y="0"/>
                  </a:cxn>
                  <a:cxn ang="0">
                    <a:pos x="T1" y="0"/>
                  </a:cxn>
                  <a:cxn ang="0">
                    <a:pos x="T2" y="0"/>
                  </a:cxn>
                </a:cxnLst>
                <a:rect l="0" t="0" r="r" b="b"/>
                <a:pathLst>
                  <a:path w="3991">
                    <a:moveTo>
                      <a:pt x="0" y="0"/>
                    </a:moveTo>
                    <a:lnTo>
                      <a:pt x="3991" y="0"/>
                    </a:lnTo>
                    <a:lnTo>
                      <a:pt x="0" y="0"/>
                    </a:lnTo>
                    <a:close/>
                  </a:path>
                </a:pathLst>
              </a:custGeom>
              <a:solidFill>
                <a:srgbClr val="E5E9E7"/>
              </a:solidFill>
              <a:ln w="0">
                <a:solidFill>
                  <a:schemeClr val="bg2"/>
                </a:solidFill>
                <a:prstDash val="solid"/>
                <a:round/>
                <a:headEnd/>
                <a:tailEnd/>
              </a:ln>
            </p:spPr>
            <p:txBody>
              <a:bodyPr/>
              <a:lstStyle/>
              <a:p>
                <a:endParaRPr lang="en-US"/>
              </a:p>
            </p:txBody>
          </p:sp>
          <p:sp>
            <p:nvSpPr>
              <p:cNvPr id="1039665" name="Freeform 305"/>
              <p:cNvSpPr>
                <a:spLocks/>
              </p:cNvSpPr>
              <p:nvPr/>
            </p:nvSpPr>
            <p:spPr bwMode="auto">
              <a:xfrm>
                <a:off x="2522" y="1763"/>
                <a:ext cx="343" cy="33"/>
              </a:xfrm>
              <a:custGeom>
                <a:avLst/>
                <a:gdLst>
                  <a:gd name="T0" fmla="*/ 3436 w 3436"/>
                  <a:gd name="T1" fmla="*/ 182 h 329"/>
                  <a:gd name="T2" fmla="*/ 3375 w 3436"/>
                  <a:gd name="T3" fmla="*/ 182 h 329"/>
                  <a:gd name="T4" fmla="*/ 3308 w 3436"/>
                  <a:gd name="T5" fmla="*/ 182 h 329"/>
                  <a:gd name="T6" fmla="*/ 3234 w 3436"/>
                  <a:gd name="T7" fmla="*/ 182 h 329"/>
                  <a:gd name="T8" fmla="*/ 3155 w 3436"/>
                  <a:gd name="T9" fmla="*/ 182 h 329"/>
                  <a:gd name="T10" fmla="*/ 3073 w 3436"/>
                  <a:gd name="T11" fmla="*/ 182 h 329"/>
                  <a:gd name="T12" fmla="*/ 2990 w 3436"/>
                  <a:gd name="T13" fmla="*/ 182 h 329"/>
                  <a:gd name="T14" fmla="*/ 2908 w 3436"/>
                  <a:gd name="T15" fmla="*/ 182 h 329"/>
                  <a:gd name="T16" fmla="*/ 2826 w 3436"/>
                  <a:gd name="T17" fmla="*/ 182 h 329"/>
                  <a:gd name="T18" fmla="*/ 2748 w 3436"/>
                  <a:gd name="T19" fmla="*/ 182 h 329"/>
                  <a:gd name="T20" fmla="*/ 2676 w 3436"/>
                  <a:gd name="T21" fmla="*/ 182 h 329"/>
                  <a:gd name="T22" fmla="*/ 2610 w 3436"/>
                  <a:gd name="T23" fmla="*/ 182 h 329"/>
                  <a:gd name="T24" fmla="*/ 2552 w 3436"/>
                  <a:gd name="T25" fmla="*/ 182 h 329"/>
                  <a:gd name="T26" fmla="*/ 2504 w 3436"/>
                  <a:gd name="T27" fmla="*/ 182 h 329"/>
                  <a:gd name="T28" fmla="*/ 2468 w 3436"/>
                  <a:gd name="T29" fmla="*/ 182 h 329"/>
                  <a:gd name="T30" fmla="*/ 2445 w 3436"/>
                  <a:gd name="T31" fmla="*/ 182 h 329"/>
                  <a:gd name="T32" fmla="*/ 2438 w 3436"/>
                  <a:gd name="T33" fmla="*/ 182 h 329"/>
                  <a:gd name="T34" fmla="*/ 2438 w 3436"/>
                  <a:gd name="T35" fmla="*/ 0 h 329"/>
                  <a:gd name="T36" fmla="*/ 1055 w 3436"/>
                  <a:gd name="T37" fmla="*/ 0 h 329"/>
                  <a:gd name="T38" fmla="*/ 1055 w 3436"/>
                  <a:gd name="T39" fmla="*/ 182 h 329"/>
                  <a:gd name="T40" fmla="*/ 0 w 3436"/>
                  <a:gd name="T41" fmla="*/ 182 h 329"/>
                  <a:gd name="T42" fmla="*/ 0 w 3436"/>
                  <a:gd name="T43" fmla="*/ 329 h 329"/>
                  <a:gd name="T44" fmla="*/ 3436 w 3436"/>
                  <a:gd name="T45" fmla="*/ 329 h 329"/>
                  <a:gd name="T46" fmla="*/ 3436 w 3436"/>
                  <a:gd name="T47" fmla="*/ 18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6" h="329">
                    <a:moveTo>
                      <a:pt x="3436" y="182"/>
                    </a:moveTo>
                    <a:lnTo>
                      <a:pt x="3375" y="182"/>
                    </a:lnTo>
                    <a:lnTo>
                      <a:pt x="3308" y="182"/>
                    </a:lnTo>
                    <a:lnTo>
                      <a:pt x="3234" y="182"/>
                    </a:lnTo>
                    <a:lnTo>
                      <a:pt x="3155" y="182"/>
                    </a:lnTo>
                    <a:lnTo>
                      <a:pt x="3073" y="182"/>
                    </a:lnTo>
                    <a:lnTo>
                      <a:pt x="2990" y="182"/>
                    </a:lnTo>
                    <a:lnTo>
                      <a:pt x="2908" y="182"/>
                    </a:lnTo>
                    <a:lnTo>
                      <a:pt x="2826" y="182"/>
                    </a:lnTo>
                    <a:lnTo>
                      <a:pt x="2748" y="182"/>
                    </a:lnTo>
                    <a:lnTo>
                      <a:pt x="2676" y="182"/>
                    </a:lnTo>
                    <a:lnTo>
                      <a:pt x="2610" y="182"/>
                    </a:lnTo>
                    <a:lnTo>
                      <a:pt x="2552" y="182"/>
                    </a:lnTo>
                    <a:lnTo>
                      <a:pt x="2504" y="182"/>
                    </a:lnTo>
                    <a:lnTo>
                      <a:pt x="2468" y="182"/>
                    </a:lnTo>
                    <a:lnTo>
                      <a:pt x="2445" y="182"/>
                    </a:lnTo>
                    <a:lnTo>
                      <a:pt x="2438" y="182"/>
                    </a:lnTo>
                    <a:lnTo>
                      <a:pt x="2438" y="0"/>
                    </a:lnTo>
                    <a:lnTo>
                      <a:pt x="1055" y="0"/>
                    </a:lnTo>
                    <a:lnTo>
                      <a:pt x="1055" y="182"/>
                    </a:lnTo>
                    <a:lnTo>
                      <a:pt x="0" y="182"/>
                    </a:lnTo>
                    <a:lnTo>
                      <a:pt x="0" y="329"/>
                    </a:lnTo>
                    <a:lnTo>
                      <a:pt x="3436" y="329"/>
                    </a:lnTo>
                    <a:lnTo>
                      <a:pt x="3436" y="182"/>
                    </a:lnTo>
                    <a:close/>
                  </a:path>
                </a:pathLst>
              </a:custGeom>
              <a:solidFill>
                <a:srgbClr val="C3C6C5"/>
              </a:solidFill>
              <a:ln w="0">
                <a:solidFill>
                  <a:schemeClr val="bg2"/>
                </a:solidFill>
                <a:prstDash val="solid"/>
                <a:round/>
                <a:headEnd/>
                <a:tailEnd/>
              </a:ln>
            </p:spPr>
            <p:txBody>
              <a:bodyPr/>
              <a:lstStyle/>
              <a:p>
                <a:endParaRPr lang="en-US"/>
              </a:p>
            </p:txBody>
          </p:sp>
          <p:sp>
            <p:nvSpPr>
              <p:cNvPr id="1039666" name="Freeform 306"/>
              <p:cNvSpPr>
                <a:spLocks/>
              </p:cNvSpPr>
              <p:nvPr/>
            </p:nvSpPr>
            <p:spPr bwMode="auto">
              <a:xfrm>
                <a:off x="2605" y="1804"/>
                <a:ext cx="193" cy="32"/>
              </a:xfrm>
              <a:custGeom>
                <a:avLst/>
                <a:gdLst>
                  <a:gd name="T0" fmla="*/ 1841 w 1929"/>
                  <a:gd name="T1" fmla="*/ 320 h 321"/>
                  <a:gd name="T2" fmla="*/ 1860 w 1929"/>
                  <a:gd name="T3" fmla="*/ 316 h 321"/>
                  <a:gd name="T4" fmla="*/ 1878 w 1929"/>
                  <a:gd name="T5" fmla="*/ 309 h 321"/>
                  <a:gd name="T6" fmla="*/ 1893 w 1929"/>
                  <a:gd name="T7" fmla="*/ 298 h 321"/>
                  <a:gd name="T8" fmla="*/ 1907 w 1929"/>
                  <a:gd name="T9" fmla="*/ 286 h 321"/>
                  <a:gd name="T10" fmla="*/ 1917 w 1929"/>
                  <a:gd name="T11" fmla="*/ 271 h 321"/>
                  <a:gd name="T12" fmla="*/ 1924 w 1929"/>
                  <a:gd name="T13" fmla="*/ 253 h 321"/>
                  <a:gd name="T14" fmla="*/ 1928 w 1929"/>
                  <a:gd name="T15" fmla="*/ 235 h 321"/>
                  <a:gd name="T16" fmla="*/ 1929 w 1929"/>
                  <a:gd name="T17" fmla="*/ 96 h 321"/>
                  <a:gd name="T18" fmla="*/ 1927 w 1929"/>
                  <a:gd name="T19" fmla="*/ 76 h 321"/>
                  <a:gd name="T20" fmla="*/ 1921 w 1929"/>
                  <a:gd name="T21" fmla="*/ 58 h 321"/>
                  <a:gd name="T22" fmla="*/ 1912 w 1929"/>
                  <a:gd name="T23" fmla="*/ 42 h 321"/>
                  <a:gd name="T24" fmla="*/ 1900 w 1929"/>
                  <a:gd name="T25" fmla="*/ 28 h 321"/>
                  <a:gd name="T26" fmla="*/ 1885 w 1929"/>
                  <a:gd name="T27" fmla="*/ 16 h 321"/>
                  <a:gd name="T28" fmla="*/ 1869 w 1929"/>
                  <a:gd name="T29" fmla="*/ 7 h 321"/>
                  <a:gd name="T30" fmla="*/ 1851 w 1929"/>
                  <a:gd name="T31" fmla="*/ 1 h 321"/>
                  <a:gd name="T32" fmla="*/ 1831 w 1929"/>
                  <a:gd name="T33" fmla="*/ 0 h 321"/>
                  <a:gd name="T34" fmla="*/ 86 w 1929"/>
                  <a:gd name="T35" fmla="*/ 0 h 321"/>
                  <a:gd name="T36" fmla="*/ 67 w 1929"/>
                  <a:gd name="T37" fmla="*/ 4 h 321"/>
                  <a:gd name="T38" fmla="*/ 50 w 1929"/>
                  <a:gd name="T39" fmla="*/ 12 h 321"/>
                  <a:gd name="T40" fmla="*/ 34 w 1929"/>
                  <a:gd name="T41" fmla="*/ 22 h 321"/>
                  <a:gd name="T42" fmla="*/ 22 w 1929"/>
                  <a:gd name="T43" fmla="*/ 34 h 321"/>
                  <a:gd name="T44" fmla="*/ 11 w 1929"/>
                  <a:gd name="T45" fmla="*/ 50 h 321"/>
                  <a:gd name="T46" fmla="*/ 4 w 1929"/>
                  <a:gd name="T47" fmla="*/ 67 h 321"/>
                  <a:gd name="T48" fmla="*/ 0 w 1929"/>
                  <a:gd name="T49" fmla="*/ 86 h 321"/>
                  <a:gd name="T50" fmla="*/ 0 w 1929"/>
                  <a:gd name="T51" fmla="*/ 225 h 321"/>
                  <a:gd name="T52" fmla="*/ 1 w 1929"/>
                  <a:gd name="T53" fmla="*/ 244 h 321"/>
                  <a:gd name="T54" fmla="*/ 7 w 1929"/>
                  <a:gd name="T55" fmla="*/ 262 h 321"/>
                  <a:gd name="T56" fmla="*/ 16 w 1929"/>
                  <a:gd name="T57" fmla="*/ 279 h 321"/>
                  <a:gd name="T58" fmla="*/ 28 w 1929"/>
                  <a:gd name="T59" fmla="*/ 293 h 321"/>
                  <a:gd name="T60" fmla="*/ 41 w 1929"/>
                  <a:gd name="T61" fmla="*/ 305 h 321"/>
                  <a:gd name="T62" fmla="*/ 58 w 1929"/>
                  <a:gd name="T63" fmla="*/ 313 h 321"/>
                  <a:gd name="T64" fmla="*/ 76 w 1929"/>
                  <a:gd name="T65" fmla="*/ 319 h 321"/>
                  <a:gd name="T66" fmla="*/ 96 w 1929"/>
                  <a:gd name="T6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9" h="321">
                    <a:moveTo>
                      <a:pt x="1831" y="321"/>
                    </a:moveTo>
                    <a:lnTo>
                      <a:pt x="1841" y="320"/>
                    </a:lnTo>
                    <a:lnTo>
                      <a:pt x="1851" y="319"/>
                    </a:lnTo>
                    <a:lnTo>
                      <a:pt x="1860" y="316"/>
                    </a:lnTo>
                    <a:lnTo>
                      <a:pt x="1869" y="313"/>
                    </a:lnTo>
                    <a:lnTo>
                      <a:pt x="1878" y="309"/>
                    </a:lnTo>
                    <a:lnTo>
                      <a:pt x="1885" y="305"/>
                    </a:lnTo>
                    <a:lnTo>
                      <a:pt x="1893" y="298"/>
                    </a:lnTo>
                    <a:lnTo>
                      <a:pt x="1900" y="293"/>
                    </a:lnTo>
                    <a:lnTo>
                      <a:pt x="1907" y="286"/>
                    </a:lnTo>
                    <a:lnTo>
                      <a:pt x="1912" y="279"/>
                    </a:lnTo>
                    <a:lnTo>
                      <a:pt x="1917" y="271"/>
                    </a:lnTo>
                    <a:lnTo>
                      <a:pt x="1921" y="262"/>
                    </a:lnTo>
                    <a:lnTo>
                      <a:pt x="1924" y="253"/>
                    </a:lnTo>
                    <a:lnTo>
                      <a:pt x="1927" y="244"/>
                    </a:lnTo>
                    <a:lnTo>
                      <a:pt x="1928" y="235"/>
                    </a:lnTo>
                    <a:lnTo>
                      <a:pt x="1929" y="225"/>
                    </a:lnTo>
                    <a:lnTo>
                      <a:pt x="1929" y="96"/>
                    </a:lnTo>
                    <a:lnTo>
                      <a:pt x="1928" y="86"/>
                    </a:lnTo>
                    <a:lnTo>
                      <a:pt x="1927" y="76"/>
                    </a:lnTo>
                    <a:lnTo>
                      <a:pt x="1924" y="67"/>
                    </a:lnTo>
                    <a:lnTo>
                      <a:pt x="1921" y="58"/>
                    </a:lnTo>
                    <a:lnTo>
                      <a:pt x="1917" y="50"/>
                    </a:lnTo>
                    <a:lnTo>
                      <a:pt x="1912" y="42"/>
                    </a:lnTo>
                    <a:lnTo>
                      <a:pt x="1907" y="34"/>
                    </a:lnTo>
                    <a:lnTo>
                      <a:pt x="1900" y="28"/>
                    </a:lnTo>
                    <a:lnTo>
                      <a:pt x="1893" y="22"/>
                    </a:lnTo>
                    <a:lnTo>
                      <a:pt x="1885" y="16"/>
                    </a:lnTo>
                    <a:lnTo>
                      <a:pt x="1878" y="12"/>
                    </a:lnTo>
                    <a:lnTo>
                      <a:pt x="1869" y="7"/>
                    </a:lnTo>
                    <a:lnTo>
                      <a:pt x="1860" y="4"/>
                    </a:lnTo>
                    <a:lnTo>
                      <a:pt x="1851" y="1"/>
                    </a:lnTo>
                    <a:lnTo>
                      <a:pt x="1841" y="0"/>
                    </a:lnTo>
                    <a:lnTo>
                      <a:pt x="1831" y="0"/>
                    </a:lnTo>
                    <a:lnTo>
                      <a:pt x="96" y="0"/>
                    </a:lnTo>
                    <a:lnTo>
                      <a:pt x="86" y="0"/>
                    </a:lnTo>
                    <a:lnTo>
                      <a:pt x="76" y="1"/>
                    </a:lnTo>
                    <a:lnTo>
                      <a:pt x="67" y="4"/>
                    </a:lnTo>
                    <a:lnTo>
                      <a:pt x="58" y="7"/>
                    </a:lnTo>
                    <a:lnTo>
                      <a:pt x="50" y="12"/>
                    </a:lnTo>
                    <a:lnTo>
                      <a:pt x="41" y="16"/>
                    </a:lnTo>
                    <a:lnTo>
                      <a:pt x="34" y="22"/>
                    </a:lnTo>
                    <a:lnTo>
                      <a:pt x="28" y="28"/>
                    </a:lnTo>
                    <a:lnTo>
                      <a:pt x="22" y="34"/>
                    </a:lnTo>
                    <a:lnTo>
                      <a:pt x="16" y="42"/>
                    </a:lnTo>
                    <a:lnTo>
                      <a:pt x="11" y="50"/>
                    </a:lnTo>
                    <a:lnTo>
                      <a:pt x="7" y="58"/>
                    </a:lnTo>
                    <a:lnTo>
                      <a:pt x="4" y="67"/>
                    </a:lnTo>
                    <a:lnTo>
                      <a:pt x="1" y="76"/>
                    </a:lnTo>
                    <a:lnTo>
                      <a:pt x="0" y="86"/>
                    </a:lnTo>
                    <a:lnTo>
                      <a:pt x="0" y="96"/>
                    </a:lnTo>
                    <a:lnTo>
                      <a:pt x="0" y="225"/>
                    </a:lnTo>
                    <a:lnTo>
                      <a:pt x="0" y="235"/>
                    </a:lnTo>
                    <a:lnTo>
                      <a:pt x="1" y="244"/>
                    </a:lnTo>
                    <a:lnTo>
                      <a:pt x="4" y="253"/>
                    </a:lnTo>
                    <a:lnTo>
                      <a:pt x="7" y="262"/>
                    </a:lnTo>
                    <a:lnTo>
                      <a:pt x="11" y="271"/>
                    </a:lnTo>
                    <a:lnTo>
                      <a:pt x="16" y="279"/>
                    </a:lnTo>
                    <a:lnTo>
                      <a:pt x="22" y="286"/>
                    </a:lnTo>
                    <a:lnTo>
                      <a:pt x="28" y="293"/>
                    </a:lnTo>
                    <a:lnTo>
                      <a:pt x="34" y="298"/>
                    </a:lnTo>
                    <a:lnTo>
                      <a:pt x="41" y="305"/>
                    </a:lnTo>
                    <a:lnTo>
                      <a:pt x="50" y="309"/>
                    </a:lnTo>
                    <a:lnTo>
                      <a:pt x="58" y="313"/>
                    </a:lnTo>
                    <a:lnTo>
                      <a:pt x="67" y="316"/>
                    </a:lnTo>
                    <a:lnTo>
                      <a:pt x="76" y="319"/>
                    </a:lnTo>
                    <a:lnTo>
                      <a:pt x="86" y="320"/>
                    </a:lnTo>
                    <a:lnTo>
                      <a:pt x="96" y="321"/>
                    </a:lnTo>
                    <a:lnTo>
                      <a:pt x="1831" y="321"/>
                    </a:lnTo>
                    <a:close/>
                  </a:path>
                </a:pathLst>
              </a:custGeom>
              <a:solidFill>
                <a:srgbClr val="E5E9E7"/>
              </a:solidFill>
              <a:ln w="0">
                <a:solidFill>
                  <a:schemeClr val="bg2"/>
                </a:solidFill>
                <a:prstDash val="solid"/>
                <a:round/>
                <a:headEnd/>
                <a:tailEnd/>
              </a:ln>
            </p:spPr>
            <p:txBody>
              <a:bodyPr/>
              <a:lstStyle/>
              <a:p>
                <a:endParaRPr lang="en-US"/>
              </a:p>
            </p:txBody>
          </p:sp>
          <p:sp>
            <p:nvSpPr>
              <p:cNvPr id="1039667" name="Freeform 307"/>
              <p:cNvSpPr>
                <a:spLocks/>
              </p:cNvSpPr>
              <p:nvPr/>
            </p:nvSpPr>
            <p:spPr bwMode="auto">
              <a:xfrm>
                <a:off x="2804" y="1814"/>
                <a:ext cx="48" cy="9"/>
              </a:xfrm>
              <a:custGeom>
                <a:avLst/>
                <a:gdLst>
                  <a:gd name="T0" fmla="*/ 438 w 480"/>
                  <a:gd name="T1" fmla="*/ 90 h 91"/>
                  <a:gd name="T2" fmla="*/ 447 w 480"/>
                  <a:gd name="T3" fmla="*/ 88 h 91"/>
                  <a:gd name="T4" fmla="*/ 455 w 480"/>
                  <a:gd name="T5" fmla="*/ 85 h 91"/>
                  <a:gd name="T6" fmla="*/ 462 w 480"/>
                  <a:gd name="T7" fmla="*/ 80 h 91"/>
                  <a:gd name="T8" fmla="*/ 468 w 480"/>
                  <a:gd name="T9" fmla="*/ 74 h 91"/>
                  <a:gd name="T10" fmla="*/ 474 w 480"/>
                  <a:gd name="T11" fmla="*/ 67 h 91"/>
                  <a:gd name="T12" fmla="*/ 477 w 480"/>
                  <a:gd name="T13" fmla="*/ 59 h 91"/>
                  <a:gd name="T14" fmla="*/ 479 w 480"/>
                  <a:gd name="T15" fmla="*/ 49 h 91"/>
                  <a:gd name="T16" fmla="*/ 479 w 480"/>
                  <a:gd name="T17" fmla="*/ 40 h 91"/>
                  <a:gd name="T18" fmla="*/ 477 w 480"/>
                  <a:gd name="T19" fmla="*/ 31 h 91"/>
                  <a:gd name="T20" fmla="*/ 474 w 480"/>
                  <a:gd name="T21" fmla="*/ 23 h 91"/>
                  <a:gd name="T22" fmla="*/ 468 w 480"/>
                  <a:gd name="T23" fmla="*/ 15 h 91"/>
                  <a:gd name="T24" fmla="*/ 462 w 480"/>
                  <a:gd name="T25" fmla="*/ 9 h 91"/>
                  <a:gd name="T26" fmla="*/ 455 w 480"/>
                  <a:gd name="T27" fmla="*/ 5 h 91"/>
                  <a:gd name="T28" fmla="*/ 447 w 480"/>
                  <a:gd name="T29" fmla="*/ 1 h 91"/>
                  <a:gd name="T30" fmla="*/ 438 w 480"/>
                  <a:gd name="T31" fmla="*/ 0 h 91"/>
                  <a:gd name="T32" fmla="*/ 45 w 480"/>
                  <a:gd name="T33" fmla="*/ 0 h 91"/>
                  <a:gd name="T34" fmla="*/ 36 w 480"/>
                  <a:gd name="T35" fmla="*/ 0 h 91"/>
                  <a:gd name="T36" fmla="*/ 28 w 480"/>
                  <a:gd name="T37" fmla="*/ 3 h 91"/>
                  <a:gd name="T38" fmla="*/ 20 w 480"/>
                  <a:gd name="T39" fmla="*/ 7 h 91"/>
                  <a:gd name="T40" fmla="*/ 13 w 480"/>
                  <a:gd name="T41" fmla="*/ 12 h 91"/>
                  <a:gd name="T42" fmla="*/ 7 w 480"/>
                  <a:gd name="T43" fmla="*/ 20 h 91"/>
                  <a:gd name="T44" fmla="*/ 3 w 480"/>
                  <a:gd name="T45" fmla="*/ 27 h 91"/>
                  <a:gd name="T46" fmla="*/ 0 w 480"/>
                  <a:gd name="T47" fmla="*/ 35 h 91"/>
                  <a:gd name="T48" fmla="*/ 0 w 480"/>
                  <a:gd name="T49" fmla="*/ 45 h 91"/>
                  <a:gd name="T50" fmla="*/ 0 w 480"/>
                  <a:gd name="T51" fmla="*/ 53 h 91"/>
                  <a:gd name="T52" fmla="*/ 3 w 480"/>
                  <a:gd name="T53" fmla="*/ 63 h 91"/>
                  <a:gd name="T54" fmla="*/ 7 w 480"/>
                  <a:gd name="T55" fmla="*/ 70 h 91"/>
                  <a:gd name="T56" fmla="*/ 13 w 480"/>
                  <a:gd name="T57" fmla="*/ 77 h 91"/>
                  <a:gd name="T58" fmla="*/ 20 w 480"/>
                  <a:gd name="T59" fmla="*/ 83 h 91"/>
                  <a:gd name="T60" fmla="*/ 28 w 480"/>
                  <a:gd name="T61" fmla="*/ 87 h 91"/>
                  <a:gd name="T62" fmla="*/ 36 w 480"/>
                  <a:gd name="T63" fmla="*/ 90 h 91"/>
                  <a:gd name="T64" fmla="*/ 45 w 480"/>
                  <a:gd name="T6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91">
                    <a:moveTo>
                      <a:pt x="433" y="91"/>
                    </a:moveTo>
                    <a:lnTo>
                      <a:pt x="438" y="90"/>
                    </a:lnTo>
                    <a:lnTo>
                      <a:pt x="442" y="90"/>
                    </a:lnTo>
                    <a:lnTo>
                      <a:pt x="447" y="88"/>
                    </a:lnTo>
                    <a:lnTo>
                      <a:pt x="451" y="87"/>
                    </a:lnTo>
                    <a:lnTo>
                      <a:pt x="455" y="85"/>
                    </a:lnTo>
                    <a:lnTo>
                      <a:pt x="458" y="83"/>
                    </a:lnTo>
                    <a:lnTo>
                      <a:pt x="462" y="80"/>
                    </a:lnTo>
                    <a:lnTo>
                      <a:pt x="465" y="77"/>
                    </a:lnTo>
                    <a:lnTo>
                      <a:pt x="468" y="74"/>
                    </a:lnTo>
                    <a:lnTo>
                      <a:pt x="472" y="70"/>
                    </a:lnTo>
                    <a:lnTo>
                      <a:pt x="474" y="67"/>
                    </a:lnTo>
                    <a:lnTo>
                      <a:pt x="476" y="63"/>
                    </a:lnTo>
                    <a:lnTo>
                      <a:pt x="477" y="59"/>
                    </a:lnTo>
                    <a:lnTo>
                      <a:pt x="479" y="53"/>
                    </a:lnTo>
                    <a:lnTo>
                      <a:pt x="479" y="49"/>
                    </a:lnTo>
                    <a:lnTo>
                      <a:pt x="480" y="45"/>
                    </a:lnTo>
                    <a:lnTo>
                      <a:pt x="479" y="40"/>
                    </a:lnTo>
                    <a:lnTo>
                      <a:pt x="479" y="35"/>
                    </a:lnTo>
                    <a:lnTo>
                      <a:pt x="477" y="31"/>
                    </a:lnTo>
                    <a:lnTo>
                      <a:pt x="476" y="27"/>
                    </a:lnTo>
                    <a:lnTo>
                      <a:pt x="474" y="23"/>
                    </a:lnTo>
                    <a:lnTo>
                      <a:pt x="472" y="20"/>
                    </a:lnTo>
                    <a:lnTo>
                      <a:pt x="468" y="15"/>
                    </a:lnTo>
                    <a:lnTo>
                      <a:pt x="465" y="12"/>
                    </a:lnTo>
                    <a:lnTo>
                      <a:pt x="462" y="9"/>
                    </a:lnTo>
                    <a:lnTo>
                      <a:pt x="458" y="7"/>
                    </a:lnTo>
                    <a:lnTo>
                      <a:pt x="455" y="5"/>
                    </a:lnTo>
                    <a:lnTo>
                      <a:pt x="451" y="3"/>
                    </a:lnTo>
                    <a:lnTo>
                      <a:pt x="447" y="1"/>
                    </a:lnTo>
                    <a:lnTo>
                      <a:pt x="442" y="0"/>
                    </a:lnTo>
                    <a:lnTo>
                      <a:pt x="438" y="0"/>
                    </a:lnTo>
                    <a:lnTo>
                      <a:pt x="433" y="0"/>
                    </a:lnTo>
                    <a:lnTo>
                      <a:pt x="45" y="0"/>
                    </a:lnTo>
                    <a:lnTo>
                      <a:pt x="40" y="0"/>
                    </a:lnTo>
                    <a:lnTo>
                      <a:pt x="36" y="0"/>
                    </a:lnTo>
                    <a:lnTo>
                      <a:pt x="32" y="1"/>
                    </a:lnTo>
                    <a:lnTo>
                      <a:pt x="28" y="3"/>
                    </a:lnTo>
                    <a:lnTo>
                      <a:pt x="24" y="5"/>
                    </a:lnTo>
                    <a:lnTo>
                      <a:pt x="20" y="7"/>
                    </a:lnTo>
                    <a:lnTo>
                      <a:pt x="17" y="9"/>
                    </a:lnTo>
                    <a:lnTo>
                      <a:pt x="13" y="12"/>
                    </a:lnTo>
                    <a:lnTo>
                      <a:pt x="10" y="15"/>
                    </a:lnTo>
                    <a:lnTo>
                      <a:pt x="7" y="20"/>
                    </a:lnTo>
                    <a:lnTo>
                      <a:pt x="5" y="23"/>
                    </a:lnTo>
                    <a:lnTo>
                      <a:pt x="3" y="27"/>
                    </a:lnTo>
                    <a:lnTo>
                      <a:pt x="2" y="31"/>
                    </a:lnTo>
                    <a:lnTo>
                      <a:pt x="0" y="35"/>
                    </a:lnTo>
                    <a:lnTo>
                      <a:pt x="0" y="40"/>
                    </a:lnTo>
                    <a:lnTo>
                      <a:pt x="0" y="45"/>
                    </a:lnTo>
                    <a:lnTo>
                      <a:pt x="0" y="49"/>
                    </a:lnTo>
                    <a:lnTo>
                      <a:pt x="0" y="53"/>
                    </a:lnTo>
                    <a:lnTo>
                      <a:pt x="2" y="59"/>
                    </a:lnTo>
                    <a:lnTo>
                      <a:pt x="3" y="63"/>
                    </a:lnTo>
                    <a:lnTo>
                      <a:pt x="5" y="67"/>
                    </a:lnTo>
                    <a:lnTo>
                      <a:pt x="7" y="70"/>
                    </a:lnTo>
                    <a:lnTo>
                      <a:pt x="10" y="74"/>
                    </a:lnTo>
                    <a:lnTo>
                      <a:pt x="13" y="77"/>
                    </a:lnTo>
                    <a:lnTo>
                      <a:pt x="17" y="80"/>
                    </a:lnTo>
                    <a:lnTo>
                      <a:pt x="20" y="83"/>
                    </a:lnTo>
                    <a:lnTo>
                      <a:pt x="24" y="85"/>
                    </a:lnTo>
                    <a:lnTo>
                      <a:pt x="28" y="87"/>
                    </a:lnTo>
                    <a:lnTo>
                      <a:pt x="32" y="88"/>
                    </a:lnTo>
                    <a:lnTo>
                      <a:pt x="36" y="90"/>
                    </a:lnTo>
                    <a:lnTo>
                      <a:pt x="40" y="90"/>
                    </a:lnTo>
                    <a:lnTo>
                      <a:pt x="45" y="91"/>
                    </a:lnTo>
                    <a:lnTo>
                      <a:pt x="433" y="91"/>
                    </a:lnTo>
                    <a:close/>
                  </a:path>
                </a:pathLst>
              </a:custGeom>
              <a:solidFill>
                <a:srgbClr val="CED2D0"/>
              </a:solidFill>
              <a:ln w="0">
                <a:solidFill>
                  <a:schemeClr val="bg2"/>
                </a:solidFill>
                <a:prstDash val="solid"/>
                <a:round/>
                <a:headEnd/>
                <a:tailEnd/>
              </a:ln>
            </p:spPr>
            <p:txBody>
              <a:bodyPr/>
              <a:lstStyle/>
              <a:p>
                <a:endParaRPr lang="en-US"/>
              </a:p>
            </p:txBody>
          </p:sp>
          <p:sp>
            <p:nvSpPr>
              <p:cNvPr id="1039668" name="Rectangle 308"/>
              <p:cNvSpPr>
                <a:spLocks noChangeArrowheads="1"/>
              </p:cNvSpPr>
              <p:nvPr/>
            </p:nvSpPr>
            <p:spPr bwMode="auto">
              <a:xfrm>
                <a:off x="2746" y="2288"/>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69" name="Rectangle 309"/>
              <p:cNvSpPr>
                <a:spLocks noChangeArrowheads="1"/>
              </p:cNvSpPr>
              <p:nvPr/>
            </p:nvSpPr>
            <p:spPr bwMode="auto">
              <a:xfrm>
                <a:off x="2746" y="227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70" name="Rectangle 310"/>
              <p:cNvSpPr>
                <a:spLocks noChangeArrowheads="1"/>
              </p:cNvSpPr>
              <p:nvPr/>
            </p:nvSpPr>
            <p:spPr bwMode="auto">
              <a:xfrm>
                <a:off x="2746" y="2313"/>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71" name="Rectangle 311"/>
              <p:cNvSpPr>
                <a:spLocks noChangeArrowheads="1"/>
              </p:cNvSpPr>
              <p:nvPr/>
            </p:nvSpPr>
            <p:spPr bwMode="auto">
              <a:xfrm>
                <a:off x="2746" y="230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72" name="Rectangle 312"/>
              <p:cNvSpPr>
                <a:spLocks noChangeArrowheads="1"/>
              </p:cNvSpPr>
              <p:nvPr/>
            </p:nvSpPr>
            <p:spPr bwMode="auto">
              <a:xfrm>
                <a:off x="2746" y="2237"/>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673" name="Rectangle 313"/>
              <p:cNvSpPr>
                <a:spLocks noChangeArrowheads="1"/>
              </p:cNvSpPr>
              <p:nvPr/>
            </p:nvSpPr>
            <p:spPr bwMode="auto">
              <a:xfrm>
                <a:off x="2746" y="2223"/>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74" name="Rectangle 314"/>
              <p:cNvSpPr>
                <a:spLocks noChangeArrowheads="1"/>
              </p:cNvSpPr>
              <p:nvPr/>
            </p:nvSpPr>
            <p:spPr bwMode="auto">
              <a:xfrm>
                <a:off x="2746" y="2262"/>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675" name="Rectangle 315"/>
              <p:cNvSpPr>
                <a:spLocks noChangeArrowheads="1"/>
              </p:cNvSpPr>
              <p:nvPr/>
            </p:nvSpPr>
            <p:spPr bwMode="auto">
              <a:xfrm>
                <a:off x="2746" y="2248"/>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76" name="Rectangle 316"/>
              <p:cNvSpPr>
                <a:spLocks noChangeArrowheads="1"/>
              </p:cNvSpPr>
              <p:nvPr/>
            </p:nvSpPr>
            <p:spPr bwMode="auto">
              <a:xfrm>
                <a:off x="2746" y="218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77" name="Rectangle 317"/>
              <p:cNvSpPr>
                <a:spLocks noChangeArrowheads="1"/>
              </p:cNvSpPr>
              <p:nvPr/>
            </p:nvSpPr>
            <p:spPr bwMode="auto">
              <a:xfrm>
                <a:off x="2746" y="217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78" name="Rectangle 318"/>
              <p:cNvSpPr>
                <a:spLocks noChangeArrowheads="1"/>
              </p:cNvSpPr>
              <p:nvPr/>
            </p:nvSpPr>
            <p:spPr bwMode="auto">
              <a:xfrm>
                <a:off x="2746" y="2209"/>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79" name="Rectangle 319"/>
              <p:cNvSpPr>
                <a:spLocks noChangeArrowheads="1"/>
              </p:cNvSpPr>
              <p:nvPr/>
            </p:nvSpPr>
            <p:spPr bwMode="auto">
              <a:xfrm>
                <a:off x="2746" y="2196"/>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680" name="Rectangle 320"/>
              <p:cNvSpPr>
                <a:spLocks noChangeArrowheads="1"/>
              </p:cNvSpPr>
              <p:nvPr/>
            </p:nvSpPr>
            <p:spPr bwMode="auto">
              <a:xfrm>
                <a:off x="2746" y="213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81" name="Rectangle 321"/>
              <p:cNvSpPr>
                <a:spLocks noChangeArrowheads="1"/>
              </p:cNvSpPr>
              <p:nvPr/>
            </p:nvSpPr>
            <p:spPr bwMode="auto">
              <a:xfrm>
                <a:off x="2746" y="2119"/>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682" name="Rectangle 322"/>
              <p:cNvSpPr>
                <a:spLocks noChangeArrowheads="1"/>
              </p:cNvSpPr>
              <p:nvPr/>
            </p:nvSpPr>
            <p:spPr bwMode="auto">
              <a:xfrm>
                <a:off x="2746" y="2157"/>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83" name="Rectangle 323"/>
              <p:cNvSpPr>
                <a:spLocks noChangeArrowheads="1"/>
              </p:cNvSpPr>
              <p:nvPr/>
            </p:nvSpPr>
            <p:spPr bwMode="auto">
              <a:xfrm>
                <a:off x="2746" y="214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84" name="Rectangle 324"/>
              <p:cNvSpPr>
                <a:spLocks noChangeArrowheads="1"/>
              </p:cNvSpPr>
              <p:nvPr/>
            </p:nvSpPr>
            <p:spPr bwMode="auto">
              <a:xfrm>
                <a:off x="2746" y="208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85" name="Rectangle 325"/>
              <p:cNvSpPr>
                <a:spLocks noChangeArrowheads="1"/>
              </p:cNvSpPr>
              <p:nvPr/>
            </p:nvSpPr>
            <p:spPr bwMode="auto">
              <a:xfrm>
                <a:off x="2746" y="2067"/>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86" name="Rectangle 326"/>
              <p:cNvSpPr>
                <a:spLocks noChangeArrowheads="1"/>
              </p:cNvSpPr>
              <p:nvPr/>
            </p:nvSpPr>
            <p:spPr bwMode="auto">
              <a:xfrm>
                <a:off x="2746" y="210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87" name="Rectangle 327"/>
              <p:cNvSpPr>
                <a:spLocks noChangeArrowheads="1"/>
              </p:cNvSpPr>
              <p:nvPr/>
            </p:nvSpPr>
            <p:spPr bwMode="auto">
              <a:xfrm>
                <a:off x="2746" y="209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88" name="Rectangle 328"/>
              <p:cNvSpPr>
                <a:spLocks noChangeArrowheads="1"/>
              </p:cNvSpPr>
              <p:nvPr/>
            </p:nvSpPr>
            <p:spPr bwMode="auto">
              <a:xfrm>
                <a:off x="2746" y="2029"/>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689" name="Rectangle 329"/>
              <p:cNvSpPr>
                <a:spLocks noChangeArrowheads="1"/>
              </p:cNvSpPr>
              <p:nvPr/>
            </p:nvSpPr>
            <p:spPr bwMode="auto">
              <a:xfrm>
                <a:off x="2746" y="201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90" name="Rectangle 330"/>
              <p:cNvSpPr>
                <a:spLocks noChangeArrowheads="1"/>
              </p:cNvSpPr>
              <p:nvPr/>
            </p:nvSpPr>
            <p:spPr bwMode="auto">
              <a:xfrm>
                <a:off x="2746" y="2054"/>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691" name="Rectangle 331"/>
              <p:cNvSpPr>
                <a:spLocks noChangeArrowheads="1"/>
              </p:cNvSpPr>
              <p:nvPr/>
            </p:nvSpPr>
            <p:spPr bwMode="auto">
              <a:xfrm>
                <a:off x="2746" y="204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92" name="Rectangle 332"/>
              <p:cNvSpPr>
                <a:spLocks noChangeArrowheads="1"/>
              </p:cNvSpPr>
              <p:nvPr/>
            </p:nvSpPr>
            <p:spPr bwMode="auto">
              <a:xfrm>
                <a:off x="2746" y="1976"/>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93" name="Rectangle 333"/>
              <p:cNvSpPr>
                <a:spLocks noChangeArrowheads="1"/>
              </p:cNvSpPr>
              <p:nvPr/>
            </p:nvSpPr>
            <p:spPr bwMode="auto">
              <a:xfrm>
                <a:off x="2746" y="196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94" name="Rectangle 334"/>
              <p:cNvSpPr>
                <a:spLocks noChangeArrowheads="1"/>
              </p:cNvSpPr>
              <p:nvPr/>
            </p:nvSpPr>
            <p:spPr bwMode="auto">
              <a:xfrm>
                <a:off x="2746" y="2001"/>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95" name="Rectangle 335"/>
              <p:cNvSpPr>
                <a:spLocks noChangeArrowheads="1"/>
              </p:cNvSpPr>
              <p:nvPr/>
            </p:nvSpPr>
            <p:spPr bwMode="auto">
              <a:xfrm>
                <a:off x="2746" y="1988"/>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696" name="Rectangle 336"/>
              <p:cNvSpPr>
                <a:spLocks noChangeArrowheads="1"/>
              </p:cNvSpPr>
              <p:nvPr/>
            </p:nvSpPr>
            <p:spPr bwMode="auto">
              <a:xfrm>
                <a:off x="2746" y="192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97" name="Rectangle 337"/>
              <p:cNvSpPr>
                <a:spLocks noChangeArrowheads="1"/>
              </p:cNvSpPr>
              <p:nvPr/>
            </p:nvSpPr>
            <p:spPr bwMode="auto">
              <a:xfrm>
                <a:off x="2746" y="1911"/>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98" name="Rectangle 338"/>
              <p:cNvSpPr>
                <a:spLocks noChangeArrowheads="1"/>
              </p:cNvSpPr>
              <p:nvPr/>
            </p:nvSpPr>
            <p:spPr bwMode="auto">
              <a:xfrm>
                <a:off x="2746" y="1949"/>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699" name="Rectangle 339"/>
              <p:cNvSpPr>
                <a:spLocks noChangeArrowheads="1"/>
              </p:cNvSpPr>
              <p:nvPr/>
            </p:nvSpPr>
            <p:spPr bwMode="auto">
              <a:xfrm>
                <a:off x="2746" y="1936"/>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00" name="Line 340"/>
              <p:cNvSpPr>
                <a:spLocks noChangeShapeType="1"/>
              </p:cNvSpPr>
              <p:nvPr/>
            </p:nvSpPr>
            <p:spPr bwMode="auto">
              <a:xfrm flipH="1">
                <a:off x="2618" y="2352"/>
                <a:ext cx="277" cy="1"/>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701" name="Freeform 341"/>
              <p:cNvSpPr>
                <a:spLocks/>
              </p:cNvSpPr>
              <p:nvPr/>
            </p:nvSpPr>
            <p:spPr bwMode="auto">
              <a:xfrm>
                <a:off x="2496" y="2326"/>
                <a:ext cx="122" cy="26"/>
              </a:xfrm>
              <a:custGeom>
                <a:avLst/>
                <a:gdLst>
                  <a:gd name="T0" fmla="*/ 1220 w 1220"/>
                  <a:gd name="T1" fmla="*/ 261 h 261"/>
                  <a:gd name="T2" fmla="*/ 1215 w 1220"/>
                  <a:gd name="T3" fmla="*/ 258 h 261"/>
                  <a:gd name="T4" fmla="*/ 1199 w 1220"/>
                  <a:gd name="T5" fmla="*/ 249 h 261"/>
                  <a:gd name="T6" fmla="*/ 1174 w 1220"/>
                  <a:gd name="T7" fmla="*/ 236 h 261"/>
                  <a:gd name="T8" fmla="*/ 1139 w 1220"/>
                  <a:gd name="T9" fmla="*/ 220 h 261"/>
                  <a:gd name="T10" fmla="*/ 1094 w 1220"/>
                  <a:gd name="T11" fmla="*/ 200 h 261"/>
                  <a:gd name="T12" fmla="*/ 1040 w 1220"/>
                  <a:gd name="T13" fmla="*/ 177 h 261"/>
                  <a:gd name="T14" fmla="*/ 976 w 1220"/>
                  <a:gd name="T15" fmla="*/ 154 h 261"/>
                  <a:gd name="T16" fmla="*/ 903 w 1220"/>
                  <a:gd name="T17" fmla="*/ 130 h 261"/>
                  <a:gd name="T18" fmla="*/ 821 w 1220"/>
                  <a:gd name="T19" fmla="*/ 105 h 261"/>
                  <a:gd name="T20" fmla="*/ 730 w 1220"/>
                  <a:gd name="T21" fmla="*/ 82 h 261"/>
                  <a:gd name="T22" fmla="*/ 630 w 1220"/>
                  <a:gd name="T23" fmla="*/ 59 h 261"/>
                  <a:gd name="T24" fmla="*/ 521 w 1220"/>
                  <a:gd name="T25" fmla="*/ 40 h 261"/>
                  <a:gd name="T26" fmla="*/ 402 w 1220"/>
                  <a:gd name="T27" fmla="*/ 23 h 261"/>
                  <a:gd name="T28" fmla="*/ 277 w 1220"/>
                  <a:gd name="T29" fmla="*/ 10 h 261"/>
                  <a:gd name="T30" fmla="*/ 142 w 1220"/>
                  <a:gd name="T31" fmla="*/ 2 h 261"/>
                  <a:gd name="T32" fmla="*/ 0 w 1220"/>
                  <a:gd name="T3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0" h="261">
                    <a:moveTo>
                      <a:pt x="1220" y="261"/>
                    </a:moveTo>
                    <a:lnTo>
                      <a:pt x="1215" y="258"/>
                    </a:lnTo>
                    <a:lnTo>
                      <a:pt x="1199" y="249"/>
                    </a:lnTo>
                    <a:lnTo>
                      <a:pt x="1174" y="236"/>
                    </a:lnTo>
                    <a:lnTo>
                      <a:pt x="1139" y="220"/>
                    </a:lnTo>
                    <a:lnTo>
                      <a:pt x="1094" y="200"/>
                    </a:lnTo>
                    <a:lnTo>
                      <a:pt x="1040" y="177"/>
                    </a:lnTo>
                    <a:lnTo>
                      <a:pt x="976" y="154"/>
                    </a:lnTo>
                    <a:lnTo>
                      <a:pt x="903" y="130"/>
                    </a:lnTo>
                    <a:lnTo>
                      <a:pt x="821" y="105"/>
                    </a:lnTo>
                    <a:lnTo>
                      <a:pt x="730" y="82"/>
                    </a:lnTo>
                    <a:lnTo>
                      <a:pt x="630" y="59"/>
                    </a:lnTo>
                    <a:lnTo>
                      <a:pt x="521" y="40"/>
                    </a:lnTo>
                    <a:lnTo>
                      <a:pt x="402" y="23"/>
                    </a:lnTo>
                    <a:lnTo>
                      <a:pt x="277" y="10"/>
                    </a:lnTo>
                    <a:lnTo>
                      <a:pt x="142" y="2"/>
                    </a:lnTo>
                    <a:lnTo>
                      <a:pt x="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9702" name="Freeform 342"/>
              <p:cNvSpPr>
                <a:spLocks/>
              </p:cNvSpPr>
              <p:nvPr/>
            </p:nvSpPr>
            <p:spPr bwMode="auto">
              <a:xfrm>
                <a:off x="2618" y="2352"/>
                <a:ext cx="1" cy="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000000"/>
              </a:solidFill>
              <a:ln w="0">
                <a:solidFill>
                  <a:schemeClr val="bg2"/>
                </a:solidFill>
                <a:prstDash val="solid"/>
                <a:round/>
                <a:headEnd/>
                <a:tailEnd/>
              </a:ln>
            </p:spPr>
            <p:txBody>
              <a:bodyPr/>
              <a:lstStyle/>
              <a:p>
                <a:endParaRPr lang="en-US"/>
              </a:p>
            </p:txBody>
          </p:sp>
          <p:sp>
            <p:nvSpPr>
              <p:cNvPr id="1039703" name="Freeform 343"/>
              <p:cNvSpPr>
                <a:spLocks/>
              </p:cNvSpPr>
              <p:nvPr/>
            </p:nvSpPr>
            <p:spPr bwMode="auto">
              <a:xfrm>
                <a:off x="2496" y="2326"/>
                <a:ext cx="1" cy="1"/>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000000"/>
              </a:solidFill>
              <a:ln w="0">
                <a:solidFill>
                  <a:schemeClr val="bg2"/>
                </a:solidFill>
                <a:prstDash val="solid"/>
                <a:round/>
                <a:headEnd/>
                <a:tailEnd/>
              </a:ln>
            </p:spPr>
            <p:txBody>
              <a:bodyPr/>
              <a:lstStyle/>
              <a:p>
                <a:endParaRPr lang="en-US"/>
              </a:p>
            </p:txBody>
          </p:sp>
          <p:sp>
            <p:nvSpPr>
              <p:cNvPr id="1039704" name="Freeform 344"/>
              <p:cNvSpPr>
                <a:spLocks/>
              </p:cNvSpPr>
              <p:nvPr/>
            </p:nvSpPr>
            <p:spPr bwMode="auto">
              <a:xfrm>
                <a:off x="2903" y="1621"/>
                <a:ext cx="65" cy="64"/>
              </a:xfrm>
              <a:custGeom>
                <a:avLst/>
                <a:gdLst>
                  <a:gd name="T0" fmla="*/ 585 w 644"/>
                  <a:gd name="T1" fmla="*/ 641 h 642"/>
                  <a:gd name="T2" fmla="*/ 598 w 644"/>
                  <a:gd name="T3" fmla="*/ 639 h 642"/>
                  <a:gd name="T4" fmla="*/ 610 w 644"/>
                  <a:gd name="T5" fmla="*/ 634 h 642"/>
                  <a:gd name="T6" fmla="*/ 620 w 644"/>
                  <a:gd name="T7" fmla="*/ 626 h 642"/>
                  <a:gd name="T8" fmla="*/ 629 w 644"/>
                  <a:gd name="T9" fmla="*/ 618 h 642"/>
                  <a:gd name="T10" fmla="*/ 636 w 644"/>
                  <a:gd name="T11" fmla="*/ 608 h 642"/>
                  <a:gd name="T12" fmla="*/ 641 w 644"/>
                  <a:gd name="T13" fmla="*/ 597 h 642"/>
                  <a:gd name="T14" fmla="*/ 643 w 644"/>
                  <a:gd name="T15" fmla="*/ 584 h 642"/>
                  <a:gd name="T16" fmla="*/ 644 w 644"/>
                  <a:gd name="T17" fmla="*/ 64 h 642"/>
                  <a:gd name="T18" fmla="*/ 642 w 644"/>
                  <a:gd name="T19" fmla="*/ 51 h 642"/>
                  <a:gd name="T20" fmla="*/ 639 w 644"/>
                  <a:gd name="T21" fmla="*/ 38 h 642"/>
                  <a:gd name="T22" fmla="*/ 633 w 644"/>
                  <a:gd name="T23" fmla="*/ 28 h 642"/>
                  <a:gd name="T24" fmla="*/ 624 w 644"/>
                  <a:gd name="T25" fmla="*/ 19 h 642"/>
                  <a:gd name="T26" fmla="*/ 615 w 644"/>
                  <a:gd name="T27" fmla="*/ 11 h 642"/>
                  <a:gd name="T28" fmla="*/ 604 w 644"/>
                  <a:gd name="T29" fmla="*/ 5 h 642"/>
                  <a:gd name="T30" fmla="*/ 591 w 644"/>
                  <a:gd name="T31" fmla="*/ 1 h 642"/>
                  <a:gd name="T32" fmla="*/ 579 w 644"/>
                  <a:gd name="T33" fmla="*/ 0 h 642"/>
                  <a:gd name="T34" fmla="*/ 58 w 644"/>
                  <a:gd name="T35" fmla="*/ 0 h 642"/>
                  <a:gd name="T36" fmla="*/ 45 w 644"/>
                  <a:gd name="T37" fmla="*/ 2 h 642"/>
                  <a:gd name="T38" fmla="*/ 34 w 644"/>
                  <a:gd name="T39" fmla="*/ 8 h 642"/>
                  <a:gd name="T40" fmla="*/ 23 w 644"/>
                  <a:gd name="T41" fmla="*/ 15 h 642"/>
                  <a:gd name="T42" fmla="*/ 14 w 644"/>
                  <a:gd name="T43" fmla="*/ 23 h 642"/>
                  <a:gd name="T44" fmla="*/ 7 w 644"/>
                  <a:gd name="T45" fmla="*/ 33 h 642"/>
                  <a:gd name="T46" fmla="*/ 2 w 644"/>
                  <a:gd name="T47" fmla="*/ 45 h 642"/>
                  <a:gd name="T48" fmla="*/ 0 w 644"/>
                  <a:gd name="T49" fmla="*/ 57 h 642"/>
                  <a:gd name="T50" fmla="*/ 0 w 644"/>
                  <a:gd name="T51" fmla="*/ 578 h 642"/>
                  <a:gd name="T52" fmla="*/ 1 w 644"/>
                  <a:gd name="T53" fmla="*/ 591 h 642"/>
                  <a:gd name="T54" fmla="*/ 4 w 644"/>
                  <a:gd name="T55" fmla="*/ 603 h 642"/>
                  <a:gd name="T56" fmla="*/ 10 w 644"/>
                  <a:gd name="T57" fmla="*/ 613 h 642"/>
                  <a:gd name="T58" fmla="*/ 18 w 644"/>
                  <a:gd name="T59" fmla="*/ 622 h 642"/>
                  <a:gd name="T60" fmla="*/ 27 w 644"/>
                  <a:gd name="T61" fmla="*/ 631 h 642"/>
                  <a:gd name="T62" fmla="*/ 39 w 644"/>
                  <a:gd name="T63" fmla="*/ 637 h 642"/>
                  <a:gd name="T64" fmla="*/ 51 w 644"/>
                  <a:gd name="T65" fmla="*/ 640 h 642"/>
                  <a:gd name="T66" fmla="*/ 65 w 644"/>
                  <a:gd name="T67"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4" h="642">
                    <a:moveTo>
                      <a:pt x="579" y="642"/>
                    </a:moveTo>
                    <a:lnTo>
                      <a:pt x="585" y="641"/>
                    </a:lnTo>
                    <a:lnTo>
                      <a:pt x="591" y="640"/>
                    </a:lnTo>
                    <a:lnTo>
                      <a:pt x="598" y="639"/>
                    </a:lnTo>
                    <a:lnTo>
                      <a:pt x="604" y="637"/>
                    </a:lnTo>
                    <a:lnTo>
                      <a:pt x="610" y="634"/>
                    </a:lnTo>
                    <a:lnTo>
                      <a:pt x="615" y="631"/>
                    </a:lnTo>
                    <a:lnTo>
                      <a:pt x="620" y="626"/>
                    </a:lnTo>
                    <a:lnTo>
                      <a:pt x="624" y="622"/>
                    </a:lnTo>
                    <a:lnTo>
                      <a:pt x="629" y="618"/>
                    </a:lnTo>
                    <a:lnTo>
                      <a:pt x="633" y="613"/>
                    </a:lnTo>
                    <a:lnTo>
                      <a:pt x="636" y="608"/>
                    </a:lnTo>
                    <a:lnTo>
                      <a:pt x="639" y="603"/>
                    </a:lnTo>
                    <a:lnTo>
                      <a:pt x="641" y="597"/>
                    </a:lnTo>
                    <a:lnTo>
                      <a:pt x="642" y="591"/>
                    </a:lnTo>
                    <a:lnTo>
                      <a:pt x="643" y="584"/>
                    </a:lnTo>
                    <a:lnTo>
                      <a:pt x="644" y="578"/>
                    </a:lnTo>
                    <a:lnTo>
                      <a:pt x="644" y="64"/>
                    </a:lnTo>
                    <a:lnTo>
                      <a:pt x="643" y="57"/>
                    </a:lnTo>
                    <a:lnTo>
                      <a:pt x="642" y="51"/>
                    </a:lnTo>
                    <a:lnTo>
                      <a:pt x="641" y="45"/>
                    </a:lnTo>
                    <a:lnTo>
                      <a:pt x="639" y="38"/>
                    </a:lnTo>
                    <a:lnTo>
                      <a:pt x="636" y="33"/>
                    </a:lnTo>
                    <a:lnTo>
                      <a:pt x="633" y="28"/>
                    </a:lnTo>
                    <a:lnTo>
                      <a:pt x="629" y="23"/>
                    </a:lnTo>
                    <a:lnTo>
                      <a:pt x="624" y="19"/>
                    </a:lnTo>
                    <a:lnTo>
                      <a:pt x="620" y="15"/>
                    </a:lnTo>
                    <a:lnTo>
                      <a:pt x="615" y="11"/>
                    </a:lnTo>
                    <a:lnTo>
                      <a:pt x="610" y="8"/>
                    </a:lnTo>
                    <a:lnTo>
                      <a:pt x="604" y="5"/>
                    </a:lnTo>
                    <a:lnTo>
                      <a:pt x="598" y="2"/>
                    </a:lnTo>
                    <a:lnTo>
                      <a:pt x="591" y="1"/>
                    </a:lnTo>
                    <a:lnTo>
                      <a:pt x="585" y="0"/>
                    </a:lnTo>
                    <a:lnTo>
                      <a:pt x="579" y="0"/>
                    </a:lnTo>
                    <a:lnTo>
                      <a:pt x="65" y="0"/>
                    </a:lnTo>
                    <a:lnTo>
                      <a:pt x="58" y="0"/>
                    </a:lnTo>
                    <a:lnTo>
                      <a:pt x="51" y="1"/>
                    </a:lnTo>
                    <a:lnTo>
                      <a:pt x="45" y="2"/>
                    </a:lnTo>
                    <a:lnTo>
                      <a:pt x="39" y="5"/>
                    </a:lnTo>
                    <a:lnTo>
                      <a:pt x="34" y="8"/>
                    </a:lnTo>
                    <a:lnTo>
                      <a:pt x="27" y="11"/>
                    </a:lnTo>
                    <a:lnTo>
                      <a:pt x="23" y="15"/>
                    </a:lnTo>
                    <a:lnTo>
                      <a:pt x="18" y="19"/>
                    </a:lnTo>
                    <a:lnTo>
                      <a:pt x="14" y="23"/>
                    </a:lnTo>
                    <a:lnTo>
                      <a:pt x="10" y="28"/>
                    </a:lnTo>
                    <a:lnTo>
                      <a:pt x="7" y="33"/>
                    </a:lnTo>
                    <a:lnTo>
                      <a:pt x="4" y="38"/>
                    </a:lnTo>
                    <a:lnTo>
                      <a:pt x="2" y="45"/>
                    </a:lnTo>
                    <a:lnTo>
                      <a:pt x="1" y="51"/>
                    </a:lnTo>
                    <a:lnTo>
                      <a:pt x="0" y="57"/>
                    </a:lnTo>
                    <a:lnTo>
                      <a:pt x="0" y="64"/>
                    </a:lnTo>
                    <a:lnTo>
                      <a:pt x="0" y="578"/>
                    </a:lnTo>
                    <a:lnTo>
                      <a:pt x="0" y="584"/>
                    </a:lnTo>
                    <a:lnTo>
                      <a:pt x="1" y="591"/>
                    </a:lnTo>
                    <a:lnTo>
                      <a:pt x="2" y="597"/>
                    </a:lnTo>
                    <a:lnTo>
                      <a:pt x="4" y="603"/>
                    </a:lnTo>
                    <a:lnTo>
                      <a:pt x="7" y="608"/>
                    </a:lnTo>
                    <a:lnTo>
                      <a:pt x="10" y="613"/>
                    </a:lnTo>
                    <a:lnTo>
                      <a:pt x="14" y="618"/>
                    </a:lnTo>
                    <a:lnTo>
                      <a:pt x="18" y="622"/>
                    </a:lnTo>
                    <a:lnTo>
                      <a:pt x="23" y="626"/>
                    </a:lnTo>
                    <a:lnTo>
                      <a:pt x="27" y="631"/>
                    </a:lnTo>
                    <a:lnTo>
                      <a:pt x="34" y="634"/>
                    </a:lnTo>
                    <a:lnTo>
                      <a:pt x="39" y="637"/>
                    </a:lnTo>
                    <a:lnTo>
                      <a:pt x="45" y="639"/>
                    </a:lnTo>
                    <a:lnTo>
                      <a:pt x="51" y="640"/>
                    </a:lnTo>
                    <a:lnTo>
                      <a:pt x="58" y="641"/>
                    </a:lnTo>
                    <a:lnTo>
                      <a:pt x="65" y="642"/>
                    </a:lnTo>
                    <a:lnTo>
                      <a:pt x="579" y="642"/>
                    </a:lnTo>
                    <a:close/>
                  </a:path>
                </a:pathLst>
              </a:custGeom>
              <a:solidFill>
                <a:srgbClr val="333333"/>
              </a:solidFill>
              <a:ln w="0">
                <a:solidFill>
                  <a:schemeClr val="bg2"/>
                </a:solidFill>
                <a:prstDash val="solid"/>
                <a:round/>
                <a:headEnd/>
                <a:tailEnd/>
              </a:ln>
            </p:spPr>
            <p:txBody>
              <a:bodyPr/>
              <a:lstStyle/>
              <a:p>
                <a:endParaRPr lang="en-US"/>
              </a:p>
            </p:txBody>
          </p:sp>
          <p:sp>
            <p:nvSpPr>
              <p:cNvPr id="1039705" name="Freeform 345"/>
              <p:cNvSpPr>
                <a:spLocks/>
              </p:cNvSpPr>
              <p:nvPr/>
            </p:nvSpPr>
            <p:spPr bwMode="auto">
              <a:xfrm>
                <a:off x="2907" y="1624"/>
                <a:ext cx="58" cy="58"/>
              </a:xfrm>
              <a:custGeom>
                <a:avLst/>
                <a:gdLst>
                  <a:gd name="T0" fmla="*/ 527 w 580"/>
                  <a:gd name="T1" fmla="*/ 577 h 578"/>
                  <a:gd name="T2" fmla="*/ 538 w 580"/>
                  <a:gd name="T3" fmla="*/ 575 h 578"/>
                  <a:gd name="T4" fmla="*/ 548 w 580"/>
                  <a:gd name="T5" fmla="*/ 571 h 578"/>
                  <a:gd name="T6" fmla="*/ 558 w 580"/>
                  <a:gd name="T7" fmla="*/ 565 h 578"/>
                  <a:gd name="T8" fmla="*/ 566 w 580"/>
                  <a:gd name="T9" fmla="*/ 556 h 578"/>
                  <a:gd name="T10" fmla="*/ 573 w 580"/>
                  <a:gd name="T11" fmla="*/ 547 h 578"/>
                  <a:gd name="T12" fmla="*/ 577 w 580"/>
                  <a:gd name="T13" fmla="*/ 537 h 578"/>
                  <a:gd name="T14" fmla="*/ 579 w 580"/>
                  <a:gd name="T15" fmla="*/ 526 h 578"/>
                  <a:gd name="T16" fmla="*/ 580 w 580"/>
                  <a:gd name="T17" fmla="*/ 58 h 578"/>
                  <a:gd name="T18" fmla="*/ 578 w 580"/>
                  <a:gd name="T19" fmla="*/ 46 h 578"/>
                  <a:gd name="T20" fmla="*/ 575 w 580"/>
                  <a:gd name="T21" fmla="*/ 35 h 578"/>
                  <a:gd name="T22" fmla="*/ 570 w 580"/>
                  <a:gd name="T23" fmla="*/ 25 h 578"/>
                  <a:gd name="T24" fmla="*/ 563 w 580"/>
                  <a:gd name="T25" fmla="*/ 17 h 578"/>
                  <a:gd name="T26" fmla="*/ 553 w 580"/>
                  <a:gd name="T27" fmla="*/ 10 h 578"/>
                  <a:gd name="T28" fmla="*/ 543 w 580"/>
                  <a:gd name="T29" fmla="*/ 4 h 578"/>
                  <a:gd name="T30" fmla="*/ 533 w 580"/>
                  <a:gd name="T31" fmla="*/ 1 h 578"/>
                  <a:gd name="T32" fmla="*/ 521 w 580"/>
                  <a:gd name="T33" fmla="*/ 0 h 578"/>
                  <a:gd name="T34" fmla="*/ 53 w 580"/>
                  <a:gd name="T35" fmla="*/ 0 h 578"/>
                  <a:gd name="T36" fmla="*/ 42 w 580"/>
                  <a:gd name="T37" fmla="*/ 2 h 578"/>
                  <a:gd name="T38" fmla="*/ 31 w 580"/>
                  <a:gd name="T39" fmla="*/ 6 h 578"/>
                  <a:gd name="T40" fmla="*/ 21 w 580"/>
                  <a:gd name="T41" fmla="*/ 13 h 578"/>
                  <a:gd name="T42" fmla="*/ 14 w 580"/>
                  <a:gd name="T43" fmla="*/ 21 h 578"/>
                  <a:gd name="T44" fmla="*/ 7 w 580"/>
                  <a:gd name="T45" fmla="*/ 30 h 578"/>
                  <a:gd name="T46" fmla="*/ 3 w 580"/>
                  <a:gd name="T47" fmla="*/ 40 h 578"/>
                  <a:gd name="T48" fmla="*/ 0 w 580"/>
                  <a:gd name="T49" fmla="*/ 52 h 578"/>
                  <a:gd name="T50" fmla="*/ 0 w 580"/>
                  <a:gd name="T51" fmla="*/ 520 h 578"/>
                  <a:gd name="T52" fmla="*/ 2 w 580"/>
                  <a:gd name="T53" fmla="*/ 532 h 578"/>
                  <a:gd name="T54" fmla="*/ 5 w 580"/>
                  <a:gd name="T55" fmla="*/ 542 h 578"/>
                  <a:gd name="T56" fmla="*/ 10 w 580"/>
                  <a:gd name="T57" fmla="*/ 552 h 578"/>
                  <a:gd name="T58" fmla="*/ 17 w 580"/>
                  <a:gd name="T59" fmla="*/ 561 h 578"/>
                  <a:gd name="T60" fmla="*/ 26 w 580"/>
                  <a:gd name="T61" fmla="*/ 568 h 578"/>
                  <a:gd name="T62" fmla="*/ 37 w 580"/>
                  <a:gd name="T63" fmla="*/ 573 h 578"/>
                  <a:gd name="T64" fmla="*/ 47 w 580"/>
                  <a:gd name="T65" fmla="*/ 576 h 578"/>
                  <a:gd name="T66" fmla="*/ 59 w 580"/>
                  <a:gd name="T67" fmla="*/ 57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0" h="578">
                    <a:moveTo>
                      <a:pt x="521" y="578"/>
                    </a:moveTo>
                    <a:lnTo>
                      <a:pt x="527" y="577"/>
                    </a:lnTo>
                    <a:lnTo>
                      <a:pt x="533" y="576"/>
                    </a:lnTo>
                    <a:lnTo>
                      <a:pt x="538" y="575"/>
                    </a:lnTo>
                    <a:lnTo>
                      <a:pt x="543" y="573"/>
                    </a:lnTo>
                    <a:lnTo>
                      <a:pt x="548" y="571"/>
                    </a:lnTo>
                    <a:lnTo>
                      <a:pt x="553" y="568"/>
                    </a:lnTo>
                    <a:lnTo>
                      <a:pt x="558" y="565"/>
                    </a:lnTo>
                    <a:lnTo>
                      <a:pt x="563" y="561"/>
                    </a:lnTo>
                    <a:lnTo>
                      <a:pt x="566" y="556"/>
                    </a:lnTo>
                    <a:lnTo>
                      <a:pt x="570" y="552"/>
                    </a:lnTo>
                    <a:lnTo>
                      <a:pt x="573" y="547"/>
                    </a:lnTo>
                    <a:lnTo>
                      <a:pt x="575" y="542"/>
                    </a:lnTo>
                    <a:lnTo>
                      <a:pt x="577" y="537"/>
                    </a:lnTo>
                    <a:lnTo>
                      <a:pt x="578" y="532"/>
                    </a:lnTo>
                    <a:lnTo>
                      <a:pt x="579" y="526"/>
                    </a:lnTo>
                    <a:lnTo>
                      <a:pt x="580" y="520"/>
                    </a:lnTo>
                    <a:lnTo>
                      <a:pt x="580" y="58"/>
                    </a:lnTo>
                    <a:lnTo>
                      <a:pt x="579" y="52"/>
                    </a:lnTo>
                    <a:lnTo>
                      <a:pt x="578" y="46"/>
                    </a:lnTo>
                    <a:lnTo>
                      <a:pt x="577" y="40"/>
                    </a:lnTo>
                    <a:lnTo>
                      <a:pt x="575" y="35"/>
                    </a:lnTo>
                    <a:lnTo>
                      <a:pt x="573" y="30"/>
                    </a:lnTo>
                    <a:lnTo>
                      <a:pt x="570" y="25"/>
                    </a:lnTo>
                    <a:lnTo>
                      <a:pt x="566" y="21"/>
                    </a:lnTo>
                    <a:lnTo>
                      <a:pt x="563" y="17"/>
                    </a:lnTo>
                    <a:lnTo>
                      <a:pt x="558" y="13"/>
                    </a:lnTo>
                    <a:lnTo>
                      <a:pt x="553" y="10"/>
                    </a:lnTo>
                    <a:lnTo>
                      <a:pt x="548" y="6"/>
                    </a:lnTo>
                    <a:lnTo>
                      <a:pt x="543" y="4"/>
                    </a:lnTo>
                    <a:lnTo>
                      <a:pt x="538" y="2"/>
                    </a:lnTo>
                    <a:lnTo>
                      <a:pt x="533" y="1"/>
                    </a:lnTo>
                    <a:lnTo>
                      <a:pt x="527" y="0"/>
                    </a:lnTo>
                    <a:lnTo>
                      <a:pt x="521" y="0"/>
                    </a:lnTo>
                    <a:lnTo>
                      <a:pt x="59" y="0"/>
                    </a:lnTo>
                    <a:lnTo>
                      <a:pt x="53" y="0"/>
                    </a:lnTo>
                    <a:lnTo>
                      <a:pt x="47" y="1"/>
                    </a:lnTo>
                    <a:lnTo>
                      <a:pt x="42" y="2"/>
                    </a:lnTo>
                    <a:lnTo>
                      <a:pt x="37" y="4"/>
                    </a:lnTo>
                    <a:lnTo>
                      <a:pt x="31" y="6"/>
                    </a:lnTo>
                    <a:lnTo>
                      <a:pt x="26" y="10"/>
                    </a:lnTo>
                    <a:lnTo>
                      <a:pt x="21" y="13"/>
                    </a:lnTo>
                    <a:lnTo>
                      <a:pt x="17" y="17"/>
                    </a:lnTo>
                    <a:lnTo>
                      <a:pt x="14" y="21"/>
                    </a:lnTo>
                    <a:lnTo>
                      <a:pt x="10" y="25"/>
                    </a:lnTo>
                    <a:lnTo>
                      <a:pt x="7" y="30"/>
                    </a:lnTo>
                    <a:lnTo>
                      <a:pt x="5" y="35"/>
                    </a:lnTo>
                    <a:lnTo>
                      <a:pt x="3" y="40"/>
                    </a:lnTo>
                    <a:lnTo>
                      <a:pt x="2" y="46"/>
                    </a:lnTo>
                    <a:lnTo>
                      <a:pt x="0" y="52"/>
                    </a:lnTo>
                    <a:lnTo>
                      <a:pt x="0" y="58"/>
                    </a:lnTo>
                    <a:lnTo>
                      <a:pt x="0" y="520"/>
                    </a:lnTo>
                    <a:lnTo>
                      <a:pt x="0" y="526"/>
                    </a:lnTo>
                    <a:lnTo>
                      <a:pt x="2" y="532"/>
                    </a:lnTo>
                    <a:lnTo>
                      <a:pt x="3" y="537"/>
                    </a:lnTo>
                    <a:lnTo>
                      <a:pt x="5" y="542"/>
                    </a:lnTo>
                    <a:lnTo>
                      <a:pt x="7" y="547"/>
                    </a:lnTo>
                    <a:lnTo>
                      <a:pt x="10" y="552"/>
                    </a:lnTo>
                    <a:lnTo>
                      <a:pt x="14" y="556"/>
                    </a:lnTo>
                    <a:lnTo>
                      <a:pt x="17" y="561"/>
                    </a:lnTo>
                    <a:lnTo>
                      <a:pt x="21" y="565"/>
                    </a:lnTo>
                    <a:lnTo>
                      <a:pt x="26" y="568"/>
                    </a:lnTo>
                    <a:lnTo>
                      <a:pt x="31" y="571"/>
                    </a:lnTo>
                    <a:lnTo>
                      <a:pt x="37" y="573"/>
                    </a:lnTo>
                    <a:lnTo>
                      <a:pt x="42" y="575"/>
                    </a:lnTo>
                    <a:lnTo>
                      <a:pt x="47" y="576"/>
                    </a:lnTo>
                    <a:lnTo>
                      <a:pt x="53" y="577"/>
                    </a:lnTo>
                    <a:lnTo>
                      <a:pt x="59" y="578"/>
                    </a:lnTo>
                    <a:lnTo>
                      <a:pt x="521" y="578"/>
                    </a:lnTo>
                    <a:close/>
                  </a:path>
                </a:pathLst>
              </a:custGeom>
              <a:solidFill>
                <a:srgbClr val="F2EEE2"/>
              </a:solidFill>
              <a:ln w="0">
                <a:solidFill>
                  <a:schemeClr val="bg2"/>
                </a:solidFill>
                <a:prstDash val="solid"/>
                <a:round/>
                <a:headEnd/>
                <a:tailEnd/>
              </a:ln>
            </p:spPr>
            <p:txBody>
              <a:bodyPr/>
              <a:lstStyle/>
              <a:p>
                <a:endParaRPr lang="en-US"/>
              </a:p>
            </p:txBody>
          </p:sp>
          <p:sp>
            <p:nvSpPr>
              <p:cNvPr id="1039706" name="Rectangle 346"/>
              <p:cNvSpPr>
                <a:spLocks noChangeArrowheads="1"/>
              </p:cNvSpPr>
              <p:nvPr/>
            </p:nvSpPr>
            <p:spPr bwMode="auto">
              <a:xfrm>
                <a:off x="2895" y="2384"/>
                <a:ext cx="58" cy="53"/>
              </a:xfrm>
              <a:prstGeom prst="rect">
                <a:avLst/>
              </a:prstGeom>
              <a:solidFill>
                <a:srgbClr val="D4D3D1"/>
              </a:solidFill>
              <a:ln w="0">
                <a:solidFill>
                  <a:schemeClr val="bg2"/>
                </a:solidFill>
                <a:miter lim="800000"/>
                <a:headEnd/>
                <a:tailEnd/>
              </a:ln>
            </p:spPr>
            <p:txBody>
              <a:bodyPr/>
              <a:lstStyle/>
              <a:p>
                <a:endParaRPr lang="en-US"/>
              </a:p>
            </p:txBody>
          </p:sp>
          <p:sp>
            <p:nvSpPr>
              <p:cNvPr id="1039707" name="Rectangle 347"/>
              <p:cNvSpPr>
                <a:spLocks noChangeArrowheads="1"/>
              </p:cNvSpPr>
              <p:nvPr/>
            </p:nvSpPr>
            <p:spPr bwMode="auto">
              <a:xfrm>
                <a:off x="2929" y="2387"/>
                <a:ext cx="19" cy="47"/>
              </a:xfrm>
              <a:prstGeom prst="rect">
                <a:avLst/>
              </a:prstGeom>
              <a:solidFill>
                <a:srgbClr val="FAF8F6"/>
              </a:solidFill>
              <a:ln w="0">
                <a:solidFill>
                  <a:schemeClr val="bg2"/>
                </a:solidFill>
                <a:miter lim="800000"/>
                <a:headEnd/>
                <a:tailEnd/>
              </a:ln>
            </p:spPr>
            <p:txBody>
              <a:bodyPr/>
              <a:lstStyle/>
              <a:p>
                <a:endParaRPr lang="en-US"/>
              </a:p>
            </p:txBody>
          </p:sp>
          <p:sp>
            <p:nvSpPr>
              <p:cNvPr id="1039708" name="Rectangle 348"/>
              <p:cNvSpPr>
                <a:spLocks noChangeArrowheads="1"/>
              </p:cNvSpPr>
              <p:nvPr/>
            </p:nvSpPr>
            <p:spPr bwMode="auto">
              <a:xfrm>
                <a:off x="2895" y="2160"/>
                <a:ext cx="58" cy="54"/>
              </a:xfrm>
              <a:prstGeom prst="rect">
                <a:avLst/>
              </a:prstGeom>
              <a:solidFill>
                <a:srgbClr val="C8C6C5"/>
              </a:solidFill>
              <a:ln w="0">
                <a:solidFill>
                  <a:schemeClr val="bg2"/>
                </a:solidFill>
                <a:miter lim="800000"/>
                <a:headEnd/>
                <a:tailEnd/>
              </a:ln>
            </p:spPr>
            <p:txBody>
              <a:bodyPr/>
              <a:lstStyle/>
              <a:p>
                <a:endParaRPr lang="en-US"/>
              </a:p>
            </p:txBody>
          </p:sp>
          <p:sp>
            <p:nvSpPr>
              <p:cNvPr id="1039709" name="Rectangle 349"/>
              <p:cNvSpPr>
                <a:spLocks noChangeArrowheads="1"/>
              </p:cNvSpPr>
              <p:nvPr/>
            </p:nvSpPr>
            <p:spPr bwMode="auto">
              <a:xfrm>
                <a:off x="2929" y="2164"/>
                <a:ext cx="19" cy="46"/>
              </a:xfrm>
              <a:prstGeom prst="rect">
                <a:avLst/>
              </a:prstGeom>
              <a:solidFill>
                <a:srgbClr val="FAF8F6"/>
              </a:solidFill>
              <a:ln w="0">
                <a:solidFill>
                  <a:schemeClr val="bg2"/>
                </a:solidFill>
                <a:miter lim="800000"/>
                <a:headEnd/>
                <a:tailEnd/>
              </a:ln>
            </p:spPr>
            <p:txBody>
              <a:bodyPr/>
              <a:lstStyle/>
              <a:p>
                <a:endParaRPr lang="en-US"/>
              </a:p>
            </p:txBody>
          </p:sp>
          <p:sp>
            <p:nvSpPr>
              <p:cNvPr id="1039710" name="Rectangle 350"/>
              <p:cNvSpPr>
                <a:spLocks noChangeArrowheads="1"/>
              </p:cNvSpPr>
              <p:nvPr/>
            </p:nvSpPr>
            <p:spPr bwMode="auto">
              <a:xfrm>
                <a:off x="2929" y="2293"/>
                <a:ext cx="23" cy="18"/>
              </a:xfrm>
              <a:prstGeom prst="rect">
                <a:avLst/>
              </a:prstGeom>
              <a:solidFill>
                <a:srgbClr val="FAF8F6"/>
              </a:solidFill>
              <a:ln w="0">
                <a:solidFill>
                  <a:schemeClr val="bg2"/>
                </a:solidFill>
                <a:miter lim="800000"/>
                <a:headEnd/>
                <a:tailEnd/>
              </a:ln>
            </p:spPr>
            <p:txBody>
              <a:bodyPr/>
              <a:lstStyle/>
              <a:p>
                <a:endParaRPr lang="en-US"/>
              </a:p>
            </p:txBody>
          </p:sp>
          <p:sp>
            <p:nvSpPr>
              <p:cNvPr id="1039711" name="Rectangle 351"/>
              <p:cNvSpPr>
                <a:spLocks noChangeArrowheads="1"/>
              </p:cNvSpPr>
              <p:nvPr/>
            </p:nvSpPr>
            <p:spPr bwMode="auto">
              <a:xfrm>
                <a:off x="2929" y="2237"/>
                <a:ext cx="23" cy="19"/>
              </a:xfrm>
              <a:prstGeom prst="rect">
                <a:avLst/>
              </a:prstGeom>
              <a:solidFill>
                <a:srgbClr val="FAF8F6"/>
              </a:solidFill>
              <a:ln w="0">
                <a:solidFill>
                  <a:schemeClr val="bg2"/>
                </a:solidFill>
                <a:miter lim="800000"/>
                <a:headEnd/>
                <a:tailEnd/>
              </a:ln>
            </p:spPr>
            <p:txBody>
              <a:bodyPr/>
              <a:lstStyle/>
              <a:p>
                <a:endParaRPr lang="en-US"/>
              </a:p>
            </p:txBody>
          </p:sp>
        </p:grpSp>
        <p:grpSp>
          <p:nvGrpSpPr>
            <p:cNvPr id="1039712" name="Group 352"/>
            <p:cNvGrpSpPr>
              <a:grpSpLocks/>
            </p:cNvGrpSpPr>
            <p:nvPr/>
          </p:nvGrpSpPr>
          <p:grpSpPr bwMode="auto">
            <a:xfrm>
              <a:off x="4848" y="2736"/>
              <a:ext cx="531" cy="1028"/>
              <a:chOff x="2457" y="1523"/>
              <a:chExt cx="531" cy="1028"/>
            </a:xfrm>
          </p:grpSpPr>
          <p:sp>
            <p:nvSpPr>
              <p:cNvPr id="1039713" name="Freeform 353"/>
              <p:cNvSpPr>
                <a:spLocks/>
              </p:cNvSpPr>
              <p:nvPr/>
            </p:nvSpPr>
            <p:spPr bwMode="auto">
              <a:xfrm>
                <a:off x="2457" y="1523"/>
                <a:ext cx="531" cy="1028"/>
              </a:xfrm>
              <a:custGeom>
                <a:avLst/>
                <a:gdLst>
                  <a:gd name="T0" fmla="*/ 5250 w 5308"/>
                  <a:gd name="T1" fmla="*/ 10282 h 10283"/>
                  <a:gd name="T2" fmla="*/ 5262 w 5308"/>
                  <a:gd name="T3" fmla="*/ 10280 h 10283"/>
                  <a:gd name="T4" fmla="*/ 5274 w 5308"/>
                  <a:gd name="T5" fmla="*/ 10275 h 10283"/>
                  <a:gd name="T6" fmla="*/ 5284 w 5308"/>
                  <a:gd name="T7" fmla="*/ 10268 h 10283"/>
                  <a:gd name="T8" fmla="*/ 5292 w 5308"/>
                  <a:gd name="T9" fmla="*/ 10259 h 10283"/>
                  <a:gd name="T10" fmla="*/ 5299 w 5308"/>
                  <a:gd name="T11" fmla="*/ 10249 h 10283"/>
                  <a:gd name="T12" fmla="*/ 5305 w 5308"/>
                  <a:gd name="T13" fmla="*/ 10237 h 10283"/>
                  <a:gd name="T14" fmla="*/ 5307 w 5308"/>
                  <a:gd name="T15" fmla="*/ 10224 h 10283"/>
                  <a:gd name="T16" fmla="*/ 5308 w 5308"/>
                  <a:gd name="T17" fmla="*/ 63 h 10283"/>
                  <a:gd name="T18" fmla="*/ 5306 w 5308"/>
                  <a:gd name="T19" fmla="*/ 50 h 10283"/>
                  <a:gd name="T20" fmla="*/ 5303 w 5308"/>
                  <a:gd name="T21" fmla="*/ 38 h 10283"/>
                  <a:gd name="T22" fmla="*/ 5296 w 5308"/>
                  <a:gd name="T23" fmla="*/ 27 h 10283"/>
                  <a:gd name="T24" fmla="*/ 5288 w 5308"/>
                  <a:gd name="T25" fmla="*/ 18 h 10283"/>
                  <a:gd name="T26" fmla="*/ 5279 w 5308"/>
                  <a:gd name="T27" fmla="*/ 10 h 10283"/>
                  <a:gd name="T28" fmla="*/ 5269 w 5308"/>
                  <a:gd name="T29" fmla="*/ 4 h 10283"/>
                  <a:gd name="T30" fmla="*/ 5256 w 5308"/>
                  <a:gd name="T31" fmla="*/ 1 h 10283"/>
                  <a:gd name="T32" fmla="*/ 5244 w 5308"/>
                  <a:gd name="T33" fmla="*/ 0 h 10283"/>
                  <a:gd name="T34" fmla="*/ 58 w 5308"/>
                  <a:gd name="T35" fmla="*/ 0 h 10283"/>
                  <a:gd name="T36" fmla="*/ 45 w 5308"/>
                  <a:gd name="T37" fmla="*/ 2 h 10283"/>
                  <a:gd name="T38" fmla="*/ 34 w 5308"/>
                  <a:gd name="T39" fmla="*/ 7 h 10283"/>
                  <a:gd name="T40" fmla="*/ 24 w 5308"/>
                  <a:gd name="T41" fmla="*/ 14 h 10283"/>
                  <a:gd name="T42" fmla="*/ 14 w 5308"/>
                  <a:gd name="T43" fmla="*/ 22 h 10283"/>
                  <a:gd name="T44" fmla="*/ 7 w 5308"/>
                  <a:gd name="T45" fmla="*/ 33 h 10283"/>
                  <a:gd name="T46" fmla="*/ 2 w 5308"/>
                  <a:gd name="T47" fmla="*/ 44 h 10283"/>
                  <a:gd name="T48" fmla="*/ 0 w 5308"/>
                  <a:gd name="T49" fmla="*/ 56 h 10283"/>
                  <a:gd name="T50" fmla="*/ 0 w 5308"/>
                  <a:gd name="T51" fmla="*/ 10218 h 10283"/>
                  <a:gd name="T52" fmla="*/ 1 w 5308"/>
                  <a:gd name="T53" fmla="*/ 10231 h 10283"/>
                  <a:gd name="T54" fmla="*/ 5 w 5308"/>
                  <a:gd name="T55" fmla="*/ 10243 h 10283"/>
                  <a:gd name="T56" fmla="*/ 10 w 5308"/>
                  <a:gd name="T57" fmla="*/ 10254 h 10283"/>
                  <a:gd name="T58" fmla="*/ 18 w 5308"/>
                  <a:gd name="T59" fmla="*/ 10263 h 10283"/>
                  <a:gd name="T60" fmla="*/ 29 w 5308"/>
                  <a:gd name="T61" fmla="*/ 10272 h 10283"/>
                  <a:gd name="T62" fmla="*/ 39 w 5308"/>
                  <a:gd name="T63" fmla="*/ 10278 h 10283"/>
                  <a:gd name="T64" fmla="*/ 51 w 5308"/>
                  <a:gd name="T65" fmla="*/ 10281 h 10283"/>
                  <a:gd name="T66" fmla="*/ 65 w 5308"/>
                  <a:gd name="T67" fmla="*/ 10283 h 10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08" h="10283">
                    <a:moveTo>
                      <a:pt x="5244" y="10283"/>
                    </a:moveTo>
                    <a:lnTo>
                      <a:pt x="5250" y="10282"/>
                    </a:lnTo>
                    <a:lnTo>
                      <a:pt x="5256" y="10281"/>
                    </a:lnTo>
                    <a:lnTo>
                      <a:pt x="5262" y="10280"/>
                    </a:lnTo>
                    <a:lnTo>
                      <a:pt x="5269" y="10278"/>
                    </a:lnTo>
                    <a:lnTo>
                      <a:pt x="5274" y="10275"/>
                    </a:lnTo>
                    <a:lnTo>
                      <a:pt x="5279" y="10272"/>
                    </a:lnTo>
                    <a:lnTo>
                      <a:pt x="5284" y="10268"/>
                    </a:lnTo>
                    <a:lnTo>
                      <a:pt x="5288" y="10263"/>
                    </a:lnTo>
                    <a:lnTo>
                      <a:pt x="5292" y="10259"/>
                    </a:lnTo>
                    <a:lnTo>
                      <a:pt x="5296" y="10254"/>
                    </a:lnTo>
                    <a:lnTo>
                      <a:pt x="5299" y="10249"/>
                    </a:lnTo>
                    <a:lnTo>
                      <a:pt x="5303" y="10243"/>
                    </a:lnTo>
                    <a:lnTo>
                      <a:pt x="5305" y="10237"/>
                    </a:lnTo>
                    <a:lnTo>
                      <a:pt x="5306" y="10231"/>
                    </a:lnTo>
                    <a:lnTo>
                      <a:pt x="5307" y="10224"/>
                    </a:lnTo>
                    <a:lnTo>
                      <a:pt x="5308" y="10218"/>
                    </a:lnTo>
                    <a:lnTo>
                      <a:pt x="5308" y="63"/>
                    </a:lnTo>
                    <a:lnTo>
                      <a:pt x="5307" y="56"/>
                    </a:lnTo>
                    <a:lnTo>
                      <a:pt x="5306" y="50"/>
                    </a:lnTo>
                    <a:lnTo>
                      <a:pt x="5305" y="44"/>
                    </a:lnTo>
                    <a:lnTo>
                      <a:pt x="5303" y="38"/>
                    </a:lnTo>
                    <a:lnTo>
                      <a:pt x="5299" y="33"/>
                    </a:lnTo>
                    <a:lnTo>
                      <a:pt x="5296" y="27"/>
                    </a:lnTo>
                    <a:lnTo>
                      <a:pt x="5292" y="22"/>
                    </a:lnTo>
                    <a:lnTo>
                      <a:pt x="5288" y="18"/>
                    </a:lnTo>
                    <a:lnTo>
                      <a:pt x="5284" y="14"/>
                    </a:lnTo>
                    <a:lnTo>
                      <a:pt x="5279" y="10"/>
                    </a:lnTo>
                    <a:lnTo>
                      <a:pt x="5274" y="7"/>
                    </a:lnTo>
                    <a:lnTo>
                      <a:pt x="5269" y="4"/>
                    </a:lnTo>
                    <a:lnTo>
                      <a:pt x="5262" y="2"/>
                    </a:lnTo>
                    <a:lnTo>
                      <a:pt x="5256" y="1"/>
                    </a:lnTo>
                    <a:lnTo>
                      <a:pt x="5250" y="0"/>
                    </a:lnTo>
                    <a:lnTo>
                      <a:pt x="5244" y="0"/>
                    </a:lnTo>
                    <a:lnTo>
                      <a:pt x="65" y="0"/>
                    </a:lnTo>
                    <a:lnTo>
                      <a:pt x="58" y="0"/>
                    </a:lnTo>
                    <a:lnTo>
                      <a:pt x="51" y="1"/>
                    </a:lnTo>
                    <a:lnTo>
                      <a:pt x="45" y="2"/>
                    </a:lnTo>
                    <a:lnTo>
                      <a:pt x="39" y="4"/>
                    </a:lnTo>
                    <a:lnTo>
                      <a:pt x="34" y="7"/>
                    </a:lnTo>
                    <a:lnTo>
                      <a:pt x="29" y="10"/>
                    </a:lnTo>
                    <a:lnTo>
                      <a:pt x="24" y="14"/>
                    </a:lnTo>
                    <a:lnTo>
                      <a:pt x="18" y="18"/>
                    </a:lnTo>
                    <a:lnTo>
                      <a:pt x="14" y="22"/>
                    </a:lnTo>
                    <a:lnTo>
                      <a:pt x="10" y="27"/>
                    </a:lnTo>
                    <a:lnTo>
                      <a:pt x="7" y="33"/>
                    </a:lnTo>
                    <a:lnTo>
                      <a:pt x="5" y="38"/>
                    </a:lnTo>
                    <a:lnTo>
                      <a:pt x="2" y="44"/>
                    </a:lnTo>
                    <a:lnTo>
                      <a:pt x="1" y="50"/>
                    </a:lnTo>
                    <a:lnTo>
                      <a:pt x="0" y="56"/>
                    </a:lnTo>
                    <a:lnTo>
                      <a:pt x="0" y="63"/>
                    </a:lnTo>
                    <a:lnTo>
                      <a:pt x="0" y="10218"/>
                    </a:lnTo>
                    <a:lnTo>
                      <a:pt x="0" y="10224"/>
                    </a:lnTo>
                    <a:lnTo>
                      <a:pt x="1" y="10231"/>
                    </a:lnTo>
                    <a:lnTo>
                      <a:pt x="2" y="10237"/>
                    </a:lnTo>
                    <a:lnTo>
                      <a:pt x="5" y="10243"/>
                    </a:lnTo>
                    <a:lnTo>
                      <a:pt x="7" y="10249"/>
                    </a:lnTo>
                    <a:lnTo>
                      <a:pt x="10" y="10254"/>
                    </a:lnTo>
                    <a:lnTo>
                      <a:pt x="14" y="10259"/>
                    </a:lnTo>
                    <a:lnTo>
                      <a:pt x="18" y="10263"/>
                    </a:lnTo>
                    <a:lnTo>
                      <a:pt x="24" y="10268"/>
                    </a:lnTo>
                    <a:lnTo>
                      <a:pt x="29" y="10272"/>
                    </a:lnTo>
                    <a:lnTo>
                      <a:pt x="34" y="10275"/>
                    </a:lnTo>
                    <a:lnTo>
                      <a:pt x="39" y="10278"/>
                    </a:lnTo>
                    <a:lnTo>
                      <a:pt x="45" y="10280"/>
                    </a:lnTo>
                    <a:lnTo>
                      <a:pt x="51" y="10281"/>
                    </a:lnTo>
                    <a:lnTo>
                      <a:pt x="58" y="10282"/>
                    </a:lnTo>
                    <a:lnTo>
                      <a:pt x="65" y="10283"/>
                    </a:lnTo>
                    <a:lnTo>
                      <a:pt x="5244" y="10283"/>
                    </a:lnTo>
                    <a:close/>
                  </a:path>
                </a:pathLst>
              </a:custGeom>
              <a:solidFill>
                <a:srgbClr val="FAF8EF"/>
              </a:solidFill>
              <a:ln w="0">
                <a:solidFill>
                  <a:schemeClr val="bg2"/>
                </a:solidFill>
                <a:prstDash val="solid"/>
                <a:round/>
                <a:headEnd/>
                <a:tailEnd/>
              </a:ln>
            </p:spPr>
            <p:txBody>
              <a:bodyPr/>
              <a:lstStyle/>
              <a:p>
                <a:endParaRPr lang="en-US"/>
              </a:p>
            </p:txBody>
          </p:sp>
          <p:sp>
            <p:nvSpPr>
              <p:cNvPr id="1039714" name="Freeform 354"/>
              <p:cNvSpPr>
                <a:spLocks/>
              </p:cNvSpPr>
              <p:nvPr/>
            </p:nvSpPr>
            <p:spPr bwMode="auto">
              <a:xfrm>
                <a:off x="2496" y="1536"/>
                <a:ext cx="399" cy="913"/>
              </a:xfrm>
              <a:custGeom>
                <a:avLst/>
                <a:gdLst>
                  <a:gd name="T0" fmla="*/ 3933 w 3991"/>
                  <a:gd name="T1" fmla="*/ 9126 h 9127"/>
                  <a:gd name="T2" fmla="*/ 3946 w 3991"/>
                  <a:gd name="T3" fmla="*/ 9124 h 9127"/>
                  <a:gd name="T4" fmla="*/ 3957 w 3991"/>
                  <a:gd name="T5" fmla="*/ 9119 h 9127"/>
                  <a:gd name="T6" fmla="*/ 3967 w 3991"/>
                  <a:gd name="T7" fmla="*/ 9112 h 9127"/>
                  <a:gd name="T8" fmla="*/ 3976 w 3991"/>
                  <a:gd name="T9" fmla="*/ 9103 h 9127"/>
                  <a:gd name="T10" fmla="*/ 3983 w 3991"/>
                  <a:gd name="T11" fmla="*/ 9093 h 9127"/>
                  <a:gd name="T12" fmla="*/ 3988 w 3991"/>
                  <a:gd name="T13" fmla="*/ 9081 h 9127"/>
                  <a:gd name="T14" fmla="*/ 3990 w 3991"/>
                  <a:gd name="T15" fmla="*/ 9069 h 9127"/>
                  <a:gd name="T16" fmla="*/ 3991 w 3991"/>
                  <a:gd name="T17" fmla="*/ 64 h 9127"/>
                  <a:gd name="T18" fmla="*/ 3989 w 3991"/>
                  <a:gd name="T19" fmla="*/ 51 h 9127"/>
                  <a:gd name="T20" fmla="*/ 3986 w 3991"/>
                  <a:gd name="T21" fmla="*/ 38 h 9127"/>
                  <a:gd name="T22" fmla="*/ 3980 w 3991"/>
                  <a:gd name="T23" fmla="*/ 28 h 9127"/>
                  <a:gd name="T24" fmla="*/ 3972 w 3991"/>
                  <a:gd name="T25" fmla="*/ 19 h 9127"/>
                  <a:gd name="T26" fmla="*/ 3962 w 3991"/>
                  <a:gd name="T27" fmla="*/ 11 h 9127"/>
                  <a:gd name="T28" fmla="*/ 3952 w 3991"/>
                  <a:gd name="T29" fmla="*/ 4 h 9127"/>
                  <a:gd name="T30" fmla="*/ 3940 w 3991"/>
                  <a:gd name="T31" fmla="*/ 1 h 9127"/>
                  <a:gd name="T32" fmla="*/ 3927 w 3991"/>
                  <a:gd name="T33" fmla="*/ 0 h 9127"/>
                  <a:gd name="T34" fmla="*/ 57 w 3991"/>
                  <a:gd name="T35" fmla="*/ 0 h 9127"/>
                  <a:gd name="T36" fmla="*/ 44 w 3991"/>
                  <a:gd name="T37" fmla="*/ 2 h 9127"/>
                  <a:gd name="T38" fmla="*/ 33 w 3991"/>
                  <a:gd name="T39" fmla="*/ 8 h 9127"/>
                  <a:gd name="T40" fmla="*/ 23 w 3991"/>
                  <a:gd name="T41" fmla="*/ 15 h 9127"/>
                  <a:gd name="T42" fmla="*/ 14 w 3991"/>
                  <a:gd name="T43" fmla="*/ 23 h 9127"/>
                  <a:gd name="T44" fmla="*/ 7 w 3991"/>
                  <a:gd name="T45" fmla="*/ 33 h 9127"/>
                  <a:gd name="T46" fmla="*/ 2 w 3991"/>
                  <a:gd name="T47" fmla="*/ 45 h 9127"/>
                  <a:gd name="T48" fmla="*/ 0 w 3991"/>
                  <a:gd name="T49" fmla="*/ 57 h 9127"/>
                  <a:gd name="T50" fmla="*/ 0 w 3991"/>
                  <a:gd name="T51" fmla="*/ 9062 h 9127"/>
                  <a:gd name="T52" fmla="*/ 1 w 3991"/>
                  <a:gd name="T53" fmla="*/ 9075 h 9127"/>
                  <a:gd name="T54" fmla="*/ 4 w 3991"/>
                  <a:gd name="T55" fmla="*/ 9087 h 9127"/>
                  <a:gd name="T56" fmla="*/ 10 w 3991"/>
                  <a:gd name="T57" fmla="*/ 9098 h 9127"/>
                  <a:gd name="T58" fmla="*/ 19 w 3991"/>
                  <a:gd name="T59" fmla="*/ 9108 h 9127"/>
                  <a:gd name="T60" fmla="*/ 28 w 3991"/>
                  <a:gd name="T61" fmla="*/ 9116 h 9127"/>
                  <a:gd name="T62" fmla="*/ 38 w 3991"/>
                  <a:gd name="T63" fmla="*/ 9122 h 9127"/>
                  <a:gd name="T64" fmla="*/ 50 w 3991"/>
                  <a:gd name="T65" fmla="*/ 9125 h 9127"/>
                  <a:gd name="T66" fmla="*/ 64 w 3991"/>
                  <a:gd name="T67" fmla="*/ 9127 h 9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1" h="9127">
                    <a:moveTo>
                      <a:pt x="3927" y="9127"/>
                    </a:moveTo>
                    <a:lnTo>
                      <a:pt x="3933" y="9126"/>
                    </a:lnTo>
                    <a:lnTo>
                      <a:pt x="3940" y="9125"/>
                    </a:lnTo>
                    <a:lnTo>
                      <a:pt x="3946" y="9124"/>
                    </a:lnTo>
                    <a:lnTo>
                      <a:pt x="3952" y="9122"/>
                    </a:lnTo>
                    <a:lnTo>
                      <a:pt x="3957" y="9119"/>
                    </a:lnTo>
                    <a:lnTo>
                      <a:pt x="3962" y="9116"/>
                    </a:lnTo>
                    <a:lnTo>
                      <a:pt x="3967" y="9112"/>
                    </a:lnTo>
                    <a:lnTo>
                      <a:pt x="3972" y="9108"/>
                    </a:lnTo>
                    <a:lnTo>
                      <a:pt x="3976" y="9103"/>
                    </a:lnTo>
                    <a:lnTo>
                      <a:pt x="3980" y="9098"/>
                    </a:lnTo>
                    <a:lnTo>
                      <a:pt x="3983" y="9093"/>
                    </a:lnTo>
                    <a:lnTo>
                      <a:pt x="3986" y="9087"/>
                    </a:lnTo>
                    <a:lnTo>
                      <a:pt x="3988" y="9081"/>
                    </a:lnTo>
                    <a:lnTo>
                      <a:pt x="3989" y="9075"/>
                    </a:lnTo>
                    <a:lnTo>
                      <a:pt x="3990" y="9069"/>
                    </a:lnTo>
                    <a:lnTo>
                      <a:pt x="3991" y="9062"/>
                    </a:lnTo>
                    <a:lnTo>
                      <a:pt x="3991" y="64"/>
                    </a:lnTo>
                    <a:lnTo>
                      <a:pt x="3990" y="57"/>
                    </a:lnTo>
                    <a:lnTo>
                      <a:pt x="3989" y="51"/>
                    </a:lnTo>
                    <a:lnTo>
                      <a:pt x="3988" y="45"/>
                    </a:lnTo>
                    <a:lnTo>
                      <a:pt x="3986" y="38"/>
                    </a:lnTo>
                    <a:lnTo>
                      <a:pt x="3983" y="33"/>
                    </a:lnTo>
                    <a:lnTo>
                      <a:pt x="3980" y="28"/>
                    </a:lnTo>
                    <a:lnTo>
                      <a:pt x="3976" y="23"/>
                    </a:lnTo>
                    <a:lnTo>
                      <a:pt x="3972" y="19"/>
                    </a:lnTo>
                    <a:lnTo>
                      <a:pt x="3967" y="15"/>
                    </a:lnTo>
                    <a:lnTo>
                      <a:pt x="3962" y="11"/>
                    </a:lnTo>
                    <a:lnTo>
                      <a:pt x="3957" y="8"/>
                    </a:lnTo>
                    <a:lnTo>
                      <a:pt x="3952" y="4"/>
                    </a:lnTo>
                    <a:lnTo>
                      <a:pt x="3946" y="2"/>
                    </a:lnTo>
                    <a:lnTo>
                      <a:pt x="3940" y="1"/>
                    </a:lnTo>
                    <a:lnTo>
                      <a:pt x="3933" y="0"/>
                    </a:lnTo>
                    <a:lnTo>
                      <a:pt x="3927" y="0"/>
                    </a:lnTo>
                    <a:lnTo>
                      <a:pt x="64" y="0"/>
                    </a:lnTo>
                    <a:lnTo>
                      <a:pt x="57" y="0"/>
                    </a:lnTo>
                    <a:lnTo>
                      <a:pt x="50" y="1"/>
                    </a:lnTo>
                    <a:lnTo>
                      <a:pt x="44" y="2"/>
                    </a:lnTo>
                    <a:lnTo>
                      <a:pt x="38" y="4"/>
                    </a:lnTo>
                    <a:lnTo>
                      <a:pt x="33" y="8"/>
                    </a:lnTo>
                    <a:lnTo>
                      <a:pt x="28" y="11"/>
                    </a:lnTo>
                    <a:lnTo>
                      <a:pt x="23" y="15"/>
                    </a:lnTo>
                    <a:lnTo>
                      <a:pt x="19" y="19"/>
                    </a:lnTo>
                    <a:lnTo>
                      <a:pt x="14" y="23"/>
                    </a:lnTo>
                    <a:lnTo>
                      <a:pt x="10" y="28"/>
                    </a:lnTo>
                    <a:lnTo>
                      <a:pt x="7" y="33"/>
                    </a:lnTo>
                    <a:lnTo>
                      <a:pt x="4" y="38"/>
                    </a:lnTo>
                    <a:lnTo>
                      <a:pt x="2" y="45"/>
                    </a:lnTo>
                    <a:lnTo>
                      <a:pt x="1" y="51"/>
                    </a:lnTo>
                    <a:lnTo>
                      <a:pt x="0" y="57"/>
                    </a:lnTo>
                    <a:lnTo>
                      <a:pt x="0" y="64"/>
                    </a:lnTo>
                    <a:lnTo>
                      <a:pt x="0" y="9062"/>
                    </a:lnTo>
                    <a:lnTo>
                      <a:pt x="0" y="9069"/>
                    </a:lnTo>
                    <a:lnTo>
                      <a:pt x="1" y="9075"/>
                    </a:lnTo>
                    <a:lnTo>
                      <a:pt x="2" y="9081"/>
                    </a:lnTo>
                    <a:lnTo>
                      <a:pt x="4" y="9087"/>
                    </a:lnTo>
                    <a:lnTo>
                      <a:pt x="7" y="9093"/>
                    </a:lnTo>
                    <a:lnTo>
                      <a:pt x="10" y="9098"/>
                    </a:lnTo>
                    <a:lnTo>
                      <a:pt x="14" y="9103"/>
                    </a:lnTo>
                    <a:lnTo>
                      <a:pt x="19" y="9108"/>
                    </a:lnTo>
                    <a:lnTo>
                      <a:pt x="23" y="9112"/>
                    </a:lnTo>
                    <a:lnTo>
                      <a:pt x="28" y="9116"/>
                    </a:lnTo>
                    <a:lnTo>
                      <a:pt x="33" y="9119"/>
                    </a:lnTo>
                    <a:lnTo>
                      <a:pt x="38" y="9122"/>
                    </a:lnTo>
                    <a:lnTo>
                      <a:pt x="44" y="9124"/>
                    </a:lnTo>
                    <a:lnTo>
                      <a:pt x="50" y="9125"/>
                    </a:lnTo>
                    <a:lnTo>
                      <a:pt x="57" y="9126"/>
                    </a:lnTo>
                    <a:lnTo>
                      <a:pt x="64" y="9127"/>
                    </a:lnTo>
                    <a:lnTo>
                      <a:pt x="3927" y="9127"/>
                    </a:lnTo>
                    <a:close/>
                  </a:path>
                </a:pathLst>
              </a:custGeom>
              <a:solidFill>
                <a:srgbClr val="F2EEDE"/>
              </a:solidFill>
              <a:ln w="0">
                <a:solidFill>
                  <a:schemeClr val="bg2"/>
                </a:solidFill>
                <a:prstDash val="solid"/>
                <a:round/>
                <a:headEnd/>
                <a:tailEnd/>
              </a:ln>
            </p:spPr>
            <p:txBody>
              <a:bodyPr/>
              <a:lstStyle/>
              <a:p>
                <a:endParaRPr lang="en-US"/>
              </a:p>
            </p:txBody>
          </p:sp>
          <p:sp>
            <p:nvSpPr>
              <p:cNvPr id="1039715" name="Freeform 355"/>
              <p:cNvSpPr>
                <a:spLocks/>
              </p:cNvSpPr>
              <p:nvPr/>
            </p:nvSpPr>
            <p:spPr bwMode="auto">
              <a:xfrm>
                <a:off x="2509" y="1586"/>
                <a:ext cx="370" cy="141"/>
              </a:xfrm>
              <a:custGeom>
                <a:avLst/>
                <a:gdLst>
                  <a:gd name="T0" fmla="*/ 3639 w 3697"/>
                  <a:gd name="T1" fmla="*/ 1403 h 1404"/>
                  <a:gd name="T2" fmla="*/ 3651 w 3697"/>
                  <a:gd name="T3" fmla="*/ 1401 h 1404"/>
                  <a:gd name="T4" fmla="*/ 3663 w 3697"/>
                  <a:gd name="T5" fmla="*/ 1396 h 1404"/>
                  <a:gd name="T6" fmla="*/ 3673 w 3697"/>
                  <a:gd name="T7" fmla="*/ 1389 h 1404"/>
                  <a:gd name="T8" fmla="*/ 3682 w 3697"/>
                  <a:gd name="T9" fmla="*/ 1381 h 1404"/>
                  <a:gd name="T10" fmla="*/ 3688 w 3697"/>
                  <a:gd name="T11" fmla="*/ 1370 h 1404"/>
                  <a:gd name="T12" fmla="*/ 3693 w 3697"/>
                  <a:gd name="T13" fmla="*/ 1359 h 1404"/>
                  <a:gd name="T14" fmla="*/ 3696 w 3697"/>
                  <a:gd name="T15" fmla="*/ 1347 h 1404"/>
                  <a:gd name="T16" fmla="*/ 3697 w 3697"/>
                  <a:gd name="T17" fmla="*/ 64 h 1404"/>
                  <a:gd name="T18" fmla="*/ 3694 w 3697"/>
                  <a:gd name="T19" fmla="*/ 50 h 1404"/>
                  <a:gd name="T20" fmla="*/ 3691 w 3697"/>
                  <a:gd name="T21" fmla="*/ 38 h 1404"/>
                  <a:gd name="T22" fmla="*/ 3685 w 3697"/>
                  <a:gd name="T23" fmla="*/ 28 h 1404"/>
                  <a:gd name="T24" fmla="*/ 3678 w 3697"/>
                  <a:gd name="T25" fmla="*/ 18 h 1404"/>
                  <a:gd name="T26" fmla="*/ 3668 w 3697"/>
                  <a:gd name="T27" fmla="*/ 10 h 1404"/>
                  <a:gd name="T28" fmla="*/ 3657 w 3697"/>
                  <a:gd name="T29" fmla="*/ 4 h 1404"/>
                  <a:gd name="T30" fmla="*/ 3645 w 3697"/>
                  <a:gd name="T31" fmla="*/ 1 h 1404"/>
                  <a:gd name="T32" fmla="*/ 3633 w 3697"/>
                  <a:gd name="T33" fmla="*/ 0 h 1404"/>
                  <a:gd name="T34" fmla="*/ 58 w 3697"/>
                  <a:gd name="T35" fmla="*/ 0 h 1404"/>
                  <a:gd name="T36" fmla="*/ 45 w 3697"/>
                  <a:gd name="T37" fmla="*/ 2 h 1404"/>
                  <a:gd name="T38" fmla="*/ 33 w 3697"/>
                  <a:gd name="T39" fmla="*/ 7 h 1404"/>
                  <a:gd name="T40" fmla="*/ 23 w 3697"/>
                  <a:gd name="T41" fmla="*/ 14 h 1404"/>
                  <a:gd name="T42" fmla="*/ 14 w 3697"/>
                  <a:gd name="T43" fmla="*/ 23 h 1404"/>
                  <a:gd name="T44" fmla="*/ 7 w 3697"/>
                  <a:gd name="T45" fmla="*/ 33 h 1404"/>
                  <a:gd name="T46" fmla="*/ 2 w 3697"/>
                  <a:gd name="T47" fmla="*/ 44 h 1404"/>
                  <a:gd name="T48" fmla="*/ 0 w 3697"/>
                  <a:gd name="T49" fmla="*/ 56 h 1404"/>
                  <a:gd name="T50" fmla="*/ 0 w 3697"/>
                  <a:gd name="T51" fmla="*/ 1340 h 1404"/>
                  <a:gd name="T52" fmla="*/ 1 w 3697"/>
                  <a:gd name="T53" fmla="*/ 1353 h 1404"/>
                  <a:gd name="T54" fmla="*/ 4 w 3697"/>
                  <a:gd name="T55" fmla="*/ 1365 h 1404"/>
                  <a:gd name="T56" fmla="*/ 10 w 3697"/>
                  <a:gd name="T57" fmla="*/ 1375 h 1404"/>
                  <a:gd name="T58" fmla="*/ 18 w 3697"/>
                  <a:gd name="T59" fmla="*/ 1385 h 1404"/>
                  <a:gd name="T60" fmla="*/ 28 w 3697"/>
                  <a:gd name="T61" fmla="*/ 1393 h 1404"/>
                  <a:gd name="T62" fmla="*/ 39 w 3697"/>
                  <a:gd name="T63" fmla="*/ 1399 h 1404"/>
                  <a:gd name="T64" fmla="*/ 51 w 3697"/>
                  <a:gd name="T65" fmla="*/ 1402 h 1404"/>
                  <a:gd name="T66" fmla="*/ 65 w 3697"/>
                  <a:gd name="T67" fmla="*/ 1404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7" h="1404">
                    <a:moveTo>
                      <a:pt x="3633" y="1404"/>
                    </a:moveTo>
                    <a:lnTo>
                      <a:pt x="3639" y="1403"/>
                    </a:lnTo>
                    <a:lnTo>
                      <a:pt x="3645" y="1402"/>
                    </a:lnTo>
                    <a:lnTo>
                      <a:pt x="3651" y="1401"/>
                    </a:lnTo>
                    <a:lnTo>
                      <a:pt x="3657" y="1399"/>
                    </a:lnTo>
                    <a:lnTo>
                      <a:pt x="3663" y="1396"/>
                    </a:lnTo>
                    <a:lnTo>
                      <a:pt x="3668" y="1393"/>
                    </a:lnTo>
                    <a:lnTo>
                      <a:pt x="3673" y="1389"/>
                    </a:lnTo>
                    <a:lnTo>
                      <a:pt x="3678" y="1385"/>
                    </a:lnTo>
                    <a:lnTo>
                      <a:pt x="3682" y="1381"/>
                    </a:lnTo>
                    <a:lnTo>
                      <a:pt x="3685" y="1375"/>
                    </a:lnTo>
                    <a:lnTo>
                      <a:pt x="3688" y="1370"/>
                    </a:lnTo>
                    <a:lnTo>
                      <a:pt x="3691" y="1365"/>
                    </a:lnTo>
                    <a:lnTo>
                      <a:pt x="3693" y="1359"/>
                    </a:lnTo>
                    <a:lnTo>
                      <a:pt x="3694" y="1353"/>
                    </a:lnTo>
                    <a:lnTo>
                      <a:pt x="3696" y="1347"/>
                    </a:lnTo>
                    <a:lnTo>
                      <a:pt x="3697" y="1340"/>
                    </a:lnTo>
                    <a:lnTo>
                      <a:pt x="3697" y="64"/>
                    </a:lnTo>
                    <a:lnTo>
                      <a:pt x="3696" y="56"/>
                    </a:lnTo>
                    <a:lnTo>
                      <a:pt x="3694" y="50"/>
                    </a:lnTo>
                    <a:lnTo>
                      <a:pt x="3693" y="44"/>
                    </a:lnTo>
                    <a:lnTo>
                      <a:pt x="3691" y="38"/>
                    </a:lnTo>
                    <a:lnTo>
                      <a:pt x="3688" y="33"/>
                    </a:lnTo>
                    <a:lnTo>
                      <a:pt x="3685" y="28"/>
                    </a:lnTo>
                    <a:lnTo>
                      <a:pt x="3682" y="23"/>
                    </a:lnTo>
                    <a:lnTo>
                      <a:pt x="3678" y="18"/>
                    </a:lnTo>
                    <a:lnTo>
                      <a:pt x="3673" y="14"/>
                    </a:lnTo>
                    <a:lnTo>
                      <a:pt x="3668" y="10"/>
                    </a:lnTo>
                    <a:lnTo>
                      <a:pt x="3663" y="7"/>
                    </a:lnTo>
                    <a:lnTo>
                      <a:pt x="3657" y="4"/>
                    </a:lnTo>
                    <a:lnTo>
                      <a:pt x="3651" y="2"/>
                    </a:lnTo>
                    <a:lnTo>
                      <a:pt x="3645" y="1"/>
                    </a:lnTo>
                    <a:lnTo>
                      <a:pt x="3639" y="0"/>
                    </a:lnTo>
                    <a:lnTo>
                      <a:pt x="3633" y="0"/>
                    </a:lnTo>
                    <a:lnTo>
                      <a:pt x="65" y="0"/>
                    </a:lnTo>
                    <a:lnTo>
                      <a:pt x="58" y="0"/>
                    </a:lnTo>
                    <a:lnTo>
                      <a:pt x="51" y="1"/>
                    </a:lnTo>
                    <a:lnTo>
                      <a:pt x="45" y="2"/>
                    </a:lnTo>
                    <a:lnTo>
                      <a:pt x="39" y="4"/>
                    </a:lnTo>
                    <a:lnTo>
                      <a:pt x="33" y="7"/>
                    </a:lnTo>
                    <a:lnTo>
                      <a:pt x="28" y="10"/>
                    </a:lnTo>
                    <a:lnTo>
                      <a:pt x="23" y="14"/>
                    </a:lnTo>
                    <a:lnTo>
                      <a:pt x="18" y="18"/>
                    </a:lnTo>
                    <a:lnTo>
                      <a:pt x="14" y="23"/>
                    </a:lnTo>
                    <a:lnTo>
                      <a:pt x="10" y="28"/>
                    </a:lnTo>
                    <a:lnTo>
                      <a:pt x="7" y="33"/>
                    </a:lnTo>
                    <a:lnTo>
                      <a:pt x="4" y="38"/>
                    </a:lnTo>
                    <a:lnTo>
                      <a:pt x="2" y="44"/>
                    </a:lnTo>
                    <a:lnTo>
                      <a:pt x="1" y="50"/>
                    </a:lnTo>
                    <a:lnTo>
                      <a:pt x="0" y="56"/>
                    </a:lnTo>
                    <a:lnTo>
                      <a:pt x="0" y="64"/>
                    </a:lnTo>
                    <a:lnTo>
                      <a:pt x="0" y="1340"/>
                    </a:lnTo>
                    <a:lnTo>
                      <a:pt x="0" y="1347"/>
                    </a:lnTo>
                    <a:lnTo>
                      <a:pt x="1" y="1353"/>
                    </a:lnTo>
                    <a:lnTo>
                      <a:pt x="2" y="1359"/>
                    </a:lnTo>
                    <a:lnTo>
                      <a:pt x="4" y="1365"/>
                    </a:lnTo>
                    <a:lnTo>
                      <a:pt x="7" y="1370"/>
                    </a:lnTo>
                    <a:lnTo>
                      <a:pt x="10" y="1375"/>
                    </a:lnTo>
                    <a:lnTo>
                      <a:pt x="14" y="1381"/>
                    </a:lnTo>
                    <a:lnTo>
                      <a:pt x="18" y="1385"/>
                    </a:lnTo>
                    <a:lnTo>
                      <a:pt x="23" y="1389"/>
                    </a:lnTo>
                    <a:lnTo>
                      <a:pt x="28" y="1393"/>
                    </a:lnTo>
                    <a:lnTo>
                      <a:pt x="33" y="1396"/>
                    </a:lnTo>
                    <a:lnTo>
                      <a:pt x="39" y="1399"/>
                    </a:lnTo>
                    <a:lnTo>
                      <a:pt x="45" y="1401"/>
                    </a:lnTo>
                    <a:lnTo>
                      <a:pt x="51" y="1402"/>
                    </a:lnTo>
                    <a:lnTo>
                      <a:pt x="58" y="1403"/>
                    </a:lnTo>
                    <a:lnTo>
                      <a:pt x="65" y="1404"/>
                    </a:lnTo>
                    <a:lnTo>
                      <a:pt x="3633" y="1404"/>
                    </a:lnTo>
                    <a:close/>
                  </a:path>
                </a:pathLst>
              </a:custGeom>
              <a:solidFill>
                <a:srgbClr val="E6E2DE"/>
              </a:solidFill>
              <a:ln w="0">
                <a:solidFill>
                  <a:schemeClr val="bg2"/>
                </a:solidFill>
                <a:prstDash val="solid"/>
                <a:round/>
                <a:headEnd/>
                <a:tailEnd/>
              </a:ln>
            </p:spPr>
            <p:txBody>
              <a:bodyPr/>
              <a:lstStyle/>
              <a:p>
                <a:endParaRPr lang="en-US"/>
              </a:p>
            </p:txBody>
          </p:sp>
          <p:sp>
            <p:nvSpPr>
              <p:cNvPr id="1039716" name="Freeform 356"/>
              <p:cNvSpPr>
                <a:spLocks/>
              </p:cNvSpPr>
              <p:nvPr/>
            </p:nvSpPr>
            <p:spPr bwMode="auto">
              <a:xfrm>
                <a:off x="2523" y="1598"/>
                <a:ext cx="340" cy="81"/>
              </a:xfrm>
              <a:custGeom>
                <a:avLst/>
                <a:gdLst>
                  <a:gd name="T0" fmla="*/ 3343 w 3401"/>
                  <a:gd name="T1" fmla="*/ 814 h 815"/>
                  <a:gd name="T2" fmla="*/ 3356 w 3401"/>
                  <a:gd name="T3" fmla="*/ 812 h 815"/>
                  <a:gd name="T4" fmla="*/ 3367 w 3401"/>
                  <a:gd name="T5" fmla="*/ 807 h 815"/>
                  <a:gd name="T6" fmla="*/ 3377 w 3401"/>
                  <a:gd name="T7" fmla="*/ 800 h 815"/>
                  <a:gd name="T8" fmla="*/ 3387 w 3401"/>
                  <a:gd name="T9" fmla="*/ 792 h 815"/>
                  <a:gd name="T10" fmla="*/ 3393 w 3401"/>
                  <a:gd name="T11" fmla="*/ 781 h 815"/>
                  <a:gd name="T12" fmla="*/ 3398 w 3401"/>
                  <a:gd name="T13" fmla="*/ 770 h 815"/>
                  <a:gd name="T14" fmla="*/ 3400 w 3401"/>
                  <a:gd name="T15" fmla="*/ 758 h 815"/>
                  <a:gd name="T16" fmla="*/ 3401 w 3401"/>
                  <a:gd name="T17" fmla="*/ 64 h 815"/>
                  <a:gd name="T18" fmla="*/ 3399 w 3401"/>
                  <a:gd name="T19" fmla="*/ 50 h 815"/>
                  <a:gd name="T20" fmla="*/ 3396 w 3401"/>
                  <a:gd name="T21" fmla="*/ 38 h 815"/>
                  <a:gd name="T22" fmla="*/ 3390 w 3401"/>
                  <a:gd name="T23" fmla="*/ 28 h 815"/>
                  <a:gd name="T24" fmla="*/ 3382 w 3401"/>
                  <a:gd name="T25" fmla="*/ 19 h 815"/>
                  <a:gd name="T26" fmla="*/ 3372 w 3401"/>
                  <a:gd name="T27" fmla="*/ 10 h 815"/>
                  <a:gd name="T28" fmla="*/ 3362 w 3401"/>
                  <a:gd name="T29" fmla="*/ 4 h 815"/>
                  <a:gd name="T30" fmla="*/ 3350 w 3401"/>
                  <a:gd name="T31" fmla="*/ 1 h 815"/>
                  <a:gd name="T32" fmla="*/ 3337 w 3401"/>
                  <a:gd name="T33" fmla="*/ 0 h 815"/>
                  <a:gd name="T34" fmla="*/ 56 w 3401"/>
                  <a:gd name="T35" fmla="*/ 0 h 815"/>
                  <a:gd name="T36" fmla="*/ 44 w 3401"/>
                  <a:gd name="T37" fmla="*/ 2 h 815"/>
                  <a:gd name="T38" fmla="*/ 33 w 3401"/>
                  <a:gd name="T39" fmla="*/ 7 h 815"/>
                  <a:gd name="T40" fmla="*/ 22 w 3401"/>
                  <a:gd name="T41" fmla="*/ 14 h 815"/>
                  <a:gd name="T42" fmla="*/ 14 w 3401"/>
                  <a:gd name="T43" fmla="*/ 23 h 815"/>
                  <a:gd name="T44" fmla="*/ 7 w 3401"/>
                  <a:gd name="T45" fmla="*/ 33 h 815"/>
                  <a:gd name="T46" fmla="*/ 2 w 3401"/>
                  <a:gd name="T47" fmla="*/ 44 h 815"/>
                  <a:gd name="T48" fmla="*/ 0 w 3401"/>
                  <a:gd name="T49" fmla="*/ 57 h 815"/>
                  <a:gd name="T50" fmla="*/ 0 w 3401"/>
                  <a:gd name="T51" fmla="*/ 752 h 815"/>
                  <a:gd name="T52" fmla="*/ 1 w 3401"/>
                  <a:gd name="T53" fmla="*/ 764 h 815"/>
                  <a:gd name="T54" fmla="*/ 4 w 3401"/>
                  <a:gd name="T55" fmla="*/ 776 h 815"/>
                  <a:gd name="T56" fmla="*/ 10 w 3401"/>
                  <a:gd name="T57" fmla="*/ 786 h 815"/>
                  <a:gd name="T58" fmla="*/ 18 w 3401"/>
                  <a:gd name="T59" fmla="*/ 796 h 815"/>
                  <a:gd name="T60" fmla="*/ 28 w 3401"/>
                  <a:gd name="T61" fmla="*/ 804 h 815"/>
                  <a:gd name="T62" fmla="*/ 38 w 3401"/>
                  <a:gd name="T63" fmla="*/ 810 h 815"/>
                  <a:gd name="T64" fmla="*/ 50 w 3401"/>
                  <a:gd name="T65" fmla="*/ 813 h 815"/>
                  <a:gd name="T66" fmla="*/ 64 w 3401"/>
                  <a:gd name="T67" fmla="*/ 81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01" h="815">
                    <a:moveTo>
                      <a:pt x="3337" y="815"/>
                    </a:moveTo>
                    <a:lnTo>
                      <a:pt x="3343" y="814"/>
                    </a:lnTo>
                    <a:lnTo>
                      <a:pt x="3350" y="813"/>
                    </a:lnTo>
                    <a:lnTo>
                      <a:pt x="3356" y="812"/>
                    </a:lnTo>
                    <a:lnTo>
                      <a:pt x="3362" y="810"/>
                    </a:lnTo>
                    <a:lnTo>
                      <a:pt x="3367" y="807"/>
                    </a:lnTo>
                    <a:lnTo>
                      <a:pt x="3372" y="804"/>
                    </a:lnTo>
                    <a:lnTo>
                      <a:pt x="3377" y="800"/>
                    </a:lnTo>
                    <a:lnTo>
                      <a:pt x="3382" y="796"/>
                    </a:lnTo>
                    <a:lnTo>
                      <a:pt x="3387" y="792"/>
                    </a:lnTo>
                    <a:lnTo>
                      <a:pt x="3390" y="786"/>
                    </a:lnTo>
                    <a:lnTo>
                      <a:pt x="3393" y="781"/>
                    </a:lnTo>
                    <a:lnTo>
                      <a:pt x="3396" y="776"/>
                    </a:lnTo>
                    <a:lnTo>
                      <a:pt x="3398" y="770"/>
                    </a:lnTo>
                    <a:lnTo>
                      <a:pt x="3399" y="764"/>
                    </a:lnTo>
                    <a:lnTo>
                      <a:pt x="3400" y="758"/>
                    </a:lnTo>
                    <a:lnTo>
                      <a:pt x="3401" y="752"/>
                    </a:lnTo>
                    <a:lnTo>
                      <a:pt x="3401" y="64"/>
                    </a:lnTo>
                    <a:lnTo>
                      <a:pt x="3400" y="57"/>
                    </a:lnTo>
                    <a:lnTo>
                      <a:pt x="3399" y="50"/>
                    </a:lnTo>
                    <a:lnTo>
                      <a:pt x="3398" y="44"/>
                    </a:lnTo>
                    <a:lnTo>
                      <a:pt x="3396" y="38"/>
                    </a:lnTo>
                    <a:lnTo>
                      <a:pt x="3393" y="33"/>
                    </a:lnTo>
                    <a:lnTo>
                      <a:pt x="3390" y="28"/>
                    </a:lnTo>
                    <a:lnTo>
                      <a:pt x="3387" y="23"/>
                    </a:lnTo>
                    <a:lnTo>
                      <a:pt x="3382" y="19"/>
                    </a:lnTo>
                    <a:lnTo>
                      <a:pt x="3377" y="14"/>
                    </a:lnTo>
                    <a:lnTo>
                      <a:pt x="3372" y="10"/>
                    </a:lnTo>
                    <a:lnTo>
                      <a:pt x="3367" y="7"/>
                    </a:lnTo>
                    <a:lnTo>
                      <a:pt x="3362" y="4"/>
                    </a:lnTo>
                    <a:lnTo>
                      <a:pt x="3356" y="2"/>
                    </a:lnTo>
                    <a:lnTo>
                      <a:pt x="3350" y="1"/>
                    </a:lnTo>
                    <a:lnTo>
                      <a:pt x="3343" y="0"/>
                    </a:lnTo>
                    <a:lnTo>
                      <a:pt x="3337" y="0"/>
                    </a:lnTo>
                    <a:lnTo>
                      <a:pt x="64" y="0"/>
                    </a:lnTo>
                    <a:lnTo>
                      <a:pt x="56" y="0"/>
                    </a:lnTo>
                    <a:lnTo>
                      <a:pt x="50" y="1"/>
                    </a:lnTo>
                    <a:lnTo>
                      <a:pt x="44" y="2"/>
                    </a:lnTo>
                    <a:lnTo>
                      <a:pt x="38" y="4"/>
                    </a:lnTo>
                    <a:lnTo>
                      <a:pt x="33" y="7"/>
                    </a:lnTo>
                    <a:lnTo>
                      <a:pt x="28" y="10"/>
                    </a:lnTo>
                    <a:lnTo>
                      <a:pt x="22" y="14"/>
                    </a:lnTo>
                    <a:lnTo>
                      <a:pt x="18" y="19"/>
                    </a:lnTo>
                    <a:lnTo>
                      <a:pt x="14" y="23"/>
                    </a:lnTo>
                    <a:lnTo>
                      <a:pt x="10" y="28"/>
                    </a:lnTo>
                    <a:lnTo>
                      <a:pt x="7" y="33"/>
                    </a:lnTo>
                    <a:lnTo>
                      <a:pt x="4" y="38"/>
                    </a:lnTo>
                    <a:lnTo>
                      <a:pt x="2" y="44"/>
                    </a:lnTo>
                    <a:lnTo>
                      <a:pt x="1" y="50"/>
                    </a:lnTo>
                    <a:lnTo>
                      <a:pt x="0" y="57"/>
                    </a:lnTo>
                    <a:lnTo>
                      <a:pt x="0" y="64"/>
                    </a:lnTo>
                    <a:lnTo>
                      <a:pt x="0" y="752"/>
                    </a:lnTo>
                    <a:lnTo>
                      <a:pt x="0" y="758"/>
                    </a:lnTo>
                    <a:lnTo>
                      <a:pt x="1" y="764"/>
                    </a:lnTo>
                    <a:lnTo>
                      <a:pt x="2" y="770"/>
                    </a:lnTo>
                    <a:lnTo>
                      <a:pt x="4" y="776"/>
                    </a:lnTo>
                    <a:lnTo>
                      <a:pt x="7" y="781"/>
                    </a:lnTo>
                    <a:lnTo>
                      <a:pt x="10" y="786"/>
                    </a:lnTo>
                    <a:lnTo>
                      <a:pt x="14" y="792"/>
                    </a:lnTo>
                    <a:lnTo>
                      <a:pt x="18" y="796"/>
                    </a:lnTo>
                    <a:lnTo>
                      <a:pt x="22" y="800"/>
                    </a:lnTo>
                    <a:lnTo>
                      <a:pt x="28" y="804"/>
                    </a:lnTo>
                    <a:lnTo>
                      <a:pt x="33" y="807"/>
                    </a:lnTo>
                    <a:lnTo>
                      <a:pt x="38" y="810"/>
                    </a:lnTo>
                    <a:lnTo>
                      <a:pt x="44" y="812"/>
                    </a:lnTo>
                    <a:lnTo>
                      <a:pt x="50" y="813"/>
                    </a:lnTo>
                    <a:lnTo>
                      <a:pt x="56" y="814"/>
                    </a:lnTo>
                    <a:lnTo>
                      <a:pt x="64" y="815"/>
                    </a:lnTo>
                    <a:lnTo>
                      <a:pt x="3337" y="815"/>
                    </a:lnTo>
                    <a:close/>
                  </a:path>
                </a:pathLst>
              </a:custGeom>
              <a:solidFill>
                <a:srgbClr val="F2EEE2"/>
              </a:solidFill>
              <a:ln w="0">
                <a:solidFill>
                  <a:schemeClr val="bg2"/>
                </a:solidFill>
                <a:prstDash val="solid"/>
                <a:round/>
                <a:headEnd/>
                <a:tailEnd/>
              </a:ln>
            </p:spPr>
            <p:txBody>
              <a:bodyPr/>
              <a:lstStyle/>
              <a:p>
                <a:endParaRPr lang="en-US"/>
              </a:p>
            </p:txBody>
          </p:sp>
          <p:sp>
            <p:nvSpPr>
              <p:cNvPr id="1039717" name="Freeform 357"/>
              <p:cNvSpPr>
                <a:spLocks/>
              </p:cNvSpPr>
              <p:nvPr/>
            </p:nvSpPr>
            <p:spPr bwMode="auto">
              <a:xfrm>
                <a:off x="2763" y="1688"/>
                <a:ext cx="82" cy="18"/>
              </a:xfrm>
              <a:custGeom>
                <a:avLst/>
                <a:gdLst>
                  <a:gd name="T0" fmla="*/ 758 w 817"/>
                  <a:gd name="T1" fmla="*/ 180 h 181"/>
                  <a:gd name="T2" fmla="*/ 771 w 817"/>
                  <a:gd name="T3" fmla="*/ 178 h 181"/>
                  <a:gd name="T4" fmla="*/ 783 w 817"/>
                  <a:gd name="T5" fmla="*/ 172 h 181"/>
                  <a:gd name="T6" fmla="*/ 793 w 817"/>
                  <a:gd name="T7" fmla="*/ 165 h 181"/>
                  <a:gd name="T8" fmla="*/ 801 w 817"/>
                  <a:gd name="T9" fmla="*/ 157 h 181"/>
                  <a:gd name="T10" fmla="*/ 809 w 817"/>
                  <a:gd name="T11" fmla="*/ 147 h 181"/>
                  <a:gd name="T12" fmla="*/ 814 w 817"/>
                  <a:gd name="T13" fmla="*/ 135 h 181"/>
                  <a:gd name="T14" fmla="*/ 816 w 817"/>
                  <a:gd name="T15" fmla="*/ 123 h 181"/>
                  <a:gd name="T16" fmla="*/ 817 w 817"/>
                  <a:gd name="T17" fmla="*/ 64 h 181"/>
                  <a:gd name="T18" fmla="*/ 815 w 817"/>
                  <a:gd name="T19" fmla="*/ 51 h 181"/>
                  <a:gd name="T20" fmla="*/ 812 w 817"/>
                  <a:gd name="T21" fmla="*/ 39 h 181"/>
                  <a:gd name="T22" fmla="*/ 806 w 817"/>
                  <a:gd name="T23" fmla="*/ 27 h 181"/>
                  <a:gd name="T24" fmla="*/ 797 w 817"/>
                  <a:gd name="T25" fmla="*/ 18 h 181"/>
                  <a:gd name="T26" fmla="*/ 788 w 817"/>
                  <a:gd name="T27" fmla="*/ 10 h 181"/>
                  <a:gd name="T28" fmla="*/ 777 w 817"/>
                  <a:gd name="T29" fmla="*/ 4 h 181"/>
                  <a:gd name="T30" fmla="*/ 764 w 817"/>
                  <a:gd name="T31" fmla="*/ 1 h 181"/>
                  <a:gd name="T32" fmla="*/ 752 w 817"/>
                  <a:gd name="T33" fmla="*/ 0 h 181"/>
                  <a:gd name="T34" fmla="*/ 57 w 817"/>
                  <a:gd name="T35" fmla="*/ 0 h 181"/>
                  <a:gd name="T36" fmla="*/ 45 w 817"/>
                  <a:gd name="T37" fmla="*/ 2 h 181"/>
                  <a:gd name="T38" fmla="*/ 33 w 817"/>
                  <a:gd name="T39" fmla="*/ 7 h 181"/>
                  <a:gd name="T40" fmla="*/ 23 w 817"/>
                  <a:gd name="T41" fmla="*/ 14 h 181"/>
                  <a:gd name="T42" fmla="*/ 15 w 817"/>
                  <a:gd name="T43" fmla="*/ 22 h 181"/>
                  <a:gd name="T44" fmla="*/ 8 w 817"/>
                  <a:gd name="T45" fmla="*/ 33 h 181"/>
                  <a:gd name="T46" fmla="*/ 3 w 817"/>
                  <a:gd name="T47" fmla="*/ 45 h 181"/>
                  <a:gd name="T48" fmla="*/ 0 w 817"/>
                  <a:gd name="T49" fmla="*/ 57 h 181"/>
                  <a:gd name="T50" fmla="*/ 0 w 817"/>
                  <a:gd name="T51" fmla="*/ 117 h 181"/>
                  <a:gd name="T52" fmla="*/ 2 w 817"/>
                  <a:gd name="T53" fmla="*/ 129 h 181"/>
                  <a:gd name="T54" fmla="*/ 5 w 817"/>
                  <a:gd name="T55" fmla="*/ 142 h 181"/>
                  <a:gd name="T56" fmla="*/ 11 w 817"/>
                  <a:gd name="T57" fmla="*/ 152 h 181"/>
                  <a:gd name="T58" fmla="*/ 19 w 817"/>
                  <a:gd name="T59" fmla="*/ 161 h 181"/>
                  <a:gd name="T60" fmla="*/ 28 w 817"/>
                  <a:gd name="T61" fmla="*/ 169 h 181"/>
                  <a:gd name="T62" fmla="*/ 39 w 817"/>
                  <a:gd name="T63" fmla="*/ 176 h 181"/>
                  <a:gd name="T64" fmla="*/ 51 w 817"/>
                  <a:gd name="T65" fmla="*/ 179 h 181"/>
                  <a:gd name="T66" fmla="*/ 64 w 817"/>
                  <a:gd name="T6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7" h="181">
                    <a:moveTo>
                      <a:pt x="752" y="181"/>
                    </a:moveTo>
                    <a:lnTo>
                      <a:pt x="758" y="180"/>
                    </a:lnTo>
                    <a:lnTo>
                      <a:pt x="764" y="179"/>
                    </a:lnTo>
                    <a:lnTo>
                      <a:pt x="771" y="178"/>
                    </a:lnTo>
                    <a:lnTo>
                      <a:pt x="777" y="176"/>
                    </a:lnTo>
                    <a:lnTo>
                      <a:pt x="783" y="172"/>
                    </a:lnTo>
                    <a:lnTo>
                      <a:pt x="788" y="169"/>
                    </a:lnTo>
                    <a:lnTo>
                      <a:pt x="793" y="165"/>
                    </a:lnTo>
                    <a:lnTo>
                      <a:pt x="797" y="161"/>
                    </a:lnTo>
                    <a:lnTo>
                      <a:pt x="801" y="157"/>
                    </a:lnTo>
                    <a:lnTo>
                      <a:pt x="806" y="152"/>
                    </a:lnTo>
                    <a:lnTo>
                      <a:pt x="809" y="147"/>
                    </a:lnTo>
                    <a:lnTo>
                      <a:pt x="812" y="142"/>
                    </a:lnTo>
                    <a:lnTo>
                      <a:pt x="814" y="135"/>
                    </a:lnTo>
                    <a:lnTo>
                      <a:pt x="815" y="129"/>
                    </a:lnTo>
                    <a:lnTo>
                      <a:pt x="816" y="123"/>
                    </a:lnTo>
                    <a:lnTo>
                      <a:pt x="817" y="117"/>
                    </a:lnTo>
                    <a:lnTo>
                      <a:pt x="817" y="64"/>
                    </a:lnTo>
                    <a:lnTo>
                      <a:pt x="816" y="57"/>
                    </a:lnTo>
                    <a:lnTo>
                      <a:pt x="815" y="51"/>
                    </a:lnTo>
                    <a:lnTo>
                      <a:pt x="814" y="45"/>
                    </a:lnTo>
                    <a:lnTo>
                      <a:pt x="812" y="39"/>
                    </a:lnTo>
                    <a:lnTo>
                      <a:pt x="809" y="33"/>
                    </a:lnTo>
                    <a:lnTo>
                      <a:pt x="806" y="27"/>
                    </a:lnTo>
                    <a:lnTo>
                      <a:pt x="801" y="22"/>
                    </a:lnTo>
                    <a:lnTo>
                      <a:pt x="797" y="18"/>
                    </a:lnTo>
                    <a:lnTo>
                      <a:pt x="793" y="14"/>
                    </a:lnTo>
                    <a:lnTo>
                      <a:pt x="788" y="10"/>
                    </a:lnTo>
                    <a:lnTo>
                      <a:pt x="783" y="7"/>
                    </a:lnTo>
                    <a:lnTo>
                      <a:pt x="777" y="4"/>
                    </a:lnTo>
                    <a:lnTo>
                      <a:pt x="771" y="2"/>
                    </a:lnTo>
                    <a:lnTo>
                      <a:pt x="764" y="1"/>
                    </a:lnTo>
                    <a:lnTo>
                      <a:pt x="758" y="0"/>
                    </a:lnTo>
                    <a:lnTo>
                      <a:pt x="752" y="0"/>
                    </a:lnTo>
                    <a:lnTo>
                      <a:pt x="64" y="0"/>
                    </a:lnTo>
                    <a:lnTo>
                      <a:pt x="57" y="0"/>
                    </a:lnTo>
                    <a:lnTo>
                      <a:pt x="51" y="1"/>
                    </a:lnTo>
                    <a:lnTo>
                      <a:pt x="45" y="2"/>
                    </a:lnTo>
                    <a:lnTo>
                      <a:pt x="39" y="4"/>
                    </a:lnTo>
                    <a:lnTo>
                      <a:pt x="33" y="7"/>
                    </a:lnTo>
                    <a:lnTo>
                      <a:pt x="28" y="10"/>
                    </a:lnTo>
                    <a:lnTo>
                      <a:pt x="23" y="14"/>
                    </a:lnTo>
                    <a:lnTo>
                      <a:pt x="19" y="18"/>
                    </a:lnTo>
                    <a:lnTo>
                      <a:pt x="15" y="22"/>
                    </a:lnTo>
                    <a:lnTo>
                      <a:pt x="11" y="27"/>
                    </a:lnTo>
                    <a:lnTo>
                      <a:pt x="8" y="33"/>
                    </a:lnTo>
                    <a:lnTo>
                      <a:pt x="5" y="39"/>
                    </a:lnTo>
                    <a:lnTo>
                      <a:pt x="3" y="45"/>
                    </a:lnTo>
                    <a:lnTo>
                      <a:pt x="2" y="51"/>
                    </a:lnTo>
                    <a:lnTo>
                      <a:pt x="0" y="57"/>
                    </a:lnTo>
                    <a:lnTo>
                      <a:pt x="0" y="64"/>
                    </a:lnTo>
                    <a:lnTo>
                      <a:pt x="0" y="117"/>
                    </a:lnTo>
                    <a:lnTo>
                      <a:pt x="0" y="123"/>
                    </a:lnTo>
                    <a:lnTo>
                      <a:pt x="2" y="129"/>
                    </a:lnTo>
                    <a:lnTo>
                      <a:pt x="3" y="135"/>
                    </a:lnTo>
                    <a:lnTo>
                      <a:pt x="5" y="142"/>
                    </a:lnTo>
                    <a:lnTo>
                      <a:pt x="8" y="147"/>
                    </a:lnTo>
                    <a:lnTo>
                      <a:pt x="11" y="152"/>
                    </a:lnTo>
                    <a:lnTo>
                      <a:pt x="15" y="157"/>
                    </a:lnTo>
                    <a:lnTo>
                      <a:pt x="19" y="161"/>
                    </a:lnTo>
                    <a:lnTo>
                      <a:pt x="23" y="165"/>
                    </a:lnTo>
                    <a:lnTo>
                      <a:pt x="28" y="169"/>
                    </a:lnTo>
                    <a:lnTo>
                      <a:pt x="33" y="172"/>
                    </a:lnTo>
                    <a:lnTo>
                      <a:pt x="39" y="176"/>
                    </a:lnTo>
                    <a:lnTo>
                      <a:pt x="45" y="178"/>
                    </a:lnTo>
                    <a:lnTo>
                      <a:pt x="51" y="179"/>
                    </a:lnTo>
                    <a:lnTo>
                      <a:pt x="57" y="180"/>
                    </a:lnTo>
                    <a:lnTo>
                      <a:pt x="64" y="181"/>
                    </a:lnTo>
                    <a:lnTo>
                      <a:pt x="752" y="181"/>
                    </a:lnTo>
                    <a:close/>
                  </a:path>
                </a:pathLst>
              </a:custGeom>
              <a:solidFill>
                <a:srgbClr val="F2EEEA"/>
              </a:solidFill>
              <a:ln w="0">
                <a:solidFill>
                  <a:schemeClr val="bg2"/>
                </a:solidFill>
                <a:prstDash val="solid"/>
                <a:round/>
                <a:headEnd/>
                <a:tailEnd/>
              </a:ln>
            </p:spPr>
            <p:txBody>
              <a:bodyPr/>
              <a:lstStyle/>
              <a:p>
                <a:endParaRPr lang="en-US"/>
              </a:p>
            </p:txBody>
          </p:sp>
          <p:sp>
            <p:nvSpPr>
              <p:cNvPr id="1039718" name="Freeform 358"/>
              <p:cNvSpPr>
                <a:spLocks/>
              </p:cNvSpPr>
              <p:nvPr/>
            </p:nvSpPr>
            <p:spPr bwMode="auto">
              <a:xfrm>
                <a:off x="2560" y="1688"/>
                <a:ext cx="71" cy="18"/>
              </a:xfrm>
              <a:custGeom>
                <a:avLst/>
                <a:gdLst>
                  <a:gd name="T0" fmla="*/ 621 w 704"/>
                  <a:gd name="T1" fmla="*/ 180 h 181"/>
                  <a:gd name="T2" fmla="*/ 639 w 704"/>
                  <a:gd name="T3" fmla="*/ 177 h 181"/>
                  <a:gd name="T4" fmla="*/ 655 w 704"/>
                  <a:gd name="T5" fmla="*/ 169 h 181"/>
                  <a:gd name="T6" fmla="*/ 670 w 704"/>
                  <a:gd name="T7" fmla="*/ 160 h 181"/>
                  <a:gd name="T8" fmla="*/ 682 w 704"/>
                  <a:gd name="T9" fmla="*/ 148 h 181"/>
                  <a:gd name="T10" fmla="*/ 692 w 704"/>
                  <a:gd name="T11" fmla="*/ 133 h 181"/>
                  <a:gd name="T12" fmla="*/ 699 w 704"/>
                  <a:gd name="T13" fmla="*/ 117 h 181"/>
                  <a:gd name="T14" fmla="*/ 703 w 704"/>
                  <a:gd name="T15" fmla="*/ 99 h 181"/>
                  <a:gd name="T16" fmla="*/ 703 w 704"/>
                  <a:gd name="T17" fmla="*/ 81 h 181"/>
                  <a:gd name="T18" fmla="*/ 699 w 704"/>
                  <a:gd name="T19" fmla="*/ 63 h 181"/>
                  <a:gd name="T20" fmla="*/ 692 w 704"/>
                  <a:gd name="T21" fmla="*/ 47 h 181"/>
                  <a:gd name="T22" fmla="*/ 682 w 704"/>
                  <a:gd name="T23" fmla="*/ 33 h 181"/>
                  <a:gd name="T24" fmla="*/ 670 w 704"/>
                  <a:gd name="T25" fmla="*/ 20 h 181"/>
                  <a:gd name="T26" fmla="*/ 655 w 704"/>
                  <a:gd name="T27" fmla="*/ 10 h 181"/>
                  <a:gd name="T28" fmla="*/ 639 w 704"/>
                  <a:gd name="T29" fmla="*/ 4 h 181"/>
                  <a:gd name="T30" fmla="*/ 621 w 704"/>
                  <a:gd name="T31" fmla="*/ 0 h 181"/>
                  <a:gd name="T32" fmla="*/ 91 w 704"/>
                  <a:gd name="T33" fmla="*/ 0 h 181"/>
                  <a:gd name="T34" fmla="*/ 73 w 704"/>
                  <a:gd name="T35" fmla="*/ 1 h 181"/>
                  <a:gd name="T36" fmla="*/ 55 w 704"/>
                  <a:gd name="T37" fmla="*/ 7 h 181"/>
                  <a:gd name="T38" fmla="*/ 40 w 704"/>
                  <a:gd name="T39" fmla="*/ 15 h 181"/>
                  <a:gd name="T40" fmla="*/ 26 w 704"/>
                  <a:gd name="T41" fmla="*/ 26 h 181"/>
                  <a:gd name="T42" fmla="*/ 15 w 704"/>
                  <a:gd name="T43" fmla="*/ 40 h 181"/>
                  <a:gd name="T44" fmla="*/ 7 w 704"/>
                  <a:gd name="T45" fmla="*/ 55 h 181"/>
                  <a:gd name="T46" fmla="*/ 1 w 704"/>
                  <a:gd name="T47" fmla="*/ 72 h 181"/>
                  <a:gd name="T48" fmla="*/ 0 w 704"/>
                  <a:gd name="T49" fmla="*/ 90 h 181"/>
                  <a:gd name="T50" fmla="*/ 1 w 704"/>
                  <a:gd name="T51" fmla="*/ 108 h 181"/>
                  <a:gd name="T52" fmla="*/ 7 w 704"/>
                  <a:gd name="T53" fmla="*/ 125 h 181"/>
                  <a:gd name="T54" fmla="*/ 15 w 704"/>
                  <a:gd name="T55" fmla="*/ 141 h 181"/>
                  <a:gd name="T56" fmla="*/ 26 w 704"/>
                  <a:gd name="T57" fmla="*/ 154 h 181"/>
                  <a:gd name="T58" fmla="*/ 40 w 704"/>
                  <a:gd name="T59" fmla="*/ 165 h 181"/>
                  <a:gd name="T60" fmla="*/ 55 w 704"/>
                  <a:gd name="T61" fmla="*/ 173 h 181"/>
                  <a:gd name="T62" fmla="*/ 73 w 704"/>
                  <a:gd name="T63" fmla="*/ 179 h 181"/>
                  <a:gd name="T64" fmla="*/ 91 w 704"/>
                  <a:gd name="T6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181">
                    <a:moveTo>
                      <a:pt x="612" y="181"/>
                    </a:moveTo>
                    <a:lnTo>
                      <a:pt x="621" y="180"/>
                    </a:lnTo>
                    <a:lnTo>
                      <a:pt x="630" y="179"/>
                    </a:lnTo>
                    <a:lnTo>
                      <a:pt x="639" y="177"/>
                    </a:lnTo>
                    <a:lnTo>
                      <a:pt x="648" y="173"/>
                    </a:lnTo>
                    <a:lnTo>
                      <a:pt x="655" y="169"/>
                    </a:lnTo>
                    <a:lnTo>
                      <a:pt x="663" y="165"/>
                    </a:lnTo>
                    <a:lnTo>
                      <a:pt x="670" y="160"/>
                    </a:lnTo>
                    <a:lnTo>
                      <a:pt x="677" y="154"/>
                    </a:lnTo>
                    <a:lnTo>
                      <a:pt x="682" y="148"/>
                    </a:lnTo>
                    <a:lnTo>
                      <a:pt x="688" y="141"/>
                    </a:lnTo>
                    <a:lnTo>
                      <a:pt x="692" y="133"/>
                    </a:lnTo>
                    <a:lnTo>
                      <a:pt x="696" y="125"/>
                    </a:lnTo>
                    <a:lnTo>
                      <a:pt x="699" y="117"/>
                    </a:lnTo>
                    <a:lnTo>
                      <a:pt x="701" y="108"/>
                    </a:lnTo>
                    <a:lnTo>
                      <a:pt x="703" y="99"/>
                    </a:lnTo>
                    <a:lnTo>
                      <a:pt x="704" y="90"/>
                    </a:lnTo>
                    <a:lnTo>
                      <a:pt x="703" y="81"/>
                    </a:lnTo>
                    <a:lnTo>
                      <a:pt x="701" y="72"/>
                    </a:lnTo>
                    <a:lnTo>
                      <a:pt x="699" y="63"/>
                    </a:lnTo>
                    <a:lnTo>
                      <a:pt x="696" y="55"/>
                    </a:lnTo>
                    <a:lnTo>
                      <a:pt x="692" y="47"/>
                    </a:lnTo>
                    <a:lnTo>
                      <a:pt x="688" y="40"/>
                    </a:lnTo>
                    <a:lnTo>
                      <a:pt x="682" y="33"/>
                    </a:lnTo>
                    <a:lnTo>
                      <a:pt x="677" y="26"/>
                    </a:lnTo>
                    <a:lnTo>
                      <a:pt x="670" y="20"/>
                    </a:lnTo>
                    <a:lnTo>
                      <a:pt x="663" y="15"/>
                    </a:lnTo>
                    <a:lnTo>
                      <a:pt x="655" y="10"/>
                    </a:lnTo>
                    <a:lnTo>
                      <a:pt x="648" y="7"/>
                    </a:lnTo>
                    <a:lnTo>
                      <a:pt x="639" y="4"/>
                    </a:lnTo>
                    <a:lnTo>
                      <a:pt x="630" y="1"/>
                    </a:lnTo>
                    <a:lnTo>
                      <a:pt x="621" y="0"/>
                    </a:lnTo>
                    <a:lnTo>
                      <a:pt x="612" y="0"/>
                    </a:lnTo>
                    <a:lnTo>
                      <a:pt x="91" y="0"/>
                    </a:lnTo>
                    <a:lnTo>
                      <a:pt x="81" y="0"/>
                    </a:lnTo>
                    <a:lnTo>
                      <a:pt x="73" y="1"/>
                    </a:lnTo>
                    <a:lnTo>
                      <a:pt x="63" y="4"/>
                    </a:lnTo>
                    <a:lnTo>
                      <a:pt x="55" y="7"/>
                    </a:lnTo>
                    <a:lnTo>
                      <a:pt x="47" y="10"/>
                    </a:lnTo>
                    <a:lnTo>
                      <a:pt x="40" y="15"/>
                    </a:lnTo>
                    <a:lnTo>
                      <a:pt x="32" y="20"/>
                    </a:lnTo>
                    <a:lnTo>
                      <a:pt x="26" y="26"/>
                    </a:lnTo>
                    <a:lnTo>
                      <a:pt x="20" y="33"/>
                    </a:lnTo>
                    <a:lnTo>
                      <a:pt x="15" y="40"/>
                    </a:lnTo>
                    <a:lnTo>
                      <a:pt x="11" y="47"/>
                    </a:lnTo>
                    <a:lnTo>
                      <a:pt x="7" y="55"/>
                    </a:lnTo>
                    <a:lnTo>
                      <a:pt x="4" y="63"/>
                    </a:lnTo>
                    <a:lnTo>
                      <a:pt x="1" y="72"/>
                    </a:lnTo>
                    <a:lnTo>
                      <a:pt x="0" y="81"/>
                    </a:lnTo>
                    <a:lnTo>
                      <a:pt x="0" y="90"/>
                    </a:lnTo>
                    <a:lnTo>
                      <a:pt x="0" y="99"/>
                    </a:lnTo>
                    <a:lnTo>
                      <a:pt x="1" y="108"/>
                    </a:lnTo>
                    <a:lnTo>
                      <a:pt x="4" y="117"/>
                    </a:lnTo>
                    <a:lnTo>
                      <a:pt x="7" y="125"/>
                    </a:lnTo>
                    <a:lnTo>
                      <a:pt x="11" y="133"/>
                    </a:lnTo>
                    <a:lnTo>
                      <a:pt x="15" y="141"/>
                    </a:lnTo>
                    <a:lnTo>
                      <a:pt x="20" y="148"/>
                    </a:lnTo>
                    <a:lnTo>
                      <a:pt x="26" y="154"/>
                    </a:lnTo>
                    <a:lnTo>
                      <a:pt x="32" y="160"/>
                    </a:lnTo>
                    <a:lnTo>
                      <a:pt x="40" y="165"/>
                    </a:lnTo>
                    <a:lnTo>
                      <a:pt x="47" y="169"/>
                    </a:lnTo>
                    <a:lnTo>
                      <a:pt x="55" y="173"/>
                    </a:lnTo>
                    <a:lnTo>
                      <a:pt x="63" y="177"/>
                    </a:lnTo>
                    <a:lnTo>
                      <a:pt x="73" y="179"/>
                    </a:lnTo>
                    <a:lnTo>
                      <a:pt x="81" y="180"/>
                    </a:lnTo>
                    <a:lnTo>
                      <a:pt x="91" y="181"/>
                    </a:lnTo>
                    <a:lnTo>
                      <a:pt x="612" y="181"/>
                    </a:lnTo>
                    <a:close/>
                  </a:path>
                </a:pathLst>
              </a:custGeom>
              <a:solidFill>
                <a:srgbClr val="E5E9E7"/>
              </a:solidFill>
              <a:ln w="0">
                <a:solidFill>
                  <a:schemeClr val="bg2"/>
                </a:solidFill>
                <a:prstDash val="solid"/>
                <a:round/>
                <a:headEnd/>
                <a:tailEnd/>
              </a:ln>
            </p:spPr>
            <p:txBody>
              <a:bodyPr/>
              <a:lstStyle/>
              <a:p>
                <a:endParaRPr lang="en-US"/>
              </a:p>
            </p:txBody>
          </p:sp>
          <p:sp>
            <p:nvSpPr>
              <p:cNvPr id="1039719" name="Freeform 359"/>
              <p:cNvSpPr>
                <a:spLocks/>
              </p:cNvSpPr>
              <p:nvPr/>
            </p:nvSpPr>
            <p:spPr bwMode="auto">
              <a:xfrm>
                <a:off x="2496" y="1863"/>
                <a:ext cx="399" cy="1"/>
              </a:xfrm>
              <a:custGeom>
                <a:avLst/>
                <a:gdLst>
                  <a:gd name="T0" fmla="*/ 0 w 3991"/>
                  <a:gd name="T1" fmla="*/ 3991 w 3991"/>
                  <a:gd name="T2" fmla="*/ 0 w 3991"/>
                </a:gdLst>
                <a:ahLst/>
                <a:cxnLst>
                  <a:cxn ang="0">
                    <a:pos x="T0" y="0"/>
                  </a:cxn>
                  <a:cxn ang="0">
                    <a:pos x="T1" y="0"/>
                  </a:cxn>
                  <a:cxn ang="0">
                    <a:pos x="T2" y="0"/>
                  </a:cxn>
                </a:cxnLst>
                <a:rect l="0" t="0" r="r" b="b"/>
                <a:pathLst>
                  <a:path w="3991">
                    <a:moveTo>
                      <a:pt x="0" y="0"/>
                    </a:moveTo>
                    <a:lnTo>
                      <a:pt x="3991" y="0"/>
                    </a:lnTo>
                    <a:lnTo>
                      <a:pt x="0" y="0"/>
                    </a:lnTo>
                    <a:close/>
                  </a:path>
                </a:pathLst>
              </a:custGeom>
              <a:solidFill>
                <a:srgbClr val="E5E9E7"/>
              </a:solidFill>
              <a:ln w="0">
                <a:solidFill>
                  <a:schemeClr val="bg2"/>
                </a:solidFill>
                <a:prstDash val="solid"/>
                <a:round/>
                <a:headEnd/>
                <a:tailEnd/>
              </a:ln>
            </p:spPr>
            <p:txBody>
              <a:bodyPr/>
              <a:lstStyle/>
              <a:p>
                <a:endParaRPr lang="en-US"/>
              </a:p>
            </p:txBody>
          </p:sp>
          <p:sp>
            <p:nvSpPr>
              <p:cNvPr id="1039720" name="Freeform 360"/>
              <p:cNvSpPr>
                <a:spLocks/>
              </p:cNvSpPr>
              <p:nvPr/>
            </p:nvSpPr>
            <p:spPr bwMode="auto">
              <a:xfrm>
                <a:off x="2522" y="1763"/>
                <a:ext cx="343" cy="33"/>
              </a:xfrm>
              <a:custGeom>
                <a:avLst/>
                <a:gdLst>
                  <a:gd name="T0" fmla="*/ 3436 w 3436"/>
                  <a:gd name="T1" fmla="*/ 182 h 329"/>
                  <a:gd name="T2" fmla="*/ 3375 w 3436"/>
                  <a:gd name="T3" fmla="*/ 182 h 329"/>
                  <a:gd name="T4" fmla="*/ 3308 w 3436"/>
                  <a:gd name="T5" fmla="*/ 182 h 329"/>
                  <a:gd name="T6" fmla="*/ 3234 w 3436"/>
                  <a:gd name="T7" fmla="*/ 182 h 329"/>
                  <a:gd name="T8" fmla="*/ 3155 w 3436"/>
                  <a:gd name="T9" fmla="*/ 182 h 329"/>
                  <a:gd name="T10" fmla="*/ 3073 w 3436"/>
                  <a:gd name="T11" fmla="*/ 182 h 329"/>
                  <a:gd name="T12" fmla="*/ 2990 w 3436"/>
                  <a:gd name="T13" fmla="*/ 182 h 329"/>
                  <a:gd name="T14" fmla="*/ 2908 w 3436"/>
                  <a:gd name="T15" fmla="*/ 182 h 329"/>
                  <a:gd name="T16" fmla="*/ 2826 w 3436"/>
                  <a:gd name="T17" fmla="*/ 182 h 329"/>
                  <a:gd name="T18" fmla="*/ 2748 w 3436"/>
                  <a:gd name="T19" fmla="*/ 182 h 329"/>
                  <a:gd name="T20" fmla="*/ 2676 w 3436"/>
                  <a:gd name="T21" fmla="*/ 182 h 329"/>
                  <a:gd name="T22" fmla="*/ 2610 w 3436"/>
                  <a:gd name="T23" fmla="*/ 182 h 329"/>
                  <a:gd name="T24" fmla="*/ 2552 w 3436"/>
                  <a:gd name="T25" fmla="*/ 182 h 329"/>
                  <a:gd name="T26" fmla="*/ 2504 w 3436"/>
                  <a:gd name="T27" fmla="*/ 182 h 329"/>
                  <a:gd name="T28" fmla="*/ 2468 w 3436"/>
                  <a:gd name="T29" fmla="*/ 182 h 329"/>
                  <a:gd name="T30" fmla="*/ 2445 w 3436"/>
                  <a:gd name="T31" fmla="*/ 182 h 329"/>
                  <a:gd name="T32" fmla="*/ 2438 w 3436"/>
                  <a:gd name="T33" fmla="*/ 182 h 329"/>
                  <a:gd name="T34" fmla="*/ 2438 w 3436"/>
                  <a:gd name="T35" fmla="*/ 0 h 329"/>
                  <a:gd name="T36" fmla="*/ 1055 w 3436"/>
                  <a:gd name="T37" fmla="*/ 0 h 329"/>
                  <a:gd name="T38" fmla="*/ 1055 w 3436"/>
                  <a:gd name="T39" fmla="*/ 182 h 329"/>
                  <a:gd name="T40" fmla="*/ 0 w 3436"/>
                  <a:gd name="T41" fmla="*/ 182 h 329"/>
                  <a:gd name="T42" fmla="*/ 0 w 3436"/>
                  <a:gd name="T43" fmla="*/ 329 h 329"/>
                  <a:gd name="T44" fmla="*/ 3436 w 3436"/>
                  <a:gd name="T45" fmla="*/ 329 h 329"/>
                  <a:gd name="T46" fmla="*/ 3436 w 3436"/>
                  <a:gd name="T47" fmla="*/ 18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6" h="329">
                    <a:moveTo>
                      <a:pt x="3436" y="182"/>
                    </a:moveTo>
                    <a:lnTo>
                      <a:pt x="3375" y="182"/>
                    </a:lnTo>
                    <a:lnTo>
                      <a:pt x="3308" y="182"/>
                    </a:lnTo>
                    <a:lnTo>
                      <a:pt x="3234" y="182"/>
                    </a:lnTo>
                    <a:lnTo>
                      <a:pt x="3155" y="182"/>
                    </a:lnTo>
                    <a:lnTo>
                      <a:pt x="3073" y="182"/>
                    </a:lnTo>
                    <a:lnTo>
                      <a:pt x="2990" y="182"/>
                    </a:lnTo>
                    <a:lnTo>
                      <a:pt x="2908" y="182"/>
                    </a:lnTo>
                    <a:lnTo>
                      <a:pt x="2826" y="182"/>
                    </a:lnTo>
                    <a:lnTo>
                      <a:pt x="2748" y="182"/>
                    </a:lnTo>
                    <a:lnTo>
                      <a:pt x="2676" y="182"/>
                    </a:lnTo>
                    <a:lnTo>
                      <a:pt x="2610" y="182"/>
                    </a:lnTo>
                    <a:lnTo>
                      <a:pt x="2552" y="182"/>
                    </a:lnTo>
                    <a:lnTo>
                      <a:pt x="2504" y="182"/>
                    </a:lnTo>
                    <a:lnTo>
                      <a:pt x="2468" y="182"/>
                    </a:lnTo>
                    <a:lnTo>
                      <a:pt x="2445" y="182"/>
                    </a:lnTo>
                    <a:lnTo>
                      <a:pt x="2438" y="182"/>
                    </a:lnTo>
                    <a:lnTo>
                      <a:pt x="2438" y="0"/>
                    </a:lnTo>
                    <a:lnTo>
                      <a:pt x="1055" y="0"/>
                    </a:lnTo>
                    <a:lnTo>
                      <a:pt x="1055" y="182"/>
                    </a:lnTo>
                    <a:lnTo>
                      <a:pt x="0" y="182"/>
                    </a:lnTo>
                    <a:lnTo>
                      <a:pt x="0" y="329"/>
                    </a:lnTo>
                    <a:lnTo>
                      <a:pt x="3436" y="329"/>
                    </a:lnTo>
                    <a:lnTo>
                      <a:pt x="3436" y="182"/>
                    </a:lnTo>
                    <a:close/>
                  </a:path>
                </a:pathLst>
              </a:custGeom>
              <a:solidFill>
                <a:srgbClr val="C3C6C5"/>
              </a:solidFill>
              <a:ln w="0">
                <a:solidFill>
                  <a:schemeClr val="bg2"/>
                </a:solidFill>
                <a:prstDash val="solid"/>
                <a:round/>
                <a:headEnd/>
                <a:tailEnd/>
              </a:ln>
            </p:spPr>
            <p:txBody>
              <a:bodyPr/>
              <a:lstStyle/>
              <a:p>
                <a:endParaRPr lang="en-US"/>
              </a:p>
            </p:txBody>
          </p:sp>
          <p:sp>
            <p:nvSpPr>
              <p:cNvPr id="1039721" name="Freeform 361"/>
              <p:cNvSpPr>
                <a:spLocks/>
              </p:cNvSpPr>
              <p:nvPr/>
            </p:nvSpPr>
            <p:spPr bwMode="auto">
              <a:xfrm>
                <a:off x="2605" y="1804"/>
                <a:ext cx="193" cy="32"/>
              </a:xfrm>
              <a:custGeom>
                <a:avLst/>
                <a:gdLst>
                  <a:gd name="T0" fmla="*/ 1841 w 1929"/>
                  <a:gd name="T1" fmla="*/ 320 h 321"/>
                  <a:gd name="T2" fmla="*/ 1860 w 1929"/>
                  <a:gd name="T3" fmla="*/ 316 h 321"/>
                  <a:gd name="T4" fmla="*/ 1878 w 1929"/>
                  <a:gd name="T5" fmla="*/ 309 h 321"/>
                  <a:gd name="T6" fmla="*/ 1893 w 1929"/>
                  <a:gd name="T7" fmla="*/ 298 h 321"/>
                  <a:gd name="T8" fmla="*/ 1907 w 1929"/>
                  <a:gd name="T9" fmla="*/ 286 h 321"/>
                  <a:gd name="T10" fmla="*/ 1917 w 1929"/>
                  <a:gd name="T11" fmla="*/ 271 h 321"/>
                  <a:gd name="T12" fmla="*/ 1924 w 1929"/>
                  <a:gd name="T13" fmla="*/ 253 h 321"/>
                  <a:gd name="T14" fmla="*/ 1928 w 1929"/>
                  <a:gd name="T15" fmla="*/ 235 h 321"/>
                  <a:gd name="T16" fmla="*/ 1929 w 1929"/>
                  <a:gd name="T17" fmla="*/ 96 h 321"/>
                  <a:gd name="T18" fmla="*/ 1927 w 1929"/>
                  <a:gd name="T19" fmla="*/ 76 h 321"/>
                  <a:gd name="T20" fmla="*/ 1921 w 1929"/>
                  <a:gd name="T21" fmla="*/ 58 h 321"/>
                  <a:gd name="T22" fmla="*/ 1912 w 1929"/>
                  <a:gd name="T23" fmla="*/ 42 h 321"/>
                  <a:gd name="T24" fmla="*/ 1900 w 1929"/>
                  <a:gd name="T25" fmla="*/ 28 h 321"/>
                  <a:gd name="T26" fmla="*/ 1885 w 1929"/>
                  <a:gd name="T27" fmla="*/ 16 h 321"/>
                  <a:gd name="T28" fmla="*/ 1869 w 1929"/>
                  <a:gd name="T29" fmla="*/ 7 h 321"/>
                  <a:gd name="T30" fmla="*/ 1851 w 1929"/>
                  <a:gd name="T31" fmla="*/ 1 h 321"/>
                  <a:gd name="T32" fmla="*/ 1831 w 1929"/>
                  <a:gd name="T33" fmla="*/ 0 h 321"/>
                  <a:gd name="T34" fmla="*/ 86 w 1929"/>
                  <a:gd name="T35" fmla="*/ 0 h 321"/>
                  <a:gd name="T36" fmla="*/ 67 w 1929"/>
                  <a:gd name="T37" fmla="*/ 4 h 321"/>
                  <a:gd name="T38" fmla="*/ 50 w 1929"/>
                  <a:gd name="T39" fmla="*/ 12 h 321"/>
                  <a:gd name="T40" fmla="*/ 34 w 1929"/>
                  <a:gd name="T41" fmla="*/ 22 h 321"/>
                  <a:gd name="T42" fmla="*/ 22 w 1929"/>
                  <a:gd name="T43" fmla="*/ 34 h 321"/>
                  <a:gd name="T44" fmla="*/ 11 w 1929"/>
                  <a:gd name="T45" fmla="*/ 50 h 321"/>
                  <a:gd name="T46" fmla="*/ 4 w 1929"/>
                  <a:gd name="T47" fmla="*/ 67 h 321"/>
                  <a:gd name="T48" fmla="*/ 0 w 1929"/>
                  <a:gd name="T49" fmla="*/ 86 h 321"/>
                  <a:gd name="T50" fmla="*/ 0 w 1929"/>
                  <a:gd name="T51" fmla="*/ 225 h 321"/>
                  <a:gd name="T52" fmla="*/ 1 w 1929"/>
                  <a:gd name="T53" fmla="*/ 244 h 321"/>
                  <a:gd name="T54" fmla="*/ 7 w 1929"/>
                  <a:gd name="T55" fmla="*/ 262 h 321"/>
                  <a:gd name="T56" fmla="*/ 16 w 1929"/>
                  <a:gd name="T57" fmla="*/ 279 h 321"/>
                  <a:gd name="T58" fmla="*/ 28 w 1929"/>
                  <a:gd name="T59" fmla="*/ 293 h 321"/>
                  <a:gd name="T60" fmla="*/ 41 w 1929"/>
                  <a:gd name="T61" fmla="*/ 305 h 321"/>
                  <a:gd name="T62" fmla="*/ 58 w 1929"/>
                  <a:gd name="T63" fmla="*/ 313 h 321"/>
                  <a:gd name="T64" fmla="*/ 76 w 1929"/>
                  <a:gd name="T65" fmla="*/ 319 h 321"/>
                  <a:gd name="T66" fmla="*/ 96 w 1929"/>
                  <a:gd name="T6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9" h="321">
                    <a:moveTo>
                      <a:pt x="1831" y="321"/>
                    </a:moveTo>
                    <a:lnTo>
                      <a:pt x="1841" y="320"/>
                    </a:lnTo>
                    <a:lnTo>
                      <a:pt x="1851" y="319"/>
                    </a:lnTo>
                    <a:lnTo>
                      <a:pt x="1860" y="316"/>
                    </a:lnTo>
                    <a:lnTo>
                      <a:pt x="1869" y="313"/>
                    </a:lnTo>
                    <a:lnTo>
                      <a:pt x="1878" y="309"/>
                    </a:lnTo>
                    <a:lnTo>
                      <a:pt x="1885" y="305"/>
                    </a:lnTo>
                    <a:lnTo>
                      <a:pt x="1893" y="298"/>
                    </a:lnTo>
                    <a:lnTo>
                      <a:pt x="1900" y="293"/>
                    </a:lnTo>
                    <a:lnTo>
                      <a:pt x="1907" y="286"/>
                    </a:lnTo>
                    <a:lnTo>
                      <a:pt x="1912" y="279"/>
                    </a:lnTo>
                    <a:lnTo>
                      <a:pt x="1917" y="271"/>
                    </a:lnTo>
                    <a:lnTo>
                      <a:pt x="1921" y="262"/>
                    </a:lnTo>
                    <a:lnTo>
                      <a:pt x="1924" y="253"/>
                    </a:lnTo>
                    <a:lnTo>
                      <a:pt x="1927" y="244"/>
                    </a:lnTo>
                    <a:lnTo>
                      <a:pt x="1928" y="235"/>
                    </a:lnTo>
                    <a:lnTo>
                      <a:pt x="1929" y="225"/>
                    </a:lnTo>
                    <a:lnTo>
                      <a:pt x="1929" y="96"/>
                    </a:lnTo>
                    <a:lnTo>
                      <a:pt x="1928" y="86"/>
                    </a:lnTo>
                    <a:lnTo>
                      <a:pt x="1927" y="76"/>
                    </a:lnTo>
                    <a:lnTo>
                      <a:pt x="1924" y="67"/>
                    </a:lnTo>
                    <a:lnTo>
                      <a:pt x="1921" y="58"/>
                    </a:lnTo>
                    <a:lnTo>
                      <a:pt x="1917" y="50"/>
                    </a:lnTo>
                    <a:lnTo>
                      <a:pt x="1912" y="42"/>
                    </a:lnTo>
                    <a:lnTo>
                      <a:pt x="1907" y="34"/>
                    </a:lnTo>
                    <a:lnTo>
                      <a:pt x="1900" y="28"/>
                    </a:lnTo>
                    <a:lnTo>
                      <a:pt x="1893" y="22"/>
                    </a:lnTo>
                    <a:lnTo>
                      <a:pt x="1885" y="16"/>
                    </a:lnTo>
                    <a:lnTo>
                      <a:pt x="1878" y="12"/>
                    </a:lnTo>
                    <a:lnTo>
                      <a:pt x="1869" y="7"/>
                    </a:lnTo>
                    <a:lnTo>
                      <a:pt x="1860" y="4"/>
                    </a:lnTo>
                    <a:lnTo>
                      <a:pt x="1851" y="1"/>
                    </a:lnTo>
                    <a:lnTo>
                      <a:pt x="1841" y="0"/>
                    </a:lnTo>
                    <a:lnTo>
                      <a:pt x="1831" y="0"/>
                    </a:lnTo>
                    <a:lnTo>
                      <a:pt x="96" y="0"/>
                    </a:lnTo>
                    <a:lnTo>
                      <a:pt x="86" y="0"/>
                    </a:lnTo>
                    <a:lnTo>
                      <a:pt x="76" y="1"/>
                    </a:lnTo>
                    <a:lnTo>
                      <a:pt x="67" y="4"/>
                    </a:lnTo>
                    <a:lnTo>
                      <a:pt x="58" y="7"/>
                    </a:lnTo>
                    <a:lnTo>
                      <a:pt x="50" y="12"/>
                    </a:lnTo>
                    <a:lnTo>
                      <a:pt x="41" y="16"/>
                    </a:lnTo>
                    <a:lnTo>
                      <a:pt x="34" y="22"/>
                    </a:lnTo>
                    <a:lnTo>
                      <a:pt x="28" y="28"/>
                    </a:lnTo>
                    <a:lnTo>
                      <a:pt x="22" y="34"/>
                    </a:lnTo>
                    <a:lnTo>
                      <a:pt x="16" y="42"/>
                    </a:lnTo>
                    <a:lnTo>
                      <a:pt x="11" y="50"/>
                    </a:lnTo>
                    <a:lnTo>
                      <a:pt x="7" y="58"/>
                    </a:lnTo>
                    <a:lnTo>
                      <a:pt x="4" y="67"/>
                    </a:lnTo>
                    <a:lnTo>
                      <a:pt x="1" y="76"/>
                    </a:lnTo>
                    <a:lnTo>
                      <a:pt x="0" y="86"/>
                    </a:lnTo>
                    <a:lnTo>
                      <a:pt x="0" y="96"/>
                    </a:lnTo>
                    <a:lnTo>
                      <a:pt x="0" y="225"/>
                    </a:lnTo>
                    <a:lnTo>
                      <a:pt x="0" y="235"/>
                    </a:lnTo>
                    <a:lnTo>
                      <a:pt x="1" y="244"/>
                    </a:lnTo>
                    <a:lnTo>
                      <a:pt x="4" y="253"/>
                    </a:lnTo>
                    <a:lnTo>
                      <a:pt x="7" y="262"/>
                    </a:lnTo>
                    <a:lnTo>
                      <a:pt x="11" y="271"/>
                    </a:lnTo>
                    <a:lnTo>
                      <a:pt x="16" y="279"/>
                    </a:lnTo>
                    <a:lnTo>
                      <a:pt x="22" y="286"/>
                    </a:lnTo>
                    <a:lnTo>
                      <a:pt x="28" y="293"/>
                    </a:lnTo>
                    <a:lnTo>
                      <a:pt x="34" y="298"/>
                    </a:lnTo>
                    <a:lnTo>
                      <a:pt x="41" y="305"/>
                    </a:lnTo>
                    <a:lnTo>
                      <a:pt x="50" y="309"/>
                    </a:lnTo>
                    <a:lnTo>
                      <a:pt x="58" y="313"/>
                    </a:lnTo>
                    <a:lnTo>
                      <a:pt x="67" y="316"/>
                    </a:lnTo>
                    <a:lnTo>
                      <a:pt x="76" y="319"/>
                    </a:lnTo>
                    <a:lnTo>
                      <a:pt x="86" y="320"/>
                    </a:lnTo>
                    <a:lnTo>
                      <a:pt x="96" y="321"/>
                    </a:lnTo>
                    <a:lnTo>
                      <a:pt x="1831" y="321"/>
                    </a:lnTo>
                    <a:close/>
                  </a:path>
                </a:pathLst>
              </a:custGeom>
              <a:solidFill>
                <a:srgbClr val="E5E9E7"/>
              </a:solidFill>
              <a:ln w="0">
                <a:solidFill>
                  <a:schemeClr val="bg2"/>
                </a:solidFill>
                <a:prstDash val="solid"/>
                <a:round/>
                <a:headEnd/>
                <a:tailEnd/>
              </a:ln>
            </p:spPr>
            <p:txBody>
              <a:bodyPr/>
              <a:lstStyle/>
              <a:p>
                <a:endParaRPr lang="en-US"/>
              </a:p>
            </p:txBody>
          </p:sp>
          <p:sp>
            <p:nvSpPr>
              <p:cNvPr id="1039722" name="Freeform 362"/>
              <p:cNvSpPr>
                <a:spLocks/>
              </p:cNvSpPr>
              <p:nvPr/>
            </p:nvSpPr>
            <p:spPr bwMode="auto">
              <a:xfrm>
                <a:off x="2804" y="1814"/>
                <a:ext cx="48" cy="9"/>
              </a:xfrm>
              <a:custGeom>
                <a:avLst/>
                <a:gdLst>
                  <a:gd name="T0" fmla="*/ 438 w 480"/>
                  <a:gd name="T1" fmla="*/ 90 h 91"/>
                  <a:gd name="T2" fmla="*/ 447 w 480"/>
                  <a:gd name="T3" fmla="*/ 88 h 91"/>
                  <a:gd name="T4" fmla="*/ 455 w 480"/>
                  <a:gd name="T5" fmla="*/ 85 h 91"/>
                  <a:gd name="T6" fmla="*/ 462 w 480"/>
                  <a:gd name="T7" fmla="*/ 80 h 91"/>
                  <a:gd name="T8" fmla="*/ 468 w 480"/>
                  <a:gd name="T9" fmla="*/ 74 h 91"/>
                  <a:gd name="T10" fmla="*/ 474 w 480"/>
                  <a:gd name="T11" fmla="*/ 67 h 91"/>
                  <a:gd name="T12" fmla="*/ 477 w 480"/>
                  <a:gd name="T13" fmla="*/ 59 h 91"/>
                  <a:gd name="T14" fmla="*/ 479 w 480"/>
                  <a:gd name="T15" fmla="*/ 49 h 91"/>
                  <a:gd name="T16" fmla="*/ 479 w 480"/>
                  <a:gd name="T17" fmla="*/ 40 h 91"/>
                  <a:gd name="T18" fmla="*/ 477 w 480"/>
                  <a:gd name="T19" fmla="*/ 31 h 91"/>
                  <a:gd name="T20" fmla="*/ 474 w 480"/>
                  <a:gd name="T21" fmla="*/ 23 h 91"/>
                  <a:gd name="T22" fmla="*/ 468 w 480"/>
                  <a:gd name="T23" fmla="*/ 15 h 91"/>
                  <a:gd name="T24" fmla="*/ 462 w 480"/>
                  <a:gd name="T25" fmla="*/ 9 h 91"/>
                  <a:gd name="T26" fmla="*/ 455 w 480"/>
                  <a:gd name="T27" fmla="*/ 5 h 91"/>
                  <a:gd name="T28" fmla="*/ 447 w 480"/>
                  <a:gd name="T29" fmla="*/ 1 h 91"/>
                  <a:gd name="T30" fmla="*/ 438 w 480"/>
                  <a:gd name="T31" fmla="*/ 0 h 91"/>
                  <a:gd name="T32" fmla="*/ 45 w 480"/>
                  <a:gd name="T33" fmla="*/ 0 h 91"/>
                  <a:gd name="T34" fmla="*/ 36 w 480"/>
                  <a:gd name="T35" fmla="*/ 0 h 91"/>
                  <a:gd name="T36" fmla="*/ 28 w 480"/>
                  <a:gd name="T37" fmla="*/ 3 h 91"/>
                  <a:gd name="T38" fmla="*/ 20 w 480"/>
                  <a:gd name="T39" fmla="*/ 7 h 91"/>
                  <a:gd name="T40" fmla="*/ 13 w 480"/>
                  <a:gd name="T41" fmla="*/ 12 h 91"/>
                  <a:gd name="T42" fmla="*/ 7 w 480"/>
                  <a:gd name="T43" fmla="*/ 20 h 91"/>
                  <a:gd name="T44" fmla="*/ 3 w 480"/>
                  <a:gd name="T45" fmla="*/ 27 h 91"/>
                  <a:gd name="T46" fmla="*/ 0 w 480"/>
                  <a:gd name="T47" fmla="*/ 35 h 91"/>
                  <a:gd name="T48" fmla="*/ 0 w 480"/>
                  <a:gd name="T49" fmla="*/ 45 h 91"/>
                  <a:gd name="T50" fmla="*/ 0 w 480"/>
                  <a:gd name="T51" fmla="*/ 53 h 91"/>
                  <a:gd name="T52" fmla="*/ 3 w 480"/>
                  <a:gd name="T53" fmla="*/ 63 h 91"/>
                  <a:gd name="T54" fmla="*/ 7 w 480"/>
                  <a:gd name="T55" fmla="*/ 70 h 91"/>
                  <a:gd name="T56" fmla="*/ 13 w 480"/>
                  <a:gd name="T57" fmla="*/ 77 h 91"/>
                  <a:gd name="T58" fmla="*/ 20 w 480"/>
                  <a:gd name="T59" fmla="*/ 83 h 91"/>
                  <a:gd name="T60" fmla="*/ 28 w 480"/>
                  <a:gd name="T61" fmla="*/ 87 h 91"/>
                  <a:gd name="T62" fmla="*/ 36 w 480"/>
                  <a:gd name="T63" fmla="*/ 90 h 91"/>
                  <a:gd name="T64" fmla="*/ 45 w 480"/>
                  <a:gd name="T6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91">
                    <a:moveTo>
                      <a:pt x="433" y="91"/>
                    </a:moveTo>
                    <a:lnTo>
                      <a:pt x="438" y="90"/>
                    </a:lnTo>
                    <a:lnTo>
                      <a:pt x="442" y="90"/>
                    </a:lnTo>
                    <a:lnTo>
                      <a:pt x="447" y="88"/>
                    </a:lnTo>
                    <a:lnTo>
                      <a:pt x="451" y="87"/>
                    </a:lnTo>
                    <a:lnTo>
                      <a:pt x="455" y="85"/>
                    </a:lnTo>
                    <a:lnTo>
                      <a:pt x="458" y="83"/>
                    </a:lnTo>
                    <a:lnTo>
                      <a:pt x="462" y="80"/>
                    </a:lnTo>
                    <a:lnTo>
                      <a:pt x="465" y="77"/>
                    </a:lnTo>
                    <a:lnTo>
                      <a:pt x="468" y="74"/>
                    </a:lnTo>
                    <a:lnTo>
                      <a:pt x="472" y="70"/>
                    </a:lnTo>
                    <a:lnTo>
                      <a:pt x="474" y="67"/>
                    </a:lnTo>
                    <a:lnTo>
                      <a:pt x="476" y="63"/>
                    </a:lnTo>
                    <a:lnTo>
                      <a:pt x="477" y="59"/>
                    </a:lnTo>
                    <a:lnTo>
                      <a:pt x="479" y="53"/>
                    </a:lnTo>
                    <a:lnTo>
                      <a:pt x="479" y="49"/>
                    </a:lnTo>
                    <a:lnTo>
                      <a:pt x="480" y="45"/>
                    </a:lnTo>
                    <a:lnTo>
                      <a:pt x="479" y="40"/>
                    </a:lnTo>
                    <a:lnTo>
                      <a:pt x="479" y="35"/>
                    </a:lnTo>
                    <a:lnTo>
                      <a:pt x="477" y="31"/>
                    </a:lnTo>
                    <a:lnTo>
                      <a:pt x="476" y="27"/>
                    </a:lnTo>
                    <a:lnTo>
                      <a:pt x="474" y="23"/>
                    </a:lnTo>
                    <a:lnTo>
                      <a:pt x="472" y="20"/>
                    </a:lnTo>
                    <a:lnTo>
                      <a:pt x="468" y="15"/>
                    </a:lnTo>
                    <a:lnTo>
                      <a:pt x="465" y="12"/>
                    </a:lnTo>
                    <a:lnTo>
                      <a:pt x="462" y="9"/>
                    </a:lnTo>
                    <a:lnTo>
                      <a:pt x="458" y="7"/>
                    </a:lnTo>
                    <a:lnTo>
                      <a:pt x="455" y="5"/>
                    </a:lnTo>
                    <a:lnTo>
                      <a:pt x="451" y="3"/>
                    </a:lnTo>
                    <a:lnTo>
                      <a:pt x="447" y="1"/>
                    </a:lnTo>
                    <a:lnTo>
                      <a:pt x="442" y="0"/>
                    </a:lnTo>
                    <a:lnTo>
                      <a:pt x="438" y="0"/>
                    </a:lnTo>
                    <a:lnTo>
                      <a:pt x="433" y="0"/>
                    </a:lnTo>
                    <a:lnTo>
                      <a:pt x="45" y="0"/>
                    </a:lnTo>
                    <a:lnTo>
                      <a:pt x="40" y="0"/>
                    </a:lnTo>
                    <a:lnTo>
                      <a:pt x="36" y="0"/>
                    </a:lnTo>
                    <a:lnTo>
                      <a:pt x="32" y="1"/>
                    </a:lnTo>
                    <a:lnTo>
                      <a:pt x="28" y="3"/>
                    </a:lnTo>
                    <a:lnTo>
                      <a:pt x="24" y="5"/>
                    </a:lnTo>
                    <a:lnTo>
                      <a:pt x="20" y="7"/>
                    </a:lnTo>
                    <a:lnTo>
                      <a:pt x="17" y="9"/>
                    </a:lnTo>
                    <a:lnTo>
                      <a:pt x="13" y="12"/>
                    </a:lnTo>
                    <a:lnTo>
                      <a:pt x="10" y="15"/>
                    </a:lnTo>
                    <a:lnTo>
                      <a:pt x="7" y="20"/>
                    </a:lnTo>
                    <a:lnTo>
                      <a:pt x="5" y="23"/>
                    </a:lnTo>
                    <a:lnTo>
                      <a:pt x="3" y="27"/>
                    </a:lnTo>
                    <a:lnTo>
                      <a:pt x="2" y="31"/>
                    </a:lnTo>
                    <a:lnTo>
                      <a:pt x="0" y="35"/>
                    </a:lnTo>
                    <a:lnTo>
                      <a:pt x="0" y="40"/>
                    </a:lnTo>
                    <a:lnTo>
                      <a:pt x="0" y="45"/>
                    </a:lnTo>
                    <a:lnTo>
                      <a:pt x="0" y="49"/>
                    </a:lnTo>
                    <a:lnTo>
                      <a:pt x="0" y="53"/>
                    </a:lnTo>
                    <a:lnTo>
                      <a:pt x="2" y="59"/>
                    </a:lnTo>
                    <a:lnTo>
                      <a:pt x="3" y="63"/>
                    </a:lnTo>
                    <a:lnTo>
                      <a:pt x="5" y="67"/>
                    </a:lnTo>
                    <a:lnTo>
                      <a:pt x="7" y="70"/>
                    </a:lnTo>
                    <a:lnTo>
                      <a:pt x="10" y="74"/>
                    </a:lnTo>
                    <a:lnTo>
                      <a:pt x="13" y="77"/>
                    </a:lnTo>
                    <a:lnTo>
                      <a:pt x="17" y="80"/>
                    </a:lnTo>
                    <a:lnTo>
                      <a:pt x="20" y="83"/>
                    </a:lnTo>
                    <a:lnTo>
                      <a:pt x="24" y="85"/>
                    </a:lnTo>
                    <a:lnTo>
                      <a:pt x="28" y="87"/>
                    </a:lnTo>
                    <a:lnTo>
                      <a:pt x="32" y="88"/>
                    </a:lnTo>
                    <a:lnTo>
                      <a:pt x="36" y="90"/>
                    </a:lnTo>
                    <a:lnTo>
                      <a:pt x="40" y="90"/>
                    </a:lnTo>
                    <a:lnTo>
                      <a:pt x="45" y="91"/>
                    </a:lnTo>
                    <a:lnTo>
                      <a:pt x="433" y="91"/>
                    </a:lnTo>
                    <a:close/>
                  </a:path>
                </a:pathLst>
              </a:custGeom>
              <a:solidFill>
                <a:srgbClr val="CED2D0"/>
              </a:solidFill>
              <a:ln w="0">
                <a:solidFill>
                  <a:schemeClr val="bg2"/>
                </a:solidFill>
                <a:prstDash val="solid"/>
                <a:round/>
                <a:headEnd/>
                <a:tailEnd/>
              </a:ln>
            </p:spPr>
            <p:txBody>
              <a:bodyPr/>
              <a:lstStyle/>
              <a:p>
                <a:endParaRPr lang="en-US"/>
              </a:p>
            </p:txBody>
          </p:sp>
          <p:sp>
            <p:nvSpPr>
              <p:cNvPr id="1039723" name="Rectangle 363"/>
              <p:cNvSpPr>
                <a:spLocks noChangeArrowheads="1"/>
              </p:cNvSpPr>
              <p:nvPr/>
            </p:nvSpPr>
            <p:spPr bwMode="auto">
              <a:xfrm>
                <a:off x="2746" y="2288"/>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24" name="Rectangle 364"/>
              <p:cNvSpPr>
                <a:spLocks noChangeArrowheads="1"/>
              </p:cNvSpPr>
              <p:nvPr/>
            </p:nvSpPr>
            <p:spPr bwMode="auto">
              <a:xfrm>
                <a:off x="2746" y="227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25" name="Rectangle 365"/>
              <p:cNvSpPr>
                <a:spLocks noChangeArrowheads="1"/>
              </p:cNvSpPr>
              <p:nvPr/>
            </p:nvSpPr>
            <p:spPr bwMode="auto">
              <a:xfrm>
                <a:off x="2746" y="2313"/>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26" name="Rectangle 366"/>
              <p:cNvSpPr>
                <a:spLocks noChangeArrowheads="1"/>
              </p:cNvSpPr>
              <p:nvPr/>
            </p:nvSpPr>
            <p:spPr bwMode="auto">
              <a:xfrm>
                <a:off x="2746" y="230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27" name="Rectangle 367"/>
              <p:cNvSpPr>
                <a:spLocks noChangeArrowheads="1"/>
              </p:cNvSpPr>
              <p:nvPr/>
            </p:nvSpPr>
            <p:spPr bwMode="auto">
              <a:xfrm>
                <a:off x="2746" y="2237"/>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728" name="Rectangle 368"/>
              <p:cNvSpPr>
                <a:spLocks noChangeArrowheads="1"/>
              </p:cNvSpPr>
              <p:nvPr/>
            </p:nvSpPr>
            <p:spPr bwMode="auto">
              <a:xfrm>
                <a:off x="2746" y="2223"/>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29" name="Rectangle 369"/>
              <p:cNvSpPr>
                <a:spLocks noChangeArrowheads="1"/>
              </p:cNvSpPr>
              <p:nvPr/>
            </p:nvSpPr>
            <p:spPr bwMode="auto">
              <a:xfrm>
                <a:off x="2746" y="2262"/>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730" name="Rectangle 370"/>
              <p:cNvSpPr>
                <a:spLocks noChangeArrowheads="1"/>
              </p:cNvSpPr>
              <p:nvPr/>
            </p:nvSpPr>
            <p:spPr bwMode="auto">
              <a:xfrm>
                <a:off x="2746" y="2248"/>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31" name="Rectangle 371"/>
              <p:cNvSpPr>
                <a:spLocks noChangeArrowheads="1"/>
              </p:cNvSpPr>
              <p:nvPr/>
            </p:nvSpPr>
            <p:spPr bwMode="auto">
              <a:xfrm>
                <a:off x="2746" y="218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32" name="Rectangle 372"/>
              <p:cNvSpPr>
                <a:spLocks noChangeArrowheads="1"/>
              </p:cNvSpPr>
              <p:nvPr/>
            </p:nvSpPr>
            <p:spPr bwMode="auto">
              <a:xfrm>
                <a:off x="2746" y="217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33" name="Rectangle 373"/>
              <p:cNvSpPr>
                <a:spLocks noChangeArrowheads="1"/>
              </p:cNvSpPr>
              <p:nvPr/>
            </p:nvSpPr>
            <p:spPr bwMode="auto">
              <a:xfrm>
                <a:off x="2746" y="2209"/>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34" name="Rectangle 374"/>
              <p:cNvSpPr>
                <a:spLocks noChangeArrowheads="1"/>
              </p:cNvSpPr>
              <p:nvPr/>
            </p:nvSpPr>
            <p:spPr bwMode="auto">
              <a:xfrm>
                <a:off x="2746" y="2196"/>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735" name="Rectangle 375"/>
              <p:cNvSpPr>
                <a:spLocks noChangeArrowheads="1"/>
              </p:cNvSpPr>
              <p:nvPr/>
            </p:nvSpPr>
            <p:spPr bwMode="auto">
              <a:xfrm>
                <a:off x="2746" y="213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36" name="Rectangle 376"/>
              <p:cNvSpPr>
                <a:spLocks noChangeArrowheads="1"/>
              </p:cNvSpPr>
              <p:nvPr/>
            </p:nvSpPr>
            <p:spPr bwMode="auto">
              <a:xfrm>
                <a:off x="2746" y="2119"/>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737" name="Rectangle 377"/>
              <p:cNvSpPr>
                <a:spLocks noChangeArrowheads="1"/>
              </p:cNvSpPr>
              <p:nvPr/>
            </p:nvSpPr>
            <p:spPr bwMode="auto">
              <a:xfrm>
                <a:off x="2746" y="2157"/>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38" name="Rectangle 378"/>
              <p:cNvSpPr>
                <a:spLocks noChangeArrowheads="1"/>
              </p:cNvSpPr>
              <p:nvPr/>
            </p:nvSpPr>
            <p:spPr bwMode="auto">
              <a:xfrm>
                <a:off x="2746" y="214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39" name="Rectangle 379"/>
              <p:cNvSpPr>
                <a:spLocks noChangeArrowheads="1"/>
              </p:cNvSpPr>
              <p:nvPr/>
            </p:nvSpPr>
            <p:spPr bwMode="auto">
              <a:xfrm>
                <a:off x="2746" y="208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40" name="Rectangle 380"/>
              <p:cNvSpPr>
                <a:spLocks noChangeArrowheads="1"/>
              </p:cNvSpPr>
              <p:nvPr/>
            </p:nvSpPr>
            <p:spPr bwMode="auto">
              <a:xfrm>
                <a:off x="2746" y="2067"/>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41" name="Rectangle 381"/>
              <p:cNvSpPr>
                <a:spLocks noChangeArrowheads="1"/>
              </p:cNvSpPr>
              <p:nvPr/>
            </p:nvSpPr>
            <p:spPr bwMode="auto">
              <a:xfrm>
                <a:off x="2746" y="210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42" name="Rectangle 382"/>
              <p:cNvSpPr>
                <a:spLocks noChangeArrowheads="1"/>
              </p:cNvSpPr>
              <p:nvPr/>
            </p:nvSpPr>
            <p:spPr bwMode="auto">
              <a:xfrm>
                <a:off x="2746" y="209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43" name="Rectangle 383"/>
              <p:cNvSpPr>
                <a:spLocks noChangeArrowheads="1"/>
              </p:cNvSpPr>
              <p:nvPr/>
            </p:nvSpPr>
            <p:spPr bwMode="auto">
              <a:xfrm>
                <a:off x="2746" y="2029"/>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744" name="Rectangle 384"/>
              <p:cNvSpPr>
                <a:spLocks noChangeArrowheads="1"/>
              </p:cNvSpPr>
              <p:nvPr/>
            </p:nvSpPr>
            <p:spPr bwMode="auto">
              <a:xfrm>
                <a:off x="2746" y="201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45" name="Rectangle 385"/>
              <p:cNvSpPr>
                <a:spLocks noChangeArrowheads="1"/>
              </p:cNvSpPr>
              <p:nvPr/>
            </p:nvSpPr>
            <p:spPr bwMode="auto">
              <a:xfrm>
                <a:off x="2746" y="2054"/>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746" name="Rectangle 386"/>
              <p:cNvSpPr>
                <a:spLocks noChangeArrowheads="1"/>
              </p:cNvSpPr>
              <p:nvPr/>
            </p:nvSpPr>
            <p:spPr bwMode="auto">
              <a:xfrm>
                <a:off x="2746" y="204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47" name="Rectangle 387"/>
              <p:cNvSpPr>
                <a:spLocks noChangeArrowheads="1"/>
              </p:cNvSpPr>
              <p:nvPr/>
            </p:nvSpPr>
            <p:spPr bwMode="auto">
              <a:xfrm>
                <a:off x="2746" y="1976"/>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48" name="Rectangle 388"/>
              <p:cNvSpPr>
                <a:spLocks noChangeArrowheads="1"/>
              </p:cNvSpPr>
              <p:nvPr/>
            </p:nvSpPr>
            <p:spPr bwMode="auto">
              <a:xfrm>
                <a:off x="2746" y="196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49" name="Rectangle 389"/>
              <p:cNvSpPr>
                <a:spLocks noChangeArrowheads="1"/>
              </p:cNvSpPr>
              <p:nvPr/>
            </p:nvSpPr>
            <p:spPr bwMode="auto">
              <a:xfrm>
                <a:off x="2746" y="2001"/>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50" name="Rectangle 390"/>
              <p:cNvSpPr>
                <a:spLocks noChangeArrowheads="1"/>
              </p:cNvSpPr>
              <p:nvPr/>
            </p:nvSpPr>
            <p:spPr bwMode="auto">
              <a:xfrm>
                <a:off x="2746" y="1988"/>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751" name="Rectangle 391"/>
              <p:cNvSpPr>
                <a:spLocks noChangeArrowheads="1"/>
              </p:cNvSpPr>
              <p:nvPr/>
            </p:nvSpPr>
            <p:spPr bwMode="auto">
              <a:xfrm>
                <a:off x="2746" y="192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52" name="Rectangle 392"/>
              <p:cNvSpPr>
                <a:spLocks noChangeArrowheads="1"/>
              </p:cNvSpPr>
              <p:nvPr/>
            </p:nvSpPr>
            <p:spPr bwMode="auto">
              <a:xfrm>
                <a:off x="2746" y="1911"/>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53" name="Rectangle 393"/>
              <p:cNvSpPr>
                <a:spLocks noChangeArrowheads="1"/>
              </p:cNvSpPr>
              <p:nvPr/>
            </p:nvSpPr>
            <p:spPr bwMode="auto">
              <a:xfrm>
                <a:off x="2746" y="1949"/>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54" name="Rectangle 394"/>
              <p:cNvSpPr>
                <a:spLocks noChangeArrowheads="1"/>
              </p:cNvSpPr>
              <p:nvPr/>
            </p:nvSpPr>
            <p:spPr bwMode="auto">
              <a:xfrm>
                <a:off x="2746" y="1936"/>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55" name="Line 395"/>
              <p:cNvSpPr>
                <a:spLocks noChangeShapeType="1"/>
              </p:cNvSpPr>
              <p:nvPr/>
            </p:nvSpPr>
            <p:spPr bwMode="auto">
              <a:xfrm flipH="1">
                <a:off x="2618" y="2352"/>
                <a:ext cx="277" cy="1"/>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756" name="Freeform 396"/>
              <p:cNvSpPr>
                <a:spLocks/>
              </p:cNvSpPr>
              <p:nvPr/>
            </p:nvSpPr>
            <p:spPr bwMode="auto">
              <a:xfrm>
                <a:off x="2496" y="2326"/>
                <a:ext cx="122" cy="26"/>
              </a:xfrm>
              <a:custGeom>
                <a:avLst/>
                <a:gdLst>
                  <a:gd name="T0" fmla="*/ 1220 w 1220"/>
                  <a:gd name="T1" fmla="*/ 261 h 261"/>
                  <a:gd name="T2" fmla="*/ 1215 w 1220"/>
                  <a:gd name="T3" fmla="*/ 258 h 261"/>
                  <a:gd name="T4" fmla="*/ 1199 w 1220"/>
                  <a:gd name="T5" fmla="*/ 249 h 261"/>
                  <a:gd name="T6" fmla="*/ 1174 w 1220"/>
                  <a:gd name="T7" fmla="*/ 236 h 261"/>
                  <a:gd name="T8" fmla="*/ 1139 w 1220"/>
                  <a:gd name="T9" fmla="*/ 220 h 261"/>
                  <a:gd name="T10" fmla="*/ 1094 w 1220"/>
                  <a:gd name="T11" fmla="*/ 200 h 261"/>
                  <a:gd name="T12" fmla="*/ 1040 w 1220"/>
                  <a:gd name="T13" fmla="*/ 177 h 261"/>
                  <a:gd name="T14" fmla="*/ 976 w 1220"/>
                  <a:gd name="T15" fmla="*/ 154 h 261"/>
                  <a:gd name="T16" fmla="*/ 903 w 1220"/>
                  <a:gd name="T17" fmla="*/ 130 h 261"/>
                  <a:gd name="T18" fmla="*/ 821 w 1220"/>
                  <a:gd name="T19" fmla="*/ 105 h 261"/>
                  <a:gd name="T20" fmla="*/ 730 w 1220"/>
                  <a:gd name="T21" fmla="*/ 82 h 261"/>
                  <a:gd name="T22" fmla="*/ 630 w 1220"/>
                  <a:gd name="T23" fmla="*/ 59 h 261"/>
                  <a:gd name="T24" fmla="*/ 521 w 1220"/>
                  <a:gd name="T25" fmla="*/ 40 h 261"/>
                  <a:gd name="T26" fmla="*/ 402 w 1220"/>
                  <a:gd name="T27" fmla="*/ 23 h 261"/>
                  <a:gd name="T28" fmla="*/ 277 w 1220"/>
                  <a:gd name="T29" fmla="*/ 10 h 261"/>
                  <a:gd name="T30" fmla="*/ 142 w 1220"/>
                  <a:gd name="T31" fmla="*/ 2 h 261"/>
                  <a:gd name="T32" fmla="*/ 0 w 1220"/>
                  <a:gd name="T3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0" h="261">
                    <a:moveTo>
                      <a:pt x="1220" y="261"/>
                    </a:moveTo>
                    <a:lnTo>
                      <a:pt x="1215" y="258"/>
                    </a:lnTo>
                    <a:lnTo>
                      <a:pt x="1199" y="249"/>
                    </a:lnTo>
                    <a:lnTo>
                      <a:pt x="1174" y="236"/>
                    </a:lnTo>
                    <a:lnTo>
                      <a:pt x="1139" y="220"/>
                    </a:lnTo>
                    <a:lnTo>
                      <a:pt x="1094" y="200"/>
                    </a:lnTo>
                    <a:lnTo>
                      <a:pt x="1040" y="177"/>
                    </a:lnTo>
                    <a:lnTo>
                      <a:pt x="976" y="154"/>
                    </a:lnTo>
                    <a:lnTo>
                      <a:pt x="903" y="130"/>
                    </a:lnTo>
                    <a:lnTo>
                      <a:pt x="821" y="105"/>
                    </a:lnTo>
                    <a:lnTo>
                      <a:pt x="730" y="82"/>
                    </a:lnTo>
                    <a:lnTo>
                      <a:pt x="630" y="59"/>
                    </a:lnTo>
                    <a:lnTo>
                      <a:pt x="521" y="40"/>
                    </a:lnTo>
                    <a:lnTo>
                      <a:pt x="402" y="23"/>
                    </a:lnTo>
                    <a:lnTo>
                      <a:pt x="277" y="10"/>
                    </a:lnTo>
                    <a:lnTo>
                      <a:pt x="142" y="2"/>
                    </a:lnTo>
                    <a:lnTo>
                      <a:pt x="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9757" name="Freeform 397"/>
              <p:cNvSpPr>
                <a:spLocks/>
              </p:cNvSpPr>
              <p:nvPr/>
            </p:nvSpPr>
            <p:spPr bwMode="auto">
              <a:xfrm>
                <a:off x="2618" y="2352"/>
                <a:ext cx="1" cy="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000000"/>
              </a:solidFill>
              <a:ln w="0">
                <a:solidFill>
                  <a:schemeClr val="bg2"/>
                </a:solidFill>
                <a:prstDash val="solid"/>
                <a:round/>
                <a:headEnd/>
                <a:tailEnd/>
              </a:ln>
            </p:spPr>
            <p:txBody>
              <a:bodyPr/>
              <a:lstStyle/>
              <a:p>
                <a:endParaRPr lang="en-US"/>
              </a:p>
            </p:txBody>
          </p:sp>
          <p:sp>
            <p:nvSpPr>
              <p:cNvPr id="1039758" name="Freeform 398"/>
              <p:cNvSpPr>
                <a:spLocks/>
              </p:cNvSpPr>
              <p:nvPr/>
            </p:nvSpPr>
            <p:spPr bwMode="auto">
              <a:xfrm>
                <a:off x="2496" y="2326"/>
                <a:ext cx="1" cy="1"/>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000000"/>
              </a:solidFill>
              <a:ln w="0">
                <a:solidFill>
                  <a:schemeClr val="bg2"/>
                </a:solidFill>
                <a:prstDash val="solid"/>
                <a:round/>
                <a:headEnd/>
                <a:tailEnd/>
              </a:ln>
            </p:spPr>
            <p:txBody>
              <a:bodyPr/>
              <a:lstStyle/>
              <a:p>
                <a:endParaRPr lang="en-US"/>
              </a:p>
            </p:txBody>
          </p:sp>
          <p:sp>
            <p:nvSpPr>
              <p:cNvPr id="1039759" name="Freeform 399"/>
              <p:cNvSpPr>
                <a:spLocks/>
              </p:cNvSpPr>
              <p:nvPr/>
            </p:nvSpPr>
            <p:spPr bwMode="auto">
              <a:xfrm>
                <a:off x="2903" y="1621"/>
                <a:ext cx="65" cy="64"/>
              </a:xfrm>
              <a:custGeom>
                <a:avLst/>
                <a:gdLst>
                  <a:gd name="T0" fmla="*/ 585 w 644"/>
                  <a:gd name="T1" fmla="*/ 641 h 642"/>
                  <a:gd name="T2" fmla="*/ 598 w 644"/>
                  <a:gd name="T3" fmla="*/ 639 h 642"/>
                  <a:gd name="T4" fmla="*/ 610 w 644"/>
                  <a:gd name="T5" fmla="*/ 634 h 642"/>
                  <a:gd name="T6" fmla="*/ 620 w 644"/>
                  <a:gd name="T7" fmla="*/ 626 h 642"/>
                  <a:gd name="T8" fmla="*/ 629 w 644"/>
                  <a:gd name="T9" fmla="*/ 618 h 642"/>
                  <a:gd name="T10" fmla="*/ 636 w 644"/>
                  <a:gd name="T11" fmla="*/ 608 h 642"/>
                  <a:gd name="T12" fmla="*/ 641 w 644"/>
                  <a:gd name="T13" fmla="*/ 597 h 642"/>
                  <a:gd name="T14" fmla="*/ 643 w 644"/>
                  <a:gd name="T15" fmla="*/ 584 h 642"/>
                  <a:gd name="T16" fmla="*/ 644 w 644"/>
                  <a:gd name="T17" fmla="*/ 64 h 642"/>
                  <a:gd name="T18" fmla="*/ 642 w 644"/>
                  <a:gd name="T19" fmla="*/ 51 h 642"/>
                  <a:gd name="T20" fmla="*/ 639 w 644"/>
                  <a:gd name="T21" fmla="*/ 38 h 642"/>
                  <a:gd name="T22" fmla="*/ 633 w 644"/>
                  <a:gd name="T23" fmla="*/ 28 h 642"/>
                  <a:gd name="T24" fmla="*/ 624 w 644"/>
                  <a:gd name="T25" fmla="*/ 19 h 642"/>
                  <a:gd name="T26" fmla="*/ 615 w 644"/>
                  <a:gd name="T27" fmla="*/ 11 h 642"/>
                  <a:gd name="T28" fmla="*/ 604 w 644"/>
                  <a:gd name="T29" fmla="*/ 5 h 642"/>
                  <a:gd name="T30" fmla="*/ 591 w 644"/>
                  <a:gd name="T31" fmla="*/ 1 h 642"/>
                  <a:gd name="T32" fmla="*/ 579 w 644"/>
                  <a:gd name="T33" fmla="*/ 0 h 642"/>
                  <a:gd name="T34" fmla="*/ 58 w 644"/>
                  <a:gd name="T35" fmla="*/ 0 h 642"/>
                  <a:gd name="T36" fmla="*/ 45 w 644"/>
                  <a:gd name="T37" fmla="*/ 2 h 642"/>
                  <a:gd name="T38" fmla="*/ 34 w 644"/>
                  <a:gd name="T39" fmla="*/ 8 h 642"/>
                  <a:gd name="T40" fmla="*/ 23 w 644"/>
                  <a:gd name="T41" fmla="*/ 15 h 642"/>
                  <a:gd name="T42" fmla="*/ 14 w 644"/>
                  <a:gd name="T43" fmla="*/ 23 h 642"/>
                  <a:gd name="T44" fmla="*/ 7 w 644"/>
                  <a:gd name="T45" fmla="*/ 33 h 642"/>
                  <a:gd name="T46" fmla="*/ 2 w 644"/>
                  <a:gd name="T47" fmla="*/ 45 h 642"/>
                  <a:gd name="T48" fmla="*/ 0 w 644"/>
                  <a:gd name="T49" fmla="*/ 57 h 642"/>
                  <a:gd name="T50" fmla="*/ 0 w 644"/>
                  <a:gd name="T51" fmla="*/ 578 h 642"/>
                  <a:gd name="T52" fmla="*/ 1 w 644"/>
                  <a:gd name="T53" fmla="*/ 591 h 642"/>
                  <a:gd name="T54" fmla="*/ 4 w 644"/>
                  <a:gd name="T55" fmla="*/ 603 h 642"/>
                  <a:gd name="T56" fmla="*/ 10 w 644"/>
                  <a:gd name="T57" fmla="*/ 613 h 642"/>
                  <a:gd name="T58" fmla="*/ 18 w 644"/>
                  <a:gd name="T59" fmla="*/ 622 h 642"/>
                  <a:gd name="T60" fmla="*/ 27 w 644"/>
                  <a:gd name="T61" fmla="*/ 631 h 642"/>
                  <a:gd name="T62" fmla="*/ 39 w 644"/>
                  <a:gd name="T63" fmla="*/ 637 h 642"/>
                  <a:gd name="T64" fmla="*/ 51 w 644"/>
                  <a:gd name="T65" fmla="*/ 640 h 642"/>
                  <a:gd name="T66" fmla="*/ 65 w 644"/>
                  <a:gd name="T67"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4" h="642">
                    <a:moveTo>
                      <a:pt x="579" y="642"/>
                    </a:moveTo>
                    <a:lnTo>
                      <a:pt x="585" y="641"/>
                    </a:lnTo>
                    <a:lnTo>
                      <a:pt x="591" y="640"/>
                    </a:lnTo>
                    <a:lnTo>
                      <a:pt x="598" y="639"/>
                    </a:lnTo>
                    <a:lnTo>
                      <a:pt x="604" y="637"/>
                    </a:lnTo>
                    <a:lnTo>
                      <a:pt x="610" y="634"/>
                    </a:lnTo>
                    <a:lnTo>
                      <a:pt x="615" y="631"/>
                    </a:lnTo>
                    <a:lnTo>
                      <a:pt x="620" y="626"/>
                    </a:lnTo>
                    <a:lnTo>
                      <a:pt x="624" y="622"/>
                    </a:lnTo>
                    <a:lnTo>
                      <a:pt x="629" y="618"/>
                    </a:lnTo>
                    <a:lnTo>
                      <a:pt x="633" y="613"/>
                    </a:lnTo>
                    <a:lnTo>
                      <a:pt x="636" y="608"/>
                    </a:lnTo>
                    <a:lnTo>
                      <a:pt x="639" y="603"/>
                    </a:lnTo>
                    <a:lnTo>
                      <a:pt x="641" y="597"/>
                    </a:lnTo>
                    <a:lnTo>
                      <a:pt x="642" y="591"/>
                    </a:lnTo>
                    <a:lnTo>
                      <a:pt x="643" y="584"/>
                    </a:lnTo>
                    <a:lnTo>
                      <a:pt x="644" y="578"/>
                    </a:lnTo>
                    <a:lnTo>
                      <a:pt x="644" y="64"/>
                    </a:lnTo>
                    <a:lnTo>
                      <a:pt x="643" y="57"/>
                    </a:lnTo>
                    <a:lnTo>
                      <a:pt x="642" y="51"/>
                    </a:lnTo>
                    <a:lnTo>
                      <a:pt x="641" y="45"/>
                    </a:lnTo>
                    <a:lnTo>
                      <a:pt x="639" y="38"/>
                    </a:lnTo>
                    <a:lnTo>
                      <a:pt x="636" y="33"/>
                    </a:lnTo>
                    <a:lnTo>
                      <a:pt x="633" y="28"/>
                    </a:lnTo>
                    <a:lnTo>
                      <a:pt x="629" y="23"/>
                    </a:lnTo>
                    <a:lnTo>
                      <a:pt x="624" y="19"/>
                    </a:lnTo>
                    <a:lnTo>
                      <a:pt x="620" y="15"/>
                    </a:lnTo>
                    <a:lnTo>
                      <a:pt x="615" y="11"/>
                    </a:lnTo>
                    <a:lnTo>
                      <a:pt x="610" y="8"/>
                    </a:lnTo>
                    <a:lnTo>
                      <a:pt x="604" y="5"/>
                    </a:lnTo>
                    <a:lnTo>
                      <a:pt x="598" y="2"/>
                    </a:lnTo>
                    <a:lnTo>
                      <a:pt x="591" y="1"/>
                    </a:lnTo>
                    <a:lnTo>
                      <a:pt x="585" y="0"/>
                    </a:lnTo>
                    <a:lnTo>
                      <a:pt x="579" y="0"/>
                    </a:lnTo>
                    <a:lnTo>
                      <a:pt x="65" y="0"/>
                    </a:lnTo>
                    <a:lnTo>
                      <a:pt x="58" y="0"/>
                    </a:lnTo>
                    <a:lnTo>
                      <a:pt x="51" y="1"/>
                    </a:lnTo>
                    <a:lnTo>
                      <a:pt x="45" y="2"/>
                    </a:lnTo>
                    <a:lnTo>
                      <a:pt x="39" y="5"/>
                    </a:lnTo>
                    <a:lnTo>
                      <a:pt x="34" y="8"/>
                    </a:lnTo>
                    <a:lnTo>
                      <a:pt x="27" y="11"/>
                    </a:lnTo>
                    <a:lnTo>
                      <a:pt x="23" y="15"/>
                    </a:lnTo>
                    <a:lnTo>
                      <a:pt x="18" y="19"/>
                    </a:lnTo>
                    <a:lnTo>
                      <a:pt x="14" y="23"/>
                    </a:lnTo>
                    <a:lnTo>
                      <a:pt x="10" y="28"/>
                    </a:lnTo>
                    <a:lnTo>
                      <a:pt x="7" y="33"/>
                    </a:lnTo>
                    <a:lnTo>
                      <a:pt x="4" y="38"/>
                    </a:lnTo>
                    <a:lnTo>
                      <a:pt x="2" y="45"/>
                    </a:lnTo>
                    <a:lnTo>
                      <a:pt x="1" y="51"/>
                    </a:lnTo>
                    <a:lnTo>
                      <a:pt x="0" y="57"/>
                    </a:lnTo>
                    <a:lnTo>
                      <a:pt x="0" y="64"/>
                    </a:lnTo>
                    <a:lnTo>
                      <a:pt x="0" y="578"/>
                    </a:lnTo>
                    <a:lnTo>
                      <a:pt x="0" y="584"/>
                    </a:lnTo>
                    <a:lnTo>
                      <a:pt x="1" y="591"/>
                    </a:lnTo>
                    <a:lnTo>
                      <a:pt x="2" y="597"/>
                    </a:lnTo>
                    <a:lnTo>
                      <a:pt x="4" y="603"/>
                    </a:lnTo>
                    <a:lnTo>
                      <a:pt x="7" y="608"/>
                    </a:lnTo>
                    <a:lnTo>
                      <a:pt x="10" y="613"/>
                    </a:lnTo>
                    <a:lnTo>
                      <a:pt x="14" y="618"/>
                    </a:lnTo>
                    <a:lnTo>
                      <a:pt x="18" y="622"/>
                    </a:lnTo>
                    <a:lnTo>
                      <a:pt x="23" y="626"/>
                    </a:lnTo>
                    <a:lnTo>
                      <a:pt x="27" y="631"/>
                    </a:lnTo>
                    <a:lnTo>
                      <a:pt x="34" y="634"/>
                    </a:lnTo>
                    <a:lnTo>
                      <a:pt x="39" y="637"/>
                    </a:lnTo>
                    <a:lnTo>
                      <a:pt x="45" y="639"/>
                    </a:lnTo>
                    <a:lnTo>
                      <a:pt x="51" y="640"/>
                    </a:lnTo>
                    <a:lnTo>
                      <a:pt x="58" y="641"/>
                    </a:lnTo>
                    <a:lnTo>
                      <a:pt x="65" y="642"/>
                    </a:lnTo>
                    <a:lnTo>
                      <a:pt x="579" y="642"/>
                    </a:lnTo>
                    <a:close/>
                  </a:path>
                </a:pathLst>
              </a:custGeom>
              <a:solidFill>
                <a:srgbClr val="333333"/>
              </a:solidFill>
              <a:ln w="0">
                <a:solidFill>
                  <a:schemeClr val="bg2"/>
                </a:solidFill>
                <a:prstDash val="solid"/>
                <a:round/>
                <a:headEnd/>
                <a:tailEnd/>
              </a:ln>
            </p:spPr>
            <p:txBody>
              <a:bodyPr/>
              <a:lstStyle/>
              <a:p>
                <a:endParaRPr lang="en-US"/>
              </a:p>
            </p:txBody>
          </p:sp>
          <p:sp>
            <p:nvSpPr>
              <p:cNvPr id="1039760" name="Freeform 400"/>
              <p:cNvSpPr>
                <a:spLocks/>
              </p:cNvSpPr>
              <p:nvPr/>
            </p:nvSpPr>
            <p:spPr bwMode="auto">
              <a:xfrm>
                <a:off x="2907" y="1624"/>
                <a:ext cx="58" cy="58"/>
              </a:xfrm>
              <a:custGeom>
                <a:avLst/>
                <a:gdLst>
                  <a:gd name="T0" fmla="*/ 527 w 580"/>
                  <a:gd name="T1" fmla="*/ 577 h 578"/>
                  <a:gd name="T2" fmla="*/ 538 w 580"/>
                  <a:gd name="T3" fmla="*/ 575 h 578"/>
                  <a:gd name="T4" fmla="*/ 548 w 580"/>
                  <a:gd name="T5" fmla="*/ 571 h 578"/>
                  <a:gd name="T6" fmla="*/ 558 w 580"/>
                  <a:gd name="T7" fmla="*/ 565 h 578"/>
                  <a:gd name="T8" fmla="*/ 566 w 580"/>
                  <a:gd name="T9" fmla="*/ 556 h 578"/>
                  <a:gd name="T10" fmla="*/ 573 w 580"/>
                  <a:gd name="T11" fmla="*/ 547 h 578"/>
                  <a:gd name="T12" fmla="*/ 577 w 580"/>
                  <a:gd name="T13" fmla="*/ 537 h 578"/>
                  <a:gd name="T14" fmla="*/ 579 w 580"/>
                  <a:gd name="T15" fmla="*/ 526 h 578"/>
                  <a:gd name="T16" fmla="*/ 580 w 580"/>
                  <a:gd name="T17" fmla="*/ 58 h 578"/>
                  <a:gd name="T18" fmla="*/ 578 w 580"/>
                  <a:gd name="T19" fmla="*/ 46 h 578"/>
                  <a:gd name="T20" fmla="*/ 575 w 580"/>
                  <a:gd name="T21" fmla="*/ 35 h 578"/>
                  <a:gd name="T22" fmla="*/ 570 w 580"/>
                  <a:gd name="T23" fmla="*/ 25 h 578"/>
                  <a:gd name="T24" fmla="*/ 563 w 580"/>
                  <a:gd name="T25" fmla="*/ 17 h 578"/>
                  <a:gd name="T26" fmla="*/ 553 w 580"/>
                  <a:gd name="T27" fmla="*/ 10 h 578"/>
                  <a:gd name="T28" fmla="*/ 543 w 580"/>
                  <a:gd name="T29" fmla="*/ 4 h 578"/>
                  <a:gd name="T30" fmla="*/ 533 w 580"/>
                  <a:gd name="T31" fmla="*/ 1 h 578"/>
                  <a:gd name="T32" fmla="*/ 521 w 580"/>
                  <a:gd name="T33" fmla="*/ 0 h 578"/>
                  <a:gd name="T34" fmla="*/ 53 w 580"/>
                  <a:gd name="T35" fmla="*/ 0 h 578"/>
                  <a:gd name="T36" fmla="*/ 42 w 580"/>
                  <a:gd name="T37" fmla="*/ 2 h 578"/>
                  <a:gd name="T38" fmla="*/ 31 w 580"/>
                  <a:gd name="T39" fmla="*/ 6 h 578"/>
                  <a:gd name="T40" fmla="*/ 21 w 580"/>
                  <a:gd name="T41" fmla="*/ 13 h 578"/>
                  <a:gd name="T42" fmla="*/ 14 w 580"/>
                  <a:gd name="T43" fmla="*/ 21 h 578"/>
                  <a:gd name="T44" fmla="*/ 7 w 580"/>
                  <a:gd name="T45" fmla="*/ 30 h 578"/>
                  <a:gd name="T46" fmla="*/ 3 w 580"/>
                  <a:gd name="T47" fmla="*/ 40 h 578"/>
                  <a:gd name="T48" fmla="*/ 0 w 580"/>
                  <a:gd name="T49" fmla="*/ 52 h 578"/>
                  <a:gd name="T50" fmla="*/ 0 w 580"/>
                  <a:gd name="T51" fmla="*/ 520 h 578"/>
                  <a:gd name="T52" fmla="*/ 2 w 580"/>
                  <a:gd name="T53" fmla="*/ 532 h 578"/>
                  <a:gd name="T54" fmla="*/ 5 w 580"/>
                  <a:gd name="T55" fmla="*/ 542 h 578"/>
                  <a:gd name="T56" fmla="*/ 10 w 580"/>
                  <a:gd name="T57" fmla="*/ 552 h 578"/>
                  <a:gd name="T58" fmla="*/ 17 w 580"/>
                  <a:gd name="T59" fmla="*/ 561 h 578"/>
                  <a:gd name="T60" fmla="*/ 26 w 580"/>
                  <a:gd name="T61" fmla="*/ 568 h 578"/>
                  <a:gd name="T62" fmla="*/ 37 w 580"/>
                  <a:gd name="T63" fmla="*/ 573 h 578"/>
                  <a:gd name="T64" fmla="*/ 47 w 580"/>
                  <a:gd name="T65" fmla="*/ 576 h 578"/>
                  <a:gd name="T66" fmla="*/ 59 w 580"/>
                  <a:gd name="T67" fmla="*/ 57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0" h="578">
                    <a:moveTo>
                      <a:pt x="521" y="578"/>
                    </a:moveTo>
                    <a:lnTo>
                      <a:pt x="527" y="577"/>
                    </a:lnTo>
                    <a:lnTo>
                      <a:pt x="533" y="576"/>
                    </a:lnTo>
                    <a:lnTo>
                      <a:pt x="538" y="575"/>
                    </a:lnTo>
                    <a:lnTo>
                      <a:pt x="543" y="573"/>
                    </a:lnTo>
                    <a:lnTo>
                      <a:pt x="548" y="571"/>
                    </a:lnTo>
                    <a:lnTo>
                      <a:pt x="553" y="568"/>
                    </a:lnTo>
                    <a:lnTo>
                      <a:pt x="558" y="565"/>
                    </a:lnTo>
                    <a:lnTo>
                      <a:pt x="563" y="561"/>
                    </a:lnTo>
                    <a:lnTo>
                      <a:pt x="566" y="556"/>
                    </a:lnTo>
                    <a:lnTo>
                      <a:pt x="570" y="552"/>
                    </a:lnTo>
                    <a:lnTo>
                      <a:pt x="573" y="547"/>
                    </a:lnTo>
                    <a:lnTo>
                      <a:pt x="575" y="542"/>
                    </a:lnTo>
                    <a:lnTo>
                      <a:pt x="577" y="537"/>
                    </a:lnTo>
                    <a:lnTo>
                      <a:pt x="578" y="532"/>
                    </a:lnTo>
                    <a:lnTo>
                      <a:pt x="579" y="526"/>
                    </a:lnTo>
                    <a:lnTo>
                      <a:pt x="580" y="520"/>
                    </a:lnTo>
                    <a:lnTo>
                      <a:pt x="580" y="58"/>
                    </a:lnTo>
                    <a:lnTo>
                      <a:pt x="579" y="52"/>
                    </a:lnTo>
                    <a:lnTo>
                      <a:pt x="578" y="46"/>
                    </a:lnTo>
                    <a:lnTo>
                      <a:pt x="577" y="40"/>
                    </a:lnTo>
                    <a:lnTo>
                      <a:pt x="575" y="35"/>
                    </a:lnTo>
                    <a:lnTo>
                      <a:pt x="573" y="30"/>
                    </a:lnTo>
                    <a:lnTo>
                      <a:pt x="570" y="25"/>
                    </a:lnTo>
                    <a:lnTo>
                      <a:pt x="566" y="21"/>
                    </a:lnTo>
                    <a:lnTo>
                      <a:pt x="563" y="17"/>
                    </a:lnTo>
                    <a:lnTo>
                      <a:pt x="558" y="13"/>
                    </a:lnTo>
                    <a:lnTo>
                      <a:pt x="553" y="10"/>
                    </a:lnTo>
                    <a:lnTo>
                      <a:pt x="548" y="6"/>
                    </a:lnTo>
                    <a:lnTo>
                      <a:pt x="543" y="4"/>
                    </a:lnTo>
                    <a:lnTo>
                      <a:pt x="538" y="2"/>
                    </a:lnTo>
                    <a:lnTo>
                      <a:pt x="533" y="1"/>
                    </a:lnTo>
                    <a:lnTo>
                      <a:pt x="527" y="0"/>
                    </a:lnTo>
                    <a:lnTo>
                      <a:pt x="521" y="0"/>
                    </a:lnTo>
                    <a:lnTo>
                      <a:pt x="59" y="0"/>
                    </a:lnTo>
                    <a:lnTo>
                      <a:pt x="53" y="0"/>
                    </a:lnTo>
                    <a:lnTo>
                      <a:pt x="47" y="1"/>
                    </a:lnTo>
                    <a:lnTo>
                      <a:pt x="42" y="2"/>
                    </a:lnTo>
                    <a:lnTo>
                      <a:pt x="37" y="4"/>
                    </a:lnTo>
                    <a:lnTo>
                      <a:pt x="31" y="6"/>
                    </a:lnTo>
                    <a:lnTo>
                      <a:pt x="26" y="10"/>
                    </a:lnTo>
                    <a:lnTo>
                      <a:pt x="21" y="13"/>
                    </a:lnTo>
                    <a:lnTo>
                      <a:pt x="17" y="17"/>
                    </a:lnTo>
                    <a:lnTo>
                      <a:pt x="14" y="21"/>
                    </a:lnTo>
                    <a:lnTo>
                      <a:pt x="10" y="25"/>
                    </a:lnTo>
                    <a:lnTo>
                      <a:pt x="7" y="30"/>
                    </a:lnTo>
                    <a:lnTo>
                      <a:pt x="5" y="35"/>
                    </a:lnTo>
                    <a:lnTo>
                      <a:pt x="3" y="40"/>
                    </a:lnTo>
                    <a:lnTo>
                      <a:pt x="2" y="46"/>
                    </a:lnTo>
                    <a:lnTo>
                      <a:pt x="0" y="52"/>
                    </a:lnTo>
                    <a:lnTo>
                      <a:pt x="0" y="58"/>
                    </a:lnTo>
                    <a:lnTo>
                      <a:pt x="0" y="520"/>
                    </a:lnTo>
                    <a:lnTo>
                      <a:pt x="0" y="526"/>
                    </a:lnTo>
                    <a:lnTo>
                      <a:pt x="2" y="532"/>
                    </a:lnTo>
                    <a:lnTo>
                      <a:pt x="3" y="537"/>
                    </a:lnTo>
                    <a:lnTo>
                      <a:pt x="5" y="542"/>
                    </a:lnTo>
                    <a:lnTo>
                      <a:pt x="7" y="547"/>
                    </a:lnTo>
                    <a:lnTo>
                      <a:pt x="10" y="552"/>
                    </a:lnTo>
                    <a:lnTo>
                      <a:pt x="14" y="556"/>
                    </a:lnTo>
                    <a:lnTo>
                      <a:pt x="17" y="561"/>
                    </a:lnTo>
                    <a:lnTo>
                      <a:pt x="21" y="565"/>
                    </a:lnTo>
                    <a:lnTo>
                      <a:pt x="26" y="568"/>
                    </a:lnTo>
                    <a:lnTo>
                      <a:pt x="31" y="571"/>
                    </a:lnTo>
                    <a:lnTo>
                      <a:pt x="37" y="573"/>
                    </a:lnTo>
                    <a:lnTo>
                      <a:pt x="42" y="575"/>
                    </a:lnTo>
                    <a:lnTo>
                      <a:pt x="47" y="576"/>
                    </a:lnTo>
                    <a:lnTo>
                      <a:pt x="53" y="577"/>
                    </a:lnTo>
                    <a:lnTo>
                      <a:pt x="59" y="578"/>
                    </a:lnTo>
                    <a:lnTo>
                      <a:pt x="521" y="578"/>
                    </a:lnTo>
                    <a:close/>
                  </a:path>
                </a:pathLst>
              </a:custGeom>
              <a:solidFill>
                <a:srgbClr val="F2EEE2"/>
              </a:solidFill>
              <a:ln w="0">
                <a:solidFill>
                  <a:schemeClr val="bg2"/>
                </a:solidFill>
                <a:prstDash val="solid"/>
                <a:round/>
                <a:headEnd/>
                <a:tailEnd/>
              </a:ln>
            </p:spPr>
            <p:txBody>
              <a:bodyPr/>
              <a:lstStyle/>
              <a:p>
                <a:endParaRPr lang="en-US"/>
              </a:p>
            </p:txBody>
          </p:sp>
          <p:sp>
            <p:nvSpPr>
              <p:cNvPr id="1039761" name="Rectangle 401"/>
              <p:cNvSpPr>
                <a:spLocks noChangeArrowheads="1"/>
              </p:cNvSpPr>
              <p:nvPr/>
            </p:nvSpPr>
            <p:spPr bwMode="auto">
              <a:xfrm>
                <a:off x="2895" y="2384"/>
                <a:ext cx="58" cy="53"/>
              </a:xfrm>
              <a:prstGeom prst="rect">
                <a:avLst/>
              </a:prstGeom>
              <a:solidFill>
                <a:srgbClr val="D4D3D1"/>
              </a:solidFill>
              <a:ln w="0">
                <a:solidFill>
                  <a:schemeClr val="bg2"/>
                </a:solidFill>
                <a:miter lim="800000"/>
                <a:headEnd/>
                <a:tailEnd/>
              </a:ln>
            </p:spPr>
            <p:txBody>
              <a:bodyPr/>
              <a:lstStyle/>
              <a:p>
                <a:endParaRPr lang="en-US"/>
              </a:p>
            </p:txBody>
          </p:sp>
          <p:sp>
            <p:nvSpPr>
              <p:cNvPr id="1039762" name="Rectangle 402"/>
              <p:cNvSpPr>
                <a:spLocks noChangeArrowheads="1"/>
              </p:cNvSpPr>
              <p:nvPr/>
            </p:nvSpPr>
            <p:spPr bwMode="auto">
              <a:xfrm>
                <a:off x="2929" y="2387"/>
                <a:ext cx="19" cy="47"/>
              </a:xfrm>
              <a:prstGeom prst="rect">
                <a:avLst/>
              </a:prstGeom>
              <a:solidFill>
                <a:srgbClr val="FAF8F6"/>
              </a:solidFill>
              <a:ln w="0">
                <a:solidFill>
                  <a:schemeClr val="bg2"/>
                </a:solidFill>
                <a:miter lim="800000"/>
                <a:headEnd/>
                <a:tailEnd/>
              </a:ln>
            </p:spPr>
            <p:txBody>
              <a:bodyPr/>
              <a:lstStyle/>
              <a:p>
                <a:endParaRPr lang="en-US"/>
              </a:p>
            </p:txBody>
          </p:sp>
          <p:sp>
            <p:nvSpPr>
              <p:cNvPr id="1039763" name="Rectangle 403"/>
              <p:cNvSpPr>
                <a:spLocks noChangeArrowheads="1"/>
              </p:cNvSpPr>
              <p:nvPr/>
            </p:nvSpPr>
            <p:spPr bwMode="auto">
              <a:xfrm>
                <a:off x="2895" y="2160"/>
                <a:ext cx="58" cy="54"/>
              </a:xfrm>
              <a:prstGeom prst="rect">
                <a:avLst/>
              </a:prstGeom>
              <a:solidFill>
                <a:srgbClr val="C8C6C5"/>
              </a:solidFill>
              <a:ln w="0">
                <a:solidFill>
                  <a:schemeClr val="bg2"/>
                </a:solidFill>
                <a:miter lim="800000"/>
                <a:headEnd/>
                <a:tailEnd/>
              </a:ln>
            </p:spPr>
            <p:txBody>
              <a:bodyPr/>
              <a:lstStyle/>
              <a:p>
                <a:endParaRPr lang="en-US"/>
              </a:p>
            </p:txBody>
          </p:sp>
          <p:sp>
            <p:nvSpPr>
              <p:cNvPr id="1039764" name="Rectangle 404"/>
              <p:cNvSpPr>
                <a:spLocks noChangeArrowheads="1"/>
              </p:cNvSpPr>
              <p:nvPr/>
            </p:nvSpPr>
            <p:spPr bwMode="auto">
              <a:xfrm>
                <a:off x="2929" y="2164"/>
                <a:ext cx="19" cy="46"/>
              </a:xfrm>
              <a:prstGeom prst="rect">
                <a:avLst/>
              </a:prstGeom>
              <a:solidFill>
                <a:srgbClr val="FAF8F6"/>
              </a:solidFill>
              <a:ln w="0">
                <a:solidFill>
                  <a:schemeClr val="bg2"/>
                </a:solidFill>
                <a:miter lim="800000"/>
                <a:headEnd/>
                <a:tailEnd/>
              </a:ln>
            </p:spPr>
            <p:txBody>
              <a:bodyPr/>
              <a:lstStyle/>
              <a:p>
                <a:endParaRPr lang="en-US"/>
              </a:p>
            </p:txBody>
          </p:sp>
          <p:sp>
            <p:nvSpPr>
              <p:cNvPr id="1039765" name="Rectangle 405"/>
              <p:cNvSpPr>
                <a:spLocks noChangeArrowheads="1"/>
              </p:cNvSpPr>
              <p:nvPr/>
            </p:nvSpPr>
            <p:spPr bwMode="auto">
              <a:xfrm>
                <a:off x="2929" y="2293"/>
                <a:ext cx="23" cy="18"/>
              </a:xfrm>
              <a:prstGeom prst="rect">
                <a:avLst/>
              </a:prstGeom>
              <a:solidFill>
                <a:srgbClr val="FAF8F6"/>
              </a:solidFill>
              <a:ln w="0">
                <a:solidFill>
                  <a:schemeClr val="bg2"/>
                </a:solidFill>
                <a:miter lim="800000"/>
                <a:headEnd/>
                <a:tailEnd/>
              </a:ln>
            </p:spPr>
            <p:txBody>
              <a:bodyPr/>
              <a:lstStyle/>
              <a:p>
                <a:endParaRPr lang="en-US"/>
              </a:p>
            </p:txBody>
          </p:sp>
          <p:sp>
            <p:nvSpPr>
              <p:cNvPr id="1039766" name="Rectangle 406"/>
              <p:cNvSpPr>
                <a:spLocks noChangeArrowheads="1"/>
              </p:cNvSpPr>
              <p:nvPr/>
            </p:nvSpPr>
            <p:spPr bwMode="auto">
              <a:xfrm>
                <a:off x="2929" y="2237"/>
                <a:ext cx="23" cy="19"/>
              </a:xfrm>
              <a:prstGeom prst="rect">
                <a:avLst/>
              </a:prstGeom>
              <a:solidFill>
                <a:srgbClr val="FAF8F6"/>
              </a:solidFill>
              <a:ln w="0">
                <a:solidFill>
                  <a:schemeClr val="bg2"/>
                </a:solidFill>
                <a:miter lim="800000"/>
                <a:headEnd/>
                <a:tailEnd/>
              </a:ln>
            </p:spPr>
            <p:txBody>
              <a:bodyPr/>
              <a:lstStyle/>
              <a:p>
                <a:endParaRPr lang="en-US"/>
              </a:p>
            </p:txBody>
          </p:sp>
        </p:grpSp>
        <p:grpSp>
          <p:nvGrpSpPr>
            <p:cNvPr id="1039767" name="Group 407"/>
            <p:cNvGrpSpPr>
              <a:grpSpLocks/>
            </p:cNvGrpSpPr>
            <p:nvPr/>
          </p:nvGrpSpPr>
          <p:grpSpPr bwMode="auto">
            <a:xfrm>
              <a:off x="4320" y="2736"/>
              <a:ext cx="531" cy="1028"/>
              <a:chOff x="2457" y="1523"/>
              <a:chExt cx="531" cy="1028"/>
            </a:xfrm>
          </p:grpSpPr>
          <p:sp>
            <p:nvSpPr>
              <p:cNvPr id="1039768" name="Freeform 408"/>
              <p:cNvSpPr>
                <a:spLocks/>
              </p:cNvSpPr>
              <p:nvPr/>
            </p:nvSpPr>
            <p:spPr bwMode="auto">
              <a:xfrm>
                <a:off x="2457" y="1523"/>
                <a:ext cx="531" cy="1028"/>
              </a:xfrm>
              <a:custGeom>
                <a:avLst/>
                <a:gdLst>
                  <a:gd name="T0" fmla="*/ 5250 w 5308"/>
                  <a:gd name="T1" fmla="*/ 10282 h 10283"/>
                  <a:gd name="T2" fmla="*/ 5262 w 5308"/>
                  <a:gd name="T3" fmla="*/ 10280 h 10283"/>
                  <a:gd name="T4" fmla="*/ 5274 w 5308"/>
                  <a:gd name="T5" fmla="*/ 10275 h 10283"/>
                  <a:gd name="T6" fmla="*/ 5284 w 5308"/>
                  <a:gd name="T7" fmla="*/ 10268 h 10283"/>
                  <a:gd name="T8" fmla="*/ 5292 w 5308"/>
                  <a:gd name="T9" fmla="*/ 10259 h 10283"/>
                  <a:gd name="T10" fmla="*/ 5299 w 5308"/>
                  <a:gd name="T11" fmla="*/ 10249 h 10283"/>
                  <a:gd name="T12" fmla="*/ 5305 w 5308"/>
                  <a:gd name="T13" fmla="*/ 10237 h 10283"/>
                  <a:gd name="T14" fmla="*/ 5307 w 5308"/>
                  <a:gd name="T15" fmla="*/ 10224 h 10283"/>
                  <a:gd name="T16" fmla="*/ 5308 w 5308"/>
                  <a:gd name="T17" fmla="*/ 63 h 10283"/>
                  <a:gd name="T18" fmla="*/ 5306 w 5308"/>
                  <a:gd name="T19" fmla="*/ 50 h 10283"/>
                  <a:gd name="T20" fmla="*/ 5303 w 5308"/>
                  <a:gd name="T21" fmla="*/ 38 h 10283"/>
                  <a:gd name="T22" fmla="*/ 5296 w 5308"/>
                  <a:gd name="T23" fmla="*/ 27 h 10283"/>
                  <a:gd name="T24" fmla="*/ 5288 w 5308"/>
                  <a:gd name="T25" fmla="*/ 18 h 10283"/>
                  <a:gd name="T26" fmla="*/ 5279 w 5308"/>
                  <a:gd name="T27" fmla="*/ 10 h 10283"/>
                  <a:gd name="T28" fmla="*/ 5269 w 5308"/>
                  <a:gd name="T29" fmla="*/ 4 h 10283"/>
                  <a:gd name="T30" fmla="*/ 5256 w 5308"/>
                  <a:gd name="T31" fmla="*/ 1 h 10283"/>
                  <a:gd name="T32" fmla="*/ 5244 w 5308"/>
                  <a:gd name="T33" fmla="*/ 0 h 10283"/>
                  <a:gd name="T34" fmla="*/ 58 w 5308"/>
                  <a:gd name="T35" fmla="*/ 0 h 10283"/>
                  <a:gd name="T36" fmla="*/ 45 w 5308"/>
                  <a:gd name="T37" fmla="*/ 2 h 10283"/>
                  <a:gd name="T38" fmla="*/ 34 w 5308"/>
                  <a:gd name="T39" fmla="*/ 7 h 10283"/>
                  <a:gd name="T40" fmla="*/ 24 w 5308"/>
                  <a:gd name="T41" fmla="*/ 14 h 10283"/>
                  <a:gd name="T42" fmla="*/ 14 w 5308"/>
                  <a:gd name="T43" fmla="*/ 22 h 10283"/>
                  <a:gd name="T44" fmla="*/ 7 w 5308"/>
                  <a:gd name="T45" fmla="*/ 33 h 10283"/>
                  <a:gd name="T46" fmla="*/ 2 w 5308"/>
                  <a:gd name="T47" fmla="*/ 44 h 10283"/>
                  <a:gd name="T48" fmla="*/ 0 w 5308"/>
                  <a:gd name="T49" fmla="*/ 56 h 10283"/>
                  <a:gd name="T50" fmla="*/ 0 w 5308"/>
                  <a:gd name="T51" fmla="*/ 10218 h 10283"/>
                  <a:gd name="T52" fmla="*/ 1 w 5308"/>
                  <a:gd name="T53" fmla="*/ 10231 h 10283"/>
                  <a:gd name="T54" fmla="*/ 5 w 5308"/>
                  <a:gd name="T55" fmla="*/ 10243 h 10283"/>
                  <a:gd name="T56" fmla="*/ 10 w 5308"/>
                  <a:gd name="T57" fmla="*/ 10254 h 10283"/>
                  <a:gd name="T58" fmla="*/ 18 w 5308"/>
                  <a:gd name="T59" fmla="*/ 10263 h 10283"/>
                  <a:gd name="T60" fmla="*/ 29 w 5308"/>
                  <a:gd name="T61" fmla="*/ 10272 h 10283"/>
                  <a:gd name="T62" fmla="*/ 39 w 5308"/>
                  <a:gd name="T63" fmla="*/ 10278 h 10283"/>
                  <a:gd name="T64" fmla="*/ 51 w 5308"/>
                  <a:gd name="T65" fmla="*/ 10281 h 10283"/>
                  <a:gd name="T66" fmla="*/ 65 w 5308"/>
                  <a:gd name="T67" fmla="*/ 10283 h 10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08" h="10283">
                    <a:moveTo>
                      <a:pt x="5244" y="10283"/>
                    </a:moveTo>
                    <a:lnTo>
                      <a:pt x="5250" y="10282"/>
                    </a:lnTo>
                    <a:lnTo>
                      <a:pt x="5256" y="10281"/>
                    </a:lnTo>
                    <a:lnTo>
                      <a:pt x="5262" y="10280"/>
                    </a:lnTo>
                    <a:lnTo>
                      <a:pt x="5269" y="10278"/>
                    </a:lnTo>
                    <a:lnTo>
                      <a:pt x="5274" y="10275"/>
                    </a:lnTo>
                    <a:lnTo>
                      <a:pt x="5279" y="10272"/>
                    </a:lnTo>
                    <a:lnTo>
                      <a:pt x="5284" y="10268"/>
                    </a:lnTo>
                    <a:lnTo>
                      <a:pt x="5288" y="10263"/>
                    </a:lnTo>
                    <a:lnTo>
                      <a:pt x="5292" y="10259"/>
                    </a:lnTo>
                    <a:lnTo>
                      <a:pt x="5296" y="10254"/>
                    </a:lnTo>
                    <a:lnTo>
                      <a:pt x="5299" y="10249"/>
                    </a:lnTo>
                    <a:lnTo>
                      <a:pt x="5303" y="10243"/>
                    </a:lnTo>
                    <a:lnTo>
                      <a:pt x="5305" y="10237"/>
                    </a:lnTo>
                    <a:lnTo>
                      <a:pt x="5306" y="10231"/>
                    </a:lnTo>
                    <a:lnTo>
                      <a:pt x="5307" y="10224"/>
                    </a:lnTo>
                    <a:lnTo>
                      <a:pt x="5308" y="10218"/>
                    </a:lnTo>
                    <a:lnTo>
                      <a:pt x="5308" y="63"/>
                    </a:lnTo>
                    <a:lnTo>
                      <a:pt x="5307" y="56"/>
                    </a:lnTo>
                    <a:lnTo>
                      <a:pt x="5306" y="50"/>
                    </a:lnTo>
                    <a:lnTo>
                      <a:pt x="5305" y="44"/>
                    </a:lnTo>
                    <a:lnTo>
                      <a:pt x="5303" y="38"/>
                    </a:lnTo>
                    <a:lnTo>
                      <a:pt x="5299" y="33"/>
                    </a:lnTo>
                    <a:lnTo>
                      <a:pt x="5296" y="27"/>
                    </a:lnTo>
                    <a:lnTo>
                      <a:pt x="5292" y="22"/>
                    </a:lnTo>
                    <a:lnTo>
                      <a:pt x="5288" y="18"/>
                    </a:lnTo>
                    <a:lnTo>
                      <a:pt x="5284" y="14"/>
                    </a:lnTo>
                    <a:lnTo>
                      <a:pt x="5279" y="10"/>
                    </a:lnTo>
                    <a:lnTo>
                      <a:pt x="5274" y="7"/>
                    </a:lnTo>
                    <a:lnTo>
                      <a:pt x="5269" y="4"/>
                    </a:lnTo>
                    <a:lnTo>
                      <a:pt x="5262" y="2"/>
                    </a:lnTo>
                    <a:lnTo>
                      <a:pt x="5256" y="1"/>
                    </a:lnTo>
                    <a:lnTo>
                      <a:pt x="5250" y="0"/>
                    </a:lnTo>
                    <a:lnTo>
                      <a:pt x="5244" y="0"/>
                    </a:lnTo>
                    <a:lnTo>
                      <a:pt x="65" y="0"/>
                    </a:lnTo>
                    <a:lnTo>
                      <a:pt x="58" y="0"/>
                    </a:lnTo>
                    <a:lnTo>
                      <a:pt x="51" y="1"/>
                    </a:lnTo>
                    <a:lnTo>
                      <a:pt x="45" y="2"/>
                    </a:lnTo>
                    <a:lnTo>
                      <a:pt x="39" y="4"/>
                    </a:lnTo>
                    <a:lnTo>
                      <a:pt x="34" y="7"/>
                    </a:lnTo>
                    <a:lnTo>
                      <a:pt x="29" y="10"/>
                    </a:lnTo>
                    <a:lnTo>
                      <a:pt x="24" y="14"/>
                    </a:lnTo>
                    <a:lnTo>
                      <a:pt x="18" y="18"/>
                    </a:lnTo>
                    <a:lnTo>
                      <a:pt x="14" y="22"/>
                    </a:lnTo>
                    <a:lnTo>
                      <a:pt x="10" y="27"/>
                    </a:lnTo>
                    <a:lnTo>
                      <a:pt x="7" y="33"/>
                    </a:lnTo>
                    <a:lnTo>
                      <a:pt x="5" y="38"/>
                    </a:lnTo>
                    <a:lnTo>
                      <a:pt x="2" y="44"/>
                    </a:lnTo>
                    <a:lnTo>
                      <a:pt x="1" y="50"/>
                    </a:lnTo>
                    <a:lnTo>
                      <a:pt x="0" y="56"/>
                    </a:lnTo>
                    <a:lnTo>
                      <a:pt x="0" y="63"/>
                    </a:lnTo>
                    <a:lnTo>
                      <a:pt x="0" y="10218"/>
                    </a:lnTo>
                    <a:lnTo>
                      <a:pt x="0" y="10224"/>
                    </a:lnTo>
                    <a:lnTo>
                      <a:pt x="1" y="10231"/>
                    </a:lnTo>
                    <a:lnTo>
                      <a:pt x="2" y="10237"/>
                    </a:lnTo>
                    <a:lnTo>
                      <a:pt x="5" y="10243"/>
                    </a:lnTo>
                    <a:lnTo>
                      <a:pt x="7" y="10249"/>
                    </a:lnTo>
                    <a:lnTo>
                      <a:pt x="10" y="10254"/>
                    </a:lnTo>
                    <a:lnTo>
                      <a:pt x="14" y="10259"/>
                    </a:lnTo>
                    <a:lnTo>
                      <a:pt x="18" y="10263"/>
                    </a:lnTo>
                    <a:lnTo>
                      <a:pt x="24" y="10268"/>
                    </a:lnTo>
                    <a:lnTo>
                      <a:pt x="29" y="10272"/>
                    </a:lnTo>
                    <a:lnTo>
                      <a:pt x="34" y="10275"/>
                    </a:lnTo>
                    <a:lnTo>
                      <a:pt x="39" y="10278"/>
                    </a:lnTo>
                    <a:lnTo>
                      <a:pt x="45" y="10280"/>
                    </a:lnTo>
                    <a:lnTo>
                      <a:pt x="51" y="10281"/>
                    </a:lnTo>
                    <a:lnTo>
                      <a:pt x="58" y="10282"/>
                    </a:lnTo>
                    <a:lnTo>
                      <a:pt x="65" y="10283"/>
                    </a:lnTo>
                    <a:lnTo>
                      <a:pt x="5244" y="10283"/>
                    </a:lnTo>
                    <a:close/>
                  </a:path>
                </a:pathLst>
              </a:custGeom>
              <a:solidFill>
                <a:srgbClr val="FAF8EF"/>
              </a:solidFill>
              <a:ln w="0">
                <a:solidFill>
                  <a:schemeClr val="bg2"/>
                </a:solidFill>
                <a:prstDash val="solid"/>
                <a:round/>
                <a:headEnd/>
                <a:tailEnd/>
              </a:ln>
            </p:spPr>
            <p:txBody>
              <a:bodyPr/>
              <a:lstStyle/>
              <a:p>
                <a:endParaRPr lang="en-US"/>
              </a:p>
            </p:txBody>
          </p:sp>
          <p:sp>
            <p:nvSpPr>
              <p:cNvPr id="1039769" name="Freeform 409"/>
              <p:cNvSpPr>
                <a:spLocks/>
              </p:cNvSpPr>
              <p:nvPr/>
            </p:nvSpPr>
            <p:spPr bwMode="auto">
              <a:xfrm>
                <a:off x="2496" y="1536"/>
                <a:ext cx="399" cy="913"/>
              </a:xfrm>
              <a:custGeom>
                <a:avLst/>
                <a:gdLst>
                  <a:gd name="T0" fmla="*/ 3933 w 3991"/>
                  <a:gd name="T1" fmla="*/ 9126 h 9127"/>
                  <a:gd name="T2" fmla="*/ 3946 w 3991"/>
                  <a:gd name="T3" fmla="*/ 9124 h 9127"/>
                  <a:gd name="T4" fmla="*/ 3957 w 3991"/>
                  <a:gd name="T5" fmla="*/ 9119 h 9127"/>
                  <a:gd name="T6" fmla="*/ 3967 w 3991"/>
                  <a:gd name="T7" fmla="*/ 9112 h 9127"/>
                  <a:gd name="T8" fmla="*/ 3976 w 3991"/>
                  <a:gd name="T9" fmla="*/ 9103 h 9127"/>
                  <a:gd name="T10" fmla="*/ 3983 w 3991"/>
                  <a:gd name="T11" fmla="*/ 9093 h 9127"/>
                  <a:gd name="T12" fmla="*/ 3988 w 3991"/>
                  <a:gd name="T13" fmla="*/ 9081 h 9127"/>
                  <a:gd name="T14" fmla="*/ 3990 w 3991"/>
                  <a:gd name="T15" fmla="*/ 9069 h 9127"/>
                  <a:gd name="T16" fmla="*/ 3991 w 3991"/>
                  <a:gd name="T17" fmla="*/ 64 h 9127"/>
                  <a:gd name="T18" fmla="*/ 3989 w 3991"/>
                  <a:gd name="T19" fmla="*/ 51 h 9127"/>
                  <a:gd name="T20" fmla="*/ 3986 w 3991"/>
                  <a:gd name="T21" fmla="*/ 38 h 9127"/>
                  <a:gd name="T22" fmla="*/ 3980 w 3991"/>
                  <a:gd name="T23" fmla="*/ 28 h 9127"/>
                  <a:gd name="T24" fmla="*/ 3972 w 3991"/>
                  <a:gd name="T25" fmla="*/ 19 h 9127"/>
                  <a:gd name="T26" fmla="*/ 3962 w 3991"/>
                  <a:gd name="T27" fmla="*/ 11 h 9127"/>
                  <a:gd name="T28" fmla="*/ 3952 w 3991"/>
                  <a:gd name="T29" fmla="*/ 4 h 9127"/>
                  <a:gd name="T30" fmla="*/ 3940 w 3991"/>
                  <a:gd name="T31" fmla="*/ 1 h 9127"/>
                  <a:gd name="T32" fmla="*/ 3927 w 3991"/>
                  <a:gd name="T33" fmla="*/ 0 h 9127"/>
                  <a:gd name="T34" fmla="*/ 57 w 3991"/>
                  <a:gd name="T35" fmla="*/ 0 h 9127"/>
                  <a:gd name="T36" fmla="*/ 44 w 3991"/>
                  <a:gd name="T37" fmla="*/ 2 h 9127"/>
                  <a:gd name="T38" fmla="*/ 33 w 3991"/>
                  <a:gd name="T39" fmla="*/ 8 h 9127"/>
                  <a:gd name="T40" fmla="*/ 23 w 3991"/>
                  <a:gd name="T41" fmla="*/ 15 h 9127"/>
                  <a:gd name="T42" fmla="*/ 14 w 3991"/>
                  <a:gd name="T43" fmla="*/ 23 h 9127"/>
                  <a:gd name="T44" fmla="*/ 7 w 3991"/>
                  <a:gd name="T45" fmla="*/ 33 h 9127"/>
                  <a:gd name="T46" fmla="*/ 2 w 3991"/>
                  <a:gd name="T47" fmla="*/ 45 h 9127"/>
                  <a:gd name="T48" fmla="*/ 0 w 3991"/>
                  <a:gd name="T49" fmla="*/ 57 h 9127"/>
                  <a:gd name="T50" fmla="*/ 0 w 3991"/>
                  <a:gd name="T51" fmla="*/ 9062 h 9127"/>
                  <a:gd name="T52" fmla="*/ 1 w 3991"/>
                  <a:gd name="T53" fmla="*/ 9075 h 9127"/>
                  <a:gd name="T54" fmla="*/ 4 w 3991"/>
                  <a:gd name="T55" fmla="*/ 9087 h 9127"/>
                  <a:gd name="T56" fmla="*/ 10 w 3991"/>
                  <a:gd name="T57" fmla="*/ 9098 h 9127"/>
                  <a:gd name="T58" fmla="*/ 19 w 3991"/>
                  <a:gd name="T59" fmla="*/ 9108 h 9127"/>
                  <a:gd name="T60" fmla="*/ 28 w 3991"/>
                  <a:gd name="T61" fmla="*/ 9116 h 9127"/>
                  <a:gd name="T62" fmla="*/ 38 w 3991"/>
                  <a:gd name="T63" fmla="*/ 9122 h 9127"/>
                  <a:gd name="T64" fmla="*/ 50 w 3991"/>
                  <a:gd name="T65" fmla="*/ 9125 h 9127"/>
                  <a:gd name="T66" fmla="*/ 64 w 3991"/>
                  <a:gd name="T67" fmla="*/ 9127 h 9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1" h="9127">
                    <a:moveTo>
                      <a:pt x="3927" y="9127"/>
                    </a:moveTo>
                    <a:lnTo>
                      <a:pt x="3933" y="9126"/>
                    </a:lnTo>
                    <a:lnTo>
                      <a:pt x="3940" y="9125"/>
                    </a:lnTo>
                    <a:lnTo>
                      <a:pt x="3946" y="9124"/>
                    </a:lnTo>
                    <a:lnTo>
                      <a:pt x="3952" y="9122"/>
                    </a:lnTo>
                    <a:lnTo>
                      <a:pt x="3957" y="9119"/>
                    </a:lnTo>
                    <a:lnTo>
                      <a:pt x="3962" y="9116"/>
                    </a:lnTo>
                    <a:lnTo>
                      <a:pt x="3967" y="9112"/>
                    </a:lnTo>
                    <a:lnTo>
                      <a:pt x="3972" y="9108"/>
                    </a:lnTo>
                    <a:lnTo>
                      <a:pt x="3976" y="9103"/>
                    </a:lnTo>
                    <a:lnTo>
                      <a:pt x="3980" y="9098"/>
                    </a:lnTo>
                    <a:lnTo>
                      <a:pt x="3983" y="9093"/>
                    </a:lnTo>
                    <a:lnTo>
                      <a:pt x="3986" y="9087"/>
                    </a:lnTo>
                    <a:lnTo>
                      <a:pt x="3988" y="9081"/>
                    </a:lnTo>
                    <a:lnTo>
                      <a:pt x="3989" y="9075"/>
                    </a:lnTo>
                    <a:lnTo>
                      <a:pt x="3990" y="9069"/>
                    </a:lnTo>
                    <a:lnTo>
                      <a:pt x="3991" y="9062"/>
                    </a:lnTo>
                    <a:lnTo>
                      <a:pt x="3991" y="64"/>
                    </a:lnTo>
                    <a:lnTo>
                      <a:pt x="3990" y="57"/>
                    </a:lnTo>
                    <a:lnTo>
                      <a:pt x="3989" y="51"/>
                    </a:lnTo>
                    <a:lnTo>
                      <a:pt x="3988" y="45"/>
                    </a:lnTo>
                    <a:lnTo>
                      <a:pt x="3986" y="38"/>
                    </a:lnTo>
                    <a:lnTo>
                      <a:pt x="3983" y="33"/>
                    </a:lnTo>
                    <a:lnTo>
                      <a:pt x="3980" y="28"/>
                    </a:lnTo>
                    <a:lnTo>
                      <a:pt x="3976" y="23"/>
                    </a:lnTo>
                    <a:lnTo>
                      <a:pt x="3972" y="19"/>
                    </a:lnTo>
                    <a:lnTo>
                      <a:pt x="3967" y="15"/>
                    </a:lnTo>
                    <a:lnTo>
                      <a:pt x="3962" y="11"/>
                    </a:lnTo>
                    <a:lnTo>
                      <a:pt x="3957" y="8"/>
                    </a:lnTo>
                    <a:lnTo>
                      <a:pt x="3952" y="4"/>
                    </a:lnTo>
                    <a:lnTo>
                      <a:pt x="3946" y="2"/>
                    </a:lnTo>
                    <a:lnTo>
                      <a:pt x="3940" y="1"/>
                    </a:lnTo>
                    <a:lnTo>
                      <a:pt x="3933" y="0"/>
                    </a:lnTo>
                    <a:lnTo>
                      <a:pt x="3927" y="0"/>
                    </a:lnTo>
                    <a:lnTo>
                      <a:pt x="64" y="0"/>
                    </a:lnTo>
                    <a:lnTo>
                      <a:pt x="57" y="0"/>
                    </a:lnTo>
                    <a:lnTo>
                      <a:pt x="50" y="1"/>
                    </a:lnTo>
                    <a:lnTo>
                      <a:pt x="44" y="2"/>
                    </a:lnTo>
                    <a:lnTo>
                      <a:pt x="38" y="4"/>
                    </a:lnTo>
                    <a:lnTo>
                      <a:pt x="33" y="8"/>
                    </a:lnTo>
                    <a:lnTo>
                      <a:pt x="28" y="11"/>
                    </a:lnTo>
                    <a:lnTo>
                      <a:pt x="23" y="15"/>
                    </a:lnTo>
                    <a:lnTo>
                      <a:pt x="19" y="19"/>
                    </a:lnTo>
                    <a:lnTo>
                      <a:pt x="14" y="23"/>
                    </a:lnTo>
                    <a:lnTo>
                      <a:pt x="10" y="28"/>
                    </a:lnTo>
                    <a:lnTo>
                      <a:pt x="7" y="33"/>
                    </a:lnTo>
                    <a:lnTo>
                      <a:pt x="4" y="38"/>
                    </a:lnTo>
                    <a:lnTo>
                      <a:pt x="2" y="45"/>
                    </a:lnTo>
                    <a:lnTo>
                      <a:pt x="1" y="51"/>
                    </a:lnTo>
                    <a:lnTo>
                      <a:pt x="0" y="57"/>
                    </a:lnTo>
                    <a:lnTo>
                      <a:pt x="0" y="64"/>
                    </a:lnTo>
                    <a:lnTo>
                      <a:pt x="0" y="9062"/>
                    </a:lnTo>
                    <a:lnTo>
                      <a:pt x="0" y="9069"/>
                    </a:lnTo>
                    <a:lnTo>
                      <a:pt x="1" y="9075"/>
                    </a:lnTo>
                    <a:lnTo>
                      <a:pt x="2" y="9081"/>
                    </a:lnTo>
                    <a:lnTo>
                      <a:pt x="4" y="9087"/>
                    </a:lnTo>
                    <a:lnTo>
                      <a:pt x="7" y="9093"/>
                    </a:lnTo>
                    <a:lnTo>
                      <a:pt x="10" y="9098"/>
                    </a:lnTo>
                    <a:lnTo>
                      <a:pt x="14" y="9103"/>
                    </a:lnTo>
                    <a:lnTo>
                      <a:pt x="19" y="9108"/>
                    </a:lnTo>
                    <a:lnTo>
                      <a:pt x="23" y="9112"/>
                    </a:lnTo>
                    <a:lnTo>
                      <a:pt x="28" y="9116"/>
                    </a:lnTo>
                    <a:lnTo>
                      <a:pt x="33" y="9119"/>
                    </a:lnTo>
                    <a:lnTo>
                      <a:pt x="38" y="9122"/>
                    </a:lnTo>
                    <a:lnTo>
                      <a:pt x="44" y="9124"/>
                    </a:lnTo>
                    <a:lnTo>
                      <a:pt x="50" y="9125"/>
                    </a:lnTo>
                    <a:lnTo>
                      <a:pt x="57" y="9126"/>
                    </a:lnTo>
                    <a:lnTo>
                      <a:pt x="64" y="9127"/>
                    </a:lnTo>
                    <a:lnTo>
                      <a:pt x="3927" y="9127"/>
                    </a:lnTo>
                    <a:close/>
                  </a:path>
                </a:pathLst>
              </a:custGeom>
              <a:solidFill>
                <a:srgbClr val="F2EEDE"/>
              </a:solidFill>
              <a:ln w="0">
                <a:solidFill>
                  <a:schemeClr val="bg2"/>
                </a:solidFill>
                <a:prstDash val="solid"/>
                <a:round/>
                <a:headEnd/>
                <a:tailEnd/>
              </a:ln>
            </p:spPr>
            <p:txBody>
              <a:bodyPr/>
              <a:lstStyle/>
              <a:p>
                <a:endParaRPr lang="en-US"/>
              </a:p>
            </p:txBody>
          </p:sp>
          <p:sp>
            <p:nvSpPr>
              <p:cNvPr id="1039770" name="Freeform 410"/>
              <p:cNvSpPr>
                <a:spLocks/>
              </p:cNvSpPr>
              <p:nvPr/>
            </p:nvSpPr>
            <p:spPr bwMode="auto">
              <a:xfrm>
                <a:off x="2509" y="1586"/>
                <a:ext cx="370" cy="141"/>
              </a:xfrm>
              <a:custGeom>
                <a:avLst/>
                <a:gdLst>
                  <a:gd name="T0" fmla="*/ 3639 w 3697"/>
                  <a:gd name="T1" fmla="*/ 1403 h 1404"/>
                  <a:gd name="T2" fmla="*/ 3651 w 3697"/>
                  <a:gd name="T3" fmla="*/ 1401 h 1404"/>
                  <a:gd name="T4" fmla="*/ 3663 w 3697"/>
                  <a:gd name="T5" fmla="*/ 1396 h 1404"/>
                  <a:gd name="T6" fmla="*/ 3673 w 3697"/>
                  <a:gd name="T7" fmla="*/ 1389 h 1404"/>
                  <a:gd name="T8" fmla="*/ 3682 w 3697"/>
                  <a:gd name="T9" fmla="*/ 1381 h 1404"/>
                  <a:gd name="T10" fmla="*/ 3688 w 3697"/>
                  <a:gd name="T11" fmla="*/ 1370 h 1404"/>
                  <a:gd name="T12" fmla="*/ 3693 w 3697"/>
                  <a:gd name="T13" fmla="*/ 1359 h 1404"/>
                  <a:gd name="T14" fmla="*/ 3696 w 3697"/>
                  <a:gd name="T15" fmla="*/ 1347 h 1404"/>
                  <a:gd name="T16" fmla="*/ 3697 w 3697"/>
                  <a:gd name="T17" fmla="*/ 64 h 1404"/>
                  <a:gd name="T18" fmla="*/ 3694 w 3697"/>
                  <a:gd name="T19" fmla="*/ 50 h 1404"/>
                  <a:gd name="T20" fmla="*/ 3691 w 3697"/>
                  <a:gd name="T21" fmla="*/ 38 h 1404"/>
                  <a:gd name="T22" fmla="*/ 3685 w 3697"/>
                  <a:gd name="T23" fmla="*/ 28 h 1404"/>
                  <a:gd name="T24" fmla="*/ 3678 w 3697"/>
                  <a:gd name="T25" fmla="*/ 18 h 1404"/>
                  <a:gd name="T26" fmla="*/ 3668 w 3697"/>
                  <a:gd name="T27" fmla="*/ 10 h 1404"/>
                  <a:gd name="T28" fmla="*/ 3657 w 3697"/>
                  <a:gd name="T29" fmla="*/ 4 h 1404"/>
                  <a:gd name="T30" fmla="*/ 3645 w 3697"/>
                  <a:gd name="T31" fmla="*/ 1 h 1404"/>
                  <a:gd name="T32" fmla="*/ 3633 w 3697"/>
                  <a:gd name="T33" fmla="*/ 0 h 1404"/>
                  <a:gd name="T34" fmla="*/ 58 w 3697"/>
                  <a:gd name="T35" fmla="*/ 0 h 1404"/>
                  <a:gd name="T36" fmla="*/ 45 w 3697"/>
                  <a:gd name="T37" fmla="*/ 2 h 1404"/>
                  <a:gd name="T38" fmla="*/ 33 w 3697"/>
                  <a:gd name="T39" fmla="*/ 7 h 1404"/>
                  <a:gd name="T40" fmla="*/ 23 w 3697"/>
                  <a:gd name="T41" fmla="*/ 14 h 1404"/>
                  <a:gd name="T42" fmla="*/ 14 w 3697"/>
                  <a:gd name="T43" fmla="*/ 23 h 1404"/>
                  <a:gd name="T44" fmla="*/ 7 w 3697"/>
                  <a:gd name="T45" fmla="*/ 33 h 1404"/>
                  <a:gd name="T46" fmla="*/ 2 w 3697"/>
                  <a:gd name="T47" fmla="*/ 44 h 1404"/>
                  <a:gd name="T48" fmla="*/ 0 w 3697"/>
                  <a:gd name="T49" fmla="*/ 56 h 1404"/>
                  <a:gd name="T50" fmla="*/ 0 w 3697"/>
                  <a:gd name="T51" fmla="*/ 1340 h 1404"/>
                  <a:gd name="T52" fmla="*/ 1 w 3697"/>
                  <a:gd name="T53" fmla="*/ 1353 h 1404"/>
                  <a:gd name="T54" fmla="*/ 4 w 3697"/>
                  <a:gd name="T55" fmla="*/ 1365 h 1404"/>
                  <a:gd name="T56" fmla="*/ 10 w 3697"/>
                  <a:gd name="T57" fmla="*/ 1375 h 1404"/>
                  <a:gd name="T58" fmla="*/ 18 w 3697"/>
                  <a:gd name="T59" fmla="*/ 1385 h 1404"/>
                  <a:gd name="T60" fmla="*/ 28 w 3697"/>
                  <a:gd name="T61" fmla="*/ 1393 h 1404"/>
                  <a:gd name="T62" fmla="*/ 39 w 3697"/>
                  <a:gd name="T63" fmla="*/ 1399 h 1404"/>
                  <a:gd name="T64" fmla="*/ 51 w 3697"/>
                  <a:gd name="T65" fmla="*/ 1402 h 1404"/>
                  <a:gd name="T66" fmla="*/ 65 w 3697"/>
                  <a:gd name="T67" fmla="*/ 1404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7" h="1404">
                    <a:moveTo>
                      <a:pt x="3633" y="1404"/>
                    </a:moveTo>
                    <a:lnTo>
                      <a:pt x="3639" y="1403"/>
                    </a:lnTo>
                    <a:lnTo>
                      <a:pt x="3645" y="1402"/>
                    </a:lnTo>
                    <a:lnTo>
                      <a:pt x="3651" y="1401"/>
                    </a:lnTo>
                    <a:lnTo>
                      <a:pt x="3657" y="1399"/>
                    </a:lnTo>
                    <a:lnTo>
                      <a:pt x="3663" y="1396"/>
                    </a:lnTo>
                    <a:lnTo>
                      <a:pt x="3668" y="1393"/>
                    </a:lnTo>
                    <a:lnTo>
                      <a:pt x="3673" y="1389"/>
                    </a:lnTo>
                    <a:lnTo>
                      <a:pt x="3678" y="1385"/>
                    </a:lnTo>
                    <a:lnTo>
                      <a:pt x="3682" y="1381"/>
                    </a:lnTo>
                    <a:lnTo>
                      <a:pt x="3685" y="1375"/>
                    </a:lnTo>
                    <a:lnTo>
                      <a:pt x="3688" y="1370"/>
                    </a:lnTo>
                    <a:lnTo>
                      <a:pt x="3691" y="1365"/>
                    </a:lnTo>
                    <a:lnTo>
                      <a:pt x="3693" y="1359"/>
                    </a:lnTo>
                    <a:lnTo>
                      <a:pt x="3694" y="1353"/>
                    </a:lnTo>
                    <a:lnTo>
                      <a:pt x="3696" y="1347"/>
                    </a:lnTo>
                    <a:lnTo>
                      <a:pt x="3697" y="1340"/>
                    </a:lnTo>
                    <a:lnTo>
                      <a:pt x="3697" y="64"/>
                    </a:lnTo>
                    <a:lnTo>
                      <a:pt x="3696" y="56"/>
                    </a:lnTo>
                    <a:lnTo>
                      <a:pt x="3694" y="50"/>
                    </a:lnTo>
                    <a:lnTo>
                      <a:pt x="3693" y="44"/>
                    </a:lnTo>
                    <a:lnTo>
                      <a:pt x="3691" y="38"/>
                    </a:lnTo>
                    <a:lnTo>
                      <a:pt x="3688" y="33"/>
                    </a:lnTo>
                    <a:lnTo>
                      <a:pt x="3685" y="28"/>
                    </a:lnTo>
                    <a:lnTo>
                      <a:pt x="3682" y="23"/>
                    </a:lnTo>
                    <a:lnTo>
                      <a:pt x="3678" y="18"/>
                    </a:lnTo>
                    <a:lnTo>
                      <a:pt x="3673" y="14"/>
                    </a:lnTo>
                    <a:lnTo>
                      <a:pt x="3668" y="10"/>
                    </a:lnTo>
                    <a:lnTo>
                      <a:pt x="3663" y="7"/>
                    </a:lnTo>
                    <a:lnTo>
                      <a:pt x="3657" y="4"/>
                    </a:lnTo>
                    <a:lnTo>
                      <a:pt x="3651" y="2"/>
                    </a:lnTo>
                    <a:lnTo>
                      <a:pt x="3645" y="1"/>
                    </a:lnTo>
                    <a:lnTo>
                      <a:pt x="3639" y="0"/>
                    </a:lnTo>
                    <a:lnTo>
                      <a:pt x="3633" y="0"/>
                    </a:lnTo>
                    <a:lnTo>
                      <a:pt x="65" y="0"/>
                    </a:lnTo>
                    <a:lnTo>
                      <a:pt x="58" y="0"/>
                    </a:lnTo>
                    <a:lnTo>
                      <a:pt x="51" y="1"/>
                    </a:lnTo>
                    <a:lnTo>
                      <a:pt x="45" y="2"/>
                    </a:lnTo>
                    <a:lnTo>
                      <a:pt x="39" y="4"/>
                    </a:lnTo>
                    <a:lnTo>
                      <a:pt x="33" y="7"/>
                    </a:lnTo>
                    <a:lnTo>
                      <a:pt x="28" y="10"/>
                    </a:lnTo>
                    <a:lnTo>
                      <a:pt x="23" y="14"/>
                    </a:lnTo>
                    <a:lnTo>
                      <a:pt x="18" y="18"/>
                    </a:lnTo>
                    <a:lnTo>
                      <a:pt x="14" y="23"/>
                    </a:lnTo>
                    <a:lnTo>
                      <a:pt x="10" y="28"/>
                    </a:lnTo>
                    <a:lnTo>
                      <a:pt x="7" y="33"/>
                    </a:lnTo>
                    <a:lnTo>
                      <a:pt x="4" y="38"/>
                    </a:lnTo>
                    <a:lnTo>
                      <a:pt x="2" y="44"/>
                    </a:lnTo>
                    <a:lnTo>
                      <a:pt x="1" y="50"/>
                    </a:lnTo>
                    <a:lnTo>
                      <a:pt x="0" y="56"/>
                    </a:lnTo>
                    <a:lnTo>
                      <a:pt x="0" y="64"/>
                    </a:lnTo>
                    <a:lnTo>
                      <a:pt x="0" y="1340"/>
                    </a:lnTo>
                    <a:lnTo>
                      <a:pt x="0" y="1347"/>
                    </a:lnTo>
                    <a:lnTo>
                      <a:pt x="1" y="1353"/>
                    </a:lnTo>
                    <a:lnTo>
                      <a:pt x="2" y="1359"/>
                    </a:lnTo>
                    <a:lnTo>
                      <a:pt x="4" y="1365"/>
                    </a:lnTo>
                    <a:lnTo>
                      <a:pt x="7" y="1370"/>
                    </a:lnTo>
                    <a:lnTo>
                      <a:pt x="10" y="1375"/>
                    </a:lnTo>
                    <a:lnTo>
                      <a:pt x="14" y="1381"/>
                    </a:lnTo>
                    <a:lnTo>
                      <a:pt x="18" y="1385"/>
                    </a:lnTo>
                    <a:lnTo>
                      <a:pt x="23" y="1389"/>
                    </a:lnTo>
                    <a:lnTo>
                      <a:pt x="28" y="1393"/>
                    </a:lnTo>
                    <a:lnTo>
                      <a:pt x="33" y="1396"/>
                    </a:lnTo>
                    <a:lnTo>
                      <a:pt x="39" y="1399"/>
                    </a:lnTo>
                    <a:lnTo>
                      <a:pt x="45" y="1401"/>
                    </a:lnTo>
                    <a:lnTo>
                      <a:pt x="51" y="1402"/>
                    </a:lnTo>
                    <a:lnTo>
                      <a:pt x="58" y="1403"/>
                    </a:lnTo>
                    <a:lnTo>
                      <a:pt x="65" y="1404"/>
                    </a:lnTo>
                    <a:lnTo>
                      <a:pt x="3633" y="1404"/>
                    </a:lnTo>
                    <a:close/>
                  </a:path>
                </a:pathLst>
              </a:custGeom>
              <a:solidFill>
                <a:srgbClr val="E6E2DE"/>
              </a:solidFill>
              <a:ln w="0">
                <a:solidFill>
                  <a:schemeClr val="bg2"/>
                </a:solidFill>
                <a:prstDash val="solid"/>
                <a:round/>
                <a:headEnd/>
                <a:tailEnd/>
              </a:ln>
            </p:spPr>
            <p:txBody>
              <a:bodyPr/>
              <a:lstStyle/>
              <a:p>
                <a:endParaRPr lang="en-US"/>
              </a:p>
            </p:txBody>
          </p:sp>
          <p:sp>
            <p:nvSpPr>
              <p:cNvPr id="1039771" name="Freeform 411"/>
              <p:cNvSpPr>
                <a:spLocks/>
              </p:cNvSpPr>
              <p:nvPr/>
            </p:nvSpPr>
            <p:spPr bwMode="auto">
              <a:xfrm>
                <a:off x="2523" y="1598"/>
                <a:ext cx="340" cy="81"/>
              </a:xfrm>
              <a:custGeom>
                <a:avLst/>
                <a:gdLst>
                  <a:gd name="T0" fmla="*/ 3343 w 3401"/>
                  <a:gd name="T1" fmla="*/ 814 h 815"/>
                  <a:gd name="T2" fmla="*/ 3356 w 3401"/>
                  <a:gd name="T3" fmla="*/ 812 h 815"/>
                  <a:gd name="T4" fmla="*/ 3367 w 3401"/>
                  <a:gd name="T5" fmla="*/ 807 h 815"/>
                  <a:gd name="T6" fmla="*/ 3377 w 3401"/>
                  <a:gd name="T7" fmla="*/ 800 h 815"/>
                  <a:gd name="T8" fmla="*/ 3387 w 3401"/>
                  <a:gd name="T9" fmla="*/ 792 h 815"/>
                  <a:gd name="T10" fmla="*/ 3393 w 3401"/>
                  <a:gd name="T11" fmla="*/ 781 h 815"/>
                  <a:gd name="T12" fmla="*/ 3398 w 3401"/>
                  <a:gd name="T13" fmla="*/ 770 h 815"/>
                  <a:gd name="T14" fmla="*/ 3400 w 3401"/>
                  <a:gd name="T15" fmla="*/ 758 h 815"/>
                  <a:gd name="T16" fmla="*/ 3401 w 3401"/>
                  <a:gd name="T17" fmla="*/ 64 h 815"/>
                  <a:gd name="T18" fmla="*/ 3399 w 3401"/>
                  <a:gd name="T19" fmla="*/ 50 h 815"/>
                  <a:gd name="T20" fmla="*/ 3396 w 3401"/>
                  <a:gd name="T21" fmla="*/ 38 h 815"/>
                  <a:gd name="T22" fmla="*/ 3390 w 3401"/>
                  <a:gd name="T23" fmla="*/ 28 h 815"/>
                  <a:gd name="T24" fmla="*/ 3382 w 3401"/>
                  <a:gd name="T25" fmla="*/ 19 h 815"/>
                  <a:gd name="T26" fmla="*/ 3372 w 3401"/>
                  <a:gd name="T27" fmla="*/ 10 h 815"/>
                  <a:gd name="T28" fmla="*/ 3362 w 3401"/>
                  <a:gd name="T29" fmla="*/ 4 h 815"/>
                  <a:gd name="T30" fmla="*/ 3350 w 3401"/>
                  <a:gd name="T31" fmla="*/ 1 h 815"/>
                  <a:gd name="T32" fmla="*/ 3337 w 3401"/>
                  <a:gd name="T33" fmla="*/ 0 h 815"/>
                  <a:gd name="T34" fmla="*/ 56 w 3401"/>
                  <a:gd name="T35" fmla="*/ 0 h 815"/>
                  <a:gd name="T36" fmla="*/ 44 w 3401"/>
                  <a:gd name="T37" fmla="*/ 2 h 815"/>
                  <a:gd name="T38" fmla="*/ 33 w 3401"/>
                  <a:gd name="T39" fmla="*/ 7 h 815"/>
                  <a:gd name="T40" fmla="*/ 22 w 3401"/>
                  <a:gd name="T41" fmla="*/ 14 h 815"/>
                  <a:gd name="T42" fmla="*/ 14 w 3401"/>
                  <a:gd name="T43" fmla="*/ 23 h 815"/>
                  <a:gd name="T44" fmla="*/ 7 w 3401"/>
                  <a:gd name="T45" fmla="*/ 33 h 815"/>
                  <a:gd name="T46" fmla="*/ 2 w 3401"/>
                  <a:gd name="T47" fmla="*/ 44 h 815"/>
                  <a:gd name="T48" fmla="*/ 0 w 3401"/>
                  <a:gd name="T49" fmla="*/ 57 h 815"/>
                  <a:gd name="T50" fmla="*/ 0 w 3401"/>
                  <a:gd name="T51" fmla="*/ 752 h 815"/>
                  <a:gd name="T52" fmla="*/ 1 w 3401"/>
                  <a:gd name="T53" fmla="*/ 764 h 815"/>
                  <a:gd name="T54" fmla="*/ 4 w 3401"/>
                  <a:gd name="T55" fmla="*/ 776 h 815"/>
                  <a:gd name="T56" fmla="*/ 10 w 3401"/>
                  <a:gd name="T57" fmla="*/ 786 h 815"/>
                  <a:gd name="T58" fmla="*/ 18 w 3401"/>
                  <a:gd name="T59" fmla="*/ 796 h 815"/>
                  <a:gd name="T60" fmla="*/ 28 w 3401"/>
                  <a:gd name="T61" fmla="*/ 804 h 815"/>
                  <a:gd name="T62" fmla="*/ 38 w 3401"/>
                  <a:gd name="T63" fmla="*/ 810 h 815"/>
                  <a:gd name="T64" fmla="*/ 50 w 3401"/>
                  <a:gd name="T65" fmla="*/ 813 h 815"/>
                  <a:gd name="T66" fmla="*/ 64 w 3401"/>
                  <a:gd name="T67" fmla="*/ 81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01" h="815">
                    <a:moveTo>
                      <a:pt x="3337" y="815"/>
                    </a:moveTo>
                    <a:lnTo>
                      <a:pt x="3343" y="814"/>
                    </a:lnTo>
                    <a:lnTo>
                      <a:pt x="3350" y="813"/>
                    </a:lnTo>
                    <a:lnTo>
                      <a:pt x="3356" y="812"/>
                    </a:lnTo>
                    <a:lnTo>
                      <a:pt x="3362" y="810"/>
                    </a:lnTo>
                    <a:lnTo>
                      <a:pt x="3367" y="807"/>
                    </a:lnTo>
                    <a:lnTo>
                      <a:pt x="3372" y="804"/>
                    </a:lnTo>
                    <a:lnTo>
                      <a:pt x="3377" y="800"/>
                    </a:lnTo>
                    <a:lnTo>
                      <a:pt x="3382" y="796"/>
                    </a:lnTo>
                    <a:lnTo>
                      <a:pt x="3387" y="792"/>
                    </a:lnTo>
                    <a:lnTo>
                      <a:pt x="3390" y="786"/>
                    </a:lnTo>
                    <a:lnTo>
                      <a:pt x="3393" y="781"/>
                    </a:lnTo>
                    <a:lnTo>
                      <a:pt x="3396" y="776"/>
                    </a:lnTo>
                    <a:lnTo>
                      <a:pt x="3398" y="770"/>
                    </a:lnTo>
                    <a:lnTo>
                      <a:pt x="3399" y="764"/>
                    </a:lnTo>
                    <a:lnTo>
                      <a:pt x="3400" y="758"/>
                    </a:lnTo>
                    <a:lnTo>
                      <a:pt x="3401" y="752"/>
                    </a:lnTo>
                    <a:lnTo>
                      <a:pt x="3401" y="64"/>
                    </a:lnTo>
                    <a:lnTo>
                      <a:pt x="3400" y="57"/>
                    </a:lnTo>
                    <a:lnTo>
                      <a:pt x="3399" y="50"/>
                    </a:lnTo>
                    <a:lnTo>
                      <a:pt x="3398" y="44"/>
                    </a:lnTo>
                    <a:lnTo>
                      <a:pt x="3396" y="38"/>
                    </a:lnTo>
                    <a:lnTo>
                      <a:pt x="3393" y="33"/>
                    </a:lnTo>
                    <a:lnTo>
                      <a:pt x="3390" y="28"/>
                    </a:lnTo>
                    <a:lnTo>
                      <a:pt x="3387" y="23"/>
                    </a:lnTo>
                    <a:lnTo>
                      <a:pt x="3382" y="19"/>
                    </a:lnTo>
                    <a:lnTo>
                      <a:pt x="3377" y="14"/>
                    </a:lnTo>
                    <a:lnTo>
                      <a:pt x="3372" y="10"/>
                    </a:lnTo>
                    <a:lnTo>
                      <a:pt x="3367" y="7"/>
                    </a:lnTo>
                    <a:lnTo>
                      <a:pt x="3362" y="4"/>
                    </a:lnTo>
                    <a:lnTo>
                      <a:pt x="3356" y="2"/>
                    </a:lnTo>
                    <a:lnTo>
                      <a:pt x="3350" y="1"/>
                    </a:lnTo>
                    <a:lnTo>
                      <a:pt x="3343" y="0"/>
                    </a:lnTo>
                    <a:lnTo>
                      <a:pt x="3337" y="0"/>
                    </a:lnTo>
                    <a:lnTo>
                      <a:pt x="64" y="0"/>
                    </a:lnTo>
                    <a:lnTo>
                      <a:pt x="56" y="0"/>
                    </a:lnTo>
                    <a:lnTo>
                      <a:pt x="50" y="1"/>
                    </a:lnTo>
                    <a:lnTo>
                      <a:pt x="44" y="2"/>
                    </a:lnTo>
                    <a:lnTo>
                      <a:pt x="38" y="4"/>
                    </a:lnTo>
                    <a:lnTo>
                      <a:pt x="33" y="7"/>
                    </a:lnTo>
                    <a:lnTo>
                      <a:pt x="28" y="10"/>
                    </a:lnTo>
                    <a:lnTo>
                      <a:pt x="22" y="14"/>
                    </a:lnTo>
                    <a:lnTo>
                      <a:pt x="18" y="19"/>
                    </a:lnTo>
                    <a:lnTo>
                      <a:pt x="14" y="23"/>
                    </a:lnTo>
                    <a:lnTo>
                      <a:pt x="10" y="28"/>
                    </a:lnTo>
                    <a:lnTo>
                      <a:pt x="7" y="33"/>
                    </a:lnTo>
                    <a:lnTo>
                      <a:pt x="4" y="38"/>
                    </a:lnTo>
                    <a:lnTo>
                      <a:pt x="2" y="44"/>
                    </a:lnTo>
                    <a:lnTo>
                      <a:pt x="1" y="50"/>
                    </a:lnTo>
                    <a:lnTo>
                      <a:pt x="0" y="57"/>
                    </a:lnTo>
                    <a:lnTo>
                      <a:pt x="0" y="64"/>
                    </a:lnTo>
                    <a:lnTo>
                      <a:pt x="0" y="752"/>
                    </a:lnTo>
                    <a:lnTo>
                      <a:pt x="0" y="758"/>
                    </a:lnTo>
                    <a:lnTo>
                      <a:pt x="1" y="764"/>
                    </a:lnTo>
                    <a:lnTo>
                      <a:pt x="2" y="770"/>
                    </a:lnTo>
                    <a:lnTo>
                      <a:pt x="4" y="776"/>
                    </a:lnTo>
                    <a:lnTo>
                      <a:pt x="7" y="781"/>
                    </a:lnTo>
                    <a:lnTo>
                      <a:pt x="10" y="786"/>
                    </a:lnTo>
                    <a:lnTo>
                      <a:pt x="14" y="792"/>
                    </a:lnTo>
                    <a:lnTo>
                      <a:pt x="18" y="796"/>
                    </a:lnTo>
                    <a:lnTo>
                      <a:pt x="22" y="800"/>
                    </a:lnTo>
                    <a:lnTo>
                      <a:pt x="28" y="804"/>
                    </a:lnTo>
                    <a:lnTo>
                      <a:pt x="33" y="807"/>
                    </a:lnTo>
                    <a:lnTo>
                      <a:pt x="38" y="810"/>
                    </a:lnTo>
                    <a:lnTo>
                      <a:pt x="44" y="812"/>
                    </a:lnTo>
                    <a:lnTo>
                      <a:pt x="50" y="813"/>
                    </a:lnTo>
                    <a:lnTo>
                      <a:pt x="56" y="814"/>
                    </a:lnTo>
                    <a:lnTo>
                      <a:pt x="64" y="815"/>
                    </a:lnTo>
                    <a:lnTo>
                      <a:pt x="3337" y="815"/>
                    </a:lnTo>
                    <a:close/>
                  </a:path>
                </a:pathLst>
              </a:custGeom>
              <a:solidFill>
                <a:srgbClr val="F2EEE2"/>
              </a:solidFill>
              <a:ln w="0">
                <a:solidFill>
                  <a:schemeClr val="bg2"/>
                </a:solidFill>
                <a:prstDash val="solid"/>
                <a:round/>
                <a:headEnd/>
                <a:tailEnd/>
              </a:ln>
            </p:spPr>
            <p:txBody>
              <a:bodyPr/>
              <a:lstStyle/>
              <a:p>
                <a:endParaRPr lang="en-US"/>
              </a:p>
            </p:txBody>
          </p:sp>
          <p:sp>
            <p:nvSpPr>
              <p:cNvPr id="1039772" name="Freeform 412"/>
              <p:cNvSpPr>
                <a:spLocks/>
              </p:cNvSpPr>
              <p:nvPr/>
            </p:nvSpPr>
            <p:spPr bwMode="auto">
              <a:xfrm>
                <a:off x="2763" y="1688"/>
                <a:ext cx="82" cy="18"/>
              </a:xfrm>
              <a:custGeom>
                <a:avLst/>
                <a:gdLst>
                  <a:gd name="T0" fmla="*/ 758 w 817"/>
                  <a:gd name="T1" fmla="*/ 180 h 181"/>
                  <a:gd name="T2" fmla="*/ 771 w 817"/>
                  <a:gd name="T3" fmla="*/ 178 h 181"/>
                  <a:gd name="T4" fmla="*/ 783 w 817"/>
                  <a:gd name="T5" fmla="*/ 172 h 181"/>
                  <a:gd name="T6" fmla="*/ 793 w 817"/>
                  <a:gd name="T7" fmla="*/ 165 h 181"/>
                  <a:gd name="T8" fmla="*/ 801 w 817"/>
                  <a:gd name="T9" fmla="*/ 157 h 181"/>
                  <a:gd name="T10" fmla="*/ 809 w 817"/>
                  <a:gd name="T11" fmla="*/ 147 h 181"/>
                  <a:gd name="T12" fmla="*/ 814 w 817"/>
                  <a:gd name="T13" fmla="*/ 135 h 181"/>
                  <a:gd name="T14" fmla="*/ 816 w 817"/>
                  <a:gd name="T15" fmla="*/ 123 h 181"/>
                  <a:gd name="T16" fmla="*/ 817 w 817"/>
                  <a:gd name="T17" fmla="*/ 64 h 181"/>
                  <a:gd name="T18" fmla="*/ 815 w 817"/>
                  <a:gd name="T19" fmla="*/ 51 h 181"/>
                  <a:gd name="T20" fmla="*/ 812 w 817"/>
                  <a:gd name="T21" fmla="*/ 39 h 181"/>
                  <a:gd name="T22" fmla="*/ 806 w 817"/>
                  <a:gd name="T23" fmla="*/ 27 h 181"/>
                  <a:gd name="T24" fmla="*/ 797 w 817"/>
                  <a:gd name="T25" fmla="*/ 18 h 181"/>
                  <a:gd name="T26" fmla="*/ 788 w 817"/>
                  <a:gd name="T27" fmla="*/ 10 h 181"/>
                  <a:gd name="T28" fmla="*/ 777 w 817"/>
                  <a:gd name="T29" fmla="*/ 4 h 181"/>
                  <a:gd name="T30" fmla="*/ 764 w 817"/>
                  <a:gd name="T31" fmla="*/ 1 h 181"/>
                  <a:gd name="T32" fmla="*/ 752 w 817"/>
                  <a:gd name="T33" fmla="*/ 0 h 181"/>
                  <a:gd name="T34" fmla="*/ 57 w 817"/>
                  <a:gd name="T35" fmla="*/ 0 h 181"/>
                  <a:gd name="T36" fmla="*/ 45 w 817"/>
                  <a:gd name="T37" fmla="*/ 2 h 181"/>
                  <a:gd name="T38" fmla="*/ 33 w 817"/>
                  <a:gd name="T39" fmla="*/ 7 h 181"/>
                  <a:gd name="T40" fmla="*/ 23 w 817"/>
                  <a:gd name="T41" fmla="*/ 14 h 181"/>
                  <a:gd name="T42" fmla="*/ 15 w 817"/>
                  <a:gd name="T43" fmla="*/ 22 h 181"/>
                  <a:gd name="T44" fmla="*/ 8 w 817"/>
                  <a:gd name="T45" fmla="*/ 33 h 181"/>
                  <a:gd name="T46" fmla="*/ 3 w 817"/>
                  <a:gd name="T47" fmla="*/ 45 h 181"/>
                  <a:gd name="T48" fmla="*/ 0 w 817"/>
                  <a:gd name="T49" fmla="*/ 57 h 181"/>
                  <a:gd name="T50" fmla="*/ 0 w 817"/>
                  <a:gd name="T51" fmla="*/ 117 h 181"/>
                  <a:gd name="T52" fmla="*/ 2 w 817"/>
                  <a:gd name="T53" fmla="*/ 129 h 181"/>
                  <a:gd name="T54" fmla="*/ 5 w 817"/>
                  <a:gd name="T55" fmla="*/ 142 h 181"/>
                  <a:gd name="T56" fmla="*/ 11 w 817"/>
                  <a:gd name="T57" fmla="*/ 152 h 181"/>
                  <a:gd name="T58" fmla="*/ 19 w 817"/>
                  <a:gd name="T59" fmla="*/ 161 h 181"/>
                  <a:gd name="T60" fmla="*/ 28 w 817"/>
                  <a:gd name="T61" fmla="*/ 169 h 181"/>
                  <a:gd name="T62" fmla="*/ 39 w 817"/>
                  <a:gd name="T63" fmla="*/ 176 h 181"/>
                  <a:gd name="T64" fmla="*/ 51 w 817"/>
                  <a:gd name="T65" fmla="*/ 179 h 181"/>
                  <a:gd name="T66" fmla="*/ 64 w 817"/>
                  <a:gd name="T6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7" h="181">
                    <a:moveTo>
                      <a:pt x="752" y="181"/>
                    </a:moveTo>
                    <a:lnTo>
                      <a:pt x="758" y="180"/>
                    </a:lnTo>
                    <a:lnTo>
                      <a:pt x="764" y="179"/>
                    </a:lnTo>
                    <a:lnTo>
                      <a:pt x="771" y="178"/>
                    </a:lnTo>
                    <a:lnTo>
                      <a:pt x="777" y="176"/>
                    </a:lnTo>
                    <a:lnTo>
                      <a:pt x="783" y="172"/>
                    </a:lnTo>
                    <a:lnTo>
                      <a:pt x="788" y="169"/>
                    </a:lnTo>
                    <a:lnTo>
                      <a:pt x="793" y="165"/>
                    </a:lnTo>
                    <a:lnTo>
                      <a:pt x="797" y="161"/>
                    </a:lnTo>
                    <a:lnTo>
                      <a:pt x="801" y="157"/>
                    </a:lnTo>
                    <a:lnTo>
                      <a:pt x="806" y="152"/>
                    </a:lnTo>
                    <a:lnTo>
                      <a:pt x="809" y="147"/>
                    </a:lnTo>
                    <a:lnTo>
                      <a:pt x="812" y="142"/>
                    </a:lnTo>
                    <a:lnTo>
                      <a:pt x="814" y="135"/>
                    </a:lnTo>
                    <a:lnTo>
                      <a:pt x="815" y="129"/>
                    </a:lnTo>
                    <a:lnTo>
                      <a:pt x="816" y="123"/>
                    </a:lnTo>
                    <a:lnTo>
                      <a:pt x="817" y="117"/>
                    </a:lnTo>
                    <a:lnTo>
                      <a:pt x="817" y="64"/>
                    </a:lnTo>
                    <a:lnTo>
                      <a:pt x="816" y="57"/>
                    </a:lnTo>
                    <a:lnTo>
                      <a:pt x="815" y="51"/>
                    </a:lnTo>
                    <a:lnTo>
                      <a:pt x="814" y="45"/>
                    </a:lnTo>
                    <a:lnTo>
                      <a:pt x="812" y="39"/>
                    </a:lnTo>
                    <a:lnTo>
                      <a:pt x="809" y="33"/>
                    </a:lnTo>
                    <a:lnTo>
                      <a:pt x="806" y="27"/>
                    </a:lnTo>
                    <a:lnTo>
                      <a:pt x="801" y="22"/>
                    </a:lnTo>
                    <a:lnTo>
                      <a:pt x="797" y="18"/>
                    </a:lnTo>
                    <a:lnTo>
                      <a:pt x="793" y="14"/>
                    </a:lnTo>
                    <a:lnTo>
                      <a:pt x="788" y="10"/>
                    </a:lnTo>
                    <a:lnTo>
                      <a:pt x="783" y="7"/>
                    </a:lnTo>
                    <a:lnTo>
                      <a:pt x="777" y="4"/>
                    </a:lnTo>
                    <a:lnTo>
                      <a:pt x="771" y="2"/>
                    </a:lnTo>
                    <a:lnTo>
                      <a:pt x="764" y="1"/>
                    </a:lnTo>
                    <a:lnTo>
                      <a:pt x="758" y="0"/>
                    </a:lnTo>
                    <a:lnTo>
                      <a:pt x="752" y="0"/>
                    </a:lnTo>
                    <a:lnTo>
                      <a:pt x="64" y="0"/>
                    </a:lnTo>
                    <a:lnTo>
                      <a:pt x="57" y="0"/>
                    </a:lnTo>
                    <a:lnTo>
                      <a:pt x="51" y="1"/>
                    </a:lnTo>
                    <a:lnTo>
                      <a:pt x="45" y="2"/>
                    </a:lnTo>
                    <a:lnTo>
                      <a:pt x="39" y="4"/>
                    </a:lnTo>
                    <a:lnTo>
                      <a:pt x="33" y="7"/>
                    </a:lnTo>
                    <a:lnTo>
                      <a:pt x="28" y="10"/>
                    </a:lnTo>
                    <a:lnTo>
                      <a:pt x="23" y="14"/>
                    </a:lnTo>
                    <a:lnTo>
                      <a:pt x="19" y="18"/>
                    </a:lnTo>
                    <a:lnTo>
                      <a:pt x="15" y="22"/>
                    </a:lnTo>
                    <a:lnTo>
                      <a:pt x="11" y="27"/>
                    </a:lnTo>
                    <a:lnTo>
                      <a:pt x="8" y="33"/>
                    </a:lnTo>
                    <a:lnTo>
                      <a:pt x="5" y="39"/>
                    </a:lnTo>
                    <a:lnTo>
                      <a:pt x="3" y="45"/>
                    </a:lnTo>
                    <a:lnTo>
                      <a:pt x="2" y="51"/>
                    </a:lnTo>
                    <a:lnTo>
                      <a:pt x="0" y="57"/>
                    </a:lnTo>
                    <a:lnTo>
                      <a:pt x="0" y="64"/>
                    </a:lnTo>
                    <a:lnTo>
                      <a:pt x="0" y="117"/>
                    </a:lnTo>
                    <a:lnTo>
                      <a:pt x="0" y="123"/>
                    </a:lnTo>
                    <a:lnTo>
                      <a:pt x="2" y="129"/>
                    </a:lnTo>
                    <a:lnTo>
                      <a:pt x="3" y="135"/>
                    </a:lnTo>
                    <a:lnTo>
                      <a:pt x="5" y="142"/>
                    </a:lnTo>
                    <a:lnTo>
                      <a:pt x="8" y="147"/>
                    </a:lnTo>
                    <a:lnTo>
                      <a:pt x="11" y="152"/>
                    </a:lnTo>
                    <a:lnTo>
                      <a:pt x="15" y="157"/>
                    </a:lnTo>
                    <a:lnTo>
                      <a:pt x="19" y="161"/>
                    </a:lnTo>
                    <a:lnTo>
                      <a:pt x="23" y="165"/>
                    </a:lnTo>
                    <a:lnTo>
                      <a:pt x="28" y="169"/>
                    </a:lnTo>
                    <a:lnTo>
                      <a:pt x="33" y="172"/>
                    </a:lnTo>
                    <a:lnTo>
                      <a:pt x="39" y="176"/>
                    </a:lnTo>
                    <a:lnTo>
                      <a:pt x="45" y="178"/>
                    </a:lnTo>
                    <a:lnTo>
                      <a:pt x="51" y="179"/>
                    </a:lnTo>
                    <a:lnTo>
                      <a:pt x="57" y="180"/>
                    </a:lnTo>
                    <a:lnTo>
                      <a:pt x="64" y="181"/>
                    </a:lnTo>
                    <a:lnTo>
                      <a:pt x="752" y="181"/>
                    </a:lnTo>
                    <a:close/>
                  </a:path>
                </a:pathLst>
              </a:custGeom>
              <a:solidFill>
                <a:srgbClr val="F2EEEA"/>
              </a:solidFill>
              <a:ln w="0">
                <a:solidFill>
                  <a:schemeClr val="bg2"/>
                </a:solidFill>
                <a:prstDash val="solid"/>
                <a:round/>
                <a:headEnd/>
                <a:tailEnd/>
              </a:ln>
            </p:spPr>
            <p:txBody>
              <a:bodyPr/>
              <a:lstStyle/>
              <a:p>
                <a:endParaRPr lang="en-US"/>
              </a:p>
            </p:txBody>
          </p:sp>
          <p:sp>
            <p:nvSpPr>
              <p:cNvPr id="1039773" name="Freeform 413"/>
              <p:cNvSpPr>
                <a:spLocks/>
              </p:cNvSpPr>
              <p:nvPr/>
            </p:nvSpPr>
            <p:spPr bwMode="auto">
              <a:xfrm>
                <a:off x="2560" y="1688"/>
                <a:ext cx="71" cy="18"/>
              </a:xfrm>
              <a:custGeom>
                <a:avLst/>
                <a:gdLst>
                  <a:gd name="T0" fmla="*/ 621 w 704"/>
                  <a:gd name="T1" fmla="*/ 180 h 181"/>
                  <a:gd name="T2" fmla="*/ 639 w 704"/>
                  <a:gd name="T3" fmla="*/ 177 h 181"/>
                  <a:gd name="T4" fmla="*/ 655 w 704"/>
                  <a:gd name="T5" fmla="*/ 169 h 181"/>
                  <a:gd name="T6" fmla="*/ 670 w 704"/>
                  <a:gd name="T7" fmla="*/ 160 h 181"/>
                  <a:gd name="T8" fmla="*/ 682 w 704"/>
                  <a:gd name="T9" fmla="*/ 148 h 181"/>
                  <a:gd name="T10" fmla="*/ 692 w 704"/>
                  <a:gd name="T11" fmla="*/ 133 h 181"/>
                  <a:gd name="T12" fmla="*/ 699 w 704"/>
                  <a:gd name="T13" fmla="*/ 117 h 181"/>
                  <a:gd name="T14" fmla="*/ 703 w 704"/>
                  <a:gd name="T15" fmla="*/ 99 h 181"/>
                  <a:gd name="T16" fmla="*/ 703 w 704"/>
                  <a:gd name="T17" fmla="*/ 81 h 181"/>
                  <a:gd name="T18" fmla="*/ 699 w 704"/>
                  <a:gd name="T19" fmla="*/ 63 h 181"/>
                  <a:gd name="T20" fmla="*/ 692 w 704"/>
                  <a:gd name="T21" fmla="*/ 47 h 181"/>
                  <a:gd name="T22" fmla="*/ 682 w 704"/>
                  <a:gd name="T23" fmla="*/ 33 h 181"/>
                  <a:gd name="T24" fmla="*/ 670 w 704"/>
                  <a:gd name="T25" fmla="*/ 20 h 181"/>
                  <a:gd name="T26" fmla="*/ 655 w 704"/>
                  <a:gd name="T27" fmla="*/ 10 h 181"/>
                  <a:gd name="T28" fmla="*/ 639 w 704"/>
                  <a:gd name="T29" fmla="*/ 4 h 181"/>
                  <a:gd name="T30" fmla="*/ 621 w 704"/>
                  <a:gd name="T31" fmla="*/ 0 h 181"/>
                  <a:gd name="T32" fmla="*/ 91 w 704"/>
                  <a:gd name="T33" fmla="*/ 0 h 181"/>
                  <a:gd name="T34" fmla="*/ 73 w 704"/>
                  <a:gd name="T35" fmla="*/ 1 h 181"/>
                  <a:gd name="T36" fmla="*/ 55 w 704"/>
                  <a:gd name="T37" fmla="*/ 7 h 181"/>
                  <a:gd name="T38" fmla="*/ 40 w 704"/>
                  <a:gd name="T39" fmla="*/ 15 h 181"/>
                  <a:gd name="T40" fmla="*/ 26 w 704"/>
                  <a:gd name="T41" fmla="*/ 26 h 181"/>
                  <a:gd name="T42" fmla="*/ 15 w 704"/>
                  <a:gd name="T43" fmla="*/ 40 h 181"/>
                  <a:gd name="T44" fmla="*/ 7 w 704"/>
                  <a:gd name="T45" fmla="*/ 55 h 181"/>
                  <a:gd name="T46" fmla="*/ 1 w 704"/>
                  <a:gd name="T47" fmla="*/ 72 h 181"/>
                  <a:gd name="T48" fmla="*/ 0 w 704"/>
                  <a:gd name="T49" fmla="*/ 90 h 181"/>
                  <a:gd name="T50" fmla="*/ 1 w 704"/>
                  <a:gd name="T51" fmla="*/ 108 h 181"/>
                  <a:gd name="T52" fmla="*/ 7 w 704"/>
                  <a:gd name="T53" fmla="*/ 125 h 181"/>
                  <a:gd name="T54" fmla="*/ 15 w 704"/>
                  <a:gd name="T55" fmla="*/ 141 h 181"/>
                  <a:gd name="T56" fmla="*/ 26 w 704"/>
                  <a:gd name="T57" fmla="*/ 154 h 181"/>
                  <a:gd name="T58" fmla="*/ 40 w 704"/>
                  <a:gd name="T59" fmla="*/ 165 h 181"/>
                  <a:gd name="T60" fmla="*/ 55 w 704"/>
                  <a:gd name="T61" fmla="*/ 173 h 181"/>
                  <a:gd name="T62" fmla="*/ 73 w 704"/>
                  <a:gd name="T63" fmla="*/ 179 h 181"/>
                  <a:gd name="T64" fmla="*/ 91 w 704"/>
                  <a:gd name="T6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181">
                    <a:moveTo>
                      <a:pt x="612" y="181"/>
                    </a:moveTo>
                    <a:lnTo>
                      <a:pt x="621" y="180"/>
                    </a:lnTo>
                    <a:lnTo>
                      <a:pt x="630" y="179"/>
                    </a:lnTo>
                    <a:lnTo>
                      <a:pt x="639" y="177"/>
                    </a:lnTo>
                    <a:lnTo>
                      <a:pt x="648" y="173"/>
                    </a:lnTo>
                    <a:lnTo>
                      <a:pt x="655" y="169"/>
                    </a:lnTo>
                    <a:lnTo>
                      <a:pt x="663" y="165"/>
                    </a:lnTo>
                    <a:lnTo>
                      <a:pt x="670" y="160"/>
                    </a:lnTo>
                    <a:lnTo>
                      <a:pt x="677" y="154"/>
                    </a:lnTo>
                    <a:lnTo>
                      <a:pt x="682" y="148"/>
                    </a:lnTo>
                    <a:lnTo>
                      <a:pt x="688" y="141"/>
                    </a:lnTo>
                    <a:lnTo>
                      <a:pt x="692" y="133"/>
                    </a:lnTo>
                    <a:lnTo>
                      <a:pt x="696" y="125"/>
                    </a:lnTo>
                    <a:lnTo>
                      <a:pt x="699" y="117"/>
                    </a:lnTo>
                    <a:lnTo>
                      <a:pt x="701" y="108"/>
                    </a:lnTo>
                    <a:lnTo>
                      <a:pt x="703" y="99"/>
                    </a:lnTo>
                    <a:lnTo>
                      <a:pt x="704" y="90"/>
                    </a:lnTo>
                    <a:lnTo>
                      <a:pt x="703" y="81"/>
                    </a:lnTo>
                    <a:lnTo>
                      <a:pt x="701" y="72"/>
                    </a:lnTo>
                    <a:lnTo>
                      <a:pt x="699" y="63"/>
                    </a:lnTo>
                    <a:lnTo>
                      <a:pt x="696" y="55"/>
                    </a:lnTo>
                    <a:lnTo>
                      <a:pt x="692" y="47"/>
                    </a:lnTo>
                    <a:lnTo>
                      <a:pt x="688" y="40"/>
                    </a:lnTo>
                    <a:lnTo>
                      <a:pt x="682" y="33"/>
                    </a:lnTo>
                    <a:lnTo>
                      <a:pt x="677" y="26"/>
                    </a:lnTo>
                    <a:lnTo>
                      <a:pt x="670" y="20"/>
                    </a:lnTo>
                    <a:lnTo>
                      <a:pt x="663" y="15"/>
                    </a:lnTo>
                    <a:lnTo>
                      <a:pt x="655" y="10"/>
                    </a:lnTo>
                    <a:lnTo>
                      <a:pt x="648" y="7"/>
                    </a:lnTo>
                    <a:lnTo>
                      <a:pt x="639" y="4"/>
                    </a:lnTo>
                    <a:lnTo>
                      <a:pt x="630" y="1"/>
                    </a:lnTo>
                    <a:lnTo>
                      <a:pt x="621" y="0"/>
                    </a:lnTo>
                    <a:lnTo>
                      <a:pt x="612" y="0"/>
                    </a:lnTo>
                    <a:lnTo>
                      <a:pt x="91" y="0"/>
                    </a:lnTo>
                    <a:lnTo>
                      <a:pt x="81" y="0"/>
                    </a:lnTo>
                    <a:lnTo>
                      <a:pt x="73" y="1"/>
                    </a:lnTo>
                    <a:lnTo>
                      <a:pt x="63" y="4"/>
                    </a:lnTo>
                    <a:lnTo>
                      <a:pt x="55" y="7"/>
                    </a:lnTo>
                    <a:lnTo>
                      <a:pt x="47" y="10"/>
                    </a:lnTo>
                    <a:lnTo>
                      <a:pt x="40" y="15"/>
                    </a:lnTo>
                    <a:lnTo>
                      <a:pt x="32" y="20"/>
                    </a:lnTo>
                    <a:lnTo>
                      <a:pt x="26" y="26"/>
                    </a:lnTo>
                    <a:lnTo>
                      <a:pt x="20" y="33"/>
                    </a:lnTo>
                    <a:lnTo>
                      <a:pt x="15" y="40"/>
                    </a:lnTo>
                    <a:lnTo>
                      <a:pt x="11" y="47"/>
                    </a:lnTo>
                    <a:lnTo>
                      <a:pt x="7" y="55"/>
                    </a:lnTo>
                    <a:lnTo>
                      <a:pt x="4" y="63"/>
                    </a:lnTo>
                    <a:lnTo>
                      <a:pt x="1" y="72"/>
                    </a:lnTo>
                    <a:lnTo>
                      <a:pt x="0" y="81"/>
                    </a:lnTo>
                    <a:lnTo>
                      <a:pt x="0" y="90"/>
                    </a:lnTo>
                    <a:lnTo>
                      <a:pt x="0" y="99"/>
                    </a:lnTo>
                    <a:lnTo>
                      <a:pt x="1" y="108"/>
                    </a:lnTo>
                    <a:lnTo>
                      <a:pt x="4" y="117"/>
                    </a:lnTo>
                    <a:lnTo>
                      <a:pt x="7" y="125"/>
                    </a:lnTo>
                    <a:lnTo>
                      <a:pt x="11" y="133"/>
                    </a:lnTo>
                    <a:lnTo>
                      <a:pt x="15" y="141"/>
                    </a:lnTo>
                    <a:lnTo>
                      <a:pt x="20" y="148"/>
                    </a:lnTo>
                    <a:lnTo>
                      <a:pt x="26" y="154"/>
                    </a:lnTo>
                    <a:lnTo>
                      <a:pt x="32" y="160"/>
                    </a:lnTo>
                    <a:lnTo>
                      <a:pt x="40" y="165"/>
                    </a:lnTo>
                    <a:lnTo>
                      <a:pt x="47" y="169"/>
                    </a:lnTo>
                    <a:lnTo>
                      <a:pt x="55" y="173"/>
                    </a:lnTo>
                    <a:lnTo>
                      <a:pt x="63" y="177"/>
                    </a:lnTo>
                    <a:lnTo>
                      <a:pt x="73" y="179"/>
                    </a:lnTo>
                    <a:lnTo>
                      <a:pt x="81" y="180"/>
                    </a:lnTo>
                    <a:lnTo>
                      <a:pt x="91" y="181"/>
                    </a:lnTo>
                    <a:lnTo>
                      <a:pt x="612" y="181"/>
                    </a:lnTo>
                    <a:close/>
                  </a:path>
                </a:pathLst>
              </a:custGeom>
              <a:solidFill>
                <a:srgbClr val="E5E9E7"/>
              </a:solidFill>
              <a:ln w="0">
                <a:solidFill>
                  <a:schemeClr val="bg2"/>
                </a:solidFill>
                <a:prstDash val="solid"/>
                <a:round/>
                <a:headEnd/>
                <a:tailEnd/>
              </a:ln>
            </p:spPr>
            <p:txBody>
              <a:bodyPr/>
              <a:lstStyle/>
              <a:p>
                <a:endParaRPr lang="en-US"/>
              </a:p>
            </p:txBody>
          </p:sp>
          <p:sp>
            <p:nvSpPr>
              <p:cNvPr id="1039774" name="Freeform 414"/>
              <p:cNvSpPr>
                <a:spLocks/>
              </p:cNvSpPr>
              <p:nvPr/>
            </p:nvSpPr>
            <p:spPr bwMode="auto">
              <a:xfrm>
                <a:off x="2496" y="1863"/>
                <a:ext cx="399" cy="1"/>
              </a:xfrm>
              <a:custGeom>
                <a:avLst/>
                <a:gdLst>
                  <a:gd name="T0" fmla="*/ 0 w 3991"/>
                  <a:gd name="T1" fmla="*/ 3991 w 3991"/>
                  <a:gd name="T2" fmla="*/ 0 w 3991"/>
                </a:gdLst>
                <a:ahLst/>
                <a:cxnLst>
                  <a:cxn ang="0">
                    <a:pos x="T0" y="0"/>
                  </a:cxn>
                  <a:cxn ang="0">
                    <a:pos x="T1" y="0"/>
                  </a:cxn>
                  <a:cxn ang="0">
                    <a:pos x="T2" y="0"/>
                  </a:cxn>
                </a:cxnLst>
                <a:rect l="0" t="0" r="r" b="b"/>
                <a:pathLst>
                  <a:path w="3991">
                    <a:moveTo>
                      <a:pt x="0" y="0"/>
                    </a:moveTo>
                    <a:lnTo>
                      <a:pt x="3991" y="0"/>
                    </a:lnTo>
                    <a:lnTo>
                      <a:pt x="0" y="0"/>
                    </a:lnTo>
                    <a:close/>
                  </a:path>
                </a:pathLst>
              </a:custGeom>
              <a:solidFill>
                <a:srgbClr val="E5E9E7"/>
              </a:solidFill>
              <a:ln w="0">
                <a:solidFill>
                  <a:schemeClr val="bg2"/>
                </a:solidFill>
                <a:prstDash val="solid"/>
                <a:round/>
                <a:headEnd/>
                <a:tailEnd/>
              </a:ln>
            </p:spPr>
            <p:txBody>
              <a:bodyPr/>
              <a:lstStyle/>
              <a:p>
                <a:endParaRPr lang="en-US"/>
              </a:p>
            </p:txBody>
          </p:sp>
          <p:sp>
            <p:nvSpPr>
              <p:cNvPr id="1039775" name="Freeform 415"/>
              <p:cNvSpPr>
                <a:spLocks/>
              </p:cNvSpPr>
              <p:nvPr/>
            </p:nvSpPr>
            <p:spPr bwMode="auto">
              <a:xfrm>
                <a:off x="2522" y="1763"/>
                <a:ext cx="343" cy="33"/>
              </a:xfrm>
              <a:custGeom>
                <a:avLst/>
                <a:gdLst>
                  <a:gd name="T0" fmla="*/ 3436 w 3436"/>
                  <a:gd name="T1" fmla="*/ 182 h 329"/>
                  <a:gd name="T2" fmla="*/ 3375 w 3436"/>
                  <a:gd name="T3" fmla="*/ 182 h 329"/>
                  <a:gd name="T4" fmla="*/ 3308 w 3436"/>
                  <a:gd name="T5" fmla="*/ 182 h 329"/>
                  <a:gd name="T6" fmla="*/ 3234 w 3436"/>
                  <a:gd name="T7" fmla="*/ 182 h 329"/>
                  <a:gd name="T8" fmla="*/ 3155 w 3436"/>
                  <a:gd name="T9" fmla="*/ 182 h 329"/>
                  <a:gd name="T10" fmla="*/ 3073 w 3436"/>
                  <a:gd name="T11" fmla="*/ 182 h 329"/>
                  <a:gd name="T12" fmla="*/ 2990 w 3436"/>
                  <a:gd name="T13" fmla="*/ 182 h 329"/>
                  <a:gd name="T14" fmla="*/ 2908 w 3436"/>
                  <a:gd name="T15" fmla="*/ 182 h 329"/>
                  <a:gd name="T16" fmla="*/ 2826 w 3436"/>
                  <a:gd name="T17" fmla="*/ 182 h 329"/>
                  <a:gd name="T18" fmla="*/ 2748 w 3436"/>
                  <a:gd name="T19" fmla="*/ 182 h 329"/>
                  <a:gd name="T20" fmla="*/ 2676 w 3436"/>
                  <a:gd name="T21" fmla="*/ 182 h 329"/>
                  <a:gd name="T22" fmla="*/ 2610 w 3436"/>
                  <a:gd name="T23" fmla="*/ 182 h 329"/>
                  <a:gd name="T24" fmla="*/ 2552 w 3436"/>
                  <a:gd name="T25" fmla="*/ 182 h 329"/>
                  <a:gd name="T26" fmla="*/ 2504 w 3436"/>
                  <a:gd name="T27" fmla="*/ 182 h 329"/>
                  <a:gd name="T28" fmla="*/ 2468 w 3436"/>
                  <a:gd name="T29" fmla="*/ 182 h 329"/>
                  <a:gd name="T30" fmla="*/ 2445 w 3436"/>
                  <a:gd name="T31" fmla="*/ 182 h 329"/>
                  <a:gd name="T32" fmla="*/ 2438 w 3436"/>
                  <a:gd name="T33" fmla="*/ 182 h 329"/>
                  <a:gd name="T34" fmla="*/ 2438 w 3436"/>
                  <a:gd name="T35" fmla="*/ 0 h 329"/>
                  <a:gd name="T36" fmla="*/ 1055 w 3436"/>
                  <a:gd name="T37" fmla="*/ 0 h 329"/>
                  <a:gd name="T38" fmla="*/ 1055 w 3436"/>
                  <a:gd name="T39" fmla="*/ 182 h 329"/>
                  <a:gd name="T40" fmla="*/ 0 w 3436"/>
                  <a:gd name="T41" fmla="*/ 182 h 329"/>
                  <a:gd name="T42" fmla="*/ 0 w 3436"/>
                  <a:gd name="T43" fmla="*/ 329 h 329"/>
                  <a:gd name="T44" fmla="*/ 3436 w 3436"/>
                  <a:gd name="T45" fmla="*/ 329 h 329"/>
                  <a:gd name="T46" fmla="*/ 3436 w 3436"/>
                  <a:gd name="T47" fmla="*/ 18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6" h="329">
                    <a:moveTo>
                      <a:pt x="3436" y="182"/>
                    </a:moveTo>
                    <a:lnTo>
                      <a:pt x="3375" y="182"/>
                    </a:lnTo>
                    <a:lnTo>
                      <a:pt x="3308" y="182"/>
                    </a:lnTo>
                    <a:lnTo>
                      <a:pt x="3234" y="182"/>
                    </a:lnTo>
                    <a:lnTo>
                      <a:pt x="3155" y="182"/>
                    </a:lnTo>
                    <a:lnTo>
                      <a:pt x="3073" y="182"/>
                    </a:lnTo>
                    <a:lnTo>
                      <a:pt x="2990" y="182"/>
                    </a:lnTo>
                    <a:lnTo>
                      <a:pt x="2908" y="182"/>
                    </a:lnTo>
                    <a:lnTo>
                      <a:pt x="2826" y="182"/>
                    </a:lnTo>
                    <a:lnTo>
                      <a:pt x="2748" y="182"/>
                    </a:lnTo>
                    <a:lnTo>
                      <a:pt x="2676" y="182"/>
                    </a:lnTo>
                    <a:lnTo>
                      <a:pt x="2610" y="182"/>
                    </a:lnTo>
                    <a:lnTo>
                      <a:pt x="2552" y="182"/>
                    </a:lnTo>
                    <a:lnTo>
                      <a:pt x="2504" y="182"/>
                    </a:lnTo>
                    <a:lnTo>
                      <a:pt x="2468" y="182"/>
                    </a:lnTo>
                    <a:lnTo>
                      <a:pt x="2445" y="182"/>
                    </a:lnTo>
                    <a:lnTo>
                      <a:pt x="2438" y="182"/>
                    </a:lnTo>
                    <a:lnTo>
                      <a:pt x="2438" y="0"/>
                    </a:lnTo>
                    <a:lnTo>
                      <a:pt x="1055" y="0"/>
                    </a:lnTo>
                    <a:lnTo>
                      <a:pt x="1055" y="182"/>
                    </a:lnTo>
                    <a:lnTo>
                      <a:pt x="0" y="182"/>
                    </a:lnTo>
                    <a:lnTo>
                      <a:pt x="0" y="329"/>
                    </a:lnTo>
                    <a:lnTo>
                      <a:pt x="3436" y="329"/>
                    </a:lnTo>
                    <a:lnTo>
                      <a:pt x="3436" y="182"/>
                    </a:lnTo>
                    <a:close/>
                  </a:path>
                </a:pathLst>
              </a:custGeom>
              <a:solidFill>
                <a:srgbClr val="C3C6C5"/>
              </a:solidFill>
              <a:ln w="0">
                <a:solidFill>
                  <a:schemeClr val="bg2"/>
                </a:solidFill>
                <a:prstDash val="solid"/>
                <a:round/>
                <a:headEnd/>
                <a:tailEnd/>
              </a:ln>
            </p:spPr>
            <p:txBody>
              <a:bodyPr/>
              <a:lstStyle/>
              <a:p>
                <a:endParaRPr lang="en-US"/>
              </a:p>
            </p:txBody>
          </p:sp>
          <p:sp>
            <p:nvSpPr>
              <p:cNvPr id="1039776" name="Freeform 416"/>
              <p:cNvSpPr>
                <a:spLocks/>
              </p:cNvSpPr>
              <p:nvPr/>
            </p:nvSpPr>
            <p:spPr bwMode="auto">
              <a:xfrm>
                <a:off x="2605" y="1804"/>
                <a:ext cx="193" cy="32"/>
              </a:xfrm>
              <a:custGeom>
                <a:avLst/>
                <a:gdLst>
                  <a:gd name="T0" fmla="*/ 1841 w 1929"/>
                  <a:gd name="T1" fmla="*/ 320 h 321"/>
                  <a:gd name="T2" fmla="*/ 1860 w 1929"/>
                  <a:gd name="T3" fmla="*/ 316 h 321"/>
                  <a:gd name="T4" fmla="*/ 1878 w 1929"/>
                  <a:gd name="T5" fmla="*/ 309 h 321"/>
                  <a:gd name="T6" fmla="*/ 1893 w 1929"/>
                  <a:gd name="T7" fmla="*/ 298 h 321"/>
                  <a:gd name="T8" fmla="*/ 1907 w 1929"/>
                  <a:gd name="T9" fmla="*/ 286 h 321"/>
                  <a:gd name="T10" fmla="*/ 1917 w 1929"/>
                  <a:gd name="T11" fmla="*/ 271 h 321"/>
                  <a:gd name="T12" fmla="*/ 1924 w 1929"/>
                  <a:gd name="T13" fmla="*/ 253 h 321"/>
                  <a:gd name="T14" fmla="*/ 1928 w 1929"/>
                  <a:gd name="T15" fmla="*/ 235 h 321"/>
                  <a:gd name="T16" fmla="*/ 1929 w 1929"/>
                  <a:gd name="T17" fmla="*/ 96 h 321"/>
                  <a:gd name="T18" fmla="*/ 1927 w 1929"/>
                  <a:gd name="T19" fmla="*/ 76 h 321"/>
                  <a:gd name="T20" fmla="*/ 1921 w 1929"/>
                  <a:gd name="T21" fmla="*/ 58 h 321"/>
                  <a:gd name="T22" fmla="*/ 1912 w 1929"/>
                  <a:gd name="T23" fmla="*/ 42 h 321"/>
                  <a:gd name="T24" fmla="*/ 1900 w 1929"/>
                  <a:gd name="T25" fmla="*/ 28 h 321"/>
                  <a:gd name="T26" fmla="*/ 1885 w 1929"/>
                  <a:gd name="T27" fmla="*/ 16 h 321"/>
                  <a:gd name="T28" fmla="*/ 1869 w 1929"/>
                  <a:gd name="T29" fmla="*/ 7 h 321"/>
                  <a:gd name="T30" fmla="*/ 1851 w 1929"/>
                  <a:gd name="T31" fmla="*/ 1 h 321"/>
                  <a:gd name="T32" fmla="*/ 1831 w 1929"/>
                  <a:gd name="T33" fmla="*/ 0 h 321"/>
                  <a:gd name="T34" fmla="*/ 86 w 1929"/>
                  <a:gd name="T35" fmla="*/ 0 h 321"/>
                  <a:gd name="T36" fmla="*/ 67 w 1929"/>
                  <a:gd name="T37" fmla="*/ 4 h 321"/>
                  <a:gd name="T38" fmla="*/ 50 w 1929"/>
                  <a:gd name="T39" fmla="*/ 12 h 321"/>
                  <a:gd name="T40" fmla="*/ 34 w 1929"/>
                  <a:gd name="T41" fmla="*/ 22 h 321"/>
                  <a:gd name="T42" fmla="*/ 22 w 1929"/>
                  <a:gd name="T43" fmla="*/ 34 h 321"/>
                  <a:gd name="T44" fmla="*/ 11 w 1929"/>
                  <a:gd name="T45" fmla="*/ 50 h 321"/>
                  <a:gd name="T46" fmla="*/ 4 w 1929"/>
                  <a:gd name="T47" fmla="*/ 67 h 321"/>
                  <a:gd name="T48" fmla="*/ 0 w 1929"/>
                  <a:gd name="T49" fmla="*/ 86 h 321"/>
                  <a:gd name="T50" fmla="*/ 0 w 1929"/>
                  <a:gd name="T51" fmla="*/ 225 h 321"/>
                  <a:gd name="T52" fmla="*/ 1 w 1929"/>
                  <a:gd name="T53" fmla="*/ 244 h 321"/>
                  <a:gd name="T54" fmla="*/ 7 w 1929"/>
                  <a:gd name="T55" fmla="*/ 262 h 321"/>
                  <a:gd name="T56" fmla="*/ 16 w 1929"/>
                  <a:gd name="T57" fmla="*/ 279 h 321"/>
                  <a:gd name="T58" fmla="*/ 28 w 1929"/>
                  <a:gd name="T59" fmla="*/ 293 h 321"/>
                  <a:gd name="T60" fmla="*/ 41 w 1929"/>
                  <a:gd name="T61" fmla="*/ 305 h 321"/>
                  <a:gd name="T62" fmla="*/ 58 w 1929"/>
                  <a:gd name="T63" fmla="*/ 313 h 321"/>
                  <a:gd name="T64" fmla="*/ 76 w 1929"/>
                  <a:gd name="T65" fmla="*/ 319 h 321"/>
                  <a:gd name="T66" fmla="*/ 96 w 1929"/>
                  <a:gd name="T6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9" h="321">
                    <a:moveTo>
                      <a:pt x="1831" y="321"/>
                    </a:moveTo>
                    <a:lnTo>
                      <a:pt x="1841" y="320"/>
                    </a:lnTo>
                    <a:lnTo>
                      <a:pt x="1851" y="319"/>
                    </a:lnTo>
                    <a:lnTo>
                      <a:pt x="1860" y="316"/>
                    </a:lnTo>
                    <a:lnTo>
                      <a:pt x="1869" y="313"/>
                    </a:lnTo>
                    <a:lnTo>
                      <a:pt x="1878" y="309"/>
                    </a:lnTo>
                    <a:lnTo>
                      <a:pt x="1885" y="305"/>
                    </a:lnTo>
                    <a:lnTo>
                      <a:pt x="1893" y="298"/>
                    </a:lnTo>
                    <a:lnTo>
                      <a:pt x="1900" y="293"/>
                    </a:lnTo>
                    <a:lnTo>
                      <a:pt x="1907" y="286"/>
                    </a:lnTo>
                    <a:lnTo>
                      <a:pt x="1912" y="279"/>
                    </a:lnTo>
                    <a:lnTo>
                      <a:pt x="1917" y="271"/>
                    </a:lnTo>
                    <a:lnTo>
                      <a:pt x="1921" y="262"/>
                    </a:lnTo>
                    <a:lnTo>
                      <a:pt x="1924" y="253"/>
                    </a:lnTo>
                    <a:lnTo>
                      <a:pt x="1927" y="244"/>
                    </a:lnTo>
                    <a:lnTo>
                      <a:pt x="1928" y="235"/>
                    </a:lnTo>
                    <a:lnTo>
                      <a:pt x="1929" y="225"/>
                    </a:lnTo>
                    <a:lnTo>
                      <a:pt x="1929" y="96"/>
                    </a:lnTo>
                    <a:lnTo>
                      <a:pt x="1928" y="86"/>
                    </a:lnTo>
                    <a:lnTo>
                      <a:pt x="1927" y="76"/>
                    </a:lnTo>
                    <a:lnTo>
                      <a:pt x="1924" y="67"/>
                    </a:lnTo>
                    <a:lnTo>
                      <a:pt x="1921" y="58"/>
                    </a:lnTo>
                    <a:lnTo>
                      <a:pt x="1917" y="50"/>
                    </a:lnTo>
                    <a:lnTo>
                      <a:pt x="1912" y="42"/>
                    </a:lnTo>
                    <a:lnTo>
                      <a:pt x="1907" y="34"/>
                    </a:lnTo>
                    <a:lnTo>
                      <a:pt x="1900" y="28"/>
                    </a:lnTo>
                    <a:lnTo>
                      <a:pt x="1893" y="22"/>
                    </a:lnTo>
                    <a:lnTo>
                      <a:pt x="1885" y="16"/>
                    </a:lnTo>
                    <a:lnTo>
                      <a:pt x="1878" y="12"/>
                    </a:lnTo>
                    <a:lnTo>
                      <a:pt x="1869" y="7"/>
                    </a:lnTo>
                    <a:lnTo>
                      <a:pt x="1860" y="4"/>
                    </a:lnTo>
                    <a:lnTo>
                      <a:pt x="1851" y="1"/>
                    </a:lnTo>
                    <a:lnTo>
                      <a:pt x="1841" y="0"/>
                    </a:lnTo>
                    <a:lnTo>
                      <a:pt x="1831" y="0"/>
                    </a:lnTo>
                    <a:lnTo>
                      <a:pt x="96" y="0"/>
                    </a:lnTo>
                    <a:lnTo>
                      <a:pt x="86" y="0"/>
                    </a:lnTo>
                    <a:lnTo>
                      <a:pt x="76" y="1"/>
                    </a:lnTo>
                    <a:lnTo>
                      <a:pt x="67" y="4"/>
                    </a:lnTo>
                    <a:lnTo>
                      <a:pt x="58" y="7"/>
                    </a:lnTo>
                    <a:lnTo>
                      <a:pt x="50" y="12"/>
                    </a:lnTo>
                    <a:lnTo>
                      <a:pt x="41" y="16"/>
                    </a:lnTo>
                    <a:lnTo>
                      <a:pt x="34" y="22"/>
                    </a:lnTo>
                    <a:lnTo>
                      <a:pt x="28" y="28"/>
                    </a:lnTo>
                    <a:lnTo>
                      <a:pt x="22" y="34"/>
                    </a:lnTo>
                    <a:lnTo>
                      <a:pt x="16" y="42"/>
                    </a:lnTo>
                    <a:lnTo>
                      <a:pt x="11" y="50"/>
                    </a:lnTo>
                    <a:lnTo>
                      <a:pt x="7" y="58"/>
                    </a:lnTo>
                    <a:lnTo>
                      <a:pt x="4" y="67"/>
                    </a:lnTo>
                    <a:lnTo>
                      <a:pt x="1" y="76"/>
                    </a:lnTo>
                    <a:lnTo>
                      <a:pt x="0" y="86"/>
                    </a:lnTo>
                    <a:lnTo>
                      <a:pt x="0" y="96"/>
                    </a:lnTo>
                    <a:lnTo>
                      <a:pt x="0" y="225"/>
                    </a:lnTo>
                    <a:lnTo>
                      <a:pt x="0" y="235"/>
                    </a:lnTo>
                    <a:lnTo>
                      <a:pt x="1" y="244"/>
                    </a:lnTo>
                    <a:lnTo>
                      <a:pt x="4" y="253"/>
                    </a:lnTo>
                    <a:lnTo>
                      <a:pt x="7" y="262"/>
                    </a:lnTo>
                    <a:lnTo>
                      <a:pt x="11" y="271"/>
                    </a:lnTo>
                    <a:lnTo>
                      <a:pt x="16" y="279"/>
                    </a:lnTo>
                    <a:lnTo>
                      <a:pt x="22" y="286"/>
                    </a:lnTo>
                    <a:lnTo>
                      <a:pt x="28" y="293"/>
                    </a:lnTo>
                    <a:lnTo>
                      <a:pt x="34" y="298"/>
                    </a:lnTo>
                    <a:lnTo>
                      <a:pt x="41" y="305"/>
                    </a:lnTo>
                    <a:lnTo>
                      <a:pt x="50" y="309"/>
                    </a:lnTo>
                    <a:lnTo>
                      <a:pt x="58" y="313"/>
                    </a:lnTo>
                    <a:lnTo>
                      <a:pt x="67" y="316"/>
                    </a:lnTo>
                    <a:lnTo>
                      <a:pt x="76" y="319"/>
                    </a:lnTo>
                    <a:lnTo>
                      <a:pt x="86" y="320"/>
                    </a:lnTo>
                    <a:lnTo>
                      <a:pt x="96" y="321"/>
                    </a:lnTo>
                    <a:lnTo>
                      <a:pt x="1831" y="321"/>
                    </a:lnTo>
                    <a:close/>
                  </a:path>
                </a:pathLst>
              </a:custGeom>
              <a:solidFill>
                <a:srgbClr val="E5E9E7"/>
              </a:solidFill>
              <a:ln w="0">
                <a:solidFill>
                  <a:schemeClr val="bg2"/>
                </a:solidFill>
                <a:prstDash val="solid"/>
                <a:round/>
                <a:headEnd/>
                <a:tailEnd/>
              </a:ln>
            </p:spPr>
            <p:txBody>
              <a:bodyPr/>
              <a:lstStyle/>
              <a:p>
                <a:endParaRPr lang="en-US"/>
              </a:p>
            </p:txBody>
          </p:sp>
          <p:sp>
            <p:nvSpPr>
              <p:cNvPr id="1039777" name="Freeform 417"/>
              <p:cNvSpPr>
                <a:spLocks/>
              </p:cNvSpPr>
              <p:nvPr/>
            </p:nvSpPr>
            <p:spPr bwMode="auto">
              <a:xfrm>
                <a:off x="2804" y="1814"/>
                <a:ext cx="48" cy="9"/>
              </a:xfrm>
              <a:custGeom>
                <a:avLst/>
                <a:gdLst>
                  <a:gd name="T0" fmla="*/ 438 w 480"/>
                  <a:gd name="T1" fmla="*/ 90 h 91"/>
                  <a:gd name="T2" fmla="*/ 447 w 480"/>
                  <a:gd name="T3" fmla="*/ 88 h 91"/>
                  <a:gd name="T4" fmla="*/ 455 w 480"/>
                  <a:gd name="T5" fmla="*/ 85 h 91"/>
                  <a:gd name="T6" fmla="*/ 462 w 480"/>
                  <a:gd name="T7" fmla="*/ 80 h 91"/>
                  <a:gd name="T8" fmla="*/ 468 w 480"/>
                  <a:gd name="T9" fmla="*/ 74 h 91"/>
                  <a:gd name="T10" fmla="*/ 474 w 480"/>
                  <a:gd name="T11" fmla="*/ 67 h 91"/>
                  <a:gd name="T12" fmla="*/ 477 w 480"/>
                  <a:gd name="T13" fmla="*/ 59 h 91"/>
                  <a:gd name="T14" fmla="*/ 479 w 480"/>
                  <a:gd name="T15" fmla="*/ 49 h 91"/>
                  <a:gd name="T16" fmla="*/ 479 w 480"/>
                  <a:gd name="T17" fmla="*/ 40 h 91"/>
                  <a:gd name="T18" fmla="*/ 477 w 480"/>
                  <a:gd name="T19" fmla="*/ 31 h 91"/>
                  <a:gd name="T20" fmla="*/ 474 w 480"/>
                  <a:gd name="T21" fmla="*/ 23 h 91"/>
                  <a:gd name="T22" fmla="*/ 468 w 480"/>
                  <a:gd name="T23" fmla="*/ 15 h 91"/>
                  <a:gd name="T24" fmla="*/ 462 w 480"/>
                  <a:gd name="T25" fmla="*/ 9 h 91"/>
                  <a:gd name="T26" fmla="*/ 455 w 480"/>
                  <a:gd name="T27" fmla="*/ 5 h 91"/>
                  <a:gd name="T28" fmla="*/ 447 w 480"/>
                  <a:gd name="T29" fmla="*/ 1 h 91"/>
                  <a:gd name="T30" fmla="*/ 438 w 480"/>
                  <a:gd name="T31" fmla="*/ 0 h 91"/>
                  <a:gd name="T32" fmla="*/ 45 w 480"/>
                  <a:gd name="T33" fmla="*/ 0 h 91"/>
                  <a:gd name="T34" fmla="*/ 36 w 480"/>
                  <a:gd name="T35" fmla="*/ 0 h 91"/>
                  <a:gd name="T36" fmla="*/ 28 w 480"/>
                  <a:gd name="T37" fmla="*/ 3 h 91"/>
                  <a:gd name="T38" fmla="*/ 20 w 480"/>
                  <a:gd name="T39" fmla="*/ 7 h 91"/>
                  <a:gd name="T40" fmla="*/ 13 w 480"/>
                  <a:gd name="T41" fmla="*/ 12 h 91"/>
                  <a:gd name="T42" fmla="*/ 7 w 480"/>
                  <a:gd name="T43" fmla="*/ 20 h 91"/>
                  <a:gd name="T44" fmla="*/ 3 w 480"/>
                  <a:gd name="T45" fmla="*/ 27 h 91"/>
                  <a:gd name="T46" fmla="*/ 0 w 480"/>
                  <a:gd name="T47" fmla="*/ 35 h 91"/>
                  <a:gd name="T48" fmla="*/ 0 w 480"/>
                  <a:gd name="T49" fmla="*/ 45 h 91"/>
                  <a:gd name="T50" fmla="*/ 0 w 480"/>
                  <a:gd name="T51" fmla="*/ 53 h 91"/>
                  <a:gd name="T52" fmla="*/ 3 w 480"/>
                  <a:gd name="T53" fmla="*/ 63 h 91"/>
                  <a:gd name="T54" fmla="*/ 7 w 480"/>
                  <a:gd name="T55" fmla="*/ 70 h 91"/>
                  <a:gd name="T56" fmla="*/ 13 w 480"/>
                  <a:gd name="T57" fmla="*/ 77 h 91"/>
                  <a:gd name="T58" fmla="*/ 20 w 480"/>
                  <a:gd name="T59" fmla="*/ 83 h 91"/>
                  <a:gd name="T60" fmla="*/ 28 w 480"/>
                  <a:gd name="T61" fmla="*/ 87 h 91"/>
                  <a:gd name="T62" fmla="*/ 36 w 480"/>
                  <a:gd name="T63" fmla="*/ 90 h 91"/>
                  <a:gd name="T64" fmla="*/ 45 w 480"/>
                  <a:gd name="T6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91">
                    <a:moveTo>
                      <a:pt x="433" y="91"/>
                    </a:moveTo>
                    <a:lnTo>
                      <a:pt x="438" y="90"/>
                    </a:lnTo>
                    <a:lnTo>
                      <a:pt x="442" y="90"/>
                    </a:lnTo>
                    <a:lnTo>
                      <a:pt x="447" y="88"/>
                    </a:lnTo>
                    <a:lnTo>
                      <a:pt x="451" y="87"/>
                    </a:lnTo>
                    <a:lnTo>
                      <a:pt x="455" y="85"/>
                    </a:lnTo>
                    <a:lnTo>
                      <a:pt x="458" y="83"/>
                    </a:lnTo>
                    <a:lnTo>
                      <a:pt x="462" y="80"/>
                    </a:lnTo>
                    <a:lnTo>
                      <a:pt x="465" y="77"/>
                    </a:lnTo>
                    <a:lnTo>
                      <a:pt x="468" y="74"/>
                    </a:lnTo>
                    <a:lnTo>
                      <a:pt x="472" y="70"/>
                    </a:lnTo>
                    <a:lnTo>
                      <a:pt x="474" y="67"/>
                    </a:lnTo>
                    <a:lnTo>
                      <a:pt x="476" y="63"/>
                    </a:lnTo>
                    <a:lnTo>
                      <a:pt x="477" y="59"/>
                    </a:lnTo>
                    <a:lnTo>
                      <a:pt x="479" y="53"/>
                    </a:lnTo>
                    <a:lnTo>
                      <a:pt x="479" y="49"/>
                    </a:lnTo>
                    <a:lnTo>
                      <a:pt x="480" y="45"/>
                    </a:lnTo>
                    <a:lnTo>
                      <a:pt x="479" y="40"/>
                    </a:lnTo>
                    <a:lnTo>
                      <a:pt x="479" y="35"/>
                    </a:lnTo>
                    <a:lnTo>
                      <a:pt x="477" y="31"/>
                    </a:lnTo>
                    <a:lnTo>
                      <a:pt x="476" y="27"/>
                    </a:lnTo>
                    <a:lnTo>
                      <a:pt x="474" y="23"/>
                    </a:lnTo>
                    <a:lnTo>
                      <a:pt x="472" y="20"/>
                    </a:lnTo>
                    <a:lnTo>
                      <a:pt x="468" y="15"/>
                    </a:lnTo>
                    <a:lnTo>
                      <a:pt x="465" y="12"/>
                    </a:lnTo>
                    <a:lnTo>
                      <a:pt x="462" y="9"/>
                    </a:lnTo>
                    <a:lnTo>
                      <a:pt x="458" y="7"/>
                    </a:lnTo>
                    <a:lnTo>
                      <a:pt x="455" y="5"/>
                    </a:lnTo>
                    <a:lnTo>
                      <a:pt x="451" y="3"/>
                    </a:lnTo>
                    <a:lnTo>
                      <a:pt x="447" y="1"/>
                    </a:lnTo>
                    <a:lnTo>
                      <a:pt x="442" y="0"/>
                    </a:lnTo>
                    <a:lnTo>
                      <a:pt x="438" y="0"/>
                    </a:lnTo>
                    <a:lnTo>
                      <a:pt x="433" y="0"/>
                    </a:lnTo>
                    <a:lnTo>
                      <a:pt x="45" y="0"/>
                    </a:lnTo>
                    <a:lnTo>
                      <a:pt x="40" y="0"/>
                    </a:lnTo>
                    <a:lnTo>
                      <a:pt x="36" y="0"/>
                    </a:lnTo>
                    <a:lnTo>
                      <a:pt x="32" y="1"/>
                    </a:lnTo>
                    <a:lnTo>
                      <a:pt x="28" y="3"/>
                    </a:lnTo>
                    <a:lnTo>
                      <a:pt x="24" y="5"/>
                    </a:lnTo>
                    <a:lnTo>
                      <a:pt x="20" y="7"/>
                    </a:lnTo>
                    <a:lnTo>
                      <a:pt x="17" y="9"/>
                    </a:lnTo>
                    <a:lnTo>
                      <a:pt x="13" y="12"/>
                    </a:lnTo>
                    <a:lnTo>
                      <a:pt x="10" y="15"/>
                    </a:lnTo>
                    <a:lnTo>
                      <a:pt x="7" y="20"/>
                    </a:lnTo>
                    <a:lnTo>
                      <a:pt x="5" y="23"/>
                    </a:lnTo>
                    <a:lnTo>
                      <a:pt x="3" y="27"/>
                    </a:lnTo>
                    <a:lnTo>
                      <a:pt x="2" y="31"/>
                    </a:lnTo>
                    <a:lnTo>
                      <a:pt x="0" y="35"/>
                    </a:lnTo>
                    <a:lnTo>
                      <a:pt x="0" y="40"/>
                    </a:lnTo>
                    <a:lnTo>
                      <a:pt x="0" y="45"/>
                    </a:lnTo>
                    <a:lnTo>
                      <a:pt x="0" y="49"/>
                    </a:lnTo>
                    <a:lnTo>
                      <a:pt x="0" y="53"/>
                    </a:lnTo>
                    <a:lnTo>
                      <a:pt x="2" y="59"/>
                    </a:lnTo>
                    <a:lnTo>
                      <a:pt x="3" y="63"/>
                    </a:lnTo>
                    <a:lnTo>
                      <a:pt x="5" y="67"/>
                    </a:lnTo>
                    <a:lnTo>
                      <a:pt x="7" y="70"/>
                    </a:lnTo>
                    <a:lnTo>
                      <a:pt x="10" y="74"/>
                    </a:lnTo>
                    <a:lnTo>
                      <a:pt x="13" y="77"/>
                    </a:lnTo>
                    <a:lnTo>
                      <a:pt x="17" y="80"/>
                    </a:lnTo>
                    <a:lnTo>
                      <a:pt x="20" y="83"/>
                    </a:lnTo>
                    <a:lnTo>
                      <a:pt x="24" y="85"/>
                    </a:lnTo>
                    <a:lnTo>
                      <a:pt x="28" y="87"/>
                    </a:lnTo>
                    <a:lnTo>
                      <a:pt x="32" y="88"/>
                    </a:lnTo>
                    <a:lnTo>
                      <a:pt x="36" y="90"/>
                    </a:lnTo>
                    <a:lnTo>
                      <a:pt x="40" y="90"/>
                    </a:lnTo>
                    <a:lnTo>
                      <a:pt x="45" y="91"/>
                    </a:lnTo>
                    <a:lnTo>
                      <a:pt x="433" y="91"/>
                    </a:lnTo>
                    <a:close/>
                  </a:path>
                </a:pathLst>
              </a:custGeom>
              <a:solidFill>
                <a:srgbClr val="CED2D0"/>
              </a:solidFill>
              <a:ln w="0">
                <a:solidFill>
                  <a:schemeClr val="bg2"/>
                </a:solidFill>
                <a:prstDash val="solid"/>
                <a:round/>
                <a:headEnd/>
                <a:tailEnd/>
              </a:ln>
            </p:spPr>
            <p:txBody>
              <a:bodyPr/>
              <a:lstStyle/>
              <a:p>
                <a:endParaRPr lang="en-US"/>
              </a:p>
            </p:txBody>
          </p:sp>
          <p:sp>
            <p:nvSpPr>
              <p:cNvPr id="1039778" name="Rectangle 418"/>
              <p:cNvSpPr>
                <a:spLocks noChangeArrowheads="1"/>
              </p:cNvSpPr>
              <p:nvPr/>
            </p:nvSpPr>
            <p:spPr bwMode="auto">
              <a:xfrm>
                <a:off x="2746" y="2288"/>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79" name="Rectangle 419"/>
              <p:cNvSpPr>
                <a:spLocks noChangeArrowheads="1"/>
              </p:cNvSpPr>
              <p:nvPr/>
            </p:nvSpPr>
            <p:spPr bwMode="auto">
              <a:xfrm>
                <a:off x="2746" y="227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80" name="Rectangle 420"/>
              <p:cNvSpPr>
                <a:spLocks noChangeArrowheads="1"/>
              </p:cNvSpPr>
              <p:nvPr/>
            </p:nvSpPr>
            <p:spPr bwMode="auto">
              <a:xfrm>
                <a:off x="2746" y="2313"/>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81" name="Rectangle 421"/>
              <p:cNvSpPr>
                <a:spLocks noChangeArrowheads="1"/>
              </p:cNvSpPr>
              <p:nvPr/>
            </p:nvSpPr>
            <p:spPr bwMode="auto">
              <a:xfrm>
                <a:off x="2746" y="230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82" name="Rectangle 422"/>
              <p:cNvSpPr>
                <a:spLocks noChangeArrowheads="1"/>
              </p:cNvSpPr>
              <p:nvPr/>
            </p:nvSpPr>
            <p:spPr bwMode="auto">
              <a:xfrm>
                <a:off x="2746" y="2237"/>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783" name="Rectangle 423"/>
              <p:cNvSpPr>
                <a:spLocks noChangeArrowheads="1"/>
              </p:cNvSpPr>
              <p:nvPr/>
            </p:nvSpPr>
            <p:spPr bwMode="auto">
              <a:xfrm>
                <a:off x="2746" y="2223"/>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84" name="Rectangle 424"/>
              <p:cNvSpPr>
                <a:spLocks noChangeArrowheads="1"/>
              </p:cNvSpPr>
              <p:nvPr/>
            </p:nvSpPr>
            <p:spPr bwMode="auto">
              <a:xfrm>
                <a:off x="2746" y="2262"/>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785" name="Rectangle 425"/>
              <p:cNvSpPr>
                <a:spLocks noChangeArrowheads="1"/>
              </p:cNvSpPr>
              <p:nvPr/>
            </p:nvSpPr>
            <p:spPr bwMode="auto">
              <a:xfrm>
                <a:off x="2746" y="2248"/>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86" name="Rectangle 426"/>
              <p:cNvSpPr>
                <a:spLocks noChangeArrowheads="1"/>
              </p:cNvSpPr>
              <p:nvPr/>
            </p:nvSpPr>
            <p:spPr bwMode="auto">
              <a:xfrm>
                <a:off x="2746" y="218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87" name="Rectangle 427"/>
              <p:cNvSpPr>
                <a:spLocks noChangeArrowheads="1"/>
              </p:cNvSpPr>
              <p:nvPr/>
            </p:nvSpPr>
            <p:spPr bwMode="auto">
              <a:xfrm>
                <a:off x="2746" y="217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88" name="Rectangle 428"/>
              <p:cNvSpPr>
                <a:spLocks noChangeArrowheads="1"/>
              </p:cNvSpPr>
              <p:nvPr/>
            </p:nvSpPr>
            <p:spPr bwMode="auto">
              <a:xfrm>
                <a:off x="2746" y="2209"/>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89" name="Rectangle 429"/>
              <p:cNvSpPr>
                <a:spLocks noChangeArrowheads="1"/>
              </p:cNvSpPr>
              <p:nvPr/>
            </p:nvSpPr>
            <p:spPr bwMode="auto">
              <a:xfrm>
                <a:off x="2746" y="2196"/>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790" name="Rectangle 430"/>
              <p:cNvSpPr>
                <a:spLocks noChangeArrowheads="1"/>
              </p:cNvSpPr>
              <p:nvPr/>
            </p:nvSpPr>
            <p:spPr bwMode="auto">
              <a:xfrm>
                <a:off x="2746" y="213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91" name="Rectangle 431"/>
              <p:cNvSpPr>
                <a:spLocks noChangeArrowheads="1"/>
              </p:cNvSpPr>
              <p:nvPr/>
            </p:nvSpPr>
            <p:spPr bwMode="auto">
              <a:xfrm>
                <a:off x="2746" y="2119"/>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792" name="Rectangle 432"/>
              <p:cNvSpPr>
                <a:spLocks noChangeArrowheads="1"/>
              </p:cNvSpPr>
              <p:nvPr/>
            </p:nvSpPr>
            <p:spPr bwMode="auto">
              <a:xfrm>
                <a:off x="2746" y="2157"/>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93" name="Rectangle 433"/>
              <p:cNvSpPr>
                <a:spLocks noChangeArrowheads="1"/>
              </p:cNvSpPr>
              <p:nvPr/>
            </p:nvSpPr>
            <p:spPr bwMode="auto">
              <a:xfrm>
                <a:off x="2746" y="214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94" name="Rectangle 434"/>
              <p:cNvSpPr>
                <a:spLocks noChangeArrowheads="1"/>
              </p:cNvSpPr>
              <p:nvPr/>
            </p:nvSpPr>
            <p:spPr bwMode="auto">
              <a:xfrm>
                <a:off x="2746" y="208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95" name="Rectangle 435"/>
              <p:cNvSpPr>
                <a:spLocks noChangeArrowheads="1"/>
              </p:cNvSpPr>
              <p:nvPr/>
            </p:nvSpPr>
            <p:spPr bwMode="auto">
              <a:xfrm>
                <a:off x="2746" y="2067"/>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96" name="Rectangle 436"/>
              <p:cNvSpPr>
                <a:spLocks noChangeArrowheads="1"/>
              </p:cNvSpPr>
              <p:nvPr/>
            </p:nvSpPr>
            <p:spPr bwMode="auto">
              <a:xfrm>
                <a:off x="2746" y="210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97" name="Rectangle 437"/>
              <p:cNvSpPr>
                <a:spLocks noChangeArrowheads="1"/>
              </p:cNvSpPr>
              <p:nvPr/>
            </p:nvSpPr>
            <p:spPr bwMode="auto">
              <a:xfrm>
                <a:off x="2746" y="209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798" name="Rectangle 438"/>
              <p:cNvSpPr>
                <a:spLocks noChangeArrowheads="1"/>
              </p:cNvSpPr>
              <p:nvPr/>
            </p:nvSpPr>
            <p:spPr bwMode="auto">
              <a:xfrm>
                <a:off x="2746" y="2029"/>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799" name="Rectangle 439"/>
              <p:cNvSpPr>
                <a:spLocks noChangeArrowheads="1"/>
              </p:cNvSpPr>
              <p:nvPr/>
            </p:nvSpPr>
            <p:spPr bwMode="auto">
              <a:xfrm>
                <a:off x="2746" y="201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00" name="Rectangle 440"/>
              <p:cNvSpPr>
                <a:spLocks noChangeArrowheads="1"/>
              </p:cNvSpPr>
              <p:nvPr/>
            </p:nvSpPr>
            <p:spPr bwMode="auto">
              <a:xfrm>
                <a:off x="2746" y="2054"/>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801" name="Rectangle 441"/>
              <p:cNvSpPr>
                <a:spLocks noChangeArrowheads="1"/>
              </p:cNvSpPr>
              <p:nvPr/>
            </p:nvSpPr>
            <p:spPr bwMode="auto">
              <a:xfrm>
                <a:off x="2746" y="204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02" name="Rectangle 442"/>
              <p:cNvSpPr>
                <a:spLocks noChangeArrowheads="1"/>
              </p:cNvSpPr>
              <p:nvPr/>
            </p:nvSpPr>
            <p:spPr bwMode="auto">
              <a:xfrm>
                <a:off x="2746" y="1976"/>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03" name="Rectangle 443"/>
              <p:cNvSpPr>
                <a:spLocks noChangeArrowheads="1"/>
              </p:cNvSpPr>
              <p:nvPr/>
            </p:nvSpPr>
            <p:spPr bwMode="auto">
              <a:xfrm>
                <a:off x="2746" y="196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04" name="Rectangle 444"/>
              <p:cNvSpPr>
                <a:spLocks noChangeArrowheads="1"/>
              </p:cNvSpPr>
              <p:nvPr/>
            </p:nvSpPr>
            <p:spPr bwMode="auto">
              <a:xfrm>
                <a:off x="2746" y="2001"/>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05" name="Rectangle 445"/>
              <p:cNvSpPr>
                <a:spLocks noChangeArrowheads="1"/>
              </p:cNvSpPr>
              <p:nvPr/>
            </p:nvSpPr>
            <p:spPr bwMode="auto">
              <a:xfrm>
                <a:off x="2746" y="1988"/>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806" name="Rectangle 446"/>
              <p:cNvSpPr>
                <a:spLocks noChangeArrowheads="1"/>
              </p:cNvSpPr>
              <p:nvPr/>
            </p:nvSpPr>
            <p:spPr bwMode="auto">
              <a:xfrm>
                <a:off x="2746" y="192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07" name="Rectangle 447"/>
              <p:cNvSpPr>
                <a:spLocks noChangeArrowheads="1"/>
              </p:cNvSpPr>
              <p:nvPr/>
            </p:nvSpPr>
            <p:spPr bwMode="auto">
              <a:xfrm>
                <a:off x="2746" y="1911"/>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08" name="Rectangle 448"/>
              <p:cNvSpPr>
                <a:spLocks noChangeArrowheads="1"/>
              </p:cNvSpPr>
              <p:nvPr/>
            </p:nvSpPr>
            <p:spPr bwMode="auto">
              <a:xfrm>
                <a:off x="2746" y="1949"/>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09" name="Rectangle 449"/>
              <p:cNvSpPr>
                <a:spLocks noChangeArrowheads="1"/>
              </p:cNvSpPr>
              <p:nvPr/>
            </p:nvSpPr>
            <p:spPr bwMode="auto">
              <a:xfrm>
                <a:off x="2746" y="1936"/>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10" name="Line 450"/>
              <p:cNvSpPr>
                <a:spLocks noChangeShapeType="1"/>
              </p:cNvSpPr>
              <p:nvPr/>
            </p:nvSpPr>
            <p:spPr bwMode="auto">
              <a:xfrm flipH="1">
                <a:off x="2618" y="2352"/>
                <a:ext cx="277" cy="1"/>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811" name="Freeform 451"/>
              <p:cNvSpPr>
                <a:spLocks/>
              </p:cNvSpPr>
              <p:nvPr/>
            </p:nvSpPr>
            <p:spPr bwMode="auto">
              <a:xfrm>
                <a:off x="2496" y="2326"/>
                <a:ext cx="122" cy="26"/>
              </a:xfrm>
              <a:custGeom>
                <a:avLst/>
                <a:gdLst>
                  <a:gd name="T0" fmla="*/ 1220 w 1220"/>
                  <a:gd name="T1" fmla="*/ 261 h 261"/>
                  <a:gd name="T2" fmla="*/ 1215 w 1220"/>
                  <a:gd name="T3" fmla="*/ 258 h 261"/>
                  <a:gd name="T4" fmla="*/ 1199 w 1220"/>
                  <a:gd name="T5" fmla="*/ 249 h 261"/>
                  <a:gd name="T6" fmla="*/ 1174 w 1220"/>
                  <a:gd name="T7" fmla="*/ 236 h 261"/>
                  <a:gd name="T8" fmla="*/ 1139 w 1220"/>
                  <a:gd name="T9" fmla="*/ 220 h 261"/>
                  <a:gd name="T10" fmla="*/ 1094 w 1220"/>
                  <a:gd name="T11" fmla="*/ 200 h 261"/>
                  <a:gd name="T12" fmla="*/ 1040 w 1220"/>
                  <a:gd name="T13" fmla="*/ 177 h 261"/>
                  <a:gd name="T14" fmla="*/ 976 w 1220"/>
                  <a:gd name="T15" fmla="*/ 154 h 261"/>
                  <a:gd name="T16" fmla="*/ 903 w 1220"/>
                  <a:gd name="T17" fmla="*/ 130 h 261"/>
                  <a:gd name="T18" fmla="*/ 821 w 1220"/>
                  <a:gd name="T19" fmla="*/ 105 h 261"/>
                  <a:gd name="T20" fmla="*/ 730 w 1220"/>
                  <a:gd name="T21" fmla="*/ 82 h 261"/>
                  <a:gd name="T22" fmla="*/ 630 w 1220"/>
                  <a:gd name="T23" fmla="*/ 59 h 261"/>
                  <a:gd name="T24" fmla="*/ 521 w 1220"/>
                  <a:gd name="T25" fmla="*/ 40 h 261"/>
                  <a:gd name="T26" fmla="*/ 402 w 1220"/>
                  <a:gd name="T27" fmla="*/ 23 h 261"/>
                  <a:gd name="T28" fmla="*/ 277 w 1220"/>
                  <a:gd name="T29" fmla="*/ 10 h 261"/>
                  <a:gd name="T30" fmla="*/ 142 w 1220"/>
                  <a:gd name="T31" fmla="*/ 2 h 261"/>
                  <a:gd name="T32" fmla="*/ 0 w 1220"/>
                  <a:gd name="T3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0" h="261">
                    <a:moveTo>
                      <a:pt x="1220" y="261"/>
                    </a:moveTo>
                    <a:lnTo>
                      <a:pt x="1215" y="258"/>
                    </a:lnTo>
                    <a:lnTo>
                      <a:pt x="1199" y="249"/>
                    </a:lnTo>
                    <a:lnTo>
                      <a:pt x="1174" y="236"/>
                    </a:lnTo>
                    <a:lnTo>
                      <a:pt x="1139" y="220"/>
                    </a:lnTo>
                    <a:lnTo>
                      <a:pt x="1094" y="200"/>
                    </a:lnTo>
                    <a:lnTo>
                      <a:pt x="1040" y="177"/>
                    </a:lnTo>
                    <a:lnTo>
                      <a:pt x="976" y="154"/>
                    </a:lnTo>
                    <a:lnTo>
                      <a:pt x="903" y="130"/>
                    </a:lnTo>
                    <a:lnTo>
                      <a:pt x="821" y="105"/>
                    </a:lnTo>
                    <a:lnTo>
                      <a:pt x="730" y="82"/>
                    </a:lnTo>
                    <a:lnTo>
                      <a:pt x="630" y="59"/>
                    </a:lnTo>
                    <a:lnTo>
                      <a:pt x="521" y="40"/>
                    </a:lnTo>
                    <a:lnTo>
                      <a:pt x="402" y="23"/>
                    </a:lnTo>
                    <a:lnTo>
                      <a:pt x="277" y="10"/>
                    </a:lnTo>
                    <a:lnTo>
                      <a:pt x="142" y="2"/>
                    </a:lnTo>
                    <a:lnTo>
                      <a:pt x="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9812" name="Freeform 452"/>
              <p:cNvSpPr>
                <a:spLocks/>
              </p:cNvSpPr>
              <p:nvPr/>
            </p:nvSpPr>
            <p:spPr bwMode="auto">
              <a:xfrm>
                <a:off x="2618" y="2352"/>
                <a:ext cx="1" cy="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000000"/>
              </a:solidFill>
              <a:ln w="0">
                <a:solidFill>
                  <a:schemeClr val="bg2"/>
                </a:solidFill>
                <a:prstDash val="solid"/>
                <a:round/>
                <a:headEnd/>
                <a:tailEnd/>
              </a:ln>
            </p:spPr>
            <p:txBody>
              <a:bodyPr/>
              <a:lstStyle/>
              <a:p>
                <a:endParaRPr lang="en-US"/>
              </a:p>
            </p:txBody>
          </p:sp>
          <p:sp>
            <p:nvSpPr>
              <p:cNvPr id="1039813" name="Freeform 453"/>
              <p:cNvSpPr>
                <a:spLocks/>
              </p:cNvSpPr>
              <p:nvPr/>
            </p:nvSpPr>
            <p:spPr bwMode="auto">
              <a:xfrm>
                <a:off x="2496" y="2326"/>
                <a:ext cx="1" cy="1"/>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000000"/>
              </a:solidFill>
              <a:ln w="0">
                <a:solidFill>
                  <a:schemeClr val="bg2"/>
                </a:solidFill>
                <a:prstDash val="solid"/>
                <a:round/>
                <a:headEnd/>
                <a:tailEnd/>
              </a:ln>
            </p:spPr>
            <p:txBody>
              <a:bodyPr/>
              <a:lstStyle/>
              <a:p>
                <a:endParaRPr lang="en-US"/>
              </a:p>
            </p:txBody>
          </p:sp>
          <p:sp>
            <p:nvSpPr>
              <p:cNvPr id="1039814" name="Freeform 454"/>
              <p:cNvSpPr>
                <a:spLocks/>
              </p:cNvSpPr>
              <p:nvPr/>
            </p:nvSpPr>
            <p:spPr bwMode="auto">
              <a:xfrm>
                <a:off x="2903" y="1621"/>
                <a:ext cx="65" cy="64"/>
              </a:xfrm>
              <a:custGeom>
                <a:avLst/>
                <a:gdLst>
                  <a:gd name="T0" fmla="*/ 585 w 644"/>
                  <a:gd name="T1" fmla="*/ 641 h 642"/>
                  <a:gd name="T2" fmla="*/ 598 w 644"/>
                  <a:gd name="T3" fmla="*/ 639 h 642"/>
                  <a:gd name="T4" fmla="*/ 610 w 644"/>
                  <a:gd name="T5" fmla="*/ 634 h 642"/>
                  <a:gd name="T6" fmla="*/ 620 w 644"/>
                  <a:gd name="T7" fmla="*/ 626 h 642"/>
                  <a:gd name="T8" fmla="*/ 629 w 644"/>
                  <a:gd name="T9" fmla="*/ 618 h 642"/>
                  <a:gd name="T10" fmla="*/ 636 w 644"/>
                  <a:gd name="T11" fmla="*/ 608 h 642"/>
                  <a:gd name="T12" fmla="*/ 641 w 644"/>
                  <a:gd name="T13" fmla="*/ 597 h 642"/>
                  <a:gd name="T14" fmla="*/ 643 w 644"/>
                  <a:gd name="T15" fmla="*/ 584 h 642"/>
                  <a:gd name="T16" fmla="*/ 644 w 644"/>
                  <a:gd name="T17" fmla="*/ 64 h 642"/>
                  <a:gd name="T18" fmla="*/ 642 w 644"/>
                  <a:gd name="T19" fmla="*/ 51 h 642"/>
                  <a:gd name="T20" fmla="*/ 639 w 644"/>
                  <a:gd name="T21" fmla="*/ 38 h 642"/>
                  <a:gd name="T22" fmla="*/ 633 w 644"/>
                  <a:gd name="T23" fmla="*/ 28 h 642"/>
                  <a:gd name="T24" fmla="*/ 624 w 644"/>
                  <a:gd name="T25" fmla="*/ 19 h 642"/>
                  <a:gd name="T26" fmla="*/ 615 w 644"/>
                  <a:gd name="T27" fmla="*/ 11 h 642"/>
                  <a:gd name="T28" fmla="*/ 604 w 644"/>
                  <a:gd name="T29" fmla="*/ 5 h 642"/>
                  <a:gd name="T30" fmla="*/ 591 w 644"/>
                  <a:gd name="T31" fmla="*/ 1 h 642"/>
                  <a:gd name="T32" fmla="*/ 579 w 644"/>
                  <a:gd name="T33" fmla="*/ 0 h 642"/>
                  <a:gd name="T34" fmla="*/ 58 w 644"/>
                  <a:gd name="T35" fmla="*/ 0 h 642"/>
                  <a:gd name="T36" fmla="*/ 45 w 644"/>
                  <a:gd name="T37" fmla="*/ 2 h 642"/>
                  <a:gd name="T38" fmla="*/ 34 w 644"/>
                  <a:gd name="T39" fmla="*/ 8 h 642"/>
                  <a:gd name="T40" fmla="*/ 23 w 644"/>
                  <a:gd name="T41" fmla="*/ 15 h 642"/>
                  <a:gd name="T42" fmla="*/ 14 w 644"/>
                  <a:gd name="T43" fmla="*/ 23 h 642"/>
                  <a:gd name="T44" fmla="*/ 7 w 644"/>
                  <a:gd name="T45" fmla="*/ 33 h 642"/>
                  <a:gd name="T46" fmla="*/ 2 w 644"/>
                  <a:gd name="T47" fmla="*/ 45 h 642"/>
                  <a:gd name="T48" fmla="*/ 0 w 644"/>
                  <a:gd name="T49" fmla="*/ 57 h 642"/>
                  <a:gd name="T50" fmla="*/ 0 w 644"/>
                  <a:gd name="T51" fmla="*/ 578 h 642"/>
                  <a:gd name="T52" fmla="*/ 1 w 644"/>
                  <a:gd name="T53" fmla="*/ 591 h 642"/>
                  <a:gd name="T54" fmla="*/ 4 w 644"/>
                  <a:gd name="T55" fmla="*/ 603 h 642"/>
                  <a:gd name="T56" fmla="*/ 10 w 644"/>
                  <a:gd name="T57" fmla="*/ 613 h 642"/>
                  <a:gd name="T58" fmla="*/ 18 w 644"/>
                  <a:gd name="T59" fmla="*/ 622 h 642"/>
                  <a:gd name="T60" fmla="*/ 27 w 644"/>
                  <a:gd name="T61" fmla="*/ 631 h 642"/>
                  <a:gd name="T62" fmla="*/ 39 w 644"/>
                  <a:gd name="T63" fmla="*/ 637 h 642"/>
                  <a:gd name="T64" fmla="*/ 51 w 644"/>
                  <a:gd name="T65" fmla="*/ 640 h 642"/>
                  <a:gd name="T66" fmla="*/ 65 w 644"/>
                  <a:gd name="T67"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4" h="642">
                    <a:moveTo>
                      <a:pt x="579" y="642"/>
                    </a:moveTo>
                    <a:lnTo>
                      <a:pt x="585" y="641"/>
                    </a:lnTo>
                    <a:lnTo>
                      <a:pt x="591" y="640"/>
                    </a:lnTo>
                    <a:lnTo>
                      <a:pt x="598" y="639"/>
                    </a:lnTo>
                    <a:lnTo>
                      <a:pt x="604" y="637"/>
                    </a:lnTo>
                    <a:lnTo>
                      <a:pt x="610" y="634"/>
                    </a:lnTo>
                    <a:lnTo>
                      <a:pt x="615" y="631"/>
                    </a:lnTo>
                    <a:lnTo>
                      <a:pt x="620" y="626"/>
                    </a:lnTo>
                    <a:lnTo>
                      <a:pt x="624" y="622"/>
                    </a:lnTo>
                    <a:lnTo>
                      <a:pt x="629" y="618"/>
                    </a:lnTo>
                    <a:lnTo>
                      <a:pt x="633" y="613"/>
                    </a:lnTo>
                    <a:lnTo>
                      <a:pt x="636" y="608"/>
                    </a:lnTo>
                    <a:lnTo>
                      <a:pt x="639" y="603"/>
                    </a:lnTo>
                    <a:lnTo>
                      <a:pt x="641" y="597"/>
                    </a:lnTo>
                    <a:lnTo>
                      <a:pt x="642" y="591"/>
                    </a:lnTo>
                    <a:lnTo>
                      <a:pt x="643" y="584"/>
                    </a:lnTo>
                    <a:lnTo>
                      <a:pt x="644" y="578"/>
                    </a:lnTo>
                    <a:lnTo>
                      <a:pt x="644" y="64"/>
                    </a:lnTo>
                    <a:lnTo>
                      <a:pt x="643" y="57"/>
                    </a:lnTo>
                    <a:lnTo>
                      <a:pt x="642" y="51"/>
                    </a:lnTo>
                    <a:lnTo>
                      <a:pt x="641" y="45"/>
                    </a:lnTo>
                    <a:lnTo>
                      <a:pt x="639" y="38"/>
                    </a:lnTo>
                    <a:lnTo>
                      <a:pt x="636" y="33"/>
                    </a:lnTo>
                    <a:lnTo>
                      <a:pt x="633" y="28"/>
                    </a:lnTo>
                    <a:lnTo>
                      <a:pt x="629" y="23"/>
                    </a:lnTo>
                    <a:lnTo>
                      <a:pt x="624" y="19"/>
                    </a:lnTo>
                    <a:lnTo>
                      <a:pt x="620" y="15"/>
                    </a:lnTo>
                    <a:lnTo>
                      <a:pt x="615" y="11"/>
                    </a:lnTo>
                    <a:lnTo>
                      <a:pt x="610" y="8"/>
                    </a:lnTo>
                    <a:lnTo>
                      <a:pt x="604" y="5"/>
                    </a:lnTo>
                    <a:lnTo>
                      <a:pt x="598" y="2"/>
                    </a:lnTo>
                    <a:lnTo>
                      <a:pt x="591" y="1"/>
                    </a:lnTo>
                    <a:lnTo>
                      <a:pt x="585" y="0"/>
                    </a:lnTo>
                    <a:lnTo>
                      <a:pt x="579" y="0"/>
                    </a:lnTo>
                    <a:lnTo>
                      <a:pt x="65" y="0"/>
                    </a:lnTo>
                    <a:lnTo>
                      <a:pt x="58" y="0"/>
                    </a:lnTo>
                    <a:lnTo>
                      <a:pt x="51" y="1"/>
                    </a:lnTo>
                    <a:lnTo>
                      <a:pt x="45" y="2"/>
                    </a:lnTo>
                    <a:lnTo>
                      <a:pt x="39" y="5"/>
                    </a:lnTo>
                    <a:lnTo>
                      <a:pt x="34" y="8"/>
                    </a:lnTo>
                    <a:lnTo>
                      <a:pt x="27" y="11"/>
                    </a:lnTo>
                    <a:lnTo>
                      <a:pt x="23" y="15"/>
                    </a:lnTo>
                    <a:lnTo>
                      <a:pt x="18" y="19"/>
                    </a:lnTo>
                    <a:lnTo>
                      <a:pt x="14" y="23"/>
                    </a:lnTo>
                    <a:lnTo>
                      <a:pt x="10" y="28"/>
                    </a:lnTo>
                    <a:lnTo>
                      <a:pt x="7" y="33"/>
                    </a:lnTo>
                    <a:lnTo>
                      <a:pt x="4" y="38"/>
                    </a:lnTo>
                    <a:lnTo>
                      <a:pt x="2" y="45"/>
                    </a:lnTo>
                    <a:lnTo>
                      <a:pt x="1" y="51"/>
                    </a:lnTo>
                    <a:lnTo>
                      <a:pt x="0" y="57"/>
                    </a:lnTo>
                    <a:lnTo>
                      <a:pt x="0" y="64"/>
                    </a:lnTo>
                    <a:lnTo>
                      <a:pt x="0" y="578"/>
                    </a:lnTo>
                    <a:lnTo>
                      <a:pt x="0" y="584"/>
                    </a:lnTo>
                    <a:lnTo>
                      <a:pt x="1" y="591"/>
                    </a:lnTo>
                    <a:lnTo>
                      <a:pt x="2" y="597"/>
                    </a:lnTo>
                    <a:lnTo>
                      <a:pt x="4" y="603"/>
                    </a:lnTo>
                    <a:lnTo>
                      <a:pt x="7" y="608"/>
                    </a:lnTo>
                    <a:lnTo>
                      <a:pt x="10" y="613"/>
                    </a:lnTo>
                    <a:lnTo>
                      <a:pt x="14" y="618"/>
                    </a:lnTo>
                    <a:lnTo>
                      <a:pt x="18" y="622"/>
                    </a:lnTo>
                    <a:lnTo>
                      <a:pt x="23" y="626"/>
                    </a:lnTo>
                    <a:lnTo>
                      <a:pt x="27" y="631"/>
                    </a:lnTo>
                    <a:lnTo>
                      <a:pt x="34" y="634"/>
                    </a:lnTo>
                    <a:lnTo>
                      <a:pt x="39" y="637"/>
                    </a:lnTo>
                    <a:lnTo>
                      <a:pt x="45" y="639"/>
                    </a:lnTo>
                    <a:lnTo>
                      <a:pt x="51" y="640"/>
                    </a:lnTo>
                    <a:lnTo>
                      <a:pt x="58" y="641"/>
                    </a:lnTo>
                    <a:lnTo>
                      <a:pt x="65" y="642"/>
                    </a:lnTo>
                    <a:lnTo>
                      <a:pt x="579" y="642"/>
                    </a:lnTo>
                    <a:close/>
                  </a:path>
                </a:pathLst>
              </a:custGeom>
              <a:solidFill>
                <a:srgbClr val="333333"/>
              </a:solidFill>
              <a:ln w="0">
                <a:solidFill>
                  <a:schemeClr val="bg2"/>
                </a:solidFill>
                <a:prstDash val="solid"/>
                <a:round/>
                <a:headEnd/>
                <a:tailEnd/>
              </a:ln>
            </p:spPr>
            <p:txBody>
              <a:bodyPr/>
              <a:lstStyle/>
              <a:p>
                <a:endParaRPr lang="en-US"/>
              </a:p>
            </p:txBody>
          </p:sp>
          <p:sp>
            <p:nvSpPr>
              <p:cNvPr id="1039815" name="Freeform 455"/>
              <p:cNvSpPr>
                <a:spLocks/>
              </p:cNvSpPr>
              <p:nvPr/>
            </p:nvSpPr>
            <p:spPr bwMode="auto">
              <a:xfrm>
                <a:off x="2907" y="1624"/>
                <a:ext cx="58" cy="58"/>
              </a:xfrm>
              <a:custGeom>
                <a:avLst/>
                <a:gdLst>
                  <a:gd name="T0" fmla="*/ 527 w 580"/>
                  <a:gd name="T1" fmla="*/ 577 h 578"/>
                  <a:gd name="T2" fmla="*/ 538 w 580"/>
                  <a:gd name="T3" fmla="*/ 575 h 578"/>
                  <a:gd name="T4" fmla="*/ 548 w 580"/>
                  <a:gd name="T5" fmla="*/ 571 h 578"/>
                  <a:gd name="T6" fmla="*/ 558 w 580"/>
                  <a:gd name="T7" fmla="*/ 565 h 578"/>
                  <a:gd name="T8" fmla="*/ 566 w 580"/>
                  <a:gd name="T9" fmla="*/ 556 h 578"/>
                  <a:gd name="T10" fmla="*/ 573 w 580"/>
                  <a:gd name="T11" fmla="*/ 547 h 578"/>
                  <a:gd name="T12" fmla="*/ 577 w 580"/>
                  <a:gd name="T13" fmla="*/ 537 h 578"/>
                  <a:gd name="T14" fmla="*/ 579 w 580"/>
                  <a:gd name="T15" fmla="*/ 526 h 578"/>
                  <a:gd name="T16" fmla="*/ 580 w 580"/>
                  <a:gd name="T17" fmla="*/ 58 h 578"/>
                  <a:gd name="T18" fmla="*/ 578 w 580"/>
                  <a:gd name="T19" fmla="*/ 46 h 578"/>
                  <a:gd name="T20" fmla="*/ 575 w 580"/>
                  <a:gd name="T21" fmla="*/ 35 h 578"/>
                  <a:gd name="T22" fmla="*/ 570 w 580"/>
                  <a:gd name="T23" fmla="*/ 25 h 578"/>
                  <a:gd name="T24" fmla="*/ 563 w 580"/>
                  <a:gd name="T25" fmla="*/ 17 h 578"/>
                  <a:gd name="T26" fmla="*/ 553 w 580"/>
                  <a:gd name="T27" fmla="*/ 10 h 578"/>
                  <a:gd name="T28" fmla="*/ 543 w 580"/>
                  <a:gd name="T29" fmla="*/ 4 h 578"/>
                  <a:gd name="T30" fmla="*/ 533 w 580"/>
                  <a:gd name="T31" fmla="*/ 1 h 578"/>
                  <a:gd name="T32" fmla="*/ 521 w 580"/>
                  <a:gd name="T33" fmla="*/ 0 h 578"/>
                  <a:gd name="T34" fmla="*/ 53 w 580"/>
                  <a:gd name="T35" fmla="*/ 0 h 578"/>
                  <a:gd name="T36" fmla="*/ 42 w 580"/>
                  <a:gd name="T37" fmla="*/ 2 h 578"/>
                  <a:gd name="T38" fmla="*/ 31 w 580"/>
                  <a:gd name="T39" fmla="*/ 6 h 578"/>
                  <a:gd name="T40" fmla="*/ 21 w 580"/>
                  <a:gd name="T41" fmla="*/ 13 h 578"/>
                  <a:gd name="T42" fmla="*/ 14 w 580"/>
                  <a:gd name="T43" fmla="*/ 21 h 578"/>
                  <a:gd name="T44" fmla="*/ 7 w 580"/>
                  <a:gd name="T45" fmla="*/ 30 h 578"/>
                  <a:gd name="T46" fmla="*/ 3 w 580"/>
                  <a:gd name="T47" fmla="*/ 40 h 578"/>
                  <a:gd name="T48" fmla="*/ 0 w 580"/>
                  <a:gd name="T49" fmla="*/ 52 h 578"/>
                  <a:gd name="T50" fmla="*/ 0 w 580"/>
                  <a:gd name="T51" fmla="*/ 520 h 578"/>
                  <a:gd name="T52" fmla="*/ 2 w 580"/>
                  <a:gd name="T53" fmla="*/ 532 h 578"/>
                  <a:gd name="T54" fmla="*/ 5 w 580"/>
                  <a:gd name="T55" fmla="*/ 542 h 578"/>
                  <a:gd name="T56" fmla="*/ 10 w 580"/>
                  <a:gd name="T57" fmla="*/ 552 h 578"/>
                  <a:gd name="T58" fmla="*/ 17 w 580"/>
                  <a:gd name="T59" fmla="*/ 561 h 578"/>
                  <a:gd name="T60" fmla="*/ 26 w 580"/>
                  <a:gd name="T61" fmla="*/ 568 h 578"/>
                  <a:gd name="T62" fmla="*/ 37 w 580"/>
                  <a:gd name="T63" fmla="*/ 573 h 578"/>
                  <a:gd name="T64" fmla="*/ 47 w 580"/>
                  <a:gd name="T65" fmla="*/ 576 h 578"/>
                  <a:gd name="T66" fmla="*/ 59 w 580"/>
                  <a:gd name="T67" fmla="*/ 57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0" h="578">
                    <a:moveTo>
                      <a:pt x="521" y="578"/>
                    </a:moveTo>
                    <a:lnTo>
                      <a:pt x="527" y="577"/>
                    </a:lnTo>
                    <a:lnTo>
                      <a:pt x="533" y="576"/>
                    </a:lnTo>
                    <a:lnTo>
                      <a:pt x="538" y="575"/>
                    </a:lnTo>
                    <a:lnTo>
                      <a:pt x="543" y="573"/>
                    </a:lnTo>
                    <a:lnTo>
                      <a:pt x="548" y="571"/>
                    </a:lnTo>
                    <a:lnTo>
                      <a:pt x="553" y="568"/>
                    </a:lnTo>
                    <a:lnTo>
                      <a:pt x="558" y="565"/>
                    </a:lnTo>
                    <a:lnTo>
                      <a:pt x="563" y="561"/>
                    </a:lnTo>
                    <a:lnTo>
                      <a:pt x="566" y="556"/>
                    </a:lnTo>
                    <a:lnTo>
                      <a:pt x="570" y="552"/>
                    </a:lnTo>
                    <a:lnTo>
                      <a:pt x="573" y="547"/>
                    </a:lnTo>
                    <a:lnTo>
                      <a:pt x="575" y="542"/>
                    </a:lnTo>
                    <a:lnTo>
                      <a:pt x="577" y="537"/>
                    </a:lnTo>
                    <a:lnTo>
                      <a:pt x="578" y="532"/>
                    </a:lnTo>
                    <a:lnTo>
                      <a:pt x="579" y="526"/>
                    </a:lnTo>
                    <a:lnTo>
                      <a:pt x="580" y="520"/>
                    </a:lnTo>
                    <a:lnTo>
                      <a:pt x="580" y="58"/>
                    </a:lnTo>
                    <a:lnTo>
                      <a:pt x="579" y="52"/>
                    </a:lnTo>
                    <a:lnTo>
                      <a:pt x="578" y="46"/>
                    </a:lnTo>
                    <a:lnTo>
                      <a:pt x="577" y="40"/>
                    </a:lnTo>
                    <a:lnTo>
                      <a:pt x="575" y="35"/>
                    </a:lnTo>
                    <a:lnTo>
                      <a:pt x="573" y="30"/>
                    </a:lnTo>
                    <a:lnTo>
                      <a:pt x="570" y="25"/>
                    </a:lnTo>
                    <a:lnTo>
                      <a:pt x="566" y="21"/>
                    </a:lnTo>
                    <a:lnTo>
                      <a:pt x="563" y="17"/>
                    </a:lnTo>
                    <a:lnTo>
                      <a:pt x="558" y="13"/>
                    </a:lnTo>
                    <a:lnTo>
                      <a:pt x="553" y="10"/>
                    </a:lnTo>
                    <a:lnTo>
                      <a:pt x="548" y="6"/>
                    </a:lnTo>
                    <a:lnTo>
                      <a:pt x="543" y="4"/>
                    </a:lnTo>
                    <a:lnTo>
                      <a:pt x="538" y="2"/>
                    </a:lnTo>
                    <a:lnTo>
                      <a:pt x="533" y="1"/>
                    </a:lnTo>
                    <a:lnTo>
                      <a:pt x="527" y="0"/>
                    </a:lnTo>
                    <a:lnTo>
                      <a:pt x="521" y="0"/>
                    </a:lnTo>
                    <a:lnTo>
                      <a:pt x="59" y="0"/>
                    </a:lnTo>
                    <a:lnTo>
                      <a:pt x="53" y="0"/>
                    </a:lnTo>
                    <a:lnTo>
                      <a:pt x="47" y="1"/>
                    </a:lnTo>
                    <a:lnTo>
                      <a:pt x="42" y="2"/>
                    </a:lnTo>
                    <a:lnTo>
                      <a:pt x="37" y="4"/>
                    </a:lnTo>
                    <a:lnTo>
                      <a:pt x="31" y="6"/>
                    </a:lnTo>
                    <a:lnTo>
                      <a:pt x="26" y="10"/>
                    </a:lnTo>
                    <a:lnTo>
                      <a:pt x="21" y="13"/>
                    </a:lnTo>
                    <a:lnTo>
                      <a:pt x="17" y="17"/>
                    </a:lnTo>
                    <a:lnTo>
                      <a:pt x="14" y="21"/>
                    </a:lnTo>
                    <a:lnTo>
                      <a:pt x="10" y="25"/>
                    </a:lnTo>
                    <a:lnTo>
                      <a:pt x="7" y="30"/>
                    </a:lnTo>
                    <a:lnTo>
                      <a:pt x="5" y="35"/>
                    </a:lnTo>
                    <a:lnTo>
                      <a:pt x="3" y="40"/>
                    </a:lnTo>
                    <a:lnTo>
                      <a:pt x="2" y="46"/>
                    </a:lnTo>
                    <a:lnTo>
                      <a:pt x="0" y="52"/>
                    </a:lnTo>
                    <a:lnTo>
                      <a:pt x="0" y="58"/>
                    </a:lnTo>
                    <a:lnTo>
                      <a:pt x="0" y="520"/>
                    </a:lnTo>
                    <a:lnTo>
                      <a:pt x="0" y="526"/>
                    </a:lnTo>
                    <a:lnTo>
                      <a:pt x="2" y="532"/>
                    </a:lnTo>
                    <a:lnTo>
                      <a:pt x="3" y="537"/>
                    </a:lnTo>
                    <a:lnTo>
                      <a:pt x="5" y="542"/>
                    </a:lnTo>
                    <a:lnTo>
                      <a:pt x="7" y="547"/>
                    </a:lnTo>
                    <a:lnTo>
                      <a:pt x="10" y="552"/>
                    </a:lnTo>
                    <a:lnTo>
                      <a:pt x="14" y="556"/>
                    </a:lnTo>
                    <a:lnTo>
                      <a:pt x="17" y="561"/>
                    </a:lnTo>
                    <a:lnTo>
                      <a:pt x="21" y="565"/>
                    </a:lnTo>
                    <a:lnTo>
                      <a:pt x="26" y="568"/>
                    </a:lnTo>
                    <a:lnTo>
                      <a:pt x="31" y="571"/>
                    </a:lnTo>
                    <a:lnTo>
                      <a:pt x="37" y="573"/>
                    </a:lnTo>
                    <a:lnTo>
                      <a:pt x="42" y="575"/>
                    </a:lnTo>
                    <a:lnTo>
                      <a:pt x="47" y="576"/>
                    </a:lnTo>
                    <a:lnTo>
                      <a:pt x="53" y="577"/>
                    </a:lnTo>
                    <a:lnTo>
                      <a:pt x="59" y="578"/>
                    </a:lnTo>
                    <a:lnTo>
                      <a:pt x="521" y="578"/>
                    </a:lnTo>
                    <a:close/>
                  </a:path>
                </a:pathLst>
              </a:custGeom>
              <a:solidFill>
                <a:srgbClr val="F2EEE2"/>
              </a:solidFill>
              <a:ln w="0">
                <a:solidFill>
                  <a:schemeClr val="bg2"/>
                </a:solidFill>
                <a:prstDash val="solid"/>
                <a:round/>
                <a:headEnd/>
                <a:tailEnd/>
              </a:ln>
            </p:spPr>
            <p:txBody>
              <a:bodyPr/>
              <a:lstStyle/>
              <a:p>
                <a:endParaRPr lang="en-US"/>
              </a:p>
            </p:txBody>
          </p:sp>
          <p:sp>
            <p:nvSpPr>
              <p:cNvPr id="1039816" name="Rectangle 456"/>
              <p:cNvSpPr>
                <a:spLocks noChangeArrowheads="1"/>
              </p:cNvSpPr>
              <p:nvPr/>
            </p:nvSpPr>
            <p:spPr bwMode="auto">
              <a:xfrm>
                <a:off x="2895" y="2384"/>
                <a:ext cx="58" cy="53"/>
              </a:xfrm>
              <a:prstGeom prst="rect">
                <a:avLst/>
              </a:prstGeom>
              <a:solidFill>
                <a:srgbClr val="D4D3D1"/>
              </a:solidFill>
              <a:ln w="0">
                <a:solidFill>
                  <a:schemeClr val="bg2"/>
                </a:solidFill>
                <a:miter lim="800000"/>
                <a:headEnd/>
                <a:tailEnd/>
              </a:ln>
            </p:spPr>
            <p:txBody>
              <a:bodyPr/>
              <a:lstStyle/>
              <a:p>
                <a:endParaRPr lang="en-US"/>
              </a:p>
            </p:txBody>
          </p:sp>
          <p:sp>
            <p:nvSpPr>
              <p:cNvPr id="1039817" name="Rectangle 457"/>
              <p:cNvSpPr>
                <a:spLocks noChangeArrowheads="1"/>
              </p:cNvSpPr>
              <p:nvPr/>
            </p:nvSpPr>
            <p:spPr bwMode="auto">
              <a:xfrm>
                <a:off x="2929" y="2387"/>
                <a:ext cx="19" cy="47"/>
              </a:xfrm>
              <a:prstGeom prst="rect">
                <a:avLst/>
              </a:prstGeom>
              <a:solidFill>
                <a:srgbClr val="FAF8F6"/>
              </a:solidFill>
              <a:ln w="0">
                <a:solidFill>
                  <a:schemeClr val="bg2"/>
                </a:solidFill>
                <a:miter lim="800000"/>
                <a:headEnd/>
                <a:tailEnd/>
              </a:ln>
            </p:spPr>
            <p:txBody>
              <a:bodyPr/>
              <a:lstStyle/>
              <a:p>
                <a:endParaRPr lang="en-US"/>
              </a:p>
            </p:txBody>
          </p:sp>
          <p:sp>
            <p:nvSpPr>
              <p:cNvPr id="1039818" name="Rectangle 458"/>
              <p:cNvSpPr>
                <a:spLocks noChangeArrowheads="1"/>
              </p:cNvSpPr>
              <p:nvPr/>
            </p:nvSpPr>
            <p:spPr bwMode="auto">
              <a:xfrm>
                <a:off x="2895" y="2160"/>
                <a:ext cx="58" cy="54"/>
              </a:xfrm>
              <a:prstGeom prst="rect">
                <a:avLst/>
              </a:prstGeom>
              <a:solidFill>
                <a:srgbClr val="C8C6C5"/>
              </a:solidFill>
              <a:ln w="0">
                <a:solidFill>
                  <a:schemeClr val="bg2"/>
                </a:solidFill>
                <a:miter lim="800000"/>
                <a:headEnd/>
                <a:tailEnd/>
              </a:ln>
            </p:spPr>
            <p:txBody>
              <a:bodyPr/>
              <a:lstStyle/>
              <a:p>
                <a:endParaRPr lang="en-US"/>
              </a:p>
            </p:txBody>
          </p:sp>
          <p:sp>
            <p:nvSpPr>
              <p:cNvPr id="1039819" name="Rectangle 459"/>
              <p:cNvSpPr>
                <a:spLocks noChangeArrowheads="1"/>
              </p:cNvSpPr>
              <p:nvPr/>
            </p:nvSpPr>
            <p:spPr bwMode="auto">
              <a:xfrm>
                <a:off x="2929" y="2164"/>
                <a:ext cx="19" cy="46"/>
              </a:xfrm>
              <a:prstGeom prst="rect">
                <a:avLst/>
              </a:prstGeom>
              <a:solidFill>
                <a:srgbClr val="FAF8F6"/>
              </a:solidFill>
              <a:ln w="0">
                <a:solidFill>
                  <a:schemeClr val="bg2"/>
                </a:solidFill>
                <a:miter lim="800000"/>
                <a:headEnd/>
                <a:tailEnd/>
              </a:ln>
            </p:spPr>
            <p:txBody>
              <a:bodyPr/>
              <a:lstStyle/>
              <a:p>
                <a:endParaRPr lang="en-US"/>
              </a:p>
            </p:txBody>
          </p:sp>
          <p:sp>
            <p:nvSpPr>
              <p:cNvPr id="1039820" name="Rectangle 460"/>
              <p:cNvSpPr>
                <a:spLocks noChangeArrowheads="1"/>
              </p:cNvSpPr>
              <p:nvPr/>
            </p:nvSpPr>
            <p:spPr bwMode="auto">
              <a:xfrm>
                <a:off x="2929" y="2293"/>
                <a:ext cx="23" cy="18"/>
              </a:xfrm>
              <a:prstGeom prst="rect">
                <a:avLst/>
              </a:prstGeom>
              <a:solidFill>
                <a:srgbClr val="FAF8F6"/>
              </a:solidFill>
              <a:ln w="0">
                <a:solidFill>
                  <a:schemeClr val="bg2"/>
                </a:solidFill>
                <a:miter lim="800000"/>
                <a:headEnd/>
                <a:tailEnd/>
              </a:ln>
            </p:spPr>
            <p:txBody>
              <a:bodyPr/>
              <a:lstStyle/>
              <a:p>
                <a:endParaRPr lang="en-US"/>
              </a:p>
            </p:txBody>
          </p:sp>
          <p:sp>
            <p:nvSpPr>
              <p:cNvPr id="1039821" name="Rectangle 461"/>
              <p:cNvSpPr>
                <a:spLocks noChangeArrowheads="1"/>
              </p:cNvSpPr>
              <p:nvPr/>
            </p:nvSpPr>
            <p:spPr bwMode="auto">
              <a:xfrm>
                <a:off x="2929" y="2237"/>
                <a:ext cx="23" cy="19"/>
              </a:xfrm>
              <a:prstGeom prst="rect">
                <a:avLst/>
              </a:prstGeom>
              <a:solidFill>
                <a:srgbClr val="FAF8F6"/>
              </a:solidFill>
              <a:ln w="0">
                <a:solidFill>
                  <a:schemeClr val="bg2"/>
                </a:solidFill>
                <a:miter lim="800000"/>
                <a:headEnd/>
                <a:tailEnd/>
              </a:ln>
            </p:spPr>
            <p:txBody>
              <a:bodyPr/>
              <a:lstStyle/>
              <a:p>
                <a:endParaRPr lang="en-US"/>
              </a:p>
            </p:txBody>
          </p:sp>
        </p:grpSp>
      </p:grpSp>
      <p:grpSp>
        <p:nvGrpSpPr>
          <p:cNvPr id="1039822" name="Group 462"/>
          <p:cNvGrpSpPr>
            <a:grpSpLocks/>
          </p:cNvGrpSpPr>
          <p:nvPr/>
        </p:nvGrpSpPr>
        <p:grpSpPr bwMode="auto">
          <a:xfrm>
            <a:off x="7010400" y="3829380"/>
            <a:ext cx="928688" cy="784225"/>
            <a:chOff x="3792" y="2736"/>
            <a:chExt cx="1587" cy="1028"/>
          </a:xfrm>
        </p:grpSpPr>
        <p:grpSp>
          <p:nvGrpSpPr>
            <p:cNvPr id="1039823" name="Group 463"/>
            <p:cNvGrpSpPr>
              <a:grpSpLocks/>
            </p:cNvGrpSpPr>
            <p:nvPr/>
          </p:nvGrpSpPr>
          <p:grpSpPr bwMode="auto">
            <a:xfrm>
              <a:off x="3792" y="2736"/>
              <a:ext cx="531" cy="1028"/>
              <a:chOff x="2457" y="1523"/>
              <a:chExt cx="531" cy="1028"/>
            </a:xfrm>
          </p:grpSpPr>
          <p:sp>
            <p:nvSpPr>
              <p:cNvPr id="1039824" name="Freeform 464"/>
              <p:cNvSpPr>
                <a:spLocks/>
              </p:cNvSpPr>
              <p:nvPr/>
            </p:nvSpPr>
            <p:spPr bwMode="auto">
              <a:xfrm>
                <a:off x="2457" y="1523"/>
                <a:ext cx="531" cy="1028"/>
              </a:xfrm>
              <a:custGeom>
                <a:avLst/>
                <a:gdLst>
                  <a:gd name="T0" fmla="*/ 5250 w 5308"/>
                  <a:gd name="T1" fmla="*/ 10282 h 10283"/>
                  <a:gd name="T2" fmla="*/ 5262 w 5308"/>
                  <a:gd name="T3" fmla="*/ 10280 h 10283"/>
                  <a:gd name="T4" fmla="*/ 5274 w 5308"/>
                  <a:gd name="T5" fmla="*/ 10275 h 10283"/>
                  <a:gd name="T6" fmla="*/ 5284 w 5308"/>
                  <a:gd name="T7" fmla="*/ 10268 h 10283"/>
                  <a:gd name="T8" fmla="*/ 5292 w 5308"/>
                  <a:gd name="T9" fmla="*/ 10259 h 10283"/>
                  <a:gd name="T10" fmla="*/ 5299 w 5308"/>
                  <a:gd name="T11" fmla="*/ 10249 h 10283"/>
                  <a:gd name="T12" fmla="*/ 5305 w 5308"/>
                  <a:gd name="T13" fmla="*/ 10237 h 10283"/>
                  <a:gd name="T14" fmla="*/ 5307 w 5308"/>
                  <a:gd name="T15" fmla="*/ 10224 h 10283"/>
                  <a:gd name="T16" fmla="*/ 5308 w 5308"/>
                  <a:gd name="T17" fmla="*/ 63 h 10283"/>
                  <a:gd name="T18" fmla="*/ 5306 w 5308"/>
                  <a:gd name="T19" fmla="*/ 50 h 10283"/>
                  <a:gd name="T20" fmla="*/ 5303 w 5308"/>
                  <a:gd name="T21" fmla="*/ 38 h 10283"/>
                  <a:gd name="T22" fmla="*/ 5296 w 5308"/>
                  <a:gd name="T23" fmla="*/ 27 h 10283"/>
                  <a:gd name="T24" fmla="*/ 5288 w 5308"/>
                  <a:gd name="T25" fmla="*/ 18 h 10283"/>
                  <a:gd name="T26" fmla="*/ 5279 w 5308"/>
                  <a:gd name="T27" fmla="*/ 10 h 10283"/>
                  <a:gd name="T28" fmla="*/ 5269 w 5308"/>
                  <a:gd name="T29" fmla="*/ 4 h 10283"/>
                  <a:gd name="T30" fmla="*/ 5256 w 5308"/>
                  <a:gd name="T31" fmla="*/ 1 h 10283"/>
                  <a:gd name="T32" fmla="*/ 5244 w 5308"/>
                  <a:gd name="T33" fmla="*/ 0 h 10283"/>
                  <a:gd name="T34" fmla="*/ 58 w 5308"/>
                  <a:gd name="T35" fmla="*/ 0 h 10283"/>
                  <a:gd name="T36" fmla="*/ 45 w 5308"/>
                  <a:gd name="T37" fmla="*/ 2 h 10283"/>
                  <a:gd name="T38" fmla="*/ 34 w 5308"/>
                  <a:gd name="T39" fmla="*/ 7 h 10283"/>
                  <a:gd name="T40" fmla="*/ 24 w 5308"/>
                  <a:gd name="T41" fmla="*/ 14 h 10283"/>
                  <a:gd name="T42" fmla="*/ 14 w 5308"/>
                  <a:gd name="T43" fmla="*/ 22 h 10283"/>
                  <a:gd name="T44" fmla="*/ 7 w 5308"/>
                  <a:gd name="T45" fmla="*/ 33 h 10283"/>
                  <a:gd name="T46" fmla="*/ 2 w 5308"/>
                  <a:gd name="T47" fmla="*/ 44 h 10283"/>
                  <a:gd name="T48" fmla="*/ 0 w 5308"/>
                  <a:gd name="T49" fmla="*/ 56 h 10283"/>
                  <a:gd name="T50" fmla="*/ 0 w 5308"/>
                  <a:gd name="T51" fmla="*/ 10218 h 10283"/>
                  <a:gd name="T52" fmla="*/ 1 w 5308"/>
                  <a:gd name="T53" fmla="*/ 10231 h 10283"/>
                  <a:gd name="T54" fmla="*/ 5 w 5308"/>
                  <a:gd name="T55" fmla="*/ 10243 h 10283"/>
                  <a:gd name="T56" fmla="*/ 10 w 5308"/>
                  <a:gd name="T57" fmla="*/ 10254 h 10283"/>
                  <a:gd name="T58" fmla="*/ 18 w 5308"/>
                  <a:gd name="T59" fmla="*/ 10263 h 10283"/>
                  <a:gd name="T60" fmla="*/ 29 w 5308"/>
                  <a:gd name="T61" fmla="*/ 10272 h 10283"/>
                  <a:gd name="T62" fmla="*/ 39 w 5308"/>
                  <a:gd name="T63" fmla="*/ 10278 h 10283"/>
                  <a:gd name="T64" fmla="*/ 51 w 5308"/>
                  <a:gd name="T65" fmla="*/ 10281 h 10283"/>
                  <a:gd name="T66" fmla="*/ 65 w 5308"/>
                  <a:gd name="T67" fmla="*/ 10283 h 10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08" h="10283">
                    <a:moveTo>
                      <a:pt x="5244" y="10283"/>
                    </a:moveTo>
                    <a:lnTo>
                      <a:pt x="5250" y="10282"/>
                    </a:lnTo>
                    <a:lnTo>
                      <a:pt x="5256" y="10281"/>
                    </a:lnTo>
                    <a:lnTo>
                      <a:pt x="5262" y="10280"/>
                    </a:lnTo>
                    <a:lnTo>
                      <a:pt x="5269" y="10278"/>
                    </a:lnTo>
                    <a:lnTo>
                      <a:pt x="5274" y="10275"/>
                    </a:lnTo>
                    <a:lnTo>
                      <a:pt x="5279" y="10272"/>
                    </a:lnTo>
                    <a:lnTo>
                      <a:pt x="5284" y="10268"/>
                    </a:lnTo>
                    <a:lnTo>
                      <a:pt x="5288" y="10263"/>
                    </a:lnTo>
                    <a:lnTo>
                      <a:pt x="5292" y="10259"/>
                    </a:lnTo>
                    <a:lnTo>
                      <a:pt x="5296" y="10254"/>
                    </a:lnTo>
                    <a:lnTo>
                      <a:pt x="5299" y="10249"/>
                    </a:lnTo>
                    <a:lnTo>
                      <a:pt x="5303" y="10243"/>
                    </a:lnTo>
                    <a:lnTo>
                      <a:pt x="5305" y="10237"/>
                    </a:lnTo>
                    <a:lnTo>
                      <a:pt x="5306" y="10231"/>
                    </a:lnTo>
                    <a:lnTo>
                      <a:pt x="5307" y="10224"/>
                    </a:lnTo>
                    <a:lnTo>
                      <a:pt x="5308" y="10218"/>
                    </a:lnTo>
                    <a:lnTo>
                      <a:pt x="5308" y="63"/>
                    </a:lnTo>
                    <a:lnTo>
                      <a:pt x="5307" y="56"/>
                    </a:lnTo>
                    <a:lnTo>
                      <a:pt x="5306" y="50"/>
                    </a:lnTo>
                    <a:lnTo>
                      <a:pt x="5305" y="44"/>
                    </a:lnTo>
                    <a:lnTo>
                      <a:pt x="5303" y="38"/>
                    </a:lnTo>
                    <a:lnTo>
                      <a:pt x="5299" y="33"/>
                    </a:lnTo>
                    <a:lnTo>
                      <a:pt x="5296" y="27"/>
                    </a:lnTo>
                    <a:lnTo>
                      <a:pt x="5292" y="22"/>
                    </a:lnTo>
                    <a:lnTo>
                      <a:pt x="5288" y="18"/>
                    </a:lnTo>
                    <a:lnTo>
                      <a:pt x="5284" y="14"/>
                    </a:lnTo>
                    <a:lnTo>
                      <a:pt x="5279" y="10"/>
                    </a:lnTo>
                    <a:lnTo>
                      <a:pt x="5274" y="7"/>
                    </a:lnTo>
                    <a:lnTo>
                      <a:pt x="5269" y="4"/>
                    </a:lnTo>
                    <a:lnTo>
                      <a:pt x="5262" y="2"/>
                    </a:lnTo>
                    <a:lnTo>
                      <a:pt x="5256" y="1"/>
                    </a:lnTo>
                    <a:lnTo>
                      <a:pt x="5250" y="0"/>
                    </a:lnTo>
                    <a:lnTo>
                      <a:pt x="5244" y="0"/>
                    </a:lnTo>
                    <a:lnTo>
                      <a:pt x="65" y="0"/>
                    </a:lnTo>
                    <a:lnTo>
                      <a:pt x="58" y="0"/>
                    </a:lnTo>
                    <a:lnTo>
                      <a:pt x="51" y="1"/>
                    </a:lnTo>
                    <a:lnTo>
                      <a:pt x="45" y="2"/>
                    </a:lnTo>
                    <a:lnTo>
                      <a:pt x="39" y="4"/>
                    </a:lnTo>
                    <a:lnTo>
                      <a:pt x="34" y="7"/>
                    </a:lnTo>
                    <a:lnTo>
                      <a:pt x="29" y="10"/>
                    </a:lnTo>
                    <a:lnTo>
                      <a:pt x="24" y="14"/>
                    </a:lnTo>
                    <a:lnTo>
                      <a:pt x="18" y="18"/>
                    </a:lnTo>
                    <a:lnTo>
                      <a:pt x="14" y="22"/>
                    </a:lnTo>
                    <a:lnTo>
                      <a:pt x="10" y="27"/>
                    </a:lnTo>
                    <a:lnTo>
                      <a:pt x="7" y="33"/>
                    </a:lnTo>
                    <a:lnTo>
                      <a:pt x="5" y="38"/>
                    </a:lnTo>
                    <a:lnTo>
                      <a:pt x="2" y="44"/>
                    </a:lnTo>
                    <a:lnTo>
                      <a:pt x="1" y="50"/>
                    </a:lnTo>
                    <a:lnTo>
                      <a:pt x="0" y="56"/>
                    </a:lnTo>
                    <a:lnTo>
                      <a:pt x="0" y="63"/>
                    </a:lnTo>
                    <a:lnTo>
                      <a:pt x="0" y="10218"/>
                    </a:lnTo>
                    <a:lnTo>
                      <a:pt x="0" y="10224"/>
                    </a:lnTo>
                    <a:lnTo>
                      <a:pt x="1" y="10231"/>
                    </a:lnTo>
                    <a:lnTo>
                      <a:pt x="2" y="10237"/>
                    </a:lnTo>
                    <a:lnTo>
                      <a:pt x="5" y="10243"/>
                    </a:lnTo>
                    <a:lnTo>
                      <a:pt x="7" y="10249"/>
                    </a:lnTo>
                    <a:lnTo>
                      <a:pt x="10" y="10254"/>
                    </a:lnTo>
                    <a:lnTo>
                      <a:pt x="14" y="10259"/>
                    </a:lnTo>
                    <a:lnTo>
                      <a:pt x="18" y="10263"/>
                    </a:lnTo>
                    <a:lnTo>
                      <a:pt x="24" y="10268"/>
                    </a:lnTo>
                    <a:lnTo>
                      <a:pt x="29" y="10272"/>
                    </a:lnTo>
                    <a:lnTo>
                      <a:pt x="34" y="10275"/>
                    </a:lnTo>
                    <a:lnTo>
                      <a:pt x="39" y="10278"/>
                    </a:lnTo>
                    <a:lnTo>
                      <a:pt x="45" y="10280"/>
                    </a:lnTo>
                    <a:lnTo>
                      <a:pt x="51" y="10281"/>
                    </a:lnTo>
                    <a:lnTo>
                      <a:pt x="58" y="10282"/>
                    </a:lnTo>
                    <a:lnTo>
                      <a:pt x="65" y="10283"/>
                    </a:lnTo>
                    <a:lnTo>
                      <a:pt x="5244" y="10283"/>
                    </a:lnTo>
                    <a:close/>
                  </a:path>
                </a:pathLst>
              </a:custGeom>
              <a:solidFill>
                <a:srgbClr val="FAF8EF"/>
              </a:solidFill>
              <a:ln w="0">
                <a:solidFill>
                  <a:schemeClr val="bg2"/>
                </a:solidFill>
                <a:prstDash val="solid"/>
                <a:round/>
                <a:headEnd/>
                <a:tailEnd/>
              </a:ln>
            </p:spPr>
            <p:txBody>
              <a:bodyPr/>
              <a:lstStyle/>
              <a:p>
                <a:endParaRPr lang="en-US"/>
              </a:p>
            </p:txBody>
          </p:sp>
          <p:sp>
            <p:nvSpPr>
              <p:cNvPr id="1039825" name="Freeform 465"/>
              <p:cNvSpPr>
                <a:spLocks/>
              </p:cNvSpPr>
              <p:nvPr/>
            </p:nvSpPr>
            <p:spPr bwMode="auto">
              <a:xfrm>
                <a:off x="2496" y="1536"/>
                <a:ext cx="399" cy="913"/>
              </a:xfrm>
              <a:custGeom>
                <a:avLst/>
                <a:gdLst>
                  <a:gd name="T0" fmla="*/ 3933 w 3991"/>
                  <a:gd name="T1" fmla="*/ 9126 h 9127"/>
                  <a:gd name="T2" fmla="*/ 3946 w 3991"/>
                  <a:gd name="T3" fmla="*/ 9124 h 9127"/>
                  <a:gd name="T4" fmla="*/ 3957 w 3991"/>
                  <a:gd name="T5" fmla="*/ 9119 h 9127"/>
                  <a:gd name="T6" fmla="*/ 3967 w 3991"/>
                  <a:gd name="T7" fmla="*/ 9112 h 9127"/>
                  <a:gd name="T8" fmla="*/ 3976 w 3991"/>
                  <a:gd name="T9" fmla="*/ 9103 h 9127"/>
                  <a:gd name="T10" fmla="*/ 3983 w 3991"/>
                  <a:gd name="T11" fmla="*/ 9093 h 9127"/>
                  <a:gd name="T12" fmla="*/ 3988 w 3991"/>
                  <a:gd name="T13" fmla="*/ 9081 h 9127"/>
                  <a:gd name="T14" fmla="*/ 3990 w 3991"/>
                  <a:gd name="T15" fmla="*/ 9069 h 9127"/>
                  <a:gd name="T16" fmla="*/ 3991 w 3991"/>
                  <a:gd name="T17" fmla="*/ 64 h 9127"/>
                  <a:gd name="T18" fmla="*/ 3989 w 3991"/>
                  <a:gd name="T19" fmla="*/ 51 h 9127"/>
                  <a:gd name="T20" fmla="*/ 3986 w 3991"/>
                  <a:gd name="T21" fmla="*/ 38 h 9127"/>
                  <a:gd name="T22" fmla="*/ 3980 w 3991"/>
                  <a:gd name="T23" fmla="*/ 28 h 9127"/>
                  <a:gd name="T24" fmla="*/ 3972 w 3991"/>
                  <a:gd name="T25" fmla="*/ 19 h 9127"/>
                  <a:gd name="T26" fmla="*/ 3962 w 3991"/>
                  <a:gd name="T27" fmla="*/ 11 h 9127"/>
                  <a:gd name="T28" fmla="*/ 3952 w 3991"/>
                  <a:gd name="T29" fmla="*/ 4 h 9127"/>
                  <a:gd name="T30" fmla="*/ 3940 w 3991"/>
                  <a:gd name="T31" fmla="*/ 1 h 9127"/>
                  <a:gd name="T32" fmla="*/ 3927 w 3991"/>
                  <a:gd name="T33" fmla="*/ 0 h 9127"/>
                  <a:gd name="T34" fmla="*/ 57 w 3991"/>
                  <a:gd name="T35" fmla="*/ 0 h 9127"/>
                  <a:gd name="T36" fmla="*/ 44 w 3991"/>
                  <a:gd name="T37" fmla="*/ 2 h 9127"/>
                  <a:gd name="T38" fmla="*/ 33 w 3991"/>
                  <a:gd name="T39" fmla="*/ 8 h 9127"/>
                  <a:gd name="T40" fmla="*/ 23 w 3991"/>
                  <a:gd name="T41" fmla="*/ 15 h 9127"/>
                  <a:gd name="T42" fmla="*/ 14 w 3991"/>
                  <a:gd name="T43" fmla="*/ 23 h 9127"/>
                  <a:gd name="T44" fmla="*/ 7 w 3991"/>
                  <a:gd name="T45" fmla="*/ 33 h 9127"/>
                  <a:gd name="T46" fmla="*/ 2 w 3991"/>
                  <a:gd name="T47" fmla="*/ 45 h 9127"/>
                  <a:gd name="T48" fmla="*/ 0 w 3991"/>
                  <a:gd name="T49" fmla="*/ 57 h 9127"/>
                  <a:gd name="T50" fmla="*/ 0 w 3991"/>
                  <a:gd name="T51" fmla="*/ 9062 h 9127"/>
                  <a:gd name="T52" fmla="*/ 1 w 3991"/>
                  <a:gd name="T53" fmla="*/ 9075 h 9127"/>
                  <a:gd name="T54" fmla="*/ 4 w 3991"/>
                  <a:gd name="T55" fmla="*/ 9087 h 9127"/>
                  <a:gd name="T56" fmla="*/ 10 w 3991"/>
                  <a:gd name="T57" fmla="*/ 9098 h 9127"/>
                  <a:gd name="T58" fmla="*/ 19 w 3991"/>
                  <a:gd name="T59" fmla="*/ 9108 h 9127"/>
                  <a:gd name="T60" fmla="*/ 28 w 3991"/>
                  <a:gd name="T61" fmla="*/ 9116 h 9127"/>
                  <a:gd name="T62" fmla="*/ 38 w 3991"/>
                  <a:gd name="T63" fmla="*/ 9122 h 9127"/>
                  <a:gd name="T64" fmla="*/ 50 w 3991"/>
                  <a:gd name="T65" fmla="*/ 9125 h 9127"/>
                  <a:gd name="T66" fmla="*/ 64 w 3991"/>
                  <a:gd name="T67" fmla="*/ 9127 h 9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1" h="9127">
                    <a:moveTo>
                      <a:pt x="3927" y="9127"/>
                    </a:moveTo>
                    <a:lnTo>
                      <a:pt x="3933" y="9126"/>
                    </a:lnTo>
                    <a:lnTo>
                      <a:pt x="3940" y="9125"/>
                    </a:lnTo>
                    <a:lnTo>
                      <a:pt x="3946" y="9124"/>
                    </a:lnTo>
                    <a:lnTo>
                      <a:pt x="3952" y="9122"/>
                    </a:lnTo>
                    <a:lnTo>
                      <a:pt x="3957" y="9119"/>
                    </a:lnTo>
                    <a:lnTo>
                      <a:pt x="3962" y="9116"/>
                    </a:lnTo>
                    <a:lnTo>
                      <a:pt x="3967" y="9112"/>
                    </a:lnTo>
                    <a:lnTo>
                      <a:pt x="3972" y="9108"/>
                    </a:lnTo>
                    <a:lnTo>
                      <a:pt x="3976" y="9103"/>
                    </a:lnTo>
                    <a:lnTo>
                      <a:pt x="3980" y="9098"/>
                    </a:lnTo>
                    <a:lnTo>
                      <a:pt x="3983" y="9093"/>
                    </a:lnTo>
                    <a:lnTo>
                      <a:pt x="3986" y="9087"/>
                    </a:lnTo>
                    <a:lnTo>
                      <a:pt x="3988" y="9081"/>
                    </a:lnTo>
                    <a:lnTo>
                      <a:pt x="3989" y="9075"/>
                    </a:lnTo>
                    <a:lnTo>
                      <a:pt x="3990" y="9069"/>
                    </a:lnTo>
                    <a:lnTo>
                      <a:pt x="3991" y="9062"/>
                    </a:lnTo>
                    <a:lnTo>
                      <a:pt x="3991" y="64"/>
                    </a:lnTo>
                    <a:lnTo>
                      <a:pt x="3990" y="57"/>
                    </a:lnTo>
                    <a:lnTo>
                      <a:pt x="3989" y="51"/>
                    </a:lnTo>
                    <a:lnTo>
                      <a:pt x="3988" y="45"/>
                    </a:lnTo>
                    <a:lnTo>
                      <a:pt x="3986" y="38"/>
                    </a:lnTo>
                    <a:lnTo>
                      <a:pt x="3983" y="33"/>
                    </a:lnTo>
                    <a:lnTo>
                      <a:pt x="3980" y="28"/>
                    </a:lnTo>
                    <a:lnTo>
                      <a:pt x="3976" y="23"/>
                    </a:lnTo>
                    <a:lnTo>
                      <a:pt x="3972" y="19"/>
                    </a:lnTo>
                    <a:lnTo>
                      <a:pt x="3967" y="15"/>
                    </a:lnTo>
                    <a:lnTo>
                      <a:pt x="3962" y="11"/>
                    </a:lnTo>
                    <a:lnTo>
                      <a:pt x="3957" y="8"/>
                    </a:lnTo>
                    <a:lnTo>
                      <a:pt x="3952" y="4"/>
                    </a:lnTo>
                    <a:lnTo>
                      <a:pt x="3946" y="2"/>
                    </a:lnTo>
                    <a:lnTo>
                      <a:pt x="3940" y="1"/>
                    </a:lnTo>
                    <a:lnTo>
                      <a:pt x="3933" y="0"/>
                    </a:lnTo>
                    <a:lnTo>
                      <a:pt x="3927" y="0"/>
                    </a:lnTo>
                    <a:lnTo>
                      <a:pt x="64" y="0"/>
                    </a:lnTo>
                    <a:lnTo>
                      <a:pt x="57" y="0"/>
                    </a:lnTo>
                    <a:lnTo>
                      <a:pt x="50" y="1"/>
                    </a:lnTo>
                    <a:lnTo>
                      <a:pt x="44" y="2"/>
                    </a:lnTo>
                    <a:lnTo>
                      <a:pt x="38" y="4"/>
                    </a:lnTo>
                    <a:lnTo>
                      <a:pt x="33" y="8"/>
                    </a:lnTo>
                    <a:lnTo>
                      <a:pt x="28" y="11"/>
                    </a:lnTo>
                    <a:lnTo>
                      <a:pt x="23" y="15"/>
                    </a:lnTo>
                    <a:lnTo>
                      <a:pt x="19" y="19"/>
                    </a:lnTo>
                    <a:lnTo>
                      <a:pt x="14" y="23"/>
                    </a:lnTo>
                    <a:lnTo>
                      <a:pt x="10" y="28"/>
                    </a:lnTo>
                    <a:lnTo>
                      <a:pt x="7" y="33"/>
                    </a:lnTo>
                    <a:lnTo>
                      <a:pt x="4" y="38"/>
                    </a:lnTo>
                    <a:lnTo>
                      <a:pt x="2" y="45"/>
                    </a:lnTo>
                    <a:lnTo>
                      <a:pt x="1" y="51"/>
                    </a:lnTo>
                    <a:lnTo>
                      <a:pt x="0" y="57"/>
                    </a:lnTo>
                    <a:lnTo>
                      <a:pt x="0" y="64"/>
                    </a:lnTo>
                    <a:lnTo>
                      <a:pt x="0" y="9062"/>
                    </a:lnTo>
                    <a:lnTo>
                      <a:pt x="0" y="9069"/>
                    </a:lnTo>
                    <a:lnTo>
                      <a:pt x="1" y="9075"/>
                    </a:lnTo>
                    <a:lnTo>
                      <a:pt x="2" y="9081"/>
                    </a:lnTo>
                    <a:lnTo>
                      <a:pt x="4" y="9087"/>
                    </a:lnTo>
                    <a:lnTo>
                      <a:pt x="7" y="9093"/>
                    </a:lnTo>
                    <a:lnTo>
                      <a:pt x="10" y="9098"/>
                    </a:lnTo>
                    <a:lnTo>
                      <a:pt x="14" y="9103"/>
                    </a:lnTo>
                    <a:lnTo>
                      <a:pt x="19" y="9108"/>
                    </a:lnTo>
                    <a:lnTo>
                      <a:pt x="23" y="9112"/>
                    </a:lnTo>
                    <a:lnTo>
                      <a:pt x="28" y="9116"/>
                    </a:lnTo>
                    <a:lnTo>
                      <a:pt x="33" y="9119"/>
                    </a:lnTo>
                    <a:lnTo>
                      <a:pt x="38" y="9122"/>
                    </a:lnTo>
                    <a:lnTo>
                      <a:pt x="44" y="9124"/>
                    </a:lnTo>
                    <a:lnTo>
                      <a:pt x="50" y="9125"/>
                    </a:lnTo>
                    <a:lnTo>
                      <a:pt x="57" y="9126"/>
                    </a:lnTo>
                    <a:lnTo>
                      <a:pt x="64" y="9127"/>
                    </a:lnTo>
                    <a:lnTo>
                      <a:pt x="3927" y="9127"/>
                    </a:lnTo>
                    <a:close/>
                  </a:path>
                </a:pathLst>
              </a:custGeom>
              <a:solidFill>
                <a:srgbClr val="F2EEDE"/>
              </a:solidFill>
              <a:ln w="0">
                <a:solidFill>
                  <a:schemeClr val="bg2"/>
                </a:solidFill>
                <a:prstDash val="solid"/>
                <a:round/>
                <a:headEnd/>
                <a:tailEnd/>
              </a:ln>
            </p:spPr>
            <p:txBody>
              <a:bodyPr/>
              <a:lstStyle/>
              <a:p>
                <a:endParaRPr lang="en-US"/>
              </a:p>
            </p:txBody>
          </p:sp>
          <p:sp>
            <p:nvSpPr>
              <p:cNvPr id="1039826" name="Freeform 466"/>
              <p:cNvSpPr>
                <a:spLocks/>
              </p:cNvSpPr>
              <p:nvPr/>
            </p:nvSpPr>
            <p:spPr bwMode="auto">
              <a:xfrm>
                <a:off x="2509" y="1586"/>
                <a:ext cx="370" cy="141"/>
              </a:xfrm>
              <a:custGeom>
                <a:avLst/>
                <a:gdLst>
                  <a:gd name="T0" fmla="*/ 3639 w 3697"/>
                  <a:gd name="T1" fmla="*/ 1403 h 1404"/>
                  <a:gd name="T2" fmla="*/ 3651 w 3697"/>
                  <a:gd name="T3" fmla="*/ 1401 h 1404"/>
                  <a:gd name="T4" fmla="*/ 3663 w 3697"/>
                  <a:gd name="T5" fmla="*/ 1396 h 1404"/>
                  <a:gd name="T6" fmla="*/ 3673 w 3697"/>
                  <a:gd name="T7" fmla="*/ 1389 h 1404"/>
                  <a:gd name="T8" fmla="*/ 3682 w 3697"/>
                  <a:gd name="T9" fmla="*/ 1381 h 1404"/>
                  <a:gd name="T10" fmla="*/ 3688 w 3697"/>
                  <a:gd name="T11" fmla="*/ 1370 h 1404"/>
                  <a:gd name="T12" fmla="*/ 3693 w 3697"/>
                  <a:gd name="T13" fmla="*/ 1359 h 1404"/>
                  <a:gd name="T14" fmla="*/ 3696 w 3697"/>
                  <a:gd name="T15" fmla="*/ 1347 h 1404"/>
                  <a:gd name="T16" fmla="*/ 3697 w 3697"/>
                  <a:gd name="T17" fmla="*/ 64 h 1404"/>
                  <a:gd name="T18" fmla="*/ 3694 w 3697"/>
                  <a:gd name="T19" fmla="*/ 50 h 1404"/>
                  <a:gd name="T20" fmla="*/ 3691 w 3697"/>
                  <a:gd name="T21" fmla="*/ 38 h 1404"/>
                  <a:gd name="T22" fmla="*/ 3685 w 3697"/>
                  <a:gd name="T23" fmla="*/ 28 h 1404"/>
                  <a:gd name="T24" fmla="*/ 3678 w 3697"/>
                  <a:gd name="T25" fmla="*/ 18 h 1404"/>
                  <a:gd name="T26" fmla="*/ 3668 w 3697"/>
                  <a:gd name="T27" fmla="*/ 10 h 1404"/>
                  <a:gd name="T28" fmla="*/ 3657 w 3697"/>
                  <a:gd name="T29" fmla="*/ 4 h 1404"/>
                  <a:gd name="T30" fmla="*/ 3645 w 3697"/>
                  <a:gd name="T31" fmla="*/ 1 h 1404"/>
                  <a:gd name="T32" fmla="*/ 3633 w 3697"/>
                  <a:gd name="T33" fmla="*/ 0 h 1404"/>
                  <a:gd name="T34" fmla="*/ 58 w 3697"/>
                  <a:gd name="T35" fmla="*/ 0 h 1404"/>
                  <a:gd name="T36" fmla="*/ 45 w 3697"/>
                  <a:gd name="T37" fmla="*/ 2 h 1404"/>
                  <a:gd name="T38" fmla="*/ 33 w 3697"/>
                  <a:gd name="T39" fmla="*/ 7 h 1404"/>
                  <a:gd name="T40" fmla="*/ 23 w 3697"/>
                  <a:gd name="T41" fmla="*/ 14 h 1404"/>
                  <a:gd name="T42" fmla="*/ 14 w 3697"/>
                  <a:gd name="T43" fmla="*/ 23 h 1404"/>
                  <a:gd name="T44" fmla="*/ 7 w 3697"/>
                  <a:gd name="T45" fmla="*/ 33 h 1404"/>
                  <a:gd name="T46" fmla="*/ 2 w 3697"/>
                  <a:gd name="T47" fmla="*/ 44 h 1404"/>
                  <a:gd name="T48" fmla="*/ 0 w 3697"/>
                  <a:gd name="T49" fmla="*/ 56 h 1404"/>
                  <a:gd name="T50" fmla="*/ 0 w 3697"/>
                  <a:gd name="T51" fmla="*/ 1340 h 1404"/>
                  <a:gd name="T52" fmla="*/ 1 w 3697"/>
                  <a:gd name="T53" fmla="*/ 1353 h 1404"/>
                  <a:gd name="T54" fmla="*/ 4 w 3697"/>
                  <a:gd name="T55" fmla="*/ 1365 h 1404"/>
                  <a:gd name="T56" fmla="*/ 10 w 3697"/>
                  <a:gd name="T57" fmla="*/ 1375 h 1404"/>
                  <a:gd name="T58" fmla="*/ 18 w 3697"/>
                  <a:gd name="T59" fmla="*/ 1385 h 1404"/>
                  <a:gd name="T60" fmla="*/ 28 w 3697"/>
                  <a:gd name="T61" fmla="*/ 1393 h 1404"/>
                  <a:gd name="T62" fmla="*/ 39 w 3697"/>
                  <a:gd name="T63" fmla="*/ 1399 h 1404"/>
                  <a:gd name="T64" fmla="*/ 51 w 3697"/>
                  <a:gd name="T65" fmla="*/ 1402 h 1404"/>
                  <a:gd name="T66" fmla="*/ 65 w 3697"/>
                  <a:gd name="T67" fmla="*/ 1404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7" h="1404">
                    <a:moveTo>
                      <a:pt x="3633" y="1404"/>
                    </a:moveTo>
                    <a:lnTo>
                      <a:pt x="3639" y="1403"/>
                    </a:lnTo>
                    <a:lnTo>
                      <a:pt x="3645" y="1402"/>
                    </a:lnTo>
                    <a:lnTo>
                      <a:pt x="3651" y="1401"/>
                    </a:lnTo>
                    <a:lnTo>
                      <a:pt x="3657" y="1399"/>
                    </a:lnTo>
                    <a:lnTo>
                      <a:pt x="3663" y="1396"/>
                    </a:lnTo>
                    <a:lnTo>
                      <a:pt x="3668" y="1393"/>
                    </a:lnTo>
                    <a:lnTo>
                      <a:pt x="3673" y="1389"/>
                    </a:lnTo>
                    <a:lnTo>
                      <a:pt x="3678" y="1385"/>
                    </a:lnTo>
                    <a:lnTo>
                      <a:pt x="3682" y="1381"/>
                    </a:lnTo>
                    <a:lnTo>
                      <a:pt x="3685" y="1375"/>
                    </a:lnTo>
                    <a:lnTo>
                      <a:pt x="3688" y="1370"/>
                    </a:lnTo>
                    <a:lnTo>
                      <a:pt x="3691" y="1365"/>
                    </a:lnTo>
                    <a:lnTo>
                      <a:pt x="3693" y="1359"/>
                    </a:lnTo>
                    <a:lnTo>
                      <a:pt x="3694" y="1353"/>
                    </a:lnTo>
                    <a:lnTo>
                      <a:pt x="3696" y="1347"/>
                    </a:lnTo>
                    <a:lnTo>
                      <a:pt x="3697" y="1340"/>
                    </a:lnTo>
                    <a:lnTo>
                      <a:pt x="3697" y="64"/>
                    </a:lnTo>
                    <a:lnTo>
                      <a:pt x="3696" y="56"/>
                    </a:lnTo>
                    <a:lnTo>
                      <a:pt x="3694" y="50"/>
                    </a:lnTo>
                    <a:lnTo>
                      <a:pt x="3693" y="44"/>
                    </a:lnTo>
                    <a:lnTo>
                      <a:pt x="3691" y="38"/>
                    </a:lnTo>
                    <a:lnTo>
                      <a:pt x="3688" y="33"/>
                    </a:lnTo>
                    <a:lnTo>
                      <a:pt x="3685" y="28"/>
                    </a:lnTo>
                    <a:lnTo>
                      <a:pt x="3682" y="23"/>
                    </a:lnTo>
                    <a:lnTo>
                      <a:pt x="3678" y="18"/>
                    </a:lnTo>
                    <a:lnTo>
                      <a:pt x="3673" y="14"/>
                    </a:lnTo>
                    <a:lnTo>
                      <a:pt x="3668" y="10"/>
                    </a:lnTo>
                    <a:lnTo>
                      <a:pt x="3663" y="7"/>
                    </a:lnTo>
                    <a:lnTo>
                      <a:pt x="3657" y="4"/>
                    </a:lnTo>
                    <a:lnTo>
                      <a:pt x="3651" y="2"/>
                    </a:lnTo>
                    <a:lnTo>
                      <a:pt x="3645" y="1"/>
                    </a:lnTo>
                    <a:lnTo>
                      <a:pt x="3639" y="0"/>
                    </a:lnTo>
                    <a:lnTo>
                      <a:pt x="3633" y="0"/>
                    </a:lnTo>
                    <a:lnTo>
                      <a:pt x="65" y="0"/>
                    </a:lnTo>
                    <a:lnTo>
                      <a:pt x="58" y="0"/>
                    </a:lnTo>
                    <a:lnTo>
                      <a:pt x="51" y="1"/>
                    </a:lnTo>
                    <a:lnTo>
                      <a:pt x="45" y="2"/>
                    </a:lnTo>
                    <a:lnTo>
                      <a:pt x="39" y="4"/>
                    </a:lnTo>
                    <a:lnTo>
                      <a:pt x="33" y="7"/>
                    </a:lnTo>
                    <a:lnTo>
                      <a:pt x="28" y="10"/>
                    </a:lnTo>
                    <a:lnTo>
                      <a:pt x="23" y="14"/>
                    </a:lnTo>
                    <a:lnTo>
                      <a:pt x="18" y="18"/>
                    </a:lnTo>
                    <a:lnTo>
                      <a:pt x="14" y="23"/>
                    </a:lnTo>
                    <a:lnTo>
                      <a:pt x="10" y="28"/>
                    </a:lnTo>
                    <a:lnTo>
                      <a:pt x="7" y="33"/>
                    </a:lnTo>
                    <a:lnTo>
                      <a:pt x="4" y="38"/>
                    </a:lnTo>
                    <a:lnTo>
                      <a:pt x="2" y="44"/>
                    </a:lnTo>
                    <a:lnTo>
                      <a:pt x="1" y="50"/>
                    </a:lnTo>
                    <a:lnTo>
                      <a:pt x="0" y="56"/>
                    </a:lnTo>
                    <a:lnTo>
                      <a:pt x="0" y="64"/>
                    </a:lnTo>
                    <a:lnTo>
                      <a:pt x="0" y="1340"/>
                    </a:lnTo>
                    <a:lnTo>
                      <a:pt x="0" y="1347"/>
                    </a:lnTo>
                    <a:lnTo>
                      <a:pt x="1" y="1353"/>
                    </a:lnTo>
                    <a:lnTo>
                      <a:pt x="2" y="1359"/>
                    </a:lnTo>
                    <a:lnTo>
                      <a:pt x="4" y="1365"/>
                    </a:lnTo>
                    <a:lnTo>
                      <a:pt x="7" y="1370"/>
                    </a:lnTo>
                    <a:lnTo>
                      <a:pt x="10" y="1375"/>
                    </a:lnTo>
                    <a:lnTo>
                      <a:pt x="14" y="1381"/>
                    </a:lnTo>
                    <a:lnTo>
                      <a:pt x="18" y="1385"/>
                    </a:lnTo>
                    <a:lnTo>
                      <a:pt x="23" y="1389"/>
                    </a:lnTo>
                    <a:lnTo>
                      <a:pt x="28" y="1393"/>
                    </a:lnTo>
                    <a:lnTo>
                      <a:pt x="33" y="1396"/>
                    </a:lnTo>
                    <a:lnTo>
                      <a:pt x="39" y="1399"/>
                    </a:lnTo>
                    <a:lnTo>
                      <a:pt x="45" y="1401"/>
                    </a:lnTo>
                    <a:lnTo>
                      <a:pt x="51" y="1402"/>
                    </a:lnTo>
                    <a:lnTo>
                      <a:pt x="58" y="1403"/>
                    </a:lnTo>
                    <a:lnTo>
                      <a:pt x="65" y="1404"/>
                    </a:lnTo>
                    <a:lnTo>
                      <a:pt x="3633" y="1404"/>
                    </a:lnTo>
                    <a:close/>
                  </a:path>
                </a:pathLst>
              </a:custGeom>
              <a:solidFill>
                <a:srgbClr val="E6E2DE"/>
              </a:solidFill>
              <a:ln w="0">
                <a:solidFill>
                  <a:schemeClr val="bg2"/>
                </a:solidFill>
                <a:prstDash val="solid"/>
                <a:round/>
                <a:headEnd/>
                <a:tailEnd/>
              </a:ln>
            </p:spPr>
            <p:txBody>
              <a:bodyPr/>
              <a:lstStyle/>
              <a:p>
                <a:endParaRPr lang="en-US"/>
              </a:p>
            </p:txBody>
          </p:sp>
          <p:sp>
            <p:nvSpPr>
              <p:cNvPr id="1039827" name="Freeform 467"/>
              <p:cNvSpPr>
                <a:spLocks/>
              </p:cNvSpPr>
              <p:nvPr/>
            </p:nvSpPr>
            <p:spPr bwMode="auto">
              <a:xfrm>
                <a:off x="2523" y="1598"/>
                <a:ext cx="340" cy="81"/>
              </a:xfrm>
              <a:custGeom>
                <a:avLst/>
                <a:gdLst>
                  <a:gd name="T0" fmla="*/ 3343 w 3401"/>
                  <a:gd name="T1" fmla="*/ 814 h 815"/>
                  <a:gd name="T2" fmla="*/ 3356 w 3401"/>
                  <a:gd name="T3" fmla="*/ 812 h 815"/>
                  <a:gd name="T4" fmla="*/ 3367 w 3401"/>
                  <a:gd name="T5" fmla="*/ 807 h 815"/>
                  <a:gd name="T6" fmla="*/ 3377 w 3401"/>
                  <a:gd name="T7" fmla="*/ 800 h 815"/>
                  <a:gd name="T8" fmla="*/ 3387 w 3401"/>
                  <a:gd name="T9" fmla="*/ 792 h 815"/>
                  <a:gd name="T10" fmla="*/ 3393 w 3401"/>
                  <a:gd name="T11" fmla="*/ 781 h 815"/>
                  <a:gd name="T12" fmla="*/ 3398 w 3401"/>
                  <a:gd name="T13" fmla="*/ 770 h 815"/>
                  <a:gd name="T14" fmla="*/ 3400 w 3401"/>
                  <a:gd name="T15" fmla="*/ 758 h 815"/>
                  <a:gd name="T16" fmla="*/ 3401 w 3401"/>
                  <a:gd name="T17" fmla="*/ 64 h 815"/>
                  <a:gd name="T18" fmla="*/ 3399 w 3401"/>
                  <a:gd name="T19" fmla="*/ 50 h 815"/>
                  <a:gd name="T20" fmla="*/ 3396 w 3401"/>
                  <a:gd name="T21" fmla="*/ 38 h 815"/>
                  <a:gd name="T22" fmla="*/ 3390 w 3401"/>
                  <a:gd name="T23" fmla="*/ 28 h 815"/>
                  <a:gd name="T24" fmla="*/ 3382 w 3401"/>
                  <a:gd name="T25" fmla="*/ 19 h 815"/>
                  <a:gd name="T26" fmla="*/ 3372 w 3401"/>
                  <a:gd name="T27" fmla="*/ 10 h 815"/>
                  <a:gd name="T28" fmla="*/ 3362 w 3401"/>
                  <a:gd name="T29" fmla="*/ 4 h 815"/>
                  <a:gd name="T30" fmla="*/ 3350 w 3401"/>
                  <a:gd name="T31" fmla="*/ 1 h 815"/>
                  <a:gd name="T32" fmla="*/ 3337 w 3401"/>
                  <a:gd name="T33" fmla="*/ 0 h 815"/>
                  <a:gd name="T34" fmla="*/ 56 w 3401"/>
                  <a:gd name="T35" fmla="*/ 0 h 815"/>
                  <a:gd name="T36" fmla="*/ 44 w 3401"/>
                  <a:gd name="T37" fmla="*/ 2 h 815"/>
                  <a:gd name="T38" fmla="*/ 33 w 3401"/>
                  <a:gd name="T39" fmla="*/ 7 h 815"/>
                  <a:gd name="T40" fmla="*/ 22 w 3401"/>
                  <a:gd name="T41" fmla="*/ 14 h 815"/>
                  <a:gd name="T42" fmla="*/ 14 w 3401"/>
                  <a:gd name="T43" fmla="*/ 23 h 815"/>
                  <a:gd name="T44" fmla="*/ 7 w 3401"/>
                  <a:gd name="T45" fmla="*/ 33 h 815"/>
                  <a:gd name="T46" fmla="*/ 2 w 3401"/>
                  <a:gd name="T47" fmla="*/ 44 h 815"/>
                  <a:gd name="T48" fmla="*/ 0 w 3401"/>
                  <a:gd name="T49" fmla="*/ 57 h 815"/>
                  <a:gd name="T50" fmla="*/ 0 w 3401"/>
                  <a:gd name="T51" fmla="*/ 752 h 815"/>
                  <a:gd name="T52" fmla="*/ 1 w 3401"/>
                  <a:gd name="T53" fmla="*/ 764 h 815"/>
                  <a:gd name="T54" fmla="*/ 4 w 3401"/>
                  <a:gd name="T55" fmla="*/ 776 h 815"/>
                  <a:gd name="T56" fmla="*/ 10 w 3401"/>
                  <a:gd name="T57" fmla="*/ 786 h 815"/>
                  <a:gd name="T58" fmla="*/ 18 w 3401"/>
                  <a:gd name="T59" fmla="*/ 796 h 815"/>
                  <a:gd name="T60" fmla="*/ 28 w 3401"/>
                  <a:gd name="T61" fmla="*/ 804 h 815"/>
                  <a:gd name="T62" fmla="*/ 38 w 3401"/>
                  <a:gd name="T63" fmla="*/ 810 h 815"/>
                  <a:gd name="T64" fmla="*/ 50 w 3401"/>
                  <a:gd name="T65" fmla="*/ 813 h 815"/>
                  <a:gd name="T66" fmla="*/ 64 w 3401"/>
                  <a:gd name="T67" fmla="*/ 81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01" h="815">
                    <a:moveTo>
                      <a:pt x="3337" y="815"/>
                    </a:moveTo>
                    <a:lnTo>
                      <a:pt x="3343" y="814"/>
                    </a:lnTo>
                    <a:lnTo>
                      <a:pt x="3350" y="813"/>
                    </a:lnTo>
                    <a:lnTo>
                      <a:pt x="3356" y="812"/>
                    </a:lnTo>
                    <a:lnTo>
                      <a:pt x="3362" y="810"/>
                    </a:lnTo>
                    <a:lnTo>
                      <a:pt x="3367" y="807"/>
                    </a:lnTo>
                    <a:lnTo>
                      <a:pt x="3372" y="804"/>
                    </a:lnTo>
                    <a:lnTo>
                      <a:pt x="3377" y="800"/>
                    </a:lnTo>
                    <a:lnTo>
                      <a:pt x="3382" y="796"/>
                    </a:lnTo>
                    <a:lnTo>
                      <a:pt x="3387" y="792"/>
                    </a:lnTo>
                    <a:lnTo>
                      <a:pt x="3390" y="786"/>
                    </a:lnTo>
                    <a:lnTo>
                      <a:pt x="3393" y="781"/>
                    </a:lnTo>
                    <a:lnTo>
                      <a:pt x="3396" y="776"/>
                    </a:lnTo>
                    <a:lnTo>
                      <a:pt x="3398" y="770"/>
                    </a:lnTo>
                    <a:lnTo>
                      <a:pt x="3399" y="764"/>
                    </a:lnTo>
                    <a:lnTo>
                      <a:pt x="3400" y="758"/>
                    </a:lnTo>
                    <a:lnTo>
                      <a:pt x="3401" y="752"/>
                    </a:lnTo>
                    <a:lnTo>
                      <a:pt x="3401" y="64"/>
                    </a:lnTo>
                    <a:lnTo>
                      <a:pt x="3400" y="57"/>
                    </a:lnTo>
                    <a:lnTo>
                      <a:pt x="3399" y="50"/>
                    </a:lnTo>
                    <a:lnTo>
                      <a:pt x="3398" y="44"/>
                    </a:lnTo>
                    <a:lnTo>
                      <a:pt x="3396" y="38"/>
                    </a:lnTo>
                    <a:lnTo>
                      <a:pt x="3393" y="33"/>
                    </a:lnTo>
                    <a:lnTo>
                      <a:pt x="3390" y="28"/>
                    </a:lnTo>
                    <a:lnTo>
                      <a:pt x="3387" y="23"/>
                    </a:lnTo>
                    <a:lnTo>
                      <a:pt x="3382" y="19"/>
                    </a:lnTo>
                    <a:lnTo>
                      <a:pt x="3377" y="14"/>
                    </a:lnTo>
                    <a:lnTo>
                      <a:pt x="3372" y="10"/>
                    </a:lnTo>
                    <a:lnTo>
                      <a:pt x="3367" y="7"/>
                    </a:lnTo>
                    <a:lnTo>
                      <a:pt x="3362" y="4"/>
                    </a:lnTo>
                    <a:lnTo>
                      <a:pt x="3356" y="2"/>
                    </a:lnTo>
                    <a:lnTo>
                      <a:pt x="3350" y="1"/>
                    </a:lnTo>
                    <a:lnTo>
                      <a:pt x="3343" y="0"/>
                    </a:lnTo>
                    <a:lnTo>
                      <a:pt x="3337" y="0"/>
                    </a:lnTo>
                    <a:lnTo>
                      <a:pt x="64" y="0"/>
                    </a:lnTo>
                    <a:lnTo>
                      <a:pt x="56" y="0"/>
                    </a:lnTo>
                    <a:lnTo>
                      <a:pt x="50" y="1"/>
                    </a:lnTo>
                    <a:lnTo>
                      <a:pt x="44" y="2"/>
                    </a:lnTo>
                    <a:lnTo>
                      <a:pt x="38" y="4"/>
                    </a:lnTo>
                    <a:lnTo>
                      <a:pt x="33" y="7"/>
                    </a:lnTo>
                    <a:lnTo>
                      <a:pt x="28" y="10"/>
                    </a:lnTo>
                    <a:lnTo>
                      <a:pt x="22" y="14"/>
                    </a:lnTo>
                    <a:lnTo>
                      <a:pt x="18" y="19"/>
                    </a:lnTo>
                    <a:lnTo>
                      <a:pt x="14" y="23"/>
                    </a:lnTo>
                    <a:lnTo>
                      <a:pt x="10" y="28"/>
                    </a:lnTo>
                    <a:lnTo>
                      <a:pt x="7" y="33"/>
                    </a:lnTo>
                    <a:lnTo>
                      <a:pt x="4" y="38"/>
                    </a:lnTo>
                    <a:lnTo>
                      <a:pt x="2" y="44"/>
                    </a:lnTo>
                    <a:lnTo>
                      <a:pt x="1" y="50"/>
                    </a:lnTo>
                    <a:lnTo>
                      <a:pt x="0" y="57"/>
                    </a:lnTo>
                    <a:lnTo>
                      <a:pt x="0" y="64"/>
                    </a:lnTo>
                    <a:lnTo>
                      <a:pt x="0" y="752"/>
                    </a:lnTo>
                    <a:lnTo>
                      <a:pt x="0" y="758"/>
                    </a:lnTo>
                    <a:lnTo>
                      <a:pt x="1" y="764"/>
                    </a:lnTo>
                    <a:lnTo>
                      <a:pt x="2" y="770"/>
                    </a:lnTo>
                    <a:lnTo>
                      <a:pt x="4" y="776"/>
                    </a:lnTo>
                    <a:lnTo>
                      <a:pt x="7" y="781"/>
                    </a:lnTo>
                    <a:lnTo>
                      <a:pt x="10" y="786"/>
                    </a:lnTo>
                    <a:lnTo>
                      <a:pt x="14" y="792"/>
                    </a:lnTo>
                    <a:lnTo>
                      <a:pt x="18" y="796"/>
                    </a:lnTo>
                    <a:lnTo>
                      <a:pt x="22" y="800"/>
                    </a:lnTo>
                    <a:lnTo>
                      <a:pt x="28" y="804"/>
                    </a:lnTo>
                    <a:lnTo>
                      <a:pt x="33" y="807"/>
                    </a:lnTo>
                    <a:lnTo>
                      <a:pt x="38" y="810"/>
                    </a:lnTo>
                    <a:lnTo>
                      <a:pt x="44" y="812"/>
                    </a:lnTo>
                    <a:lnTo>
                      <a:pt x="50" y="813"/>
                    </a:lnTo>
                    <a:lnTo>
                      <a:pt x="56" y="814"/>
                    </a:lnTo>
                    <a:lnTo>
                      <a:pt x="64" y="815"/>
                    </a:lnTo>
                    <a:lnTo>
                      <a:pt x="3337" y="815"/>
                    </a:lnTo>
                    <a:close/>
                  </a:path>
                </a:pathLst>
              </a:custGeom>
              <a:solidFill>
                <a:srgbClr val="F2EEE2"/>
              </a:solidFill>
              <a:ln w="0">
                <a:solidFill>
                  <a:schemeClr val="bg2"/>
                </a:solidFill>
                <a:prstDash val="solid"/>
                <a:round/>
                <a:headEnd/>
                <a:tailEnd/>
              </a:ln>
            </p:spPr>
            <p:txBody>
              <a:bodyPr/>
              <a:lstStyle/>
              <a:p>
                <a:endParaRPr lang="en-US"/>
              </a:p>
            </p:txBody>
          </p:sp>
          <p:sp>
            <p:nvSpPr>
              <p:cNvPr id="1039828" name="Freeform 468"/>
              <p:cNvSpPr>
                <a:spLocks/>
              </p:cNvSpPr>
              <p:nvPr/>
            </p:nvSpPr>
            <p:spPr bwMode="auto">
              <a:xfrm>
                <a:off x="2763" y="1688"/>
                <a:ext cx="82" cy="18"/>
              </a:xfrm>
              <a:custGeom>
                <a:avLst/>
                <a:gdLst>
                  <a:gd name="T0" fmla="*/ 758 w 817"/>
                  <a:gd name="T1" fmla="*/ 180 h 181"/>
                  <a:gd name="T2" fmla="*/ 771 w 817"/>
                  <a:gd name="T3" fmla="*/ 178 h 181"/>
                  <a:gd name="T4" fmla="*/ 783 w 817"/>
                  <a:gd name="T5" fmla="*/ 172 h 181"/>
                  <a:gd name="T6" fmla="*/ 793 w 817"/>
                  <a:gd name="T7" fmla="*/ 165 h 181"/>
                  <a:gd name="T8" fmla="*/ 801 w 817"/>
                  <a:gd name="T9" fmla="*/ 157 h 181"/>
                  <a:gd name="T10" fmla="*/ 809 w 817"/>
                  <a:gd name="T11" fmla="*/ 147 h 181"/>
                  <a:gd name="T12" fmla="*/ 814 w 817"/>
                  <a:gd name="T13" fmla="*/ 135 h 181"/>
                  <a:gd name="T14" fmla="*/ 816 w 817"/>
                  <a:gd name="T15" fmla="*/ 123 h 181"/>
                  <a:gd name="T16" fmla="*/ 817 w 817"/>
                  <a:gd name="T17" fmla="*/ 64 h 181"/>
                  <a:gd name="T18" fmla="*/ 815 w 817"/>
                  <a:gd name="T19" fmla="*/ 51 h 181"/>
                  <a:gd name="T20" fmla="*/ 812 w 817"/>
                  <a:gd name="T21" fmla="*/ 39 h 181"/>
                  <a:gd name="T22" fmla="*/ 806 w 817"/>
                  <a:gd name="T23" fmla="*/ 27 h 181"/>
                  <a:gd name="T24" fmla="*/ 797 w 817"/>
                  <a:gd name="T25" fmla="*/ 18 h 181"/>
                  <a:gd name="T26" fmla="*/ 788 w 817"/>
                  <a:gd name="T27" fmla="*/ 10 h 181"/>
                  <a:gd name="T28" fmla="*/ 777 w 817"/>
                  <a:gd name="T29" fmla="*/ 4 h 181"/>
                  <a:gd name="T30" fmla="*/ 764 w 817"/>
                  <a:gd name="T31" fmla="*/ 1 h 181"/>
                  <a:gd name="T32" fmla="*/ 752 w 817"/>
                  <a:gd name="T33" fmla="*/ 0 h 181"/>
                  <a:gd name="T34" fmla="*/ 57 w 817"/>
                  <a:gd name="T35" fmla="*/ 0 h 181"/>
                  <a:gd name="T36" fmla="*/ 45 w 817"/>
                  <a:gd name="T37" fmla="*/ 2 h 181"/>
                  <a:gd name="T38" fmla="*/ 33 w 817"/>
                  <a:gd name="T39" fmla="*/ 7 h 181"/>
                  <a:gd name="T40" fmla="*/ 23 w 817"/>
                  <a:gd name="T41" fmla="*/ 14 h 181"/>
                  <a:gd name="T42" fmla="*/ 15 w 817"/>
                  <a:gd name="T43" fmla="*/ 22 h 181"/>
                  <a:gd name="T44" fmla="*/ 8 w 817"/>
                  <a:gd name="T45" fmla="*/ 33 h 181"/>
                  <a:gd name="T46" fmla="*/ 3 w 817"/>
                  <a:gd name="T47" fmla="*/ 45 h 181"/>
                  <a:gd name="T48" fmla="*/ 0 w 817"/>
                  <a:gd name="T49" fmla="*/ 57 h 181"/>
                  <a:gd name="T50" fmla="*/ 0 w 817"/>
                  <a:gd name="T51" fmla="*/ 117 h 181"/>
                  <a:gd name="T52" fmla="*/ 2 w 817"/>
                  <a:gd name="T53" fmla="*/ 129 h 181"/>
                  <a:gd name="T54" fmla="*/ 5 w 817"/>
                  <a:gd name="T55" fmla="*/ 142 h 181"/>
                  <a:gd name="T56" fmla="*/ 11 w 817"/>
                  <a:gd name="T57" fmla="*/ 152 h 181"/>
                  <a:gd name="T58" fmla="*/ 19 w 817"/>
                  <a:gd name="T59" fmla="*/ 161 h 181"/>
                  <a:gd name="T60" fmla="*/ 28 w 817"/>
                  <a:gd name="T61" fmla="*/ 169 h 181"/>
                  <a:gd name="T62" fmla="*/ 39 w 817"/>
                  <a:gd name="T63" fmla="*/ 176 h 181"/>
                  <a:gd name="T64" fmla="*/ 51 w 817"/>
                  <a:gd name="T65" fmla="*/ 179 h 181"/>
                  <a:gd name="T66" fmla="*/ 64 w 817"/>
                  <a:gd name="T6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7" h="181">
                    <a:moveTo>
                      <a:pt x="752" y="181"/>
                    </a:moveTo>
                    <a:lnTo>
                      <a:pt x="758" y="180"/>
                    </a:lnTo>
                    <a:lnTo>
                      <a:pt x="764" y="179"/>
                    </a:lnTo>
                    <a:lnTo>
                      <a:pt x="771" y="178"/>
                    </a:lnTo>
                    <a:lnTo>
                      <a:pt x="777" y="176"/>
                    </a:lnTo>
                    <a:lnTo>
                      <a:pt x="783" y="172"/>
                    </a:lnTo>
                    <a:lnTo>
                      <a:pt x="788" y="169"/>
                    </a:lnTo>
                    <a:lnTo>
                      <a:pt x="793" y="165"/>
                    </a:lnTo>
                    <a:lnTo>
                      <a:pt x="797" y="161"/>
                    </a:lnTo>
                    <a:lnTo>
                      <a:pt x="801" y="157"/>
                    </a:lnTo>
                    <a:lnTo>
                      <a:pt x="806" y="152"/>
                    </a:lnTo>
                    <a:lnTo>
                      <a:pt x="809" y="147"/>
                    </a:lnTo>
                    <a:lnTo>
                      <a:pt x="812" y="142"/>
                    </a:lnTo>
                    <a:lnTo>
                      <a:pt x="814" y="135"/>
                    </a:lnTo>
                    <a:lnTo>
                      <a:pt x="815" y="129"/>
                    </a:lnTo>
                    <a:lnTo>
                      <a:pt x="816" y="123"/>
                    </a:lnTo>
                    <a:lnTo>
                      <a:pt x="817" y="117"/>
                    </a:lnTo>
                    <a:lnTo>
                      <a:pt x="817" y="64"/>
                    </a:lnTo>
                    <a:lnTo>
                      <a:pt x="816" y="57"/>
                    </a:lnTo>
                    <a:lnTo>
                      <a:pt x="815" y="51"/>
                    </a:lnTo>
                    <a:lnTo>
                      <a:pt x="814" y="45"/>
                    </a:lnTo>
                    <a:lnTo>
                      <a:pt x="812" y="39"/>
                    </a:lnTo>
                    <a:lnTo>
                      <a:pt x="809" y="33"/>
                    </a:lnTo>
                    <a:lnTo>
                      <a:pt x="806" y="27"/>
                    </a:lnTo>
                    <a:lnTo>
                      <a:pt x="801" y="22"/>
                    </a:lnTo>
                    <a:lnTo>
                      <a:pt x="797" y="18"/>
                    </a:lnTo>
                    <a:lnTo>
                      <a:pt x="793" y="14"/>
                    </a:lnTo>
                    <a:lnTo>
                      <a:pt x="788" y="10"/>
                    </a:lnTo>
                    <a:lnTo>
                      <a:pt x="783" y="7"/>
                    </a:lnTo>
                    <a:lnTo>
                      <a:pt x="777" y="4"/>
                    </a:lnTo>
                    <a:lnTo>
                      <a:pt x="771" y="2"/>
                    </a:lnTo>
                    <a:lnTo>
                      <a:pt x="764" y="1"/>
                    </a:lnTo>
                    <a:lnTo>
                      <a:pt x="758" y="0"/>
                    </a:lnTo>
                    <a:lnTo>
                      <a:pt x="752" y="0"/>
                    </a:lnTo>
                    <a:lnTo>
                      <a:pt x="64" y="0"/>
                    </a:lnTo>
                    <a:lnTo>
                      <a:pt x="57" y="0"/>
                    </a:lnTo>
                    <a:lnTo>
                      <a:pt x="51" y="1"/>
                    </a:lnTo>
                    <a:lnTo>
                      <a:pt x="45" y="2"/>
                    </a:lnTo>
                    <a:lnTo>
                      <a:pt x="39" y="4"/>
                    </a:lnTo>
                    <a:lnTo>
                      <a:pt x="33" y="7"/>
                    </a:lnTo>
                    <a:lnTo>
                      <a:pt x="28" y="10"/>
                    </a:lnTo>
                    <a:lnTo>
                      <a:pt x="23" y="14"/>
                    </a:lnTo>
                    <a:lnTo>
                      <a:pt x="19" y="18"/>
                    </a:lnTo>
                    <a:lnTo>
                      <a:pt x="15" y="22"/>
                    </a:lnTo>
                    <a:lnTo>
                      <a:pt x="11" y="27"/>
                    </a:lnTo>
                    <a:lnTo>
                      <a:pt x="8" y="33"/>
                    </a:lnTo>
                    <a:lnTo>
                      <a:pt x="5" y="39"/>
                    </a:lnTo>
                    <a:lnTo>
                      <a:pt x="3" y="45"/>
                    </a:lnTo>
                    <a:lnTo>
                      <a:pt x="2" y="51"/>
                    </a:lnTo>
                    <a:lnTo>
                      <a:pt x="0" y="57"/>
                    </a:lnTo>
                    <a:lnTo>
                      <a:pt x="0" y="64"/>
                    </a:lnTo>
                    <a:lnTo>
                      <a:pt x="0" y="117"/>
                    </a:lnTo>
                    <a:lnTo>
                      <a:pt x="0" y="123"/>
                    </a:lnTo>
                    <a:lnTo>
                      <a:pt x="2" y="129"/>
                    </a:lnTo>
                    <a:lnTo>
                      <a:pt x="3" y="135"/>
                    </a:lnTo>
                    <a:lnTo>
                      <a:pt x="5" y="142"/>
                    </a:lnTo>
                    <a:lnTo>
                      <a:pt x="8" y="147"/>
                    </a:lnTo>
                    <a:lnTo>
                      <a:pt x="11" y="152"/>
                    </a:lnTo>
                    <a:lnTo>
                      <a:pt x="15" y="157"/>
                    </a:lnTo>
                    <a:lnTo>
                      <a:pt x="19" y="161"/>
                    </a:lnTo>
                    <a:lnTo>
                      <a:pt x="23" y="165"/>
                    </a:lnTo>
                    <a:lnTo>
                      <a:pt x="28" y="169"/>
                    </a:lnTo>
                    <a:lnTo>
                      <a:pt x="33" y="172"/>
                    </a:lnTo>
                    <a:lnTo>
                      <a:pt x="39" y="176"/>
                    </a:lnTo>
                    <a:lnTo>
                      <a:pt x="45" y="178"/>
                    </a:lnTo>
                    <a:lnTo>
                      <a:pt x="51" y="179"/>
                    </a:lnTo>
                    <a:lnTo>
                      <a:pt x="57" y="180"/>
                    </a:lnTo>
                    <a:lnTo>
                      <a:pt x="64" y="181"/>
                    </a:lnTo>
                    <a:lnTo>
                      <a:pt x="752" y="181"/>
                    </a:lnTo>
                    <a:close/>
                  </a:path>
                </a:pathLst>
              </a:custGeom>
              <a:solidFill>
                <a:srgbClr val="F2EEEA"/>
              </a:solidFill>
              <a:ln w="0">
                <a:solidFill>
                  <a:schemeClr val="bg2"/>
                </a:solidFill>
                <a:prstDash val="solid"/>
                <a:round/>
                <a:headEnd/>
                <a:tailEnd/>
              </a:ln>
            </p:spPr>
            <p:txBody>
              <a:bodyPr/>
              <a:lstStyle/>
              <a:p>
                <a:endParaRPr lang="en-US"/>
              </a:p>
            </p:txBody>
          </p:sp>
          <p:sp>
            <p:nvSpPr>
              <p:cNvPr id="1039829" name="Freeform 469"/>
              <p:cNvSpPr>
                <a:spLocks/>
              </p:cNvSpPr>
              <p:nvPr/>
            </p:nvSpPr>
            <p:spPr bwMode="auto">
              <a:xfrm>
                <a:off x="2560" y="1688"/>
                <a:ext cx="71" cy="18"/>
              </a:xfrm>
              <a:custGeom>
                <a:avLst/>
                <a:gdLst>
                  <a:gd name="T0" fmla="*/ 621 w 704"/>
                  <a:gd name="T1" fmla="*/ 180 h 181"/>
                  <a:gd name="T2" fmla="*/ 639 w 704"/>
                  <a:gd name="T3" fmla="*/ 177 h 181"/>
                  <a:gd name="T4" fmla="*/ 655 w 704"/>
                  <a:gd name="T5" fmla="*/ 169 h 181"/>
                  <a:gd name="T6" fmla="*/ 670 w 704"/>
                  <a:gd name="T7" fmla="*/ 160 h 181"/>
                  <a:gd name="T8" fmla="*/ 682 w 704"/>
                  <a:gd name="T9" fmla="*/ 148 h 181"/>
                  <a:gd name="T10" fmla="*/ 692 w 704"/>
                  <a:gd name="T11" fmla="*/ 133 h 181"/>
                  <a:gd name="T12" fmla="*/ 699 w 704"/>
                  <a:gd name="T13" fmla="*/ 117 h 181"/>
                  <a:gd name="T14" fmla="*/ 703 w 704"/>
                  <a:gd name="T15" fmla="*/ 99 h 181"/>
                  <a:gd name="T16" fmla="*/ 703 w 704"/>
                  <a:gd name="T17" fmla="*/ 81 h 181"/>
                  <a:gd name="T18" fmla="*/ 699 w 704"/>
                  <a:gd name="T19" fmla="*/ 63 h 181"/>
                  <a:gd name="T20" fmla="*/ 692 w 704"/>
                  <a:gd name="T21" fmla="*/ 47 h 181"/>
                  <a:gd name="T22" fmla="*/ 682 w 704"/>
                  <a:gd name="T23" fmla="*/ 33 h 181"/>
                  <a:gd name="T24" fmla="*/ 670 w 704"/>
                  <a:gd name="T25" fmla="*/ 20 h 181"/>
                  <a:gd name="T26" fmla="*/ 655 w 704"/>
                  <a:gd name="T27" fmla="*/ 10 h 181"/>
                  <a:gd name="T28" fmla="*/ 639 w 704"/>
                  <a:gd name="T29" fmla="*/ 4 h 181"/>
                  <a:gd name="T30" fmla="*/ 621 w 704"/>
                  <a:gd name="T31" fmla="*/ 0 h 181"/>
                  <a:gd name="T32" fmla="*/ 91 w 704"/>
                  <a:gd name="T33" fmla="*/ 0 h 181"/>
                  <a:gd name="T34" fmla="*/ 73 w 704"/>
                  <a:gd name="T35" fmla="*/ 1 h 181"/>
                  <a:gd name="T36" fmla="*/ 55 w 704"/>
                  <a:gd name="T37" fmla="*/ 7 h 181"/>
                  <a:gd name="T38" fmla="*/ 40 w 704"/>
                  <a:gd name="T39" fmla="*/ 15 h 181"/>
                  <a:gd name="T40" fmla="*/ 26 w 704"/>
                  <a:gd name="T41" fmla="*/ 26 h 181"/>
                  <a:gd name="T42" fmla="*/ 15 w 704"/>
                  <a:gd name="T43" fmla="*/ 40 h 181"/>
                  <a:gd name="T44" fmla="*/ 7 w 704"/>
                  <a:gd name="T45" fmla="*/ 55 h 181"/>
                  <a:gd name="T46" fmla="*/ 1 w 704"/>
                  <a:gd name="T47" fmla="*/ 72 h 181"/>
                  <a:gd name="T48" fmla="*/ 0 w 704"/>
                  <a:gd name="T49" fmla="*/ 90 h 181"/>
                  <a:gd name="T50" fmla="*/ 1 w 704"/>
                  <a:gd name="T51" fmla="*/ 108 h 181"/>
                  <a:gd name="T52" fmla="*/ 7 w 704"/>
                  <a:gd name="T53" fmla="*/ 125 h 181"/>
                  <a:gd name="T54" fmla="*/ 15 w 704"/>
                  <a:gd name="T55" fmla="*/ 141 h 181"/>
                  <a:gd name="T56" fmla="*/ 26 w 704"/>
                  <a:gd name="T57" fmla="*/ 154 h 181"/>
                  <a:gd name="T58" fmla="*/ 40 w 704"/>
                  <a:gd name="T59" fmla="*/ 165 h 181"/>
                  <a:gd name="T60" fmla="*/ 55 w 704"/>
                  <a:gd name="T61" fmla="*/ 173 h 181"/>
                  <a:gd name="T62" fmla="*/ 73 w 704"/>
                  <a:gd name="T63" fmla="*/ 179 h 181"/>
                  <a:gd name="T64" fmla="*/ 91 w 704"/>
                  <a:gd name="T6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181">
                    <a:moveTo>
                      <a:pt x="612" y="181"/>
                    </a:moveTo>
                    <a:lnTo>
                      <a:pt x="621" y="180"/>
                    </a:lnTo>
                    <a:lnTo>
                      <a:pt x="630" y="179"/>
                    </a:lnTo>
                    <a:lnTo>
                      <a:pt x="639" y="177"/>
                    </a:lnTo>
                    <a:lnTo>
                      <a:pt x="648" y="173"/>
                    </a:lnTo>
                    <a:lnTo>
                      <a:pt x="655" y="169"/>
                    </a:lnTo>
                    <a:lnTo>
                      <a:pt x="663" y="165"/>
                    </a:lnTo>
                    <a:lnTo>
                      <a:pt x="670" y="160"/>
                    </a:lnTo>
                    <a:lnTo>
                      <a:pt x="677" y="154"/>
                    </a:lnTo>
                    <a:lnTo>
                      <a:pt x="682" y="148"/>
                    </a:lnTo>
                    <a:lnTo>
                      <a:pt x="688" y="141"/>
                    </a:lnTo>
                    <a:lnTo>
                      <a:pt x="692" y="133"/>
                    </a:lnTo>
                    <a:lnTo>
                      <a:pt x="696" y="125"/>
                    </a:lnTo>
                    <a:lnTo>
                      <a:pt x="699" y="117"/>
                    </a:lnTo>
                    <a:lnTo>
                      <a:pt x="701" y="108"/>
                    </a:lnTo>
                    <a:lnTo>
                      <a:pt x="703" y="99"/>
                    </a:lnTo>
                    <a:lnTo>
                      <a:pt x="704" y="90"/>
                    </a:lnTo>
                    <a:lnTo>
                      <a:pt x="703" y="81"/>
                    </a:lnTo>
                    <a:lnTo>
                      <a:pt x="701" y="72"/>
                    </a:lnTo>
                    <a:lnTo>
                      <a:pt x="699" y="63"/>
                    </a:lnTo>
                    <a:lnTo>
                      <a:pt x="696" y="55"/>
                    </a:lnTo>
                    <a:lnTo>
                      <a:pt x="692" y="47"/>
                    </a:lnTo>
                    <a:lnTo>
                      <a:pt x="688" y="40"/>
                    </a:lnTo>
                    <a:lnTo>
                      <a:pt x="682" y="33"/>
                    </a:lnTo>
                    <a:lnTo>
                      <a:pt x="677" y="26"/>
                    </a:lnTo>
                    <a:lnTo>
                      <a:pt x="670" y="20"/>
                    </a:lnTo>
                    <a:lnTo>
                      <a:pt x="663" y="15"/>
                    </a:lnTo>
                    <a:lnTo>
                      <a:pt x="655" y="10"/>
                    </a:lnTo>
                    <a:lnTo>
                      <a:pt x="648" y="7"/>
                    </a:lnTo>
                    <a:lnTo>
                      <a:pt x="639" y="4"/>
                    </a:lnTo>
                    <a:lnTo>
                      <a:pt x="630" y="1"/>
                    </a:lnTo>
                    <a:lnTo>
                      <a:pt x="621" y="0"/>
                    </a:lnTo>
                    <a:lnTo>
                      <a:pt x="612" y="0"/>
                    </a:lnTo>
                    <a:lnTo>
                      <a:pt x="91" y="0"/>
                    </a:lnTo>
                    <a:lnTo>
                      <a:pt x="81" y="0"/>
                    </a:lnTo>
                    <a:lnTo>
                      <a:pt x="73" y="1"/>
                    </a:lnTo>
                    <a:lnTo>
                      <a:pt x="63" y="4"/>
                    </a:lnTo>
                    <a:lnTo>
                      <a:pt x="55" y="7"/>
                    </a:lnTo>
                    <a:lnTo>
                      <a:pt x="47" y="10"/>
                    </a:lnTo>
                    <a:lnTo>
                      <a:pt x="40" y="15"/>
                    </a:lnTo>
                    <a:lnTo>
                      <a:pt x="32" y="20"/>
                    </a:lnTo>
                    <a:lnTo>
                      <a:pt x="26" y="26"/>
                    </a:lnTo>
                    <a:lnTo>
                      <a:pt x="20" y="33"/>
                    </a:lnTo>
                    <a:lnTo>
                      <a:pt x="15" y="40"/>
                    </a:lnTo>
                    <a:lnTo>
                      <a:pt x="11" y="47"/>
                    </a:lnTo>
                    <a:lnTo>
                      <a:pt x="7" y="55"/>
                    </a:lnTo>
                    <a:lnTo>
                      <a:pt x="4" y="63"/>
                    </a:lnTo>
                    <a:lnTo>
                      <a:pt x="1" y="72"/>
                    </a:lnTo>
                    <a:lnTo>
                      <a:pt x="0" y="81"/>
                    </a:lnTo>
                    <a:lnTo>
                      <a:pt x="0" y="90"/>
                    </a:lnTo>
                    <a:lnTo>
                      <a:pt x="0" y="99"/>
                    </a:lnTo>
                    <a:lnTo>
                      <a:pt x="1" y="108"/>
                    </a:lnTo>
                    <a:lnTo>
                      <a:pt x="4" y="117"/>
                    </a:lnTo>
                    <a:lnTo>
                      <a:pt x="7" y="125"/>
                    </a:lnTo>
                    <a:lnTo>
                      <a:pt x="11" y="133"/>
                    </a:lnTo>
                    <a:lnTo>
                      <a:pt x="15" y="141"/>
                    </a:lnTo>
                    <a:lnTo>
                      <a:pt x="20" y="148"/>
                    </a:lnTo>
                    <a:lnTo>
                      <a:pt x="26" y="154"/>
                    </a:lnTo>
                    <a:lnTo>
                      <a:pt x="32" y="160"/>
                    </a:lnTo>
                    <a:lnTo>
                      <a:pt x="40" y="165"/>
                    </a:lnTo>
                    <a:lnTo>
                      <a:pt x="47" y="169"/>
                    </a:lnTo>
                    <a:lnTo>
                      <a:pt x="55" y="173"/>
                    </a:lnTo>
                    <a:lnTo>
                      <a:pt x="63" y="177"/>
                    </a:lnTo>
                    <a:lnTo>
                      <a:pt x="73" y="179"/>
                    </a:lnTo>
                    <a:lnTo>
                      <a:pt x="81" y="180"/>
                    </a:lnTo>
                    <a:lnTo>
                      <a:pt x="91" y="181"/>
                    </a:lnTo>
                    <a:lnTo>
                      <a:pt x="612" y="181"/>
                    </a:lnTo>
                    <a:close/>
                  </a:path>
                </a:pathLst>
              </a:custGeom>
              <a:solidFill>
                <a:srgbClr val="E5E9E7"/>
              </a:solidFill>
              <a:ln w="0">
                <a:solidFill>
                  <a:schemeClr val="bg2"/>
                </a:solidFill>
                <a:prstDash val="solid"/>
                <a:round/>
                <a:headEnd/>
                <a:tailEnd/>
              </a:ln>
            </p:spPr>
            <p:txBody>
              <a:bodyPr/>
              <a:lstStyle/>
              <a:p>
                <a:endParaRPr lang="en-US"/>
              </a:p>
            </p:txBody>
          </p:sp>
          <p:sp>
            <p:nvSpPr>
              <p:cNvPr id="1039830" name="Freeform 470"/>
              <p:cNvSpPr>
                <a:spLocks/>
              </p:cNvSpPr>
              <p:nvPr/>
            </p:nvSpPr>
            <p:spPr bwMode="auto">
              <a:xfrm>
                <a:off x="2496" y="1863"/>
                <a:ext cx="399" cy="1"/>
              </a:xfrm>
              <a:custGeom>
                <a:avLst/>
                <a:gdLst>
                  <a:gd name="T0" fmla="*/ 0 w 3991"/>
                  <a:gd name="T1" fmla="*/ 3991 w 3991"/>
                  <a:gd name="T2" fmla="*/ 0 w 3991"/>
                </a:gdLst>
                <a:ahLst/>
                <a:cxnLst>
                  <a:cxn ang="0">
                    <a:pos x="T0" y="0"/>
                  </a:cxn>
                  <a:cxn ang="0">
                    <a:pos x="T1" y="0"/>
                  </a:cxn>
                  <a:cxn ang="0">
                    <a:pos x="T2" y="0"/>
                  </a:cxn>
                </a:cxnLst>
                <a:rect l="0" t="0" r="r" b="b"/>
                <a:pathLst>
                  <a:path w="3991">
                    <a:moveTo>
                      <a:pt x="0" y="0"/>
                    </a:moveTo>
                    <a:lnTo>
                      <a:pt x="3991" y="0"/>
                    </a:lnTo>
                    <a:lnTo>
                      <a:pt x="0" y="0"/>
                    </a:lnTo>
                    <a:close/>
                  </a:path>
                </a:pathLst>
              </a:custGeom>
              <a:solidFill>
                <a:srgbClr val="E5E9E7"/>
              </a:solidFill>
              <a:ln w="0">
                <a:solidFill>
                  <a:schemeClr val="bg2"/>
                </a:solidFill>
                <a:prstDash val="solid"/>
                <a:round/>
                <a:headEnd/>
                <a:tailEnd/>
              </a:ln>
            </p:spPr>
            <p:txBody>
              <a:bodyPr/>
              <a:lstStyle/>
              <a:p>
                <a:endParaRPr lang="en-US"/>
              </a:p>
            </p:txBody>
          </p:sp>
          <p:sp>
            <p:nvSpPr>
              <p:cNvPr id="1039831" name="Freeform 471"/>
              <p:cNvSpPr>
                <a:spLocks/>
              </p:cNvSpPr>
              <p:nvPr/>
            </p:nvSpPr>
            <p:spPr bwMode="auto">
              <a:xfrm>
                <a:off x="2522" y="1763"/>
                <a:ext cx="343" cy="33"/>
              </a:xfrm>
              <a:custGeom>
                <a:avLst/>
                <a:gdLst>
                  <a:gd name="T0" fmla="*/ 3436 w 3436"/>
                  <a:gd name="T1" fmla="*/ 182 h 329"/>
                  <a:gd name="T2" fmla="*/ 3375 w 3436"/>
                  <a:gd name="T3" fmla="*/ 182 h 329"/>
                  <a:gd name="T4" fmla="*/ 3308 w 3436"/>
                  <a:gd name="T5" fmla="*/ 182 h 329"/>
                  <a:gd name="T6" fmla="*/ 3234 w 3436"/>
                  <a:gd name="T7" fmla="*/ 182 h 329"/>
                  <a:gd name="T8" fmla="*/ 3155 w 3436"/>
                  <a:gd name="T9" fmla="*/ 182 h 329"/>
                  <a:gd name="T10" fmla="*/ 3073 w 3436"/>
                  <a:gd name="T11" fmla="*/ 182 h 329"/>
                  <a:gd name="T12" fmla="*/ 2990 w 3436"/>
                  <a:gd name="T13" fmla="*/ 182 h 329"/>
                  <a:gd name="T14" fmla="*/ 2908 w 3436"/>
                  <a:gd name="T15" fmla="*/ 182 h 329"/>
                  <a:gd name="T16" fmla="*/ 2826 w 3436"/>
                  <a:gd name="T17" fmla="*/ 182 h 329"/>
                  <a:gd name="T18" fmla="*/ 2748 w 3436"/>
                  <a:gd name="T19" fmla="*/ 182 h 329"/>
                  <a:gd name="T20" fmla="*/ 2676 w 3436"/>
                  <a:gd name="T21" fmla="*/ 182 h 329"/>
                  <a:gd name="T22" fmla="*/ 2610 w 3436"/>
                  <a:gd name="T23" fmla="*/ 182 h 329"/>
                  <a:gd name="T24" fmla="*/ 2552 w 3436"/>
                  <a:gd name="T25" fmla="*/ 182 h 329"/>
                  <a:gd name="T26" fmla="*/ 2504 w 3436"/>
                  <a:gd name="T27" fmla="*/ 182 h 329"/>
                  <a:gd name="T28" fmla="*/ 2468 w 3436"/>
                  <a:gd name="T29" fmla="*/ 182 h 329"/>
                  <a:gd name="T30" fmla="*/ 2445 w 3436"/>
                  <a:gd name="T31" fmla="*/ 182 h 329"/>
                  <a:gd name="T32" fmla="*/ 2438 w 3436"/>
                  <a:gd name="T33" fmla="*/ 182 h 329"/>
                  <a:gd name="T34" fmla="*/ 2438 w 3436"/>
                  <a:gd name="T35" fmla="*/ 0 h 329"/>
                  <a:gd name="T36" fmla="*/ 1055 w 3436"/>
                  <a:gd name="T37" fmla="*/ 0 h 329"/>
                  <a:gd name="T38" fmla="*/ 1055 w 3436"/>
                  <a:gd name="T39" fmla="*/ 182 h 329"/>
                  <a:gd name="T40" fmla="*/ 0 w 3436"/>
                  <a:gd name="T41" fmla="*/ 182 h 329"/>
                  <a:gd name="T42" fmla="*/ 0 w 3436"/>
                  <a:gd name="T43" fmla="*/ 329 h 329"/>
                  <a:gd name="T44" fmla="*/ 3436 w 3436"/>
                  <a:gd name="T45" fmla="*/ 329 h 329"/>
                  <a:gd name="T46" fmla="*/ 3436 w 3436"/>
                  <a:gd name="T47" fmla="*/ 18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6" h="329">
                    <a:moveTo>
                      <a:pt x="3436" y="182"/>
                    </a:moveTo>
                    <a:lnTo>
                      <a:pt x="3375" y="182"/>
                    </a:lnTo>
                    <a:lnTo>
                      <a:pt x="3308" y="182"/>
                    </a:lnTo>
                    <a:lnTo>
                      <a:pt x="3234" y="182"/>
                    </a:lnTo>
                    <a:lnTo>
                      <a:pt x="3155" y="182"/>
                    </a:lnTo>
                    <a:lnTo>
                      <a:pt x="3073" y="182"/>
                    </a:lnTo>
                    <a:lnTo>
                      <a:pt x="2990" y="182"/>
                    </a:lnTo>
                    <a:lnTo>
                      <a:pt x="2908" y="182"/>
                    </a:lnTo>
                    <a:lnTo>
                      <a:pt x="2826" y="182"/>
                    </a:lnTo>
                    <a:lnTo>
                      <a:pt x="2748" y="182"/>
                    </a:lnTo>
                    <a:lnTo>
                      <a:pt x="2676" y="182"/>
                    </a:lnTo>
                    <a:lnTo>
                      <a:pt x="2610" y="182"/>
                    </a:lnTo>
                    <a:lnTo>
                      <a:pt x="2552" y="182"/>
                    </a:lnTo>
                    <a:lnTo>
                      <a:pt x="2504" y="182"/>
                    </a:lnTo>
                    <a:lnTo>
                      <a:pt x="2468" y="182"/>
                    </a:lnTo>
                    <a:lnTo>
                      <a:pt x="2445" y="182"/>
                    </a:lnTo>
                    <a:lnTo>
                      <a:pt x="2438" y="182"/>
                    </a:lnTo>
                    <a:lnTo>
                      <a:pt x="2438" y="0"/>
                    </a:lnTo>
                    <a:lnTo>
                      <a:pt x="1055" y="0"/>
                    </a:lnTo>
                    <a:lnTo>
                      <a:pt x="1055" y="182"/>
                    </a:lnTo>
                    <a:lnTo>
                      <a:pt x="0" y="182"/>
                    </a:lnTo>
                    <a:lnTo>
                      <a:pt x="0" y="329"/>
                    </a:lnTo>
                    <a:lnTo>
                      <a:pt x="3436" y="329"/>
                    </a:lnTo>
                    <a:lnTo>
                      <a:pt x="3436" y="182"/>
                    </a:lnTo>
                    <a:close/>
                  </a:path>
                </a:pathLst>
              </a:custGeom>
              <a:solidFill>
                <a:srgbClr val="C3C6C5"/>
              </a:solidFill>
              <a:ln w="0">
                <a:solidFill>
                  <a:schemeClr val="bg2"/>
                </a:solidFill>
                <a:prstDash val="solid"/>
                <a:round/>
                <a:headEnd/>
                <a:tailEnd/>
              </a:ln>
            </p:spPr>
            <p:txBody>
              <a:bodyPr/>
              <a:lstStyle/>
              <a:p>
                <a:endParaRPr lang="en-US"/>
              </a:p>
            </p:txBody>
          </p:sp>
          <p:sp>
            <p:nvSpPr>
              <p:cNvPr id="1039832" name="Freeform 472"/>
              <p:cNvSpPr>
                <a:spLocks/>
              </p:cNvSpPr>
              <p:nvPr/>
            </p:nvSpPr>
            <p:spPr bwMode="auto">
              <a:xfrm>
                <a:off x="2605" y="1804"/>
                <a:ext cx="193" cy="32"/>
              </a:xfrm>
              <a:custGeom>
                <a:avLst/>
                <a:gdLst>
                  <a:gd name="T0" fmla="*/ 1841 w 1929"/>
                  <a:gd name="T1" fmla="*/ 320 h 321"/>
                  <a:gd name="T2" fmla="*/ 1860 w 1929"/>
                  <a:gd name="T3" fmla="*/ 316 h 321"/>
                  <a:gd name="T4" fmla="*/ 1878 w 1929"/>
                  <a:gd name="T5" fmla="*/ 309 h 321"/>
                  <a:gd name="T6" fmla="*/ 1893 w 1929"/>
                  <a:gd name="T7" fmla="*/ 298 h 321"/>
                  <a:gd name="T8" fmla="*/ 1907 w 1929"/>
                  <a:gd name="T9" fmla="*/ 286 h 321"/>
                  <a:gd name="T10" fmla="*/ 1917 w 1929"/>
                  <a:gd name="T11" fmla="*/ 271 h 321"/>
                  <a:gd name="T12" fmla="*/ 1924 w 1929"/>
                  <a:gd name="T13" fmla="*/ 253 h 321"/>
                  <a:gd name="T14" fmla="*/ 1928 w 1929"/>
                  <a:gd name="T15" fmla="*/ 235 h 321"/>
                  <a:gd name="T16" fmla="*/ 1929 w 1929"/>
                  <a:gd name="T17" fmla="*/ 96 h 321"/>
                  <a:gd name="T18" fmla="*/ 1927 w 1929"/>
                  <a:gd name="T19" fmla="*/ 76 h 321"/>
                  <a:gd name="T20" fmla="*/ 1921 w 1929"/>
                  <a:gd name="T21" fmla="*/ 58 h 321"/>
                  <a:gd name="T22" fmla="*/ 1912 w 1929"/>
                  <a:gd name="T23" fmla="*/ 42 h 321"/>
                  <a:gd name="T24" fmla="*/ 1900 w 1929"/>
                  <a:gd name="T25" fmla="*/ 28 h 321"/>
                  <a:gd name="T26" fmla="*/ 1885 w 1929"/>
                  <a:gd name="T27" fmla="*/ 16 h 321"/>
                  <a:gd name="T28" fmla="*/ 1869 w 1929"/>
                  <a:gd name="T29" fmla="*/ 7 h 321"/>
                  <a:gd name="T30" fmla="*/ 1851 w 1929"/>
                  <a:gd name="T31" fmla="*/ 1 h 321"/>
                  <a:gd name="T32" fmla="*/ 1831 w 1929"/>
                  <a:gd name="T33" fmla="*/ 0 h 321"/>
                  <a:gd name="T34" fmla="*/ 86 w 1929"/>
                  <a:gd name="T35" fmla="*/ 0 h 321"/>
                  <a:gd name="T36" fmla="*/ 67 w 1929"/>
                  <a:gd name="T37" fmla="*/ 4 h 321"/>
                  <a:gd name="T38" fmla="*/ 50 w 1929"/>
                  <a:gd name="T39" fmla="*/ 12 h 321"/>
                  <a:gd name="T40" fmla="*/ 34 w 1929"/>
                  <a:gd name="T41" fmla="*/ 22 h 321"/>
                  <a:gd name="T42" fmla="*/ 22 w 1929"/>
                  <a:gd name="T43" fmla="*/ 34 h 321"/>
                  <a:gd name="T44" fmla="*/ 11 w 1929"/>
                  <a:gd name="T45" fmla="*/ 50 h 321"/>
                  <a:gd name="T46" fmla="*/ 4 w 1929"/>
                  <a:gd name="T47" fmla="*/ 67 h 321"/>
                  <a:gd name="T48" fmla="*/ 0 w 1929"/>
                  <a:gd name="T49" fmla="*/ 86 h 321"/>
                  <a:gd name="T50" fmla="*/ 0 w 1929"/>
                  <a:gd name="T51" fmla="*/ 225 h 321"/>
                  <a:gd name="T52" fmla="*/ 1 w 1929"/>
                  <a:gd name="T53" fmla="*/ 244 h 321"/>
                  <a:gd name="T54" fmla="*/ 7 w 1929"/>
                  <a:gd name="T55" fmla="*/ 262 h 321"/>
                  <a:gd name="T56" fmla="*/ 16 w 1929"/>
                  <a:gd name="T57" fmla="*/ 279 h 321"/>
                  <a:gd name="T58" fmla="*/ 28 w 1929"/>
                  <a:gd name="T59" fmla="*/ 293 h 321"/>
                  <a:gd name="T60" fmla="*/ 41 w 1929"/>
                  <a:gd name="T61" fmla="*/ 305 h 321"/>
                  <a:gd name="T62" fmla="*/ 58 w 1929"/>
                  <a:gd name="T63" fmla="*/ 313 h 321"/>
                  <a:gd name="T64" fmla="*/ 76 w 1929"/>
                  <a:gd name="T65" fmla="*/ 319 h 321"/>
                  <a:gd name="T66" fmla="*/ 96 w 1929"/>
                  <a:gd name="T6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9" h="321">
                    <a:moveTo>
                      <a:pt x="1831" y="321"/>
                    </a:moveTo>
                    <a:lnTo>
                      <a:pt x="1841" y="320"/>
                    </a:lnTo>
                    <a:lnTo>
                      <a:pt x="1851" y="319"/>
                    </a:lnTo>
                    <a:lnTo>
                      <a:pt x="1860" y="316"/>
                    </a:lnTo>
                    <a:lnTo>
                      <a:pt x="1869" y="313"/>
                    </a:lnTo>
                    <a:lnTo>
                      <a:pt x="1878" y="309"/>
                    </a:lnTo>
                    <a:lnTo>
                      <a:pt x="1885" y="305"/>
                    </a:lnTo>
                    <a:lnTo>
                      <a:pt x="1893" y="298"/>
                    </a:lnTo>
                    <a:lnTo>
                      <a:pt x="1900" y="293"/>
                    </a:lnTo>
                    <a:lnTo>
                      <a:pt x="1907" y="286"/>
                    </a:lnTo>
                    <a:lnTo>
                      <a:pt x="1912" y="279"/>
                    </a:lnTo>
                    <a:lnTo>
                      <a:pt x="1917" y="271"/>
                    </a:lnTo>
                    <a:lnTo>
                      <a:pt x="1921" y="262"/>
                    </a:lnTo>
                    <a:lnTo>
                      <a:pt x="1924" y="253"/>
                    </a:lnTo>
                    <a:lnTo>
                      <a:pt x="1927" y="244"/>
                    </a:lnTo>
                    <a:lnTo>
                      <a:pt x="1928" y="235"/>
                    </a:lnTo>
                    <a:lnTo>
                      <a:pt x="1929" y="225"/>
                    </a:lnTo>
                    <a:lnTo>
                      <a:pt x="1929" y="96"/>
                    </a:lnTo>
                    <a:lnTo>
                      <a:pt x="1928" y="86"/>
                    </a:lnTo>
                    <a:lnTo>
                      <a:pt x="1927" y="76"/>
                    </a:lnTo>
                    <a:lnTo>
                      <a:pt x="1924" y="67"/>
                    </a:lnTo>
                    <a:lnTo>
                      <a:pt x="1921" y="58"/>
                    </a:lnTo>
                    <a:lnTo>
                      <a:pt x="1917" y="50"/>
                    </a:lnTo>
                    <a:lnTo>
                      <a:pt x="1912" y="42"/>
                    </a:lnTo>
                    <a:lnTo>
                      <a:pt x="1907" y="34"/>
                    </a:lnTo>
                    <a:lnTo>
                      <a:pt x="1900" y="28"/>
                    </a:lnTo>
                    <a:lnTo>
                      <a:pt x="1893" y="22"/>
                    </a:lnTo>
                    <a:lnTo>
                      <a:pt x="1885" y="16"/>
                    </a:lnTo>
                    <a:lnTo>
                      <a:pt x="1878" y="12"/>
                    </a:lnTo>
                    <a:lnTo>
                      <a:pt x="1869" y="7"/>
                    </a:lnTo>
                    <a:lnTo>
                      <a:pt x="1860" y="4"/>
                    </a:lnTo>
                    <a:lnTo>
                      <a:pt x="1851" y="1"/>
                    </a:lnTo>
                    <a:lnTo>
                      <a:pt x="1841" y="0"/>
                    </a:lnTo>
                    <a:lnTo>
                      <a:pt x="1831" y="0"/>
                    </a:lnTo>
                    <a:lnTo>
                      <a:pt x="96" y="0"/>
                    </a:lnTo>
                    <a:lnTo>
                      <a:pt x="86" y="0"/>
                    </a:lnTo>
                    <a:lnTo>
                      <a:pt x="76" y="1"/>
                    </a:lnTo>
                    <a:lnTo>
                      <a:pt x="67" y="4"/>
                    </a:lnTo>
                    <a:lnTo>
                      <a:pt x="58" y="7"/>
                    </a:lnTo>
                    <a:lnTo>
                      <a:pt x="50" y="12"/>
                    </a:lnTo>
                    <a:lnTo>
                      <a:pt x="41" y="16"/>
                    </a:lnTo>
                    <a:lnTo>
                      <a:pt x="34" y="22"/>
                    </a:lnTo>
                    <a:lnTo>
                      <a:pt x="28" y="28"/>
                    </a:lnTo>
                    <a:lnTo>
                      <a:pt x="22" y="34"/>
                    </a:lnTo>
                    <a:lnTo>
                      <a:pt x="16" y="42"/>
                    </a:lnTo>
                    <a:lnTo>
                      <a:pt x="11" y="50"/>
                    </a:lnTo>
                    <a:lnTo>
                      <a:pt x="7" y="58"/>
                    </a:lnTo>
                    <a:lnTo>
                      <a:pt x="4" y="67"/>
                    </a:lnTo>
                    <a:lnTo>
                      <a:pt x="1" y="76"/>
                    </a:lnTo>
                    <a:lnTo>
                      <a:pt x="0" y="86"/>
                    </a:lnTo>
                    <a:lnTo>
                      <a:pt x="0" y="96"/>
                    </a:lnTo>
                    <a:lnTo>
                      <a:pt x="0" y="225"/>
                    </a:lnTo>
                    <a:lnTo>
                      <a:pt x="0" y="235"/>
                    </a:lnTo>
                    <a:lnTo>
                      <a:pt x="1" y="244"/>
                    </a:lnTo>
                    <a:lnTo>
                      <a:pt x="4" y="253"/>
                    </a:lnTo>
                    <a:lnTo>
                      <a:pt x="7" y="262"/>
                    </a:lnTo>
                    <a:lnTo>
                      <a:pt x="11" y="271"/>
                    </a:lnTo>
                    <a:lnTo>
                      <a:pt x="16" y="279"/>
                    </a:lnTo>
                    <a:lnTo>
                      <a:pt x="22" y="286"/>
                    </a:lnTo>
                    <a:lnTo>
                      <a:pt x="28" y="293"/>
                    </a:lnTo>
                    <a:lnTo>
                      <a:pt x="34" y="298"/>
                    </a:lnTo>
                    <a:lnTo>
                      <a:pt x="41" y="305"/>
                    </a:lnTo>
                    <a:lnTo>
                      <a:pt x="50" y="309"/>
                    </a:lnTo>
                    <a:lnTo>
                      <a:pt x="58" y="313"/>
                    </a:lnTo>
                    <a:lnTo>
                      <a:pt x="67" y="316"/>
                    </a:lnTo>
                    <a:lnTo>
                      <a:pt x="76" y="319"/>
                    </a:lnTo>
                    <a:lnTo>
                      <a:pt x="86" y="320"/>
                    </a:lnTo>
                    <a:lnTo>
                      <a:pt x="96" y="321"/>
                    </a:lnTo>
                    <a:lnTo>
                      <a:pt x="1831" y="321"/>
                    </a:lnTo>
                    <a:close/>
                  </a:path>
                </a:pathLst>
              </a:custGeom>
              <a:solidFill>
                <a:srgbClr val="E5E9E7"/>
              </a:solidFill>
              <a:ln w="0">
                <a:solidFill>
                  <a:schemeClr val="bg2"/>
                </a:solidFill>
                <a:prstDash val="solid"/>
                <a:round/>
                <a:headEnd/>
                <a:tailEnd/>
              </a:ln>
            </p:spPr>
            <p:txBody>
              <a:bodyPr/>
              <a:lstStyle/>
              <a:p>
                <a:endParaRPr lang="en-US"/>
              </a:p>
            </p:txBody>
          </p:sp>
          <p:sp>
            <p:nvSpPr>
              <p:cNvPr id="1039833" name="Freeform 473"/>
              <p:cNvSpPr>
                <a:spLocks/>
              </p:cNvSpPr>
              <p:nvPr/>
            </p:nvSpPr>
            <p:spPr bwMode="auto">
              <a:xfrm>
                <a:off x="2804" y="1814"/>
                <a:ext cx="48" cy="9"/>
              </a:xfrm>
              <a:custGeom>
                <a:avLst/>
                <a:gdLst>
                  <a:gd name="T0" fmla="*/ 438 w 480"/>
                  <a:gd name="T1" fmla="*/ 90 h 91"/>
                  <a:gd name="T2" fmla="*/ 447 w 480"/>
                  <a:gd name="T3" fmla="*/ 88 h 91"/>
                  <a:gd name="T4" fmla="*/ 455 w 480"/>
                  <a:gd name="T5" fmla="*/ 85 h 91"/>
                  <a:gd name="T6" fmla="*/ 462 w 480"/>
                  <a:gd name="T7" fmla="*/ 80 h 91"/>
                  <a:gd name="T8" fmla="*/ 468 w 480"/>
                  <a:gd name="T9" fmla="*/ 74 h 91"/>
                  <a:gd name="T10" fmla="*/ 474 w 480"/>
                  <a:gd name="T11" fmla="*/ 67 h 91"/>
                  <a:gd name="T12" fmla="*/ 477 w 480"/>
                  <a:gd name="T13" fmla="*/ 59 h 91"/>
                  <a:gd name="T14" fmla="*/ 479 w 480"/>
                  <a:gd name="T15" fmla="*/ 49 h 91"/>
                  <a:gd name="T16" fmla="*/ 479 w 480"/>
                  <a:gd name="T17" fmla="*/ 40 h 91"/>
                  <a:gd name="T18" fmla="*/ 477 w 480"/>
                  <a:gd name="T19" fmla="*/ 31 h 91"/>
                  <a:gd name="T20" fmla="*/ 474 w 480"/>
                  <a:gd name="T21" fmla="*/ 23 h 91"/>
                  <a:gd name="T22" fmla="*/ 468 w 480"/>
                  <a:gd name="T23" fmla="*/ 15 h 91"/>
                  <a:gd name="T24" fmla="*/ 462 w 480"/>
                  <a:gd name="T25" fmla="*/ 9 h 91"/>
                  <a:gd name="T26" fmla="*/ 455 w 480"/>
                  <a:gd name="T27" fmla="*/ 5 h 91"/>
                  <a:gd name="T28" fmla="*/ 447 w 480"/>
                  <a:gd name="T29" fmla="*/ 1 h 91"/>
                  <a:gd name="T30" fmla="*/ 438 w 480"/>
                  <a:gd name="T31" fmla="*/ 0 h 91"/>
                  <a:gd name="T32" fmla="*/ 45 w 480"/>
                  <a:gd name="T33" fmla="*/ 0 h 91"/>
                  <a:gd name="T34" fmla="*/ 36 w 480"/>
                  <a:gd name="T35" fmla="*/ 0 h 91"/>
                  <a:gd name="T36" fmla="*/ 28 w 480"/>
                  <a:gd name="T37" fmla="*/ 3 h 91"/>
                  <a:gd name="T38" fmla="*/ 20 w 480"/>
                  <a:gd name="T39" fmla="*/ 7 h 91"/>
                  <a:gd name="T40" fmla="*/ 13 w 480"/>
                  <a:gd name="T41" fmla="*/ 12 h 91"/>
                  <a:gd name="T42" fmla="*/ 7 w 480"/>
                  <a:gd name="T43" fmla="*/ 20 h 91"/>
                  <a:gd name="T44" fmla="*/ 3 w 480"/>
                  <a:gd name="T45" fmla="*/ 27 h 91"/>
                  <a:gd name="T46" fmla="*/ 0 w 480"/>
                  <a:gd name="T47" fmla="*/ 35 h 91"/>
                  <a:gd name="T48" fmla="*/ 0 w 480"/>
                  <a:gd name="T49" fmla="*/ 45 h 91"/>
                  <a:gd name="T50" fmla="*/ 0 w 480"/>
                  <a:gd name="T51" fmla="*/ 53 h 91"/>
                  <a:gd name="T52" fmla="*/ 3 w 480"/>
                  <a:gd name="T53" fmla="*/ 63 h 91"/>
                  <a:gd name="T54" fmla="*/ 7 w 480"/>
                  <a:gd name="T55" fmla="*/ 70 h 91"/>
                  <a:gd name="T56" fmla="*/ 13 w 480"/>
                  <a:gd name="T57" fmla="*/ 77 h 91"/>
                  <a:gd name="T58" fmla="*/ 20 w 480"/>
                  <a:gd name="T59" fmla="*/ 83 h 91"/>
                  <a:gd name="T60" fmla="*/ 28 w 480"/>
                  <a:gd name="T61" fmla="*/ 87 h 91"/>
                  <a:gd name="T62" fmla="*/ 36 w 480"/>
                  <a:gd name="T63" fmla="*/ 90 h 91"/>
                  <a:gd name="T64" fmla="*/ 45 w 480"/>
                  <a:gd name="T6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91">
                    <a:moveTo>
                      <a:pt x="433" y="91"/>
                    </a:moveTo>
                    <a:lnTo>
                      <a:pt x="438" y="90"/>
                    </a:lnTo>
                    <a:lnTo>
                      <a:pt x="442" y="90"/>
                    </a:lnTo>
                    <a:lnTo>
                      <a:pt x="447" y="88"/>
                    </a:lnTo>
                    <a:lnTo>
                      <a:pt x="451" y="87"/>
                    </a:lnTo>
                    <a:lnTo>
                      <a:pt x="455" y="85"/>
                    </a:lnTo>
                    <a:lnTo>
                      <a:pt x="458" y="83"/>
                    </a:lnTo>
                    <a:lnTo>
                      <a:pt x="462" y="80"/>
                    </a:lnTo>
                    <a:lnTo>
                      <a:pt x="465" y="77"/>
                    </a:lnTo>
                    <a:lnTo>
                      <a:pt x="468" y="74"/>
                    </a:lnTo>
                    <a:lnTo>
                      <a:pt x="472" y="70"/>
                    </a:lnTo>
                    <a:lnTo>
                      <a:pt x="474" y="67"/>
                    </a:lnTo>
                    <a:lnTo>
                      <a:pt x="476" y="63"/>
                    </a:lnTo>
                    <a:lnTo>
                      <a:pt x="477" y="59"/>
                    </a:lnTo>
                    <a:lnTo>
                      <a:pt x="479" y="53"/>
                    </a:lnTo>
                    <a:lnTo>
                      <a:pt x="479" y="49"/>
                    </a:lnTo>
                    <a:lnTo>
                      <a:pt x="480" y="45"/>
                    </a:lnTo>
                    <a:lnTo>
                      <a:pt x="479" y="40"/>
                    </a:lnTo>
                    <a:lnTo>
                      <a:pt x="479" y="35"/>
                    </a:lnTo>
                    <a:lnTo>
                      <a:pt x="477" y="31"/>
                    </a:lnTo>
                    <a:lnTo>
                      <a:pt x="476" y="27"/>
                    </a:lnTo>
                    <a:lnTo>
                      <a:pt x="474" y="23"/>
                    </a:lnTo>
                    <a:lnTo>
                      <a:pt x="472" y="20"/>
                    </a:lnTo>
                    <a:lnTo>
                      <a:pt x="468" y="15"/>
                    </a:lnTo>
                    <a:lnTo>
                      <a:pt x="465" y="12"/>
                    </a:lnTo>
                    <a:lnTo>
                      <a:pt x="462" y="9"/>
                    </a:lnTo>
                    <a:lnTo>
                      <a:pt x="458" y="7"/>
                    </a:lnTo>
                    <a:lnTo>
                      <a:pt x="455" y="5"/>
                    </a:lnTo>
                    <a:lnTo>
                      <a:pt x="451" y="3"/>
                    </a:lnTo>
                    <a:lnTo>
                      <a:pt x="447" y="1"/>
                    </a:lnTo>
                    <a:lnTo>
                      <a:pt x="442" y="0"/>
                    </a:lnTo>
                    <a:lnTo>
                      <a:pt x="438" y="0"/>
                    </a:lnTo>
                    <a:lnTo>
                      <a:pt x="433" y="0"/>
                    </a:lnTo>
                    <a:lnTo>
                      <a:pt x="45" y="0"/>
                    </a:lnTo>
                    <a:lnTo>
                      <a:pt x="40" y="0"/>
                    </a:lnTo>
                    <a:lnTo>
                      <a:pt x="36" y="0"/>
                    </a:lnTo>
                    <a:lnTo>
                      <a:pt x="32" y="1"/>
                    </a:lnTo>
                    <a:lnTo>
                      <a:pt x="28" y="3"/>
                    </a:lnTo>
                    <a:lnTo>
                      <a:pt x="24" y="5"/>
                    </a:lnTo>
                    <a:lnTo>
                      <a:pt x="20" y="7"/>
                    </a:lnTo>
                    <a:lnTo>
                      <a:pt x="17" y="9"/>
                    </a:lnTo>
                    <a:lnTo>
                      <a:pt x="13" y="12"/>
                    </a:lnTo>
                    <a:lnTo>
                      <a:pt x="10" y="15"/>
                    </a:lnTo>
                    <a:lnTo>
                      <a:pt x="7" y="20"/>
                    </a:lnTo>
                    <a:lnTo>
                      <a:pt x="5" y="23"/>
                    </a:lnTo>
                    <a:lnTo>
                      <a:pt x="3" y="27"/>
                    </a:lnTo>
                    <a:lnTo>
                      <a:pt x="2" y="31"/>
                    </a:lnTo>
                    <a:lnTo>
                      <a:pt x="0" y="35"/>
                    </a:lnTo>
                    <a:lnTo>
                      <a:pt x="0" y="40"/>
                    </a:lnTo>
                    <a:lnTo>
                      <a:pt x="0" y="45"/>
                    </a:lnTo>
                    <a:lnTo>
                      <a:pt x="0" y="49"/>
                    </a:lnTo>
                    <a:lnTo>
                      <a:pt x="0" y="53"/>
                    </a:lnTo>
                    <a:lnTo>
                      <a:pt x="2" y="59"/>
                    </a:lnTo>
                    <a:lnTo>
                      <a:pt x="3" y="63"/>
                    </a:lnTo>
                    <a:lnTo>
                      <a:pt x="5" y="67"/>
                    </a:lnTo>
                    <a:lnTo>
                      <a:pt x="7" y="70"/>
                    </a:lnTo>
                    <a:lnTo>
                      <a:pt x="10" y="74"/>
                    </a:lnTo>
                    <a:lnTo>
                      <a:pt x="13" y="77"/>
                    </a:lnTo>
                    <a:lnTo>
                      <a:pt x="17" y="80"/>
                    </a:lnTo>
                    <a:lnTo>
                      <a:pt x="20" y="83"/>
                    </a:lnTo>
                    <a:lnTo>
                      <a:pt x="24" y="85"/>
                    </a:lnTo>
                    <a:lnTo>
                      <a:pt x="28" y="87"/>
                    </a:lnTo>
                    <a:lnTo>
                      <a:pt x="32" y="88"/>
                    </a:lnTo>
                    <a:lnTo>
                      <a:pt x="36" y="90"/>
                    </a:lnTo>
                    <a:lnTo>
                      <a:pt x="40" y="90"/>
                    </a:lnTo>
                    <a:lnTo>
                      <a:pt x="45" y="91"/>
                    </a:lnTo>
                    <a:lnTo>
                      <a:pt x="433" y="91"/>
                    </a:lnTo>
                    <a:close/>
                  </a:path>
                </a:pathLst>
              </a:custGeom>
              <a:solidFill>
                <a:srgbClr val="CED2D0"/>
              </a:solidFill>
              <a:ln w="0">
                <a:solidFill>
                  <a:schemeClr val="bg2"/>
                </a:solidFill>
                <a:prstDash val="solid"/>
                <a:round/>
                <a:headEnd/>
                <a:tailEnd/>
              </a:ln>
            </p:spPr>
            <p:txBody>
              <a:bodyPr/>
              <a:lstStyle/>
              <a:p>
                <a:endParaRPr lang="en-US"/>
              </a:p>
            </p:txBody>
          </p:sp>
          <p:sp>
            <p:nvSpPr>
              <p:cNvPr id="1039834" name="Rectangle 474"/>
              <p:cNvSpPr>
                <a:spLocks noChangeArrowheads="1"/>
              </p:cNvSpPr>
              <p:nvPr/>
            </p:nvSpPr>
            <p:spPr bwMode="auto">
              <a:xfrm>
                <a:off x="2746" y="2288"/>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35" name="Rectangle 475"/>
              <p:cNvSpPr>
                <a:spLocks noChangeArrowheads="1"/>
              </p:cNvSpPr>
              <p:nvPr/>
            </p:nvSpPr>
            <p:spPr bwMode="auto">
              <a:xfrm>
                <a:off x="2746" y="227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36" name="Rectangle 476"/>
              <p:cNvSpPr>
                <a:spLocks noChangeArrowheads="1"/>
              </p:cNvSpPr>
              <p:nvPr/>
            </p:nvSpPr>
            <p:spPr bwMode="auto">
              <a:xfrm>
                <a:off x="2746" y="2313"/>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37" name="Rectangle 477"/>
              <p:cNvSpPr>
                <a:spLocks noChangeArrowheads="1"/>
              </p:cNvSpPr>
              <p:nvPr/>
            </p:nvSpPr>
            <p:spPr bwMode="auto">
              <a:xfrm>
                <a:off x="2746" y="230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38" name="Rectangle 478"/>
              <p:cNvSpPr>
                <a:spLocks noChangeArrowheads="1"/>
              </p:cNvSpPr>
              <p:nvPr/>
            </p:nvSpPr>
            <p:spPr bwMode="auto">
              <a:xfrm>
                <a:off x="2746" y="2237"/>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839" name="Rectangle 479"/>
              <p:cNvSpPr>
                <a:spLocks noChangeArrowheads="1"/>
              </p:cNvSpPr>
              <p:nvPr/>
            </p:nvSpPr>
            <p:spPr bwMode="auto">
              <a:xfrm>
                <a:off x="2746" y="2223"/>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40" name="Rectangle 480"/>
              <p:cNvSpPr>
                <a:spLocks noChangeArrowheads="1"/>
              </p:cNvSpPr>
              <p:nvPr/>
            </p:nvSpPr>
            <p:spPr bwMode="auto">
              <a:xfrm>
                <a:off x="2746" y="2262"/>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841" name="Rectangle 481"/>
              <p:cNvSpPr>
                <a:spLocks noChangeArrowheads="1"/>
              </p:cNvSpPr>
              <p:nvPr/>
            </p:nvSpPr>
            <p:spPr bwMode="auto">
              <a:xfrm>
                <a:off x="2746" y="2248"/>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42" name="Rectangle 482"/>
              <p:cNvSpPr>
                <a:spLocks noChangeArrowheads="1"/>
              </p:cNvSpPr>
              <p:nvPr/>
            </p:nvSpPr>
            <p:spPr bwMode="auto">
              <a:xfrm>
                <a:off x="2746" y="218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43" name="Rectangle 483"/>
              <p:cNvSpPr>
                <a:spLocks noChangeArrowheads="1"/>
              </p:cNvSpPr>
              <p:nvPr/>
            </p:nvSpPr>
            <p:spPr bwMode="auto">
              <a:xfrm>
                <a:off x="2746" y="217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44" name="Rectangle 484"/>
              <p:cNvSpPr>
                <a:spLocks noChangeArrowheads="1"/>
              </p:cNvSpPr>
              <p:nvPr/>
            </p:nvSpPr>
            <p:spPr bwMode="auto">
              <a:xfrm>
                <a:off x="2746" y="2209"/>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45" name="Rectangle 485"/>
              <p:cNvSpPr>
                <a:spLocks noChangeArrowheads="1"/>
              </p:cNvSpPr>
              <p:nvPr/>
            </p:nvSpPr>
            <p:spPr bwMode="auto">
              <a:xfrm>
                <a:off x="2746" y="2196"/>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846" name="Rectangle 486"/>
              <p:cNvSpPr>
                <a:spLocks noChangeArrowheads="1"/>
              </p:cNvSpPr>
              <p:nvPr/>
            </p:nvSpPr>
            <p:spPr bwMode="auto">
              <a:xfrm>
                <a:off x="2746" y="213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47" name="Rectangle 487"/>
              <p:cNvSpPr>
                <a:spLocks noChangeArrowheads="1"/>
              </p:cNvSpPr>
              <p:nvPr/>
            </p:nvSpPr>
            <p:spPr bwMode="auto">
              <a:xfrm>
                <a:off x="2746" y="2119"/>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848" name="Rectangle 488"/>
              <p:cNvSpPr>
                <a:spLocks noChangeArrowheads="1"/>
              </p:cNvSpPr>
              <p:nvPr/>
            </p:nvSpPr>
            <p:spPr bwMode="auto">
              <a:xfrm>
                <a:off x="2746" y="2157"/>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49" name="Rectangle 489"/>
              <p:cNvSpPr>
                <a:spLocks noChangeArrowheads="1"/>
              </p:cNvSpPr>
              <p:nvPr/>
            </p:nvSpPr>
            <p:spPr bwMode="auto">
              <a:xfrm>
                <a:off x="2746" y="214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50" name="Rectangle 490"/>
              <p:cNvSpPr>
                <a:spLocks noChangeArrowheads="1"/>
              </p:cNvSpPr>
              <p:nvPr/>
            </p:nvSpPr>
            <p:spPr bwMode="auto">
              <a:xfrm>
                <a:off x="2746" y="208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51" name="Rectangle 491"/>
              <p:cNvSpPr>
                <a:spLocks noChangeArrowheads="1"/>
              </p:cNvSpPr>
              <p:nvPr/>
            </p:nvSpPr>
            <p:spPr bwMode="auto">
              <a:xfrm>
                <a:off x="2746" y="2067"/>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52" name="Rectangle 492"/>
              <p:cNvSpPr>
                <a:spLocks noChangeArrowheads="1"/>
              </p:cNvSpPr>
              <p:nvPr/>
            </p:nvSpPr>
            <p:spPr bwMode="auto">
              <a:xfrm>
                <a:off x="2746" y="210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53" name="Rectangle 493"/>
              <p:cNvSpPr>
                <a:spLocks noChangeArrowheads="1"/>
              </p:cNvSpPr>
              <p:nvPr/>
            </p:nvSpPr>
            <p:spPr bwMode="auto">
              <a:xfrm>
                <a:off x="2746" y="209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54" name="Rectangle 494"/>
              <p:cNvSpPr>
                <a:spLocks noChangeArrowheads="1"/>
              </p:cNvSpPr>
              <p:nvPr/>
            </p:nvSpPr>
            <p:spPr bwMode="auto">
              <a:xfrm>
                <a:off x="2746" y="2029"/>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855" name="Rectangle 495"/>
              <p:cNvSpPr>
                <a:spLocks noChangeArrowheads="1"/>
              </p:cNvSpPr>
              <p:nvPr/>
            </p:nvSpPr>
            <p:spPr bwMode="auto">
              <a:xfrm>
                <a:off x="2746" y="201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56" name="Rectangle 496"/>
              <p:cNvSpPr>
                <a:spLocks noChangeArrowheads="1"/>
              </p:cNvSpPr>
              <p:nvPr/>
            </p:nvSpPr>
            <p:spPr bwMode="auto">
              <a:xfrm>
                <a:off x="2746" y="2054"/>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857" name="Rectangle 497"/>
              <p:cNvSpPr>
                <a:spLocks noChangeArrowheads="1"/>
              </p:cNvSpPr>
              <p:nvPr/>
            </p:nvSpPr>
            <p:spPr bwMode="auto">
              <a:xfrm>
                <a:off x="2746" y="204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58" name="Rectangle 498"/>
              <p:cNvSpPr>
                <a:spLocks noChangeArrowheads="1"/>
              </p:cNvSpPr>
              <p:nvPr/>
            </p:nvSpPr>
            <p:spPr bwMode="auto">
              <a:xfrm>
                <a:off x="2746" y="1976"/>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59" name="Rectangle 499"/>
              <p:cNvSpPr>
                <a:spLocks noChangeArrowheads="1"/>
              </p:cNvSpPr>
              <p:nvPr/>
            </p:nvSpPr>
            <p:spPr bwMode="auto">
              <a:xfrm>
                <a:off x="2746" y="196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60" name="Rectangle 500"/>
              <p:cNvSpPr>
                <a:spLocks noChangeArrowheads="1"/>
              </p:cNvSpPr>
              <p:nvPr/>
            </p:nvSpPr>
            <p:spPr bwMode="auto">
              <a:xfrm>
                <a:off x="2746" y="2001"/>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61" name="Rectangle 501"/>
              <p:cNvSpPr>
                <a:spLocks noChangeArrowheads="1"/>
              </p:cNvSpPr>
              <p:nvPr/>
            </p:nvSpPr>
            <p:spPr bwMode="auto">
              <a:xfrm>
                <a:off x="2746" y="1988"/>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862" name="Rectangle 502"/>
              <p:cNvSpPr>
                <a:spLocks noChangeArrowheads="1"/>
              </p:cNvSpPr>
              <p:nvPr/>
            </p:nvSpPr>
            <p:spPr bwMode="auto">
              <a:xfrm>
                <a:off x="2746" y="192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63" name="Rectangle 503"/>
              <p:cNvSpPr>
                <a:spLocks noChangeArrowheads="1"/>
              </p:cNvSpPr>
              <p:nvPr/>
            </p:nvSpPr>
            <p:spPr bwMode="auto">
              <a:xfrm>
                <a:off x="2746" y="1911"/>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64" name="Rectangle 504"/>
              <p:cNvSpPr>
                <a:spLocks noChangeArrowheads="1"/>
              </p:cNvSpPr>
              <p:nvPr/>
            </p:nvSpPr>
            <p:spPr bwMode="auto">
              <a:xfrm>
                <a:off x="2746" y="1949"/>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65" name="Rectangle 505"/>
              <p:cNvSpPr>
                <a:spLocks noChangeArrowheads="1"/>
              </p:cNvSpPr>
              <p:nvPr/>
            </p:nvSpPr>
            <p:spPr bwMode="auto">
              <a:xfrm>
                <a:off x="2746" y="1936"/>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66" name="Line 506"/>
              <p:cNvSpPr>
                <a:spLocks noChangeShapeType="1"/>
              </p:cNvSpPr>
              <p:nvPr/>
            </p:nvSpPr>
            <p:spPr bwMode="auto">
              <a:xfrm flipH="1">
                <a:off x="2618" y="2352"/>
                <a:ext cx="277" cy="1"/>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867" name="Freeform 507"/>
              <p:cNvSpPr>
                <a:spLocks/>
              </p:cNvSpPr>
              <p:nvPr/>
            </p:nvSpPr>
            <p:spPr bwMode="auto">
              <a:xfrm>
                <a:off x="2496" y="2326"/>
                <a:ext cx="122" cy="26"/>
              </a:xfrm>
              <a:custGeom>
                <a:avLst/>
                <a:gdLst>
                  <a:gd name="T0" fmla="*/ 1220 w 1220"/>
                  <a:gd name="T1" fmla="*/ 261 h 261"/>
                  <a:gd name="T2" fmla="*/ 1215 w 1220"/>
                  <a:gd name="T3" fmla="*/ 258 h 261"/>
                  <a:gd name="T4" fmla="*/ 1199 w 1220"/>
                  <a:gd name="T5" fmla="*/ 249 h 261"/>
                  <a:gd name="T6" fmla="*/ 1174 w 1220"/>
                  <a:gd name="T7" fmla="*/ 236 h 261"/>
                  <a:gd name="T8" fmla="*/ 1139 w 1220"/>
                  <a:gd name="T9" fmla="*/ 220 h 261"/>
                  <a:gd name="T10" fmla="*/ 1094 w 1220"/>
                  <a:gd name="T11" fmla="*/ 200 h 261"/>
                  <a:gd name="T12" fmla="*/ 1040 w 1220"/>
                  <a:gd name="T13" fmla="*/ 177 h 261"/>
                  <a:gd name="T14" fmla="*/ 976 w 1220"/>
                  <a:gd name="T15" fmla="*/ 154 h 261"/>
                  <a:gd name="T16" fmla="*/ 903 w 1220"/>
                  <a:gd name="T17" fmla="*/ 130 h 261"/>
                  <a:gd name="T18" fmla="*/ 821 w 1220"/>
                  <a:gd name="T19" fmla="*/ 105 h 261"/>
                  <a:gd name="T20" fmla="*/ 730 w 1220"/>
                  <a:gd name="T21" fmla="*/ 82 h 261"/>
                  <a:gd name="T22" fmla="*/ 630 w 1220"/>
                  <a:gd name="T23" fmla="*/ 59 h 261"/>
                  <a:gd name="T24" fmla="*/ 521 w 1220"/>
                  <a:gd name="T25" fmla="*/ 40 h 261"/>
                  <a:gd name="T26" fmla="*/ 402 w 1220"/>
                  <a:gd name="T27" fmla="*/ 23 h 261"/>
                  <a:gd name="T28" fmla="*/ 277 w 1220"/>
                  <a:gd name="T29" fmla="*/ 10 h 261"/>
                  <a:gd name="T30" fmla="*/ 142 w 1220"/>
                  <a:gd name="T31" fmla="*/ 2 h 261"/>
                  <a:gd name="T32" fmla="*/ 0 w 1220"/>
                  <a:gd name="T3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0" h="261">
                    <a:moveTo>
                      <a:pt x="1220" y="261"/>
                    </a:moveTo>
                    <a:lnTo>
                      <a:pt x="1215" y="258"/>
                    </a:lnTo>
                    <a:lnTo>
                      <a:pt x="1199" y="249"/>
                    </a:lnTo>
                    <a:lnTo>
                      <a:pt x="1174" y="236"/>
                    </a:lnTo>
                    <a:lnTo>
                      <a:pt x="1139" y="220"/>
                    </a:lnTo>
                    <a:lnTo>
                      <a:pt x="1094" y="200"/>
                    </a:lnTo>
                    <a:lnTo>
                      <a:pt x="1040" y="177"/>
                    </a:lnTo>
                    <a:lnTo>
                      <a:pt x="976" y="154"/>
                    </a:lnTo>
                    <a:lnTo>
                      <a:pt x="903" y="130"/>
                    </a:lnTo>
                    <a:lnTo>
                      <a:pt x="821" y="105"/>
                    </a:lnTo>
                    <a:lnTo>
                      <a:pt x="730" y="82"/>
                    </a:lnTo>
                    <a:lnTo>
                      <a:pt x="630" y="59"/>
                    </a:lnTo>
                    <a:lnTo>
                      <a:pt x="521" y="40"/>
                    </a:lnTo>
                    <a:lnTo>
                      <a:pt x="402" y="23"/>
                    </a:lnTo>
                    <a:lnTo>
                      <a:pt x="277" y="10"/>
                    </a:lnTo>
                    <a:lnTo>
                      <a:pt x="142" y="2"/>
                    </a:lnTo>
                    <a:lnTo>
                      <a:pt x="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9868" name="Freeform 508"/>
              <p:cNvSpPr>
                <a:spLocks/>
              </p:cNvSpPr>
              <p:nvPr/>
            </p:nvSpPr>
            <p:spPr bwMode="auto">
              <a:xfrm>
                <a:off x="2618" y="2352"/>
                <a:ext cx="1" cy="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000000"/>
              </a:solidFill>
              <a:ln w="0">
                <a:solidFill>
                  <a:schemeClr val="bg2"/>
                </a:solidFill>
                <a:prstDash val="solid"/>
                <a:round/>
                <a:headEnd/>
                <a:tailEnd/>
              </a:ln>
            </p:spPr>
            <p:txBody>
              <a:bodyPr/>
              <a:lstStyle/>
              <a:p>
                <a:endParaRPr lang="en-US"/>
              </a:p>
            </p:txBody>
          </p:sp>
          <p:sp>
            <p:nvSpPr>
              <p:cNvPr id="1039869" name="Freeform 509"/>
              <p:cNvSpPr>
                <a:spLocks/>
              </p:cNvSpPr>
              <p:nvPr/>
            </p:nvSpPr>
            <p:spPr bwMode="auto">
              <a:xfrm>
                <a:off x="2496" y="2326"/>
                <a:ext cx="1" cy="1"/>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000000"/>
              </a:solidFill>
              <a:ln w="0">
                <a:solidFill>
                  <a:schemeClr val="bg2"/>
                </a:solidFill>
                <a:prstDash val="solid"/>
                <a:round/>
                <a:headEnd/>
                <a:tailEnd/>
              </a:ln>
            </p:spPr>
            <p:txBody>
              <a:bodyPr/>
              <a:lstStyle/>
              <a:p>
                <a:endParaRPr lang="en-US"/>
              </a:p>
            </p:txBody>
          </p:sp>
          <p:sp>
            <p:nvSpPr>
              <p:cNvPr id="1039870" name="Freeform 510"/>
              <p:cNvSpPr>
                <a:spLocks/>
              </p:cNvSpPr>
              <p:nvPr/>
            </p:nvSpPr>
            <p:spPr bwMode="auto">
              <a:xfrm>
                <a:off x="2903" y="1621"/>
                <a:ext cx="65" cy="64"/>
              </a:xfrm>
              <a:custGeom>
                <a:avLst/>
                <a:gdLst>
                  <a:gd name="T0" fmla="*/ 585 w 644"/>
                  <a:gd name="T1" fmla="*/ 641 h 642"/>
                  <a:gd name="T2" fmla="*/ 598 w 644"/>
                  <a:gd name="T3" fmla="*/ 639 h 642"/>
                  <a:gd name="T4" fmla="*/ 610 w 644"/>
                  <a:gd name="T5" fmla="*/ 634 h 642"/>
                  <a:gd name="T6" fmla="*/ 620 w 644"/>
                  <a:gd name="T7" fmla="*/ 626 h 642"/>
                  <a:gd name="T8" fmla="*/ 629 w 644"/>
                  <a:gd name="T9" fmla="*/ 618 h 642"/>
                  <a:gd name="T10" fmla="*/ 636 w 644"/>
                  <a:gd name="T11" fmla="*/ 608 h 642"/>
                  <a:gd name="T12" fmla="*/ 641 w 644"/>
                  <a:gd name="T13" fmla="*/ 597 h 642"/>
                  <a:gd name="T14" fmla="*/ 643 w 644"/>
                  <a:gd name="T15" fmla="*/ 584 h 642"/>
                  <a:gd name="T16" fmla="*/ 644 w 644"/>
                  <a:gd name="T17" fmla="*/ 64 h 642"/>
                  <a:gd name="T18" fmla="*/ 642 w 644"/>
                  <a:gd name="T19" fmla="*/ 51 h 642"/>
                  <a:gd name="T20" fmla="*/ 639 w 644"/>
                  <a:gd name="T21" fmla="*/ 38 h 642"/>
                  <a:gd name="T22" fmla="*/ 633 w 644"/>
                  <a:gd name="T23" fmla="*/ 28 h 642"/>
                  <a:gd name="T24" fmla="*/ 624 w 644"/>
                  <a:gd name="T25" fmla="*/ 19 h 642"/>
                  <a:gd name="T26" fmla="*/ 615 w 644"/>
                  <a:gd name="T27" fmla="*/ 11 h 642"/>
                  <a:gd name="T28" fmla="*/ 604 w 644"/>
                  <a:gd name="T29" fmla="*/ 5 h 642"/>
                  <a:gd name="T30" fmla="*/ 591 w 644"/>
                  <a:gd name="T31" fmla="*/ 1 h 642"/>
                  <a:gd name="T32" fmla="*/ 579 w 644"/>
                  <a:gd name="T33" fmla="*/ 0 h 642"/>
                  <a:gd name="T34" fmla="*/ 58 w 644"/>
                  <a:gd name="T35" fmla="*/ 0 h 642"/>
                  <a:gd name="T36" fmla="*/ 45 w 644"/>
                  <a:gd name="T37" fmla="*/ 2 h 642"/>
                  <a:gd name="T38" fmla="*/ 34 w 644"/>
                  <a:gd name="T39" fmla="*/ 8 h 642"/>
                  <a:gd name="T40" fmla="*/ 23 w 644"/>
                  <a:gd name="T41" fmla="*/ 15 h 642"/>
                  <a:gd name="T42" fmla="*/ 14 w 644"/>
                  <a:gd name="T43" fmla="*/ 23 h 642"/>
                  <a:gd name="T44" fmla="*/ 7 w 644"/>
                  <a:gd name="T45" fmla="*/ 33 h 642"/>
                  <a:gd name="T46" fmla="*/ 2 w 644"/>
                  <a:gd name="T47" fmla="*/ 45 h 642"/>
                  <a:gd name="T48" fmla="*/ 0 w 644"/>
                  <a:gd name="T49" fmla="*/ 57 h 642"/>
                  <a:gd name="T50" fmla="*/ 0 w 644"/>
                  <a:gd name="T51" fmla="*/ 578 h 642"/>
                  <a:gd name="T52" fmla="*/ 1 w 644"/>
                  <a:gd name="T53" fmla="*/ 591 h 642"/>
                  <a:gd name="T54" fmla="*/ 4 w 644"/>
                  <a:gd name="T55" fmla="*/ 603 h 642"/>
                  <a:gd name="T56" fmla="*/ 10 w 644"/>
                  <a:gd name="T57" fmla="*/ 613 h 642"/>
                  <a:gd name="T58" fmla="*/ 18 w 644"/>
                  <a:gd name="T59" fmla="*/ 622 h 642"/>
                  <a:gd name="T60" fmla="*/ 27 w 644"/>
                  <a:gd name="T61" fmla="*/ 631 h 642"/>
                  <a:gd name="T62" fmla="*/ 39 w 644"/>
                  <a:gd name="T63" fmla="*/ 637 h 642"/>
                  <a:gd name="T64" fmla="*/ 51 w 644"/>
                  <a:gd name="T65" fmla="*/ 640 h 642"/>
                  <a:gd name="T66" fmla="*/ 65 w 644"/>
                  <a:gd name="T67"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4" h="642">
                    <a:moveTo>
                      <a:pt x="579" y="642"/>
                    </a:moveTo>
                    <a:lnTo>
                      <a:pt x="585" y="641"/>
                    </a:lnTo>
                    <a:lnTo>
                      <a:pt x="591" y="640"/>
                    </a:lnTo>
                    <a:lnTo>
                      <a:pt x="598" y="639"/>
                    </a:lnTo>
                    <a:lnTo>
                      <a:pt x="604" y="637"/>
                    </a:lnTo>
                    <a:lnTo>
                      <a:pt x="610" y="634"/>
                    </a:lnTo>
                    <a:lnTo>
                      <a:pt x="615" y="631"/>
                    </a:lnTo>
                    <a:lnTo>
                      <a:pt x="620" y="626"/>
                    </a:lnTo>
                    <a:lnTo>
                      <a:pt x="624" y="622"/>
                    </a:lnTo>
                    <a:lnTo>
                      <a:pt x="629" y="618"/>
                    </a:lnTo>
                    <a:lnTo>
                      <a:pt x="633" y="613"/>
                    </a:lnTo>
                    <a:lnTo>
                      <a:pt x="636" y="608"/>
                    </a:lnTo>
                    <a:lnTo>
                      <a:pt x="639" y="603"/>
                    </a:lnTo>
                    <a:lnTo>
                      <a:pt x="641" y="597"/>
                    </a:lnTo>
                    <a:lnTo>
                      <a:pt x="642" y="591"/>
                    </a:lnTo>
                    <a:lnTo>
                      <a:pt x="643" y="584"/>
                    </a:lnTo>
                    <a:lnTo>
                      <a:pt x="644" y="578"/>
                    </a:lnTo>
                    <a:lnTo>
                      <a:pt x="644" y="64"/>
                    </a:lnTo>
                    <a:lnTo>
                      <a:pt x="643" y="57"/>
                    </a:lnTo>
                    <a:lnTo>
                      <a:pt x="642" y="51"/>
                    </a:lnTo>
                    <a:lnTo>
                      <a:pt x="641" y="45"/>
                    </a:lnTo>
                    <a:lnTo>
                      <a:pt x="639" y="38"/>
                    </a:lnTo>
                    <a:lnTo>
                      <a:pt x="636" y="33"/>
                    </a:lnTo>
                    <a:lnTo>
                      <a:pt x="633" y="28"/>
                    </a:lnTo>
                    <a:lnTo>
                      <a:pt x="629" y="23"/>
                    </a:lnTo>
                    <a:lnTo>
                      <a:pt x="624" y="19"/>
                    </a:lnTo>
                    <a:lnTo>
                      <a:pt x="620" y="15"/>
                    </a:lnTo>
                    <a:lnTo>
                      <a:pt x="615" y="11"/>
                    </a:lnTo>
                    <a:lnTo>
                      <a:pt x="610" y="8"/>
                    </a:lnTo>
                    <a:lnTo>
                      <a:pt x="604" y="5"/>
                    </a:lnTo>
                    <a:lnTo>
                      <a:pt x="598" y="2"/>
                    </a:lnTo>
                    <a:lnTo>
                      <a:pt x="591" y="1"/>
                    </a:lnTo>
                    <a:lnTo>
                      <a:pt x="585" y="0"/>
                    </a:lnTo>
                    <a:lnTo>
                      <a:pt x="579" y="0"/>
                    </a:lnTo>
                    <a:lnTo>
                      <a:pt x="65" y="0"/>
                    </a:lnTo>
                    <a:lnTo>
                      <a:pt x="58" y="0"/>
                    </a:lnTo>
                    <a:lnTo>
                      <a:pt x="51" y="1"/>
                    </a:lnTo>
                    <a:lnTo>
                      <a:pt x="45" y="2"/>
                    </a:lnTo>
                    <a:lnTo>
                      <a:pt x="39" y="5"/>
                    </a:lnTo>
                    <a:lnTo>
                      <a:pt x="34" y="8"/>
                    </a:lnTo>
                    <a:lnTo>
                      <a:pt x="27" y="11"/>
                    </a:lnTo>
                    <a:lnTo>
                      <a:pt x="23" y="15"/>
                    </a:lnTo>
                    <a:lnTo>
                      <a:pt x="18" y="19"/>
                    </a:lnTo>
                    <a:lnTo>
                      <a:pt x="14" y="23"/>
                    </a:lnTo>
                    <a:lnTo>
                      <a:pt x="10" y="28"/>
                    </a:lnTo>
                    <a:lnTo>
                      <a:pt x="7" y="33"/>
                    </a:lnTo>
                    <a:lnTo>
                      <a:pt x="4" y="38"/>
                    </a:lnTo>
                    <a:lnTo>
                      <a:pt x="2" y="45"/>
                    </a:lnTo>
                    <a:lnTo>
                      <a:pt x="1" y="51"/>
                    </a:lnTo>
                    <a:lnTo>
                      <a:pt x="0" y="57"/>
                    </a:lnTo>
                    <a:lnTo>
                      <a:pt x="0" y="64"/>
                    </a:lnTo>
                    <a:lnTo>
                      <a:pt x="0" y="578"/>
                    </a:lnTo>
                    <a:lnTo>
                      <a:pt x="0" y="584"/>
                    </a:lnTo>
                    <a:lnTo>
                      <a:pt x="1" y="591"/>
                    </a:lnTo>
                    <a:lnTo>
                      <a:pt x="2" y="597"/>
                    </a:lnTo>
                    <a:lnTo>
                      <a:pt x="4" y="603"/>
                    </a:lnTo>
                    <a:lnTo>
                      <a:pt x="7" y="608"/>
                    </a:lnTo>
                    <a:lnTo>
                      <a:pt x="10" y="613"/>
                    </a:lnTo>
                    <a:lnTo>
                      <a:pt x="14" y="618"/>
                    </a:lnTo>
                    <a:lnTo>
                      <a:pt x="18" y="622"/>
                    </a:lnTo>
                    <a:lnTo>
                      <a:pt x="23" y="626"/>
                    </a:lnTo>
                    <a:lnTo>
                      <a:pt x="27" y="631"/>
                    </a:lnTo>
                    <a:lnTo>
                      <a:pt x="34" y="634"/>
                    </a:lnTo>
                    <a:lnTo>
                      <a:pt x="39" y="637"/>
                    </a:lnTo>
                    <a:lnTo>
                      <a:pt x="45" y="639"/>
                    </a:lnTo>
                    <a:lnTo>
                      <a:pt x="51" y="640"/>
                    </a:lnTo>
                    <a:lnTo>
                      <a:pt x="58" y="641"/>
                    </a:lnTo>
                    <a:lnTo>
                      <a:pt x="65" y="642"/>
                    </a:lnTo>
                    <a:lnTo>
                      <a:pt x="579" y="642"/>
                    </a:lnTo>
                    <a:close/>
                  </a:path>
                </a:pathLst>
              </a:custGeom>
              <a:solidFill>
                <a:srgbClr val="333333"/>
              </a:solidFill>
              <a:ln w="0">
                <a:solidFill>
                  <a:schemeClr val="bg2"/>
                </a:solidFill>
                <a:prstDash val="solid"/>
                <a:round/>
                <a:headEnd/>
                <a:tailEnd/>
              </a:ln>
            </p:spPr>
            <p:txBody>
              <a:bodyPr/>
              <a:lstStyle/>
              <a:p>
                <a:endParaRPr lang="en-US"/>
              </a:p>
            </p:txBody>
          </p:sp>
          <p:sp>
            <p:nvSpPr>
              <p:cNvPr id="1039871" name="Freeform 511"/>
              <p:cNvSpPr>
                <a:spLocks/>
              </p:cNvSpPr>
              <p:nvPr/>
            </p:nvSpPr>
            <p:spPr bwMode="auto">
              <a:xfrm>
                <a:off x="2907" y="1624"/>
                <a:ext cx="58" cy="58"/>
              </a:xfrm>
              <a:custGeom>
                <a:avLst/>
                <a:gdLst>
                  <a:gd name="T0" fmla="*/ 527 w 580"/>
                  <a:gd name="T1" fmla="*/ 577 h 578"/>
                  <a:gd name="T2" fmla="*/ 538 w 580"/>
                  <a:gd name="T3" fmla="*/ 575 h 578"/>
                  <a:gd name="T4" fmla="*/ 548 w 580"/>
                  <a:gd name="T5" fmla="*/ 571 h 578"/>
                  <a:gd name="T6" fmla="*/ 558 w 580"/>
                  <a:gd name="T7" fmla="*/ 565 h 578"/>
                  <a:gd name="T8" fmla="*/ 566 w 580"/>
                  <a:gd name="T9" fmla="*/ 556 h 578"/>
                  <a:gd name="T10" fmla="*/ 573 w 580"/>
                  <a:gd name="T11" fmla="*/ 547 h 578"/>
                  <a:gd name="T12" fmla="*/ 577 w 580"/>
                  <a:gd name="T13" fmla="*/ 537 h 578"/>
                  <a:gd name="T14" fmla="*/ 579 w 580"/>
                  <a:gd name="T15" fmla="*/ 526 h 578"/>
                  <a:gd name="T16" fmla="*/ 580 w 580"/>
                  <a:gd name="T17" fmla="*/ 58 h 578"/>
                  <a:gd name="T18" fmla="*/ 578 w 580"/>
                  <a:gd name="T19" fmla="*/ 46 h 578"/>
                  <a:gd name="T20" fmla="*/ 575 w 580"/>
                  <a:gd name="T21" fmla="*/ 35 h 578"/>
                  <a:gd name="T22" fmla="*/ 570 w 580"/>
                  <a:gd name="T23" fmla="*/ 25 h 578"/>
                  <a:gd name="T24" fmla="*/ 563 w 580"/>
                  <a:gd name="T25" fmla="*/ 17 h 578"/>
                  <a:gd name="T26" fmla="*/ 553 w 580"/>
                  <a:gd name="T27" fmla="*/ 10 h 578"/>
                  <a:gd name="T28" fmla="*/ 543 w 580"/>
                  <a:gd name="T29" fmla="*/ 4 h 578"/>
                  <a:gd name="T30" fmla="*/ 533 w 580"/>
                  <a:gd name="T31" fmla="*/ 1 h 578"/>
                  <a:gd name="T32" fmla="*/ 521 w 580"/>
                  <a:gd name="T33" fmla="*/ 0 h 578"/>
                  <a:gd name="T34" fmla="*/ 53 w 580"/>
                  <a:gd name="T35" fmla="*/ 0 h 578"/>
                  <a:gd name="T36" fmla="*/ 42 w 580"/>
                  <a:gd name="T37" fmla="*/ 2 h 578"/>
                  <a:gd name="T38" fmla="*/ 31 w 580"/>
                  <a:gd name="T39" fmla="*/ 6 h 578"/>
                  <a:gd name="T40" fmla="*/ 21 w 580"/>
                  <a:gd name="T41" fmla="*/ 13 h 578"/>
                  <a:gd name="T42" fmla="*/ 14 w 580"/>
                  <a:gd name="T43" fmla="*/ 21 h 578"/>
                  <a:gd name="T44" fmla="*/ 7 w 580"/>
                  <a:gd name="T45" fmla="*/ 30 h 578"/>
                  <a:gd name="T46" fmla="*/ 3 w 580"/>
                  <a:gd name="T47" fmla="*/ 40 h 578"/>
                  <a:gd name="T48" fmla="*/ 0 w 580"/>
                  <a:gd name="T49" fmla="*/ 52 h 578"/>
                  <a:gd name="T50" fmla="*/ 0 w 580"/>
                  <a:gd name="T51" fmla="*/ 520 h 578"/>
                  <a:gd name="T52" fmla="*/ 2 w 580"/>
                  <a:gd name="T53" fmla="*/ 532 h 578"/>
                  <a:gd name="T54" fmla="*/ 5 w 580"/>
                  <a:gd name="T55" fmla="*/ 542 h 578"/>
                  <a:gd name="T56" fmla="*/ 10 w 580"/>
                  <a:gd name="T57" fmla="*/ 552 h 578"/>
                  <a:gd name="T58" fmla="*/ 17 w 580"/>
                  <a:gd name="T59" fmla="*/ 561 h 578"/>
                  <a:gd name="T60" fmla="*/ 26 w 580"/>
                  <a:gd name="T61" fmla="*/ 568 h 578"/>
                  <a:gd name="T62" fmla="*/ 37 w 580"/>
                  <a:gd name="T63" fmla="*/ 573 h 578"/>
                  <a:gd name="T64" fmla="*/ 47 w 580"/>
                  <a:gd name="T65" fmla="*/ 576 h 578"/>
                  <a:gd name="T66" fmla="*/ 59 w 580"/>
                  <a:gd name="T67" fmla="*/ 57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0" h="578">
                    <a:moveTo>
                      <a:pt x="521" y="578"/>
                    </a:moveTo>
                    <a:lnTo>
                      <a:pt x="527" y="577"/>
                    </a:lnTo>
                    <a:lnTo>
                      <a:pt x="533" y="576"/>
                    </a:lnTo>
                    <a:lnTo>
                      <a:pt x="538" y="575"/>
                    </a:lnTo>
                    <a:lnTo>
                      <a:pt x="543" y="573"/>
                    </a:lnTo>
                    <a:lnTo>
                      <a:pt x="548" y="571"/>
                    </a:lnTo>
                    <a:lnTo>
                      <a:pt x="553" y="568"/>
                    </a:lnTo>
                    <a:lnTo>
                      <a:pt x="558" y="565"/>
                    </a:lnTo>
                    <a:lnTo>
                      <a:pt x="563" y="561"/>
                    </a:lnTo>
                    <a:lnTo>
                      <a:pt x="566" y="556"/>
                    </a:lnTo>
                    <a:lnTo>
                      <a:pt x="570" y="552"/>
                    </a:lnTo>
                    <a:lnTo>
                      <a:pt x="573" y="547"/>
                    </a:lnTo>
                    <a:lnTo>
                      <a:pt x="575" y="542"/>
                    </a:lnTo>
                    <a:lnTo>
                      <a:pt x="577" y="537"/>
                    </a:lnTo>
                    <a:lnTo>
                      <a:pt x="578" y="532"/>
                    </a:lnTo>
                    <a:lnTo>
                      <a:pt x="579" y="526"/>
                    </a:lnTo>
                    <a:lnTo>
                      <a:pt x="580" y="520"/>
                    </a:lnTo>
                    <a:lnTo>
                      <a:pt x="580" y="58"/>
                    </a:lnTo>
                    <a:lnTo>
                      <a:pt x="579" y="52"/>
                    </a:lnTo>
                    <a:lnTo>
                      <a:pt x="578" y="46"/>
                    </a:lnTo>
                    <a:lnTo>
                      <a:pt x="577" y="40"/>
                    </a:lnTo>
                    <a:lnTo>
                      <a:pt x="575" y="35"/>
                    </a:lnTo>
                    <a:lnTo>
                      <a:pt x="573" y="30"/>
                    </a:lnTo>
                    <a:lnTo>
                      <a:pt x="570" y="25"/>
                    </a:lnTo>
                    <a:lnTo>
                      <a:pt x="566" y="21"/>
                    </a:lnTo>
                    <a:lnTo>
                      <a:pt x="563" y="17"/>
                    </a:lnTo>
                    <a:lnTo>
                      <a:pt x="558" y="13"/>
                    </a:lnTo>
                    <a:lnTo>
                      <a:pt x="553" y="10"/>
                    </a:lnTo>
                    <a:lnTo>
                      <a:pt x="548" y="6"/>
                    </a:lnTo>
                    <a:lnTo>
                      <a:pt x="543" y="4"/>
                    </a:lnTo>
                    <a:lnTo>
                      <a:pt x="538" y="2"/>
                    </a:lnTo>
                    <a:lnTo>
                      <a:pt x="533" y="1"/>
                    </a:lnTo>
                    <a:lnTo>
                      <a:pt x="527" y="0"/>
                    </a:lnTo>
                    <a:lnTo>
                      <a:pt x="521" y="0"/>
                    </a:lnTo>
                    <a:lnTo>
                      <a:pt x="59" y="0"/>
                    </a:lnTo>
                    <a:lnTo>
                      <a:pt x="53" y="0"/>
                    </a:lnTo>
                    <a:lnTo>
                      <a:pt x="47" y="1"/>
                    </a:lnTo>
                    <a:lnTo>
                      <a:pt x="42" y="2"/>
                    </a:lnTo>
                    <a:lnTo>
                      <a:pt x="37" y="4"/>
                    </a:lnTo>
                    <a:lnTo>
                      <a:pt x="31" y="6"/>
                    </a:lnTo>
                    <a:lnTo>
                      <a:pt x="26" y="10"/>
                    </a:lnTo>
                    <a:lnTo>
                      <a:pt x="21" y="13"/>
                    </a:lnTo>
                    <a:lnTo>
                      <a:pt x="17" y="17"/>
                    </a:lnTo>
                    <a:lnTo>
                      <a:pt x="14" y="21"/>
                    </a:lnTo>
                    <a:lnTo>
                      <a:pt x="10" y="25"/>
                    </a:lnTo>
                    <a:lnTo>
                      <a:pt x="7" y="30"/>
                    </a:lnTo>
                    <a:lnTo>
                      <a:pt x="5" y="35"/>
                    </a:lnTo>
                    <a:lnTo>
                      <a:pt x="3" y="40"/>
                    </a:lnTo>
                    <a:lnTo>
                      <a:pt x="2" y="46"/>
                    </a:lnTo>
                    <a:lnTo>
                      <a:pt x="0" y="52"/>
                    </a:lnTo>
                    <a:lnTo>
                      <a:pt x="0" y="58"/>
                    </a:lnTo>
                    <a:lnTo>
                      <a:pt x="0" y="520"/>
                    </a:lnTo>
                    <a:lnTo>
                      <a:pt x="0" y="526"/>
                    </a:lnTo>
                    <a:lnTo>
                      <a:pt x="2" y="532"/>
                    </a:lnTo>
                    <a:lnTo>
                      <a:pt x="3" y="537"/>
                    </a:lnTo>
                    <a:lnTo>
                      <a:pt x="5" y="542"/>
                    </a:lnTo>
                    <a:lnTo>
                      <a:pt x="7" y="547"/>
                    </a:lnTo>
                    <a:lnTo>
                      <a:pt x="10" y="552"/>
                    </a:lnTo>
                    <a:lnTo>
                      <a:pt x="14" y="556"/>
                    </a:lnTo>
                    <a:lnTo>
                      <a:pt x="17" y="561"/>
                    </a:lnTo>
                    <a:lnTo>
                      <a:pt x="21" y="565"/>
                    </a:lnTo>
                    <a:lnTo>
                      <a:pt x="26" y="568"/>
                    </a:lnTo>
                    <a:lnTo>
                      <a:pt x="31" y="571"/>
                    </a:lnTo>
                    <a:lnTo>
                      <a:pt x="37" y="573"/>
                    </a:lnTo>
                    <a:lnTo>
                      <a:pt x="42" y="575"/>
                    </a:lnTo>
                    <a:lnTo>
                      <a:pt x="47" y="576"/>
                    </a:lnTo>
                    <a:lnTo>
                      <a:pt x="53" y="577"/>
                    </a:lnTo>
                    <a:lnTo>
                      <a:pt x="59" y="578"/>
                    </a:lnTo>
                    <a:lnTo>
                      <a:pt x="521" y="578"/>
                    </a:lnTo>
                    <a:close/>
                  </a:path>
                </a:pathLst>
              </a:custGeom>
              <a:solidFill>
                <a:srgbClr val="F2EEE2"/>
              </a:solidFill>
              <a:ln w="0">
                <a:solidFill>
                  <a:schemeClr val="bg2"/>
                </a:solidFill>
                <a:prstDash val="solid"/>
                <a:round/>
                <a:headEnd/>
                <a:tailEnd/>
              </a:ln>
            </p:spPr>
            <p:txBody>
              <a:bodyPr/>
              <a:lstStyle/>
              <a:p>
                <a:endParaRPr lang="en-US"/>
              </a:p>
            </p:txBody>
          </p:sp>
          <p:sp>
            <p:nvSpPr>
              <p:cNvPr id="1039872" name="Rectangle 512"/>
              <p:cNvSpPr>
                <a:spLocks noChangeArrowheads="1"/>
              </p:cNvSpPr>
              <p:nvPr/>
            </p:nvSpPr>
            <p:spPr bwMode="auto">
              <a:xfrm>
                <a:off x="2895" y="2384"/>
                <a:ext cx="58" cy="53"/>
              </a:xfrm>
              <a:prstGeom prst="rect">
                <a:avLst/>
              </a:prstGeom>
              <a:solidFill>
                <a:srgbClr val="D4D3D1"/>
              </a:solidFill>
              <a:ln w="0">
                <a:solidFill>
                  <a:schemeClr val="bg2"/>
                </a:solidFill>
                <a:miter lim="800000"/>
                <a:headEnd/>
                <a:tailEnd/>
              </a:ln>
            </p:spPr>
            <p:txBody>
              <a:bodyPr/>
              <a:lstStyle/>
              <a:p>
                <a:endParaRPr lang="en-US"/>
              </a:p>
            </p:txBody>
          </p:sp>
          <p:sp>
            <p:nvSpPr>
              <p:cNvPr id="1039873" name="Rectangle 513"/>
              <p:cNvSpPr>
                <a:spLocks noChangeArrowheads="1"/>
              </p:cNvSpPr>
              <p:nvPr/>
            </p:nvSpPr>
            <p:spPr bwMode="auto">
              <a:xfrm>
                <a:off x="2929" y="2387"/>
                <a:ext cx="19" cy="47"/>
              </a:xfrm>
              <a:prstGeom prst="rect">
                <a:avLst/>
              </a:prstGeom>
              <a:solidFill>
                <a:srgbClr val="FAF8F6"/>
              </a:solidFill>
              <a:ln w="0">
                <a:solidFill>
                  <a:schemeClr val="bg2"/>
                </a:solidFill>
                <a:miter lim="800000"/>
                <a:headEnd/>
                <a:tailEnd/>
              </a:ln>
            </p:spPr>
            <p:txBody>
              <a:bodyPr/>
              <a:lstStyle/>
              <a:p>
                <a:endParaRPr lang="en-US"/>
              </a:p>
            </p:txBody>
          </p:sp>
          <p:sp>
            <p:nvSpPr>
              <p:cNvPr id="1039874" name="Rectangle 514"/>
              <p:cNvSpPr>
                <a:spLocks noChangeArrowheads="1"/>
              </p:cNvSpPr>
              <p:nvPr/>
            </p:nvSpPr>
            <p:spPr bwMode="auto">
              <a:xfrm>
                <a:off x="2895" y="2160"/>
                <a:ext cx="58" cy="54"/>
              </a:xfrm>
              <a:prstGeom prst="rect">
                <a:avLst/>
              </a:prstGeom>
              <a:solidFill>
                <a:srgbClr val="C8C6C5"/>
              </a:solidFill>
              <a:ln w="0">
                <a:solidFill>
                  <a:schemeClr val="bg2"/>
                </a:solidFill>
                <a:miter lim="800000"/>
                <a:headEnd/>
                <a:tailEnd/>
              </a:ln>
            </p:spPr>
            <p:txBody>
              <a:bodyPr/>
              <a:lstStyle/>
              <a:p>
                <a:endParaRPr lang="en-US"/>
              </a:p>
            </p:txBody>
          </p:sp>
          <p:sp>
            <p:nvSpPr>
              <p:cNvPr id="1039875" name="Rectangle 515"/>
              <p:cNvSpPr>
                <a:spLocks noChangeArrowheads="1"/>
              </p:cNvSpPr>
              <p:nvPr/>
            </p:nvSpPr>
            <p:spPr bwMode="auto">
              <a:xfrm>
                <a:off x="2929" y="2164"/>
                <a:ext cx="19" cy="46"/>
              </a:xfrm>
              <a:prstGeom prst="rect">
                <a:avLst/>
              </a:prstGeom>
              <a:solidFill>
                <a:srgbClr val="FAF8F6"/>
              </a:solidFill>
              <a:ln w="0">
                <a:solidFill>
                  <a:schemeClr val="bg2"/>
                </a:solidFill>
                <a:miter lim="800000"/>
                <a:headEnd/>
                <a:tailEnd/>
              </a:ln>
            </p:spPr>
            <p:txBody>
              <a:bodyPr/>
              <a:lstStyle/>
              <a:p>
                <a:endParaRPr lang="en-US"/>
              </a:p>
            </p:txBody>
          </p:sp>
          <p:sp>
            <p:nvSpPr>
              <p:cNvPr id="1039876" name="Rectangle 516"/>
              <p:cNvSpPr>
                <a:spLocks noChangeArrowheads="1"/>
              </p:cNvSpPr>
              <p:nvPr/>
            </p:nvSpPr>
            <p:spPr bwMode="auto">
              <a:xfrm>
                <a:off x="2929" y="2293"/>
                <a:ext cx="23" cy="18"/>
              </a:xfrm>
              <a:prstGeom prst="rect">
                <a:avLst/>
              </a:prstGeom>
              <a:solidFill>
                <a:srgbClr val="FAF8F6"/>
              </a:solidFill>
              <a:ln w="0">
                <a:solidFill>
                  <a:schemeClr val="bg2"/>
                </a:solidFill>
                <a:miter lim="800000"/>
                <a:headEnd/>
                <a:tailEnd/>
              </a:ln>
            </p:spPr>
            <p:txBody>
              <a:bodyPr/>
              <a:lstStyle/>
              <a:p>
                <a:endParaRPr lang="en-US"/>
              </a:p>
            </p:txBody>
          </p:sp>
          <p:sp>
            <p:nvSpPr>
              <p:cNvPr id="1039877" name="Rectangle 517"/>
              <p:cNvSpPr>
                <a:spLocks noChangeArrowheads="1"/>
              </p:cNvSpPr>
              <p:nvPr/>
            </p:nvSpPr>
            <p:spPr bwMode="auto">
              <a:xfrm>
                <a:off x="2929" y="2237"/>
                <a:ext cx="23" cy="19"/>
              </a:xfrm>
              <a:prstGeom prst="rect">
                <a:avLst/>
              </a:prstGeom>
              <a:solidFill>
                <a:srgbClr val="FAF8F6"/>
              </a:solidFill>
              <a:ln w="0">
                <a:solidFill>
                  <a:schemeClr val="bg2"/>
                </a:solidFill>
                <a:miter lim="800000"/>
                <a:headEnd/>
                <a:tailEnd/>
              </a:ln>
            </p:spPr>
            <p:txBody>
              <a:bodyPr/>
              <a:lstStyle/>
              <a:p>
                <a:endParaRPr lang="en-US"/>
              </a:p>
            </p:txBody>
          </p:sp>
        </p:grpSp>
        <p:grpSp>
          <p:nvGrpSpPr>
            <p:cNvPr id="1039878" name="Group 518"/>
            <p:cNvGrpSpPr>
              <a:grpSpLocks/>
            </p:cNvGrpSpPr>
            <p:nvPr/>
          </p:nvGrpSpPr>
          <p:grpSpPr bwMode="auto">
            <a:xfrm>
              <a:off x="4848" y="2736"/>
              <a:ext cx="531" cy="1028"/>
              <a:chOff x="2457" y="1523"/>
              <a:chExt cx="531" cy="1028"/>
            </a:xfrm>
          </p:grpSpPr>
          <p:sp>
            <p:nvSpPr>
              <p:cNvPr id="1039879" name="Freeform 519"/>
              <p:cNvSpPr>
                <a:spLocks/>
              </p:cNvSpPr>
              <p:nvPr/>
            </p:nvSpPr>
            <p:spPr bwMode="auto">
              <a:xfrm>
                <a:off x="2457" y="1523"/>
                <a:ext cx="531" cy="1028"/>
              </a:xfrm>
              <a:custGeom>
                <a:avLst/>
                <a:gdLst>
                  <a:gd name="T0" fmla="*/ 5250 w 5308"/>
                  <a:gd name="T1" fmla="*/ 10282 h 10283"/>
                  <a:gd name="T2" fmla="*/ 5262 w 5308"/>
                  <a:gd name="T3" fmla="*/ 10280 h 10283"/>
                  <a:gd name="T4" fmla="*/ 5274 w 5308"/>
                  <a:gd name="T5" fmla="*/ 10275 h 10283"/>
                  <a:gd name="T6" fmla="*/ 5284 w 5308"/>
                  <a:gd name="T7" fmla="*/ 10268 h 10283"/>
                  <a:gd name="T8" fmla="*/ 5292 w 5308"/>
                  <a:gd name="T9" fmla="*/ 10259 h 10283"/>
                  <a:gd name="T10" fmla="*/ 5299 w 5308"/>
                  <a:gd name="T11" fmla="*/ 10249 h 10283"/>
                  <a:gd name="T12" fmla="*/ 5305 w 5308"/>
                  <a:gd name="T13" fmla="*/ 10237 h 10283"/>
                  <a:gd name="T14" fmla="*/ 5307 w 5308"/>
                  <a:gd name="T15" fmla="*/ 10224 h 10283"/>
                  <a:gd name="T16" fmla="*/ 5308 w 5308"/>
                  <a:gd name="T17" fmla="*/ 63 h 10283"/>
                  <a:gd name="T18" fmla="*/ 5306 w 5308"/>
                  <a:gd name="T19" fmla="*/ 50 h 10283"/>
                  <a:gd name="T20" fmla="*/ 5303 w 5308"/>
                  <a:gd name="T21" fmla="*/ 38 h 10283"/>
                  <a:gd name="T22" fmla="*/ 5296 w 5308"/>
                  <a:gd name="T23" fmla="*/ 27 h 10283"/>
                  <a:gd name="T24" fmla="*/ 5288 w 5308"/>
                  <a:gd name="T25" fmla="*/ 18 h 10283"/>
                  <a:gd name="T26" fmla="*/ 5279 w 5308"/>
                  <a:gd name="T27" fmla="*/ 10 h 10283"/>
                  <a:gd name="T28" fmla="*/ 5269 w 5308"/>
                  <a:gd name="T29" fmla="*/ 4 h 10283"/>
                  <a:gd name="T30" fmla="*/ 5256 w 5308"/>
                  <a:gd name="T31" fmla="*/ 1 h 10283"/>
                  <a:gd name="T32" fmla="*/ 5244 w 5308"/>
                  <a:gd name="T33" fmla="*/ 0 h 10283"/>
                  <a:gd name="T34" fmla="*/ 58 w 5308"/>
                  <a:gd name="T35" fmla="*/ 0 h 10283"/>
                  <a:gd name="T36" fmla="*/ 45 w 5308"/>
                  <a:gd name="T37" fmla="*/ 2 h 10283"/>
                  <a:gd name="T38" fmla="*/ 34 w 5308"/>
                  <a:gd name="T39" fmla="*/ 7 h 10283"/>
                  <a:gd name="T40" fmla="*/ 24 w 5308"/>
                  <a:gd name="T41" fmla="*/ 14 h 10283"/>
                  <a:gd name="T42" fmla="*/ 14 w 5308"/>
                  <a:gd name="T43" fmla="*/ 22 h 10283"/>
                  <a:gd name="T44" fmla="*/ 7 w 5308"/>
                  <a:gd name="T45" fmla="*/ 33 h 10283"/>
                  <a:gd name="T46" fmla="*/ 2 w 5308"/>
                  <a:gd name="T47" fmla="*/ 44 h 10283"/>
                  <a:gd name="T48" fmla="*/ 0 w 5308"/>
                  <a:gd name="T49" fmla="*/ 56 h 10283"/>
                  <a:gd name="T50" fmla="*/ 0 w 5308"/>
                  <a:gd name="T51" fmla="*/ 10218 h 10283"/>
                  <a:gd name="T52" fmla="*/ 1 w 5308"/>
                  <a:gd name="T53" fmla="*/ 10231 h 10283"/>
                  <a:gd name="T54" fmla="*/ 5 w 5308"/>
                  <a:gd name="T55" fmla="*/ 10243 h 10283"/>
                  <a:gd name="T56" fmla="*/ 10 w 5308"/>
                  <a:gd name="T57" fmla="*/ 10254 h 10283"/>
                  <a:gd name="T58" fmla="*/ 18 w 5308"/>
                  <a:gd name="T59" fmla="*/ 10263 h 10283"/>
                  <a:gd name="T60" fmla="*/ 29 w 5308"/>
                  <a:gd name="T61" fmla="*/ 10272 h 10283"/>
                  <a:gd name="T62" fmla="*/ 39 w 5308"/>
                  <a:gd name="T63" fmla="*/ 10278 h 10283"/>
                  <a:gd name="T64" fmla="*/ 51 w 5308"/>
                  <a:gd name="T65" fmla="*/ 10281 h 10283"/>
                  <a:gd name="T66" fmla="*/ 65 w 5308"/>
                  <a:gd name="T67" fmla="*/ 10283 h 10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08" h="10283">
                    <a:moveTo>
                      <a:pt x="5244" y="10283"/>
                    </a:moveTo>
                    <a:lnTo>
                      <a:pt x="5250" y="10282"/>
                    </a:lnTo>
                    <a:lnTo>
                      <a:pt x="5256" y="10281"/>
                    </a:lnTo>
                    <a:lnTo>
                      <a:pt x="5262" y="10280"/>
                    </a:lnTo>
                    <a:lnTo>
                      <a:pt x="5269" y="10278"/>
                    </a:lnTo>
                    <a:lnTo>
                      <a:pt x="5274" y="10275"/>
                    </a:lnTo>
                    <a:lnTo>
                      <a:pt x="5279" y="10272"/>
                    </a:lnTo>
                    <a:lnTo>
                      <a:pt x="5284" y="10268"/>
                    </a:lnTo>
                    <a:lnTo>
                      <a:pt x="5288" y="10263"/>
                    </a:lnTo>
                    <a:lnTo>
                      <a:pt x="5292" y="10259"/>
                    </a:lnTo>
                    <a:lnTo>
                      <a:pt x="5296" y="10254"/>
                    </a:lnTo>
                    <a:lnTo>
                      <a:pt x="5299" y="10249"/>
                    </a:lnTo>
                    <a:lnTo>
                      <a:pt x="5303" y="10243"/>
                    </a:lnTo>
                    <a:lnTo>
                      <a:pt x="5305" y="10237"/>
                    </a:lnTo>
                    <a:lnTo>
                      <a:pt x="5306" y="10231"/>
                    </a:lnTo>
                    <a:lnTo>
                      <a:pt x="5307" y="10224"/>
                    </a:lnTo>
                    <a:lnTo>
                      <a:pt x="5308" y="10218"/>
                    </a:lnTo>
                    <a:lnTo>
                      <a:pt x="5308" y="63"/>
                    </a:lnTo>
                    <a:lnTo>
                      <a:pt x="5307" y="56"/>
                    </a:lnTo>
                    <a:lnTo>
                      <a:pt x="5306" y="50"/>
                    </a:lnTo>
                    <a:lnTo>
                      <a:pt x="5305" y="44"/>
                    </a:lnTo>
                    <a:lnTo>
                      <a:pt x="5303" y="38"/>
                    </a:lnTo>
                    <a:lnTo>
                      <a:pt x="5299" y="33"/>
                    </a:lnTo>
                    <a:lnTo>
                      <a:pt x="5296" y="27"/>
                    </a:lnTo>
                    <a:lnTo>
                      <a:pt x="5292" y="22"/>
                    </a:lnTo>
                    <a:lnTo>
                      <a:pt x="5288" y="18"/>
                    </a:lnTo>
                    <a:lnTo>
                      <a:pt x="5284" y="14"/>
                    </a:lnTo>
                    <a:lnTo>
                      <a:pt x="5279" y="10"/>
                    </a:lnTo>
                    <a:lnTo>
                      <a:pt x="5274" y="7"/>
                    </a:lnTo>
                    <a:lnTo>
                      <a:pt x="5269" y="4"/>
                    </a:lnTo>
                    <a:lnTo>
                      <a:pt x="5262" y="2"/>
                    </a:lnTo>
                    <a:lnTo>
                      <a:pt x="5256" y="1"/>
                    </a:lnTo>
                    <a:lnTo>
                      <a:pt x="5250" y="0"/>
                    </a:lnTo>
                    <a:lnTo>
                      <a:pt x="5244" y="0"/>
                    </a:lnTo>
                    <a:lnTo>
                      <a:pt x="65" y="0"/>
                    </a:lnTo>
                    <a:lnTo>
                      <a:pt x="58" y="0"/>
                    </a:lnTo>
                    <a:lnTo>
                      <a:pt x="51" y="1"/>
                    </a:lnTo>
                    <a:lnTo>
                      <a:pt x="45" y="2"/>
                    </a:lnTo>
                    <a:lnTo>
                      <a:pt x="39" y="4"/>
                    </a:lnTo>
                    <a:lnTo>
                      <a:pt x="34" y="7"/>
                    </a:lnTo>
                    <a:lnTo>
                      <a:pt x="29" y="10"/>
                    </a:lnTo>
                    <a:lnTo>
                      <a:pt x="24" y="14"/>
                    </a:lnTo>
                    <a:lnTo>
                      <a:pt x="18" y="18"/>
                    </a:lnTo>
                    <a:lnTo>
                      <a:pt x="14" y="22"/>
                    </a:lnTo>
                    <a:lnTo>
                      <a:pt x="10" y="27"/>
                    </a:lnTo>
                    <a:lnTo>
                      <a:pt x="7" y="33"/>
                    </a:lnTo>
                    <a:lnTo>
                      <a:pt x="5" y="38"/>
                    </a:lnTo>
                    <a:lnTo>
                      <a:pt x="2" y="44"/>
                    </a:lnTo>
                    <a:lnTo>
                      <a:pt x="1" y="50"/>
                    </a:lnTo>
                    <a:lnTo>
                      <a:pt x="0" y="56"/>
                    </a:lnTo>
                    <a:lnTo>
                      <a:pt x="0" y="63"/>
                    </a:lnTo>
                    <a:lnTo>
                      <a:pt x="0" y="10218"/>
                    </a:lnTo>
                    <a:lnTo>
                      <a:pt x="0" y="10224"/>
                    </a:lnTo>
                    <a:lnTo>
                      <a:pt x="1" y="10231"/>
                    </a:lnTo>
                    <a:lnTo>
                      <a:pt x="2" y="10237"/>
                    </a:lnTo>
                    <a:lnTo>
                      <a:pt x="5" y="10243"/>
                    </a:lnTo>
                    <a:lnTo>
                      <a:pt x="7" y="10249"/>
                    </a:lnTo>
                    <a:lnTo>
                      <a:pt x="10" y="10254"/>
                    </a:lnTo>
                    <a:lnTo>
                      <a:pt x="14" y="10259"/>
                    </a:lnTo>
                    <a:lnTo>
                      <a:pt x="18" y="10263"/>
                    </a:lnTo>
                    <a:lnTo>
                      <a:pt x="24" y="10268"/>
                    </a:lnTo>
                    <a:lnTo>
                      <a:pt x="29" y="10272"/>
                    </a:lnTo>
                    <a:lnTo>
                      <a:pt x="34" y="10275"/>
                    </a:lnTo>
                    <a:lnTo>
                      <a:pt x="39" y="10278"/>
                    </a:lnTo>
                    <a:lnTo>
                      <a:pt x="45" y="10280"/>
                    </a:lnTo>
                    <a:lnTo>
                      <a:pt x="51" y="10281"/>
                    </a:lnTo>
                    <a:lnTo>
                      <a:pt x="58" y="10282"/>
                    </a:lnTo>
                    <a:lnTo>
                      <a:pt x="65" y="10283"/>
                    </a:lnTo>
                    <a:lnTo>
                      <a:pt x="5244" y="10283"/>
                    </a:lnTo>
                    <a:close/>
                  </a:path>
                </a:pathLst>
              </a:custGeom>
              <a:solidFill>
                <a:srgbClr val="FAF8EF"/>
              </a:solidFill>
              <a:ln w="0">
                <a:solidFill>
                  <a:schemeClr val="bg2"/>
                </a:solidFill>
                <a:prstDash val="solid"/>
                <a:round/>
                <a:headEnd/>
                <a:tailEnd/>
              </a:ln>
            </p:spPr>
            <p:txBody>
              <a:bodyPr/>
              <a:lstStyle/>
              <a:p>
                <a:endParaRPr lang="en-US"/>
              </a:p>
            </p:txBody>
          </p:sp>
          <p:sp>
            <p:nvSpPr>
              <p:cNvPr id="1039880" name="Freeform 520"/>
              <p:cNvSpPr>
                <a:spLocks/>
              </p:cNvSpPr>
              <p:nvPr/>
            </p:nvSpPr>
            <p:spPr bwMode="auto">
              <a:xfrm>
                <a:off x="2496" y="1536"/>
                <a:ext cx="399" cy="913"/>
              </a:xfrm>
              <a:custGeom>
                <a:avLst/>
                <a:gdLst>
                  <a:gd name="T0" fmla="*/ 3933 w 3991"/>
                  <a:gd name="T1" fmla="*/ 9126 h 9127"/>
                  <a:gd name="T2" fmla="*/ 3946 w 3991"/>
                  <a:gd name="T3" fmla="*/ 9124 h 9127"/>
                  <a:gd name="T4" fmla="*/ 3957 w 3991"/>
                  <a:gd name="T5" fmla="*/ 9119 h 9127"/>
                  <a:gd name="T6" fmla="*/ 3967 w 3991"/>
                  <a:gd name="T7" fmla="*/ 9112 h 9127"/>
                  <a:gd name="T8" fmla="*/ 3976 w 3991"/>
                  <a:gd name="T9" fmla="*/ 9103 h 9127"/>
                  <a:gd name="T10" fmla="*/ 3983 w 3991"/>
                  <a:gd name="T11" fmla="*/ 9093 h 9127"/>
                  <a:gd name="T12" fmla="*/ 3988 w 3991"/>
                  <a:gd name="T13" fmla="*/ 9081 h 9127"/>
                  <a:gd name="T14" fmla="*/ 3990 w 3991"/>
                  <a:gd name="T15" fmla="*/ 9069 h 9127"/>
                  <a:gd name="T16" fmla="*/ 3991 w 3991"/>
                  <a:gd name="T17" fmla="*/ 64 h 9127"/>
                  <a:gd name="T18" fmla="*/ 3989 w 3991"/>
                  <a:gd name="T19" fmla="*/ 51 h 9127"/>
                  <a:gd name="T20" fmla="*/ 3986 w 3991"/>
                  <a:gd name="T21" fmla="*/ 38 h 9127"/>
                  <a:gd name="T22" fmla="*/ 3980 w 3991"/>
                  <a:gd name="T23" fmla="*/ 28 h 9127"/>
                  <a:gd name="T24" fmla="*/ 3972 w 3991"/>
                  <a:gd name="T25" fmla="*/ 19 h 9127"/>
                  <a:gd name="T26" fmla="*/ 3962 w 3991"/>
                  <a:gd name="T27" fmla="*/ 11 h 9127"/>
                  <a:gd name="T28" fmla="*/ 3952 w 3991"/>
                  <a:gd name="T29" fmla="*/ 4 h 9127"/>
                  <a:gd name="T30" fmla="*/ 3940 w 3991"/>
                  <a:gd name="T31" fmla="*/ 1 h 9127"/>
                  <a:gd name="T32" fmla="*/ 3927 w 3991"/>
                  <a:gd name="T33" fmla="*/ 0 h 9127"/>
                  <a:gd name="T34" fmla="*/ 57 w 3991"/>
                  <a:gd name="T35" fmla="*/ 0 h 9127"/>
                  <a:gd name="T36" fmla="*/ 44 w 3991"/>
                  <a:gd name="T37" fmla="*/ 2 h 9127"/>
                  <a:gd name="T38" fmla="*/ 33 w 3991"/>
                  <a:gd name="T39" fmla="*/ 8 h 9127"/>
                  <a:gd name="T40" fmla="*/ 23 w 3991"/>
                  <a:gd name="T41" fmla="*/ 15 h 9127"/>
                  <a:gd name="T42" fmla="*/ 14 w 3991"/>
                  <a:gd name="T43" fmla="*/ 23 h 9127"/>
                  <a:gd name="T44" fmla="*/ 7 w 3991"/>
                  <a:gd name="T45" fmla="*/ 33 h 9127"/>
                  <a:gd name="T46" fmla="*/ 2 w 3991"/>
                  <a:gd name="T47" fmla="*/ 45 h 9127"/>
                  <a:gd name="T48" fmla="*/ 0 w 3991"/>
                  <a:gd name="T49" fmla="*/ 57 h 9127"/>
                  <a:gd name="T50" fmla="*/ 0 w 3991"/>
                  <a:gd name="T51" fmla="*/ 9062 h 9127"/>
                  <a:gd name="T52" fmla="*/ 1 w 3991"/>
                  <a:gd name="T53" fmla="*/ 9075 h 9127"/>
                  <a:gd name="T54" fmla="*/ 4 w 3991"/>
                  <a:gd name="T55" fmla="*/ 9087 h 9127"/>
                  <a:gd name="T56" fmla="*/ 10 w 3991"/>
                  <a:gd name="T57" fmla="*/ 9098 h 9127"/>
                  <a:gd name="T58" fmla="*/ 19 w 3991"/>
                  <a:gd name="T59" fmla="*/ 9108 h 9127"/>
                  <a:gd name="T60" fmla="*/ 28 w 3991"/>
                  <a:gd name="T61" fmla="*/ 9116 h 9127"/>
                  <a:gd name="T62" fmla="*/ 38 w 3991"/>
                  <a:gd name="T63" fmla="*/ 9122 h 9127"/>
                  <a:gd name="T64" fmla="*/ 50 w 3991"/>
                  <a:gd name="T65" fmla="*/ 9125 h 9127"/>
                  <a:gd name="T66" fmla="*/ 64 w 3991"/>
                  <a:gd name="T67" fmla="*/ 9127 h 9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1" h="9127">
                    <a:moveTo>
                      <a:pt x="3927" y="9127"/>
                    </a:moveTo>
                    <a:lnTo>
                      <a:pt x="3933" y="9126"/>
                    </a:lnTo>
                    <a:lnTo>
                      <a:pt x="3940" y="9125"/>
                    </a:lnTo>
                    <a:lnTo>
                      <a:pt x="3946" y="9124"/>
                    </a:lnTo>
                    <a:lnTo>
                      <a:pt x="3952" y="9122"/>
                    </a:lnTo>
                    <a:lnTo>
                      <a:pt x="3957" y="9119"/>
                    </a:lnTo>
                    <a:lnTo>
                      <a:pt x="3962" y="9116"/>
                    </a:lnTo>
                    <a:lnTo>
                      <a:pt x="3967" y="9112"/>
                    </a:lnTo>
                    <a:lnTo>
                      <a:pt x="3972" y="9108"/>
                    </a:lnTo>
                    <a:lnTo>
                      <a:pt x="3976" y="9103"/>
                    </a:lnTo>
                    <a:lnTo>
                      <a:pt x="3980" y="9098"/>
                    </a:lnTo>
                    <a:lnTo>
                      <a:pt x="3983" y="9093"/>
                    </a:lnTo>
                    <a:lnTo>
                      <a:pt x="3986" y="9087"/>
                    </a:lnTo>
                    <a:lnTo>
                      <a:pt x="3988" y="9081"/>
                    </a:lnTo>
                    <a:lnTo>
                      <a:pt x="3989" y="9075"/>
                    </a:lnTo>
                    <a:lnTo>
                      <a:pt x="3990" y="9069"/>
                    </a:lnTo>
                    <a:lnTo>
                      <a:pt x="3991" y="9062"/>
                    </a:lnTo>
                    <a:lnTo>
                      <a:pt x="3991" y="64"/>
                    </a:lnTo>
                    <a:lnTo>
                      <a:pt x="3990" y="57"/>
                    </a:lnTo>
                    <a:lnTo>
                      <a:pt x="3989" y="51"/>
                    </a:lnTo>
                    <a:lnTo>
                      <a:pt x="3988" y="45"/>
                    </a:lnTo>
                    <a:lnTo>
                      <a:pt x="3986" y="38"/>
                    </a:lnTo>
                    <a:lnTo>
                      <a:pt x="3983" y="33"/>
                    </a:lnTo>
                    <a:lnTo>
                      <a:pt x="3980" y="28"/>
                    </a:lnTo>
                    <a:lnTo>
                      <a:pt x="3976" y="23"/>
                    </a:lnTo>
                    <a:lnTo>
                      <a:pt x="3972" y="19"/>
                    </a:lnTo>
                    <a:lnTo>
                      <a:pt x="3967" y="15"/>
                    </a:lnTo>
                    <a:lnTo>
                      <a:pt x="3962" y="11"/>
                    </a:lnTo>
                    <a:lnTo>
                      <a:pt x="3957" y="8"/>
                    </a:lnTo>
                    <a:lnTo>
                      <a:pt x="3952" y="4"/>
                    </a:lnTo>
                    <a:lnTo>
                      <a:pt x="3946" y="2"/>
                    </a:lnTo>
                    <a:lnTo>
                      <a:pt x="3940" y="1"/>
                    </a:lnTo>
                    <a:lnTo>
                      <a:pt x="3933" y="0"/>
                    </a:lnTo>
                    <a:lnTo>
                      <a:pt x="3927" y="0"/>
                    </a:lnTo>
                    <a:lnTo>
                      <a:pt x="64" y="0"/>
                    </a:lnTo>
                    <a:lnTo>
                      <a:pt x="57" y="0"/>
                    </a:lnTo>
                    <a:lnTo>
                      <a:pt x="50" y="1"/>
                    </a:lnTo>
                    <a:lnTo>
                      <a:pt x="44" y="2"/>
                    </a:lnTo>
                    <a:lnTo>
                      <a:pt x="38" y="4"/>
                    </a:lnTo>
                    <a:lnTo>
                      <a:pt x="33" y="8"/>
                    </a:lnTo>
                    <a:lnTo>
                      <a:pt x="28" y="11"/>
                    </a:lnTo>
                    <a:lnTo>
                      <a:pt x="23" y="15"/>
                    </a:lnTo>
                    <a:lnTo>
                      <a:pt x="19" y="19"/>
                    </a:lnTo>
                    <a:lnTo>
                      <a:pt x="14" y="23"/>
                    </a:lnTo>
                    <a:lnTo>
                      <a:pt x="10" y="28"/>
                    </a:lnTo>
                    <a:lnTo>
                      <a:pt x="7" y="33"/>
                    </a:lnTo>
                    <a:lnTo>
                      <a:pt x="4" y="38"/>
                    </a:lnTo>
                    <a:lnTo>
                      <a:pt x="2" y="45"/>
                    </a:lnTo>
                    <a:lnTo>
                      <a:pt x="1" y="51"/>
                    </a:lnTo>
                    <a:lnTo>
                      <a:pt x="0" y="57"/>
                    </a:lnTo>
                    <a:lnTo>
                      <a:pt x="0" y="64"/>
                    </a:lnTo>
                    <a:lnTo>
                      <a:pt x="0" y="9062"/>
                    </a:lnTo>
                    <a:lnTo>
                      <a:pt x="0" y="9069"/>
                    </a:lnTo>
                    <a:lnTo>
                      <a:pt x="1" y="9075"/>
                    </a:lnTo>
                    <a:lnTo>
                      <a:pt x="2" y="9081"/>
                    </a:lnTo>
                    <a:lnTo>
                      <a:pt x="4" y="9087"/>
                    </a:lnTo>
                    <a:lnTo>
                      <a:pt x="7" y="9093"/>
                    </a:lnTo>
                    <a:lnTo>
                      <a:pt x="10" y="9098"/>
                    </a:lnTo>
                    <a:lnTo>
                      <a:pt x="14" y="9103"/>
                    </a:lnTo>
                    <a:lnTo>
                      <a:pt x="19" y="9108"/>
                    </a:lnTo>
                    <a:lnTo>
                      <a:pt x="23" y="9112"/>
                    </a:lnTo>
                    <a:lnTo>
                      <a:pt x="28" y="9116"/>
                    </a:lnTo>
                    <a:lnTo>
                      <a:pt x="33" y="9119"/>
                    </a:lnTo>
                    <a:lnTo>
                      <a:pt x="38" y="9122"/>
                    </a:lnTo>
                    <a:lnTo>
                      <a:pt x="44" y="9124"/>
                    </a:lnTo>
                    <a:lnTo>
                      <a:pt x="50" y="9125"/>
                    </a:lnTo>
                    <a:lnTo>
                      <a:pt x="57" y="9126"/>
                    </a:lnTo>
                    <a:lnTo>
                      <a:pt x="64" y="9127"/>
                    </a:lnTo>
                    <a:lnTo>
                      <a:pt x="3927" y="9127"/>
                    </a:lnTo>
                    <a:close/>
                  </a:path>
                </a:pathLst>
              </a:custGeom>
              <a:solidFill>
                <a:srgbClr val="F2EEDE"/>
              </a:solidFill>
              <a:ln w="0">
                <a:solidFill>
                  <a:schemeClr val="bg2"/>
                </a:solidFill>
                <a:prstDash val="solid"/>
                <a:round/>
                <a:headEnd/>
                <a:tailEnd/>
              </a:ln>
            </p:spPr>
            <p:txBody>
              <a:bodyPr/>
              <a:lstStyle/>
              <a:p>
                <a:endParaRPr lang="en-US"/>
              </a:p>
            </p:txBody>
          </p:sp>
          <p:sp>
            <p:nvSpPr>
              <p:cNvPr id="1039881" name="Freeform 521"/>
              <p:cNvSpPr>
                <a:spLocks/>
              </p:cNvSpPr>
              <p:nvPr/>
            </p:nvSpPr>
            <p:spPr bwMode="auto">
              <a:xfrm>
                <a:off x="2509" y="1586"/>
                <a:ext cx="370" cy="141"/>
              </a:xfrm>
              <a:custGeom>
                <a:avLst/>
                <a:gdLst>
                  <a:gd name="T0" fmla="*/ 3639 w 3697"/>
                  <a:gd name="T1" fmla="*/ 1403 h 1404"/>
                  <a:gd name="T2" fmla="*/ 3651 w 3697"/>
                  <a:gd name="T3" fmla="*/ 1401 h 1404"/>
                  <a:gd name="T4" fmla="*/ 3663 w 3697"/>
                  <a:gd name="T5" fmla="*/ 1396 h 1404"/>
                  <a:gd name="T6" fmla="*/ 3673 w 3697"/>
                  <a:gd name="T7" fmla="*/ 1389 h 1404"/>
                  <a:gd name="T8" fmla="*/ 3682 w 3697"/>
                  <a:gd name="T9" fmla="*/ 1381 h 1404"/>
                  <a:gd name="T10" fmla="*/ 3688 w 3697"/>
                  <a:gd name="T11" fmla="*/ 1370 h 1404"/>
                  <a:gd name="T12" fmla="*/ 3693 w 3697"/>
                  <a:gd name="T13" fmla="*/ 1359 h 1404"/>
                  <a:gd name="T14" fmla="*/ 3696 w 3697"/>
                  <a:gd name="T15" fmla="*/ 1347 h 1404"/>
                  <a:gd name="T16" fmla="*/ 3697 w 3697"/>
                  <a:gd name="T17" fmla="*/ 64 h 1404"/>
                  <a:gd name="T18" fmla="*/ 3694 w 3697"/>
                  <a:gd name="T19" fmla="*/ 50 h 1404"/>
                  <a:gd name="T20" fmla="*/ 3691 w 3697"/>
                  <a:gd name="T21" fmla="*/ 38 h 1404"/>
                  <a:gd name="T22" fmla="*/ 3685 w 3697"/>
                  <a:gd name="T23" fmla="*/ 28 h 1404"/>
                  <a:gd name="T24" fmla="*/ 3678 w 3697"/>
                  <a:gd name="T25" fmla="*/ 18 h 1404"/>
                  <a:gd name="T26" fmla="*/ 3668 w 3697"/>
                  <a:gd name="T27" fmla="*/ 10 h 1404"/>
                  <a:gd name="T28" fmla="*/ 3657 w 3697"/>
                  <a:gd name="T29" fmla="*/ 4 h 1404"/>
                  <a:gd name="T30" fmla="*/ 3645 w 3697"/>
                  <a:gd name="T31" fmla="*/ 1 h 1404"/>
                  <a:gd name="T32" fmla="*/ 3633 w 3697"/>
                  <a:gd name="T33" fmla="*/ 0 h 1404"/>
                  <a:gd name="T34" fmla="*/ 58 w 3697"/>
                  <a:gd name="T35" fmla="*/ 0 h 1404"/>
                  <a:gd name="T36" fmla="*/ 45 w 3697"/>
                  <a:gd name="T37" fmla="*/ 2 h 1404"/>
                  <a:gd name="T38" fmla="*/ 33 w 3697"/>
                  <a:gd name="T39" fmla="*/ 7 h 1404"/>
                  <a:gd name="T40" fmla="*/ 23 w 3697"/>
                  <a:gd name="T41" fmla="*/ 14 h 1404"/>
                  <a:gd name="T42" fmla="*/ 14 w 3697"/>
                  <a:gd name="T43" fmla="*/ 23 h 1404"/>
                  <a:gd name="T44" fmla="*/ 7 w 3697"/>
                  <a:gd name="T45" fmla="*/ 33 h 1404"/>
                  <a:gd name="T46" fmla="*/ 2 w 3697"/>
                  <a:gd name="T47" fmla="*/ 44 h 1404"/>
                  <a:gd name="T48" fmla="*/ 0 w 3697"/>
                  <a:gd name="T49" fmla="*/ 56 h 1404"/>
                  <a:gd name="T50" fmla="*/ 0 w 3697"/>
                  <a:gd name="T51" fmla="*/ 1340 h 1404"/>
                  <a:gd name="T52" fmla="*/ 1 w 3697"/>
                  <a:gd name="T53" fmla="*/ 1353 h 1404"/>
                  <a:gd name="T54" fmla="*/ 4 w 3697"/>
                  <a:gd name="T55" fmla="*/ 1365 h 1404"/>
                  <a:gd name="T56" fmla="*/ 10 w 3697"/>
                  <a:gd name="T57" fmla="*/ 1375 h 1404"/>
                  <a:gd name="T58" fmla="*/ 18 w 3697"/>
                  <a:gd name="T59" fmla="*/ 1385 h 1404"/>
                  <a:gd name="T60" fmla="*/ 28 w 3697"/>
                  <a:gd name="T61" fmla="*/ 1393 h 1404"/>
                  <a:gd name="T62" fmla="*/ 39 w 3697"/>
                  <a:gd name="T63" fmla="*/ 1399 h 1404"/>
                  <a:gd name="T64" fmla="*/ 51 w 3697"/>
                  <a:gd name="T65" fmla="*/ 1402 h 1404"/>
                  <a:gd name="T66" fmla="*/ 65 w 3697"/>
                  <a:gd name="T67" fmla="*/ 1404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7" h="1404">
                    <a:moveTo>
                      <a:pt x="3633" y="1404"/>
                    </a:moveTo>
                    <a:lnTo>
                      <a:pt x="3639" y="1403"/>
                    </a:lnTo>
                    <a:lnTo>
                      <a:pt x="3645" y="1402"/>
                    </a:lnTo>
                    <a:lnTo>
                      <a:pt x="3651" y="1401"/>
                    </a:lnTo>
                    <a:lnTo>
                      <a:pt x="3657" y="1399"/>
                    </a:lnTo>
                    <a:lnTo>
                      <a:pt x="3663" y="1396"/>
                    </a:lnTo>
                    <a:lnTo>
                      <a:pt x="3668" y="1393"/>
                    </a:lnTo>
                    <a:lnTo>
                      <a:pt x="3673" y="1389"/>
                    </a:lnTo>
                    <a:lnTo>
                      <a:pt x="3678" y="1385"/>
                    </a:lnTo>
                    <a:lnTo>
                      <a:pt x="3682" y="1381"/>
                    </a:lnTo>
                    <a:lnTo>
                      <a:pt x="3685" y="1375"/>
                    </a:lnTo>
                    <a:lnTo>
                      <a:pt x="3688" y="1370"/>
                    </a:lnTo>
                    <a:lnTo>
                      <a:pt x="3691" y="1365"/>
                    </a:lnTo>
                    <a:lnTo>
                      <a:pt x="3693" y="1359"/>
                    </a:lnTo>
                    <a:lnTo>
                      <a:pt x="3694" y="1353"/>
                    </a:lnTo>
                    <a:lnTo>
                      <a:pt x="3696" y="1347"/>
                    </a:lnTo>
                    <a:lnTo>
                      <a:pt x="3697" y="1340"/>
                    </a:lnTo>
                    <a:lnTo>
                      <a:pt x="3697" y="64"/>
                    </a:lnTo>
                    <a:lnTo>
                      <a:pt x="3696" y="56"/>
                    </a:lnTo>
                    <a:lnTo>
                      <a:pt x="3694" y="50"/>
                    </a:lnTo>
                    <a:lnTo>
                      <a:pt x="3693" y="44"/>
                    </a:lnTo>
                    <a:lnTo>
                      <a:pt x="3691" y="38"/>
                    </a:lnTo>
                    <a:lnTo>
                      <a:pt x="3688" y="33"/>
                    </a:lnTo>
                    <a:lnTo>
                      <a:pt x="3685" y="28"/>
                    </a:lnTo>
                    <a:lnTo>
                      <a:pt x="3682" y="23"/>
                    </a:lnTo>
                    <a:lnTo>
                      <a:pt x="3678" y="18"/>
                    </a:lnTo>
                    <a:lnTo>
                      <a:pt x="3673" y="14"/>
                    </a:lnTo>
                    <a:lnTo>
                      <a:pt x="3668" y="10"/>
                    </a:lnTo>
                    <a:lnTo>
                      <a:pt x="3663" y="7"/>
                    </a:lnTo>
                    <a:lnTo>
                      <a:pt x="3657" y="4"/>
                    </a:lnTo>
                    <a:lnTo>
                      <a:pt x="3651" y="2"/>
                    </a:lnTo>
                    <a:lnTo>
                      <a:pt x="3645" y="1"/>
                    </a:lnTo>
                    <a:lnTo>
                      <a:pt x="3639" y="0"/>
                    </a:lnTo>
                    <a:lnTo>
                      <a:pt x="3633" y="0"/>
                    </a:lnTo>
                    <a:lnTo>
                      <a:pt x="65" y="0"/>
                    </a:lnTo>
                    <a:lnTo>
                      <a:pt x="58" y="0"/>
                    </a:lnTo>
                    <a:lnTo>
                      <a:pt x="51" y="1"/>
                    </a:lnTo>
                    <a:lnTo>
                      <a:pt x="45" y="2"/>
                    </a:lnTo>
                    <a:lnTo>
                      <a:pt x="39" y="4"/>
                    </a:lnTo>
                    <a:lnTo>
                      <a:pt x="33" y="7"/>
                    </a:lnTo>
                    <a:lnTo>
                      <a:pt x="28" y="10"/>
                    </a:lnTo>
                    <a:lnTo>
                      <a:pt x="23" y="14"/>
                    </a:lnTo>
                    <a:lnTo>
                      <a:pt x="18" y="18"/>
                    </a:lnTo>
                    <a:lnTo>
                      <a:pt x="14" y="23"/>
                    </a:lnTo>
                    <a:lnTo>
                      <a:pt x="10" y="28"/>
                    </a:lnTo>
                    <a:lnTo>
                      <a:pt x="7" y="33"/>
                    </a:lnTo>
                    <a:lnTo>
                      <a:pt x="4" y="38"/>
                    </a:lnTo>
                    <a:lnTo>
                      <a:pt x="2" y="44"/>
                    </a:lnTo>
                    <a:lnTo>
                      <a:pt x="1" y="50"/>
                    </a:lnTo>
                    <a:lnTo>
                      <a:pt x="0" y="56"/>
                    </a:lnTo>
                    <a:lnTo>
                      <a:pt x="0" y="64"/>
                    </a:lnTo>
                    <a:lnTo>
                      <a:pt x="0" y="1340"/>
                    </a:lnTo>
                    <a:lnTo>
                      <a:pt x="0" y="1347"/>
                    </a:lnTo>
                    <a:lnTo>
                      <a:pt x="1" y="1353"/>
                    </a:lnTo>
                    <a:lnTo>
                      <a:pt x="2" y="1359"/>
                    </a:lnTo>
                    <a:lnTo>
                      <a:pt x="4" y="1365"/>
                    </a:lnTo>
                    <a:lnTo>
                      <a:pt x="7" y="1370"/>
                    </a:lnTo>
                    <a:lnTo>
                      <a:pt x="10" y="1375"/>
                    </a:lnTo>
                    <a:lnTo>
                      <a:pt x="14" y="1381"/>
                    </a:lnTo>
                    <a:lnTo>
                      <a:pt x="18" y="1385"/>
                    </a:lnTo>
                    <a:lnTo>
                      <a:pt x="23" y="1389"/>
                    </a:lnTo>
                    <a:lnTo>
                      <a:pt x="28" y="1393"/>
                    </a:lnTo>
                    <a:lnTo>
                      <a:pt x="33" y="1396"/>
                    </a:lnTo>
                    <a:lnTo>
                      <a:pt x="39" y="1399"/>
                    </a:lnTo>
                    <a:lnTo>
                      <a:pt x="45" y="1401"/>
                    </a:lnTo>
                    <a:lnTo>
                      <a:pt x="51" y="1402"/>
                    </a:lnTo>
                    <a:lnTo>
                      <a:pt x="58" y="1403"/>
                    </a:lnTo>
                    <a:lnTo>
                      <a:pt x="65" y="1404"/>
                    </a:lnTo>
                    <a:lnTo>
                      <a:pt x="3633" y="1404"/>
                    </a:lnTo>
                    <a:close/>
                  </a:path>
                </a:pathLst>
              </a:custGeom>
              <a:solidFill>
                <a:srgbClr val="E6E2DE"/>
              </a:solidFill>
              <a:ln w="0">
                <a:solidFill>
                  <a:schemeClr val="bg2"/>
                </a:solidFill>
                <a:prstDash val="solid"/>
                <a:round/>
                <a:headEnd/>
                <a:tailEnd/>
              </a:ln>
            </p:spPr>
            <p:txBody>
              <a:bodyPr/>
              <a:lstStyle/>
              <a:p>
                <a:endParaRPr lang="en-US"/>
              </a:p>
            </p:txBody>
          </p:sp>
          <p:sp>
            <p:nvSpPr>
              <p:cNvPr id="1039882" name="Freeform 522"/>
              <p:cNvSpPr>
                <a:spLocks/>
              </p:cNvSpPr>
              <p:nvPr/>
            </p:nvSpPr>
            <p:spPr bwMode="auto">
              <a:xfrm>
                <a:off x="2523" y="1598"/>
                <a:ext cx="340" cy="81"/>
              </a:xfrm>
              <a:custGeom>
                <a:avLst/>
                <a:gdLst>
                  <a:gd name="T0" fmla="*/ 3343 w 3401"/>
                  <a:gd name="T1" fmla="*/ 814 h 815"/>
                  <a:gd name="T2" fmla="*/ 3356 w 3401"/>
                  <a:gd name="T3" fmla="*/ 812 h 815"/>
                  <a:gd name="T4" fmla="*/ 3367 w 3401"/>
                  <a:gd name="T5" fmla="*/ 807 h 815"/>
                  <a:gd name="T6" fmla="*/ 3377 w 3401"/>
                  <a:gd name="T7" fmla="*/ 800 h 815"/>
                  <a:gd name="T8" fmla="*/ 3387 w 3401"/>
                  <a:gd name="T9" fmla="*/ 792 h 815"/>
                  <a:gd name="T10" fmla="*/ 3393 w 3401"/>
                  <a:gd name="T11" fmla="*/ 781 h 815"/>
                  <a:gd name="T12" fmla="*/ 3398 w 3401"/>
                  <a:gd name="T13" fmla="*/ 770 h 815"/>
                  <a:gd name="T14" fmla="*/ 3400 w 3401"/>
                  <a:gd name="T15" fmla="*/ 758 h 815"/>
                  <a:gd name="T16" fmla="*/ 3401 w 3401"/>
                  <a:gd name="T17" fmla="*/ 64 h 815"/>
                  <a:gd name="T18" fmla="*/ 3399 w 3401"/>
                  <a:gd name="T19" fmla="*/ 50 h 815"/>
                  <a:gd name="T20" fmla="*/ 3396 w 3401"/>
                  <a:gd name="T21" fmla="*/ 38 h 815"/>
                  <a:gd name="T22" fmla="*/ 3390 w 3401"/>
                  <a:gd name="T23" fmla="*/ 28 h 815"/>
                  <a:gd name="T24" fmla="*/ 3382 w 3401"/>
                  <a:gd name="T25" fmla="*/ 19 h 815"/>
                  <a:gd name="T26" fmla="*/ 3372 w 3401"/>
                  <a:gd name="T27" fmla="*/ 10 h 815"/>
                  <a:gd name="T28" fmla="*/ 3362 w 3401"/>
                  <a:gd name="T29" fmla="*/ 4 h 815"/>
                  <a:gd name="T30" fmla="*/ 3350 w 3401"/>
                  <a:gd name="T31" fmla="*/ 1 h 815"/>
                  <a:gd name="T32" fmla="*/ 3337 w 3401"/>
                  <a:gd name="T33" fmla="*/ 0 h 815"/>
                  <a:gd name="T34" fmla="*/ 56 w 3401"/>
                  <a:gd name="T35" fmla="*/ 0 h 815"/>
                  <a:gd name="T36" fmla="*/ 44 w 3401"/>
                  <a:gd name="T37" fmla="*/ 2 h 815"/>
                  <a:gd name="T38" fmla="*/ 33 w 3401"/>
                  <a:gd name="T39" fmla="*/ 7 h 815"/>
                  <a:gd name="T40" fmla="*/ 22 w 3401"/>
                  <a:gd name="T41" fmla="*/ 14 h 815"/>
                  <a:gd name="T42" fmla="*/ 14 w 3401"/>
                  <a:gd name="T43" fmla="*/ 23 h 815"/>
                  <a:gd name="T44" fmla="*/ 7 w 3401"/>
                  <a:gd name="T45" fmla="*/ 33 h 815"/>
                  <a:gd name="T46" fmla="*/ 2 w 3401"/>
                  <a:gd name="T47" fmla="*/ 44 h 815"/>
                  <a:gd name="T48" fmla="*/ 0 w 3401"/>
                  <a:gd name="T49" fmla="*/ 57 h 815"/>
                  <a:gd name="T50" fmla="*/ 0 w 3401"/>
                  <a:gd name="T51" fmla="*/ 752 h 815"/>
                  <a:gd name="T52" fmla="*/ 1 w 3401"/>
                  <a:gd name="T53" fmla="*/ 764 h 815"/>
                  <a:gd name="T54" fmla="*/ 4 w 3401"/>
                  <a:gd name="T55" fmla="*/ 776 h 815"/>
                  <a:gd name="T56" fmla="*/ 10 w 3401"/>
                  <a:gd name="T57" fmla="*/ 786 h 815"/>
                  <a:gd name="T58" fmla="*/ 18 w 3401"/>
                  <a:gd name="T59" fmla="*/ 796 h 815"/>
                  <a:gd name="T60" fmla="*/ 28 w 3401"/>
                  <a:gd name="T61" fmla="*/ 804 h 815"/>
                  <a:gd name="T62" fmla="*/ 38 w 3401"/>
                  <a:gd name="T63" fmla="*/ 810 h 815"/>
                  <a:gd name="T64" fmla="*/ 50 w 3401"/>
                  <a:gd name="T65" fmla="*/ 813 h 815"/>
                  <a:gd name="T66" fmla="*/ 64 w 3401"/>
                  <a:gd name="T67" fmla="*/ 81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01" h="815">
                    <a:moveTo>
                      <a:pt x="3337" y="815"/>
                    </a:moveTo>
                    <a:lnTo>
                      <a:pt x="3343" y="814"/>
                    </a:lnTo>
                    <a:lnTo>
                      <a:pt x="3350" y="813"/>
                    </a:lnTo>
                    <a:lnTo>
                      <a:pt x="3356" y="812"/>
                    </a:lnTo>
                    <a:lnTo>
                      <a:pt x="3362" y="810"/>
                    </a:lnTo>
                    <a:lnTo>
                      <a:pt x="3367" y="807"/>
                    </a:lnTo>
                    <a:lnTo>
                      <a:pt x="3372" y="804"/>
                    </a:lnTo>
                    <a:lnTo>
                      <a:pt x="3377" y="800"/>
                    </a:lnTo>
                    <a:lnTo>
                      <a:pt x="3382" y="796"/>
                    </a:lnTo>
                    <a:lnTo>
                      <a:pt x="3387" y="792"/>
                    </a:lnTo>
                    <a:lnTo>
                      <a:pt x="3390" y="786"/>
                    </a:lnTo>
                    <a:lnTo>
                      <a:pt x="3393" y="781"/>
                    </a:lnTo>
                    <a:lnTo>
                      <a:pt x="3396" y="776"/>
                    </a:lnTo>
                    <a:lnTo>
                      <a:pt x="3398" y="770"/>
                    </a:lnTo>
                    <a:lnTo>
                      <a:pt x="3399" y="764"/>
                    </a:lnTo>
                    <a:lnTo>
                      <a:pt x="3400" y="758"/>
                    </a:lnTo>
                    <a:lnTo>
                      <a:pt x="3401" y="752"/>
                    </a:lnTo>
                    <a:lnTo>
                      <a:pt x="3401" y="64"/>
                    </a:lnTo>
                    <a:lnTo>
                      <a:pt x="3400" y="57"/>
                    </a:lnTo>
                    <a:lnTo>
                      <a:pt x="3399" y="50"/>
                    </a:lnTo>
                    <a:lnTo>
                      <a:pt x="3398" y="44"/>
                    </a:lnTo>
                    <a:lnTo>
                      <a:pt x="3396" y="38"/>
                    </a:lnTo>
                    <a:lnTo>
                      <a:pt x="3393" y="33"/>
                    </a:lnTo>
                    <a:lnTo>
                      <a:pt x="3390" y="28"/>
                    </a:lnTo>
                    <a:lnTo>
                      <a:pt x="3387" y="23"/>
                    </a:lnTo>
                    <a:lnTo>
                      <a:pt x="3382" y="19"/>
                    </a:lnTo>
                    <a:lnTo>
                      <a:pt x="3377" y="14"/>
                    </a:lnTo>
                    <a:lnTo>
                      <a:pt x="3372" y="10"/>
                    </a:lnTo>
                    <a:lnTo>
                      <a:pt x="3367" y="7"/>
                    </a:lnTo>
                    <a:lnTo>
                      <a:pt x="3362" y="4"/>
                    </a:lnTo>
                    <a:lnTo>
                      <a:pt x="3356" y="2"/>
                    </a:lnTo>
                    <a:lnTo>
                      <a:pt x="3350" y="1"/>
                    </a:lnTo>
                    <a:lnTo>
                      <a:pt x="3343" y="0"/>
                    </a:lnTo>
                    <a:lnTo>
                      <a:pt x="3337" y="0"/>
                    </a:lnTo>
                    <a:lnTo>
                      <a:pt x="64" y="0"/>
                    </a:lnTo>
                    <a:lnTo>
                      <a:pt x="56" y="0"/>
                    </a:lnTo>
                    <a:lnTo>
                      <a:pt x="50" y="1"/>
                    </a:lnTo>
                    <a:lnTo>
                      <a:pt x="44" y="2"/>
                    </a:lnTo>
                    <a:lnTo>
                      <a:pt x="38" y="4"/>
                    </a:lnTo>
                    <a:lnTo>
                      <a:pt x="33" y="7"/>
                    </a:lnTo>
                    <a:lnTo>
                      <a:pt x="28" y="10"/>
                    </a:lnTo>
                    <a:lnTo>
                      <a:pt x="22" y="14"/>
                    </a:lnTo>
                    <a:lnTo>
                      <a:pt x="18" y="19"/>
                    </a:lnTo>
                    <a:lnTo>
                      <a:pt x="14" y="23"/>
                    </a:lnTo>
                    <a:lnTo>
                      <a:pt x="10" y="28"/>
                    </a:lnTo>
                    <a:lnTo>
                      <a:pt x="7" y="33"/>
                    </a:lnTo>
                    <a:lnTo>
                      <a:pt x="4" y="38"/>
                    </a:lnTo>
                    <a:lnTo>
                      <a:pt x="2" y="44"/>
                    </a:lnTo>
                    <a:lnTo>
                      <a:pt x="1" y="50"/>
                    </a:lnTo>
                    <a:lnTo>
                      <a:pt x="0" y="57"/>
                    </a:lnTo>
                    <a:lnTo>
                      <a:pt x="0" y="64"/>
                    </a:lnTo>
                    <a:lnTo>
                      <a:pt x="0" y="752"/>
                    </a:lnTo>
                    <a:lnTo>
                      <a:pt x="0" y="758"/>
                    </a:lnTo>
                    <a:lnTo>
                      <a:pt x="1" y="764"/>
                    </a:lnTo>
                    <a:lnTo>
                      <a:pt x="2" y="770"/>
                    </a:lnTo>
                    <a:lnTo>
                      <a:pt x="4" y="776"/>
                    </a:lnTo>
                    <a:lnTo>
                      <a:pt x="7" y="781"/>
                    </a:lnTo>
                    <a:lnTo>
                      <a:pt x="10" y="786"/>
                    </a:lnTo>
                    <a:lnTo>
                      <a:pt x="14" y="792"/>
                    </a:lnTo>
                    <a:lnTo>
                      <a:pt x="18" y="796"/>
                    </a:lnTo>
                    <a:lnTo>
                      <a:pt x="22" y="800"/>
                    </a:lnTo>
                    <a:lnTo>
                      <a:pt x="28" y="804"/>
                    </a:lnTo>
                    <a:lnTo>
                      <a:pt x="33" y="807"/>
                    </a:lnTo>
                    <a:lnTo>
                      <a:pt x="38" y="810"/>
                    </a:lnTo>
                    <a:lnTo>
                      <a:pt x="44" y="812"/>
                    </a:lnTo>
                    <a:lnTo>
                      <a:pt x="50" y="813"/>
                    </a:lnTo>
                    <a:lnTo>
                      <a:pt x="56" y="814"/>
                    </a:lnTo>
                    <a:lnTo>
                      <a:pt x="64" y="815"/>
                    </a:lnTo>
                    <a:lnTo>
                      <a:pt x="3337" y="815"/>
                    </a:lnTo>
                    <a:close/>
                  </a:path>
                </a:pathLst>
              </a:custGeom>
              <a:solidFill>
                <a:srgbClr val="F2EEE2"/>
              </a:solidFill>
              <a:ln w="0">
                <a:solidFill>
                  <a:schemeClr val="bg2"/>
                </a:solidFill>
                <a:prstDash val="solid"/>
                <a:round/>
                <a:headEnd/>
                <a:tailEnd/>
              </a:ln>
            </p:spPr>
            <p:txBody>
              <a:bodyPr/>
              <a:lstStyle/>
              <a:p>
                <a:endParaRPr lang="en-US"/>
              </a:p>
            </p:txBody>
          </p:sp>
          <p:sp>
            <p:nvSpPr>
              <p:cNvPr id="1039883" name="Freeform 523"/>
              <p:cNvSpPr>
                <a:spLocks/>
              </p:cNvSpPr>
              <p:nvPr/>
            </p:nvSpPr>
            <p:spPr bwMode="auto">
              <a:xfrm>
                <a:off x="2763" y="1688"/>
                <a:ext cx="82" cy="18"/>
              </a:xfrm>
              <a:custGeom>
                <a:avLst/>
                <a:gdLst>
                  <a:gd name="T0" fmla="*/ 758 w 817"/>
                  <a:gd name="T1" fmla="*/ 180 h 181"/>
                  <a:gd name="T2" fmla="*/ 771 w 817"/>
                  <a:gd name="T3" fmla="*/ 178 h 181"/>
                  <a:gd name="T4" fmla="*/ 783 w 817"/>
                  <a:gd name="T5" fmla="*/ 172 h 181"/>
                  <a:gd name="T6" fmla="*/ 793 w 817"/>
                  <a:gd name="T7" fmla="*/ 165 h 181"/>
                  <a:gd name="T8" fmla="*/ 801 w 817"/>
                  <a:gd name="T9" fmla="*/ 157 h 181"/>
                  <a:gd name="T10" fmla="*/ 809 w 817"/>
                  <a:gd name="T11" fmla="*/ 147 h 181"/>
                  <a:gd name="T12" fmla="*/ 814 w 817"/>
                  <a:gd name="T13" fmla="*/ 135 h 181"/>
                  <a:gd name="T14" fmla="*/ 816 w 817"/>
                  <a:gd name="T15" fmla="*/ 123 h 181"/>
                  <a:gd name="T16" fmla="*/ 817 w 817"/>
                  <a:gd name="T17" fmla="*/ 64 h 181"/>
                  <a:gd name="T18" fmla="*/ 815 w 817"/>
                  <a:gd name="T19" fmla="*/ 51 h 181"/>
                  <a:gd name="T20" fmla="*/ 812 w 817"/>
                  <a:gd name="T21" fmla="*/ 39 h 181"/>
                  <a:gd name="T22" fmla="*/ 806 w 817"/>
                  <a:gd name="T23" fmla="*/ 27 h 181"/>
                  <a:gd name="T24" fmla="*/ 797 w 817"/>
                  <a:gd name="T25" fmla="*/ 18 h 181"/>
                  <a:gd name="T26" fmla="*/ 788 w 817"/>
                  <a:gd name="T27" fmla="*/ 10 h 181"/>
                  <a:gd name="T28" fmla="*/ 777 w 817"/>
                  <a:gd name="T29" fmla="*/ 4 h 181"/>
                  <a:gd name="T30" fmla="*/ 764 w 817"/>
                  <a:gd name="T31" fmla="*/ 1 h 181"/>
                  <a:gd name="T32" fmla="*/ 752 w 817"/>
                  <a:gd name="T33" fmla="*/ 0 h 181"/>
                  <a:gd name="T34" fmla="*/ 57 w 817"/>
                  <a:gd name="T35" fmla="*/ 0 h 181"/>
                  <a:gd name="T36" fmla="*/ 45 w 817"/>
                  <a:gd name="T37" fmla="*/ 2 h 181"/>
                  <a:gd name="T38" fmla="*/ 33 w 817"/>
                  <a:gd name="T39" fmla="*/ 7 h 181"/>
                  <a:gd name="T40" fmla="*/ 23 w 817"/>
                  <a:gd name="T41" fmla="*/ 14 h 181"/>
                  <a:gd name="T42" fmla="*/ 15 w 817"/>
                  <a:gd name="T43" fmla="*/ 22 h 181"/>
                  <a:gd name="T44" fmla="*/ 8 w 817"/>
                  <a:gd name="T45" fmla="*/ 33 h 181"/>
                  <a:gd name="T46" fmla="*/ 3 w 817"/>
                  <a:gd name="T47" fmla="*/ 45 h 181"/>
                  <a:gd name="T48" fmla="*/ 0 w 817"/>
                  <a:gd name="T49" fmla="*/ 57 h 181"/>
                  <a:gd name="T50" fmla="*/ 0 w 817"/>
                  <a:gd name="T51" fmla="*/ 117 h 181"/>
                  <a:gd name="T52" fmla="*/ 2 w 817"/>
                  <a:gd name="T53" fmla="*/ 129 h 181"/>
                  <a:gd name="T54" fmla="*/ 5 w 817"/>
                  <a:gd name="T55" fmla="*/ 142 h 181"/>
                  <a:gd name="T56" fmla="*/ 11 w 817"/>
                  <a:gd name="T57" fmla="*/ 152 h 181"/>
                  <a:gd name="T58" fmla="*/ 19 w 817"/>
                  <a:gd name="T59" fmla="*/ 161 h 181"/>
                  <a:gd name="T60" fmla="*/ 28 w 817"/>
                  <a:gd name="T61" fmla="*/ 169 h 181"/>
                  <a:gd name="T62" fmla="*/ 39 w 817"/>
                  <a:gd name="T63" fmla="*/ 176 h 181"/>
                  <a:gd name="T64" fmla="*/ 51 w 817"/>
                  <a:gd name="T65" fmla="*/ 179 h 181"/>
                  <a:gd name="T66" fmla="*/ 64 w 817"/>
                  <a:gd name="T6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7" h="181">
                    <a:moveTo>
                      <a:pt x="752" y="181"/>
                    </a:moveTo>
                    <a:lnTo>
                      <a:pt x="758" y="180"/>
                    </a:lnTo>
                    <a:lnTo>
                      <a:pt x="764" y="179"/>
                    </a:lnTo>
                    <a:lnTo>
                      <a:pt x="771" y="178"/>
                    </a:lnTo>
                    <a:lnTo>
                      <a:pt x="777" y="176"/>
                    </a:lnTo>
                    <a:lnTo>
                      <a:pt x="783" y="172"/>
                    </a:lnTo>
                    <a:lnTo>
                      <a:pt x="788" y="169"/>
                    </a:lnTo>
                    <a:lnTo>
                      <a:pt x="793" y="165"/>
                    </a:lnTo>
                    <a:lnTo>
                      <a:pt x="797" y="161"/>
                    </a:lnTo>
                    <a:lnTo>
                      <a:pt x="801" y="157"/>
                    </a:lnTo>
                    <a:lnTo>
                      <a:pt x="806" y="152"/>
                    </a:lnTo>
                    <a:lnTo>
                      <a:pt x="809" y="147"/>
                    </a:lnTo>
                    <a:lnTo>
                      <a:pt x="812" y="142"/>
                    </a:lnTo>
                    <a:lnTo>
                      <a:pt x="814" y="135"/>
                    </a:lnTo>
                    <a:lnTo>
                      <a:pt x="815" y="129"/>
                    </a:lnTo>
                    <a:lnTo>
                      <a:pt x="816" y="123"/>
                    </a:lnTo>
                    <a:lnTo>
                      <a:pt x="817" y="117"/>
                    </a:lnTo>
                    <a:lnTo>
                      <a:pt x="817" y="64"/>
                    </a:lnTo>
                    <a:lnTo>
                      <a:pt x="816" y="57"/>
                    </a:lnTo>
                    <a:lnTo>
                      <a:pt x="815" y="51"/>
                    </a:lnTo>
                    <a:lnTo>
                      <a:pt x="814" y="45"/>
                    </a:lnTo>
                    <a:lnTo>
                      <a:pt x="812" y="39"/>
                    </a:lnTo>
                    <a:lnTo>
                      <a:pt x="809" y="33"/>
                    </a:lnTo>
                    <a:lnTo>
                      <a:pt x="806" y="27"/>
                    </a:lnTo>
                    <a:lnTo>
                      <a:pt x="801" y="22"/>
                    </a:lnTo>
                    <a:lnTo>
                      <a:pt x="797" y="18"/>
                    </a:lnTo>
                    <a:lnTo>
                      <a:pt x="793" y="14"/>
                    </a:lnTo>
                    <a:lnTo>
                      <a:pt x="788" y="10"/>
                    </a:lnTo>
                    <a:lnTo>
                      <a:pt x="783" y="7"/>
                    </a:lnTo>
                    <a:lnTo>
                      <a:pt x="777" y="4"/>
                    </a:lnTo>
                    <a:lnTo>
                      <a:pt x="771" y="2"/>
                    </a:lnTo>
                    <a:lnTo>
                      <a:pt x="764" y="1"/>
                    </a:lnTo>
                    <a:lnTo>
                      <a:pt x="758" y="0"/>
                    </a:lnTo>
                    <a:lnTo>
                      <a:pt x="752" y="0"/>
                    </a:lnTo>
                    <a:lnTo>
                      <a:pt x="64" y="0"/>
                    </a:lnTo>
                    <a:lnTo>
                      <a:pt x="57" y="0"/>
                    </a:lnTo>
                    <a:lnTo>
                      <a:pt x="51" y="1"/>
                    </a:lnTo>
                    <a:lnTo>
                      <a:pt x="45" y="2"/>
                    </a:lnTo>
                    <a:lnTo>
                      <a:pt x="39" y="4"/>
                    </a:lnTo>
                    <a:lnTo>
                      <a:pt x="33" y="7"/>
                    </a:lnTo>
                    <a:lnTo>
                      <a:pt x="28" y="10"/>
                    </a:lnTo>
                    <a:lnTo>
                      <a:pt x="23" y="14"/>
                    </a:lnTo>
                    <a:lnTo>
                      <a:pt x="19" y="18"/>
                    </a:lnTo>
                    <a:lnTo>
                      <a:pt x="15" y="22"/>
                    </a:lnTo>
                    <a:lnTo>
                      <a:pt x="11" y="27"/>
                    </a:lnTo>
                    <a:lnTo>
                      <a:pt x="8" y="33"/>
                    </a:lnTo>
                    <a:lnTo>
                      <a:pt x="5" y="39"/>
                    </a:lnTo>
                    <a:lnTo>
                      <a:pt x="3" y="45"/>
                    </a:lnTo>
                    <a:lnTo>
                      <a:pt x="2" y="51"/>
                    </a:lnTo>
                    <a:lnTo>
                      <a:pt x="0" y="57"/>
                    </a:lnTo>
                    <a:lnTo>
                      <a:pt x="0" y="64"/>
                    </a:lnTo>
                    <a:lnTo>
                      <a:pt x="0" y="117"/>
                    </a:lnTo>
                    <a:lnTo>
                      <a:pt x="0" y="123"/>
                    </a:lnTo>
                    <a:lnTo>
                      <a:pt x="2" y="129"/>
                    </a:lnTo>
                    <a:lnTo>
                      <a:pt x="3" y="135"/>
                    </a:lnTo>
                    <a:lnTo>
                      <a:pt x="5" y="142"/>
                    </a:lnTo>
                    <a:lnTo>
                      <a:pt x="8" y="147"/>
                    </a:lnTo>
                    <a:lnTo>
                      <a:pt x="11" y="152"/>
                    </a:lnTo>
                    <a:lnTo>
                      <a:pt x="15" y="157"/>
                    </a:lnTo>
                    <a:lnTo>
                      <a:pt x="19" y="161"/>
                    </a:lnTo>
                    <a:lnTo>
                      <a:pt x="23" y="165"/>
                    </a:lnTo>
                    <a:lnTo>
                      <a:pt x="28" y="169"/>
                    </a:lnTo>
                    <a:lnTo>
                      <a:pt x="33" y="172"/>
                    </a:lnTo>
                    <a:lnTo>
                      <a:pt x="39" y="176"/>
                    </a:lnTo>
                    <a:lnTo>
                      <a:pt x="45" y="178"/>
                    </a:lnTo>
                    <a:lnTo>
                      <a:pt x="51" y="179"/>
                    </a:lnTo>
                    <a:lnTo>
                      <a:pt x="57" y="180"/>
                    </a:lnTo>
                    <a:lnTo>
                      <a:pt x="64" y="181"/>
                    </a:lnTo>
                    <a:lnTo>
                      <a:pt x="752" y="181"/>
                    </a:lnTo>
                    <a:close/>
                  </a:path>
                </a:pathLst>
              </a:custGeom>
              <a:solidFill>
                <a:srgbClr val="F2EEEA"/>
              </a:solidFill>
              <a:ln w="0">
                <a:solidFill>
                  <a:schemeClr val="bg2"/>
                </a:solidFill>
                <a:prstDash val="solid"/>
                <a:round/>
                <a:headEnd/>
                <a:tailEnd/>
              </a:ln>
            </p:spPr>
            <p:txBody>
              <a:bodyPr/>
              <a:lstStyle/>
              <a:p>
                <a:endParaRPr lang="en-US"/>
              </a:p>
            </p:txBody>
          </p:sp>
          <p:sp>
            <p:nvSpPr>
              <p:cNvPr id="1039884" name="Freeform 524"/>
              <p:cNvSpPr>
                <a:spLocks/>
              </p:cNvSpPr>
              <p:nvPr/>
            </p:nvSpPr>
            <p:spPr bwMode="auto">
              <a:xfrm>
                <a:off x="2560" y="1688"/>
                <a:ext cx="71" cy="18"/>
              </a:xfrm>
              <a:custGeom>
                <a:avLst/>
                <a:gdLst>
                  <a:gd name="T0" fmla="*/ 621 w 704"/>
                  <a:gd name="T1" fmla="*/ 180 h 181"/>
                  <a:gd name="T2" fmla="*/ 639 w 704"/>
                  <a:gd name="T3" fmla="*/ 177 h 181"/>
                  <a:gd name="T4" fmla="*/ 655 w 704"/>
                  <a:gd name="T5" fmla="*/ 169 h 181"/>
                  <a:gd name="T6" fmla="*/ 670 w 704"/>
                  <a:gd name="T7" fmla="*/ 160 h 181"/>
                  <a:gd name="T8" fmla="*/ 682 w 704"/>
                  <a:gd name="T9" fmla="*/ 148 h 181"/>
                  <a:gd name="T10" fmla="*/ 692 w 704"/>
                  <a:gd name="T11" fmla="*/ 133 h 181"/>
                  <a:gd name="T12" fmla="*/ 699 w 704"/>
                  <a:gd name="T13" fmla="*/ 117 h 181"/>
                  <a:gd name="T14" fmla="*/ 703 w 704"/>
                  <a:gd name="T15" fmla="*/ 99 h 181"/>
                  <a:gd name="T16" fmla="*/ 703 w 704"/>
                  <a:gd name="T17" fmla="*/ 81 h 181"/>
                  <a:gd name="T18" fmla="*/ 699 w 704"/>
                  <a:gd name="T19" fmla="*/ 63 h 181"/>
                  <a:gd name="T20" fmla="*/ 692 w 704"/>
                  <a:gd name="T21" fmla="*/ 47 h 181"/>
                  <a:gd name="T22" fmla="*/ 682 w 704"/>
                  <a:gd name="T23" fmla="*/ 33 h 181"/>
                  <a:gd name="T24" fmla="*/ 670 w 704"/>
                  <a:gd name="T25" fmla="*/ 20 h 181"/>
                  <a:gd name="T26" fmla="*/ 655 w 704"/>
                  <a:gd name="T27" fmla="*/ 10 h 181"/>
                  <a:gd name="T28" fmla="*/ 639 w 704"/>
                  <a:gd name="T29" fmla="*/ 4 h 181"/>
                  <a:gd name="T30" fmla="*/ 621 w 704"/>
                  <a:gd name="T31" fmla="*/ 0 h 181"/>
                  <a:gd name="T32" fmla="*/ 91 w 704"/>
                  <a:gd name="T33" fmla="*/ 0 h 181"/>
                  <a:gd name="T34" fmla="*/ 73 w 704"/>
                  <a:gd name="T35" fmla="*/ 1 h 181"/>
                  <a:gd name="T36" fmla="*/ 55 w 704"/>
                  <a:gd name="T37" fmla="*/ 7 h 181"/>
                  <a:gd name="T38" fmla="*/ 40 w 704"/>
                  <a:gd name="T39" fmla="*/ 15 h 181"/>
                  <a:gd name="T40" fmla="*/ 26 w 704"/>
                  <a:gd name="T41" fmla="*/ 26 h 181"/>
                  <a:gd name="T42" fmla="*/ 15 w 704"/>
                  <a:gd name="T43" fmla="*/ 40 h 181"/>
                  <a:gd name="T44" fmla="*/ 7 w 704"/>
                  <a:gd name="T45" fmla="*/ 55 h 181"/>
                  <a:gd name="T46" fmla="*/ 1 w 704"/>
                  <a:gd name="T47" fmla="*/ 72 h 181"/>
                  <a:gd name="T48" fmla="*/ 0 w 704"/>
                  <a:gd name="T49" fmla="*/ 90 h 181"/>
                  <a:gd name="T50" fmla="*/ 1 w 704"/>
                  <a:gd name="T51" fmla="*/ 108 h 181"/>
                  <a:gd name="T52" fmla="*/ 7 w 704"/>
                  <a:gd name="T53" fmla="*/ 125 h 181"/>
                  <a:gd name="T54" fmla="*/ 15 w 704"/>
                  <a:gd name="T55" fmla="*/ 141 h 181"/>
                  <a:gd name="T56" fmla="*/ 26 w 704"/>
                  <a:gd name="T57" fmla="*/ 154 h 181"/>
                  <a:gd name="T58" fmla="*/ 40 w 704"/>
                  <a:gd name="T59" fmla="*/ 165 h 181"/>
                  <a:gd name="T60" fmla="*/ 55 w 704"/>
                  <a:gd name="T61" fmla="*/ 173 h 181"/>
                  <a:gd name="T62" fmla="*/ 73 w 704"/>
                  <a:gd name="T63" fmla="*/ 179 h 181"/>
                  <a:gd name="T64" fmla="*/ 91 w 704"/>
                  <a:gd name="T6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181">
                    <a:moveTo>
                      <a:pt x="612" y="181"/>
                    </a:moveTo>
                    <a:lnTo>
                      <a:pt x="621" y="180"/>
                    </a:lnTo>
                    <a:lnTo>
                      <a:pt x="630" y="179"/>
                    </a:lnTo>
                    <a:lnTo>
                      <a:pt x="639" y="177"/>
                    </a:lnTo>
                    <a:lnTo>
                      <a:pt x="648" y="173"/>
                    </a:lnTo>
                    <a:lnTo>
                      <a:pt x="655" y="169"/>
                    </a:lnTo>
                    <a:lnTo>
                      <a:pt x="663" y="165"/>
                    </a:lnTo>
                    <a:lnTo>
                      <a:pt x="670" y="160"/>
                    </a:lnTo>
                    <a:lnTo>
                      <a:pt x="677" y="154"/>
                    </a:lnTo>
                    <a:lnTo>
                      <a:pt x="682" y="148"/>
                    </a:lnTo>
                    <a:lnTo>
                      <a:pt x="688" y="141"/>
                    </a:lnTo>
                    <a:lnTo>
                      <a:pt x="692" y="133"/>
                    </a:lnTo>
                    <a:lnTo>
                      <a:pt x="696" y="125"/>
                    </a:lnTo>
                    <a:lnTo>
                      <a:pt x="699" y="117"/>
                    </a:lnTo>
                    <a:lnTo>
                      <a:pt x="701" y="108"/>
                    </a:lnTo>
                    <a:lnTo>
                      <a:pt x="703" y="99"/>
                    </a:lnTo>
                    <a:lnTo>
                      <a:pt x="704" y="90"/>
                    </a:lnTo>
                    <a:lnTo>
                      <a:pt x="703" y="81"/>
                    </a:lnTo>
                    <a:lnTo>
                      <a:pt x="701" y="72"/>
                    </a:lnTo>
                    <a:lnTo>
                      <a:pt x="699" y="63"/>
                    </a:lnTo>
                    <a:lnTo>
                      <a:pt x="696" y="55"/>
                    </a:lnTo>
                    <a:lnTo>
                      <a:pt x="692" y="47"/>
                    </a:lnTo>
                    <a:lnTo>
                      <a:pt x="688" y="40"/>
                    </a:lnTo>
                    <a:lnTo>
                      <a:pt x="682" y="33"/>
                    </a:lnTo>
                    <a:lnTo>
                      <a:pt x="677" y="26"/>
                    </a:lnTo>
                    <a:lnTo>
                      <a:pt x="670" y="20"/>
                    </a:lnTo>
                    <a:lnTo>
                      <a:pt x="663" y="15"/>
                    </a:lnTo>
                    <a:lnTo>
                      <a:pt x="655" y="10"/>
                    </a:lnTo>
                    <a:lnTo>
                      <a:pt x="648" y="7"/>
                    </a:lnTo>
                    <a:lnTo>
                      <a:pt x="639" y="4"/>
                    </a:lnTo>
                    <a:lnTo>
                      <a:pt x="630" y="1"/>
                    </a:lnTo>
                    <a:lnTo>
                      <a:pt x="621" y="0"/>
                    </a:lnTo>
                    <a:lnTo>
                      <a:pt x="612" y="0"/>
                    </a:lnTo>
                    <a:lnTo>
                      <a:pt x="91" y="0"/>
                    </a:lnTo>
                    <a:lnTo>
                      <a:pt x="81" y="0"/>
                    </a:lnTo>
                    <a:lnTo>
                      <a:pt x="73" y="1"/>
                    </a:lnTo>
                    <a:lnTo>
                      <a:pt x="63" y="4"/>
                    </a:lnTo>
                    <a:lnTo>
                      <a:pt x="55" y="7"/>
                    </a:lnTo>
                    <a:lnTo>
                      <a:pt x="47" y="10"/>
                    </a:lnTo>
                    <a:lnTo>
                      <a:pt x="40" y="15"/>
                    </a:lnTo>
                    <a:lnTo>
                      <a:pt x="32" y="20"/>
                    </a:lnTo>
                    <a:lnTo>
                      <a:pt x="26" y="26"/>
                    </a:lnTo>
                    <a:lnTo>
                      <a:pt x="20" y="33"/>
                    </a:lnTo>
                    <a:lnTo>
                      <a:pt x="15" y="40"/>
                    </a:lnTo>
                    <a:lnTo>
                      <a:pt x="11" y="47"/>
                    </a:lnTo>
                    <a:lnTo>
                      <a:pt x="7" y="55"/>
                    </a:lnTo>
                    <a:lnTo>
                      <a:pt x="4" y="63"/>
                    </a:lnTo>
                    <a:lnTo>
                      <a:pt x="1" y="72"/>
                    </a:lnTo>
                    <a:lnTo>
                      <a:pt x="0" y="81"/>
                    </a:lnTo>
                    <a:lnTo>
                      <a:pt x="0" y="90"/>
                    </a:lnTo>
                    <a:lnTo>
                      <a:pt x="0" y="99"/>
                    </a:lnTo>
                    <a:lnTo>
                      <a:pt x="1" y="108"/>
                    </a:lnTo>
                    <a:lnTo>
                      <a:pt x="4" y="117"/>
                    </a:lnTo>
                    <a:lnTo>
                      <a:pt x="7" y="125"/>
                    </a:lnTo>
                    <a:lnTo>
                      <a:pt x="11" y="133"/>
                    </a:lnTo>
                    <a:lnTo>
                      <a:pt x="15" y="141"/>
                    </a:lnTo>
                    <a:lnTo>
                      <a:pt x="20" y="148"/>
                    </a:lnTo>
                    <a:lnTo>
                      <a:pt x="26" y="154"/>
                    </a:lnTo>
                    <a:lnTo>
                      <a:pt x="32" y="160"/>
                    </a:lnTo>
                    <a:lnTo>
                      <a:pt x="40" y="165"/>
                    </a:lnTo>
                    <a:lnTo>
                      <a:pt x="47" y="169"/>
                    </a:lnTo>
                    <a:lnTo>
                      <a:pt x="55" y="173"/>
                    </a:lnTo>
                    <a:lnTo>
                      <a:pt x="63" y="177"/>
                    </a:lnTo>
                    <a:lnTo>
                      <a:pt x="73" y="179"/>
                    </a:lnTo>
                    <a:lnTo>
                      <a:pt x="81" y="180"/>
                    </a:lnTo>
                    <a:lnTo>
                      <a:pt x="91" y="181"/>
                    </a:lnTo>
                    <a:lnTo>
                      <a:pt x="612" y="181"/>
                    </a:lnTo>
                    <a:close/>
                  </a:path>
                </a:pathLst>
              </a:custGeom>
              <a:solidFill>
                <a:srgbClr val="E5E9E7"/>
              </a:solidFill>
              <a:ln w="0">
                <a:solidFill>
                  <a:schemeClr val="bg2"/>
                </a:solidFill>
                <a:prstDash val="solid"/>
                <a:round/>
                <a:headEnd/>
                <a:tailEnd/>
              </a:ln>
            </p:spPr>
            <p:txBody>
              <a:bodyPr/>
              <a:lstStyle/>
              <a:p>
                <a:endParaRPr lang="en-US"/>
              </a:p>
            </p:txBody>
          </p:sp>
          <p:sp>
            <p:nvSpPr>
              <p:cNvPr id="1039885" name="Freeform 525"/>
              <p:cNvSpPr>
                <a:spLocks/>
              </p:cNvSpPr>
              <p:nvPr/>
            </p:nvSpPr>
            <p:spPr bwMode="auto">
              <a:xfrm>
                <a:off x="2496" y="1863"/>
                <a:ext cx="399" cy="1"/>
              </a:xfrm>
              <a:custGeom>
                <a:avLst/>
                <a:gdLst>
                  <a:gd name="T0" fmla="*/ 0 w 3991"/>
                  <a:gd name="T1" fmla="*/ 3991 w 3991"/>
                  <a:gd name="T2" fmla="*/ 0 w 3991"/>
                </a:gdLst>
                <a:ahLst/>
                <a:cxnLst>
                  <a:cxn ang="0">
                    <a:pos x="T0" y="0"/>
                  </a:cxn>
                  <a:cxn ang="0">
                    <a:pos x="T1" y="0"/>
                  </a:cxn>
                  <a:cxn ang="0">
                    <a:pos x="T2" y="0"/>
                  </a:cxn>
                </a:cxnLst>
                <a:rect l="0" t="0" r="r" b="b"/>
                <a:pathLst>
                  <a:path w="3991">
                    <a:moveTo>
                      <a:pt x="0" y="0"/>
                    </a:moveTo>
                    <a:lnTo>
                      <a:pt x="3991" y="0"/>
                    </a:lnTo>
                    <a:lnTo>
                      <a:pt x="0" y="0"/>
                    </a:lnTo>
                    <a:close/>
                  </a:path>
                </a:pathLst>
              </a:custGeom>
              <a:solidFill>
                <a:srgbClr val="E5E9E7"/>
              </a:solidFill>
              <a:ln w="0">
                <a:solidFill>
                  <a:schemeClr val="bg2"/>
                </a:solidFill>
                <a:prstDash val="solid"/>
                <a:round/>
                <a:headEnd/>
                <a:tailEnd/>
              </a:ln>
            </p:spPr>
            <p:txBody>
              <a:bodyPr/>
              <a:lstStyle/>
              <a:p>
                <a:endParaRPr lang="en-US"/>
              </a:p>
            </p:txBody>
          </p:sp>
          <p:sp>
            <p:nvSpPr>
              <p:cNvPr id="1039886" name="Freeform 526"/>
              <p:cNvSpPr>
                <a:spLocks/>
              </p:cNvSpPr>
              <p:nvPr/>
            </p:nvSpPr>
            <p:spPr bwMode="auto">
              <a:xfrm>
                <a:off x="2522" y="1763"/>
                <a:ext cx="343" cy="33"/>
              </a:xfrm>
              <a:custGeom>
                <a:avLst/>
                <a:gdLst>
                  <a:gd name="T0" fmla="*/ 3436 w 3436"/>
                  <a:gd name="T1" fmla="*/ 182 h 329"/>
                  <a:gd name="T2" fmla="*/ 3375 w 3436"/>
                  <a:gd name="T3" fmla="*/ 182 h 329"/>
                  <a:gd name="T4" fmla="*/ 3308 w 3436"/>
                  <a:gd name="T5" fmla="*/ 182 h 329"/>
                  <a:gd name="T6" fmla="*/ 3234 w 3436"/>
                  <a:gd name="T7" fmla="*/ 182 h 329"/>
                  <a:gd name="T8" fmla="*/ 3155 w 3436"/>
                  <a:gd name="T9" fmla="*/ 182 h 329"/>
                  <a:gd name="T10" fmla="*/ 3073 w 3436"/>
                  <a:gd name="T11" fmla="*/ 182 h 329"/>
                  <a:gd name="T12" fmla="*/ 2990 w 3436"/>
                  <a:gd name="T13" fmla="*/ 182 h 329"/>
                  <a:gd name="T14" fmla="*/ 2908 w 3436"/>
                  <a:gd name="T15" fmla="*/ 182 h 329"/>
                  <a:gd name="T16" fmla="*/ 2826 w 3436"/>
                  <a:gd name="T17" fmla="*/ 182 h 329"/>
                  <a:gd name="T18" fmla="*/ 2748 w 3436"/>
                  <a:gd name="T19" fmla="*/ 182 h 329"/>
                  <a:gd name="T20" fmla="*/ 2676 w 3436"/>
                  <a:gd name="T21" fmla="*/ 182 h 329"/>
                  <a:gd name="T22" fmla="*/ 2610 w 3436"/>
                  <a:gd name="T23" fmla="*/ 182 h 329"/>
                  <a:gd name="T24" fmla="*/ 2552 w 3436"/>
                  <a:gd name="T25" fmla="*/ 182 h 329"/>
                  <a:gd name="T26" fmla="*/ 2504 w 3436"/>
                  <a:gd name="T27" fmla="*/ 182 h 329"/>
                  <a:gd name="T28" fmla="*/ 2468 w 3436"/>
                  <a:gd name="T29" fmla="*/ 182 h 329"/>
                  <a:gd name="T30" fmla="*/ 2445 w 3436"/>
                  <a:gd name="T31" fmla="*/ 182 h 329"/>
                  <a:gd name="T32" fmla="*/ 2438 w 3436"/>
                  <a:gd name="T33" fmla="*/ 182 h 329"/>
                  <a:gd name="T34" fmla="*/ 2438 w 3436"/>
                  <a:gd name="T35" fmla="*/ 0 h 329"/>
                  <a:gd name="T36" fmla="*/ 1055 w 3436"/>
                  <a:gd name="T37" fmla="*/ 0 h 329"/>
                  <a:gd name="T38" fmla="*/ 1055 w 3436"/>
                  <a:gd name="T39" fmla="*/ 182 h 329"/>
                  <a:gd name="T40" fmla="*/ 0 w 3436"/>
                  <a:gd name="T41" fmla="*/ 182 h 329"/>
                  <a:gd name="T42" fmla="*/ 0 w 3436"/>
                  <a:gd name="T43" fmla="*/ 329 h 329"/>
                  <a:gd name="T44" fmla="*/ 3436 w 3436"/>
                  <a:gd name="T45" fmla="*/ 329 h 329"/>
                  <a:gd name="T46" fmla="*/ 3436 w 3436"/>
                  <a:gd name="T47" fmla="*/ 18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6" h="329">
                    <a:moveTo>
                      <a:pt x="3436" y="182"/>
                    </a:moveTo>
                    <a:lnTo>
                      <a:pt x="3375" y="182"/>
                    </a:lnTo>
                    <a:lnTo>
                      <a:pt x="3308" y="182"/>
                    </a:lnTo>
                    <a:lnTo>
                      <a:pt x="3234" y="182"/>
                    </a:lnTo>
                    <a:lnTo>
                      <a:pt x="3155" y="182"/>
                    </a:lnTo>
                    <a:lnTo>
                      <a:pt x="3073" y="182"/>
                    </a:lnTo>
                    <a:lnTo>
                      <a:pt x="2990" y="182"/>
                    </a:lnTo>
                    <a:lnTo>
                      <a:pt x="2908" y="182"/>
                    </a:lnTo>
                    <a:lnTo>
                      <a:pt x="2826" y="182"/>
                    </a:lnTo>
                    <a:lnTo>
                      <a:pt x="2748" y="182"/>
                    </a:lnTo>
                    <a:lnTo>
                      <a:pt x="2676" y="182"/>
                    </a:lnTo>
                    <a:lnTo>
                      <a:pt x="2610" y="182"/>
                    </a:lnTo>
                    <a:lnTo>
                      <a:pt x="2552" y="182"/>
                    </a:lnTo>
                    <a:lnTo>
                      <a:pt x="2504" y="182"/>
                    </a:lnTo>
                    <a:lnTo>
                      <a:pt x="2468" y="182"/>
                    </a:lnTo>
                    <a:lnTo>
                      <a:pt x="2445" y="182"/>
                    </a:lnTo>
                    <a:lnTo>
                      <a:pt x="2438" y="182"/>
                    </a:lnTo>
                    <a:lnTo>
                      <a:pt x="2438" y="0"/>
                    </a:lnTo>
                    <a:lnTo>
                      <a:pt x="1055" y="0"/>
                    </a:lnTo>
                    <a:lnTo>
                      <a:pt x="1055" y="182"/>
                    </a:lnTo>
                    <a:lnTo>
                      <a:pt x="0" y="182"/>
                    </a:lnTo>
                    <a:lnTo>
                      <a:pt x="0" y="329"/>
                    </a:lnTo>
                    <a:lnTo>
                      <a:pt x="3436" y="329"/>
                    </a:lnTo>
                    <a:lnTo>
                      <a:pt x="3436" y="182"/>
                    </a:lnTo>
                    <a:close/>
                  </a:path>
                </a:pathLst>
              </a:custGeom>
              <a:solidFill>
                <a:srgbClr val="C3C6C5"/>
              </a:solidFill>
              <a:ln w="0">
                <a:solidFill>
                  <a:schemeClr val="bg2"/>
                </a:solidFill>
                <a:prstDash val="solid"/>
                <a:round/>
                <a:headEnd/>
                <a:tailEnd/>
              </a:ln>
            </p:spPr>
            <p:txBody>
              <a:bodyPr/>
              <a:lstStyle/>
              <a:p>
                <a:endParaRPr lang="en-US"/>
              </a:p>
            </p:txBody>
          </p:sp>
          <p:sp>
            <p:nvSpPr>
              <p:cNvPr id="1039887" name="Freeform 527"/>
              <p:cNvSpPr>
                <a:spLocks/>
              </p:cNvSpPr>
              <p:nvPr/>
            </p:nvSpPr>
            <p:spPr bwMode="auto">
              <a:xfrm>
                <a:off x="2605" y="1804"/>
                <a:ext cx="193" cy="32"/>
              </a:xfrm>
              <a:custGeom>
                <a:avLst/>
                <a:gdLst>
                  <a:gd name="T0" fmla="*/ 1841 w 1929"/>
                  <a:gd name="T1" fmla="*/ 320 h 321"/>
                  <a:gd name="T2" fmla="*/ 1860 w 1929"/>
                  <a:gd name="T3" fmla="*/ 316 h 321"/>
                  <a:gd name="T4" fmla="*/ 1878 w 1929"/>
                  <a:gd name="T5" fmla="*/ 309 h 321"/>
                  <a:gd name="T6" fmla="*/ 1893 w 1929"/>
                  <a:gd name="T7" fmla="*/ 298 h 321"/>
                  <a:gd name="T8" fmla="*/ 1907 w 1929"/>
                  <a:gd name="T9" fmla="*/ 286 h 321"/>
                  <a:gd name="T10" fmla="*/ 1917 w 1929"/>
                  <a:gd name="T11" fmla="*/ 271 h 321"/>
                  <a:gd name="T12" fmla="*/ 1924 w 1929"/>
                  <a:gd name="T13" fmla="*/ 253 h 321"/>
                  <a:gd name="T14" fmla="*/ 1928 w 1929"/>
                  <a:gd name="T15" fmla="*/ 235 h 321"/>
                  <a:gd name="T16" fmla="*/ 1929 w 1929"/>
                  <a:gd name="T17" fmla="*/ 96 h 321"/>
                  <a:gd name="T18" fmla="*/ 1927 w 1929"/>
                  <a:gd name="T19" fmla="*/ 76 h 321"/>
                  <a:gd name="T20" fmla="*/ 1921 w 1929"/>
                  <a:gd name="T21" fmla="*/ 58 h 321"/>
                  <a:gd name="T22" fmla="*/ 1912 w 1929"/>
                  <a:gd name="T23" fmla="*/ 42 h 321"/>
                  <a:gd name="T24" fmla="*/ 1900 w 1929"/>
                  <a:gd name="T25" fmla="*/ 28 h 321"/>
                  <a:gd name="T26" fmla="*/ 1885 w 1929"/>
                  <a:gd name="T27" fmla="*/ 16 h 321"/>
                  <a:gd name="T28" fmla="*/ 1869 w 1929"/>
                  <a:gd name="T29" fmla="*/ 7 h 321"/>
                  <a:gd name="T30" fmla="*/ 1851 w 1929"/>
                  <a:gd name="T31" fmla="*/ 1 h 321"/>
                  <a:gd name="T32" fmla="*/ 1831 w 1929"/>
                  <a:gd name="T33" fmla="*/ 0 h 321"/>
                  <a:gd name="T34" fmla="*/ 86 w 1929"/>
                  <a:gd name="T35" fmla="*/ 0 h 321"/>
                  <a:gd name="T36" fmla="*/ 67 w 1929"/>
                  <a:gd name="T37" fmla="*/ 4 h 321"/>
                  <a:gd name="T38" fmla="*/ 50 w 1929"/>
                  <a:gd name="T39" fmla="*/ 12 h 321"/>
                  <a:gd name="T40" fmla="*/ 34 w 1929"/>
                  <a:gd name="T41" fmla="*/ 22 h 321"/>
                  <a:gd name="T42" fmla="*/ 22 w 1929"/>
                  <a:gd name="T43" fmla="*/ 34 h 321"/>
                  <a:gd name="T44" fmla="*/ 11 w 1929"/>
                  <a:gd name="T45" fmla="*/ 50 h 321"/>
                  <a:gd name="T46" fmla="*/ 4 w 1929"/>
                  <a:gd name="T47" fmla="*/ 67 h 321"/>
                  <a:gd name="T48" fmla="*/ 0 w 1929"/>
                  <a:gd name="T49" fmla="*/ 86 h 321"/>
                  <a:gd name="T50" fmla="*/ 0 w 1929"/>
                  <a:gd name="T51" fmla="*/ 225 h 321"/>
                  <a:gd name="T52" fmla="*/ 1 w 1929"/>
                  <a:gd name="T53" fmla="*/ 244 h 321"/>
                  <a:gd name="T54" fmla="*/ 7 w 1929"/>
                  <a:gd name="T55" fmla="*/ 262 h 321"/>
                  <a:gd name="T56" fmla="*/ 16 w 1929"/>
                  <a:gd name="T57" fmla="*/ 279 h 321"/>
                  <a:gd name="T58" fmla="*/ 28 w 1929"/>
                  <a:gd name="T59" fmla="*/ 293 h 321"/>
                  <a:gd name="T60" fmla="*/ 41 w 1929"/>
                  <a:gd name="T61" fmla="*/ 305 h 321"/>
                  <a:gd name="T62" fmla="*/ 58 w 1929"/>
                  <a:gd name="T63" fmla="*/ 313 h 321"/>
                  <a:gd name="T64" fmla="*/ 76 w 1929"/>
                  <a:gd name="T65" fmla="*/ 319 h 321"/>
                  <a:gd name="T66" fmla="*/ 96 w 1929"/>
                  <a:gd name="T6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9" h="321">
                    <a:moveTo>
                      <a:pt x="1831" y="321"/>
                    </a:moveTo>
                    <a:lnTo>
                      <a:pt x="1841" y="320"/>
                    </a:lnTo>
                    <a:lnTo>
                      <a:pt x="1851" y="319"/>
                    </a:lnTo>
                    <a:lnTo>
                      <a:pt x="1860" y="316"/>
                    </a:lnTo>
                    <a:lnTo>
                      <a:pt x="1869" y="313"/>
                    </a:lnTo>
                    <a:lnTo>
                      <a:pt x="1878" y="309"/>
                    </a:lnTo>
                    <a:lnTo>
                      <a:pt x="1885" y="305"/>
                    </a:lnTo>
                    <a:lnTo>
                      <a:pt x="1893" y="298"/>
                    </a:lnTo>
                    <a:lnTo>
                      <a:pt x="1900" y="293"/>
                    </a:lnTo>
                    <a:lnTo>
                      <a:pt x="1907" y="286"/>
                    </a:lnTo>
                    <a:lnTo>
                      <a:pt x="1912" y="279"/>
                    </a:lnTo>
                    <a:lnTo>
                      <a:pt x="1917" y="271"/>
                    </a:lnTo>
                    <a:lnTo>
                      <a:pt x="1921" y="262"/>
                    </a:lnTo>
                    <a:lnTo>
                      <a:pt x="1924" y="253"/>
                    </a:lnTo>
                    <a:lnTo>
                      <a:pt x="1927" y="244"/>
                    </a:lnTo>
                    <a:lnTo>
                      <a:pt x="1928" y="235"/>
                    </a:lnTo>
                    <a:lnTo>
                      <a:pt x="1929" y="225"/>
                    </a:lnTo>
                    <a:lnTo>
                      <a:pt x="1929" y="96"/>
                    </a:lnTo>
                    <a:lnTo>
                      <a:pt x="1928" y="86"/>
                    </a:lnTo>
                    <a:lnTo>
                      <a:pt x="1927" y="76"/>
                    </a:lnTo>
                    <a:lnTo>
                      <a:pt x="1924" y="67"/>
                    </a:lnTo>
                    <a:lnTo>
                      <a:pt x="1921" y="58"/>
                    </a:lnTo>
                    <a:lnTo>
                      <a:pt x="1917" y="50"/>
                    </a:lnTo>
                    <a:lnTo>
                      <a:pt x="1912" y="42"/>
                    </a:lnTo>
                    <a:lnTo>
                      <a:pt x="1907" y="34"/>
                    </a:lnTo>
                    <a:lnTo>
                      <a:pt x="1900" y="28"/>
                    </a:lnTo>
                    <a:lnTo>
                      <a:pt x="1893" y="22"/>
                    </a:lnTo>
                    <a:lnTo>
                      <a:pt x="1885" y="16"/>
                    </a:lnTo>
                    <a:lnTo>
                      <a:pt x="1878" y="12"/>
                    </a:lnTo>
                    <a:lnTo>
                      <a:pt x="1869" y="7"/>
                    </a:lnTo>
                    <a:lnTo>
                      <a:pt x="1860" y="4"/>
                    </a:lnTo>
                    <a:lnTo>
                      <a:pt x="1851" y="1"/>
                    </a:lnTo>
                    <a:lnTo>
                      <a:pt x="1841" y="0"/>
                    </a:lnTo>
                    <a:lnTo>
                      <a:pt x="1831" y="0"/>
                    </a:lnTo>
                    <a:lnTo>
                      <a:pt x="96" y="0"/>
                    </a:lnTo>
                    <a:lnTo>
                      <a:pt x="86" y="0"/>
                    </a:lnTo>
                    <a:lnTo>
                      <a:pt x="76" y="1"/>
                    </a:lnTo>
                    <a:lnTo>
                      <a:pt x="67" y="4"/>
                    </a:lnTo>
                    <a:lnTo>
                      <a:pt x="58" y="7"/>
                    </a:lnTo>
                    <a:lnTo>
                      <a:pt x="50" y="12"/>
                    </a:lnTo>
                    <a:lnTo>
                      <a:pt x="41" y="16"/>
                    </a:lnTo>
                    <a:lnTo>
                      <a:pt x="34" y="22"/>
                    </a:lnTo>
                    <a:lnTo>
                      <a:pt x="28" y="28"/>
                    </a:lnTo>
                    <a:lnTo>
                      <a:pt x="22" y="34"/>
                    </a:lnTo>
                    <a:lnTo>
                      <a:pt x="16" y="42"/>
                    </a:lnTo>
                    <a:lnTo>
                      <a:pt x="11" y="50"/>
                    </a:lnTo>
                    <a:lnTo>
                      <a:pt x="7" y="58"/>
                    </a:lnTo>
                    <a:lnTo>
                      <a:pt x="4" y="67"/>
                    </a:lnTo>
                    <a:lnTo>
                      <a:pt x="1" y="76"/>
                    </a:lnTo>
                    <a:lnTo>
                      <a:pt x="0" y="86"/>
                    </a:lnTo>
                    <a:lnTo>
                      <a:pt x="0" y="96"/>
                    </a:lnTo>
                    <a:lnTo>
                      <a:pt x="0" y="225"/>
                    </a:lnTo>
                    <a:lnTo>
                      <a:pt x="0" y="235"/>
                    </a:lnTo>
                    <a:lnTo>
                      <a:pt x="1" y="244"/>
                    </a:lnTo>
                    <a:lnTo>
                      <a:pt x="4" y="253"/>
                    </a:lnTo>
                    <a:lnTo>
                      <a:pt x="7" y="262"/>
                    </a:lnTo>
                    <a:lnTo>
                      <a:pt x="11" y="271"/>
                    </a:lnTo>
                    <a:lnTo>
                      <a:pt x="16" y="279"/>
                    </a:lnTo>
                    <a:lnTo>
                      <a:pt x="22" y="286"/>
                    </a:lnTo>
                    <a:lnTo>
                      <a:pt x="28" y="293"/>
                    </a:lnTo>
                    <a:lnTo>
                      <a:pt x="34" y="298"/>
                    </a:lnTo>
                    <a:lnTo>
                      <a:pt x="41" y="305"/>
                    </a:lnTo>
                    <a:lnTo>
                      <a:pt x="50" y="309"/>
                    </a:lnTo>
                    <a:lnTo>
                      <a:pt x="58" y="313"/>
                    </a:lnTo>
                    <a:lnTo>
                      <a:pt x="67" y="316"/>
                    </a:lnTo>
                    <a:lnTo>
                      <a:pt x="76" y="319"/>
                    </a:lnTo>
                    <a:lnTo>
                      <a:pt x="86" y="320"/>
                    </a:lnTo>
                    <a:lnTo>
                      <a:pt x="96" y="321"/>
                    </a:lnTo>
                    <a:lnTo>
                      <a:pt x="1831" y="321"/>
                    </a:lnTo>
                    <a:close/>
                  </a:path>
                </a:pathLst>
              </a:custGeom>
              <a:solidFill>
                <a:srgbClr val="E5E9E7"/>
              </a:solidFill>
              <a:ln w="0">
                <a:solidFill>
                  <a:schemeClr val="bg2"/>
                </a:solidFill>
                <a:prstDash val="solid"/>
                <a:round/>
                <a:headEnd/>
                <a:tailEnd/>
              </a:ln>
            </p:spPr>
            <p:txBody>
              <a:bodyPr/>
              <a:lstStyle/>
              <a:p>
                <a:endParaRPr lang="en-US"/>
              </a:p>
            </p:txBody>
          </p:sp>
          <p:sp>
            <p:nvSpPr>
              <p:cNvPr id="1039888" name="Freeform 528"/>
              <p:cNvSpPr>
                <a:spLocks/>
              </p:cNvSpPr>
              <p:nvPr/>
            </p:nvSpPr>
            <p:spPr bwMode="auto">
              <a:xfrm>
                <a:off x="2804" y="1814"/>
                <a:ext cx="48" cy="9"/>
              </a:xfrm>
              <a:custGeom>
                <a:avLst/>
                <a:gdLst>
                  <a:gd name="T0" fmla="*/ 438 w 480"/>
                  <a:gd name="T1" fmla="*/ 90 h 91"/>
                  <a:gd name="T2" fmla="*/ 447 w 480"/>
                  <a:gd name="T3" fmla="*/ 88 h 91"/>
                  <a:gd name="T4" fmla="*/ 455 w 480"/>
                  <a:gd name="T5" fmla="*/ 85 h 91"/>
                  <a:gd name="T6" fmla="*/ 462 w 480"/>
                  <a:gd name="T7" fmla="*/ 80 h 91"/>
                  <a:gd name="T8" fmla="*/ 468 w 480"/>
                  <a:gd name="T9" fmla="*/ 74 h 91"/>
                  <a:gd name="T10" fmla="*/ 474 w 480"/>
                  <a:gd name="T11" fmla="*/ 67 h 91"/>
                  <a:gd name="T12" fmla="*/ 477 w 480"/>
                  <a:gd name="T13" fmla="*/ 59 h 91"/>
                  <a:gd name="T14" fmla="*/ 479 w 480"/>
                  <a:gd name="T15" fmla="*/ 49 h 91"/>
                  <a:gd name="T16" fmla="*/ 479 w 480"/>
                  <a:gd name="T17" fmla="*/ 40 h 91"/>
                  <a:gd name="T18" fmla="*/ 477 w 480"/>
                  <a:gd name="T19" fmla="*/ 31 h 91"/>
                  <a:gd name="T20" fmla="*/ 474 w 480"/>
                  <a:gd name="T21" fmla="*/ 23 h 91"/>
                  <a:gd name="T22" fmla="*/ 468 w 480"/>
                  <a:gd name="T23" fmla="*/ 15 h 91"/>
                  <a:gd name="T24" fmla="*/ 462 w 480"/>
                  <a:gd name="T25" fmla="*/ 9 h 91"/>
                  <a:gd name="T26" fmla="*/ 455 w 480"/>
                  <a:gd name="T27" fmla="*/ 5 h 91"/>
                  <a:gd name="T28" fmla="*/ 447 w 480"/>
                  <a:gd name="T29" fmla="*/ 1 h 91"/>
                  <a:gd name="T30" fmla="*/ 438 w 480"/>
                  <a:gd name="T31" fmla="*/ 0 h 91"/>
                  <a:gd name="T32" fmla="*/ 45 w 480"/>
                  <a:gd name="T33" fmla="*/ 0 h 91"/>
                  <a:gd name="T34" fmla="*/ 36 w 480"/>
                  <a:gd name="T35" fmla="*/ 0 h 91"/>
                  <a:gd name="T36" fmla="*/ 28 w 480"/>
                  <a:gd name="T37" fmla="*/ 3 h 91"/>
                  <a:gd name="T38" fmla="*/ 20 w 480"/>
                  <a:gd name="T39" fmla="*/ 7 h 91"/>
                  <a:gd name="T40" fmla="*/ 13 w 480"/>
                  <a:gd name="T41" fmla="*/ 12 h 91"/>
                  <a:gd name="T42" fmla="*/ 7 w 480"/>
                  <a:gd name="T43" fmla="*/ 20 h 91"/>
                  <a:gd name="T44" fmla="*/ 3 w 480"/>
                  <a:gd name="T45" fmla="*/ 27 h 91"/>
                  <a:gd name="T46" fmla="*/ 0 w 480"/>
                  <a:gd name="T47" fmla="*/ 35 h 91"/>
                  <a:gd name="T48" fmla="*/ 0 w 480"/>
                  <a:gd name="T49" fmla="*/ 45 h 91"/>
                  <a:gd name="T50" fmla="*/ 0 w 480"/>
                  <a:gd name="T51" fmla="*/ 53 h 91"/>
                  <a:gd name="T52" fmla="*/ 3 w 480"/>
                  <a:gd name="T53" fmla="*/ 63 h 91"/>
                  <a:gd name="T54" fmla="*/ 7 w 480"/>
                  <a:gd name="T55" fmla="*/ 70 h 91"/>
                  <a:gd name="T56" fmla="*/ 13 w 480"/>
                  <a:gd name="T57" fmla="*/ 77 h 91"/>
                  <a:gd name="T58" fmla="*/ 20 w 480"/>
                  <a:gd name="T59" fmla="*/ 83 h 91"/>
                  <a:gd name="T60" fmla="*/ 28 w 480"/>
                  <a:gd name="T61" fmla="*/ 87 h 91"/>
                  <a:gd name="T62" fmla="*/ 36 w 480"/>
                  <a:gd name="T63" fmla="*/ 90 h 91"/>
                  <a:gd name="T64" fmla="*/ 45 w 480"/>
                  <a:gd name="T6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91">
                    <a:moveTo>
                      <a:pt x="433" y="91"/>
                    </a:moveTo>
                    <a:lnTo>
                      <a:pt x="438" y="90"/>
                    </a:lnTo>
                    <a:lnTo>
                      <a:pt x="442" y="90"/>
                    </a:lnTo>
                    <a:lnTo>
                      <a:pt x="447" y="88"/>
                    </a:lnTo>
                    <a:lnTo>
                      <a:pt x="451" y="87"/>
                    </a:lnTo>
                    <a:lnTo>
                      <a:pt x="455" y="85"/>
                    </a:lnTo>
                    <a:lnTo>
                      <a:pt x="458" y="83"/>
                    </a:lnTo>
                    <a:lnTo>
                      <a:pt x="462" y="80"/>
                    </a:lnTo>
                    <a:lnTo>
                      <a:pt x="465" y="77"/>
                    </a:lnTo>
                    <a:lnTo>
                      <a:pt x="468" y="74"/>
                    </a:lnTo>
                    <a:lnTo>
                      <a:pt x="472" y="70"/>
                    </a:lnTo>
                    <a:lnTo>
                      <a:pt x="474" y="67"/>
                    </a:lnTo>
                    <a:lnTo>
                      <a:pt x="476" y="63"/>
                    </a:lnTo>
                    <a:lnTo>
                      <a:pt x="477" y="59"/>
                    </a:lnTo>
                    <a:lnTo>
                      <a:pt x="479" y="53"/>
                    </a:lnTo>
                    <a:lnTo>
                      <a:pt x="479" y="49"/>
                    </a:lnTo>
                    <a:lnTo>
                      <a:pt x="480" y="45"/>
                    </a:lnTo>
                    <a:lnTo>
                      <a:pt x="479" y="40"/>
                    </a:lnTo>
                    <a:lnTo>
                      <a:pt x="479" y="35"/>
                    </a:lnTo>
                    <a:lnTo>
                      <a:pt x="477" y="31"/>
                    </a:lnTo>
                    <a:lnTo>
                      <a:pt x="476" y="27"/>
                    </a:lnTo>
                    <a:lnTo>
                      <a:pt x="474" y="23"/>
                    </a:lnTo>
                    <a:lnTo>
                      <a:pt x="472" y="20"/>
                    </a:lnTo>
                    <a:lnTo>
                      <a:pt x="468" y="15"/>
                    </a:lnTo>
                    <a:lnTo>
                      <a:pt x="465" y="12"/>
                    </a:lnTo>
                    <a:lnTo>
                      <a:pt x="462" y="9"/>
                    </a:lnTo>
                    <a:lnTo>
                      <a:pt x="458" y="7"/>
                    </a:lnTo>
                    <a:lnTo>
                      <a:pt x="455" y="5"/>
                    </a:lnTo>
                    <a:lnTo>
                      <a:pt x="451" y="3"/>
                    </a:lnTo>
                    <a:lnTo>
                      <a:pt x="447" y="1"/>
                    </a:lnTo>
                    <a:lnTo>
                      <a:pt x="442" y="0"/>
                    </a:lnTo>
                    <a:lnTo>
                      <a:pt x="438" y="0"/>
                    </a:lnTo>
                    <a:lnTo>
                      <a:pt x="433" y="0"/>
                    </a:lnTo>
                    <a:lnTo>
                      <a:pt x="45" y="0"/>
                    </a:lnTo>
                    <a:lnTo>
                      <a:pt x="40" y="0"/>
                    </a:lnTo>
                    <a:lnTo>
                      <a:pt x="36" y="0"/>
                    </a:lnTo>
                    <a:lnTo>
                      <a:pt x="32" y="1"/>
                    </a:lnTo>
                    <a:lnTo>
                      <a:pt x="28" y="3"/>
                    </a:lnTo>
                    <a:lnTo>
                      <a:pt x="24" y="5"/>
                    </a:lnTo>
                    <a:lnTo>
                      <a:pt x="20" y="7"/>
                    </a:lnTo>
                    <a:lnTo>
                      <a:pt x="17" y="9"/>
                    </a:lnTo>
                    <a:lnTo>
                      <a:pt x="13" y="12"/>
                    </a:lnTo>
                    <a:lnTo>
                      <a:pt x="10" y="15"/>
                    </a:lnTo>
                    <a:lnTo>
                      <a:pt x="7" y="20"/>
                    </a:lnTo>
                    <a:lnTo>
                      <a:pt x="5" y="23"/>
                    </a:lnTo>
                    <a:lnTo>
                      <a:pt x="3" y="27"/>
                    </a:lnTo>
                    <a:lnTo>
                      <a:pt x="2" y="31"/>
                    </a:lnTo>
                    <a:lnTo>
                      <a:pt x="0" y="35"/>
                    </a:lnTo>
                    <a:lnTo>
                      <a:pt x="0" y="40"/>
                    </a:lnTo>
                    <a:lnTo>
                      <a:pt x="0" y="45"/>
                    </a:lnTo>
                    <a:lnTo>
                      <a:pt x="0" y="49"/>
                    </a:lnTo>
                    <a:lnTo>
                      <a:pt x="0" y="53"/>
                    </a:lnTo>
                    <a:lnTo>
                      <a:pt x="2" y="59"/>
                    </a:lnTo>
                    <a:lnTo>
                      <a:pt x="3" y="63"/>
                    </a:lnTo>
                    <a:lnTo>
                      <a:pt x="5" y="67"/>
                    </a:lnTo>
                    <a:lnTo>
                      <a:pt x="7" y="70"/>
                    </a:lnTo>
                    <a:lnTo>
                      <a:pt x="10" y="74"/>
                    </a:lnTo>
                    <a:lnTo>
                      <a:pt x="13" y="77"/>
                    </a:lnTo>
                    <a:lnTo>
                      <a:pt x="17" y="80"/>
                    </a:lnTo>
                    <a:lnTo>
                      <a:pt x="20" y="83"/>
                    </a:lnTo>
                    <a:lnTo>
                      <a:pt x="24" y="85"/>
                    </a:lnTo>
                    <a:lnTo>
                      <a:pt x="28" y="87"/>
                    </a:lnTo>
                    <a:lnTo>
                      <a:pt x="32" y="88"/>
                    </a:lnTo>
                    <a:lnTo>
                      <a:pt x="36" y="90"/>
                    </a:lnTo>
                    <a:lnTo>
                      <a:pt x="40" y="90"/>
                    </a:lnTo>
                    <a:lnTo>
                      <a:pt x="45" y="91"/>
                    </a:lnTo>
                    <a:lnTo>
                      <a:pt x="433" y="91"/>
                    </a:lnTo>
                    <a:close/>
                  </a:path>
                </a:pathLst>
              </a:custGeom>
              <a:solidFill>
                <a:srgbClr val="CED2D0"/>
              </a:solidFill>
              <a:ln w="0">
                <a:solidFill>
                  <a:schemeClr val="bg2"/>
                </a:solidFill>
                <a:prstDash val="solid"/>
                <a:round/>
                <a:headEnd/>
                <a:tailEnd/>
              </a:ln>
            </p:spPr>
            <p:txBody>
              <a:bodyPr/>
              <a:lstStyle/>
              <a:p>
                <a:endParaRPr lang="en-US"/>
              </a:p>
            </p:txBody>
          </p:sp>
          <p:sp>
            <p:nvSpPr>
              <p:cNvPr id="1039889" name="Rectangle 529"/>
              <p:cNvSpPr>
                <a:spLocks noChangeArrowheads="1"/>
              </p:cNvSpPr>
              <p:nvPr/>
            </p:nvSpPr>
            <p:spPr bwMode="auto">
              <a:xfrm>
                <a:off x="2746" y="2288"/>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90" name="Rectangle 530"/>
              <p:cNvSpPr>
                <a:spLocks noChangeArrowheads="1"/>
              </p:cNvSpPr>
              <p:nvPr/>
            </p:nvSpPr>
            <p:spPr bwMode="auto">
              <a:xfrm>
                <a:off x="2746" y="227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91" name="Rectangle 531"/>
              <p:cNvSpPr>
                <a:spLocks noChangeArrowheads="1"/>
              </p:cNvSpPr>
              <p:nvPr/>
            </p:nvSpPr>
            <p:spPr bwMode="auto">
              <a:xfrm>
                <a:off x="2746" y="2313"/>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92" name="Rectangle 532"/>
              <p:cNvSpPr>
                <a:spLocks noChangeArrowheads="1"/>
              </p:cNvSpPr>
              <p:nvPr/>
            </p:nvSpPr>
            <p:spPr bwMode="auto">
              <a:xfrm>
                <a:off x="2746" y="230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93" name="Rectangle 533"/>
              <p:cNvSpPr>
                <a:spLocks noChangeArrowheads="1"/>
              </p:cNvSpPr>
              <p:nvPr/>
            </p:nvSpPr>
            <p:spPr bwMode="auto">
              <a:xfrm>
                <a:off x="2746" y="2237"/>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894" name="Rectangle 534"/>
              <p:cNvSpPr>
                <a:spLocks noChangeArrowheads="1"/>
              </p:cNvSpPr>
              <p:nvPr/>
            </p:nvSpPr>
            <p:spPr bwMode="auto">
              <a:xfrm>
                <a:off x="2746" y="2223"/>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95" name="Rectangle 535"/>
              <p:cNvSpPr>
                <a:spLocks noChangeArrowheads="1"/>
              </p:cNvSpPr>
              <p:nvPr/>
            </p:nvSpPr>
            <p:spPr bwMode="auto">
              <a:xfrm>
                <a:off x="2746" y="2262"/>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896" name="Rectangle 536"/>
              <p:cNvSpPr>
                <a:spLocks noChangeArrowheads="1"/>
              </p:cNvSpPr>
              <p:nvPr/>
            </p:nvSpPr>
            <p:spPr bwMode="auto">
              <a:xfrm>
                <a:off x="2746" y="2248"/>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97" name="Rectangle 537"/>
              <p:cNvSpPr>
                <a:spLocks noChangeArrowheads="1"/>
              </p:cNvSpPr>
              <p:nvPr/>
            </p:nvSpPr>
            <p:spPr bwMode="auto">
              <a:xfrm>
                <a:off x="2746" y="218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98" name="Rectangle 538"/>
              <p:cNvSpPr>
                <a:spLocks noChangeArrowheads="1"/>
              </p:cNvSpPr>
              <p:nvPr/>
            </p:nvSpPr>
            <p:spPr bwMode="auto">
              <a:xfrm>
                <a:off x="2746" y="217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899" name="Rectangle 539"/>
              <p:cNvSpPr>
                <a:spLocks noChangeArrowheads="1"/>
              </p:cNvSpPr>
              <p:nvPr/>
            </p:nvSpPr>
            <p:spPr bwMode="auto">
              <a:xfrm>
                <a:off x="2746" y="2209"/>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00" name="Rectangle 540"/>
              <p:cNvSpPr>
                <a:spLocks noChangeArrowheads="1"/>
              </p:cNvSpPr>
              <p:nvPr/>
            </p:nvSpPr>
            <p:spPr bwMode="auto">
              <a:xfrm>
                <a:off x="2746" y="2196"/>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901" name="Rectangle 541"/>
              <p:cNvSpPr>
                <a:spLocks noChangeArrowheads="1"/>
              </p:cNvSpPr>
              <p:nvPr/>
            </p:nvSpPr>
            <p:spPr bwMode="auto">
              <a:xfrm>
                <a:off x="2746" y="213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02" name="Rectangle 542"/>
              <p:cNvSpPr>
                <a:spLocks noChangeArrowheads="1"/>
              </p:cNvSpPr>
              <p:nvPr/>
            </p:nvSpPr>
            <p:spPr bwMode="auto">
              <a:xfrm>
                <a:off x="2746" y="2119"/>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903" name="Rectangle 543"/>
              <p:cNvSpPr>
                <a:spLocks noChangeArrowheads="1"/>
              </p:cNvSpPr>
              <p:nvPr/>
            </p:nvSpPr>
            <p:spPr bwMode="auto">
              <a:xfrm>
                <a:off x="2746" y="2157"/>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04" name="Rectangle 544"/>
              <p:cNvSpPr>
                <a:spLocks noChangeArrowheads="1"/>
              </p:cNvSpPr>
              <p:nvPr/>
            </p:nvSpPr>
            <p:spPr bwMode="auto">
              <a:xfrm>
                <a:off x="2746" y="214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05" name="Rectangle 545"/>
              <p:cNvSpPr>
                <a:spLocks noChangeArrowheads="1"/>
              </p:cNvSpPr>
              <p:nvPr/>
            </p:nvSpPr>
            <p:spPr bwMode="auto">
              <a:xfrm>
                <a:off x="2746" y="208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06" name="Rectangle 546"/>
              <p:cNvSpPr>
                <a:spLocks noChangeArrowheads="1"/>
              </p:cNvSpPr>
              <p:nvPr/>
            </p:nvSpPr>
            <p:spPr bwMode="auto">
              <a:xfrm>
                <a:off x="2746" y="2067"/>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07" name="Rectangle 547"/>
              <p:cNvSpPr>
                <a:spLocks noChangeArrowheads="1"/>
              </p:cNvSpPr>
              <p:nvPr/>
            </p:nvSpPr>
            <p:spPr bwMode="auto">
              <a:xfrm>
                <a:off x="2746" y="210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08" name="Rectangle 548"/>
              <p:cNvSpPr>
                <a:spLocks noChangeArrowheads="1"/>
              </p:cNvSpPr>
              <p:nvPr/>
            </p:nvSpPr>
            <p:spPr bwMode="auto">
              <a:xfrm>
                <a:off x="2746" y="209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09" name="Rectangle 549"/>
              <p:cNvSpPr>
                <a:spLocks noChangeArrowheads="1"/>
              </p:cNvSpPr>
              <p:nvPr/>
            </p:nvSpPr>
            <p:spPr bwMode="auto">
              <a:xfrm>
                <a:off x="2746" y="2029"/>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910" name="Rectangle 550"/>
              <p:cNvSpPr>
                <a:spLocks noChangeArrowheads="1"/>
              </p:cNvSpPr>
              <p:nvPr/>
            </p:nvSpPr>
            <p:spPr bwMode="auto">
              <a:xfrm>
                <a:off x="2746" y="201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11" name="Rectangle 551"/>
              <p:cNvSpPr>
                <a:spLocks noChangeArrowheads="1"/>
              </p:cNvSpPr>
              <p:nvPr/>
            </p:nvSpPr>
            <p:spPr bwMode="auto">
              <a:xfrm>
                <a:off x="2746" y="2054"/>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912" name="Rectangle 552"/>
              <p:cNvSpPr>
                <a:spLocks noChangeArrowheads="1"/>
              </p:cNvSpPr>
              <p:nvPr/>
            </p:nvSpPr>
            <p:spPr bwMode="auto">
              <a:xfrm>
                <a:off x="2746" y="204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13" name="Rectangle 553"/>
              <p:cNvSpPr>
                <a:spLocks noChangeArrowheads="1"/>
              </p:cNvSpPr>
              <p:nvPr/>
            </p:nvSpPr>
            <p:spPr bwMode="auto">
              <a:xfrm>
                <a:off x="2746" y="1976"/>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14" name="Rectangle 554"/>
              <p:cNvSpPr>
                <a:spLocks noChangeArrowheads="1"/>
              </p:cNvSpPr>
              <p:nvPr/>
            </p:nvSpPr>
            <p:spPr bwMode="auto">
              <a:xfrm>
                <a:off x="2746" y="196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15" name="Rectangle 555"/>
              <p:cNvSpPr>
                <a:spLocks noChangeArrowheads="1"/>
              </p:cNvSpPr>
              <p:nvPr/>
            </p:nvSpPr>
            <p:spPr bwMode="auto">
              <a:xfrm>
                <a:off x="2746" y="2001"/>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16" name="Rectangle 556"/>
              <p:cNvSpPr>
                <a:spLocks noChangeArrowheads="1"/>
              </p:cNvSpPr>
              <p:nvPr/>
            </p:nvSpPr>
            <p:spPr bwMode="auto">
              <a:xfrm>
                <a:off x="2746" y="1988"/>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917" name="Rectangle 557"/>
              <p:cNvSpPr>
                <a:spLocks noChangeArrowheads="1"/>
              </p:cNvSpPr>
              <p:nvPr/>
            </p:nvSpPr>
            <p:spPr bwMode="auto">
              <a:xfrm>
                <a:off x="2746" y="192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18" name="Rectangle 558"/>
              <p:cNvSpPr>
                <a:spLocks noChangeArrowheads="1"/>
              </p:cNvSpPr>
              <p:nvPr/>
            </p:nvSpPr>
            <p:spPr bwMode="auto">
              <a:xfrm>
                <a:off x="2746" y="1911"/>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19" name="Rectangle 559"/>
              <p:cNvSpPr>
                <a:spLocks noChangeArrowheads="1"/>
              </p:cNvSpPr>
              <p:nvPr/>
            </p:nvSpPr>
            <p:spPr bwMode="auto">
              <a:xfrm>
                <a:off x="2746" y="1949"/>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20" name="Rectangle 560"/>
              <p:cNvSpPr>
                <a:spLocks noChangeArrowheads="1"/>
              </p:cNvSpPr>
              <p:nvPr/>
            </p:nvSpPr>
            <p:spPr bwMode="auto">
              <a:xfrm>
                <a:off x="2746" y="1936"/>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21" name="Line 561"/>
              <p:cNvSpPr>
                <a:spLocks noChangeShapeType="1"/>
              </p:cNvSpPr>
              <p:nvPr/>
            </p:nvSpPr>
            <p:spPr bwMode="auto">
              <a:xfrm flipH="1">
                <a:off x="2618" y="2352"/>
                <a:ext cx="277" cy="1"/>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922" name="Freeform 562"/>
              <p:cNvSpPr>
                <a:spLocks/>
              </p:cNvSpPr>
              <p:nvPr/>
            </p:nvSpPr>
            <p:spPr bwMode="auto">
              <a:xfrm>
                <a:off x="2496" y="2326"/>
                <a:ext cx="122" cy="26"/>
              </a:xfrm>
              <a:custGeom>
                <a:avLst/>
                <a:gdLst>
                  <a:gd name="T0" fmla="*/ 1220 w 1220"/>
                  <a:gd name="T1" fmla="*/ 261 h 261"/>
                  <a:gd name="T2" fmla="*/ 1215 w 1220"/>
                  <a:gd name="T3" fmla="*/ 258 h 261"/>
                  <a:gd name="T4" fmla="*/ 1199 w 1220"/>
                  <a:gd name="T5" fmla="*/ 249 h 261"/>
                  <a:gd name="T6" fmla="*/ 1174 w 1220"/>
                  <a:gd name="T7" fmla="*/ 236 h 261"/>
                  <a:gd name="T8" fmla="*/ 1139 w 1220"/>
                  <a:gd name="T9" fmla="*/ 220 h 261"/>
                  <a:gd name="T10" fmla="*/ 1094 w 1220"/>
                  <a:gd name="T11" fmla="*/ 200 h 261"/>
                  <a:gd name="T12" fmla="*/ 1040 w 1220"/>
                  <a:gd name="T13" fmla="*/ 177 h 261"/>
                  <a:gd name="T14" fmla="*/ 976 w 1220"/>
                  <a:gd name="T15" fmla="*/ 154 h 261"/>
                  <a:gd name="T16" fmla="*/ 903 w 1220"/>
                  <a:gd name="T17" fmla="*/ 130 h 261"/>
                  <a:gd name="T18" fmla="*/ 821 w 1220"/>
                  <a:gd name="T19" fmla="*/ 105 h 261"/>
                  <a:gd name="T20" fmla="*/ 730 w 1220"/>
                  <a:gd name="T21" fmla="*/ 82 h 261"/>
                  <a:gd name="T22" fmla="*/ 630 w 1220"/>
                  <a:gd name="T23" fmla="*/ 59 h 261"/>
                  <a:gd name="T24" fmla="*/ 521 w 1220"/>
                  <a:gd name="T25" fmla="*/ 40 h 261"/>
                  <a:gd name="T26" fmla="*/ 402 w 1220"/>
                  <a:gd name="T27" fmla="*/ 23 h 261"/>
                  <a:gd name="T28" fmla="*/ 277 w 1220"/>
                  <a:gd name="T29" fmla="*/ 10 h 261"/>
                  <a:gd name="T30" fmla="*/ 142 w 1220"/>
                  <a:gd name="T31" fmla="*/ 2 h 261"/>
                  <a:gd name="T32" fmla="*/ 0 w 1220"/>
                  <a:gd name="T3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0" h="261">
                    <a:moveTo>
                      <a:pt x="1220" y="261"/>
                    </a:moveTo>
                    <a:lnTo>
                      <a:pt x="1215" y="258"/>
                    </a:lnTo>
                    <a:lnTo>
                      <a:pt x="1199" y="249"/>
                    </a:lnTo>
                    <a:lnTo>
                      <a:pt x="1174" y="236"/>
                    </a:lnTo>
                    <a:lnTo>
                      <a:pt x="1139" y="220"/>
                    </a:lnTo>
                    <a:lnTo>
                      <a:pt x="1094" y="200"/>
                    </a:lnTo>
                    <a:lnTo>
                      <a:pt x="1040" y="177"/>
                    </a:lnTo>
                    <a:lnTo>
                      <a:pt x="976" y="154"/>
                    </a:lnTo>
                    <a:lnTo>
                      <a:pt x="903" y="130"/>
                    </a:lnTo>
                    <a:lnTo>
                      <a:pt x="821" y="105"/>
                    </a:lnTo>
                    <a:lnTo>
                      <a:pt x="730" y="82"/>
                    </a:lnTo>
                    <a:lnTo>
                      <a:pt x="630" y="59"/>
                    </a:lnTo>
                    <a:lnTo>
                      <a:pt x="521" y="40"/>
                    </a:lnTo>
                    <a:lnTo>
                      <a:pt x="402" y="23"/>
                    </a:lnTo>
                    <a:lnTo>
                      <a:pt x="277" y="10"/>
                    </a:lnTo>
                    <a:lnTo>
                      <a:pt x="142" y="2"/>
                    </a:lnTo>
                    <a:lnTo>
                      <a:pt x="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9923" name="Freeform 563"/>
              <p:cNvSpPr>
                <a:spLocks/>
              </p:cNvSpPr>
              <p:nvPr/>
            </p:nvSpPr>
            <p:spPr bwMode="auto">
              <a:xfrm>
                <a:off x="2618" y="2352"/>
                <a:ext cx="1" cy="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000000"/>
              </a:solidFill>
              <a:ln w="0">
                <a:solidFill>
                  <a:schemeClr val="bg2"/>
                </a:solidFill>
                <a:prstDash val="solid"/>
                <a:round/>
                <a:headEnd/>
                <a:tailEnd/>
              </a:ln>
            </p:spPr>
            <p:txBody>
              <a:bodyPr/>
              <a:lstStyle/>
              <a:p>
                <a:endParaRPr lang="en-US"/>
              </a:p>
            </p:txBody>
          </p:sp>
          <p:sp>
            <p:nvSpPr>
              <p:cNvPr id="1039924" name="Freeform 564"/>
              <p:cNvSpPr>
                <a:spLocks/>
              </p:cNvSpPr>
              <p:nvPr/>
            </p:nvSpPr>
            <p:spPr bwMode="auto">
              <a:xfrm>
                <a:off x="2496" y="2326"/>
                <a:ext cx="1" cy="1"/>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000000"/>
              </a:solidFill>
              <a:ln w="0">
                <a:solidFill>
                  <a:schemeClr val="bg2"/>
                </a:solidFill>
                <a:prstDash val="solid"/>
                <a:round/>
                <a:headEnd/>
                <a:tailEnd/>
              </a:ln>
            </p:spPr>
            <p:txBody>
              <a:bodyPr/>
              <a:lstStyle/>
              <a:p>
                <a:endParaRPr lang="en-US"/>
              </a:p>
            </p:txBody>
          </p:sp>
          <p:sp>
            <p:nvSpPr>
              <p:cNvPr id="1039925" name="Freeform 565"/>
              <p:cNvSpPr>
                <a:spLocks/>
              </p:cNvSpPr>
              <p:nvPr/>
            </p:nvSpPr>
            <p:spPr bwMode="auto">
              <a:xfrm>
                <a:off x="2903" y="1621"/>
                <a:ext cx="65" cy="64"/>
              </a:xfrm>
              <a:custGeom>
                <a:avLst/>
                <a:gdLst>
                  <a:gd name="T0" fmla="*/ 585 w 644"/>
                  <a:gd name="T1" fmla="*/ 641 h 642"/>
                  <a:gd name="T2" fmla="*/ 598 w 644"/>
                  <a:gd name="T3" fmla="*/ 639 h 642"/>
                  <a:gd name="T4" fmla="*/ 610 w 644"/>
                  <a:gd name="T5" fmla="*/ 634 h 642"/>
                  <a:gd name="T6" fmla="*/ 620 w 644"/>
                  <a:gd name="T7" fmla="*/ 626 h 642"/>
                  <a:gd name="T8" fmla="*/ 629 w 644"/>
                  <a:gd name="T9" fmla="*/ 618 h 642"/>
                  <a:gd name="T10" fmla="*/ 636 w 644"/>
                  <a:gd name="T11" fmla="*/ 608 h 642"/>
                  <a:gd name="T12" fmla="*/ 641 w 644"/>
                  <a:gd name="T13" fmla="*/ 597 h 642"/>
                  <a:gd name="T14" fmla="*/ 643 w 644"/>
                  <a:gd name="T15" fmla="*/ 584 h 642"/>
                  <a:gd name="T16" fmla="*/ 644 w 644"/>
                  <a:gd name="T17" fmla="*/ 64 h 642"/>
                  <a:gd name="T18" fmla="*/ 642 w 644"/>
                  <a:gd name="T19" fmla="*/ 51 h 642"/>
                  <a:gd name="T20" fmla="*/ 639 w 644"/>
                  <a:gd name="T21" fmla="*/ 38 h 642"/>
                  <a:gd name="T22" fmla="*/ 633 w 644"/>
                  <a:gd name="T23" fmla="*/ 28 h 642"/>
                  <a:gd name="T24" fmla="*/ 624 w 644"/>
                  <a:gd name="T25" fmla="*/ 19 h 642"/>
                  <a:gd name="T26" fmla="*/ 615 w 644"/>
                  <a:gd name="T27" fmla="*/ 11 h 642"/>
                  <a:gd name="T28" fmla="*/ 604 w 644"/>
                  <a:gd name="T29" fmla="*/ 5 h 642"/>
                  <a:gd name="T30" fmla="*/ 591 w 644"/>
                  <a:gd name="T31" fmla="*/ 1 h 642"/>
                  <a:gd name="T32" fmla="*/ 579 w 644"/>
                  <a:gd name="T33" fmla="*/ 0 h 642"/>
                  <a:gd name="T34" fmla="*/ 58 w 644"/>
                  <a:gd name="T35" fmla="*/ 0 h 642"/>
                  <a:gd name="T36" fmla="*/ 45 w 644"/>
                  <a:gd name="T37" fmla="*/ 2 h 642"/>
                  <a:gd name="T38" fmla="*/ 34 w 644"/>
                  <a:gd name="T39" fmla="*/ 8 h 642"/>
                  <a:gd name="T40" fmla="*/ 23 w 644"/>
                  <a:gd name="T41" fmla="*/ 15 h 642"/>
                  <a:gd name="T42" fmla="*/ 14 w 644"/>
                  <a:gd name="T43" fmla="*/ 23 h 642"/>
                  <a:gd name="T44" fmla="*/ 7 w 644"/>
                  <a:gd name="T45" fmla="*/ 33 h 642"/>
                  <a:gd name="T46" fmla="*/ 2 w 644"/>
                  <a:gd name="T47" fmla="*/ 45 h 642"/>
                  <a:gd name="T48" fmla="*/ 0 w 644"/>
                  <a:gd name="T49" fmla="*/ 57 h 642"/>
                  <a:gd name="T50" fmla="*/ 0 w 644"/>
                  <a:gd name="T51" fmla="*/ 578 h 642"/>
                  <a:gd name="T52" fmla="*/ 1 w 644"/>
                  <a:gd name="T53" fmla="*/ 591 h 642"/>
                  <a:gd name="T54" fmla="*/ 4 w 644"/>
                  <a:gd name="T55" fmla="*/ 603 h 642"/>
                  <a:gd name="T56" fmla="*/ 10 w 644"/>
                  <a:gd name="T57" fmla="*/ 613 h 642"/>
                  <a:gd name="T58" fmla="*/ 18 w 644"/>
                  <a:gd name="T59" fmla="*/ 622 h 642"/>
                  <a:gd name="T60" fmla="*/ 27 w 644"/>
                  <a:gd name="T61" fmla="*/ 631 h 642"/>
                  <a:gd name="T62" fmla="*/ 39 w 644"/>
                  <a:gd name="T63" fmla="*/ 637 h 642"/>
                  <a:gd name="T64" fmla="*/ 51 w 644"/>
                  <a:gd name="T65" fmla="*/ 640 h 642"/>
                  <a:gd name="T66" fmla="*/ 65 w 644"/>
                  <a:gd name="T67"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4" h="642">
                    <a:moveTo>
                      <a:pt x="579" y="642"/>
                    </a:moveTo>
                    <a:lnTo>
                      <a:pt x="585" y="641"/>
                    </a:lnTo>
                    <a:lnTo>
                      <a:pt x="591" y="640"/>
                    </a:lnTo>
                    <a:lnTo>
                      <a:pt x="598" y="639"/>
                    </a:lnTo>
                    <a:lnTo>
                      <a:pt x="604" y="637"/>
                    </a:lnTo>
                    <a:lnTo>
                      <a:pt x="610" y="634"/>
                    </a:lnTo>
                    <a:lnTo>
                      <a:pt x="615" y="631"/>
                    </a:lnTo>
                    <a:lnTo>
                      <a:pt x="620" y="626"/>
                    </a:lnTo>
                    <a:lnTo>
                      <a:pt x="624" y="622"/>
                    </a:lnTo>
                    <a:lnTo>
                      <a:pt x="629" y="618"/>
                    </a:lnTo>
                    <a:lnTo>
                      <a:pt x="633" y="613"/>
                    </a:lnTo>
                    <a:lnTo>
                      <a:pt x="636" y="608"/>
                    </a:lnTo>
                    <a:lnTo>
                      <a:pt x="639" y="603"/>
                    </a:lnTo>
                    <a:lnTo>
                      <a:pt x="641" y="597"/>
                    </a:lnTo>
                    <a:lnTo>
                      <a:pt x="642" y="591"/>
                    </a:lnTo>
                    <a:lnTo>
                      <a:pt x="643" y="584"/>
                    </a:lnTo>
                    <a:lnTo>
                      <a:pt x="644" y="578"/>
                    </a:lnTo>
                    <a:lnTo>
                      <a:pt x="644" y="64"/>
                    </a:lnTo>
                    <a:lnTo>
                      <a:pt x="643" y="57"/>
                    </a:lnTo>
                    <a:lnTo>
                      <a:pt x="642" y="51"/>
                    </a:lnTo>
                    <a:lnTo>
                      <a:pt x="641" y="45"/>
                    </a:lnTo>
                    <a:lnTo>
                      <a:pt x="639" y="38"/>
                    </a:lnTo>
                    <a:lnTo>
                      <a:pt x="636" y="33"/>
                    </a:lnTo>
                    <a:lnTo>
                      <a:pt x="633" y="28"/>
                    </a:lnTo>
                    <a:lnTo>
                      <a:pt x="629" y="23"/>
                    </a:lnTo>
                    <a:lnTo>
                      <a:pt x="624" y="19"/>
                    </a:lnTo>
                    <a:lnTo>
                      <a:pt x="620" y="15"/>
                    </a:lnTo>
                    <a:lnTo>
                      <a:pt x="615" y="11"/>
                    </a:lnTo>
                    <a:lnTo>
                      <a:pt x="610" y="8"/>
                    </a:lnTo>
                    <a:lnTo>
                      <a:pt x="604" y="5"/>
                    </a:lnTo>
                    <a:lnTo>
                      <a:pt x="598" y="2"/>
                    </a:lnTo>
                    <a:lnTo>
                      <a:pt x="591" y="1"/>
                    </a:lnTo>
                    <a:lnTo>
                      <a:pt x="585" y="0"/>
                    </a:lnTo>
                    <a:lnTo>
                      <a:pt x="579" y="0"/>
                    </a:lnTo>
                    <a:lnTo>
                      <a:pt x="65" y="0"/>
                    </a:lnTo>
                    <a:lnTo>
                      <a:pt x="58" y="0"/>
                    </a:lnTo>
                    <a:lnTo>
                      <a:pt x="51" y="1"/>
                    </a:lnTo>
                    <a:lnTo>
                      <a:pt x="45" y="2"/>
                    </a:lnTo>
                    <a:lnTo>
                      <a:pt x="39" y="5"/>
                    </a:lnTo>
                    <a:lnTo>
                      <a:pt x="34" y="8"/>
                    </a:lnTo>
                    <a:lnTo>
                      <a:pt x="27" y="11"/>
                    </a:lnTo>
                    <a:lnTo>
                      <a:pt x="23" y="15"/>
                    </a:lnTo>
                    <a:lnTo>
                      <a:pt x="18" y="19"/>
                    </a:lnTo>
                    <a:lnTo>
                      <a:pt x="14" y="23"/>
                    </a:lnTo>
                    <a:lnTo>
                      <a:pt x="10" y="28"/>
                    </a:lnTo>
                    <a:lnTo>
                      <a:pt x="7" y="33"/>
                    </a:lnTo>
                    <a:lnTo>
                      <a:pt x="4" y="38"/>
                    </a:lnTo>
                    <a:lnTo>
                      <a:pt x="2" y="45"/>
                    </a:lnTo>
                    <a:lnTo>
                      <a:pt x="1" y="51"/>
                    </a:lnTo>
                    <a:lnTo>
                      <a:pt x="0" y="57"/>
                    </a:lnTo>
                    <a:lnTo>
                      <a:pt x="0" y="64"/>
                    </a:lnTo>
                    <a:lnTo>
                      <a:pt x="0" y="578"/>
                    </a:lnTo>
                    <a:lnTo>
                      <a:pt x="0" y="584"/>
                    </a:lnTo>
                    <a:lnTo>
                      <a:pt x="1" y="591"/>
                    </a:lnTo>
                    <a:lnTo>
                      <a:pt x="2" y="597"/>
                    </a:lnTo>
                    <a:lnTo>
                      <a:pt x="4" y="603"/>
                    </a:lnTo>
                    <a:lnTo>
                      <a:pt x="7" y="608"/>
                    </a:lnTo>
                    <a:lnTo>
                      <a:pt x="10" y="613"/>
                    </a:lnTo>
                    <a:lnTo>
                      <a:pt x="14" y="618"/>
                    </a:lnTo>
                    <a:lnTo>
                      <a:pt x="18" y="622"/>
                    </a:lnTo>
                    <a:lnTo>
                      <a:pt x="23" y="626"/>
                    </a:lnTo>
                    <a:lnTo>
                      <a:pt x="27" y="631"/>
                    </a:lnTo>
                    <a:lnTo>
                      <a:pt x="34" y="634"/>
                    </a:lnTo>
                    <a:lnTo>
                      <a:pt x="39" y="637"/>
                    </a:lnTo>
                    <a:lnTo>
                      <a:pt x="45" y="639"/>
                    </a:lnTo>
                    <a:lnTo>
                      <a:pt x="51" y="640"/>
                    </a:lnTo>
                    <a:lnTo>
                      <a:pt x="58" y="641"/>
                    </a:lnTo>
                    <a:lnTo>
                      <a:pt x="65" y="642"/>
                    </a:lnTo>
                    <a:lnTo>
                      <a:pt x="579" y="642"/>
                    </a:lnTo>
                    <a:close/>
                  </a:path>
                </a:pathLst>
              </a:custGeom>
              <a:solidFill>
                <a:srgbClr val="333333"/>
              </a:solidFill>
              <a:ln w="0">
                <a:solidFill>
                  <a:schemeClr val="bg2"/>
                </a:solidFill>
                <a:prstDash val="solid"/>
                <a:round/>
                <a:headEnd/>
                <a:tailEnd/>
              </a:ln>
            </p:spPr>
            <p:txBody>
              <a:bodyPr/>
              <a:lstStyle/>
              <a:p>
                <a:endParaRPr lang="en-US"/>
              </a:p>
            </p:txBody>
          </p:sp>
          <p:sp>
            <p:nvSpPr>
              <p:cNvPr id="1039926" name="Freeform 566"/>
              <p:cNvSpPr>
                <a:spLocks/>
              </p:cNvSpPr>
              <p:nvPr/>
            </p:nvSpPr>
            <p:spPr bwMode="auto">
              <a:xfrm>
                <a:off x="2907" y="1624"/>
                <a:ext cx="58" cy="58"/>
              </a:xfrm>
              <a:custGeom>
                <a:avLst/>
                <a:gdLst>
                  <a:gd name="T0" fmla="*/ 527 w 580"/>
                  <a:gd name="T1" fmla="*/ 577 h 578"/>
                  <a:gd name="T2" fmla="*/ 538 w 580"/>
                  <a:gd name="T3" fmla="*/ 575 h 578"/>
                  <a:gd name="T4" fmla="*/ 548 w 580"/>
                  <a:gd name="T5" fmla="*/ 571 h 578"/>
                  <a:gd name="T6" fmla="*/ 558 w 580"/>
                  <a:gd name="T7" fmla="*/ 565 h 578"/>
                  <a:gd name="T8" fmla="*/ 566 w 580"/>
                  <a:gd name="T9" fmla="*/ 556 h 578"/>
                  <a:gd name="T10" fmla="*/ 573 w 580"/>
                  <a:gd name="T11" fmla="*/ 547 h 578"/>
                  <a:gd name="T12" fmla="*/ 577 w 580"/>
                  <a:gd name="T13" fmla="*/ 537 h 578"/>
                  <a:gd name="T14" fmla="*/ 579 w 580"/>
                  <a:gd name="T15" fmla="*/ 526 h 578"/>
                  <a:gd name="T16" fmla="*/ 580 w 580"/>
                  <a:gd name="T17" fmla="*/ 58 h 578"/>
                  <a:gd name="T18" fmla="*/ 578 w 580"/>
                  <a:gd name="T19" fmla="*/ 46 h 578"/>
                  <a:gd name="T20" fmla="*/ 575 w 580"/>
                  <a:gd name="T21" fmla="*/ 35 h 578"/>
                  <a:gd name="T22" fmla="*/ 570 w 580"/>
                  <a:gd name="T23" fmla="*/ 25 h 578"/>
                  <a:gd name="T24" fmla="*/ 563 w 580"/>
                  <a:gd name="T25" fmla="*/ 17 h 578"/>
                  <a:gd name="T26" fmla="*/ 553 w 580"/>
                  <a:gd name="T27" fmla="*/ 10 h 578"/>
                  <a:gd name="T28" fmla="*/ 543 w 580"/>
                  <a:gd name="T29" fmla="*/ 4 h 578"/>
                  <a:gd name="T30" fmla="*/ 533 w 580"/>
                  <a:gd name="T31" fmla="*/ 1 h 578"/>
                  <a:gd name="T32" fmla="*/ 521 w 580"/>
                  <a:gd name="T33" fmla="*/ 0 h 578"/>
                  <a:gd name="T34" fmla="*/ 53 w 580"/>
                  <a:gd name="T35" fmla="*/ 0 h 578"/>
                  <a:gd name="T36" fmla="*/ 42 w 580"/>
                  <a:gd name="T37" fmla="*/ 2 h 578"/>
                  <a:gd name="T38" fmla="*/ 31 w 580"/>
                  <a:gd name="T39" fmla="*/ 6 h 578"/>
                  <a:gd name="T40" fmla="*/ 21 w 580"/>
                  <a:gd name="T41" fmla="*/ 13 h 578"/>
                  <a:gd name="T42" fmla="*/ 14 w 580"/>
                  <a:gd name="T43" fmla="*/ 21 h 578"/>
                  <a:gd name="T44" fmla="*/ 7 w 580"/>
                  <a:gd name="T45" fmla="*/ 30 h 578"/>
                  <a:gd name="T46" fmla="*/ 3 w 580"/>
                  <a:gd name="T47" fmla="*/ 40 h 578"/>
                  <a:gd name="T48" fmla="*/ 0 w 580"/>
                  <a:gd name="T49" fmla="*/ 52 h 578"/>
                  <a:gd name="T50" fmla="*/ 0 w 580"/>
                  <a:gd name="T51" fmla="*/ 520 h 578"/>
                  <a:gd name="T52" fmla="*/ 2 w 580"/>
                  <a:gd name="T53" fmla="*/ 532 h 578"/>
                  <a:gd name="T54" fmla="*/ 5 w 580"/>
                  <a:gd name="T55" fmla="*/ 542 h 578"/>
                  <a:gd name="T56" fmla="*/ 10 w 580"/>
                  <a:gd name="T57" fmla="*/ 552 h 578"/>
                  <a:gd name="T58" fmla="*/ 17 w 580"/>
                  <a:gd name="T59" fmla="*/ 561 h 578"/>
                  <a:gd name="T60" fmla="*/ 26 w 580"/>
                  <a:gd name="T61" fmla="*/ 568 h 578"/>
                  <a:gd name="T62" fmla="*/ 37 w 580"/>
                  <a:gd name="T63" fmla="*/ 573 h 578"/>
                  <a:gd name="T64" fmla="*/ 47 w 580"/>
                  <a:gd name="T65" fmla="*/ 576 h 578"/>
                  <a:gd name="T66" fmla="*/ 59 w 580"/>
                  <a:gd name="T67" fmla="*/ 57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0" h="578">
                    <a:moveTo>
                      <a:pt x="521" y="578"/>
                    </a:moveTo>
                    <a:lnTo>
                      <a:pt x="527" y="577"/>
                    </a:lnTo>
                    <a:lnTo>
                      <a:pt x="533" y="576"/>
                    </a:lnTo>
                    <a:lnTo>
                      <a:pt x="538" y="575"/>
                    </a:lnTo>
                    <a:lnTo>
                      <a:pt x="543" y="573"/>
                    </a:lnTo>
                    <a:lnTo>
                      <a:pt x="548" y="571"/>
                    </a:lnTo>
                    <a:lnTo>
                      <a:pt x="553" y="568"/>
                    </a:lnTo>
                    <a:lnTo>
                      <a:pt x="558" y="565"/>
                    </a:lnTo>
                    <a:lnTo>
                      <a:pt x="563" y="561"/>
                    </a:lnTo>
                    <a:lnTo>
                      <a:pt x="566" y="556"/>
                    </a:lnTo>
                    <a:lnTo>
                      <a:pt x="570" y="552"/>
                    </a:lnTo>
                    <a:lnTo>
                      <a:pt x="573" y="547"/>
                    </a:lnTo>
                    <a:lnTo>
                      <a:pt x="575" y="542"/>
                    </a:lnTo>
                    <a:lnTo>
                      <a:pt x="577" y="537"/>
                    </a:lnTo>
                    <a:lnTo>
                      <a:pt x="578" y="532"/>
                    </a:lnTo>
                    <a:lnTo>
                      <a:pt x="579" y="526"/>
                    </a:lnTo>
                    <a:lnTo>
                      <a:pt x="580" y="520"/>
                    </a:lnTo>
                    <a:lnTo>
                      <a:pt x="580" y="58"/>
                    </a:lnTo>
                    <a:lnTo>
                      <a:pt x="579" y="52"/>
                    </a:lnTo>
                    <a:lnTo>
                      <a:pt x="578" y="46"/>
                    </a:lnTo>
                    <a:lnTo>
                      <a:pt x="577" y="40"/>
                    </a:lnTo>
                    <a:lnTo>
                      <a:pt x="575" y="35"/>
                    </a:lnTo>
                    <a:lnTo>
                      <a:pt x="573" y="30"/>
                    </a:lnTo>
                    <a:lnTo>
                      <a:pt x="570" y="25"/>
                    </a:lnTo>
                    <a:lnTo>
                      <a:pt x="566" y="21"/>
                    </a:lnTo>
                    <a:lnTo>
                      <a:pt x="563" y="17"/>
                    </a:lnTo>
                    <a:lnTo>
                      <a:pt x="558" y="13"/>
                    </a:lnTo>
                    <a:lnTo>
                      <a:pt x="553" y="10"/>
                    </a:lnTo>
                    <a:lnTo>
                      <a:pt x="548" y="6"/>
                    </a:lnTo>
                    <a:lnTo>
                      <a:pt x="543" y="4"/>
                    </a:lnTo>
                    <a:lnTo>
                      <a:pt x="538" y="2"/>
                    </a:lnTo>
                    <a:lnTo>
                      <a:pt x="533" y="1"/>
                    </a:lnTo>
                    <a:lnTo>
                      <a:pt x="527" y="0"/>
                    </a:lnTo>
                    <a:lnTo>
                      <a:pt x="521" y="0"/>
                    </a:lnTo>
                    <a:lnTo>
                      <a:pt x="59" y="0"/>
                    </a:lnTo>
                    <a:lnTo>
                      <a:pt x="53" y="0"/>
                    </a:lnTo>
                    <a:lnTo>
                      <a:pt x="47" y="1"/>
                    </a:lnTo>
                    <a:lnTo>
                      <a:pt x="42" y="2"/>
                    </a:lnTo>
                    <a:lnTo>
                      <a:pt x="37" y="4"/>
                    </a:lnTo>
                    <a:lnTo>
                      <a:pt x="31" y="6"/>
                    </a:lnTo>
                    <a:lnTo>
                      <a:pt x="26" y="10"/>
                    </a:lnTo>
                    <a:lnTo>
                      <a:pt x="21" y="13"/>
                    </a:lnTo>
                    <a:lnTo>
                      <a:pt x="17" y="17"/>
                    </a:lnTo>
                    <a:lnTo>
                      <a:pt x="14" y="21"/>
                    </a:lnTo>
                    <a:lnTo>
                      <a:pt x="10" y="25"/>
                    </a:lnTo>
                    <a:lnTo>
                      <a:pt x="7" y="30"/>
                    </a:lnTo>
                    <a:lnTo>
                      <a:pt x="5" y="35"/>
                    </a:lnTo>
                    <a:lnTo>
                      <a:pt x="3" y="40"/>
                    </a:lnTo>
                    <a:lnTo>
                      <a:pt x="2" y="46"/>
                    </a:lnTo>
                    <a:lnTo>
                      <a:pt x="0" y="52"/>
                    </a:lnTo>
                    <a:lnTo>
                      <a:pt x="0" y="58"/>
                    </a:lnTo>
                    <a:lnTo>
                      <a:pt x="0" y="520"/>
                    </a:lnTo>
                    <a:lnTo>
                      <a:pt x="0" y="526"/>
                    </a:lnTo>
                    <a:lnTo>
                      <a:pt x="2" y="532"/>
                    </a:lnTo>
                    <a:lnTo>
                      <a:pt x="3" y="537"/>
                    </a:lnTo>
                    <a:lnTo>
                      <a:pt x="5" y="542"/>
                    </a:lnTo>
                    <a:lnTo>
                      <a:pt x="7" y="547"/>
                    </a:lnTo>
                    <a:lnTo>
                      <a:pt x="10" y="552"/>
                    </a:lnTo>
                    <a:lnTo>
                      <a:pt x="14" y="556"/>
                    </a:lnTo>
                    <a:lnTo>
                      <a:pt x="17" y="561"/>
                    </a:lnTo>
                    <a:lnTo>
                      <a:pt x="21" y="565"/>
                    </a:lnTo>
                    <a:lnTo>
                      <a:pt x="26" y="568"/>
                    </a:lnTo>
                    <a:lnTo>
                      <a:pt x="31" y="571"/>
                    </a:lnTo>
                    <a:lnTo>
                      <a:pt x="37" y="573"/>
                    </a:lnTo>
                    <a:lnTo>
                      <a:pt x="42" y="575"/>
                    </a:lnTo>
                    <a:lnTo>
                      <a:pt x="47" y="576"/>
                    </a:lnTo>
                    <a:lnTo>
                      <a:pt x="53" y="577"/>
                    </a:lnTo>
                    <a:lnTo>
                      <a:pt x="59" y="578"/>
                    </a:lnTo>
                    <a:lnTo>
                      <a:pt x="521" y="578"/>
                    </a:lnTo>
                    <a:close/>
                  </a:path>
                </a:pathLst>
              </a:custGeom>
              <a:solidFill>
                <a:srgbClr val="F2EEE2"/>
              </a:solidFill>
              <a:ln w="0">
                <a:solidFill>
                  <a:schemeClr val="bg2"/>
                </a:solidFill>
                <a:prstDash val="solid"/>
                <a:round/>
                <a:headEnd/>
                <a:tailEnd/>
              </a:ln>
            </p:spPr>
            <p:txBody>
              <a:bodyPr/>
              <a:lstStyle/>
              <a:p>
                <a:endParaRPr lang="en-US"/>
              </a:p>
            </p:txBody>
          </p:sp>
          <p:sp>
            <p:nvSpPr>
              <p:cNvPr id="1039927" name="Rectangle 567"/>
              <p:cNvSpPr>
                <a:spLocks noChangeArrowheads="1"/>
              </p:cNvSpPr>
              <p:nvPr/>
            </p:nvSpPr>
            <p:spPr bwMode="auto">
              <a:xfrm>
                <a:off x="2895" y="2384"/>
                <a:ext cx="58" cy="53"/>
              </a:xfrm>
              <a:prstGeom prst="rect">
                <a:avLst/>
              </a:prstGeom>
              <a:solidFill>
                <a:srgbClr val="D4D3D1"/>
              </a:solidFill>
              <a:ln w="0">
                <a:solidFill>
                  <a:schemeClr val="bg2"/>
                </a:solidFill>
                <a:miter lim="800000"/>
                <a:headEnd/>
                <a:tailEnd/>
              </a:ln>
            </p:spPr>
            <p:txBody>
              <a:bodyPr/>
              <a:lstStyle/>
              <a:p>
                <a:endParaRPr lang="en-US"/>
              </a:p>
            </p:txBody>
          </p:sp>
          <p:sp>
            <p:nvSpPr>
              <p:cNvPr id="1039928" name="Rectangle 568"/>
              <p:cNvSpPr>
                <a:spLocks noChangeArrowheads="1"/>
              </p:cNvSpPr>
              <p:nvPr/>
            </p:nvSpPr>
            <p:spPr bwMode="auto">
              <a:xfrm>
                <a:off x="2929" y="2387"/>
                <a:ext cx="19" cy="47"/>
              </a:xfrm>
              <a:prstGeom prst="rect">
                <a:avLst/>
              </a:prstGeom>
              <a:solidFill>
                <a:srgbClr val="FAF8F6"/>
              </a:solidFill>
              <a:ln w="0">
                <a:solidFill>
                  <a:schemeClr val="bg2"/>
                </a:solidFill>
                <a:miter lim="800000"/>
                <a:headEnd/>
                <a:tailEnd/>
              </a:ln>
            </p:spPr>
            <p:txBody>
              <a:bodyPr/>
              <a:lstStyle/>
              <a:p>
                <a:endParaRPr lang="en-US"/>
              </a:p>
            </p:txBody>
          </p:sp>
          <p:sp>
            <p:nvSpPr>
              <p:cNvPr id="1039929" name="Rectangle 569"/>
              <p:cNvSpPr>
                <a:spLocks noChangeArrowheads="1"/>
              </p:cNvSpPr>
              <p:nvPr/>
            </p:nvSpPr>
            <p:spPr bwMode="auto">
              <a:xfrm>
                <a:off x="2895" y="2160"/>
                <a:ext cx="58" cy="54"/>
              </a:xfrm>
              <a:prstGeom prst="rect">
                <a:avLst/>
              </a:prstGeom>
              <a:solidFill>
                <a:srgbClr val="C8C6C5"/>
              </a:solidFill>
              <a:ln w="0">
                <a:solidFill>
                  <a:schemeClr val="bg2"/>
                </a:solidFill>
                <a:miter lim="800000"/>
                <a:headEnd/>
                <a:tailEnd/>
              </a:ln>
            </p:spPr>
            <p:txBody>
              <a:bodyPr/>
              <a:lstStyle/>
              <a:p>
                <a:endParaRPr lang="en-US"/>
              </a:p>
            </p:txBody>
          </p:sp>
          <p:sp>
            <p:nvSpPr>
              <p:cNvPr id="1039930" name="Rectangle 570"/>
              <p:cNvSpPr>
                <a:spLocks noChangeArrowheads="1"/>
              </p:cNvSpPr>
              <p:nvPr/>
            </p:nvSpPr>
            <p:spPr bwMode="auto">
              <a:xfrm>
                <a:off x="2929" y="2164"/>
                <a:ext cx="19" cy="46"/>
              </a:xfrm>
              <a:prstGeom prst="rect">
                <a:avLst/>
              </a:prstGeom>
              <a:solidFill>
                <a:srgbClr val="FAF8F6"/>
              </a:solidFill>
              <a:ln w="0">
                <a:solidFill>
                  <a:schemeClr val="bg2"/>
                </a:solidFill>
                <a:miter lim="800000"/>
                <a:headEnd/>
                <a:tailEnd/>
              </a:ln>
            </p:spPr>
            <p:txBody>
              <a:bodyPr/>
              <a:lstStyle/>
              <a:p>
                <a:endParaRPr lang="en-US"/>
              </a:p>
            </p:txBody>
          </p:sp>
          <p:sp>
            <p:nvSpPr>
              <p:cNvPr id="1039931" name="Rectangle 571"/>
              <p:cNvSpPr>
                <a:spLocks noChangeArrowheads="1"/>
              </p:cNvSpPr>
              <p:nvPr/>
            </p:nvSpPr>
            <p:spPr bwMode="auto">
              <a:xfrm>
                <a:off x="2929" y="2293"/>
                <a:ext cx="23" cy="18"/>
              </a:xfrm>
              <a:prstGeom prst="rect">
                <a:avLst/>
              </a:prstGeom>
              <a:solidFill>
                <a:srgbClr val="FAF8F6"/>
              </a:solidFill>
              <a:ln w="0">
                <a:solidFill>
                  <a:schemeClr val="bg2"/>
                </a:solidFill>
                <a:miter lim="800000"/>
                <a:headEnd/>
                <a:tailEnd/>
              </a:ln>
            </p:spPr>
            <p:txBody>
              <a:bodyPr/>
              <a:lstStyle/>
              <a:p>
                <a:endParaRPr lang="en-US"/>
              </a:p>
            </p:txBody>
          </p:sp>
          <p:sp>
            <p:nvSpPr>
              <p:cNvPr id="1039932" name="Rectangle 572"/>
              <p:cNvSpPr>
                <a:spLocks noChangeArrowheads="1"/>
              </p:cNvSpPr>
              <p:nvPr/>
            </p:nvSpPr>
            <p:spPr bwMode="auto">
              <a:xfrm>
                <a:off x="2929" y="2237"/>
                <a:ext cx="23" cy="19"/>
              </a:xfrm>
              <a:prstGeom prst="rect">
                <a:avLst/>
              </a:prstGeom>
              <a:solidFill>
                <a:srgbClr val="FAF8F6"/>
              </a:solidFill>
              <a:ln w="0">
                <a:solidFill>
                  <a:schemeClr val="bg2"/>
                </a:solidFill>
                <a:miter lim="800000"/>
                <a:headEnd/>
                <a:tailEnd/>
              </a:ln>
            </p:spPr>
            <p:txBody>
              <a:bodyPr/>
              <a:lstStyle/>
              <a:p>
                <a:endParaRPr lang="en-US"/>
              </a:p>
            </p:txBody>
          </p:sp>
        </p:grpSp>
        <p:grpSp>
          <p:nvGrpSpPr>
            <p:cNvPr id="1039933" name="Group 573"/>
            <p:cNvGrpSpPr>
              <a:grpSpLocks/>
            </p:cNvGrpSpPr>
            <p:nvPr/>
          </p:nvGrpSpPr>
          <p:grpSpPr bwMode="auto">
            <a:xfrm>
              <a:off x="4320" y="2736"/>
              <a:ext cx="531" cy="1028"/>
              <a:chOff x="2457" y="1523"/>
              <a:chExt cx="531" cy="1028"/>
            </a:xfrm>
          </p:grpSpPr>
          <p:sp>
            <p:nvSpPr>
              <p:cNvPr id="1039934" name="Freeform 574"/>
              <p:cNvSpPr>
                <a:spLocks/>
              </p:cNvSpPr>
              <p:nvPr/>
            </p:nvSpPr>
            <p:spPr bwMode="auto">
              <a:xfrm>
                <a:off x="2457" y="1523"/>
                <a:ext cx="531" cy="1028"/>
              </a:xfrm>
              <a:custGeom>
                <a:avLst/>
                <a:gdLst>
                  <a:gd name="T0" fmla="*/ 5250 w 5308"/>
                  <a:gd name="T1" fmla="*/ 10282 h 10283"/>
                  <a:gd name="T2" fmla="*/ 5262 w 5308"/>
                  <a:gd name="T3" fmla="*/ 10280 h 10283"/>
                  <a:gd name="T4" fmla="*/ 5274 w 5308"/>
                  <a:gd name="T5" fmla="*/ 10275 h 10283"/>
                  <a:gd name="T6" fmla="*/ 5284 w 5308"/>
                  <a:gd name="T7" fmla="*/ 10268 h 10283"/>
                  <a:gd name="T8" fmla="*/ 5292 w 5308"/>
                  <a:gd name="T9" fmla="*/ 10259 h 10283"/>
                  <a:gd name="T10" fmla="*/ 5299 w 5308"/>
                  <a:gd name="T11" fmla="*/ 10249 h 10283"/>
                  <a:gd name="T12" fmla="*/ 5305 w 5308"/>
                  <a:gd name="T13" fmla="*/ 10237 h 10283"/>
                  <a:gd name="T14" fmla="*/ 5307 w 5308"/>
                  <a:gd name="T15" fmla="*/ 10224 h 10283"/>
                  <a:gd name="T16" fmla="*/ 5308 w 5308"/>
                  <a:gd name="T17" fmla="*/ 63 h 10283"/>
                  <a:gd name="T18" fmla="*/ 5306 w 5308"/>
                  <a:gd name="T19" fmla="*/ 50 h 10283"/>
                  <a:gd name="T20" fmla="*/ 5303 w 5308"/>
                  <a:gd name="T21" fmla="*/ 38 h 10283"/>
                  <a:gd name="T22" fmla="*/ 5296 w 5308"/>
                  <a:gd name="T23" fmla="*/ 27 h 10283"/>
                  <a:gd name="T24" fmla="*/ 5288 w 5308"/>
                  <a:gd name="T25" fmla="*/ 18 h 10283"/>
                  <a:gd name="T26" fmla="*/ 5279 w 5308"/>
                  <a:gd name="T27" fmla="*/ 10 h 10283"/>
                  <a:gd name="T28" fmla="*/ 5269 w 5308"/>
                  <a:gd name="T29" fmla="*/ 4 h 10283"/>
                  <a:gd name="T30" fmla="*/ 5256 w 5308"/>
                  <a:gd name="T31" fmla="*/ 1 h 10283"/>
                  <a:gd name="T32" fmla="*/ 5244 w 5308"/>
                  <a:gd name="T33" fmla="*/ 0 h 10283"/>
                  <a:gd name="T34" fmla="*/ 58 w 5308"/>
                  <a:gd name="T35" fmla="*/ 0 h 10283"/>
                  <a:gd name="T36" fmla="*/ 45 w 5308"/>
                  <a:gd name="T37" fmla="*/ 2 h 10283"/>
                  <a:gd name="T38" fmla="*/ 34 w 5308"/>
                  <a:gd name="T39" fmla="*/ 7 h 10283"/>
                  <a:gd name="T40" fmla="*/ 24 w 5308"/>
                  <a:gd name="T41" fmla="*/ 14 h 10283"/>
                  <a:gd name="T42" fmla="*/ 14 w 5308"/>
                  <a:gd name="T43" fmla="*/ 22 h 10283"/>
                  <a:gd name="T44" fmla="*/ 7 w 5308"/>
                  <a:gd name="T45" fmla="*/ 33 h 10283"/>
                  <a:gd name="T46" fmla="*/ 2 w 5308"/>
                  <a:gd name="T47" fmla="*/ 44 h 10283"/>
                  <a:gd name="T48" fmla="*/ 0 w 5308"/>
                  <a:gd name="T49" fmla="*/ 56 h 10283"/>
                  <a:gd name="T50" fmla="*/ 0 w 5308"/>
                  <a:gd name="T51" fmla="*/ 10218 h 10283"/>
                  <a:gd name="T52" fmla="*/ 1 w 5308"/>
                  <a:gd name="T53" fmla="*/ 10231 h 10283"/>
                  <a:gd name="T54" fmla="*/ 5 w 5308"/>
                  <a:gd name="T55" fmla="*/ 10243 h 10283"/>
                  <a:gd name="T56" fmla="*/ 10 w 5308"/>
                  <a:gd name="T57" fmla="*/ 10254 h 10283"/>
                  <a:gd name="T58" fmla="*/ 18 w 5308"/>
                  <a:gd name="T59" fmla="*/ 10263 h 10283"/>
                  <a:gd name="T60" fmla="*/ 29 w 5308"/>
                  <a:gd name="T61" fmla="*/ 10272 h 10283"/>
                  <a:gd name="T62" fmla="*/ 39 w 5308"/>
                  <a:gd name="T63" fmla="*/ 10278 h 10283"/>
                  <a:gd name="T64" fmla="*/ 51 w 5308"/>
                  <a:gd name="T65" fmla="*/ 10281 h 10283"/>
                  <a:gd name="T66" fmla="*/ 65 w 5308"/>
                  <a:gd name="T67" fmla="*/ 10283 h 10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08" h="10283">
                    <a:moveTo>
                      <a:pt x="5244" y="10283"/>
                    </a:moveTo>
                    <a:lnTo>
                      <a:pt x="5250" y="10282"/>
                    </a:lnTo>
                    <a:lnTo>
                      <a:pt x="5256" y="10281"/>
                    </a:lnTo>
                    <a:lnTo>
                      <a:pt x="5262" y="10280"/>
                    </a:lnTo>
                    <a:lnTo>
                      <a:pt x="5269" y="10278"/>
                    </a:lnTo>
                    <a:lnTo>
                      <a:pt x="5274" y="10275"/>
                    </a:lnTo>
                    <a:lnTo>
                      <a:pt x="5279" y="10272"/>
                    </a:lnTo>
                    <a:lnTo>
                      <a:pt x="5284" y="10268"/>
                    </a:lnTo>
                    <a:lnTo>
                      <a:pt x="5288" y="10263"/>
                    </a:lnTo>
                    <a:lnTo>
                      <a:pt x="5292" y="10259"/>
                    </a:lnTo>
                    <a:lnTo>
                      <a:pt x="5296" y="10254"/>
                    </a:lnTo>
                    <a:lnTo>
                      <a:pt x="5299" y="10249"/>
                    </a:lnTo>
                    <a:lnTo>
                      <a:pt x="5303" y="10243"/>
                    </a:lnTo>
                    <a:lnTo>
                      <a:pt x="5305" y="10237"/>
                    </a:lnTo>
                    <a:lnTo>
                      <a:pt x="5306" y="10231"/>
                    </a:lnTo>
                    <a:lnTo>
                      <a:pt x="5307" y="10224"/>
                    </a:lnTo>
                    <a:lnTo>
                      <a:pt x="5308" y="10218"/>
                    </a:lnTo>
                    <a:lnTo>
                      <a:pt x="5308" y="63"/>
                    </a:lnTo>
                    <a:lnTo>
                      <a:pt x="5307" y="56"/>
                    </a:lnTo>
                    <a:lnTo>
                      <a:pt x="5306" y="50"/>
                    </a:lnTo>
                    <a:lnTo>
                      <a:pt x="5305" y="44"/>
                    </a:lnTo>
                    <a:lnTo>
                      <a:pt x="5303" y="38"/>
                    </a:lnTo>
                    <a:lnTo>
                      <a:pt x="5299" y="33"/>
                    </a:lnTo>
                    <a:lnTo>
                      <a:pt x="5296" y="27"/>
                    </a:lnTo>
                    <a:lnTo>
                      <a:pt x="5292" y="22"/>
                    </a:lnTo>
                    <a:lnTo>
                      <a:pt x="5288" y="18"/>
                    </a:lnTo>
                    <a:lnTo>
                      <a:pt x="5284" y="14"/>
                    </a:lnTo>
                    <a:lnTo>
                      <a:pt x="5279" y="10"/>
                    </a:lnTo>
                    <a:lnTo>
                      <a:pt x="5274" y="7"/>
                    </a:lnTo>
                    <a:lnTo>
                      <a:pt x="5269" y="4"/>
                    </a:lnTo>
                    <a:lnTo>
                      <a:pt x="5262" y="2"/>
                    </a:lnTo>
                    <a:lnTo>
                      <a:pt x="5256" y="1"/>
                    </a:lnTo>
                    <a:lnTo>
                      <a:pt x="5250" y="0"/>
                    </a:lnTo>
                    <a:lnTo>
                      <a:pt x="5244" y="0"/>
                    </a:lnTo>
                    <a:lnTo>
                      <a:pt x="65" y="0"/>
                    </a:lnTo>
                    <a:lnTo>
                      <a:pt x="58" y="0"/>
                    </a:lnTo>
                    <a:lnTo>
                      <a:pt x="51" y="1"/>
                    </a:lnTo>
                    <a:lnTo>
                      <a:pt x="45" y="2"/>
                    </a:lnTo>
                    <a:lnTo>
                      <a:pt x="39" y="4"/>
                    </a:lnTo>
                    <a:lnTo>
                      <a:pt x="34" y="7"/>
                    </a:lnTo>
                    <a:lnTo>
                      <a:pt x="29" y="10"/>
                    </a:lnTo>
                    <a:lnTo>
                      <a:pt x="24" y="14"/>
                    </a:lnTo>
                    <a:lnTo>
                      <a:pt x="18" y="18"/>
                    </a:lnTo>
                    <a:lnTo>
                      <a:pt x="14" y="22"/>
                    </a:lnTo>
                    <a:lnTo>
                      <a:pt x="10" y="27"/>
                    </a:lnTo>
                    <a:lnTo>
                      <a:pt x="7" y="33"/>
                    </a:lnTo>
                    <a:lnTo>
                      <a:pt x="5" y="38"/>
                    </a:lnTo>
                    <a:lnTo>
                      <a:pt x="2" y="44"/>
                    </a:lnTo>
                    <a:lnTo>
                      <a:pt x="1" y="50"/>
                    </a:lnTo>
                    <a:lnTo>
                      <a:pt x="0" y="56"/>
                    </a:lnTo>
                    <a:lnTo>
                      <a:pt x="0" y="63"/>
                    </a:lnTo>
                    <a:lnTo>
                      <a:pt x="0" y="10218"/>
                    </a:lnTo>
                    <a:lnTo>
                      <a:pt x="0" y="10224"/>
                    </a:lnTo>
                    <a:lnTo>
                      <a:pt x="1" y="10231"/>
                    </a:lnTo>
                    <a:lnTo>
                      <a:pt x="2" y="10237"/>
                    </a:lnTo>
                    <a:lnTo>
                      <a:pt x="5" y="10243"/>
                    </a:lnTo>
                    <a:lnTo>
                      <a:pt x="7" y="10249"/>
                    </a:lnTo>
                    <a:lnTo>
                      <a:pt x="10" y="10254"/>
                    </a:lnTo>
                    <a:lnTo>
                      <a:pt x="14" y="10259"/>
                    </a:lnTo>
                    <a:lnTo>
                      <a:pt x="18" y="10263"/>
                    </a:lnTo>
                    <a:lnTo>
                      <a:pt x="24" y="10268"/>
                    </a:lnTo>
                    <a:lnTo>
                      <a:pt x="29" y="10272"/>
                    </a:lnTo>
                    <a:lnTo>
                      <a:pt x="34" y="10275"/>
                    </a:lnTo>
                    <a:lnTo>
                      <a:pt x="39" y="10278"/>
                    </a:lnTo>
                    <a:lnTo>
                      <a:pt x="45" y="10280"/>
                    </a:lnTo>
                    <a:lnTo>
                      <a:pt x="51" y="10281"/>
                    </a:lnTo>
                    <a:lnTo>
                      <a:pt x="58" y="10282"/>
                    </a:lnTo>
                    <a:lnTo>
                      <a:pt x="65" y="10283"/>
                    </a:lnTo>
                    <a:lnTo>
                      <a:pt x="5244" y="10283"/>
                    </a:lnTo>
                    <a:close/>
                  </a:path>
                </a:pathLst>
              </a:custGeom>
              <a:solidFill>
                <a:srgbClr val="FAF8EF"/>
              </a:solidFill>
              <a:ln w="0">
                <a:solidFill>
                  <a:schemeClr val="bg2"/>
                </a:solidFill>
                <a:prstDash val="solid"/>
                <a:round/>
                <a:headEnd/>
                <a:tailEnd/>
              </a:ln>
            </p:spPr>
            <p:txBody>
              <a:bodyPr/>
              <a:lstStyle/>
              <a:p>
                <a:endParaRPr lang="en-US"/>
              </a:p>
            </p:txBody>
          </p:sp>
          <p:sp>
            <p:nvSpPr>
              <p:cNvPr id="1039935" name="Freeform 575"/>
              <p:cNvSpPr>
                <a:spLocks/>
              </p:cNvSpPr>
              <p:nvPr/>
            </p:nvSpPr>
            <p:spPr bwMode="auto">
              <a:xfrm>
                <a:off x="2496" y="1536"/>
                <a:ext cx="399" cy="913"/>
              </a:xfrm>
              <a:custGeom>
                <a:avLst/>
                <a:gdLst>
                  <a:gd name="T0" fmla="*/ 3933 w 3991"/>
                  <a:gd name="T1" fmla="*/ 9126 h 9127"/>
                  <a:gd name="T2" fmla="*/ 3946 w 3991"/>
                  <a:gd name="T3" fmla="*/ 9124 h 9127"/>
                  <a:gd name="T4" fmla="*/ 3957 w 3991"/>
                  <a:gd name="T5" fmla="*/ 9119 h 9127"/>
                  <a:gd name="T6" fmla="*/ 3967 w 3991"/>
                  <a:gd name="T7" fmla="*/ 9112 h 9127"/>
                  <a:gd name="T8" fmla="*/ 3976 w 3991"/>
                  <a:gd name="T9" fmla="*/ 9103 h 9127"/>
                  <a:gd name="T10" fmla="*/ 3983 w 3991"/>
                  <a:gd name="T11" fmla="*/ 9093 h 9127"/>
                  <a:gd name="T12" fmla="*/ 3988 w 3991"/>
                  <a:gd name="T13" fmla="*/ 9081 h 9127"/>
                  <a:gd name="T14" fmla="*/ 3990 w 3991"/>
                  <a:gd name="T15" fmla="*/ 9069 h 9127"/>
                  <a:gd name="T16" fmla="*/ 3991 w 3991"/>
                  <a:gd name="T17" fmla="*/ 64 h 9127"/>
                  <a:gd name="T18" fmla="*/ 3989 w 3991"/>
                  <a:gd name="T19" fmla="*/ 51 h 9127"/>
                  <a:gd name="T20" fmla="*/ 3986 w 3991"/>
                  <a:gd name="T21" fmla="*/ 38 h 9127"/>
                  <a:gd name="T22" fmla="*/ 3980 w 3991"/>
                  <a:gd name="T23" fmla="*/ 28 h 9127"/>
                  <a:gd name="T24" fmla="*/ 3972 w 3991"/>
                  <a:gd name="T25" fmla="*/ 19 h 9127"/>
                  <a:gd name="T26" fmla="*/ 3962 w 3991"/>
                  <a:gd name="T27" fmla="*/ 11 h 9127"/>
                  <a:gd name="T28" fmla="*/ 3952 w 3991"/>
                  <a:gd name="T29" fmla="*/ 4 h 9127"/>
                  <a:gd name="T30" fmla="*/ 3940 w 3991"/>
                  <a:gd name="T31" fmla="*/ 1 h 9127"/>
                  <a:gd name="T32" fmla="*/ 3927 w 3991"/>
                  <a:gd name="T33" fmla="*/ 0 h 9127"/>
                  <a:gd name="T34" fmla="*/ 57 w 3991"/>
                  <a:gd name="T35" fmla="*/ 0 h 9127"/>
                  <a:gd name="T36" fmla="*/ 44 w 3991"/>
                  <a:gd name="T37" fmla="*/ 2 h 9127"/>
                  <a:gd name="T38" fmla="*/ 33 w 3991"/>
                  <a:gd name="T39" fmla="*/ 8 h 9127"/>
                  <a:gd name="T40" fmla="*/ 23 w 3991"/>
                  <a:gd name="T41" fmla="*/ 15 h 9127"/>
                  <a:gd name="T42" fmla="*/ 14 w 3991"/>
                  <a:gd name="T43" fmla="*/ 23 h 9127"/>
                  <a:gd name="T44" fmla="*/ 7 w 3991"/>
                  <a:gd name="T45" fmla="*/ 33 h 9127"/>
                  <a:gd name="T46" fmla="*/ 2 w 3991"/>
                  <a:gd name="T47" fmla="*/ 45 h 9127"/>
                  <a:gd name="T48" fmla="*/ 0 w 3991"/>
                  <a:gd name="T49" fmla="*/ 57 h 9127"/>
                  <a:gd name="T50" fmla="*/ 0 w 3991"/>
                  <a:gd name="T51" fmla="*/ 9062 h 9127"/>
                  <a:gd name="T52" fmla="*/ 1 w 3991"/>
                  <a:gd name="T53" fmla="*/ 9075 h 9127"/>
                  <a:gd name="T54" fmla="*/ 4 w 3991"/>
                  <a:gd name="T55" fmla="*/ 9087 h 9127"/>
                  <a:gd name="T56" fmla="*/ 10 w 3991"/>
                  <a:gd name="T57" fmla="*/ 9098 h 9127"/>
                  <a:gd name="T58" fmla="*/ 19 w 3991"/>
                  <a:gd name="T59" fmla="*/ 9108 h 9127"/>
                  <a:gd name="T60" fmla="*/ 28 w 3991"/>
                  <a:gd name="T61" fmla="*/ 9116 h 9127"/>
                  <a:gd name="T62" fmla="*/ 38 w 3991"/>
                  <a:gd name="T63" fmla="*/ 9122 h 9127"/>
                  <a:gd name="T64" fmla="*/ 50 w 3991"/>
                  <a:gd name="T65" fmla="*/ 9125 h 9127"/>
                  <a:gd name="T66" fmla="*/ 64 w 3991"/>
                  <a:gd name="T67" fmla="*/ 9127 h 9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91" h="9127">
                    <a:moveTo>
                      <a:pt x="3927" y="9127"/>
                    </a:moveTo>
                    <a:lnTo>
                      <a:pt x="3933" y="9126"/>
                    </a:lnTo>
                    <a:lnTo>
                      <a:pt x="3940" y="9125"/>
                    </a:lnTo>
                    <a:lnTo>
                      <a:pt x="3946" y="9124"/>
                    </a:lnTo>
                    <a:lnTo>
                      <a:pt x="3952" y="9122"/>
                    </a:lnTo>
                    <a:lnTo>
                      <a:pt x="3957" y="9119"/>
                    </a:lnTo>
                    <a:lnTo>
                      <a:pt x="3962" y="9116"/>
                    </a:lnTo>
                    <a:lnTo>
                      <a:pt x="3967" y="9112"/>
                    </a:lnTo>
                    <a:lnTo>
                      <a:pt x="3972" y="9108"/>
                    </a:lnTo>
                    <a:lnTo>
                      <a:pt x="3976" y="9103"/>
                    </a:lnTo>
                    <a:lnTo>
                      <a:pt x="3980" y="9098"/>
                    </a:lnTo>
                    <a:lnTo>
                      <a:pt x="3983" y="9093"/>
                    </a:lnTo>
                    <a:lnTo>
                      <a:pt x="3986" y="9087"/>
                    </a:lnTo>
                    <a:lnTo>
                      <a:pt x="3988" y="9081"/>
                    </a:lnTo>
                    <a:lnTo>
                      <a:pt x="3989" y="9075"/>
                    </a:lnTo>
                    <a:lnTo>
                      <a:pt x="3990" y="9069"/>
                    </a:lnTo>
                    <a:lnTo>
                      <a:pt x="3991" y="9062"/>
                    </a:lnTo>
                    <a:lnTo>
                      <a:pt x="3991" y="64"/>
                    </a:lnTo>
                    <a:lnTo>
                      <a:pt x="3990" y="57"/>
                    </a:lnTo>
                    <a:lnTo>
                      <a:pt x="3989" y="51"/>
                    </a:lnTo>
                    <a:lnTo>
                      <a:pt x="3988" y="45"/>
                    </a:lnTo>
                    <a:lnTo>
                      <a:pt x="3986" y="38"/>
                    </a:lnTo>
                    <a:lnTo>
                      <a:pt x="3983" y="33"/>
                    </a:lnTo>
                    <a:lnTo>
                      <a:pt x="3980" y="28"/>
                    </a:lnTo>
                    <a:lnTo>
                      <a:pt x="3976" y="23"/>
                    </a:lnTo>
                    <a:lnTo>
                      <a:pt x="3972" y="19"/>
                    </a:lnTo>
                    <a:lnTo>
                      <a:pt x="3967" y="15"/>
                    </a:lnTo>
                    <a:lnTo>
                      <a:pt x="3962" y="11"/>
                    </a:lnTo>
                    <a:lnTo>
                      <a:pt x="3957" y="8"/>
                    </a:lnTo>
                    <a:lnTo>
                      <a:pt x="3952" y="4"/>
                    </a:lnTo>
                    <a:lnTo>
                      <a:pt x="3946" y="2"/>
                    </a:lnTo>
                    <a:lnTo>
                      <a:pt x="3940" y="1"/>
                    </a:lnTo>
                    <a:lnTo>
                      <a:pt x="3933" y="0"/>
                    </a:lnTo>
                    <a:lnTo>
                      <a:pt x="3927" y="0"/>
                    </a:lnTo>
                    <a:lnTo>
                      <a:pt x="64" y="0"/>
                    </a:lnTo>
                    <a:lnTo>
                      <a:pt x="57" y="0"/>
                    </a:lnTo>
                    <a:lnTo>
                      <a:pt x="50" y="1"/>
                    </a:lnTo>
                    <a:lnTo>
                      <a:pt x="44" y="2"/>
                    </a:lnTo>
                    <a:lnTo>
                      <a:pt x="38" y="4"/>
                    </a:lnTo>
                    <a:lnTo>
                      <a:pt x="33" y="8"/>
                    </a:lnTo>
                    <a:lnTo>
                      <a:pt x="28" y="11"/>
                    </a:lnTo>
                    <a:lnTo>
                      <a:pt x="23" y="15"/>
                    </a:lnTo>
                    <a:lnTo>
                      <a:pt x="19" y="19"/>
                    </a:lnTo>
                    <a:lnTo>
                      <a:pt x="14" y="23"/>
                    </a:lnTo>
                    <a:lnTo>
                      <a:pt x="10" y="28"/>
                    </a:lnTo>
                    <a:lnTo>
                      <a:pt x="7" y="33"/>
                    </a:lnTo>
                    <a:lnTo>
                      <a:pt x="4" y="38"/>
                    </a:lnTo>
                    <a:lnTo>
                      <a:pt x="2" y="45"/>
                    </a:lnTo>
                    <a:lnTo>
                      <a:pt x="1" y="51"/>
                    </a:lnTo>
                    <a:lnTo>
                      <a:pt x="0" y="57"/>
                    </a:lnTo>
                    <a:lnTo>
                      <a:pt x="0" y="64"/>
                    </a:lnTo>
                    <a:lnTo>
                      <a:pt x="0" y="9062"/>
                    </a:lnTo>
                    <a:lnTo>
                      <a:pt x="0" y="9069"/>
                    </a:lnTo>
                    <a:lnTo>
                      <a:pt x="1" y="9075"/>
                    </a:lnTo>
                    <a:lnTo>
                      <a:pt x="2" y="9081"/>
                    </a:lnTo>
                    <a:lnTo>
                      <a:pt x="4" y="9087"/>
                    </a:lnTo>
                    <a:lnTo>
                      <a:pt x="7" y="9093"/>
                    </a:lnTo>
                    <a:lnTo>
                      <a:pt x="10" y="9098"/>
                    </a:lnTo>
                    <a:lnTo>
                      <a:pt x="14" y="9103"/>
                    </a:lnTo>
                    <a:lnTo>
                      <a:pt x="19" y="9108"/>
                    </a:lnTo>
                    <a:lnTo>
                      <a:pt x="23" y="9112"/>
                    </a:lnTo>
                    <a:lnTo>
                      <a:pt x="28" y="9116"/>
                    </a:lnTo>
                    <a:lnTo>
                      <a:pt x="33" y="9119"/>
                    </a:lnTo>
                    <a:lnTo>
                      <a:pt x="38" y="9122"/>
                    </a:lnTo>
                    <a:lnTo>
                      <a:pt x="44" y="9124"/>
                    </a:lnTo>
                    <a:lnTo>
                      <a:pt x="50" y="9125"/>
                    </a:lnTo>
                    <a:lnTo>
                      <a:pt x="57" y="9126"/>
                    </a:lnTo>
                    <a:lnTo>
                      <a:pt x="64" y="9127"/>
                    </a:lnTo>
                    <a:lnTo>
                      <a:pt x="3927" y="9127"/>
                    </a:lnTo>
                    <a:close/>
                  </a:path>
                </a:pathLst>
              </a:custGeom>
              <a:solidFill>
                <a:srgbClr val="F2EEDE"/>
              </a:solidFill>
              <a:ln w="0">
                <a:solidFill>
                  <a:schemeClr val="bg2"/>
                </a:solidFill>
                <a:prstDash val="solid"/>
                <a:round/>
                <a:headEnd/>
                <a:tailEnd/>
              </a:ln>
            </p:spPr>
            <p:txBody>
              <a:bodyPr/>
              <a:lstStyle/>
              <a:p>
                <a:endParaRPr lang="en-US"/>
              </a:p>
            </p:txBody>
          </p:sp>
          <p:sp>
            <p:nvSpPr>
              <p:cNvPr id="1039936" name="Freeform 576"/>
              <p:cNvSpPr>
                <a:spLocks/>
              </p:cNvSpPr>
              <p:nvPr/>
            </p:nvSpPr>
            <p:spPr bwMode="auto">
              <a:xfrm>
                <a:off x="2509" y="1586"/>
                <a:ext cx="370" cy="141"/>
              </a:xfrm>
              <a:custGeom>
                <a:avLst/>
                <a:gdLst>
                  <a:gd name="T0" fmla="*/ 3639 w 3697"/>
                  <a:gd name="T1" fmla="*/ 1403 h 1404"/>
                  <a:gd name="T2" fmla="*/ 3651 w 3697"/>
                  <a:gd name="T3" fmla="*/ 1401 h 1404"/>
                  <a:gd name="T4" fmla="*/ 3663 w 3697"/>
                  <a:gd name="T5" fmla="*/ 1396 h 1404"/>
                  <a:gd name="T6" fmla="*/ 3673 w 3697"/>
                  <a:gd name="T7" fmla="*/ 1389 h 1404"/>
                  <a:gd name="T8" fmla="*/ 3682 w 3697"/>
                  <a:gd name="T9" fmla="*/ 1381 h 1404"/>
                  <a:gd name="T10" fmla="*/ 3688 w 3697"/>
                  <a:gd name="T11" fmla="*/ 1370 h 1404"/>
                  <a:gd name="T12" fmla="*/ 3693 w 3697"/>
                  <a:gd name="T13" fmla="*/ 1359 h 1404"/>
                  <a:gd name="T14" fmla="*/ 3696 w 3697"/>
                  <a:gd name="T15" fmla="*/ 1347 h 1404"/>
                  <a:gd name="T16" fmla="*/ 3697 w 3697"/>
                  <a:gd name="T17" fmla="*/ 64 h 1404"/>
                  <a:gd name="T18" fmla="*/ 3694 w 3697"/>
                  <a:gd name="T19" fmla="*/ 50 h 1404"/>
                  <a:gd name="T20" fmla="*/ 3691 w 3697"/>
                  <a:gd name="T21" fmla="*/ 38 h 1404"/>
                  <a:gd name="T22" fmla="*/ 3685 w 3697"/>
                  <a:gd name="T23" fmla="*/ 28 h 1404"/>
                  <a:gd name="T24" fmla="*/ 3678 w 3697"/>
                  <a:gd name="T25" fmla="*/ 18 h 1404"/>
                  <a:gd name="T26" fmla="*/ 3668 w 3697"/>
                  <a:gd name="T27" fmla="*/ 10 h 1404"/>
                  <a:gd name="T28" fmla="*/ 3657 w 3697"/>
                  <a:gd name="T29" fmla="*/ 4 h 1404"/>
                  <a:gd name="T30" fmla="*/ 3645 w 3697"/>
                  <a:gd name="T31" fmla="*/ 1 h 1404"/>
                  <a:gd name="T32" fmla="*/ 3633 w 3697"/>
                  <a:gd name="T33" fmla="*/ 0 h 1404"/>
                  <a:gd name="T34" fmla="*/ 58 w 3697"/>
                  <a:gd name="T35" fmla="*/ 0 h 1404"/>
                  <a:gd name="T36" fmla="*/ 45 w 3697"/>
                  <a:gd name="T37" fmla="*/ 2 h 1404"/>
                  <a:gd name="T38" fmla="*/ 33 w 3697"/>
                  <a:gd name="T39" fmla="*/ 7 h 1404"/>
                  <a:gd name="T40" fmla="*/ 23 w 3697"/>
                  <a:gd name="T41" fmla="*/ 14 h 1404"/>
                  <a:gd name="T42" fmla="*/ 14 w 3697"/>
                  <a:gd name="T43" fmla="*/ 23 h 1404"/>
                  <a:gd name="T44" fmla="*/ 7 w 3697"/>
                  <a:gd name="T45" fmla="*/ 33 h 1404"/>
                  <a:gd name="T46" fmla="*/ 2 w 3697"/>
                  <a:gd name="T47" fmla="*/ 44 h 1404"/>
                  <a:gd name="T48" fmla="*/ 0 w 3697"/>
                  <a:gd name="T49" fmla="*/ 56 h 1404"/>
                  <a:gd name="T50" fmla="*/ 0 w 3697"/>
                  <a:gd name="T51" fmla="*/ 1340 h 1404"/>
                  <a:gd name="T52" fmla="*/ 1 w 3697"/>
                  <a:gd name="T53" fmla="*/ 1353 h 1404"/>
                  <a:gd name="T54" fmla="*/ 4 w 3697"/>
                  <a:gd name="T55" fmla="*/ 1365 h 1404"/>
                  <a:gd name="T56" fmla="*/ 10 w 3697"/>
                  <a:gd name="T57" fmla="*/ 1375 h 1404"/>
                  <a:gd name="T58" fmla="*/ 18 w 3697"/>
                  <a:gd name="T59" fmla="*/ 1385 h 1404"/>
                  <a:gd name="T60" fmla="*/ 28 w 3697"/>
                  <a:gd name="T61" fmla="*/ 1393 h 1404"/>
                  <a:gd name="T62" fmla="*/ 39 w 3697"/>
                  <a:gd name="T63" fmla="*/ 1399 h 1404"/>
                  <a:gd name="T64" fmla="*/ 51 w 3697"/>
                  <a:gd name="T65" fmla="*/ 1402 h 1404"/>
                  <a:gd name="T66" fmla="*/ 65 w 3697"/>
                  <a:gd name="T67" fmla="*/ 1404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7" h="1404">
                    <a:moveTo>
                      <a:pt x="3633" y="1404"/>
                    </a:moveTo>
                    <a:lnTo>
                      <a:pt x="3639" y="1403"/>
                    </a:lnTo>
                    <a:lnTo>
                      <a:pt x="3645" y="1402"/>
                    </a:lnTo>
                    <a:lnTo>
                      <a:pt x="3651" y="1401"/>
                    </a:lnTo>
                    <a:lnTo>
                      <a:pt x="3657" y="1399"/>
                    </a:lnTo>
                    <a:lnTo>
                      <a:pt x="3663" y="1396"/>
                    </a:lnTo>
                    <a:lnTo>
                      <a:pt x="3668" y="1393"/>
                    </a:lnTo>
                    <a:lnTo>
                      <a:pt x="3673" y="1389"/>
                    </a:lnTo>
                    <a:lnTo>
                      <a:pt x="3678" y="1385"/>
                    </a:lnTo>
                    <a:lnTo>
                      <a:pt x="3682" y="1381"/>
                    </a:lnTo>
                    <a:lnTo>
                      <a:pt x="3685" y="1375"/>
                    </a:lnTo>
                    <a:lnTo>
                      <a:pt x="3688" y="1370"/>
                    </a:lnTo>
                    <a:lnTo>
                      <a:pt x="3691" y="1365"/>
                    </a:lnTo>
                    <a:lnTo>
                      <a:pt x="3693" y="1359"/>
                    </a:lnTo>
                    <a:lnTo>
                      <a:pt x="3694" y="1353"/>
                    </a:lnTo>
                    <a:lnTo>
                      <a:pt x="3696" y="1347"/>
                    </a:lnTo>
                    <a:lnTo>
                      <a:pt x="3697" y="1340"/>
                    </a:lnTo>
                    <a:lnTo>
                      <a:pt x="3697" y="64"/>
                    </a:lnTo>
                    <a:lnTo>
                      <a:pt x="3696" y="56"/>
                    </a:lnTo>
                    <a:lnTo>
                      <a:pt x="3694" y="50"/>
                    </a:lnTo>
                    <a:lnTo>
                      <a:pt x="3693" y="44"/>
                    </a:lnTo>
                    <a:lnTo>
                      <a:pt x="3691" y="38"/>
                    </a:lnTo>
                    <a:lnTo>
                      <a:pt x="3688" y="33"/>
                    </a:lnTo>
                    <a:lnTo>
                      <a:pt x="3685" y="28"/>
                    </a:lnTo>
                    <a:lnTo>
                      <a:pt x="3682" y="23"/>
                    </a:lnTo>
                    <a:lnTo>
                      <a:pt x="3678" y="18"/>
                    </a:lnTo>
                    <a:lnTo>
                      <a:pt x="3673" y="14"/>
                    </a:lnTo>
                    <a:lnTo>
                      <a:pt x="3668" y="10"/>
                    </a:lnTo>
                    <a:lnTo>
                      <a:pt x="3663" y="7"/>
                    </a:lnTo>
                    <a:lnTo>
                      <a:pt x="3657" y="4"/>
                    </a:lnTo>
                    <a:lnTo>
                      <a:pt x="3651" y="2"/>
                    </a:lnTo>
                    <a:lnTo>
                      <a:pt x="3645" y="1"/>
                    </a:lnTo>
                    <a:lnTo>
                      <a:pt x="3639" y="0"/>
                    </a:lnTo>
                    <a:lnTo>
                      <a:pt x="3633" y="0"/>
                    </a:lnTo>
                    <a:lnTo>
                      <a:pt x="65" y="0"/>
                    </a:lnTo>
                    <a:lnTo>
                      <a:pt x="58" y="0"/>
                    </a:lnTo>
                    <a:lnTo>
                      <a:pt x="51" y="1"/>
                    </a:lnTo>
                    <a:lnTo>
                      <a:pt x="45" y="2"/>
                    </a:lnTo>
                    <a:lnTo>
                      <a:pt x="39" y="4"/>
                    </a:lnTo>
                    <a:lnTo>
                      <a:pt x="33" y="7"/>
                    </a:lnTo>
                    <a:lnTo>
                      <a:pt x="28" y="10"/>
                    </a:lnTo>
                    <a:lnTo>
                      <a:pt x="23" y="14"/>
                    </a:lnTo>
                    <a:lnTo>
                      <a:pt x="18" y="18"/>
                    </a:lnTo>
                    <a:lnTo>
                      <a:pt x="14" y="23"/>
                    </a:lnTo>
                    <a:lnTo>
                      <a:pt x="10" y="28"/>
                    </a:lnTo>
                    <a:lnTo>
                      <a:pt x="7" y="33"/>
                    </a:lnTo>
                    <a:lnTo>
                      <a:pt x="4" y="38"/>
                    </a:lnTo>
                    <a:lnTo>
                      <a:pt x="2" y="44"/>
                    </a:lnTo>
                    <a:lnTo>
                      <a:pt x="1" y="50"/>
                    </a:lnTo>
                    <a:lnTo>
                      <a:pt x="0" y="56"/>
                    </a:lnTo>
                    <a:lnTo>
                      <a:pt x="0" y="64"/>
                    </a:lnTo>
                    <a:lnTo>
                      <a:pt x="0" y="1340"/>
                    </a:lnTo>
                    <a:lnTo>
                      <a:pt x="0" y="1347"/>
                    </a:lnTo>
                    <a:lnTo>
                      <a:pt x="1" y="1353"/>
                    </a:lnTo>
                    <a:lnTo>
                      <a:pt x="2" y="1359"/>
                    </a:lnTo>
                    <a:lnTo>
                      <a:pt x="4" y="1365"/>
                    </a:lnTo>
                    <a:lnTo>
                      <a:pt x="7" y="1370"/>
                    </a:lnTo>
                    <a:lnTo>
                      <a:pt x="10" y="1375"/>
                    </a:lnTo>
                    <a:lnTo>
                      <a:pt x="14" y="1381"/>
                    </a:lnTo>
                    <a:lnTo>
                      <a:pt x="18" y="1385"/>
                    </a:lnTo>
                    <a:lnTo>
                      <a:pt x="23" y="1389"/>
                    </a:lnTo>
                    <a:lnTo>
                      <a:pt x="28" y="1393"/>
                    </a:lnTo>
                    <a:lnTo>
                      <a:pt x="33" y="1396"/>
                    </a:lnTo>
                    <a:lnTo>
                      <a:pt x="39" y="1399"/>
                    </a:lnTo>
                    <a:lnTo>
                      <a:pt x="45" y="1401"/>
                    </a:lnTo>
                    <a:lnTo>
                      <a:pt x="51" y="1402"/>
                    </a:lnTo>
                    <a:lnTo>
                      <a:pt x="58" y="1403"/>
                    </a:lnTo>
                    <a:lnTo>
                      <a:pt x="65" y="1404"/>
                    </a:lnTo>
                    <a:lnTo>
                      <a:pt x="3633" y="1404"/>
                    </a:lnTo>
                    <a:close/>
                  </a:path>
                </a:pathLst>
              </a:custGeom>
              <a:solidFill>
                <a:srgbClr val="E6E2DE"/>
              </a:solidFill>
              <a:ln w="0">
                <a:solidFill>
                  <a:schemeClr val="bg2"/>
                </a:solidFill>
                <a:prstDash val="solid"/>
                <a:round/>
                <a:headEnd/>
                <a:tailEnd/>
              </a:ln>
            </p:spPr>
            <p:txBody>
              <a:bodyPr/>
              <a:lstStyle/>
              <a:p>
                <a:endParaRPr lang="en-US"/>
              </a:p>
            </p:txBody>
          </p:sp>
          <p:sp>
            <p:nvSpPr>
              <p:cNvPr id="1039937" name="Freeform 577"/>
              <p:cNvSpPr>
                <a:spLocks/>
              </p:cNvSpPr>
              <p:nvPr/>
            </p:nvSpPr>
            <p:spPr bwMode="auto">
              <a:xfrm>
                <a:off x="2523" y="1598"/>
                <a:ext cx="340" cy="81"/>
              </a:xfrm>
              <a:custGeom>
                <a:avLst/>
                <a:gdLst>
                  <a:gd name="T0" fmla="*/ 3343 w 3401"/>
                  <a:gd name="T1" fmla="*/ 814 h 815"/>
                  <a:gd name="T2" fmla="*/ 3356 w 3401"/>
                  <a:gd name="T3" fmla="*/ 812 h 815"/>
                  <a:gd name="T4" fmla="*/ 3367 w 3401"/>
                  <a:gd name="T5" fmla="*/ 807 h 815"/>
                  <a:gd name="T6" fmla="*/ 3377 w 3401"/>
                  <a:gd name="T7" fmla="*/ 800 h 815"/>
                  <a:gd name="T8" fmla="*/ 3387 w 3401"/>
                  <a:gd name="T9" fmla="*/ 792 h 815"/>
                  <a:gd name="T10" fmla="*/ 3393 w 3401"/>
                  <a:gd name="T11" fmla="*/ 781 h 815"/>
                  <a:gd name="T12" fmla="*/ 3398 w 3401"/>
                  <a:gd name="T13" fmla="*/ 770 h 815"/>
                  <a:gd name="T14" fmla="*/ 3400 w 3401"/>
                  <a:gd name="T15" fmla="*/ 758 h 815"/>
                  <a:gd name="T16" fmla="*/ 3401 w 3401"/>
                  <a:gd name="T17" fmla="*/ 64 h 815"/>
                  <a:gd name="T18" fmla="*/ 3399 w 3401"/>
                  <a:gd name="T19" fmla="*/ 50 h 815"/>
                  <a:gd name="T20" fmla="*/ 3396 w 3401"/>
                  <a:gd name="T21" fmla="*/ 38 h 815"/>
                  <a:gd name="T22" fmla="*/ 3390 w 3401"/>
                  <a:gd name="T23" fmla="*/ 28 h 815"/>
                  <a:gd name="T24" fmla="*/ 3382 w 3401"/>
                  <a:gd name="T25" fmla="*/ 19 h 815"/>
                  <a:gd name="T26" fmla="*/ 3372 w 3401"/>
                  <a:gd name="T27" fmla="*/ 10 h 815"/>
                  <a:gd name="T28" fmla="*/ 3362 w 3401"/>
                  <a:gd name="T29" fmla="*/ 4 h 815"/>
                  <a:gd name="T30" fmla="*/ 3350 w 3401"/>
                  <a:gd name="T31" fmla="*/ 1 h 815"/>
                  <a:gd name="T32" fmla="*/ 3337 w 3401"/>
                  <a:gd name="T33" fmla="*/ 0 h 815"/>
                  <a:gd name="T34" fmla="*/ 56 w 3401"/>
                  <a:gd name="T35" fmla="*/ 0 h 815"/>
                  <a:gd name="T36" fmla="*/ 44 w 3401"/>
                  <a:gd name="T37" fmla="*/ 2 h 815"/>
                  <a:gd name="T38" fmla="*/ 33 w 3401"/>
                  <a:gd name="T39" fmla="*/ 7 h 815"/>
                  <a:gd name="T40" fmla="*/ 22 w 3401"/>
                  <a:gd name="T41" fmla="*/ 14 h 815"/>
                  <a:gd name="T42" fmla="*/ 14 w 3401"/>
                  <a:gd name="T43" fmla="*/ 23 h 815"/>
                  <a:gd name="T44" fmla="*/ 7 w 3401"/>
                  <a:gd name="T45" fmla="*/ 33 h 815"/>
                  <a:gd name="T46" fmla="*/ 2 w 3401"/>
                  <a:gd name="T47" fmla="*/ 44 h 815"/>
                  <a:gd name="T48" fmla="*/ 0 w 3401"/>
                  <a:gd name="T49" fmla="*/ 57 h 815"/>
                  <a:gd name="T50" fmla="*/ 0 w 3401"/>
                  <a:gd name="T51" fmla="*/ 752 h 815"/>
                  <a:gd name="T52" fmla="*/ 1 w 3401"/>
                  <a:gd name="T53" fmla="*/ 764 h 815"/>
                  <a:gd name="T54" fmla="*/ 4 w 3401"/>
                  <a:gd name="T55" fmla="*/ 776 h 815"/>
                  <a:gd name="T56" fmla="*/ 10 w 3401"/>
                  <a:gd name="T57" fmla="*/ 786 h 815"/>
                  <a:gd name="T58" fmla="*/ 18 w 3401"/>
                  <a:gd name="T59" fmla="*/ 796 h 815"/>
                  <a:gd name="T60" fmla="*/ 28 w 3401"/>
                  <a:gd name="T61" fmla="*/ 804 h 815"/>
                  <a:gd name="T62" fmla="*/ 38 w 3401"/>
                  <a:gd name="T63" fmla="*/ 810 h 815"/>
                  <a:gd name="T64" fmla="*/ 50 w 3401"/>
                  <a:gd name="T65" fmla="*/ 813 h 815"/>
                  <a:gd name="T66" fmla="*/ 64 w 3401"/>
                  <a:gd name="T67" fmla="*/ 815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01" h="815">
                    <a:moveTo>
                      <a:pt x="3337" y="815"/>
                    </a:moveTo>
                    <a:lnTo>
                      <a:pt x="3343" y="814"/>
                    </a:lnTo>
                    <a:lnTo>
                      <a:pt x="3350" y="813"/>
                    </a:lnTo>
                    <a:lnTo>
                      <a:pt x="3356" y="812"/>
                    </a:lnTo>
                    <a:lnTo>
                      <a:pt x="3362" y="810"/>
                    </a:lnTo>
                    <a:lnTo>
                      <a:pt x="3367" y="807"/>
                    </a:lnTo>
                    <a:lnTo>
                      <a:pt x="3372" y="804"/>
                    </a:lnTo>
                    <a:lnTo>
                      <a:pt x="3377" y="800"/>
                    </a:lnTo>
                    <a:lnTo>
                      <a:pt x="3382" y="796"/>
                    </a:lnTo>
                    <a:lnTo>
                      <a:pt x="3387" y="792"/>
                    </a:lnTo>
                    <a:lnTo>
                      <a:pt x="3390" y="786"/>
                    </a:lnTo>
                    <a:lnTo>
                      <a:pt x="3393" y="781"/>
                    </a:lnTo>
                    <a:lnTo>
                      <a:pt x="3396" y="776"/>
                    </a:lnTo>
                    <a:lnTo>
                      <a:pt x="3398" y="770"/>
                    </a:lnTo>
                    <a:lnTo>
                      <a:pt x="3399" y="764"/>
                    </a:lnTo>
                    <a:lnTo>
                      <a:pt x="3400" y="758"/>
                    </a:lnTo>
                    <a:lnTo>
                      <a:pt x="3401" y="752"/>
                    </a:lnTo>
                    <a:lnTo>
                      <a:pt x="3401" y="64"/>
                    </a:lnTo>
                    <a:lnTo>
                      <a:pt x="3400" y="57"/>
                    </a:lnTo>
                    <a:lnTo>
                      <a:pt x="3399" y="50"/>
                    </a:lnTo>
                    <a:lnTo>
                      <a:pt x="3398" y="44"/>
                    </a:lnTo>
                    <a:lnTo>
                      <a:pt x="3396" y="38"/>
                    </a:lnTo>
                    <a:lnTo>
                      <a:pt x="3393" y="33"/>
                    </a:lnTo>
                    <a:lnTo>
                      <a:pt x="3390" y="28"/>
                    </a:lnTo>
                    <a:lnTo>
                      <a:pt x="3387" y="23"/>
                    </a:lnTo>
                    <a:lnTo>
                      <a:pt x="3382" y="19"/>
                    </a:lnTo>
                    <a:lnTo>
                      <a:pt x="3377" y="14"/>
                    </a:lnTo>
                    <a:lnTo>
                      <a:pt x="3372" y="10"/>
                    </a:lnTo>
                    <a:lnTo>
                      <a:pt x="3367" y="7"/>
                    </a:lnTo>
                    <a:lnTo>
                      <a:pt x="3362" y="4"/>
                    </a:lnTo>
                    <a:lnTo>
                      <a:pt x="3356" y="2"/>
                    </a:lnTo>
                    <a:lnTo>
                      <a:pt x="3350" y="1"/>
                    </a:lnTo>
                    <a:lnTo>
                      <a:pt x="3343" y="0"/>
                    </a:lnTo>
                    <a:lnTo>
                      <a:pt x="3337" y="0"/>
                    </a:lnTo>
                    <a:lnTo>
                      <a:pt x="64" y="0"/>
                    </a:lnTo>
                    <a:lnTo>
                      <a:pt x="56" y="0"/>
                    </a:lnTo>
                    <a:lnTo>
                      <a:pt x="50" y="1"/>
                    </a:lnTo>
                    <a:lnTo>
                      <a:pt x="44" y="2"/>
                    </a:lnTo>
                    <a:lnTo>
                      <a:pt x="38" y="4"/>
                    </a:lnTo>
                    <a:lnTo>
                      <a:pt x="33" y="7"/>
                    </a:lnTo>
                    <a:lnTo>
                      <a:pt x="28" y="10"/>
                    </a:lnTo>
                    <a:lnTo>
                      <a:pt x="22" y="14"/>
                    </a:lnTo>
                    <a:lnTo>
                      <a:pt x="18" y="19"/>
                    </a:lnTo>
                    <a:lnTo>
                      <a:pt x="14" y="23"/>
                    </a:lnTo>
                    <a:lnTo>
                      <a:pt x="10" y="28"/>
                    </a:lnTo>
                    <a:lnTo>
                      <a:pt x="7" y="33"/>
                    </a:lnTo>
                    <a:lnTo>
                      <a:pt x="4" y="38"/>
                    </a:lnTo>
                    <a:lnTo>
                      <a:pt x="2" y="44"/>
                    </a:lnTo>
                    <a:lnTo>
                      <a:pt x="1" y="50"/>
                    </a:lnTo>
                    <a:lnTo>
                      <a:pt x="0" y="57"/>
                    </a:lnTo>
                    <a:lnTo>
                      <a:pt x="0" y="64"/>
                    </a:lnTo>
                    <a:lnTo>
                      <a:pt x="0" y="752"/>
                    </a:lnTo>
                    <a:lnTo>
                      <a:pt x="0" y="758"/>
                    </a:lnTo>
                    <a:lnTo>
                      <a:pt x="1" y="764"/>
                    </a:lnTo>
                    <a:lnTo>
                      <a:pt x="2" y="770"/>
                    </a:lnTo>
                    <a:lnTo>
                      <a:pt x="4" y="776"/>
                    </a:lnTo>
                    <a:lnTo>
                      <a:pt x="7" y="781"/>
                    </a:lnTo>
                    <a:lnTo>
                      <a:pt x="10" y="786"/>
                    </a:lnTo>
                    <a:lnTo>
                      <a:pt x="14" y="792"/>
                    </a:lnTo>
                    <a:lnTo>
                      <a:pt x="18" y="796"/>
                    </a:lnTo>
                    <a:lnTo>
                      <a:pt x="22" y="800"/>
                    </a:lnTo>
                    <a:lnTo>
                      <a:pt x="28" y="804"/>
                    </a:lnTo>
                    <a:lnTo>
                      <a:pt x="33" y="807"/>
                    </a:lnTo>
                    <a:lnTo>
                      <a:pt x="38" y="810"/>
                    </a:lnTo>
                    <a:lnTo>
                      <a:pt x="44" y="812"/>
                    </a:lnTo>
                    <a:lnTo>
                      <a:pt x="50" y="813"/>
                    </a:lnTo>
                    <a:lnTo>
                      <a:pt x="56" y="814"/>
                    </a:lnTo>
                    <a:lnTo>
                      <a:pt x="64" y="815"/>
                    </a:lnTo>
                    <a:lnTo>
                      <a:pt x="3337" y="815"/>
                    </a:lnTo>
                    <a:close/>
                  </a:path>
                </a:pathLst>
              </a:custGeom>
              <a:solidFill>
                <a:srgbClr val="F2EEE2"/>
              </a:solidFill>
              <a:ln w="0">
                <a:solidFill>
                  <a:schemeClr val="bg2"/>
                </a:solidFill>
                <a:prstDash val="solid"/>
                <a:round/>
                <a:headEnd/>
                <a:tailEnd/>
              </a:ln>
            </p:spPr>
            <p:txBody>
              <a:bodyPr/>
              <a:lstStyle/>
              <a:p>
                <a:endParaRPr lang="en-US"/>
              </a:p>
            </p:txBody>
          </p:sp>
          <p:sp>
            <p:nvSpPr>
              <p:cNvPr id="1039938" name="Freeform 578"/>
              <p:cNvSpPr>
                <a:spLocks/>
              </p:cNvSpPr>
              <p:nvPr/>
            </p:nvSpPr>
            <p:spPr bwMode="auto">
              <a:xfrm>
                <a:off x="2763" y="1688"/>
                <a:ext cx="82" cy="18"/>
              </a:xfrm>
              <a:custGeom>
                <a:avLst/>
                <a:gdLst>
                  <a:gd name="T0" fmla="*/ 758 w 817"/>
                  <a:gd name="T1" fmla="*/ 180 h 181"/>
                  <a:gd name="T2" fmla="*/ 771 w 817"/>
                  <a:gd name="T3" fmla="*/ 178 h 181"/>
                  <a:gd name="T4" fmla="*/ 783 w 817"/>
                  <a:gd name="T5" fmla="*/ 172 h 181"/>
                  <a:gd name="T6" fmla="*/ 793 w 817"/>
                  <a:gd name="T7" fmla="*/ 165 h 181"/>
                  <a:gd name="T8" fmla="*/ 801 w 817"/>
                  <a:gd name="T9" fmla="*/ 157 h 181"/>
                  <a:gd name="T10" fmla="*/ 809 w 817"/>
                  <a:gd name="T11" fmla="*/ 147 h 181"/>
                  <a:gd name="T12" fmla="*/ 814 w 817"/>
                  <a:gd name="T13" fmla="*/ 135 h 181"/>
                  <a:gd name="T14" fmla="*/ 816 w 817"/>
                  <a:gd name="T15" fmla="*/ 123 h 181"/>
                  <a:gd name="T16" fmla="*/ 817 w 817"/>
                  <a:gd name="T17" fmla="*/ 64 h 181"/>
                  <a:gd name="T18" fmla="*/ 815 w 817"/>
                  <a:gd name="T19" fmla="*/ 51 h 181"/>
                  <a:gd name="T20" fmla="*/ 812 w 817"/>
                  <a:gd name="T21" fmla="*/ 39 h 181"/>
                  <a:gd name="T22" fmla="*/ 806 w 817"/>
                  <a:gd name="T23" fmla="*/ 27 h 181"/>
                  <a:gd name="T24" fmla="*/ 797 w 817"/>
                  <a:gd name="T25" fmla="*/ 18 h 181"/>
                  <a:gd name="T26" fmla="*/ 788 w 817"/>
                  <a:gd name="T27" fmla="*/ 10 h 181"/>
                  <a:gd name="T28" fmla="*/ 777 w 817"/>
                  <a:gd name="T29" fmla="*/ 4 h 181"/>
                  <a:gd name="T30" fmla="*/ 764 w 817"/>
                  <a:gd name="T31" fmla="*/ 1 h 181"/>
                  <a:gd name="T32" fmla="*/ 752 w 817"/>
                  <a:gd name="T33" fmla="*/ 0 h 181"/>
                  <a:gd name="T34" fmla="*/ 57 w 817"/>
                  <a:gd name="T35" fmla="*/ 0 h 181"/>
                  <a:gd name="T36" fmla="*/ 45 w 817"/>
                  <a:gd name="T37" fmla="*/ 2 h 181"/>
                  <a:gd name="T38" fmla="*/ 33 w 817"/>
                  <a:gd name="T39" fmla="*/ 7 h 181"/>
                  <a:gd name="T40" fmla="*/ 23 w 817"/>
                  <a:gd name="T41" fmla="*/ 14 h 181"/>
                  <a:gd name="T42" fmla="*/ 15 w 817"/>
                  <a:gd name="T43" fmla="*/ 22 h 181"/>
                  <a:gd name="T44" fmla="*/ 8 w 817"/>
                  <a:gd name="T45" fmla="*/ 33 h 181"/>
                  <a:gd name="T46" fmla="*/ 3 w 817"/>
                  <a:gd name="T47" fmla="*/ 45 h 181"/>
                  <a:gd name="T48" fmla="*/ 0 w 817"/>
                  <a:gd name="T49" fmla="*/ 57 h 181"/>
                  <a:gd name="T50" fmla="*/ 0 w 817"/>
                  <a:gd name="T51" fmla="*/ 117 h 181"/>
                  <a:gd name="T52" fmla="*/ 2 w 817"/>
                  <a:gd name="T53" fmla="*/ 129 h 181"/>
                  <a:gd name="T54" fmla="*/ 5 w 817"/>
                  <a:gd name="T55" fmla="*/ 142 h 181"/>
                  <a:gd name="T56" fmla="*/ 11 w 817"/>
                  <a:gd name="T57" fmla="*/ 152 h 181"/>
                  <a:gd name="T58" fmla="*/ 19 w 817"/>
                  <a:gd name="T59" fmla="*/ 161 h 181"/>
                  <a:gd name="T60" fmla="*/ 28 w 817"/>
                  <a:gd name="T61" fmla="*/ 169 h 181"/>
                  <a:gd name="T62" fmla="*/ 39 w 817"/>
                  <a:gd name="T63" fmla="*/ 176 h 181"/>
                  <a:gd name="T64" fmla="*/ 51 w 817"/>
                  <a:gd name="T65" fmla="*/ 179 h 181"/>
                  <a:gd name="T66" fmla="*/ 64 w 817"/>
                  <a:gd name="T6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7" h="181">
                    <a:moveTo>
                      <a:pt x="752" y="181"/>
                    </a:moveTo>
                    <a:lnTo>
                      <a:pt x="758" y="180"/>
                    </a:lnTo>
                    <a:lnTo>
                      <a:pt x="764" y="179"/>
                    </a:lnTo>
                    <a:lnTo>
                      <a:pt x="771" y="178"/>
                    </a:lnTo>
                    <a:lnTo>
                      <a:pt x="777" y="176"/>
                    </a:lnTo>
                    <a:lnTo>
                      <a:pt x="783" y="172"/>
                    </a:lnTo>
                    <a:lnTo>
                      <a:pt x="788" y="169"/>
                    </a:lnTo>
                    <a:lnTo>
                      <a:pt x="793" y="165"/>
                    </a:lnTo>
                    <a:lnTo>
                      <a:pt x="797" y="161"/>
                    </a:lnTo>
                    <a:lnTo>
                      <a:pt x="801" y="157"/>
                    </a:lnTo>
                    <a:lnTo>
                      <a:pt x="806" y="152"/>
                    </a:lnTo>
                    <a:lnTo>
                      <a:pt x="809" y="147"/>
                    </a:lnTo>
                    <a:lnTo>
                      <a:pt x="812" y="142"/>
                    </a:lnTo>
                    <a:lnTo>
                      <a:pt x="814" y="135"/>
                    </a:lnTo>
                    <a:lnTo>
                      <a:pt x="815" y="129"/>
                    </a:lnTo>
                    <a:lnTo>
                      <a:pt x="816" y="123"/>
                    </a:lnTo>
                    <a:lnTo>
                      <a:pt x="817" y="117"/>
                    </a:lnTo>
                    <a:lnTo>
                      <a:pt x="817" y="64"/>
                    </a:lnTo>
                    <a:lnTo>
                      <a:pt x="816" y="57"/>
                    </a:lnTo>
                    <a:lnTo>
                      <a:pt x="815" y="51"/>
                    </a:lnTo>
                    <a:lnTo>
                      <a:pt x="814" y="45"/>
                    </a:lnTo>
                    <a:lnTo>
                      <a:pt x="812" y="39"/>
                    </a:lnTo>
                    <a:lnTo>
                      <a:pt x="809" y="33"/>
                    </a:lnTo>
                    <a:lnTo>
                      <a:pt x="806" y="27"/>
                    </a:lnTo>
                    <a:lnTo>
                      <a:pt x="801" y="22"/>
                    </a:lnTo>
                    <a:lnTo>
                      <a:pt x="797" y="18"/>
                    </a:lnTo>
                    <a:lnTo>
                      <a:pt x="793" y="14"/>
                    </a:lnTo>
                    <a:lnTo>
                      <a:pt x="788" y="10"/>
                    </a:lnTo>
                    <a:lnTo>
                      <a:pt x="783" y="7"/>
                    </a:lnTo>
                    <a:lnTo>
                      <a:pt x="777" y="4"/>
                    </a:lnTo>
                    <a:lnTo>
                      <a:pt x="771" y="2"/>
                    </a:lnTo>
                    <a:lnTo>
                      <a:pt x="764" y="1"/>
                    </a:lnTo>
                    <a:lnTo>
                      <a:pt x="758" y="0"/>
                    </a:lnTo>
                    <a:lnTo>
                      <a:pt x="752" y="0"/>
                    </a:lnTo>
                    <a:lnTo>
                      <a:pt x="64" y="0"/>
                    </a:lnTo>
                    <a:lnTo>
                      <a:pt x="57" y="0"/>
                    </a:lnTo>
                    <a:lnTo>
                      <a:pt x="51" y="1"/>
                    </a:lnTo>
                    <a:lnTo>
                      <a:pt x="45" y="2"/>
                    </a:lnTo>
                    <a:lnTo>
                      <a:pt x="39" y="4"/>
                    </a:lnTo>
                    <a:lnTo>
                      <a:pt x="33" y="7"/>
                    </a:lnTo>
                    <a:lnTo>
                      <a:pt x="28" y="10"/>
                    </a:lnTo>
                    <a:lnTo>
                      <a:pt x="23" y="14"/>
                    </a:lnTo>
                    <a:lnTo>
                      <a:pt x="19" y="18"/>
                    </a:lnTo>
                    <a:lnTo>
                      <a:pt x="15" y="22"/>
                    </a:lnTo>
                    <a:lnTo>
                      <a:pt x="11" y="27"/>
                    </a:lnTo>
                    <a:lnTo>
                      <a:pt x="8" y="33"/>
                    </a:lnTo>
                    <a:lnTo>
                      <a:pt x="5" y="39"/>
                    </a:lnTo>
                    <a:lnTo>
                      <a:pt x="3" y="45"/>
                    </a:lnTo>
                    <a:lnTo>
                      <a:pt x="2" y="51"/>
                    </a:lnTo>
                    <a:lnTo>
                      <a:pt x="0" y="57"/>
                    </a:lnTo>
                    <a:lnTo>
                      <a:pt x="0" y="64"/>
                    </a:lnTo>
                    <a:lnTo>
                      <a:pt x="0" y="117"/>
                    </a:lnTo>
                    <a:lnTo>
                      <a:pt x="0" y="123"/>
                    </a:lnTo>
                    <a:lnTo>
                      <a:pt x="2" y="129"/>
                    </a:lnTo>
                    <a:lnTo>
                      <a:pt x="3" y="135"/>
                    </a:lnTo>
                    <a:lnTo>
                      <a:pt x="5" y="142"/>
                    </a:lnTo>
                    <a:lnTo>
                      <a:pt x="8" y="147"/>
                    </a:lnTo>
                    <a:lnTo>
                      <a:pt x="11" y="152"/>
                    </a:lnTo>
                    <a:lnTo>
                      <a:pt x="15" y="157"/>
                    </a:lnTo>
                    <a:lnTo>
                      <a:pt x="19" y="161"/>
                    </a:lnTo>
                    <a:lnTo>
                      <a:pt x="23" y="165"/>
                    </a:lnTo>
                    <a:lnTo>
                      <a:pt x="28" y="169"/>
                    </a:lnTo>
                    <a:lnTo>
                      <a:pt x="33" y="172"/>
                    </a:lnTo>
                    <a:lnTo>
                      <a:pt x="39" y="176"/>
                    </a:lnTo>
                    <a:lnTo>
                      <a:pt x="45" y="178"/>
                    </a:lnTo>
                    <a:lnTo>
                      <a:pt x="51" y="179"/>
                    </a:lnTo>
                    <a:lnTo>
                      <a:pt x="57" y="180"/>
                    </a:lnTo>
                    <a:lnTo>
                      <a:pt x="64" y="181"/>
                    </a:lnTo>
                    <a:lnTo>
                      <a:pt x="752" y="181"/>
                    </a:lnTo>
                    <a:close/>
                  </a:path>
                </a:pathLst>
              </a:custGeom>
              <a:solidFill>
                <a:srgbClr val="F2EEEA"/>
              </a:solidFill>
              <a:ln w="0">
                <a:solidFill>
                  <a:schemeClr val="bg2"/>
                </a:solidFill>
                <a:prstDash val="solid"/>
                <a:round/>
                <a:headEnd/>
                <a:tailEnd/>
              </a:ln>
            </p:spPr>
            <p:txBody>
              <a:bodyPr/>
              <a:lstStyle/>
              <a:p>
                <a:endParaRPr lang="en-US"/>
              </a:p>
            </p:txBody>
          </p:sp>
          <p:sp>
            <p:nvSpPr>
              <p:cNvPr id="1039939" name="Freeform 579"/>
              <p:cNvSpPr>
                <a:spLocks/>
              </p:cNvSpPr>
              <p:nvPr/>
            </p:nvSpPr>
            <p:spPr bwMode="auto">
              <a:xfrm>
                <a:off x="2560" y="1688"/>
                <a:ext cx="71" cy="18"/>
              </a:xfrm>
              <a:custGeom>
                <a:avLst/>
                <a:gdLst>
                  <a:gd name="T0" fmla="*/ 621 w 704"/>
                  <a:gd name="T1" fmla="*/ 180 h 181"/>
                  <a:gd name="T2" fmla="*/ 639 w 704"/>
                  <a:gd name="T3" fmla="*/ 177 h 181"/>
                  <a:gd name="T4" fmla="*/ 655 w 704"/>
                  <a:gd name="T5" fmla="*/ 169 h 181"/>
                  <a:gd name="T6" fmla="*/ 670 w 704"/>
                  <a:gd name="T7" fmla="*/ 160 h 181"/>
                  <a:gd name="T8" fmla="*/ 682 w 704"/>
                  <a:gd name="T9" fmla="*/ 148 h 181"/>
                  <a:gd name="T10" fmla="*/ 692 w 704"/>
                  <a:gd name="T11" fmla="*/ 133 h 181"/>
                  <a:gd name="T12" fmla="*/ 699 w 704"/>
                  <a:gd name="T13" fmla="*/ 117 h 181"/>
                  <a:gd name="T14" fmla="*/ 703 w 704"/>
                  <a:gd name="T15" fmla="*/ 99 h 181"/>
                  <a:gd name="T16" fmla="*/ 703 w 704"/>
                  <a:gd name="T17" fmla="*/ 81 h 181"/>
                  <a:gd name="T18" fmla="*/ 699 w 704"/>
                  <a:gd name="T19" fmla="*/ 63 h 181"/>
                  <a:gd name="T20" fmla="*/ 692 w 704"/>
                  <a:gd name="T21" fmla="*/ 47 h 181"/>
                  <a:gd name="T22" fmla="*/ 682 w 704"/>
                  <a:gd name="T23" fmla="*/ 33 h 181"/>
                  <a:gd name="T24" fmla="*/ 670 w 704"/>
                  <a:gd name="T25" fmla="*/ 20 h 181"/>
                  <a:gd name="T26" fmla="*/ 655 w 704"/>
                  <a:gd name="T27" fmla="*/ 10 h 181"/>
                  <a:gd name="T28" fmla="*/ 639 w 704"/>
                  <a:gd name="T29" fmla="*/ 4 h 181"/>
                  <a:gd name="T30" fmla="*/ 621 w 704"/>
                  <a:gd name="T31" fmla="*/ 0 h 181"/>
                  <a:gd name="T32" fmla="*/ 91 w 704"/>
                  <a:gd name="T33" fmla="*/ 0 h 181"/>
                  <a:gd name="T34" fmla="*/ 73 w 704"/>
                  <a:gd name="T35" fmla="*/ 1 h 181"/>
                  <a:gd name="T36" fmla="*/ 55 w 704"/>
                  <a:gd name="T37" fmla="*/ 7 h 181"/>
                  <a:gd name="T38" fmla="*/ 40 w 704"/>
                  <a:gd name="T39" fmla="*/ 15 h 181"/>
                  <a:gd name="T40" fmla="*/ 26 w 704"/>
                  <a:gd name="T41" fmla="*/ 26 h 181"/>
                  <a:gd name="T42" fmla="*/ 15 w 704"/>
                  <a:gd name="T43" fmla="*/ 40 h 181"/>
                  <a:gd name="T44" fmla="*/ 7 w 704"/>
                  <a:gd name="T45" fmla="*/ 55 h 181"/>
                  <a:gd name="T46" fmla="*/ 1 w 704"/>
                  <a:gd name="T47" fmla="*/ 72 h 181"/>
                  <a:gd name="T48" fmla="*/ 0 w 704"/>
                  <a:gd name="T49" fmla="*/ 90 h 181"/>
                  <a:gd name="T50" fmla="*/ 1 w 704"/>
                  <a:gd name="T51" fmla="*/ 108 h 181"/>
                  <a:gd name="T52" fmla="*/ 7 w 704"/>
                  <a:gd name="T53" fmla="*/ 125 h 181"/>
                  <a:gd name="T54" fmla="*/ 15 w 704"/>
                  <a:gd name="T55" fmla="*/ 141 h 181"/>
                  <a:gd name="T56" fmla="*/ 26 w 704"/>
                  <a:gd name="T57" fmla="*/ 154 h 181"/>
                  <a:gd name="T58" fmla="*/ 40 w 704"/>
                  <a:gd name="T59" fmla="*/ 165 h 181"/>
                  <a:gd name="T60" fmla="*/ 55 w 704"/>
                  <a:gd name="T61" fmla="*/ 173 h 181"/>
                  <a:gd name="T62" fmla="*/ 73 w 704"/>
                  <a:gd name="T63" fmla="*/ 179 h 181"/>
                  <a:gd name="T64" fmla="*/ 91 w 704"/>
                  <a:gd name="T6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4" h="181">
                    <a:moveTo>
                      <a:pt x="612" y="181"/>
                    </a:moveTo>
                    <a:lnTo>
                      <a:pt x="621" y="180"/>
                    </a:lnTo>
                    <a:lnTo>
                      <a:pt x="630" y="179"/>
                    </a:lnTo>
                    <a:lnTo>
                      <a:pt x="639" y="177"/>
                    </a:lnTo>
                    <a:lnTo>
                      <a:pt x="648" y="173"/>
                    </a:lnTo>
                    <a:lnTo>
                      <a:pt x="655" y="169"/>
                    </a:lnTo>
                    <a:lnTo>
                      <a:pt x="663" y="165"/>
                    </a:lnTo>
                    <a:lnTo>
                      <a:pt x="670" y="160"/>
                    </a:lnTo>
                    <a:lnTo>
                      <a:pt x="677" y="154"/>
                    </a:lnTo>
                    <a:lnTo>
                      <a:pt x="682" y="148"/>
                    </a:lnTo>
                    <a:lnTo>
                      <a:pt x="688" y="141"/>
                    </a:lnTo>
                    <a:lnTo>
                      <a:pt x="692" y="133"/>
                    </a:lnTo>
                    <a:lnTo>
                      <a:pt x="696" y="125"/>
                    </a:lnTo>
                    <a:lnTo>
                      <a:pt x="699" y="117"/>
                    </a:lnTo>
                    <a:lnTo>
                      <a:pt x="701" y="108"/>
                    </a:lnTo>
                    <a:lnTo>
                      <a:pt x="703" y="99"/>
                    </a:lnTo>
                    <a:lnTo>
                      <a:pt x="704" y="90"/>
                    </a:lnTo>
                    <a:lnTo>
                      <a:pt x="703" y="81"/>
                    </a:lnTo>
                    <a:lnTo>
                      <a:pt x="701" y="72"/>
                    </a:lnTo>
                    <a:lnTo>
                      <a:pt x="699" y="63"/>
                    </a:lnTo>
                    <a:lnTo>
                      <a:pt x="696" y="55"/>
                    </a:lnTo>
                    <a:lnTo>
                      <a:pt x="692" y="47"/>
                    </a:lnTo>
                    <a:lnTo>
                      <a:pt x="688" y="40"/>
                    </a:lnTo>
                    <a:lnTo>
                      <a:pt x="682" y="33"/>
                    </a:lnTo>
                    <a:lnTo>
                      <a:pt x="677" y="26"/>
                    </a:lnTo>
                    <a:lnTo>
                      <a:pt x="670" y="20"/>
                    </a:lnTo>
                    <a:lnTo>
                      <a:pt x="663" y="15"/>
                    </a:lnTo>
                    <a:lnTo>
                      <a:pt x="655" y="10"/>
                    </a:lnTo>
                    <a:lnTo>
                      <a:pt x="648" y="7"/>
                    </a:lnTo>
                    <a:lnTo>
                      <a:pt x="639" y="4"/>
                    </a:lnTo>
                    <a:lnTo>
                      <a:pt x="630" y="1"/>
                    </a:lnTo>
                    <a:lnTo>
                      <a:pt x="621" y="0"/>
                    </a:lnTo>
                    <a:lnTo>
                      <a:pt x="612" y="0"/>
                    </a:lnTo>
                    <a:lnTo>
                      <a:pt x="91" y="0"/>
                    </a:lnTo>
                    <a:lnTo>
                      <a:pt x="81" y="0"/>
                    </a:lnTo>
                    <a:lnTo>
                      <a:pt x="73" y="1"/>
                    </a:lnTo>
                    <a:lnTo>
                      <a:pt x="63" y="4"/>
                    </a:lnTo>
                    <a:lnTo>
                      <a:pt x="55" y="7"/>
                    </a:lnTo>
                    <a:lnTo>
                      <a:pt x="47" y="10"/>
                    </a:lnTo>
                    <a:lnTo>
                      <a:pt x="40" y="15"/>
                    </a:lnTo>
                    <a:lnTo>
                      <a:pt x="32" y="20"/>
                    </a:lnTo>
                    <a:lnTo>
                      <a:pt x="26" y="26"/>
                    </a:lnTo>
                    <a:lnTo>
                      <a:pt x="20" y="33"/>
                    </a:lnTo>
                    <a:lnTo>
                      <a:pt x="15" y="40"/>
                    </a:lnTo>
                    <a:lnTo>
                      <a:pt x="11" y="47"/>
                    </a:lnTo>
                    <a:lnTo>
                      <a:pt x="7" y="55"/>
                    </a:lnTo>
                    <a:lnTo>
                      <a:pt x="4" y="63"/>
                    </a:lnTo>
                    <a:lnTo>
                      <a:pt x="1" y="72"/>
                    </a:lnTo>
                    <a:lnTo>
                      <a:pt x="0" y="81"/>
                    </a:lnTo>
                    <a:lnTo>
                      <a:pt x="0" y="90"/>
                    </a:lnTo>
                    <a:lnTo>
                      <a:pt x="0" y="99"/>
                    </a:lnTo>
                    <a:lnTo>
                      <a:pt x="1" y="108"/>
                    </a:lnTo>
                    <a:lnTo>
                      <a:pt x="4" y="117"/>
                    </a:lnTo>
                    <a:lnTo>
                      <a:pt x="7" y="125"/>
                    </a:lnTo>
                    <a:lnTo>
                      <a:pt x="11" y="133"/>
                    </a:lnTo>
                    <a:lnTo>
                      <a:pt x="15" y="141"/>
                    </a:lnTo>
                    <a:lnTo>
                      <a:pt x="20" y="148"/>
                    </a:lnTo>
                    <a:lnTo>
                      <a:pt x="26" y="154"/>
                    </a:lnTo>
                    <a:lnTo>
                      <a:pt x="32" y="160"/>
                    </a:lnTo>
                    <a:lnTo>
                      <a:pt x="40" y="165"/>
                    </a:lnTo>
                    <a:lnTo>
                      <a:pt x="47" y="169"/>
                    </a:lnTo>
                    <a:lnTo>
                      <a:pt x="55" y="173"/>
                    </a:lnTo>
                    <a:lnTo>
                      <a:pt x="63" y="177"/>
                    </a:lnTo>
                    <a:lnTo>
                      <a:pt x="73" y="179"/>
                    </a:lnTo>
                    <a:lnTo>
                      <a:pt x="81" y="180"/>
                    </a:lnTo>
                    <a:lnTo>
                      <a:pt x="91" y="181"/>
                    </a:lnTo>
                    <a:lnTo>
                      <a:pt x="612" y="181"/>
                    </a:lnTo>
                    <a:close/>
                  </a:path>
                </a:pathLst>
              </a:custGeom>
              <a:solidFill>
                <a:srgbClr val="E5E9E7"/>
              </a:solidFill>
              <a:ln w="0">
                <a:solidFill>
                  <a:schemeClr val="bg2"/>
                </a:solidFill>
                <a:prstDash val="solid"/>
                <a:round/>
                <a:headEnd/>
                <a:tailEnd/>
              </a:ln>
            </p:spPr>
            <p:txBody>
              <a:bodyPr/>
              <a:lstStyle/>
              <a:p>
                <a:endParaRPr lang="en-US"/>
              </a:p>
            </p:txBody>
          </p:sp>
          <p:sp>
            <p:nvSpPr>
              <p:cNvPr id="1039940" name="Freeform 580"/>
              <p:cNvSpPr>
                <a:spLocks/>
              </p:cNvSpPr>
              <p:nvPr/>
            </p:nvSpPr>
            <p:spPr bwMode="auto">
              <a:xfrm>
                <a:off x="2496" y="1863"/>
                <a:ext cx="399" cy="1"/>
              </a:xfrm>
              <a:custGeom>
                <a:avLst/>
                <a:gdLst>
                  <a:gd name="T0" fmla="*/ 0 w 3991"/>
                  <a:gd name="T1" fmla="*/ 3991 w 3991"/>
                  <a:gd name="T2" fmla="*/ 0 w 3991"/>
                </a:gdLst>
                <a:ahLst/>
                <a:cxnLst>
                  <a:cxn ang="0">
                    <a:pos x="T0" y="0"/>
                  </a:cxn>
                  <a:cxn ang="0">
                    <a:pos x="T1" y="0"/>
                  </a:cxn>
                  <a:cxn ang="0">
                    <a:pos x="T2" y="0"/>
                  </a:cxn>
                </a:cxnLst>
                <a:rect l="0" t="0" r="r" b="b"/>
                <a:pathLst>
                  <a:path w="3991">
                    <a:moveTo>
                      <a:pt x="0" y="0"/>
                    </a:moveTo>
                    <a:lnTo>
                      <a:pt x="3991" y="0"/>
                    </a:lnTo>
                    <a:lnTo>
                      <a:pt x="0" y="0"/>
                    </a:lnTo>
                    <a:close/>
                  </a:path>
                </a:pathLst>
              </a:custGeom>
              <a:solidFill>
                <a:srgbClr val="E5E9E7"/>
              </a:solidFill>
              <a:ln w="0">
                <a:solidFill>
                  <a:schemeClr val="bg2"/>
                </a:solidFill>
                <a:prstDash val="solid"/>
                <a:round/>
                <a:headEnd/>
                <a:tailEnd/>
              </a:ln>
            </p:spPr>
            <p:txBody>
              <a:bodyPr/>
              <a:lstStyle/>
              <a:p>
                <a:endParaRPr lang="en-US"/>
              </a:p>
            </p:txBody>
          </p:sp>
          <p:sp>
            <p:nvSpPr>
              <p:cNvPr id="1039941" name="Freeform 581"/>
              <p:cNvSpPr>
                <a:spLocks/>
              </p:cNvSpPr>
              <p:nvPr/>
            </p:nvSpPr>
            <p:spPr bwMode="auto">
              <a:xfrm>
                <a:off x="2522" y="1763"/>
                <a:ext cx="343" cy="33"/>
              </a:xfrm>
              <a:custGeom>
                <a:avLst/>
                <a:gdLst>
                  <a:gd name="T0" fmla="*/ 3436 w 3436"/>
                  <a:gd name="T1" fmla="*/ 182 h 329"/>
                  <a:gd name="T2" fmla="*/ 3375 w 3436"/>
                  <a:gd name="T3" fmla="*/ 182 h 329"/>
                  <a:gd name="T4" fmla="*/ 3308 w 3436"/>
                  <a:gd name="T5" fmla="*/ 182 h 329"/>
                  <a:gd name="T6" fmla="*/ 3234 w 3436"/>
                  <a:gd name="T7" fmla="*/ 182 h 329"/>
                  <a:gd name="T8" fmla="*/ 3155 w 3436"/>
                  <a:gd name="T9" fmla="*/ 182 h 329"/>
                  <a:gd name="T10" fmla="*/ 3073 w 3436"/>
                  <a:gd name="T11" fmla="*/ 182 h 329"/>
                  <a:gd name="T12" fmla="*/ 2990 w 3436"/>
                  <a:gd name="T13" fmla="*/ 182 h 329"/>
                  <a:gd name="T14" fmla="*/ 2908 w 3436"/>
                  <a:gd name="T15" fmla="*/ 182 h 329"/>
                  <a:gd name="T16" fmla="*/ 2826 w 3436"/>
                  <a:gd name="T17" fmla="*/ 182 h 329"/>
                  <a:gd name="T18" fmla="*/ 2748 w 3436"/>
                  <a:gd name="T19" fmla="*/ 182 h 329"/>
                  <a:gd name="T20" fmla="*/ 2676 w 3436"/>
                  <a:gd name="T21" fmla="*/ 182 h 329"/>
                  <a:gd name="T22" fmla="*/ 2610 w 3436"/>
                  <a:gd name="T23" fmla="*/ 182 h 329"/>
                  <a:gd name="T24" fmla="*/ 2552 w 3436"/>
                  <a:gd name="T25" fmla="*/ 182 h 329"/>
                  <a:gd name="T26" fmla="*/ 2504 w 3436"/>
                  <a:gd name="T27" fmla="*/ 182 h 329"/>
                  <a:gd name="T28" fmla="*/ 2468 w 3436"/>
                  <a:gd name="T29" fmla="*/ 182 h 329"/>
                  <a:gd name="T30" fmla="*/ 2445 w 3436"/>
                  <a:gd name="T31" fmla="*/ 182 h 329"/>
                  <a:gd name="T32" fmla="*/ 2438 w 3436"/>
                  <a:gd name="T33" fmla="*/ 182 h 329"/>
                  <a:gd name="T34" fmla="*/ 2438 w 3436"/>
                  <a:gd name="T35" fmla="*/ 0 h 329"/>
                  <a:gd name="T36" fmla="*/ 1055 w 3436"/>
                  <a:gd name="T37" fmla="*/ 0 h 329"/>
                  <a:gd name="T38" fmla="*/ 1055 w 3436"/>
                  <a:gd name="T39" fmla="*/ 182 h 329"/>
                  <a:gd name="T40" fmla="*/ 0 w 3436"/>
                  <a:gd name="T41" fmla="*/ 182 h 329"/>
                  <a:gd name="T42" fmla="*/ 0 w 3436"/>
                  <a:gd name="T43" fmla="*/ 329 h 329"/>
                  <a:gd name="T44" fmla="*/ 3436 w 3436"/>
                  <a:gd name="T45" fmla="*/ 329 h 329"/>
                  <a:gd name="T46" fmla="*/ 3436 w 3436"/>
                  <a:gd name="T47" fmla="*/ 182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36" h="329">
                    <a:moveTo>
                      <a:pt x="3436" y="182"/>
                    </a:moveTo>
                    <a:lnTo>
                      <a:pt x="3375" y="182"/>
                    </a:lnTo>
                    <a:lnTo>
                      <a:pt x="3308" y="182"/>
                    </a:lnTo>
                    <a:lnTo>
                      <a:pt x="3234" y="182"/>
                    </a:lnTo>
                    <a:lnTo>
                      <a:pt x="3155" y="182"/>
                    </a:lnTo>
                    <a:lnTo>
                      <a:pt x="3073" y="182"/>
                    </a:lnTo>
                    <a:lnTo>
                      <a:pt x="2990" y="182"/>
                    </a:lnTo>
                    <a:lnTo>
                      <a:pt x="2908" y="182"/>
                    </a:lnTo>
                    <a:lnTo>
                      <a:pt x="2826" y="182"/>
                    </a:lnTo>
                    <a:lnTo>
                      <a:pt x="2748" y="182"/>
                    </a:lnTo>
                    <a:lnTo>
                      <a:pt x="2676" y="182"/>
                    </a:lnTo>
                    <a:lnTo>
                      <a:pt x="2610" y="182"/>
                    </a:lnTo>
                    <a:lnTo>
                      <a:pt x="2552" y="182"/>
                    </a:lnTo>
                    <a:lnTo>
                      <a:pt x="2504" y="182"/>
                    </a:lnTo>
                    <a:lnTo>
                      <a:pt x="2468" y="182"/>
                    </a:lnTo>
                    <a:lnTo>
                      <a:pt x="2445" y="182"/>
                    </a:lnTo>
                    <a:lnTo>
                      <a:pt x="2438" y="182"/>
                    </a:lnTo>
                    <a:lnTo>
                      <a:pt x="2438" y="0"/>
                    </a:lnTo>
                    <a:lnTo>
                      <a:pt x="1055" y="0"/>
                    </a:lnTo>
                    <a:lnTo>
                      <a:pt x="1055" y="182"/>
                    </a:lnTo>
                    <a:lnTo>
                      <a:pt x="0" y="182"/>
                    </a:lnTo>
                    <a:lnTo>
                      <a:pt x="0" y="329"/>
                    </a:lnTo>
                    <a:lnTo>
                      <a:pt x="3436" y="329"/>
                    </a:lnTo>
                    <a:lnTo>
                      <a:pt x="3436" y="182"/>
                    </a:lnTo>
                    <a:close/>
                  </a:path>
                </a:pathLst>
              </a:custGeom>
              <a:solidFill>
                <a:srgbClr val="C3C6C5"/>
              </a:solidFill>
              <a:ln w="0">
                <a:solidFill>
                  <a:schemeClr val="bg2"/>
                </a:solidFill>
                <a:prstDash val="solid"/>
                <a:round/>
                <a:headEnd/>
                <a:tailEnd/>
              </a:ln>
            </p:spPr>
            <p:txBody>
              <a:bodyPr/>
              <a:lstStyle/>
              <a:p>
                <a:endParaRPr lang="en-US"/>
              </a:p>
            </p:txBody>
          </p:sp>
          <p:sp>
            <p:nvSpPr>
              <p:cNvPr id="1039942" name="Freeform 582"/>
              <p:cNvSpPr>
                <a:spLocks/>
              </p:cNvSpPr>
              <p:nvPr/>
            </p:nvSpPr>
            <p:spPr bwMode="auto">
              <a:xfrm>
                <a:off x="2605" y="1804"/>
                <a:ext cx="193" cy="32"/>
              </a:xfrm>
              <a:custGeom>
                <a:avLst/>
                <a:gdLst>
                  <a:gd name="T0" fmla="*/ 1841 w 1929"/>
                  <a:gd name="T1" fmla="*/ 320 h 321"/>
                  <a:gd name="T2" fmla="*/ 1860 w 1929"/>
                  <a:gd name="T3" fmla="*/ 316 h 321"/>
                  <a:gd name="T4" fmla="*/ 1878 w 1929"/>
                  <a:gd name="T5" fmla="*/ 309 h 321"/>
                  <a:gd name="T6" fmla="*/ 1893 w 1929"/>
                  <a:gd name="T7" fmla="*/ 298 h 321"/>
                  <a:gd name="T8" fmla="*/ 1907 w 1929"/>
                  <a:gd name="T9" fmla="*/ 286 h 321"/>
                  <a:gd name="T10" fmla="*/ 1917 w 1929"/>
                  <a:gd name="T11" fmla="*/ 271 h 321"/>
                  <a:gd name="T12" fmla="*/ 1924 w 1929"/>
                  <a:gd name="T13" fmla="*/ 253 h 321"/>
                  <a:gd name="T14" fmla="*/ 1928 w 1929"/>
                  <a:gd name="T15" fmla="*/ 235 h 321"/>
                  <a:gd name="T16" fmla="*/ 1929 w 1929"/>
                  <a:gd name="T17" fmla="*/ 96 h 321"/>
                  <a:gd name="T18" fmla="*/ 1927 w 1929"/>
                  <a:gd name="T19" fmla="*/ 76 h 321"/>
                  <a:gd name="T20" fmla="*/ 1921 w 1929"/>
                  <a:gd name="T21" fmla="*/ 58 h 321"/>
                  <a:gd name="T22" fmla="*/ 1912 w 1929"/>
                  <a:gd name="T23" fmla="*/ 42 h 321"/>
                  <a:gd name="T24" fmla="*/ 1900 w 1929"/>
                  <a:gd name="T25" fmla="*/ 28 h 321"/>
                  <a:gd name="T26" fmla="*/ 1885 w 1929"/>
                  <a:gd name="T27" fmla="*/ 16 h 321"/>
                  <a:gd name="T28" fmla="*/ 1869 w 1929"/>
                  <a:gd name="T29" fmla="*/ 7 h 321"/>
                  <a:gd name="T30" fmla="*/ 1851 w 1929"/>
                  <a:gd name="T31" fmla="*/ 1 h 321"/>
                  <a:gd name="T32" fmla="*/ 1831 w 1929"/>
                  <a:gd name="T33" fmla="*/ 0 h 321"/>
                  <a:gd name="T34" fmla="*/ 86 w 1929"/>
                  <a:gd name="T35" fmla="*/ 0 h 321"/>
                  <a:gd name="T36" fmla="*/ 67 w 1929"/>
                  <a:gd name="T37" fmla="*/ 4 h 321"/>
                  <a:gd name="T38" fmla="*/ 50 w 1929"/>
                  <a:gd name="T39" fmla="*/ 12 h 321"/>
                  <a:gd name="T40" fmla="*/ 34 w 1929"/>
                  <a:gd name="T41" fmla="*/ 22 h 321"/>
                  <a:gd name="T42" fmla="*/ 22 w 1929"/>
                  <a:gd name="T43" fmla="*/ 34 h 321"/>
                  <a:gd name="T44" fmla="*/ 11 w 1929"/>
                  <a:gd name="T45" fmla="*/ 50 h 321"/>
                  <a:gd name="T46" fmla="*/ 4 w 1929"/>
                  <a:gd name="T47" fmla="*/ 67 h 321"/>
                  <a:gd name="T48" fmla="*/ 0 w 1929"/>
                  <a:gd name="T49" fmla="*/ 86 h 321"/>
                  <a:gd name="T50" fmla="*/ 0 w 1929"/>
                  <a:gd name="T51" fmla="*/ 225 h 321"/>
                  <a:gd name="T52" fmla="*/ 1 w 1929"/>
                  <a:gd name="T53" fmla="*/ 244 h 321"/>
                  <a:gd name="T54" fmla="*/ 7 w 1929"/>
                  <a:gd name="T55" fmla="*/ 262 h 321"/>
                  <a:gd name="T56" fmla="*/ 16 w 1929"/>
                  <a:gd name="T57" fmla="*/ 279 h 321"/>
                  <a:gd name="T58" fmla="*/ 28 w 1929"/>
                  <a:gd name="T59" fmla="*/ 293 h 321"/>
                  <a:gd name="T60" fmla="*/ 41 w 1929"/>
                  <a:gd name="T61" fmla="*/ 305 h 321"/>
                  <a:gd name="T62" fmla="*/ 58 w 1929"/>
                  <a:gd name="T63" fmla="*/ 313 h 321"/>
                  <a:gd name="T64" fmla="*/ 76 w 1929"/>
                  <a:gd name="T65" fmla="*/ 319 h 321"/>
                  <a:gd name="T66" fmla="*/ 96 w 1929"/>
                  <a:gd name="T67" fmla="*/ 321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29" h="321">
                    <a:moveTo>
                      <a:pt x="1831" y="321"/>
                    </a:moveTo>
                    <a:lnTo>
                      <a:pt x="1841" y="320"/>
                    </a:lnTo>
                    <a:lnTo>
                      <a:pt x="1851" y="319"/>
                    </a:lnTo>
                    <a:lnTo>
                      <a:pt x="1860" y="316"/>
                    </a:lnTo>
                    <a:lnTo>
                      <a:pt x="1869" y="313"/>
                    </a:lnTo>
                    <a:lnTo>
                      <a:pt x="1878" y="309"/>
                    </a:lnTo>
                    <a:lnTo>
                      <a:pt x="1885" y="305"/>
                    </a:lnTo>
                    <a:lnTo>
                      <a:pt x="1893" y="298"/>
                    </a:lnTo>
                    <a:lnTo>
                      <a:pt x="1900" y="293"/>
                    </a:lnTo>
                    <a:lnTo>
                      <a:pt x="1907" y="286"/>
                    </a:lnTo>
                    <a:lnTo>
                      <a:pt x="1912" y="279"/>
                    </a:lnTo>
                    <a:lnTo>
                      <a:pt x="1917" y="271"/>
                    </a:lnTo>
                    <a:lnTo>
                      <a:pt x="1921" y="262"/>
                    </a:lnTo>
                    <a:lnTo>
                      <a:pt x="1924" y="253"/>
                    </a:lnTo>
                    <a:lnTo>
                      <a:pt x="1927" y="244"/>
                    </a:lnTo>
                    <a:lnTo>
                      <a:pt x="1928" y="235"/>
                    </a:lnTo>
                    <a:lnTo>
                      <a:pt x="1929" y="225"/>
                    </a:lnTo>
                    <a:lnTo>
                      <a:pt x="1929" y="96"/>
                    </a:lnTo>
                    <a:lnTo>
                      <a:pt x="1928" y="86"/>
                    </a:lnTo>
                    <a:lnTo>
                      <a:pt x="1927" y="76"/>
                    </a:lnTo>
                    <a:lnTo>
                      <a:pt x="1924" y="67"/>
                    </a:lnTo>
                    <a:lnTo>
                      <a:pt x="1921" y="58"/>
                    </a:lnTo>
                    <a:lnTo>
                      <a:pt x="1917" y="50"/>
                    </a:lnTo>
                    <a:lnTo>
                      <a:pt x="1912" y="42"/>
                    </a:lnTo>
                    <a:lnTo>
                      <a:pt x="1907" y="34"/>
                    </a:lnTo>
                    <a:lnTo>
                      <a:pt x="1900" y="28"/>
                    </a:lnTo>
                    <a:lnTo>
                      <a:pt x="1893" y="22"/>
                    </a:lnTo>
                    <a:lnTo>
                      <a:pt x="1885" y="16"/>
                    </a:lnTo>
                    <a:lnTo>
                      <a:pt x="1878" y="12"/>
                    </a:lnTo>
                    <a:lnTo>
                      <a:pt x="1869" y="7"/>
                    </a:lnTo>
                    <a:lnTo>
                      <a:pt x="1860" y="4"/>
                    </a:lnTo>
                    <a:lnTo>
                      <a:pt x="1851" y="1"/>
                    </a:lnTo>
                    <a:lnTo>
                      <a:pt x="1841" y="0"/>
                    </a:lnTo>
                    <a:lnTo>
                      <a:pt x="1831" y="0"/>
                    </a:lnTo>
                    <a:lnTo>
                      <a:pt x="96" y="0"/>
                    </a:lnTo>
                    <a:lnTo>
                      <a:pt x="86" y="0"/>
                    </a:lnTo>
                    <a:lnTo>
                      <a:pt x="76" y="1"/>
                    </a:lnTo>
                    <a:lnTo>
                      <a:pt x="67" y="4"/>
                    </a:lnTo>
                    <a:lnTo>
                      <a:pt x="58" y="7"/>
                    </a:lnTo>
                    <a:lnTo>
                      <a:pt x="50" y="12"/>
                    </a:lnTo>
                    <a:lnTo>
                      <a:pt x="41" y="16"/>
                    </a:lnTo>
                    <a:lnTo>
                      <a:pt x="34" y="22"/>
                    </a:lnTo>
                    <a:lnTo>
                      <a:pt x="28" y="28"/>
                    </a:lnTo>
                    <a:lnTo>
                      <a:pt x="22" y="34"/>
                    </a:lnTo>
                    <a:lnTo>
                      <a:pt x="16" y="42"/>
                    </a:lnTo>
                    <a:lnTo>
                      <a:pt x="11" y="50"/>
                    </a:lnTo>
                    <a:lnTo>
                      <a:pt x="7" y="58"/>
                    </a:lnTo>
                    <a:lnTo>
                      <a:pt x="4" y="67"/>
                    </a:lnTo>
                    <a:lnTo>
                      <a:pt x="1" y="76"/>
                    </a:lnTo>
                    <a:lnTo>
                      <a:pt x="0" y="86"/>
                    </a:lnTo>
                    <a:lnTo>
                      <a:pt x="0" y="96"/>
                    </a:lnTo>
                    <a:lnTo>
                      <a:pt x="0" y="225"/>
                    </a:lnTo>
                    <a:lnTo>
                      <a:pt x="0" y="235"/>
                    </a:lnTo>
                    <a:lnTo>
                      <a:pt x="1" y="244"/>
                    </a:lnTo>
                    <a:lnTo>
                      <a:pt x="4" y="253"/>
                    </a:lnTo>
                    <a:lnTo>
                      <a:pt x="7" y="262"/>
                    </a:lnTo>
                    <a:lnTo>
                      <a:pt x="11" y="271"/>
                    </a:lnTo>
                    <a:lnTo>
                      <a:pt x="16" y="279"/>
                    </a:lnTo>
                    <a:lnTo>
                      <a:pt x="22" y="286"/>
                    </a:lnTo>
                    <a:lnTo>
                      <a:pt x="28" y="293"/>
                    </a:lnTo>
                    <a:lnTo>
                      <a:pt x="34" y="298"/>
                    </a:lnTo>
                    <a:lnTo>
                      <a:pt x="41" y="305"/>
                    </a:lnTo>
                    <a:lnTo>
                      <a:pt x="50" y="309"/>
                    </a:lnTo>
                    <a:lnTo>
                      <a:pt x="58" y="313"/>
                    </a:lnTo>
                    <a:lnTo>
                      <a:pt x="67" y="316"/>
                    </a:lnTo>
                    <a:lnTo>
                      <a:pt x="76" y="319"/>
                    </a:lnTo>
                    <a:lnTo>
                      <a:pt x="86" y="320"/>
                    </a:lnTo>
                    <a:lnTo>
                      <a:pt x="96" y="321"/>
                    </a:lnTo>
                    <a:lnTo>
                      <a:pt x="1831" y="321"/>
                    </a:lnTo>
                    <a:close/>
                  </a:path>
                </a:pathLst>
              </a:custGeom>
              <a:solidFill>
                <a:srgbClr val="E5E9E7"/>
              </a:solidFill>
              <a:ln w="0">
                <a:solidFill>
                  <a:schemeClr val="bg2"/>
                </a:solidFill>
                <a:prstDash val="solid"/>
                <a:round/>
                <a:headEnd/>
                <a:tailEnd/>
              </a:ln>
            </p:spPr>
            <p:txBody>
              <a:bodyPr/>
              <a:lstStyle/>
              <a:p>
                <a:endParaRPr lang="en-US"/>
              </a:p>
            </p:txBody>
          </p:sp>
          <p:sp>
            <p:nvSpPr>
              <p:cNvPr id="1039943" name="Freeform 583"/>
              <p:cNvSpPr>
                <a:spLocks/>
              </p:cNvSpPr>
              <p:nvPr/>
            </p:nvSpPr>
            <p:spPr bwMode="auto">
              <a:xfrm>
                <a:off x="2804" y="1814"/>
                <a:ext cx="48" cy="9"/>
              </a:xfrm>
              <a:custGeom>
                <a:avLst/>
                <a:gdLst>
                  <a:gd name="T0" fmla="*/ 438 w 480"/>
                  <a:gd name="T1" fmla="*/ 90 h 91"/>
                  <a:gd name="T2" fmla="*/ 447 w 480"/>
                  <a:gd name="T3" fmla="*/ 88 h 91"/>
                  <a:gd name="T4" fmla="*/ 455 w 480"/>
                  <a:gd name="T5" fmla="*/ 85 h 91"/>
                  <a:gd name="T6" fmla="*/ 462 w 480"/>
                  <a:gd name="T7" fmla="*/ 80 h 91"/>
                  <a:gd name="T8" fmla="*/ 468 w 480"/>
                  <a:gd name="T9" fmla="*/ 74 h 91"/>
                  <a:gd name="T10" fmla="*/ 474 w 480"/>
                  <a:gd name="T11" fmla="*/ 67 h 91"/>
                  <a:gd name="T12" fmla="*/ 477 w 480"/>
                  <a:gd name="T13" fmla="*/ 59 h 91"/>
                  <a:gd name="T14" fmla="*/ 479 w 480"/>
                  <a:gd name="T15" fmla="*/ 49 h 91"/>
                  <a:gd name="T16" fmla="*/ 479 w 480"/>
                  <a:gd name="T17" fmla="*/ 40 h 91"/>
                  <a:gd name="T18" fmla="*/ 477 w 480"/>
                  <a:gd name="T19" fmla="*/ 31 h 91"/>
                  <a:gd name="T20" fmla="*/ 474 w 480"/>
                  <a:gd name="T21" fmla="*/ 23 h 91"/>
                  <a:gd name="T22" fmla="*/ 468 w 480"/>
                  <a:gd name="T23" fmla="*/ 15 h 91"/>
                  <a:gd name="T24" fmla="*/ 462 w 480"/>
                  <a:gd name="T25" fmla="*/ 9 h 91"/>
                  <a:gd name="T26" fmla="*/ 455 w 480"/>
                  <a:gd name="T27" fmla="*/ 5 h 91"/>
                  <a:gd name="T28" fmla="*/ 447 w 480"/>
                  <a:gd name="T29" fmla="*/ 1 h 91"/>
                  <a:gd name="T30" fmla="*/ 438 w 480"/>
                  <a:gd name="T31" fmla="*/ 0 h 91"/>
                  <a:gd name="T32" fmla="*/ 45 w 480"/>
                  <a:gd name="T33" fmla="*/ 0 h 91"/>
                  <a:gd name="T34" fmla="*/ 36 w 480"/>
                  <a:gd name="T35" fmla="*/ 0 h 91"/>
                  <a:gd name="T36" fmla="*/ 28 w 480"/>
                  <a:gd name="T37" fmla="*/ 3 h 91"/>
                  <a:gd name="T38" fmla="*/ 20 w 480"/>
                  <a:gd name="T39" fmla="*/ 7 h 91"/>
                  <a:gd name="T40" fmla="*/ 13 w 480"/>
                  <a:gd name="T41" fmla="*/ 12 h 91"/>
                  <a:gd name="T42" fmla="*/ 7 w 480"/>
                  <a:gd name="T43" fmla="*/ 20 h 91"/>
                  <a:gd name="T44" fmla="*/ 3 w 480"/>
                  <a:gd name="T45" fmla="*/ 27 h 91"/>
                  <a:gd name="T46" fmla="*/ 0 w 480"/>
                  <a:gd name="T47" fmla="*/ 35 h 91"/>
                  <a:gd name="T48" fmla="*/ 0 w 480"/>
                  <a:gd name="T49" fmla="*/ 45 h 91"/>
                  <a:gd name="T50" fmla="*/ 0 w 480"/>
                  <a:gd name="T51" fmla="*/ 53 h 91"/>
                  <a:gd name="T52" fmla="*/ 3 w 480"/>
                  <a:gd name="T53" fmla="*/ 63 h 91"/>
                  <a:gd name="T54" fmla="*/ 7 w 480"/>
                  <a:gd name="T55" fmla="*/ 70 h 91"/>
                  <a:gd name="T56" fmla="*/ 13 w 480"/>
                  <a:gd name="T57" fmla="*/ 77 h 91"/>
                  <a:gd name="T58" fmla="*/ 20 w 480"/>
                  <a:gd name="T59" fmla="*/ 83 h 91"/>
                  <a:gd name="T60" fmla="*/ 28 w 480"/>
                  <a:gd name="T61" fmla="*/ 87 h 91"/>
                  <a:gd name="T62" fmla="*/ 36 w 480"/>
                  <a:gd name="T63" fmla="*/ 90 h 91"/>
                  <a:gd name="T64" fmla="*/ 45 w 480"/>
                  <a:gd name="T6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91">
                    <a:moveTo>
                      <a:pt x="433" y="91"/>
                    </a:moveTo>
                    <a:lnTo>
                      <a:pt x="438" y="90"/>
                    </a:lnTo>
                    <a:lnTo>
                      <a:pt x="442" y="90"/>
                    </a:lnTo>
                    <a:lnTo>
                      <a:pt x="447" y="88"/>
                    </a:lnTo>
                    <a:lnTo>
                      <a:pt x="451" y="87"/>
                    </a:lnTo>
                    <a:lnTo>
                      <a:pt x="455" y="85"/>
                    </a:lnTo>
                    <a:lnTo>
                      <a:pt x="458" y="83"/>
                    </a:lnTo>
                    <a:lnTo>
                      <a:pt x="462" y="80"/>
                    </a:lnTo>
                    <a:lnTo>
                      <a:pt x="465" y="77"/>
                    </a:lnTo>
                    <a:lnTo>
                      <a:pt x="468" y="74"/>
                    </a:lnTo>
                    <a:lnTo>
                      <a:pt x="472" y="70"/>
                    </a:lnTo>
                    <a:lnTo>
                      <a:pt x="474" y="67"/>
                    </a:lnTo>
                    <a:lnTo>
                      <a:pt x="476" y="63"/>
                    </a:lnTo>
                    <a:lnTo>
                      <a:pt x="477" y="59"/>
                    </a:lnTo>
                    <a:lnTo>
                      <a:pt x="479" y="53"/>
                    </a:lnTo>
                    <a:lnTo>
                      <a:pt x="479" y="49"/>
                    </a:lnTo>
                    <a:lnTo>
                      <a:pt x="480" y="45"/>
                    </a:lnTo>
                    <a:lnTo>
                      <a:pt x="479" y="40"/>
                    </a:lnTo>
                    <a:lnTo>
                      <a:pt x="479" y="35"/>
                    </a:lnTo>
                    <a:lnTo>
                      <a:pt x="477" y="31"/>
                    </a:lnTo>
                    <a:lnTo>
                      <a:pt x="476" y="27"/>
                    </a:lnTo>
                    <a:lnTo>
                      <a:pt x="474" y="23"/>
                    </a:lnTo>
                    <a:lnTo>
                      <a:pt x="472" y="20"/>
                    </a:lnTo>
                    <a:lnTo>
                      <a:pt x="468" y="15"/>
                    </a:lnTo>
                    <a:lnTo>
                      <a:pt x="465" y="12"/>
                    </a:lnTo>
                    <a:lnTo>
                      <a:pt x="462" y="9"/>
                    </a:lnTo>
                    <a:lnTo>
                      <a:pt x="458" y="7"/>
                    </a:lnTo>
                    <a:lnTo>
                      <a:pt x="455" y="5"/>
                    </a:lnTo>
                    <a:lnTo>
                      <a:pt x="451" y="3"/>
                    </a:lnTo>
                    <a:lnTo>
                      <a:pt x="447" y="1"/>
                    </a:lnTo>
                    <a:lnTo>
                      <a:pt x="442" y="0"/>
                    </a:lnTo>
                    <a:lnTo>
                      <a:pt x="438" y="0"/>
                    </a:lnTo>
                    <a:lnTo>
                      <a:pt x="433" y="0"/>
                    </a:lnTo>
                    <a:lnTo>
                      <a:pt x="45" y="0"/>
                    </a:lnTo>
                    <a:lnTo>
                      <a:pt x="40" y="0"/>
                    </a:lnTo>
                    <a:lnTo>
                      <a:pt x="36" y="0"/>
                    </a:lnTo>
                    <a:lnTo>
                      <a:pt x="32" y="1"/>
                    </a:lnTo>
                    <a:lnTo>
                      <a:pt x="28" y="3"/>
                    </a:lnTo>
                    <a:lnTo>
                      <a:pt x="24" y="5"/>
                    </a:lnTo>
                    <a:lnTo>
                      <a:pt x="20" y="7"/>
                    </a:lnTo>
                    <a:lnTo>
                      <a:pt x="17" y="9"/>
                    </a:lnTo>
                    <a:lnTo>
                      <a:pt x="13" y="12"/>
                    </a:lnTo>
                    <a:lnTo>
                      <a:pt x="10" y="15"/>
                    </a:lnTo>
                    <a:lnTo>
                      <a:pt x="7" y="20"/>
                    </a:lnTo>
                    <a:lnTo>
                      <a:pt x="5" y="23"/>
                    </a:lnTo>
                    <a:lnTo>
                      <a:pt x="3" y="27"/>
                    </a:lnTo>
                    <a:lnTo>
                      <a:pt x="2" y="31"/>
                    </a:lnTo>
                    <a:lnTo>
                      <a:pt x="0" y="35"/>
                    </a:lnTo>
                    <a:lnTo>
                      <a:pt x="0" y="40"/>
                    </a:lnTo>
                    <a:lnTo>
                      <a:pt x="0" y="45"/>
                    </a:lnTo>
                    <a:lnTo>
                      <a:pt x="0" y="49"/>
                    </a:lnTo>
                    <a:lnTo>
                      <a:pt x="0" y="53"/>
                    </a:lnTo>
                    <a:lnTo>
                      <a:pt x="2" y="59"/>
                    </a:lnTo>
                    <a:lnTo>
                      <a:pt x="3" y="63"/>
                    </a:lnTo>
                    <a:lnTo>
                      <a:pt x="5" y="67"/>
                    </a:lnTo>
                    <a:lnTo>
                      <a:pt x="7" y="70"/>
                    </a:lnTo>
                    <a:lnTo>
                      <a:pt x="10" y="74"/>
                    </a:lnTo>
                    <a:lnTo>
                      <a:pt x="13" y="77"/>
                    </a:lnTo>
                    <a:lnTo>
                      <a:pt x="17" y="80"/>
                    </a:lnTo>
                    <a:lnTo>
                      <a:pt x="20" y="83"/>
                    </a:lnTo>
                    <a:lnTo>
                      <a:pt x="24" y="85"/>
                    </a:lnTo>
                    <a:lnTo>
                      <a:pt x="28" y="87"/>
                    </a:lnTo>
                    <a:lnTo>
                      <a:pt x="32" y="88"/>
                    </a:lnTo>
                    <a:lnTo>
                      <a:pt x="36" y="90"/>
                    </a:lnTo>
                    <a:lnTo>
                      <a:pt x="40" y="90"/>
                    </a:lnTo>
                    <a:lnTo>
                      <a:pt x="45" y="91"/>
                    </a:lnTo>
                    <a:lnTo>
                      <a:pt x="433" y="91"/>
                    </a:lnTo>
                    <a:close/>
                  </a:path>
                </a:pathLst>
              </a:custGeom>
              <a:solidFill>
                <a:srgbClr val="CED2D0"/>
              </a:solidFill>
              <a:ln w="0">
                <a:solidFill>
                  <a:schemeClr val="bg2"/>
                </a:solidFill>
                <a:prstDash val="solid"/>
                <a:round/>
                <a:headEnd/>
                <a:tailEnd/>
              </a:ln>
            </p:spPr>
            <p:txBody>
              <a:bodyPr/>
              <a:lstStyle/>
              <a:p>
                <a:endParaRPr lang="en-US"/>
              </a:p>
            </p:txBody>
          </p:sp>
          <p:sp>
            <p:nvSpPr>
              <p:cNvPr id="1039944" name="Rectangle 584"/>
              <p:cNvSpPr>
                <a:spLocks noChangeArrowheads="1"/>
              </p:cNvSpPr>
              <p:nvPr/>
            </p:nvSpPr>
            <p:spPr bwMode="auto">
              <a:xfrm>
                <a:off x="2746" y="2288"/>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45" name="Rectangle 585"/>
              <p:cNvSpPr>
                <a:spLocks noChangeArrowheads="1"/>
              </p:cNvSpPr>
              <p:nvPr/>
            </p:nvSpPr>
            <p:spPr bwMode="auto">
              <a:xfrm>
                <a:off x="2746" y="227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46" name="Rectangle 586"/>
              <p:cNvSpPr>
                <a:spLocks noChangeArrowheads="1"/>
              </p:cNvSpPr>
              <p:nvPr/>
            </p:nvSpPr>
            <p:spPr bwMode="auto">
              <a:xfrm>
                <a:off x="2746" y="2313"/>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47" name="Rectangle 587"/>
              <p:cNvSpPr>
                <a:spLocks noChangeArrowheads="1"/>
              </p:cNvSpPr>
              <p:nvPr/>
            </p:nvSpPr>
            <p:spPr bwMode="auto">
              <a:xfrm>
                <a:off x="2746" y="230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48" name="Rectangle 588"/>
              <p:cNvSpPr>
                <a:spLocks noChangeArrowheads="1"/>
              </p:cNvSpPr>
              <p:nvPr/>
            </p:nvSpPr>
            <p:spPr bwMode="auto">
              <a:xfrm>
                <a:off x="2746" y="2237"/>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949" name="Rectangle 589"/>
              <p:cNvSpPr>
                <a:spLocks noChangeArrowheads="1"/>
              </p:cNvSpPr>
              <p:nvPr/>
            </p:nvSpPr>
            <p:spPr bwMode="auto">
              <a:xfrm>
                <a:off x="2746" y="2223"/>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50" name="Rectangle 590"/>
              <p:cNvSpPr>
                <a:spLocks noChangeArrowheads="1"/>
              </p:cNvSpPr>
              <p:nvPr/>
            </p:nvSpPr>
            <p:spPr bwMode="auto">
              <a:xfrm>
                <a:off x="2746" y="2262"/>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951" name="Rectangle 591"/>
              <p:cNvSpPr>
                <a:spLocks noChangeArrowheads="1"/>
              </p:cNvSpPr>
              <p:nvPr/>
            </p:nvSpPr>
            <p:spPr bwMode="auto">
              <a:xfrm>
                <a:off x="2746" y="2248"/>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52" name="Rectangle 592"/>
              <p:cNvSpPr>
                <a:spLocks noChangeArrowheads="1"/>
              </p:cNvSpPr>
              <p:nvPr/>
            </p:nvSpPr>
            <p:spPr bwMode="auto">
              <a:xfrm>
                <a:off x="2746" y="218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53" name="Rectangle 593"/>
              <p:cNvSpPr>
                <a:spLocks noChangeArrowheads="1"/>
              </p:cNvSpPr>
              <p:nvPr/>
            </p:nvSpPr>
            <p:spPr bwMode="auto">
              <a:xfrm>
                <a:off x="2746" y="217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54" name="Rectangle 594"/>
              <p:cNvSpPr>
                <a:spLocks noChangeArrowheads="1"/>
              </p:cNvSpPr>
              <p:nvPr/>
            </p:nvSpPr>
            <p:spPr bwMode="auto">
              <a:xfrm>
                <a:off x="2746" y="2209"/>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55" name="Rectangle 595"/>
              <p:cNvSpPr>
                <a:spLocks noChangeArrowheads="1"/>
              </p:cNvSpPr>
              <p:nvPr/>
            </p:nvSpPr>
            <p:spPr bwMode="auto">
              <a:xfrm>
                <a:off x="2746" y="2196"/>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956" name="Rectangle 596"/>
              <p:cNvSpPr>
                <a:spLocks noChangeArrowheads="1"/>
              </p:cNvSpPr>
              <p:nvPr/>
            </p:nvSpPr>
            <p:spPr bwMode="auto">
              <a:xfrm>
                <a:off x="2746" y="213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57" name="Rectangle 597"/>
              <p:cNvSpPr>
                <a:spLocks noChangeArrowheads="1"/>
              </p:cNvSpPr>
              <p:nvPr/>
            </p:nvSpPr>
            <p:spPr bwMode="auto">
              <a:xfrm>
                <a:off x="2746" y="2119"/>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958" name="Rectangle 598"/>
              <p:cNvSpPr>
                <a:spLocks noChangeArrowheads="1"/>
              </p:cNvSpPr>
              <p:nvPr/>
            </p:nvSpPr>
            <p:spPr bwMode="auto">
              <a:xfrm>
                <a:off x="2746" y="2157"/>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59" name="Rectangle 599"/>
              <p:cNvSpPr>
                <a:spLocks noChangeArrowheads="1"/>
              </p:cNvSpPr>
              <p:nvPr/>
            </p:nvSpPr>
            <p:spPr bwMode="auto">
              <a:xfrm>
                <a:off x="2746" y="214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60" name="Rectangle 600"/>
              <p:cNvSpPr>
                <a:spLocks noChangeArrowheads="1"/>
              </p:cNvSpPr>
              <p:nvPr/>
            </p:nvSpPr>
            <p:spPr bwMode="auto">
              <a:xfrm>
                <a:off x="2746" y="208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61" name="Rectangle 601"/>
              <p:cNvSpPr>
                <a:spLocks noChangeArrowheads="1"/>
              </p:cNvSpPr>
              <p:nvPr/>
            </p:nvSpPr>
            <p:spPr bwMode="auto">
              <a:xfrm>
                <a:off x="2746" y="2067"/>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62" name="Rectangle 602"/>
              <p:cNvSpPr>
                <a:spLocks noChangeArrowheads="1"/>
              </p:cNvSpPr>
              <p:nvPr/>
            </p:nvSpPr>
            <p:spPr bwMode="auto">
              <a:xfrm>
                <a:off x="2746" y="210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63" name="Rectangle 603"/>
              <p:cNvSpPr>
                <a:spLocks noChangeArrowheads="1"/>
              </p:cNvSpPr>
              <p:nvPr/>
            </p:nvSpPr>
            <p:spPr bwMode="auto">
              <a:xfrm>
                <a:off x="2746" y="209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64" name="Rectangle 604"/>
              <p:cNvSpPr>
                <a:spLocks noChangeArrowheads="1"/>
              </p:cNvSpPr>
              <p:nvPr/>
            </p:nvSpPr>
            <p:spPr bwMode="auto">
              <a:xfrm>
                <a:off x="2746" y="2029"/>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965" name="Rectangle 605"/>
              <p:cNvSpPr>
                <a:spLocks noChangeArrowheads="1"/>
              </p:cNvSpPr>
              <p:nvPr/>
            </p:nvSpPr>
            <p:spPr bwMode="auto">
              <a:xfrm>
                <a:off x="2746" y="2015"/>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66" name="Rectangle 606"/>
              <p:cNvSpPr>
                <a:spLocks noChangeArrowheads="1"/>
              </p:cNvSpPr>
              <p:nvPr/>
            </p:nvSpPr>
            <p:spPr bwMode="auto">
              <a:xfrm>
                <a:off x="2746" y="2054"/>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967" name="Rectangle 607"/>
              <p:cNvSpPr>
                <a:spLocks noChangeArrowheads="1"/>
              </p:cNvSpPr>
              <p:nvPr/>
            </p:nvSpPr>
            <p:spPr bwMode="auto">
              <a:xfrm>
                <a:off x="2746" y="2040"/>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68" name="Rectangle 608"/>
              <p:cNvSpPr>
                <a:spLocks noChangeArrowheads="1"/>
              </p:cNvSpPr>
              <p:nvPr/>
            </p:nvSpPr>
            <p:spPr bwMode="auto">
              <a:xfrm>
                <a:off x="2746" y="1976"/>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69" name="Rectangle 609"/>
              <p:cNvSpPr>
                <a:spLocks noChangeArrowheads="1"/>
              </p:cNvSpPr>
              <p:nvPr/>
            </p:nvSpPr>
            <p:spPr bwMode="auto">
              <a:xfrm>
                <a:off x="2746" y="1962"/>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70" name="Rectangle 610"/>
              <p:cNvSpPr>
                <a:spLocks noChangeArrowheads="1"/>
              </p:cNvSpPr>
              <p:nvPr/>
            </p:nvSpPr>
            <p:spPr bwMode="auto">
              <a:xfrm>
                <a:off x="2746" y="2001"/>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71" name="Rectangle 611"/>
              <p:cNvSpPr>
                <a:spLocks noChangeArrowheads="1"/>
              </p:cNvSpPr>
              <p:nvPr/>
            </p:nvSpPr>
            <p:spPr bwMode="auto">
              <a:xfrm>
                <a:off x="2746" y="1988"/>
                <a:ext cx="149" cy="6"/>
              </a:xfrm>
              <a:prstGeom prst="rect">
                <a:avLst/>
              </a:prstGeom>
              <a:solidFill>
                <a:srgbClr val="7D7C7B"/>
              </a:solidFill>
              <a:ln w="0">
                <a:solidFill>
                  <a:schemeClr val="bg2"/>
                </a:solidFill>
                <a:miter lim="800000"/>
                <a:headEnd/>
                <a:tailEnd/>
              </a:ln>
            </p:spPr>
            <p:txBody>
              <a:bodyPr/>
              <a:lstStyle/>
              <a:p>
                <a:endParaRPr lang="en-US"/>
              </a:p>
            </p:txBody>
          </p:sp>
          <p:sp>
            <p:nvSpPr>
              <p:cNvPr id="1039972" name="Rectangle 612"/>
              <p:cNvSpPr>
                <a:spLocks noChangeArrowheads="1"/>
              </p:cNvSpPr>
              <p:nvPr/>
            </p:nvSpPr>
            <p:spPr bwMode="auto">
              <a:xfrm>
                <a:off x="2746" y="1924"/>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73" name="Rectangle 613"/>
              <p:cNvSpPr>
                <a:spLocks noChangeArrowheads="1"/>
              </p:cNvSpPr>
              <p:nvPr/>
            </p:nvSpPr>
            <p:spPr bwMode="auto">
              <a:xfrm>
                <a:off x="2746" y="1911"/>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74" name="Rectangle 614"/>
              <p:cNvSpPr>
                <a:spLocks noChangeArrowheads="1"/>
              </p:cNvSpPr>
              <p:nvPr/>
            </p:nvSpPr>
            <p:spPr bwMode="auto">
              <a:xfrm>
                <a:off x="2746" y="1949"/>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75" name="Rectangle 615"/>
              <p:cNvSpPr>
                <a:spLocks noChangeArrowheads="1"/>
              </p:cNvSpPr>
              <p:nvPr/>
            </p:nvSpPr>
            <p:spPr bwMode="auto">
              <a:xfrm>
                <a:off x="2746" y="1936"/>
                <a:ext cx="149" cy="7"/>
              </a:xfrm>
              <a:prstGeom prst="rect">
                <a:avLst/>
              </a:prstGeom>
              <a:solidFill>
                <a:srgbClr val="7D7C7B"/>
              </a:solidFill>
              <a:ln w="0">
                <a:solidFill>
                  <a:schemeClr val="bg2"/>
                </a:solidFill>
                <a:miter lim="800000"/>
                <a:headEnd/>
                <a:tailEnd/>
              </a:ln>
            </p:spPr>
            <p:txBody>
              <a:bodyPr/>
              <a:lstStyle/>
              <a:p>
                <a:endParaRPr lang="en-US"/>
              </a:p>
            </p:txBody>
          </p:sp>
          <p:sp>
            <p:nvSpPr>
              <p:cNvPr id="1039976" name="Line 616"/>
              <p:cNvSpPr>
                <a:spLocks noChangeShapeType="1"/>
              </p:cNvSpPr>
              <p:nvPr/>
            </p:nvSpPr>
            <p:spPr bwMode="auto">
              <a:xfrm flipH="1">
                <a:off x="2618" y="2352"/>
                <a:ext cx="277" cy="1"/>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9977" name="Freeform 617"/>
              <p:cNvSpPr>
                <a:spLocks/>
              </p:cNvSpPr>
              <p:nvPr/>
            </p:nvSpPr>
            <p:spPr bwMode="auto">
              <a:xfrm>
                <a:off x="2496" y="2326"/>
                <a:ext cx="122" cy="26"/>
              </a:xfrm>
              <a:custGeom>
                <a:avLst/>
                <a:gdLst>
                  <a:gd name="T0" fmla="*/ 1220 w 1220"/>
                  <a:gd name="T1" fmla="*/ 261 h 261"/>
                  <a:gd name="T2" fmla="*/ 1215 w 1220"/>
                  <a:gd name="T3" fmla="*/ 258 h 261"/>
                  <a:gd name="T4" fmla="*/ 1199 w 1220"/>
                  <a:gd name="T5" fmla="*/ 249 h 261"/>
                  <a:gd name="T6" fmla="*/ 1174 w 1220"/>
                  <a:gd name="T7" fmla="*/ 236 h 261"/>
                  <a:gd name="T8" fmla="*/ 1139 w 1220"/>
                  <a:gd name="T9" fmla="*/ 220 h 261"/>
                  <a:gd name="T10" fmla="*/ 1094 w 1220"/>
                  <a:gd name="T11" fmla="*/ 200 h 261"/>
                  <a:gd name="T12" fmla="*/ 1040 w 1220"/>
                  <a:gd name="T13" fmla="*/ 177 h 261"/>
                  <a:gd name="T14" fmla="*/ 976 w 1220"/>
                  <a:gd name="T15" fmla="*/ 154 h 261"/>
                  <a:gd name="T16" fmla="*/ 903 w 1220"/>
                  <a:gd name="T17" fmla="*/ 130 h 261"/>
                  <a:gd name="T18" fmla="*/ 821 w 1220"/>
                  <a:gd name="T19" fmla="*/ 105 h 261"/>
                  <a:gd name="T20" fmla="*/ 730 w 1220"/>
                  <a:gd name="T21" fmla="*/ 82 h 261"/>
                  <a:gd name="T22" fmla="*/ 630 w 1220"/>
                  <a:gd name="T23" fmla="*/ 59 h 261"/>
                  <a:gd name="T24" fmla="*/ 521 w 1220"/>
                  <a:gd name="T25" fmla="*/ 40 h 261"/>
                  <a:gd name="T26" fmla="*/ 402 w 1220"/>
                  <a:gd name="T27" fmla="*/ 23 h 261"/>
                  <a:gd name="T28" fmla="*/ 277 w 1220"/>
                  <a:gd name="T29" fmla="*/ 10 h 261"/>
                  <a:gd name="T30" fmla="*/ 142 w 1220"/>
                  <a:gd name="T31" fmla="*/ 2 h 261"/>
                  <a:gd name="T32" fmla="*/ 0 w 1220"/>
                  <a:gd name="T3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0" h="261">
                    <a:moveTo>
                      <a:pt x="1220" y="261"/>
                    </a:moveTo>
                    <a:lnTo>
                      <a:pt x="1215" y="258"/>
                    </a:lnTo>
                    <a:lnTo>
                      <a:pt x="1199" y="249"/>
                    </a:lnTo>
                    <a:lnTo>
                      <a:pt x="1174" y="236"/>
                    </a:lnTo>
                    <a:lnTo>
                      <a:pt x="1139" y="220"/>
                    </a:lnTo>
                    <a:lnTo>
                      <a:pt x="1094" y="200"/>
                    </a:lnTo>
                    <a:lnTo>
                      <a:pt x="1040" y="177"/>
                    </a:lnTo>
                    <a:lnTo>
                      <a:pt x="976" y="154"/>
                    </a:lnTo>
                    <a:lnTo>
                      <a:pt x="903" y="130"/>
                    </a:lnTo>
                    <a:lnTo>
                      <a:pt x="821" y="105"/>
                    </a:lnTo>
                    <a:lnTo>
                      <a:pt x="730" y="82"/>
                    </a:lnTo>
                    <a:lnTo>
                      <a:pt x="630" y="59"/>
                    </a:lnTo>
                    <a:lnTo>
                      <a:pt x="521" y="40"/>
                    </a:lnTo>
                    <a:lnTo>
                      <a:pt x="402" y="23"/>
                    </a:lnTo>
                    <a:lnTo>
                      <a:pt x="277" y="10"/>
                    </a:lnTo>
                    <a:lnTo>
                      <a:pt x="142" y="2"/>
                    </a:lnTo>
                    <a:lnTo>
                      <a:pt x="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9978" name="Freeform 618"/>
              <p:cNvSpPr>
                <a:spLocks/>
              </p:cNvSpPr>
              <p:nvPr/>
            </p:nvSpPr>
            <p:spPr bwMode="auto">
              <a:xfrm>
                <a:off x="2618" y="2352"/>
                <a:ext cx="1" cy="1"/>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000000"/>
              </a:solidFill>
              <a:ln w="0">
                <a:solidFill>
                  <a:schemeClr val="bg2"/>
                </a:solidFill>
                <a:prstDash val="solid"/>
                <a:round/>
                <a:headEnd/>
                <a:tailEnd/>
              </a:ln>
            </p:spPr>
            <p:txBody>
              <a:bodyPr/>
              <a:lstStyle/>
              <a:p>
                <a:endParaRPr lang="en-US"/>
              </a:p>
            </p:txBody>
          </p:sp>
          <p:sp>
            <p:nvSpPr>
              <p:cNvPr id="1039979" name="Freeform 619"/>
              <p:cNvSpPr>
                <a:spLocks/>
              </p:cNvSpPr>
              <p:nvPr/>
            </p:nvSpPr>
            <p:spPr bwMode="auto">
              <a:xfrm>
                <a:off x="2496" y="2326"/>
                <a:ext cx="1" cy="1"/>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000000"/>
              </a:solidFill>
              <a:ln w="0">
                <a:solidFill>
                  <a:schemeClr val="bg2"/>
                </a:solidFill>
                <a:prstDash val="solid"/>
                <a:round/>
                <a:headEnd/>
                <a:tailEnd/>
              </a:ln>
            </p:spPr>
            <p:txBody>
              <a:bodyPr/>
              <a:lstStyle/>
              <a:p>
                <a:endParaRPr lang="en-US"/>
              </a:p>
            </p:txBody>
          </p:sp>
          <p:sp>
            <p:nvSpPr>
              <p:cNvPr id="1039980" name="Freeform 620"/>
              <p:cNvSpPr>
                <a:spLocks/>
              </p:cNvSpPr>
              <p:nvPr/>
            </p:nvSpPr>
            <p:spPr bwMode="auto">
              <a:xfrm>
                <a:off x="2903" y="1621"/>
                <a:ext cx="65" cy="64"/>
              </a:xfrm>
              <a:custGeom>
                <a:avLst/>
                <a:gdLst>
                  <a:gd name="T0" fmla="*/ 585 w 644"/>
                  <a:gd name="T1" fmla="*/ 641 h 642"/>
                  <a:gd name="T2" fmla="*/ 598 w 644"/>
                  <a:gd name="T3" fmla="*/ 639 h 642"/>
                  <a:gd name="T4" fmla="*/ 610 w 644"/>
                  <a:gd name="T5" fmla="*/ 634 h 642"/>
                  <a:gd name="T6" fmla="*/ 620 w 644"/>
                  <a:gd name="T7" fmla="*/ 626 h 642"/>
                  <a:gd name="T8" fmla="*/ 629 w 644"/>
                  <a:gd name="T9" fmla="*/ 618 h 642"/>
                  <a:gd name="T10" fmla="*/ 636 w 644"/>
                  <a:gd name="T11" fmla="*/ 608 h 642"/>
                  <a:gd name="T12" fmla="*/ 641 w 644"/>
                  <a:gd name="T13" fmla="*/ 597 h 642"/>
                  <a:gd name="T14" fmla="*/ 643 w 644"/>
                  <a:gd name="T15" fmla="*/ 584 h 642"/>
                  <a:gd name="T16" fmla="*/ 644 w 644"/>
                  <a:gd name="T17" fmla="*/ 64 h 642"/>
                  <a:gd name="T18" fmla="*/ 642 w 644"/>
                  <a:gd name="T19" fmla="*/ 51 h 642"/>
                  <a:gd name="T20" fmla="*/ 639 w 644"/>
                  <a:gd name="T21" fmla="*/ 38 h 642"/>
                  <a:gd name="T22" fmla="*/ 633 w 644"/>
                  <a:gd name="T23" fmla="*/ 28 h 642"/>
                  <a:gd name="T24" fmla="*/ 624 w 644"/>
                  <a:gd name="T25" fmla="*/ 19 h 642"/>
                  <a:gd name="T26" fmla="*/ 615 w 644"/>
                  <a:gd name="T27" fmla="*/ 11 h 642"/>
                  <a:gd name="T28" fmla="*/ 604 w 644"/>
                  <a:gd name="T29" fmla="*/ 5 h 642"/>
                  <a:gd name="T30" fmla="*/ 591 w 644"/>
                  <a:gd name="T31" fmla="*/ 1 h 642"/>
                  <a:gd name="T32" fmla="*/ 579 w 644"/>
                  <a:gd name="T33" fmla="*/ 0 h 642"/>
                  <a:gd name="T34" fmla="*/ 58 w 644"/>
                  <a:gd name="T35" fmla="*/ 0 h 642"/>
                  <a:gd name="T36" fmla="*/ 45 w 644"/>
                  <a:gd name="T37" fmla="*/ 2 h 642"/>
                  <a:gd name="T38" fmla="*/ 34 w 644"/>
                  <a:gd name="T39" fmla="*/ 8 h 642"/>
                  <a:gd name="T40" fmla="*/ 23 w 644"/>
                  <a:gd name="T41" fmla="*/ 15 h 642"/>
                  <a:gd name="T42" fmla="*/ 14 w 644"/>
                  <a:gd name="T43" fmla="*/ 23 h 642"/>
                  <a:gd name="T44" fmla="*/ 7 w 644"/>
                  <a:gd name="T45" fmla="*/ 33 h 642"/>
                  <a:gd name="T46" fmla="*/ 2 w 644"/>
                  <a:gd name="T47" fmla="*/ 45 h 642"/>
                  <a:gd name="T48" fmla="*/ 0 w 644"/>
                  <a:gd name="T49" fmla="*/ 57 h 642"/>
                  <a:gd name="T50" fmla="*/ 0 w 644"/>
                  <a:gd name="T51" fmla="*/ 578 h 642"/>
                  <a:gd name="T52" fmla="*/ 1 w 644"/>
                  <a:gd name="T53" fmla="*/ 591 h 642"/>
                  <a:gd name="T54" fmla="*/ 4 w 644"/>
                  <a:gd name="T55" fmla="*/ 603 h 642"/>
                  <a:gd name="T56" fmla="*/ 10 w 644"/>
                  <a:gd name="T57" fmla="*/ 613 h 642"/>
                  <a:gd name="T58" fmla="*/ 18 w 644"/>
                  <a:gd name="T59" fmla="*/ 622 h 642"/>
                  <a:gd name="T60" fmla="*/ 27 w 644"/>
                  <a:gd name="T61" fmla="*/ 631 h 642"/>
                  <a:gd name="T62" fmla="*/ 39 w 644"/>
                  <a:gd name="T63" fmla="*/ 637 h 642"/>
                  <a:gd name="T64" fmla="*/ 51 w 644"/>
                  <a:gd name="T65" fmla="*/ 640 h 642"/>
                  <a:gd name="T66" fmla="*/ 65 w 644"/>
                  <a:gd name="T67"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4" h="642">
                    <a:moveTo>
                      <a:pt x="579" y="642"/>
                    </a:moveTo>
                    <a:lnTo>
                      <a:pt x="585" y="641"/>
                    </a:lnTo>
                    <a:lnTo>
                      <a:pt x="591" y="640"/>
                    </a:lnTo>
                    <a:lnTo>
                      <a:pt x="598" y="639"/>
                    </a:lnTo>
                    <a:lnTo>
                      <a:pt x="604" y="637"/>
                    </a:lnTo>
                    <a:lnTo>
                      <a:pt x="610" y="634"/>
                    </a:lnTo>
                    <a:lnTo>
                      <a:pt x="615" y="631"/>
                    </a:lnTo>
                    <a:lnTo>
                      <a:pt x="620" y="626"/>
                    </a:lnTo>
                    <a:lnTo>
                      <a:pt x="624" y="622"/>
                    </a:lnTo>
                    <a:lnTo>
                      <a:pt x="629" y="618"/>
                    </a:lnTo>
                    <a:lnTo>
                      <a:pt x="633" y="613"/>
                    </a:lnTo>
                    <a:lnTo>
                      <a:pt x="636" y="608"/>
                    </a:lnTo>
                    <a:lnTo>
                      <a:pt x="639" y="603"/>
                    </a:lnTo>
                    <a:lnTo>
                      <a:pt x="641" y="597"/>
                    </a:lnTo>
                    <a:lnTo>
                      <a:pt x="642" y="591"/>
                    </a:lnTo>
                    <a:lnTo>
                      <a:pt x="643" y="584"/>
                    </a:lnTo>
                    <a:lnTo>
                      <a:pt x="644" y="578"/>
                    </a:lnTo>
                    <a:lnTo>
                      <a:pt x="644" y="64"/>
                    </a:lnTo>
                    <a:lnTo>
                      <a:pt x="643" y="57"/>
                    </a:lnTo>
                    <a:lnTo>
                      <a:pt x="642" y="51"/>
                    </a:lnTo>
                    <a:lnTo>
                      <a:pt x="641" y="45"/>
                    </a:lnTo>
                    <a:lnTo>
                      <a:pt x="639" y="38"/>
                    </a:lnTo>
                    <a:lnTo>
                      <a:pt x="636" y="33"/>
                    </a:lnTo>
                    <a:lnTo>
                      <a:pt x="633" y="28"/>
                    </a:lnTo>
                    <a:lnTo>
                      <a:pt x="629" y="23"/>
                    </a:lnTo>
                    <a:lnTo>
                      <a:pt x="624" y="19"/>
                    </a:lnTo>
                    <a:lnTo>
                      <a:pt x="620" y="15"/>
                    </a:lnTo>
                    <a:lnTo>
                      <a:pt x="615" y="11"/>
                    </a:lnTo>
                    <a:lnTo>
                      <a:pt x="610" y="8"/>
                    </a:lnTo>
                    <a:lnTo>
                      <a:pt x="604" y="5"/>
                    </a:lnTo>
                    <a:lnTo>
                      <a:pt x="598" y="2"/>
                    </a:lnTo>
                    <a:lnTo>
                      <a:pt x="591" y="1"/>
                    </a:lnTo>
                    <a:lnTo>
                      <a:pt x="585" y="0"/>
                    </a:lnTo>
                    <a:lnTo>
                      <a:pt x="579" y="0"/>
                    </a:lnTo>
                    <a:lnTo>
                      <a:pt x="65" y="0"/>
                    </a:lnTo>
                    <a:lnTo>
                      <a:pt x="58" y="0"/>
                    </a:lnTo>
                    <a:lnTo>
                      <a:pt x="51" y="1"/>
                    </a:lnTo>
                    <a:lnTo>
                      <a:pt x="45" y="2"/>
                    </a:lnTo>
                    <a:lnTo>
                      <a:pt x="39" y="5"/>
                    </a:lnTo>
                    <a:lnTo>
                      <a:pt x="34" y="8"/>
                    </a:lnTo>
                    <a:lnTo>
                      <a:pt x="27" y="11"/>
                    </a:lnTo>
                    <a:lnTo>
                      <a:pt x="23" y="15"/>
                    </a:lnTo>
                    <a:lnTo>
                      <a:pt x="18" y="19"/>
                    </a:lnTo>
                    <a:lnTo>
                      <a:pt x="14" y="23"/>
                    </a:lnTo>
                    <a:lnTo>
                      <a:pt x="10" y="28"/>
                    </a:lnTo>
                    <a:lnTo>
                      <a:pt x="7" y="33"/>
                    </a:lnTo>
                    <a:lnTo>
                      <a:pt x="4" y="38"/>
                    </a:lnTo>
                    <a:lnTo>
                      <a:pt x="2" y="45"/>
                    </a:lnTo>
                    <a:lnTo>
                      <a:pt x="1" y="51"/>
                    </a:lnTo>
                    <a:lnTo>
                      <a:pt x="0" y="57"/>
                    </a:lnTo>
                    <a:lnTo>
                      <a:pt x="0" y="64"/>
                    </a:lnTo>
                    <a:lnTo>
                      <a:pt x="0" y="578"/>
                    </a:lnTo>
                    <a:lnTo>
                      <a:pt x="0" y="584"/>
                    </a:lnTo>
                    <a:lnTo>
                      <a:pt x="1" y="591"/>
                    </a:lnTo>
                    <a:lnTo>
                      <a:pt x="2" y="597"/>
                    </a:lnTo>
                    <a:lnTo>
                      <a:pt x="4" y="603"/>
                    </a:lnTo>
                    <a:lnTo>
                      <a:pt x="7" y="608"/>
                    </a:lnTo>
                    <a:lnTo>
                      <a:pt x="10" y="613"/>
                    </a:lnTo>
                    <a:lnTo>
                      <a:pt x="14" y="618"/>
                    </a:lnTo>
                    <a:lnTo>
                      <a:pt x="18" y="622"/>
                    </a:lnTo>
                    <a:lnTo>
                      <a:pt x="23" y="626"/>
                    </a:lnTo>
                    <a:lnTo>
                      <a:pt x="27" y="631"/>
                    </a:lnTo>
                    <a:lnTo>
                      <a:pt x="34" y="634"/>
                    </a:lnTo>
                    <a:lnTo>
                      <a:pt x="39" y="637"/>
                    </a:lnTo>
                    <a:lnTo>
                      <a:pt x="45" y="639"/>
                    </a:lnTo>
                    <a:lnTo>
                      <a:pt x="51" y="640"/>
                    </a:lnTo>
                    <a:lnTo>
                      <a:pt x="58" y="641"/>
                    </a:lnTo>
                    <a:lnTo>
                      <a:pt x="65" y="642"/>
                    </a:lnTo>
                    <a:lnTo>
                      <a:pt x="579" y="642"/>
                    </a:lnTo>
                    <a:close/>
                  </a:path>
                </a:pathLst>
              </a:custGeom>
              <a:solidFill>
                <a:srgbClr val="333333"/>
              </a:solidFill>
              <a:ln w="0">
                <a:solidFill>
                  <a:schemeClr val="bg2"/>
                </a:solidFill>
                <a:prstDash val="solid"/>
                <a:round/>
                <a:headEnd/>
                <a:tailEnd/>
              </a:ln>
            </p:spPr>
            <p:txBody>
              <a:bodyPr/>
              <a:lstStyle/>
              <a:p>
                <a:endParaRPr lang="en-US"/>
              </a:p>
            </p:txBody>
          </p:sp>
          <p:sp>
            <p:nvSpPr>
              <p:cNvPr id="1039981" name="Freeform 621"/>
              <p:cNvSpPr>
                <a:spLocks/>
              </p:cNvSpPr>
              <p:nvPr/>
            </p:nvSpPr>
            <p:spPr bwMode="auto">
              <a:xfrm>
                <a:off x="2907" y="1624"/>
                <a:ext cx="58" cy="58"/>
              </a:xfrm>
              <a:custGeom>
                <a:avLst/>
                <a:gdLst>
                  <a:gd name="T0" fmla="*/ 527 w 580"/>
                  <a:gd name="T1" fmla="*/ 577 h 578"/>
                  <a:gd name="T2" fmla="*/ 538 w 580"/>
                  <a:gd name="T3" fmla="*/ 575 h 578"/>
                  <a:gd name="T4" fmla="*/ 548 w 580"/>
                  <a:gd name="T5" fmla="*/ 571 h 578"/>
                  <a:gd name="T6" fmla="*/ 558 w 580"/>
                  <a:gd name="T7" fmla="*/ 565 h 578"/>
                  <a:gd name="T8" fmla="*/ 566 w 580"/>
                  <a:gd name="T9" fmla="*/ 556 h 578"/>
                  <a:gd name="T10" fmla="*/ 573 w 580"/>
                  <a:gd name="T11" fmla="*/ 547 h 578"/>
                  <a:gd name="T12" fmla="*/ 577 w 580"/>
                  <a:gd name="T13" fmla="*/ 537 h 578"/>
                  <a:gd name="T14" fmla="*/ 579 w 580"/>
                  <a:gd name="T15" fmla="*/ 526 h 578"/>
                  <a:gd name="T16" fmla="*/ 580 w 580"/>
                  <a:gd name="T17" fmla="*/ 58 h 578"/>
                  <a:gd name="T18" fmla="*/ 578 w 580"/>
                  <a:gd name="T19" fmla="*/ 46 h 578"/>
                  <a:gd name="T20" fmla="*/ 575 w 580"/>
                  <a:gd name="T21" fmla="*/ 35 h 578"/>
                  <a:gd name="T22" fmla="*/ 570 w 580"/>
                  <a:gd name="T23" fmla="*/ 25 h 578"/>
                  <a:gd name="T24" fmla="*/ 563 w 580"/>
                  <a:gd name="T25" fmla="*/ 17 h 578"/>
                  <a:gd name="T26" fmla="*/ 553 w 580"/>
                  <a:gd name="T27" fmla="*/ 10 h 578"/>
                  <a:gd name="T28" fmla="*/ 543 w 580"/>
                  <a:gd name="T29" fmla="*/ 4 h 578"/>
                  <a:gd name="T30" fmla="*/ 533 w 580"/>
                  <a:gd name="T31" fmla="*/ 1 h 578"/>
                  <a:gd name="T32" fmla="*/ 521 w 580"/>
                  <a:gd name="T33" fmla="*/ 0 h 578"/>
                  <a:gd name="T34" fmla="*/ 53 w 580"/>
                  <a:gd name="T35" fmla="*/ 0 h 578"/>
                  <a:gd name="T36" fmla="*/ 42 w 580"/>
                  <a:gd name="T37" fmla="*/ 2 h 578"/>
                  <a:gd name="T38" fmla="*/ 31 w 580"/>
                  <a:gd name="T39" fmla="*/ 6 h 578"/>
                  <a:gd name="T40" fmla="*/ 21 w 580"/>
                  <a:gd name="T41" fmla="*/ 13 h 578"/>
                  <a:gd name="T42" fmla="*/ 14 w 580"/>
                  <a:gd name="T43" fmla="*/ 21 h 578"/>
                  <a:gd name="T44" fmla="*/ 7 w 580"/>
                  <a:gd name="T45" fmla="*/ 30 h 578"/>
                  <a:gd name="T46" fmla="*/ 3 w 580"/>
                  <a:gd name="T47" fmla="*/ 40 h 578"/>
                  <a:gd name="T48" fmla="*/ 0 w 580"/>
                  <a:gd name="T49" fmla="*/ 52 h 578"/>
                  <a:gd name="T50" fmla="*/ 0 w 580"/>
                  <a:gd name="T51" fmla="*/ 520 h 578"/>
                  <a:gd name="T52" fmla="*/ 2 w 580"/>
                  <a:gd name="T53" fmla="*/ 532 h 578"/>
                  <a:gd name="T54" fmla="*/ 5 w 580"/>
                  <a:gd name="T55" fmla="*/ 542 h 578"/>
                  <a:gd name="T56" fmla="*/ 10 w 580"/>
                  <a:gd name="T57" fmla="*/ 552 h 578"/>
                  <a:gd name="T58" fmla="*/ 17 w 580"/>
                  <a:gd name="T59" fmla="*/ 561 h 578"/>
                  <a:gd name="T60" fmla="*/ 26 w 580"/>
                  <a:gd name="T61" fmla="*/ 568 h 578"/>
                  <a:gd name="T62" fmla="*/ 37 w 580"/>
                  <a:gd name="T63" fmla="*/ 573 h 578"/>
                  <a:gd name="T64" fmla="*/ 47 w 580"/>
                  <a:gd name="T65" fmla="*/ 576 h 578"/>
                  <a:gd name="T66" fmla="*/ 59 w 580"/>
                  <a:gd name="T67" fmla="*/ 578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0" h="578">
                    <a:moveTo>
                      <a:pt x="521" y="578"/>
                    </a:moveTo>
                    <a:lnTo>
                      <a:pt x="527" y="577"/>
                    </a:lnTo>
                    <a:lnTo>
                      <a:pt x="533" y="576"/>
                    </a:lnTo>
                    <a:lnTo>
                      <a:pt x="538" y="575"/>
                    </a:lnTo>
                    <a:lnTo>
                      <a:pt x="543" y="573"/>
                    </a:lnTo>
                    <a:lnTo>
                      <a:pt x="548" y="571"/>
                    </a:lnTo>
                    <a:lnTo>
                      <a:pt x="553" y="568"/>
                    </a:lnTo>
                    <a:lnTo>
                      <a:pt x="558" y="565"/>
                    </a:lnTo>
                    <a:lnTo>
                      <a:pt x="563" y="561"/>
                    </a:lnTo>
                    <a:lnTo>
                      <a:pt x="566" y="556"/>
                    </a:lnTo>
                    <a:lnTo>
                      <a:pt x="570" y="552"/>
                    </a:lnTo>
                    <a:lnTo>
                      <a:pt x="573" y="547"/>
                    </a:lnTo>
                    <a:lnTo>
                      <a:pt x="575" y="542"/>
                    </a:lnTo>
                    <a:lnTo>
                      <a:pt x="577" y="537"/>
                    </a:lnTo>
                    <a:lnTo>
                      <a:pt x="578" y="532"/>
                    </a:lnTo>
                    <a:lnTo>
                      <a:pt x="579" y="526"/>
                    </a:lnTo>
                    <a:lnTo>
                      <a:pt x="580" y="520"/>
                    </a:lnTo>
                    <a:lnTo>
                      <a:pt x="580" y="58"/>
                    </a:lnTo>
                    <a:lnTo>
                      <a:pt x="579" y="52"/>
                    </a:lnTo>
                    <a:lnTo>
                      <a:pt x="578" y="46"/>
                    </a:lnTo>
                    <a:lnTo>
                      <a:pt x="577" y="40"/>
                    </a:lnTo>
                    <a:lnTo>
                      <a:pt x="575" y="35"/>
                    </a:lnTo>
                    <a:lnTo>
                      <a:pt x="573" y="30"/>
                    </a:lnTo>
                    <a:lnTo>
                      <a:pt x="570" y="25"/>
                    </a:lnTo>
                    <a:lnTo>
                      <a:pt x="566" y="21"/>
                    </a:lnTo>
                    <a:lnTo>
                      <a:pt x="563" y="17"/>
                    </a:lnTo>
                    <a:lnTo>
                      <a:pt x="558" y="13"/>
                    </a:lnTo>
                    <a:lnTo>
                      <a:pt x="553" y="10"/>
                    </a:lnTo>
                    <a:lnTo>
                      <a:pt x="548" y="6"/>
                    </a:lnTo>
                    <a:lnTo>
                      <a:pt x="543" y="4"/>
                    </a:lnTo>
                    <a:lnTo>
                      <a:pt x="538" y="2"/>
                    </a:lnTo>
                    <a:lnTo>
                      <a:pt x="533" y="1"/>
                    </a:lnTo>
                    <a:lnTo>
                      <a:pt x="527" y="0"/>
                    </a:lnTo>
                    <a:lnTo>
                      <a:pt x="521" y="0"/>
                    </a:lnTo>
                    <a:lnTo>
                      <a:pt x="59" y="0"/>
                    </a:lnTo>
                    <a:lnTo>
                      <a:pt x="53" y="0"/>
                    </a:lnTo>
                    <a:lnTo>
                      <a:pt x="47" y="1"/>
                    </a:lnTo>
                    <a:lnTo>
                      <a:pt x="42" y="2"/>
                    </a:lnTo>
                    <a:lnTo>
                      <a:pt x="37" y="4"/>
                    </a:lnTo>
                    <a:lnTo>
                      <a:pt x="31" y="6"/>
                    </a:lnTo>
                    <a:lnTo>
                      <a:pt x="26" y="10"/>
                    </a:lnTo>
                    <a:lnTo>
                      <a:pt x="21" y="13"/>
                    </a:lnTo>
                    <a:lnTo>
                      <a:pt x="17" y="17"/>
                    </a:lnTo>
                    <a:lnTo>
                      <a:pt x="14" y="21"/>
                    </a:lnTo>
                    <a:lnTo>
                      <a:pt x="10" y="25"/>
                    </a:lnTo>
                    <a:lnTo>
                      <a:pt x="7" y="30"/>
                    </a:lnTo>
                    <a:lnTo>
                      <a:pt x="5" y="35"/>
                    </a:lnTo>
                    <a:lnTo>
                      <a:pt x="3" y="40"/>
                    </a:lnTo>
                    <a:lnTo>
                      <a:pt x="2" y="46"/>
                    </a:lnTo>
                    <a:lnTo>
                      <a:pt x="0" y="52"/>
                    </a:lnTo>
                    <a:lnTo>
                      <a:pt x="0" y="58"/>
                    </a:lnTo>
                    <a:lnTo>
                      <a:pt x="0" y="520"/>
                    </a:lnTo>
                    <a:lnTo>
                      <a:pt x="0" y="526"/>
                    </a:lnTo>
                    <a:lnTo>
                      <a:pt x="2" y="532"/>
                    </a:lnTo>
                    <a:lnTo>
                      <a:pt x="3" y="537"/>
                    </a:lnTo>
                    <a:lnTo>
                      <a:pt x="5" y="542"/>
                    </a:lnTo>
                    <a:lnTo>
                      <a:pt x="7" y="547"/>
                    </a:lnTo>
                    <a:lnTo>
                      <a:pt x="10" y="552"/>
                    </a:lnTo>
                    <a:lnTo>
                      <a:pt x="14" y="556"/>
                    </a:lnTo>
                    <a:lnTo>
                      <a:pt x="17" y="561"/>
                    </a:lnTo>
                    <a:lnTo>
                      <a:pt x="21" y="565"/>
                    </a:lnTo>
                    <a:lnTo>
                      <a:pt x="26" y="568"/>
                    </a:lnTo>
                    <a:lnTo>
                      <a:pt x="31" y="571"/>
                    </a:lnTo>
                    <a:lnTo>
                      <a:pt x="37" y="573"/>
                    </a:lnTo>
                    <a:lnTo>
                      <a:pt x="42" y="575"/>
                    </a:lnTo>
                    <a:lnTo>
                      <a:pt x="47" y="576"/>
                    </a:lnTo>
                    <a:lnTo>
                      <a:pt x="53" y="577"/>
                    </a:lnTo>
                    <a:lnTo>
                      <a:pt x="59" y="578"/>
                    </a:lnTo>
                    <a:lnTo>
                      <a:pt x="521" y="578"/>
                    </a:lnTo>
                    <a:close/>
                  </a:path>
                </a:pathLst>
              </a:custGeom>
              <a:solidFill>
                <a:srgbClr val="F2EEE2"/>
              </a:solidFill>
              <a:ln w="0">
                <a:solidFill>
                  <a:schemeClr val="bg2"/>
                </a:solidFill>
                <a:prstDash val="solid"/>
                <a:round/>
                <a:headEnd/>
                <a:tailEnd/>
              </a:ln>
            </p:spPr>
            <p:txBody>
              <a:bodyPr/>
              <a:lstStyle/>
              <a:p>
                <a:endParaRPr lang="en-US"/>
              </a:p>
            </p:txBody>
          </p:sp>
          <p:sp>
            <p:nvSpPr>
              <p:cNvPr id="1039982" name="Rectangle 622"/>
              <p:cNvSpPr>
                <a:spLocks noChangeArrowheads="1"/>
              </p:cNvSpPr>
              <p:nvPr/>
            </p:nvSpPr>
            <p:spPr bwMode="auto">
              <a:xfrm>
                <a:off x="2895" y="2384"/>
                <a:ext cx="58" cy="53"/>
              </a:xfrm>
              <a:prstGeom prst="rect">
                <a:avLst/>
              </a:prstGeom>
              <a:solidFill>
                <a:srgbClr val="D4D3D1"/>
              </a:solidFill>
              <a:ln w="0">
                <a:solidFill>
                  <a:schemeClr val="bg2"/>
                </a:solidFill>
                <a:miter lim="800000"/>
                <a:headEnd/>
                <a:tailEnd/>
              </a:ln>
            </p:spPr>
            <p:txBody>
              <a:bodyPr/>
              <a:lstStyle/>
              <a:p>
                <a:endParaRPr lang="en-US"/>
              </a:p>
            </p:txBody>
          </p:sp>
          <p:sp>
            <p:nvSpPr>
              <p:cNvPr id="1039983" name="Rectangle 623"/>
              <p:cNvSpPr>
                <a:spLocks noChangeArrowheads="1"/>
              </p:cNvSpPr>
              <p:nvPr/>
            </p:nvSpPr>
            <p:spPr bwMode="auto">
              <a:xfrm>
                <a:off x="2929" y="2387"/>
                <a:ext cx="19" cy="47"/>
              </a:xfrm>
              <a:prstGeom prst="rect">
                <a:avLst/>
              </a:prstGeom>
              <a:solidFill>
                <a:srgbClr val="FAF8F6"/>
              </a:solidFill>
              <a:ln w="0">
                <a:solidFill>
                  <a:schemeClr val="bg2"/>
                </a:solidFill>
                <a:miter lim="800000"/>
                <a:headEnd/>
                <a:tailEnd/>
              </a:ln>
            </p:spPr>
            <p:txBody>
              <a:bodyPr/>
              <a:lstStyle/>
              <a:p>
                <a:endParaRPr lang="en-US"/>
              </a:p>
            </p:txBody>
          </p:sp>
          <p:sp>
            <p:nvSpPr>
              <p:cNvPr id="1039984" name="Rectangle 624"/>
              <p:cNvSpPr>
                <a:spLocks noChangeArrowheads="1"/>
              </p:cNvSpPr>
              <p:nvPr/>
            </p:nvSpPr>
            <p:spPr bwMode="auto">
              <a:xfrm>
                <a:off x="2895" y="2160"/>
                <a:ext cx="58" cy="54"/>
              </a:xfrm>
              <a:prstGeom prst="rect">
                <a:avLst/>
              </a:prstGeom>
              <a:solidFill>
                <a:srgbClr val="C8C6C5"/>
              </a:solidFill>
              <a:ln w="0">
                <a:solidFill>
                  <a:schemeClr val="bg2"/>
                </a:solidFill>
                <a:miter lim="800000"/>
                <a:headEnd/>
                <a:tailEnd/>
              </a:ln>
            </p:spPr>
            <p:txBody>
              <a:bodyPr/>
              <a:lstStyle/>
              <a:p>
                <a:endParaRPr lang="en-US"/>
              </a:p>
            </p:txBody>
          </p:sp>
          <p:sp>
            <p:nvSpPr>
              <p:cNvPr id="1039985" name="Rectangle 625"/>
              <p:cNvSpPr>
                <a:spLocks noChangeArrowheads="1"/>
              </p:cNvSpPr>
              <p:nvPr/>
            </p:nvSpPr>
            <p:spPr bwMode="auto">
              <a:xfrm>
                <a:off x="2929" y="2164"/>
                <a:ext cx="19" cy="46"/>
              </a:xfrm>
              <a:prstGeom prst="rect">
                <a:avLst/>
              </a:prstGeom>
              <a:solidFill>
                <a:srgbClr val="FAF8F6"/>
              </a:solidFill>
              <a:ln w="0">
                <a:solidFill>
                  <a:schemeClr val="bg2"/>
                </a:solidFill>
                <a:miter lim="800000"/>
                <a:headEnd/>
                <a:tailEnd/>
              </a:ln>
            </p:spPr>
            <p:txBody>
              <a:bodyPr/>
              <a:lstStyle/>
              <a:p>
                <a:endParaRPr lang="en-US"/>
              </a:p>
            </p:txBody>
          </p:sp>
          <p:sp>
            <p:nvSpPr>
              <p:cNvPr id="1039986" name="Rectangle 626"/>
              <p:cNvSpPr>
                <a:spLocks noChangeArrowheads="1"/>
              </p:cNvSpPr>
              <p:nvPr/>
            </p:nvSpPr>
            <p:spPr bwMode="auto">
              <a:xfrm>
                <a:off x="2929" y="2293"/>
                <a:ext cx="23" cy="18"/>
              </a:xfrm>
              <a:prstGeom prst="rect">
                <a:avLst/>
              </a:prstGeom>
              <a:solidFill>
                <a:srgbClr val="FAF8F6"/>
              </a:solidFill>
              <a:ln w="0">
                <a:solidFill>
                  <a:schemeClr val="bg2"/>
                </a:solidFill>
                <a:miter lim="800000"/>
                <a:headEnd/>
                <a:tailEnd/>
              </a:ln>
            </p:spPr>
            <p:txBody>
              <a:bodyPr/>
              <a:lstStyle/>
              <a:p>
                <a:endParaRPr lang="en-US"/>
              </a:p>
            </p:txBody>
          </p:sp>
          <p:sp>
            <p:nvSpPr>
              <p:cNvPr id="1039987" name="Rectangle 627"/>
              <p:cNvSpPr>
                <a:spLocks noChangeArrowheads="1"/>
              </p:cNvSpPr>
              <p:nvPr/>
            </p:nvSpPr>
            <p:spPr bwMode="auto">
              <a:xfrm>
                <a:off x="2929" y="2237"/>
                <a:ext cx="23" cy="19"/>
              </a:xfrm>
              <a:prstGeom prst="rect">
                <a:avLst/>
              </a:prstGeom>
              <a:solidFill>
                <a:srgbClr val="FAF8F6"/>
              </a:solidFill>
              <a:ln w="0">
                <a:solidFill>
                  <a:schemeClr val="bg2"/>
                </a:solidFill>
                <a:miter lim="800000"/>
                <a:headEnd/>
                <a:tailEnd/>
              </a:ln>
            </p:spPr>
            <p:txBody>
              <a:bodyPr/>
              <a:lstStyle/>
              <a:p>
                <a:endParaRPr lang="en-US"/>
              </a:p>
            </p:txBody>
          </p:sp>
        </p:grpSp>
      </p:grpSp>
      <p:sp>
        <p:nvSpPr>
          <p:cNvPr id="1039988" name="Line 628"/>
          <p:cNvSpPr>
            <a:spLocks noChangeShapeType="1"/>
          </p:cNvSpPr>
          <p:nvPr/>
        </p:nvSpPr>
        <p:spPr bwMode="auto">
          <a:xfrm flipV="1">
            <a:off x="8305800" y="3753180"/>
            <a:ext cx="0" cy="719138"/>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9989" name="Line 629"/>
          <p:cNvSpPr>
            <a:spLocks noChangeShapeType="1"/>
          </p:cNvSpPr>
          <p:nvPr/>
        </p:nvSpPr>
        <p:spPr bwMode="auto">
          <a:xfrm flipH="1">
            <a:off x="7924800" y="3753180"/>
            <a:ext cx="304800" cy="1588"/>
          </a:xfrm>
          <a:prstGeom prst="line">
            <a:avLst/>
          </a:prstGeom>
          <a:noFill/>
          <a:ln w="50800" cap="sq">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1039990" name="Object 630"/>
          <p:cNvGraphicFramePr>
            <a:graphicFrameLocks noChangeAspect="1"/>
          </p:cNvGraphicFramePr>
          <p:nvPr>
            <p:extLst/>
          </p:nvPr>
        </p:nvGraphicFramePr>
        <p:xfrm>
          <a:off x="0" y="1771980"/>
          <a:ext cx="2209800" cy="1131888"/>
        </p:xfrm>
        <a:graphic>
          <a:graphicData uri="http://schemas.openxmlformats.org/presentationml/2006/ole">
            <mc:AlternateContent xmlns:mc="http://schemas.openxmlformats.org/markup-compatibility/2006">
              <mc:Choice xmlns:v="urn:schemas-microsoft-com:vml" Requires="v">
                <p:oleObj spid="_x0000_s1048" name="Clip" r:id="rId15" imgW="4190400" imgH="2149200" progId="MS_ClipArt_Gallery.2">
                  <p:embed/>
                </p:oleObj>
              </mc:Choice>
              <mc:Fallback>
                <p:oleObj name="Clip" r:id="rId15" imgW="4190400" imgH="2149200" progId="MS_ClipArt_Gallery.2">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771980"/>
                        <a:ext cx="2209800" cy="1131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39991" name="Group 631"/>
          <p:cNvGrpSpPr>
            <a:grpSpLocks/>
          </p:cNvGrpSpPr>
          <p:nvPr/>
        </p:nvGrpSpPr>
        <p:grpSpPr bwMode="auto">
          <a:xfrm>
            <a:off x="838200" y="2229180"/>
            <a:ext cx="914400" cy="304800"/>
            <a:chOff x="1745" y="1008"/>
            <a:chExt cx="3871" cy="1392"/>
          </a:xfrm>
        </p:grpSpPr>
        <p:sp>
          <p:nvSpPr>
            <p:cNvPr id="1039992" name="Line 632"/>
            <p:cNvSpPr>
              <a:spLocks noChangeShapeType="1"/>
            </p:cNvSpPr>
            <p:nvPr/>
          </p:nvSpPr>
          <p:spPr bwMode="auto">
            <a:xfrm flipH="1" flipV="1">
              <a:off x="1762" y="1408"/>
              <a:ext cx="175" cy="17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993" name="Line 633"/>
            <p:cNvSpPr>
              <a:spLocks noChangeShapeType="1"/>
            </p:cNvSpPr>
            <p:nvPr/>
          </p:nvSpPr>
          <p:spPr bwMode="auto">
            <a:xfrm>
              <a:off x="1745" y="1399"/>
              <a:ext cx="37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039994" name="Group 634"/>
            <p:cNvGrpSpPr>
              <a:grpSpLocks/>
            </p:cNvGrpSpPr>
            <p:nvPr/>
          </p:nvGrpSpPr>
          <p:grpSpPr bwMode="auto">
            <a:xfrm>
              <a:off x="1925" y="1008"/>
              <a:ext cx="3691" cy="1392"/>
              <a:chOff x="1925" y="1008"/>
              <a:chExt cx="3691" cy="1392"/>
            </a:xfrm>
          </p:grpSpPr>
          <p:sp>
            <p:nvSpPr>
              <p:cNvPr id="1039995" name="AutoShape 635"/>
              <p:cNvSpPr>
                <a:spLocks noChangeArrowheads="1"/>
              </p:cNvSpPr>
              <p:nvPr/>
            </p:nvSpPr>
            <p:spPr bwMode="auto">
              <a:xfrm>
                <a:off x="2208" y="1431"/>
                <a:ext cx="750" cy="590"/>
              </a:xfrm>
              <a:prstGeom prst="cube">
                <a:avLst>
                  <a:gd name="adj" fmla="val 25000"/>
                </a:avLst>
              </a:prstGeom>
              <a:solidFill>
                <a:srgbClr val="33CC33"/>
              </a:solidFill>
              <a:ln w="12700">
                <a:solidFill>
                  <a:srgbClr val="28004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600" b="1">
                  <a:solidFill>
                    <a:schemeClr val="bg1"/>
                  </a:solidFill>
                </a:endParaRPr>
              </a:p>
            </p:txBody>
          </p:sp>
          <p:sp>
            <p:nvSpPr>
              <p:cNvPr id="1039996" name="Line 636"/>
              <p:cNvSpPr>
                <a:spLocks noChangeShapeType="1"/>
              </p:cNvSpPr>
              <p:nvPr/>
            </p:nvSpPr>
            <p:spPr bwMode="auto">
              <a:xfrm>
                <a:off x="1934" y="1831"/>
                <a:ext cx="26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997" name="Line 637"/>
              <p:cNvSpPr>
                <a:spLocks noChangeShapeType="1"/>
              </p:cNvSpPr>
              <p:nvPr/>
            </p:nvSpPr>
            <p:spPr bwMode="auto">
              <a:xfrm flipV="1">
                <a:off x="1925" y="1555"/>
                <a:ext cx="0" cy="27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998" name="Line 638"/>
              <p:cNvSpPr>
                <a:spLocks noChangeShapeType="1"/>
              </p:cNvSpPr>
              <p:nvPr/>
            </p:nvSpPr>
            <p:spPr bwMode="auto">
              <a:xfrm flipV="1">
                <a:off x="1937" y="1392"/>
                <a:ext cx="178" cy="17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999" name="Rectangle 639"/>
              <p:cNvSpPr>
                <a:spLocks noChangeArrowheads="1"/>
              </p:cNvSpPr>
              <p:nvPr/>
            </p:nvSpPr>
            <p:spPr bwMode="auto">
              <a:xfrm>
                <a:off x="2928" y="1584"/>
                <a:ext cx="2688" cy="240"/>
              </a:xfrm>
              <a:prstGeom prst="rect">
                <a:avLst/>
              </a:prstGeom>
              <a:solidFill>
                <a:srgbClr val="33CC33"/>
              </a:solidFill>
              <a:ln w="28575">
                <a:solidFill>
                  <a:schemeClr val="tx1"/>
                </a:solidFill>
                <a:miter lim="800000"/>
                <a:headEnd/>
                <a:tailEnd/>
              </a:ln>
              <a:effectLst/>
              <a:extLst>
                <a:ext uri="{AF507438-7753-43E0-B8FC-AC1667EBCBE1}">
                  <a14:hiddenEffects xmlns:a14="http://schemas.microsoft.com/office/drawing/2010/main">
                    <a:effectLst>
                      <a:outerShdw dist="107763" dir="18900000" algn="ctr" rotWithShape="0">
                        <a:schemeClr val="bg2"/>
                      </a:outerShdw>
                    </a:effectLst>
                  </a14:hiddenEffects>
                </a:ext>
              </a:extLst>
            </p:spPr>
            <p:txBody>
              <a:bodyPr wrap="none" anchor="ctr"/>
              <a:lstStyle/>
              <a:p>
                <a:endParaRPr lang="en-US"/>
              </a:p>
            </p:txBody>
          </p:sp>
          <p:sp>
            <p:nvSpPr>
              <p:cNvPr id="1040000" name="AutoShape 640"/>
              <p:cNvSpPr>
                <a:spLocks noChangeArrowheads="1"/>
              </p:cNvSpPr>
              <p:nvPr/>
            </p:nvSpPr>
            <p:spPr bwMode="auto">
              <a:xfrm>
                <a:off x="3976" y="1008"/>
                <a:ext cx="528" cy="384"/>
              </a:xfrm>
              <a:prstGeom prst="cube">
                <a:avLst>
                  <a:gd name="adj" fmla="val 25000"/>
                </a:avLst>
              </a:prstGeom>
              <a:solidFill>
                <a:srgbClr val="FFFF99"/>
              </a:solidFill>
              <a:ln w="12700">
                <a:solidFill>
                  <a:srgbClr val="28004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b="1"/>
              </a:p>
            </p:txBody>
          </p:sp>
          <p:grpSp>
            <p:nvGrpSpPr>
              <p:cNvPr id="1040001" name="Group 641"/>
              <p:cNvGrpSpPr>
                <a:grpSpLocks/>
              </p:cNvGrpSpPr>
              <p:nvPr/>
            </p:nvGrpSpPr>
            <p:grpSpPr bwMode="auto">
              <a:xfrm rot="-5400000">
                <a:off x="4123" y="1446"/>
                <a:ext cx="203" cy="95"/>
                <a:chOff x="1248" y="1728"/>
                <a:chExt cx="251" cy="125"/>
              </a:xfrm>
            </p:grpSpPr>
            <p:sp>
              <p:nvSpPr>
                <p:cNvPr id="1040002" name="Freeform 642"/>
                <p:cNvSpPr>
                  <a:spLocks/>
                </p:cNvSpPr>
                <p:nvPr/>
              </p:nvSpPr>
              <p:spPr bwMode="auto">
                <a:xfrm>
                  <a:off x="1322" y="1733"/>
                  <a:ext cx="87" cy="115"/>
                </a:xfrm>
                <a:custGeom>
                  <a:avLst/>
                  <a:gdLst>
                    <a:gd name="T0" fmla="*/ 10 w 174"/>
                    <a:gd name="T1" fmla="*/ 0 h 232"/>
                    <a:gd name="T2" fmla="*/ 10 w 174"/>
                    <a:gd name="T3" fmla="*/ 0 h 232"/>
                    <a:gd name="T4" fmla="*/ 8 w 174"/>
                    <a:gd name="T5" fmla="*/ 0 h 232"/>
                    <a:gd name="T6" fmla="*/ 5 w 174"/>
                    <a:gd name="T7" fmla="*/ 0 h 232"/>
                    <a:gd name="T8" fmla="*/ 2 w 174"/>
                    <a:gd name="T9" fmla="*/ 0 h 232"/>
                    <a:gd name="T10" fmla="*/ 0 w 174"/>
                    <a:gd name="T11" fmla="*/ 0 h 232"/>
                    <a:gd name="T12" fmla="*/ 0 w 174"/>
                    <a:gd name="T13" fmla="*/ 232 h 232"/>
                    <a:gd name="T14" fmla="*/ 0 w 174"/>
                    <a:gd name="T15" fmla="*/ 232 h 232"/>
                    <a:gd name="T16" fmla="*/ 10 w 174"/>
                    <a:gd name="T17" fmla="*/ 232 h 232"/>
                    <a:gd name="T18" fmla="*/ 18 w 174"/>
                    <a:gd name="T19" fmla="*/ 232 h 232"/>
                    <a:gd name="T20" fmla="*/ 27 w 174"/>
                    <a:gd name="T21" fmla="*/ 231 h 232"/>
                    <a:gd name="T22" fmla="*/ 35 w 174"/>
                    <a:gd name="T23" fmla="*/ 230 h 232"/>
                    <a:gd name="T24" fmla="*/ 44 w 174"/>
                    <a:gd name="T25" fmla="*/ 228 h 232"/>
                    <a:gd name="T26" fmla="*/ 52 w 174"/>
                    <a:gd name="T27" fmla="*/ 227 h 232"/>
                    <a:gd name="T28" fmla="*/ 61 w 174"/>
                    <a:gd name="T29" fmla="*/ 226 h 232"/>
                    <a:gd name="T30" fmla="*/ 69 w 174"/>
                    <a:gd name="T31" fmla="*/ 224 h 232"/>
                    <a:gd name="T32" fmla="*/ 69 w 174"/>
                    <a:gd name="T33" fmla="*/ 224 h 232"/>
                    <a:gd name="T34" fmla="*/ 86 w 174"/>
                    <a:gd name="T35" fmla="*/ 219 h 232"/>
                    <a:gd name="T36" fmla="*/ 103 w 174"/>
                    <a:gd name="T37" fmla="*/ 213 h 232"/>
                    <a:gd name="T38" fmla="*/ 119 w 174"/>
                    <a:gd name="T39" fmla="*/ 205 h 232"/>
                    <a:gd name="T40" fmla="*/ 135 w 174"/>
                    <a:gd name="T41" fmla="*/ 194 h 232"/>
                    <a:gd name="T42" fmla="*/ 149 w 174"/>
                    <a:gd name="T43" fmla="*/ 181 h 232"/>
                    <a:gd name="T44" fmla="*/ 160 w 174"/>
                    <a:gd name="T45" fmla="*/ 164 h 232"/>
                    <a:gd name="T46" fmla="*/ 168 w 174"/>
                    <a:gd name="T47" fmla="*/ 145 h 232"/>
                    <a:gd name="T48" fmla="*/ 174 w 174"/>
                    <a:gd name="T49" fmla="*/ 121 h 232"/>
                    <a:gd name="T50" fmla="*/ 174 w 174"/>
                    <a:gd name="T51" fmla="*/ 121 h 232"/>
                    <a:gd name="T52" fmla="*/ 174 w 174"/>
                    <a:gd name="T53" fmla="*/ 118 h 232"/>
                    <a:gd name="T54" fmla="*/ 174 w 174"/>
                    <a:gd name="T55" fmla="*/ 116 h 232"/>
                    <a:gd name="T56" fmla="*/ 174 w 174"/>
                    <a:gd name="T57" fmla="*/ 115 h 232"/>
                    <a:gd name="T58" fmla="*/ 174 w 174"/>
                    <a:gd name="T59" fmla="*/ 113 h 232"/>
                    <a:gd name="T60" fmla="*/ 174 w 174"/>
                    <a:gd name="T61" fmla="*/ 113 h 232"/>
                    <a:gd name="T62" fmla="*/ 170 w 174"/>
                    <a:gd name="T63" fmla="*/ 88 h 232"/>
                    <a:gd name="T64" fmla="*/ 160 w 174"/>
                    <a:gd name="T65" fmla="*/ 68 h 232"/>
                    <a:gd name="T66" fmla="*/ 150 w 174"/>
                    <a:gd name="T67" fmla="*/ 51 h 232"/>
                    <a:gd name="T68" fmla="*/ 135 w 174"/>
                    <a:gd name="T69" fmla="*/ 37 h 232"/>
                    <a:gd name="T70" fmla="*/ 118 w 174"/>
                    <a:gd name="T71" fmla="*/ 24 h 232"/>
                    <a:gd name="T72" fmla="*/ 97 w 174"/>
                    <a:gd name="T73" fmla="*/ 15 h 232"/>
                    <a:gd name="T74" fmla="*/ 73 w 174"/>
                    <a:gd name="T75" fmla="*/ 8 h 232"/>
                    <a:gd name="T76" fmla="*/ 46 w 174"/>
                    <a:gd name="T77" fmla="*/ 2 h 232"/>
                    <a:gd name="T78" fmla="*/ 46 w 174"/>
                    <a:gd name="T79" fmla="*/ 2 h 232"/>
                    <a:gd name="T80" fmla="*/ 41 w 174"/>
                    <a:gd name="T81" fmla="*/ 2 h 232"/>
                    <a:gd name="T82" fmla="*/ 36 w 174"/>
                    <a:gd name="T83" fmla="*/ 1 h 232"/>
                    <a:gd name="T84" fmla="*/ 31 w 174"/>
                    <a:gd name="T85" fmla="*/ 1 h 232"/>
                    <a:gd name="T86" fmla="*/ 28 w 174"/>
                    <a:gd name="T87" fmla="*/ 1 h 232"/>
                    <a:gd name="T88" fmla="*/ 23 w 174"/>
                    <a:gd name="T89" fmla="*/ 0 h 232"/>
                    <a:gd name="T90" fmla="*/ 20 w 174"/>
                    <a:gd name="T91" fmla="*/ 0 h 232"/>
                    <a:gd name="T92" fmla="*/ 15 w 174"/>
                    <a:gd name="T93" fmla="*/ 0 h 232"/>
                    <a:gd name="T94" fmla="*/ 10 w 174"/>
                    <a:gd name="T9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232">
                      <a:moveTo>
                        <a:pt x="10" y="0"/>
                      </a:moveTo>
                      <a:lnTo>
                        <a:pt x="10" y="0"/>
                      </a:lnTo>
                      <a:lnTo>
                        <a:pt x="8" y="0"/>
                      </a:lnTo>
                      <a:lnTo>
                        <a:pt x="5" y="0"/>
                      </a:lnTo>
                      <a:lnTo>
                        <a:pt x="2" y="0"/>
                      </a:lnTo>
                      <a:lnTo>
                        <a:pt x="0" y="0"/>
                      </a:lnTo>
                      <a:lnTo>
                        <a:pt x="0" y="232"/>
                      </a:lnTo>
                      <a:lnTo>
                        <a:pt x="0" y="232"/>
                      </a:lnTo>
                      <a:lnTo>
                        <a:pt x="10" y="232"/>
                      </a:lnTo>
                      <a:lnTo>
                        <a:pt x="18" y="232"/>
                      </a:lnTo>
                      <a:lnTo>
                        <a:pt x="27" y="231"/>
                      </a:lnTo>
                      <a:lnTo>
                        <a:pt x="35" y="230"/>
                      </a:lnTo>
                      <a:lnTo>
                        <a:pt x="44" y="228"/>
                      </a:lnTo>
                      <a:lnTo>
                        <a:pt x="52" y="227"/>
                      </a:lnTo>
                      <a:lnTo>
                        <a:pt x="61" y="226"/>
                      </a:lnTo>
                      <a:lnTo>
                        <a:pt x="69" y="224"/>
                      </a:lnTo>
                      <a:lnTo>
                        <a:pt x="69" y="224"/>
                      </a:lnTo>
                      <a:lnTo>
                        <a:pt x="86" y="219"/>
                      </a:lnTo>
                      <a:lnTo>
                        <a:pt x="103" y="213"/>
                      </a:lnTo>
                      <a:lnTo>
                        <a:pt x="119" y="205"/>
                      </a:lnTo>
                      <a:lnTo>
                        <a:pt x="135" y="194"/>
                      </a:lnTo>
                      <a:lnTo>
                        <a:pt x="149" y="181"/>
                      </a:lnTo>
                      <a:lnTo>
                        <a:pt x="160" y="164"/>
                      </a:lnTo>
                      <a:lnTo>
                        <a:pt x="168" y="145"/>
                      </a:lnTo>
                      <a:lnTo>
                        <a:pt x="174" y="121"/>
                      </a:lnTo>
                      <a:lnTo>
                        <a:pt x="174" y="121"/>
                      </a:lnTo>
                      <a:lnTo>
                        <a:pt x="174" y="118"/>
                      </a:lnTo>
                      <a:lnTo>
                        <a:pt x="174" y="116"/>
                      </a:lnTo>
                      <a:lnTo>
                        <a:pt x="174" y="115"/>
                      </a:lnTo>
                      <a:lnTo>
                        <a:pt x="174" y="113"/>
                      </a:lnTo>
                      <a:lnTo>
                        <a:pt x="174" y="113"/>
                      </a:lnTo>
                      <a:lnTo>
                        <a:pt x="170" y="88"/>
                      </a:lnTo>
                      <a:lnTo>
                        <a:pt x="160" y="68"/>
                      </a:lnTo>
                      <a:lnTo>
                        <a:pt x="150" y="51"/>
                      </a:lnTo>
                      <a:lnTo>
                        <a:pt x="135" y="37"/>
                      </a:lnTo>
                      <a:lnTo>
                        <a:pt x="118" y="24"/>
                      </a:lnTo>
                      <a:lnTo>
                        <a:pt x="97" y="15"/>
                      </a:lnTo>
                      <a:lnTo>
                        <a:pt x="73" y="8"/>
                      </a:lnTo>
                      <a:lnTo>
                        <a:pt x="46" y="2"/>
                      </a:lnTo>
                      <a:lnTo>
                        <a:pt x="46" y="2"/>
                      </a:lnTo>
                      <a:lnTo>
                        <a:pt x="41" y="2"/>
                      </a:lnTo>
                      <a:lnTo>
                        <a:pt x="36" y="1"/>
                      </a:lnTo>
                      <a:lnTo>
                        <a:pt x="31" y="1"/>
                      </a:lnTo>
                      <a:lnTo>
                        <a:pt x="28" y="1"/>
                      </a:lnTo>
                      <a:lnTo>
                        <a:pt x="23" y="0"/>
                      </a:lnTo>
                      <a:lnTo>
                        <a:pt x="20" y="0"/>
                      </a:lnTo>
                      <a:lnTo>
                        <a:pt x="15" y="0"/>
                      </a:lnTo>
                      <a:lnTo>
                        <a:pt x="1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0003" name="Freeform 643"/>
                <p:cNvSpPr>
                  <a:spLocks/>
                </p:cNvSpPr>
                <p:nvPr/>
              </p:nvSpPr>
              <p:spPr bwMode="auto">
                <a:xfrm>
                  <a:off x="1248" y="1728"/>
                  <a:ext cx="251" cy="125"/>
                </a:xfrm>
                <a:custGeom>
                  <a:avLst/>
                  <a:gdLst>
                    <a:gd name="T0" fmla="*/ 329 w 502"/>
                    <a:gd name="T1" fmla="*/ 122 h 250"/>
                    <a:gd name="T2" fmla="*/ 502 w 502"/>
                    <a:gd name="T3" fmla="*/ 122 h 250"/>
                    <a:gd name="T4" fmla="*/ 502 w 502"/>
                    <a:gd name="T5" fmla="*/ 130 h 250"/>
                    <a:gd name="T6" fmla="*/ 329 w 502"/>
                    <a:gd name="T7" fmla="*/ 130 h 250"/>
                    <a:gd name="T8" fmla="*/ 329 w 502"/>
                    <a:gd name="T9" fmla="*/ 130 h 250"/>
                    <a:gd name="T10" fmla="*/ 327 w 502"/>
                    <a:gd name="T11" fmla="*/ 148 h 250"/>
                    <a:gd name="T12" fmla="*/ 321 w 502"/>
                    <a:gd name="T13" fmla="*/ 164 h 250"/>
                    <a:gd name="T14" fmla="*/ 315 w 502"/>
                    <a:gd name="T15" fmla="*/ 179 h 250"/>
                    <a:gd name="T16" fmla="*/ 306 w 502"/>
                    <a:gd name="T17" fmla="*/ 192 h 250"/>
                    <a:gd name="T18" fmla="*/ 296 w 502"/>
                    <a:gd name="T19" fmla="*/ 203 h 250"/>
                    <a:gd name="T20" fmla="*/ 284 w 502"/>
                    <a:gd name="T21" fmla="*/ 213 h 250"/>
                    <a:gd name="T22" fmla="*/ 272 w 502"/>
                    <a:gd name="T23" fmla="*/ 221 h 250"/>
                    <a:gd name="T24" fmla="*/ 259 w 502"/>
                    <a:gd name="T25" fmla="*/ 228 h 250"/>
                    <a:gd name="T26" fmla="*/ 244 w 502"/>
                    <a:gd name="T27" fmla="*/ 234 h 250"/>
                    <a:gd name="T28" fmla="*/ 229 w 502"/>
                    <a:gd name="T29" fmla="*/ 240 h 250"/>
                    <a:gd name="T30" fmla="*/ 214 w 502"/>
                    <a:gd name="T31" fmla="*/ 243 h 250"/>
                    <a:gd name="T32" fmla="*/ 198 w 502"/>
                    <a:gd name="T33" fmla="*/ 245 h 250"/>
                    <a:gd name="T34" fmla="*/ 183 w 502"/>
                    <a:gd name="T35" fmla="*/ 248 h 250"/>
                    <a:gd name="T36" fmla="*/ 168 w 502"/>
                    <a:gd name="T37" fmla="*/ 249 h 250"/>
                    <a:gd name="T38" fmla="*/ 153 w 502"/>
                    <a:gd name="T39" fmla="*/ 250 h 250"/>
                    <a:gd name="T40" fmla="*/ 139 w 502"/>
                    <a:gd name="T41" fmla="*/ 250 h 250"/>
                    <a:gd name="T42" fmla="*/ 139 w 502"/>
                    <a:gd name="T43" fmla="*/ 198 h 250"/>
                    <a:gd name="T44" fmla="*/ 0 w 502"/>
                    <a:gd name="T45" fmla="*/ 198 h 250"/>
                    <a:gd name="T46" fmla="*/ 0 w 502"/>
                    <a:gd name="T47" fmla="*/ 189 h 250"/>
                    <a:gd name="T48" fmla="*/ 139 w 502"/>
                    <a:gd name="T49" fmla="*/ 189 h 250"/>
                    <a:gd name="T50" fmla="*/ 139 w 502"/>
                    <a:gd name="T51" fmla="*/ 165 h 250"/>
                    <a:gd name="T52" fmla="*/ 0 w 502"/>
                    <a:gd name="T53" fmla="*/ 165 h 250"/>
                    <a:gd name="T54" fmla="*/ 0 w 502"/>
                    <a:gd name="T55" fmla="*/ 156 h 250"/>
                    <a:gd name="T56" fmla="*/ 139 w 502"/>
                    <a:gd name="T57" fmla="*/ 156 h 250"/>
                    <a:gd name="T58" fmla="*/ 139 w 502"/>
                    <a:gd name="T59" fmla="*/ 130 h 250"/>
                    <a:gd name="T60" fmla="*/ 0 w 502"/>
                    <a:gd name="T61" fmla="*/ 130 h 250"/>
                    <a:gd name="T62" fmla="*/ 0 w 502"/>
                    <a:gd name="T63" fmla="*/ 122 h 250"/>
                    <a:gd name="T64" fmla="*/ 139 w 502"/>
                    <a:gd name="T65" fmla="*/ 122 h 250"/>
                    <a:gd name="T66" fmla="*/ 139 w 502"/>
                    <a:gd name="T67" fmla="*/ 94 h 250"/>
                    <a:gd name="T68" fmla="*/ 0 w 502"/>
                    <a:gd name="T69" fmla="*/ 94 h 250"/>
                    <a:gd name="T70" fmla="*/ 0 w 502"/>
                    <a:gd name="T71" fmla="*/ 86 h 250"/>
                    <a:gd name="T72" fmla="*/ 139 w 502"/>
                    <a:gd name="T73" fmla="*/ 86 h 250"/>
                    <a:gd name="T74" fmla="*/ 139 w 502"/>
                    <a:gd name="T75" fmla="*/ 61 h 250"/>
                    <a:gd name="T76" fmla="*/ 0 w 502"/>
                    <a:gd name="T77" fmla="*/ 61 h 250"/>
                    <a:gd name="T78" fmla="*/ 0 w 502"/>
                    <a:gd name="T79" fmla="*/ 53 h 250"/>
                    <a:gd name="T80" fmla="*/ 139 w 502"/>
                    <a:gd name="T81" fmla="*/ 53 h 250"/>
                    <a:gd name="T82" fmla="*/ 139 w 502"/>
                    <a:gd name="T83" fmla="*/ 0 h 250"/>
                    <a:gd name="T84" fmla="*/ 139 w 502"/>
                    <a:gd name="T85" fmla="*/ 0 h 250"/>
                    <a:gd name="T86" fmla="*/ 155 w 502"/>
                    <a:gd name="T87" fmla="*/ 0 h 250"/>
                    <a:gd name="T88" fmla="*/ 170 w 502"/>
                    <a:gd name="T89" fmla="*/ 1 h 250"/>
                    <a:gd name="T90" fmla="*/ 187 w 502"/>
                    <a:gd name="T91" fmla="*/ 2 h 250"/>
                    <a:gd name="T92" fmla="*/ 203 w 502"/>
                    <a:gd name="T93" fmla="*/ 5 h 250"/>
                    <a:gd name="T94" fmla="*/ 219 w 502"/>
                    <a:gd name="T95" fmla="*/ 7 h 250"/>
                    <a:gd name="T96" fmla="*/ 234 w 502"/>
                    <a:gd name="T97" fmla="*/ 11 h 250"/>
                    <a:gd name="T98" fmla="*/ 249 w 502"/>
                    <a:gd name="T99" fmla="*/ 16 h 250"/>
                    <a:gd name="T100" fmla="*/ 263 w 502"/>
                    <a:gd name="T101" fmla="*/ 22 h 250"/>
                    <a:gd name="T102" fmla="*/ 275 w 502"/>
                    <a:gd name="T103" fmla="*/ 30 h 250"/>
                    <a:gd name="T104" fmla="*/ 288 w 502"/>
                    <a:gd name="T105" fmla="*/ 38 h 250"/>
                    <a:gd name="T106" fmla="*/ 298 w 502"/>
                    <a:gd name="T107" fmla="*/ 48 h 250"/>
                    <a:gd name="T108" fmla="*/ 307 w 502"/>
                    <a:gd name="T109" fmla="*/ 58 h 250"/>
                    <a:gd name="T110" fmla="*/ 315 w 502"/>
                    <a:gd name="T111" fmla="*/ 72 h 250"/>
                    <a:gd name="T112" fmla="*/ 322 w 502"/>
                    <a:gd name="T113" fmla="*/ 87 h 250"/>
                    <a:gd name="T114" fmla="*/ 327 w 502"/>
                    <a:gd name="T115" fmla="*/ 103 h 250"/>
                    <a:gd name="T116" fmla="*/ 329 w 502"/>
                    <a:gd name="T117" fmla="*/ 12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250">
                      <a:moveTo>
                        <a:pt x="329" y="122"/>
                      </a:moveTo>
                      <a:lnTo>
                        <a:pt x="502" y="122"/>
                      </a:lnTo>
                      <a:lnTo>
                        <a:pt x="502" y="130"/>
                      </a:lnTo>
                      <a:lnTo>
                        <a:pt x="329" y="130"/>
                      </a:lnTo>
                      <a:lnTo>
                        <a:pt x="329" y="130"/>
                      </a:lnTo>
                      <a:lnTo>
                        <a:pt x="327" y="148"/>
                      </a:lnTo>
                      <a:lnTo>
                        <a:pt x="321" y="164"/>
                      </a:lnTo>
                      <a:lnTo>
                        <a:pt x="315" y="179"/>
                      </a:lnTo>
                      <a:lnTo>
                        <a:pt x="306" y="192"/>
                      </a:lnTo>
                      <a:lnTo>
                        <a:pt x="296" y="203"/>
                      </a:lnTo>
                      <a:lnTo>
                        <a:pt x="284" y="213"/>
                      </a:lnTo>
                      <a:lnTo>
                        <a:pt x="272" y="221"/>
                      </a:lnTo>
                      <a:lnTo>
                        <a:pt x="259" y="228"/>
                      </a:lnTo>
                      <a:lnTo>
                        <a:pt x="244" y="234"/>
                      </a:lnTo>
                      <a:lnTo>
                        <a:pt x="229" y="240"/>
                      </a:lnTo>
                      <a:lnTo>
                        <a:pt x="214" y="243"/>
                      </a:lnTo>
                      <a:lnTo>
                        <a:pt x="198" y="245"/>
                      </a:lnTo>
                      <a:lnTo>
                        <a:pt x="183" y="248"/>
                      </a:lnTo>
                      <a:lnTo>
                        <a:pt x="168" y="249"/>
                      </a:lnTo>
                      <a:lnTo>
                        <a:pt x="153" y="250"/>
                      </a:lnTo>
                      <a:lnTo>
                        <a:pt x="139" y="250"/>
                      </a:lnTo>
                      <a:lnTo>
                        <a:pt x="139" y="198"/>
                      </a:lnTo>
                      <a:lnTo>
                        <a:pt x="0" y="198"/>
                      </a:lnTo>
                      <a:lnTo>
                        <a:pt x="0" y="189"/>
                      </a:lnTo>
                      <a:lnTo>
                        <a:pt x="139" y="189"/>
                      </a:lnTo>
                      <a:lnTo>
                        <a:pt x="139" y="165"/>
                      </a:lnTo>
                      <a:lnTo>
                        <a:pt x="0" y="165"/>
                      </a:lnTo>
                      <a:lnTo>
                        <a:pt x="0" y="156"/>
                      </a:lnTo>
                      <a:lnTo>
                        <a:pt x="139" y="156"/>
                      </a:lnTo>
                      <a:lnTo>
                        <a:pt x="139" y="130"/>
                      </a:lnTo>
                      <a:lnTo>
                        <a:pt x="0" y="130"/>
                      </a:lnTo>
                      <a:lnTo>
                        <a:pt x="0" y="122"/>
                      </a:lnTo>
                      <a:lnTo>
                        <a:pt x="139" y="122"/>
                      </a:lnTo>
                      <a:lnTo>
                        <a:pt x="139" y="94"/>
                      </a:lnTo>
                      <a:lnTo>
                        <a:pt x="0" y="94"/>
                      </a:lnTo>
                      <a:lnTo>
                        <a:pt x="0" y="86"/>
                      </a:lnTo>
                      <a:lnTo>
                        <a:pt x="139" y="86"/>
                      </a:lnTo>
                      <a:lnTo>
                        <a:pt x="139" y="61"/>
                      </a:lnTo>
                      <a:lnTo>
                        <a:pt x="0" y="61"/>
                      </a:lnTo>
                      <a:lnTo>
                        <a:pt x="0" y="53"/>
                      </a:lnTo>
                      <a:lnTo>
                        <a:pt x="139" y="53"/>
                      </a:lnTo>
                      <a:lnTo>
                        <a:pt x="139" y="0"/>
                      </a:lnTo>
                      <a:lnTo>
                        <a:pt x="139" y="0"/>
                      </a:lnTo>
                      <a:lnTo>
                        <a:pt x="155" y="0"/>
                      </a:lnTo>
                      <a:lnTo>
                        <a:pt x="170" y="1"/>
                      </a:lnTo>
                      <a:lnTo>
                        <a:pt x="187" y="2"/>
                      </a:lnTo>
                      <a:lnTo>
                        <a:pt x="203" y="5"/>
                      </a:lnTo>
                      <a:lnTo>
                        <a:pt x="219" y="7"/>
                      </a:lnTo>
                      <a:lnTo>
                        <a:pt x="234" y="11"/>
                      </a:lnTo>
                      <a:lnTo>
                        <a:pt x="249" y="16"/>
                      </a:lnTo>
                      <a:lnTo>
                        <a:pt x="263" y="22"/>
                      </a:lnTo>
                      <a:lnTo>
                        <a:pt x="275" y="30"/>
                      </a:lnTo>
                      <a:lnTo>
                        <a:pt x="288" y="38"/>
                      </a:lnTo>
                      <a:lnTo>
                        <a:pt x="298" y="48"/>
                      </a:lnTo>
                      <a:lnTo>
                        <a:pt x="307" y="58"/>
                      </a:lnTo>
                      <a:lnTo>
                        <a:pt x="315" y="72"/>
                      </a:lnTo>
                      <a:lnTo>
                        <a:pt x="322" y="87"/>
                      </a:lnTo>
                      <a:lnTo>
                        <a:pt x="327" y="103"/>
                      </a:lnTo>
                      <a:lnTo>
                        <a:pt x="329" y="122"/>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40004" name="Group 644"/>
              <p:cNvGrpSpPr>
                <a:grpSpLocks/>
              </p:cNvGrpSpPr>
              <p:nvPr/>
            </p:nvGrpSpPr>
            <p:grpSpPr bwMode="auto">
              <a:xfrm rot="-5400000">
                <a:off x="5219" y="1439"/>
                <a:ext cx="203" cy="110"/>
                <a:chOff x="1248" y="1728"/>
                <a:chExt cx="251" cy="125"/>
              </a:xfrm>
            </p:grpSpPr>
            <p:sp>
              <p:nvSpPr>
                <p:cNvPr id="1040005" name="Freeform 645"/>
                <p:cNvSpPr>
                  <a:spLocks/>
                </p:cNvSpPr>
                <p:nvPr/>
              </p:nvSpPr>
              <p:spPr bwMode="auto">
                <a:xfrm>
                  <a:off x="1322" y="1733"/>
                  <a:ext cx="87" cy="115"/>
                </a:xfrm>
                <a:custGeom>
                  <a:avLst/>
                  <a:gdLst>
                    <a:gd name="T0" fmla="*/ 10 w 174"/>
                    <a:gd name="T1" fmla="*/ 0 h 232"/>
                    <a:gd name="T2" fmla="*/ 10 w 174"/>
                    <a:gd name="T3" fmla="*/ 0 h 232"/>
                    <a:gd name="T4" fmla="*/ 8 w 174"/>
                    <a:gd name="T5" fmla="*/ 0 h 232"/>
                    <a:gd name="T6" fmla="*/ 5 w 174"/>
                    <a:gd name="T7" fmla="*/ 0 h 232"/>
                    <a:gd name="T8" fmla="*/ 2 w 174"/>
                    <a:gd name="T9" fmla="*/ 0 h 232"/>
                    <a:gd name="T10" fmla="*/ 0 w 174"/>
                    <a:gd name="T11" fmla="*/ 0 h 232"/>
                    <a:gd name="T12" fmla="*/ 0 w 174"/>
                    <a:gd name="T13" fmla="*/ 232 h 232"/>
                    <a:gd name="T14" fmla="*/ 0 w 174"/>
                    <a:gd name="T15" fmla="*/ 232 h 232"/>
                    <a:gd name="T16" fmla="*/ 10 w 174"/>
                    <a:gd name="T17" fmla="*/ 232 h 232"/>
                    <a:gd name="T18" fmla="*/ 18 w 174"/>
                    <a:gd name="T19" fmla="*/ 232 h 232"/>
                    <a:gd name="T20" fmla="*/ 27 w 174"/>
                    <a:gd name="T21" fmla="*/ 231 h 232"/>
                    <a:gd name="T22" fmla="*/ 35 w 174"/>
                    <a:gd name="T23" fmla="*/ 230 h 232"/>
                    <a:gd name="T24" fmla="*/ 44 w 174"/>
                    <a:gd name="T25" fmla="*/ 228 h 232"/>
                    <a:gd name="T26" fmla="*/ 52 w 174"/>
                    <a:gd name="T27" fmla="*/ 227 h 232"/>
                    <a:gd name="T28" fmla="*/ 61 w 174"/>
                    <a:gd name="T29" fmla="*/ 226 h 232"/>
                    <a:gd name="T30" fmla="*/ 69 w 174"/>
                    <a:gd name="T31" fmla="*/ 224 h 232"/>
                    <a:gd name="T32" fmla="*/ 69 w 174"/>
                    <a:gd name="T33" fmla="*/ 224 h 232"/>
                    <a:gd name="T34" fmla="*/ 86 w 174"/>
                    <a:gd name="T35" fmla="*/ 219 h 232"/>
                    <a:gd name="T36" fmla="*/ 103 w 174"/>
                    <a:gd name="T37" fmla="*/ 213 h 232"/>
                    <a:gd name="T38" fmla="*/ 119 w 174"/>
                    <a:gd name="T39" fmla="*/ 205 h 232"/>
                    <a:gd name="T40" fmla="*/ 135 w 174"/>
                    <a:gd name="T41" fmla="*/ 194 h 232"/>
                    <a:gd name="T42" fmla="*/ 149 w 174"/>
                    <a:gd name="T43" fmla="*/ 181 h 232"/>
                    <a:gd name="T44" fmla="*/ 160 w 174"/>
                    <a:gd name="T45" fmla="*/ 164 h 232"/>
                    <a:gd name="T46" fmla="*/ 168 w 174"/>
                    <a:gd name="T47" fmla="*/ 145 h 232"/>
                    <a:gd name="T48" fmla="*/ 174 w 174"/>
                    <a:gd name="T49" fmla="*/ 121 h 232"/>
                    <a:gd name="T50" fmla="*/ 174 w 174"/>
                    <a:gd name="T51" fmla="*/ 121 h 232"/>
                    <a:gd name="T52" fmla="*/ 174 w 174"/>
                    <a:gd name="T53" fmla="*/ 118 h 232"/>
                    <a:gd name="T54" fmla="*/ 174 w 174"/>
                    <a:gd name="T55" fmla="*/ 116 h 232"/>
                    <a:gd name="T56" fmla="*/ 174 w 174"/>
                    <a:gd name="T57" fmla="*/ 115 h 232"/>
                    <a:gd name="T58" fmla="*/ 174 w 174"/>
                    <a:gd name="T59" fmla="*/ 113 h 232"/>
                    <a:gd name="T60" fmla="*/ 174 w 174"/>
                    <a:gd name="T61" fmla="*/ 113 h 232"/>
                    <a:gd name="T62" fmla="*/ 170 w 174"/>
                    <a:gd name="T63" fmla="*/ 88 h 232"/>
                    <a:gd name="T64" fmla="*/ 160 w 174"/>
                    <a:gd name="T65" fmla="*/ 68 h 232"/>
                    <a:gd name="T66" fmla="*/ 150 w 174"/>
                    <a:gd name="T67" fmla="*/ 51 h 232"/>
                    <a:gd name="T68" fmla="*/ 135 w 174"/>
                    <a:gd name="T69" fmla="*/ 37 h 232"/>
                    <a:gd name="T70" fmla="*/ 118 w 174"/>
                    <a:gd name="T71" fmla="*/ 24 h 232"/>
                    <a:gd name="T72" fmla="*/ 97 w 174"/>
                    <a:gd name="T73" fmla="*/ 15 h 232"/>
                    <a:gd name="T74" fmla="*/ 73 w 174"/>
                    <a:gd name="T75" fmla="*/ 8 h 232"/>
                    <a:gd name="T76" fmla="*/ 46 w 174"/>
                    <a:gd name="T77" fmla="*/ 2 h 232"/>
                    <a:gd name="T78" fmla="*/ 46 w 174"/>
                    <a:gd name="T79" fmla="*/ 2 h 232"/>
                    <a:gd name="T80" fmla="*/ 41 w 174"/>
                    <a:gd name="T81" fmla="*/ 2 h 232"/>
                    <a:gd name="T82" fmla="*/ 36 w 174"/>
                    <a:gd name="T83" fmla="*/ 1 h 232"/>
                    <a:gd name="T84" fmla="*/ 31 w 174"/>
                    <a:gd name="T85" fmla="*/ 1 h 232"/>
                    <a:gd name="T86" fmla="*/ 28 w 174"/>
                    <a:gd name="T87" fmla="*/ 1 h 232"/>
                    <a:gd name="T88" fmla="*/ 23 w 174"/>
                    <a:gd name="T89" fmla="*/ 0 h 232"/>
                    <a:gd name="T90" fmla="*/ 20 w 174"/>
                    <a:gd name="T91" fmla="*/ 0 h 232"/>
                    <a:gd name="T92" fmla="*/ 15 w 174"/>
                    <a:gd name="T93" fmla="*/ 0 h 232"/>
                    <a:gd name="T94" fmla="*/ 10 w 174"/>
                    <a:gd name="T9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232">
                      <a:moveTo>
                        <a:pt x="10" y="0"/>
                      </a:moveTo>
                      <a:lnTo>
                        <a:pt x="10" y="0"/>
                      </a:lnTo>
                      <a:lnTo>
                        <a:pt x="8" y="0"/>
                      </a:lnTo>
                      <a:lnTo>
                        <a:pt x="5" y="0"/>
                      </a:lnTo>
                      <a:lnTo>
                        <a:pt x="2" y="0"/>
                      </a:lnTo>
                      <a:lnTo>
                        <a:pt x="0" y="0"/>
                      </a:lnTo>
                      <a:lnTo>
                        <a:pt x="0" y="232"/>
                      </a:lnTo>
                      <a:lnTo>
                        <a:pt x="0" y="232"/>
                      </a:lnTo>
                      <a:lnTo>
                        <a:pt x="10" y="232"/>
                      </a:lnTo>
                      <a:lnTo>
                        <a:pt x="18" y="232"/>
                      </a:lnTo>
                      <a:lnTo>
                        <a:pt x="27" y="231"/>
                      </a:lnTo>
                      <a:lnTo>
                        <a:pt x="35" y="230"/>
                      </a:lnTo>
                      <a:lnTo>
                        <a:pt x="44" y="228"/>
                      </a:lnTo>
                      <a:lnTo>
                        <a:pt x="52" y="227"/>
                      </a:lnTo>
                      <a:lnTo>
                        <a:pt x="61" y="226"/>
                      </a:lnTo>
                      <a:lnTo>
                        <a:pt x="69" y="224"/>
                      </a:lnTo>
                      <a:lnTo>
                        <a:pt x="69" y="224"/>
                      </a:lnTo>
                      <a:lnTo>
                        <a:pt x="86" y="219"/>
                      </a:lnTo>
                      <a:lnTo>
                        <a:pt x="103" y="213"/>
                      </a:lnTo>
                      <a:lnTo>
                        <a:pt x="119" y="205"/>
                      </a:lnTo>
                      <a:lnTo>
                        <a:pt x="135" y="194"/>
                      </a:lnTo>
                      <a:lnTo>
                        <a:pt x="149" y="181"/>
                      </a:lnTo>
                      <a:lnTo>
                        <a:pt x="160" y="164"/>
                      </a:lnTo>
                      <a:lnTo>
                        <a:pt x="168" y="145"/>
                      </a:lnTo>
                      <a:lnTo>
                        <a:pt x="174" y="121"/>
                      </a:lnTo>
                      <a:lnTo>
                        <a:pt x="174" y="121"/>
                      </a:lnTo>
                      <a:lnTo>
                        <a:pt x="174" y="118"/>
                      </a:lnTo>
                      <a:lnTo>
                        <a:pt x="174" y="116"/>
                      </a:lnTo>
                      <a:lnTo>
                        <a:pt x="174" y="115"/>
                      </a:lnTo>
                      <a:lnTo>
                        <a:pt x="174" y="113"/>
                      </a:lnTo>
                      <a:lnTo>
                        <a:pt x="174" y="113"/>
                      </a:lnTo>
                      <a:lnTo>
                        <a:pt x="170" y="88"/>
                      </a:lnTo>
                      <a:lnTo>
                        <a:pt x="160" y="68"/>
                      </a:lnTo>
                      <a:lnTo>
                        <a:pt x="150" y="51"/>
                      </a:lnTo>
                      <a:lnTo>
                        <a:pt x="135" y="37"/>
                      </a:lnTo>
                      <a:lnTo>
                        <a:pt x="118" y="24"/>
                      </a:lnTo>
                      <a:lnTo>
                        <a:pt x="97" y="15"/>
                      </a:lnTo>
                      <a:lnTo>
                        <a:pt x="73" y="8"/>
                      </a:lnTo>
                      <a:lnTo>
                        <a:pt x="46" y="2"/>
                      </a:lnTo>
                      <a:lnTo>
                        <a:pt x="46" y="2"/>
                      </a:lnTo>
                      <a:lnTo>
                        <a:pt x="41" y="2"/>
                      </a:lnTo>
                      <a:lnTo>
                        <a:pt x="36" y="1"/>
                      </a:lnTo>
                      <a:lnTo>
                        <a:pt x="31" y="1"/>
                      </a:lnTo>
                      <a:lnTo>
                        <a:pt x="28" y="1"/>
                      </a:lnTo>
                      <a:lnTo>
                        <a:pt x="23" y="0"/>
                      </a:lnTo>
                      <a:lnTo>
                        <a:pt x="20" y="0"/>
                      </a:lnTo>
                      <a:lnTo>
                        <a:pt x="15" y="0"/>
                      </a:lnTo>
                      <a:lnTo>
                        <a:pt x="1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0006" name="Freeform 646"/>
                <p:cNvSpPr>
                  <a:spLocks/>
                </p:cNvSpPr>
                <p:nvPr/>
              </p:nvSpPr>
              <p:spPr bwMode="auto">
                <a:xfrm>
                  <a:off x="1248" y="1728"/>
                  <a:ext cx="251" cy="125"/>
                </a:xfrm>
                <a:custGeom>
                  <a:avLst/>
                  <a:gdLst>
                    <a:gd name="T0" fmla="*/ 329 w 502"/>
                    <a:gd name="T1" fmla="*/ 122 h 250"/>
                    <a:gd name="T2" fmla="*/ 502 w 502"/>
                    <a:gd name="T3" fmla="*/ 122 h 250"/>
                    <a:gd name="T4" fmla="*/ 502 w 502"/>
                    <a:gd name="T5" fmla="*/ 130 h 250"/>
                    <a:gd name="T6" fmla="*/ 329 w 502"/>
                    <a:gd name="T7" fmla="*/ 130 h 250"/>
                    <a:gd name="T8" fmla="*/ 329 w 502"/>
                    <a:gd name="T9" fmla="*/ 130 h 250"/>
                    <a:gd name="T10" fmla="*/ 327 w 502"/>
                    <a:gd name="T11" fmla="*/ 148 h 250"/>
                    <a:gd name="T12" fmla="*/ 321 w 502"/>
                    <a:gd name="T13" fmla="*/ 164 h 250"/>
                    <a:gd name="T14" fmla="*/ 315 w 502"/>
                    <a:gd name="T15" fmla="*/ 179 h 250"/>
                    <a:gd name="T16" fmla="*/ 306 w 502"/>
                    <a:gd name="T17" fmla="*/ 192 h 250"/>
                    <a:gd name="T18" fmla="*/ 296 w 502"/>
                    <a:gd name="T19" fmla="*/ 203 h 250"/>
                    <a:gd name="T20" fmla="*/ 284 w 502"/>
                    <a:gd name="T21" fmla="*/ 213 h 250"/>
                    <a:gd name="T22" fmla="*/ 272 w 502"/>
                    <a:gd name="T23" fmla="*/ 221 h 250"/>
                    <a:gd name="T24" fmla="*/ 259 w 502"/>
                    <a:gd name="T25" fmla="*/ 228 h 250"/>
                    <a:gd name="T26" fmla="*/ 244 w 502"/>
                    <a:gd name="T27" fmla="*/ 234 h 250"/>
                    <a:gd name="T28" fmla="*/ 229 w 502"/>
                    <a:gd name="T29" fmla="*/ 240 h 250"/>
                    <a:gd name="T30" fmla="*/ 214 w 502"/>
                    <a:gd name="T31" fmla="*/ 243 h 250"/>
                    <a:gd name="T32" fmla="*/ 198 w 502"/>
                    <a:gd name="T33" fmla="*/ 245 h 250"/>
                    <a:gd name="T34" fmla="*/ 183 w 502"/>
                    <a:gd name="T35" fmla="*/ 248 h 250"/>
                    <a:gd name="T36" fmla="*/ 168 w 502"/>
                    <a:gd name="T37" fmla="*/ 249 h 250"/>
                    <a:gd name="T38" fmla="*/ 153 w 502"/>
                    <a:gd name="T39" fmla="*/ 250 h 250"/>
                    <a:gd name="T40" fmla="*/ 139 w 502"/>
                    <a:gd name="T41" fmla="*/ 250 h 250"/>
                    <a:gd name="T42" fmla="*/ 139 w 502"/>
                    <a:gd name="T43" fmla="*/ 198 h 250"/>
                    <a:gd name="T44" fmla="*/ 0 w 502"/>
                    <a:gd name="T45" fmla="*/ 198 h 250"/>
                    <a:gd name="T46" fmla="*/ 0 w 502"/>
                    <a:gd name="T47" fmla="*/ 189 h 250"/>
                    <a:gd name="T48" fmla="*/ 139 w 502"/>
                    <a:gd name="T49" fmla="*/ 189 h 250"/>
                    <a:gd name="T50" fmla="*/ 139 w 502"/>
                    <a:gd name="T51" fmla="*/ 165 h 250"/>
                    <a:gd name="T52" fmla="*/ 0 w 502"/>
                    <a:gd name="T53" fmla="*/ 165 h 250"/>
                    <a:gd name="T54" fmla="*/ 0 w 502"/>
                    <a:gd name="T55" fmla="*/ 156 h 250"/>
                    <a:gd name="T56" fmla="*/ 139 w 502"/>
                    <a:gd name="T57" fmla="*/ 156 h 250"/>
                    <a:gd name="T58" fmla="*/ 139 w 502"/>
                    <a:gd name="T59" fmla="*/ 130 h 250"/>
                    <a:gd name="T60" fmla="*/ 0 w 502"/>
                    <a:gd name="T61" fmla="*/ 130 h 250"/>
                    <a:gd name="T62" fmla="*/ 0 w 502"/>
                    <a:gd name="T63" fmla="*/ 122 h 250"/>
                    <a:gd name="T64" fmla="*/ 139 w 502"/>
                    <a:gd name="T65" fmla="*/ 122 h 250"/>
                    <a:gd name="T66" fmla="*/ 139 w 502"/>
                    <a:gd name="T67" fmla="*/ 94 h 250"/>
                    <a:gd name="T68" fmla="*/ 0 w 502"/>
                    <a:gd name="T69" fmla="*/ 94 h 250"/>
                    <a:gd name="T70" fmla="*/ 0 w 502"/>
                    <a:gd name="T71" fmla="*/ 86 h 250"/>
                    <a:gd name="T72" fmla="*/ 139 w 502"/>
                    <a:gd name="T73" fmla="*/ 86 h 250"/>
                    <a:gd name="T74" fmla="*/ 139 w 502"/>
                    <a:gd name="T75" fmla="*/ 61 h 250"/>
                    <a:gd name="T76" fmla="*/ 0 w 502"/>
                    <a:gd name="T77" fmla="*/ 61 h 250"/>
                    <a:gd name="T78" fmla="*/ 0 w 502"/>
                    <a:gd name="T79" fmla="*/ 53 h 250"/>
                    <a:gd name="T80" fmla="*/ 139 w 502"/>
                    <a:gd name="T81" fmla="*/ 53 h 250"/>
                    <a:gd name="T82" fmla="*/ 139 w 502"/>
                    <a:gd name="T83" fmla="*/ 0 h 250"/>
                    <a:gd name="T84" fmla="*/ 139 w 502"/>
                    <a:gd name="T85" fmla="*/ 0 h 250"/>
                    <a:gd name="T86" fmla="*/ 155 w 502"/>
                    <a:gd name="T87" fmla="*/ 0 h 250"/>
                    <a:gd name="T88" fmla="*/ 170 w 502"/>
                    <a:gd name="T89" fmla="*/ 1 h 250"/>
                    <a:gd name="T90" fmla="*/ 187 w 502"/>
                    <a:gd name="T91" fmla="*/ 2 h 250"/>
                    <a:gd name="T92" fmla="*/ 203 w 502"/>
                    <a:gd name="T93" fmla="*/ 5 h 250"/>
                    <a:gd name="T94" fmla="*/ 219 w 502"/>
                    <a:gd name="T95" fmla="*/ 7 h 250"/>
                    <a:gd name="T96" fmla="*/ 234 w 502"/>
                    <a:gd name="T97" fmla="*/ 11 h 250"/>
                    <a:gd name="T98" fmla="*/ 249 w 502"/>
                    <a:gd name="T99" fmla="*/ 16 h 250"/>
                    <a:gd name="T100" fmla="*/ 263 w 502"/>
                    <a:gd name="T101" fmla="*/ 22 h 250"/>
                    <a:gd name="T102" fmla="*/ 275 w 502"/>
                    <a:gd name="T103" fmla="*/ 30 h 250"/>
                    <a:gd name="T104" fmla="*/ 288 w 502"/>
                    <a:gd name="T105" fmla="*/ 38 h 250"/>
                    <a:gd name="T106" fmla="*/ 298 w 502"/>
                    <a:gd name="T107" fmla="*/ 48 h 250"/>
                    <a:gd name="T108" fmla="*/ 307 w 502"/>
                    <a:gd name="T109" fmla="*/ 58 h 250"/>
                    <a:gd name="T110" fmla="*/ 315 w 502"/>
                    <a:gd name="T111" fmla="*/ 72 h 250"/>
                    <a:gd name="T112" fmla="*/ 322 w 502"/>
                    <a:gd name="T113" fmla="*/ 87 h 250"/>
                    <a:gd name="T114" fmla="*/ 327 w 502"/>
                    <a:gd name="T115" fmla="*/ 103 h 250"/>
                    <a:gd name="T116" fmla="*/ 329 w 502"/>
                    <a:gd name="T117" fmla="*/ 12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250">
                      <a:moveTo>
                        <a:pt x="329" y="122"/>
                      </a:moveTo>
                      <a:lnTo>
                        <a:pt x="502" y="122"/>
                      </a:lnTo>
                      <a:lnTo>
                        <a:pt x="502" y="130"/>
                      </a:lnTo>
                      <a:lnTo>
                        <a:pt x="329" y="130"/>
                      </a:lnTo>
                      <a:lnTo>
                        <a:pt x="329" y="130"/>
                      </a:lnTo>
                      <a:lnTo>
                        <a:pt x="327" y="148"/>
                      </a:lnTo>
                      <a:lnTo>
                        <a:pt x="321" y="164"/>
                      </a:lnTo>
                      <a:lnTo>
                        <a:pt x="315" y="179"/>
                      </a:lnTo>
                      <a:lnTo>
                        <a:pt x="306" y="192"/>
                      </a:lnTo>
                      <a:lnTo>
                        <a:pt x="296" y="203"/>
                      </a:lnTo>
                      <a:lnTo>
                        <a:pt x="284" y="213"/>
                      </a:lnTo>
                      <a:lnTo>
                        <a:pt x="272" y="221"/>
                      </a:lnTo>
                      <a:lnTo>
                        <a:pt x="259" y="228"/>
                      </a:lnTo>
                      <a:lnTo>
                        <a:pt x="244" y="234"/>
                      </a:lnTo>
                      <a:lnTo>
                        <a:pt x="229" y="240"/>
                      </a:lnTo>
                      <a:lnTo>
                        <a:pt x="214" y="243"/>
                      </a:lnTo>
                      <a:lnTo>
                        <a:pt x="198" y="245"/>
                      </a:lnTo>
                      <a:lnTo>
                        <a:pt x="183" y="248"/>
                      </a:lnTo>
                      <a:lnTo>
                        <a:pt x="168" y="249"/>
                      </a:lnTo>
                      <a:lnTo>
                        <a:pt x="153" y="250"/>
                      </a:lnTo>
                      <a:lnTo>
                        <a:pt x="139" y="250"/>
                      </a:lnTo>
                      <a:lnTo>
                        <a:pt x="139" y="198"/>
                      </a:lnTo>
                      <a:lnTo>
                        <a:pt x="0" y="198"/>
                      </a:lnTo>
                      <a:lnTo>
                        <a:pt x="0" y="189"/>
                      </a:lnTo>
                      <a:lnTo>
                        <a:pt x="139" y="189"/>
                      </a:lnTo>
                      <a:lnTo>
                        <a:pt x="139" y="165"/>
                      </a:lnTo>
                      <a:lnTo>
                        <a:pt x="0" y="165"/>
                      </a:lnTo>
                      <a:lnTo>
                        <a:pt x="0" y="156"/>
                      </a:lnTo>
                      <a:lnTo>
                        <a:pt x="139" y="156"/>
                      </a:lnTo>
                      <a:lnTo>
                        <a:pt x="139" y="130"/>
                      </a:lnTo>
                      <a:lnTo>
                        <a:pt x="0" y="130"/>
                      </a:lnTo>
                      <a:lnTo>
                        <a:pt x="0" y="122"/>
                      </a:lnTo>
                      <a:lnTo>
                        <a:pt x="139" y="122"/>
                      </a:lnTo>
                      <a:lnTo>
                        <a:pt x="139" y="94"/>
                      </a:lnTo>
                      <a:lnTo>
                        <a:pt x="0" y="94"/>
                      </a:lnTo>
                      <a:lnTo>
                        <a:pt x="0" y="86"/>
                      </a:lnTo>
                      <a:lnTo>
                        <a:pt x="139" y="86"/>
                      </a:lnTo>
                      <a:lnTo>
                        <a:pt x="139" y="61"/>
                      </a:lnTo>
                      <a:lnTo>
                        <a:pt x="0" y="61"/>
                      </a:lnTo>
                      <a:lnTo>
                        <a:pt x="0" y="53"/>
                      </a:lnTo>
                      <a:lnTo>
                        <a:pt x="139" y="53"/>
                      </a:lnTo>
                      <a:lnTo>
                        <a:pt x="139" y="0"/>
                      </a:lnTo>
                      <a:lnTo>
                        <a:pt x="139" y="0"/>
                      </a:lnTo>
                      <a:lnTo>
                        <a:pt x="155" y="0"/>
                      </a:lnTo>
                      <a:lnTo>
                        <a:pt x="170" y="1"/>
                      </a:lnTo>
                      <a:lnTo>
                        <a:pt x="187" y="2"/>
                      </a:lnTo>
                      <a:lnTo>
                        <a:pt x="203" y="5"/>
                      </a:lnTo>
                      <a:lnTo>
                        <a:pt x="219" y="7"/>
                      </a:lnTo>
                      <a:lnTo>
                        <a:pt x="234" y="11"/>
                      </a:lnTo>
                      <a:lnTo>
                        <a:pt x="249" y="16"/>
                      </a:lnTo>
                      <a:lnTo>
                        <a:pt x="263" y="22"/>
                      </a:lnTo>
                      <a:lnTo>
                        <a:pt x="275" y="30"/>
                      </a:lnTo>
                      <a:lnTo>
                        <a:pt x="288" y="38"/>
                      </a:lnTo>
                      <a:lnTo>
                        <a:pt x="298" y="48"/>
                      </a:lnTo>
                      <a:lnTo>
                        <a:pt x="307" y="58"/>
                      </a:lnTo>
                      <a:lnTo>
                        <a:pt x="315" y="72"/>
                      </a:lnTo>
                      <a:lnTo>
                        <a:pt x="322" y="87"/>
                      </a:lnTo>
                      <a:lnTo>
                        <a:pt x="327" y="103"/>
                      </a:lnTo>
                      <a:lnTo>
                        <a:pt x="329" y="122"/>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40007" name="AutoShape 647"/>
              <p:cNvSpPr>
                <a:spLocks noChangeArrowheads="1"/>
              </p:cNvSpPr>
              <p:nvPr/>
            </p:nvSpPr>
            <p:spPr bwMode="auto">
              <a:xfrm>
                <a:off x="5064" y="1008"/>
                <a:ext cx="528" cy="384"/>
              </a:xfrm>
              <a:prstGeom prst="cube">
                <a:avLst>
                  <a:gd name="adj" fmla="val 25000"/>
                </a:avLst>
              </a:prstGeom>
              <a:solidFill>
                <a:srgbClr val="FFFF99"/>
              </a:solidFill>
              <a:ln w="12700">
                <a:solidFill>
                  <a:srgbClr val="28004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b="1"/>
              </a:p>
            </p:txBody>
          </p:sp>
          <p:grpSp>
            <p:nvGrpSpPr>
              <p:cNvPr id="1040008" name="Group 648"/>
              <p:cNvGrpSpPr>
                <a:grpSpLocks/>
              </p:cNvGrpSpPr>
              <p:nvPr/>
            </p:nvGrpSpPr>
            <p:grpSpPr bwMode="auto">
              <a:xfrm rot="-5400000">
                <a:off x="3611" y="1414"/>
                <a:ext cx="203" cy="159"/>
                <a:chOff x="1248" y="1728"/>
                <a:chExt cx="251" cy="125"/>
              </a:xfrm>
            </p:grpSpPr>
            <p:sp>
              <p:nvSpPr>
                <p:cNvPr id="1040009" name="Freeform 649"/>
                <p:cNvSpPr>
                  <a:spLocks/>
                </p:cNvSpPr>
                <p:nvPr/>
              </p:nvSpPr>
              <p:spPr bwMode="auto">
                <a:xfrm>
                  <a:off x="1322" y="1733"/>
                  <a:ext cx="87" cy="115"/>
                </a:xfrm>
                <a:custGeom>
                  <a:avLst/>
                  <a:gdLst>
                    <a:gd name="T0" fmla="*/ 10 w 174"/>
                    <a:gd name="T1" fmla="*/ 0 h 232"/>
                    <a:gd name="T2" fmla="*/ 10 w 174"/>
                    <a:gd name="T3" fmla="*/ 0 h 232"/>
                    <a:gd name="T4" fmla="*/ 8 w 174"/>
                    <a:gd name="T5" fmla="*/ 0 h 232"/>
                    <a:gd name="T6" fmla="*/ 5 w 174"/>
                    <a:gd name="T7" fmla="*/ 0 h 232"/>
                    <a:gd name="T8" fmla="*/ 2 w 174"/>
                    <a:gd name="T9" fmla="*/ 0 h 232"/>
                    <a:gd name="T10" fmla="*/ 0 w 174"/>
                    <a:gd name="T11" fmla="*/ 0 h 232"/>
                    <a:gd name="T12" fmla="*/ 0 w 174"/>
                    <a:gd name="T13" fmla="*/ 232 h 232"/>
                    <a:gd name="T14" fmla="*/ 0 w 174"/>
                    <a:gd name="T15" fmla="*/ 232 h 232"/>
                    <a:gd name="T16" fmla="*/ 10 w 174"/>
                    <a:gd name="T17" fmla="*/ 232 h 232"/>
                    <a:gd name="T18" fmla="*/ 18 w 174"/>
                    <a:gd name="T19" fmla="*/ 232 h 232"/>
                    <a:gd name="T20" fmla="*/ 27 w 174"/>
                    <a:gd name="T21" fmla="*/ 231 h 232"/>
                    <a:gd name="T22" fmla="*/ 35 w 174"/>
                    <a:gd name="T23" fmla="*/ 230 h 232"/>
                    <a:gd name="T24" fmla="*/ 44 w 174"/>
                    <a:gd name="T25" fmla="*/ 228 h 232"/>
                    <a:gd name="T26" fmla="*/ 52 w 174"/>
                    <a:gd name="T27" fmla="*/ 227 h 232"/>
                    <a:gd name="T28" fmla="*/ 61 w 174"/>
                    <a:gd name="T29" fmla="*/ 226 h 232"/>
                    <a:gd name="T30" fmla="*/ 69 w 174"/>
                    <a:gd name="T31" fmla="*/ 224 h 232"/>
                    <a:gd name="T32" fmla="*/ 69 w 174"/>
                    <a:gd name="T33" fmla="*/ 224 h 232"/>
                    <a:gd name="T34" fmla="*/ 86 w 174"/>
                    <a:gd name="T35" fmla="*/ 219 h 232"/>
                    <a:gd name="T36" fmla="*/ 103 w 174"/>
                    <a:gd name="T37" fmla="*/ 213 h 232"/>
                    <a:gd name="T38" fmla="*/ 119 w 174"/>
                    <a:gd name="T39" fmla="*/ 205 h 232"/>
                    <a:gd name="T40" fmla="*/ 135 w 174"/>
                    <a:gd name="T41" fmla="*/ 194 h 232"/>
                    <a:gd name="T42" fmla="*/ 149 w 174"/>
                    <a:gd name="T43" fmla="*/ 181 h 232"/>
                    <a:gd name="T44" fmla="*/ 160 w 174"/>
                    <a:gd name="T45" fmla="*/ 164 h 232"/>
                    <a:gd name="T46" fmla="*/ 168 w 174"/>
                    <a:gd name="T47" fmla="*/ 145 h 232"/>
                    <a:gd name="T48" fmla="*/ 174 w 174"/>
                    <a:gd name="T49" fmla="*/ 121 h 232"/>
                    <a:gd name="T50" fmla="*/ 174 w 174"/>
                    <a:gd name="T51" fmla="*/ 121 h 232"/>
                    <a:gd name="T52" fmla="*/ 174 w 174"/>
                    <a:gd name="T53" fmla="*/ 118 h 232"/>
                    <a:gd name="T54" fmla="*/ 174 w 174"/>
                    <a:gd name="T55" fmla="*/ 116 h 232"/>
                    <a:gd name="T56" fmla="*/ 174 w 174"/>
                    <a:gd name="T57" fmla="*/ 115 h 232"/>
                    <a:gd name="T58" fmla="*/ 174 w 174"/>
                    <a:gd name="T59" fmla="*/ 113 h 232"/>
                    <a:gd name="T60" fmla="*/ 174 w 174"/>
                    <a:gd name="T61" fmla="*/ 113 h 232"/>
                    <a:gd name="T62" fmla="*/ 170 w 174"/>
                    <a:gd name="T63" fmla="*/ 88 h 232"/>
                    <a:gd name="T64" fmla="*/ 160 w 174"/>
                    <a:gd name="T65" fmla="*/ 68 h 232"/>
                    <a:gd name="T66" fmla="*/ 150 w 174"/>
                    <a:gd name="T67" fmla="*/ 51 h 232"/>
                    <a:gd name="T68" fmla="*/ 135 w 174"/>
                    <a:gd name="T69" fmla="*/ 37 h 232"/>
                    <a:gd name="T70" fmla="*/ 118 w 174"/>
                    <a:gd name="T71" fmla="*/ 24 h 232"/>
                    <a:gd name="T72" fmla="*/ 97 w 174"/>
                    <a:gd name="T73" fmla="*/ 15 h 232"/>
                    <a:gd name="T74" fmla="*/ 73 w 174"/>
                    <a:gd name="T75" fmla="*/ 8 h 232"/>
                    <a:gd name="T76" fmla="*/ 46 w 174"/>
                    <a:gd name="T77" fmla="*/ 2 h 232"/>
                    <a:gd name="T78" fmla="*/ 46 w 174"/>
                    <a:gd name="T79" fmla="*/ 2 h 232"/>
                    <a:gd name="T80" fmla="*/ 41 w 174"/>
                    <a:gd name="T81" fmla="*/ 2 h 232"/>
                    <a:gd name="T82" fmla="*/ 36 w 174"/>
                    <a:gd name="T83" fmla="*/ 1 h 232"/>
                    <a:gd name="T84" fmla="*/ 31 w 174"/>
                    <a:gd name="T85" fmla="*/ 1 h 232"/>
                    <a:gd name="T86" fmla="*/ 28 w 174"/>
                    <a:gd name="T87" fmla="*/ 1 h 232"/>
                    <a:gd name="T88" fmla="*/ 23 w 174"/>
                    <a:gd name="T89" fmla="*/ 0 h 232"/>
                    <a:gd name="T90" fmla="*/ 20 w 174"/>
                    <a:gd name="T91" fmla="*/ 0 h 232"/>
                    <a:gd name="T92" fmla="*/ 15 w 174"/>
                    <a:gd name="T93" fmla="*/ 0 h 232"/>
                    <a:gd name="T94" fmla="*/ 10 w 174"/>
                    <a:gd name="T9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232">
                      <a:moveTo>
                        <a:pt x="10" y="0"/>
                      </a:moveTo>
                      <a:lnTo>
                        <a:pt x="10" y="0"/>
                      </a:lnTo>
                      <a:lnTo>
                        <a:pt x="8" y="0"/>
                      </a:lnTo>
                      <a:lnTo>
                        <a:pt x="5" y="0"/>
                      </a:lnTo>
                      <a:lnTo>
                        <a:pt x="2" y="0"/>
                      </a:lnTo>
                      <a:lnTo>
                        <a:pt x="0" y="0"/>
                      </a:lnTo>
                      <a:lnTo>
                        <a:pt x="0" y="232"/>
                      </a:lnTo>
                      <a:lnTo>
                        <a:pt x="0" y="232"/>
                      </a:lnTo>
                      <a:lnTo>
                        <a:pt x="10" y="232"/>
                      </a:lnTo>
                      <a:lnTo>
                        <a:pt x="18" y="232"/>
                      </a:lnTo>
                      <a:lnTo>
                        <a:pt x="27" y="231"/>
                      </a:lnTo>
                      <a:lnTo>
                        <a:pt x="35" y="230"/>
                      </a:lnTo>
                      <a:lnTo>
                        <a:pt x="44" y="228"/>
                      </a:lnTo>
                      <a:lnTo>
                        <a:pt x="52" y="227"/>
                      </a:lnTo>
                      <a:lnTo>
                        <a:pt x="61" y="226"/>
                      </a:lnTo>
                      <a:lnTo>
                        <a:pt x="69" y="224"/>
                      </a:lnTo>
                      <a:lnTo>
                        <a:pt x="69" y="224"/>
                      </a:lnTo>
                      <a:lnTo>
                        <a:pt x="86" y="219"/>
                      </a:lnTo>
                      <a:lnTo>
                        <a:pt x="103" y="213"/>
                      </a:lnTo>
                      <a:lnTo>
                        <a:pt x="119" y="205"/>
                      </a:lnTo>
                      <a:lnTo>
                        <a:pt x="135" y="194"/>
                      </a:lnTo>
                      <a:lnTo>
                        <a:pt x="149" y="181"/>
                      </a:lnTo>
                      <a:lnTo>
                        <a:pt x="160" y="164"/>
                      </a:lnTo>
                      <a:lnTo>
                        <a:pt x="168" y="145"/>
                      </a:lnTo>
                      <a:lnTo>
                        <a:pt x="174" y="121"/>
                      </a:lnTo>
                      <a:lnTo>
                        <a:pt x="174" y="121"/>
                      </a:lnTo>
                      <a:lnTo>
                        <a:pt x="174" y="118"/>
                      </a:lnTo>
                      <a:lnTo>
                        <a:pt x="174" y="116"/>
                      </a:lnTo>
                      <a:lnTo>
                        <a:pt x="174" y="115"/>
                      </a:lnTo>
                      <a:lnTo>
                        <a:pt x="174" y="113"/>
                      </a:lnTo>
                      <a:lnTo>
                        <a:pt x="174" y="113"/>
                      </a:lnTo>
                      <a:lnTo>
                        <a:pt x="170" y="88"/>
                      </a:lnTo>
                      <a:lnTo>
                        <a:pt x="160" y="68"/>
                      </a:lnTo>
                      <a:lnTo>
                        <a:pt x="150" y="51"/>
                      </a:lnTo>
                      <a:lnTo>
                        <a:pt x="135" y="37"/>
                      </a:lnTo>
                      <a:lnTo>
                        <a:pt x="118" y="24"/>
                      </a:lnTo>
                      <a:lnTo>
                        <a:pt x="97" y="15"/>
                      </a:lnTo>
                      <a:lnTo>
                        <a:pt x="73" y="8"/>
                      </a:lnTo>
                      <a:lnTo>
                        <a:pt x="46" y="2"/>
                      </a:lnTo>
                      <a:lnTo>
                        <a:pt x="46" y="2"/>
                      </a:lnTo>
                      <a:lnTo>
                        <a:pt x="41" y="2"/>
                      </a:lnTo>
                      <a:lnTo>
                        <a:pt x="36" y="1"/>
                      </a:lnTo>
                      <a:lnTo>
                        <a:pt x="31" y="1"/>
                      </a:lnTo>
                      <a:lnTo>
                        <a:pt x="28" y="1"/>
                      </a:lnTo>
                      <a:lnTo>
                        <a:pt x="23" y="0"/>
                      </a:lnTo>
                      <a:lnTo>
                        <a:pt x="20" y="0"/>
                      </a:lnTo>
                      <a:lnTo>
                        <a:pt x="15" y="0"/>
                      </a:lnTo>
                      <a:lnTo>
                        <a:pt x="1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0010" name="Freeform 650"/>
                <p:cNvSpPr>
                  <a:spLocks/>
                </p:cNvSpPr>
                <p:nvPr/>
              </p:nvSpPr>
              <p:spPr bwMode="auto">
                <a:xfrm>
                  <a:off x="1248" y="1728"/>
                  <a:ext cx="251" cy="125"/>
                </a:xfrm>
                <a:custGeom>
                  <a:avLst/>
                  <a:gdLst>
                    <a:gd name="T0" fmla="*/ 329 w 502"/>
                    <a:gd name="T1" fmla="*/ 122 h 250"/>
                    <a:gd name="T2" fmla="*/ 502 w 502"/>
                    <a:gd name="T3" fmla="*/ 122 h 250"/>
                    <a:gd name="T4" fmla="*/ 502 w 502"/>
                    <a:gd name="T5" fmla="*/ 130 h 250"/>
                    <a:gd name="T6" fmla="*/ 329 w 502"/>
                    <a:gd name="T7" fmla="*/ 130 h 250"/>
                    <a:gd name="T8" fmla="*/ 329 w 502"/>
                    <a:gd name="T9" fmla="*/ 130 h 250"/>
                    <a:gd name="T10" fmla="*/ 327 w 502"/>
                    <a:gd name="T11" fmla="*/ 148 h 250"/>
                    <a:gd name="T12" fmla="*/ 321 w 502"/>
                    <a:gd name="T13" fmla="*/ 164 h 250"/>
                    <a:gd name="T14" fmla="*/ 315 w 502"/>
                    <a:gd name="T15" fmla="*/ 179 h 250"/>
                    <a:gd name="T16" fmla="*/ 306 w 502"/>
                    <a:gd name="T17" fmla="*/ 192 h 250"/>
                    <a:gd name="T18" fmla="*/ 296 w 502"/>
                    <a:gd name="T19" fmla="*/ 203 h 250"/>
                    <a:gd name="T20" fmla="*/ 284 w 502"/>
                    <a:gd name="T21" fmla="*/ 213 h 250"/>
                    <a:gd name="T22" fmla="*/ 272 w 502"/>
                    <a:gd name="T23" fmla="*/ 221 h 250"/>
                    <a:gd name="T24" fmla="*/ 259 w 502"/>
                    <a:gd name="T25" fmla="*/ 228 h 250"/>
                    <a:gd name="T26" fmla="*/ 244 w 502"/>
                    <a:gd name="T27" fmla="*/ 234 h 250"/>
                    <a:gd name="T28" fmla="*/ 229 w 502"/>
                    <a:gd name="T29" fmla="*/ 240 h 250"/>
                    <a:gd name="T30" fmla="*/ 214 w 502"/>
                    <a:gd name="T31" fmla="*/ 243 h 250"/>
                    <a:gd name="T32" fmla="*/ 198 w 502"/>
                    <a:gd name="T33" fmla="*/ 245 h 250"/>
                    <a:gd name="T34" fmla="*/ 183 w 502"/>
                    <a:gd name="T35" fmla="*/ 248 h 250"/>
                    <a:gd name="T36" fmla="*/ 168 w 502"/>
                    <a:gd name="T37" fmla="*/ 249 h 250"/>
                    <a:gd name="T38" fmla="*/ 153 w 502"/>
                    <a:gd name="T39" fmla="*/ 250 h 250"/>
                    <a:gd name="T40" fmla="*/ 139 w 502"/>
                    <a:gd name="T41" fmla="*/ 250 h 250"/>
                    <a:gd name="T42" fmla="*/ 139 w 502"/>
                    <a:gd name="T43" fmla="*/ 198 h 250"/>
                    <a:gd name="T44" fmla="*/ 0 w 502"/>
                    <a:gd name="T45" fmla="*/ 198 h 250"/>
                    <a:gd name="T46" fmla="*/ 0 w 502"/>
                    <a:gd name="T47" fmla="*/ 189 h 250"/>
                    <a:gd name="T48" fmla="*/ 139 w 502"/>
                    <a:gd name="T49" fmla="*/ 189 h 250"/>
                    <a:gd name="T50" fmla="*/ 139 w 502"/>
                    <a:gd name="T51" fmla="*/ 165 h 250"/>
                    <a:gd name="T52" fmla="*/ 0 w 502"/>
                    <a:gd name="T53" fmla="*/ 165 h 250"/>
                    <a:gd name="T54" fmla="*/ 0 w 502"/>
                    <a:gd name="T55" fmla="*/ 156 h 250"/>
                    <a:gd name="T56" fmla="*/ 139 w 502"/>
                    <a:gd name="T57" fmla="*/ 156 h 250"/>
                    <a:gd name="T58" fmla="*/ 139 w 502"/>
                    <a:gd name="T59" fmla="*/ 130 h 250"/>
                    <a:gd name="T60" fmla="*/ 0 w 502"/>
                    <a:gd name="T61" fmla="*/ 130 h 250"/>
                    <a:gd name="T62" fmla="*/ 0 w 502"/>
                    <a:gd name="T63" fmla="*/ 122 h 250"/>
                    <a:gd name="T64" fmla="*/ 139 w 502"/>
                    <a:gd name="T65" fmla="*/ 122 h 250"/>
                    <a:gd name="T66" fmla="*/ 139 w 502"/>
                    <a:gd name="T67" fmla="*/ 94 h 250"/>
                    <a:gd name="T68" fmla="*/ 0 w 502"/>
                    <a:gd name="T69" fmla="*/ 94 h 250"/>
                    <a:gd name="T70" fmla="*/ 0 w 502"/>
                    <a:gd name="T71" fmla="*/ 86 h 250"/>
                    <a:gd name="T72" fmla="*/ 139 w 502"/>
                    <a:gd name="T73" fmla="*/ 86 h 250"/>
                    <a:gd name="T74" fmla="*/ 139 w 502"/>
                    <a:gd name="T75" fmla="*/ 61 h 250"/>
                    <a:gd name="T76" fmla="*/ 0 w 502"/>
                    <a:gd name="T77" fmla="*/ 61 h 250"/>
                    <a:gd name="T78" fmla="*/ 0 w 502"/>
                    <a:gd name="T79" fmla="*/ 53 h 250"/>
                    <a:gd name="T80" fmla="*/ 139 w 502"/>
                    <a:gd name="T81" fmla="*/ 53 h 250"/>
                    <a:gd name="T82" fmla="*/ 139 w 502"/>
                    <a:gd name="T83" fmla="*/ 0 h 250"/>
                    <a:gd name="T84" fmla="*/ 139 w 502"/>
                    <a:gd name="T85" fmla="*/ 0 h 250"/>
                    <a:gd name="T86" fmla="*/ 155 w 502"/>
                    <a:gd name="T87" fmla="*/ 0 h 250"/>
                    <a:gd name="T88" fmla="*/ 170 w 502"/>
                    <a:gd name="T89" fmla="*/ 1 h 250"/>
                    <a:gd name="T90" fmla="*/ 187 w 502"/>
                    <a:gd name="T91" fmla="*/ 2 h 250"/>
                    <a:gd name="T92" fmla="*/ 203 w 502"/>
                    <a:gd name="T93" fmla="*/ 5 h 250"/>
                    <a:gd name="T94" fmla="*/ 219 w 502"/>
                    <a:gd name="T95" fmla="*/ 7 h 250"/>
                    <a:gd name="T96" fmla="*/ 234 w 502"/>
                    <a:gd name="T97" fmla="*/ 11 h 250"/>
                    <a:gd name="T98" fmla="*/ 249 w 502"/>
                    <a:gd name="T99" fmla="*/ 16 h 250"/>
                    <a:gd name="T100" fmla="*/ 263 w 502"/>
                    <a:gd name="T101" fmla="*/ 22 h 250"/>
                    <a:gd name="T102" fmla="*/ 275 w 502"/>
                    <a:gd name="T103" fmla="*/ 30 h 250"/>
                    <a:gd name="T104" fmla="*/ 288 w 502"/>
                    <a:gd name="T105" fmla="*/ 38 h 250"/>
                    <a:gd name="T106" fmla="*/ 298 w 502"/>
                    <a:gd name="T107" fmla="*/ 48 h 250"/>
                    <a:gd name="T108" fmla="*/ 307 w 502"/>
                    <a:gd name="T109" fmla="*/ 58 h 250"/>
                    <a:gd name="T110" fmla="*/ 315 w 502"/>
                    <a:gd name="T111" fmla="*/ 72 h 250"/>
                    <a:gd name="T112" fmla="*/ 322 w 502"/>
                    <a:gd name="T113" fmla="*/ 87 h 250"/>
                    <a:gd name="T114" fmla="*/ 327 w 502"/>
                    <a:gd name="T115" fmla="*/ 103 h 250"/>
                    <a:gd name="T116" fmla="*/ 329 w 502"/>
                    <a:gd name="T117" fmla="*/ 12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250">
                      <a:moveTo>
                        <a:pt x="329" y="122"/>
                      </a:moveTo>
                      <a:lnTo>
                        <a:pt x="502" y="122"/>
                      </a:lnTo>
                      <a:lnTo>
                        <a:pt x="502" y="130"/>
                      </a:lnTo>
                      <a:lnTo>
                        <a:pt x="329" y="130"/>
                      </a:lnTo>
                      <a:lnTo>
                        <a:pt x="329" y="130"/>
                      </a:lnTo>
                      <a:lnTo>
                        <a:pt x="327" y="148"/>
                      </a:lnTo>
                      <a:lnTo>
                        <a:pt x="321" y="164"/>
                      </a:lnTo>
                      <a:lnTo>
                        <a:pt x="315" y="179"/>
                      </a:lnTo>
                      <a:lnTo>
                        <a:pt x="306" y="192"/>
                      </a:lnTo>
                      <a:lnTo>
                        <a:pt x="296" y="203"/>
                      </a:lnTo>
                      <a:lnTo>
                        <a:pt x="284" y="213"/>
                      </a:lnTo>
                      <a:lnTo>
                        <a:pt x="272" y="221"/>
                      </a:lnTo>
                      <a:lnTo>
                        <a:pt x="259" y="228"/>
                      </a:lnTo>
                      <a:lnTo>
                        <a:pt x="244" y="234"/>
                      </a:lnTo>
                      <a:lnTo>
                        <a:pt x="229" y="240"/>
                      </a:lnTo>
                      <a:lnTo>
                        <a:pt x="214" y="243"/>
                      </a:lnTo>
                      <a:lnTo>
                        <a:pt x="198" y="245"/>
                      </a:lnTo>
                      <a:lnTo>
                        <a:pt x="183" y="248"/>
                      </a:lnTo>
                      <a:lnTo>
                        <a:pt x="168" y="249"/>
                      </a:lnTo>
                      <a:lnTo>
                        <a:pt x="153" y="250"/>
                      </a:lnTo>
                      <a:lnTo>
                        <a:pt x="139" y="250"/>
                      </a:lnTo>
                      <a:lnTo>
                        <a:pt x="139" y="198"/>
                      </a:lnTo>
                      <a:lnTo>
                        <a:pt x="0" y="198"/>
                      </a:lnTo>
                      <a:lnTo>
                        <a:pt x="0" y="189"/>
                      </a:lnTo>
                      <a:lnTo>
                        <a:pt x="139" y="189"/>
                      </a:lnTo>
                      <a:lnTo>
                        <a:pt x="139" y="165"/>
                      </a:lnTo>
                      <a:lnTo>
                        <a:pt x="0" y="165"/>
                      </a:lnTo>
                      <a:lnTo>
                        <a:pt x="0" y="156"/>
                      </a:lnTo>
                      <a:lnTo>
                        <a:pt x="139" y="156"/>
                      </a:lnTo>
                      <a:lnTo>
                        <a:pt x="139" y="130"/>
                      </a:lnTo>
                      <a:lnTo>
                        <a:pt x="0" y="130"/>
                      </a:lnTo>
                      <a:lnTo>
                        <a:pt x="0" y="122"/>
                      </a:lnTo>
                      <a:lnTo>
                        <a:pt x="139" y="122"/>
                      </a:lnTo>
                      <a:lnTo>
                        <a:pt x="139" y="94"/>
                      </a:lnTo>
                      <a:lnTo>
                        <a:pt x="0" y="94"/>
                      </a:lnTo>
                      <a:lnTo>
                        <a:pt x="0" y="86"/>
                      </a:lnTo>
                      <a:lnTo>
                        <a:pt x="139" y="86"/>
                      </a:lnTo>
                      <a:lnTo>
                        <a:pt x="139" y="61"/>
                      </a:lnTo>
                      <a:lnTo>
                        <a:pt x="0" y="61"/>
                      </a:lnTo>
                      <a:lnTo>
                        <a:pt x="0" y="53"/>
                      </a:lnTo>
                      <a:lnTo>
                        <a:pt x="139" y="53"/>
                      </a:lnTo>
                      <a:lnTo>
                        <a:pt x="139" y="0"/>
                      </a:lnTo>
                      <a:lnTo>
                        <a:pt x="139" y="0"/>
                      </a:lnTo>
                      <a:lnTo>
                        <a:pt x="155" y="0"/>
                      </a:lnTo>
                      <a:lnTo>
                        <a:pt x="170" y="1"/>
                      </a:lnTo>
                      <a:lnTo>
                        <a:pt x="187" y="2"/>
                      </a:lnTo>
                      <a:lnTo>
                        <a:pt x="203" y="5"/>
                      </a:lnTo>
                      <a:lnTo>
                        <a:pt x="219" y="7"/>
                      </a:lnTo>
                      <a:lnTo>
                        <a:pt x="234" y="11"/>
                      </a:lnTo>
                      <a:lnTo>
                        <a:pt x="249" y="16"/>
                      </a:lnTo>
                      <a:lnTo>
                        <a:pt x="263" y="22"/>
                      </a:lnTo>
                      <a:lnTo>
                        <a:pt x="275" y="30"/>
                      </a:lnTo>
                      <a:lnTo>
                        <a:pt x="288" y="38"/>
                      </a:lnTo>
                      <a:lnTo>
                        <a:pt x="298" y="48"/>
                      </a:lnTo>
                      <a:lnTo>
                        <a:pt x="307" y="58"/>
                      </a:lnTo>
                      <a:lnTo>
                        <a:pt x="315" y="72"/>
                      </a:lnTo>
                      <a:lnTo>
                        <a:pt x="322" y="87"/>
                      </a:lnTo>
                      <a:lnTo>
                        <a:pt x="327" y="103"/>
                      </a:lnTo>
                      <a:lnTo>
                        <a:pt x="329" y="122"/>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40011" name="AutoShape 651"/>
              <p:cNvSpPr>
                <a:spLocks noChangeArrowheads="1"/>
              </p:cNvSpPr>
              <p:nvPr/>
            </p:nvSpPr>
            <p:spPr bwMode="auto">
              <a:xfrm>
                <a:off x="3432" y="1008"/>
                <a:ext cx="528" cy="384"/>
              </a:xfrm>
              <a:prstGeom prst="cube">
                <a:avLst>
                  <a:gd name="adj" fmla="val 25000"/>
                </a:avLst>
              </a:prstGeom>
              <a:solidFill>
                <a:srgbClr val="33CC33"/>
              </a:solidFill>
              <a:ln w="12700">
                <a:solidFill>
                  <a:srgbClr val="28004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b="1"/>
              </a:p>
            </p:txBody>
          </p:sp>
          <p:sp>
            <p:nvSpPr>
              <p:cNvPr id="1040012" name="AutoShape 652"/>
              <p:cNvSpPr>
                <a:spLocks noChangeArrowheads="1"/>
              </p:cNvSpPr>
              <p:nvPr/>
            </p:nvSpPr>
            <p:spPr bwMode="auto">
              <a:xfrm>
                <a:off x="4520" y="1008"/>
                <a:ext cx="528" cy="384"/>
              </a:xfrm>
              <a:prstGeom prst="cube">
                <a:avLst>
                  <a:gd name="adj" fmla="val 25000"/>
                </a:avLst>
              </a:prstGeom>
              <a:solidFill>
                <a:srgbClr val="FFFF99"/>
              </a:solidFill>
              <a:ln w="12700">
                <a:solidFill>
                  <a:srgbClr val="28004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b="1"/>
              </a:p>
            </p:txBody>
          </p:sp>
          <p:grpSp>
            <p:nvGrpSpPr>
              <p:cNvPr id="1040013" name="Group 653"/>
              <p:cNvGrpSpPr>
                <a:grpSpLocks/>
              </p:cNvGrpSpPr>
              <p:nvPr/>
            </p:nvGrpSpPr>
            <p:grpSpPr bwMode="auto">
              <a:xfrm rot="-5400000">
                <a:off x="4683" y="1430"/>
                <a:ext cx="203" cy="127"/>
                <a:chOff x="1248" y="1728"/>
                <a:chExt cx="251" cy="125"/>
              </a:xfrm>
            </p:grpSpPr>
            <p:sp>
              <p:nvSpPr>
                <p:cNvPr id="1040014" name="Freeform 654"/>
                <p:cNvSpPr>
                  <a:spLocks/>
                </p:cNvSpPr>
                <p:nvPr/>
              </p:nvSpPr>
              <p:spPr bwMode="auto">
                <a:xfrm>
                  <a:off x="1322" y="1733"/>
                  <a:ext cx="87" cy="115"/>
                </a:xfrm>
                <a:custGeom>
                  <a:avLst/>
                  <a:gdLst>
                    <a:gd name="T0" fmla="*/ 10 w 174"/>
                    <a:gd name="T1" fmla="*/ 0 h 232"/>
                    <a:gd name="T2" fmla="*/ 10 w 174"/>
                    <a:gd name="T3" fmla="*/ 0 h 232"/>
                    <a:gd name="T4" fmla="*/ 8 w 174"/>
                    <a:gd name="T5" fmla="*/ 0 h 232"/>
                    <a:gd name="T6" fmla="*/ 5 w 174"/>
                    <a:gd name="T7" fmla="*/ 0 h 232"/>
                    <a:gd name="T8" fmla="*/ 2 w 174"/>
                    <a:gd name="T9" fmla="*/ 0 h 232"/>
                    <a:gd name="T10" fmla="*/ 0 w 174"/>
                    <a:gd name="T11" fmla="*/ 0 h 232"/>
                    <a:gd name="T12" fmla="*/ 0 w 174"/>
                    <a:gd name="T13" fmla="*/ 232 h 232"/>
                    <a:gd name="T14" fmla="*/ 0 w 174"/>
                    <a:gd name="T15" fmla="*/ 232 h 232"/>
                    <a:gd name="T16" fmla="*/ 10 w 174"/>
                    <a:gd name="T17" fmla="*/ 232 h 232"/>
                    <a:gd name="T18" fmla="*/ 18 w 174"/>
                    <a:gd name="T19" fmla="*/ 232 h 232"/>
                    <a:gd name="T20" fmla="*/ 27 w 174"/>
                    <a:gd name="T21" fmla="*/ 231 h 232"/>
                    <a:gd name="T22" fmla="*/ 35 w 174"/>
                    <a:gd name="T23" fmla="*/ 230 h 232"/>
                    <a:gd name="T24" fmla="*/ 44 w 174"/>
                    <a:gd name="T25" fmla="*/ 228 h 232"/>
                    <a:gd name="T26" fmla="*/ 52 w 174"/>
                    <a:gd name="T27" fmla="*/ 227 h 232"/>
                    <a:gd name="T28" fmla="*/ 61 w 174"/>
                    <a:gd name="T29" fmla="*/ 226 h 232"/>
                    <a:gd name="T30" fmla="*/ 69 w 174"/>
                    <a:gd name="T31" fmla="*/ 224 h 232"/>
                    <a:gd name="T32" fmla="*/ 69 w 174"/>
                    <a:gd name="T33" fmla="*/ 224 h 232"/>
                    <a:gd name="T34" fmla="*/ 86 w 174"/>
                    <a:gd name="T35" fmla="*/ 219 h 232"/>
                    <a:gd name="T36" fmla="*/ 103 w 174"/>
                    <a:gd name="T37" fmla="*/ 213 h 232"/>
                    <a:gd name="T38" fmla="*/ 119 w 174"/>
                    <a:gd name="T39" fmla="*/ 205 h 232"/>
                    <a:gd name="T40" fmla="*/ 135 w 174"/>
                    <a:gd name="T41" fmla="*/ 194 h 232"/>
                    <a:gd name="T42" fmla="*/ 149 w 174"/>
                    <a:gd name="T43" fmla="*/ 181 h 232"/>
                    <a:gd name="T44" fmla="*/ 160 w 174"/>
                    <a:gd name="T45" fmla="*/ 164 h 232"/>
                    <a:gd name="T46" fmla="*/ 168 w 174"/>
                    <a:gd name="T47" fmla="*/ 145 h 232"/>
                    <a:gd name="T48" fmla="*/ 174 w 174"/>
                    <a:gd name="T49" fmla="*/ 121 h 232"/>
                    <a:gd name="T50" fmla="*/ 174 w 174"/>
                    <a:gd name="T51" fmla="*/ 121 h 232"/>
                    <a:gd name="T52" fmla="*/ 174 w 174"/>
                    <a:gd name="T53" fmla="*/ 118 h 232"/>
                    <a:gd name="T54" fmla="*/ 174 w 174"/>
                    <a:gd name="T55" fmla="*/ 116 h 232"/>
                    <a:gd name="T56" fmla="*/ 174 w 174"/>
                    <a:gd name="T57" fmla="*/ 115 h 232"/>
                    <a:gd name="T58" fmla="*/ 174 w 174"/>
                    <a:gd name="T59" fmla="*/ 113 h 232"/>
                    <a:gd name="T60" fmla="*/ 174 w 174"/>
                    <a:gd name="T61" fmla="*/ 113 h 232"/>
                    <a:gd name="T62" fmla="*/ 170 w 174"/>
                    <a:gd name="T63" fmla="*/ 88 h 232"/>
                    <a:gd name="T64" fmla="*/ 160 w 174"/>
                    <a:gd name="T65" fmla="*/ 68 h 232"/>
                    <a:gd name="T66" fmla="*/ 150 w 174"/>
                    <a:gd name="T67" fmla="*/ 51 h 232"/>
                    <a:gd name="T68" fmla="*/ 135 w 174"/>
                    <a:gd name="T69" fmla="*/ 37 h 232"/>
                    <a:gd name="T70" fmla="*/ 118 w 174"/>
                    <a:gd name="T71" fmla="*/ 24 h 232"/>
                    <a:gd name="T72" fmla="*/ 97 w 174"/>
                    <a:gd name="T73" fmla="*/ 15 h 232"/>
                    <a:gd name="T74" fmla="*/ 73 w 174"/>
                    <a:gd name="T75" fmla="*/ 8 h 232"/>
                    <a:gd name="T76" fmla="*/ 46 w 174"/>
                    <a:gd name="T77" fmla="*/ 2 h 232"/>
                    <a:gd name="T78" fmla="*/ 46 w 174"/>
                    <a:gd name="T79" fmla="*/ 2 h 232"/>
                    <a:gd name="T80" fmla="*/ 41 w 174"/>
                    <a:gd name="T81" fmla="*/ 2 h 232"/>
                    <a:gd name="T82" fmla="*/ 36 w 174"/>
                    <a:gd name="T83" fmla="*/ 1 h 232"/>
                    <a:gd name="T84" fmla="*/ 31 w 174"/>
                    <a:gd name="T85" fmla="*/ 1 h 232"/>
                    <a:gd name="T86" fmla="*/ 28 w 174"/>
                    <a:gd name="T87" fmla="*/ 1 h 232"/>
                    <a:gd name="T88" fmla="*/ 23 w 174"/>
                    <a:gd name="T89" fmla="*/ 0 h 232"/>
                    <a:gd name="T90" fmla="*/ 20 w 174"/>
                    <a:gd name="T91" fmla="*/ 0 h 232"/>
                    <a:gd name="T92" fmla="*/ 15 w 174"/>
                    <a:gd name="T93" fmla="*/ 0 h 232"/>
                    <a:gd name="T94" fmla="*/ 10 w 174"/>
                    <a:gd name="T9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232">
                      <a:moveTo>
                        <a:pt x="10" y="0"/>
                      </a:moveTo>
                      <a:lnTo>
                        <a:pt x="10" y="0"/>
                      </a:lnTo>
                      <a:lnTo>
                        <a:pt x="8" y="0"/>
                      </a:lnTo>
                      <a:lnTo>
                        <a:pt x="5" y="0"/>
                      </a:lnTo>
                      <a:lnTo>
                        <a:pt x="2" y="0"/>
                      </a:lnTo>
                      <a:lnTo>
                        <a:pt x="0" y="0"/>
                      </a:lnTo>
                      <a:lnTo>
                        <a:pt x="0" y="232"/>
                      </a:lnTo>
                      <a:lnTo>
                        <a:pt x="0" y="232"/>
                      </a:lnTo>
                      <a:lnTo>
                        <a:pt x="10" y="232"/>
                      </a:lnTo>
                      <a:lnTo>
                        <a:pt x="18" y="232"/>
                      </a:lnTo>
                      <a:lnTo>
                        <a:pt x="27" y="231"/>
                      </a:lnTo>
                      <a:lnTo>
                        <a:pt x="35" y="230"/>
                      </a:lnTo>
                      <a:lnTo>
                        <a:pt x="44" y="228"/>
                      </a:lnTo>
                      <a:lnTo>
                        <a:pt x="52" y="227"/>
                      </a:lnTo>
                      <a:lnTo>
                        <a:pt x="61" y="226"/>
                      </a:lnTo>
                      <a:lnTo>
                        <a:pt x="69" y="224"/>
                      </a:lnTo>
                      <a:lnTo>
                        <a:pt x="69" y="224"/>
                      </a:lnTo>
                      <a:lnTo>
                        <a:pt x="86" y="219"/>
                      </a:lnTo>
                      <a:lnTo>
                        <a:pt x="103" y="213"/>
                      </a:lnTo>
                      <a:lnTo>
                        <a:pt x="119" y="205"/>
                      </a:lnTo>
                      <a:lnTo>
                        <a:pt x="135" y="194"/>
                      </a:lnTo>
                      <a:lnTo>
                        <a:pt x="149" y="181"/>
                      </a:lnTo>
                      <a:lnTo>
                        <a:pt x="160" y="164"/>
                      </a:lnTo>
                      <a:lnTo>
                        <a:pt x="168" y="145"/>
                      </a:lnTo>
                      <a:lnTo>
                        <a:pt x="174" y="121"/>
                      </a:lnTo>
                      <a:lnTo>
                        <a:pt x="174" y="121"/>
                      </a:lnTo>
                      <a:lnTo>
                        <a:pt x="174" y="118"/>
                      </a:lnTo>
                      <a:lnTo>
                        <a:pt x="174" y="116"/>
                      </a:lnTo>
                      <a:lnTo>
                        <a:pt x="174" y="115"/>
                      </a:lnTo>
                      <a:lnTo>
                        <a:pt x="174" y="113"/>
                      </a:lnTo>
                      <a:lnTo>
                        <a:pt x="174" y="113"/>
                      </a:lnTo>
                      <a:lnTo>
                        <a:pt x="170" y="88"/>
                      </a:lnTo>
                      <a:lnTo>
                        <a:pt x="160" y="68"/>
                      </a:lnTo>
                      <a:lnTo>
                        <a:pt x="150" y="51"/>
                      </a:lnTo>
                      <a:lnTo>
                        <a:pt x="135" y="37"/>
                      </a:lnTo>
                      <a:lnTo>
                        <a:pt x="118" y="24"/>
                      </a:lnTo>
                      <a:lnTo>
                        <a:pt x="97" y="15"/>
                      </a:lnTo>
                      <a:lnTo>
                        <a:pt x="73" y="8"/>
                      </a:lnTo>
                      <a:lnTo>
                        <a:pt x="46" y="2"/>
                      </a:lnTo>
                      <a:lnTo>
                        <a:pt x="46" y="2"/>
                      </a:lnTo>
                      <a:lnTo>
                        <a:pt x="41" y="2"/>
                      </a:lnTo>
                      <a:lnTo>
                        <a:pt x="36" y="1"/>
                      </a:lnTo>
                      <a:lnTo>
                        <a:pt x="31" y="1"/>
                      </a:lnTo>
                      <a:lnTo>
                        <a:pt x="28" y="1"/>
                      </a:lnTo>
                      <a:lnTo>
                        <a:pt x="23" y="0"/>
                      </a:lnTo>
                      <a:lnTo>
                        <a:pt x="20" y="0"/>
                      </a:lnTo>
                      <a:lnTo>
                        <a:pt x="15" y="0"/>
                      </a:lnTo>
                      <a:lnTo>
                        <a:pt x="1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0015" name="Freeform 655"/>
                <p:cNvSpPr>
                  <a:spLocks/>
                </p:cNvSpPr>
                <p:nvPr/>
              </p:nvSpPr>
              <p:spPr bwMode="auto">
                <a:xfrm>
                  <a:off x="1248" y="1728"/>
                  <a:ext cx="251" cy="125"/>
                </a:xfrm>
                <a:custGeom>
                  <a:avLst/>
                  <a:gdLst>
                    <a:gd name="T0" fmla="*/ 329 w 502"/>
                    <a:gd name="T1" fmla="*/ 122 h 250"/>
                    <a:gd name="T2" fmla="*/ 502 w 502"/>
                    <a:gd name="T3" fmla="*/ 122 h 250"/>
                    <a:gd name="T4" fmla="*/ 502 w 502"/>
                    <a:gd name="T5" fmla="*/ 130 h 250"/>
                    <a:gd name="T6" fmla="*/ 329 w 502"/>
                    <a:gd name="T7" fmla="*/ 130 h 250"/>
                    <a:gd name="T8" fmla="*/ 329 w 502"/>
                    <a:gd name="T9" fmla="*/ 130 h 250"/>
                    <a:gd name="T10" fmla="*/ 327 w 502"/>
                    <a:gd name="T11" fmla="*/ 148 h 250"/>
                    <a:gd name="T12" fmla="*/ 321 w 502"/>
                    <a:gd name="T13" fmla="*/ 164 h 250"/>
                    <a:gd name="T14" fmla="*/ 315 w 502"/>
                    <a:gd name="T15" fmla="*/ 179 h 250"/>
                    <a:gd name="T16" fmla="*/ 306 w 502"/>
                    <a:gd name="T17" fmla="*/ 192 h 250"/>
                    <a:gd name="T18" fmla="*/ 296 w 502"/>
                    <a:gd name="T19" fmla="*/ 203 h 250"/>
                    <a:gd name="T20" fmla="*/ 284 w 502"/>
                    <a:gd name="T21" fmla="*/ 213 h 250"/>
                    <a:gd name="T22" fmla="*/ 272 w 502"/>
                    <a:gd name="T23" fmla="*/ 221 h 250"/>
                    <a:gd name="T24" fmla="*/ 259 w 502"/>
                    <a:gd name="T25" fmla="*/ 228 h 250"/>
                    <a:gd name="T26" fmla="*/ 244 w 502"/>
                    <a:gd name="T27" fmla="*/ 234 h 250"/>
                    <a:gd name="T28" fmla="*/ 229 w 502"/>
                    <a:gd name="T29" fmla="*/ 240 h 250"/>
                    <a:gd name="T30" fmla="*/ 214 w 502"/>
                    <a:gd name="T31" fmla="*/ 243 h 250"/>
                    <a:gd name="T32" fmla="*/ 198 w 502"/>
                    <a:gd name="T33" fmla="*/ 245 h 250"/>
                    <a:gd name="T34" fmla="*/ 183 w 502"/>
                    <a:gd name="T35" fmla="*/ 248 h 250"/>
                    <a:gd name="T36" fmla="*/ 168 w 502"/>
                    <a:gd name="T37" fmla="*/ 249 h 250"/>
                    <a:gd name="T38" fmla="*/ 153 w 502"/>
                    <a:gd name="T39" fmla="*/ 250 h 250"/>
                    <a:gd name="T40" fmla="*/ 139 w 502"/>
                    <a:gd name="T41" fmla="*/ 250 h 250"/>
                    <a:gd name="T42" fmla="*/ 139 w 502"/>
                    <a:gd name="T43" fmla="*/ 198 h 250"/>
                    <a:gd name="T44" fmla="*/ 0 w 502"/>
                    <a:gd name="T45" fmla="*/ 198 h 250"/>
                    <a:gd name="T46" fmla="*/ 0 w 502"/>
                    <a:gd name="T47" fmla="*/ 189 h 250"/>
                    <a:gd name="T48" fmla="*/ 139 w 502"/>
                    <a:gd name="T49" fmla="*/ 189 h 250"/>
                    <a:gd name="T50" fmla="*/ 139 w 502"/>
                    <a:gd name="T51" fmla="*/ 165 h 250"/>
                    <a:gd name="T52" fmla="*/ 0 w 502"/>
                    <a:gd name="T53" fmla="*/ 165 h 250"/>
                    <a:gd name="T54" fmla="*/ 0 w 502"/>
                    <a:gd name="T55" fmla="*/ 156 h 250"/>
                    <a:gd name="T56" fmla="*/ 139 w 502"/>
                    <a:gd name="T57" fmla="*/ 156 h 250"/>
                    <a:gd name="T58" fmla="*/ 139 w 502"/>
                    <a:gd name="T59" fmla="*/ 130 h 250"/>
                    <a:gd name="T60" fmla="*/ 0 w 502"/>
                    <a:gd name="T61" fmla="*/ 130 h 250"/>
                    <a:gd name="T62" fmla="*/ 0 w 502"/>
                    <a:gd name="T63" fmla="*/ 122 h 250"/>
                    <a:gd name="T64" fmla="*/ 139 w 502"/>
                    <a:gd name="T65" fmla="*/ 122 h 250"/>
                    <a:gd name="T66" fmla="*/ 139 w 502"/>
                    <a:gd name="T67" fmla="*/ 94 h 250"/>
                    <a:gd name="T68" fmla="*/ 0 w 502"/>
                    <a:gd name="T69" fmla="*/ 94 h 250"/>
                    <a:gd name="T70" fmla="*/ 0 w 502"/>
                    <a:gd name="T71" fmla="*/ 86 h 250"/>
                    <a:gd name="T72" fmla="*/ 139 w 502"/>
                    <a:gd name="T73" fmla="*/ 86 h 250"/>
                    <a:gd name="T74" fmla="*/ 139 w 502"/>
                    <a:gd name="T75" fmla="*/ 61 h 250"/>
                    <a:gd name="T76" fmla="*/ 0 w 502"/>
                    <a:gd name="T77" fmla="*/ 61 h 250"/>
                    <a:gd name="T78" fmla="*/ 0 w 502"/>
                    <a:gd name="T79" fmla="*/ 53 h 250"/>
                    <a:gd name="T80" fmla="*/ 139 w 502"/>
                    <a:gd name="T81" fmla="*/ 53 h 250"/>
                    <a:gd name="T82" fmla="*/ 139 w 502"/>
                    <a:gd name="T83" fmla="*/ 0 h 250"/>
                    <a:gd name="T84" fmla="*/ 139 w 502"/>
                    <a:gd name="T85" fmla="*/ 0 h 250"/>
                    <a:gd name="T86" fmla="*/ 155 w 502"/>
                    <a:gd name="T87" fmla="*/ 0 h 250"/>
                    <a:gd name="T88" fmla="*/ 170 w 502"/>
                    <a:gd name="T89" fmla="*/ 1 h 250"/>
                    <a:gd name="T90" fmla="*/ 187 w 502"/>
                    <a:gd name="T91" fmla="*/ 2 h 250"/>
                    <a:gd name="T92" fmla="*/ 203 w 502"/>
                    <a:gd name="T93" fmla="*/ 5 h 250"/>
                    <a:gd name="T94" fmla="*/ 219 w 502"/>
                    <a:gd name="T95" fmla="*/ 7 h 250"/>
                    <a:gd name="T96" fmla="*/ 234 w 502"/>
                    <a:gd name="T97" fmla="*/ 11 h 250"/>
                    <a:gd name="T98" fmla="*/ 249 w 502"/>
                    <a:gd name="T99" fmla="*/ 16 h 250"/>
                    <a:gd name="T100" fmla="*/ 263 w 502"/>
                    <a:gd name="T101" fmla="*/ 22 h 250"/>
                    <a:gd name="T102" fmla="*/ 275 w 502"/>
                    <a:gd name="T103" fmla="*/ 30 h 250"/>
                    <a:gd name="T104" fmla="*/ 288 w 502"/>
                    <a:gd name="T105" fmla="*/ 38 h 250"/>
                    <a:gd name="T106" fmla="*/ 298 w 502"/>
                    <a:gd name="T107" fmla="*/ 48 h 250"/>
                    <a:gd name="T108" fmla="*/ 307 w 502"/>
                    <a:gd name="T109" fmla="*/ 58 h 250"/>
                    <a:gd name="T110" fmla="*/ 315 w 502"/>
                    <a:gd name="T111" fmla="*/ 72 h 250"/>
                    <a:gd name="T112" fmla="*/ 322 w 502"/>
                    <a:gd name="T113" fmla="*/ 87 h 250"/>
                    <a:gd name="T114" fmla="*/ 327 w 502"/>
                    <a:gd name="T115" fmla="*/ 103 h 250"/>
                    <a:gd name="T116" fmla="*/ 329 w 502"/>
                    <a:gd name="T117" fmla="*/ 12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250">
                      <a:moveTo>
                        <a:pt x="329" y="122"/>
                      </a:moveTo>
                      <a:lnTo>
                        <a:pt x="502" y="122"/>
                      </a:lnTo>
                      <a:lnTo>
                        <a:pt x="502" y="130"/>
                      </a:lnTo>
                      <a:lnTo>
                        <a:pt x="329" y="130"/>
                      </a:lnTo>
                      <a:lnTo>
                        <a:pt x="329" y="130"/>
                      </a:lnTo>
                      <a:lnTo>
                        <a:pt x="327" y="148"/>
                      </a:lnTo>
                      <a:lnTo>
                        <a:pt x="321" y="164"/>
                      </a:lnTo>
                      <a:lnTo>
                        <a:pt x="315" y="179"/>
                      </a:lnTo>
                      <a:lnTo>
                        <a:pt x="306" y="192"/>
                      </a:lnTo>
                      <a:lnTo>
                        <a:pt x="296" y="203"/>
                      </a:lnTo>
                      <a:lnTo>
                        <a:pt x="284" y="213"/>
                      </a:lnTo>
                      <a:lnTo>
                        <a:pt x="272" y="221"/>
                      </a:lnTo>
                      <a:lnTo>
                        <a:pt x="259" y="228"/>
                      </a:lnTo>
                      <a:lnTo>
                        <a:pt x="244" y="234"/>
                      </a:lnTo>
                      <a:lnTo>
                        <a:pt x="229" y="240"/>
                      </a:lnTo>
                      <a:lnTo>
                        <a:pt x="214" y="243"/>
                      </a:lnTo>
                      <a:lnTo>
                        <a:pt x="198" y="245"/>
                      </a:lnTo>
                      <a:lnTo>
                        <a:pt x="183" y="248"/>
                      </a:lnTo>
                      <a:lnTo>
                        <a:pt x="168" y="249"/>
                      </a:lnTo>
                      <a:lnTo>
                        <a:pt x="153" y="250"/>
                      </a:lnTo>
                      <a:lnTo>
                        <a:pt x="139" y="250"/>
                      </a:lnTo>
                      <a:lnTo>
                        <a:pt x="139" y="198"/>
                      </a:lnTo>
                      <a:lnTo>
                        <a:pt x="0" y="198"/>
                      </a:lnTo>
                      <a:lnTo>
                        <a:pt x="0" y="189"/>
                      </a:lnTo>
                      <a:lnTo>
                        <a:pt x="139" y="189"/>
                      </a:lnTo>
                      <a:lnTo>
                        <a:pt x="139" y="165"/>
                      </a:lnTo>
                      <a:lnTo>
                        <a:pt x="0" y="165"/>
                      </a:lnTo>
                      <a:lnTo>
                        <a:pt x="0" y="156"/>
                      </a:lnTo>
                      <a:lnTo>
                        <a:pt x="139" y="156"/>
                      </a:lnTo>
                      <a:lnTo>
                        <a:pt x="139" y="130"/>
                      </a:lnTo>
                      <a:lnTo>
                        <a:pt x="0" y="130"/>
                      </a:lnTo>
                      <a:lnTo>
                        <a:pt x="0" y="122"/>
                      </a:lnTo>
                      <a:lnTo>
                        <a:pt x="139" y="122"/>
                      </a:lnTo>
                      <a:lnTo>
                        <a:pt x="139" y="94"/>
                      </a:lnTo>
                      <a:lnTo>
                        <a:pt x="0" y="94"/>
                      </a:lnTo>
                      <a:lnTo>
                        <a:pt x="0" y="86"/>
                      </a:lnTo>
                      <a:lnTo>
                        <a:pt x="139" y="86"/>
                      </a:lnTo>
                      <a:lnTo>
                        <a:pt x="139" y="61"/>
                      </a:lnTo>
                      <a:lnTo>
                        <a:pt x="0" y="61"/>
                      </a:lnTo>
                      <a:lnTo>
                        <a:pt x="0" y="53"/>
                      </a:lnTo>
                      <a:lnTo>
                        <a:pt x="139" y="53"/>
                      </a:lnTo>
                      <a:lnTo>
                        <a:pt x="139" y="0"/>
                      </a:lnTo>
                      <a:lnTo>
                        <a:pt x="139" y="0"/>
                      </a:lnTo>
                      <a:lnTo>
                        <a:pt x="155" y="0"/>
                      </a:lnTo>
                      <a:lnTo>
                        <a:pt x="170" y="1"/>
                      </a:lnTo>
                      <a:lnTo>
                        <a:pt x="187" y="2"/>
                      </a:lnTo>
                      <a:lnTo>
                        <a:pt x="203" y="5"/>
                      </a:lnTo>
                      <a:lnTo>
                        <a:pt x="219" y="7"/>
                      </a:lnTo>
                      <a:lnTo>
                        <a:pt x="234" y="11"/>
                      </a:lnTo>
                      <a:lnTo>
                        <a:pt x="249" y="16"/>
                      </a:lnTo>
                      <a:lnTo>
                        <a:pt x="263" y="22"/>
                      </a:lnTo>
                      <a:lnTo>
                        <a:pt x="275" y="30"/>
                      </a:lnTo>
                      <a:lnTo>
                        <a:pt x="288" y="38"/>
                      </a:lnTo>
                      <a:lnTo>
                        <a:pt x="298" y="48"/>
                      </a:lnTo>
                      <a:lnTo>
                        <a:pt x="307" y="58"/>
                      </a:lnTo>
                      <a:lnTo>
                        <a:pt x="315" y="72"/>
                      </a:lnTo>
                      <a:lnTo>
                        <a:pt x="322" y="87"/>
                      </a:lnTo>
                      <a:lnTo>
                        <a:pt x="327" y="103"/>
                      </a:lnTo>
                      <a:lnTo>
                        <a:pt x="329" y="122"/>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40016" name="Group 656"/>
              <p:cNvGrpSpPr>
                <a:grpSpLocks/>
              </p:cNvGrpSpPr>
              <p:nvPr/>
            </p:nvGrpSpPr>
            <p:grpSpPr bwMode="auto">
              <a:xfrm rot="5400000" flipV="1">
                <a:off x="3547" y="1887"/>
                <a:ext cx="251" cy="125"/>
                <a:chOff x="1248" y="1728"/>
                <a:chExt cx="251" cy="125"/>
              </a:xfrm>
            </p:grpSpPr>
            <p:sp>
              <p:nvSpPr>
                <p:cNvPr id="1040017" name="Freeform 657"/>
                <p:cNvSpPr>
                  <a:spLocks/>
                </p:cNvSpPr>
                <p:nvPr/>
              </p:nvSpPr>
              <p:spPr bwMode="auto">
                <a:xfrm>
                  <a:off x="1322" y="1733"/>
                  <a:ext cx="87" cy="115"/>
                </a:xfrm>
                <a:custGeom>
                  <a:avLst/>
                  <a:gdLst>
                    <a:gd name="T0" fmla="*/ 10 w 174"/>
                    <a:gd name="T1" fmla="*/ 0 h 232"/>
                    <a:gd name="T2" fmla="*/ 10 w 174"/>
                    <a:gd name="T3" fmla="*/ 0 h 232"/>
                    <a:gd name="T4" fmla="*/ 8 w 174"/>
                    <a:gd name="T5" fmla="*/ 0 h 232"/>
                    <a:gd name="T6" fmla="*/ 5 w 174"/>
                    <a:gd name="T7" fmla="*/ 0 h 232"/>
                    <a:gd name="T8" fmla="*/ 2 w 174"/>
                    <a:gd name="T9" fmla="*/ 0 h 232"/>
                    <a:gd name="T10" fmla="*/ 0 w 174"/>
                    <a:gd name="T11" fmla="*/ 0 h 232"/>
                    <a:gd name="T12" fmla="*/ 0 w 174"/>
                    <a:gd name="T13" fmla="*/ 232 h 232"/>
                    <a:gd name="T14" fmla="*/ 0 w 174"/>
                    <a:gd name="T15" fmla="*/ 232 h 232"/>
                    <a:gd name="T16" fmla="*/ 10 w 174"/>
                    <a:gd name="T17" fmla="*/ 232 h 232"/>
                    <a:gd name="T18" fmla="*/ 18 w 174"/>
                    <a:gd name="T19" fmla="*/ 232 h 232"/>
                    <a:gd name="T20" fmla="*/ 27 w 174"/>
                    <a:gd name="T21" fmla="*/ 231 h 232"/>
                    <a:gd name="T22" fmla="*/ 35 w 174"/>
                    <a:gd name="T23" fmla="*/ 230 h 232"/>
                    <a:gd name="T24" fmla="*/ 44 w 174"/>
                    <a:gd name="T25" fmla="*/ 228 h 232"/>
                    <a:gd name="T26" fmla="*/ 52 w 174"/>
                    <a:gd name="T27" fmla="*/ 227 h 232"/>
                    <a:gd name="T28" fmla="*/ 61 w 174"/>
                    <a:gd name="T29" fmla="*/ 226 h 232"/>
                    <a:gd name="T30" fmla="*/ 69 w 174"/>
                    <a:gd name="T31" fmla="*/ 224 h 232"/>
                    <a:gd name="T32" fmla="*/ 69 w 174"/>
                    <a:gd name="T33" fmla="*/ 224 h 232"/>
                    <a:gd name="T34" fmla="*/ 86 w 174"/>
                    <a:gd name="T35" fmla="*/ 219 h 232"/>
                    <a:gd name="T36" fmla="*/ 103 w 174"/>
                    <a:gd name="T37" fmla="*/ 213 h 232"/>
                    <a:gd name="T38" fmla="*/ 119 w 174"/>
                    <a:gd name="T39" fmla="*/ 205 h 232"/>
                    <a:gd name="T40" fmla="*/ 135 w 174"/>
                    <a:gd name="T41" fmla="*/ 194 h 232"/>
                    <a:gd name="T42" fmla="*/ 149 w 174"/>
                    <a:gd name="T43" fmla="*/ 181 h 232"/>
                    <a:gd name="T44" fmla="*/ 160 w 174"/>
                    <a:gd name="T45" fmla="*/ 164 h 232"/>
                    <a:gd name="T46" fmla="*/ 168 w 174"/>
                    <a:gd name="T47" fmla="*/ 145 h 232"/>
                    <a:gd name="T48" fmla="*/ 174 w 174"/>
                    <a:gd name="T49" fmla="*/ 121 h 232"/>
                    <a:gd name="T50" fmla="*/ 174 w 174"/>
                    <a:gd name="T51" fmla="*/ 121 h 232"/>
                    <a:gd name="T52" fmla="*/ 174 w 174"/>
                    <a:gd name="T53" fmla="*/ 118 h 232"/>
                    <a:gd name="T54" fmla="*/ 174 w 174"/>
                    <a:gd name="T55" fmla="*/ 116 h 232"/>
                    <a:gd name="T56" fmla="*/ 174 w 174"/>
                    <a:gd name="T57" fmla="*/ 115 h 232"/>
                    <a:gd name="T58" fmla="*/ 174 w 174"/>
                    <a:gd name="T59" fmla="*/ 113 h 232"/>
                    <a:gd name="T60" fmla="*/ 174 w 174"/>
                    <a:gd name="T61" fmla="*/ 113 h 232"/>
                    <a:gd name="T62" fmla="*/ 170 w 174"/>
                    <a:gd name="T63" fmla="*/ 88 h 232"/>
                    <a:gd name="T64" fmla="*/ 160 w 174"/>
                    <a:gd name="T65" fmla="*/ 68 h 232"/>
                    <a:gd name="T66" fmla="*/ 150 w 174"/>
                    <a:gd name="T67" fmla="*/ 51 h 232"/>
                    <a:gd name="T68" fmla="*/ 135 w 174"/>
                    <a:gd name="T69" fmla="*/ 37 h 232"/>
                    <a:gd name="T70" fmla="*/ 118 w 174"/>
                    <a:gd name="T71" fmla="*/ 24 h 232"/>
                    <a:gd name="T72" fmla="*/ 97 w 174"/>
                    <a:gd name="T73" fmla="*/ 15 h 232"/>
                    <a:gd name="T74" fmla="*/ 73 w 174"/>
                    <a:gd name="T75" fmla="*/ 8 h 232"/>
                    <a:gd name="T76" fmla="*/ 46 w 174"/>
                    <a:gd name="T77" fmla="*/ 2 h 232"/>
                    <a:gd name="T78" fmla="*/ 46 w 174"/>
                    <a:gd name="T79" fmla="*/ 2 h 232"/>
                    <a:gd name="T80" fmla="*/ 41 w 174"/>
                    <a:gd name="T81" fmla="*/ 2 h 232"/>
                    <a:gd name="T82" fmla="*/ 36 w 174"/>
                    <a:gd name="T83" fmla="*/ 1 h 232"/>
                    <a:gd name="T84" fmla="*/ 31 w 174"/>
                    <a:gd name="T85" fmla="*/ 1 h 232"/>
                    <a:gd name="T86" fmla="*/ 28 w 174"/>
                    <a:gd name="T87" fmla="*/ 1 h 232"/>
                    <a:gd name="T88" fmla="*/ 23 w 174"/>
                    <a:gd name="T89" fmla="*/ 0 h 232"/>
                    <a:gd name="T90" fmla="*/ 20 w 174"/>
                    <a:gd name="T91" fmla="*/ 0 h 232"/>
                    <a:gd name="T92" fmla="*/ 15 w 174"/>
                    <a:gd name="T93" fmla="*/ 0 h 232"/>
                    <a:gd name="T94" fmla="*/ 10 w 174"/>
                    <a:gd name="T9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232">
                      <a:moveTo>
                        <a:pt x="10" y="0"/>
                      </a:moveTo>
                      <a:lnTo>
                        <a:pt x="10" y="0"/>
                      </a:lnTo>
                      <a:lnTo>
                        <a:pt x="8" y="0"/>
                      </a:lnTo>
                      <a:lnTo>
                        <a:pt x="5" y="0"/>
                      </a:lnTo>
                      <a:lnTo>
                        <a:pt x="2" y="0"/>
                      </a:lnTo>
                      <a:lnTo>
                        <a:pt x="0" y="0"/>
                      </a:lnTo>
                      <a:lnTo>
                        <a:pt x="0" y="232"/>
                      </a:lnTo>
                      <a:lnTo>
                        <a:pt x="0" y="232"/>
                      </a:lnTo>
                      <a:lnTo>
                        <a:pt x="10" y="232"/>
                      </a:lnTo>
                      <a:lnTo>
                        <a:pt x="18" y="232"/>
                      </a:lnTo>
                      <a:lnTo>
                        <a:pt x="27" y="231"/>
                      </a:lnTo>
                      <a:lnTo>
                        <a:pt x="35" y="230"/>
                      </a:lnTo>
                      <a:lnTo>
                        <a:pt x="44" y="228"/>
                      </a:lnTo>
                      <a:lnTo>
                        <a:pt x="52" y="227"/>
                      </a:lnTo>
                      <a:lnTo>
                        <a:pt x="61" y="226"/>
                      </a:lnTo>
                      <a:lnTo>
                        <a:pt x="69" y="224"/>
                      </a:lnTo>
                      <a:lnTo>
                        <a:pt x="69" y="224"/>
                      </a:lnTo>
                      <a:lnTo>
                        <a:pt x="86" y="219"/>
                      </a:lnTo>
                      <a:lnTo>
                        <a:pt x="103" y="213"/>
                      </a:lnTo>
                      <a:lnTo>
                        <a:pt x="119" y="205"/>
                      </a:lnTo>
                      <a:lnTo>
                        <a:pt x="135" y="194"/>
                      </a:lnTo>
                      <a:lnTo>
                        <a:pt x="149" y="181"/>
                      </a:lnTo>
                      <a:lnTo>
                        <a:pt x="160" y="164"/>
                      </a:lnTo>
                      <a:lnTo>
                        <a:pt x="168" y="145"/>
                      </a:lnTo>
                      <a:lnTo>
                        <a:pt x="174" y="121"/>
                      </a:lnTo>
                      <a:lnTo>
                        <a:pt x="174" y="121"/>
                      </a:lnTo>
                      <a:lnTo>
                        <a:pt x="174" y="118"/>
                      </a:lnTo>
                      <a:lnTo>
                        <a:pt x="174" y="116"/>
                      </a:lnTo>
                      <a:lnTo>
                        <a:pt x="174" y="115"/>
                      </a:lnTo>
                      <a:lnTo>
                        <a:pt x="174" y="113"/>
                      </a:lnTo>
                      <a:lnTo>
                        <a:pt x="174" y="113"/>
                      </a:lnTo>
                      <a:lnTo>
                        <a:pt x="170" y="88"/>
                      </a:lnTo>
                      <a:lnTo>
                        <a:pt x="160" y="68"/>
                      </a:lnTo>
                      <a:lnTo>
                        <a:pt x="150" y="51"/>
                      </a:lnTo>
                      <a:lnTo>
                        <a:pt x="135" y="37"/>
                      </a:lnTo>
                      <a:lnTo>
                        <a:pt x="118" y="24"/>
                      </a:lnTo>
                      <a:lnTo>
                        <a:pt x="97" y="15"/>
                      </a:lnTo>
                      <a:lnTo>
                        <a:pt x="73" y="8"/>
                      </a:lnTo>
                      <a:lnTo>
                        <a:pt x="46" y="2"/>
                      </a:lnTo>
                      <a:lnTo>
                        <a:pt x="46" y="2"/>
                      </a:lnTo>
                      <a:lnTo>
                        <a:pt x="41" y="2"/>
                      </a:lnTo>
                      <a:lnTo>
                        <a:pt x="36" y="1"/>
                      </a:lnTo>
                      <a:lnTo>
                        <a:pt x="31" y="1"/>
                      </a:lnTo>
                      <a:lnTo>
                        <a:pt x="28" y="1"/>
                      </a:lnTo>
                      <a:lnTo>
                        <a:pt x="23" y="0"/>
                      </a:lnTo>
                      <a:lnTo>
                        <a:pt x="20" y="0"/>
                      </a:lnTo>
                      <a:lnTo>
                        <a:pt x="15" y="0"/>
                      </a:lnTo>
                      <a:lnTo>
                        <a:pt x="1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0018" name="Freeform 658"/>
                <p:cNvSpPr>
                  <a:spLocks/>
                </p:cNvSpPr>
                <p:nvPr/>
              </p:nvSpPr>
              <p:spPr bwMode="auto">
                <a:xfrm>
                  <a:off x="1248" y="1728"/>
                  <a:ext cx="251" cy="125"/>
                </a:xfrm>
                <a:custGeom>
                  <a:avLst/>
                  <a:gdLst>
                    <a:gd name="T0" fmla="*/ 329 w 502"/>
                    <a:gd name="T1" fmla="*/ 122 h 250"/>
                    <a:gd name="T2" fmla="*/ 502 w 502"/>
                    <a:gd name="T3" fmla="*/ 122 h 250"/>
                    <a:gd name="T4" fmla="*/ 502 w 502"/>
                    <a:gd name="T5" fmla="*/ 130 h 250"/>
                    <a:gd name="T6" fmla="*/ 329 w 502"/>
                    <a:gd name="T7" fmla="*/ 130 h 250"/>
                    <a:gd name="T8" fmla="*/ 329 w 502"/>
                    <a:gd name="T9" fmla="*/ 130 h 250"/>
                    <a:gd name="T10" fmla="*/ 327 w 502"/>
                    <a:gd name="T11" fmla="*/ 148 h 250"/>
                    <a:gd name="T12" fmla="*/ 321 w 502"/>
                    <a:gd name="T13" fmla="*/ 164 h 250"/>
                    <a:gd name="T14" fmla="*/ 315 w 502"/>
                    <a:gd name="T15" fmla="*/ 179 h 250"/>
                    <a:gd name="T16" fmla="*/ 306 w 502"/>
                    <a:gd name="T17" fmla="*/ 192 h 250"/>
                    <a:gd name="T18" fmla="*/ 296 w 502"/>
                    <a:gd name="T19" fmla="*/ 203 h 250"/>
                    <a:gd name="T20" fmla="*/ 284 w 502"/>
                    <a:gd name="T21" fmla="*/ 213 h 250"/>
                    <a:gd name="T22" fmla="*/ 272 w 502"/>
                    <a:gd name="T23" fmla="*/ 221 h 250"/>
                    <a:gd name="T24" fmla="*/ 259 w 502"/>
                    <a:gd name="T25" fmla="*/ 228 h 250"/>
                    <a:gd name="T26" fmla="*/ 244 w 502"/>
                    <a:gd name="T27" fmla="*/ 234 h 250"/>
                    <a:gd name="T28" fmla="*/ 229 w 502"/>
                    <a:gd name="T29" fmla="*/ 240 h 250"/>
                    <a:gd name="T30" fmla="*/ 214 w 502"/>
                    <a:gd name="T31" fmla="*/ 243 h 250"/>
                    <a:gd name="T32" fmla="*/ 198 w 502"/>
                    <a:gd name="T33" fmla="*/ 245 h 250"/>
                    <a:gd name="T34" fmla="*/ 183 w 502"/>
                    <a:gd name="T35" fmla="*/ 248 h 250"/>
                    <a:gd name="T36" fmla="*/ 168 w 502"/>
                    <a:gd name="T37" fmla="*/ 249 h 250"/>
                    <a:gd name="T38" fmla="*/ 153 w 502"/>
                    <a:gd name="T39" fmla="*/ 250 h 250"/>
                    <a:gd name="T40" fmla="*/ 139 w 502"/>
                    <a:gd name="T41" fmla="*/ 250 h 250"/>
                    <a:gd name="T42" fmla="*/ 139 w 502"/>
                    <a:gd name="T43" fmla="*/ 198 h 250"/>
                    <a:gd name="T44" fmla="*/ 0 w 502"/>
                    <a:gd name="T45" fmla="*/ 198 h 250"/>
                    <a:gd name="T46" fmla="*/ 0 w 502"/>
                    <a:gd name="T47" fmla="*/ 189 h 250"/>
                    <a:gd name="T48" fmla="*/ 139 w 502"/>
                    <a:gd name="T49" fmla="*/ 189 h 250"/>
                    <a:gd name="T50" fmla="*/ 139 w 502"/>
                    <a:gd name="T51" fmla="*/ 165 h 250"/>
                    <a:gd name="T52" fmla="*/ 0 w 502"/>
                    <a:gd name="T53" fmla="*/ 165 h 250"/>
                    <a:gd name="T54" fmla="*/ 0 w 502"/>
                    <a:gd name="T55" fmla="*/ 156 h 250"/>
                    <a:gd name="T56" fmla="*/ 139 w 502"/>
                    <a:gd name="T57" fmla="*/ 156 h 250"/>
                    <a:gd name="T58" fmla="*/ 139 w 502"/>
                    <a:gd name="T59" fmla="*/ 130 h 250"/>
                    <a:gd name="T60" fmla="*/ 0 w 502"/>
                    <a:gd name="T61" fmla="*/ 130 h 250"/>
                    <a:gd name="T62" fmla="*/ 0 w 502"/>
                    <a:gd name="T63" fmla="*/ 122 h 250"/>
                    <a:gd name="T64" fmla="*/ 139 w 502"/>
                    <a:gd name="T65" fmla="*/ 122 h 250"/>
                    <a:gd name="T66" fmla="*/ 139 w 502"/>
                    <a:gd name="T67" fmla="*/ 94 h 250"/>
                    <a:gd name="T68" fmla="*/ 0 w 502"/>
                    <a:gd name="T69" fmla="*/ 94 h 250"/>
                    <a:gd name="T70" fmla="*/ 0 w 502"/>
                    <a:gd name="T71" fmla="*/ 86 h 250"/>
                    <a:gd name="T72" fmla="*/ 139 w 502"/>
                    <a:gd name="T73" fmla="*/ 86 h 250"/>
                    <a:gd name="T74" fmla="*/ 139 w 502"/>
                    <a:gd name="T75" fmla="*/ 61 h 250"/>
                    <a:gd name="T76" fmla="*/ 0 w 502"/>
                    <a:gd name="T77" fmla="*/ 61 h 250"/>
                    <a:gd name="T78" fmla="*/ 0 w 502"/>
                    <a:gd name="T79" fmla="*/ 53 h 250"/>
                    <a:gd name="T80" fmla="*/ 139 w 502"/>
                    <a:gd name="T81" fmla="*/ 53 h 250"/>
                    <a:gd name="T82" fmla="*/ 139 w 502"/>
                    <a:gd name="T83" fmla="*/ 0 h 250"/>
                    <a:gd name="T84" fmla="*/ 139 w 502"/>
                    <a:gd name="T85" fmla="*/ 0 h 250"/>
                    <a:gd name="T86" fmla="*/ 155 w 502"/>
                    <a:gd name="T87" fmla="*/ 0 h 250"/>
                    <a:gd name="T88" fmla="*/ 170 w 502"/>
                    <a:gd name="T89" fmla="*/ 1 h 250"/>
                    <a:gd name="T90" fmla="*/ 187 w 502"/>
                    <a:gd name="T91" fmla="*/ 2 h 250"/>
                    <a:gd name="T92" fmla="*/ 203 w 502"/>
                    <a:gd name="T93" fmla="*/ 5 h 250"/>
                    <a:gd name="T94" fmla="*/ 219 w 502"/>
                    <a:gd name="T95" fmla="*/ 7 h 250"/>
                    <a:gd name="T96" fmla="*/ 234 w 502"/>
                    <a:gd name="T97" fmla="*/ 11 h 250"/>
                    <a:gd name="T98" fmla="*/ 249 w 502"/>
                    <a:gd name="T99" fmla="*/ 16 h 250"/>
                    <a:gd name="T100" fmla="*/ 263 w 502"/>
                    <a:gd name="T101" fmla="*/ 22 h 250"/>
                    <a:gd name="T102" fmla="*/ 275 w 502"/>
                    <a:gd name="T103" fmla="*/ 30 h 250"/>
                    <a:gd name="T104" fmla="*/ 288 w 502"/>
                    <a:gd name="T105" fmla="*/ 38 h 250"/>
                    <a:gd name="T106" fmla="*/ 298 w 502"/>
                    <a:gd name="T107" fmla="*/ 48 h 250"/>
                    <a:gd name="T108" fmla="*/ 307 w 502"/>
                    <a:gd name="T109" fmla="*/ 58 h 250"/>
                    <a:gd name="T110" fmla="*/ 315 w 502"/>
                    <a:gd name="T111" fmla="*/ 72 h 250"/>
                    <a:gd name="T112" fmla="*/ 322 w 502"/>
                    <a:gd name="T113" fmla="*/ 87 h 250"/>
                    <a:gd name="T114" fmla="*/ 327 w 502"/>
                    <a:gd name="T115" fmla="*/ 103 h 250"/>
                    <a:gd name="T116" fmla="*/ 329 w 502"/>
                    <a:gd name="T117" fmla="*/ 12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250">
                      <a:moveTo>
                        <a:pt x="329" y="122"/>
                      </a:moveTo>
                      <a:lnTo>
                        <a:pt x="502" y="122"/>
                      </a:lnTo>
                      <a:lnTo>
                        <a:pt x="502" y="130"/>
                      </a:lnTo>
                      <a:lnTo>
                        <a:pt x="329" y="130"/>
                      </a:lnTo>
                      <a:lnTo>
                        <a:pt x="329" y="130"/>
                      </a:lnTo>
                      <a:lnTo>
                        <a:pt x="327" y="148"/>
                      </a:lnTo>
                      <a:lnTo>
                        <a:pt x="321" y="164"/>
                      </a:lnTo>
                      <a:lnTo>
                        <a:pt x="315" y="179"/>
                      </a:lnTo>
                      <a:lnTo>
                        <a:pt x="306" y="192"/>
                      </a:lnTo>
                      <a:lnTo>
                        <a:pt x="296" y="203"/>
                      </a:lnTo>
                      <a:lnTo>
                        <a:pt x="284" y="213"/>
                      </a:lnTo>
                      <a:lnTo>
                        <a:pt x="272" y="221"/>
                      </a:lnTo>
                      <a:lnTo>
                        <a:pt x="259" y="228"/>
                      </a:lnTo>
                      <a:lnTo>
                        <a:pt x="244" y="234"/>
                      </a:lnTo>
                      <a:lnTo>
                        <a:pt x="229" y="240"/>
                      </a:lnTo>
                      <a:lnTo>
                        <a:pt x="214" y="243"/>
                      </a:lnTo>
                      <a:lnTo>
                        <a:pt x="198" y="245"/>
                      </a:lnTo>
                      <a:lnTo>
                        <a:pt x="183" y="248"/>
                      </a:lnTo>
                      <a:lnTo>
                        <a:pt x="168" y="249"/>
                      </a:lnTo>
                      <a:lnTo>
                        <a:pt x="153" y="250"/>
                      </a:lnTo>
                      <a:lnTo>
                        <a:pt x="139" y="250"/>
                      </a:lnTo>
                      <a:lnTo>
                        <a:pt x="139" y="198"/>
                      </a:lnTo>
                      <a:lnTo>
                        <a:pt x="0" y="198"/>
                      </a:lnTo>
                      <a:lnTo>
                        <a:pt x="0" y="189"/>
                      </a:lnTo>
                      <a:lnTo>
                        <a:pt x="139" y="189"/>
                      </a:lnTo>
                      <a:lnTo>
                        <a:pt x="139" y="165"/>
                      </a:lnTo>
                      <a:lnTo>
                        <a:pt x="0" y="165"/>
                      </a:lnTo>
                      <a:lnTo>
                        <a:pt x="0" y="156"/>
                      </a:lnTo>
                      <a:lnTo>
                        <a:pt x="139" y="156"/>
                      </a:lnTo>
                      <a:lnTo>
                        <a:pt x="139" y="130"/>
                      </a:lnTo>
                      <a:lnTo>
                        <a:pt x="0" y="130"/>
                      </a:lnTo>
                      <a:lnTo>
                        <a:pt x="0" y="122"/>
                      </a:lnTo>
                      <a:lnTo>
                        <a:pt x="139" y="122"/>
                      </a:lnTo>
                      <a:lnTo>
                        <a:pt x="139" y="94"/>
                      </a:lnTo>
                      <a:lnTo>
                        <a:pt x="0" y="94"/>
                      </a:lnTo>
                      <a:lnTo>
                        <a:pt x="0" y="86"/>
                      </a:lnTo>
                      <a:lnTo>
                        <a:pt x="139" y="86"/>
                      </a:lnTo>
                      <a:lnTo>
                        <a:pt x="139" y="61"/>
                      </a:lnTo>
                      <a:lnTo>
                        <a:pt x="0" y="61"/>
                      </a:lnTo>
                      <a:lnTo>
                        <a:pt x="0" y="53"/>
                      </a:lnTo>
                      <a:lnTo>
                        <a:pt x="139" y="53"/>
                      </a:lnTo>
                      <a:lnTo>
                        <a:pt x="139" y="0"/>
                      </a:lnTo>
                      <a:lnTo>
                        <a:pt x="139" y="0"/>
                      </a:lnTo>
                      <a:lnTo>
                        <a:pt x="155" y="0"/>
                      </a:lnTo>
                      <a:lnTo>
                        <a:pt x="170" y="1"/>
                      </a:lnTo>
                      <a:lnTo>
                        <a:pt x="187" y="2"/>
                      </a:lnTo>
                      <a:lnTo>
                        <a:pt x="203" y="5"/>
                      </a:lnTo>
                      <a:lnTo>
                        <a:pt x="219" y="7"/>
                      </a:lnTo>
                      <a:lnTo>
                        <a:pt x="234" y="11"/>
                      </a:lnTo>
                      <a:lnTo>
                        <a:pt x="249" y="16"/>
                      </a:lnTo>
                      <a:lnTo>
                        <a:pt x="263" y="22"/>
                      </a:lnTo>
                      <a:lnTo>
                        <a:pt x="275" y="30"/>
                      </a:lnTo>
                      <a:lnTo>
                        <a:pt x="288" y="38"/>
                      </a:lnTo>
                      <a:lnTo>
                        <a:pt x="298" y="48"/>
                      </a:lnTo>
                      <a:lnTo>
                        <a:pt x="307" y="58"/>
                      </a:lnTo>
                      <a:lnTo>
                        <a:pt x="315" y="72"/>
                      </a:lnTo>
                      <a:lnTo>
                        <a:pt x="322" y="87"/>
                      </a:lnTo>
                      <a:lnTo>
                        <a:pt x="327" y="103"/>
                      </a:lnTo>
                      <a:lnTo>
                        <a:pt x="329" y="122"/>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40019" name="AutoShape 659"/>
              <p:cNvSpPr>
                <a:spLocks noChangeArrowheads="1"/>
              </p:cNvSpPr>
              <p:nvPr/>
            </p:nvSpPr>
            <p:spPr bwMode="auto">
              <a:xfrm>
                <a:off x="3408" y="2016"/>
                <a:ext cx="528" cy="384"/>
              </a:xfrm>
              <a:prstGeom prst="cube">
                <a:avLst>
                  <a:gd name="adj" fmla="val 25000"/>
                </a:avLst>
              </a:prstGeom>
              <a:solidFill>
                <a:srgbClr val="33CC33"/>
              </a:solidFill>
              <a:ln w="12700">
                <a:solidFill>
                  <a:srgbClr val="28004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b="1"/>
              </a:p>
            </p:txBody>
          </p:sp>
          <p:grpSp>
            <p:nvGrpSpPr>
              <p:cNvPr id="1040020" name="Group 660"/>
              <p:cNvGrpSpPr>
                <a:grpSpLocks/>
              </p:cNvGrpSpPr>
              <p:nvPr/>
            </p:nvGrpSpPr>
            <p:grpSpPr bwMode="auto">
              <a:xfrm rot="5400000" flipV="1">
                <a:off x="4106" y="1887"/>
                <a:ext cx="251" cy="125"/>
                <a:chOff x="1248" y="1728"/>
                <a:chExt cx="251" cy="125"/>
              </a:xfrm>
            </p:grpSpPr>
            <p:sp>
              <p:nvSpPr>
                <p:cNvPr id="1040021" name="Freeform 661"/>
                <p:cNvSpPr>
                  <a:spLocks/>
                </p:cNvSpPr>
                <p:nvPr/>
              </p:nvSpPr>
              <p:spPr bwMode="auto">
                <a:xfrm>
                  <a:off x="1322" y="1733"/>
                  <a:ext cx="87" cy="115"/>
                </a:xfrm>
                <a:custGeom>
                  <a:avLst/>
                  <a:gdLst>
                    <a:gd name="T0" fmla="*/ 10 w 174"/>
                    <a:gd name="T1" fmla="*/ 0 h 232"/>
                    <a:gd name="T2" fmla="*/ 10 w 174"/>
                    <a:gd name="T3" fmla="*/ 0 h 232"/>
                    <a:gd name="T4" fmla="*/ 8 w 174"/>
                    <a:gd name="T5" fmla="*/ 0 h 232"/>
                    <a:gd name="T6" fmla="*/ 5 w 174"/>
                    <a:gd name="T7" fmla="*/ 0 h 232"/>
                    <a:gd name="T8" fmla="*/ 2 w 174"/>
                    <a:gd name="T9" fmla="*/ 0 h 232"/>
                    <a:gd name="T10" fmla="*/ 0 w 174"/>
                    <a:gd name="T11" fmla="*/ 0 h 232"/>
                    <a:gd name="T12" fmla="*/ 0 w 174"/>
                    <a:gd name="T13" fmla="*/ 232 h 232"/>
                    <a:gd name="T14" fmla="*/ 0 w 174"/>
                    <a:gd name="T15" fmla="*/ 232 h 232"/>
                    <a:gd name="T16" fmla="*/ 10 w 174"/>
                    <a:gd name="T17" fmla="*/ 232 h 232"/>
                    <a:gd name="T18" fmla="*/ 18 w 174"/>
                    <a:gd name="T19" fmla="*/ 232 h 232"/>
                    <a:gd name="T20" fmla="*/ 27 w 174"/>
                    <a:gd name="T21" fmla="*/ 231 h 232"/>
                    <a:gd name="T22" fmla="*/ 35 w 174"/>
                    <a:gd name="T23" fmla="*/ 230 h 232"/>
                    <a:gd name="T24" fmla="*/ 44 w 174"/>
                    <a:gd name="T25" fmla="*/ 228 h 232"/>
                    <a:gd name="T26" fmla="*/ 52 w 174"/>
                    <a:gd name="T27" fmla="*/ 227 h 232"/>
                    <a:gd name="T28" fmla="*/ 61 w 174"/>
                    <a:gd name="T29" fmla="*/ 226 h 232"/>
                    <a:gd name="T30" fmla="*/ 69 w 174"/>
                    <a:gd name="T31" fmla="*/ 224 h 232"/>
                    <a:gd name="T32" fmla="*/ 69 w 174"/>
                    <a:gd name="T33" fmla="*/ 224 h 232"/>
                    <a:gd name="T34" fmla="*/ 86 w 174"/>
                    <a:gd name="T35" fmla="*/ 219 h 232"/>
                    <a:gd name="T36" fmla="*/ 103 w 174"/>
                    <a:gd name="T37" fmla="*/ 213 h 232"/>
                    <a:gd name="T38" fmla="*/ 119 w 174"/>
                    <a:gd name="T39" fmla="*/ 205 h 232"/>
                    <a:gd name="T40" fmla="*/ 135 w 174"/>
                    <a:gd name="T41" fmla="*/ 194 h 232"/>
                    <a:gd name="T42" fmla="*/ 149 w 174"/>
                    <a:gd name="T43" fmla="*/ 181 h 232"/>
                    <a:gd name="T44" fmla="*/ 160 w 174"/>
                    <a:gd name="T45" fmla="*/ 164 h 232"/>
                    <a:gd name="T46" fmla="*/ 168 w 174"/>
                    <a:gd name="T47" fmla="*/ 145 h 232"/>
                    <a:gd name="T48" fmla="*/ 174 w 174"/>
                    <a:gd name="T49" fmla="*/ 121 h 232"/>
                    <a:gd name="T50" fmla="*/ 174 w 174"/>
                    <a:gd name="T51" fmla="*/ 121 h 232"/>
                    <a:gd name="T52" fmla="*/ 174 w 174"/>
                    <a:gd name="T53" fmla="*/ 118 h 232"/>
                    <a:gd name="T54" fmla="*/ 174 w 174"/>
                    <a:gd name="T55" fmla="*/ 116 h 232"/>
                    <a:gd name="T56" fmla="*/ 174 w 174"/>
                    <a:gd name="T57" fmla="*/ 115 h 232"/>
                    <a:gd name="T58" fmla="*/ 174 w 174"/>
                    <a:gd name="T59" fmla="*/ 113 h 232"/>
                    <a:gd name="T60" fmla="*/ 174 w 174"/>
                    <a:gd name="T61" fmla="*/ 113 h 232"/>
                    <a:gd name="T62" fmla="*/ 170 w 174"/>
                    <a:gd name="T63" fmla="*/ 88 h 232"/>
                    <a:gd name="T64" fmla="*/ 160 w 174"/>
                    <a:gd name="T65" fmla="*/ 68 h 232"/>
                    <a:gd name="T66" fmla="*/ 150 w 174"/>
                    <a:gd name="T67" fmla="*/ 51 h 232"/>
                    <a:gd name="T68" fmla="*/ 135 w 174"/>
                    <a:gd name="T69" fmla="*/ 37 h 232"/>
                    <a:gd name="T70" fmla="*/ 118 w 174"/>
                    <a:gd name="T71" fmla="*/ 24 h 232"/>
                    <a:gd name="T72" fmla="*/ 97 w 174"/>
                    <a:gd name="T73" fmla="*/ 15 h 232"/>
                    <a:gd name="T74" fmla="*/ 73 w 174"/>
                    <a:gd name="T75" fmla="*/ 8 h 232"/>
                    <a:gd name="T76" fmla="*/ 46 w 174"/>
                    <a:gd name="T77" fmla="*/ 2 h 232"/>
                    <a:gd name="T78" fmla="*/ 46 w 174"/>
                    <a:gd name="T79" fmla="*/ 2 h 232"/>
                    <a:gd name="T80" fmla="*/ 41 w 174"/>
                    <a:gd name="T81" fmla="*/ 2 h 232"/>
                    <a:gd name="T82" fmla="*/ 36 w 174"/>
                    <a:gd name="T83" fmla="*/ 1 h 232"/>
                    <a:gd name="T84" fmla="*/ 31 w 174"/>
                    <a:gd name="T85" fmla="*/ 1 h 232"/>
                    <a:gd name="T86" fmla="*/ 28 w 174"/>
                    <a:gd name="T87" fmla="*/ 1 h 232"/>
                    <a:gd name="T88" fmla="*/ 23 w 174"/>
                    <a:gd name="T89" fmla="*/ 0 h 232"/>
                    <a:gd name="T90" fmla="*/ 20 w 174"/>
                    <a:gd name="T91" fmla="*/ 0 h 232"/>
                    <a:gd name="T92" fmla="*/ 15 w 174"/>
                    <a:gd name="T93" fmla="*/ 0 h 232"/>
                    <a:gd name="T94" fmla="*/ 10 w 174"/>
                    <a:gd name="T9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232">
                      <a:moveTo>
                        <a:pt x="10" y="0"/>
                      </a:moveTo>
                      <a:lnTo>
                        <a:pt x="10" y="0"/>
                      </a:lnTo>
                      <a:lnTo>
                        <a:pt x="8" y="0"/>
                      </a:lnTo>
                      <a:lnTo>
                        <a:pt x="5" y="0"/>
                      </a:lnTo>
                      <a:lnTo>
                        <a:pt x="2" y="0"/>
                      </a:lnTo>
                      <a:lnTo>
                        <a:pt x="0" y="0"/>
                      </a:lnTo>
                      <a:lnTo>
                        <a:pt x="0" y="232"/>
                      </a:lnTo>
                      <a:lnTo>
                        <a:pt x="0" y="232"/>
                      </a:lnTo>
                      <a:lnTo>
                        <a:pt x="10" y="232"/>
                      </a:lnTo>
                      <a:lnTo>
                        <a:pt x="18" y="232"/>
                      </a:lnTo>
                      <a:lnTo>
                        <a:pt x="27" y="231"/>
                      </a:lnTo>
                      <a:lnTo>
                        <a:pt x="35" y="230"/>
                      </a:lnTo>
                      <a:lnTo>
                        <a:pt x="44" y="228"/>
                      </a:lnTo>
                      <a:lnTo>
                        <a:pt x="52" y="227"/>
                      </a:lnTo>
                      <a:lnTo>
                        <a:pt x="61" y="226"/>
                      </a:lnTo>
                      <a:lnTo>
                        <a:pt x="69" y="224"/>
                      </a:lnTo>
                      <a:lnTo>
                        <a:pt x="69" y="224"/>
                      </a:lnTo>
                      <a:lnTo>
                        <a:pt x="86" y="219"/>
                      </a:lnTo>
                      <a:lnTo>
                        <a:pt x="103" y="213"/>
                      </a:lnTo>
                      <a:lnTo>
                        <a:pt x="119" y="205"/>
                      </a:lnTo>
                      <a:lnTo>
                        <a:pt x="135" y="194"/>
                      </a:lnTo>
                      <a:lnTo>
                        <a:pt x="149" y="181"/>
                      </a:lnTo>
                      <a:lnTo>
                        <a:pt x="160" y="164"/>
                      </a:lnTo>
                      <a:lnTo>
                        <a:pt x="168" y="145"/>
                      </a:lnTo>
                      <a:lnTo>
                        <a:pt x="174" y="121"/>
                      </a:lnTo>
                      <a:lnTo>
                        <a:pt x="174" y="121"/>
                      </a:lnTo>
                      <a:lnTo>
                        <a:pt x="174" y="118"/>
                      </a:lnTo>
                      <a:lnTo>
                        <a:pt x="174" y="116"/>
                      </a:lnTo>
                      <a:lnTo>
                        <a:pt x="174" y="115"/>
                      </a:lnTo>
                      <a:lnTo>
                        <a:pt x="174" y="113"/>
                      </a:lnTo>
                      <a:lnTo>
                        <a:pt x="174" y="113"/>
                      </a:lnTo>
                      <a:lnTo>
                        <a:pt x="170" y="88"/>
                      </a:lnTo>
                      <a:lnTo>
                        <a:pt x="160" y="68"/>
                      </a:lnTo>
                      <a:lnTo>
                        <a:pt x="150" y="51"/>
                      </a:lnTo>
                      <a:lnTo>
                        <a:pt x="135" y="37"/>
                      </a:lnTo>
                      <a:lnTo>
                        <a:pt x="118" y="24"/>
                      </a:lnTo>
                      <a:lnTo>
                        <a:pt x="97" y="15"/>
                      </a:lnTo>
                      <a:lnTo>
                        <a:pt x="73" y="8"/>
                      </a:lnTo>
                      <a:lnTo>
                        <a:pt x="46" y="2"/>
                      </a:lnTo>
                      <a:lnTo>
                        <a:pt x="46" y="2"/>
                      </a:lnTo>
                      <a:lnTo>
                        <a:pt x="41" y="2"/>
                      </a:lnTo>
                      <a:lnTo>
                        <a:pt x="36" y="1"/>
                      </a:lnTo>
                      <a:lnTo>
                        <a:pt x="31" y="1"/>
                      </a:lnTo>
                      <a:lnTo>
                        <a:pt x="28" y="1"/>
                      </a:lnTo>
                      <a:lnTo>
                        <a:pt x="23" y="0"/>
                      </a:lnTo>
                      <a:lnTo>
                        <a:pt x="20" y="0"/>
                      </a:lnTo>
                      <a:lnTo>
                        <a:pt x="15" y="0"/>
                      </a:lnTo>
                      <a:lnTo>
                        <a:pt x="1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00"/>
                      </a:solidFill>
                    </a14:hiddenFill>
                  </a:ext>
                </a:extLst>
              </p:spPr>
              <p:txBody>
                <a:bodyPr/>
                <a:lstStyle/>
                <a:p>
                  <a:endParaRPr lang="en-US"/>
                </a:p>
              </p:txBody>
            </p:sp>
            <p:sp>
              <p:nvSpPr>
                <p:cNvPr id="1040022" name="Freeform 662"/>
                <p:cNvSpPr>
                  <a:spLocks/>
                </p:cNvSpPr>
                <p:nvPr/>
              </p:nvSpPr>
              <p:spPr bwMode="auto">
                <a:xfrm>
                  <a:off x="1248" y="1728"/>
                  <a:ext cx="251" cy="125"/>
                </a:xfrm>
                <a:custGeom>
                  <a:avLst/>
                  <a:gdLst>
                    <a:gd name="T0" fmla="*/ 329 w 502"/>
                    <a:gd name="T1" fmla="*/ 122 h 250"/>
                    <a:gd name="T2" fmla="*/ 502 w 502"/>
                    <a:gd name="T3" fmla="*/ 122 h 250"/>
                    <a:gd name="T4" fmla="*/ 502 w 502"/>
                    <a:gd name="T5" fmla="*/ 130 h 250"/>
                    <a:gd name="T6" fmla="*/ 329 w 502"/>
                    <a:gd name="T7" fmla="*/ 130 h 250"/>
                    <a:gd name="T8" fmla="*/ 329 w 502"/>
                    <a:gd name="T9" fmla="*/ 130 h 250"/>
                    <a:gd name="T10" fmla="*/ 327 w 502"/>
                    <a:gd name="T11" fmla="*/ 148 h 250"/>
                    <a:gd name="T12" fmla="*/ 321 w 502"/>
                    <a:gd name="T13" fmla="*/ 164 h 250"/>
                    <a:gd name="T14" fmla="*/ 315 w 502"/>
                    <a:gd name="T15" fmla="*/ 179 h 250"/>
                    <a:gd name="T16" fmla="*/ 306 w 502"/>
                    <a:gd name="T17" fmla="*/ 192 h 250"/>
                    <a:gd name="T18" fmla="*/ 296 w 502"/>
                    <a:gd name="T19" fmla="*/ 203 h 250"/>
                    <a:gd name="T20" fmla="*/ 284 w 502"/>
                    <a:gd name="T21" fmla="*/ 213 h 250"/>
                    <a:gd name="T22" fmla="*/ 272 w 502"/>
                    <a:gd name="T23" fmla="*/ 221 h 250"/>
                    <a:gd name="T24" fmla="*/ 259 w 502"/>
                    <a:gd name="T25" fmla="*/ 228 h 250"/>
                    <a:gd name="T26" fmla="*/ 244 w 502"/>
                    <a:gd name="T27" fmla="*/ 234 h 250"/>
                    <a:gd name="T28" fmla="*/ 229 w 502"/>
                    <a:gd name="T29" fmla="*/ 240 h 250"/>
                    <a:gd name="T30" fmla="*/ 214 w 502"/>
                    <a:gd name="T31" fmla="*/ 243 h 250"/>
                    <a:gd name="T32" fmla="*/ 198 w 502"/>
                    <a:gd name="T33" fmla="*/ 245 h 250"/>
                    <a:gd name="T34" fmla="*/ 183 w 502"/>
                    <a:gd name="T35" fmla="*/ 248 h 250"/>
                    <a:gd name="T36" fmla="*/ 168 w 502"/>
                    <a:gd name="T37" fmla="*/ 249 h 250"/>
                    <a:gd name="T38" fmla="*/ 153 w 502"/>
                    <a:gd name="T39" fmla="*/ 250 h 250"/>
                    <a:gd name="T40" fmla="*/ 139 w 502"/>
                    <a:gd name="T41" fmla="*/ 250 h 250"/>
                    <a:gd name="T42" fmla="*/ 139 w 502"/>
                    <a:gd name="T43" fmla="*/ 198 h 250"/>
                    <a:gd name="T44" fmla="*/ 0 w 502"/>
                    <a:gd name="T45" fmla="*/ 198 h 250"/>
                    <a:gd name="T46" fmla="*/ 0 w 502"/>
                    <a:gd name="T47" fmla="*/ 189 h 250"/>
                    <a:gd name="T48" fmla="*/ 139 w 502"/>
                    <a:gd name="T49" fmla="*/ 189 h 250"/>
                    <a:gd name="T50" fmla="*/ 139 w 502"/>
                    <a:gd name="T51" fmla="*/ 165 h 250"/>
                    <a:gd name="T52" fmla="*/ 0 w 502"/>
                    <a:gd name="T53" fmla="*/ 165 h 250"/>
                    <a:gd name="T54" fmla="*/ 0 w 502"/>
                    <a:gd name="T55" fmla="*/ 156 h 250"/>
                    <a:gd name="T56" fmla="*/ 139 w 502"/>
                    <a:gd name="T57" fmla="*/ 156 h 250"/>
                    <a:gd name="T58" fmla="*/ 139 w 502"/>
                    <a:gd name="T59" fmla="*/ 130 h 250"/>
                    <a:gd name="T60" fmla="*/ 0 w 502"/>
                    <a:gd name="T61" fmla="*/ 130 h 250"/>
                    <a:gd name="T62" fmla="*/ 0 w 502"/>
                    <a:gd name="T63" fmla="*/ 122 h 250"/>
                    <a:gd name="T64" fmla="*/ 139 w 502"/>
                    <a:gd name="T65" fmla="*/ 122 h 250"/>
                    <a:gd name="T66" fmla="*/ 139 w 502"/>
                    <a:gd name="T67" fmla="*/ 94 h 250"/>
                    <a:gd name="T68" fmla="*/ 0 w 502"/>
                    <a:gd name="T69" fmla="*/ 94 h 250"/>
                    <a:gd name="T70" fmla="*/ 0 w 502"/>
                    <a:gd name="T71" fmla="*/ 86 h 250"/>
                    <a:gd name="T72" fmla="*/ 139 w 502"/>
                    <a:gd name="T73" fmla="*/ 86 h 250"/>
                    <a:gd name="T74" fmla="*/ 139 w 502"/>
                    <a:gd name="T75" fmla="*/ 61 h 250"/>
                    <a:gd name="T76" fmla="*/ 0 w 502"/>
                    <a:gd name="T77" fmla="*/ 61 h 250"/>
                    <a:gd name="T78" fmla="*/ 0 w 502"/>
                    <a:gd name="T79" fmla="*/ 53 h 250"/>
                    <a:gd name="T80" fmla="*/ 139 w 502"/>
                    <a:gd name="T81" fmla="*/ 53 h 250"/>
                    <a:gd name="T82" fmla="*/ 139 w 502"/>
                    <a:gd name="T83" fmla="*/ 0 h 250"/>
                    <a:gd name="T84" fmla="*/ 139 w 502"/>
                    <a:gd name="T85" fmla="*/ 0 h 250"/>
                    <a:gd name="T86" fmla="*/ 155 w 502"/>
                    <a:gd name="T87" fmla="*/ 0 h 250"/>
                    <a:gd name="T88" fmla="*/ 170 w 502"/>
                    <a:gd name="T89" fmla="*/ 1 h 250"/>
                    <a:gd name="T90" fmla="*/ 187 w 502"/>
                    <a:gd name="T91" fmla="*/ 2 h 250"/>
                    <a:gd name="T92" fmla="*/ 203 w 502"/>
                    <a:gd name="T93" fmla="*/ 5 h 250"/>
                    <a:gd name="T94" fmla="*/ 219 w 502"/>
                    <a:gd name="T95" fmla="*/ 7 h 250"/>
                    <a:gd name="T96" fmla="*/ 234 w 502"/>
                    <a:gd name="T97" fmla="*/ 11 h 250"/>
                    <a:gd name="T98" fmla="*/ 249 w 502"/>
                    <a:gd name="T99" fmla="*/ 16 h 250"/>
                    <a:gd name="T100" fmla="*/ 263 w 502"/>
                    <a:gd name="T101" fmla="*/ 22 h 250"/>
                    <a:gd name="T102" fmla="*/ 275 w 502"/>
                    <a:gd name="T103" fmla="*/ 30 h 250"/>
                    <a:gd name="T104" fmla="*/ 288 w 502"/>
                    <a:gd name="T105" fmla="*/ 38 h 250"/>
                    <a:gd name="T106" fmla="*/ 298 w 502"/>
                    <a:gd name="T107" fmla="*/ 48 h 250"/>
                    <a:gd name="T108" fmla="*/ 307 w 502"/>
                    <a:gd name="T109" fmla="*/ 58 h 250"/>
                    <a:gd name="T110" fmla="*/ 315 w 502"/>
                    <a:gd name="T111" fmla="*/ 72 h 250"/>
                    <a:gd name="T112" fmla="*/ 322 w 502"/>
                    <a:gd name="T113" fmla="*/ 87 h 250"/>
                    <a:gd name="T114" fmla="*/ 327 w 502"/>
                    <a:gd name="T115" fmla="*/ 103 h 250"/>
                    <a:gd name="T116" fmla="*/ 329 w 502"/>
                    <a:gd name="T117" fmla="*/ 12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250">
                      <a:moveTo>
                        <a:pt x="329" y="122"/>
                      </a:moveTo>
                      <a:lnTo>
                        <a:pt x="502" y="122"/>
                      </a:lnTo>
                      <a:lnTo>
                        <a:pt x="502" y="130"/>
                      </a:lnTo>
                      <a:lnTo>
                        <a:pt x="329" y="130"/>
                      </a:lnTo>
                      <a:lnTo>
                        <a:pt x="329" y="130"/>
                      </a:lnTo>
                      <a:lnTo>
                        <a:pt x="327" y="148"/>
                      </a:lnTo>
                      <a:lnTo>
                        <a:pt x="321" y="164"/>
                      </a:lnTo>
                      <a:lnTo>
                        <a:pt x="315" y="179"/>
                      </a:lnTo>
                      <a:lnTo>
                        <a:pt x="306" y="192"/>
                      </a:lnTo>
                      <a:lnTo>
                        <a:pt x="296" y="203"/>
                      </a:lnTo>
                      <a:lnTo>
                        <a:pt x="284" y="213"/>
                      </a:lnTo>
                      <a:lnTo>
                        <a:pt x="272" y="221"/>
                      </a:lnTo>
                      <a:lnTo>
                        <a:pt x="259" y="228"/>
                      </a:lnTo>
                      <a:lnTo>
                        <a:pt x="244" y="234"/>
                      </a:lnTo>
                      <a:lnTo>
                        <a:pt x="229" y="240"/>
                      </a:lnTo>
                      <a:lnTo>
                        <a:pt x="214" y="243"/>
                      </a:lnTo>
                      <a:lnTo>
                        <a:pt x="198" y="245"/>
                      </a:lnTo>
                      <a:lnTo>
                        <a:pt x="183" y="248"/>
                      </a:lnTo>
                      <a:lnTo>
                        <a:pt x="168" y="249"/>
                      </a:lnTo>
                      <a:lnTo>
                        <a:pt x="153" y="250"/>
                      </a:lnTo>
                      <a:lnTo>
                        <a:pt x="139" y="250"/>
                      </a:lnTo>
                      <a:lnTo>
                        <a:pt x="139" y="198"/>
                      </a:lnTo>
                      <a:lnTo>
                        <a:pt x="0" y="198"/>
                      </a:lnTo>
                      <a:lnTo>
                        <a:pt x="0" y="189"/>
                      </a:lnTo>
                      <a:lnTo>
                        <a:pt x="139" y="189"/>
                      </a:lnTo>
                      <a:lnTo>
                        <a:pt x="139" y="165"/>
                      </a:lnTo>
                      <a:lnTo>
                        <a:pt x="0" y="165"/>
                      </a:lnTo>
                      <a:lnTo>
                        <a:pt x="0" y="156"/>
                      </a:lnTo>
                      <a:lnTo>
                        <a:pt x="139" y="156"/>
                      </a:lnTo>
                      <a:lnTo>
                        <a:pt x="139" y="130"/>
                      </a:lnTo>
                      <a:lnTo>
                        <a:pt x="0" y="130"/>
                      </a:lnTo>
                      <a:lnTo>
                        <a:pt x="0" y="122"/>
                      </a:lnTo>
                      <a:lnTo>
                        <a:pt x="139" y="122"/>
                      </a:lnTo>
                      <a:lnTo>
                        <a:pt x="139" y="94"/>
                      </a:lnTo>
                      <a:lnTo>
                        <a:pt x="0" y="94"/>
                      </a:lnTo>
                      <a:lnTo>
                        <a:pt x="0" y="86"/>
                      </a:lnTo>
                      <a:lnTo>
                        <a:pt x="139" y="86"/>
                      </a:lnTo>
                      <a:lnTo>
                        <a:pt x="139" y="61"/>
                      </a:lnTo>
                      <a:lnTo>
                        <a:pt x="0" y="61"/>
                      </a:lnTo>
                      <a:lnTo>
                        <a:pt x="0" y="53"/>
                      </a:lnTo>
                      <a:lnTo>
                        <a:pt x="139" y="53"/>
                      </a:lnTo>
                      <a:lnTo>
                        <a:pt x="139" y="0"/>
                      </a:lnTo>
                      <a:lnTo>
                        <a:pt x="139" y="0"/>
                      </a:lnTo>
                      <a:lnTo>
                        <a:pt x="155" y="0"/>
                      </a:lnTo>
                      <a:lnTo>
                        <a:pt x="170" y="1"/>
                      </a:lnTo>
                      <a:lnTo>
                        <a:pt x="187" y="2"/>
                      </a:lnTo>
                      <a:lnTo>
                        <a:pt x="203" y="5"/>
                      </a:lnTo>
                      <a:lnTo>
                        <a:pt x="219" y="7"/>
                      </a:lnTo>
                      <a:lnTo>
                        <a:pt x="234" y="11"/>
                      </a:lnTo>
                      <a:lnTo>
                        <a:pt x="249" y="16"/>
                      </a:lnTo>
                      <a:lnTo>
                        <a:pt x="263" y="22"/>
                      </a:lnTo>
                      <a:lnTo>
                        <a:pt x="275" y="30"/>
                      </a:lnTo>
                      <a:lnTo>
                        <a:pt x="288" y="38"/>
                      </a:lnTo>
                      <a:lnTo>
                        <a:pt x="298" y="48"/>
                      </a:lnTo>
                      <a:lnTo>
                        <a:pt x="307" y="58"/>
                      </a:lnTo>
                      <a:lnTo>
                        <a:pt x="315" y="72"/>
                      </a:lnTo>
                      <a:lnTo>
                        <a:pt x="322" y="87"/>
                      </a:lnTo>
                      <a:lnTo>
                        <a:pt x="327" y="103"/>
                      </a:lnTo>
                      <a:lnTo>
                        <a:pt x="329" y="122"/>
                      </a:lnTo>
                    </a:path>
                  </a:pathLst>
                </a:custGeom>
                <a:noFill/>
                <a:ln w="0">
                  <a:solidFill>
                    <a:schemeClr val="bg2"/>
                  </a:solidFill>
                  <a:prstDash val="solid"/>
                  <a:round/>
                  <a:headEnd/>
                  <a:tailEnd/>
                </a:ln>
                <a:extLst>
                  <a:ext uri="{909E8E84-426E-40DD-AFC4-6F175D3DCCD1}">
                    <a14:hiddenFill xmlns:a14="http://schemas.microsoft.com/office/drawing/2010/main">
                      <a:solidFill>
                        <a:srgbClr val="FFFF00"/>
                      </a:solidFill>
                    </a14:hiddenFill>
                  </a:ext>
                </a:extLst>
              </p:spPr>
              <p:txBody>
                <a:bodyPr/>
                <a:lstStyle/>
                <a:p>
                  <a:endParaRPr lang="en-US"/>
                </a:p>
              </p:txBody>
            </p:sp>
          </p:grpSp>
          <p:sp>
            <p:nvSpPr>
              <p:cNvPr id="1040023" name="AutoShape 663"/>
              <p:cNvSpPr>
                <a:spLocks noChangeArrowheads="1"/>
              </p:cNvSpPr>
              <p:nvPr/>
            </p:nvSpPr>
            <p:spPr bwMode="auto">
              <a:xfrm>
                <a:off x="3967" y="2016"/>
                <a:ext cx="528" cy="384"/>
              </a:xfrm>
              <a:prstGeom prst="cube">
                <a:avLst>
                  <a:gd name="adj" fmla="val 25000"/>
                </a:avLst>
              </a:prstGeom>
              <a:solidFill>
                <a:srgbClr val="33CC33"/>
              </a:solidFill>
              <a:ln w="12700">
                <a:solidFill>
                  <a:srgbClr val="28004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b="1"/>
              </a:p>
            </p:txBody>
          </p:sp>
          <p:grpSp>
            <p:nvGrpSpPr>
              <p:cNvPr id="1040024" name="Group 664"/>
              <p:cNvGrpSpPr>
                <a:grpSpLocks/>
              </p:cNvGrpSpPr>
              <p:nvPr/>
            </p:nvGrpSpPr>
            <p:grpSpPr bwMode="auto">
              <a:xfrm rot="5400000" flipV="1">
                <a:off x="5226" y="1887"/>
                <a:ext cx="251" cy="125"/>
                <a:chOff x="1248" y="1728"/>
                <a:chExt cx="251" cy="125"/>
              </a:xfrm>
            </p:grpSpPr>
            <p:sp>
              <p:nvSpPr>
                <p:cNvPr id="1040025" name="Freeform 665"/>
                <p:cNvSpPr>
                  <a:spLocks/>
                </p:cNvSpPr>
                <p:nvPr/>
              </p:nvSpPr>
              <p:spPr bwMode="auto">
                <a:xfrm>
                  <a:off x="1322" y="1733"/>
                  <a:ext cx="87" cy="115"/>
                </a:xfrm>
                <a:custGeom>
                  <a:avLst/>
                  <a:gdLst>
                    <a:gd name="T0" fmla="*/ 10 w 174"/>
                    <a:gd name="T1" fmla="*/ 0 h 232"/>
                    <a:gd name="T2" fmla="*/ 10 w 174"/>
                    <a:gd name="T3" fmla="*/ 0 h 232"/>
                    <a:gd name="T4" fmla="*/ 8 w 174"/>
                    <a:gd name="T5" fmla="*/ 0 h 232"/>
                    <a:gd name="T6" fmla="*/ 5 w 174"/>
                    <a:gd name="T7" fmla="*/ 0 h 232"/>
                    <a:gd name="T8" fmla="*/ 2 w 174"/>
                    <a:gd name="T9" fmla="*/ 0 h 232"/>
                    <a:gd name="T10" fmla="*/ 0 w 174"/>
                    <a:gd name="T11" fmla="*/ 0 h 232"/>
                    <a:gd name="T12" fmla="*/ 0 w 174"/>
                    <a:gd name="T13" fmla="*/ 232 h 232"/>
                    <a:gd name="T14" fmla="*/ 0 w 174"/>
                    <a:gd name="T15" fmla="*/ 232 h 232"/>
                    <a:gd name="T16" fmla="*/ 10 w 174"/>
                    <a:gd name="T17" fmla="*/ 232 h 232"/>
                    <a:gd name="T18" fmla="*/ 18 w 174"/>
                    <a:gd name="T19" fmla="*/ 232 h 232"/>
                    <a:gd name="T20" fmla="*/ 27 w 174"/>
                    <a:gd name="T21" fmla="*/ 231 h 232"/>
                    <a:gd name="T22" fmla="*/ 35 w 174"/>
                    <a:gd name="T23" fmla="*/ 230 h 232"/>
                    <a:gd name="T24" fmla="*/ 44 w 174"/>
                    <a:gd name="T25" fmla="*/ 228 h 232"/>
                    <a:gd name="T26" fmla="*/ 52 w 174"/>
                    <a:gd name="T27" fmla="*/ 227 h 232"/>
                    <a:gd name="T28" fmla="*/ 61 w 174"/>
                    <a:gd name="T29" fmla="*/ 226 h 232"/>
                    <a:gd name="T30" fmla="*/ 69 w 174"/>
                    <a:gd name="T31" fmla="*/ 224 h 232"/>
                    <a:gd name="T32" fmla="*/ 69 w 174"/>
                    <a:gd name="T33" fmla="*/ 224 h 232"/>
                    <a:gd name="T34" fmla="*/ 86 w 174"/>
                    <a:gd name="T35" fmla="*/ 219 h 232"/>
                    <a:gd name="T36" fmla="*/ 103 w 174"/>
                    <a:gd name="T37" fmla="*/ 213 h 232"/>
                    <a:gd name="T38" fmla="*/ 119 w 174"/>
                    <a:gd name="T39" fmla="*/ 205 h 232"/>
                    <a:gd name="T40" fmla="*/ 135 w 174"/>
                    <a:gd name="T41" fmla="*/ 194 h 232"/>
                    <a:gd name="T42" fmla="*/ 149 w 174"/>
                    <a:gd name="T43" fmla="*/ 181 h 232"/>
                    <a:gd name="T44" fmla="*/ 160 w 174"/>
                    <a:gd name="T45" fmla="*/ 164 h 232"/>
                    <a:gd name="T46" fmla="*/ 168 w 174"/>
                    <a:gd name="T47" fmla="*/ 145 h 232"/>
                    <a:gd name="T48" fmla="*/ 174 w 174"/>
                    <a:gd name="T49" fmla="*/ 121 h 232"/>
                    <a:gd name="T50" fmla="*/ 174 w 174"/>
                    <a:gd name="T51" fmla="*/ 121 h 232"/>
                    <a:gd name="T52" fmla="*/ 174 w 174"/>
                    <a:gd name="T53" fmla="*/ 118 h 232"/>
                    <a:gd name="T54" fmla="*/ 174 w 174"/>
                    <a:gd name="T55" fmla="*/ 116 h 232"/>
                    <a:gd name="T56" fmla="*/ 174 w 174"/>
                    <a:gd name="T57" fmla="*/ 115 h 232"/>
                    <a:gd name="T58" fmla="*/ 174 w 174"/>
                    <a:gd name="T59" fmla="*/ 113 h 232"/>
                    <a:gd name="T60" fmla="*/ 174 w 174"/>
                    <a:gd name="T61" fmla="*/ 113 h 232"/>
                    <a:gd name="T62" fmla="*/ 170 w 174"/>
                    <a:gd name="T63" fmla="*/ 88 h 232"/>
                    <a:gd name="T64" fmla="*/ 160 w 174"/>
                    <a:gd name="T65" fmla="*/ 68 h 232"/>
                    <a:gd name="T66" fmla="*/ 150 w 174"/>
                    <a:gd name="T67" fmla="*/ 51 h 232"/>
                    <a:gd name="T68" fmla="*/ 135 w 174"/>
                    <a:gd name="T69" fmla="*/ 37 h 232"/>
                    <a:gd name="T70" fmla="*/ 118 w 174"/>
                    <a:gd name="T71" fmla="*/ 24 h 232"/>
                    <a:gd name="T72" fmla="*/ 97 w 174"/>
                    <a:gd name="T73" fmla="*/ 15 h 232"/>
                    <a:gd name="T74" fmla="*/ 73 w 174"/>
                    <a:gd name="T75" fmla="*/ 8 h 232"/>
                    <a:gd name="T76" fmla="*/ 46 w 174"/>
                    <a:gd name="T77" fmla="*/ 2 h 232"/>
                    <a:gd name="T78" fmla="*/ 46 w 174"/>
                    <a:gd name="T79" fmla="*/ 2 h 232"/>
                    <a:gd name="T80" fmla="*/ 41 w 174"/>
                    <a:gd name="T81" fmla="*/ 2 h 232"/>
                    <a:gd name="T82" fmla="*/ 36 w 174"/>
                    <a:gd name="T83" fmla="*/ 1 h 232"/>
                    <a:gd name="T84" fmla="*/ 31 w 174"/>
                    <a:gd name="T85" fmla="*/ 1 h 232"/>
                    <a:gd name="T86" fmla="*/ 28 w 174"/>
                    <a:gd name="T87" fmla="*/ 1 h 232"/>
                    <a:gd name="T88" fmla="*/ 23 w 174"/>
                    <a:gd name="T89" fmla="*/ 0 h 232"/>
                    <a:gd name="T90" fmla="*/ 20 w 174"/>
                    <a:gd name="T91" fmla="*/ 0 h 232"/>
                    <a:gd name="T92" fmla="*/ 15 w 174"/>
                    <a:gd name="T93" fmla="*/ 0 h 232"/>
                    <a:gd name="T94" fmla="*/ 10 w 174"/>
                    <a:gd name="T9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232">
                      <a:moveTo>
                        <a:pt x="10" y="0"/>
                      </a:moveTo>
                      <a:lnTo>
                        <a:pt x="10" y="0"/>
                      </a:lnTo>
                      <a:lnTo>
                        <a:pt x="8" y="0"/>
                      </a:lnTo>
                      <a:lnTo>
                        <a:pt x="5" y="0"/>
                      </a:lnTo>
                      <a:lnTo>
                        <a:pt x="2" y="0"/>
                      </a:lnTo>
                      <a:lnTo>
                        <a:pt x="0" y="0"/>
                      </a:lnTo>
                      <a:lnTo>
                        <a:pt x="0" y="232"/>
                      </a:lnTo>
                      <a:lnTo>
                        <a:pt x="0" y="232"/>
                      </a:lnTo>
                      <a:lnTo>
                        <a:pt x="10" y="232"/>
                      </a:lnTo>
                      <a:lnTo>
                        <a:pt x="18" y="232"/>
                      </a:lnTo>
                      <a:lnTo>
                        <a:pt x="27" y="231"/>
                      </a:lnTo>
                      <a:lnTo>
                        <a:pt x="35" y="230"/>
                      </a:lnTo>
                      <a:lnTo>
                        <a:pt x="44" y="228"/>
                      </a:lnTo>
                      <a:lnTo>
                        <a:pt x="52" y="227"/>
                      </a:lnTo>
                      <a:lnTo>
                        <a:pt x="61" y="226"/>
                      </a:lnTo>
                      <a:lnTo>
                        <a:pt x="69" y="224"/>
                      </a:lnTo>
                      <a:lnTo>
                        <a:pt x="69" y="224"/>
                      </a:lnTo>
                      <a:lnTo>
                        <a:pt x="86" y="219"/>
                      </a:lnTo>
                      <a:lnTo>
                        <a:pt x="103" y="213"/>
                      </a:lnTo>
                      <a:lnTo>
                        <a:pt x="119" y="205"/>
                      </a:lnTo>
                      <a:lnTo>
                        <a:pt x="135" y="194"/>
                      </a:lnTo>
                      <a:lnTo>
                        <a:pt x="149" y="181"/>
                      </a:lnTo>
                      <a:lnTo>
                        <a:pt x="160" y="164"/>
                      </a:lnTo>
                      <a:lnTo>
                        <a:pt x="168" y="145"/>
                      </a:lnTo>
                      <a:lnTo>
                        <a:pt x="174" y="121"/>
                      </a:lnTo>
                      <a:lnTo>
                        <a:pt x="174" y="121"/>
                      </a:lnTo>
                      <a:lnTo>
                        <a:pt x="174" y="118"/>
                      </a:lnTo>
                      <a:lnTo>
                        <a:pt x="174" y="116"/>
                      </a:lnTo>
                      <a:lnTo>
                        <a:pt x="174" y="115"/>
                      </a:lnTo>
                      <a:lnTo>
                        <a:pt x="174" y="113"/>
                      </a:lnTo>
                      <a:lnTo>
                        <a:pt x="174" y="113"/>
                      </a:lnTo>
                      <a:lnTo>
                        <a:pt x="170" y="88"/>
                      </a:lnTo>
                      <a:lnTo>
                        <a:pt x="160" y="68"/>
                      </a:lnTo>
                      <a:lnTo>
                        <a:pt x="150" y="51"/>
                      </a:lnTo>
                      <a:lnTo>
                        <a:pt x="135" y="37"/>
                      </a:lnTo>
                      <a:lnTo>
                        <a:pt x="118" y="24"/>
                      </a:lnTo>
                      <a:lnTo>
                        <a:pt x="97" y="15"/>
                      </a:lnTo>
                      <a:lnTo>
                        <a:pt x="73" y="8"/>
                      </a:lnTo>
                      <a:lnTo>
                        <a:pt x="46" y="2"/>
                      </a:lnTo>
                      <a:lnTo>
                        <a:pt x="46" y="2"/>
                      </a:lnTo>
                      <a:lnTo>
                        <a:pt x="41" y="2"/>
                      </a:lnTo>
                      <a:lnTo>
                        <a:pt x="36" y="1"/>
                      </a:lnTo>
                      <a:lnTo>
                        <a:pt x="31" y="1"/>
                      </a:lnTo>
                      <a:lnTo>
                        <a:pt x="28" y="1"/>
                      </a:lnTo>
                      <a:lnTo>
                        <a:pt x="23" y="0"/>
                      </a:lnTo>
                      <a:lnTo>
                        <a:pt x="20" y="0"/>
                      </a:lnTo>
                      <a:lnTo>
                        <a:pt x="15" y="0"/>
                      </a:lnTo>
                      <a:lnTo>
                        <a:pt x="1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0026" name="Freeform 666"/>
                <p:cNvSpPr>
                  <a:spLocks/>
                </p:cNvSpPr>
                <p:nvPr/>
              </p:nvSpPr>
              <p:spPr bwMode="auto">
                <a:xfrm>
                  <a:off x="1248" y="1728"/>
                  <a:ext cx="251" cy="125"/>
                </a:xfrm>
                <a:custGeom>
                  <a:avLst/>
                  <a:gdLst>
                    <a:gd name="T0" fmla="*/ 329 w 502"/>
                    <a:gd name="T1" fmla="*/ 122 h 250"/>
                    <a:gd name="T2" fmla="*/ 502 w 502"/>
                    <a:gd name="T3" fmla="*/ 122 h 250"/>
                    <a:gd name="T4" fmla="*/ 502 w 502"/>
                    <a:gd name="T5" fmla="*/ 130 h 250"/>
                    <a:gd name="T6" fmla="*/ 329 w 502"/>
                    <a:gd name="T7" fmla="*/ 130 h 250"/>
                    <a:gd name="T8" fmla="*/ 329 w 502"/>
                    <a:gd name="T9" fmla="*/ 130 h 250"/>
                    <a:gd name="T10" fmla="*/ 327 w 502"/>
                    <a:gd name="T11" fmla="*/ 148 h 250"/>
                    <a:gd name="T12" fmla="*/ 321 w 502"/>
                    <a:gd name="T13" fmla="*/ 164 h 250"/>
                    <a:gd name="T14" fmla="*/ 315 w 502"/>
                    <a:gd name="T15" fmla="*/ 179 h 250"/>
                    <a:gd name="T16" fmla="*/ 306 w 502"/>
                    <a:gd name="T17" fmla="*/ 192 h 250"/>
                    <a:gd name="T18" fmla="*/ 296 w 502"/>
                    <a:gd name="T19" fmla="*/ 203 h 250"/>
                    <a:gd name="T20" fmla="*/ 284 w 502"/>
                    <a:gd name="T21" fmla="*/ 213 h 250"/>
                    <a:gd name="T22" fmla="*/ 272 w 502"/>
                    <a:gd name="T23" fmla="*/ 221 h 250"/>
                    <a:gd name="T24" fmla="*/ 259 w 502"/>
                    <a:gd name="T25" fmla="*/ 228 h 250"/>
                    <a:gd name="T26" fmla="*/ 244 w 502"/>
                    <a:gd name="T27" fmla="*/ 234 h 250"/>
                    <a:gd name="T28" fmla="*/ 229 w 502"/>
                    <a:gd name="T29" fmla="*/ 240 h 250"/>
                    <a:gd name="T30" fmla="*/ 214 w 502"/>
                    <a:gd name="T31" fmla="*/ 243 h 250"/>
                    <a:gd name="T32" fmla="*/ 198 w 502"/>
                    <a:gd name="T33" fmla="*/ 245 h 250"/>
                    <a:gd name="T34" fmla="*/ 183 w 502"/>
                    <a:gd name="T35" fmla="*/ 248 h 250"/>
                    <a:gd name="T36" fmla="*/ 168 w 502"/>
                    <a:gd name="T37" fmla="*/ 249 h 250"/>
                    <a:gd name="T38" fmla="*/ 153 w 502"/>
                    <a:gd name="T39" fmla="*/ 250 h 250"/>
                    <a:gd name="T40" fmla="*/ 139 w 502"/>
                    <a:gd name="T41" fmla="*/ 250 h 250"/>
                    <a:gd name="T42" fmla="*/ 139 w 502"/>
                    <a:gd name="T43" fmla="*/ 198 h 250"/>
                    <a:gd name="T44" fmla="*/ 0 w 502"/>
                    <a:gd name="T45" fmla="*/ 198 h 250"/>
                    <a:gd name="T46" fmla="*/ 0 w 502"/>
                    <a:gd name="T47" fmla="*/ 189 h 250"/>
                    <a:gd name="T48" fmla="*/ 139 w 502"/>
                    <a:gd name="T49" fmla="*/ 189 h 250"/>
                    <a:gd name="T50" fmla="*/ 139 w 502"/>
                    <a:gd name="T51" fmla="*/ 165 h 250"/>
                    <a:gd name="T52" fmla="*/ 0 w 502"/>
                    <a:gd name="T53" fmla="*/ 165 h 250"/>
                    <a:gd name="T54" fmla="*/ 0 w 502"/>
                    <a:gd name="T55" fmla="*/ 156 h 250"/>
                    <a:gd name="T56" fmla="*/ 139 w 502"/>
                    <a:gd name="T57" fmla="*/ 156 h 250"/>
                    <a:gd name="T58" fmla="*/ 139 w 502"/>
                    <a:gd name="T59" fmla="*/ 130 h 250"/>
                    <a:gd name="T60" fmla="*/ 0 w 502"/>
                    <a:gd name="T61" fmla="*/ 130 h 250"/>
                    <a:gd name="T62" fmla="*/ 0 w 502"/>
                    <a:gd name="T63" fmla="*/ 122 h 250"/>
                    <a:gd name="T64" fmla="*/ 139 w 502"/>
                    <a:gd name="T65" fmla="*/ 122 h 250"/>
                    <a:gd name="T66" fmla="*/ 139 w 502"/>
                    <a:gd name="T67" fmla="*/ 94 h 250"/>
                    <a:gd name="T68" fmla="*/ 0 w 502"/>
                    <a:gd name="T69" fmla="*/ 94 h 250"/>
                    <a:gd name="T70" fmla="*/ 0 w 502"/>
                    <a:gd name="T71" fmla="*/ 86 h 250"/>
                    <a:gd name="T72" fmla="*/ 139 w 502"/>
                    <a:gd name="T73" fmla="*/ 86 h 250"/>
                    <a:gd name="T74" fmla="*/ 139 w 502"/>
                    <a:gd name="T75" fmla="*/ 61 h 250"/>
                    <a:gd name="T76" fmla="*/ 0 w 502"/>
                    <a:gd name="T77" fmla="*/ 61 h 250"/>
                    <a:gd name="T78" fmla="*/ 0 w 502"/>
                    <a:gd name="T79" fmla="*/ 53 h 250"/>
                    <a:gd name="T80" fmla="*/ 139 w 502"/>
                    <a:gd name="T81" fmla="*/ 53 h 250"/>
                    <a:gd name="T82" fmla="*/ 139 w 502"/>
                    <a:gd name="T83" fmla="*/ 0 h 250"/>
                    <a:gd name="T84" fmla="*/ 139 w 502"/>
                    <a:gd name="T85" fmla="*/ 0 h 250"/>
                    <a:gd name="T86" fmla="*/ 155 w 502"/>
                    <a:gd name="T87" fmla="*/ 0 h 250"/>
                    <a:gd name="T88" fmla="*/ 170 w 502"/>
                    <a:gd name="T89" fmla="*/ 1 h 250"/>
                    <a:gd name="T90" fmla="*/ 187 w 502"/>
                    <a:gd name="T91" fmla="*/ 2 h 250"/>
                    <a:gd name="T92" fmla="*/ 203 w 502"/>
                    <a:gd name="T93" fmla="*/ 5 h 250"/>
                    <a:gd name="T94" fmla="*/ 219 w 502"/>
                    <a:gd name="T95" fmla="*/ 7 h 250"/>
                    <a:gd name="T96" fmla="*/ 234 w 502"/>
                    <a:gd name="T97" fmla="*/ 11 h 250"/>
                    <a:gd name="T98" fmla="*/ 249 w 502"/>
                    <a:gd name="T99" fmla="*/ 16 h 250"/>
                    <a:gd name="T100" fmla="*/ 263 w 502"/>
                    <a:gd name="T101" fmla="*/ 22 h 250"/>
                    <a:gd name="T102" fmla="*/ 275 w 502"/>
                    <a:gd name="T103" fmla="*/ 30 h 250"/>
                    <a:gd name="T104" fmla="*/ 288 w 502"/>
                    <a:gd name="T105" fmla="*/ 38 h 250"/>
                    <a:gd name="T106" fmla="*/ 298 w 502"/>
                    <a:gd name="T107" fmla="*/ 48 h 250"/>
                    <a:gd name="T108" fmla="*/ 307 w 502"/>
                    <a:gd name="T109" fmla="*/ 58 h 250"/>
                    <a:gd name="T110" fmla="*/ 315 w 502"/>
                    <a:gd name="T111" fmla="*/ 72 h 250"/>
                    <a:gd name="T112" fmla="*/ 322 w 502"/>
                    <a:gd name="T113" fmla="*/ 87 h 250"/>
                    <a:gd name="T114" fmla="*/ 327 w 502"/>
                    <a:gd name="T115" fmla="*/ 103 h 250"/>
                    <a:gd name="T116" fmla="*/ 329 w 502"/>
                    <a:gd name="T117" fmla="*/ 12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250">
                      <a:moveTo>
                        <a:pt x="329" y="122"/>
                      </a:moveTo>
                      <a:lnTo>
                        <a:pt x="502" y="122"/>
                      </a:lnTo>
                      <a:lnTo>
                        <a:pt x="502" y="130"/>
                      </a:lnTo>
                      <a:lnTo>
                        <a:pt x="329" y="130"/>
                      </a:lnTo>
                      <a:lnTo>
                        <a:pt x="329" y="130"/>
                      </a:lnTo>
                      <a:lnTo>
                        <a:pt x="327" y="148"/>
                      </a:lnTo>
                      <a:lnTo>
                        <a:pt x="321" y="164"/>
                      </a:lnTo>
                      <a:lnTo>
                        <a:pt x="315" y="179"/>
                      </a:lnTo>
                      <a:lnTo>
                        <a:pt x="306" y="192"/>
                      </a:lnTo>
                      <a:lnTo>
                        <a:pt x="296" y="203"/>
                      </a:lnTo>
                      <a:lnTo>
                        <a:pt x="284" y="213"/>
                      </a:lnTo>
                      <a:lnTo>
                        <a:pt x="272" y="221"/>
                      </a:lnTo>
                      <a:lnTo>
                        <a:pt x="259" y="228"/>
                      </a:lnTo>
                      <a:lnTo>
                        <a:pt x="244" y="234"/>
                      </a:lnTo>
                      <a:lnTo>
                        <a:pt x="229" y="240"/>
                      </a:lnTo>
                      <a:lnTo>
                        <a:pt x="214" y="243"/>
                      </a:lnTo>
                      <a:lnTo>
                        <a:pt x="198" y="245"/>
                      </a:lnTo>
                      <a:lnTo>
                        <a:pt x="183" y="248"/>
                      </a:lnTo>
                      <a:lnTo>
                        <a:pt x="168" y="249"/>
                      </a:lnTo>
                      <a:lnTo>
                        <a:pt x="153" y="250"/>
                      </a:lnTo>
                      <a:lnTo>
                        <a:pt x="139" y="250"/>
                      </a:lnTo>
                      <a:lnTo>
                        <a:pt x="139" y="198"/>
                      </a:lnTo>
                      <a:lnTo>
                        <a:pt x="0" y="198"/>
                      </a:lnTo>
                      <a:lnTo>
                        <a:pt x="0" y="189"/>
                      </a:lnTo>
                      <a:lnTo>
                        <a:pt x="139" y="189"/>
                      </a:lnTo>
                      <a:lnTo>
                        <a:pt x="139" y="165"/>
                      </a:lnTo>
                      <a:lnTo>
                        <a:pt x="0" y="165"/>
                      </a:lnTo>
                      <a:lnTo>
                        <a:pt x="0" y="156"/>
                      </a:lnTo>
                      <a:lnTo>
                        <a:pt x="139" y="156"/>
                      </a:lnTo>
                      <a:lnTo>
                        <a:pt x="139" y="130"/>
                      </a:lnTo>
                      <a:lnTo>
                        <a:pt x="0" y="130"/>
                      </a:lnTo>
                      <a:lnTo>
                        <a:pt x="0" y="122"/>
                      </a:lnTo>
                      <a:lnTo>
                        <a:pt x="139" y="122"/>
                      </a:lnTo>
                      <a:lnTo>
                        <a:pt x="139" y="94"/>
                      </a:lnTo>
                      <a:lnTo>
                        <a:pt x="0" y="94"/>
                      </a:lnTo>
                      <a:lnTo>
                        <a:pt x="0" y="86"/>
                      </a:lnTo>
                      <a:lnTo>
                        <a:pt x="139" y="86"/>
                      </a:lnTo>
                      <a:lnTo>
                        <a:pt x="139" y="61"/>
                      </a:lnTo>
                      <a:lnTo>
                        <a:pt x="0" y="61"/>
                      </a:lnTo>
                      <a:lnTo>
                        <a:pt x="0" y="53"/>
                      </a:lnTo>
                      <a:lnTo>
                        <a:pt x="139" y="53"/>
                      </a:lnTo>
                      <a:lnTo>
                        <a:pt x="139" y="0"/>
                      </a:lnTo>
                      <a:lnTo>
                        <a:pt x="139" y="0"/>
                      </a:lnTo>
                      <a:lnTo>
                        <a:pt x="155" y="0"/>
                      </a:lnTo>
                      <a:lnTo>
                        <a:pt x="170" y="1"/>
                      </a:lnTo>
                      <a:lnTo>
                        <a:pt x="187" y="2"/>
                      </a:lnTo>
                      <a:lnTo>
                        <a:pt x="203" y="5"/>
                      </a:lnTo>
                      <a:lnTo>
                        <a:pt x="219" y="7"/>
                      </a:lnTo>
                      <a:lnTo>
                        <a:pt x="234" y="11"/>
                      </a:lnTo>
                      <a:lnTo>
                        <a:pt x="249" y="16"/>
                      </a:lnTo>
                      <a:lnTo>
                        <a:pt x="263" y="22"/>
                      </a:lnTo>
                      <a:lnTo>
                        <a:pt x="275" y="30"/>
                      </a:lnTo>
                      <a:lnTo>
                        <a:pt x="288" y="38"/>
                      </a:lnTo>
                      <a:lnTo>
                        <a:pt x="298" y="48"/>
                      </a:lnTo>
                      <a:lnTo>
                        <a:pt x="307" y="58"/>
                      </a:lnTo>
                      <a:lnTo>
                        <a:pt x="315" y="72"/>
                      </a:lnTo>
                      <a:lnTo>
                        <a:pt x="322" y="87"/>
                      </a:lnTo>
                      <a:lnTo>
                        <a:pt x="327" y="103"/>
                      </a:lnTo>
                      <a:lnTo>
                        <a:pt x="329" y="122"/>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40027" name="AutoShape 667"/>
              <p:cNvSpPr>
                <a:spLocks noChangeArrowheads="1"/>
              </p:cNvSpPr>
              <p:nvPr/>
            </p:nvSpPr>
            <p:spPr bwMode="auto">
              <a:xfrm>
                <a:off x="5087" y="2016"/>
                <a:ext cx="528" cy="384"/>
              </a:xfrm>
              <a:prstGeom prst="cube">
                <a:avLst>
                  <a:gd name="adj" fmla="val 25000"/>
                </a:avLst>
              </a:prstGeom>
              <a:solidFill>
                <a:srgbClr val="33CC33"/>
              </a:solidFill>
              <a:ln w="12700">
                <a:solidFill>
                  <a:srgbClr val="28004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800" b="1"/>
              </a:p>
            </p:txBody>
          </p:sp>
          <p:grpSp>
            <p:nvGrpSpPr>
              <p:cNvPr id="1040028" name="Group 668"/>
              <p:cNvGrpSpPr>
                <a:grpSpLocks/>
              </p:cNvGrpSpPr>
              <p:nvPr/>
            </p:nvGrpSpPr>
            <p:grpSpPr bwMode="auto">
              <a:xfrm rot="5400000" flipV="1">
                <a:off x="2961" y="1887"/>
                <a:ext cx="251" cy="125"/>
                <a:chOff x="1248" y="1728"/>
                <a:chExt cx="251" cy="125"/>
              </a:xfrm>
            </p:grpSpPr>
            <p:sp>
              <p:nvSpPr>
                <p:cNvPr id="1040029" name="Freeform 669"/>
                <p:cNvSpPr>
                  <a:spLocks/>
                </p:cNvSpPr>
                <p:nvPr/>
              </p:nvSpPr>
              <p:spPr bwMode="auto">
                <a:xfrm>
                  <a:off x="1322" y="1733"/>
                  <a:ext cx="87" cy="115"/>
                </a:xfrm>
                <a:custGeom>
                  <a:avLst/>
                  <a:gdLst>
                    <a:gd name="T0" fmla="*/ 10 w 174"/>
                    <a:gd name="T1" fmla="*/ 0 h 232"/>
                    <a:gd name="T2" fmla="*/ 10 w 174"/>
                    <a:gd name="T3" fmla="*/ 0 h 232"/>
                    <a:gd name="T4" fmla="*/ 8 w 174"/>
                    <a:gd name="T5" fmla="*/ 0 h 232"/>
                    <a:gd name="T6" fmla="*/ 5 w 174"/>
                    <a:gd name="T7" fmla="*/ 0 h 232"/>
                    <a:gd name="T8" fmla="*/ 2 w 174"/>
                    <a:gd name="T9" fmla="*/ 0 h 232"/>
                    <a:gd name="T10" fmla="*/ 0 w 174"/>
                    <a:gd name="T11" fmla="*/ 0 h 232"/>
                    <a:gd name="T12" fmla="*/ 0 w 174"/>
                    <a:gd name="T13" fmla="*/ 232 h 232"/>
                    <a:gd name="T14" fmla="*/ 0 w 174"/>
                    <a:gd name="T15" fmla="*/ 232 h 232"/>
                    <a:gd name="T16" fmla="*/ 10 w 174"/>
                    <a:gd name="T17" fmla="*/ 232 h 232"/>
                    <a:gd name="T18" fmla="*/ 18 w 174"/>
                    <a:gd name="T19" fmla="*/ 232 h 232"/>
                    <a:gd name="T20" fmla="*/ 27 w 174"/>
                    <a:gd name="T21" fmla="*/ 231 h 232"/>
                    <a:gd name="T22" fmla="*/ 35 w 174"/>
                    <a:gd name="T23" fmla="*/ 230 h 232"/>
                    <a:gd name="T24" fmla="*/ 44 w 174"/>
                    <a:gd name="T25" fmla="*/ 228 h 232"/>
                    <a:gd name="T26" fmla="*/ 52 w 174"/>
                    <a:gd name="T27" fmla="*/ 227 h 232"/>
                    <a:gd name="T28" fmla="*/ 61 w 174"/>
                    <a:gd name="T29" fmla="*/ 226 h 232"/>
                    <a:gd name="T30" fmla="*/ 69 w 174"/>
                    <a:gd name="T31" fmla="*/ 224 h 232"/>
                    <a:gd name="T32" fmla="*/ 69 w 174"/>
                    <a:gd name="T33" fmla="*/ 224 h 232"/>
                    <a:gd name="T34" fmla="*/ 86 w 174"/>
                    <a:gd name="T35" fmla="*/ 219 h 232"/>
                    <a:gd name="T36" fmla="*/ 103 w 174"/>
                    <a:gd name="T37" fmla="*/ 213 h 232"/>
                    <a:gd name="T38" fmla="*/ 119 w 174"/>
                    <a:gd name="T39" fmla="*/ 205 h 232"/>
                    <a:gd name="T40" fmla="*/ 135 w 174"/>
                    <a:gd name="T41" fmla="*/ 194 h 232"/>
                    <a:gd name="T42" fmla="*/ 149 w 174"/>
                    <a:gd name="T43" fmla="*/ 181 h 232"/>
                    <a:gd name="T44" fmla="*/ 160 w 174"/>
                    <a:gd name="T45" fmla="*/ 164 h 232"/>
                    <a:gd name="T46" fmla="*/ 168 w 174"/>
                    <a:gd name="T47" fmla="*/ 145 h 232"/>
                    <a:gd name="T48" fmla="*/ 174 w 174"/>
                    <a:gd name="T49" fmla="*/ 121 h 232"/>
                    <a:gd name="T50" fmla="*/ 174 w 174"/>
                    <a:gd name="T51" fmla="*/ 121 h 232"/>
                    <a:gd name="T52" fmla="*/ 174 w 174"/>
                    <a:gd name="T53" fmla="*/ 118 h 232"/>
                    <a:gd name="T54" fmla="*/ 174 w 174"/>
                    <a:gd name="T55" fmla="*/ 116 h 232"/>
                    <a:gd name="T56" fmla="*/ 174 w 174"/>
                    <a:gd name="T57" fmla="*/ 115 h 232"/>
                    <a:gd name="T58" fmla="*/ 174 w 174"/>
                    <a:gd name="T59" fmla="*/ 113 h 232"/>
                    <a:gd name="T60" fmla="*/ 174 w 174"/>
                    <a:gd name="T61" fmla="*/ 113 h 232"/>
                    <a:gd name="T62" fmla="*/ 170 w 174"/>
                    <a:gd name="T63" fmla="*/ 88 h 232"/>
                    <a:gd name="T64" fmla="*/ 160 w 174"/>
                    <a:gd name="T65" fmla="*/ 68 h 232"/>
                    <a:gd name="T66" fmla="*/ 150 w 174"/>
                    <a:gd name="T67" fmla="*/ 51 h 232"/>
                    <a:gd name="T68" fmla="*/ 135 w 174"/>
                    <a:gd name="T69" fmla="*/ 37 h 232"/>
                    <a:gd name="T70" fmla="*/ 118 w 174"/>
                    <a:gd name="T71" fmla="*/ 24 h 232"/>
                    <a:gd name="T72" fmla="*/ 97 w 174"/>
                    <a:gd name="T73" fmla="*/ 15 h 232"/>
                    <a:gd name="T74" fmla="*/ 73 w 174"/>
                    <a:gd name="T75" fmla="*/ 8 h 232"/>
                    <a:gd name="T76" fmla="*/ 46 w 174"/>
                    <a:gd name="T77" fmla="*/ 2 h 232"/>
                    <a:gd name="T78" fmla="*/ 46 w 174"/>
                    <a:gd name="T79" fmla="*/ 2 h 232"/>
                    <a:gd name="T80" fmla="*/ 41 w 174"/>
                    <a:gd name="T81" fmla="*/ 2 h 232"/>
                    <a:gd name="T82" fmla="*/ 36 w 174"/>
                    <a:gd name="T83" fmla="*/ 1 h 232"/>
                    <a:gd name="T84" fmla="*/ 31 w 174"/>
                    <a:gd name="T85" fmla="*/ 1 h 232"/>
                    <a:gd name="T86" fmla="*/ 28 w 174"/>
                    <a:gd name="T87" fmla="*/ 1 h 232"/>
                    <a:gd name="T88" fmla="*/ 23 w 174"/>
                    <a:gd name="T89" fmla="*/ 0 h 232"/>
                    <a:gd name="T90" fmla="*/ 20 w 174"/>
                    <a:gd name="T91" fmla="*/ 0 h 232"/>
                    <a:gd name="T92" fmla="*/ 15 w 174"/>
                    <a:gd name="T93" fmla="*/ 0 h 232"/>
                    <a:gd name="T94" fmla="*/ 10 w 174"/>
                    <a:gd name="T9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232">
                      <a:moveTo>
                        <a:pt x="10" y="0"/>
                      </a:moveTo>
                      <a:lnTo>
                        <a:pt x="10" y="0"/>
                      </a:lnTo>
                      <a:lnTo>
                        <a:pt x="8" y="0"/>
                      </a:lnTo>
                      <a:lnTo>
                        <a:pt x="5" y="0"/>
                      </a:lnTo>
                      <a:lnTo>
                        <a:pt x="2" y="0"/>
                      </a:lnTo>
                      <a:lnTo>
                        <a:pt x="0" y="0"/>
                      </a:lnTo>
                      <a:lnTo>
                        <a:pt x="0" y="232"/>
                      </a:lnTo>
                      <a:lnTo>
                        <a:pt x="0" y="232"/>
                      </a:lnTo>
                      <a:lnTo>
                        <a:pt x="10" y="232"/>
                      </a:lnTo>
                      <a:lnTo>
                        <a:pt x="18" y="232"/>
                      </a:lnTo>
                      <a:lnTo>
                        <a:pt x="27" y="231"/>
                      </a:lnTo>
                      <a:lnTo>
                        <a:pt x="35" y="230"/>
                      </a:lnTo>
                      <a:lnTo>
                        <a:pt x="44" y="228"/>
                      </a:lnTo>
                      <a:lnTo>
                        <a:pt x="52" y="227"/>
                      </a:lnTo>
                      <a:lnTo>
                        <a:pt x="61" y="226"/>
                      </a:lnTo>
                      <a:lnTo>
                        <a:pt x="69" y="224"/>
                      </a:lnTo>
                      <a:lnTo>
                        <a:pt x="69" y="224"/>
                      </a:lnTo>
                      <a:lnTo>
                        <a:pt x="86" y="219"/>
                      </a:lnTo>
                      <a:lnTo>
                        <a:pt x="103" y="213"/>
                      </a:lnTo>
                      <a:lnTo>
                        <a:pt x="119" y="205"/>
                      </a:lnTo>
                      <a:lnTo>
                        <a:pt x="135" y="194"/>
                      </a:lnTo>
                      <a:lnTo>
                        <a:pt x="149" y="181"/>
                      </a:lnTo>
                      <a:lnTo>
                        <a:pt x="160" y="164"/>
                      </a:lnTo>
                      <a:lnTo>
                        <a:pt x="168" y="145"/>
                      </a:lnTo>
                      <a:lnTo>
                        <a:pt x="174" y="121"/>
                      </a:lnTo>
                      <a:lnTo>
                        <a:pt x="174" y="121"/>
                      </a:lnTo>
                      <a:lnTo>
                        <a:pt x="174" y="118"/>
                      </a:lnTo>
                      <a:lnTo>
                        <a:pt x="174" y="116"/>
                      </a:lnTo>
                      <a:lnTo>
                        <a:pt x="174" y="115"/>
                      </a:lnTo>
                      <a:lnTo>
                        <a:pt x="174" y="113"/>
                      </a:lnTo>
                      <a:lnTo>
                        <a:pt x="174" y="113"/>
                      </a:lnTo>
                      <a:lnTo>
                        <a:pt x="170" y="88"/>
                      </a:lnTo>
                      <a:lnTo>
                        <a:pt x="160" y="68"/>
                      </a:lnTo>
                      <a:lnTo>
                        <a:pt x="150" y="51"/>
                      </a:lnTo>
                      <a:lnTo>
                        <a:pt x="135" y="37"/>
                      </a:lnTo>
                      <a:lnTo>
                        <a:pt x="118" y="24"/>
                      </a:lnTo>
                      <a:lnTo>
                        <a:pt x="97" y="15"/>
                      </a:lnTo>
                      <a:lnTo>
                        <a:pt x="73" y="8"/>
                      </a:lnTo>
                      <a:lnTo>
                        <a:pt x="46" y="2"/>
                      </a:lnTo>
                      <a:lnTo>
                        <a:pt x="46" y="2"/>
                      </a:lnTo>
                      <a:lnTo>
                        <a:pt x="41" y="2"/>
                      </a:lnTo>
                      <a:lnTo>
                        <a:pt x="36" y="1"/>
                      </a:lnTo>
                      <a:lnTo>
                        <a:pt x="31" y="1"/>
                      </a:lnTo>
                      <a:lnTo>
                        <a:pt x="28" y="1"/>
                      </a:lnTo>
                      <a:lnTo>
                        <a:pt x="23" y="0"/>
                      </a:lnTo>
                      <a:lnTo>
                        <a:pt x="20" y="0"/>
                      </a:lnTo>
                      <a:lnTo>
                        <a:pt x="15" y="0"/>
                      </a:lnTo>
                      <a:lnTo>
                        <a:pt x="1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0030" name="Freeform 670"/>
                <p:cNvSpPr>
                  <a:spLocks/>
                </p:cNvSpPr>
                <p:nvPr/>
              </p:nvSpPr>
              <p:spPr bwMode="auto">
                <a:xfrm>
                  <a:off x="1248" y="1728"/>
                  <a:ext cx="251" cy="125"/>
                </a:xfrm>
                <a:custGeom>
                  <a:avLst/>
                  <a:gdLst>
                    <a:gd name="T0" fmla="*/ 329 w 502"/>
                    <a:gd name="T1" fmla="*/ 122 h 250"/>
                    <a:gd name="T2" fmla="*/ 502 w 502"/>
                    <a:gd name="T3" fmla="*/ 122 h 250"/>
                    <a:gd name="T4" fmla="*/ 502 w 502"/>
                    <a:gd name="T5" fmla="*/ 130 h 250"/>
                    <a:gd name="T6" fmla="*/ 329 w 502"/>
                    <a:gd name="T7" fmla="*/ 130 h 250"/>
                    <a:gd name="T8" fmla="*/ 329 w 502"/>
                    <a:gd name="T9" fmla="*/ 130 h 250"/>
                    <a:gd name="T10" fmla="*/ 327 w 502"/>
                    <a:gd name="T11" fmla="*/ 148 h 250"/>
                    <a:gd name="T12" fmla="*/ 321 w 502"/>
                    <a:gd name="T13" fmla="*/ 164 h 250"/>
                    <a:gd name="T14" fmla="*/ 315 w 502"/>
                    <a:gd name="T15" fmla="*/ 179 h 250"/>
                    <a:gd name="T16" fmla="*/ 306 w 502"/>
                    <a:gd name="T17" fmla="*/ 192 h 250"/>
                    <a:gd name="T18" fmla="*/ 296 w 502"/>
                    <a:gd name="T19" fmla="*/ 203 h 250"/>
                    <a:gd name="T20" fmla="*/ 284 w 502"/>
                    <a:gd name="T21" fmla="*/ 213 h 250"/>
                    <a:gd name="T22" fmla="*/ 272 w 502"/>
                    <a:gd name="T23" fmla="*/ 221 h 250"/>
                    <a:gd name="T24" fmla="*/ 259 w 502"/>
                    <a:gd name="T25" fmla="*/ 228 h 250"/>
                    <a:gd name="T26" fmla="*/ 244 w 502"/>
                    <a:gd name="T27" fmla="*/ 234 h 250"/>
                    <a:gd name="T28" fmla="*/ 229 w 502"/>
                    <a:gd name="T29" fmla="*/ 240 h 250"/>
                    <a:gd name="T30" fmla="*/ 214 w 502"/>
                    <a:gd name="T31" fmla="*/ 243 h 250"/>
                    <a:gd name="T32" fmla="*/ 198 w 502"/>
                    <a:gd name="T33" fmla="*/ 245 h 250"/>
                    <a:gd name="T34" fmla="*/ 183 w 502"/>
                    <a:gd name="T35" fmla="*/ 248 h 250"/>
                    <a:gd name="T36" fmla="*/ 168 w 502"/>
                    <a:gd name="T37" fmla="*/ 249 h 250"/>
                    <a:gd name="T38" fmla="*/ 153 w 502"/>
                    <a:gd name="T39" fmla="*/ 250 h 250"/>
                    <a:gd name="T40" fmla="*/ 139 w 502"/>
                    <a:gd name="T41" fmla="*/ 250 h 250"/>
                    <a:gd name="T42" fmla="*/ 139 w 502"/>
                    <a:gd name="T43" fmla="*/ 198 h 250"/>
                    <a:gd name="T44" fmla="*/ 0 w 502"/>
                    <a:gd name="T45" fmla="*/ 198 h 250"/>
                    <a:gd name="T46" fmla="*/ 0 w 502"/>
                    <a:gd name="T47" fmla="*/ 189 h 250"/>
                    <a:gd name="T48" fmla="*/ 139 w 502"/>
                    <a:gd name="T49" fmla="*/ 189 h 250"/>
                    <a:gd name="T50" fmla="*/ 139 w 502"/>
                    <a:gd name="T51" fmla="*/ 165 h 250"/>
                    <a:gd name="T52" fmla="*/ 0 w 502"/>
                    <a:gd name="T53" fmla="*/ 165 h 250"/>
                    <a:gd name="T54" fmla="*/ 0 w 502"/>
                    <a:gd name="T55" fmla="*/ 156 h 250"/>
                    <a:gd name="T56" fmla="*/ 139 w 502"/>
                    <a:gd name="T57" fmla="*/ 156 h 250"/>
                    <a:gd name="T58" fmla="*/ 139 w 502"/>
                    <a:gd name="T59" fmla="*/ 130 h 250"/>
                    <a:gd name="T60" fmla="*/ 0 w 502"/>
                    <a:gd name="T61" fmla="*/ 130 h 250"/>
                    <a:gd name="T62" fmla="*/ 0 w 502"/>
                    <a:gd name="T63" fmla="*/ 122 h 250"/>
                    <a:gd name="T64" fmla="*/ 139 w 502"/>
                    <a:gd name="T65" fmla="*/ 122 h 250"/>
                    <a:gd name="T66" fmla="*/ 139 w 502"/>
                    <a:gd name="T67" fmla="*/ 94 h 250"/>
                    <a:gd name="T68" fmla="*/ 0 w 502"/>
                    <a:gd name="T69" fmla="*/ 94 h 250"/>
                    <a:gd name="T70" fmla="*/ 0 w 502"/>
                    <a:gd name="T71" fmla="*/ 86 h 250"/>
                    <a:gd name="T72" fmla="*/ 139 w 502"/>
                    <a:gd name="T73" fmla="*/ 86 h 250"/>
                    <a:gd name="T74" fmla="*/ 139 w 502"/>
                    <a:gd name="T75" fmla="*/ 61 h 250"/>
                    <a:gd name="T76" fmla="*/ 0 w 502"/>
                    <a:gd name="T77" fmla="*/ 61 h 250"/>
                    <a:gd name="T78" fmla="*/ 0 w 502"/>
                    <a:gd name="T79" fmla="*/ 53 h 250"/>
                    <a:gd name="T80" fmla="*/ 139 w 502"/>
                    <a:gd name="T81" fmla="*/ 53 h 250"/>
                    <a:gd name="T82" fmla="*/ 139 w 502"/>
                    <a:gd name="T83" fmla="*/ 0 h 250"/>
                    <a:gd name="T84" fmla="*/ 139 w 502"/>
                    <a:gd name="T85" fmla="*/ 0 h 250"/>
                    <a:gd name="T86" fmla="*/ 155 w 502"/>
                    <a:gd name="T87" fmla="*/ 0 h 250"/>
                    <a:gd name="T88" fmla="*/ 170 w 502"/>
                    <a:gd name="T89" fmla="*/ 1 h 250"/>
                    <a:gd name="T90" fmla="*/ 187 w 502"/>
                    <a:gd name="T91" fmla="*/ 2 h 250"/>
                    <a:gd name="T92" fmla="*/ 203 w 502"/>
                    <a:gd name="T93" fmla="*/ 5 h 250"/>
                    <a:gd name="T94" fmla="*/ 219 w 502"/>
                    <a:gd name="T95" fmla="*/ 7 h 250"/>
                    <a:gd name="T96" fmla="*/ 234 w 502"/>
                    <a:gd name="T97" fmla="*/ 11 h 250"/>
                    <a:gd name="T98" fmla="*/ 249 w 502"/>
                    <a:gd name="T99" fmla="*/ 16 h 250"/>
                    <a:gd name="T100" fmla="*/ 263 w 502"/>
                    <a:gd name="T101" fmla="*/ 22 h 250"/>
                    <a:gd name="T102" fmla="*/ 275 w 502"/>
                    <a:gd name="T103" fmla="*/ 30 h 250"/>
                    <a:gd name="T104" fmla="*/ 288 w 502"/>
                    <a:gd name="T105" fmla="*/ 38 h 250"/>
                    <a:gd name="T106" fmla="*/ 298 w 502"/>
                    <a:gd name="T107" fmla="*/ 48 h 250"/>
                    <a:gd name="T108" fmla="*/ 307 w 502"/>
                    <a:gd name="T109" fmla="*/ 58 h 250"/>
                    <a:gd name="T110" fmla="*/ 315 w 502"/>
                    <a:gd name="T111" fmla="*/ 72 h 250"/>
                    <a:gd name="T112" fmla="*/ 322 w 502"/>
                    <a:gd name="T113" fmla="*/ 87 h 250"/>
                    <a:gd name="T114" fmla="*/ 327 w 502"/>
                    <a:gd name="T115" fmla="*/ 103 h 250"/>
                    <a:gd name="T116" fmla="*/ 329 w 502"/>
                    <a:gd name="T117" fmla="*/ 12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250">
                      <a:moveTo>
                        <a:pt x="329" y="122"/>
                      </a:moveTo>
                      <a:lnTo>
                        <a:pt x="502" y="122"/>
                      </a:lnTo>
                      <a:lnTo>
                        <a:pt x="502" y="130"/>
                      </a:lnTo>
                      <a:lnTo>
                        <a:pt x="329" y="130"/>
                      </a:lnTo>
                      <a:lnTo>
                        <a:pt x="329" y="130"/>
                      </a:lnTo>
                      <a:lnTo>
                        <a:pt x="327" y="148"/>
                      </a:lnTo>
                      <a:lnTo>
                        <a:pt x="321" y="164"/>
                      </a:lnTo>
                      <a:lnTo>
                        <a:pt x="315" y="179"/>
                      </a:lnTo>
                      <a:lnTo>
                        <a:pt x="306" y="192"/>
                      </a:lnTo>
                      <a:lnTo>
                        <a:pt x="296" y="203"/>
                      </a:lnTo>
                      <a:lnTo>
                        <a:pt x="284" y="213"/>
                      </a:lnTo>
                      <a:lnTo>
                        <a:pt x="272" y="221"/>
                      </a:lnTo>
                      <a:lnTo>
                        <a:pt x="259" y="228"/>
                      </a:lnTo>
                      <a:lnTo>
                        <a:pt x="244" y="234"/>
                      </a:lnTo>
                      <a:lnTo>
                        <a:pt x="229" y="240"/>
                      </a:lnTo>
                      <a:lnTo>
                        <a:pt x="214" y="243"/>
                      </a:lnTo>
                      <a:lnTo>
                        <a:pt x="198" y="245"/>
                      </a:lnTo>
                      <a:lnTo>
                        <a:pt x="183" y="248"/>
                      </a:lnTo>
                      <a:lnTo>
                        <a:pt x="168" y="249"/>
                      </a:lnTo>
                      <a:lnTo>
                        <a:pt x="153" y="250"/>
                      </a:lnTo>
                      <a:lnTo>
                        <a:pt x="139" y="250"/>
                      </a:lnTo>
                      <a:lnTo>
                        <a:pt x="139" y="198"/>
                      </a:lnTo>
                      <a:lnTo>
                        <a:pt x="0" y="198"/>
                      </a:lnTo>
                      <a:lnTo>
                        <a:pt x="0" y="189"/>
                      </a:lnTo>
                      <a:lnTo>
                        <a:pt x="139" y="189"/>
                      </a:lnTo>
                      <a:lnTo>
                        <a:pt x="139" y="165"/>
                      </a:lnTo>
                      <a:lnTo>
                        <a:pt x="0" y="165"/>
                      </a:lnTo>
                      <a:lnTo>
                        <a:pt x="0" y="156"/>
                      </a:lnTo>
                      <a:lnTo>
                        <a:pt x="139" y="156"/>
                      </a:lnTo>
                      <a:lnTo>
                        <a:pt x="139" y="130"/>
                      </a:lnTo>
                      <a:lnTo>
                        <a:pt x="0" y="130"/>
                      </a:lnTo>
                      <a:lnTo>
                        <a:pt x="0" y="122"/>
                      </a:lnTo>
                      <a:lnTo>
                        <a:pt x="139" y="122"/>
                      </a:lnTo>
                      <a:lnTo>
                        <a:pt x="139" y="94"/>
                      </a:lnTo>
                      <a:lnTo>
                        <a:pt x="0" y="94"/>
                      </a:lnTo>
                      <a:lnTo>
                        <a:pt x="0" y="86"/>
                      </a:lnTo>
                      <a:lnTo>
                        <a:pt x="139" y="86"/>
                      </a:lnTo>
                      <a:lnTo>
                        <a:pt x="139" y="61"/>
                      </a:lnTo>
                      <a:lnTo>
                        <a:pt x="0" y="61"/>
                      </a:lnTo>
                      <a:lnTo>
                        <a:pt x="0" y="53"/>
                      </a:lnTo>
                      <a:lnTo>
                        <a:pt x="139" y="53"/>
                      </a:lnTo>
                      <a:lnTo>
                        <a:pt x="139" y="0"/>
                      </a:lnTo>
                      <a:lnTo>
                        <a:pt x="139" y="0"/>
                      </a:lnTo>
                      <a:lnTo>
                        <a:pt x="155" y="0"/>
                      </a:lnTo>
                      <a:lnTo>
                        <a:pt x="170" y="1"/>
                      </a:lnTo>
                      <a:lnTo>
                        <a:pt x="187" y="2"/>
                      </a:lnTo>
                      <a:lnTo>
                        <a:pt x="203" y="5"/>
                      </a:lnTo>
                      <a:lnTo>
                        <a:pt x="219" y="7"/>
                      </a:lnTo>
                      <a:lnTo>
                        <a:pt x="234" y="11"/>
                      </a:lnTo>
                      <a:lnTo>
                        <a:pt x="249" y="16"/>
                      </a:lnTo>
                      <a:lnTo>
                        <a:pt x="263" y="22"/>
                      </a:lnTo>
                      <a:lnTo>
                        <a:pt x="275" y="30"/>
                      </a:lnTo>
                      <a:lnTo>
                        <a:pt x="288" y="38"/>
                      </a:lnTo>
                      <a:lnTo>
                        <a:pt x="298" y="48"/>
                      </a:lnTo>
                      <a:lnTo>
                        <a:pt x="307" y="58"/>
                      </a:lnTo>
                      <a:lnTo>
                        <a:pt x="315" y="72"/>
                      </a:lnTo>
                      <a:lnTo>
                        <a:pt x="322" y="87"/>
                      </a:lnTo>
                      <a:lnTo>
                        <a:pt x="327" y="103"/>
                      </a:lnTo>
                      <a:lnTo>
                        <a:pt x="329" y="122"/>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40031" name="Group 671"/>
              <p:cNvGrpSpPr>
                <a:grpSpLocks/>
              </p:cNvGrpSpPr>
              <p:nvPr/>
            </p:nvGrpSpPr>
            <p:grpSpPr bwMode="auto">
              <a:xfrm rot="-5400000">
                <a:off x="2994" y="1422"/>
                <a:ext cx="251" cy="96"/>
                <a:chOff x="1248" y="1728"/>
                <a:chExt cx="251" cy="125"/>
              </a:xfrm>
            </p:grpSpPr>
            <p:sp>
              <p:nvSpPr>
                <p:cNvPr id="1040032" name="Freeform 672"/>
                <p:cNvSpPr>
                  <a:spLocks/>
                </p:cNvSpPr>
                <p:nvPr/>
              </p:nvSpPr>
              <p:spPr bwMode="auto">
                <a:xfrm>
                  <a:off x="1322" y="1733"/>
                  <a:ext cx="87" cy="115"/>
                </a:xfrm>
                <a:custGeom>
                  <a:avLst/>
                  <a:gdLst>
                    <a:gd name="T0" fmla="*/ 10 w 174"/>
                    <a:gd name="T1" fmla="*/ 0 h 232"/>
                    <a:gd name="T2" fmla="*/ 10 w 174"/>
                    <a:gd name="T3" fmla="*/ 0 h 232"/>
                    <a:gd name="T4" fmla="*/ 8 w 174"/>
                    <a:gd name="T5" fmla="*/ 0 h 232"/>
                    <a:gd name="T6" fmla="*/ 5 w 174"/>
                    <a:gd name="T7" fmla="*/ 0 h 232"/>
                    <a:gd name="T8" fmla="*/ 2 w 174"/>
                    <a:gd name="T9" fmla="*/ 0 h 232"/>
                    <a:gd name="T10" fmla="*/ 0 w 174"/>
                    <a:gd name="T11" fmla="*/ 0 h 232"/>
                    <a:gd name="T12" fmla="*/ 0 w 174"/>
                    <a:gd name="T13" fmla="*/ 232 h 232"/>
                    <a:gd name="T14" fmla="*/ 0 w 174"/>
                    <a:gd name="T15" fmla="*/ 232 h 232"/>
                    <a:gd name="T16" fmla="*/ 10 w 174"/>
                    <a:gd name="T17" fmla="*/ 232 h 232"/>
                    <a:gd name="T18" fmla="*/ 18 w 174"/>
                    <a:gd name="T19" fmla="*/ 232 h 232"/>
                    <a:gd name="T20" fmla="*/ 27 w 174"/>
                    <a:gd name="T21" fmla="*/ 231 h 232"/>
                    <a:gd name="T22" fmla="*/ 35 w 174"/>
                    <a:gd name="T23" fmla="*/ 230 h 232"/>
                    <a:gd name="T24" fmla="*/ 44 w 174"/>
                    <a:gd name="T25" fmla="*/ 228 h 232"/>
                    <a:gd name="T26" fmla="*/ 52 w 174"/>
                    <a:gd name="T27" fmla="*/ 227 h 232"/>
                    <a:gd name="T28" fmla="*/ 61 w 174"/>
                    <a:gd name="T29" fmla="*/ 226 h 232"/>
                    <a:gd name="T30" fmla="*/ 69 w 174"/>
                    <a:gd name="T31" fmla="*/ 224 h 232"/>
                    <a:gd name="T32" fmla="*/ 69 w 174"/>
                    <a:gd name="T33" fmla="*/ 224 h 232"/>
                    <a:gd name="T34" fmla="*/ 86 w 174"/>
                    <a:gd name="T35" fmla="*/ 219 h 232"/>
                    <a:gd name="T36" fmla="*/ 103 w 174"/>
                    <a:gd name="T37" fmla="*/ 213 h 232"/>
                    <a:gd name="T38" fmla="*/ 119 w 174"/>
                    <a:gd name="T39" fmla="*/ 205 h 232"/>
                    <a:gd name="T40" fmla="*/ 135 w 174"/>
                    <a:gd name="T41" fmla="*/ 194 h 232"/>
                    <a:gd name="T42" fmla="*/ 149 w 174"/>
                    <a:gd name="T43" fmla="*/ 181 h 232"/>
                    <a:gd name="T44" fmla="*/ 160 w 174"/>
                    <a:gd name="T45" fmla="*/ 164 h 232"/>
                    <a:gd name="T46" fmla="*/ 168 w 174"/>
                    <a:gd name="T47" fmla="*/ 145 h 232"/>
                    <a:gd name="T48" fmla="*/ 174 w 174"/>
                    <a:gd name="T49" fmla="*/ 121 h 232"/>
                    <a:gd name="T50" fmla="*/ 174 w 174"/>
                    <a:gd name="T51" fmla="*/ 121 h 232"/>
                    <a:gd name="T52" fmla="*/ 174 w 174"/>
                    <a:gd name="T53" fmla="*/ 118 h 232"/>
                    <a:gd name="T54" fmla="*/ 174 w 174"/>
                    <a:gd name="T55" fmla="*/ 116 h 232"/>
                    <a:gd name="T56" fmla="*/ 174 w 174"/>
                    <a:gd name="T57" fmla="*/ 115 h 232"/>
                    <a:gd name="T58" fmla="*/ 174 w 174"/>
                    <a:gd name="T59" fmla="*/ 113 h 232"/>
                    <a:gd name="T60" fmla="*/ 174 w 174"/>
                    <a:gd name="T61" fmla="*/ 113 h 232"/>
                    <a:gd name="T62" fmla="*/ 170 w 174"/>
                    <a:gd name="T63" fmla="*/ 88 h 232"/>
                    <a:gd name="T64" fmla="*/ 160 w 174"/>
                    <a:gd name="T65" fmla="*/ 68 h 232"/>
                    <a:gd name="T66" fmla="*/ 150 w 174"/>
                    <a:gd name="T67" fmla="*/ 51 h 232"/>
                    <a:gd name="T68" fmla="*/ 135 w 174"/>
                    <a:gd name="T69" fmla="*/ 37 h 232"/>
                    <a:gd name="T70" fmla="*/ 118 w 174"/>
                    <a:gd name="T71" fmla="*/ 24 h 232"/>
                    <a:gd name="T72" fmla="*/ 97 w 174"/>
                    <a:gd name="T73" fmla="*/ 15 h 232"/>
                    <a:gd name="T74" fmla="*/ 73 w 174"/>
                    <a:gd name="T75" fmla="*/ 8 h 232"/>
                    <a:gd name="T76" fmla="*/ 46 w 174"/>
                    <a:gd name="T77" fmla="*/ 2 h 232"/>
                    <a:gd name="T78" fmla="*/ 46 w 174"/>
                    <a:gd name="T79" fmla="*/ 2 h 232"/>
                    <a:gd name="T80" fmla="*/ 41 w 174"/>
                    <a:gd name="T81" fmla="*/ 2 h 232"/>
                    <a:gd name="T82" fmla="*/ 36 w 174"/>
                    <a:gd name="T83" fmla="*/ 1 h 232"/>
                    <a:gd name="T84" fmla="*/ 31 w 174"/>
                    <a:gd name="T85" fmla="*/ 1 h 232"/>
                    <a:gd name="T86" fmla="*/ 28 w 174"/>
                    <a:gd name="T87" fmla="*/ 1 h 232"/>
                    <a:gd name="T88" fmla="*/ 23 w 174"/>
                    <a:gd name="T89" fmla="*/ 0 h 232"/>
                    <a:gd name="T90" fmla="*/ 20 w 174"/>
                    <a:gd name="T91" fmla="*/ 0 h 232"/>
                    <a:gd name="T92" fmla="*/ 15 w 174"/>
                    <a:gd name="T93" fmla="*/ 0 h 232"/>
                    <a:gd name="T94" fmla="*/ 10 w 174"/>
                    <a:gd name="T9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232">
                      <a:moveTo>
                        <a:pt x="10" y="0"/>
                      </a:moveTo>
                      <a:lnTo>
                        <a:pt x="10" y="0"/>
                      </a:lnTo>
                      <a:lnTo>
                        <a:pt x="8" y="0"/>
                      </a:lnTo>
                      <a:lnTo>
                        <a:pt x="5" y="0"/>
                      </a:lnTo>
                      <a:lnTo>
                        <a:pt x="2" y="0"/>
                      </a:lnTo>
                      <a:lnTo>
                        <a:pt x="0" y="0"/>
                      </a:lnTo>
                      <a:lnTo>
                        <a:pt x="0" y="232"/>
                      </a:lnTo>
                      <a:lnTo>
                        <a:pt x="0" y="232"/>
                      </a:lnTo>
                      <a:lnTo>
                        <a:pt x="10" y="232"/>
                      </a:lnTo>
                      <a:lnTo>
                        <a:pt x="18" y="232"/>
                      </a:lnTo>
                      <a:lnTo>
                        <a:pt x="27" y="231"/>
                      </a:lnTo>
                      <a:lnTo>
                        <a:pt x="35" y="230"/>
                      </a:lnTo>
                      <a:lnTo>
                        <a:pt x="44" y="228"/>
                      </a:lnTo>
                      <a:lnTo>
                        <a:pt x="52" y="227"/>
                      </a:lnTo>
                      <a:lnTo>
                        <a:pt x="61" y="226"/>
                      </a:lnTo>
                      <a:lnTo>
                        <a:pt x="69" y="224"/>
                      </a:lnTo>
                      <a:lnTo>
                        <a:pt x="69" y="224"/>
                      </a:lnTo>
                      <a:lnTo>
                        <a:pt x="86" y="219"/>
                      </a:lnTo>
                      <a:lnTo>
                        <a:pt x="103" y="213"/>
                      </a:lnTo>
                      <a:lnTo>
                        <a:pt x="119" y="205"/>
                      </a:lnTo>
                      <a:lnTo>
                        <a:pt x="135" y="194"/>
                      </a:lnTo>
                      <a:lnTo>
                        <a:pt x="149" y="181"/>
                      </a:lnTo>
                      <a:lnTo>
                        <a:pt x="160" y="164"/>
                      </a:lnTo>
                      <a:lnTo>
                        <a:pt x="168" y="145"/>
                      </a:lnTo>
                      <a:lnTo>
                        <a:pt x="174" y="121"/>
                      </a:lnTo>
                      <a:lnTo>
                        <a:pt x="174" y="121"/>
                      </a:lnTo>
                      <a:lnTo>
                        <a:pt x="174" y="118"/>
                      </a:lnTo>
                      <a:lnTo>
                        <a:pt x="174" y="116"/>
                      </a:lnTo>
                      <a:lnTo>
                        <a:pt x="174" y="115"/>
                      </a:lnTo>
                      <a:lnTo>
                        <a:pt x="174" y="113"/>
                      </a:lnTo>
                      <a:lnTo>
                        <a:pt x="174" y="113"/>
                      </a:lnTo>
                      <a:lnTo>
                        <a:pt x="170" y="88"/>
                      </a:lnTo>
                      <a:lnTo>
                        <a:pt x="160" y="68"/>
                      </a:lnTo>
                      <a:lnTo>
                        <a:pt x="150" y="51"/>
                      </a:lnTo>
                      <a:lnTo>
                        <a:pt x="135" y="37"/>
                      </a:lnTo>
                      <a:lnTo>
                        <a:pt x="118" y="24"/>
                      </a:lnTo>
                      <a:lnTo>
                        <a:pt x="97" y="15"/>
                      </a:lnTo>
                      <a:lnTo>
                        <a:pt x="73" y="8"/>
                      </a:lnTo>
                      <a:lnTo>
                        <a:pt x="46" y="2"/>
                      </a:lnTo>
                      <a:lnTo>
                        <a:pt x="46" y="2"/>
                      </a:lnTo>
                      <a:lnTo>
                        <a:pt x="41" y="2"/>
                      </a:lnTo>
                      <a:lnTo>
                        <a:pt x="36" y="1"/>
                      </a:lnTo>
                      <a:lnTo>
                        <a:pt x="31" y="1"/>
                      </a:lnTo>
                      <a:lnTo>
                        <a:pt x="28" y="1"/>
                      </a:lnTo>
                      <a:lnTo>
                        <a:pt x="23" y="0"/>
                      </a:lnTo>
                      <a:lnTo>
                        <a:pt x="20" y="0"/>
                      </a:lnTo>
                      <a:lnTo>
                        <a:pt x="15" y="0"/>
                      </a:lnTo>
                      <a:lnTo>
                        <a:pt x="10" y="0"/>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0033" name="Freeform 673"/>
                <p:cNvSpPr>
                  <a:spLocks/>
                </p:cNvSpPr>
                <p:nvPr/>
              </p:nvSpPr>
              <p:spPr bwMode="auto">
                <a:xfrm>
                  <a:off x="1248" y="1728"/>
                  <a:ext cx="251" cy="125"/>
                </a:xfrm>
                <a:custGeom>
                  <a:avLst/>
                  <a:gdLst>
                    <a:gd name="T0" fmla="*/ 329 w 502"/>
                    <a:gd name="T1" fmla="*/ 122 h 250"/>
                    <a:gd name="T2" fmla="*/ 502 w 502"/>
                    <a:gd name="T3" fmla="*/ 122 h 250"/>
                    <a:gd name="T4" fmla="*/ 502 w 502"/>
                    <a:gd name="T5" fmla="*/ 130 h 250"/>
                    <a:gd name="T6" fmla="*/ 329 w 502"/>
                    <a:gd name="T7" fmla="*/ 130 h 250"/>
                    <a:gd name="T8" fmla="*/ 329 w 502"/>
                    <a:gd name="T9" fmla="*/ 130 h 250"/>
                    <a:gd name="T10" fmla="*/ 327 w 502"/>
                    <a:gd name="T11" fmla="*/ 148 h 250"/>
                    <a:gd name="T12" fmla="*/ 321 w 502"/>
                    <a:gd name="T13" fmla="*/ 164 h 250"/>
                    <a:gd name="T14" fmla="*/ 315 w 502"/>
                    <a:gd name="T15" fmla="*/ 179 h 250"/>
                    <a:gd name="T16" fmla="*/ 306 w 502"/>
                    <a:gd name="T17" fmla="*/ 192 h 250"/>
                    <a:gd name="T18" fmla="*/ 296 w 502"/>
                    <a:gd name="T19" fmla="*/ 203 h 250"/>
                    <a:gd name="T20" fmla="*/ 284 w 502"/>
                    <a:gd name="T21" fmla="*/ 213 h 250"/>
                    <a:gd name="T22" fmla="*/ 272 w 502"/>
                    <a:gd name="T23" fmla="*/ 221 h 250"/>
                    <a:gd name="T24" fmla="*/ 259 w 502"/>
                    <a:gd name="T25" fmla="*/ 228 h 250"/>
                    <a:gd name="T26" fmla="*/ 244 w 502"/>
                    <a:gd name="T27" fmla="*/ 234 h 250"/>
                    <a:gd name="T28" fmla="*/ 229 w 502"/>
                    <a:gd name="T29" fmla="*/ 240 h 250"/>
                    <a:gd name="T30" fmla="*/ 214 w 502"/>
                    <a:gd name="T31" fmla="*/ 243 h 250"/>
                    <a:gd name="T32" fmla="*/ 198 w 502"/>
                    <a:gd name="T33" fmla="*/ 245 h 250"/>
                    <a:gd name="T34" fmla="*/ 183 w 502"/>
                    <a:gd name="T35" fmla="*/ 248 h 250"/>
                    <a:gd name="T36" fmla="*/ 168 w 502"/>
                    <a:gd name="T37" fmla="*/ 249 h 250"/>
                    <a:gd name="T38" fmla="*/ 153 w 502"/>
                    <a:gd name="T39" fmla="*/ 250 h 250"/>
                    <a:gd name="T40" fmla="*/ 139 w 502"/>
                    <a:gd name="T41" fmla="*/ 250 h 250"/>
                    <a:gd name="T42" fmla="*/ 139 w 502"/>
                    <a:gd name="T43" fmla="*/ 198 h 250"/>
                    <a:gd name="T44" fmla="*/ 0 w 502"/>
                    <a:gd name="T45" fmla="*/ 198 h 250"/>
                    <a:gd name="T46" fmla="*/ 0 w 502"/>
                    <a:gd name="T47" fmla="*/ 189 h 250"/>
                    <a:gd name="T48" fmla="*/ 139 w 502"/>
                    <a:gd name="T49" fmla="*/ 189 h 250"/>
                    <a:gd name="T50" fmla="*/ 139 w 502"/>
                    <a:gd name="T51" fmla="*/ 165 h 250"/>
                    <a:gd name="T52" fmla="*/ 0 w 502"/>
                    <a:gd name="T53" fmla="*/ 165 h 250"/>
                    <a:gd name="T54" fmla="*/ 0 w 502"/>
                    <a:gd name="T55" fmla="*/ 156 h 250"/>
                    <a:gd name="T56" fmla="*/ 139 w 502"/>
                    <a:gd name="T57" fmla="*/ 156 h 250"/>
                    <a:gd name="T58" fmla="*/ 139 w 502"/>
                    <a:gd name="T59" fmla="*/ 130 h 250"/>
                    <a:gd name="T60" fmla="*/ 0 w 502"/>
                    <a:gd name="T61" fmla="*/ 130 h 250"/>
                    <a:gd name="T62" fmla="*/ 0 w 502"/>
                    <a:gd name="T63" fmla="*/ 122 h 250"/>
                    <a:gd name="T64" fmla="*/ 139 w 502"/>
                    <a:gd name="T65" fmla="*/ 122 h 250"/>
                    <a:gd name="T66" fmla="*/ 139 w 502"/>
                    <a:gd name="T67" fmla="*/ 94 h 250"/>
                    <a:gd name="T68" fmla="*/ 0 w 502"/>
                    <a:gd name="T69" fmla="*/ 94 h 250"/>
                    <a:gd name="T70" fmla="*/ 0 w 502"/>
                    <a:gd name="T71" fmla="*/ 86 h 250"/>
                    <a:gd name="T72" fmla="*/ 139 w 502"/>
                    <a:gd name="T73" fmla="*/ 86 h 250"/>
                    <a:gd name="T74" fmla="*/ 139 w 502"/>
                    <a:gd name="T75" fmla="*/ 61 h 250"/>
                    <a:gd name="T76" fmla="*/ 0 w 502"/>
                    <a:gd name="T77" fmla="*/ 61 h 250"/>
                    <a:gd name="T78" fmla="*/ 0 w 502"/>
                    <a:gd name="T79" fmla="*/ 53 h 250"/>
                    <a:gd name="T80" fmla="*/ 139 w 502"/>
                    <a:gd name="T81" fmla="*/ 53 h 250"/>
                    <a:gd name="T82" fmla="*/ 139 w 502"/>
                    <a:gd name="T83" fmla="*/ 0 h 250"/>
                    <a:gd name="T84" fmla="*/ 139 w 502"/>
                    <a:gd name="T85" fmla="*/ 0 h 250"/>
                    <a:gd name="T86" fmla="*/ 155 w 502"/>
                    <a:gd name="T87" fmla="*/ 0 h 250"/>
                    <a:gd name="T88" fmla="*/ 170 w 502"/>
                    <a:gd name="T89" fmla="*/ 1 h 250"/>
                    <a:gd name="T90" fmla="*/ 187 w 502"/>
                    <a:gd name="T91" fmla="*/ 2 h 250"/>
                    <a:gd name="T92" fmla="*/ 203 w 502"/>
                    <a:gd name="T93" fmla="*/ 5 h 250"/>
                    <a:gd name="T94" fmla="*/ 219 w 502"/>
                    <a:gd name="T95" fmla="*/ 7 h 250"/>
                    <a:gd name="T96" fmla="*/ 234 w 502"/>
                    <a:gd name="T97" fmla="*/ 11 h 250"/>
                    <a:gd name="T98" fmla="*/ 249 w 502"/>
                    <a:gd name="T99" fmla="*/ 16 h 250"/>
                    <a:gd name="T100" fmla="*/ 263 w 502"/>
                    <a:gd name="T101" fmla="*/ 22 h 250"/>
                    <a:gd name="T102" fmla="*/ 275 w 502"/>
                    <a:gd name="T103" fmla="*/ 30 h 250"/>
                    <a:gd name="T104" fmla="*/ 288 w 502"/>
                    <a:gd name="T105" fmla="*/ 38 h 250"/>
                    <a:gd name="T106" fmla="*/ 298 w 502"/>
                    <a:gd name="T107" fmla="*/ 48 h 250"/>
                    <a:gd name="T108" fmla="*/ 307 w 502"/>
                    <a:gd name="T109" fmla="*/ 58 h 250"/>
                    <a:gd name="T110" fmla="*/ 315 w 502"/>
                    <a:gd name="T111" fmla="*/ 72 h 250"/>
                    <a:gd name="T112" fmla="*/ 322 w 502"/>
                    <a:gd name="T113" fmla="*/ 87 h 250"/>
                    <a:gd name="T114" fmla="*/ 327 w 502"/>
                    <a:gd name="T115" fmla="*/ 103 h 250"/>
                    <a:gd name="T116" fmla="*/ 329 w 502"/>
                    <a:gd name="T117" fmla="*/ 12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250">
                      <a:moveTo>
                        <a:pt x="329" y="122"/>
                      </a:moveTo>
                      <a:lnTo>
                        <a:pt x="502" y="122"/>
                      </a:lnTo>
                      <a:lnTo>
                        <a:pt x="502" y="130"/>
                      </a:lnTo>
                      <a:lnTo>
                        <a:pt x="329" y="130"/>
                      </a:lnTo>
                      <a:lnTo>
                        <a:pt x="329" y="130"/>
                      </a:lnTo>
                      <a:lnTo>
                        <a:pt x="327" y="148"/>
                      </a:lnTo>
                      <a:lnTo>
                        <a:pt x="321" y="164"/>
                      </a:lnTo>
                      <a:lnTo>
                        <a:pt x="315" y="179"/>
                      </a:lnTo>
                      <a:lnTo>
                        <a:pt x="306" y="192"/>
                      </a:lnTo>
                      <a:lnTo>
                        <a:pt x="296" y="203"/>
                      </a:lnTo>
                      <a:lnTo>
                        <a:pt x="284" y="213"/>
                      </a:lnTo>
                      <a:lnTo>
                        <a:pt x="272" y="221"/>
                      </a:lnTo>
                      <a:lnTo>
                        <a:pt x="259" y="228"/>
                      </a:lnTo>
                      <a:lnTo>
                        <a:pt x="244" y="234"/>
                      </a:lnTo>
                      <a:lnTo>
                        <a:pt x="229" y="240"/>
                      </a:lnTo>
                      <a:lnTo>
                        <a:pt x="214" y="243"/>
                      </a:lnTo>
                      <a:lnTo>
                        <a:pt x="198" y="245"/>
                      </a:lnTo>
                      <a:lnTo>
                        <a:pt x="183" y="248"/>
                      </a:lnTo>
                      <a:lnTo>
                        <a:pt x="168" y="249"/>
                      </a:lnTo>
                      <a:lnTo>
                        <a:pt x="153" y="250"/>
                      </a:lnTo>
                      <a:lnTo>
                        <a:pt x="139" y="250"/>
                      </a:lnTo>
                      <a:lnTo>
                        <a:pt x="139" y="198"/>
                      </a:lnTo>
                      <a:lnTo>
                        <a:pt x="0" y="198"/>
                      </a:lnTo>
                      <a:lnTo>
                        <a:pt x="0" y="189"/>
                      </a:lnTo>
                      <a:lnTo>
                        <a:pt x="139" y="189"/>
                      </a:lnTo>
                      <a:lnTo>
                        <a:pt x="139" y="165"/>
                      </a:lnTo>
                      <a:lnTo>
                        <a:pt x="0" y="165"/>
                      </a:lnTo>
                      <a:lnTo>
                        <a:pt x="0" y="156"/>
                      </a:lnTo>
                      <a:lnTo>
                        <a:pt x="139" y="156"/>
                      </a:lnTo>
                      <a:lnTo>
                        <a:pt x="139" y="130"/>
                      </a:lnTo>
                      <a:lnTo>
                        <a:pt x="0" y="130"/>
                      </a:lnTo>
                      <a:lnTo>
                        <a:pt x="0" y="122"/>
                      </a:lnTo>
                      <a:lnTo>
                        <a:pt x="139" y="122"/>
                      </a:lnTo>
                      <a:lnTo>
                        <a:pt x="139" y="94"/>
                      </a:lnTo>
                      <a:lnTo>
                        <a:pt x="0" y="94"/>
                      </a:lnTo>
                      <a:lnTo>
                        <a:pt x="0" y="86"/>
                      </a:lnTo>
                      <a:lnTo>
                        <a:pt x="139" y="86"/>
                      </a:lnTo>
                      <a:lnTo>
                        <a:pt x="139" y="61"/>
                      </a:lnTo>
                      <a:lnTo>
                        <a:pt x="0" y="61"/>
                      </a:lnTo>
                      <a:lnTo>
                        <a:pt x="0" y="53"/>
                      </a:lnTo>
                      <a:lnTo>
                        <a:pt x="139" y="53"/>
                      </a:lnTo>
                      <a:lnTo>
                        <a:pt x="139" y="0"/>
                      </a:lnTo>
                      <a:lnTo>
                        <a:pt x="139" y="0"/>
                      </a:lnTo>
                      <a:lnTo>
                        <a:pt x="155" y="0"/>
                      </a:lnTo>
                      <a:lnTo>
                        <a:pt x="170" y="1"/>
                      </a:lnTo>
                      <a:lnTo>
                        <a:pt x="187" y="2"/>
                      </a:lnTo>
                      <a:lnTo>
                        <a:pt x="203" y="5"/>
                      </a:lnTo>
                      <a:lnTo>
                        <a:pt x="219" y="7"/>
                      </a:lnTo>
                      <a:lnTo>
                        <a:pt x="234" y="11"/>
                      </a:lnTo>
                      <a:lnTo>
                        <a:pt x="249" y="16"/>
                      </a:lnTo>
                      <a:lnTo>
                        <a:pt x="263" y="22"/>
                      </a:lnTo>
                      <a:lnTo>
                        <a:pt x="275" y="30"/>
                      </a:lnTo>
                      <a:lnTo>
                        <a:pt x="288" y="38"/>
                      </a:lnTo>
                      <a:lnTo>
                        <a:pt x="298" y="48"/>
                      </a:lnTo>
                      <a:lnTo>
                        <a:pt x="307" y="58"/>
                      </a:lnTo>
                      <a:lnTo>
                        <a:pt x="315" y="72"/>
                      </a:lnTo>
                      <a:lnTo>
                        <a:pt x="322" y="87"/>
                      </a:lnTo>
                      <a:lnTo>
                        <a:pt x="327" y="103"/>
                      </a:lnTo>
                      <a:lnTo>
                        <a:pt x="329" y="122"/>
                      </a:lnTo>
                    </a:path>
                  </a:pathLst>
                </a:custGeom>
                <a:noFill/>
                <a:ln w="0">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40034" name="AutoShape 674"/>
              <p:cNvSpPr>
                <a:spLocks noChangeArrowheads="1"/>
              </p:cNvSpPr>
              <p:nvPr/>
            </p:nvSpPr>
            <p:spPr bwMode="auto">
              <a:xfrm>
                <a:off x="2784" y="2016"/>
                <a:ext cx="528" cy="384"/>
              </a:xfrm>
              <a:prstGeom prst="cube">
                <a:avLst>
                  <a:gd name="adj" fmla="val 25000"/>
                </a:avLst>
              </a:prstGeom>
              <a:solidFill>
                <a:srgbClr val="33CC33"/>
              </a:solidFill>
              <a:ln w="12700">
                <a:solidFill>
                  <a:srgbClr val="28004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b="1"/>
              </a:p>
            </p:txBody>
          </p:sp>
          <p:sp>
            <p:nvSpPr>
              <p:cNvPr id="1040035" name="AutoShape 675"/>
              <p:cNvSpPr>
                <a:spLocks noChangeArrowheads="1"/>
              </p:cNvSpPr>
              <p:nvPr/>
            </p:nvSpPr>
            <p:spPr bwMode="auto">
              <a:xfrm>
                <a:off x="2880" y="1008"/>
                <a:ext cx="528" cy="384"/>
              </a:xfrm>
              <a:prstGeom prst="cube">
                <a:avLst>
                  <a:gd name="adj" fmla="val 25000"/>
                </a:avLst>
              </a:prstGeom>
              <a:solidFill>
                <a:srgbClr val="33CC33"/>
              </a:solidFill>
              <a:ln w="12700">
                <a:solidFill>
                  <a:srgbClr val="28004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1400" b="1"/>
              </a:p>
            </p:txBody>
          </p:sp>
          <p:sp>
            <p:nvSpPr>
              <p:cNvPr id="1040036" name="Line 676"/>
              <p:cNvSpPr>
                <a:spLocks noChangeShapeType="1"/>
              </p:cNvSpPr>
              <p:nvPr/>
            </p:nvSpPr>
            <p:spPr bwMode="auto">
              <a:xfrm>
                <a:off x="2208" y="1728"/>
                <a:ext cx="62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0037" name="Line 677"/>
              <p:cNvSpPr>
                <a:spLocks noChangeShapeType="1"/>
              </p:cNvSpPr>
              <p:nvPr/>
            </p:nvSpPr>
            <p:spPr bwMode="auto">
              <a:xfrm>
                <a:off x="2208" y="1872"/>
                <a:ext cx="62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0038" name="Line 678"/>
              <p:cNvSpPr>
                <a:spLocks noChangeShapeType="1"/>
              </p:cNvSpPr>
              <p:nvPr/>
            </p:nvSpPr>
            <p:spPr bwMode="auto">
              <a:xfrm flipV="1">
                <a:off x="2832" y="1632"/>
                <a:ext cx="96" cy="9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0039" name="Line 679"/>
              <p:cNvSpPr>
                <a:spLocks noChangeShapeType="1"/>
              </p:cNvSpPr>
              <p:nvPr/>
            </p:nvSpPr>
            <p:spPr bwMode="auto">
              <a:xfrm flipV="1">
                <a:off x="2832" y="1776"/>
                <a:ext cx="96" cy="9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40040" name="AutoShape 680"/>
              <p:cNvSpPr>
                <a:spLocks noChangeArrowheads="1"/>
              </p:cNvSpPr>
              <p:nvPr/>
            </p:nvSpPr>
            <p:spPr bwMode="auto">
              <a:xfrm>
                <a:off x="4512" y="2016"/>
                <a:ext cx="528" cy="384"/>
              </a:xfrm>
              <a:prstGeom prst="cube">
                <a:avLst>
                  <a:gd name="adj" fmla="val 25000"/>
                </a:avLst>
              </a:prstGeom>
              <a:solidFill>
                <a:schemeClr val="bg1"/>
              </a:solidFill>
              <a:ln w="12700">
                <a:solidFill>
                  <a:srgbClr val="28004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sz="2800" b="1"/>
              </a:p>
            </p:txBody>
          </p:sp>
          <p:grpSp>
            <p:nvGrpSpPr>
              <p:cNvPr id="1040041" name="Group 681"/>
              <p:cNvGrpSpPr>
                <a:grpSpLocks/>
              </p:cNvGrpSpPr>
              <p:nvPr/>
            </p:nvGrpSpPr>
            <p:grpSpPr bwMode="auto">
              <a:xfrm rot="5400000" flipV="1">
                <a:off x="4666" y="1887"/>
                <a:ext cx="251" cy="125"/>
                <a:chOff x="1248" y="1728"/>
                <a:chExt cx="251" cy="125"/>
              </a:xfrm>
            </p:grpSpPr>
            <p:sp>
              <p:nvSpPr>
                <p:cNvPr id="1040042" name="Freeform 682"/>
                <p:cNvSpPr>
                  <a:spLocks/>
                </p:cNvSpPr>
                <p:nvPr/>
              </p:nvSpPr>
              <p:spPr bwMode="auto">
                <a:xfrm>
                  <a:off x="1322" y="1733"/>
                  <a:ext cx="87" cy="115"/>
                </a:xfrm>
                <a:custGeom>
                  <a:avLst/>
                  <a:gdLst>
                    <a:gd name="T0" fmla="*/ 10 w 174"/>
                    <a:gd name="T1" fmla="*/ 0 h 232"/>
                    <a:gd name="T2" fmla="*/ 10 w 174"/>
                    <a:gd name="T3" fmla="*/ 0 h 232"/>
                    <a:gd name="T4" fmla="*/ 8 w 174"/>
                    <a:gd name="T5" fmla="*/ 0 h 232"/>
                    <a:gd name="T6" fmla="*/ 5 w 174"/>
                    <a:gd name="T7" fmla="*/ 0 h 232"/>
                    <a:gd name="T8" fmla="*/ 2 w 174"/>
                    <a:gd name="T9" fmla="*/ 0 h 232"/>
                    <a:gd name="T10" fmla="*/ 0 w 174"/>
                    <a:gd name="T11" fmla="*/ 0 h 232"/>
                    <a:gd name="T12" fmla="*/ 0 w 174"/>
                    <a:gd name="T13" fmla="*/ 232 h 232"/>
                    <a:gd name="T14" fmla="*/ 0 w 174"/>
                    <a:gd name="T15" fmla="*/ 232 h 232"/>
                    <a:gd name="T16" fmla="*/ 10 w 174"/>
                    <a:gd name="T17" fmla="*/ 232 h 232"/>
                    <a:gd name="T18" fmla="*/ 18 w 174"/>
                    <a:gd name="T19" fmla="*/ 232 h 232"/>
                    <a:gd name="T20" fmla="*/ 27 w 174"/>
                    <a:gd name="T21" fmla="*/ 231 h 232"/>
                    <a:gd name="T22" fmla="*/ 35 w 174"/>
                    <a:gd name="T23" fmla="*/ 230 h 232"/>
                    <a:gd name="T24" fmla="*/ 44 w 174"/>
                    <a:gd name="T25" fmla="*/ 228 h 232"/>
                    <a:gd name="T26" fmla="*/ 52 w 174"/>
                    <a:gd name="T27" fmla="*/ 227 h 232"/>
                    <a:gd name="T28" fmla="*/ 61 w 174"/>
                    <a:gd name="T29" fmla="*/ 226 h 232"/>
                    <a:gd name="T30" fmla="*/ 69 w 174"/>
                    <a:gd name="T31" fmla="*/ 224 h 232"/>
                    <a:gd name="T32" fmla="*/ 69 w 174"/>
                    <a:gd name="T33" fmla="*/ 224 h 232"/>
                    <a:gd name="T34" fmla="*/ 86 w 174"/>
                    <a:gd name="T35" fmla="*/ 219 h 232"/>
                    <a:gd name="T36" fmla="*/ 103 w 174"/>
                    <a:gd name="T37" fmla="*/ 213 h 232"/>
                    <a:gd name="T38" fmla="*/ 119 w 174"/>
                    <a:gd name="T39" fmla="*/ 205 h 232"/>
                    <a:gd name="T40" fmla="*/ 135 w 174"/>
                    <a:gd name="T41" fmla="*/ 194 h 232"/>
                    <a:gd name="T42" fmla="*/ 149 w 174"/>
                    <a:gd name="T43" fmla="*/ 181 h 232"/>
                    <a:gd name="T44" fmla="*/ 160 w 174"/>
                    <a:gd name="T45" fmla="*/ 164 h 232"/>
                    <a:gd name="T46" fmla="*/ 168 w 174"/>
                    <a:gd name="T47" fmla="*/ 145 h 232"/>
                    <a:gd name="T48" fmla="*/ 174 w 174"/>
                    <a:gd name="T49" fmla="*/ 121 h 232"/>
                    <a:gd name="T50" fmla="*/ 174 w 174"/>
                    <a:gd name="T51" fmla="*/ 121 h 232"/>
                    <a:gd name="T52" fmla="*/ 174 w 174"/>
                    <a:gd name="T53" fmla="*/ 118 h 232"/>
                    <a:gd name="T54" fmla="*/ 174 w 174"/>
                    <a:gd name="T55" fmla="*/ 116 h 232"/>
                    <a:gd name="T56" fmla="*/ 174 w 174"/>
                    <a:gd name="T57" fmla="*/ 115 h 232"/>
                    <a:gd name="T58" fmla="*/ 174 w 174"/>
                    <a:gd name="T59" fmla="*/ 113 h 232"/>
                    <a:gd name="T60" fmla="*/ 174 w 174"/>
                    <a:gd name="T61" fmla="*/ 113 h 232"/>
                    <a:gd name="T62" fmla="*/ 170 w 174"/>
                    <a:gd name="T63" fmla="*/ 88 h 232"/>
                    <a:gd name="T64" fmla="*/ 160 w 174"/>
                    <a:gd name="T65" fmla="*/ 68 h 232"/>
                    <a:gd name="T66" fmla="*/ 150 w 174"/>
                    <a:gd name="T67" fmla="*/ 51 h 232"/>
                    <a:gd name="T68" fmla="*/ 135 w 174"/>
                    <a:gd name="T69" fmla="*/ 37 h 232"/>
                    <a:gd name="T70" fmla="*/ 118 w 174"/>
                    <a:gd name="T71" fmla="*/ 24 h 232"/>
                    <a:gd name="T72" fmla="*/ 97 w 174"/>
                    <a:gd name="T73" fmla="*/ 15 h 232"/>
                    <a:gd name="T74" fmla="*/ 73 w 174"/>
                    <a:gd name="T75" fmla="*/ 8 h 232"/>
                    <a:gd name="T76" fmla="*/ 46 w 174"/>
                    <a:gd name="T77" fmla="*/ 2 h 232"/>
                    <a:gd name="T78" fmla="*/ 46 w 174"/>
                    <a:gd name="T79" fmla="*/ 2 h 232"/>
                    <a:gd name="T80" fmla="*/ 41 w 174"/>
                    <a:gd name="T81" fmla="*/ 2 h 232"/>
                    <a:gd name="T82" fmla="*/ 36 w 174"/>
                    <a:gd name="T83" fmla="*/ 1 h 232"/>
                    <a:gd name="T84" fmla="*/ 31 w 174"/>
                    <a:gd name="T85" fmla="*/ 1 h 232"/>
                    <a:gd name="T86" fmla="*/ 28 w 174"/>
                    <a:gd name="T87" fmla="*/ 1 h 232"/>
                    <a:gd name="T88" fmla="*/ 23 w 174"/>
                    <a:gd name="T89" fmla="*/ 0 h 232"/>
                    <a:gd name="T90" fmla="*/ 20 w 174"/>
                    <a:gd name="T91" fmla="*/ 0 h 232"/>
                    <a:gd name="T92" fmla="*/ 15 w 174"/>
                    <a:gd name="T93" fmla="*/ 0 h 232"/>
                    <a:gd name="T94" fmla="*/ 10 w 174"/>
                    <a:gd name="T95"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 h="232">
                      <a:moveTo>
                        <a:pt x="10" y="0"/>
                      </a:moveTo>
                      <a:lnTo>
                        <a:pt x="10" y="0"/>
                      </a:lnTo>
                      <a:lnTo>
                        <a:pt x="8" y="0"/>
                      </a:lnTo>
                      <a:lnTo>
                        <a:pt x="5" y="0"/>
                      </a:lnTo>
                      <a:lnTo>
                        <a:pt x="2" y="0"/>
                      </a:lnTo>
                      <a:lnTo>
                        <a:pt x="0" y="0"/>
                      </a:lnTo>
                      <a:lnTo>
                        <a:pt x="0" y="232"/>
                      </a:lnTo>
                      <a:lnTo>
                        <a:pt x="0" y="232"/>
                      </a:lnTo>
                      <a:lnTo>
                        <a:pt x="10" y="232"/>
                      </a:lnTo>
                      <a:lnTo>
                        <a:pt x="18" y="232"/>
                      </a:lnTo>
                      <a:lnTo>
                        <a:pt x="27" y="231"/>
                      </a:lnTo>
                      <a:lnTo>
                        <a:pt x="35" y="230"/>
                      </a:lnTo>
                      <a:lnTo>
                        <a:pt x="44" y="228"/>
                      </a:lnTo>
                      <a:lnTo>
                        <a:pt x="52" y="227"/>
                      </a:lnTo>
                      <a:lnTo>
                        <a:pt x="61" y="226"/>
                      </a:lnTo>
                      <a:lnTo>
                        <a:pt x="69" y="224"/>
                      </a:lnTo>
                      <a:lnTo>
                        <a:pt x="69" y="224"/>
                      </a:lnTo>
                      <a:lnTo>
                        <a:pt x="86" y="219"/>
                      </a:lnTo>
                      <a:lnTo>
                        <a:pt x="103" y="213"/>
                      </a:lnTo>
                      <a:lnTo>
                        <a:pt x="119" y="205"/>
                      </a:lnTo>
                      <a:lnTo>
                        <a:pt x="135" y="194"/>
                      </a:lnTo>
                      <a:lnTo>
                        <a:pt x="149" y="181"/>
                      </a:lnTo>
                      <a:lnTo>
                        <a:pt x="160" y="164"/>
                      </a:lnTo>
                      <a:lnTo>
                        <a:pt x="168" y="145"/>
                      </a:lnTo>
                      <a:lnTo>
                        <a:pt x="174" y="121"/>
                      </a:lnTo>
                      <a:lnTo>
                        <a:pt x="174" y="121"/>
                      </a:lnTo>
                      <a:lnTo>
                        <a:pt x="174" y="118"/>
                      </a:lnTo>
                      <a:lnTo>
                        <a:pt x="174" y="116"/>
                      </a:lnTo>
                      <a:lnTo>
                        <a:pt x="174" y="115"/>
                      </a:lnTo>
                      <a:lnTo>
                        <a:pt x="174" y="113"/>
                      </a:lnTo>
                      <a:lnTo>
                        <a:pt x="174" y="113"/>
                      </a:lnTo>
                      <a:lnTo>
                        <a:pt x="170" y="88"/>
                      </a:lnTo>
                      <a:lnTo>
                        <a:pt x="160" y="68"/>
                      </a:lnTo>
                      <a:lnTo>
                        <a:pt x="150" y="51"/>
                      </a:lnTo>
                      <a:lnTo>
                        <a:pt x="135" y="37"/>
                      </a:lnTo>
                      <a:lnTo>
                        <a:pt x="118" y="24"/>
                      </a:lnTo>
                      <a:lnTo>
                        <a:pt x="97" y="15"/>
                      </a:lnTo>
                      <a:lnTo>
                        <a:pt x="73" y="8"/>
                      </a:lnTo>
                      <a:lnTo>
                        <a:pt x="46" y="2"/>
                      </a:lnTo>
                      <a:lnTo>
                        <a:pt x="46" y="2"/>
                      </a:lnTo>
                      <a:lnTo>
                        <a:pt x="41" y="2"/>
                      </a:lnTo>
                      <a:lnTo>
                        <a:pt x="36" y="1"/>
                      </a:lnTo>
                      <a:lnTo>
                        <a:pt x="31" y="1"/>
                      </a:lnTo>
                      <a:lnTo>
                        <a:pt x="28" y="1"/>
                      </a:lnTo>
                      <a:lnTo>
                        <a:pt x="23" y="0"/>
                      </a:lnTo>
                      <a:lnTo>
                        <a:pt x="20" y="0"/>
                      </a:lnTo>
                      <a:lnTo>
                        <a:pt x="15" y="0"/>
                      </a:lnTo>
                      <a:lnTo>
                        <a:pt x="10" y="0"/>
                      </a:lnTo>
                    </a:path>
                  </a:pathLst>
                </a:custGeom>
                <a:noFill/>
                <a:ln w="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0043" name="Freeform 683"/>
                <p:cNvSpPr>
                  <a:spLocks/>
                </p:cNvSpPr>
                <p:nvPr/>
              </p:nvSpPr>
              <p:spPr bwMode="auto">
                <a:xfrm>
                  <a:off x="1248" y="1728"/>
                  <a:ext cx="251" cy="125"/>
                </a:xfrm>
                <a:custGeom>
                  <a:avLst/>
                  <a:gdLst>
                    <a:gd name="T0" fmla="*/ 329 w 502"/>
                    <a:gd name="T1" fmla="*/ 122 h 250"/>
                    <a:gd name="T2" fmla="*/ 502 w 502"/>
                    <a:gd name="T3" fmla="*/ 122 h 250"/>
                    <a:gd name="T4" fmla="*/ 502 w 502"/>
                    <a:gd name="T5" fmla="*/ 130 h 250"/>
                    <a:gd name="T6" fmla="*/ 329 w 502"/>
                    <a:gd name="T7" fmla="*/ 130 h 250"/>
                    <a:gd name="T8" fmla="*/ 329 w 502"/>
                    <a:gd name="T9" fmla="*/ 130 h 250"/>
                    <a:gd name="T10" fmla="*/ 327 w 502"/>
                    <a:gd name="T11" fmla="*/ 148 h 250"/>
                    <a:gd name="T12" fmla="*/ 321 w 502"/>
                    <a:gd name="T13" fmla="*/ 164 h 250"/>
                    <a:gd name="T14" fmla="*/ 315 w 502"/>
                    <a:gd name="T15" fmla="*/ 179 h 250"/>
                    <a:gd name="T16" fmla="*/ 306 w 502"/>
                    <a:gd name="T17" fmla="*/ 192 h 250"/>
                    <a:gd name="T18" fmla="*/ 296 w 502"/>
                    <a:gd name="T19" fmla="*/ 203 h 250"/>
                    <a:gd name="T20" fmla="*/ 284 w 502"/>
                    <a:gd name="T21" fmla="*/ 213 h 250"/>
                    <a:gd name="T22" fmla="*/ 272 w 502"/>
                    <a:gd name="T23" fmla="*/ 221 h 250"/>
                    <a:gd name="T24" fmla="*/ 259 w 502"/>
                    <a:gd name="T25" fmla="*/ 228 h 250"/>
                    <a:gd name="T26" fmla="*/ 244 w 502"/>
                    <a:gd name="T27" fmla="*/ 234 h 250"/>
                    <a:gd name="T28" fmla="*/ 229 w 502"/>
                    <a:gd name="T29" fmla="*/ 240 h 250"/>
                    <a:gd name="T30" fmla="*/ 214 w 502"/>
                    <a:gd name="T31" fmla="*/ 243 h 250"/>
                    <a:gd name="T32" fmla="*/ 198 w 502"/>
                    <a:gd name="T33" fmla="*/ 245 h 250"/>
                    <a:gd name="T34" fmla="*/ 183 w 502"/>
                    <a:gd name="T35" fmla="*/ 248 h 250"/>
                    <a:gd name="T36" fmla="*/ 168 w 502"/>
                    <a:gd name="T37" fmla="*/ 249 h 250"/>
                    <a:gd name="T38" fmla="*/ 153 w 502"/>
                    <a:gd name="T39" fmla="*/ 250 h 250"/>
                    <a:gd name="T40" fmla="*/ 139 w 502"/>
                    <a:gd name="T41" fmla="*/ 250 h 250"/>
                    <a:gd name="T42" fmla="*/ 139 w 502"/>
                    <a:gd name="T43" fmla="*/ 198 h 250"/>
                    <a:gd name="T44" fmla="*/ 0 w 502"/>
                    <a:gd name="T45" fmla="*/ 198 h 250"/>
                    <a:gd name="T46" fmla="*/ 0 w 502"/>
                    <a:gd name="T47" fmla="*/ 189 h 250"/>
                    <a:gd name="T48" fmla="*/ 139 w 502"/>
                    <a:gd name="T49" fmla="*/ 189 h 250"/>
                    <a:gd name="T50" fmla="*/ 139 w 502"/>
                    <a:gd name="T51" fmla="*/ 165 h 250"/>
                    <a:gd name="T52" fmla="*/ 0 w 502"/>
                    <a:gd name="T53" fmla="*/ 165 h 250"/>
                    <a:gd name="T54" fmla="*/ 0 w 502"/>
                    <a:gd name="T55" fmla="*/ 156 h 250"/>
                    <a:gd name="T56" fmla="*/ 139 w 502"/>
                    <a:gd name="T57" fmla="*/ 156 h 250"/>
                    <a:gd name="T58" fmla="*/ 139 w 502"/>
                    <a:gd name="T59" fmla="*/ 130 h 250"/>
                    <a:gd name="T60" fmla="*/ 0 w 502"/>
                    <a:gd name="T61" fmla="*/ 130 h 250"/>
                    <a:gd name="T62" fmla="*/ 0 w 502"/>
                    <a:gd name="T63" fmla="*/ 122 h 250"/>
                    <a:gd name="T64" fmla="*/ 139 w 502"/>
                    <a:gd name="T65" fmla="*/ 122 h 250"/>
                    <a:gd name="T66" fmla="*/ 139 w 502"/>
                    <a:gd name="T67" fmla="*/ 94 h 250"/>
                    <a:gd name="T68" fmla="*/ 0 w 502"/>
                    <a:gd name="T69" fmla="*/ 94 h 250"/>
                    <a:gd name="T70" fmla="*/ 0 w 502"/>
                    <a:gd name="T71" fmla="*/ 86 h 250"/>
                    <a:gd name="T72" fmla="*/ 139 w 502"/>
                    <a:gd name="T73" fmla="*/ 86 h 250"/>
                    <a:gd name="T74" fmla="*/ 139 w 502"/>
                    <a:gd name="T75" fmla="*/ 61 h 250"/>
                    <a:gd name="T76" fmla="*/ 0 w 502"/>
                    <a:gd name="T77" fmla="*/ 61 h 250"/>
                    <a:gd name="T78" fmla="*/ 0 w 502"/>
                    <a:gd name="T79" fmla="*/ 53 h 250"/>
                    <a:gd name="T80" fmla="*/ 139 w 502"/>
                    <a:gd name="T81" fmla="*/ 53 h 250"/>
                    <a:gd name="T82" fmla="*/ 139 w 502"/>
                    <a:gd name="T83" fmla="*/ 0 h 250"/>
                    <a:gd name="T84" fmla="*/ 139 w 502"/>
                    <a:gd name="T85" fmla="*/ 0 h 250"/>
                    <a:gd name="T86" fmla="*/ 155 w 502"/>
                    <a:gd name="T87" fmla="*/ 0 h 250"/>
                    <a:gd name="T88" fmla="*/ 170 w 502"/>
                    <a:gd name="T89" fmla="*/ 1 h 250"/>
                    <a:gd name="T90" fmla="*/ 187 w 502"/>
                    <a:gd name="T91" fmla="*/ 2 h 250"/>
                    <a:gd name="T92" fmla="*/ 203 w 502"/>
                    <a:gd name="T93" fmla="*/ 5 h 250"/>
                    <a:gd name="T94" fmla="*/ 219 w 502"/>
                    <a:gd name="T95" fmla="*/ 7 h 250"/>
                    <a:gd name="T96" fmla="*/ 234 w 502"/>
                    <a:gd name="T97" fmla="*/ 11 h 250"/>
                    <a:gd name="T98" fmla="*/ 249 w 502"/>
                    <a:gd name="T99" fmla="*/ 16 h 250"/>
                    <a:gd name="T100" fmla="*/ 263 w 502"/>
                    <a:gd name="T101" fmla="*/ 22 h 250"/>
                    <a:gd name="T102" fmla="*/ 275 w 502"/>
                    <a:gd name="T103" fmla="*/ 30 h 250"/>
                    <a:gd name="T104" fmla="*/ 288 w 502"/>
                    <a:gd name="T105" fmla="*/ 38 h 250"/>
                    <a:gd name="T106" fmla="*/ 298 w 502"/>
                    <a:gd name="T107" fmla="*/ 48 h 250"/>
                    <a:gd name="T108" fmla="*/ 307 w 502"/>
                    <a:gd name="T109" fmla="*/ 58 h 250"/>
                    <a:gd name="T110" fmla="*/ 315 w 502"/>
                    <a:gd name="T111" fmla="*/ 72 h 250"/>
                    <a:gd name="T112" fmla="*/ 322 w 502"/>
                    <a:gd name="T113" fmla="*/ 87 h 250"/>
                    <a:gd name="T114" fmla="*/ 327 w 502"/>
                    <a:gd name="T115" fmla="*/ 103 h 250"/>
                    <a:gd name="T116" fmla="*/ 329 w 502"/>
                    <a:gd name="T117" fmla="*/ 12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250">
                      <a:moveTo>
                        <a:pt x="329" y="122"/>
                      </a:moveTo>
                      <a:lnTo>
                        <a:pt x="502" y="122"/>
                      </a:lnTo>
                      <a:lnTo>
                        <a:pt x="502" y="130"/>
                      </a:lnTo>
                      <a:lnTo>
                        <a:pt x="329" y="130"/>
                      </a:lnTo>
                      <a:lnTo>
                        <a:pt x="329" y="130"/>
                      </a:lnTo>
                      <a:lnTo>
                        <a:pt x="327" y="148"/>
                      </a:lnTo>
                      <a:lnTo>
                        <a:pt x="321" y="164"/>
                      </a:lnTo>
                      <a:lnTo>
                        <a:pt x="315" y="179"/>
                      </a:lnTo>
                      <a:lnTo>
                        <a:pt x="306" y="192"/>
                      </a:lnTo>
                      <a:lnTo>
                        <a:pt x="296" y="203"/>
                      </a:lnTo>
                      <a:lnTo>
                        <a:pt x="284" y="213"/>
                      </a:lnTo>
                      <a:lnTo>
                        <a:pt x="272" y="221"/>
                      </a:lnTo>
                      <a:lnTo>
                        <a:pt x="259" y="228"/>
                      </a:lnTo>
                      <a:lnTo>
                        <a:pt x="244" y="234"/>
                      </a:lnTo>
                      <a:lnTo>
                        <a:pt x="229" y="240"/>
                      </a:lnTo>
                      <a:lnTo>
                        <a:pt x="214" y="243"/>
                      </a:lnTo>
                      <a:lnTo>
                        <a:pt x="198" y="245"/>
                      </a:lnTo>
                      <a:lnTo>
                        <a:pt x="183" y="248"/>
                      </a:lnTo>
                      <a:lnTo>
                        <a:pt x="168" y="249"/>
                      </a:lnTo>
                      <a:lnTo>
                        <a:pt x="153" y="250"/>
                      </a:lnTo>
                      <a:lnTo>
                        <a:pt x="139" y="250"/>
                      </a:lnTo>
                      <a:lnTo>
                        <a:pt x="139" y="198"/>
                      </a:lnTo>
                      <a:lnTo>
                        <a:pt x="0" y="198"/>
                      </a:lnTo>
                      <a:lnTo>
                        <a:pt x="0" y="189"/>
                      </a:lnTo>
                      <a:lnTo>
                        <a:pt x="139" y="189"/>
                      </a:lnTo>
                      <a:lnTo>
                        <a:pt x="139" y="165"/>
                      </a:lnTo>
                      <a:lnTo>
                        <a:pt x="0" y="165"/>
                      </a:lnTo>
                      <a:lnTo>
                        <a:pt x="0" y="156"/>
                      </a:lnTo>
                      <a:lnTo>
                        <a:pt x="139" y="156"/>
                      </a:lnTo>
                      <a:lnTo>
                        <a:pt x="139" y="130"/>
                      </a:lnTo>
                      <a:lnTo>
                        <a:pt x="0" y="130"/>
                      </a:lnTo>
                      <a:lnTo>
                        <a:pt x="0" y="122"/>
                      </a:lnTo>
                      <a:lnTo>
                        <a:pt x="139" y="122"/>
                      </a:lnTo>
                      <a:lnTo>
                        <a:pt x="139" y="94"/>
                      </a:lnTo>
                      <a:lnTo>
                        <a:pt x="0" y="94"/>
                      </a:lnTo>
                      <a:lnTo>
                        <a:pt x="0" y="86"/>
                      </a:lnTo>
                      <a:lnTo>
                        <a:pt x="139" y="86"/>
                      </a:lnTo>
                      <a:lnTo>
                        <a:pt x="139" y="61"/>
                      </a:lnTo>
                      <a:lnTo>
                        <a:pt x="0" y="61"/>
                      </a:lnTo>
                      <a:lnTo>
                        <a:pt x="0" y="53"/>
                      </a:lnTo>
                      <a:lnTo>
                        <a:pt x="139" y="53"/>
                      </a:lnTo>
                      <a:lnTo>
                        <a:pt x="139" y="0"/>
                      </a:lnTo>
                      <a:lnTo>
                        <a:pt x="139" y="0"/>
                      </a:lnTo>
                      <a:lnTo>
                        <a:pt x="155" y="0"/>
                      </a:lnTo>
                      <a:lnTo>
                        <a:pt x="170" y="1"/>
                      </a:lnTo>
                      <a:lnTo>
                        <a:pt x="187" y="2"/>
                      </a:lnTo>
                      <a:lnTo>
                        <a:pt x="203" y="5"/>
                      </a:lnTo>
                      <a:lnTo>
                        <a:pt x="219" y="7"/>
                      </a:lnTo>
                      <a:lnTo>
                        <a:pt x="234" y="11"/>
                      </a:lnTo>
                      <a:lnTo>
                        <a:pt x="249" y="16"/>
                      </a:lnTo>
                      <a:lnTo>
                        <a:pt x="263" y="22"/>
                      </a:lnTo>
                      <a:lnTo>
                        <a:pt x="275" y="30"/>
                      </a:lnTo>
                      <a:lnTo>
                        <a:pt x="288" y="38"/>
                      </a:lnTo>
                      <a:lnTo>
                        <a:pt x="298" y="48"/>
                      </a:lnTo>
                      <a:lnTo>
                        <a:pt x="307" y="58"/>
                      </a:lnTo>
                      <a:lnTo>
                        <a:pt x="315" y="72"/>
                      </a:lnTo>
                      <a:lnTo>
                        <a:pt x="322" y="87"/>
                      </a:lnTo>
                      <a:lnTo>
                        <a:pt x="327" y="103"/>
                      </a:lnTo>
                      <a:lnTo>
                        <a:pt x="329" y="122"/>
                      </a:lnTo>
                    </a:path>
                  </a:pathLst>
                </a:custGeom>
                <a:noFill/>
                <a:ln w="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1040044" name="Rectangle 684"/>
          <p:cNvSpPr>
            <a:spLocks noChangeArrowheads="1"/>
          </p:cNvSpPr>
          <p:nvPr/>
        </p:nvSpPr>
        <p:spPr bwMode="auto">
          <a:xfrm>
            <a:off x="5181600" y="-20664"/>
            <a:ext cx="3679825" cy="8842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cap="sq">
                <a:solidFill>
                  <a:schemeClr val="tx1"/>
                </a:solidFill>
                <a:miter lim="800000"/>
                <a:headEnd/>
                <a:tailEnd/>
              </a14:hiddenLine>
            </a:ext>
          </a:extLst>
        </p:spPr>
        <p:txBody>
          <a:bodyPr wrap="none" anchor="ctr">
            <a:spAutoFit/>
            <a:flatTx/>
          </a:bodyPr>
          <a:lstStyle/>
          <a:p>
            <a:pPr algn="ctr" eaLnBrk="0" hangingPunct="0"/>
            <a:r>
              <a:rPr lang="en-US" sz="3200" b="1">
                <a:solidFill>
                  <a:srgbClr val="FFCC00"/>
                </a:solidFill>
              </a:rPr>
              <a:t>VISION</a:t>
            </a:r>
          </a:p>
          <a:p>
            <a:pPr algn="ctr" eaLnBrk="0" hangingPunct="0"/>
            <a:r>
              <a:rPr lang="en-US" sz="2000" b="1" i="1">
                <a:solidFill>
                  <a:srgbClr val="FFCC00"/>
                </a:solidFill>
              </a:rPr>
              <a:t>Knowledge Management Systems</a:t>
            </a:r>
            <a:endParaRPr lang="en-US" sz="3600" b="1">
              <a:solidFill>
                <a:srgbClr val="FFCC00"/>
              </a:solidFill>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E4F06B06-699F-E646-827F-046DC0033A13}" type="slidenum">
              <a:rPr lang="en-US" altLang="en-US" smtClean="0"/>
              <a:pPr/>
              <a:t>57</a:t>
            </a:fld>
            <a:endParaRPr lang="en-US" altLang="en-US"/>
          </a:p>
        </p:txBody>
      </p:sp>
    </p:spTree>
    <p:extLst>
      <p:ext uri="{BB962C8B-B14F-4D97-AF65-F5344CB8AC3E}">
        <p14:creationId xmlns:p14="http://schemas.microsoft.com/office/powerpoint/2010/main" val="1005674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May 3, 2017</a:t>
            </a:r>
            <a:endParaRPr lang="en-US"/>
          </a:p>
        </p:txBody>
      </p:sp>
      <p:sp>
        <p:nvSpPr>
          <p:cNvPr id="5" name="Footer Placeholder 4"/>
          <p:cNvSpPr>
            <a:spLocks noGrp="1"/>
          </p:cNvSpPr>
          <p:nvPr>
            <p:ph type="ftr" sz="quarter" idx="4294967295"/>
          </p:nvPr>
        </p:nvSpPr>
        <p:spPr>
          <a:xfrm>
            <a:off x="1524000" y="6600825"/>
            <a:ext cx="5486400" cy="228600"/>
          </a:xfrm>
          <a:prstGeom prst="rect">
            <a:avLst/>
          </a:prstGeom>
        </p:spPr>
        <p:txBody>
          <a:bodyPr/>
          <a:lstStyle/>
          <a:p>
            <a:r>
              <a:rPr lang="en-US" smtClean="0"/>
              <a:t>Future Trends in Nuclear Physics Computing</a:t>
            </a:r>
            <a:endParaRPr lang="en-US"/>
          </a:p>
        </p:txBody>
      </p:sp>
      <p:sp>
        <p:nvSpPr>
          <p:cNvPr id="6" name="Slide Number Placeholder 5"/>
          <p:cNvSpPr>
            <a:spLocks noGrp="1"/>
          </p:cNvSpPr>
          <p:nvPr>
            <p:ph type="sldNum" sz="quarter" idx="4294967295"/>
          </p:nvPr>
        </p:nvSpPr>
        <p:spPr>
          <a:xfrm>
            <a:off x="7086600" y="6591300"/>
            <a:ext cx="533400" cy="228600"/>
          </a:xfrm>
          <a:prstGeom prst="rect">
            <a:avLst/>
          </a:prstGeom>
        </p:spPr>
        <p:txBody>
          <a:bodyPr/>
          <a:lstStyle/>
          <a:p>
            <a:fld id="{09E358A6-44B1-4934-BBEE-1226C4A031DB}" type="slidenum">
              <a:rPr lang="en-US"/>
              <a:pPr/>
              <a:t>58</a:t>
            </a:fld>
            <a:endParaRPr lang="en-US"/>
          </a:p>
        </p:txBody>
      </p:sp>
      <p:sp>
        <p:nvSpPr>
          <p:cNvPr id="790534" name="Rectangle 6"/>
          <p:cNvSpPr>
            <a:spLocks noGrp="1" noChangeArrowheads="1"/>
          </p:cNvSpPr>
          <p:nvPr>
            <p:ph type="title"/>
          </p:nvPr>
        </p:nvSpPr>
        <p:spPr/>
        <p:txBody>
          <a:bodyPr/>
          <a:lstStyle/>
          <a:p>
            <a:r>
              <a:rPr lang="en-US" dirty="0"/>
              <a:t>Database Methods Considered</a:t>
            </a:r>
          </a:p>
        </p:txBody>
      </p:sp>
      <p:sp>
        <p:nvSpPr>
          <p:cNvPr id="790535" name="Rectangle 7"/>
          <p:cNvSpPr>
            <a:spLocks noGrp="1" noChangeArrowheads="1"/>
          </p:cNvSpPr>
          <p:nvPr>
            <p:ph type="body" idx="1"/>
          </p:nvPr>
        </p:nvSpPr>
        <p:spPr/>
        <p:txBody>
          <a:bodyPr/>
          <a:lstStyle/>
          <a:p>
            <a:r>
              <a:rPr lang="en-US" dirty="0"/>
              <a:t>Relational database with engineering unit data in tables</a:t>
            </a:r>
          </a:p>
          <a:p>
            <a:r>
              <a:rPr lang="en-US" dirty="0"/>
              <a:t>Relational database using </a:t>
            </a:r>
            <a:r>
              <a:rPr lang="en-US" dirty="0" err="1"/>
              <a:t>BLObs</a:t>
            </a:r>
            <a:r>
              <a:rPr lang="en-US" dirty="0"/>
              <a:t> and employing Just In Time (JIT) </a:t>
            </a:r>
            <a:r>
              <a:rPr lang="en-US" dirty="0" err="1"/>
              <a:t>deblobing</a:t>
            </a:r>
            <a:endParaRPr lang="en-US" dirty="0"/>
          </a:p>
          <a:p>
            <a:r>
              <a:rPr lang="en-US" dirty="0"/>
              <a:t>Commercial Object-Relational Database</a:t>
            </a:r>
          </a:p>
          <a:p>
            <a:r>
              <a:rPr lang="en-US" dirty="0"/>
              <a:t>Relational database with engineering unit data in HDF-5 file system</a:t>
            </a:r>
          </a:p>
        </p:txBody>
      </p:sp>
    </p:spTree>
    <p:extLst>
      <p:ext uri="{BB962C8B-B14F-4D97-AF65-F5344CB8AC3E}">
        <p14:creationId xmlns:p14="http://schemas.microsoft.com/office/powerpoint/2010/main" val="718326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6" name="Picture 2" descr="winzi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150" y="3863975"/>
            <a:ext cx="231775" cy="273050"/>
          </a:xfrm>
          <a:prstGeom prst="rect">
            <a:avLst/>
          </a:prstGeom>
          <a:noFill/>
          <a:extLst>
            <a:ext uri="{909E8E84-426E-40DD-AFC4-6F175D3DCCD1}">
              <a14:hiddenFill xmlns:a14="http://schemas.microsoft.com/office/drawing/2010/main">
                <a:solidFill>
                  <a:srgbClr val="FFFFFF"/>
                </a:solidFill>
              </a14:hiddenFill>
            </a:ext>
          </a:extLst>
        </p:spPr>
      </p:pic>
      <p:sp>
        <p:nvSpPr>
          <p:cNvPr id="820227" name="Text Box 3"/>
          <p:cNvSpPr txBox="1">
            <a:spLocks noChangeArrowheads="1"/>
          </p:cNvSpPr>
          <p:nvPr/>
        </p:nvSpPr>
        <p:spPr bwMode="auto">
          <a:xfrm>
            <a:off x="92075" y="217488"/>
            <a:ext cx="3971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spAutoFit/>
          </a:bodyPr>
          <a:lstStyle>
            <a:lvl1pPr defTabSz="592138">
              <a:defRPr kumimoji="1" sz="2400">
                <a:solidFill>
                  <a:schemeClr val="tx1"/>
                </a:solidFill>
                <a:latin typeface="Times New Roman" pitchFamily="18" charset="0"/>
              </a:defRPr>
            </a:lvl1pPr>
            <a:lvl2pPr marL="296863" defTabSz="592138">
              <a:defRPr kumimoji="1" sz="2400">
                <a:solidFill>
                  <a:schemeClr val="tx1"/>
                </a:solidFill>
                <a:latin typeface="Times New Roman" pitchFamily="18" charset="0"/>
              </a:defRPr>
            </a:lvl2pPr>
            <a:lvl3pPr marL="592138" defTabSz="592138">
              <a:defRPr kumimoji="1" sz="2400">
                <a:solidFill>
                  <a:schemeClr val="tx1"/>
                </a:solidFill>
                <a:latin typeface="Times New Roman" pitchFamily="18" charset="0"/>
              </a:defRPr>
            </a:lvl3pPr>
            <a:lvl4pPr marL="889000" defTabSz="592138">
              <a:defRPr kumimoji="1" sz="2400">
                <a:solidFill>
                  <a:schemeClr val="tx1"/>
                </a:solidFill>
                <a:latin typeface="Times New Roman" pitchFamily="18" charset="0"/>
              </a:defRPr>
            </a:lvl4pPr>
            <a:lvl5pPr marL="1185863" defTabSz="592138">
              <a:defRPr kumimoji="1" sz="2400">
                <a:solidFill>
                  <a:schemeClr val="tx1"/>
                </a:solidFill>
                <a:latin typeface="Times New Roman" pitchFamily="18" charset="0"/>
              </a:defRPr>
            </a:lvl5pPr>
            <a:lvl6pPr marL="1643063" defTabSz="592138" fontAlgn="base">
              <a:spcBef>
                <a:spcPct val="0"/>
              </a:spcBef>
              <a:spcAft>
                <a:spcPct val="0"/>
              </a:spcAft>
              <a:defRPr kumimoji="1" sz="2400">
                <a:solidFill>
                  <a:schemeClr val="tx1"/>
                </a:solidFill>
                <a:latin typeface="Times New Roman" pitchFamily="18" charset="0"/>
              </a:defRPr>
            </a:lvl6pPr>
            <a:lvl7pPr marL="2100263" defTabSz="592138" fontAlgn="base">
              <a:spcBef>
                <a:spcPct val="0"/>
              </a:spcBef>
              <a:spcAft>
                <a:spcPct val="0"/>
              </a:spcAft>
              <a:defRPr kumimoji="1" sz="2400">
                <a:solidFill>
                  <a:schemeClr val="tx1"/>
                </a:solidFill>
                <a:latin typeface="Times New Roman" pitchFamily="18" charset="0"/>
              </a:defRPr>
            </a:lvl7pPr>
            <a:lvl8pPr marL="2557463" defTabSz="592138" fontAlgn="base">
              <a:spcBef>
                <a:spcPct val="0"/>
              </a:spcBef>
              <a:spcAft>
                <a:spcPct val="0"/>
              </a:spcAft>
              <a:defRPr kumimoji="1" sz="2400">
                <a:solidFill>
                  <a:schemeClr val="tx1"/>
                </a:solidFill>
                <a:latin typeface="Times New Roman" pitchFamily="18" charset="0"/>
              </a:defRPr>
            </a:lvl8pPr>
            <a:lvl9pPr marL="3014663" defTabSz="592138" fontAlgn="base">
              <a:spcBef>
                <a:spcPct val="0"/>
              </a:spcBef>
              <a:spcAft>
                <a:spcPct val="0"/>
              </a:spcAft>
              <a:defRPr kumimoji="1" sz="2400">
                <a:solidFill>
                  <a:schemeClr val="tx1"/>
                </a:solidFill>
                <a:latin typeface="Times New Roman" pitchFamily="18" charset="0"/>
              </a:defRPr>
            </a:lvl9pPr>
          </a:lstStyle>
          <a:p>
            <a:pPr algn="ctr">
              <a:spcBef>
                <a:spcPct val="50000"/>
              </a:spcBef>
            </a:pPr>
            <a:endParaRPr kumimoji="0" lang="en-US" sz="1600" b="1" i="1"/>
          </a:p>
        </p:txBody>
      </p:sp>
      <p:sp>
        <p:nvSpPr>
          <p:cNvPr id="820228" name="AutoShape 4"/>
          <p:cNvSpPr>
            <a:spLocks noChangeArrowheads="1"/>
          </p:cNvSpPr>
          <p:nvPr/>
        </p:nvSpPr>
        <p:spPr bwMode="auto">
          <a:xfrm>
            <a:off x="3833813" y="598488"/>
            <a:ext cx="1108075" cy="381000"/>
          </a:xfrm>
          <a:prstGeom prst="flowChartProcess">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9262" tIns="29631" rIns="59262" bIns="29631" anchor="ctr"/>
          <a:lstStyle/>
          <a:p>
            <a:pPr algn="ctr" defTabSz="592138"/>
            <a:r>
              <a:rPr lang="en-US" sz="1800" b="1">
                <a:solidFill>
                  <a:srgbClr val="0000CC"/>
                </a:solidFill>
                <a:effectLst>
                  <a:outerShdw blurRad="38100" dist="38100" dir="2700000" algn="tl">
                    <a:srgbClr val="C0C0C0"/>
                  </a:outerShdw>
                </a:effectLst>
              </a:rPr>
              <a:t>/ (root)</a:t>
            </a:r>
          </a:p>
        </p:txBody>
      </p:sp>
      <p:sp>
        <p:nvSpPr>
          <p:cNvPr id="820229" name="AutoShape 5"/>
          <p:cNvSpPr>
            <a:spLocks noChangeArrowheads="1"/>
          </p:cNvSpPr>
          <p:nvPr/>
        </p:nvSpPr>
        <p:spPr bwMode="auto">
          <a:xfrm>
            <a:off x="76200" y="1470025"/>
            <a:ext cx="1066800" cy="663575"/>
          </a:xfrm>
          <a:prstGeom prst="flowChartProcess">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1200" b="1">
                <a:solidFill>
                  <a:srgbClr val="0000CC"/>
                </a:solidFill>
                <a:effectLst>
                  <a:outerShdw blurRad="38100" dist="38100" dir="2700000" algn="tl">
                    <a:srgbClr val="C0C0C0"/>
                  </a:outerShdw>
                </a:effectLst>
              </a:rPr>
              <a:t>ChannelDataLabeled</a:t>
            </a:r>
          </a:p>
        </p:txBody>
      </p:sp>
      <p:sp>
        <p:nvSpPr>
          <p:cNvPr id="820230" name="AutoShape 6"/>
          <p:cNvSpPr>
            <a:spLocks noChangeArrowheads="1"/>
          </p:cNvSpPr>
          <p:nvPr/>
        </p:nvSpPr>
        <p:spPr bwMode="auto">
          <a:xfrm>
            <a:off x="3694113" y="1470025"/>
            <a:ext cx="1062037" cy="381000"/>
          </a:xfrm>
          <a:prstGeom prst="flowChartProcess">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1200" b="1">
                <a:solidFill>
                  <a:srgbClr val="0000CC"/>
                </a:solidFill>
                <a:effectLst>
                  <a:outerShdw blurRad="38100" dist="38100" dir="2700000" algn="tl">
                    <a:srgbClr val="C0C0C0"/>
                  </a:outerShdw>
                </a:effectLst>
              </a:rPr>
              <a:t>ChannelData</a:t>
            </a:r>
          </a:p>
        </p:txBody>
      </p:sp>
      <p:sp>
        <p:nvSpPr>
          <p:cNvPr id="820231" name="AutoShape 7"/>
          <p:cNvSpPr>
            <a:spLocks noChangeArrowheads="1"/>
          </p:cNvSpPr>
          <p:nvPr/>
        </p:nvSpPr>
        <p:spPr bwMode="auto">
          <a:xfrm>
            <a:off x="877888" y="1470025"/>
            <a:ext cx="554037" cy="381000"/>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700" b="1"/>
              <a:t>EMETA</a:t>
            </a:r>
          </a:p>
        </p:txBody>
      </p:sp>
      <p:sp>
        <p:nvSpPr>
          <p:cNvPr id="820232" name="AutoShape 8"/>
          <p:cNvSpPr>
            <a:spLocks noChangeArrowheads="1"/>
          </p:cNvSpPr>
          <p:nvPr/>
        </p:nvSpPr>
        <p:spPr bwMode="auto">
          <a:xfrm>
            <a:off x="4849813" y="1470025"/>
            <a:ext cx="738187" cy="381000"/>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700" b="1"/>
              <a:t>RMETA</a:t>
            </a:r>
          </a:p>
        </p:txBody>
      </p:sp>
      <p:sp>
        <p:nvSpPr>
          <p:cNvPr id="820233" name="AutoShape 9"/>
          <p:cNvSpPr>
            <a:spLocks noChangeArrowheads="1"/>
          </p:cNvSpPr>
          <p:nvPr/>
        </p:nvSpPr>
        <p:spPr bwMode="auto">
          <a:xfrm>
            <a:off x="5818188" y="1470025"/>
            <a:ext cx="508000" cy="381000"/>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700" b="1"/>
              <a:t>Res_Obj</a:t>
            </a:r>
          </a:p>
        </p:txBody>
      </p:sp>
      <p:sp>
        <p:nvSpPr>
          <p:cNvPr id="820234" name="AutoShape 10"/>
          <p:cNvSpPr>
            <a:spLocks noChangeArrowheads="1"/>
          </p:cNvSpPr>
          <p:nvPr/>
        </p:nvSpPr>
        <p:spPr bwMode="auto">
          <a:xfrm>
            <a:off x="877888" y="1905000"/>
            <a:ext cx="554037" cy="544513"/>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500"/>
              <a:t>Instrumentation Specific</a:t>
            </a:r>
          </a:p>
          <a:p>
            <a:pPr algn="ctr" defTabSz="592138"/>
            <a:r>
              <a:rPr lang="en-US" sz="500"/>
              <a:t>.</a:t>
            </a:r>
          </a:p>
          <a:p>
            <a:pPr algn="ctr" defTabSz="592138"/>
            <a:r>
              <a:rPr lang="en-US" sz="500"/>
              <a:t>.</a:t>
            </a:r>
          </a:p>
          <a:p>
            <a:pPr algn="ctr" defTabSz="592138"/>
            <a:r>
              <a:rPr lang="en-US" sz="500"/>
              <a:t>.</a:t>
            </a:r>
          </a:p>
        </p:txBody>
      </p:sp>
      <p:sp>
        <p:nvSpPr>
          <p:cNvPr id="820235" name="AutoShape 11"/>
          <p:cNvSpPr>
            <a:spLocks noChangeArrowheads="1"/>
          </p:cNvSpPr>
          <p:nvPr/>
        </p:nvSpPr>
        <p:spPr bwMode="auto">
          <a:xfrm>
            <a:off x="4756150" y="1905000"/>
            <a:ext cx="877888" cy="544513"/>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500"/>
              <a:t>ORIGINAL_FILE_NAME</a:t>
            </a:r>
          </a:p>
          <a:p>
            <a:pPr algn="ctr" defTabSz="592138"/>
            <a:r>
              <a:rPr lang="en-US" sz="500"/>
              <a:t>Instrumentation Specific</a:t>
            </a:r>
          </a:p>
          <a:p>
            <a:pPr algn="ctr" defTabSz="592138"/>
            <a:r>
              <a:rPr lang="en-US" sz="500"/>
              <a:t>.</a:t>
            </a:r>
          </a:p>
          <a:p>
            <a:pPr algn="ctr" defTabSz="592138"/>
            <a:r>
              <a:rPr lang="en-US" sz="500"/>
              <a:t>.</a:t>
            </a:r>
          </a:p>
          <a:p>
            <a:pPr algn="ctr" defTabSz="592138"/>
            <a:r>
              <a:rPr lang="en-US" sz="500"/>
              <a:t>.</a:t>
            </a:r>
          </a:p>
        </p:txBody>
      </p:sp>
      <p:sp>
        <p:nvSpPr>
          <p:cNvPr id="820236" name="AutoShape 12"/>
          <p:cNvSpPr>
            <a:spLocks noChangeArrowheads="1"/>
          </p:cNvSpPr>
          <p:nvPr/>
        </p:nvSpPr>
        <p:spPr bwMode="auto">
          <a:xfrm>
            <a:off x="5772150" y="1905000"/>
            <a:ext cx="601663" cy="1306513"/>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500"/>
              <a:t>RES_UUID</a:t>
            </a:r>
          </a:p>
          <a:p>
            <a:pPr algn="ctr" defTabSz="592138"/>
            <a:r>
              <a:rPr lang="en-US" sz="500"/>
              <a:t>CONFIG_UUID</a:t>
            </a:r>
          </a:p>
          <a:p>
            <a:pPr algn="ctr" defTabSz="592138"/>
            <a:r>
              <a:rPr lang="en-US" sz="500"/>
              <a:t>INV_ID</a:t>
            </a:r>
          </a:p>
          <a:p>
            <a:pPr algn="ctr" defTabSz="592138"/>
            <a:r>
              <a:rPr lang="en-US" sz="500"/>
              <a:t>AST_ID</a:t>
            </a:r>
          </a:p>
          <a:p>
            <a:pPr algn="ctr" defTabSz="592138"/>
            <a:r>
              <a:rPr lang="en-US" sz="500"/>
              <a:t>CTR_ID</a:t>
            </a:r>
          </a:p>
          <a:p>
            <a:pPr algn="ctr" defTabSz="592138"/>
            <a:r>
              <a:rPr lang="en-US" sz="500"/>
              <a:t>PRJ_ID</a:t>
            </a:r>
          </a:p>
          <a:p>
            <a:pPr algn="ctr" defTabSz="592138"/>
            <a:r>
              <a:rPr lang="en-US" sz="500"/>
              <a:t>RES_TYPE</a:t>
            </a:r>
          </a:p>
          <a:p>
            <a:pPr algn="ctr" defTabSz="592138"/>
            <a:r>
              <a:rPr lang="en-US" sz="500"/>
              <a:t>Res_Start_Time</a:t>
            </a:r>
          </a:p>
          <a:p>
            <a:pPr algn="ctr" defTabSz="592138"/>
            <a:r>
              <a:rPr lang="en-US" sz="500"/>
              <a:t>Res_Stop_Time</a:t>
            </a:r>
          </a:p>
          <a:p>
            <a:pPr algn="ctr" defTabSz="592138"/>
            <a:r>
              <a:rPr lang="en-US" sz="500"/>
              <a:t>BlobfileBytes</a:t>
            </a:r>
          </a:p>
          <a:p>
            <a:pPr algn="ctr" defTabSz="592138"/>
            <a:r>
              <a:rPr lang="en-US" sz="500"/>
              <a:t>.</a:t>
            </a:r>
          </a:p>
          <a:p>
            <a:pPr algn="ctr" defTabSz="592138"/>
            <a:r>
              <a:rPr lang="en-US" sz="500"/>
              <a:t>.</a:t>
            </a:r>
          </a:p>
          <a:p>
            <a:pPr algn="ctr" defTabSz="592138"/>
            <a:r>
              <a:rPr lang="en-US" sz="500"/>
              <a:t>.</a:t>
            </a:r>
          </a:p>
        </p:txBody>
      </p:sp>
      <p:sp>
        <p:nvSpPr>
          <p:cNvPr id="820237" name="AutoShape 13"/>
          <p:cNvSpPr>
            <a:spLocks noChangeArrowheads="1"/>
          </p:cNvSpPr>
          <p:nvPr/>
        </p:nvSpPr>
        <p:spPr bwMode="auto">
          <a:xfrm>
            <a:off x="508000" y="2667000"/>
            <a:ext cx="3325813" cy="381000"/>
          </a:xfrm>
          <a:prstGeom prst="flowChartProcess">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9262" tIns="29631" rIns="59262" bIns="29631" anchor="ctr"/>
          <a:lstStyle/>
          <a:p>
            <a:pPr algn="ctr" defTabSz="592138"/>
            <a:r>
              <a:rPr lang="en-US" sz="1200" b="1">
                <a:solidFill>
                  <a:srgbClr val="0000CC"/>
                </a:solidFill>
                <a:effectLst>
                  <a:outerShdw blurRad="38100" dist="38100" dir="2700000" algn="tl">
                    <a:srgbClr val="C0C0C0"/>
                  </a:outerShdw>
                </a:effectLst>
              </a:rPr>
              <a:t>Steer Angle (e.g. – Alias from config file)</a:t>
            </a:r>
          </a:p>
        </p:txBody>
      </p:sp>
      <p:sp>
        <p:nvSpPr>
          <p:cNvPr id="820238" name="AutoShape 14"/>
          <p:cNvSpPr>
            <a:spLocks noChangeArrowheads="1"/>
          </p:cNvSpPr>
          <p:nvPr/>
        </p:nvSpPr>
        <p:spPr bwMode="auto">
          <a:xfrm>
            <a:off x="914400" y="3200400"/>
            <a:ext cx="685800" cy="392113"/>
          </a:xfrm>
          <a:prstGeom prst="cube">
            <a:avLst>
              <a:gd name="adj" fmla="val 25000"/>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800" b="1">
                <a:solidFill>
                  <a:srgbClr val="0000CC"/>
                </a:solidFill>
                <a:effectLst>
                  <a:outerShdw blurRad="38100" dist="38100" dir="2700000" algn="tl">
                    <a:srgbClr val="C0C0C0"/>
                  </a:outerShdw>
                </a:effectLst>
              </a:rPr>
              <a:t>OFFSET_SEC</a:t>
            </a:r>
          </a:p>
        </p:txBody>
      </p:sp>
      <p:sp>
        <p:nvSpPr>
          <p:cNvPr id="820239" name="AutoShape 15"/>
          <p:cNvSpPr>
            <a:spLocks noChangeArrowheads="1"/>
          </p:cNvSpPr>
          <p:nvPr/>
        </p:nvSpPr>
        <p:spPr bwMode="auto">
          <a:xfrm>
            <a:off x="879475" y="4191000"/>
            <a:ext cx="600075" cy="457200"/>
          </a:xfrm>
          <a:prstGeom prst="bracketPair">
            <a:avLst>
              <a:gd name="adj" fmla="val 16667"/>
            </a:avLst>
          </a:prstGeom>
          <a:noFill/>
          <a:ln w="28575">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700" b="1">
                <a:solidFill>
                  <a:srgbClr val="0000CC"/>
                </a:solidFill>
                <a:effectLst>
                  <a:outerShdw blurRad="38100" dist="38100" dir="2700000" algn="tl">
                    <a:srgbClr val="C0C0C0"/>
                  </a:outerShdw>
                </a:effectLst>
              </a:rPr>
              <a:t>MIN</a:t>
            </a:r>
          </a:p>
          <a:p>
            <a:pPr algn="ctr" defTabSz="592138"/>
            <a:r>
              <a:rPr lang="en-US" sz="700" b="1">
                <a:solidFill>
                  <a:srgbClr val="0000CC"/>
                </a:solidFill>
                <a:effectLst>
                  <a:outerShdw blurRad="38100" dist="38100" dir="2700000" algn="tl">
                    <a:srgbClr val="C0C0C0"/>
                  </a:outerShdw>
                </a:effectLst>
              </a:rPr>
              <a:t>AVG</a:t>
            </a:r>
          </a:p>
          <a:p>
            <a:pPr algn="ctr" defTabSz="592138"/>
            <a:r>
              <a:rPr lang="en-US" sz="700" b="1">
                <a:solidFill>
                  <a:srgbClr val="0000CC"/>
                </a:solidFill>
                <a:effectLst>
                  <a:outerShdw blurRad="38100" dist="38100" dir="2700000" algn="tl">
                    <a:srgbClr val="C0C0C0"/>
                  </a:outerShdw>
                </a:effectLst>
              </a:rPr>
              <a:t>MAX</a:t>
            </a:r>
          </a:p>
          <a:p>
            <a:pPr algn="ctr" defTabSz="592138"/>
            <a:r>
              <a:rPr lang="en-US" sz="700" b="1">
                <a:solidFill>
                  <a:srgbClr val="0000CC"/>
                </a:solidFill>
                <a:effectLst>
                  <a:outerShdw blurRad="38100" dist="38100" dir="2700000" algn="tl">
                    <a:srgbClr val="C0C0C0"/>
                  </a:outerShdw>
                </a:effectLst>
              </a:rPr>
              <a:t>NUMPTS</a:t>
            </a:r>
          </a:p>
        </p:txBody>
      </p:sp>
      <p:sp>
        <p:nvSpPr>
          <p:cNvPr id="820240" name="AutoShape 16"/>
          <p:cNvSpPr>
            <a:spLocks noChangeArrowheads="1"/>
          </p:cNvSpPr>
          <p:nvPr/>
        </p:nvSpPr>
        <p:spPr bwMode="auto">
          <a:xfrm>
            <a:off x="923925" y="3733800"/>
            <a:ext cx="600075" cy="327025"/>
          </a:xfrm>
          <a:prstGeom prst="cube">
            <a:avLst>
              <a:gd name="adj" fmla="val 25000"/>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800" b="1">
                <a:solidFill>
                  <a:srgbClr val="0000CC"/>
                </a:solidFill>
                <a:effectLst>
                  <a:outerShdw blurRad="38100" dist="38100" dir="2700000" algn="tl">
                    <a:srgbClr val="C0C0C0"/>
                  </a:outerShdw>
                </a:effectLst>
              </a:rPr>
              <a:t>VALUE</a:t>
            </a:r>
          </a:p>
        </p:txBody>
      </p:sp>
      <p:sp>
        <p:nvSpPr>
          <p:cNvPr id="820241" name="AutoShape 17"/>
          <p:cNvSpPr>
            <a:spLocks noChangeArrowheads="1"/>
          </p:cNvSpPr>
          <p:nvPr/>
        </p:nvSpPr>
        <p:spPr bwMode="auto">
          <a:xfrm>
            <a:off x="2216150" y="3124200"/>
            <a:ext cx="984250" cy="457200"/>
          </a:xfrm>
          <a:prstGeom prst="cube">
            <a:avLst>
              <a:gd name="adj" fmla="val 25000"/>
            </a:avLst>
          </a:prstGeom>
          <a:noFill/>
          <a:ln w="2857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1000" b="1">
                <a:solidFill>
                  <a:srgbClr val="0000CC"/>
                </a:solidFill>
                <a:effectLst>
                  <a:outerShdw blurRad="38100" dist="38100" dir="2700000" algn="tl">
                    <a:srgbClr val="C0C0C0"/>
                  </a:outerShdw>
                </a:effectLst>
              </a:rPr>
              <a:t>Thumbnail_GIF (bytes)</a:t>
            </a:r>
          </a:p>
        </p:txBody>
      </p:sp>
      <p:sp>
        <p:nvSpPr>
          <p:cNvPr id="820242" name="Text Box 18"/>
          <p:cNvSpPr txBox="1">
            <a:spLocks noChangeArrowheads="1"/>
          </p:cNvSpPr>
          <p:nvPr/>
        </p:nvSpPr>
        <p:spPr bwMode="auto">
          <a:xfrm>
            <a:off x="4433888" y="4462463"/>
            <a:ext cx="138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spAutoFit/>
          </a:bodyPr>
          <a:lstStyle>
            <a:lvl1pPr defTabSz="592138">
              <a:defRPr kumimoji="1" sz="2400">
                <a:solidFill>
                  <a:schemeClr val="tx1"/>
                </a:solidFill>
                <a:latin typeface="Times New Roman" pitchFamily="18" charset="0"/>
              </a:defRPr>
            </a:lvl1pPr>
            <a:lvl2pPr marL="296863" defTabSz="592138">
              <a:defRPr kumimoji="1" sz="2400">
                <a:solidFill>
                  <a:schemeClr val="tx1"/>
                </a:solidFill>
                <a:latin typeface="Times New Roman" pitchFamily="18" charset="0"/>
              </a:defRPr>
            </a:lvl2pPr>
            <a:lvl3pPr marL="592138" defTabSz="592138">
              <a:defRPr kumimoji="1" sz="2400">
                <a:solidFill>
                  <a:schemeClr val="tx1"/>
                </a:solidFill>
                <a:latin typeface="Times New Roman" pitchFamily="18" charset="0"/>
              </a:defRPr>
            </a:lvl3pPr>
            <a:lvl4pPr marL="889000" defTabSz="592138">
              <a:defRPr kumimoji="1" sz="2400">
                <a:solidFill>
                  <a:schemeClr val="tx1"/>
                </a:solidFill>
                <a:latin typeface="Times New Roman" pitchFamily="18" charset="0"/>
              </a:defRPr>
            </a:lvl4pPr>
            <a:lvl5pPr marL="1185863" defTabSz="592138">
              <a:defRPr kumimoji="1" sz="2400">
                <a:solidFill>
                  <a:schemeClr val="tx1"/>
                </a:solidFill>
                <a:latin typeface="Times New Roman" pitchFamily="18" charset="0"/>
              </a:defRPr>
            </a:lvl5pPr>
            <a:lvl6pPr marL="1643063" defTabSz="592138" fontAlgn="base">
              <a:spcBef>
                <a:spcPct val="0"/>
              </a:spcBef>
              <a:spcAft>
                <a:spcPct val="0"/>
              </a:spcAft>
              <a:defRPr kumimoji="1" sz="2400">
                <a:solidFill>
                  <a:schemeClr val="tx1"/>
                </a:solidFill>
                <a:latin typeface="Times New Roman" pitchFamily="18" charset="0"/>
              </a:defRPr>
            </a:lvl6pPr>
            <a:lvl7pPr marL="2100263" defTabSz="592138" fontAlgn="base">
              <a:spcBef>
                <a:spcPct val="0"/>
              </a:spcBef>
              <a:spcAft>
                <a:spcPct val="0"/>
              </a:spcAft>
              <a:defRPr kumimoji="1" sz="2400">
                <a:solidFill>
                  <a:schemeClr val="tx1"/>
                </a:solidFill>
                <a:latin typeface="Times New Roman" pitchFamily="18" charset="0"/>
              </a:defRPr>
            </a:lvl7pPr>
            <a:lvl8pPr marL="2557463" defTabSz="592138" fontAlgn="base">
              <a:spcBef>
                <a:spcPct val="0"/>
              </a:spcBef>
              <a:spcAft>
                <a:spcPct val="0"/>
              </a:spcAft>
              <a:defRPr kumimoji="1" sz="2400">
                <a:solidFill>
                  <a:schemeClr val="tx1"/>
                </a:solidFill>
                <a:latin typeface="Times New Roman" pitchFamily="18" charset="0"/>
              </a:defRPr>
            </a:lvl8pPr>
            <a:lvl9pPr marL="3014663" defTabSz="592138" fontAlgn="base">
              <a:spcBef>
                <a:spcPct val="0"/>
              </a:spcBef>
              <a:spcAft>
                <a:spcPct val="0"/>
              </a:spcAft>
              <a:defRPr kumimoji="1" sz="2400">
                <a:solidFill>
                  <a:schemeClr val="tx1"/>
                </a:solidFill>
                <a:latin typeface="Times New Roman" pitchFamily="18" charset="0"/>
              </a:defRPr>
            </a:lvl9pPr>
          </a:lstStyle>
          <a:p>
            <a:pPr>
              <a:spcBef>
                <a:spcPct val="50000"/>
              </a:spcBef>
            </a:pPr>
            <a:r>
              <a:rPr kumimoji="0" lang="en-US" sz="600" b="1"/>
              <a:t>.</a:t>
            </a:r>
          </a:p>
          <a:p>
            <a:pPr>
              <a:spcBef>
                <a:spcPct val="50000"/>
              </a:spcBef>
            </a:pPr>
            <a:r>
              <a:rPr kumimoji="0" lang="en-US" sz="600" b="1"/>
              <a:t>.</a:t>
            </a:r>
          </a:p>
          <a:p>
            <a:pPr>
              <a:spcBef>
                <a:spcPct val="50000"/>
              </a:spcBef>
            </a:pPr>
            <a:r>
              <a:rPr kumimoji="0" lang="en-US" sz="600" b="1"/>
              <a:t>.</a:t>
            </a:r>
          </a:p>
        </p:txBody>
      </p:sp>
      <p:sp>
        <p:nvSpPr>
          <p:cNvPr id="820243" name="Line 19"/>
          <p:cNvSpPr>
            <a:spLocks noChangeShapeType="1"/>
          </p:cNvSpPr>
          <p:nvPr/>
        </p:nvSpPr>
        <p:spPr bwMode="auto">
          <a:xfrm>
            <a:off x="554038" y="1196975"/>
            <a:ext cx="8359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44" name="Line 20"/>
          <p:cNvSpPr>
            <a:spLocks noChangeShapeType="1"/>
          </p:cNvSpPr>
          <p:nvPr/>
        </p:nvSpPr>
        <p:spPr bwMode="auto">
          <a:xfrm>
            <a:off x="4387850" y="979488"/>
            <a:ext cx="0" cy="2174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45" name="Line 21"/>
          <p:cNvSpPr>
            <a:spLocks noChangeShapeType="1"/>
          </p:cNvSpPr>
          <p:nvPr/>
        </p:nvSpPr>
        <p:spPr bwMode="auto">
          <a:xfrm>
            <a:off x="554038" y="1196975"/>
            <a:ext cx="0" cy="27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46" name="Line 22"/>
          <p:cNvSpPr>
            <a:spLocks noChangeShapeType="1"/>
          </p:cNvSpPr>
          <p:nvPr/>
        </p:nvSpPr>
        <p:spPr bwMode="auto">
          <a:xfrm>
            <a:off x="1154113" y="1196975"/>
            <a:ext cx="0" cy="27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47" name="Line 23"/>
          <p:cNvSpPr>
            <a:spLocks noChangeShapeType="1"/>
          </p:cNvSpPr>
          <p:nvPr/>
        </p:nvSpPr>
        <p:spPr bwMode="auto">
          <a:xfrm>
            <a:off x="4202113" y="1196975"/>
            <a:ext cx="0" cy="27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48" name="Line 24"/>
          <p:cNvSpPr>
            <a:spLocks noChangeShapeType="1"/>
          </p:cNvSpPr>
          <p:nvPr/>
        </p:nvSpPr>
        <p:spPr bwMode="auto">
          <a:xfrm>
            <a:off x="5264150" y="1196975"/>
            <a:ext cx="0" cy="27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49" name="Line 25"/>
          <p:cNvSpPr>
            <a:spLocks noChangeShapeType="1"/>
          </p:cNvSpPr>
          <p:nvPr/>
        </p:nvSpPr>
        <p:spPr bwMode="auto">
          <a:xfrm>
            <a:off x="6096000" y="1196975"/>
            <a:ext cx="0" cy="27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50" name="AutoShape 26"/>
          <p:cNvSpPr>
            <a:spLocks noChangeArrowheads="1"/>
          </p:cNvSpPr>
          <p:nvPr/>
        </p:nvSpPr>
        <p:spPr bwMode="auto">
          <a:xfrm>
            <a:off x="4525963" y="2667000"/>
            <a:ext cx="1200150" cy="381000"/>
          </a:xfrm>
          <a:prstGeom prst="flowChartProcess">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7787" tIns="29631" rIns="59262" bIns="29631" anchor="ctr"/>
          <a:lstStyle/>
          <a:p>
            <a:pPr algn="ctr" defTabSz="592138"/>
            <a:r>
              <a:rPr lang="en-US" sz="800"/>
              <a:t>13 (ID from EUDB)</a:t>
            </a:r>
          </a:p>
        </p:txBody>
      </p:sp>
      <p:sp>
        <p:nvSpPr>
          <p:cNvPr id="820251" name="Line 27"/>
          <p:cNvSpPr>
            <a:spLocks noChangeShapeType="1"/>
          </p:cNvSpPr>
          <p:nvPr/>
        </p:nvSpPr>
        <p:spPr bwMode="auto">
          <a:xfrm>
            <a:off x="415925" y="2144713"/>
            <a:ext cx="0" cy="32654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52" name="Line 28"/>
          <p:cNvSpPr>
            <a:spLocks noChangeShapeType="1"/>
          </p:cNvSpPr>
          <p:nvPr/>
        </p:nvSpPr>
        <p:spPr bwMode="auto">
          <a:xfrm>
            <a:off x="415925" y="2884488"/>
            <a:ext cx="92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53" name="AutoShape 29"/>
          <p:cNvSpPr>
            <a:spLocks noChangeArrowheads="1"/>
          </p:cNvSpPr>
          <p:nvPr/>
        </p:nvSpPr>
        <p:spPr bwMode="auto">
          <a:xfrm>
            <a:off x="461963" y="3101975"/>
            <a:ext cx="415925" cy="598488"/>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Tax. params</a:t>
            </a:r>
          </a:p>
          <a:p>
            <a:pPr algn="ctr" defTabSz="592138"/>
            <a:r>
              <a:rPr lang="en-US" sz="600"/>
              <a:t>.</a:t>
            </a:r>
          </a:p>
          <a:p>
            <a:pPr algn="ctr" defTabSz="592138"/>
            <a:r>
              <a:rPr lang="en-US" sz="600"/>
              <a:t>.</a:t>
            </a:r>
          </a:p>
          <a:p>
            <a:pPr algn="ctr" defTabSz="592138"/>
            <a:r>
              <a:rPr lang="en-US" sz="600"/>
              <a:t>.</a:t>
            </a:r>
          </a:p>
        </p:txBody>
      </p:sp>
      <p:sp>
        <p:nvSpPr>
          <p:cNvPr id="820254" name="Line 30"/>
          <p:cNvSpPr>
            <a:spLocks noChangeShapeType="1"/>
          </p:cNvSpPr>
          <p:nvPr/>
        </p:nvSpPr>
        <p:spPr bwMode="auto">
          <a:xfrm>
            <a:off x="4341813" y="1851025"/>
            <a:ext cx="0" cy="3319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55" name="Line 31"/>
          <p:cNvSpPr>
            <a:spLocks noChangeShapeType="1"/>
          </p:cNvSpPr>
          <p:nvPr/>
        </p:nvSpPr>
        <p:spPr bwMode="auto">
          <a:xfrm>
            <a:off x="4341813" y="2884488"/>
            <a:ext cx="1841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56" name="AutoShape 32"/>
          <p:cNvSpPr>
            <a:spLocks noChangeArrowheads="1"/>
          </p:cNvSpPr>
          <p:nvPr/>
        </p:nvSpPr>
        <p:spPr bwMode="auto">
          <a:xfrm>
            <a:off x="6096000" y="4953000"/>
            <a:ext cx="982663" cy="415925"/>
          </a:xfrm>
          <a:prstGeom prst="bracketPair">
            <a:avLst>
              <a:gd name="adj" fmla="val 16667"/>
            </a:avLst>
          </a:prstGeom>
          <a:noFill/>
          <a:ln w="1905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1400">
                <a:solidFill>
                  <a:srgbClr val="0000CC"/>
                </a:solidFill>
              </a:rPr>
              <a:t>Attributes</a:t>
            </a:r>
          </a:p>
        </p:txBody>
      </p:sp>
      <p:sp>
        <p:nvSpPr>
          <p:cNvPr id="820257" name="AutoShape 33"/>
          <p:cNvSpPr>
            <a:spLocks noChangeArrowheads="1"/>
          </p:cNvSpPr>
          <p:nvPr/>
        </p:nvSpPr>
        <p:spPr bwMode="auto">
          <a:xfrm>
            <a:off x="6096000" y="5486400"/>
            <a:ext cx="1143000" cy="676275"/>
          </a:xfrm>
          <a:prstGeom prst="cube">
            <a:avLst>
              <a:gd name="adj" fmla="val 25000"/>
            </a:avLst>
          </a:prstGeom>
          <a:noFill/>
          <a:ln w="1905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9262" tIns="29631" rIns="59262" bIns="29631" anchor="ctr"/>
          <a:lstStyle/>
          <a:p>
            <a:pPr algn="ctr" defTabSz="592138"/>
            <a:r>
              <a:rPr lang="en-US" sz="1400">
                <a:solidFill>
                  <a:srgbClr val="0000CC"/>
                </a:solidFill>
              </a:rPr>
              <a:t>Data Sets</a:t>
            </a:r>
          </a:p>
        </p:txBody>
      </p:sp>
      <p:sp>
        <p:nvSpPr>
          <p:cNvPr id="820258" name="AutoShape 34"/>
          <p:cNvSpPr>
            <a:spLocks noChangeArrowheads="1"/>
          </p:cNvSpPr>
          <p:nvPr/>
        </p:nvSpPr>
        <p:spPr bwMode="auto">
          <a:xfrm>
            <a:off x="6057900" y="4343400"/>
            <a:ext cx="1104900" cy="511175"/>
          </a:xfrm>
          <a:prstGeom prst="flowChartProcess">
            <a:avLst/>
          </a:prstGeom>
          <a:noFill/>
          <a:ln w="1905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7787" tIns="29631" rIns="59262" bIns="29631" anchor="ctr" anchorCtr="1"/>
          <a:lstStyle/>
          <a:p>
            <a:pPr algn="ctr" defTabSz="592138"/>
            <a:r>
              <a:rPr lang="en-US" sz="1400">
                <a:solidFill>
                  <a:srgbClr val="0000CC"/>
                </a:solidFill>
              </a:rPr>
              <a:t>Groups</a:t>
            </a:r>
          </a:p>
        </p:txBody>
      </p:sp>
      <p:sp>
        <p:nvSpPr>
          <p:cNvPr id="820259" name="Rectangle 35"/>
          <p:cNvSpPr>
            <a:spLocks noChangeArrowheads="1"/>
          </p:cNvSpPr>
          <p:nvPr/>
        </p:nvSpPr>
        <p:spPr bwMode="auto">
          <a:xfrm>
            <a:off x="5791200" y="4038600"/>
            <a:ext cx="1600200" cy="2286000"/>
          </a:xfrm>
          <a:prstGeom prst="rect">
            <a:avLst/>
          </a:prstGeom>
          <a:noFill/>
          <a:ln w="9525" cap="rnd">
            <a:solidFill>
              <a:srgbClr val="0000CC"/>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9262" tIns="29631" rIns="59262" bIns="29631"/>
          <a:lstStyle/>
          <a:p>
            <a:pPr algn="ctr" defTabSz="592138"/>
            <a:r>
              <a:rPr lang="en-US" sz="1600">
                <a:solidFill>
                  <a:srgbClr val="0000CC"/>
                </a:solidFill>
              </a:rPr>
              <a:t>Legend</a:t>
            </a:r>
          </a:p>
        </p:txBody>
      </p:sp>
      <p:sp>
        <p:nvSpPr>
          <p:cNvPr id="820260" name="Text Box 36"/>
          <p:cNvSpPr txBox="1">
            <a:spLocks noChangeArrowheads="1"/>
          </p:cNvSpPr>
          <p:nvPr/>
        </p:nvSpPr>
        <p:spPr bwMode="auto">
          <a:xfrm>
            <a:off x="554038" y="4408488"/>
            <a:ext cx="138112"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spAutoFit/>
          </a:bodyPr>
          <a:lstStyle>
            <a:lvl1pPr defTabSz="592138">
              <a:defRPr kumimoji="1" sz="2400">
                <a:solidFill>
                  <a:schemeClr val="tx1"/>
                </a:solidFill>
                <a:latin typeface="Times New Roman" pitchFamily="18" charset="0"/>
              </a:defRPr>
            </a:lvl1pPr>
            <a:lvl2pPr marL="296863" defTabSz="592138">
              <a:defRPr kumimoji="1" sz="2400">
                <a:solidFill>
                  <a:schemeClr val="tx1"/>
                </a:solidFill>
                <a:latin typeface="Times New Roman" pitchFamily="18" charset="0"/>
              </a:defRPr>
            </a:lvl2pPr>
            <a:lvl3pPr marL="592138" defTabSz="592138">
              <a:defRPr kumimoji="1" sz="2400">
                <a:solidFill>
                  <a:schemeClr val="tx1"/>
                </a:solidFill>
                <a:latin typeface="Times New Roman" pitchFamily="18" charset="0"/>
              </a:defRPr>
            </a:lvl3pPr>
            <a:lvl4pPr marL="889000" defTabSz="592138">
              <a:defRPr kumimoji="1" sz="2400">
                <a:solidFill>
                  <a:schemeClr val="tx1"/>
                </a:solidFill>
                <a:latin typeface="Times New Roman" pitchFamily="18" charset="0"/>
              </a:defRPr>
            </a:lvl4pPr>
            <a:lvl5pPr marL="1185863" defTabSz="592138">
              <a:defRPr kumimoji="1" sz="2400">
                <a:solidFill>
                  <a:schemeClr val="tx1"/>
                </a:solidFill>
                <a:latin typeface="Times New Roman" pitchFamily="18" charset="0"/>
              </a:defRPr>
            </a:lvl5pPr>
            <a:lvl6pPr marL="1643063" defTabSz="592138" fontAlgn="base">
              <a:spcBef>
                <a:spcPct val="0"/>
              </a:spcBef>
              <a:spcAft>
                <a:spcPct val="0"/>
              </a:spcAft>
              <a:defRPr kumimoji="1" sz="2400">
                <a:solidFill>
                  <a:schemeClr val="tx1"/>
                </a:solidFill>
                <a:latin typeface="Times New Roman" pitchFamily="18" charset="0"/>
              </a:defRPr>
            </a:lvl6pPr>
            <a:lvl7pPr marL="2100263" defTabSz="592138" fontAlgn="base">
              <a:spcBef>
                <a:spcPct val="0"/>
              </a:spcBef>
              <a:spcAft>
                <a:spcPct val="0"/>
              </a:spcAft>
              <a:defRPr kumimoji="1" sz="2400">
                <a:solidFill>
                  <a:schemeClr val="tx1"/>
                </a:solidFill>
                <a:latin typeface="Times New Roman" pitchFamily="18" charset="0"/>
              </a:defRPr>
            </a:lvl7pPr>
            <a:lvl8pPr marL="2557463" defTabSz="592138" fontAlgn="base">
              <a:spcBef>
                <a:spcPct val="0"/>
              </a:spcBef>
              <a:spcAft>
                <a:spcPct val="0"/>
              </a:spcAft>
              <a:defRPr kumimoji="1" sz="2400">
                <a:solidFill>
                  <a:schemeClr val="tx1"/>
                </a:solidFill>
                <a:latin typeface="Times New Roman" pitchFamily="18" charset="0"/>
              </a:defRPr>
            </a:lvl8pPr>
            <a:lvl9pPr marL="3014663" defTabSz="592138" fontAlgn="base">
              <a:spcBef>
                <a:spcPct val="0"/>
              </a:spcBef>
              <a:spcAft>
                <a:spcPct val="0"/>
              </a:spcAft>
              <a:defRPr kumimoji="1" sz="2400">
                <a:solidFill>
                  <a:schemeClr val="tx1"/>
                </a:solidFill>
                <a:latin typeface="Times New Roman" pitchFamily="18" charset="0"/>
              </a:defRPr>
            </a:lvl9pPr>
          </a:lstStyle>
          <a:p>
            <a:pPr>
              <a:spcBef>
                <a:spcPct val="50000"/>
              </a:spcBef>
            </a:pPr>
            <a:r>
              <a:rPr kumimoji="0" lang="en-US" sz="600" b="1"/>
              <a:t>.</a:t>
            </a:r>
          </a:p>
          <a:p>
            <a:pPr>
              <a:spcBef>
                <a:spcPct val="50000"/>
              </a:spcBef>
            </a:pPr>
            <a:r>
              <a:rPr kumimoji="0" lang="en-US" sz="600" b="1"/>
              <a:t>.</a:t>
            </a:r>
          </a:p>
          <a:p>
            <a:pPr>
              <a:spcBef>
                <a:spcPct val="50000"/>
              </a:spcBef>
            </a:pPr>
            <a:r>
              <a:rPr kumimoji="0" lang="en-US" sz="600" b="1"/>
              <a:t>.</a:t>
            </a:r>
          </a:p>
        </p:txBody>
      </p:sp>
      <p:sp>
        <p:nvSpPr>
          <p:cNvPr id="820261" name="Text Box 37"/>
          <p:cNvSpPr txBox="1">
            <a:spLocks noChangeArrowheads="1"/>
          </p:cNvSpPr>
          <p:nvPr/>
        </p:nvSpPr>
        <p:spPr bwMode="auto">
          <a:xfrm>
            <a:off x="4341813" y="2339975"/>
            <a:ext cx="554037" cy="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spAutoFit/>
          </a:bodyPr>
          <a:lstStyle>
            <a:lvl1pPr defTabSz="592138">
              <a:defRPr kumimoji="1" sz="2400">
                <a:solidFill>
                  <a:schemeClr val="tx1"/>
                </a:solidFill>
                <a:latin typeface="Times New Roman" pitchFamily="18" charset="0"/>
              </a:defRPr>
            </a:lvl1pPr>
            <a:lvl2pPr marL="296863" defTabSz="592138">
              <a:defRPr kumimoji="1" sz="2400">
                <a:solidFill>
                  <a:schemeClr val="tx1"/>
                </a:solidFill>
                <a:latin typeface="Times New Roman" pitchFamily="18" charset="0"/>
              </a:defRPr>
            </a:lvl2pPr>
            <a:lvl3pPr marL="592138" defTabSz="592138">
              <a:defRPr kumimoji="1" sz="2400">
                <a:solidFill>
                  <a:schemeClr val="tx1"/>
                </a:solidFill>
                <a:latin typeface="Times New Roman" pitchFamily="18" charset="0"/>
              </a:defRPr>
            </a:lvl3pPr>
            <a:lvl4pPr marL="889000" defTabSz="592138">
              <a:defRPr kumimoji="1" sz="2400">
                <a:solidFill>
                  <a:schemeClr val="tx1"/>
                </a:solidFill>
                <a:latin typeface="Times New Roman" pitchFamily="18" charset="0"/>
              </a:defRPr>
            </a:lvl4pPr>
            <a:lvl5pPr marL="1185863" defTabSz="592138">
              <a:defRPr kumimoji="1" sz="2400">
                <a:solidFill>
                  <a:schemeClr val="tx1"/>
                </a:solidFill>
                <a:latin typeface="Times New Roman" pitchFamily="18" charset="0"/>
              </a:defRPr>
            </a:lvl5pPr>
            <a:lvl6pPr marL="1643063" defTabSz="592138" fontAlgn="base">
              <a:spcBef>
                <a:spcPct val="0"/>
              </a:spcBef>
              <a:spcAft>
                <a:spcPct val="0"/>
              </a:spcAft>
              <a:defRPr kumimoji="1" sz="2400">
                <a:solidFill>
                  <a:schemeClr val="tx1"/>
                </a:solidFill>
                <a:latin typeface="Times New Roman" pitchFamily="18" charset="0"/>
              </a:defRPr>
            </a:lvl6pPr>
            <a:lvl7pPr marL="2100263" defTabSz="592138" fontAlgn="base">
              <a:spcBef>
                <a:spcPct val="0"/>
              </a:spcBef>
              <a:spcAft>
                <a:spcPct val="0"/>
              </a:spcAft>
              <a:defRPr kumimoji="1" sz="2400">
                <a:solidFill>
                  <a:schemeClr val="tx1"/>
                </a:solidFill>
                <a:latin typeface="Times New Roman" pitchFamily="18" charset="0"/>
              </a:defRPr>
            </a:lvl7pPr>
            <a:lvl8pPr marL="2557463" defTabSz="592138" fontAlgn="base">
              <a:spcBef>
                <a:spcPct val="0"/>
              </a:spcBef>
              <a:spcAft>
                <a:spcPct val="0"/>
              </a:spcAft>
              <a:defRPr kumimoji="1" sz="2400">
                <a:solidFill>
                  <a:schemeClr val="tx1"/>
                </a:solidFill>
                <a:latin typeface="Times New Roman" pitchFamily="18" charset="0"/>
              </a:defRPr>
            </a:lvl8pPr>
            <a:lvl9pPr marL="3014663" defTabSz="592138" fontAlgn="base">
              <a:spcBef>
                <a:spcPct val="0"/>
              </a:spcBef>
              <a:spcAft>
                <a:spcPct val="0"/>
              </a:spcAft>
              <a:defRPr kumimoji="1" sz="2400">
                <a:solidFill>
                  <a:schemeClr val="tx1"/>
                </a:solidFill>
                <a:latin typeface="Times New Roman" pitchFamily="18" charset="0"/>
              </a:defRPr>
            </a:lvl9pPr>
          </a:lstStyle>
          <a:p>
            <a:pPr>
              <a:spcBef>
                <a:spcPct val="50000"/>
              </a:spcBef>
            </a:pPr>
            <a:r>
              <a:rPr kumimoji="0" lang="en-US" sz="600"/>
              <a:t>Hardlink</a:t>
            </a:r>
          </a:p>
        </p:txBody>
      </p:sp>
      <p:cxnSp>
        <p:nvCxnSpPr>
          <p:cNvPr id="820262" name="AutoShape 38"/>
          <p:cNvCxnSpPr>
            <a:cxnSpLocks noChangeShapeType="1"/>
            <a:stCxn id="820250" idx="0"/>
            <a:endCxn id="820237" idx="0"/>
          </p:cNvCxnSpPr>
          <p:nvPr/>
        </p:nvCxnSpPr>
        <p:spPr bwMode="auto">
          <a:xfrm rot="5400000" flipH="1">
            <a:off x="3641725" y="1182688"/>
            <a:ext cx="14287" cy="2954338"/>
          </a:xfrm>
          <a:prstGeom prst="curvedConnector3">
            <a:avLst>
              <a:gd name="adj1" fmla="val 1600000"/>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20264" name="Picture 40" descr="ch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3963" y="2503488"/>
            <a:ext cx="2493962" cy="115887"/>
          </a:xfrm>
          <a:prstGeom prst="rect">
            <a:avLst/>
          </a:prstGeom>
          <a:noFill/>
          <a:extLst>
            <a:ext uri="{909E8E84-426E-40DD-AFC4-6F175D3DCCD1}">
              <a14:hiddenFill xmlns:a14="http://schemas.microsoft.com/office/drawing/2010/main">
                <a:solidFill>
                  <a:srgbClr val="FFFFFF"/>
                </a:solidFill>
              </a14:hiddenFill>
            </a:ext>
          </a:extLst>
        </p:spPr>
      </p:pic>
      <p:sp>
        <p:nvSpPr>
          <p:cNvPr id="820265" name="Text Box 41"/>
          <p:cNvSpPr txBox="1">
            <a:spLocks noChangeArrowheads="1"/>
          </p:cNvSpPr>
          <p:nvPr/>
        </p:nvSpPr>
        <p:spPr bwMode="auto">
          <a:xfrm>
            <a:off x="5449888" y="6313488"/>
            <a:ext cx="1846262"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spAutoFit/>
          </a:bodyPr>
          <a:lstStyle>
            <a:lvl1pPr defTabSz="592138">
              <a:defRPr kumimoji="1" sz="2400">
                <a:solidFill>
                  <a:schemeClr val="tx1"/>
                </a:solidFill>
                <a:latin typeface="Times New Roman" pitchFamily="18" charset="0"/>
              </a:defRPr>
            </a:lvl1pPr>
            <a:lvl2pPr marL="296863" defTabSz="592138">
              <a:defRPr kumimoji="1" sz="2400">
                <a:solidFill>
                  <a:schemeClr val="tx1"/>
                </a:solidFill>
                <a:latin typeface="Times New Roman" pitchFamily="18" charset="0"/>
              </a:defRPr>
            </a:lvl2pPr>
            <a:lvl3pPr marL="592138" defTabSz="592138">
              <a:defRPr kumimoji="1" sz="2400">
                <a:solidFill>
                  <a:schemeClr val="tx1"/>
                </a:solidFill>
                <a:latin typeface="Times New Roman" pitchFamily="18" charset="0"/>
              </a:defRPr>
            </a:lvl3pPr>
            <a:lvl4pPr marL="889000" defTabSz="592138">
              <a:defRPr kumimoji="1" sz="2400">
                <a:solidFill>
                  <a:schemeClr val="tx1"/>
                </a:solidFill>
                <a:latin typeface="Times New Roman" pitchFamily="18" charset="0"/>
              </a:defRPr>
            </a:lvl4pPr>
            <a:lvl5pPr marL="1185863" defTabSz="592138">
              <a:defRPr kumimoji="1" sz="2400">
                <a:solidFill>
                  <a:schemeClr val="tx1"/>
                </a:solidFill>
                <a:latin typeface="Times New Roman" pitchFamily="18" charset="0"/>
              </a:defRPr>
            </a:lvl5pPr>
            <a:lvl6pPr marL="1643063" defTabSz="592138" fontAlgn="base">
              <a:spcBef>
                <a:spcPct val="0"/>
              </a:spcBef>
              <a:spcAft>
                <a:spcPct val="0"/>
              </a:spcAft>
              <a:defRPr kumimoji="1" sz="2400">
                <a:solidFill>
                  <a:schemeClr val="tx1"/>
                </a:solidFill>
                <a:latin typeface="Times New Roman" pitchFamily="18" charset="0"/>
              </a:defRPr>
            </a:lvl6pPr>
            <a:lvl7pPr marL="2100263" defTabSz="592138" fontAlgn="base">
              <a:spcBef>
                <a:spcPct val="0"/>
              </a:spcBef>
              <a:spcAft>
                <a:spcPct val="0"/>
              </a:spcAft>
              <a:defRPr kumimoji="1" sz="2400">
                <a:solidFill>
                  <a:schemeClr val="tx1"/>
                </a:solidFill>
                <a:latin typeface="Times New Roman" pitchFamily="18" charset="0"/>
              </a:defRPr>
            </a:lvl7pPr>
            <a:lvl8pPr marL="2557463" defTabSz="592138" fontAlgn="base">
              <a:spcBef>
                <a:spcPct val="0"/>
              </a:spcBef>
              <a:spcAft>
                <a:spcPct val="0"/>
              </a:spcAft>
              <a:defRPr kumimoji="1" sz="2400">
                <a:solidFill>
                  <a:schemeClr val="tx1"/>
                </a:solidFill>
                <a:latin typeface="Times New Roman" pitchFamily="18" charset="0"/>
              </a:defRPr>
            </a:lvl8pPr>
            <a:lvl9pPr marL="3014663" defTabSz="592138" fontAlgn="base">
              <a:spcBef>
                <a:spcPct val="0"/>
              </a:spcBef>
              <a:spcAft>
                <a:spcPct val="0"/>
              </a:spcAft>
              <a:defRPr kumimoji="1" sz="2400">
                <a:solidFill>
                  <a:schemeClr val="tx1"/>
                </a:solidFill>
                <a:latin typeface="Times New Roman" pitchFamily="18" charset="0"/>
              </a:defRPr>
            </a:lvl9pPr>
          </a:lstStyle>
          <a:p>
            <a:pPr>
              <a:spcBef>
                <a:spcPct val="50000"/>
              </a:spcBef>
            </a:pPr>
            <a:endParaRPr kumimoji="0" lang="en-US" sz="1600"/>
          </a:p>
        </p:txBody>
      </p:sp>
      <p:sp>
        <p:nvSpPr>
          <p:cNvPr id="820267" name="AutoShape 43"/>
          <p:cNvSpPr>
            <a:spLocks noChangeArrowheads="1"/>
          </p:cNvSpPr>
          <p:nvPr/>
        </p:nvSpPr>
        <p:spPr bwMode="auto">
          <a:xfrm>
            <a:off x="6373813" y="1470025"/>
            <a:ext cx="692150" cy="381000"/>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700" b="1"/>
              <a:t>Misc_Images</a:t>
            </a:r>
          </a:p>
        </p:txBody>
      </p:sp>
      <p:sp>
        <p:nvSpPr>
          <p:cNvPr id="820268" name="Line 44"/>
          <p:cNvSpPr>
            <a:spLocks noChangeShapeType="1"/>
          </p:cNvSpPr>
          <p:nvPr/>
        </p:nvSpPr>
        <p:spPr bwMode="auto">
          <a:xfrm>
            <a:off x="6742113" y="1196975"/>
            <a:ext cx="0" cy="27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69" name="AutoShape 45"/>
          <p:cNvSpPr>
            <a:spLocks noChangeArrowheads="1"/>
          </p:cNvSpPr>
          <p:nvPr/>
        </p:nvSpPr>
        <p:spPr bwMode="auto">
          <a:xfrm>
            <a:off x="3094038" y="3157538"/>
            <a:ext cx="739775" cy="381000"/>
          </a:xfrm>
          <a:prstGeom prst="flowChartProcess">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7787" tIns="29631" rIns="59262" bIns="29631" anchor="ctr"/>
          <a:lstStyle/>
          <a:p>
            <a:pPr algn="ctr" defTabSz="592138"/>
            <a:r>
              <a:rPr lang="en-US" sz="600"/>
              <a:t>PASSED VALIDATION CHECKS</a:t>
            </a:r>
          </a:p>
        </p:txBody>
      </p:sp>
      <p:sp>
        <p:nvSpPr>
          <p:cNvPr id="820270" name="AutoShape 46"/>
          <p:cNvSpPr>
            <a:spLocks noChangeArrowheads="1"/>
          </p:cNvSpPr>
          <p:nvPr/>
        </p:nvSpPr>
        <p:spPr bwMode="auto">
          <a:xfrm>
            <a:off x="3094038" y="3592513"/>
            <a:ext cx="739775" cy="381000"/>
          </a:xfrm>
          <a:prstGeom prst="flowChartProcess">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7787" tIns="29631" rIns="59262" bIns="29631" anchor="ctr"/>
          <a:lstStyle/>
          <a:p>
            <a:pPr algn="ctr" defTabSz="592138"/>
            <a:r>
              <a:rPr lang="en-US" sz="600"/>
              <a:t>FAILED VALIDATION CHECKS</a:t>
            </a:r>
          </a:p>
        </p:txBody>
      </p:sp>
      <p:sp>
        <p:nvSpPr>
          <p:cNvPr id="820271" name="AutoShape 47"/>
          <p:cNvSpPr>
            <a:spLocks noChangeArrowheads="1"/>
          </p:cNvSpPr>
          <p:nvPr/>
        </p:nvSpPr>
        <p:spPr bwMode="auto">
          <a:xfrm>
            <a:off x="3879850" y="3157538"/>
            <a:ext cx="368300" cy="381000"/>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Name/Reason</a:t>
            </a:r>
          </a:p>
        </p:txBody>
      </p:sp>
      <p:sp>
        <p:nvSpPr>
          <p:cNvPr id="820272" name="AutoShape 48"/>
          <p:cNvSpPr>
            <a:spLocks noChangeArrowheads="1"/>
          </p:cNvSpPr>
          <p:nvPr/>
        </p:nvSpPr>
        <p:spPr bwMode="auto">
          <a:xfrm>
            <a:off x="3879850" y="3592513"/>
            <a:ext cx="368300" cy="381000"/>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Name/Reason</a:t>
            </a:r>
          </a:p>
        </p:txBody>
      </p:sp>
      <p:sp>
        <p:nvSpPr>
          <p:cNvPr id="820273" name="Line 49"/>
          <p:cNvSpPr>
            <a:spLocks noChangeShapeType="1"/>
          </p:cNvSpPr>
          <p:nvPr/>
        </p:nvSpPr>
        <p:spPr bwMode="auto">
          <a:xfrm>
            <a:off x="2955925" y="3048000"/>
            <a:ext cx="0" cy="1089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74" name="Line 50"/>
          <p:cNvSpPr>
            <a:spLocks noChangeShapeType="1"/>
          </p:cNvSpPr>
          <p:nvPr/>
        </p:nvSpPr>
        <p:spPr bwMode="auto">
          <a:xfrm>
            <a:off x="2955925" y="3375025"/>
            <a:ext cx="138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75" name="Line 51"/>
          <p:cNvSpPr>
            <a:spLocks noChangeShapeType="1"/>
          </p:cNvSpPr>
          <p:nvPr/>
        </p:nvSpPr>
        <p:spPr bwMode="auto">
          <a:xfrm>
            <a:off x="2955925" y="3810000"/>
            <a:ext cx="138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76" name="AutoShape 52"/>
          <p:cNvSpPr>
            <a:spLocks noChangeArrowheads="1"/>
          </p:cNvSpPr>
          <p:nvPr/>
        </p:nvSpPr>
        <p:spPr bwMode="auto">
          <a:xfrm>
            <a:off x="1477963" y="1470025"/>
            <a:ext cx="692150" cy="381000"/>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700" b="1"/>
              <a:t>Modifications</a:t>
            </a:r>
          </a:p>
        </p:txBody>
      </p:sp>
      <p:sp>
        <p:nvSpPr>
          <p:cNvPr id="820277" name="Line 53"/>
          <p:cNvSpPr>
            <a:spLocks noChangeShapeType="1"/>
          </p:cNvSpPr>
          <p:nvPr/>
        </p:nvSpPr>
        <p:spPr bwMode="auto">
          <a:xfrm>
            <a:off x="1847850" y="1196975"/>
            <a:ext cx="0" cy="27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78" name="AutoShape 54"/>
          <p:cNvSpPr>
            <a:spLocks noChangeArrowheads="1"/>
          </p:cNvSpPr>
          <p:nvPr/>
        </p:nvSpPr>
        <p:spPr bwMode="auto">
          <a:xfrm>
            <a:off x="6557963" y="1905000"/>
            <a:ext cx="1062037" cy="544513"/>
          </a:xfrm>
          <a:prstGeom prst="cube">
            <a:avLst>
              <a:gd name="adj" fmla="val 25000"/>
            </a:avLst>
          </a:prstGeom>
          <a:noFill/>
          <a:ln w="1905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800" b="1">
                <a:solidFill>
                  <a:srgbClr val="0000CC"/>
                </a:solidFill>
                <a:effectLst>
                  <a:outerShdw blurRad="38100" dist="38100" dir="2700000" algn="tl">
                    <a:srgbClr val="C0C0C0"/>
                  </a:outerShdw>
                </a:effectLst>
              </a:rPr>
              <a:t>THUMBNAIL GPS MAP IMAGE (bytes)</a:t>
            </a:r>
          </a:p>
        </p:txBody>
      </p:sp>
      <p:sp>
        <p:nvSpPr>
          <p:cNvPr id="820279" name="AutoShape 55"/>
          <p:cNvSpPr>
            <a:spLocks noChangeArrowheads="1"/>
          </p:cNvSpPr>
          <p:nvPr/>
        </p:nvSpPr>
        <p:spPr bwMode="auto">
          <a:xfrm>
            <a:off x="6557963" y="2503488"/>
            <a:ext cx="646112" cy="434975"/>
          </a:xfrm>
          <a:prstGeom prst="cube">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500"/>
              <a:t>WIDE GPS MAP IMAGE (bytes)</a:t>
            </a:r>
          </a:p>
        </p:txBody>
      </p:sp>
      <p:sp>
        <p:nvSpPr>
          <p:cNvPr id="820280" name="AutoShape 56"/>
          <p:cNvSpPr>
            <a:spLocks noChangeArrowheads="1"/>
          </p:cNvSpPr>
          <p:nvPr/>
        </p:nvSpPr>
        <p:spPr bwMode="auto">
          <a:xfrm>
            <a:off x="6557963" y="2994025"/>
            <a:ext cx="646112" cy="434975"/>
          </a:xfrm>
          <a:prstGeom prst="cube">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500"/>
              <a:t>ZOOMED GPS MAP IMAGE (bytes)</a:t>
            </a:r>
          </a:p>
        </p:txBody>
      </p:sp>
      <p:sp>
        <p:nvSpPr>
          <p:cNvPr id="820281" name="AutoShape 57"/>
          <p:cNvSpPr>
            <a:spLocks noChangeArrowheads="1"/>
          </p:cNvSpPr>
          <p:nvPr/>
        </p:nvSpPr>
        <p:spPr bwMode="auto">
          <a:xfrm>
            <a:off x="1570038" y="1905000"/>
            <a:ext cx="554037" cy="327025"/>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9262" tIns="29631" rIns="59262" bIns="29631" anchor="ctr"/>
          <a:lstStyle/>
          <a:p>
            <a:pPr algn="ctr" defTabSz="592138"/>
            <a:r>
              <a:rPr lang="en-US" sz="500"/>
              <a:t>Date/What </a:t>
            </a:r>
          </a:p>
          <a:p>
            <a:pPr algn="ctr" defTabSz="592138"/>
            <a:r>
              <a:rPr lang="en-US" sz="500"/>
              <a:t>Changed</a:t>
            </a:r>
          </a:p>
          <a:p>
            <a:pPr algn="ctr" defTabSz="592138"/>
            <a:r>
              <a:rPr lang="en-US" sz="500"/>
              <a:t>.</a:t>
            </a:r>
          </a:p>
          <a:p>
            <a:pPr algn="ctr" defTabSz="592138"/>
            <a:r>
              <a:rPr lang="en-US" sz="500"/>
              <a:t>.</a:t>
            </a:r>
          </a:p>
        </p:txBody>
      </p:sp>
      <p:sp>
        <p:nvSpPr>
          <p:cNvPr id="820282" name="Line 58"/>
          <p:cNvSpPr>
            <a:spLocks noChangeShapeType="1"/>
          </p:cNvSpPr>
          <p:nvPr/>
        </p:nvSpPr>
        <p:spPr bwMode="auto">
          <a:xfrm>
            <a:off x="6465888" y="1851025"/>
            <a:ext cx="0" cy="141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83" name="Line 59"/>
          <p:cNvSpPr>
            <a:spLocks noChangeShapeType="1"/>
          </p:cNvSpPr>
          <p:nvPr/>
        </p:nvSpPr>
        <p:spPr bwMode="auto">
          <a:xfrm>
            <a:off x="6465888" y="2286000"/>
            <a:ext cx="107950"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84" name="Line 60"/>
          <p:cNvSpPr>
            <a:spLocks noChangeShapeType="1"/>
          </p:cNvSpPr>
          <p:nvPr/>
        </p:nvSpPr>
        <p:spPr bwMode="auto">
          <a:xfrm>
            <a:off x="6465888" y="2776538"/>
            <a:ext cx="92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85" name="Line 61"/>
          <p:cNvSpPr>
            <a:spLocks noChangeShapeType="1"/>
          </p:cNvSpPr>
          <p:nvPr/>
        </p:nvSpPr>
        <p:spPr bwMode="auto">
          <a:xfrm>
            <a:off x="6465888" y="3265488"/>
            <a:ext cx="920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286" name="Text Box 62"/>
          <p:cNvSpPr txBox="1">
            <a:spLocks noChangeArrowheads="1"/>
          </p:cNvSpPr>
          <p:nvPr/>
        </p:nvSpPr>
        <p:spPr bwMode="auto">
          <a:xfrm>
            <a:off x="6788150" y="3482975"/>
            <a:ext cx="1397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spAutoFit/>
          </a:bodyPr>
          <a:lstStyle>
            <a:lvl1pPr defTabSz="592138">
              <a:defRPr kumimoji="1" sz="2400">
                <a:solidFill>
                  <a:schemeClr val="tx1"/>
                </a:solidFill>
                <a:latin typeface="Times New Roman" pitchFamily="18" charset="0"/>
              </a:defRPr>
            </a:lvl1pPr>
            <a:lvl2pPr marL="296863" defTabSz="592138">
              <a:defRPr kumimoji="1" sz="2400">
                <a:solidFill>
                  <a:schemeClr val="tx1"/>
                </a:solidFill>
                <a:latin typeface="Times New Roman" pitchFamily="18" charset="0"/>
              </a:defRPr>
            </a:lvl2pPr>
            <a:lvl3pPr marL="592138" defTabSz="592138">
              <a:defRPr kumimoji="1" sz="2400">
                <a:solidFill>
                  <a:schemeClr val="tx1"/>
                </a:solidFill>
                <a:latin typeface="Times New Roman" pitchFamily="18" charset="0"/>
              </a:defRPr>
            </a:lvl3pPr>
            <a:lvl4pPr marL="889000" defTabSz="592138">
              <a:defRPr kumimoji="1" sz="2400">
                <a:solidFill>
                  <a:schemeClr val="tx1"/>
                </a:solidFill>
                <a:latin typeface="Times New Roman" pitchFamily="18" charset="0"/>
              </a:defRPr>
            </a:lvl4pPr>
            <a:lvl5pPr marL="1185863" defTabSz="592138">
              <a:defRPr kumimoji="1" sz="2400">
                <a:solidFill>
                  <a:schemeClr val="tx1"/>
                </a:solidFill>
                <a:latin typeface="Times New Roman" pitchFamily="18" charset="0"/>
              </a:defRPr>
            </a:lvl5pPr>
            <a:lvl6pPr marL="1643063" defTabSz="592138" fontAlgn="base">
              <a:spcBef>
                <a:spcPct val="0"/>
              </a:spcBef>
              <a:spcAft>
                <a:spcPct val="0"/>
              </a:spcAft>
              <a:defRPr kumimoji="1" sz="2400">
                <a:solidFill>
                  <a:schemeClr val="tx1"/>
                </a:solidFill>
                <a:latin typeface="Times New Roman" pitchFamily="18" charset="0"/>
              </a:defRPr>
            </a:lvl6pPr>
            <a:lvl7pPr marL="2100263" defTabSz="592138" fontAlgn="base">
              <a:spcBef>
                <a:spcPct val="0"/>
              </a:spcBef>
              <a:spcAft>
                <a:spcPct val="0"/>
              </a:spcAft>
              <a:defRPr kumimoji="1" sz="2400">
                <a:solidFill>
                  <a:schemeClr val="tx1"/>
                </a:solidFill>
                <a:latin typeface="Times New Roman" pitchFamily="18" charset="0"/>
              </a:defRPr>
            </a:lvl7pPr>
            <a:lvl8pPr marL="2557463" defTabSz="592138" fontAlgn="base">
              <a:spcBef>
                <a:spcPct val="0"/>
              </a:spcBef>
              <a:spcAft>
                <a:spcPct val="0"/>
              </a:spcAft>
              <a:defRPr kumimoji="1" sz="2400">
                <a:solidFill>
                  <a:schemeClr val="tx1"/>
                </a:solidFill>
                <a:latin typeface="Times New Roman" pitchFamily="18" charset="0"/>
              </a:defRPr>
            </a:lvl8pPr>
            <a:lvl9pPr marL="3014663" defTabSz="592138" fontAlgn="base">
              <a:spcBef>
                <a:spcPct val="0"/>
              </a:spcBef>
              <a:spcAft>
                <a:spcPct val="0"/>
              </a:spcAft>
              <a:defRPr kumimoji="1" sz="2400">
                <a:solidFill>
                  <a:schemeClr val="tx1"/>
                </a:solidFill>
                <a:latin typeface="Times New Roman" pitchFamily="18" charset="0"/>
              </a:defRPr>
            </a:lvl9pPr>
          </a:lstStyle>
          <a:p>
            <a:pPr>
              <a:spcBef>
                <a:spcPct val="50000"/>
              </a:spcBef>
            </a:pPr>
            <a:r>
              <a:rPr kumimoji="0" lang="en-US" sz="600" b="1"/>
              <a:t>.</a:t>
            </a:r>
          </a:p>
          <a:p>
            <a:pPr>
              <a:spcBef>
                <a:spcPct val="50000"/>
              </a:spcBef>
            </a:pPr>
            <a:r>
              <a:rPr kumimoji="0" lang="en-US" sz="600" b="1"/>
              <a:t>.</a:t>
            </a:r>
          </a:p>
          <a:p>
            <a:pPr>
              <a:spcBef>
                <a:spcPct val="50000"/>
              </a:spcBef>
            </a:pPr>
            <a:r>
              <a:rPr kumimoji="0" lang="en-US" sz="600" b="1"/>
              <a:t>.</a:t>
            </a:r>
          </a:p>
        </p:txBody>
      </p:sp>
      <p:pic>
        <p:nvPicPr>
          <p:cNvPr id="820287" name="Picture 63"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6200" y="708025"/>
            <a:ext cx="138113" cy="163513"/>
          </a:xfrm>
          <a:prstGeom prst="rect">
            <a:avLst/>
          </a:prstGeom>
          <a:noFill/>
          <a:extLst>
            <a:ext uri="{909E8E84-426E-40DD-AFC4-6F175D3DCCD1}">
              <a14:hiddenFill xmlns:a14="http://schemas.microsoft.com/office/drawing/2010/main">
                <a:solidFill>
                  <a:srgbClr val="FFFFFF"/>
                </a:solidFill>
              </a14:hiddenFill>
            </a:ext>
          </a:extLst>
        </p:spPr>
      </p:pic>
      <p:pic>
        <p:nvPicPr>
          <p:cNvPr id="820288" name="Picture 64"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1895475"/>
            <a:ext cx="139700" cy="161925"/>
          </a:xfrm>
          <a:prstGeom prst="rect">
            <a:avLst/>
          </a:prstGeom>
          <a:noFill/>
          <a:extLst>
            <a:ext uri="{909E8E84-426E-40DD-AFC4-6F175D3DCCD1}">
              <a14:hiddenFill xmlns:a14="http://schemas.microsoft.com/office/drawing/2010/main">
                <a:solidFill>
                  <a:srgbClr val="FFFFFF"/>
                </a:solidFill>
              </a14:hiddenFill>
            </a:ext>
          </a:extLst>
        </p:spPr>
      </p:pic>
      <p:pic>
        <p:nvPicPr>
          <p:cNvPr id="820289" name="Picture 65"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2075" y="1633538"/>
            <a:ext cx="138113" cy="161925"/>
          </a:xfrm>
          <a:prstGeom prst="rect">
            <a:avLst/>
          </a:prstGeom>
          <a:noFill/>
          <a:extLst>
            <a:ext uri="{909E8E84-426E-40DD-AFC4-6F175D3DCCD1}">
              <a14:hiddenFill xmlns:a14="http://schemas.microsoft.com/office/drawing/2010/main">
                <a:solidFill>
                  <a:srgbClr val="FFFFFF"/>
                </a:solidFill>
              </a14:hiddenFill>
            </a:ext>
          </a:extLst>
        </p:spPr>
      </p:pic>
      <p:pic>
        <p:nvPicPr>
          <p:cNvPr id="820290" name="Picture 66"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3925" y="1633538"/>
            <a:ext cx="138113" cy="161925"/>
          </a:xfrm>
          <a:prstGeom prst="rect">
            <a:avLst/>
          </a:prstGeom>
          <a:noFill/>
          <a:extLst>
            <a:ext uri="{909E8E84-426E-40DD-AFC4-6F175D3DCCD1}">
              <a14:hiddenFill xmlns:a14="http://schemas.microsoft.com/office/drawing/2010/main">
                <a:solidFill>
                  <a:srgbClr val="FFFFFF"/>
                </a:solidFill>
              </a14:hiddenFill>
            </a:ext>
          </a:extLst>
        </p:spPr>
      </p:pic>
      <p:pic>
        <p:nvPicPr>
          <p:cNvPr id="820291" name="Picture 67"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6075" y="1633538"/>
            <a:ext cx="138113" cy="161925"/>
          </a:xfrm>
          <a:prstGeom prst="rect">
            <a:avLst/>
          </a:prstGeom>
          <a:noFill/>
          <a:extLst>
            <a:ext uri="{909E8E84-426E-40DD-AFC4-6F175D3DCCD1}">
              <a14:hiddenFill xmlns:a14="http://schemas.microsoft.com/office/drawing/2010/main">
                <a:solidFill>
                  <a:srgbClr val="FFFFFF"/>
                </a:solidFill>
              </a14:hiddenFill>
            </a:ext>
          </a:extLst>
        </p:spPr>
      </p:pic>
      <p:pic>
        <p:nvPicPr>
          <p:cNvPr id="820292" name="Picture 68"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4188" y="1633538"/>
            <a:ext cx="139700" cy="161925"/>
          </a:xfrm>
          <a:prstGeom prst="rect">
            <a:avLst/>
          </a:prstGeom>
          <a:noFill/>
          <a:extLst>
            <a:ext uri="{909E8E84-426E-40DD-AFC4-6F175D3DCCD1}">
              <a14:hiddenFill xmlns:a14="http://schemas.microsoft.com/office/drawing/2010/main">
                <a:solidFill>
                  <a:srgbClr val="FFFFFF"/>
                </a:solidFill>
              </a14:hiddenFill>
            </a:ext>
          </a:extLst>
        </p:spPr>
      </p:pic>
      <p:pic>
        <p:nvPicPr>
          <p:cNvPr id="820293" name="Picture 69"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2038" y="1633538"/>
            <a:ext cx="138112" cy="161925"/>
          </a:xfrm>
          <a:prstGeom prst="rect">
            <a:avLst/>
          </a:prstGeom>
          <a:noFill/>
          <a:extLst>
            <a:ext uri="{909E8E84-426E-40DD-AFC4-6F175D3DCCD1}">
              <a14:hiddenFill xmlns:a14="http://schemas.microsoft.com/office/drawing/2010/main">
                <a:solidFill>
                  <a:srgbClr val="FFFFFF"/>
                </a:solidFill>
              </a14:hiddenFill>
            </a:ext>
          </a:extLst>
        </p:spPr>
      </p:pic>
      <p:pic>
        <p:nvPicPr>
          <p:cNvPr id="820294" name="Picture 70"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6075" y="1633538"/>
            <a:ext cx="138113" cy="161925"/>
          </a:xfrm>
          <a:prstGeom prst="rect">
            <a:avLst/>
          </a:prstGeom>
          <a:noFill/>
          <a:extLst>
            <a:ext uri="{909E8E84-426E-40DD-AFC4-6F175D3DCCD1}">
              <a14:hiddenFill xmlns:a14="http://schemas.microsoft.com/office/drawing/2010/main">
                <a:solidFill>
                  <a:srgbClr val="FFFFFF"/>
                </a:solidFill>
              </a14:hiddenFill>
            </a:ext>
          </a:extLst>
        </p:spPr>
      </p:pic>
      <p:pic>
        <p:nvPicPr>
          <p:cNvPr id="820295" name="Picture 71"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0075" y="2776538"/>
            <a:ext cx="138113" cy="161925"/>
          </a:xfrm>
          <a:prstGeom prst="rect">
            <a:avLst/>
          </a:prstGeom>
          <a:noFill/>
          <a:extLst>
            <a:ext uri="{909E8E84-426E-40DD-AFC4-6F175D3DCCD1}">
              <a14:hiddenFill xmlns:a14="http://schemas.microsoft.com/office/drawing/2010/main">
                <a:solidFill>
                  <a:srgbClr val="FFFFFF"/>
                </a:solidFill>
              </a14:hiddenFill>
            </a:ext>
          </a:extLst>
        </p:spPr>
      </p:pic>
      <p:pic>
        <p:nvPicPr>
          <p:cNvPr id="820296" name="Picture 72"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4075" y="2776538"/>
            <a:ext cx="138113" cy="161925"/>
          </a:xfrm>
          <a:prstGeom prst="rect">
            <a:avLst/>
          </a:prstGeom>
          <a:noFill/>
          <a:extLst>
            <a:ext uri="{909E8E84-426E-40DD-AFC4-6F175D3DCCD1}">
              <a14:hiddenFill xmlns:a14="http://schemas.microsoft.com/office/drawing/2010/main">
                <a:solidFill>
                  <a:srgbClr val="FFFFFF"/>
                </a:solidFill>
              </a14:hiddenFill>
            </a:ext>
          </a:extLst>
        </p:spPr>
      </p:pic>
      <p:pic>
        <p:nvPicPr>
          <p:cNvPr id="820297" name="Picture 73"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4546600"/>
            <a:ext cx="217488" cy="254000"/>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pic>
        <p:nvPicPr>
          <p:cNvPr id="820298" name="Picture 74"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0075" y="3265488"/>
            <a:ext cx="138113" cy="163512"/>
          </a:xfrm>
          <a:prstGeom prst="rect">
            <a:avLst/>
          </a:prstGeom>
          <a:noFill/>
          <a:extLst>
            <a:ext uri="{909E8E84-426E-40DD-AFC4-6F175D3DCCD1}">
              <a14:hiddenFill xmlns:a14="http://schemas.microsoft.com/office/drawing/2010/main">
                <a:solidFill>
                  <a:srgbClr val="FFFFFF"/>
                </a:solidFill>
              </a14:hiddenFill>
            </a:ext>
          </a:extLst>
        </p:spPr>
      </p:pic>
      <p:pic>
        <p:nvPicPr>
          <p:cNvPr id="820299" name="Picture 75"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0075" y="3700463"/>
            <a:ext cx="138113" cy="163512"/>
          </a:xfrm>
          <a:prstGeom prst="rect">
            <a:avLst/>
          </a:prstGeom>
          <a:noFill/>
          <a:extLst>
            <a:ext uri="{909E8E84-426E-40DD-AFC4-6F175D3DCCD1}">
              <a14:hiddenFill xmlns:a14="http://schemas.microsoft.com/office/drawing/2010/main">
                <a:solidFill>
                  <a:srgbClr val="FFFFFF"/>
                </a:solidFill>
              </a14:hiddenFill>
            </a:ext>
          </a:extLst>
        </p:spPr>
      </p:pic>
      <p:sp>
        <p:nvSpPr>
          <p:cNvPr id="820301" name="AutoShape 77"/>
          <p:cNvSpPr>
            <a:spLocks noChangeArrowheads="1"/>
          </p:cNvSpPr>
          <p:nvPr/>
        </p:nvSpPr>
        <p:spPr bwMode="auto">
          <a:xfrm>
            <a:off x="2216150" y="3711575"/>
            <a:ext cx="647700" cy="327025"/>
          </a:xfrm>
          <a:prstGeom prst="cube">
            <a:avLst>
              <a:gd name="adj" fmla="val 25000"/>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Thumbnail_GIF All Data (bytes)</a:t>
            </a:r>
          </a:p>
        </p:txBody>
      </p:sp>
      <p:sp>
        <p:nvSpPr>
          <p:cNvPr id="820302" name="AutoShape 78"/>
          <p:cNvSpPr>
            <a:spLocks noChangeArrowheads="1"/>
          </p:cNvSpPr>
          <p:nvPr/>
        </p:nvSpPr>
        <p:spPr bwMode="auto">
          <a:xfrm>
            <a:off x="1570038" y="3200400"/>
            <a:ext cx="600075" cy="327025"/>
          </a:xfrm>
          <a:prstGeom prst="cube">
            <a:avLst>
              <a:gd name="adj" fmla="val 25000"/>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OFFSET_SEC Removed Data</a:t>
            </a:r>
          </a:p>
        </p:txBody>
      </p:sp>
      <p:sp>
        <p:nvSpPr>
          <p:cNvPr id="820303" name="AutoShape 79"/>
          <p:cNvSpPr>
            <a:spLocks noChangeArrowheads="1"/>
          </p:cNvSpPr>
          <p:nvPr/>
        </p:nvSpPr>
        <p:spPr bwMode="auto">
          <a:xfrm>
            <a:off x="1662113" y="4092575"/>
            <a:ext cx="415925" cy="327025"/>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500"/>
              <a:t>MIN</a:t>
            </a:r>
          </a:p>
          <a:p>
            <a:pPr algn="ctr" defTabSz="592138"/>
            <a:r>
              <a:rPr lang="en-US" sz="500"/>
              <a:t>AVG</a:t>
            </a:r>
          </a:p>
          <a:p>
            <a:pPr algn="ctr" defTabSz="592138"/>
            <a:r>
              <a:rPr lang="en-US" sz="500"/>
              <a:t>MAX</a:t>
            </a:r>
          </a:p>
          <a:p>
            <a:pPr algn="ctr" defTabSz="592138"/>
            <a:r>
              <a:rPr lang="en-US" sz="500"/>
              <a:t>NUMPTS</a:t>
            </a:r>
          </a:p>
        </p:txBody>
      </p:sp>
      <p:sp>
        <p:nvSpPr>
          <p:cNvPr id="820304" name="AutoShape 80"/>
          <p:cNvSpPr>
            <a:spLocks noChangeArrowheads="1"/>
          </p:cNvSpPr>
          <p:nvPr/>
        </p:nvSpPr>
        <p:spPr bwMode="auto">
          <a:xfrm>
            <a:off x="1570038" y="3711575"/>
            <a:ext cx="600075" cy="327025"/>
          </a:xfrm>
          <a:prstGeom prst="cube">
            <a:avLst>
              <a:gd name="adj" fmla="val 25000"/>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VALUE Removed Data</a:t>
            </a:r>
          </a:p>
        </p:txBody>
      </p:sp>
      <p:sp>
        <p:nvSpPr>
          <p:cNvPr id="820305" name="AutoShape 81"/>
          <p:cNvSpPr>
            <a:spLocks noChangeArrowheads="1"/>
          </p:cNvSpPr>
          <p:nvPr/>
        </p:nvSpPr>
        <p:spPr bwMode="auto">
          <a:xfrm>
            <a:off x="2216150" y="1470025"/>
            <a:ext cx="647700" cy="381000"/>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700" b="1"/>
              <a:t>Purged Channels</a:t>
            </a:r>
          </a:p>
        </p:txBody>
      </p:sp>
      <p:pic>
        <p:nvPicPr>
          <p:cNvPr id="820306" name="Picture 82"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3963" y="1633538"/>
            <a:ext cx="138112" cy="161925"/>
          </a:xfrm>
          <a:prstGeom prst="rect">
            <a:avLst/>
          </a:prstGeom>
          <a:noFill/>
          <a:extLst>
            <a:ext uri="{909E8E84-426E-40DD-AFC4-6F175D3DCCD1}">
              <a14:hiddenFill xmlns:a14="http://schemas.microsoft.com/office/drawing/2010/main">
                <a:solidFill>
                  <a:srgbClr val="FFFFFF"/>
                </a:solidFill>
              </a14:hiddenFill>
            </a:ext>
          </a:extLst>
        </p:spPr>
      </p:pic>
      <p:sp>
        <p:nvSpPr>
          <p:cNvPr id="820307" name="Line 83"/>
          <p:cNvSpPr>
            <a:spLocks noChangeShapeType="1"/>
          </p:cNvSpPr>
          <p:nvPr/>
        </p:nvSpPr>
        <p:spPr bwMode="auto">
          <a:xfrm>
            <a:off x="2540000" y="1196975"/>
            <a:ext cx="0" cy="27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08" name="AutoShape 84"/>
          <p:cNvSpPr>
            <a:spLocks noChangeArrowheads="1"/>
          </p:cNvSpPr>
          <p:nvPr/>
        </p:nvSpPr>
        <p:spPr bwMode="auto">
          <a:xfrm>
            <a:off x="2262188" y="1905000"/>
            <a:ext cx="555625" cy="271463"/>
          </a:xfrm>
          <a:prstGeom prst="bracePair">
            <a:avLst>
              <a:gd name="adj" fmla="val 833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Same As ChannelData</a:t>
            </a:r>
          </a:p>
        </p:txBody>
      </p:sp>
      <p:sp>
        <p:nvSpPr>
          <p:cNvPr id="820309" name="AutoShape 85"/>
          <p:cNvSpPr>
            <a:spLocks noChangeArrowheads="1"/>
          </p:cNvSpPr>
          <p:nvPr/>
        </p:nvSpPr>
        <p:spPr bwMode="auto">
          <a:xfrm>
            <a:off x="3048000" y="1905000"/>
            <a:ext cx="554038" cy="327025"/>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9262" tIns="29631" rIns="59262" bIns="29631" anchor="ctr"/>
          <a:lstStyle/>
          <a:p>
            <a:pPr algn="ctr" defTabSz="592138"/>
            <a:r>
              <a:rPr lang="en-US" sz="500"/>
              <a:t>Date/What </a:t>
            </a:r>
          </a:p>
          <a:p>
            <a:pPr algn="ctr" defTabSz="592138"/>
            <a:r>
              <a:rPr lang="en-US" sz="500"/>
              <a:t>Changed</a:t>
            </a:r>
          </a:p>
          <a:p>
            <a:pPr algn="ctr" defTabSz="592138"/>
            <a:r>
              <a:rPr lang="en-US" sz="500"/>
              <a:t>.</a:t>
            </a:r>
          </a:p>
          <a:p>
            <a:pPr algn="ctr" defTabSz="592138"/>
            <a:r>
              <a:rPr lang="en-US" sz="500"/>
              <a:t>.</a:t>
            </a:r>
          </a:p>
        </p:txBody>
      </p:sp>
      <p:grpSp>
        <p:nvGrpSpPr>
          <p:cNvPr id="820310" name="Group 86"/>
          <p:cNvGrpSpPr>
            <a:grpSpLocks/>
          </p:cNvGrpSpPr>
          <p:nvPr/>
        </p:nvGrpSpPr>
        <p:grpSpPr bwMode="auto">
          <a:xfrm>
            <a:off x="2955925" y="1470025"/>
            <a:ext cx="692150" cy="381000"/>
            <a:chOff x="8592" y="240"/>
            <a:chExt cx="720" cy="336"/>
          </a:xfrm>
        </p:grpSpPr>
        <p:sp>
          <p:nvSpPr>
            <p:cNvPr id="820311" name="AutoShape 87"/>
            <p:cNvSpPr>
              <a:spLocks noChangeArrowheads="1"/>
            </p:cNvSpPr>
            <p:nvPr/>
          </p:nvSpPr>
          <p:spPr bwMode="auto">
            <a:xfrm>
              <a:off x="8592" y="240"/>
              <a:ext cx="720" cy="336"/>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700" b="1"/>
                <a:t>Verifications</a:t>
              </a:r>
            </a:p>
          </p:txBody>
        </p:sp>
        <p:pic>
          <p:nvPicPr>
            <p:cNvPr id="820312" name="Picture 88"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80" y="384"/>
              <a:ext cx="144" cy="144"/>
            </a:xfrm>
            <a:prstGeom prst="rect">
              <a:avLst/>
            </a:prstGeom>
            <a:noFill/>
            <a:extLst>
              <a:ext uri="{909E8E84-426E-40DD-AFC4-6F175D3DCCD1}">
                <a14:hiddenFill xmlns:a14="http://schemas.microsoft.com/office/drawing/2010/main">
                  <a:solidFill>
                    <a:srgbClr val="FFFFFF"/>
                  </a:solidFill>
                </a14:hiddenFill>
              </a:ext>
            </a:extLst>
          </p:spPr>
        </p:pic>
      </p:grpSp>
      <p:sp>
        <p:nvSpPr>
          <p:cNvPr id="820313" name="AutoShape 89"/>
          <p:cNvSpPr>
            <a:spLocks noChangeArrowheads="1"/>
          </p:cNvSpPr>
          <p:nvPr/>
        </p:nvSpPr>
        <p:spPr bwMode="auto">
          <a:xfrm>
            <a:off x="3094038" y="4027488"/>
            <a:ext cx="739775" cy="273050"/>
          </a:xfrm>
          <a:prstGeom prst="flowChartProcess">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7787" tIns="29631" rIns="59262" bIns="29631" anchor="ctr"/>
          <a:lstStyle/>
          <a:p>
            <a:pPr algn="ctr" defTabSz="592138"/>
            <a:r>
              <a:rPr lang="en-US" sz="600"/>
              <a:t>Extracted Features</a:t>
            </a:r>
          </a:p>
        </p:txBody>
      </p:sp>
      <p:sp>
        <p:nvSpPr>
          <p:cNvPr id="820314" name="Line 90"/>
          <p:cNvSpPr>
            <a:spLocks noChangeShapeType="1"/>
          </p:cNvSpPr>
          <p:nvPr/>
        </p:nvSpPr>
        <p:spPr bwMode="auto">
          <a:xfrm>
            <a:off x="2955925" y="4137025"/>
            <a:ext cx="13811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15" name="AutoShape 91"/>
          <p:cNvSpPr>
            <a:spLocks noChangeArrowheads="1"/>
          </p:cNvSpPr>
          <p:nvPr/>
        </p:nvSpPr>
        <p:spPr bwMode="auto">
          <a:xfrm>
            <a:off x="3879850" y="4027488"/>
            <a:ext cx="368300" cy="217487"/>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Name/ Value</a:t>
            </a:r>
          </a:p>
        </p:txBody>
      </p:sp>
      <p:pic>
        <p:nvPicPr>
          <p:cNvPr id="820316" name="Picture 92"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0075" y="4081463"/>
            <a:ext cx="138113" cy="163512"/>
          </a:xfrm>
          <a:prstGeom prst="rect">
            <a:avLst/>
          </a:prstGeom>
          <a:noFill/>
          <a:extLst>
            <a:ext uri="{909E8E84-426E-40DD-AFC4-6F175D3DCCD1}">
              <a14:hiddenFill xmlns:a14="http://schemas.microsoft.com/office/drawing/2010/main">
                <a:solidFill>
                  <a:srgbClr val="FFFFFF"/>
                </a:solidFill>
              </a14:hiddenFill>
            </a:ext>
          </a:extLst>
        </p:spPr>
      </p:pic>
      <p:grpSp>
        <p:nvGrpSpPr>
          <p:cNvPr id="820317" name="Group 93"/>
          <p:cNvGrpSpPr>
            <a:grpSpLocks/>
          </p:cNvGrpSpPr>
          <p:nvPr/>
        </p:nvGrpSpPr>
        <p:grpSpPr bwMode="auto">
          <a:xfrm>
            <a:off x="7158038" y="1470025"/>
            <a:ext cx="692150" cy="381000"/>
            <a:chOff x="8592" y="240"/>
            <a:chExt cx="720" cy="336"/>
          </a:xfrm>
        </p:grpSpPr>
        <p:sp>
          <p:nvSpPr>
            <p:cNvPr id="820318" name="AutoShape 94"/>
            <p:cNvSpPr>
              <a:spLocks noChangeArrowheads="1"/>
            </p:cNvSpPr>
            <p:nvPr/>
          </p:nvSpPr>
          <p:spPr bwMode="auto">
            <a:xfrm>
              <a:off x="8592" y="240"/>
              <a:ext cx="720" cy="336"/>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700" b="1"/>
                <a:t>Configuration</a:t>
              </a:r>
            </a:p>
          </p:txBody>
        </p:sp>
        <p:pic>
          <p:nvPicPr>
            <p:cNvPr id="820319" name="Picture 95"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80" y="384"/>
              <a:ext cx="144" cy="144"/>
            </a:xfrm>
            <a:prstGeom prst="rect">
              <a:avLst/>
            </a:prstGeom>
            <a:noFill/>
            <a:extLst>
              <a:ext uri="{909E8E84-426E-40DD-AFC4-6F175D3DCCD1}">
                <a14:hiddenFill xmlns:a14="http://schemas.microsoft.com/office/drawing/2010/main">
                  <a:solidFill>
                    <a:srgbClr val="FFFFFF"/>
                  </a:solidFill>
                </a14:hiddenFill>
              </a:ext>
            </a:extLst>
          </p:spPr>
        </p:pic>
      </p:grpSp>
      <p:sp>
        <p:nvSpPr>
          <p:cNvPr id="820320" name="AutoShape 96"/>
          <p:cNvSpPr>
            <a:spLocks noChangeArrowheads="1"/>
          </p:cNvSpPr>
          <p:nvPr/>
        </p:nvSpPr>
        <p:spPr bwMode="auto">
          <a:xfrm>
            <a:off x="7766050" y="2014538"/>
            <a:ext cx="692150" cy="271462"/>
          </a:xfrm>
          <a:prstGeom prst="cube">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ConfigFileUsed (string)</a:t>
            </a:r>
          </a:p>
        </p:txBody>
      </p:sp>
      <p:sp>
        <p:nvSpPr>
          <p:cNvPr id="820321" name="Line 97"/>
          <p:cNvSpPr>
            <a:spLocks noChangeShapeType="1"/>
          </p:cNvSpPr>
          <p:nvPr/>
        </p:nvSpPr>
        <p:spPr bwMode="auto">
          <a:xfrm>
            <a:off x="7672388" y="1851025"/>
            <a:ext cx="0" cy="325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22" name="Line 98"/>
          <p:cNvSpPr>
            <a:spLocks noChangeShapeType="1"/>
          </p:cNvSpPr>
          <p:nvPr/>
        </p:nvSpPr>
        <p:spPr bwMode="auto">
          <a:xfrm>
            <a:off x="7672388" y="2176463"/>
            <a:ext cx="10953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nvGrpSpPr>
          <p:cNvPr id="820323" name="Group 99"/>
          <p:cNvGrpSpPr>
            <a:grpSpLocks/>
          </p:cNvGrpSpPr>
          <p:nvPr/>
        </p:nvGrpSpPr>
        <p:grpSpPr bwMode="auto">
          <a:xfrm>
            <a:off x="8266113" y="544513"/>
            <a:ext cx="693737" cy="381000"/>
            <a:chOff x="8592" y="240"/>
            <a:chExt cx="720" cy="336"/>
          </a:xfrm>
        </p:grpSpPr>
        <p:sp>
          <p:nvSpPr>
            <p:cNvPr id="820324" name="AutoShape 100"/>
            <p:cNvSpPr>
              <a:spLocks noChangeArrowheads="1"/>
            </p:cNvSpPr>
            <p:nvPr/>
          </p:nvSpPr>
          <p:spPr bwMode="auto">
            <a:xfrm>
              <a:off x="8592" y="240"/>
              <a:ext cx="720" cy="336"/>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600"/>
                <a:t>Versions</a:t>
              </a:r>
            </a:p>
          </p:txBody>
        </p:sp>
        <p:pic>
          <p:nvPicPr>
            <p:cNvPr id="820325" name="Picture 101"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80" y="384"/>
              <a:ext cx="144" cy="1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0326" name="Group 102"/>
          <p:cNvGrpSpPr>
            <a:grpSpLocks/>
          </p:cNvGrpSpPr>
          <p:nvPr/>
        </p:nvGrpSpPr>
        <p:grpSpPr bwMode="auto">
          <a:xfrm>
            <a:off x="7943850" y="1470025"/>
            <a:ext cx="830263" cy="381000"/>
            <a:chOff x="5280" y="240"/>
            <a:chExt cx="864" cy="336"/>
          </a:xfrm>
        </p:grpSpPr>
        <p:sp>
          <p:nvSpPr>
            <p:cNvPr id="820327" name="AutoShape 103"/>
            <p:cNvSpPr>
              <a:spLocks noChangeArrowheads="1"/>
            </p:cNvSpPr>
            <p:nvPr/>
          </p:nvSpPr>
          <p:spPr bwMode="auto">
            <a:xfrm>
              <a:off x="5280" y="240"/>
              <a:ext cx="864" cy="336"/>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700" b="1"/>
                <a:t>Validation_Messages</a:t>
              </a:r>
            </a:p>
          </p:txBody>
        </p:sp>
        <p:pic>
          <p:nvPicPr>
            <p:cNvPr id="820328" name="Picture 104"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4" y="384"/>
              <a:ext cx="144" cy="144"/>
            </a:xfrm>
            <a:prstGeom prst="rect">
              <a:avLst/>
            </a:prstGeom>
            <a:noFill/>
            <a:extLst>
              <a:ext uri="{909E8E84-426E-40DD-AFC4-6F175D3DCCD1}">
                <a14:hiddenFill xmlns:a14="http://schemas.microsoft.com/office/drawing/2010/main">
                  <a:solidFill>
                    <a:srgbClr val="FFFFFF"/>
                  </a:solidFill>
                </a14:hiddenFill>
              </a:ext>
            </a:extLst>
          </p:spPr>
        </p:pic>
      </p:grpSp>
      <p:sp>
        <p:nvSpPr>
          <p:cNvPr id="820329" name="Line 105"/>
          <p:cNvSpPr>
            <a:spLocks noChangeShapeType="1"/>
          </p:cNvSpPr>
          <p:nvPr/>
        </p:nvSpPr>
        <p:spPr bwMode="auto">
          <a:xfrm>
            <a:off x="3325813" y="1196975"/>
            <a:ext cx="0" cy="27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30" name="Line 106"/>
          <p:cNvSpPr>
            <a:spLocks noChangeShapeType="1"/>
          </p:cNvSpPr>
          <p:nvPr/>
        </p:nvSpPr>
        <p:spPr bwMode="auto">
          <a:xfrm>
            <a:off x="7527925" y="1196975"/>
            <a:ext cx="0" cy="27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31" name="Line 107"/>
          <p:cNvSpPr>
            <a:spLocks noChangeShapeType="1"/>
          </p:cNvSpPr>
          <p:nvPr/>
        </p:nvSpPr>
        <p:spPr bwMode="auto">
          <a:xfrm>
            <a:off x="8358188" y="1196975"/>
            <a:ext cx="0" cy="273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32" name="Line 108"/>
          <p:cNvSpPr>
            <a:spLocks noChangeShapeType="1"/>
          </p:cNvSpPr>
          <p:nvPr/>
        </p:nvSpPr>
        <p:spPr bwMode="auto">
          <a:xfrm>
            <a:off x="8589963" y="925513"/>
            <a:ext cx="0" cy="271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33" name="AutoShape 109"/>
          <p:cNvSpPr>
            <a:spLocks noChangeArrowheads="1"/>
          </p:cNvSpPr>
          <p:nvPr/>
        </p:nvSpPr>
        <p:spPr bwMode="auto">
          <a:xfrm>
            <a:off x="1108075" y="4892675"/>
            <a:ext cx="969963" cy="273050"/>
          </a:xfrm>
          <a:prstGeom prst="flowChartProcess">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7787" tIns="29631" rIns="59262" bIns="29631" anchor="ctr"/>
          <a:lstStyle/>
          <a:p>
            <a:pPr algn="ctr" defTabSz="592138"/>
            <a:r>
              <a:rPr lang="en-US" sz="800"/>
              <a:t>Histogram</a:t>
            </a:r>
          </a:p>
        </p:txBody>
      </p:sp>
      <p:pic>
        <p:nvPicPr>
          <p:cNvPr id="820334" name="Picture 110"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0150" y="4946650"/>
            <a:ext cx="139700" cy="163513"/>
          </a:xfrm>
          <a:prstGeom prst="rect">
            <a:avLst/>
          </a:prstGeom>
          <a:noFill/>
          <a:extLst>
            <a:ext uri="{909E8E84-426E-40DD-AFC4-6F175D3DCCD1}">
              <a14:hiddenFill xmlns:a14="http://schemas.microsoft.com/office/drawing/2010/main">
                <a:solidFill>
                  <a:srgbClr val="FFFFFF"/>
                </a:solidFill>
              </a14:hiddenFill>
            </a:ext>
          </a:extLst>
        </p:spPr>
      </p:pic>
      <p:sp>
        <p:nvSpPr>
          <p:cNvPr id="820335" name="AutoShape 111"/>
          <p:cNvSpPr>
            <a:spLocks noChangeArrowheads="1"/>
          </p:cNvSpPr>
          <p:nvPr/>
        </p:nvSpPr>
        <p:spPr bwMode="auto">
          <a:xfrm>
            <a:off x="1246188" y="5219700"/>
            <a:ext cx="1293812" cy="217488"/>
          </a:xfrm>
          <a:prstGeom prst="flowChartProcess">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7787" tIns="29631" rIns="59262" bIns="29631" anchor="ctr"/>
          <a:lstStyle/>
          <a:p>
            <a:pPr algn="r" defTabSz="592138"/>
            <a:r>
              <a:rPr lang="en-US" sz="800"/>
              <a:t>Wed Oct 27 12:30:02 EDT 2004</a:t>
            </a:r>
          </a:p>
        </p:txBody>
      </p:sp>
      <p:sp>
        <p:nvSpPr>
          <p:cNvPr id="820336" name="AutoShape 112"/>
          <p:cNvSpPr>
            <a:spLocks noChangeArrowheads="1"/>
          </p:cNvSpPr>
          <p:nvPr/>
        </p:nvSpPr>
        <p:spPr bwMode="auto">
          <a:xfrm>
            <a:off x="1662113" y="5491163"/>
            <a:ext cx="600075" cy="273050"/>
          </a:xfrm>
          <a:prstGeom prst="cube">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BinDataArray</a:t>
            </a:r>
          </a:p>
        </p:txBody>
      </p:sp>
      <p:sp>
        <p:nvSpPr>
          <p:cNvPr id="820337" name="AutoShape 113"/>
          <p:cNvSpPr>
            <a:spLocks noChangeArrowheads="1"/>
          </p:cNvSpPr>
          <p:nvPr/>
        </p:nvSpPr>
        <p:spPr bwMode="auto">
          <a:xfrm>
            <a:off x="1662113" y="5818188"/>
            <a:ext cx="647700" cy="271462"/>
          </a:xfrm>
          <a:prstGeom prst="cube">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Thumbnail_GIF</a:t>
            </a:r>
          </a:p>
        </p:txBody>
      </p:sp>
      <p:sp>
        <p:nvSpPr>
          <p:cNvPr id="820338" name="AutoShape 114"/>
          <p:cNvSpPr>
            <a:spLocks noChangeArrowheads="1"/>
          </p:cNvSpPr>
          <p:nvPr/>
        </p:nvSpPr>
        <p:spPr bwMode="auto">
          <a:xfrm>
            <a:off x="1246188" y="5491163"/>
            <a:ext cx="369887" cy="544512"/>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500"/>
              <a:t>Min,Max,NumBins,Mean,10%,90%,StdDev</a:t>
            </a:r>
          </a:p>
        </p:txBody>
      </p:sp>
      <p:sp>
        <p:nvSpPr>
          <p:cNvPr id="820339" name="Line 115"/>
          <p:cNvSpPr>
            <a:spLocks noChangeShapeType="1"/>
          </p:cNvSpPr>
          <p:nvPr/>
        </p:nvSpPr>
        <p:spPr bwMode="auto">
          <a:xfrm>
            <a:off x="1524000" y="3048000"/>
            <a:ext cx="0" cy="18462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40" name="Text Box 116"/>
          <p:cNvSpPr txBox="1">
            <a:spLocks noChangeArrowheads="1"/>
          </p:cNvSpPr>
          <p:nvPr/>
        </p:nvSpPr>
        <p:spPr bwMode="auto">
          <a:xfrm>
            <a:off x="1016000" y="5383213"/>
            <a:ext cx="138113"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spAutoFit/>
          </a:bodyPr>
          <a:lstStyle>
            <a:lvl1pPr defTabSz="592138">
              <a:defRPr kumimoji="1" sz="2400">
                <a:solidFill>
                  <a:schemeClr val="tx1"/>
                </a:solidFill>
                <a:latin typeface="Times New Roman" pitchFamily="18" charset="0"/>
              </a:defRPr>
            </a:lvl1pPr>
            <a:lvl2pPr marL="296863" defTabSz="592138">
              <a:defRPr kumimoji="1" sz="2400">
                <a:solidFill>
                  <a:schemeClr val="tx1"/>
                </a:solidFill>
                <a:latin typeface="Times New Roman" pitchFamily="18" charset="0"/>
              </a:defRPr>
            </a:lvl2pPr>
            <a:lvl3pPr marL="592138" defTabSz="592138">
              <a:defRPr kumimoji="1" sz="2400">
                <a:solidFill>
                  <a:schemeClr val="tx1"/>
                </a:solidFill>
                <a:latin typeface="Times New Roman" pitchFamily="18" charset="0"/>
              </a:defRPr>
            </a:lvl3pPr>
            <a:lvl4pPr marL="889000" defTabSz="592138">
              <a:defRPr kumimoji="1" sz="2400">
                <a:solidFill>
                  <a:schemeClr val="tx1"/>
                </a:solidFill>
                <a:latin typeface="Times New Roman" pitchFamily="18" charset="0"/>
              </a:defRPr>
            </a:lvl4pPr>
            <a:lvl5pPr marL="1185863" defTabSz="592138">
              <a:defRPr kumimoji="1" sz="2400">
                <a:solidFill>
                  <a:schemeClr val="tx1"/>
                </a:solidFill>
                <a:latin typeface="Times New Roman" pitchFamily="18" charset="0"/>
              </a:defRPr>
            </a:lvl5pPr>
            <a:lvl6pPr marL="1643063" defTabSz="592138" fontAlgn="base">
              <a:spcBef>
                <a:spcPct val="0"/>
              </a:spcBef>
              <a:spcAft>
                <a:spcPct val="0"/>
              </a:spcAft>
              <a:defRPr kumimoji="1" sz="2400">
                <a:solidFill>
                  <a:schemeClr val="tx1"/>
                </a:solidFill>
                <a:latin typeface="Times New Roman" pitchFamily="18" charset="0"/>
              </a:defRPr>
            </a:lvl6pPr>
            <a:lvl7pPr marL="2100263" defTabSz="592138" fontAlgn="base">
              <a:spcBef>
                <a:spcPct val="0"/>
              </a:spcBef>
              <a:spcAft>
                <a:spcPct val="0"/>
              </a:spcAft>
              <a:defRPr kumimoji="1" sz="2400">
                <a:solidFill>
                  <a:schemeClr val="tx1"/>
                </a:solidFill>
                <a:latin typeface="Times New Roman" pitchFamily="18" charset="0"/>
              </a:defRPr>
            </a:lvl7pPr>
            <a:lvl8pPr marL="2557463" defTabSz="592138" fontAlgn="base">
              <a:spcBef>
                <a:spcPct val="0"/>
              </a:spcBef>
              <a:spcAft>
                <a:spcPct val="0"/>
              </a:spcAft>
              <a:defRPr kumimoji="1" sz="2400">
                <a:solidFill>
                  <a:schemeClr val="tx1"/>
                </a:solidFill>
                <a:latin typeface="Times New Roman" pitchFamily="18" charset="0"/>
              </a:defRPr>
            </a:lvl8pPr>
            <a:lvl9pPr marL="3014663" defTabSz="592138" fontAlgn="base">
              <a:spcBef>
                <a:spcPct val="0"/>
              </a:spcBef>
              <a:spcAft>
                <a:spcPct val="0"/>
              </a:spcAft>
              <a:defRPr kumimoji="1" sz="2400">
                <a:solidFill>
                  <a:schemeClr val="tx1"/>
                </a:solidFill>
                <a:latin typeface="Times New Roman" pitchFamily="18" charset="0"/>
              </a:defRPr>
            </a:lvl9pPr>
          </a:lstStyle>
          <a:p>
            <a:pPr>
              <a:spcBef>
                <a:spcPct val="50000"/>
              </a:spcBef>
            </a:pPr>
            <a:r>
              <a:rPr kumimoji="0" lang="en-US" sz="600" b="1"/>
              <a:t>.</a:t>
            </a:r>
          </a:p>
          <a:p>
            <a:pPr>
              <a:spcBef>
                <a:spcPct val="50000"/>
              </a:spcBef>
            </a:pPr>
            <a:r>
              <a:rPr kumimoji="0" lang="en-US" sz="600" b="1"/>
              <a:t>.</a:t>
            </a:r>
          </a:p>
          <a:p>
            <a:pPr>
              <a:spcBef>
                <a:spcPct val="50000"/>
              </a:spcBef>
            </a:pPr>
            <a:r>
              <a:rPr kumimoji="0" lang="en-US" sz="600" b="1"/>
              <a:t>.</a:t>
            </a:r>
          </a:p>
        </p:txBody>
      </p:sp>
      <p:sp>
        <p:nvSpPr>
          <p:cNvPr id="820341" name="AutoShape 117"/>
          <p:cNvSpPr>
            <a:spLocks noChangeArrowheads="1"/>
          </p:cNvSpPr>
          <p:nvPr/>
        </p:nvSpPr>
        <p:spPr bwMode="auto">
          <a:xfrm>
            <a:off x="2678113" y="5715000"/>
            <a:ext cx="969962" cy="271463"/>
          </a:xfrm>
          <a:prstGeom prst="flowChartProcess">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7787" tIns="29631" rIns="59262" bIns="29631" anchor="ctr"/>
          <a:lstStyle/>
          <a:p>
            <a:pPr algn="ctr" defTabSz="592138"/>
            <a:r>
              <a:rPr lang="en-US" sz="800"/>
              <a:t>Mime</a:t>
            </a:r>
          </a:p>
        </p:txBody>
      </p:sp>
      <p:sp>
        <p:nvSpPr>
          <p:cNvPr id="820342" name="AutoShape 118"/>
          <p:cNvSpPr>
            <a:spLocks noChangeArrowheads="1"/>
          </p:cNvSpPr>
          <p:nvPr/>
        </p:nvSpPr>
        <p:spPr bwMode="auto">
          <a:xfrm>
            <a:off x="2955925" y="6042025"/>
            <a:ext cx="1292225" cy="217488"/>
          </a:xfrm>
          <a:prstGeom prst="flowChartProcess">
            <a:avLst/>
          </a:prstGeom>
          <a:noFill/>
          <a:ln w="9525">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7787" tIns="29631" rIns="59262" bIns="29631" anchor="ctr"/>
          <a:lstStyle/>
          <a:p>
            <a:pPr algn="r" defTabSz="592138"/>
            <a:r>
              <a:rPr lang="en-US" sz="800"/>
              <a:t>Wed Oct 28 15:45:00 EDT 2004</a:t>
            </a:r>
          </a:p>
        </p:txBody>
      </p:sp>
      <p:sp>
        <p:nvSpPr>
          <p:cNvPr id="820343" name="AutoShape 119"/>
          <p:cNvSpPr>
            <a:spLocks noChangeArrowheads="1"/>
          </p:cNvSpPr>
          <p:nvPr/>
        </p:nvSpPr>
        <p:spPr bwMode="auto">
          <a:xfrm>
            <a:off x="2955925" y="6313488"/>
            <a:ext cx="554038" cy="273050"/>
          </a:xfrm>
          <a:prstGeom prst="bracketPair">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500"/>
              <a:t>MimeType</a:t>
            </a:r>
          </a:p>
          <a:p>
            <a:pPr algn="ctr" defTabSz="592138"/>
            <a:r>
              <a:rPr lang="en-US" sz="500"/>
              <a:t>Extension</a:t>
            </a:r>
          </a:p>
          <a:p>
            <a:pPr algn="ctr" defTabSz="592138"/>
            <a:r>
              <a:rPr lang="en-US" sz="500"/>
              <a:t>OriginalFileName</a:t>
            </a:r>
          </a:p>
        </p:txBody>
      </p:sp>
      <p:sp>
        <p:nvSpPr>
          <p:cNvPr id="820344" name="AutoShape 120"/>
          <p:cNvSpPr>
            <a:spLocks noChangeArrowheads="1"/>
          </p:cNvSpPr>
          <p:nvPr/>
        </p:nvSpPr>
        <p:spPr bwMode="auto">
          <a:xfrm>
            <a:off x="3556000" y="6313488"/>
            <a:ext cx="600075" cy="273050"/>
          </a:xfrm>
          <a:prstGeom prst="cube">
            <a:avLst>
              <a:gd name="adj"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Data (bytes)</a:t>
            </a:r>
          </a:p>
        </p:txBody>
      </p:sp>
      <p:sp>
        <p:nvSpPr>
          <p:cNvPr id="820345" name="Text Box 121"/>
          <p:cNvSpPr txBox="1">
            <a:spLocks noChangeArrowheads="1"/>
          </p:cNvSpPr>
          <p:nvPr/>
        </p:nvSpPr>
        <p:spPr bwMode="auto">
          <a:xfrm>
            <a:off x="2724150" y="6042025"/>
            <a:ext cx="1397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spAutoFit/>
          </a:bodyPr>
          <a:lstStyle>
            <a:lvl1pPr defTabSz="592138">
              <a:defRPr kumimoji="1" sz="2400">
                <a:solidFill>
                  <a:schemeClr val="tx1"/>
                </a:solidFill>
                <a:latin typeface="Times New Roman" pitchFamily="18" charset="0"/>
              </a:defRPr>
            </a:lvl1pPr>
            <a:lvl2pPr marL="296863" defTabSz="592138">
              <a:defRPr kumimoji="1" sz="2400">
                <a:solidFill>
                  <a:schemeClr val="tx1"/>
                </a:solidFill>
                <a:latin typeface="Times New Roman" pitchFamily="18" charset="0"/>
              </a:defRPr>
            </a:lvl2pPr>
            <a:lvl3pPr marL="592138" defTabSz="592138">
              <a:defRPr kumimoji="1" sz="2400">
                <a:solidFill>
                  <a:schemeClr val="tx1"/>
                </a:solidFill>
                <a:latin typeface="Times New Roman" pitchFamily="18" charset="0"/>
              </a:defRPr>
            </a:lvl3pPr>
            <a:lvl4pPr marL="889000" defTabSz="592138">
              <a:defRPr kumimoji="1" sz="2400">
                <a:solidFill>
                  <a:schemeClr val="tx1"/>
                </a:solidFill>
                <a:latin typeface="Times New Roman" pitchFamily="18" charset="0"/>
              </a:defRPr>
            </a:lvl4pPr>
            <a:lvl5pPr marL="1185863" defTabSz="592138">
              <a:defRPr kumimoji="1" sz="2400">
                <a:solidFill>
                  <a:schemeClr val="tx1"/>
                </a:solidFill>
                <a:latin typeface="Times New Roman" pitchFamily="18" charset="0"/>
              </a:defRPr>
            </a:lvl5pPr>
            <a:lvl6pPr marL="1643063" defTabSz="592138" fontAlgn="base">
              <a:spcBef>
                <a:spcPct val="0"/>
              </a:spcBef>
              <a:spcAft>
                <a:spcPct val="0"/>
              </a:spcAft>
              <a:defRPr kumimoji="1" sz="2400">
                <a:solidFill>
                  <a:schemeClr val="tx1"/>
                </a:solidFill>
                <a:latin typeface="Times New Roman" pitchFamily="18" charset="0"/>
              </a:defRPr>
            </a:lvl6pPr>
            <a:lvl7pPr marL="2100263" defTabSz="592138" fontAlgn="base">
              <a:spcBef>
                <a:spcPct val="0"/>
              </a:spcBef>
              <a:spcAft>
                <a:spcPct val="0"/>
              </a:spcAft>
              <a:defRPr kumimoji="1" sz="2400">
                <a:solidFill>
                  <a:schemeClr val="tx1"/>
                </a:solidFill>
                <a:latin typeface="Times New Roman" pitchFamily="18" charset="0"/>
              </a:defRPr>
            </a:lvl7pPr>
            <a:lvl8pPr marL="2557463" defTabSz="592138" fontAlgn="base">
              <a:spcBef>
                <a:spcPct val="0"/>
              </a:spcBef>
              <a:spcAft>
                <a:spcPct val="0"/>
              </a:spcAft>
              <a:defRPr kumimoji="1" sz="2400">
                <a:solidFill>
                  <a:schemeClr val="tx1"/>
                </a:solidFill>
                <a:latin typeface="Times New Roman" pitchFamily="18" charset="0"/>
              </a:defRPr>
            </a:lvl8pPr>
            <a:lvl9pPr marL="3014663" defTabSz="592138" fontAlgn="base">
              <a:spcBef>
                <a:spcPct val="0"/>
              </a:spcBef>
              <a:spcAft>
                <a:spcPct val="0"/>
              </a:spcAft>
              <a:defRPr kumimoji="1" sz="2400">
                <a:solidFill>
                  <a:schemeClr val="tx1"/>
                </a:solidFill>
                <a:latin typeface="Times New Roman" pitchFamily="18" charset="0"/>
              </a:defRPr>
            </a:lvl9pPr>
          </a:lstStyle>
          <a:p>
            <a:pPr>
              <a:spcBef>
                <a:spcPct val="50000"/>
              </a:spcBef>
            </a:pPr>
            <a:r>
              <a:rPr kumimoji="0" lang="en-US" sz="600" b="1"/>
              <a:t>.</a:t>
            </a:r>
          </a:p>
          <a:p>
            <a:pPr>
              <a:spcBef>
                <a:spcPct val="50000"/>
              </a:spcBef>
            </a:pPr>
            <a:r>
              <a:rPr kumimoji="0" lang="en-US" sz="600" b="1"/>
              <a:t>.</a:t>
            </a:r>
          </a:p>
          <a:p>
            <a:pPr>
              <a:spcBef>
                <a:spcPct val="50000"/>
              </a:spcBef>
            </a:pPr>
            <a:r>
              <a:rPr kumimoji="0" lang="en-US" sz="600" b="1"/>
              <a:t>.</a:t>
            </a:r>
          </a:p>
        </p:txBody>
      </p:sp>
      <p:pic>
        <p:nvPicPr>
          <p:cNvPr id="820346" name="Picture 122"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70188" y="5768975"/>
            <a:ext cx="139700" cy="163513"/>
          </a:xfrm>
          <a:prstGeom prst="rect">
            <a:avLst/>
          </a:prstGeom>
          <a:noFill/>
          <a:extLst>
            <a:ext uri="{909E8E84-426E-40DD-AFC4-6F175D3DCCD1}">
              <a14:hiddenFill xmlns:a14="http://schemas.microsoft.com/office/drawing/2010/main">
                <a:solidFill>
                  <a:srgbClr val="FFFFFF"/>
                </a:solidFill>
              </a14:hiddenFill>
            </a:ext>
          </a:extLst>
        </p:spPr>
      </p:pic>
      <p:sp>
        <p:nvSpPr>
          <p:cNvPr id="820347" name="Line 123"/>
          <p:cNvSpPr>
            <a:spLocks noChangeShapeType="1"/>
          </p:cNvSpPr>
          <p:nvPr/>
        </p:nvSpPr>
        <p:spPr bwMode="auto">
          <a:xfrm>
            <a:off x="2909888" y="3048000"/>
            <a:ext cx="0" cy="2667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48" name="AutoShape 124"/>
          <p:cNvSpPr>
            <a:spLocks noChangeArrowheads="1"/>
          </p:cNvSpPr>
          <p:nvPr/>
        </p:nvSpPr>
        <p:spPr bwMode="auto">
          <a:xfrm>
            <a:off x="1662113" y="6145213"/>
            <a:ext cx="600075" cy="271462"/>
          </a:xfrm>
          <a:prstGeom prst="cube">
            <a:avLst>
              <a:gd name="adj" fmla="val 25000"/>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BinDataArray Removed Data</a:t>
            </a:r>
          </a:p>
        </p:txBody>
      </p:sp>
      <p:sp>
        <p:nvSpPr>
          <p:cNvPr id="820349" name="AutoShape 125"/>
          <p:cNvSpPr>
            <a:spLocks noChangeArrowheads="1"/>
          </p:cNvSpPr>
          <p:nvPr/>
        </p:nvSpPr>
        <p:spPr bwMode="auto">
          <a:xfrm>
            <a:off x="1662113" y="6470650"/>
            <a:ext cx="647700" cy="273050"/>
          </a:xfrm>
          <a:prstGeom prst="cube">
            <a:avLst>
              <a:gd name="adj" fmla="val 25000"/>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Thumbnail_GIF Removed Data</a:t>
            </a:r>
          </a:p>
        </p:txBody>
      </p:sp>
      <p:grpSp>
        <p:nvGrpSpPr>
          <p:cNvPr id="820350" name="Group 126"/>
          <p:cNvGrpSpPr>
            <a:grpSpLocks/>
          </p:cNvGrpSpPr>
          <p:nvPr/>
        </p:nvGrpSpPr>
        <p:grpSpPr bwMode="auto">
          <a:xfrm>
            <a:off x="8081963" y="2557463"/>
            <a:ext cx="738187" cy="600075"/>
            <a:chOff x="8400" y="2640"/>
            <a:chExt cx="768" cy="528"/>
          </a:xfrm>
        </p:grpSpPr>
        <p:grpSp>
          <p:nvGrpSpPr>
            <p:cNvPr id="820351" name="Group 127"/>
            <p:cNvGrpSpPr>
              <a:grpSpLocks/>
            </p:cNvGrpSpPr>
            <p:nvPr/>
          </p:nvGrpSpPr>
          <p:grpSpPr bwMode="auto">
            <a:xfrm>
              <a:off x="8400" y="2640"/>
              <a:ext cx="768" cy="336"/>
              <a:chOff x="7920" y="3216"/>
              <a:chExt cx="768" cy="336"/>
            </a:xfrm>
          </p:grpSpPr>
          <p:sp>
            <p:nvSpPr>
              <p:cNvPr id="820352" name="AutoShape 128"/>
              <p:cNvSpPr>
                <a:spLocks noChangeArrowheads="1"/>
              </p:cNvSpPr>
              <p:nvPr/>
            </p:nvSpPr>
            <p:spPr bwMode="auto">
              <a:xfrm>
                <a:off x="7920" y="3216"/>
                <a:ext cx="768" cy="336"/>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600"/>
                  <a:t>Inventory_Item</a:t>
                </a:r>
              </a:p>
            </p:txBody>
          </p:sp>
          <p:pic>
            <p:nvPicPr>
              <p:cNvPr id="820353" name="Picture 129"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6" y="3360"/>
                <a:ext cx="144" cy="144"/>
              </a:xfrm>
              <a:prstGeom prst="rect">
                <a:avLst/>
              </a:prstGeom>
              <a:noFill/>
              <a:extLst>
                <a:ext uri="{909E8E84-426E-40DD-AFC4-6F175D3DCCD1}">
                  <a14:hiddenFill xmlns:a14="http://schemas.microsoft.com/office/drawing/2010/main">
                    <a:solidFill>
                      <a:srgbClr val="FFFFFF"/>
                    </a:solidFill>
                  </a14:hiddenFill>
                </a:ext>
              </a:extLst>
            </p:spPr>
          </p:pic>
        </p:grpSp>
        <p:sp>
          <p:nvSpPr>
            <p:cNvPr id="820354" name="AutoShape 130"/>
            <p:cNvSpPr>
              <a:spLocks noChangeArrowheads="1"/>
            </p:cNvSpPr>
            <p:nvPr/>
          </p:nvSpPr>
          <p:spPr bwMode="auto">
            <a:xfrm>
              <a:off x="8496" y="3024"/>
              <a:ext cx="576" cy="144"/>
            </a:xfrm>
            <a:prstGeom prst="bracePair">
              <a:avLst>
                <a:gd name="adj" fmla="val 833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INV_NOTES</a:t>
              </a:r>
            </a:p>
          </p:txBody>
        </p:sp>
      </p:grpSp>
      <p:grpSp>
        <p:nvGrpSpPr>
          <p:cNvPr id="820355" name="Group 131"/>
          <p:cNvGrpSpPr>
            <a:grpSpLocks/>
          </p:cNvGrpSpPr>
          <p:nvPr/>
        </p:nvGrpSpPr>
        <p:grpSpPr bwMode="auto">
          <a:xfrm>
            <a:off x="8081963" y="3265488"/>
            <a:ext cx="738187" cy="762000"/>
            <a:chOff x="8448" y="3360"/>
            <a:chExt cx="768" cy="672"/>
          </a:xfrm>
        </p:grpSpPr>
        <p:grpSp>
          <p:nvGrpSpPr>
            <p:cNvPr id="820356" name="Group 132"/>
            <p:cNvGrpSpPr>
              <a:grpSpLocks/>
            </p:cNvGrpSpPr>
            <p:nvPr/>
          </p:nvGrpSpPr>
          <p:grpSpPr bwMode="auto">
            <a:xfrm>
              <a:off x="8448" y="3360"/>
              <a:ext cx="768" cy="336"/>
              <a:chOff x="7920" y="3216"/>
              <a:chExt cx="768" cy="336"/>
            </a:xfrm>
          </p:grpSpPr>
          <p:sp>
            <p:nvSpPr>
              <p:cNvPr id="820357" name="AutoShape 133"/>
              <p:cNvSpPr>
                <a:spLocks noChangeArrowheads="1"/>
              </p:cNvSpPr>
              <p:nvPr/>
            </p:nvSpPr>
            <p:spPr bwMode="auto">
              <a:xfrm>
                <a:off x="7920" y="3216"/>
                <a:ext cx="768" cy="336"/>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600"/>
                  <a:t>Project</a:t>
                </a:r>
              </a:p>
            </p:txBody>
          </p:sp>
          <p:pic>
            <p:nvPicPr>
              <p:cNvPr id="820358" name="Picture 134"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6" y="3360"/>
                <a:ext cx="144" cy="144"/>
              </a:xfrm>
              <a:prstGeom prst="rect">
                <a:avLst/>
              </a:prstGeom>
              <a:noFill/>
              <a:extLst>
                <a:ext uri="{909E8E84-426E-40DD-AFC4-6F175D3DCCD1}">
                  <a14:hiddenFill xmlns:a14="http://schemas.microsoft.com/office/drawing/2010/main">
                    <a:solidFill>
                      <a:srgbClr val="FFFFFF"/>
                    </a:solidFill>
                  </a14:hiddenFill>
                </a:ext>
              </a:extLst>
            </p:spPr>
          </p:pic>
        </p:grpSp>
        <p:sp>
          <p:nvSpPr>
            <p:cNvPr id="820359" name="AutoShape 135"/>
            <p:cNvSpPr>
              <a:spLocks noChangeArrowheads="1"/>
            </p:cNvSpPr>
            <p:nvPr/>
          </p:nvSpPr>
          <p:spPr bwMode="auto">
            <a:xfrm>
              <a:off x="8448" y="3744"/>
              <a:ext cx="768" cy="288"/>
            </a:xfrm>
            <a:prstGeom prst="bracePair">
              <a:avLst>
                <a:gd name="adj" fmla="val 833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PRJ_NOTES</a:t>
              </a:r>
            </a:p>
            <a:p>
              <a:pPr algn="ctr" defTabSz="592138"/>
              <a:r>
                <a:rPr lang="en-US" sz="600"/>
                <a:t>PRJ_NAME</a:t>
              </a:r>
            </a:p>
            <a:p>
              <a:pPr algn="ctr" defTabSz="592138"/>
              <a:r>
                <a:rPr lang="en-US" sz="600"/>
                <a:t>PRJ_TC_NUMBER</a:t>
              </a:r>
            </a:p>
          </p:txBody>
        </p:sp>
      </p:grpSp>
      <p:grpSp>
        <p:nvGrpSpPr>
          <p:cNvPr id="820360" name="Group 136"/>
          <p:cNvGrpSpPr>
            <a:grpSpLocks/>
          </p:cNvGrpSpPr>
          <p:nvPr/>
        </p:nvGrpSpPr>
        <p:grpSpPr bwMode="auto">
          <a:xfrm>
            <a:off x="8081963" y="4191000"/>
            <a:ext cx="738187" cy="762000"/>
            <a:chOff x="8448" y="3360"/>
            <a:chExt cx="768" cy="672"/>
          </a:xfrm>
        </p:grpSpPr>
        <p:grpSp>
          <p:nvGrpSpPr>
            <p:cNvPr id="820361" name="Group 137"/>
            <p:cNvGrpSpPr>
              <a:grpSpLocks/>
            </p:cNvGrpSpPr>
            <p:nvPr/>
          </p:nvGrpSpPr>
          <p:grpSpPr bwMode="auto">
            <a:xfrm>
              <a:off x="8448" y="3360"/>
              <a:ext cx="768" cy="336"/>
              <a:chOff x="7920" y="3216"/>
              <a:chExt cx="768" cy="336"/>
            </a:xfrm>
          </p:grpSpPr>
          <p:sp>
            <p:nvSpPr>
              <p:cNvPr id="820362" name="AutoShape 138"/>
              <p:cNvSpPr>
                <a:spLocks noChangeArrowheads="1"/>
              </p:cNvSpPr>
              <p:nvPr/>
            </p:nvSpPr>
            <p:spPr bwMode="auto">
              <a:xfrm>
                <a:off x="7920" y="3216"/>
                <a:ext cx="768" cy="336"/>
              </a:xfrm>
              <a:prstGeom prst="flowChart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1"/>
              <a:lstStyle/>
              <a:p>
                <a:pPr algn="ctr" defTabSz="592138"/>
                <a:r>
                  <a:rPr lang="en-US" sz="600"/>
                  <a:t>TestCenter</a:t>
                </a:r>
              </a:p>
            </p:txBody>
          </p:sp>
          <p:pic>
            <p:nvPicPr>
              <p:cNvPr id="820363" name="Picture 139" descr="FOLD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6" y="3360"/>
                <a:ext cx="144" cy="144"/>
              </a:xfrm>
              <a:prstGeom prst="rect">
                <a:avLst/>
              </a:prstGeom>
              <a:noFill/>
              <a:extLst>
                <a:ext uri="{909E8E84-426E-40DD-AFC4-6F175D3DCCD1}">
                  <a14:hiddenFill xmlns:a14="http://schemas.microsoft.com/office/drawing/2010/main">
                    <a:solidFill>
                      <a:srgbClr val="FFFFFF"/>
                    </a:solidFill>
                  </a14:hiddenFill>
                </a:ext>
              </a:extLst>
            </p:spPr>
          </p:pic>
        </p:grpSp>
        <p:sp>
          <p:nvSpPr>
            <p:cNvPr id="820364" name="AutoShape 140"/>
            <p:cNvSpPr>
              <a:spLocks noChangeArrowheads="1"/>
            </p:cNvSpPr>
            <p:nvPr/>
          </p:nvSpPr>
          <p:spPr bwMode="auto">
            <a:xfrm>
              <a:off x="8448" y="3744"/>
              <a:ext cx="768" cy="288"/>
            </a:xfrm>
            <a:prstGeom prst="bracePair">
              <a:avLst>
                <a:gd name="adj" fmla="val 8333"/>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9262" tIns="29631" rIns="59262" bIns="29631" anchor="ctr"/>
            <a:lstStyle/>
            <a:p>
              <a:pPr algn="ctr" defTabSz="592138"/>
              <a:r>
                <a:rPr lang="en-US" sz="600"/>
                <a:t>CTR_Abbreviation</a:t>
              </a:r>
            </a:p>
            <a:p>
              <a:pPr algn="ctr" defTabSz="592138"/>
              <a:r>
                <a:rPr lang="en-US" sz="600"/>
                <a:t>CTR_FullName</a:t>
              </a:r>
            </a:p>
            <a:p>
              <a:pPr algn="ctr" defTabSz="592138"/>
              <a:r>
                <a:rPr lang="en-US" sz="600"/>
                <a:t>CTR_HomePage</a:t>
              </a:r>
            </a:p>
          </p:txBody>
        </p:sp>
      </p:grpSp>
      <p:sp>
        <p:nvSpPr>
          <p:cNvPr id="820365" name="Line 141"/>
          <p:cNvSpPr>
            <a:spLocks noChangeShapeType="1"/>
          </p:cNvSpPr>
          <p:nvPr/>
        </p:nvSpPr>
        <p:spPr bwMode="auto">
          <a:xfrm>
            <a:off x="8913813" y="1196975"/>
            <a:ext cx="0" cy="31575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66" name="Line 142"/>
          <p:cNvSpPr>
            <a:spLocks noChangeShapeType="1"/>
          </p:cNvSpPr>
          <p:nvPr/>
        </p:nvSpPr>
        <p:spPr bwMode="auto">
          <a:xfrm flipH="1">
            <a:off x="8820150" y="2720975"/>
            <a:ext cx="936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67" name="Line 143"/>
          <p:cNvSpPr>
            <a:spLocks noChangeShapeType="1"/>
          </p:cNvSpPr>
          <p:nvPr/>
        </p:nvSpPr>
        <p:spPr bwMode="auto">
          <a:xfrm flipH="1">
            <a:off x="8820150" y="3429000"/>
            <a:ext cx="936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68" name="Line 144"/>
          <p:cNvSpPr>
            <a:spLocks noChangeShapeType="1"/>
          </p:cNvSpPr>
          <p:nvPr/>
        </p:nvSpPr>
        <p:spPr bwMode="auto">
          <a:xfrm flipH="1">
            <a:off x="8820150" y="4300538"/>
            <a:ext cx="936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20369" name="Rectangle 145"/>
          <p:cNvSpPr>
            <a:spLocks noGrp="1" noChangeArrowheads="1"/>
          </p:cNvSpPr>
          <p:nvPr>
            <p:ph type="title"/>
          </p:nvPr>
        </p:nvSpPr>
        <p:spPr>
          <a:xfrm>
            <a:off x="914400" y="76200"/>
            <a:ext cx="7315200" cy="609600"/>
          </a:xfrm>
        </p:spPr>
        <p:txBody>
          <a:bodyPr>
            <a:normAutofit fontScale="90000"/>
          </a:bodyPr>
          <a:lstStyle/>
          <a:p>
            <a:r>
              <a:rPr lang="en-US" sz="2800" b="1" i="1" dirty="0">
                <a:solidFill>
                  <a:schemeClr val="tx1"/>
                </a:solidFill>
                <a:effectLst/>
              </a:rPr>
              <a:t>Typical VISION Enterprise HDF5 File Layout</a:t>
            </a: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DC33B290-F78E-7F44-BDFF-3F9703D44CBA}" type="slidenum">
              <a:rPr lang="en-US" altLang="en-US" smtClean="0"/>
              <a:pPr/>
              <a:t>59</a:t>
            </a:fld>
            <a:endParaRPr lang="en-US" altLang="en-US"/>
          </a:p>
        </p:txBody>
      </p:sp>
    </p:spTree>
    <p:extLst>
      <p:ext uri="{BB962C8B-B14F-4D97-AF65-F5344CB8AC3E}">
        <p14:creationId xmlns:p14="http://schemas.microsoft.com/office/powerpoint/2010/main" val="1433249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tLang="en-US">
                <a:latin typeface="Arial" charset="0"/>
                <a:ea typeface="ＭＳ Ｐゴシック" charset="-128"/>
              </a:rPr>
              <a:t>HDF5 is like …</a:t>
            </a:r>
          </a:p>
        </p:txBody>
      </p:sp>
      <p:sp>
        <p:nvSpPr>
          <p:cNvPr id="26627"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553428B-6906-284A-BA32-75FB4C616638}" type="slidenum">
              <a:rPr lang="en-US" altLang="en-US" sz="1200">
                <a:solidFill>
                  <a:schemeClr val="bg1"/>
                </a:solidFill>
                <a:latin typeface="Arial" charset="0"/>
              </a:rPr>
              <a:pPr eaLnBrk="1" hangingPunct="1"/>
              <a:t>6</a:t>
            </a:fld>
            <a:endParaRPr lang="en-US" altLang="en-US" sz="1200">
              <a:solidFill>
                <a:schemeClr val="bg1"/>
              </a:solidFill>
              <a:latin typeface="Arial" charset="0"/>
            </a:endParaRPr>
          </a:p>
        </p:txBody>
      </p:sp>
      <p:pic>
        <p:nvPicPr>
          <p:cNvPr id="26" name="Picture 25" descr="D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914400"/>
            <a:ext cx="31369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XM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076700"/>
            <a:ext cx="33401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DirsFile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600200"/>
            <a:ext cx="25654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PDF.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905000"/>
            <a:ext cx="32258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Binary.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038600"/>
            <a:ext cx="3302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VennDiagram2-HDF5.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35263" y="2105025"/>
            <a:ext cx="3148012" cy="302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r>
              <a:rPr lang="en-US" smtClean="0"/>
              <a:t>May 3, 2017</a:t>
            </a:r>
            <a:endParaRPr lang="en-US"/>
          </a:p>
        </p:txBody>
      </p:sp>
      <p:sp>
        <p:nvSpPr>
          <p:cNvPr id="6" name="Slide Number Placeholder 4"/>
          <p:cNvSpPr>
            <a:spLocks noGrp="1"/>
          </p:cNvSpPr>
          <p:nvPr>
            <p:ph type="sldNum" sz="quarter" idx="4294967295"/>
          </p:nvPr>
        </p:nvSpPr>
        <p:spPr>
          <a:xfrm>
            <a:off x="7086600" y="6591300"/>
            <a:ext cx="533400" cy="228600"/>
          </a:xfrm>
          <a:prstGeom prst="rect">
            <a:avLst/>
          </a:prstGeom>
        </p:spPr>
        <p:txBody>
          <a:bodyPr/>
          <a:lstStyle/>
          <a:p>
            <a:fld id="{9DB89B73-3744-4443-98B8-CBB82E069A5D}" type="slidenum">
              <a:rPr lang="en-US"/>
              <a:pPr/>
              <a:t>60</a:t>
            </a:fld>
            <a:endParaRPr lang="en-US"/>
          </a:p>
        </p:txBody>
      </p:sp>
      <p:pic>
        <p:nvPicPr>
          <p:cNvPr id="794626" name="Picture 2" descr="VEDF_ITC_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7013"/>
            <a:ext cx="6672263" cy="6630987"/>
          </a:xfrm>
          <a:prstGeom prst="rect">
            <a:avLst/>
          </a:prstGeom>
          <a:noFill/>
          <a:extLst>
            <a:ext uri="{909E8E84-426E-40DD-AFC4-6F175D3DCCD1}">
              <a14:hiddenFill xmlns:a14="http://schemas.microsoft.com/office/drawing/2010/main">
                <a:solidFill>
                  <a:srgbClr val="FFFFFF"/>
                </a:solidFill>
              </a14:hiddenFill>
            </a:ext>
          </a:extLst>
        </p:spPr>
      </p:pic>
      <p:sp>
        <p:nvSpPr>
          <p:cNvPr id="794628" name="Rectangle 4"/>
          <p:cNvSpPr>
            <a:spLocks noGrp="1" noChangeArrowheads="1"/>
          </p:cNvSpPr>
          <p:nvPr>
            <p:ph type="title"/>
          </p:nvPr>
        </p:nvSpPr>
        <p:spPr>
          <a:xfrm>
            <a:off x="0" y="990600"/>
            <a:ext cx="1828800" cy="2286000"/>
          </a:xfrm>
          <a:noFill/>
        </p:spPr>
        <p:txBody>
          <a:bodyPr anchor="ctr"/>
          <a:lstStyle/>
          <a:p>
            <a:r>
              <a:rPr lang="en-US" dirty="0">
                <a:solidFill>
                  <a:schemeClr val="tx1"/>
                </a:solidFill>
                <a:effectLst/>
              </a:rPr>
              <a:t>HDF-5 File System</a:t>
            </a: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extLst>
      <p:ext uri="{BB962C8B-B14F-4D97-AF65-F5344CB8AC3E}">
        <p14:creationId xmlns:p14="http://schemas.microsoft.com/office/powerpoint/2010/main" val="1433051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p:cNvSpPr>
            <a:spLocks noGrp="1"/>
          </p:cNvSpPr>
          <p:nvPr>
            <p:ph type="dt" sz="half" idx="10"/>
          </p:nvPr>
        </p:nvSpPr>
        <p:spPr/>
        <p:txBody>
          <a:bodyPr/>
          <a:lstStyle/>
          <a:p>
            <a:r>
              <a:rPr lang="en-US" smtClean="0"/>
              <a:t>May 3, 2017</a:t>
            </a:r>
            <a:endParaRPr lang="en-US"/>
          </a:p>
        </p:txBody>
      </p:sp>
      <p:sp>
        <p:nvSpPr>
          <p:cNvPr id="792578" name="Rectangle 2"/>
          <p:cNvSpPr>
            <a:spLocks noChangeArrowheads="1"/>
          </p:cNvSpPr>
          <p:nvPr/>
        </p:nvSpPr>
        <p:spPr bwMode="auto">
          <a:xfrm>
            <a:off x="0" y="723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792579" name="Object 3"/>
          <p:cNvGraphicFramePr>
            <a:graphicFrameLocks noChangeAspect="1"/>
          </p:cNvGraphicFramePr>
          <p:nvPr/>
        </p:nvGraphicFramePr>
        <p:xfrm>
          <a:off x="3348038" y="0"/>
          <a:ext cx="5719762" cy="6781800"/>
        </p:xfrm>
        <a:graphic>
          <a:graphicData uri="http://schemas.openxmlformats.org/presentationml/2006/ole">
            <mc:AlternateContent xmlns:mc="http://schemas.openxmlformats.org/markup-compatibility/2006">
              <mc:Choice xmlns:v="urn:schemas-microsoft-com:vml" Requires="v">
                <p:oleObj spid="_x0000_s2052" name="Slide" r:id="rId4" imgW="6204196" imgH="4652870" progId="PowerPoint.Slide.8">
                  <p:embed/>
                </p:oleObj>
              </mc:Choice>
              <mc:Fallback>
                <p:oleObj name="Slide" r:id="rId4" imgW="6204196" imgH="465287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17897" r="19463"/>
                      <a:stretch>
                        <a:fillRect/>
                      </a:stretch>
                    </p:blipFill>
                    <p:spPr bwMode="auto">
                      <a:xfrm>
                        <a:off x="3348038" y="0"/>
                        <a:ext cx="5719762" cy="678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92582" name="Rectangle 6"/>
          <p:cNvSpPr>
            <a:spLocks noGrp="1" noChangeArrowheads="1"/>
          </p:cNvSpPr>
          <p:nvPr>
            <p:ph type="title"/>
          </p:nvPr>
        </p:nvSpPr>
        <p:spPr>
          <a:xfrm>
            <a:off x="0" y="609600"/>
            <a:ext cx="3810000" cy="3810000"/>
          </a:xfrm>
        </p:spPr>
        <p:txBody>
          <a:bodyPr/>
          <a:lstStyle/>
          <a:p>
            <a:r>
              <a:rPr lang="en-US" sz="3600" b="1" dirty="0">
                <a:solidFill>
                  <a:schemeClr val="tx1"/>
                </a:solidFill>
                <a:effectLst/>
              </a:rPr>
              <a:t>The VISION Engineering Units Database</a:t>
            </a:r>
            <a:br>
              <a:rPr lang="en-US" sz="3600" b="1" dirty="0">
                <a:solidFill>
                  <a:schemeClr val="tx1"/>
                </a:solidFill>
                <a:effectLst/>
              </a:rPr>
            </a:br>
            <a:r>
              <a:rPr lang="en-US" sz="3600" b="1" dirty="0">
                <a:solidFill>
                  <a:schemeClr val="tx1"/>
                </a:solidFill>
                <a:effectLst/>
              </a:rPr>
              <a:t>–</a:t>
            </a:r>
            <a:br>
              <a:rPr lang="en-US" sz="3600" b="1" dirty="0">
                <a:solidFill>
                  <a:schemeClr val="tx1"/>
                </a:solidFill>
                <a:effectLst/>
              </a:rPr>
            </a:br>
            <a:r>
              <a:rPr lang="en-US" sz="3600" b="1" dirty="0">
                <a:solidFill>
                  <a:schemeClr val="tx1"/>
                </a:solidFill>
                <a:effectLst/>
              </a:rPr>
              <a:t>Simplified Diagram</a:t>
            </a: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DC33B290-F78E-7F44-BDFF-3F9703D44CBA}" type="slidenum">
              <a:rPr lang="en-US" altLang="en-US" smtClean="0"/>
              <a:pPr/>
              <a:t>61</a:t>
            </a:fld>
            <a:endParaRPr lang="en-US" altLang="en-US"/>
          </a:p>
        </p:txBody>
      </p:sp>
    </p:spTree>
    <p:extLst>
      <p:ext uri="{BB962C8B-B14F-4D97-AF65-F5344CB8AC3E}">
        <p14:creationId xmlns:p14="http://schemas.microsoft.com/office/powerpoint/2010/main" val="707197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6674" name="Rectangle 2"/>
          <p:cNvSpPr>
            <a:spLocks noChangeArrowheads="1"/>
          </p:cNvSpPr>
          <p:nvPr/>
        </p:nvSpPr>
        <p:spPr bwMode="auto">
          <a:xfrm>
            <a:off x="0" y="723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96675" name="AutoShape 3"/>
          <p:cNvSpPr>
            <a:spLocks noChangeAspect="1" noChangeArrowheads="1" noTextEdit="1"/>
          </p:cNvSpPr>
          <p:nvPr/>
        </p:nvSpPr>
        <p:spPr bwMode="auto">
          <a:xfrm>
            <a:off x="-836613" y="1588"/>
            <a:ext cx="8456613"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6676" name="Rectangle 4"/>
          <p:cNvSpPr>
            <a:spLocks noChangeArrowheads="1"/>
          </p:cNvSpPr>
          <p:nvPr/>
        </p:nvSpPr>
        <p:spPr bwMode="auto">
          <a:xfrm>
            <a:off x="381000" y="0"/>
            <a:ext cx="7239000" cy="6221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6677" name="Text Box 5"/>
          <p:cNvSpPr txBox="1">
            <a:spLocks noChangeArrowheads="1"/>
          </p:cNvSpPr>
          <p:nvPr/>
        </p:nvSpPr>
        <p:spPr bwMode="auto">
          <a:xfrm>
            <a:off x="5638800" y="3048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b="1"/>
          </a:p>
        </p:txBody>
      </p:sp>
      <p:sp>
        <p:nvSpPr>
          <p:cNvPr id="796687" name="Rectangle 15"/>
          <p:cNvSpPr>
            <a:spLocks noGrp="1" noChangeArrowheads="1"/>
          </p:cNvSpPr>
          <p:nvPr>
            <p:ph type="title"/>
          </p:nvPr>
        </p:nvSpPr>
        <p:spPr>
          <a:xfrm>
            <a:off x="4876800" y="457200"/>
            <a:ext cx="4038600" cy="1905000"/>
          </a:xfrm>
        </p:spPr>
        <p:txBody>
          <a:bodyPr>
            <a:normAutofit fontScale="90000"/>
          </a:bodyPr>
          <a:lstStyle/>
          <a:p>
            <a:r>
              <a:rPr lang="en-US" sz="3600" b="1" dirty="0">
                <a:solidFill>
                  <a:schemeClr val="tx1"/>
                </a:solidFill>
                <a:effectLst/>
              </a:rPr>
              <a:t>Engineering Units Database</a:t>
            </a:r>
            <a:br>
              <a:rPr lang="en-US" sz="3600" b="1" dirty="0">
                <a:solidFill>
                  <a:schemeClr val="tx1"/>
                </a:solidFill>
                <a:effectLst/>
              </a:rPr>
            </a:br>
            <a:r>
              <a:rPr lang="en-US" sz="3600" b="1" dirty="0">
                <a:solidFill>
                  <a:schemeClr val="tx1"/>
                </a:solidFill>
                <a:effectLst/>
              </a:rPr>
              <a:t>And</a:t>
            </a:r>
            <a:br>
              <a:rPr lang="en-US" sz="3600" b="1" dirty="0">
                <a:solidFill>
                  <a:schemeClr val="tx1"/>
                </a:solidFill>
                <a:effectLst/>
              </a:rPr>
            </a:br>
            <a:r>
              <a:rPr lang="en-US" sz="3600" b="1" dirty="0">
                <a:solidFill>
                  <a:schemeClr val="tx1"/>
                </a:solidFill>
                <a:effectLst/>
              </a:rPr>
              <a:t>HDF-5 File System </a:t>
            </a:r>
          </a:p>
        </p:txBody>
      </p:sp>
      <p:graphicFrame>
        <p:nvGraphicFramePr>
          <p:cNvPr id="796678" name="Object 6"/>
          <p:cNvGraphicFramePr>
            <a:graphicFrameLocks noGrp="1" noChangeAspect="1"/>
          </p:cNvGraphicFramePr>
          <p:nvPr>
            <p:ph idx="4294967295"/>
          </p:nvPr>
        </p:nvGraphicFramePr>
        <p:xfrm>
          <a:off x="0" y="457200"/>
          <a:ext cx="4629150" cy="6172200"/>
        </p:xfrm>
        <a:graphic>
          <a:graphicData uri="http://schemas.openxmlformats.org/presentationml/2006/ole">
            <mc:AlternateContent xmlns:mc="http://schemas.openxmlformats.org/markup-compatibility/2006">
              <mc:Choice xmlns:v="urn:schemas-microsoft-com:vml" Requires="v">
                <p:oleObj spid="_x0000_s3076" name="Slide" r:id="rId4" imgW="3383370" imgH="4509690" progId="PowerPoint.Slide.8">
                  <p:embed/>
                </p:oleObj>
              </mc:Choice>
              <mc:Fallback>
                <p:oleObj name="Slide" r:id="rId4" imgW="3383370" imgH="4509690"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4629150" cy="6172200"/>
                      </a:xfrm>
                      <a:prstGeom prst="rect">
                        <a:avLst/>
                      </a:prstGeom>
                    </p:spPr>
                  </p:pic>
                </p:oleObj>
              </mc:Fallback>
            </mc:AlternateContent>
          </a:graphicData>
        </a:graphic>
      </p:graphicFrame>
      <p:pic>
        <p:nvPicPr>
          <p:cNvPr id="796679" name="Picture 7" descr="VEDF_ITC_Paper"/>
          <p:cNvPicPr>
            <a:picLocks noChangeAspect="1" noChangeArrowheads="1"/>
          </p:cNvPicPr>
          <p:nvPr/>
        </p:nvPicPr>
        <p:blipFill>
          <a:blip r:embed="rId6">
            <a:extLst>
              <a:ext uri="{28A0092B-C50C-407E-A947-70E740481C1C}">
                <a14:useLocalDpi xmlns:a14="http://schemas.microsoft.com/office/drawing/2010/main" val="0"/>
              </a:ext>
            </a:extLst>
          </a:blip>
          <a:srcRect r="19028"/>
          <a:stretch>
            <a:fillRect/>
          </a:stretch>
        </p:blipFill>
        <p:spPr bwMode="auto">
          <a:xfrm>
            <a:off x="5867400" y="2438400"/>
            <a:ext cx="3276600" cy="4021138"/>
          </a:xfrm>
          <a:prstGeom prst="rect">
            <a:avLst/>
          </a:prstGeom>
          <a:noFill/>
          <a:extLst>
            <a:ext uri="{909E8E84-426E-40DD-AFC4-6F175D3DCCD1}">
              <a14:hiddenFill xmlns:a14="http://schemas.microsoft.com/office/drawing/2010/main">
                <a:solidFill>
                  <a:srgbClr val="FFFFFF"/>
                </a:solidFill>
              </a14:hiddenFill>
            </a:ext>
          </a:extLst>
        </p:spPr>
      </p:pic>
      <p:sp>
        <p:nvSpPr>
          <p:cNvPr id="796680" name="Line 8"/>
          <p:cNvSpPr>
            <a:spLocks noChangeShapeType="1"/>
          </p:cNvSpPr>
          <p:nvPr/>
        </p:nvSpPr>
        <p:spPr bwMode="auto">
          <a:xfrm>
            <a:off x="2362200" y="914400"/>
            <a:ext cx="3733800" cy="23622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96681" name="Group 9"/>
          <p:cNvGrpSpPr>
            <a:grpSpLocks/>
          </p:cNvGrpSpPr>
          <p:nvPr/>
        </p:nvGrpSpPr>
        <p:grpSpPr bwMode="auto">
          <a:xfrm>
            <a:off x="2438400" y="1752600"/>
            <a:ext cx="5181600" cy="3581400"/>
            <a:chOff x="1536" y="1104"/>
            <a:chExt cx="3600" cy="2304"/>
          </a:xfrm>
        </p:grpSpPr>
        <p:sp>
          <p:nvSpPr>
            <p:cNvPr id="796682" name="Line 10"/>
            <p:cNvSpPr>
              <a:spLocks noChangeShapeType="1"/>
            </p:cNvSpPr>
            <p:nvPr/>
          </p:nvSpPr>
          <p:spPr bwMode="auto">
            <a:xfrm>
              <a:off x="1536" y="1104"/>
              <a:ext cx="3600" cy="2304"/>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6683" name="Line 11"/>
            <p:cNvSpPr>
              <a:spLocks noChangeShapeType="1"/>
            </p:cNvSpPr>
            <p:nvPr/>
          </p:nvSpPr>
          <p:spPr bwMode="auto">
            <a:xfrm>
              <a:off x="3024" y="2256"/>
              <a:ext cx="2112" cy="1152"/>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96684" name="Line 12"/>
          <p:cNvSpPr>
            <a:spLocks noChangeShapeType="1"/>
          </p:cNvSpPr>
          <p:nvPr/>
        </p:nvSpPr>
        <p:spPr bwMode="auto">
          <a:xfrm>
            <a:off x="3048000" y="3810000"/>
            <a:ext cx="3048000" cy="14478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6685" name="Line 13"/>
          <p:cNvSpPr>
            <a:spLocks noChangeShapeType="1"/>
          </p:cNvSpPr>
          <p:nvPr/>
        </p:nvSpPr>
        <p:spPr bwMode="auto">
          <a:xfrm>
            <a:off x="1371600" y="3810000"/>
            <a:ext cx="4495800" cy="9906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6686" name="Line 14"/>
          <p:cNvSpPr>
            <a:spLocks noChangeShapeType="1"/>
          </p:cNvSpPr>
          <p:nvPr/>
        </p:nvSpPr>
        <p:spPr bwMode="auto">
          <a:xfrm flipV="1">
            <a:off x="2286000" y="3581400"/>
            <a:ext cx="3810000" cy="18288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DC33B290-F78E-7F44-BDFF-3F9703D44CBA}" type="slidenum">
              <a:rPr lang="en-US" altLang="en-US" smtClean="0"/>
              <a:pPr/>
              <a:t>62</a:t>
            </a:fld>
            <a:endParaRPr lang="en-US" altLang="en-US"/>
          </a:p>
        </p:txBody>
      </p:sp>
    </p:spTree>
    <p:extLst>
      <p:ext uri="{BB962C8B-B14F-4D97-AF65-F5344CB8AC3E}">
        <p14:creationId xmlns:p14="http://schemas.microsoft.com/office/powerpoint/2010/main" val="1357646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22" name="Picture 2" descr="Mai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3213"/>
            <a:ext cx="8458200" cy="6062662"/>
          </a:xfrm>
          <a:prstGeom prst="rect">
            <a:avLst/>
          </a:prstGeom>
          <a:noFill/>
          <a:extLst>
            <a:ext uri="{909E8E84-426E-40DD-AFC4-6F175D3DCCD1}">
              <a14:hiddenFill xmlns:a14="http://schemas.microsoft.com/office/drawing/2010/main">
                <a:solidFill>
                  <a:srgbClr val="FFFFFF"/>
                </a:solidFill>
              </a14:hiddenFill>
            </a:ext>
          </a:extLst>
        </p:spPr>
      </p:pic>
      <p:sp>
        <p:nvSpPr>
          <p:cNvPr id="798723" name="Text Box 3"/>
          <p:cNvSpPr txBox="1">
            <a:spLocks noChangeArrowheads="1"/>
          </p:cNvSpPr>
          <p:nvPr/>
        </p:nvSpPr>
        <p:spPr bwMode="auto">
          <a:xfrm>
            <a:off x="2743200" y="1905000"/>
            <a:ext cx="704850" cy="365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900"/>
              <a:t>Test Item 1</a:t>
            </a:r>
          </a:p>
          <a:p>
            <a:r>
              <a:rPr lang="en-US" sz="900"/>
              <a:t>Test Item 2</a:t>
            </a:r>
          </a:p>
        </p:txBody>
      </p:sp>
      <p:sp>
        <p:nvSpPr>
          <p:cNvPr id="798724" name="Text Box 4"/>
          <p:cNvSpPr txBox="1">
            <a:spLocks noChangeArrowheads="1"/>
          </p:cNvSpPr>
          <p:nvPr/>
        </p:nvSpPr>
        <p:spPr bwMode="auto">
          <a:xfrm>
            <a:off x="1600200" y="1524000"/>
            <a:ext cx="762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900"/>
              <a:t>Test Item 1</a:t>
            </a:r>
          </a:p>
        </p:txBody>
      </p:sp>
      <p:sp>
        <p:nvSpPr>
          <p:cNvPr id="798725" name="Text Box 5"/>
          <p:cNvSpPr txBox="1">
            <a:spLocks noChangeArrowheads="1"/>
          </p:cNvSpPr>
          <p:nvPr/>
        </p:nvSpPr>
        <p:spPr bwMode="auto">
          <a:xfrm>
            <a:off x="2438400" y="304800"/>
            <a:ext cx="1219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900"/>
              <a:t>Test Item 1</a:t>
            </a: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E4F06B06-699F-E646-827F-046DC0033A13}" type="slidenum">
              <a:rPr lang="en-US" altLang="en-US" smtClean="0"/>
              <a:pPr/>
              <a:t>63</a:t>
            </a:fld>
            <a:endParaRPr lang="en-US" altLang="en-US"/>
          </a:p>
        </p:txBody>
      </p:sp>
    </p:spTree>
    <p:extLst>
      <p:ext uri="{BB962C8B-B14F-4D97-AF65-F5344CB8AC3E}">
        <p14:creationId xmlns:p14="http://schemas.microsoft.com/office/powerpoint/2010/main" val="791727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2818" name="Picture 2" descr="FileDetai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650875"/>
            <a:ext cx="7802563" cy="5554663"/>
          </a:xfrm>
          <a:prstGeom prst="rect">
            <a:avLst/>
          </a:prstGeom>
          <a:noFill/>
          <a:extLst>
            <a:ext uri="{909E8E84-426E-40DD-AFC4-6F175D3DCCD1}">
              <a14:hiddenFill xmlns:a14="http://schemas.microsoft.com/office/drawing/2010/main">
                <a:solidFill>
                  <a:srgbClr val="FFFFFF"/>
                </a:solidFill>
              </a14:hiddenFill>
            </a:ext>
          </a:extLst>
        </p:spPr>
      </p:pic>
      <p:sp>
        <p:nvSpPr>
          <p:cNvPr id="802819" name="Text Box 3"/>
          <p:cNvSpPr txBox="1">
            <a:spLocks noChangeArrowheads="1"/>
          </p:cNvSpPr>
          <p:nvPr/>
        </p:nvSpPr>
        <p:spPr bwMode="auto">
          <a:xfrm>
            <a:off x="838200" y="685800"/>
            <a:ext cx="762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900"/>
              <a:t>Test Item 1</a:t>
            </a: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E4F06B06-699F-E646-827F-046DC0033A13}" type="slidenum">
              <a:rPr lang="en-US" altLang="en-US" smtClean="0"/>
              <a:pPr/>
              <a:t>64</a:t>
            </a:fld>
            <a:endParaRPr lang="en-US" altLang="en-US"/>
          </a:p>
        </p:txBody>
      </p:sp>
    </p:spTree>
    <p:extLst>
      <p:ext uri="{BB962C8B-B14F-4D97-AF65-F5344CB8AC3E}">
        <p14:creationId xmlns:p14="http://schemas.microsoft.com/office/powerpoint/2010/main" val="9851107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4866" name="Picture 2" descr="FileDetai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9250"/>
            <a:ext cx="8382000" cy="5965825"/>
          </a:xfrm>
          <a:prstGeom prst="rect">
            <a:avLst/>
          </a:prstGeom>
          <a:noFill/>
          <a:extLst>
            <a:ext uri="{909E8E84-426E-40DD-AFC4-6F175D3DCCD1}">
              <a14:hiddenFill xmlns:a14="http://schemas.microsoft.com/office/drawing/2010/main">
                <a:solidFill>
                  <a:srgbClr val="FFFFFF"/>
                </a:solidFill>
              </a14:hiddenFill>
            </a:ext>
          </a:extLst>
        </p:spPr>
      </p:pic>
      <p:sp>
        <p:nvSpPr>
          <p:cNvPr id="804867" name="Text Box 3"/>
          <p:cNvSpPr txBox="1">
            <a:spLocks noChangeArrowheads="1"/>
          </p:cNvSpPr>
          <p:nvPr/>
        </p:nvSpPr>
        <p:spPr bwMode="auto">
          <a:xfrm>
            <a:off x="457200" y="381000"/>
            <a:ext cx="762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900"/>
              <a:t>Test Item 1</a:t>
            </a:r>
          </a:p>
        </p:txBody>
      </p:sp>
      <p:sp>
        <p:nvSpPr>
          <p:cNvPr id="804868" name="Text Box 4"/>
          <p:cNvSpPr txBox="1">
            <a:spLocks noChangeArrowheads="1"/>
          </p:cNvSpPr>
          <p:nvPr/>
        </p:nvSpPr>
        <p:spPr bwMode="auto">
          <a:xfrm>
            <a:off x="3962400" y="2743200"/>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900"/>
              <a:t>Test Item 1</a:t>
            </a: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E4F06B06-699F-E646-827F-046DC0033A13}" type="slidenum">
              <a:rPr lang="en-US" altLang="en-US" smtClean="0"/>
              <a:pPr/>
              <a:t>65</a:t>
            </a:fld>
            <a:endParaRPr lang="en-US" altLang="en-US"/>
          </a:p>
        </p:txBody>
      </p:sp>
    </p:spTree>
    <p:extLst>
      <p:ext uri="{BB962C8B-B14F-4D97-AF65-F5344CB8AC3E}">
        <p14:creationId xmlns:p14="http://schemas.microsoft.com/office/powerpoint/2010/main" val="114641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19200" y="5638800"/>
            <a:ext cx="6400800" cy="914400"/>
          </a:xfrm>
        </p:spPr>
        <p:txBody>
          <a:bodyPr/>
          <a:lstStyle/>
          <a:p>
            <a:endParaRPr lang="en-US" dirty="0"/>
          </a:p>
        </p:txBody>
      </p:sp>
      <p:sp>
        <p:nvSpPr>
          <p:cNvPr id="2" name="Title 1"/>
          <p:cNvSpPr>
            <a:spLocks noGrp="1"/>
          </p:cNvSpPr>
          <p:nvPr>
            <p:ph type="ctrTitle"/>
          </p:nvPr>
        </p:nvSpPr>
        <p:spPr/>
        <p:txBody>
          <a:bodyPr/>
          <a:lstStyle/>
          <a:p>
            <a:r>
              <a:rPr lang="en-US" dirty="0" smtClean="0"/>
              <a:t>HDF5 Inside</a:t>
            </a:r>
            <a:r>
              <a:rPr lang="is-IS" dirty="0" smtClean="0"/>
              <a:t>…</a:t>
            </a:r>
            <a:endParaRPr lang="en-US" dirty="0"/>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a:p>
        </p:txBody>
      </p:sp>
      <p:sp>
        <p:nvSpPr>
          <p:cNvPr id="4" name="Slide Number Placeholder 3"/>
          <p:cNvSpPr>
            <a:spLocks noGrp="1"/>
          </p:cNvSpPr>
          <p:nvPr>
            <p:ph type="sldNum" sz="quarter" idx="11"/>
          </p:nvPr>
        </p:nvSpPr>
        <p:spPr/>
        <p:txBody>
          <a:bodyPr/>
          <a:lstStyle/>
          <a:p>
            <a:fld id="{E26C71DD-127A-464D-BC93-24B7E77B3666}" type="slidenum">
              <a:rPr lang="en-US" altLang="en-US" smtClean="0"/>
              <a:pPr/>
              <a:t>66</a:t>
            </a:fld>
            <a:endParaRPr lang="en-US" altLang="en-US"/>
          </a:p>
        </p:txBody>
      </p:sp>
    </p:spTree>
    <p:extLst>
      <p:ext uri="{BB962C8B-B14F-4D97-AF65-F5344CB8AC3E}">
        <p14:creationId xmlns:p14="http://schemas.microsoft.com/office/powerpoint/2010/main" val="490815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625"/>
          <a:stretch/>
        </p:blipFill>
        <p:spPr bwMode="auto">
          <a:xfrm>
            <a:off x="508000" y="0"/>
            <a:ext cx="8128000" cy="6614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6132" name="Rectangle 4"/>
          <p:cNvSpPr>
            <a:spLocks noGrp="1" noChangeArrowheads="1"/>
          </p:cNvSpPr>
          <p:nvPr>
            <p:ph type="title"/>
          </p:nvPr>
        </p:nvSpPr>
        <p:spPr>
          <a:xfrm>
            <a:off x="5176157" y="457200"/>
            <a:ext cx="3586843" cy="2209800"/>
          </a:xfrm>
        </p:spPr>
        <p:txBody>
          <a:bodyPr>
            <a:normAutofit fontScale="90000"/>
          </a:bodyPr>
          <a:lstStyle/>
          <a:p>
            <a:r>
              <a:rPr lang="en-US" sz="5400" b="1" i="1" dirty="0" smtClean="0"/>
              <a:t>SCEC </a:t>
            </a:r>
            <a:r>
              <a:rPr lang="en-US" sz="5400" b="1" i="1" dirty="0" err="1" smtClean="0"/>
              <a:t>TeraShake</a:t>
            </a:r>
            <a:endParaRPr lang="en-US" b="1" i="1" dirty="0">
              <a:solidFill>
                <a:srgbClr val="FFCC00"/>
              </a:solidFill>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DC33B290-F78E-7F44-BDFF-3F9703D44CBA}" type="slidenum">
              <a:rPr lang="en-US" altLang="en-US" smtClean="0"/>
              <a:pPr/>
              <a:t>67</a:t>
            </a:fld>
            <a:endParaRPr lang="en-US" altLang="en-US"/>
          </a:p>
        </p:txBody>
      </p:sp>
    </p:spTree>
    <p:extLst>
      <p:ext uri="{BB962C8B-B14F-4D97-AF65-F5344CB8AC3E}">
        <p14:creationId xmlns:p14="http://schemas.microsoft.com/office/powerpoint/2010/main" val="1020742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SCEC </a:t>
            </a:r>
            <a:r>
              <a:rPr lang="en-US" dirty="0" err="1" smtClean="0"/>
              <a:t>TeraShake</a:t>
            </a: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a:t>Southern California Earthquake Center digital library publishes scientific data generated by seismic wave propagation simulations. </a:t>
            </a:r>
            <a:endParaRPr lang="en-US" dirty="0" smtClean="0"/>
          </a:p>
          <a:p>
            <a:r>
              <a:rPr lang="en-US" dirty="0" smtClean="0"/>
              <a:t>The </a:t>
            </a:r>
            <a:r>
              <a:rPr lang="en-US" dirty="0"/>
              <a:t>output from a single simulation may be as large as 50 Terabytes of data and 400,000 files. The total size of the digital library is over 130 Terabytes with nearly three million files. </a:t>
            </a:r>
            <a:endParaRPr lang="en-US" dirty="0" smtClean="0"/>
          </a:p>
          <a:p>
            <a:endParaRPr lang="en-US" dirty="0" smtClean="0"/>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68</a:t>
            </a:fld>
            <a:endParaRPr lang="en-US" altLang="en-US"/>
          </a:p>
        </p:txBody>
      </p:sp>
    </p:spTree>
    <p:extLst>
      <p:ext uri="{BB962C8B-B14F-4D97-AF65-F5344CB8AC3E}">
        <p14:creationId xmlns:p14="http://schemas.microsoft.com/office/powerpoint/2010/main" val="72559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err="1"/>
              <a:t>TeraShake</a:t>
            </a:r>
            <a:r>
              <a:rPr lang="en-US" dirty="0"/>
              <a:t> Surface Seismograms</a:t>
            </a:r>
          </a:p>
        </p:txBody>
      </p:sp>
      <p:sp>
        <p:nvSpPr>
          <p:cNvPr id="10" name="Content Placeholder 9"/>
          <p:cNvSpPr>
            <a:spLocks noGrp="1"/>
          </p:cNvSpPr>
          <p:nvPr>
            <p:ph sz="half" idx="1"/>
          </p:nvPr>
        </p:nvSpPr>
        <p:spPr/>
        <p:txBody>
          <a:bodyPr/>
          <a:lstStyle/>
          <a:p>
            <a:r>
              <a:rPr lang="en-US" dirty="0"/>
              <a:t>4D Array (1.2 TB)</a:t>
            </a:r>
          </a:p>
          <a:p>
            <a:pPr lvl="1"/>
            <a:r>
              <a:rPr lang="en-US" dirty="0"/>
              <a:t>Time (22,728) </a:t>
            </a:r>
          </a:p>
          <a:p>
            <a:pPr lvl="1"/>
            <a:r>
              <a:rPr lang="en-US" dirty="0"/>
              <a:t>Horizontal (3,000) </a:t>
            </a:r>
          </a:p>
          <a:p>
            <a:pPr lvl="1"/>
            <a:r>
              <a:rPr lang="en-US" dirty="0"/>
              <a:t>Vertical (1,500) </a:t>
            </a:r>
          </a:p>
          <a:p>
            <a:pPr lvl="1"/>
            <a:r>
              <a:rPr lang="en-US" dirty="0"/>
              <a:t>Vector Component (3)</a:t>
            </a:r>
          </a:p>
          <a:p>
            <a:r>
              <a:rPr lang="en-US" dirty="0"/>
              <a:t>Each file:</a:t>
            </a:r>
          </a:p>
          <a:p>
            <a:pPr lvl="1"/>
            <a:r>
              <a:rPr lang="en-US" dirty="0"/>
              <a:t>22,728 x 3,000 x 5 x 1</a:t>
            </a:r>
          </a:p>
          <a:p>
            <a:pPr lvl="1"/>
            <a:r>
              <a:rPr lang="en-US" dirty="0"/>
              <a:t>1,363,680,000 Bytes</a:t>
            </a:r>
          </a:p>
          <a:p>
            <a:r>
              <a:rPr lang="en-US" dirty="0" err="1"/>
              <a:t>TeraShake</a:t>
            </a:r>
            <a:r>
              <a:rPr lang="en-US" dirty="0"/>
              <a:t> scenario</a:t>
            </a:r>
          </a:p>
          <a:p>
            <a:pPr lvl="1"/>
            <a:r>
              <a:rPr lang="en-US" dirty="0"/>
              <a:t>900 </a:t>
            </a:r>
            <a:r>
              <a:rPr lang="en-US" dirty="0" smtClean="0"/>
              <a:t>files</a:t>
            </a:r>
            <a:endParaRPr lang="en-US" dirty="0"/>
          </a:p>
        </p:txBody>
      </p:sp>
      <p:sp>
        <p:nvSpPr>
          <p:cNvPr id="14" name="Content Placeholder 13"/>
          <p:cNvSpPr>
            <a:spLocks noGrp="1"/>
          </p:cNvSpPr>
          <p:nvPr>
            <p:ph sz="half" idx="2"/>
          </p:nvPr>
        </p:nvSpPr>
        <p:spPr/>
        <p:txBody>
          <a:bodyPr/>
          <a:lstStyle/>
          <a:p>
            <a:endParaRPr lang="en-US"/>
          </a:p>
        </p:txBody>
      </p:sp>
      <p:pic>
        <p:nvPicPr>
          <p:cNvPr id="6" name="Picture 5" descr="peak_ns_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562100"/>
            <a:ext cx="4495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23AA70F5-E077-5A40-951F-7AEA3A962D20}" type="slidenum">
              <a:rPr lang="en-US" altLang="en-US" smtClean="0"/>
              <a:pPr/>
              <a:t>69</a:t>
            </a:fld>
            <a:endParaRPr lang="en-US" altLang="en-US"/>
          </a:p>
        </p:txBody>
      </p:sp>
    </p:spTree>
    <p:extLst>
      <p:ext uri="{BB962C8B-B14F-4D97-AF65-F5344CB8AC3E}">
        <p14:creationId xmlns:p14="http://schemas.microsoft.com/office/powerpoint/2010/main" val="164888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altLang="en-US">
                <a:latin typeface="Arial" charset="0"/>
                <a:ea typeface="ＭＳ Ｐゴシック" charset="-128"/>
              </a:rPr>
              <a:t>HDF5 is designed …</a:t>
            </a:r>
          </a:p>
        </p:txBody>
      </p:sp>
      <p:sp>
        <p:nvSpPr>
          <p:cNvPr id="28674" name="Content Placeholder 2"/>
          <p:cNvSpPr>
            <a:spLocks noGrp="1"/>
          </p:cNvSpPr>
          <p:nvPr>
            <p:ph idx="1"/>
          </p:nvPr>
        </p:nvSpPr>
        <p:spPr/>
        <p:txBody>
          <a:bodyPr/>
          <a:lstStyle/>
          <a:p>
            <a:r>
              <a:rPr lang="en-US" altLang="en-US">
                <a:latin typeface="Arial" charset="0"/>
                <a:ea typeface="ＭＳ Ｐゴシック" charset="-128"/>
              </a:rPr>
              <a:t>for high volume and/or complex data</a:t>
            </a:r>
          </a:p>
          <a:p>
            <a:endParaRPr lang="en-US" altLang="en-US">
              <a:latin typeface="Arial" charset="0"/>
              <a:ea typeface="ＭＳ Ｐゴシック" charset="-128"/>
            </a:endParaRPr>
          </a:p>
          <a:p>
            <a:r>
              <a:rPr lang="en-US" altLang="en-US">
                <a:latin typeface="Arial" charset="0"/>
                <a:ea typeface="ＭＳ Ｐゴシック" charset="-128"/>
              </a:rPr>
              <a:t>for every size and type of system (portable)</a:t>
            </a:r>
          </a:p>
          <a:p>
            <a:endParaRPr lang="en-US" altLang="en-US">
              <a:latin typeface="Arial" charset="0"/>
              <a:ea typeface="ＭＳ Ｐゴシック" charset="-128"/>
            </a:endParaRPr>
          </a:p>
          <a:p>
            <a:r>
              <a:rPr lang="en-US" altLang="en-US">
                <a:latin typeface="Arial" charset="0"/>
                <a:ea typeface="ＭＳ Ｐゴシック" charset="-128"/>
              </a:rPr>
              <a:t>for flexible, efficient storage and I/O</a:t>
            </a:r>
          </a:p>
          <a:p>
            <a:endParaRPr lang="en-US" altLang="en-US">
              <a:latin typeface="Arial" charset="0"/>
              <a:ea typeface="ＭＳ Ｐゴシック" charset="-128"/>
            </a:endParaRPr>
          </a:p>
          <a:p>
            <a:r>
              <a:rPr lang="en-US" altLang="en-US">
                <a:latin typeface="Arial" charset="0"/>
                <a:ea typeface="ＭＳ Ｐゴシック" charset="-128"/>
              </a:rPr>
              <a:t>to enable applications to evolve in their use of HDF5 and to accommodate new models</a:t>
            </a:r>
          </a:p>
          <a:p>
            <a:endParaRPr lang="en-US" altLang="en-US">
              <a:latin typeface="Arial" charset="0"/>
              <a:ea typeface="ＭＳ Ｐゴシック" charset="-128"/>
            </a:endParaRPr>
          </a:p>
          <a:p>
            <a:r>
              <a:rPr lang="en-US" altLang="en-US">
                <a:latin typeface="Arial" charset="0"/>
                <a:ea typeface="ＭＳ Ｐゴシック" charset="-128"/>
              </a:rPr>
              <a:t>to support long-term data preservation</a:t>
            </a:r>
          </a:p>
        </p:txBody>
      </p:sp>
      <p:sp>
        <p:nvSpPr>
          <p:cNvPr id="28675" name="Rectangle 2064"/>
          <p:cNvSpPr>
            <a:spLocks noGrp="1" noChangeArrowheads="1"/>
          </p:cNvSpPr>
          <p:nvPr>
            <p:ph type="dt" sz="quarter" idx="4294967295"/>
          </p:nvPr>
        </p:nvSpPr>
        <p:spPr bwMode="auto">
          <a:xfrm>
            <a:off x="304800" y="6629400"/>
            <a:ext cx="19812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200" smtClean="0">
                <a:solidFill>
                  <a:schemeClr val="bg1"/>
                </a:solidFill>
                <a:latin typeface="Arial" charset="0"/>
              </a:rPr>
              <a:t>May 3, 2017</a:t>
            </a:r>
            <a:endParaRPr lang="en-US" altLang="en-US" sz="1200">
              <a:solidFill>
                <a:schemeClr val="bg1"/>
              </a:solidFill>
              <a:latin typeface="Arial" charset="0"/>
            </a:endParaRPr>
          </a:p>
        </p:txBody>
      </p:sp>
      <p:sp>
        <p:nvSpPr>
          <p:cNvPr id="28677"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F714821-D349-4243-BD27-B470958C868F}" type="slidenum">
              <a:rPr lang="en-US" altLang="en-US" sz="1200">
                <a:solidFill>
                  <a:schemeClr val="bg1"/>
                </a:solidFill>
                <a:latin typeface="Arial" charset="0"/>
              </a:rPr>
              <a:pPr eaLnBrk="1" hangingPunct="1"/>
              <a:t>7</a:t>
            </a:fld>
            <a:endParaRPr lang="en-US" altLang="en-US" sz="1200">
              <a:solidFill>
                <a:schemeClr val="bg1"/>
              </a:solidFill>
              <a:latin typeface="Arial" charset="0"/>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HDF5 File</a:t>
            </a:r>
          </a:p>
        </p:txBody>
      </p:sp>
      <p:pic>
        <p:nvPicPr>
          <p:cNvPr id="4" name="table"/>
          <p:cNvPicPr>
            <a:picLocks noChangeAspect="1"/>
          </p:cNvPicPr>
          <p:nvPr/>
        </p:nvPicPr>
        <p:blipFill>
          <a:blip r:embed="rId2"/>
          <a:stretch>
            <a:fillRect/>
          </a:stretch>
        </p:blipFill>
        <p:spPr>
          <a:xfrm>
            <a:off x="2635250" y="3383280"/>
            <a:ext cx="5626100" cy="1615440"/>
          </a:xfrm>
          <a:prstGeom prst="rect">
            <a:avLst/>
          </a:prstGeom>
        </p:spPr>
      </p:pic>
      <p:sp>
        <p:nvSpPr>
          <p:cNvPr id="5" name="AutoShape 30"/>
          <p:cNvSpPr>
            <a:spLocks noChangeArrowheads="1"/>
          </p:cNvSpPr>
          <p:nvPr/>
        </p:nvSpPr>
        <p:spPr bwMode="auto">
          <a:xfrm>
            <a:off x="958850" y="1859280"/>
            <a:ext cx="1008063" cy="950913"/>
          </a:xfrm>
          <a:prstGeom prst="can">
            <a:avLst>
              <a:gd name="adj" fmla="val 19292"/>
            </a:avLst>
          </a:prstGeom>
          <a:solidFill>
            <a:srgbClr val="99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eaLnBrk="0" fontAlgn="base" hangingPunct="0">
              <a:spcBef>
                <a:spcPct val="0"/>
              </a:spcBef>
              <a:spcAft>
                <a:spcPct val="0"/>
              </a:spcAft>
              <a:defRPr sz="1000" b="1" kern="1200">
                <a:solidFill>
                  <a:schemeClr val="tx1"/>
                </a:solidFill>
                <a:latin typeface="Helvetica" pitchFamily="34" charset="0"/>
                <a:ea typeface="+mn-ea"/>
                <a:cs typeface="+mn-cs"/>
              </a:defRPr>
            </a:lvl1pPr>
            <a:lvl2pPr marL="457200" algn="r" rtl="0" eaLnBrk="0" fontAlgn="base" hangingPunct="0">
              <a:spcBef>
                <a:spcPct val="0"/>
              </a:spcBef>
              <a:spcAft>
                <a:spcPct val="0"/>
              </a:spcAft>
              <a:defRPr sz="1000" b="1" kern="1200">
                <a:solidFill>
                  <a:schemeClr val="tx1"/>
                </a:solidFill>
                <a:latin typeface="Helvetica" pitchFamily="34" charset="0"/>
                <a:ea typeface="+mn-ea"/>
                <a:cs typeface="+mn-cs"/>
              </a:defRPr>
            </a:lvl2pPr>
            <a:lvl3pPr marL="914400" algn="r" rtl="0" eaLnBrk="0" fontAlgn="base" hangingPunct="0">
              <a:spcBef>
                <a:spcPct val="0"/>
              </a:spcBef>
              <a:spcAft>
                <a:spcPct val="0"/>
              </a:spcAft>
              <a:defRPr sz="1000" b="1" kern="1200">
                <a:solidFill>
                  <a:schemeClr val="tx1"/>
                </a:solidFill>
                <a:latin typeface="Helvetica" pitchFamily="34" charset="0"/>
                <a:ea typeface="+mn-ea"/>
                <a:cs typeface="+mn-cs"/>
              </a:defRPr>
            </a:lvl3pPr>
            <a:lvl4pPr marL="1371600" algn="r" rtl="0" eaLnBrk="0" fontAlgn="base" hangingPunct="0">
              <a:spcBef>
                <a:spcPct val="0"/>
              </a:spcBef>
              <a:spcAft>
                <a:spcPct val="0"/>
              </a:spcAft>
              <a:defRPr sz="1000" b="1" kern="1200">
                <a:solidFill>
                  <a:schemeClr val="tx1"/>
                </a:solidFill>
                <a:latin typeface="Helvetica" pitchFamily="34" charset="0"/>
                <a:ea typeface="+mn-ea"/>
                <a:cs typeface="+mn-cs"/>
              </a:defRPr>
            </a:lvl4pPr>
            <a:lvl5pPr marL="1828800" algn="r" rtl="0" eaLnBrk="0" fontAlgn="base" hangingPunct="0">
              <a:spcBef>
                <a:spcPct val="0"/>
              </a:spcBef>
              <a:spcAft>
                <a:spcPct val="0"/>
              </a:spcAft>
              <a:defRPr sz="1000" b="1" kern="1200">
                <a:solidFill>
                  <a:schemeClr val="tx1"/>
                </a:solidFill>
                <a:latin typeface="Helvetica" pitchFamily="34" charset="0"/>
                <a:ea typeface="+mn-ea"/>
                <a:cs typeface="+mn-cs"/>
              </a:defRPr>
            </a:lvl5pPr>
            <a:lvl6pPr marL="2286000" algn="l" defTabSz="914400" rtl="0" eaLnBrk="1" latinLnBrk="0" hangingPunct="1">
              <a:defRPr sz="1000" b="1" kern="1200">
                <a:solidFill>
                  <a:schemeClr val="tx1"/>
                </a:solidFill>
                <a:latin typeface="Helvetica" pitchFamily="34" charset="0"/>
                <a:ea typeface="+mn-ea"/>
                <a:cs typeface="+mn-cs"/>
              </a:defRPr>
            </a:lvl6pPr>
            <a:lvl7pPr marL="2743200" algn="l" defTabSz="914400" rtl="0" eaLnBrk="1" latinLnBrk="0" hangingPunct="1">
              <a:defRPr sz="1000" b="1" kern="1200">
                <a:solidFill>
                  <a:schemeClr val="tx1"/>
                </a:solidFill>
                <a:latin typeface="Helvetica" pitchFamily="34" charset="0"/>
                <a:ea typeface="+mn-ea"/>
                <a:cs typeface="+mn-cs"/>
              </a:defRPr>
            </a:lvl7pPr>
            <a:lvl8pPr marL="3200400" algn="l" defTabSz="914400" rtl="0" eaLnBrk="1" latinLnBrk="0" hangingPunct="1">
              <a:defRPr sz="1000" b="1" kern="1200">
                <a:solidFill>
                  <a:schemeClr val="tx1"/>
                </a:solidFill>
                <a:latin typeface="Helvetica" pitchFamily="34" charset="0"/>
                <a:ea typeface="+mn-ea"/>
                <a:cs typeface="+mn-cs"/>
              </a:defRPr>
            </a:lvl8pPr>
            <a:lvl9pPr marL="3657600" algn="l" defTabSz="914400" rtl="0" eaLnBrk="1" latinLnBrk="0" hangingPunct="1">
              <a:defRPr sz="1000" b="1" kern="1200">
                <a:solidFill>
                  <a:schemeClr val="tx1"/>
                </a:solidFill>
                <a:latin typeface="Helvetica" pitchFamily="34" charset="0"/>
                <a:ea typeface="+mn-ea"/>
                <a:cs typeface="+mn-cs"/>
              </a:defRPr>
            </a:lvl9pPr>
          </a:lstStyle>
          <a:p>
            <a:pPr algn="ctr"/>
            <a:r>
              <a:rPr lang="en-US" sz="2400" b="0">
                <a:latin typeface="Times" pitchFamily="18" charset="0"/>
                <a:cs typeface="Arial" charset="0"/>
              </a:rPr>
              <a:t>HDF5</a:t>
            </a:r>
          </a:p>
          <a:p>
            <a:pPr algn="ctr"/>
            <a:r>
              <a:rPr lang="en-US" sz="2400" b="0">
                <a:latin typeface="Times" pitchFamily="18" charset="0"/>
                <a:cs typeface="Arial" charset="0"/>
              </a:rPr>
              <a:t>File</a:t>
            </a:r>
          </a:p>
        </p:txBody>
      </p:sp>
      <p:sp>
        <p:nvSpPr>
          <p:cNvPr id="6" name="AutoShape 31"/>
          <p:cNvSpPr>
            <a:spLocks noChangeArrowheads="1"/>
          </p:cNvSpPr>
          <p:nvPr/>
        </p:nvSpPr>
        <p:spPr bwMode="auto">
          <a:xfrm>
            <a:off x="2787650" y="1935480"/>
            <a:ext cx="1295400" cy="762000"/>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eaLnBrk="0" fontAlgn="base" hangingPunct="0">
              <a:spcBef>
                <a:spcPct val="0"/>
              </a:spcBef>
              <a:spcAft>
                <a:spcPct val="0"/>
              </a:spcAft>
              <a:defRPr sz="1000" b="1" kern="1200">
                <a:solidFill>
                  <a:schemeClr val="tx1"/>
                </a:solidFill>
                <a:latin typeface="Helvetica" pitchFamily="34" charset="0"/>
                <a:ea typeface="+mn-ea"/>
                <a:cs typeface="+mn-cs"/>
              </a:defRPr>
            </a:lvl1pPr>
            <a:lvl2pPr marL="457200" algn="r" rtl="0" eaLnBrk="0" fontAlgn="base" hangingPunct="0">
              <a:spcBef>
                <a:spcPct val="0"/>
              </a:spcBef>
              <a:spcAft>
                <a:spcPct val="0"/>
              </a:spcAft>
              <a:defRPr sz="1000" b="1" kern="1200">
                <a:solidFill>
                  <a:schemeClr val="tx1"/>
                </a:solidFill>
                <a:latin typeface="Helvetica" pitchFamily="34" charset="0"/>
                <a:ea typeface="+mn-ea"/>
                <a:cs typeface="+mn-cs"/>
              </a:defRPr>
            </a:lvl2pPr>
            <a:lvl3pPr marL="914400" algn="r" rtl="0" eaLnBrk="0" fontAlgn="base" hangingPunct="0">
              <a:spcBef>
                <a:spcPct val="0"/>
              </a:spcBef>
              <a:spcAft>
                <a:spcPct val="0"/>
              </a:spcAft>
              <a:defRPr sz="1000" b="1" kern="1200">
                <a:solidFill>
                  <a:schemeClr val="tx1"/>
                </a:solidFill>
                <a:latin typeface="Helvetica" pitchFamily="34" charset="0"/>
                <a:ea typeface="+mn-ea"/>
                <a:cs typeface="+mn-cs"/>
              </a:defRPr>
            </a:lvl3pPr>
            <a:lvl4pPr marL="1371600" algn="r" rtl="0" eaLnBrk="0" fontAlgn="base" hangingPunct="0">
              <a:spcBef>
                <a:spcPct val="0"/>
              </a:spcBef>
              <a:spcAft>
                <a:spcPct val="0"/>
              </a:spcAft>
              <a:defRPr sz="1000" b="1" kern="1200">
                <a:solidFill>
                  <a:schemeClr val="tx1"/>
                </a:solidFill>
                <a:latin typeface="Helvetica" pitchFamily="34" charset="0"/>
                <a:ea typeface="+mn-ea"/>
                <a:cs typeface="+mn-cs"/>
              </a:defRPr>
            </a:lvl4pPr>
            <a:lvl5pPr marL="1828800" algn="r" rtl="0" eaLnBrk="0" fontAlgn="base" hangingPunct="0">
              <a:spcBef>
                <a:spcPct val="0"/>
              </a:spcBef>
              <a:spcAft>
                <a:spcPct val="0"/>
              </a:spcAft>
              <a:defRPr sz="1000" b="1" kern="1200">
                <a:solidFill>
                  <a:schemeClr val="tx1"/>
                </a:solidFill>
                <a:latin typeface="Helvetica" pitchFamily="34" charset="0"/>
                <a:ea typeface="+mn-ea"/>
                <a:cs typeface="+mn-cs"/>
              </a:defRPr>
            </a:lvl5pPr>
            <a:lvl6pPr marL="2286000" algn="l" defTabSz="914400" rtl="0" eaLnBrk="1" latinLnBrk="0" hangingPunct="1">
              <a:defRPr sz="1000" b="1" kern="1200">
                <a:solidFill>
                  <a:schemeClr val="tx1"/>
                </a:solidFill>
                <a:latin typeface="Helvetica" pitchFamily="34" charset="0"/>
                <a:ea typeface="+mn-ea"/>
                <a:cs typeface="+mn-cs"/>
              </a:defRPr>
            </a:lvl6pPr>
            <a:lvl7pPr marL="2743200" algn="l" defTabSz="914400" rtl="0" eaLnBrk="1" latinLnBrk="0" hangingPunct="1">
              <a:defRPr sz="1000" b="1" kern="1200">
                <a:solidFill>
                  <a:schemeClr val="tx1"/>
                </a:solidFill>
                <a:latin typeface="Helvetica" pitchFamily="34" charset="0"/>
                <a:ea typeface="+mn-ea"/>
                <a:cs typeface="+mn-cs"/>
              </a:defRPr>
            </a:lvl7pPr>
            <a:lvl8pPr marL="3200400" algn="l" defTabSz="914400" rtl="0" eaLnBrk="1" latinLnBrk="0" hangingPunct="1">
              <a:defRPr sz="1000" b="1" kern="1200">
                <a:solidFill>
                  <a:schemeClr val="tx1"/>
                </a:solidFill>
                <a:latin typeface="Helvetica" pitchFamily="34" charset="0"/>
                <a:ea typeface="+mn-ea"/>
                <a:cs typeface="+mn-cs"/>
              </a:defRPr>
            </a:lvl8pPr>
            <a:lvl9pPr marL="3657600" algn="l" defTabSz="914400" rtl="0" eaLnBrk="1" latinLnBrk="0" hangingPunct="1">
              <a:defRPr sz="1000" b="1" kern="1200">
                <a:solidFill>
                  <a:schemeClr val="tx1"/>
                </a:solidFill>
                <a:latin typeface="Helvetica" pitchFamily="34" charset="0"/>
                <a:ea typeface="+mn-ea"/>
                <a:cs typeface="+mn-cs"/>
              </a:defRPr>
            </a:lvl9pPr>
          </a:lstStyle>
          <a:p>
            <a:pPr algn="ctr"/>
            <a:r>
              <a:rPr lang="en-US" sz="1600" b="0">
                <a:solidFill>
                  <a:schemeClr val="accent1"/>
                </a:solidFill>
                <a:latin typeface="Times" pitchFamily="18" charset="0"/>
                <a:cs typeface="Arial" charset="0"/>
              </a:rPr>
              <a:t>32-bit </a:t>
            </a:r>
          </a:p>
          <a:p>
            <a:pPr algn="ctr"/>
            <a:r>
              <a:rPr lang="en-US" sz="1600" b="0">
                <a:solidFill>
                  <a:schemeClr val="accent1"/>
                </a:solidFill>
                <a:latin typeface="Times" pitchFamily="18" charset="0"/>
                <a:cs typeface="Arial" charset="0"/>
              </a:rPr>
              <a:t>float</a:t>
            </a:r>
          </a:p>
        </p:txBody>
      </p:sp>
      <p:sp>
        <p:nvSpPr>
          <p:cNvPr id="7" name="AutoShape 32"/>
          <p:cNvSpPr>
            <a:spLocks noChangeArrowheads="1"/>
          </p:cNvSpPr>
          <p:nvPr/>
        </p:nvSpPr>
        <p:spPr bwMode="auto">
          <a:xfrm>
            <a:off x="882650" y="3840480"/>
            <a:ext cx="1035050" cy="838200"/>
          </a:xfrm>
          <a:prstGeom prst="cube">
            <a:avLst>
              <a:gd name="adj" fmla="val 16287"/>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r" rtl="0" eaLnBrk="0" fontAlgn="base" hangingPunct="0">
              <a:spcBef>
                <a:spcPct val="0"/>
              </a:spcBef>
              <a:spcAft>
                <a:spcPct val="0"/>
              </a:spcAft>
              <a:defRPr sz="1000" b="1" kern="1200">
                <a:solidFill>
                  <a:schemeClr val="tx1"/>
                </a:solidFill>
                <a:latin typeface="Helvetica" pitchFamily="34" charset="0"/>
                <a:ea typeface="+mn-ea"/>
                <a:cs typeface="+mn-cs"/>
              </a:defRPr>
            </a:lvl1pPr>
            <a:lvl2pPr marL="457200" algn="r" rtl="0" eaLnBrk="0" fontAlgn="base" hangingPunct="0">
              <a:spcBef>
                <a:spcPct val="0"/>
              </a:spcBef>
              <a:spcAft>
                <a:spcPct val="0"/>
              </a:spcAft>
              <a:defRPr sz="1000" b="1" kern="1200">
                <a:solidFill>
                  <a:schemeClr val="tx1"/>
                </a:solidFill>
                <a:latin typeface="Helvetica" pitchFamily="34" charset="0"/>
                <a:ea typeface="+mn-ea"/>
                <a:cs typeface="+mn-cs"/>
              </a:defRPr>
            </a:lvl2pPr>
            <a:lvl3pPr marL="914400" algn="r" rtl="0" eaLnBrk="0" fontAlgn="base" hangingPunct="0">
              <a:spcBef>
                <a:spcPct val="0"/>
              </a:spcBef>
              <a:spcAft>
                <a:spcPct val="0"/>
              </a:spcAft>
              <a:defRPr sz="1000" b="1" kern="1200">
                <a:solidFill>
                  <a:schemeClr val="tx1"/>
                </a:solidFill>
                <a:latin typeface="Helvetica" pitchFamily="34" charset="0"/>
                <a:ea typeface="+mn-ea"/>
                <a:cs typeface="+mn-cs"/>
              </a:defRPr>
            </a:lvl3pPr>
            <a:lvl4pPr marL="1371600" algn="r" rtl="0" eaLnBrk="0" fontAlgn="base" hangingPunct="0">
              <a:spcBef>
                <a:spcPct val="0"/>
              </a:spcBef>
              <a:spcAft>
                <a:spcPct val="0"/>
              </a:spcAft>
              <a:defRPr sz="1000" b="1" kern="1200">
                <a:solidFill>
                  <a:schemeClr val="tx1"/>
                </a:solidFill>
                <a:latin typeface="Helvetica" pitchFamily="34" charset="0"/>
                <a:ea typeface="+mn-ea"/>
                <a:cs typeface="+mn-cs"/>
              </a:defRPr>
            </a:lvl4pPr>
            <a:lvl5pPr marL="1828800" algn="r" rtl="0" eaLnBrk="0" fontAlgn="base" hangingPunct="0">
              <a:spcBef>
                <a:spcPct val="0"/>
              </a:spcBef>
              <a:spcAft>
                <a:spcPct val="0"/>
              </a:spcAft>
              <a:defRPr sz="1000" b="1" kern="1200">
                <a:solidFill>
                  <a:schemeClr val="tx1"/>
                </a:solidFill>
                <a:latin typeface="Helvetica" pitchFamily="34" charset="0"/>
                <a:ea typeface="+mn-ea"/>
                <a:cs typeface="+mn-cs"/>
              </a:defRPr>
            </a:lvl5pPr>
            <a:lvl6pPr marL="2286000" algn="l" defTabSz="914400" rtl="0" eaLnBrk="1" latinLnBrk="0" hangingPunct="1">
              <a:defRPr sz="1000" b="1" kern="1200">
                <a:solidFill>
                  <a:schemeClr val="tx1"/>
                </a:solidFill>
                <a:latin typeface="Helvetica" pitchFamily="34" charset="0"/>
                <a:ea typeface="+mn-ea"/>
                <a:cs typeface="+mn-cs"/>
              </a:defRPr>
            </a:lvl6pPr>
            <a:lvl7pPr marL="2743200" algn="l" defTabSz="914400" rtl="0" eaLnBrk="1" latinLnBrk="0" hangingPunct="1">
              <a:defRPr sz="1000" b="1" kern="1200">
                <a:solidFill>
                  <a:schemeClr val="tx1"/>
                </a:solidFill>
                <a:latin typeface="Helvetica" pitchFamily="34" charset="0"/>
                <a:ea typeface="+mn-ea"/>
                <a:cs typeface="+mn-cs"/>
              </a:defRPr>
            </a:lvl7pPr>
            <a:lvl8pPr marL="3200400" algn="l" defTabSz="914400" rtl="0" eaLnBrk="1" latinLnBrk="0" hangingPunct="1">
              <a:defRPr sz="1000" b="1" kern="1200">
                <a:solidFill>
                  <a:schemeClr val="tx1"/>
                </a:solidFill>
                <a:latin typeface="Helvetica" pitchFamily="34" charset="0"/>
                <a:ea typeface="+mn-ea"/>
                <a:cs typeface="+mn-cs"/>
              </a:defRPr>
            </a:lvl8pPr>
            <a:lvl9pPr marL="3657600" algn="l" defTabSz="914400" rtl="0" eaLnBrk="1" latinLnBrk="0" hangingPunct="1">
              <a:defRPr sz="1000" b="1" kern="1200">
                <a:solidFill>
                  <a:schemeClr val="tx1"/>
                </a:solidFill>
                <a:latin typeface="Helvetica" pitchFamily="34" charset="0"/>
                <a:ea typeface="+mn-ea"/>
                <a:cs typeface="+mn-cs"/>
              </a:defRPr>
            </a:lvl9pPr>
          </a:lstStyle>
          <a:p>
            <a:pPr algn="ctr"/>
            <a:r>
              <a:rPr lang="en-US" sz="1600" b="0" dirty="0">
                <a:latin typeface="Times" pitchFamily="18" charset="0"/>
                <a:cs typeface="Arial" charset="0"/>
              </a:rPr>
              <a:t>22,728</a:t>
            </a:r>
          </a:p>
          <a:p>
            <a:pPr algn="ctr"/>
            <a:r>
              <a:rPr lang="en-US" sz="1600" b="0" dirty="0">
                <a:latin typeface="Times" pitchFamily="18" charset="0"/>
                <a:cs typeface="Arial" charset="0"/>
              </a:rPr>
              <a:t>3,000</a:t>
            </a:r>
          </a:p>
          <a:p>
            <a:pPr algn="ctr"/>
            <a:r>
              <a:rPr lang="en-US" sz="1600" b="0" dirty="0">
                <a:latin typeface="Times" pitchFamily="18" charset="0"/>
                <a:cs typeface="Arial" charset="0"/>
              </a:rPr>
              <a:t>25</a:t>
            </a:r>
          </a:p>
        </p:txBody>
      </p:sp>
      <p:cxnSp>
        <p:nvCxnSpPr>
          <p:cNvPr id="8" name="AutoShape 33"/>
          <p:cNvCxnSpPr>
            <a:cxnSpLocks noChangeShapeType="1"/>
            <a:stCxn id="5" idx="4"/>
            <a:endCxn id="6" idx="1"/>
          </p:cNvCxnSpPr>
          <p:nvPr/>
        </p:nvCxnSpPr>
        <p:spPr bwMode="auto">
          <a:xfrm flipV="1">
            <a:off x="1966913" y="2316480"/>
            <a:ext cx="820737" cy="190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AutoShape 34"/>
          <p:cNvCxnSpPr>
            <a:cxnSpLocks noChangeShapeType="1"/>
            <a:stCxn id="5" idx="3"/>
            <a:endCxn id="7" idx="0"/>
          </p:cNvCxnSpPr>
          <p:nvPr/>
        </p:nvCxnSpPr>
        <p:spPr bwMode="auto">
          <a:xfrm>
            <a:off x="1463675" y="2810193"/>
            <a:ext cx="4763" cy="103028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AutoShape 35"/>
          <p:cNvCxnSpPr>
            <a:cxnSpLocks noChangeShapeType="1"/>
            <a:stCxn id="7" idx="5"/>
          </p:cNvCxnSpPr>
          <p:nvPr/>
        </p:nvCxnSpPr>
        <p:spPr bwMode="auto">
          <a:xfrm flipV="1">
            <a:off x="1917700" y="3545205"/>
            <a:ext cx="717550" cy="6461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36"/>
          <p:cNvCxnSpPr>
            <a:cxnSpLocks noChangeShapeType="1"/>
            <a:stCxn id="7" idx="5"/>
          </p:cNvCxnSpPr>
          <p:nvPr/>
        </p:nvCxnSpPr>
        <p:spPr bwMode="auto">
          <a:xfrm flipV="1">
            <a:off x="1917700" y="3867468"/>
            <a:ext cx="717550" cy="3238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AutoShape 37"/>
          <p:cNvCxnSpPr>
            <a:cxnSpLocks noChangeShapeType="1"/>
            <a:stCxn id="7" idx="5"/>
          </p:cNvCxnSpPr>
          <p:nvPr/>
        </p:nvCxnSpPr>
        <p:spPr bwMode="auto">
          <a:xfrm flipV="1">
            <a:off x="1917700" y="4189730"/>
            <a:ext cx="717550" cy="158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38"/>
          <p:cNvCxnSpPr>
            <a:cxnSpLocks noChangeShapeType="1"/>
            <a:stCxn id="7" idx="5"/>
          </p:cNvCxnSpPr>
          <p:nvPr/>
        </p:nvCxnSpPr>
        <p:spPr bwMode="auto">
          <a:xfrm>
            <a:off x="1917700" y="4191318"/>
            <a:ext cx="717550" cy="3206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AutoShape 39"/>
          <p:cNvCxnSpPr>
            <a:cxnSpLocks noChangeShapeType="1"/>
            <a:stCxn id="7" idx="5"/>
          </p:cNvCxnSpPr>
          <p:nvPr/>
        </p:nvCxnSpPr>
        <p:spPr bwMode="auto">
          <a:xfrm>
            <a:off x="1917700" y="4191318"/>
            <a:ext cx="717550" cy="6429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15" name="Slide Number Placeholder 14"/>
          <p:cNvSpPr>
            <a:spLocks noGrp="1"/>
          </p:cNvSpPr>
          <p:nvPr>
            <p:ph type="sldNum" sz="quarter" idx="11"/>
          </p:nvPr>
        </p:nvSpPr>
        <p:spPr/>
        <p:txBody>
          <a:bodyPr/>
          <a:lstStyle/>
          <a:p>
            <a:fld id="{E4F06B06-699F-E646-827F-046DC0033A13}" type="slidenum">
              <a:rPr lang="en-US" altLang="en-US" smtClean="0"/>
              <a:pPr/>
              <a:t>70</a:t>
            </a:fld>
            <a:endParaRPr lang="en-US" altLang="en-US"/>
          </a:p>
        </p:txBody>
      </p:sp>
    </p:spTree>
    <p:extLst>
      <p:ext uri="{BB962C8B-B14F-4D97-AF65-F5344CB8AC3E}">
        <p14:creationId xmlns:p14="http://schemas.microsoft.com/office/powerpoint/2010/main" val="1641667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3347" name="Picture 3" descr="terash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799"/>
            <a:ext cx="8973005" cy="6264487"/>
          </a:xfrm>
          <a:prstGeom prst="rect">
            <a:avLst/>
          </a:prstGeom>
          <a:noFill/>
          <a:extLst>
            <a:ext uri="{909E8E84-426E-40DD-AFC4-6F175D3DCCD1}">
              <a14:hiddenFill xmlns:a14="http://schemas.microsoft.com/office/drawing/2010/main">
                <a:solidFill>
                  <a:srgbClr val="FFFFFF"/>
                </a:solidFill>
              </a14:hiddenFill>
            </a:ext>
          </a:extLst>
        </p:spPr>
      </p:pic>
      <p:sp>
        <p:nvSpPr>
          <p:cNvPr id="2233346" name="Rectangle 2"/>
          <p:cNvSpPr>
            <a:spLocks noGrp="1" noChangeArrowheads="1"/>
          </p:cNvSpPr>
          <p:nvPr>
            <p:ph type="title"/>
          </p:nvPr>
        </p:nvSpPr>
        <p:spPr>
          <a:xfrm>
            <a:off x="1112520" y="457200"/>
            <a:ext cx="8001000" cy="609600"/>
          </a:xfrm>
        </p:spPr>
        <p:txBody>
          <a:bodyPr/>
          <a:lstStyle/>
          <a:p>
            <a:r>
              <a:rPr lang="en-US" dirty="0"/>
              <a:t>HDFView</a:t>
            </a: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E4F06B06-699F-E646-827F-046DC0033A13}" type="slidenum">
              <a:rPr lang="en-US" altLang="en-US" smtClean="0"/>
              <a:pPr/>
              <a:t>71</a:t>
            </a:fld>
            <a:endParaRPr lang="en-US" altLang="en-US"/>
          </a:p>
        </p:txBody>
      </p:sp>
    </p:spTree>
    <p:extLst>
      <p:ext uri="{BB962C8B-B14F-4D97-AF65-F5344CB8AC3E}">
        <p14:creationId xmlns:p14="http://schemas.microsoft.com/office/powerpoint/2010/main" val="63142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erashake2.1_narrated_720x405.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9600" y="1466850"/>
            <a:ext cx="7924800" cy="4457700"/>
          </a:xfrm>
        </p:spPr>
      </p:pic>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72</a:t>
            </a:fld>
            <a:endParaRPr lang="en-US" altLang="en-US"/>
          </a:p>
        </p:txBody>
      </p:sp>
    </p:spTree>
    <p:extLst>
      <p:ext uri="{BB962C8B-B14F-4D97-AF65-F5344CB8AC3E}">
        <p14:creationId xmlns:p14="http://schemas.microsoft.com/office/powerpoint/2010/main" val="1606820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19200" y="5638800"/>
            <a:ext cx="6400800" cy="914400"/>
          </a:xfrm>
        </p:spPr>
        <p:txBody>
          <a:bodyPr/>
          <a:lstStyle/>
          <a:p>
            <a:endParaRPr lang="en-US" dirty="0"/>
          </a:p>
        </p:txBody>
      </p:sp>
      <p:sp>
        <p:nvSpPr>
          <p:cNvPr id="2" name="Title 1"/>
          <p:cNvSpPr>
            <a:spLocks noGrp="1"/>
          </p:cNvSpPr>
          <p:nvPr>
            <p:ph type="ctrTitle"/>
          </p:nvPr>
        </p:nvSpPr>
        <p:spPr/>
        <p:txBody>
          <a:bodyPr/>
          <a:lstStyle/>
          <a:p>
            <a:r>
              <a:rPr lang="en-US" dirty="0" smtClean="0"/>
              <a:t>HDF5 Inside</a:t>
            </a:r>
            <a:r>
              <a:rPr lang="is-IS" dirty="0" smtClean="0"/>
              <a:t>…</a:t>
            </a:r>
            <a:endParaRPr lang="en-US" dirty="0"/>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a:p>
        </p:txBody>
      </p:sp>
      <p:sp>
        <p:nvSpPr>
          <p:cNvPr id="4" name="Slide Number Placeholder 3"/>
          <p:cNvSpPr>
            <a:spLocks noGrp="1"/>
          </p:cNvSpPr>
          <p:nvPr>
            <p:ph type="sldNum" sz="quarter" idx="11"/>
          </p:nvPr>
        </p:nvSpPr>
        <p:spPr/>
        <p:txBody>
          <a:bodyPr/>
          <a:lstStyle/>
          <a:p>
            <a:fld id="{E26C71DD-127A-464D-BC93-24B7E77B3666}" type="slidenum">
              <a:rPr lang="en-US" altLang="en-US" smtClean="0"/>
              <a:pPr/>
              <a:t>73</a:t>
            </a:fld>
            <a:endParaRPr lang="en-US" altLang="en-US"/>
          </a:p>
        </p:txBody>
      </p:sp>
    </p:spTree>
    <p:extLst>
      <p:ext uri="{BB962C8B-B14F-4D97-AF65-F5344CB8AC3E}">
        <p14:creationId xmlns:p14="http://schemas.microsoft.com/office/powerpoint/2010/main" val="1230156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031" y="171402"/>
            <a:ext cx="6869969" cy="661039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74</a:t>
            </a:fld>
            <a:endParaRPr lang="en-US" altLang="en-US"/>
          </a:p>
        </p:txBody>
      </p:sp>
    </p:spTree>
    <p:extLst>
      <p:ext uri="{BB962C8B-B14F-4D97-AF65-F5344CB8AC3E}">
        <p14:creationId xmlns:p14="http://schemas.microsoft.com/office/powerpoint/2010/main" val="15840436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LOFAR </a:t>
            </a:r>
            <a:r>
              <a:rPr lang="en-US" b="1" dirty="0" err="1"/>
              <a:t>Radiotelescope</a:t>
            </a:r>
            <a:endParaRPr lang="en-US" dirty="0"/>
          </a:p>
        </p:txBody>
      </p:sp>
      <p:sp>
        <p:nvSpPr>
          <p:cNvPr id="3" name="Content Placeholder 2"/>
          <p:cNvSpPr>
            <a:spLocks noGrp="1"/>
          </p:cNvSpPr>
          <p:nvPr>
            <p:ph idx="1"/>
          </p:nvPr>
        </p:nvSpPr>
        <p:spPr/>
        <p:txBody>
          <a:bodyPr>
            <a:normAutofit lnSpcReduction="10000"/>
          </a:bodyPr>
          <a:lstStyle/>
          <a:p>
            <a:r>
              <a:rPr lang="en-US" b="1" dirty="0"/>
              <a:t/>
            </a:r>
            <a:br>
              <a:rPr lang="en-US" b="1" dirty="0"/>
            </a:br>
            <a:endParaRPr lang="en-US" b="1" dirty="0"/>
          </a:p>
          <a:p>
            <a:r>
              <a:rPr lang="en-US" dirty="0"/>
              <a:t>LOFAR (</a:t>
            </a:r>
            <a:r>
              <a:rPr lang="en-US" dirty="0" err="1"/>
              <a:t>LOw</a:t>
            </a:r>
            <a:r>
              <a:rPr lang="en-US" dirty="0"/>
              <a:t> Frequency </a:t>
            </a:r>
            <a:r>
              <a:rPr lang="en-US" dirty="0" err="1"/>
              <a:t>ARray</a:t>
            </a:r>
            <a:r>
              <a:rPr lang="en-US" dirty="0"/>
              <a:t>) </a:t>
            </a:r>
            <a:r>
              <a:rPr lang="en-US" dirty="0" smtClean="0"/>
              <a:t>will </a:t>
            </a:r>
            <a:r>
              <a:rPr lang="en-US" dirty="0"/>
              <a:t>be the largest radio telescope in the world. </a:t>
            </a:r>
            <a:endParaRPr lang="en-US" dirty="0" smtClean="0"/>
          </a:p>
          <a:p>
            <a:r>
              <a:rPr lang="en-US" dirty="0" smtClean="0"/>
              <a:t>LOFAR </a:t>
            </a:r>
            <a:r>
              <a:rPr lang="en-US" dirty="0"/>
              <a:t>is a 'software' </a:t>
            </a:r>
            <a:r>
              <a:rPr lang="en-US" dirty="0" err="1"/>
              <a:t>radiotelescope</a:t>
            </a:r>
            <a:r>
              <a:rPr lang="en-US" dirty="0"/>
              <a:t>. </a:t>
            </a:r>
            <a:endParaRPr lang="en-US" dirty="0" smtClean="0"/>
          </a:p>
          <a:p>
            <a:r>
              <a:rPr lang="en-US" dirty="0" smtClean="0"/>
              <a:t>It </a:t>
            </a:r>
            <a:r>
              <a:rPr lang="en-US" dirty="0"/>
              <a:t>is formed by a network of over 25000 small </a:t>
            </a:r>
            <a:r>
              <a:rPr lang="en-US" dirty="0" smtClean="0"/>
              <a:t>and simple </a:t>
            </a:r>
            <a:r>
              <a:rPr lang="en-US" dirty="0"/>
              <a:t>antennas, </a:t>
            </a:r>
            <a:r>
              <a:rPr lang="en-US" dirty="0" smtClean="0"/>
              <a:t> which are </a:t>
            </a:r>
            <a:r>
              <a:rPr lang="en-US" dirty="0"/>
              <a:t>distributed </a:t>
            </a:r>
            <a:r>
              <a:rPr lang="en-US" dirty="0" smtClean="0"/>
              <a:t>over several Dutch provinces as </a:t>
            </a:r>
            <a:r>
              <a:rPr lang="en-US" dirty="0"/>
              <a:t>well as a part of Germany</a:t>
            </a:r>
            <a:r>
              <a:rPr lang="en-US" dirty="0" smtClean="0"/>
              <a:t>.</a:t>
            </a:r>
          </a:p>
          <a:p>
            <a:r>
              <a:rPr lang="en-US" dirty="0" smtClean="0"/>
              <a:t>These </a:t>
            </a:r>
            <a:r>
              <a:rPr lang="en-US" dirty="0"/>
              <a:t>antennas are connected to a supercomputer through an extensive </a:t>
            </a:r>
            <a:r>
              <a:rPr lang="en-US" dirty="0" err="1"/>
              <a:t>glassfiber</a:t>
            </a:r>
            <a:r>
              <a:rPr lang="en-US" dirty="0"/>
              <a:t> network.</a:t>
            </a:r>
          </a:p>
          <a:p>
            <a:endParaRPr lang="en-US" dirty="0"/>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75</a:t>
            </a:fld>
            <a:endParaRPr lang="en-US" altLang="en-US"/>
          </a:p>
        </p:txBody>
      </p:sp>
    </p:spTree>
    <p:extLst>
      <p:ext uri="{BB962C8B-B14F-4D97-AF65-F5344CB8AC3E}">
        <p14:creationId xmlns:p14="http://schemas.microsoft.com/office/powerpoint/2010/main" val="667525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Title 1"/>
          <p:cNvSpPr>
            <a:spLocks noGrp="1"/>
          </p:cNvSpPr>
          <p:nvPr>
            <p:ph type="title" idx="4294967295"/>
          </p:nvPr>
        </p:nvSpPr>
        <p:spPr>
          <a:xfrm>
            <a:off x="914400" y="-242888"/>
            <a:ext cx="8229600" cy="1143001"/>
          </a:xfrm>
        </p:spPr>
        <p:txBody>
          <a:bodyPr>
            <a:normAutofit/>
          </a:bodyPr>
          <a:lstStyle/>
          <a:p>
            <a:r>
              <a:rPr lang="en-US" sz="3600" dirty="0" smtClean="0"/>
              <a:t>LOFAR “beams”</a:t>
            </a:r>
            <a:endParaRPr lang="en-US"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410043" cy="624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3A7164E6-B293-884F-91B8-FFC810F28CA0}" type="slidenum">
              <a:rPr lang="en-US" altLang="en-US" smtClean="0"/>
              <a:pPr/>
              <a:t>76</a:t>
            </a:fld>
            <a:endParaRPr lang="en-US" altLang="en-US"/>
          </a:p>
        </p:txBody>
      </p:sp>
    </p:spTree>
    <p:extLst>
      <p:ext uri="{BB962C8B-B14F-4D97-AF65-F5344CB8AC3E}">
        <p14:creationId xmlns:p14="http://schemas.microsoft.com/office/powerpoint/2010/main" val="654422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862"/>
            <a:ext cx="8229600" cy="673938"/>
          </a:xfrm>
        </p:spPr>
        <p:txBody>
          <a:bodyPr>
            <a:normAutofit fontScale="90000"/>
          </a:bodyPr>
          <a:lstStyle/>
          <a:p>
            <a:r>
              <a:rPr lang="en-US" sz="4000" dirty="0"/>
              <a:t>LOFAR “beams”</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26" r="13247"/>
          <a:stretch/>
        </p:blipFill>
        <p:spPr bwMode="auto">
          <a:xfrm>
            <a:off x="403785" y="609600"/>
            <a:ext cx="8359215" cy="624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DC33B290-F78E-7F44-BDFF-3F9703D44CBA}" type="slidenum">
              <a:rPr lang="en-US" altLang="en-US" smtClean="0"/>
              <a:pPr/>
              <a:t>77</a:t>
            </a:fld>
            <a:endParaRPr lang="en-US" altLang="en-US"/>
          </a:p>
        </p:txBody>
      </p:sp>
    </p:spTree>
    <p:extLst>
      <p:ext uri="{BB962C8B-B14F-4D97-AF65-F5344CB8AC3E}">
        <p14:creationId xmlns:p14="http://schemas.microsoft.com/office/powerpoint/2010/main" val="1618041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Lofar9mrt2010.jpg"/>
          <p:cNvPicPr>
            <a:picLocks noGrp="1" noChangeAspect="1"/>
          </p:cNvPicPr>
          <p:nvPr>
            <p:ph idx="1"/>
          </p:nvPr>
        </p:nvPicPr>
        <p:blipFill>
          <a:blip r:embed="rId2"/>
          <a:srcRect l="-18229" r="-18229"/>
          <a:stretch>
            <a:fillRect/>
          </a:stretch>
        </p:blipFill>
        <p:spPr>
          <a:xfrm>
            <a:off x="-1066800" y="585122"/>
            <a:ext cx="11267476" cy="6196678"/>
          </a:xfrm>
        </p:spPr>
      </p:pic>
      <p:grpSp>
        <p:nvGrpSpPr>
          <p:cNvPr id="2" name="Group 9"/>
          <p:cNvGrpSpPr>
            <a:grpSpLocks noChangeAspect="1"/>
          </p:cNvGrpSpPr>
          <p:nvPr/>
        </p:nvGrpSpPr>
        <p:grpSpPr>
          <a:xfrm>
            <a:off x="1713032" y="2675302"/>
            <a:ext cx="669189" cy="651119"/>
            <a:chOff x="1117599" y="658446"/>
            <a:chExt cx="2676769" cy="2604476"/>
          </a:xfrm>
        </p:grpSpPr>
        <p:sp>
          <p:nvSpPr>
            <p:cNvPr id="6" name="Rectangle 5"/>
            <p:cNvSpPr/>
            <p:nvPr/>
          </p:nvSpPr>
          <p:spPr>
            <a:xfrm>
              <a:off x="2051539" y="2989384"/>
              <a:ext cx="1143000" cy="27353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7" name="Isosceles Triangle 6"/>
            <p:cNvSpPr/>
            <p:nvPr/>
          </p:nvSpPr>
          <p:spPr>
            <a:xfrm rot="8400000">
              <a:off x="1117599" y="2371970"/>
              <a:ext cx="2676769" cy="693616"/>
            </a:xfrm>
            <a:prstGeom prst="triangl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8" name="Isosceles Triangle 7"/>
            <p:cNvSpPr/>
            <p:nvPr/>
          </p:nvSpPr>
          <p:spPr>
            <a:xfrm rot="8400000">
              <a:off x="1238736" y="658446"/>
              <a:ext cx="1143002" cy="2559540"/>
            </a:xfrm>
            <a:prstGeom prst="triangl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grpSp>
        <p:nvGrpSpPr>
          <p:cNvPr id="3" name="Group 39"/>
          <p:cNvGrpSpPr>
            <a:grpSpLocks noChangeAspect="1"/>
          </p:cNvGrpSpPr>
          <p:nvPr/>
        </p:nvGrpSpPr>
        <p:grpSpPr>
          <a:xfrm>
            <a:off x="6378982" y="1505428"/>
            <a:ext cx="401513" cy="399563"/>
            <a:chOff x="1072459" y="599166"/>
            <a:chExt cx="2676769" cy="2663755"/>
          </a:xfrm>
        </p:grpSpPr>
        <p:sp>
          <p:nvSpPr>
            <p:cNvPr id="41" name="Rectangle 40"/>
            <p:cNvSpPr/>
            <p:nvPr/>
          </p:nvSpPr>
          <p:spPr>
            <a:xfrm>
              <a:off x="2051537" y="2989381"/>
              <a:ext cx="1143000" cy="27354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42" name="Isosceles Triangle 41"/>
            <p:cNvSpPr/>
            <p:nvPr/>
          </p:nvSpPr>
          <p:spPr>
            <a:xfrm rot="8400000">
              <a:off x="1072459" y="2323987"/>
              <a:ext cx="2676769" cy="693614"/>
            </a:xfrm>
            <a:prstGeom prst="triangl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43" name="Isosceles Triangle 42"/>
            <p:cNvSpPr/>
            <p:nvPr/>
          </p:nvSpPr>
          <p:spPr>
            <a:xfrm rot="8400000">
              <a:off x="1176713" y="599166"/>
              <a:ext cx="1143000" cy="2559542"/>
            </a:xfrm>
            <a:prstGeom prst="triangl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44" name="TextBox 43"/>
          <p:cNvSpPr txBox="1"/>
          <p:nvPr/>
        </p:nvSpPr>
        <p:spPr>
          <a:xfrm>
            <a:off x="6310923" y="713154"/>
            <a:ext cx="184666" cy="369332"/>
          </a:xfrm>
          <a:prstGeom prst="rect">
            <a:avLst/>
          </a:prstGeom>
          <a:noFill/>
        </p:spPr>
        <p:txBody>
          <a:bodyPr wrap="none" rtlCol="0">
            <a:spAutoFit/>
          </a:bodyPr>
          <a:lstStyle/>
          <a:p>
            <a:pPr defTabSz="457200" fontAlgn="auto">
              <a:spcBef>
                <a:spcPts val="0"/>
              </a:spcBef>
              <a:spcAft>
                <a:spcPts val="0"/>
              </a:spcAft>
            </a:pPr>
            <a:endParaRPr lang="en-US" sz="1800" dirty="0">
              <a:solidFill>
                <a:prstClr val="white"/>
              </a:solidFill>
              <a:latin typeface="Calibri"/>
            </a:endParaRPr>
          </a:p>
        </p:txBody>
      </p:sp>
      <p:grpSp>
        <p:nvGrpSpPr>
          <p:cNvPr id="9" name="Group 9"/>
          <p:cNvGrpSpPr>
            <a:grpSpLocks noChangeAspect="1"/>
          </p:cNvGrpSpPr>
          <p:nvPr/>
        </p:nvGrpSpPr>
        <p:grpSpPr>
          <a:xfrm>
            <a:off x="2892181" y="2622470"/>
            <a:ext cx="733770" cy="669189"/>
            <a:chOff x="2051539" y="1414260"/>
            <a:chExt cx="2935092" cy="2676794"/>
          </a:xfrm>
        </p:grpSpPr>
        <p:sp>
          <p:nvSpPr>
            <p:cNvPr id="56" name="Rectangle 55"/>
            <p:cNvSpPr/>
            <p:nvPr/>
          </p:nvSpPr>
          <p:spPr>
            <a:xfrm>
              <a:off x="2051539" y="2989384"/>
              <a:ext cx="1143000" cy="27353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57" name="Isosceles Triangle 56"/>
            <p:cNvSpPr/>
            <p:nvPr/>
          </p:nvSpPr>
          <p:spPr>
            <a:xfrm rot="14400000">
              <a:off x="1557875" y="2405847"/>
              <a:ext cx="2676794" cy="693619"/>
            </a:xfrm>
            <a:prstGeom prst="triangl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58" name="Isosceles Triangle 57"/>
            <p:cNvSpPr/>
            <p:nvPr/>
          </p:nvSpPr>
          <p:spPr>
            <a:xfrm rot="14400000">
              <a:off x="3135350" y="997125"/>
              <a:ext cx="1143012" cy="2559550"/>
            </a:xfrm>
            <a:prstGeom prst="triangl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grpSp>
        <p:nvGrpSpPr>
          <p:cNvPr id="10" name="Group 9"/>
          <p:cNvGrpSpPr>
            <a:grpSpLocks noChangeAspect="1"/>
          </p:cNvGrpSpPr>
          <p:nvPr/>
        </p:nvGrpSpPr>
        <p:grpSpPr>
          <a:xfrm>
            <a:off x="3420536" y="2388301"/>
            <a:ext cx="669189" cy="684987"/>
            <a:chOff x="1490149" y="522974"/>
            <a:chExt cx="2676768" cy="2739948"/>
          </a:xfrm>
        </p:grpSpPr>
        <p:sp>
          <p:nvSpPr>
            <p:cNvPr id="60" name="Rectangle 59"/>
            <p:cNvSpPr/>
            <p:nvPr/>
          </p:nvSpPr>
          <p:spPr>
            <a:xfrm>
              <a:off x="2051539" y="2989384"/>
              <a:ext cx="1143000" cy="27353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61" name="Isosceles Triangle 60"/>
            <p:cNvSpPr/>
            <p:nvPr/>
          </p:nvSpPr>
          <p:spPr>
            <a:xfrm rot="12600000">
              <a:off x="1490149" y="2338102"/>
              <a:ext cx="2676768" cy="693616"/>
            </a:xfrm>
            <a:prstGeom prst="triangl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62" name="Isosceles Triangle 61"/>
            <p:cNvSpPr/>
            <p:nvPr/>
          </p:nvSpPr>
          <p:spPr>
            <a:xfrm rot="12600000">
              <a:off x="2762803" y="522974"/>
              <a:ext cx="1143001" cy="2559540"/>
            </a:xfrm>
            <a:prstGeom prst="triangl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dirty="0">
                <a:solidFill>
                  <a:prstClr val="white"/>
                </a:solidFill>
              </a:endParaRPr>
            </a:p>
          </p:txBody>
        </p:sp>
      </p:grpSp>
      <p:grpSp>
        <p:nvGrpSpPr>
          <p:cNvPr id="11" name="Group 9"/>
          <p:cNvGrpSpPr>
            <a:grpSpLocks noChangeAspect="1"/>
          </p:cNvGrpSpPr>
          <p:nvPr/>
        </p:nvGrpSpPr>
        <p:grpSpPr>
          <a:xfrm>
            <a:off x="3913352" y="2056068"/>
            <a:ext cx="609019" cy="535351"/>
            <a:chOff x="149438" y="1465074"/>
            <a:chExt cx="3045101" cy="2676759"/>
          </a:xfrm>
        </p:grpSpPr>
        <p:sp>
          <p:nvSpPr>
            <p:cNvPr id="64" name="Rectangle 63"/>
            <p:cNvSpPr/>
            <p:nvPr/>
          </p:nvSpPr>
          <p:spPr>
            <a:xfrm>
              <a:off x="2051539" y="2989384"/>
              <a:ext cx="1143000" cy="27353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65" name="Isosceles Triangle 64"/>
            <p:cNvSpPr/>
            <p:nvPr/>
          </p:nvSpPr>
          <p:spPr>
            <a:xfrm rot="6600000">
              <a:off x="990594" y="2456645"/>
              <a:ext cx="2676759" cy="693618"/>
            </a:xfrm>
            <a:prstGeom prst="triangl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66" name="Isosceles Triangle 65"/>
            <p:cNvSpPr/>
            <p:nvPr/>
          </p:nvSpPr>
          <p:spPr>
            <a:xfrm rot="6600000">
              <a:off x="857713" y="1208802"/>
              <a:ext cx="1142997" cy="2559547"/>
            </a:xfrm>
            <a:prstGeom prst="triangl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grpSp>
        <p:nvGrpSpPr>
          <p:cNvPr id="12" name="Group 9"/>
          <p:cNvGrpSpPr>
            <a:grpSpLocks noChangeAspect="1"/>
          </p:cNvGrpSpPr>
          <p:nvPr/>
        </p:nvGrpSpPr>
        <p:grpSpPr>
          <a:xfrm>
            <a:off x="4803780" y="2439700"/>
            <a:ext cx="669189" cy="684987"/>
            <a:chOff x="1286940" y="522974"/>
            <a:chExt cx="2676768" cy="2739948"/>
          </a:xfrm>
        </p:grpSpPr>
        <p:sp>
          <p:nvSpPr>
            <p:cNvPr id="68" name="Rectangle 67"/>
            <p:cNvSpPr/>
            <p:nvPr/>
          </p:nvSpPr>
          <p:spPr>
            <a:xfrm>
              <a:off x="2051539" y="2989384"/>
              <a:ext cx="1143000" cy="27353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69" name="Isosceles Triangle 68"/>
            <p:cNvSpPr/>
            <p:nvPr/>
          </p:nvSpPr>
          <p:spPr>
            <a:xfrm rot="10800000">
              <a:off x="1286940" y="2371970"/>
              <a:ext cx="2676768" cy="693616"/>
            </a:xfrm>
            <a:prstGeom prst="triangl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70" name="Isosceles Triangle 69"/>
            <p:cNvSpPr/>
            <p:nvPr/>
          </p:nvSpPr>
          <p:spPr>
            <a:xfrm rot="10800000">
              <a:off x="2051571" y="522974"/>
              <a:ext cx="1143001" cy="2559540"/>
            </a:xfrm>
            <a:prstGeom prst="triangl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grpSp>
        <p:nvGrpSpPr>
          <p:cNvPr id="13" name="Group 9"/>
          <p:cNvGrpSpPr>
            <a:grpSpLocks noChangeAspect="1"/>
          </p:cNvGrpSpPr>
          <p:nvPr/>
        </p:nvGrpSpPr>
        <p:grpSpPr>
          <a:xfrm>
            <a:off x="5458886" y="3122569"/>
            <a:ext cx="669189" cy="710388"/>
            <a:chOff x="1219203" y="421370"/>
            <a:chExt cx="2676769" cy="2841552"/>
          </a:xfrm>
        </p:grpSpPr>
        <p:sp>
          <p:nvSpPr>
            <p:cNvPr id="72" name="Rectangle 71"/>
            <p:cNvSpPr/>
            <p:nvPr/>
          </p:nvSpPr>
          <p:spPr>
            <a:xfrm>
              <a:off x="2051539" y="2989384"/>
              <a:ext cx="1143000" cy="27353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73" name="Isosceles Triangle 72"/>
            <p:cNvSpPr/>
            <p:nvPr/>
          </p:nvSpPr>
          <p:spPr>
            <a:xfrm rot="10200000">
              <a:off x="1219203" y="2371970"/>
              <a:ext cx="2676769" cy="693616"/>
            </a:xfrm>
            <a:prstGeom prst="triangl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74" name="Isosceles Triangle 73"/>
            <p:cNvSpPr/>
            <p:nvPr/>
          </p:nvSpPr>
          <p:spPr>
            <a:xfrm rot="10200000">
              <a:off x="1814494" y="421370"/>
              <a:ext cx="1143002" cy="2559540"/>
            </a:xfrm>
            <a:prstGeom prst="triangl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grpSp>
        <p:nvGrpSpPr>
          <p:cNvPr id="14" name="Group 9"/>
          <p:cNvGrpSpPr>
            <a:grpSpLocks noChangeAspect="1"/>
          </p:cNvGrpSpPr>
          <p:nvPr/>
        </p:nvGrpSpPr>
        <p:grpSpPr>
          <a:xfrm>
            <a:off x="5232730" y="2231783"/>
            <a:ext cx="669189" cy="651119"/>
            <a:chOff x="1117599" y="658446"/>
            <a:chExt cx="2676769" cy="2604476"/>
          </a:xfrm>
        </p:grpSpPr>
        <p:sp>
          <p:nvSpPr>
            <p:cNvPr id="76" name="Rectangle 75"/>
            <p:cNvSpPr/>
            <p:nvPr/>
          </p:nvSpPr>
          <p:spPr>
            <a:xfrm>
              <a:off x="2051539" y="2989384"/>
              <a:ext cx="1143000" cy="27353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77" name="Isosceles Triangle 76"/>
            <p:cNvSpPr/>
            <p:nvPr/>
          </p:nvSpPr>
          <p:spPr>
            <a:xfrm rot="8400000">
              <a:off x="1117599" y="2371970"/>
              <a:ext cx="2676769" cy="693616"/>
            </a:xfrm>
            <a:prstGeom prst="triangl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78" name="Isosceles Triangle 77"/>
            <p:cNvSpPr/>
            <p:nvPr/>
          </p:nvSpPr>
          <p:spPr>
            <a:xfrm rot="8400000">
              <a:off x="1238736" y="658446"/>
              <a:ext cx="1143002" cy="2559540"/>
            </a:xfrm>
            <a:prstGeom prst="triangl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grpSp>
        <p:nvGrpSpPr>
          <p:cNvPr id="15" name="Group 9"/>
          <p:cNvGrpSpPr>
            <a:grpSpLocks noChangeAspect="1"/>
          </p:cNvGrpSpPr>
          <p:nvPr/>
        </p:nvGrpSpPr>
        <p:grpSpPr>
          <a:xfrm>
            <a:off x="6608882" y="2411673"/>
            <a:ext cx="733768" cy="669189"/>
            <a:chOff x="2051539" y="1380398"/>
            <a:chExt cx="2935080" cy="2676797"/>
          </a:xfrm>
        </p:grpSpPr>
        <p:sp>
          <p:nvSpPr>
            <p:cNvPr id="80" name="Rectangle 79"/>
            <p:cNvSpPr/>
            <p:nvPr/>
          </p:nvSpPr>
          <p:spPr>
            <a:xfrm>
              <a:off x="2051539" y="2989384"/>
              <a:ext cx="1143000" cy="27353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81" name="Isosceles Triangle 80"/>
            <p:cNvSpPr/>
            <p:nvPr/>
          </p:nvSpPr>
          <p:spPr>
            <a:xfrm rot="13800000">
              <a:off x="1591737" y="2371988"/>
              <a:ext cx="2676797" cy="693618"/>
            </a:xfrm>
            <a:prstGeom prst="triangle">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82" name="Isosceles Triangle 81"/>
            <p:cNvSpPr/>
            <p:nvPr/>
          </p:nvSpPr>
          <p:spPr>
            <a:xfrm rot="13800000">
              <a:off x="3135339" y="793925"/>
              <a:ext cx="1143014" cy="2559547"/>
            </a:xfrm>
            <a:prstGeom prst="triangl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sp>
        <p:nvSpPr>
          <p:cNvPr id="45" name="TextBox 44"/>
          <p:cNvSpPr txBox="1"/>
          <p:nvPr/>
        </p:nvSpPr>
        <p:spPr>
          <a:xfrm>
            <a:off x="120375" y="3484576"/>
            <a:ext cx="3769320" cy="1323439"/>
          </a:xfrm>
          <a:prstGeom prst="rect">
            <a:avLst/>
          </a:prstGeom>
          <a:solidFill>
            <a:schemeClr val="bg2">
              <a:lumMod val="60000"/>
              <a:lumOff val="40000"/>
              <a:alpha val="57000"/>
            </a:schemeClr>
          </a:solidFill>
          <a:ln>
            <a:solidFill>
              <a:schemeClr val="bg2"/>
            </a:solidFill>
          </a:ln>
        </p:spPr>
        <p:txBody>
          <a:bodyPr wrap="square" rtlCol="0">
            <a:spAutoFit/>
          </a:bodyPr>
          <a:lstStyle/>
          <a:p>
            <a:pPr defTabSz="457200" fontAlgn="auto">
              <a:spcBef>
                <a:spcPts val="0"/>
              </a:spcBef>
              <a:spcAft>
                <a:spcPts val="0"/>
              </a:spcAft>
            </a:pPr>
            <a:r>
              <a:rPr lang="en-US" sz="2000" dirty="0" smtClean="0">
                <a:solidFill>
                  <a:prstClr val="white"/>
                </a:solidFill>
                <a:latin typeface="Calibri"/>
              </a:rPr>
              <a:t>Currently Operational:</a:t>
            </a:r>
          </a:p>
          <a:p>
            <a:pPr defTabSz="457200" fontAlgn="auto">
              <a:spcBef>
                <a:spcPts val="0"/>
              </a:spcBef>
              <a:spcAft>
                <a:spcPts val="0"/>
              </a:spcAft>
              <a:buFont typeface="Arial"/>
              <a:buChar char="•"/>
            </a:pPr>
            <a:r>
              <a:rPr lang="en-US" sz="2000" dirty="0" smtClean="0">
                <a:solidFill>
                  <a:prstClr val="white"/>
                </a:solidFill>
                <a:latin typeface="Calibri"/>
              </a:rPr>
              <a:t> 30 stations (NL)</a:t>
            </a:r>
          </a:p>
          <a:p>
            <a:pPr defTabSz="457200" fontAlgn="auto">
              <a:spcBef>
                <a:spcPts val="0"/>
              </a:spcBef>
              <a:spcAft>
                <a:spcPts val="0"/>
              </a:spcAft>
              <a:buFont typeface="Arial"/>
              <a:buChar char="•"/>
            </a:pPr>
            <a:r>
              <a:rPr lang="en-US" sz="2000" dirty="0" smtClean="0">
                <a:solidFill>
                  <a:prstClr val="white"/>
                </a:solidFill>
                <a:latin typeface="Calibri"/>
              </a:rPr>
              <a:t> 5 stations (EUR)</a:t>
            </a:r>
          </a:p>
          <a:p>
            <a:pPr defTabSz="457200" fontAlgn="auto">
              <a:spcBef>
                <a:spcPts val="0"/>
              </a:spcBef>
              <a:spcAft>
                <a:spcPts val="0"/>
              </a:spcAft>
              <a:buFont typeface="Arial"/>
              <a:buChar char="•"/>
            </a:pPr>
            <a:r>
              <a:rPr lang="en-US" sz="2000" dirty="0" smtClean="0">
                <a:solidFill>
                  <a:prstClr val="white"/>
                </a:solidFill>
                <a:latin typeface="Calibri"/>
              </a:rPr>
              <a:t>5.1 </a:t>
            </a:r>
            <a:r>
              <a:rPr lang="en-US" sz="2000" dirty="0" err="1" smtClean="0">
                <a:solidFill>
                  <a:prstClr val="white"/>
                </a:solidFill>
                <a:latin typeface="Calibri"/>
              </a:rPr>
              <a:t>nano</a:t>
            </a:r>
            <a:r>
              <a:rPr lang="en-US" sz="2000" dirty="0" smtClean="0">
                <a:solidFill>
                  <a:prstClr val="white"/>
                </a:solidFill>
                <a:latin typeface="Calibri"/>
              </a:rPr>
              <a:t>-second time resolution</a:t>
            </a:r>
          </a:p>
        </p:txBody>
      </p:sp>
      <p:pic>
        <p:nvPicPr>
          <p:cNvPr id="47" name="Picture 46"/>
          <p:cNvPicPr>
            <a:picLocks noChangeAspect="1"/>
          </p:cNvPicPr>
          <p:nvPr/>
        </p:nvPicPr>
        <p:blipFill>
          <a:blip r:embed="rId3"/>
          <a:stretch>
            <a:fillRect/>
          </a:stretch>
        </p:blipFill>
        <p:spPr>
          <a:xfrm>
            <a:off x="6669407" y="4187991"/>
            <a:ext cx="2327164" cy="2362603"/>
          </a:xfrm>
          <a:prstGeom prst="rect">
            <a:avLst/>
          </a:prstGeom>
        </p:spPr>
      </p:pic>
      <p:sp>
        <p:nvSpPr>
          <p:cNvPr id="48" name="TextBox 47"/>
          <p:cNvSpPr txBox="1"/>
          <p:nvPr/>
        </p:nvSpPr>
        <p:spPr>
          <a:xfrm>
            <a:off x="6805874" y="3028180"/>
            <a:ext cx="1963614" cy="1015663"/>
          </a:xfrm>
          <a:prstGeom prst="rect">
            <a:avLst/>
          </a:prstGeom>
          <a:solidFill>
            <a:schemeClr val="bg2">
              <a:lumMod val="40000"/>
              <a:lumOff val="60000"/>
              <a:alpha val="25000"/>
            </a:schemeClr>
          </a:solidFill>
        </p:spPr>
        <p:txBody>
          <a:bodyPr wrap="none" rtlCol="0">
            <a:spAutoFit/>
          </a:bodyPr>
          <a:lstStyle/>
          <a:p>
            <a:pPr defTabSz="457200" fontAlgn="auto">
              <a:spcBef>
                <a:spcPts val="0"/>
              </a:spcBef>
              <a:spcAft>
                <a:spcPts val="0"/>
              </a:spcAft>
            </a:pPr>
            <a:r>
              <a:rPr lang="en-US" sz="2000" dirty="0" smtClean="0">
                <a:solidFill>
                  <a:prstClr val="white"/>
                </a:solidFill>
                <a:effectLst>
                  <a:outerShdw blurRad="38100" dist="38100" dir="2700000" algn="tl">
                    <a:srgbClr val="000000">
                      <a:alpha val="43137"/>
                    </a:srgbClr>
                  </a:outerShdw>
                </a:effectLst>
                <a:latin typeface="Calibri"/>
              </a:rPr>
              <a:t>Future:</a:t>
            </a:r>
          </a:p>
          <a:p>
            <a:pPr defTabSz="457200" fontAlgn="auto">
              <a:spcBef>
                <a:spcPts val="0"/>
              </a:spcBef>
              <a:spcAft>
                <a:spcPts val="0"/>
              </a:spcAft>
            </a:pPr>
            <a:r>
              <a:rPr lang="en-US" sz="2000" dirty="0" smtClean="0">
                <a:solidFill>
                  <a:prstClr val="white"/>
                </a:solidFill>
                <a:effectLst>
                  <a:outerShdw blurRad="38100" dist="38100" dir="2700000" algn="tl">
                    <a:srgbClr val="000000">
                      <a:alpha val="43137"/>
                    </a:srgbClr>
                  </a:outerShdw>
                </a:effectLst>
                <a:latin typeface="Calibri"/>
              </a:rPr>
              <a:t>40 stations (NL)</a:t>
            </a:r>
          </a:p>
          <a:p>
            <a:pPr defTabSz="457200" fontAlgn="auto">
              <a:spcBef>
                <a:spcPts val="0"/>
              </a:spcBef>
              <a:spcAft>
                <a:spcPts val="0"/>
              </a:spcAft>
            </a:pPr>
            <a:r>
              <a:rPr lang="en-US" sz="2000" dirty="0" smtClean="0">
                <a:solidFill>
                  <a:prstClr val="white"/>
                </a:solidFill>
                <a:effectLst>
                  <a:outerShdw blurRad="38100" dist="38100" dir="2700000" algn="tl">
                    <a:srgbClr val="000000">
                      <a:alpha val="43137"/>
                    </a:srgbClr>
                  </a:outerShdw>
                </a:effectLst>
                <a:latin typeface="Calibri"/>
              </a:rPr>
              <a:t>8+ stations (EUR)</a:t>
            </a:r>
            <a:endParaRPr lang="en-US" sz="2000" dirty="0">
              <a:solidFill>
                <a:prstClr val="white"/>
              </a:solidFill>
              <a:effectLst>
                <a:outerShdw blurRad="38100" dist="38100" dir="2700000" algn="tl">
                  <a:srgbClr val="000000">
                    <a:alpha val="43137"/>
                  </a:srgbClr>
                </a:outerShdw>
              </a:effectLst>
              <a:latin typeface="Calibri"/>
            </a:endParaRPr>
          </a:p>
        </p:txBody>
      </p:sp>
      <p:sp>
        <p:nvSpPr>
          <p:cNvPr id="46" name="Title 1"/>
          <p:cNvSpPr>
            <a:spLocks noGrp="1"/>
          </p:cNvSpPr>
          <p:nvPr>
            <p:ph type="title"/>
          </p:nvPr>
        </p:nvSpPr>
        <p:spPr>
          <a:xfrm>
            <a:off x="558800" y="-242138"/>
            <a:ext cx="8229600" cy="1143000"/>
          </a:xfrm>
        </p:spPr>
        <p:txBody>
          <a:bodyPr>
            <a:normAutofit/>
          </a:bodyPr>
          <a:lstStyle/>
          <a:p>
            <a:r>
              <a:rPr lang="en-US" sz="3600" dirty="0" smtClean="0"/>
              <a:t>LOFAR “beams”</a:t>
            </a:r>
            <a:endParaRPr lang="en-US" sz="3600" dirty="0"/>
          </a:p>
        </p:txBody>
      </p:sp>
      <p:sp>
        <p:nvSpPr>
          <p:cNvPr id="50" name="TextBox 49"/>
          <p:cNvSpPr txBox="1"/>
          <p:nvPr/>
        </p:nvSpPr>
        <p:spPr>
          <a:xfrm>
            <a:off x="7865218" y="1242550"/>
            <a:ext cx="973982" cy="646331"/>
          </a:xfrm>
          <a:prstGeom prst="rect">
            <a:avLst/>
          </a:prstGeom>
          <a:noFill/>
        </p:spPr>
        <p:txBody>
          <a:bodyPr wrap="none" rtlCol="0">
            <a:spAutoFit/>
          </a:bodyPr>
          <a:lstStyle/>
          <a:p>
            <a:pPr defTabSz="457200" fontAlgn="auto">
              <a:spcBef>
                <a:spcPts val="0"/>
              </a:spcBef>
              <a:spcAft>
                <a:spcPts val="0"/>
              </a:spcAft>
            </a:pPr>
            <a:r>
              <a:rPr lang="en-US" sz="1800" dirty="0" smtClean="0">
                <a:solidFill>
                  <a:prstClr val="white"/>
                </a:solidFill>
                <a:latin typeface="Calibri"/>
              </a:rPr>
              <a:t>Multiple</a:t>
            </a:r>
          </a:p>
          <a:p>
            <a:pPr defTabSz="457200" fontAlgn="auto">
              <a:spcBef>
                <a:spcPts val="0"/>
              </a:spcBef>
              <a:spcAft>
                <a:spcPts val="0"/>
              </a:spcAft>
            </a:pPr>
            <a:r>
              <a:rPr lang="en-US" sz="1800" dirty="0" smtClean="0">
                <a:solidFill>
                  <a:prstClr val="white"/>
                </a:solidFill>
                <a:latin typeface="Calibri"/>
              </a:rPr>
              <a:t>Stations</a:t>
            </a:r>
            <a:endParaRPr lang="en-US" sz="1800" dirty="0">
              <a:solidFill>
                <a:prstClr val="white"/>
              </a:solidFill>
              <a:latin typeface="Calibri"/>
            </a:endParaRPr>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16" name="Slide Number Placeholder 15"/>
          <p:cNvSpPr>
            <a:spLocks noGrp="1"/>
          </p:cNvSpPr>
          <p:nvPr>
            <p:ph type="sldNum" sz="quarter" idx="11"/>
          </p:nvPr>
        </p:nvSpPr>
        <p:spPr/>
        <p:txBody>
          <a:bodyPr/>
          <a:lstStyle/>
          <a:p>
            <a:fld id="{E4F06B06-699F-E646-827F-046DC0033A13}" type="slidenum">
              <a:rPr lang="en-US" altLang="en-US" smtClean="0"/>
              <a:pPr/>
              <a:t>78</a:t>
            </a:fld>
            <a:endParaRPr lang="en-US" altLang="en-US"/>
          </a:p>
        </p:txBody>
      </p:sp>
    </p:spTree>
    <p:extLst>
      <p:ext uri="{BB962C8B-B14F-4D97-AF65-F5344CB8AC3E}">
        <p14:creationId xmlns:p14="http://schemas.microsoft.com/office/powerpoint/2010/main" val="8396820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8"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312615" y="1165187"/>
            <a:ext cx="8450385" cy="1470025"/>
          </a:xfrm>
        </p:spPr>
        <p:txBody>
          <a:bodyPr/>
          <a:lstStyle/>
          <a:p>
            <a:r>
              <a:rPr lang="en-US" dirty="0" smtClean="0"/>
              <a:t>LOFAR: Data Challenges and HDF5</a:t>
            </a:r>
            <a:endParaRPr lang="en-US" dirty="0"/>
          </a:p>
        </p:txBody>
      </p:sp>
      <p:sp>
        <p:nvSpPr>
          <p:cNvPr id="3" name="Subtitle 2"/>
          <p:cNvSpPr>
            <a:spLocks noGrp="1"/>
          </p:cNvSpPr>
          <p:nvPr>
            <p:ph type="subTitle" idx="1"/>
          </p:nvPr>
        </p:nvSpPr>
        <p:spPr>
          <a:xfrm>
            <a:off x="1371600" y="4275682"/>
            <a:ext cx="6400800" cy="1752600"/>
          </a:xfrm>
        </p:spPr>
        <p:txBody>
          <a:bodyPr>
            <a:normAutofit/>
          </a:bodyPr>
          <a:lstStyle/>
          <a:p>
            <a:r>
              <a:rPr lang="en-US" sz="2000" dirty="0" smtClean="0"/>
              <a:t>ADASS XX, “Towards HDF5…” </a:t>
            </a:r>
            <a:r>
              <a:rPr lang="en-US" sz="2000" dirty="0" err="1" smtClean="0"/>
              <a:t>BoF</a:t>
            </a:r>
            <a:endParaRPr lang="en-US" sz="2000" dirty="0" smtClean="0"/>
          </a:p>
          <a:p>
            <a:r>
              <a:rPr lang="en-US" sz="2000" dirty="0" smtClean="0"/>
              <a:t>November 10, 2010 (Boston)</a:t>
            </a:r>
            <a:endParaRPr lang="en-US" sz="2000" dirty="0"/>
          </a:p>
        </p:txBody>
      </p:sp>
      <p:sp>
        <p:nvSpPr>
          <p:cNvPr id="4" name="Subtitle 2"/>
          <p:cNvSpPr txBox="1">
            <a:spLocks/>
          </p:cNvSpPr>
          <p:nvPr/>
        </p:nvSpPr>
        <p:spPr>
          <a:xfrm>
            <a:off x="1371600" y="2633078"/>
            <a:ext cx="6400800" cy="1752600"/>
          </a:xfrm>
          <a:prstGeom prst="rect">
            <a:avLst/>
          </a:prstGeom>
        </p:spPr>
        <p:txBody>
          <a:bodyPr vert="horz" lIns="91440" tIns="45720" rIns="91440" bIns="45720" rtlCol="0">
            <a:normAutofit/>
          </a:bodyPr>
          <a:lstStyle/>
          <a:p>
            <a:pPr algn="ctr" defTabSz="457200" fontAlgn="auto">
              <a:spcBef>
                <a:spcPct val="20000"/>
              </a:spcBef>
              <a:spcAft>
                <a:spcPts val="0"/>
              </a:spcAft>
              <a:buFont typeface="Arial"/>
              <a:buNone/>
              <a:defRPr/>
            </a:pPr>
            <a:r>
              <a:rPr lang="en-US" dirty="0" smtClean="0">
                <a:solidFill>
                  <a:prstClr val="white">
                    <a:tint val="75000"/>
                  </a:prstClr>
                </a:solidFill>
                <a:latin typeface="Calibri"/>
              </a:rPr>
              <a:t>Anastasia Alexov </a:t>
            </a:r>
          </a:p>
          <a:p>
            <a:pPr algn="ctr" defTabSz="457200" fontAlgn="auto">
              <a:spcBef>
                <a:spcPct val="20000"/>
              </a:spcBef>
              <a:spcAft>
                <a:spcPts val="0"/>
              </a:spcAft>
              <a:buFont typeface="Arial"/>
              <a:buNone/>
              <a:defRPr/>
            </a:pPr>
            <a:r>
              <a:rPr lang="en-US" sz="2000" i="1" dirty="0" smtClean="0">
                <a:solidFill>
                  <a:prstClr val="white">
                    <a:tint val="75000"/>
                  </a:prstClr>
                </a:solidFill>
                <a:latin typeface="Calibri"/>
              </a:rPr>
              <a:t>O</a:t>
            </a:r>
            <a:r>
              <a:rPr lang="en-US" sz="2000" i="1" dirty="0" err="1" smtClean="0">
                <a:solidFill>
                  <a:prstClr val="white">
                    <a:tint val="75000"/>
                  </a:prstClr>
                </a:solidFill>
                <a:latin typeface="Calibri"/>
              </a:rPr>
              <a:t>n</a:t>
            </a:r>
            <a:r>
              <a:rPr lang="en-US" sz="2000" i="1" dirty="0" smtClean="0">
                <a:solidFill>
                  <a:prstClr val="white">
                    <a:tint val="75000"/>
                  </a:prstClr>
                </a:solidFill>
                <a:latin typeface="Calibri"/>
              </a:rPr>
              <a:t> behalf of the LOFAR Project</a:t>
            </a:r>
          </a:p>
        </p:txBody>
      </p:sp>
      <p:sp>
        <p:nvSpPr>
          <p:cNvPr id="5" name="Footer Placeholder 4"/>
          <p:cNvSpPr>
            <a:spLocks noGrp="1"/>
          </p:cNvSpPr>
          <p:nvPr>
            <p:ph type="ftr" sz="quarter" idx="10"/>
          </p:nvPr>
        </p:nvSpPr>
        <p:spPr/>
        <p:txBody>
          <a:bodyPr/>
          <a:lstStyle/>
          <a:p>
            <a:pPr>
              <a:defRPr/>
            </a:pPr>
            <a:r>
              <a:rPr lang="en-US" smtClean="0"/>
              <a:t>Future Trends in Nuclear Physics Computing</a:t>
            </a:r>
            <a:endParaRPr lang="en-US"/>
          </a:p>
        </p:txBody>
      </p:sp>
      <p:sp>
        <p:nvSpPr>
          <p:cNvPr id="6" name="Slide Number Placeholder 5"/>
          <p:cNvSpPr>
            <a:spLocks noGrp="1"/>
          </p:cNvSpPr>
          <p:nvPr>
            <p:ph type="sldNum" sz="quarter" idx="11"/>
          </p:nvPr>
        </p:nvSpPr>
        <p:spPr/>
        <p:txBody>
          <a:bodyPr/>
          <a:lstStyle/>
          <a:p>
            <a:fld id="{E26C71DD-127A-464D-BC93-24B7E77B3666}" type="slidenum">
              <a:rPr lang="en-US" altLang="en-US" smtClean="0"/>
              <a:pPr/>
              <a:t>79</a:t>
            </a:fld>
            <a:endParaRPr lang="en-US" altLang="en-US"/>
          </a:p>
        </p:txBody>
      </p:sp>
    </p:spTree>
    <p:extLst>
      <p:ext uri="{BB962C8B-B14F-4D97-AF65-F5344CB8AC3E}">
        <p14:creationId xmlns:p14="http://schemas.microsoft.com/office/powerpoint/2010/main" val="1420514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C:\Users\gerd\Desktop\1024px-Pillar_ionic.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4339032"/>
            <a:ext cx="3933939" cy="22903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ome\docs\presentations\Langley 08-24-2015\Ecosystem.jpg"/>
          <p:cNvPicPr>
            <a:picLocks noChangeAspect="1" noChangeArrowheads="1"/>
          </p:cNvPicPr>
          <p:nvPr/>
        </p:nvPicPr>
        <p:blipFill rotWithShape="1">
          <a:blip r:embed="rId3">
            <a:extLst>
              <a:ext uri="{28A0092B-C50C-407E-A947-70E740481C1C}">
                <a14:useLocalDpi xmlns:a14="http://schemas.microsoft.com/office/drawing/2010/main" val="0"/>
              </a:ext>
            </a:extLst>
          </a:blip>
          <a:srcRect l="23409" t="24480" r="11360" b="7405"/>
          <a:stretch/>
        </p:blipFill>
        <p:spPr bwMode="auto">
          <a:xfrm>
            <a:off x="2323367" y="838199"/>
            <a:ext cx="4458433" cy="35051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r>
              <a:rPr lang="en-US"/>
              <a:t>HDF5 Ecosystem</a:t>
            </a:r>
            <a:endParaRPr lang="en-US" dirty="0"/>
          </a:p>
        </p:txBody>
      </p:sp>
      <p:sp>
        <p:nvSpPr>
          <p:cNvPr id="26" name="TextBox 25"/>
          <p:cNvSpPr txBox="1"/>
          <p:nvPr/>
        </p:nvSpPr>
        <p:spPr>
          <a:xfrm rot="16200000">
            <a:off x="3238369" y="5582854"/>
            <a:ext cx="1604927" cy="400110"/>
          </a:xfrm>
          <a:prstGeom prst="rect">
            <a:avLst/>
          </a:prstGeom>
          <a:noFill/>
        </p:spPr>
        <p:txBody>
          <a:bodyPr wrap="none" rtlCol="0">
            <a:spAutoFit/>
          </a:bodyPr>
          <a:lstStyle/>
          <a:p>
            <a:r>
              <a:rPr lang="en-US" sz="2000" dirty="0">
                <a:latin typeface="Segoe UI Black" panose="020B0A02040204020203" pitchFamily="34" charset="0"/>
                <a:ea typeface="Segoe UI Black" panose="020B0A02040204020203" pitchFamily="34" charset="0"/>
                <a:cs typeface="Segoe UI Black" panose="020B0A02040204020203" pitchFamily="34" charset="0"/>
              </a:rPr>
              <a:t>File Format</a:t>
            </a:r>
          </a:p>
        </p:txBody>
      </p:sp>
      <p:sp>
        <p:nvSpPr>
          <p:cNvPr id="27" name="TextBox 26"/>
          <p:cNvSpPr txBox="1"/>
          <p:nvPr/>
        </p:nvSpPr>
        <p:spPr>
          <a:xfrm rot="16200000">
            <a:off x="3921641" y="5578878"/>
            <a:ext cx="1261884" cy="461665"/>
          </a:xfrm>
          <a:prstGeom prst="rect">
            <a:avLst/>
          </a:prstGeom>
          <a:noFill/>
        </p:spPr>
        <p:txBody>
          <a:bodyPr wrap="none" rtlCol="0">
            <a:spAutoFit/>
          </a:bodyPr>
          <a:lstStyle/>
          <a:p>
            <a:r>
              <a:rPr lang="en-US" dirty="0">
                <a:latin typeface="Segoe UI Black" panose="020B0A02040204020203" pitchFamily="34" charset="0"/>
                <a:ea typeface="Segoe UI Black" panose="020B0A02040204020203" pitchFamily="34" charset="0"/>
                <a:cs typeface="Segoe UI Black" panose="020B0A02040204020203" pitchFamily="34" charset="0"/>
              </a:rPr>
              <a:t>Library</a:t>
            </a:r>
          </a:p>
        </p:txBody>
      </p:sp>
      <p:sp>
        <p:nvSpPr>
          <p:cNvPr id="28" name="TextBox 27"/>
          <p:cNvSpPr txBox="1"/>
          <p:nvPr/>
        </p:nvSpPr>
        <p:spPr>
          <a:xfrm rot="16200000">
            <a:off x="4232520" y="5577050"/>
            <a:ext cx="1648208" cy="400110"/>
          </a:xfrm>
          <a:prstGeom prst="rect">
            <a:avLst/>
          </a:prstGeom>
          <a:noFill/>
        </p:spPr>
        <p:txBody>
          <a:bodyPr wrap="none" rtlCol="0">
            <a:spAutoFit/>
          </a:bodyPr>
          <a:lstStyle/>
          <a:p>
            <a:r>
              <a:rPr lang="en-US" sz="2000" dirty="0">
                <a:latin typeface="Segoe UI Black" panose="020B0A02040204020203" pitchFamily="34" charset="0"/>
                <a:ea typeface="Segoe UI Black" panose="020B0A02040204020203" pitchFamily="34" charset="0"/>
                <a:cs typeface="Segoe UI Black" panose="020B0A02040204020203" pitchFamily="34" charset="0"/>
              </a:rPr>
              <a:t>Data Model</a:t>
            </a:r>
          </a:p>
        </p:txBody>
      </p:sp>
      <p:pic>
        <p:nvPicPr>
          <p:cNvPr id="1027" name="Picture 3" descr="C:\Users\gerd\Desktop\downloa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4984" y="4412181"/>
            <a:ext cx="694032" cy="2016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rot="16200000">
            <a:off x="4659675" y="5666776"/>
            <a:ext cx="1552028" cy="307777"/>
          </a:xfrm>
          <a:prstGeom prst="rect">
            <a:avLst/>
          </a:prstGeom>
          <a:noFill/>
        </p:spPr>
        <p:txBody>
          <a:bodyPr wrap="none" rtlCol="0">
            <a:spAutoFit/>
          </a:bodyPr>
          <a:lstStyle/>
          <a:p>
            <a:r>
              <a:rPr lang="en-US" sz="1400" dirty="0">
                <a:latin typeface="Segoe UI Black" panose="020B0A02040204020203" pitchFamily="34" charset="0"/>
                <a:ea typeface="Segoe UI Black" panose="020B0A02040204020203" pitchFamily="34" charset="0"/>
                <a:cs typeface="Segoe UI Black" panose="020B0A02040204020203" pitchFamily="34" charset="0"/>
              </a:rPr>
              <a:t>Documentation</a:t>
            </a:r>
          </a:p>
        </p:txBody>
      </p:sp>
      <p:sp>
        <p:nvSpPr>
          <p:cNvPr id="34" name="TextBox 33"/>
          <p:cNvSpPr txBox="1"/>
          <p:nvPr/>
        </p:nvSpPr>
        <p:spPr>
          <a:xfrm rot="16200000">
            <a:off x="5409560" y="5582854"/>
            <a:ext cx="452368" cy="400110"/>
          </a:xfrm>
          <a:prstGeom prst="rect">
            <a:avLst/>
          </a:prstGeom>
          <a:noFill/>
        </p:spPr>
        <p:txBody>
          <a:bodyPr wrap="none" rtlCol="0">
            <a:spAutoFit/>
          </a:bodyPr>
          <a:lstStyle/>
          <a:p>
            <a:r>
              <a:rPr lang="en-US" sz="2000" dirty="0">
                <a:latin typeface="Segoe UI Black" panose="020B0A02040204020203" pitchFamily="34" charset="0"/>
                <a:ea typeface="Segoe UI Black" panose="020B0A02040204020203" pitchFamily="34" charset="0"/>
                <a:cs typeface="Segoe UI Black" panose="020B0A02040204020203" pitchFamily="34" charset="0"/>
              </a:rPr>
              <a:t>…</a:t>
            </a:r>
          </a:p>
        </p:txBody>
      </p:sp>
      <p:sp>
        <p:nvSpPr>
          <p:cNvPr id="35" name="TextBox 34"/>
          <p:cNvSpPr txBox="1"/>
          <p:nvPr/>
        </p:nvSpPr>
        <p:spPr>
          <a:xfrm>
            <a:off x="3757095" y="4617944"/>
            <a:ext cx="1441420" cy="369332"/>
          </a:xfrm>
          <a:prstGeom prst="rect">
            <a:avLst/>
          </a:prstGeom>
          <a:noFill/>
        </p:spPr>
        <p:txBody>
          <a:bodyPr wrap="none" rtlCol="0">
            <a:spAutoFit/>
          </a:bodyPr>
          <a:lstStyle/>
          <a:p>
            <a:r>
              <a:rPr lang="en-US" sz="1800" i="1" dirty="0">
                <a:latin typeface="Segoe UI Black" panose="020B0A02040204020203" pitchFamily="34" charset="0"/>
                <a:ea typeface="Segoe UI Black" panose="020B0A02040204020203" pitchFamily="34" charset="0"/>
                <a:cs typeface="Segoe UI Black" panose="020B0A02040204020203" pitchFamily="34" charset="0"/>
              </a:rPr>
              <a:t>Supporters</a:t>
            </a:r>
          </a:p>
        </p:txBody>
      </p:sp>
      <p:sp>
        <p:nvSpPr>
          <p:cNvPr id="36" name="TextBox 35"/>
          <p:cNvSpPr txBox="1"/>
          <p:nvPr/>
        </p:nvSpPr>
        <p:spPr>
          <a:xfrm rot="16200000">
            <a:off x="3098071" y="5582854"/>
            <a:ext cx="452368" cy="400110"/>
          </a:xfrm>
          <a:prstGeom prst="rect">
            <a:avLst/>
          </a:prstGeom>
          <a:noFill/>
        </p:spPr>
        <p:txBody>
          <a:bodyPr wrap="none" rtlCol="0">
            <a:spAutoFit/>
          </a:bodyPr>
          <a:lstStyle/>
          <a:p>
            <a:r>
              <a:rPr lang="en-US" sz="2000" dirty="0">
                <a:latin typeface="Segoe UI Black" panose="020B0A02040204020203" pitchFamily="34" charset="0"/>
                <a:ea typeface="Segoe UI Black" panose="020B0A02040204020203" pitchFamily="34" charset="0"/>
                <a:cs typeface="Segoe UI Black" panose="020B0A02040204020203" pitchFamily="34" charset="0"/>
              </a:rPr>
              <a:t>…</a:t>
            </a:r>
          </a:p>
        </p:txBody>
      </p:sp>
      <p:sp>
        <p:nvSpPr>
          <p:cNvPr id="37" name="TextBox 36"/>
          <p:cNvSpPr txBox="1"/>
          <p:nvPr/>
        </p:nvSpPr>
        <p:spPr>
          <a:xfrm rot="16200000">
            <a:off x="3305253" y="5667844"/>
            <a:ext cx="668773" cy="307777"/>
          </a:xfrm>
          <a:prstGeom prst="rect">
            <a:avLst/>
          </a:prstGeom>
          <a:noFill/>
        </p:spPr>
        <p:txBody>
          <a:bodyPr wrap="none" rtlCol="0">
            <a:spAutoFit/>
          </a:bodyPr>
          <a:lstStyle/>
          <a:p>
            <a:r>
              <a:rPr lang="en-US" sz="1400" dirty="0">
                <a:latin typeface="Segoe UI Black" panose="020B0A02040204020203" pitchFamily="34" charset="0"/>
                <a:ea typeface="Segoe UI Black" panose="020B0A02040204020203" pitchFamily="34" charset="0"/>
                <a:cs typeface="Segoe UI Black" panose="020B0A02040204020203" pitchFamily="34" charset="0"/>
              </a:rPr>
              <a:t>Tools</a:t>
            </a:r>
          </a:p>
        </p:txBody>
      </p:sp>
      <p:pic>
        <p:nvPicPr>
          <p:cNvPr id="38" name="Picture 2" descr="C:\Users\Gerd\Downloads\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2276" y="1472841"/>
            <a:ext cx="738113" cy="4081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C:\Users\Gerd\Downloads\images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1273" y="5365246"/>
            <a:ext cx="880121" cy="116446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Gerd\Downloads\image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622" y="4448125"/>
            <a:ext cx="655637" cy="65563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7" descr="C:\Users\Gerd\Downloads\images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1860257"/>
            <a:ext cx="836571" cy="50194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C:\Users\Gerd\Downloads\images (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7714" y="3177356"/>
            <a:ext cx="671403" cy="44060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9" descr="C:\Users\Gerd\Downloads\downloa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86708" y="5432467"/>
            <a:ext cx="695092" cy="3504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Gerd\Downloads\download (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49121" y="2202041"/>
            <a:ext cx="831268" cy="69272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1" descr="C:\Users\Gerd\Downloads\images (5).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77720" y="3707069"/>
            <a:ext cx="604080" cy="54333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C:\Users\Gerd\Downloads\images (6).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957527" y="3749899"/>
            <a:ext cx="566540" cy="59486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3" descr="C:\Users\Gerd\Downloads\download (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6995" y="6075508"/>
            <a:ext cx="1677500" cy="4193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4" descr="C:\Users\Gerd\Downloads\downloa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61408" y="1339881"/>
            <a:ext cx="914400" cy="71923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5" descr="C:\Users\Gerd\Downloads\download (3).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74474" y="4442287"/>
            <a:ext cx="688269" cy="67913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C:\Users\Gerd\Downloads\logo-pytables-small.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84834" y="5317199"/>
            <a:ext cx="1305069" cy="54148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7" descr="C:\Users\Gerd\Downloads\download (4).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0459" y="2548403"/>
            <a:ext cx="1968246" cy="40005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8" descr="C:\Users\Gerd\Downloads\download (5).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71949" y="3707069"/>
            <a:ext cx="718531" cy="54706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9" descr="C:\Users\Gerd\Downloads\images (7).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791531" y="880698"/>
            <a:ext cx="753710" cy="96202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0" descr="C:\Users\Gerd\Downloads\download (2).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50071" y="3055247"/>
            <a:ext cx="85725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1" descr="C:\Users\Gerd\Downloads\download (6).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0459" y="4724809"/>
            <a:ext cx="1181100" cy="52493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descr="C:\Users\Gerd\Downloads\images (8).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36076" y="1392350"/>
            <a:ext cx="569144" cy="56914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descr="C:\Users\Gerd\Downloads\Petrel-logo.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9255" y="1048131"/>
            <a:ext cx="1157553" cy="39499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5" descr="C:\Users\Gerd\Downloads\images (9).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90600" y="1529867"/>
            <a:ext cx="742833" cy="62570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7" descr="C:\Users\Gerd\Downloads\biom-format.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32814" y="2562247"/>
            <a:ext cx="787834" cy="53326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8" descr="C:\Users\Gerd\Downloads\5009855.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2671" y="3095513"/>
            <a:ext cx="1970753" cy="132364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9" descr="C:\Users\Gerd\Downloads\images (10).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904495" y="5045013"/>
            <a:ext cx="773838" cy="59226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0" descr="C:\Users\Gerd\Downloads\download (4).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96088" y="6038869"/>
            <a:ext cx="600075" cy="40005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1" descr="C:\Users\Gerd\Downloads\download (5).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345105" y="5669556"/>
            <a:ext cx="1250950" cy="36473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2" descr="C:\Users\Gerd\Downloads\download (6).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168386" y="3664847"/>
            <a:ext cx="627777" cy="627777"/>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3" descr="C:\Users\Gerd\Downloads\download (7).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70459" y="5372102"/>
            <a:ext cx="931117" cy="48658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4" descr="C:\Users\Gerd\Downloads\fsf-logo-notext.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820122" y="6156119"/>
            <a:ext cx="1054653" cy="35155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7" descr="C:\Users\Gerd\Downloads\download (8).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1887709" y="2059113"/>
            <a:ext cx="391429" cy="39142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8" descr="C:\Users\Gerd\Downloads\download (9).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8625352" y="4892866"/>
            <a:ext cx="311149" cy="30429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9" descr="C:\Users\Gerd\Downloads\nsf_logo.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689286" y="851648"/>
            <a:ext cx="2175212" cy="39398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0" descr="C:\Users\Gerd\Downloads\download (9).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177720" y="6149602"/>
            <a:ext cx="345281" cy="34528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1" descr="C:\Users\Gerd\Downloads\images (11).jp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8512429" y="4176266"/>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2" descr="C:\Users\Gerd\Downloads\CLIPSIcon.gif"/>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7347448" y="2029085"/>
            <a:ext cx="572105" cy="57210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C:\Users\Gerd\Downloads\download.jp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473595" y="4464778"/>
            <a:ext cx="675663" cy="67566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0"/>
          </p:nvPr>
        </p:nvSpPr>
        <p:spPr/>
        <p:txBody>
          <a:bodyPr/>
          <a:lstStyle/>
          <a:p>
            <a:pPr>
              <a:defRPr/>
            </a:pPr>
            <a:r>
              <a:rPr lang="en-US" smtClean="0"/>
              <a:t>Future Trends in Nuclear Physics Computing</a:t>
            </a:r>
            <a:endParaRPr lang="en-US" dirty="0"/>
          </a:p>
        </p:txBody>
      </p:sp>
      <p:sp>
        <p:nvSpPr>
          <p:cNvPr id="6" name="Slide Number Placeholder 5"/>
          <p:cNvSpPr>
            <a:spLocks noGrp="1"/>
          </p:cNvSpPr>
          <p:nvPr>
            <p:ph type="sldNum" sz="quarter" idx="11"/>
          </p:nvPr>
        </p:nvSpPr>
        <p:spPr/>
        <p:txBody>
          <a:bodyPr/>
          <a:lstStyle/>
          <a:p>
            <a:fld id="{4EA905C0-5450-4196-923B-E801C91BE89A}" type="slidenum">
              <a:rPr lang="en-US" altLang="en-US" smtClean="0"/>
              <a:pPr/>
              <a:t>8</a:t>
            </a:fld>
            <a:endParaRPr lang="en-US" altLang="en-US"/>
          </a:p>
        </p:txBody>
      </p:sp>
    </p:spTree>
    <p:extLst>
      <p:ext uri="{BB962C8B-B14F-4D97-AF65-F5344CB8AC3E}">
        <p14:creationId xmlns:p14="http://schemas.microsoft.com/office/powerpoint/2010/main" val="98291530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Variety, Complexity and Size!</a:t>
            </a:r>
            <a:endParaRPr lang="en-US" dirty="0"/>
          </a:p>
        </p:txBody>
      </p:sp>
      <p:sp>
        <p:nvSpPr>
          <p:cNvPr id="13" name="Content Placeholder 2"/>
          <p:cNvSpPr>
            <a:spLocks noGrp="1"/>
          </p:cNvSpPr>
          <p:nvPr>
            <p:ph idx="1"/>
          </p:nvPr>
        </p:nvSpPr>
        <p:spPr>
          <a:xfrm>
            <a:off x="266700" y="1227934"/>
            <a:ext cx="8597900" cy="4525963"/>
          </a:xfrm>
        </p:spPr>
        <p:txBody>
          <a:bodyPr>
            <a:normAutofit/>
          </a:bodyPr>
          <a:lstStyle/>
          <a:p>
            <a:r>
              <a:rPr lang="en-US" dirty="0" smtClean="0"/>
              <a:t>LOFAR has many observing modes </a:t>
            </a:r>
            <a:r>
              <a:rPr lang="en-US" dirty="0" smtClean="0">
                <a:solidFill>
                  <a:schemeClr val="accent2">
                    <a:lumMod val="60000"/>
                    <a:lumOff val="40000"/>
                  </a:schemeClr>
                </a:solidFill>
              </a:rPr>
              <a:t>[Imaging/Visibility Data, Beam-Forming (BF)/Time-Series, Transient Buffer Board (TBB) dumps, Rotation Measure Synthesis, etc]</a:t>
            </a:r>
          </a:p>
          <a:p>
            <a:r>
              <a:rPr lang="en-US" dirty="0" smtClean="0"/>
              <a:t>Many different observing modes create data diversity/variety </a:t>
            </a:r>
            <a:r>
              <a:rPr lang="en-US" dirty="0" smtClean="0">
                <a:solidFill>
                  <a:srgbClr val="D99694"/>
                </a:solidFill>
              </a:rPr>
              <a:t>[6 basic LOFAR data types]</a:t>
            </a:r>
          </a:p>
          <a:p>
            <a:r>
              <a:rPr lang="en-US" dirty="0" smtClean="0"/>
              <a:t>Using 30+ LOFAR stations creates enormous data rates and sizes </a:t>
            </a:r>
            <a:r>
              <a:rPr lang="en-US" dirty="0" smtClean="0">
                <a:solidFill>
                  <a:srgbClr val="D99694"/>
                </a:solidFill>
              </a:rPr>
              <a:t>[max ~23TB/hour = ~6GB/s] </a:t>
            </a:r>
          </a:p>
          <a:p>
            <a:endParaRPr lang="en-US" dirty="0"/>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4" name="Slide Number Placeholder 3"/>
          <p:cNvSpPr>
            <a:spLocks noGrp="1"/>
          </p:cNvSpPr>
          <p:nvPr>
            <p:ph type="sldNum" sz="quarter" idx="11"/>
          </p:nvPr>
        </p:nvSpPr>
        <p:spPr/>
        <p:txBody>
          <a:bodyPr/>
          <a:lstStyle/>
          <a:p>
            <a:fld id="{E4F06B06-699F-E646-827F-046DC0033A13}" type="slidenum">
              <a:rPr lang="en-US" altLang="en-US" smtClean="0"/>
              <a:pPr/>
              <a:t>80</a:t>
            </a:fld>
            <a:endParaRPr lang="en-US" altLang="en-US"/>
          </a:p>
        </p:txBody>
      </p:sp>
    </p:spTree>
    <p:extLst>
      <p:ext uri="{BB962C8B-B14F-4D97-AF65-F5344CB8AC3E}">
        <p14:creationId xmlns:p14="http://schemas.microsoft.com/office/powerpoint/2010/main" val="10104893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LOFAR Sample Dataset Sizes</a:t>
            </a:r>
            <a:endParaRPr lang="en-US" dirty="0"/>
          </a:p>
        </p:txBody>
      </p:sp>
      <p:sp>
        <p:nvSpPr>
          <p:cNvPr id="5" name="Date Placeholder 4"/>
          <p:cNvSpPr>
            <a:spLocks noGrp="1"/>
          </p:cNvSpPr>
          <p:nvPr>
            <p:ph type="dt" sz="half" idx="10"/>
          </p:nvPr>
        </p:nvSpPr>
        <p:spPr/>
        <p:txBody>
          <a:bodyPr/>
          <a:lstStyle/>
          <a:p>
            <a:r>
              <a:rPr lang="en-US" smtClean="0"/>
              <a:t>May 3, 2017</a:t>
            </a:r>
            <a:endParaRPr lang="en-US" dirty="0"/>
          </a:p>
        </p:txBody>
      </p:sp>
      <p:sp>
        <p:nvSpPr>
          <p:cNvPr id="6" name="Footer Placeholder 5"/>
          <p:cNvSpPr>
            <a:spLocks noGrp="1"/>
          </p:cNvSpPr>
          <p:nvPr>
            <p:ph type="ftr" sz="quarter" idx="4294967295"/>
          </p:nvPr>
        </p:nvSpPr>
        <p:spPr>
          <a:xfrm>
            <a:off x="3124200" y="6356350"/>
            <a:ext cx="2895600" cy="365125"/>
          </a:xfrm>
          <a:prstGeom prst="rect">
            <a:avLst/>
          </a:prstGeom>
        </p:spPr>
        <p:txBody>
          <a:bodyPr/>
          <a:lstStyle/>
          <a:p>
            <a:r>
              <a:rPr lang="en-US" smtClean="0"/>
              <a:t>Future Trends in Nuclear Physics Computing</a:t>
            </a:r>
            <a:endParaRPr lang="en-US" dirty="0"/>
          </a:p>
        </p:txBody>
      </p:sp>
      <p:sp>
        <p:nvSpPr>
          <p:cNvPr id="7" name="Slide Number Placeholder 6"/>
          <p:cNvSpPr>
            <a:spLocks noGrp="1"/>
          </p:cNvSpPr>
          <p:nvPr>
            <p:ph type="sldNum" sz="quarter" idx="4294967295"/>
          </p:nvPr>
        </p:nvSpPr>
        <p:spPr>
          <a:xfrm>
            <a:off x="6553200" y="6356350"/>
            <a:ext cx="2133600" cy="365125"/>
          </a:xfrm>
          <a:prstGeom prst="rect">
            <a:avLst/>
          </a:prstGeom>
        </p:spPr>
        <p:txBody>
          <a:bodyPr/>
          <a:lstStyle/>
          <a:p>
            <a:fld id="{DE9E2059-AE7A-4AD3-8904-DB5BCC9C33F4}" type="slidenum">
              <a:rPr lang="en-US" smtClean="0"/>
              <a:pPr/>
              <a:t>81</a:t>
            </a:fld>
            <a:endParaRPr lang="en-US"/>
          </a:p>
        </p:txBody>
      </p:sp>
      <p:graphicFrame>
        <p:nvGraphicFramePr>
          <p:cNvPr id="9" name="Content Placeholder 9"/>
          <p:cNvGraphicFramePr>
            <a:graphicFrameLocks/>
          </p:cNvGraphicFramePr>
          <p:nvPr>
            <p:extLst/>
          </p:nvPr>
        </p:nvGraphicFramePr>
        <p:xfrm>
          <a:off x="381000" y="990600"/>
          <a:ext cx="8458200" cy="5212080"/>
        </p:xfrm>
        <a:graphic>
          <a:graphicData uri="http://schemas.openxmlformats.org/drawingml/2006/table">
            <a:tbl>
              <a:tblPr firstRow="1" bandRow="1">
                <a:tableStyleId>{5C22544A-7EE6-4342-B048-85BDC9FD1C3A}</a:tableStyleId>
              </a:tblPr>
              <a:tblGrid>
                <a:gridCol w="1691640"/>
                <a:gridCol w="1691640"/>
                <a:gridCol w="1691640"/>
                <a:gridCol w="1691640"/>
                <a:gridCol w="1691640"/>
              </a:tblGrid>
              <a:tr h="533400">
                <a:tc>
                  <a:txBody>
                    <a:bodyPr/>
                    <a:lstStyle/>
                    <a:p>
                      <a:pPr algn="ctr"/>
                      <a:r>
                        <a:rPr lang="en-US" cap="small" dirty="0" smtClean="0"/>
                        <a:t>Exposure Time</a:t>
                      </a:r>
                      <a:endParaRPr lang="en-US" cap="small" dirty="0"/>
                    </a:p>
                  </a:txBody>
                  <a:tcPr/>
                </a:tc>
                <a:tc>
                  <a:txBody>
                    <a:bodyPr/>
                    <a:lstStyle/>
                    <a:p>
                      <a:pPr algn="ctr"/>
                      <a:r>
                        <a:rPr lang="en-US" cap="small" dirty="0" smtClean="0"/>
                        <a:t>Number of </a:t>
                      </a:r>
                      <a:r>
                        <a:rPr lang="en-US" cap="small" dirty="0" err="1" smtClean="0"/>
                        <a:t>Subbands</a:t>
                      </a:r>
                      <a:endParaRPr lang="en-US" cap="small" dirty="0"/>
                    </a:p>
                  </a:txBody>
                  <a:tcPr/>
                </a:tc>
                <a:tc>
                  <a:txBody>
                    <a:bodyPr/>
                    <a:lstStyle/>
                    <a:p>
                      <a:pPr algn="ctr"/>
                      <a:r>
                        <a:rPr lang="en-US" cap="small" dirty="0" smtClean="0"/>
                        <a:t>Number of Stations</a:t>
                      </a:r>
                      <a:endParaRPr lang="en-US" cap="small" dirty="0"/>
                    </a:p>
                  </a:txBody>
                  <a:tcPr/>
                </a:tc>
                <a:tc>
                  <a:txBody>
                    <a:bodyPr/>
                    <a:lstStyle/>
                    <a:p>
                      <a:pPr algn="ctr"/>
                      <a:r>
                        <a:rPr lang="en-US" cap="small" dirty="0" smtClean="0"/>
                        <a:t>File Size Known Mode</a:t>
                      </a:r>
                      <a:endParaRPr lang="en-US" cap="small" dirty="0"/>
                    </a:p>
                  </a:txBody>
                  <a:tcPr/>
                </a:tc>
                <a:tc>
                  <a:txBody>
                    <a:bodyPr/>
                    <a:lstStyle/>
                    <a:p>
                      <a:pPr algn="ctr"/>
                      <a:r>
                        <a:rPr lang="en-US" cap="small" dirty="0" smtClean="0"/>
                        <a:t>File Size</a:t>
                      </a:r>
                      <a:r>
                        <a:rPr lang="en-US" cap="small" baseline="0" dirty="0" smtClean="0"/>
                        <a:t> Search Mode</a:t>
                      </a:r>
                      <a:endParaRPr lang="en-US" cap="small" dirty="0"/>
                    </a:p>
                  </a:txBody>
                  <a:tcPr/>
                </a:tc>
              </a:tr>
              <a:tr h="304800">
                <a:tc>
                  <a:txBody>
                    <a:bodyPr/>
                    <a:lstStyle/>
                    <a:p>
                      <a:pPr algn="ctr"/>
                      <a:r>
                        <a:rPr lang="en-US" sz="1400" dirty="0" smtClean="0"/>
                        <a:t>1 min</a:t>
                      </a:r>
                      <a:endParaRPr lang="en-US" sz="1400" dirty="0"/>
                    </a:p>
                  </a:txBody>
                  <a:tcPr>
                    <a:lnB w="12700" cmpd="sng">
                      <a:noFill/>
                    </a:lnB>
                  </a:tcPr>
                </a:tc>
                <a:tc>
                  <a:txBody>
                    <a:bodyPr/>
                    <a:lstStyle/>
                    <a:p>
                      <a:pPr algn="ctr"/>
                      <a:r>
                        <a:rPr lang="en-US" sz="1400" dirty="0" smtClean="0"/>
                        <a:t>248</a:t>
                      </a:r>
                      <a:endParaRPr lang="en-US" sz="1400" dirty="0"/>
                    </a:p>
                  </a:txBody>
                  <a:tcPr>
                    <a:lnB w="12700" cmpd="sng">
                      <a:noFill/>
                    </a:lnB>
                  </a:tcPr>
                </a:tc>
                <a:tc>
                  <a:txBody>
                    <a:bodyPr/>
                    <a:lstStyle/>
                    <a:p>
                      <a:pPr algn="ctr"/>
                      <a:r>
                        <a:rPr lang="en-US" sz="1400" dirty="0" smtClean="0"/>
                        <a:t>5</a:t>
                      </a:r>
                      <a:endParaRPr lang="en-US" sz="1400" dirty="0"/>
                    </a:p>
                  </a:txBody>
                  <a:tcPr>
                    <a:lnB w="12700" cmpd="sng">
                      <a:noFill/>
                    </a:lnB>
                  </a:tcPr>
                </a:tc>
                <a:tc>
                  <a:txBody>
                    <a:bodyPr/>
                    <a:lstStyle/>
                    <a:p>
                      <a:pPr algn="ctr"/>
                      <a:r>
                        <a:rPr lang="en-US" sz="1400" dirty="0" smtClean="0"/>
                        <a:t>11.2 GB</a:t>
                      </a:r>
                      <a:endParaRPr lang="en-US" sz="1400" dirty="0"/>
                    </a:p>
                  </a:txBody>
                  <a:tcPr>
                    <a:lnB w="12700" cmpd="sng">
                      <a:noFill/>
                    </a:lnB>
                  </a:tcPr>
                </a:tc>
                <a:tc>
                  <a:txBody>
                    <a:bodyPr/>
                    <a:lstStyle/>
                    <a:p>
                      <a:pPr algn="ctr"/>
                      <a:r>
                        <a:rPr lang="en-US" sz="1400" dirty="0" smtClean="0"/>
                        <a:t>56 GB</a:t>
                      </a:r>
                      <a:endParaRPr lang="en-US" sz="1400" dirty="0"/>
                    </a:p>
                  </a:txBody>
                  <a:tcPr>
                    <a:lnB w="12700" cmpd="sng">
                      <a:noFill/>
                    </a:lnB>
                  </a:tcPr>
                </a:tc>
              </a:tr>
              <a:tr h="304800">
                <a:tc>
                  <a:txBody>
                    <a:bodyPr/>
                    <a:lstStyle/>
                    <a:p>
                      <a:pPr algn="ctr"/>
                      <a:r>
                        <a:rPr lang="en-US" sz="1400" dirty="0" smtClean="0"/>
                        <a:t>1 min</a:t>
                      </a:r>
                      <a:endParaRPr lang="en-US" sz="1400" dirty="0"/>
                    </a:p>
                  </a:txBody>
                  <a:tcPr>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248</a:t>
                      </a:r>
                      <a:endParaRPr lang="en-US" sz="1400" dirty="0"/>
                    </a:p>
                  </a:txBody>
                  <a:tcPr>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20</a:t>
                      </a:r>
                      <a:endParaRPr lang="en-US" sz="1400" dirty="0"/>
                    </a:p>
                  </a:txBody>
                  <a:tcPr>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11.2 GB</a:t>
                      </a:r>
                      <a:endParaRPr lang="en-US" sz="1400" dirty="0"/>
                    </a:p>
                  </a:txBody>
                  <a:tcPr>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smtClean="0"/>
                        <a:t>244 GB</a:t>
                      </a:r>
                      <a:endParaRPr lang="en-US" sz="1400" dirty="0"/>
                    </a:p>
                  </a:txBody>
                  <a:tcPr>
                    <a:lnL w="12700" cmpd="sng">
                      <a:noFill/>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04800">
                <a:tc>
                  <a:txBody>
                    <a:bodyPr/>
                    <a:lstStyle/>
                    <a:p>
                      <a:pPr algn="ctr"/>
                      <a:r>
                        <a:rPr lang="en-US" sz="1400" dirty="0" smtClean="0"/>
                        <a:t>10 min</a:t>
                      </a:r>
                      <a:endParaRPr lang="en-US" sz="1400" dirty="0"/>
                    </a:p>
                  </a:txBody>
                  <a:tcPr>
                    <a:lnT w="19050" cap="flat" cmpd="sng" algn="ctr">
                      <a:solidFill>
                        <a:schemeClr val="bg1"/>
                      </a:solidFill>
                      <a:prstDash val="solid"/>
                      <a:round/>
                      <a:headEnd type="none" w="med" len="med"/>
                      <a:tailEnd type="none" w="med" len="med"/>
                    </a:lnT>
                  </a:tcPr>
                </a:tc>
                <a:tc>
                  <a:txBody>
                    <a:bodyPr/>
                    <a:lstStyle/>
                    <a:p>
                      <a:pPr algn="ctr"/>
                      <a:r>
                        <a:rPr lang="en-US" sz="1400" dirty="0" smtClean="0"/>
                        <a:t>248</a:t>
                      </a:r>
                      <a:endParaRPr lang="en-US" sz="1400" dirty="0"/>
                    </a:p>
                  </a:txBody>
                  <a:tcPr>
                    <a:lnT w="19050" cap="flat" cmpd="sng" algn="ctr">
                      <a:solidFill>
                        <a:schemeClr val="bg1"/>
                      </a:solidFill>
                      <a:prstDash val="solid"/>
                      <a:round/>
                      <a:headEnd type="none" w="med" len="med"/>
                      <a:tailEnd type="none" w="med" len="med"/>
                    </a:lnT>
                  </a:tcPr>
                </a:tc>
                <a:tc>
                  <a:txBody>
                    <a:bodyPr/>
                    <a:lstStyle/>
                    <a:p>
                      <a:pPr algn="ctr"/>
                      <a:r>
                        <a:rPr lang="en-US" sz="1400" dirty="0" smtClean="0"/>
                        <a:t>5</a:t>
                      </a:r>
                      <a:endParaRPr lang="en-US" sz="1400" dirty="0"/>
                    </a:p>
                  </a:txBody>
                  <a:tcPr>
                    <a:lnT w="19050" cap="flat" cmpd="sng" algn="ctr">
                      <a:solidFill>
                        <a:schemeClr val="bg1"/>
                      </a:solidFill>
                      <a:prstDash val="solid"/>
                      <a:round/>
                      <a:headEnd type="none" w="med" len="med"/>
                      <a:tailEnd type="none" w="med" len="med"/>
                    </a:lnT>
                  </a:tcPr>
                </a:tc>
                <a:tc>
                  <a:txBody>
                    <a:bodyPr/>
                    <a:lstStyle/>
                    <a:p>
                      <a:pPr algn="ctr"/>
                      <a:r>
                        <a:rPr lang="en-US" sz="1400" dirty="0" smtClean="0"/>
                        <a:t>112 GB</a:t>
                      </a:r>
                      <a:endParaRPr lang="en-US" sz="1400" dirty="0"/>
                    </a:p>
                  </a:txBody>
                  <a:tcPr>
                    <a:lnT w="19050" cap="flat" cmpd="sng" algn="ctr">
                      <a:solidFill>
                        <a:schemeClr val="bg1"/>
                      </a:solidFill>
                      <a:prstDash val="solid"/>
                      <a:round/>
                      <a:headEnd type="none" w="med" len="med"/>
                      <a:tailEnd type="none" w="med" len="med"/>
                    </a:lnT>
                  </a:tcPr>
                </a:tc>
                <a:tc>
                  <a:txBody>
                    <a:bodyPr/>
                    <a:lstStyle/>
                    <a:p>
                      <a:pPr algn="ctr"/>
                      <a:r>
                        <a:rPr lang="en-US" sz="1400" dirty="0" smtClean="0"/>
                        <a:t>560 GB</a:t>
                      </a:r>
                      <a:endParaRPr lang="en-US" sz="1400" dirty="0"/>
                    </a:p>
                  </a:txBody>
                  <a:tcPr>
                    <a:lnT w="19050" cap="flat" cmpd="sng" algn="ctr">
                      <a:solidFill>
                        <a:schemeClr val="bg1"/>
                      </a:solidFill>
                      <a:prstDash val="solid"/>
                      <a:round/>
                      <a:headEnd type="none" w="med" len="med"/>
                      <a:tailEnd type="none" w="med" len="med"/>
                    </a:lnT>
                  </a:tcPr>
                </a:tc>
              </a:tr>
              <a:tr h="304800">
                <a:tc>
                  <a:txBody>
                    <a:bodyPr/>
                    <a:lstStyle/>
                    <a:p>
                      <a:pPr algn="ctr"/>
                      <a:r>
                        <a:rPr lang="en-US" sz="1400" dirty="0" smtClean="0"/>
                        <a:t>10 min</a:t>
                      </a:r>
                      <a:endParaRPr lang="en-US" sz="1400" dirty="0"/>
                    </a:p>
                  </a:txBody>
                  <a:tcPr/>
                </a:tc>
                <a:tc>
                  <a:txBody>
                    <a:bodyPr/>
                    <a:lstStyle/>
                    <a:p>
                      <a:pPr algn="ctr"/>
                      <a:r>
                        <a:rPr lang="en-US" sz="1400" dirty="0" smtClean="0"/>
                        <a:t>248</a:t>
                      </a:r>
                      <a:endParaRPr lang="en-US" sz="1400" dirty="0"/>
                    </a:p>
                  </a:txBody>
                  <a:tcPr/>
                </a:tc>
                <a:tc>
                  <a:txBody>
                    <a:bodyPr/>
                    <a:lstStyle/>
                    <a:p>
                      <a:pPr algn="ctr"/>
                      <a:r>
                        <a:rPr lang="en-US" sz="1400" dirty="0" smtClean="0"/>
                        <a:t>10</a:t>
                      </a:r>
                      <a:endParaRPr lang="en-US" sz="1400" dirty="0"/>
                    </a:p>
                  </a:txBody>
                  <a:tcPr/>
                </a:tc>
                <a:tc>
                  <a:txBody>
                    <a:bodyPr/>
                    <a:lstStyle/>
                    <a:p>
                      <a:pPr algn="ctr"/>
                      <a:r>
                        <a:rPr lang="en-US" sz="1400" dirty="0" smtClean="0"/>
                        <a:t>112 GB</a:t>
                      </a:r>
                      <a:endParaRPr lang="en-US" sz="1400" dirty="0"/>
                    </a:p>
                  </a:txBody>
                  <a:tcPr/>
                </a:tc>
                <a:tc>
                  <a:txBody>
                    <a:bodyPr/>
                    <a:lstStyle/>
                    <a:p>
                      <a:pPr algn="ctr"/>
                      <a:r>
                        <a:rPr lang="en-US" sz="1400" dirty="0" smtClean="0"/>
                        <a:t>1.1 TB</a:t>
                      </a:r>
                      <a:endParaRPr lang="en-US" sz="1400" dirty="0"/>
                    </a:p>
                  </a:txBody>
                  <a:tcPr/>
                </a:tc>
              </a:tr>
              <a:tr h="304800">
                <a:tc>
                  <a:txBody>
                    <a:bodyPr/>
                    <a:lstStyle/>
                    <a:p>
                      <a:pPr algn="ctr"/>
                      <a:r>
                        <a:rPr lang="en-US" sz="1400" dirty="0" smtClean="0"/>
                        <a:t>10 min</a:t>
                      </a:r>
                      <a:endParaRPr lang="en-US" sz="1400" dirty="0"/>
                    </a:p>
                  </a:txBody>
                  <a:tcPr/>
                </a:tc>
                <a:tc>
                  <a:txBody>
                    <a:bodyPr/>
                    <a:lstStyle/>
                    <a:p>
                      <a:pPr algn="ctr"/>
                      <a:r>
                        <a:rPr lang="en-US" sz="1400" dirty="0" smtClean="0"/>
                        <a:t>248</a:t>
                      </a:r>
                      <a:endParaRPr lang="en-US" sz="1400" dirty="0"/>
                    </a:p>
                  </a:txBody>
                  <a:tcPr/>
                </a:tc>
                <a:tc>
                  <a:txBody>
                    <a:bodyPr/>
                    <a:lstStyle/>
                    <a:p>
                      <a:pPr algn="ctr"/>
                      <a:r>
                        <a:rPr lang="en-US" sz="1400" dirty="0" smtClean="0"/>
                        <a:t>20</a:t>
                      </a:r>
                      <a:endParaRPr lang="en-US" sz="1400" dirty="0"/>
                    </a:p>
                  </a:txBody>
                  <a:tcPr/>
                </a:tc>
                <a:tc>
                  <a:txBody>
                    <a:bodyPr/>
                    <a:lstStyle/>
                    <a:p>
                      <a:pPr algn="ctr"/>
                      <a:r>
                        <a:rPr lang="en-US" sz="1400" dirty="0" smtClean="0"/>
                        <a:t>112 GB</a:t>
                      </a:r>
                      <a:endParaRPr lang="en-US" sz="1400" dirty="0"/>
                    </a:p>
                  </a:txBody>
                  <a:tcPr/>
                </a:tc>
                <a:tc>
                  <a:txBody>
                    <a:bodyPr/>
                    <a:lstStyle/>
                    <a:p>
                      <a:pPr algn="ctr"/>
                      <a:r>
                        <a:rPr lang="en-US" sz="1400" dirty="0" smtClean="0"/>
                        <a:t>2.2 TB</a:t>
                      </a:r>
                      <a:endParaRPr lang="en-US" sz="1400" dirty="0"/>
                    </a:p>
                  </a:txBody>
                  <a:tcPr/>
                </a:tc>
              </a:tr>
              <a:tr h="304800">
                <a:tc>
                  <a:txBody>
                    <a:bodyPr/>
                    <a:lstStyle/>
                    <a:p>
                      <a:pPr algn="ctr"/>
                      <a:r>
                        <a:rPr lang="en-US" sz="1400" dirty="0" smtClean="0"/>
                        <a:t>10 min</a:t>
                      </a:r>
                      <a:endParaRPr lang="en-US" sz="1400" dirty="0"/>
                    </a:p>
                  </a:txBody>
                  <a:tcPr>
                    <a:lnB w="19050" cap="flat" cmpd="sng" algn="ctr">
                      <a:solidFill>
                        <a:schemeClr val="bg1"/>
                      </a:solidFill>
                      <a:prstDash val="solid"/>
                      <a:round/>
                      <a:headEnd type="none" w="med" len="med"/>
                      <a:tailEnd type="none" w="med" len="med"/>
                    </a:lnB>
                  </a:tcPr>
                </a:tc>
                <a:tc>
                  <a:txBody>
                    <a:bodyPr/>
                    <a:lstStyle/>
                    <a:p>
                      <a:pPr algn="ctr"/>
                      <a:r>
                        <a:rPr lang="en-US" sz="1400" dirty="0" smtClean="0"/>
                        <a:t>248</a:t>
                      </a:r>
                      <a:endParaRPr lang="en-US" sz="1400" dirty="0"/>
                    </a:p>
                  </a:txBody>
                  <a:tcPr>
                    <a:lnB w="19050" cap="flat" cmpd="sng" algn="ctr">
                      <a:solidFill>
                        <a:schemeClr val="bg1"/>
                      </a:solidFill>
                      <a:prstDash val="solid"/>
                      <a:round/>
                      <a:headEnd type="none" w="med" len="med"/>
                      <a:tailEnd type="none" w="med" len="med"/>
                    </a:lnB>
                  </a:tcPr>
                </a:tc>
                <a:tc>
                  <a:txBody>
                    <a:bodyPr/>
                    <a:lstStyle/>
                    <a:p>
                      <a:pPr algn="ctr"/>
                      <a:r>
                        <a:rPr lang="en-US" sz="1400" dirty="0" smtClean="0"/>
                        <a:t>30</a:t>
                      </a:r>
                      <a:endParaRPr lang="en-US" sz="1400" dirty="0"/>
                    </a:p>
                  </a:txBody>
                  <a:tcPr>
                    <a:lnB w="19050" cap="flat" cmpd="sng" algn="ctr">
                      <a:solidFill>
                        <a:schemeClr val="bg1"/>
                      </a:solidFill>
                      <a:prstDash val="solid"/>
                      <a:round/>
                      <a:headEnd type="none" w="med" len="med"/>
                      <a:tailEnd type="none" w="med" len="med"/>
                    </a:lnB>
                  </a:tcPr>
                </a:tc>
                <a:tc>
                  <a:txBody>
                    <a:bodyPr/>
                    <a:lstStyle/>
                    <a:p>
                      <a:pPr algn="ctr"/>
                      <a:r>
                        <a:rPr lang="en-US" sz="1400" dirty="0" smtClean="0"/>
                        <a:t>112 GB</a:t>
                      </a:r>
                      <a:endParaRPr lang="en-US" sz="1400" dirty="0"/>
                    </a:p>
                  </a:txBody>
                  <a:tcPr>
                    <a:lnB w="19050" cap="flat" cmpd="sng" algn="ctr">
                      <a:solidFill>
                        <a:schemeClr val="bg1"/>
                      </a:solidFill>
                      <a:prstDash val="solid"/>
                      <a:round/>
                      <a:headEnd type="none" w="med" len="med"/>
                      <a:tailEnd type="none" w="med" len="med"/>
                    </a:lnB>
                  </a:tcPr>
                </a:tc>
                <a:tc>
                  <a:txBody>
                    <a:bodyPr/>
                    <a:lstStyle/>
                    <a:p>
                      <a:pPr algn="ctr"/>
                      <a:r>
                        <a:rPr lang="en-US" sz="1400" dirty="0" smtClean="0"/>
                        <a:t>3.3 TB</a:t>
                      </a:r>
                      <a:endParaRPr lang="en-US" sz="1400" dirty="0"/>
                    </a:p>
                  </a:txBody>
                  <a:tcPr>
                    <a:lnB w="19050" cap="flat" cmpd="sng" algn="ctr">
                      <a:solidFill>
                        <a:schemeClr val="bg1"/>
                      </a:solidFill>
                      <a:prstDash val="solid"/>
                      <a:round/>
                      <a:headEnd type="none" w="med" len="med"/>
                      <a:tailEnd type="none" w="med" len="med"/>
                    </a:lnB>
                  </a:tcPr>
                </a:tc>
              </a:tr>
              <a:tr h="304800">
                <a:tc>
                  <a:txBody>
                    <a:bodyPr/>
                    <a:lstStyle/>
                    <a:p>
                      <a:pPr algn="ctr"/>
                      <a:r>
                        <a:rPr lang="en-US" sz="1400" dirty="0" smtClean="0"/>
                        <a:t>20 min</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dirty="0" smtClean="0"/>
                        <a:t>248</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dirty="0" smtClean="0"/>
                        <a:t>5</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dirty="0" smtClean="0"/>
                        <a:t>224 GB</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dirty="0" smtClean="0"/>
                        <a:t>1.1 TB</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04800">
                <a:tc>
                  <a:txBody>
                    <a:bodyPr/>
                    <a:lstStyle/>
                    <a:p>
                      <a:pPr algn="ctr"/>
                      <a:r>
                        <a:rPr lang="en-US" sz="1400" dirty="0" smtClean="0"/>
                        <a:t>30 min</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dirty="0" smtClean="0"/>
                        <a:t>248</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dirty="0" smtClean="0"/>
                        <a:t>5</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dirty="0" smtClean="0"/>
                        <a:t>336 GB</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dirty="0" smtClean="0"/>
                        <a:t>1.7 TB</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04800">
                <a:tc>
                  <a:txBody>
                    <a:bodyPr/>
                    <a:lstStyle/>
                    <a:p>
                      <a:pPr algn="ctr"/>
                      <a:r>
                        <a:rPr lang="en-US" sz="1400" dirty="0" smtClean="0"/>
                        <a:t>1 </a:t>
                      </a:r>
                      <a:r>
                        <a:rPr lang="en-US" sz="1400" dirty="0" err="1" smtClean="0"/>
                        <a:t>hr</a:t>
                      </a:r>
                      <a:endParaRPr lang="en-US" sz="1400" dirty="0"/>
                    </a:p>
                  </a:txBody>
                  <a:tcPr>
                    <a:lnT w="19050" cap="flat" cmpd="sng" algn="ctr">
                      <a:solidFill>
                        <a:schemeClr val="bg1"/>
                      </a:solidFill>
                      <a:prstDash val="solid"/>
                      <a:round/>
                      <a:headEnd type="none" w="med" len="med"/>
                      <a:tailEnd type="none" w="med" len="med"/>
                    </a:lnT>
                  </a:tcPr>
                </a:tc>
                <a:tc>
                  <a:txBody>
                    <a:bodyPr/>
                    <a:lstStyle/>
                    <a:p>
                      <a:pPr algn="ctr"/>
                      <a:r>
                        <a:rPr lang="en-US" sz="1400" dirty="0" smtClean="0"/>
                        <a:t>248</a:t>
                      </a:r>
                      <a:endParaRPr lang="en-US" sz="1400" dirty="0"/>
                    </a:p>
                  </a:txBody>
                  <a:tcPr>
                    <a:lnT w="19050" cap="flat" cmpd="sng" algn="ctr">
                      <a:solidFill>
                        <a:schemeClr val="bg1"/>
                      </a:solidFill>
                      <a:prstDash val="solid"/>
                      <a:round/>
                      <a:headEnd type="none" w="med" len="med"/>
                      <a:tailEnd type="none" w="med" len="med"/>
                    </a:lnT>
                  </a:tcPr>
                </a:tc>
                <a:tc>
                  <a:txBody>
                    <a:bodyPr/>
                    <a:lstStyle/>
                    <a:p>
                      <a:pPr algn="ctr"/>
                      <a:r>
                        <a:rPr lang="en-US" sz="1400" dirty="0" smtClean="0"/>
                        <a:t>5</a:t>
                      </a:r>
                      <a:endParaRPr lang="en-US" sz="1400" dirty="0"/>
                    </a:p>
                  </a:txBody>
                  <a:tcPr>
                    <a:lnT w="19050" cap="flat" cmpd="sng" algn="ctr">
                      <a:solidFill>
                        <a:schemeClr val="bg1"/>
                      </a:solidFill>
                      <a:prstDash val="solid"/>
                      <a:round/>
                      <a:headEnd type="none" w="med" len="med"/>
                      <a:tailEnd type="none" w="med" len="med"/>
                    </a:lnT>
                  </a:tcPr>
                </a:tc>
                <a:tc>
                  <a:txBody>
                    <a:bodyPr/>
                    <a:lstStyle/>
                    <a:p>
                      <a:pPr algn="ctr"/>
                      <a:r>
                        <a:rPr lang="en-US" sz="1400" dirty="0" smtClean="0"/>
                        <a:t>672 GB</a:t>
                      </a:r>
                      <a:endParaRPr lang="en-US" sz="1400" dirty="0"/>
                    </a:p>
                  </a:txBody>
                  <a:tcPr>
                    <a:lnT w="19050" cap="flat" cmpd="sng" algn="ctr">
                      <a:solidFill>
                        <a:schemeClr val="bg1"/>
                      </a:solidFill>
                      <a:prstDash val="solid"/>
                      <a:round/>
                      <a:headEnd type="none" w="med" len="med"/>
                      <a:tailEnd type="none" w="med" len="med"/>
                    </a:lnT>
                  </a:tcPr>
                </a:tc>
                <a:tc>
                  <a:txBody>
                    <a:bodyPr/>
                    <a:lstStyle/>
                    <a:p>
                      <a:pPr algn="ctr"/>
                      <a:r>
                        <a:rPr lang="en-US" sz="1400" dirty="0" smtClean="0"/>
                        <a:t>3.4 TB</a:t>
                      </a:r>
                      <a:endParaRPr lang="en-US" sz="1400" dirty="0"/>
                    </a:p>
                  </a:txBody>
                  <a:tcPr>
                    <a:lnT w="19050" cap="flat" cmpd="sng" algn="ctr">
                      <a:solidFill>
                        <a:schemeClr val="bg1"/>
                      </a:solidFill>
                      <a:prstDash val="solid"/>
                      <a:round/>
                      <a:headEnd type="none" w="med" len="med"/>
                      <a:tailEnd type="none" w="med" len="med"/>
                    </a:lnT>
                  </a:tcPr>
                </a:tc>
              </a:tr>
              <a:tr h="304800">
                <a:tc>
                  <a:txBody>
                    <a:bodyPr/>
                    <a:lstStyle/>
                    <a:p>
                      <a:pPr algn="ctr"/>
                      <a:r>
                        <a:rPr lang="en-US" sz="1400" dirty="0" smtClean="0"/>
                        <a:t>1 </a:t>
                      </a:r>
                      <a:r>
                        <a:rPr lang="en-US" sz="1400" dirty="0" err="1" smtClean="0"/>
                        <a:t>hr</a:t>
                      </a:r>
                      <a:endParaRPr lang="en-US" sz="1400" dirty="0"/>
                    </a:p>
                  </a:txBody>
                  <a:tcPr/>
                </a:tc>
                <a:tc>
                  <a:txBody>
                    <a:bodyPr/>
                    <a:lstStyle/>
                    <a:p>
                      <a:pPr algn="ctr"/>
                      <a:r>
                        <a:rPr lang="en-US" sz="1400" dirty="0" smtClean="0"/>
                        <a:t>248</a:t>
                      </a:r>
                      <a:endParaRPr lang="en-US" sz="1400" dirty="0"/>
                    </a:p>
                  </a:txBody>
                  <a:tcPr/>
                </a:tc>
                <a:tc>
                  <a:txBody>
                    <a:bodyPr/>
                    <a:lstStyle/>
                    <a:p>
                      <a:pPr algn="ctr"/>
                      <a:r>
                        <a:rPr lang="en-US" sz="1400" dirty="0" smtClean="0"/>
                        <a:t>10</a:t>
                      </a:r>
                      <a:endParaRPr lang="en-US" sz="1400" dirty="0"/>
                    </a:p>
                  </a:txBody>
                  <a:tcPr/>
                </a:tc>
                <a:tc>
                  <a:txBody>
                    <a:bodyPr/>
                    <a:lstStyle/>
                    <a:p>
                      <a:pPr algn="ctr"/>
                      <a:r>
                        <a:rPr lang="en-US" sz="1400" dirty="0" smtClean="0"/>
                        <a:t>672 GB</a:t>
                      </a:r>
                      <a:endParaRPr lang="en-US" sz="1400" dirty="0"/>
                    </a:p>
                  </a:txBody>
                  <a:tcPr/>
                </a:tc>
                <a:tc>
                  <a:txBody>
                    <a:bodyPr/>
                    <a:lstStyle/>
                    <a:p>
                      <a:pPr algn="ctr"/>
                      <a:r>
                        <a:rPr lang="en-US" sz="1400" dirty="0" smtClean="0"/>
                        <a:t>6.7 TB</a:t>
                      </a:r>
                      <a:endParaRPr lang="en-US" sz="1400" dirty="0"/>
                    </a:p>
                  </a:txBody>
                  <a:tcPr/>
                </a:tc>
              </a:tr>
              <a:tr h="304800">
                <a:tc>
                  <a:txBody>
                    <a:bodyPr/>
                    <a:lstStyle/>
                    <a:p>
                      <a:pPr algn="ctr"/>
                      <a:r>
                        <a:rPr lang="en-US" sz="1400" dirty="0" smtClean="0"/>
                        <a:t>1 </a:t>
                      </a:r>
                      <a:r>
                        <a:rPr lang="en-US" sz="1400" dirty="0" err="1" smtClean="0"/>
                        <a:t>hr</a:t>
                      </a:r>
                      <a:endParaRPr lang="en-US" sz="1400" dirty="0"/>
                    </a:p>
                  </a:txBody>
                  <a:tcPr/>
                </a:tc>
                <a:tc>
                  <a:txBody>
                    <a:bodyPr/>
                    <a:lstStyle/>
                    <a:p>
                      <a:pPr algn="ctr"/>
                      <a:r>
                        <a:rPr lang="en-US" sz="1400" dirty="0" smtClean="0"/>
                        <a:t>248</a:t>
                      </a:r>
                      <a:endParaRPr lang="en-US" sz="1400" dirty="0"/>
                    </a:p>
                  </a:txBody>
                  <a:tcPr/>
                </a:tc>
                <a:tc>
                  <a:txBody>
                    <a:bodyPr/>
                    <a:lstStyle/>
                    <a:p>
                      <a:pPr algn="ctr"/>
                      <a:r>
                        <a:rPr lang="en-US" sz="1400" dirty="0" smtClean="0"/>
                        <a:t>20</a:t>
                      </a:r>
                      <a:endParaRPr lang="en-US" sz="1400" dirty="0"/>
                    </a:p>
                  </a:txBody>
                  <a:tcPr/>
                </a:tc>
                <a:tc>
                  <a:txBody>
                    <a:bodyPr/>
                    <a:lstStyle/>
                    <a:p>
                      <a:pPr algn="ctr"/>
                      <a:r>
                        <a:rPr lang="en-US" sz="1400" dirty="0" smtClean="0"/>
                        <a:t>672 GB</a:t>
                      </a:r>
                      <a:endParaRPr lang="en-US" sz="1400" dirty="0"/>
                    </a:p>
                  </a:txBody>
                  <a:tcPr/>
                </a:tc>
                <a:tc>
                  <a:txBody>
                    <a:bodyPr/>
                    <a:lstStyle/>
                    <a:p>
                      <a:pPr algn="ctr"/>
                      <a:r>
                        <a:rPr lang="en-US" sz="1400" dirty="0" smtClean="0"/>
                        <a:t>13.4 TB</a:t>
                      </a:r>
                      <a:endParaRPr lang="en-US" sz="1400" dirty="0"/>
                    </a:p>
                  </a:txBody>
                  <a:tcPr/>
                </a:tc>
              </a:tr>
              <a:tr h="304800">
                <a:tc>
                  <a:txBody>
                    <a:bodyPr/>
                    <a:lstStyle/>
                    <a:p>
                      <a:pPr algn="ctr"/>
                      <a:r>
                        <a:rPr lang="en-US" sz="1400" dirty="0" smtClean="0"/>
                        <a:t>1 </a:t>
                      </a:r>
                      <a:r>
                        <a:rPr lang="en-US" sz="1400" dirty="0" err="1" smtClean="0"/>
                        <a:t>hr</a:t>
                      </a:r>
                      <a:endParaRPr lang="en-US" sz="1400" dirty="0"/>
                    </a:p>
                  </a:txBody>
                  <a:tcPr>
                    <a:lnB w="19050" cap="flat" cmpd="sng" algn="ctr">
                      <a:solidFill>
                        <a:schemeClr val="bg1"/>
                      </a:solidFill>
                      <a:prstDash val="solid"/>
                      <a:round/>
                      <a:headEnd type="none" w="med" len="med"/>
                      <a:tailEnd type="none" w="med" len="med"/>
                    </a:lnB>
                  </a:tcPr>
                </a:tc>
                <a:tc>
                  <a:txBody>
                    <a:bodyPr/>
                    <a:lstStyle/>
                    <a:p>
                      <a:pPr algn="ctr"/>
                      <a:r>
                        <a:rPr lang="en-US" sz="1400" dirty="0" smtClean="0"/>
                        <a:t>248</a:t>
                      </a:r>
                      <a:endParaRPr lang="en-US" sz="1400" dirty="0"/>
                    </a:p>
                  </a:txBody>
                  <a:tcPr>
                    <a:lnB w="19050" cap="flat" cmpd="sng" algn="ctr">
                      <a:solidFill>
                        <a:schemeClr val="bg1"/>
                      </a:solidFill>
                      <a:prstDash val="solid"/>
                      <a:round/>
                      <a:headEnd type="none" w="med" len="med"/>
                      <a:tailEnd type="none" w="med" len="med"/>
                    </a:lnB>
                  </a:tcPr>
                </a:tc>
                <a:tc>
                  <a:txBody>
                    <a:bodyPr/>
                    <a:lstStyle/>
                    <a:p>
                      <a:pPr algn="ctr"/>
                      <a:r>
                        <a:rPr lang="en-US" sz="1400" dirty="0" smtClean="0"/>
                        <a:t>30</a:t>
                      </a:r>
                      <a:endParaRPr lang="en-US" sz="1400" dirty="0"/>
                    </a:p>
                  </a:txBody>
                  <a:tcPr>
                    <a:lnB w="19050" cap="flat" cmpd="sng" algn="ctr">
                      <a:solidFill>
                        <a:schemeClr val="bg1"/>
                      </a:solidFill>
                      <a:prstDash val="solid"/>
                      <a:round/>
                      <a:headEnd type="none" w="med" len="med"/>
                      <a:tailEnd type="none" w="med" len="med"/>
                    </a:lnB>
                  </a:tcPr>
                </a:tc>
                <a:tc>
                  <a:txBody>
                    <a:bodyPr/>
                    <a:lstStyle/>
                    <a:p>
                      <a:pPr algn="ctr"/>
                      <a:r>
                        <a:rPr lang="en-US" sz="1400" dirty="0" smtClean="0"/>
                        <a:t>672 GB</a:t>
                      </a:r>
                      <a:endParaRPr lang="en-US" sz="1400" dirty="0"/>
                    </a:p>
                  </a:txBody>
                  <a:tcPr>
                    <a:lnB w="19050" cap="flat" cmpd="sng" algn="ctr">
                      <a:solidFill>
                        <a:schemeClr val="bg1"/>
                      </a:solidFill>
                      <a:prstDash val="solid"/>
                      <a:round/>
                      <a:headEnd type="none" w="med" len="med"/>
                      <a:tailEnd type="none" w="med" len="med"/>
                    </a:lnB>
                  </a:tcPr>
                </a:tc>
                <a:tc>
                  <a:txBody>
                    <a:bodyPr/>
                    <a:lstStyle/>
                    <a:p>
                      <a:pPr algn="ctr"/>
                      <a:r>
                        <a:rPr lang="en-US" sz="1400" dirty="0" smtClean="0"/>
                        <a:t>26.8 TB</a:t>
                      </a:r>
                      <a:endParaRPr lang="en-US" sz="1400" dirty="0"/>
                    </a:p>
                  </a:txBody>
                  <a:tcPr>
                    <a:lnB w="19050" cap="flat" cmpd="sng" algn="ctr">
                      <a:solidFill>
                        <a:schemeClr val="bg1"/>
                      </a:solidFill>
                      <a:prstDash val="solid"/>
                      <a:round/>
                      <a:headEnd type="none" w="med" len="med"/>
                      <a:tailEnd type="none" w="med" len="med"/>
                    </a:lnB>
                  </a:tcPr>
                </a:tc>
              </a:tr>
              <a:tr h="304800">
                <a:tc>
                  <a:txBody>
                    <a:bodyPr/>
                    <a:lstStyle/>
                    <a:p>
                      <a:pPr algn="ctr"/>
                      <a:r>
                        <a:rPr lang="en-US" sz="1400" dirty="0" smtClean="0"/>
                        <a:t>2 </a:t>
                      </a:r>
                      <a:r>
                        <a:rPr lang="en-US" sz="1400" dirty="0" err="1" smtClean="0"/>
                        <a:t>hr</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dirty="0" smtClean="0"/>
                        <a:t>248</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dirty="0" smtClean="0"/>
                        <a:t>5</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dirty="0" smtClean="0"/>
                        <a:t>1.3 TB</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lang="en-US" sz="1400" dirty="0" smtClean="0"/>
                        <a:t>6.7 TB</a:t>
                      </a:r>
                      <a:endParaRPr lang="en-US" sz="14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r>
              <a:tr h="304800">
                <a:tc>
                  <a:txBody>
                    <a:bodyPr/>
                    <a:lstStyle/>
                    <a:p>
                      <a:pPr algn="ctr"/>
                      <a:r>
                        <a:rPr lang="en-US" sz="1400" dirty="0" smtClean="0"/>
                        <a:t>12 </a:t>
                      </a:r>
                      <a:r>
                        <a:rPr lang="en-US" sz="1400" dirty="0" err="1" smtClean="0"/>
                        <a:t>hr</a:t>
                      </a:r>
                      <a:endParaRPr lang="en-US" sz="1400" dirty="0"/>
                    </a:p>
                  </a:txBody>
                  <a:tcPr>
                    <a:lnT w="19050" cap="flat" cmpd="sng" algn="ctr">
                      <a:solidFill>
                        <a:schemeClr val="bg1"/>
                      </a:solidFill>
                      <a:prstDash val="solid"/>
                      <a:round/>
                      <a:headEnd type="none" w="med" len="med"/>
                      <a:tailEnd type="none" w="med" len="med"/>
                    </a:lnT>
                  </a:tcPr>
                </a:tc>
                <a:tc>
                  <a:txBody>
                    <a:bodyPr/>
                    <a:lstStyle/>
                    <a:p>
                      <a:pPr algn="ctr"/>
                      <a:r>
                        <a:rPr lang="en-US" sz="1400" dirty="0" smtClean="0"/>
                        <a:t>248</a:t>
                      </a:r>
                      <a:endParaRPr lang="en-US" sz="1400" dirty="0"/>
                    </a:p>
                  </a:txBody>
                  <a:tcPr>
                    <a:lnT w="19050" cap="flat" cmpd="sng" algn="ctr">
                      <a:solidFill>
                        <a:schemeClr val="bg1"/>
                      </a:solidFill>
                      <a:prstDash val="solid"/>
                      <a:round/>
                      <a:headEnd type="none" w="med" len="med"/>
                      <a:tailEnd type="none" w="med" len="med"/>
                    </a:lnT>
                  </a:tcPr>
                </a:tc>
                <a:tc>
                  <a:txBody>
                    <a:bodyPr/>
                    <a:lstStyle/>
                    <a:p>
                      <a:pPr algn="ctr"/>
                      <a:r>
                        <a:rPr lang="en-US" sz="1400" dirty="0" smtClean="0"/>
                        <a:t>5</a:t>
                      </a:r>
                      <a:endParaRPr lang="en-US" sz="1400" dirty="0"/>
                    </a:p>
                  </a:txBody>
                  <a:tcPr>
                    <a:lnT w="19050" cap="flat" cmpd="sng" algn="ctr">
                      <a:solidFill>
                        <a:schemeClr val="bg1"/>
                      </a:solidFill>
                      <a:prstDash val="solid"/>
                      <a:round/>
                      <a:headEnd type="none" w="med" len="med"/>
                      <a:tailEnd type="none" w="med" len="med"/>
                    </a:lnT>
                  </a:tcPr>
                </a:tc>
                <a:tc>
                  <a:txBody>
                    <a:bodyPr/>
                    <a:lstStyle/>
                    <a:p>
                      <a:pPr algn="ctr"/>
                      <a:r>
                        <a:rPr lang="en-US" sz="1400" dirty="0" smtClean="0"/>
                        <a:t>8.0 TB</a:t>
                      </a:r>
                      <a:endParaRPr lang="en-US" sz="1400" dirty="0"/>
                    </a:p>
                  </a:txBody>
                  <a:tcPr>
                    <a:lnT w="19050" cap="flat" cmpd="sng" algn="ctr">
                      <a:solidFill>
                        <a:schemeClr val="bg1"/>
                      </a:solidFill>
                      <a:prstDash val="solid"/>
                      <a:round/>
                      <a:headEnd type="none" w="med" len="med"/>
                      <a:tailEnd type="none" w="med" len="med"/>
                    </a:lnT>
                  </a:tcPr>
                </a:tc>
                <a:tc>
                  <a:txBody>
                    <a:bodyPr/>
                    <a:lstStyle/>
                    <a:p>
                      <a:pPr algn="ctr"/>
                      <a:r>
                        <a:rPr lang="en-US" sz="1400" dirty="0" smtClean="0"/>
                        <a:t>40.3 TB</a:t>
                      </a:r>
                      <a:endParaRPr lang="en-US" sz="1400" dirty="0"/>
                    </a:p>
                  </a:txBody>
                  <a:tcPr>
                    <a:lnT w="19050" cap="flat" cmpd="sng" algn="ctr">
                      <a:solidFill>
                        <a:schemeClr val="bg1"/>
                      </a:solidFill>
                      <a:prstDash val="solid"/>
                      <a:round/>
                      <a:headEnd type="none" w="med" len="med"/>
                      <a:tailEnd type="none" w="med" len="med"/>
                    </a:lnT>
                  </a:tcPr>
                </a:tc>
              </a:tr>
              <a:tr h="304800">
                <a:tc>
                  <a:txBody>
                    <a:bodyPr/>
                    <a:lstStyle/>
                    <a:p>
                      <a:pPr algn="ctr"/>
                      <a:r>
                        <a:rPr lang="en-US" sz="1400" dirty="0" smtClean="0"/>
                        <a:t>12 </a:t>
                      </a:r>
                      <a:r>
                        <a:rPr lang="en-US" sz="1400" dirty="0" err="1" smtClean="0"/>
                        <a:t>hr</a:t>
                      </a:r>
                      <a:endParaRPr lang="en-US" sz="1400" dirty="0"/>
                    </a:p>
                  </a:txBody>
                  <a:tcPr/>
                </a:tc>
                <a:tc>
                  <a:txBody>
                    <a:bodyPr/>
                    <a:lstStyle/>
                    <a:p>
                      <a:pPr algn="ctr"/>
                      <a:r>
                        <a:rPr lang="en-US" sz="1400" dirty="0" smtClean="0"/>
                        <a:t>248</a:t>
                      </a:r>
                      <a:endParaRPr lang="en-US" sz="1400" dirty="0"/>
                    </a:p>
                  </a:txBody>
                  <a:tcPr/>
                </a:tc>
                <a:tc>
                  <a:txBody>
                    <a:bodyPr/>
                    <a:lstStyle/>
                    <a:p>
                      <a:pPr algn="ctr"/>
                      <a:r>
                        <a:rPr lang="en-US" sz="1400" dirty="0" smtClean="0"/>
                        <a:t>15</a:t>
                      </a:r>
                      <a:endParaRPr lang="en-US" sz="1400" dirty="0"/>
                    </a:p>
                  </a:txBody>
                  <a:tcPr/>
                </a:tc>
                <a:tc>
                  <a:txBody>
                    <a:bodyPr/>
                    <a:lstStyle/>
                    <a:p>
                      <a:pPr algn="ctr"/>
                      <a:r>
                        <a:rPr lang="en-US" sz="1400" dirty="0" smtClean="0"/>
                        <a:t>24.0 TB</a:t>
                      </a:r>
                      <a:endParaRPr lang="en-US" sz="1400" dirty="0"/>
                    </a:p>
                  </a:txBody>
                  <a:tcPr/>
                </a:tc>
                <a:tc>
                  <a:txBody>
                    <a:bodyPr/>
                    <a:lstStyle/>
                    <a:p>
                      <a:pPr algn="ctr"/>
                      <a:r>
                        <a:rPr lang="en-US" sz="1400" dirty="0" smtClean="0"/>
                        <a:t>120.1 TB</a:t>
                      </a:r>
                      <a:endParaRPr lang="en-US" sz="1400" dirty="0"/>
                    </a:p>
                  </a:txBody>
                  <a:tcPr/>
                </a:tc>
              </a:tr>
            </a:tbl>
          </a:graphicData>
        </a:graphic>
      </p:graphicFrame>
    </p:spTree>
    <p:extLst>
      <p:ext uri="{BB962C8B-B14F-4D97-AF65-F5344CB8AC3E}">
        <p14:creationId xmlns:p14="http://schemas.microsoft.com/office/powerpoint/2010/main" val="9943459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Astronomical Data “Containers”</a:t>
            </a:r>
            <a:br>
              <a:rPr lang="en-US" dirty="0" smtClean="0"/>
            </a:br>
            <a:r>
              <a:rPr lang="en-US" sz="3556" dirty="0" smtClean="0">
                <a:solidFill>
                  <a:schemeClr val="accent2">
                    <a:lumMod val="60000"/>
                    <a:lumOff val="40000"/>
                  </a:schemeClr>
                </a:solidFill>
              </a:rPr>
              <a:t>(non-comprehensive list)</a:t>
            </a:r>
            <a:endParaRPr lang="en-US" sz="3556" dirty="0">
              <a:solidFill>
                <a:schemeClr val="accent2">
                  <a:lumMod val="60000"/>
                  <a:lumOff val="40000"/>
                </a:schemeClr>
              </a:solidFill>
            </a:endParaRPr>
          </a:p>
        </p:txBody>
      </p:sp>
      <p:sp>
        <p:nvSpPr>
          <p:cNvPr id="3" name="Content Placeholder 2"/>
          <p:cNvSpPr>
            <a:spLocks noGrp="1"/>
          </p:cNvSpPr>
          <p:nvPr>
            <p:ph idx="1"/>
          </p:nvPr>
        </p:nvSpPr>
        <p:spPr>
          <a:xfrm>
            <a:off x="457200" y="1227934"/>
            <a:ext cx="8229600" cy="4156866"/>
          </a:xfrm>
        </p:spPr>
        <p:txBody>
          <a:bodyPr>
            <a:normAutofit fontScale="92500" lnSpcReduction="10000"/>
          </a:bodyPr>
          <a:lstStyle/>
          <a:p>
            <a:r>
              <a:rPr lang="en-US" dirty="0" smtClean="0"/>
              <a:t>Binary</a:t>
            </a:r>
          </a:p>
          <a:p>
            <a:endParaRPr lang="en-US" dirty="0"/>
          </a:p>
          <a:p>
            <a:endParaRPr lang="en-US" dirty="0" smtClean="0"/>
          </a:p>
          <a:p>
            <a:endParaRPr lang="en-US" dirty="0" smtClean="0"/>
          </a:p>
          <a:p>
            <a:r>
              <a:rPr lang="en-US" dirty="0" smtClean="0"/>
              <a:t>FITS (all wavelengths)</a:t>
            </a:r>
          </a:p>
          <a:p>
            <a:r>
              <a:rPr lang="en-US" dirty="0" smtClean="0"/>
              <a:t>CASA [</a:t>
            </a:r>
            <a:r>
              <a:rPr lang="en-US" dirty="0" err="1" smtClean="0"/>
              <a:t>casacore</a:t>
            </a:r>
            <a:r>
              <a:rPr lang="en-US" dirty="0" smtClean="0"/>
              <a:t>] (Radio)</a:t>
            </a:r>
          </a:p>
          <a:p>
            <a:r>
              <a:rPr lang="en-US" dirty="0" smtClean="0"/>
              <a:t>MBFITS</a:t>
            </a:r>
          </a:p>
          <a:p>
            <a:r>
              <a:rPr lang="en-US" dirty="0" smtClean="0"/>
              <a:t>And many OTHERS (usually for ONE type of data)</a:t>
            </a:r>
          </a:p>
        </p:txBody>
      </p:sp>
      <p:sp>
        <p:nvSpPr>
          <p:cNvPr id="5" name="Oval 4"/>
          <p:cNvSpPr/>
          <p:nvPr/>
        </p:nvSpPr>
        <p:spPr>
          <a:xfrm>
            <a:off x="901700" y="20574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b="1" dirty="0" smtClean="0">
                <a:solidFill>
                  <a:prstClr val="white"/>
                </a:solidFill>
              </a:rPr>
              <a:t>Presto</a:t>
            </a:r>
            <a:endParaRPr lang="en-US" b="1" dirty="0">
              <a:solidFill>
                <a:prstClr val="white"/>
              </a:solidFill>
            </a:endParaRPr>
          </a:p>
        </p:txBody>
      </p:sp>
      <p:sp>
        <p:nvSpPr>
          <p:cNvPr id="6" name="Oval 5"/>
          <p:cNvSpPr/>
          <p:nvPr/>
        </p:nvSpPr>
        <p:spPr>
          <a:xfrm>
            <a:off x="1092200" y="20574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b="1" dirty="0" err="1" smtClean="0">
                <a:solidFill>
                  <a:prstClr val="white"/>
                </a:solidFill>
              </a:rPr>
              <a:t>apsr</a:t>
            </a:r>
            <a:endParaRPr lang="en-US" b="1" dirty="0">
              <a:solidFill>
                <a:prstClr val="white"/>
              </a:solidFill>
            </a:endParaRPr>
          </a:p>
        </p:txBody>
      </p:sp>
      <p:sp>
        <p:nvSpPr>
          <p:cNvPr id="7" name="Oval 6"/>
          <p:cNvSpPr/>
          <p:nvPr/>
        </p:nvSpPr>
        <p:spPr>
          <a:xfrm>
            <a:off x="1295400" y="20574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asp</a:t>
            </a:r>
            <a:endParaRPr lang="en-US" dirty="0">
              <a:solidFill>
                <a:prstClr val="white"/>
              </a:solidFill>
            </a:endParaRPr>
          </a:p>
        </p:txBody>
      </p:sp>
      <p:sp>
        <p:nvSpPr>
          <p:cNvPr id="8" name="Oval 7"/>
          <p:cNvSpPr/>
          <p:nvPr/>
        </p:nvSpPr>
        <p:spPr>
          <a:xfrm>
            <a:off x="1498600" y="20574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err="1" smtClean="0">
                <a:solidFill>
                  <a:prstClr val="white"/>
                </a:solidFill>
              </a:rPr>
              <a:t>bcpm</a:t>
            </a:r>
            <a:endParaRPr lang="en-US" dirty="0">
              <a:solidFill>
                <a:prstClr val="white"/>
              </a:solidFill>
            </a:endParaRPr>
          </a:p>
        </p:txBody>
      </p:sp>
      <p:sp>
        <p:nvSpPr>
          <p:cNvPr id="9" name="Oval 8"/>
          <p:cNvSpPr/>
          <p:nvPr/>
        </p:nvSpPr>
        <p:spPr>
          <a:xfrm>
            <a:off x="1676400" y="20574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err="1" smtClean="0">
                <a:solidFill>
                  <a:prstClr val="white"/>
                </a:solidFill>
              </a:rPr>
              <a:t>bpsr</a:t>
            </a:r>
            <a:endParaRPr lang="en-US" dirty="0">
              <a:solidFill>
                <a:prstClr val="white"/>
              </a:solidFill>
            </a:endParaRPr>
          </a:p>
        </p:txBody>
      </p:sp>
      <p:sp>
        <p:nvSpPr>
          <p:cNvPr id="10" name="Oval 9"/>
          <p:cNvSpPr/>
          <p:nvPr/>
        </p:nvSpPr>
        <p:spPr>
          <a:xfrm>
            <a:off x="1854200" y="20574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err="1" smtClean="0">
                <a:solidFill>
                  <a:prstClr val="white"/>
                </a:solidFill>
              </a:rPr>
              <a:t>caspsr</a:t>
            </a:r>
            <a:endParaRPr lang="en-US" dirty="0">
              <a:solidFill>
                <a:prstClr val="white"/>
              </a:solidFill>
            </a:endParaRPr>
          </a:p>
        </p:txBody>
      </p:sp>
      <p:sp>
        <p:nvSpPr>
          <p:cNvPr id="11" name="Oval 10"/>
          <p:cNvSpPr/>
          <p:nvPr/>
        </p:nvSpPr>
        <p:spPr>
          <a:xfrm>
            <a:off x="2044700" y="20574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err="1" smtClean="0">
                <a:solidFill>
                  <a:prstClr val="white"/>
                </a:solidFill>
              </a:rPr>
              <a:t>cpsr</a:t>
            </a:r>
            <a:endParaRPr lang="en-US" dirty="0">
              <a:solidFill>
                <a:prstClr val="white"/>
              </a:solidFill>
            </a:endParaRPr>
          </a:p>
        </p:txBody>
      </p:sp>
      <p:sp>
        <p:nvSpPr>
          <p:cNvPr id="12" name="Oval 11"/>
          <p:cNvSpPr/>
          <p:nvPr/>
        </p:nvSpPr>
        <p:spPr>
          <a:xfrm>
            <a:off x="2235200" y="20574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cpsr2</a:t>
            </a:r>
            <a:endParaRPr lang="en-US" dirty="0">
              <a:solidFill>
                <a:prstClr val="white"/>
              </a:solidFill>
            </a:endParaRPr>
          </a:p>
        </p:txBody>
      </p:sp>
      <p:sp>
        <p:nvSpPr>
          <p:cNvPr id="13" name="Oval 12"/>
          <p:cNvSpPr/>
          <p:nvPr/>
        </p:nvSpPr>
        <p:spPr>
          <a:xfrm>
            <a:off x="2425700" y="20701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dada</a:t>
            </a:r>
            <a:endParaRPr lang="en-US" dirty="0">
              <a:solidFill>
                <a:prstClr val="white"/>
              </a:solidFill>
            </a:endParaRPr>
          </a:p>
        </p:txBody>
      </p:sp>
      <p:sp>
        <p:nvSpPr>
          <p:cNvPr id="14" name="Oval 13"/>
          <p:cNvSpPr/>
          <p:nvPr/>
        </p:nvSpPr>
        <p:spPr>
          <a:xfrm>
            <a:off x="2616200" y="20701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dummy</a:t>
            </a:r>
            <a:endParaRPr lang="en-US" dirty="0">
              <a:solidFill>
                <a:prstClr val="white"/>
              </a:solidFill>
            </a:endParaRPr>
          </a:p>
        </p:txBody>
      </p:sp>
      <p:sp>
        <p:nvSpPr>
          <p:cNvPr id="15" name="Oval 14"/>
          <p:cNvSpPr/>
          <p:nvPr/>
        </p:nvSpPr>
        <p:spPr>
          <a:xfrm>
            <a:off x="2806700" y="20701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err="1" smtClean="0">
                <a:solidFill>
                  <a:prstClr val="white"/>
                </a:solidFill>
              </a:rPr>
              <a:t>fadc</a:t>
            </a:r>
            <a:endParaRPr lang="en-US" dirty="0">
              <a:solidFill>
                <a:prstClr val="white"/>
              </a:solidFill>
            </a:endParaRPr>
          </a:p>
        </p:txBody>
      </p:sp>
      <p:sp>
        <p:nvSpPr>
          <p:cNvPr id="16" name="Oval 15"/>
          <p:cNvSpPr/>
          <p:nvPr/>
        </p:nvSpPr>
        <p:spPr>
          <a:xfrm>
            <a:off x="2997200" y="20701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fits</a:t>
            </a:r>
            <a:endParaRPr lang="en-US" dirty="0">
              <a:solidFill>
                <a:prstClr val="white"/>
              </a:solidFill>
            </a:endParaRPr>
          </a:p>
        </p:txBody>
      </p:sp>
      <p:sp>
        <p:nvSpPr>
          <p:cNvPr id="17" name="Oval 16"/>
          <p:cNvSpPr/>
          <p:nvPr/>
        </p:nvSpPr>
        <p:spPr>
          <a:xfrm>
            <a:off x="3187700" y="20701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err="1" smtClean="0">
                <a:solidFill>
                  <a:prstClr val="white"/>
                </a:solidFill>
              </a:rPr>
              <a:t>gmrt</a:t>
            </a:r>
            <a:endParaRPr lang="en-US" dirty="0">
              <a:solidFill>
                <a:prstClr val="white"/>
              </a:solidFill>
            </a:endParaRPr>
          </a:p>
        </p:txBody>
      </p:sp>
      <p:sp>
        <p:nvSpPr>
          <p:cNvPr id="18" name="Oval 17"/>
          <p:cNvSpPr/>
          <p:nvPr/>
        </p:nvSpPr>
        <p:spPr>
          <a:xfrm>
            <a:off x="3378200" y="20828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err="1" smtClean="0">
                <a:solidFill>
                  <a:prstClr val="white"/>
                </a:solidFill>
              </a:rPr>
              <a:t>lbadr</a:t>
            </a:r>
            <a:endParaRPr lang="en-US" dirty="0">
              <a:solidFill>
                <a:prstClr val="white"/>
              </a:solidFill>
            </a:endParaRPr>
          </a:p>
        </p:txBody>
      </p:sp>
      <p:sp>
        <p:nvSpPr>
          <p:cNvPr id="19" name="Oval 18"/>
          <p:cNvSpPr/>
          <p:nvPr/>
        </p:nvSpPr>
        <p:spPr>
          <a:xfrm>
            <a:off x="3568700" y="20828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lbadr64</a:t>
            </a:r>
            <a:endParaRPr lang="en-US" dirty="0">
              <a:solidFill>
                <a:prstClr val="white"/>
              </a:solidFill>
            </a:endParaRPr>
          </a:p>
        </p:txBody>
      </p:sp>
      <p:sp>
        <p:nvSpPr>
          <p:cNvPr id="20" name="Oval 19"/>
          <p:cNvSpPr/>
          <p:nvPr/>
        </p:nvSpPr>
        <p:spPr>
          <a:xfrm>
            <a:off x="3759200" y="20955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spda1k</a:t>
            </a:r>
            <a:endParaRPr lang="en-US" dirty="0">
              <a:solidFill>
                <a:prstClr val="white"/>
              </a:solidFill>
            </a:endParaRPr>
          </a:p>
        </p:txBody>
      </p:sp>
      <p:sp>
        <p:nvSpPr>
          <p:cNvPr id="21" name="Oval 20"/>
          <p:cNvSpPr/>
          <p:nvPr/>
        </p:nvSpPr>
        <p:spPr>
          <a:xfrm>
            <a:off x="3949700" y="20955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mark4</a:t>
            </a:r>
            <a:endParaRPr lang="en-US" dirty="0">
              <a:solidFill>
                <a:prstClr val="white"/>
              </a:solidFill>
            </a:endParaRPr>
          </a:p>
        </p:txBody>
      </p:sp>
      <p:sp>
        <p:nvSpPr>
          <p:cNvPr id="22" name="Oval 21"/>
          <p:cNvSpPr/>
          <p:nvPr/>
        </p:nvSpPr>
        <p:spPr>
          <a:xfrm>
            <a:off x="4140200" y="21082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mark5</a:t>
            </a:r>
            <a:endParaRPr lang="en-US" dirty="0">
              <a:solidFill>
                <a:prstClr val="white"/>
              </a:solidFill>
            </a:endParaRPr>
          </a:p>
        </p:txBody>
      </p:sp>
      <p:sp>
        <p:nvSpPr>
          <p:cNvPr id="23" name="Oval 22"/>
          <p:cNvSpPr/>
          <p:nvPr/>
        </p:nvSpPr>
        <p:spPr>
          <a:xfrm>
            <a:off x="4330700" y="21082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maxim</a:t>
            </a:r>
            <a:endParaRPr lang="en-US" dirty="0">
              <a:solidFill>
                <a:prstClr val="white"/>
              </a:solidFill>
            </a:endParaRPr>
          </a:p>
        </p:txBody>
      </p:sp>
      <p:sp>
        <p:nvSpPr>
          <p:cNvPr id="24" name="Oval 23"/>
          <p:cNvSpPr/>
          <p:nvPr/>
        </p:nvSpPr>
        <p:spPr>
          <a:xfrm>
            <a:off x="4521200" y="21082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err="1" smtClean="0">
                <a:solidFill>
                  <a:prstClr val="white"/>
                </a:solidFill>
              </a:rPr>
              <a:t>mwa</a:t>
            </a:r>
            <a:endParaRPr lang="en-US" dirty="0">
              <a:solidFill>
                <a:prstClr val="white"/>
              </a:solidFill>
            </a:endParaRPr>
          </a:p>
        </p:txBody>
      </p:sp>
      <p:sp>
        <p:nvSpPr>
          <p:cNvPr id="25" name="Oval 24"/>
          <p:cNvSpPr/>
          <p:nvPr/>
        </p:nvSpPr>
        <p:spPr>
          <a:xfrm>
            <a:off x="4711700" y="21209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err="1" smtClean="0">
                <a:solidFill>
                  <a:prstClr val="white"/>
                </a:solidFill>
              </a:rPr>
              <a:t>pmdaq</a:t>
            </a:r>
            <a:endParaRPr lang="en-US" dirty="0">
              <a:solidFill>
                <a:prstClr val="white"/>
              </a:solidFill>
            </a:endParaRPr>
          </a:p>
        </p:txBody>
      </p:sp>
      <p:sp>
        <p:nvSpPr>
          <p:cNvPr id="26" name="Oval 25"/>
          <p:cNvSpPr/>
          <p:nvPr/>
        </p:nvSpPr>
        <p:spPr>
          <a:xfrm>
            <a:off x="4902200" y="21336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puma</a:t>
            </a:r>
            <a:endParaRPr lang="en-US" dirty="0">
              <a:solidFill>
                <a:prstClr val="white"/>
              </a:solidFill>
            </a:endParaRPr>
          </a:p>
        </p:txBody>
      </p:sp>
      <p:sp>
        <p:nvSpPr>
          <p:cNvPr id="27" name="Oval 26"/>
          <p:cNvSpPr/>
          <p:nvPr/>
        </p:nvSpPr>
        <p:spPr>
          <a:xfrm>
            <a:off x="5092700" y="21336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puma2</a:t>
            </a:r>
            <a:endParaRPr lang="en-US" dirty="0">
              <a:solidFill>
                <a:prstClr val="white"/>
              </a:solidFill>
            </a:endParaRPr>
          </a:p>
        </p:txBody>
      </p:sp>
      <p:sp>
        <p:nvSpPr>
          <p:cNvPr id="28" name="Oval 27"/>
          <p:cNvSpPr/>
          <p:nvPr/>
        </p:nvSpPr>
        <p:spPr>
          <a:xfrm>
            <a:off x="5283200" y="21336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s2</a:t>
            </a:r>
            <a:endParaRPr lang="en-US" dirty="0">
              <a:solidFill>
                <a:prstClr val="white"/>
              </a:solidFill>
            </a:endParaRPr>
          </a:p>
        </p:txBody>
      </p:sp>
      <p:sp>
        <p:nvSpPr>
          <p:cNvPr id="29" name="Oval 28"/>
          <p:cNvSpPr/>
          <p:nvPr/>
        </p:nvSpPr>
        <p:spPr>
          <a:xfrm>
            <a:off x="5473700" y="21336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err="1" smtClean="0">
                <a:solidFill>
                  <a:prstClr val="white"/>
                </a:solidFill>
              </a:rPr>
              <a:t>sigproc</a:t>
            </a:r>
            <a:endParaRPr lang="en-US" dirty="0">
              <a:solidFill>
                <a:prstClr val="white"/>
              </a:solidFill>
            </a:endParaRPr>
          </a:p>
        </p:txBody>
      </p:sp>
      <p:sp>
        <p:nvSpPr>
          <p:cNvPr id="30" name="Oval 29"/>
          <p:cNvSpPr/>
          <p:nvPr/>
        </p:nvSpPr>
        <p:spPr>
          <a:xfrm>
            <a:off x="5664200" y="21463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smtClean="0">
                <a:solidFill>
                  <a:prstClr val="white"/>
                </a:solidFill>
              </a:rPr>
              <a:t>spigot</a:t>
            </a:r>
            <a:endParaRPr lang="en-US" dirty="0">
              <a:solidFill>
                <a:prstClr val="white"/>
              </a:solidFill>
            </a:endParaRPr>
          </a:p>
        </p:txBody>
      </p:sp>
      <p:sp>
        <p:nvSpPr>
          <p:cNvPr id="31" name="Oval 30"/>
          <p:cNvSpPr/>
          <p:nvPr/>
        </p:nvSpPr>
        <p:spPr>
          <a:xfrm>
            <a:off x="5854700" y="2146300"/>
            <a:ext cx="2387600" cy="635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US" dirty="0" err="1" smtClean="0">
                <a:solidFill>
                  <a:prstClr val="white"/>
                </a:solidFill>
              </a:rPr>
              <a:t>wapp</a:t>
            </a:r>
            <a:endParaRPr lang="en-US" dirty="0">
              <a:solidFill>
                <a:prstClr val="white"/>
              </a:solidFill>
            </a:endParaRPr>
          </a:p>
        </p:txBody>
      </p:sp>
      <p:sp>
        <p:nvSpPr>
          <p:cNvPr id="32" name="TextBox 31"/>
          <p:cNvSpPr txBox="1"/>
          <p:nvPr/>
        </p:nvSpPr>
        <p:spPr>
          <a:xfrm>
            <a:off x="508000" y="3149600"/>
            <a:ext cx="4165600" cy="1016000"/>
          </a:xfrm>
          <a:prstGeom prst="rect">
            <a:avLst/>
          </a:prstGeom>
          <a:solidFill>
            <a:srgbClr val="B05B84">
              <a:alpha val="32000"/>
            </a:srgbClr>
          </a:solidFill>
          <a:ln w="31750">
            <a:solidFill>
              <a:schemeClr val="accent2">
                <a:lumMod val="75000"/>
              </a:schemeClr>
            </a:solidFill>
          </a:ln>
        </p:spPr>
        <p:txBody>
          <a:bodyPr wrap="square" rtlCol="0">
            <a:spAutoFit/>
          </a:bodyPr>
          <a:lstStyle/>
          <a:p>
            <a:pPr defTabSz="457200" fontAlgn="auto">
              <a:spcBef>
                <a:spcPts val="0"/>
              </a:spcBef>
              <a:spcAft>
                <a:spcPts val="0"/>
              </a:spcAft>
            </a:pPr>
            <a:endParaRPr lang="en-US" sz="1800" dirty="0">
              <a:solidFill>
                <a:prstClr val="white"/>
              </a:solidFill>
              <a:latin typeface="Calibri"/>
            </a:endParaRPr>
          </a:p>
        </p:txBody>
      </p:sp>
      <p:sp>
        <p:nvSpPr>
          <p:cNvPr id="34" name="TextBox 33"/>
          <p:cNvSpPr txBox="1"/>
          <p:nvPr/>
        </p:nvSpPr>
        <p:spPr>
          <a:xfrm>
            <a:off x="1054100" y="5194300"/>
            <a:ext cx="6972300" cy="1200328"/>
          </a:xfrm>
          <a:prstGeom prst="rect">
            <a:avLst/>
          </a:prstGeom>
          <a:solidFill>
            <a:schemeClr val="accent1">
              <a:lumMod val="40000"/>
              <a:lumOff val="60000"/>
              <a:alpha val="49000"/>
            </a:schemeClr>
          </a:solidFill>
          <a:ln>
            <a:solidFill>
              <a:schemeClr val="bg2">
                <a:lumMod val="60000"/>
                <a:lumOff val="40000"/>
              </a:schemeClr>
            </a:solidFill>
          </a:ln>
        </p:spPr>
        <p:txBody>
          <a:bodyPr wrap="square" rtlCol="0">
            <a:spAutoFit/>
          </a:bodyPr>
          <a:lstStyle/>
          <a:p>
            <a:pPr lvl="1" defTabSz="457200" fontAlgn="auto">
              <a:spcBef>
                <a:spcPts val="0"/>
              </a:spcBef>
              <a:spcAft>
                <a:spcPts val="0"/>
              </a:spcAft>
            </a:pPr>
            <a:r>
              <a:rPr lang="en-US" dirty="0" smtClean="0">
                <a:solidFill>
                  <a:prstClr val="white"/>
                </a:solidFill>
                <a:latin typeface="Calibri"/>
              </a:rPr>
              <a:t>…As a result: </a:t>
            </a:r>
          </a:p>
          <a:p>
            <a:pPr lvl="2" defTabSz="457200" fontAlgn="auto">
              <a:spcBef>
                <a:spcPts val="0"/>
              </a:spcBef>
              <a:spcAft>
                <a:spcPts val="0"/>
              </a:spcAft>
              <a:buFont typeface="Arial"/>
              <a:buChar char="•"/>
            </a:pPr>
            <a:r>
              <a:rPr lang="en-US" dirty="0" smtClean="0">
                <a:solidFill>
                  <a:prstClr val="white"/>
                </a:solidFill>
                <a:latin typeface="Calibri"/>
              </a:rPr>
              <a:t> Software data I/O becomes a mess!</a:t>
            </a:r>
          </a:p>
          <a:p>
            <a:pPr lvl="2" defTabSz="457200" fontAlgn="auto">
              <a:spcBef>
                <a:spcPts val="0"/>
              </a:spcBef>
              <a:spcAft>
                <a:spcPts val="0"/>
              </a:spcAft>
              <a:buFont typeface="Arial"/>
              <a:buChar char="•"/>
            </a:pPr>
            <a:r>
              <a:rPr lang="en-US" dirty="0" smtClean="0">
                <a:solidFill>
                  <a:prstClr val="white"/>
                </a:solidFill>
                <a:latin typeface="Calibri"/>
              </a:rPr>
              <a:t> Tools have to be adapted per data container</a:t>
            </a:r>
            <a:endParaRPr lang="en-US" dirty="0">
              <a:solidFill>
                <a:prstClr val="white"/>
              </a:solidFill>
              <a:latin typeface="Calibri"/>
            </a:endParaRPr>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33" name="Slide Number Placeholder 32"/>
          <p:cNvSpPr>
            <a:spLocks noGrp="1"/>
          </p:cNvSpPr>
          <p:nvPr>
            <p:ph type="sldNum" sz="quarter" idx="11"/>
          </p:nvPr>
        </p:nvSpPr>
        <p:spPr/>
        <p:txBody>
          <a:bodyPr/>
          <a:lstStyle/>
          <a:p>
            <a:fld id="{E4F06B06-699F-E646-827F-046DC0033A13}" type="slidenum">
              <a:rPr lang="en-US" altLang="en-US" smtClean="0"/>
              <a:pPr/>
              <a:t>82</a:t>
            </a:fld>
            <a:endParaRPr lang="en-US" altLang="en-US"/>
          </a:p>
        </p:txBody>
      </p:sp>
    </p:spTree>
    <p:extLst>
      <p:ext uri="{BB962C8B-B14F-4D97-AF65-F5344CB8AC3E}">
        <p14:creationId xmlns:p14="http://schemas.microsoft.com/office/powerpoint/2010/main" val="255329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360"/>
                                          </p:val>
                                        </p:tav>
                                        <p:tav tm="100000">
                                          <p:val>
                                            <p:fltVal val="0"/>
                                          </p:val>
                                        </p:tav>
                                      </p:tavLst>
                                    </p:anim>
                                    <p:animEffect transition="in" filter="fade">
                                      <p:cBhvr>
                                        <p:cTn id="17" dur="500"/>
                                        <p:tgtEl>
                                          <p:spTgt spid="6"/>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360"/>
                                          </p:val>
                                        </p:tav>
                                        <p:tav tm="100000">
                                          <p:val>
                                            <p:fltVal val="0"/>
                                          </p:val>
                                        </p:tav>
                                      </p:tavLst>
                                    </p:anim>
                                    <p:animEffect transition="in" filter="fade">
                                      <p:cBhvr>
                                        <p:cTn id="24" dur="1000"/>
                                        <p:tgtEl>
                                          <p:spTgt spid="7"/>
                                        </p:tgtEl>
                                      </p:cBhvr>
                                    </p:animEffect>
                                  </p:childTnLst>
                                </p:cTn>
                              </p:par>
                            </p:childTnLst>
                          </p:cTn>
                        </p:par>
                        <p:par>
                          <p:cTn id="25" fill="hold">
                            <p:stCondLst>
                              <p:cond delay="2000"/>
                            </p:stCondLst>
                            <p:childTnLst>
                              <p:par>
                                <p:cTn id="26" presetID="49" presetClass="entr" presetSubtype="0" decel="10000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 calcmode="lin" valueType="num">
                                      <p:cBhvr>
                                        <p:cTn id="30" dur="1000" fill="hold"/>
                                        <p:tgtEl>
                                          <p:spTgt spid="8"/>
                                        </p:tgtEl>
                                        <p:attrNameLst>
                                          <p:attrName>style.rotation</p:attrName>
                                        </p:attrNameLst>
                                      </p:cBhvr>
                                      <p:tavLst>
                                        <p:tav tm="0">
                                          <p:val>
                                            <p:fltVal val="360"/>
                                          </p:val>
                                        </p:tav>
                                        <p:tav tm="100000">
                                          <p:val>
                                            <p:fltVal val="0"/>
                                          </p:val>
                                        </p:tav>
                                      </p:tavLst>
                                    </p:anim>
                                    <p:animEffect transition="in" filter="fade">
                                      <p:cBhvr>
                                        <p:cTn id="31" dur="1000"/>
                                        <p:tgtEl>
                                          <p:spTgt spid="8"/>
                                        </p:tgtEl>
                                      </p:cBhvr>
                                    </p:animEffect>
                                  </p:childTnLst>
                                </p:cTn>
                              </p:par>
                            </p:childTnLst>
                          </p:cTn>
                        </p:par>
                        <p:par>
                          <p:cTn id="32" fill="hold">
                            <p:stCondLst>
                              <p:cond delay="3000"/>
                            </p:stCondLst>
                            <p:childTnLst>
                              <p:par>
                                <p:cTn id="33" presetID="49"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360"/>
                                          </p:val>
                                        </p:tav>
                                        <p:tav tm="100000">
                                          <p:val>
                                            <p:fltVal val="0"/>
                                          </p:val>
                                        </p:tav>
                                      </p:tavLst>
                                    </p:anim>
                                    <p:animEffect transition="in" filter="fade">
                                      <p:cBhvr>
                                        <p:cTn id="38" dur="1000"/>
                                        <p:tgtEl>
                                          <p:spTgt spid="9"/>
                                        </p:tgtEl>
                                      </p:cBhvr>
                                    </p:animEffect>
                                  </p:childTnLst>
                                </p:cTn>
                              </p:par>
                            </p:childTnLst>
                          </p:cTn>
                        </p:par>
                        <p:par>
                          <p:cTn id="39" fill="hold">
                            <p:stCondLst>
                              <p:cond delay="4000"/>
                            </p:stCondLst>
                            <p:childTnLst>
                              <p:par>
                                <p:cTn id="40" presetID="49" presetClass="entr" presetSubtype="0" decel="10000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360"/>
                                          </p:val>
                                        </p:tav>
                                        <p:tav tm="100000">
                                          <p:val>
                                            <p:fltVal val="0"/>
                                          </p:val>
                                        </p:tav>
                                      </p:tavLst>
                                    </p:anim>
                                    <p:animEffect transition="in" filter="fade">
                                      <p:cBhvr>
                                        <p:cTn id="45" dur="1000"/>
                                        <p:tgtEl>
                                          <p:spTgt spid="10"/>
                                        </p:tgtEl>
                                      </p:cBhvr>
                                    </p:animEffect>
                                  </p:childTnLst>
                                </p:cTn>
                              </p:par>
                            </p:childTnLst>
                          </p:cTn>
                        </p:par>
                        <p:par>
                          <p:cTn id="46" fill="hold">
                            <p:stCondLst>
                              <p:cond delay="5000"/>
                            </p:stCondLst>
                            <p:childTnLst>
                              <p:par>
                                <p:cTn id="47" presetID="49" presetClass="entr" presetSubtype="0" decel="10000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360"/>
                                          </p:val>
                                        </p:tav>
                                        <p:tav tm="100000">
                                          <p:val>
                                            <p:fltVal val="0"/>
                                          </p:val>
                                        </p:tav>
                                      </p:tavLst>
                                    </p:anim>
                                    <p:animEffect transition="in" filter="fade">
                                      <p:cBhvr>
                                        <p:cTn id="52" dur="1000"/>
                                        <p:tgtEl>
                                          <p:spTgt spid="11"/>
                                        </p:tgtEl>
                                      </p:cBhvr>
                                    </p:animEffect>
                                  </p:childTnLst>
                                </p:cTn>
                              </p:par>
                            </p:childTnLst>
                          </p:cTn>
                        </p:par>
                        <p:par>
                          <p:cTn id="53" fill="hold">
                            <p:stCondLst>
                              <p:cond delay="6000"/>
                            </p:stCondLst>
                            <p:childTnLst>
                              <p:par>
                                <p:cTn id="54" presetID="49" presetClass="entr" presetSubtype="0" decel="10000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cTn>
                              </p:par>
                            </p:childTnLst>
                          </p:cTn>
                        </p:par>
                        <p:par>
                          <p:cTn id="60" fill="hold">
                            <p:stCondLst>
                              <p:cond delay="7000"/>
                            </p:stCondLst>
                            <p:childTnLst>
                              <p:par>
                                <p:cTn id="61" presetID="49" presetClass="entr" presetSubtype="0" decel="10000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1000" fill="hold"/>
                                        <p:tgtEl>
                                          <p:spTgt spid="13"/>
                                        </p:tgtEl>
                                        <p:attrNameLst>
                                          <p:attrName>ppt_w</p:attrName>
                                        </p:attrNameLst>
                                      </p:cBhvr>
                                      <p:tavLst>
                                        <p:tav tm="0">
                                          <p:val>
                                            <p:fltVal val="0"/>
                                          </p:val>
                                        </p:tav>
                                        <p:tav tm="100000">
                                          <p:val>
                                            <p:strVal val="#ppt_w"/>
                                          </p:val>
                                        </p:tav>
                                      </p:tavLst>
                                    </p:anim>
                                    <p:anim calcmode="lin" valueType="num">
                                      <p:cBhvr>
                                        <p:cTn id="64" dur="1000" fill="hold"/>
                                        <p:tgtEl>
                                          <p:spTgt spid="13"/>
                                        </p:tgtEl>
                                        <p:attrNameLst>
                                          <p:attrName>ppt_h</p:attrName>
                                        </p:attrNameLst>
                                      </p:cBhvr>
                                      <p:tavLst>
                                        <p:tav tm="0">
                                          <p:val>
                                            <p:fltVal val="0"/>
                                          </p:val>
                                        </p:tav>
                                        <p:tav tm="100000">
                                          <p:val>
                                            <p:strVal val="#ppt_h"/>
                                          </p:val>
                                        </p:tav>
                                      </p:tavLst>
                                    </p:anim>
                                    <p:anim calcmode="lin" valueType="num">
                                      <p:cBhvr>
                                        <p:cTn id="65" dur="1000" fill="hold"/>
                                        <p:tgtEl>
                                          <p:spTgt spid="13"/>
                                        </p:tgtEl>
                                        <p:attrNameLst>
                                          <p:attrName>style.rotation</p:attrName>
                                        </p:attrNameLst>
                                      </p:cBhvr>
                                      <p:tavLst>
                                        <p:tav tm="0">
                                          <p:val>
                                            <p:fltVal val="360"/>
                                          </p:val>
                                        </p:tav>
                                        <p:tav tm="100000">
                                          <p:val>
                                            <p:fltVal val="0"/>
                                          </p:val>
                                        </p:tav>
                                      </p:tavLst>
                                    </p:anim>
                                    <p:animEffect transition="in" filter="fade">
                                      <p:cBhvr>
                                        <p:cTn id="66" dur="1000"/>
                                        <p:tgtEl>
                                          <p:spTgt spid="13"/>
                                        </p:tgtEl>
                                      </p:cBhvr>
                                    </p:animEffect>
                                  </p:childTnLst>
                                </p:cTn>
                              </p:par>
                            </p:childTnLst>
                          </p:cTn>
                        </p:par>
                        <p:par>
                          <p:cTn id="67" fill="hold">
                            <p:stCondLst>
                              <p:cond delay="8000"/>
                            </p:stCondLst>
                            <p:childTnLst>
                              <p:par>
                                <p:cTn id="68" presetID="49" presetClass="entr" presetSubtype="0" decel="100000" fill="hold" grpId="0" nodeType="after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 calcmode="lin" valueType="num">
                                      <p:cBhvr>
                                        <p:cTn id="72" dur="1000" fill="hold"/>
                                        <p:tgtEl>
                                          <p:spTgt spid="14"/>
                                        </p:tgtEl>
                                        <p:attrNameLst>
                                          <p:attrName>style.rotation</p:attrName>
                                        </p:attrNameLst>
                                      </p:cBhvr>
                                      <p:tavLst>
                                        <p:tav tm="0">
                                          <p:val>
                                            <p:fltVal val="360"/>
                                          </p:val>
                                        </p:tav>
                                        <p:tav tm="100000">
                                          <p:val>
                                            <p:fltVal val="0"/>
                                          </p:val>
                                        </p:tav>
                                      </p:tavLst>
                                    </p:anim>
                                    <p:animEffect transition="in" filter="fade">
                                      <p:cBhvr>
                                        <p:cTn id="73" dur="1000"/>
                                        <p:tgtEl>
                                          <p:spTgt spid="14"/>
                                        </p:tgtEl>
                                      </p:cBhvr>
                                    </p:animEffect>
                                  </p:childTnLst>
                                </p:cTn>
                              </p:par>
                            </p:childTnLst>
                          </p:cTn>
                        </p:par>
                        <p:par>
                          <p:cTn id="74" fill="hold">
                            <p:stCondLst>
                              <p:cond delay="9000"/>
                            </p:stCondLst>
                            <p:childTnLst>
                              <p:par>
                                <p:cTn id="75" presetID="49" presetClass="entr" presetSubtype="0" decel="10000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1000" fill="hold"/>
                                        <p:tgtEl>
                                          <p:spTgt spid="15"/>
                                        </p:tgtEl>
                                        <p:attrNameLst>
                                          <p:attrName>ppt_w</p:attrName>
                                        </p:attrNameLst>
                                      </p:cBhvr>
                                      <p:tavLst>
                                        <p:tav tm="0">
                                          <p:val>
                                            <p:fltVal val="0"/>
                                          </p:val>
                                        </p:tav>
                                        <p:tav tm="100000">
                                          <p:val>
                                            <p:strVal val="#ppt_w"/>
                                          </p:val>
                                        </p:tav>
                                      </p:tavLst>
                                    </p:anim>
                                    <p:anim calcmode="lin" valueType="num">
                                      <p:cBhvr>
                                        <p:cTn id="78" dur="1000" fill="hold"/>
                                        <p:tgtEl>
                                          <p:spTgt spid="15"/>
                                        </p:tgtEl>
                                        <p:attrNameLst>
                                          <p:attrName>ppt_h</p:attrName>
                                        </p:attrNameLst>
                                      </p:cBhvr>
                                      <p:tavLst>
                                        <p:tav tm="0">
                                          <p:val>
                                            <p:fltVal val="0"/>
                                          </p:val>
                                        </p:tav>
                                        <p:tav tm="100000">
                                          <p:val>
                                            <p:strVal val="#ppt_h"/>
                                          </p:val>
                                        </p:tav>
                                      </p:tavLst>
                                    </p:anim>
                                    <p:anim calcmode="lin" valueType="num">
                                      <p:cBhvr>
                                        <p:cTn id="79" dur="1000" fill="hold"/>
                                        <p:tgtEl>
                                          <p:spTgt spid="15"/>
                                        </p:tgtEl>
                                        <p:attrNameLst>
                                          <p:attrName>style.rotation</p:attrName>
                                        </p:attrNameLst>
                                      </p:cBhvr>
                                      <p:tavLst>
                                        <p:tav tm="0">
                                          <p:val>
                                            <p:fltVal val="360"/>
                                          </p:val>
                                        </p:tav>
                                        <p:tav tm="100000">
                                          <p:val>
                                            <p:fltVal val="0"/>
                                          </p:val>
                                        </p:tav>
                                      </p:tavLst>
                                    </p:anim>
                                    <p:animEffect transition="in" filter="fade">
                                      <p:cBhvr>
                                        <p:cTn id="80" dur="1000"/>
                                        <p:tgtEl>
                                          <p:spTgt spid="15"/>
                                        </p:tgtEl>
                                      </p:cBhvr>
                                    </p:animEffect>
                                  </p:childTnLst>
                                </p:cTn>
                              </p:par>
                            </p:childTnLst>
                          </p:cTn>
                        </p:par>
                        <p:par>
                          <p:cTn id="81" fill="hold">
                            <p:stCondLst>
                              <p:cond delay="10000"/>
                            </p:stCondLst>
                            <p:childTnLst>
                              <p:par>
                                <p:cTn id="82" presetID="49" presetClass="entr" presetSubtype="0" decel="100000"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fltVal val="0"/>
                                          </p:val>
                                        </p:tav>
                                        <p:tav tm="100000">
                                          <p:val>
                                            <p:strVal val="#ppt_w"/>
                                          </p:val>
                                        </p:tav>
                                      </p:tavLst>
                                    </p:anim>
                                    <p:anim calcmode="lin" valueType="num">
                                      <p:cBhvr>
                                        <p:cTn id="85" dur="1000" fill="hold"/>
                                        <p:tgtEl>
                                          <p:spTgt spid="16"/>
                                        </p:tgtEl>
                                        <p:attrNameLst>
                                          <p:attrName>ppt_h</p:attrName>
                                        </p:attrNameLst>
                                      </p:cBhvr>
                                      <p:tavLst>
                                        <p:tav tm="0">
                                          <p:val>
                                            <p:fltVal val="0"/>
                                          </p:val>
                                        </p:tav>
                                        <p:tav tm="100000">
                                          <p:val>
                                            <p:strVal val="#ppt_h"/>
                                          </p:val>
                                        </p:tav>
                                      </p:tavLst>
                                    </p:anim>
                                    <p:anim calcmode="lin" valueType="num">
                                      <p:cBhvr>
                                        <p:cTn id="86" dur="1000" fill="hold"/>
                                        <p:tgtEl>
                                          <p:spTgt spid="16"/>
                                        </p:tgtEl>
                                        <p:attrNameLst>
                                          <p:attrName>style.rotation</p:attrName>
                                        </p:attrNameLst>
                                      </p:cBhvr>
                                      <p:tavLst>
                                        <p:tav tm="0">
                                          <p:val>
                                            <p:fltVal val="360"/>
                                          </p:val>
                                        </p:tav>
                                        <p:tav tm="100000">
                                          <p:val>
                                            <p:fltVal val="0"/>
                                          </p:val>
                                        </p:tav>
                                      </p:tavLst>
                                    </p:anim>
                                    <p:animEffect transition="in" filter="fade">
                                      <p:cBhvr>
                                        <p:cTn id="87" dur="1000"/>
                                        <p:tgtEl>
                                          <p:spTgt spid="16"/>
                                        </p:tgtEl>
                                      </p:cBhvr>
                                    </p:animEffect>
                                  </p:childTnLst>
                                </p:cTn>
                              </p:par>
                            </p:childTnLst>
                          </p:cTn>
                        </p:par>
                        <p:par>
                          <p:cTn id="88" fill="hold">
                            <p:stCondLst>
                              <p:cond delay="11000"/>
                            </p:stCondLst>
                            <p:childTnLst>
                              <p:par>
                                <p:cTn id="89" presetID="49" presetClass="entr" presetSubtype="0" decel="100000" fill="hold" grpId="0" nodeType="after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 calcmode="lin" valueType="num">
                                      <p:cBhvr>
                                        <p:cTn id="93" dur="1000" fill="hold"/>
                                        <p:tgtEl>
                                          <p:spTgt spid="17"/>
                                        </p:tgtEl>
                                        <p:attrNameLst>
                                          <p:attrName>style.rotation</p:attrName>
                                        </p:attrNameLst>
                                      </p:cBhvr>
                                      <p:tavLst>
                                        <p:tav tm="0">
                                          <p:val>
                                            <p:fltVal val="360"/>
                                          </p:val>
                                        </p:tav>
                                        <p:tav tm="100000">
                                          <p:val>
                                            <p:fltVal val="0"/>
                                          </p:val>
                                        </p:tav>
                                      </p:tavLst>
                                    </p:anim>
                                    <p:animEffect transition="in" filter="fade">
                                      <p:cBhvr>
                                        <p:cTn id="94" dur="1000"/>
                                        <p:tgtEl>
                                          <p:spTgt spid="17"/>
                                        </p:tgtEl>
                                      </p:cBhvr>
                                    </p:animEffect>
                                  </p:childTnLst>
                                </p:cTn>
                              </p:par>
                            </p:childTnLst>
                          </p:cTn>
                        </p:par>
                        <p:par>
                          <p:cTn id="95" fill="hold">
                            <p:stCondLst>
                              <p:cond delay="12000"/>
                            </p:stCondLst>
                            <p:childTnLst>
                              <p:par>
                                <p:cTn id="96" presetID="49" presetClass="entr" presetSubtype="0" decel="100000" fill="hold" grpId="0"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1000" fill="hold"/>
                                        <p:tgtEl>
                                          <p:spTgt spid="18"/>
                                        </p:tgtEl>
                                        <p:attrNameLst>
                                          <p:attrName>ppt_w</p:attrName>
                                        </p:attrNameLst>
                                      </p:cBhvr>
                                      <p:tavLst>
                                        <p:tav tm="0">
                                          <p:val>
                                            <p:fltVal val="0"/>
                                          </p:val>
                                        </p:tav>
                                        <p:tav tm="100000">
                                          <p:val>
                                            <p:strVal val="#ppt_w"/>
                                          </p:val>
                                        </p:tav>
                                      </p:tavLst>
                                    </p:anim>
                                    <p:anim calcmode="lin" valueType="num">
                                      <p:cBhvr>
                                        <p:cTn id="99" dur="1000" fill="hold"/>
                                        <p:tgtEl>
                                          <p:spTgt spid="18"/>
                                        </p:tgtEl>
                                        <p:attrNameLst>
                                          <p:attrName>ppt_h</p:attrName>
                                        </p:attrNameLst>
                                      </p:cBhvr>
                                      <p:tavLst>
                                        <p:tav tm="0">
                                          <p:val>
                                            <p:fltVal val="0"/>
                                          </p:val>
                                        </p:tav>
                                        <p:tav tm="100000">
                                          <p:val>
                                            <p:strVal val="#ppt_h"/>
                                          </p:val>
                                        </p:tav>
                                      </p:tavLst>
                                    </p:anim>
                                    <p:anim calcmode="lin" valueType="num">
                                      <p:cBhvr>
                                        <p:cTn id="100" dur="1000" fill="hold"/>
                                        <p:tgtEl>
                                          <p:spTgt spid="18"/>
                                        </p:tgtEl>
                                        <p:attrNameLst>
                                          <p:attrName>style.rotation</p:attrName>
                                        </p:attrNameLst>
                                      </p:cBhvr>
                                      <p:tavLst>
                                        <p:tav tm="0">
                                          <p:val>
                                            <p:fltVal val="360"/>
                                          </p:val>
                                        </p:tav>
                                        <p:tav tm="100000">
                                          <p:val>
                                            <p:fltVal val="0"/>
                                          </p:val>
                                        </p:tav>
                                      </p:tavLst>
                                    </p:anim>
                                    <p:animEffect transition="in" filter="fade">
                                      <p:cBhvr>
                                        <p:cTn id="101" dur="1000"/>
                                        <p:tgtEl>
                                          <p:spTgt spid="18"/>
                                        </p:tgtEl>
                                      </p:cBhvr>
                                    </p:animEffect>
                                  </p:childTnLst>
                                </p:cTn>
                              </p:par>
                            </p:childTnLst>
                          </p:cTn>
                        </p:par>
                        <p:par>
                          <p:cTn id="102" fill="hold">
                            <p:stCondLst>
                              <p:cond delay="13000"/>
                            </p:stCondLst>
                            <p:childTnLst>
                              <p:par>
                                <p:cTn id="103" presetID="49" presetClass="entr" presetSubtype="0" decel="100000" fill="hold" grpId="0" nodeType="afterEffect">
                                  <p:stCondLst>
                                    <p:cond delay="0"/>
                                  </p:stCondLst>
                                  <p:childTnLst>
                                    <p:set>
                                      <p:cBhvr>
                                        <p:cTn id="104" dur="1" fill="hold">
                                          <p:stCondLst>
                                            <p:cond delay="0"/>
                                          </p:stCondLst>
                                        </p:cTn>
                                        <p:tgtEl>
                                          <p:spTgt spid="19"/>
                                        </p:tgtEl>
                                        <p:attrNameLst>
                                          <p:attrName>style.visibility</p:attrName>
                                        </p:attrNameLst>
                                      </p:cBhvr>
                                      <p:to>
                                        <p:strVal val="visible"/>
                                      </p:to>
                                    </p:set>
                                    <p:anim calcmode="lin" valueType="num">
                                      <p:cBhvr>
                                        <p:cTn id="105" dur="1000" fill="hold"/>
                                        <p:tgtEl>
                                          <p:spTgt spid="19"/>
                                        </p:tgtEl>
                                        <p:attrNameLst>
                                          <p:attrName>ppt_w</p:attrName>
                                        </p:attrNameLst>
                                      </p:cBhvr>
                                      <p:tavLst>
                                        <p:tav tm="0">
                                          <p:val>
                                            <p:fltVal val="0"/>
                                          </p:val>
                                        </p:tav>
                                        <p:tav tm="100000">
                                          <p:val>
                                            <p:strVal val="#ppt_w"/>
                                          </p:val>
                                        </p:tav>
                                      </p:tavLst>
                                    </p:anim>
                                    <p:anim calcmode="lin" valueType="num">
                                      <p:cBhvr>
                                        <p:cTn id="106" dur="1000" fill="hold"/>
                                        <p:tgtEl>
                                          <p:spTgt spid="19"/>
                                        </p:tgtEl>
                                        <p:attrNameLst>
                                          <p:attrName>ppt_h</p:attrName>
                                        </p:attrNameLst>
                                      </p:cBhvr>
                                      <p:tavLst>
                                        <p:tav tm="0">
                                          <p:val>
                                            <p:fltVal val="0"/>
                                          </p:val>
                                        </p:tav>
                                        <p:tav tm="100000">
                                          <p:val>
                                            <p:strVal val="#ppt_h"/>
                                          </p:val>
                                        </p:tav>
                                      </p:tavLst>
                                    </p:anim>
                                    <p:anim calcmode="lin" valueType="num">
                                      <p:cBhvr>
                                        <p:cTn id="107" dur="1000" fill="hold"/>
                                        <p:tgtEl>
                                          <p:spTgt spid="19"/>
                                        </p:tgtEl>
                                        <p:attrNameLst>
                                          <p:attrName>style.rotation</p:attrName>
                                        </p:attrNameLst>
                                      </p:cBhvr>
                                      <p:tavLst>
                                        <p:tav tm="0">
                                          <p:val>
                                            <p:fltVal val="360"/>
                                          </p:val>
                                        </p:tav>
                                        <p:tav tm="100000">
                                          <p:val>
                                            <p:fltVal val="0"/>
                                          </p:val>
                                        </p:tav>
                                      </p:tavLst>
                                    </p:anim>
                                    <p:animEffect transition="in" filter="fade">
                                      <p:cBhvr>
                                        <p:cTn id="108" dur="1000"/>
                                        <p:tgtEl>
                                          <p:spTgt spid="19"/>
                                        </p:tgtEl>
                                      </p:cBhvr>
                                    </p:animEffect>
                                  </p:childTnLst>
                                </p:cTn>
                              </p:par>
                            </p:childTnLst>
                          </p:cTn>
                        </p:par>
                        <p:par>
                          <p:cTn id="109" fill="hold">
                            <p:stCondLst>
                              <p:cond delay="14000"/>
                            </p:stCondLst>
                            <p:childTnLst>
                              <p:par>
                                <p:cTn id="110" presetID="49" presetClass="entr" presetSubtype="0" decel="100000" fill="hold" grpId="0" nodeType="after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1000" fill="hold"/>
                                        <p:tgtEl>
                                          <p:spTgt spid="20"/>
                                        </p:tgtEl>
                                        <p:attrNameLst>
                                          <p:attrName>ppt_w</p:attrName>
                                        </p:attrNameLst>
                                      </p:cBhvr>
                                      <p:tavLst>
                                        <p:tav tm="0">
                                          <p:val>
                                            <p:fltVal val="0"/>
                                          </p:val>
                                        </p:tav>
                                        <p:tav tm="100000">
                                          <p:val>
                                            <p:strVal val="#ppt_w"/>
                                          </p:val>
                                        </p:tav>
                                      </p:tavLst>
                                    </p:anim>
                                    <p:anim calcmode="lin" valueType="num">
                                      <p:cBhvr>
                                        <p:cTn id="113" dur="1000" fill="hold"/>
                                        <p:tgtEl>
                                          <p:spTgt spid="20"/>
                                        </p:tgtEl>
                                        <p:attrNameLst>
                                          <p:attrName>ppt_h</p:attrName>
                                        </p:attrNameLst>
                                      </p:cBhvr>
                                      <p:tavLst>
                                        <p:tav tm="0">
                                          <p:val>
                                            <p:fltVal val="0"/>
                                          </p:val>
                                        </p:tav>
                                        <p:tav tm="100000">
                                          <p:val>
                                            <p:strVal val="#ppt_h"/>
                                          </p:val>
                                        </p:tav>
                                      </p:tavLst>
                                    </p:anim>
                                    <p:anim calcmode="lin" valueType="num">
                                      <p:cBhvr>
                                        <p:cTn id="114" dur="1000" fill="hold"/>
                                        <p:tgtEl>
                                          <p:spTgt spid="20"/>
                                        </p:tgtEl>
                                        <p:attrNameLst>
                                          <p:attrName>style.rotation</p:attrName>
                                        </p:attrNameLst>
                                      </p:cBhvr>
                                      <p:tavLst>
                                        <p:tav tm="0">
                                          <p:val>
                                            <p:fltVal val="360"/>
                                          </p:val>
                                        </p:tav>
                                        <p:tav tm="100000">
                                          <p:val>
                                            <p:fltVal val="0"/>
                                          </p:val>
                                        </p:tav>
                                      </p:tavLst>
                                    </p:anim>
                                    <p:animEffect transition="in" filter="fade">
                                      <p:cBhvr>
                                        <p:cTn id="115" dur="1000"/>
                                        <p:tgtEl>
                                          <p:spTgt spid="20"/>
                                        </p:tgtEl>
                                      </p:cBhvr>
                                    </p:animEffect>
                                  </p:childTnLst>
                                </p:cTn>
                              </p:par>
                            </p:childTnLst>
                          </p:cTn>
                        </p:par>
                        <p:par>
                          <p:cTn id="116" fill="hold">
                            <p:stCondLst>
                              <p:cond delay="15000"/>
                            </p:stCondLst>
                            <p:childTnLst>
                              <p:par>
                                <p:cTn id="117" presetID="49" presetClass="entr" presetSubtype="0" decel="100000" fill="hold" grpId="0" nodeType="after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1000" fill="hold"/>
                                        <p:tgtEl>
                                          <p:spTgt spid="21"/>
                                        </p:tgtEl>
                                        <p:attrNameLst>
                                          <p:attrName>ppt_w</p:attrName>
                                        </p:attrNameLst>
                                      </p:cBhvr>
                                      <p:tavLst>
                                        <p:tav tm="0">
                                          <p:val>
                                            <p:fltVal val="0"/>
                                          </p:val>
                                        </p:tav>
                                        <p:tav tm="100000">
                                          <p:val>
                                            <p:strVal val="#ppt_w"/>
                                          </p:val>
                                        </p:tav>
                                      </p:tavLst>
                                    </p:anim>
                                    <p:anim calcmode="lin" valueType="num">
                                      <p:cBhvr>
                                        <p:cTn id="120" dur="1000" fill="hold"/>
                                        <p:tgtEl>
                                          <p:spTgt spid="21"/>
                                        </p:tgtEl>
                                        <p:attrNameLst>
                                          <p:attrName>ppt_h</p:attrName>
                                        </p:attrNameLst>
                                      </p:cBhvr>
                                      <p:tavLst>
                                        <p:tav tm="0">
                                          <p:val>
                                            <p:fltVal val="0"/>
                                          </p:val>
                                        </p:tav>
                                        <p:tav tm="100000">
                                          <p:val>
                                            <p:strVal val="#ppt_h"/>
                                          </p:val>
                                        </p:tav>
                                      </p:tavLst>
                                    </p:anim>
                                    <p:anim calcmode="lin" valueType="num">
                                      <p:cBhvr>
                                        <p:cTn id="121" dur="1000" fill="hold"/>
                                        <p:tgtEl>
                                          <p:spTgt spid="21"/>
                                        </p:tgtEl>
                                        <p:attrNameLst>
                                          <p:attrName>style.rotation</p:attrName>
                                        </p:attrNameLst>
                                      </p:cBhvr>
                                      <p:tavLst>
                                        <p:tav tm="0">
                                          <p:val>
                                            <p:fltVal val="360"/>
                                          </p:val>
                                        </p:tav>
                                        <p:tav tm="100000">
                                          <p:val>
                                            <p:fltVal val="0"/>
                                          </p:val>
                                        </p:tav>
                                      </p:tavLst>
                                    </p:anim>
                                    <p:animEffect transition="in" filter="fade">
                                      <p:cBhvr>
                                        <p:cTn id="122" dur="1000"/>
                                        <p:tgtEl>
                                          <p:spTgt spid="21"/>
                                        </p:tgtEl>
                                      </p:cBhvr>
                                    </p:animEffect>
                                  </p:childTnLst>
                                </p:cTn>
                              </p:par>
                            </p:childTnLst>
                          </p:cTn>
                        </p:par>
                        <p:par>
                          <p:cTn id="123" fill="hold">
                            <p:stCondLst>
                              <p:cond delay="16000"/>
                            </p:stCondLst>
                            <p:childTnLst>
                              <p:par>
                                <p:cTn id="124" presetID="49" presetClass="entr" presetSubtype="0" decel="100000" fill="hold" grpId="0" nodeType="afterEffect">
                                  <p:stCondLst>
                                    <p:cond delay="0"/>
                                  </p:stCondLst>
                                  <p:childTnLst>
                                    <p:set>
                                      <p:cBhvr>
                                        <p:cTn id="125" dur="1" fill="hold">
                                          <p:stCondLst>
                                            <p:cond delay="0"/>
                                          </p:stCondLst>
                                        </p:cTn>
                                        <p:tgtEl>
                                          <p:spTgt spid="22"/>
                                        </p:tgtEl>
                                        <p:attrNameLst>
                                          <p:attrName>style.visibility</p:attrName>
                                        </p:attrNameLst>
                                      </p:cBhvr>
                                      <p:to>
                                        <p:strVal val="visible"/>
                                      </p:to>
                                    </p:set>
                                    <p:anim calcmode="lin" valueType="num">
                                      <p:cBhvr>
                                        <p:cTn id="126" dur="1000" fill="hold"/>
                                        <p:tgtEl>
                                          <p:spTgt spid="22"/>
                                        </p:tgtEl>
                                        <p:attrNameLst>
                                          <p:attrName>ppt_w</p:attrName>
                                        </p:attrNameLst>
                                      </p:cBhvr>
                                      <p:tavLst>
                                        <p:tav tm="0">
                                          <p:val>
                                            <p:fltVal val="0"/>
                                          </p:val>
                                        </p:tav>
                                        <p:tav tm="100000">
                                          <p:val>
                                            <p:strVal val="#ppt_w"/>
                                          </p:val>
                                        </p:tav>
                                      </p:tavLst>
                                    </p:anim>
                                    <p:anim calcmode="lin" valueType="num">
                                      <p:cBhvr>
                                        <p:cTn id="127" dur="1000" fill="hold"/>
                                        <p:tgtEl>
                                          <p:spTgt spid="22"/>
                                        </p:tgtEl>
                                        <p:attrNameLst>
                                          <p:attrName>ppt_h</p:attrName>
                                        </p:attrNameLst>
                                      </p:cBhvr>
                                      <p:tavLst>
                                        <p:tav tm="0">
                                          <p:val>
                                            <p:fltVal val="0"/>
                                          </p:val>
                                        </p:tav>
                                        <p:tav tm="100000">
                                          <p:val>
                                            <p:strVal val="#ppt_h"/>
                                          </p:val>
                                        </p:tav>
                                      </p:tavLst>
                                    </p:anim>
                                    <p:anim calcmode="lin" valueType="num">
                                      <p:cBhvr>
                                        <p:cTn id="128" dur="1000" fill="hold"/>
                                        <p:tgtEl>
                                          <p:spTgt spid="22"/>
                                        </p:tgtEl>
                                        <p:attrNameLst>
                                          <p:attrName>style.rotation</p:attrName>
                                        </p:attrNameLst>
                                      </p:cBhvr>
                                      <p:tavLst>
                                        <p:tav tm="0">
                                          <p:val>
                                            <p:fltVal val="360"/>
                                          </p:val>
                                        </p:tav>
                                        <p:tav tm="100000">
                                          <p:val>
                                            <p:fltVal val="0"/>
                                          </p:val>
                                        </p:tav>
                                      </p:tavLst>
                                    </p:anim>
                                    <p:animEffect transition="in" filter="fade">
                                      <p:cBhvr>
                                        <p:cTn id="129" dur="1000"/>
                                        <p:tgtEl>
                                          <p:spTgt spid="22"/>
                                        </p:tgtEl>
                                      </p:cBhvr>
                                    </p:animEffect>
                                  </p:childTnLst>
                                </p:cTn>
                              </p:par>
                            </p:childTnLst>
                          </p:cTn>
                        </p:par>
                        <p:par>
                          <p:cTn id="130" fill="hold">
                            <p:stCondLst>
                              <p:cond delay="17000"/>
                            </p:stCondLst>
                            <p:childTnLst>
                              <p:par>
                                <p:cTn id="131" presetID="49" presetClass="entr" presetSubtype="0" decel="100000" fill="hold" grpId="0" nodeType="afterEffect">
                                  <p:stCondLst>
                                    <p:cond delay="0"/>
                                  </p:stCondLst>
                                  <p:childTnLst>
                                    <p:set>
                                      <p:cBhvr>
                                        <p:cTn id="132" dur="1" fill="hold">
                                          <p:stCondLst>
                                            <p:cond delay="0"/>
                                          </p:stCondLst>
                                        </p:cTn>
                                        <p:tgtEl>
                                          <p:spTgt spid="23"/>
                                        </p:tgtEl>
                                        <p:attrNameLst>
                                          <p:attrName>style.visibility</p:attrName>
                                        </p:attrNameLst>
                                      </p:cBhvr>
                                      <p:to>
                                        <p:strVal val="visible"/>
                                      </p:to>
                                    </p:set>
                                    <p:anim calcmode="lin" valueType="num">
                                      <p:cBhvr>
                                        <p:cTn id="133" dur="1000" fill="hold"/>
                                        <p:tgtEl>
                                          <p:spTgt spid="23"/>
                                        </p:tgtEl>
                                        <p:attrNameLst>
                                          <p:attrName>ppt_w</p:attrName>
                                        </p:attrNameLst>
                                      </p:cBhvr>
                                      <p:tavLst>
                                        <p:tav tm="0">
                                          <p:val>
                                            <p:fltVal val="0"/>
                                          </p:val>
                                        </p:tav>
                                        <p:tav tm="100000">
                                          <p:val>
                                            <p:strVal val="#ppt_w"/>
                                          </p:val>
                                        </p:tav>
                                      </p:tavLst>
                                    </p:anim>
                                    <p:anim calcmode="lin" valueType="num">
                                      <p:cBhvr>
                                        <p:cTn id="134" dur="1000" fill="hold"/>
                                        <p:tgtEl>
                                          <p:spTgt spid="23"/>
                                        </p:tgtEl>
                                        <p:attrNameLst>
                                          <p:attrName>ppt_h</p:attrName>
                                        </p:attrNameLst>
                                      </p:cBhvr>
                                      <p:tavLst>
                                        <p:tav tm="0">
                                          <p:val>
                                            <p:fltVal val="0"/>
                                          </p:val>
                                        </p:tav>
                                        <p:tav tm="100000">
                                          <p:val>
                                            <p:strVal val="#ppt_h"/>
                                          </p:val>
                                        </p:tav>
                                      </p:tavLst>
                                    </p:anim>
                                    <p:anim calcmode="lin" valueType="num">
                                      <p:cBhvr>
                                        <p:cTn id="135" dur="1000" fill="hold"/>
                                        <p:tgtEl>
                                          <p:spTgt spid="23"/>
                                        </p:tgtEl>
                                        <p:attrNameLst>
                                          <p:attrName>style.rotation</p:attrName>
                                        </p:attrNameLst>
                                      </p:cBhvr>
                                      <p:tavLst>
                                        <p:tav tm="0">
                                          <p:val>
                                            <p:fltVal val="360"/>
                                          </p:val>
                                        </p:tav>
                                        <p:tav tm="100000">
                                          <p:val>
                                            <p:fltVal val="0"/>
                                          </p:val>
                                        </p:tav>
                                      </p:tavLst>
                                    </p:anim>
                                    <p:animEffect transition="in" filter="fade">
                                      <p:cBhvr>
                                        <p:cTn id="136" dur="1000"/>
                                        <p:tgtEl>
                                          <p:spTgt spid="23"/>
                                        </p:tgtEl>
                                      </p:cBhvr>
                                    </p:animEffect>
                                  </p:childTnLst>
                                </p:cTn>
                              </p:par>
                            </p:childTnLst>
                          </p:cTn>
                        </p:par>
                        <p:par>
                          <p:cTn id="137" fill="hold">
                            <p:stCondLst>
                              <p:cond delay="18000"/>
                            </p:stCondLst>
                            <p:childTnLst>
                              <p:par>
                                <p:cTn id="138" presetID="49" presetClass="entr" presetSubtype="0" decel="100000" fill="hold" grpId="0" nodeType="afterEffect">
                                  <p:stCondLst>
                                    <p:cond delay="0"/>
                                  </p:stCondLst>
                                  <p:childTnLst>
                                    <p:set>
                                      <p:cBhvr>
                                        <p:cTn id="139" dur="1" fill="hold">
                                          <p:stCondLst>
                                            <p:cond delay="0"/>
                                          </p:stCondLst>
                                        </p:cTn>
                                        <p:tgtEl>
                                          <p:spTgt spid="24"/>
                                        </p:tgtEl>
                                        <p:attrNameLst>
                                          <p:attrName>style.visibility</p:attrName>
                                        </p:attrNameLst>
                                      </p:cBhvr>
                                      <p:to>
                                        <p:strVal val="visible"/>
                                      </p:to>
                                    </p:set>
                                    <p:anim calcmode="lin" valueType="num">
                                      <p:cBhvr>
                                        <p:cTn id="140" dur="1000" fill="hold"/>
                                        <p:tgtEl>
                                          <p:spTgt spid="24"/>
                                        </p:tgtEl>
                                        <p:attrNameLst>
                                          <p:attrName>ppt_w</p:attrName>
                                        </p:attrNameLst>
                                      </p:cBhvr>
                                      <p:tavLst>
                                        <p:tav tm="0">
                                          <p:val>
                                            <p:fltVal val="0"/>
                                          </p:val>
                                        </p:tav>
                                        <p:tav tm="100000">
                                          <p:val>
                                            <p:strVal val="#ppt_w"/>
                                          </p:val>
                                        </p:tav>
                                      </p:tavLst>
                                    </p:anim>
                                    <p:anim calcmode="lin" valueType="num">
                                      <p:cBhvr>
                                        <p:cTn id="141" dur="1000" fill="hold"/>
                                        <p:tgtEl>
                                          <p:spTgt spid="24"/>
                                        </p:tgtEl>
                                        <p:attrNameLst>
                                          <p:attrName>ppt_h</p:attrName>
                                        </p:attrNameLst>
                                      </p:cBhvr>
                                      <p:tavLst>
                                        <p:tav tm="0">
                                          <p:val>
                                            <p:fltVal val="0"/>
                                          </p:val>
                                        </p:tav>
                                        <p:tav tm="100000">
                                          <p:val>
                                            <p:strVal val="#ppt_h"/>
                                          </p:val>
                                        </p:tav>
                                      </p:tavLst>
                                    </p:anim>
                                    <p:anim calcmode="lin" valueType="num">
                                      <p:cBhvr>
                                        <p:cTn id="142" dur="1000" fill="hold"/>
                                        <p:tgtEl>
                                          <p:spTgt spid="24"/>
                                        </p:tgtEl>
                                        <p:attrNameLst>
                                          <p:attrName>style.rotation</p:attrName>
                                        </p:attrNameLst>
                                      </p:cBhvr>
                                      <p:tavLst>
                                        <p:tav tm="0">
                                          <p:val>
                                            <p:fltVal val="360"/>
                                          </p:val>
                                        </p:tav>
                                        <p:tav tm="100000">
                                          <p:val>
                                            <p:fltVal val="0"/>
                                          </p:val>
                                        </p:tav>
                                      </p:tavLst>
                                    </p:anim>
                                    <p:animEffect transition="in" filter="fade">
                                      <p:cBhvr>
                                        <p:cTn id="143" dur="1000"/>
                                        <p:tgtEl>
                                          <p:spTgt spid="24"/>
                                        </p:tgtEl>
                                      </p:cBhvr>
                                    </p:animEffect>
                                  </p:childTnLst>
                                </p:cTn>
                              </p:par>
                            </p:childTnLst>
                          </p:cTn>
                        </p:par>
                        <p:par>
                          <p:cTn id="144" fill="hold">
                            <p:stCondLst>
                              <p:cond delay="19000"/>
                            </p:stCondLst>
                            <p:childTnLst>
                              <p:par>
                                <p:cTn id="145" presetID="49" presetClass="entr" presetSubtype="0" decel="100000" fill="hold" grpId="0" nodeType="afterEffect">
                                  <p:stCondLst>
                                    <p:cond delay="0"/>
                                  </p:stCondLst>
                                  <p:childTnLst>
                                    <p:set>
                                      <p:cBhvr>
                                        <p:cTn id="146" dur="1" fill="hold">
                                          <p:stCondLst>
                                            <p:cond delay="0"/>
                                          </p:stCondLst>
                                        </p:cTn>
                                        <p:tgtEl>
                                          <p:spTgt spid="25"/>
                                        </p:tgtEl>
                                        <p:attrNameLst>
                                          <p:attrName>style.visibility</p:attrName>
                                        </p:attrNameLst>
                                      </p:cBhvr>
                                      <p:to>
                                        <p:strVal val="visible"/>
                                      </p:to>
                                    </p:set>
                                    <p:anim calcmode="lin" valueType="num">
                                      <p:cBhvr>
                                        <p:cTn id="147" dur="1000" fill="hold"/>
                                        <p:tgtEl>
                                          <p:spTgt spid="25"/>
                                        </p:tgtEl>
                                        <p:attrNameLst>
                                          <p:attrName>ppt_w</p:attrName>
                                        </p:attrNameLst>
                                      </p:cBhvr>
                                      <p:tavLst>
                                        <p:tav tm="0">
                                          <p:val>
                                            <p:fltVal val="0"/>
                                          </p:val>
                                        </p:tav>
                                        <p:tav tm="100000">
                                          <p:val>
                                            <p:strVal val="#ppt_w"/>
                                          </p:val>
                                        </p:tav>
                                      </p:tavLst>
                                    </p:anim>
                                    <p:anim calcmode="lin" valueType="num">
                                      <p:cBhvr>
                                        <p:cTn id="148" dur="1000" fill="hold"/>
                                        <p:tgtEl>
                                          <p:spTgt spid="25"/>
                                        </p:tgtEl>
                                        <p:attrNameLst>
                                          <p:attrName>ppt_h</p:attrName>
                                        </p:attrNameLst>
                                      </p:cBhvr>
                                      <p:tavLst>
                                        <p:tav tm="0">
                                          <p:val>
                                            <p:fltVal val="0"/>
                                          </p:val>
                                        </p:tav>
                                        <p:tav tm="100000">
                                          <p:val>
                                            <p:strVal val="#ppt_h"/>
                                          </p:val>
                                        </p:tav>
                                      </p:tavLst>
                                    </p:anim>
                                    <p:anim calcmode="lin" valueType="num">
                                      <p:cBhvr>
                                        <p:cTn id="149" dur="1000" fill="hold"/>
                                        <p:tgtEl>
                                          <p:spTgt spid="25"/>
                                        </p:tgtEl>
                                        <p:attrNameLst>
                                          <p:attrName>style.rotation</p:attrName>
                                        </p:attrNameLst>
                                      </p:cBhvr>
                                      <p:tavLst>
                                        <p:tav tm="0">
                                          <p:val>
                                            <p:fltVal val="360"/>
                                          </p:val>
                                        </p:tav>
                                        <p:tav tm="100000">
                                          <p:val>
                                            <p:fltVal val="0"/>
                                          </p:val>
                                        </p:tav>
                                      </p:tavLst>
                                    </p:anim>
                                    <p:animEffect transition="in" filter="fade">
                                      <p:cBhvr>
                                        <p:cTn id="150" dur="1000"/>
                                        <p:tgtEl>
                                          <p:spTgt spid="25"/>
                                        </p:tgtEl>
                                      </p:cBhvr>
                                    </p:animEffect>
                                  </p:childTnLst>
                                </p:cTn>
                              </p:par>
                            </p:childTnLst>
                          </p:cTn>
                        </p:par>
                        <p:par>
                          <p:cTn id="151" fill="hold">
                            <p:stCondLst>
                              <p:cond delay="20000"/>
                            </p:stCondLst>
                            <p:childTnLst>
                              <p:par>
                                <p:cTn id="152" presetID="49" presetClass="entr" presetSubtype="0" decel="100000" fill="hold" grpId="0" nodeType="afterEffect">
                                  <p:stCondLst>
                                    <p:cond delay="0"/>
                                  </p:stCondLst>
                                  <p:childTnLst>
                                    <p:set>
                                      <p:cBhvr>
                                        <p:cTn id="153" dur="1" fill="hold">
                                          <p:stCondLst>
                                            <p:cond delay="0"/>
                                          </p:stCondLst>
                                        </p:cTn>
                                        <p:tgtEl>
                                          <p:spTgt spid="26"/>
                                        </p:tgtEl>
                                        <p:attrNameLst>
                                          <p:attrName>style.visibility</p:attrName>
                                        </p:attrNameLst>
                                      </p:cBhvr>
                                      <p:to>
                                        <p:strVal val="visible"/>
                                      </p:to>
                                    </p:set>
                                    <p:anim calcmode="lin" valueType="num">
                                      <p:cBhvr>
                                        <p:cTn id="154" dur="1000" fill="hold"/>
                                        <p:tgtEl>
                                          <p:spTgt spid="26"/>
                                        </p:tgtEl>
                                        <p:attrNameLst>
                                          <p:attrName>ppt_w</p:attrName>
                                        </p:attrNameLst>
                                      </p:cBhvr>
                                      <p:tavLst>
                                        <p:tav tm="0">
                                          <p:val>
                                            <p:fltVal val="0"/>
                                          </p:val>
                                        </p:tav>
                                        <p:tav tm="100000">
                                          <p:val>
                                            <p:strVal val="#ppt_w"/>
                                          </p:val>
                                        </p:tav>
                                      </p:tavLst>
                                    </p:anim>
                                    <p:anim calcmode="lin" valueType="num">
                                      <p:cBhvr>
                                        <p:cTn id="155" dur="1000" fill="hold"/>
                                        <p:tgtEl>
                                          <p:spTgt spid="26"/>
                                        </p:tgtEl>
                                        <p:attrNameLst>
                                          <p:attrName>ppt_h</p:attrName>
                                        </p:attrNameLst>
                                      </p:cBhvr>
                                      <p:tavLst>
                                        <p:tav tm="0">
                                          <p:val>
                                            <p:fltVal val="0"/>
                                          </p:val>
                                        </p:tav>
                                        <p:tav tm="100000">
                                          <p:val>
                                            <p:strVal val="#ppt_h"/>
                                          </p:val>
                                        </p:tav>
                                      </p:tavLst>
                                    </p:anim>
                                    <p:anim calcmode="lin" valueType="num">
                                      <p:cBhvr>
                                        <p:cTn id="156" dur="1000" fill="hold"/>
                                        <p:tgtEl>
                                          <p:spTgt spid="26"/>
                                        </p:tgtEl>
                                        <p:attrNameLst>
                                          <p:attrName>style.rotation</p:attrName>
                                        </p:attrNameLst>
                                      </p:cBhvr>
                                      <p:tavLst>
                                        <p:tav tm="0">
                                          <p:val>
                                            <p:fltVal val="360"/>
                                          </p:val>
                                        </p:tav>
                                        <p:tav tm="100000">
                                          <p:val>
                                            <p:fltVal val="0"/>
                                          </p:val>
                                        </p:tav>
                                      </p:tavLst>
                                    </p:anim>
                                    <p:animEffect transition="in" filter="fade">
                                      <p:cBhvr>
                                        <p:cTn id="157" dur="1000"/>
                                        <p:tgtEl>
                                          <p:spTgt spid="26"/>
                                        </p:tgtEl>
                                      </p:cBhvr>
                                    </p:animEffect>
                                  </p:childTnLst>
                                </p:cTn>
                              </p:par>
                            </p:childTnLst>
                          </p:cTn>
                        </p:par>
                        <p:par>
                          <p:cTn id="158" fill="hold">
                            <p:stCondLst>
                              <p:cond delay="21000"/>
                            </p:stCondLst>
                            <p:childTnLst>
                              <p:par>
                                <p:cTn id="159" presetID="49" presetClass="entr" presetSubtype="0" decel="100000" fill="hold" grpId="0" nodeType="afterEffect">
                                  <p:stCondLst>
                                    <p:cond delay="0"/>
                                  </p:stCondLst>
                                  <p:childTnLst>
                                    <p:set>
                                      <p:cBhvr>
                                        <p:cTn id="160" dur="1" fill="hold">
                                          <p:stCondLst>
                                            <p:cond delay="0"/>
                                          </p:stCondLst>
                                        </p:cTn>
                                        <p:tgtEl>
                                          <p:spTgt spid="27"/>
                                        </p:tgtEl>
                                        <p:attrNameLst>
                                          <p:attrName>style.visibility</p:attrName>
                                        </p:attrNameLst>
                                      </p:cBhvr>
                                      <p:to>
                                        <p:strVal val="visible"/>
                                      </p:to>
                                    </p:set>
                                    <p:anim calcmode="lin" valueType="num">
                                      <p:cBhvr>
                                        <p:cTn id="161" dur="1000" fill="hold"/>
                                        <p:tgtEl>
                                          <p:spTgt spid="27"/>
                                        </p:tgtEl>
                                        <p:attrNameLst>
                                          <p:attrName>ppt_w</p:attrName>
                                        </p:attrNameLst>
                                      </p:cBhvr>
                                      <p:tavLst>
                                        <p:tav tm="0">
                                          <p:val>
                                            <p:fltVal val="0"/>
                                          </p:val>
                                        </p:tav>
                                        <p:tav tm="100000">
                                          <p:val>
                                            <p:strVal val="#ppt_w"/>
                                          </p:val>
                                        </p:tav>
                                      </p:tavLst>
                                    </p:anim>
                                    <p:anim calcmode="lin" valueType="num">
                                      <p:cBhvr>
                                        <p:cTn id="162" dur="1000" fill="hold"/>
                                        <p:tgtEl>
                                          <p:spTgt spid="27"/>
                                        </p:tgtEl>
                                        <p:attrNameLst>
                                          <p:attrName>ppt_h</p:attrName>
                                        </p:attrNameLst>
                                      </p:cBhvr>
                                      <p:tavLst>
                                        <p:tav tm="0">
                                          <p:val>
                                            <p:fltVal val="0"/>
                                          </p:val>
                                        </p:tav>
                                        <p:tav tm="100000">
                                          <p:val>
                                            <p:strVal val="#ppt_h"/>
                                          </p:val>
                                        </p:tav>
                                      </p:tavLst>
                                    </p:anim>
                                    <p:anim calcmode="lin" valueType="num">
                                      <p:cBhvr>
                                        <p:cTn id="163" dur="1000" fill="hold"/>
                                        <p:tgtEl>
                                          <p:spTgt spid="27"/>
                                        </p:tgtEl>
                                        <p:attrNameLst>
                                          <p:attrName>style.rotation</p:attrName>
                                        </p:attrNameLst>
                                      </p:cBhvr>
                                      <p:tavLst>
                                        <p:tav tm="0">
                                          <p:val>
                                            <p:fltVal val="360"/>
                                          </p:val>
                                        </p:tav>
                                        <p:tav tm="100000">
                                          <p:val>
                                            <p:fltVal val="0"/>
                                          </p:val>
                                        </p:tav>
                                      </p:tavLst>
                                    </p:anim>
                                    <p:animEffect transition="in" filter="fade">
                                      <p:cBhvr>
                                        <p:cTn id="164" dur="1000"/>
                                        <p:tgtEl>
                                          <p:spTgt spid="27"/>
                                        </p:tgtEl>
                                      </p:cBhvr>
                                    </p:animEffect>
                                  </p:childTnLst>
                                </p:cTn>
                              </p:par>
                            </p:childTnLst>
                          </p:cTn>
                        </p:par>
                        <p:par>
                          <p:cTn id="165" fill="hold">
                            <p:stCondLst>
                              <p:cond delay="22000"/>
                            </p:stCondLst>
                            <p:childTnLst>
                              <p:par>
                                <p:cTn id="166" presetID="49" presetClass="entr" presetSubtype="0" decel="100000" fill="hold" grpId="0" nodeType="afterEffect">
                                  <p:stCondLst>
                                    <p:cond delay="0"/>
                                  </p:stCondLst>
                                  <p:childTnLst>
                                    <p:set>
                                      <p:cBhvr>
                                        <p:cTn id="167" dur="1" fill="hold">
                                          <p:stCondLst>
                                            <p:cond delay="0"/>
                                          </p:stCondLst>
                                        </p:cTn>
                                        <p:tgtEl>
                                          <p:spTgt spid="28"/>
                                        </p:tgtEl>
                                        <p:attrNameLst>
                                          <p:attrName>style.visibility</p:attrName>
                                        </p:attrNameLst>
                                      </p:cBhvr>
                                      <p:to>
                                        <p:strVal val="visible"/>
                                      </p:to>
                                    </p:set>
                                    <p:anim calcmode="lin" valueType="num">
                                      <p:cBhvr>
                                        <p:cTn id="168" dur="1000" fill="hold"/>
                                        <p:tgtEl>
                                          <p:spTgt spid="28"/>
                                        </p:tgtEl>
                                        <p:attrNameLst>
                                          <p:attrName>ppt_w</p:attrName>
                                        </p:attrNameLst>
                                      </p:cBhvr>
                                      <p:tavLst>
                                        <p:tav tm="0">
                                          <p:val>
                                            <p:fltVal val="0"/>
                                          </p:val>
                                        </p:tav>
                                        <p:tav tm="100000">
                                          <p:val>
                                            <p:strVal val="#ppt_w"/>
                                          </p:val>
                                        </p:tav>
                                      </p:tavLst>
                                    </p:anim>
                                    <p:anim calcmode="lin" valueType="num">
                                      <p:cBhvr>
                                        <p:cTn id="169" dur="1000" fill="hold"/>
                                        <p:tgtEl>
                                          <p:spTgt spid="28"/>
                                        </p:tgtEl>
                                        <p:attrNameLst>
                                          <p:attrName>ppt_h</p:attrName>
                                        </p:attrNameLst>
                                      </p:cBhvr>
                                      <p:tavLst>
                                        <p:tav tm="0">
                                          <p:val>
                                            <p:fltVal val="0"/>
                                          </p:val>
                                        </p:tav>
                                        <p:tav tm="100000">
                                          <p:val>
                                            <p:strVal val="#ppt_h"/>
                                          </p:val>
                                        </p:tav>
                                      </p:tavLst>
                                    </p:anim>
                                    <p:anim calcmode="lin" valueType="num">
                                      <p:cBhvr>
                                        <p:cTn id="170" dur="1000" fill="hold"/>
                                        <p:tgtEl>
                                          <p:spTgt spid="28"/>
                                        </p:tgtEl>
                                        <p:attrNameLst>
                                          <p:attrName>style.rotation</p:attrName>
                                        </p:attrNameLst>
                                      </p:cBhvr>
                                      <p:tavLst>
                                        <p:tav tm="0">
                                          <p:val>
                                            <p:fltVal val="360"/>
                                          </p:val>
                                        </p:tav>
                                        <p:tav tm="100000">
                                          <p:val>
                                            <p:fltVal val="0"/>
                                          </p:val>
                                        </p:tav>
                                      </p:tavLst>
                                    </p:anim>
                                    <p:animEffect transition="in" filter="fade">
                                      <p:cBhvr>
                                        <p:cTn id="171" dur="1000"/>
                                        <p:tgtEl>
                                          <p:spTgt spid="28"/>
                                        </p:tgtEl>
                                      </p:cBhvr>
                                    </p:animEffect>
                                  </p:childTnLst>
                                </p:cTn>
                              </p:par>
                            </p:childTnLst>
                          </p:cTn>
                        </p:par>
                        <p:par>
                          <p:cTn id="172" fill="hold">
                            <p:stCondLst>
                              <p:cond delay="23000"/>
                            </p:stCondLst>
                            <p:childTnLst>
                              <p:par>
                                <p:cTn id="173" presetID="49" presetClass="entr" presetSubtype="0" decel="100000" fill="hold" grpId="0" nodeType="afterEffect">
                                  <p:stCondLst>
                                    <p:cond delay="0"/>
                                  </p:stCondLst>
                                  <p:childTnLst>
                                    <p:set>
                                      <p:cBhvr>
                                        <p:cTn id="174" dur="1" fill="hold">
                                          <p:stCondLst>
                                            <p:cond delay="0"/>
                                          </p:stCondLst>
                                        </p:cTn>
                                        <p:tgtEl>
                                          <p:spTgt spid="29"/>
                                        </p:tgtEl>
                                        <p:attrNameLst>
                                          <p:attrName>style.visibility</p:attrName>
                                        </p:attrNameLst>
                                      </p:cBhvr>
                                      <p:to>
                                        <p:strVal val="visible"/>
                                      </p:to>
                                    </p:set>
                                    <p:anim calcmode="lin" valueType="num">
                                      <p:cBhvr>
                                        <p:cTn id="175" dur="1000" fill="hold"/>
                                        <p:tgtEl>
                                          <p:spTgt spid="29"/>
                                        </p:tgtEl>
                                        <p:attrNameLst>
                                          <p:attrName>ppt_w</p:attrName>
                                        </p:attrNameLst>
                                      </p:cBhvr>
                                      <p:tavLst>
                                        <p:tav tm="0">
                                          <p:val>
                                            <p:fltVal val="0"/>
                                          </p:val>
                                        </p:tav>
                                        <p:tav tm="100000">
                                          <p:val>
                                            <p:strVal val="#ppt_w"/>
                                          </p:val>
                                        </p:tav>
                                      </p:tavLst>
                                    </p:anim>
                                    <p:anim calcmode="lin" valueType="num">
                                      <p:cBhvr>
                                        <p:cTn id="176" dur="1000" fill="hold"/>
                                        <p:tgtEl>
                                          <p:spTgt spid="29"/>
                                        </p:tgtEl>
                                        <p:attrNameLst>
                                          <p:attrName>ppt_h</p:attrName>
                                        </p:attrNameLst>
                                      </p:cBhvr>
                                      <p:tavLst>
                                        <p:tav tm="0">
                                          <p:val>
                                            <p:fltVal val="0"/>
                                          </p:val>
                                        </p:tav>
                                        <p:tav tm="100000">
                                          <p:val>
                                            <p:strVal val="#ppt_h"/>
                                          </p:val>
                                        </p:tav>
                                      </p:tavLst>
                                    </p:anim>
                                    <p:anim calcmode="lin" valueType="num">
                                      <p:cBhvr>
                                        <p:cTn id="177" dur="1000" fill="hold"/>
                                        <p:tgtEl>
                                          <p:spTgt spid="29"/>
                                        </p:tgtEl>
                                        <p:attrNameLst>
                                          <p:attrName>style.rotation</p:attrName>
                                        </p:attrNameLst>
                                      </p:cBhvr>
                                      <p:tavLst>
                                        <p:tav tm="0">
                                          <p:val>
                                            <p:fltVal val="360"/>
                                          </p:val>
                                        </p:tav>
                                        <p:tav tm="100000">
                                          <p:val>
                                            <p:fltVal val="0"/>
                                          </p:val>
                                        </p:tav>
                                      </p:tavLst>
                                    </p:anim>
                                    <p:animEffect transition="in" filter="fade">
                                      <p:cBhvr>
                                        <p:cTn id="178" dur="1000"/>
                                        <p:tgtEl>
                                          <p:spTgt spid="29"/>
                                        </p:tgtEl>
                                      </p:cBhvr>
                                    </p:animEffect>
                                  </p:childTnLst>
                                </p:cTn>
                              </p:par>
                            </p:childTnLst>
                          </p:cTn>
                        </p:par>
                        <p:par>
                          <p:cTn id="179" fill="hold">
                            <p:stCondLst>
                              <p:cond delay="24000"/>
                            </p:stCondLst>
                            <p:childTnLst>
                              <p:par>
                                <p:cTn id="180" presetID="49" presetClass="entr" presetSubtype="0" decel="100000" fill="hold" grpId="0" nodeType="afterEffect">
                                  <p:stCondLst>
                                    <p:cond delay="0"/>
                                  </p:stCondLst>
                                  <p:childTnLst>
                                    <p:set>
                                      <p:cBhvr>
                                        <p:cTn id="181" dur="1" fill="hold">
                                          <p:stCondLst>
                                            <p:cond delay="0"/>
                                          </p:stCondLst>
                                        </p:cTn>
                                        <p:tgtEl>
                                          <p:spTgt spid="30"/>
                                        </p:tgtEl>
                                        <p:attrNameLst>
                                          <p:attrName>style.visibility</p:attrName>
                                        </p:attrNameLst>
                                      </p:cBhvr>
                                      <p:to>
                                        <p:strVal val="visible"/>
                                      </p:to>
                                    </p:set>
                                    <p:anim calcmode="lin" valueType="num">
                                      <p:cBhvr>
                                        <p:cTn id="182" dur="1000" fill="hold"/>
                                        <p:tgtEl>
                                          <p:spTgt spid="30"/>
                                        </p:tgtEl>
                                        <p:attrNameLst>
                                          <p:attrName>ppt_w</p:attrName>
                                        </p:attrNameLst>
                                      </p:cBhvr>
                                      <p:tavLst>
                                        <p:tav tm="0">
                                          <p:val>
                                            <p:fltVal val="0"/>
                                          </p:val>
                                        </p:tav>
                                        <p:tav tm="100000">
                                          <p:val>
                                            <p:strVal val="#ppt_w"/>
                                          </p:val>
                                        </p:tav>
                                      </p:tavLst>
                                    </p:anim>
                                    <p:anim calcmode="lin" valueType="num">
                                      <p:cBhvr>
                                        <p:cTn id="183" dur="1000" fill="hold"/>
                                        <p:tgtEl>
                                          <p:spTgt spid="30"/>
                                        </p:tgtEl>
                                        <p:attrNameLst>
                                          <p:attrName>ppt_h</p:attrName>
                                        </p:attrNameLst>
                                      </p:cBhvr>
                                      <p:tavLst>
                                        <p:tav tm="0">
                                          <p:val>
                                            <p:fltVal val="0"/>
                                          </p:val>
                                        </p:tav>
                                        <p:tav tm="100000">
                                          <p:val>
                                            <p:strVal val="#ppt_h"/>
                                          </p:val>
                                        </p:tav>
                                      </p:tavLst>
                                    </p:anim>
                                    <p:anim calcmode="lin" valueType="num">
                                      <p:cBhvr>
                                        <p:cTn id="184" dur="1000" fill="hold"/>
                                        <p:tgtEl>
                                          <p:spTgt spid="30"/>
                                        </p:tgtEl>
                                        <p:attrNameLst>
                                          <p:attrName>style.rotation</p:attrName>
                                        </p:attrNameLst>
                                      </p:cBhvr>
                                      <p:tavLst>
                                        <p:tav tm="0">
                                          <p:val>
                                            <p:fltVal val="360"/>
                                          </p:val>
                                        </p:tav>
                                        <p:tav tm="100000">
                                          <p:val>
                                            <p:fltVal val="0"/>
                                          </p:val>
                                        </p:tav>
                                      </p:tavLst>
                                    </p:anim>
                                    <p:animEffect transition="in" filter="fade">
                                      <p:cBhvr>
                                        <p:cTn id="185" dur="1000"/>
                                        <p:tgtEl>
                                          <p:spTgt spid="30"/>
                                        </p:tgtEl>
                                      </p:cBhvr>
                                    </p:animEffect>
                                  </p:childTnLst>
                                </p:cTn>
                              </p:par>
                            </p:childTnLst>
                          </p:cTn>
                        </p:par>
                        <p:par>
                          <p:cTn id="186" fill="hold">
                            <p:stCondLst>
                              <p:cond delay="25000"/>
                            </p:stCondLst>
                            <p:childTnLst>
                              <p:par>
                                <p:cTn id="187" presetID="49" presetClass="entr" presetSubtype="0" decel="100000" fill="hold" grpId="0" nodeType="afterEffect">
                                  <p:stCondLst>
                                    <p:cond delay="0"/>
                                  </p:stCondLst>
                                  <p:childTnLst>
                                    <p:set>
                                      <p:cBhvr>
                                        <p:cTn id="188" dur="1" fill="hold">
                                          <p:stCondLst>
                                            <p:cond delay="0"/>
                                          </p:stCondLst>
                                        </p:cTn>
                                        <p:tgtEl>
                                          <p:spTgt spid="31"/>
                                        </p:tgtEl>
                                        <p:attrNameLst>
                                          <p:attrName>style.visibility</p:attrName>
                                        </p:attrNameLst>
                                      </p:cBhvr>
                                      <p:to>
                                        <p:strVal val="visible"/>
                                      </p:to>
                                    </p:set>
                                    <p:anim calcmode="lin" valueType="num">
                                      <p:cBhvr>
                                        <p:cTn id="189" dur="1000" fill="hold"/>
                                        <p:tgtEl>
                                          <p:spTgt spid="31"/>
                                        </p:tgtEl>
                                        <p:attrNameLst>
                                          <p:attrName>ppt_w</p:attrName>
                                        </p:attrNameLst>
                                      </p:cBhvr>
                                      <p:tavLst>
                                        <p:tav tm="0">
                                          <p:val>
                                            <p:fltVal val="0"/>
                                          </p:val>
                                        </p:tav>
                                        <p:tav tm="100000">
                                          <p:val>
                                            <p:strVal val="#ppt_w"/>
                                          </p:val>
                                        </p:tav>
                                      </p:tavLst>
                                    </p:anim>
                                    <p:anim calcmode="lin" valueType="num">
                                      <p:cBhvr>
                                        <p:cTn id="190" dur="1000" fill="hold"/>
                                        <p:tgtEl>
                                          <p:spTgt spid="31"/>
                                        </p:tgtEl>
                                        <p:attrNameLst>
                                          <p:attrName>ppt_h</p:attrName>
                                        </p:attrNameLst>
                                      </p:cBhvr>
                                      <p:tavLst>
                                        <p:tav tm="0">
                                          <p:val>
                                            <p:fltVal val="0"/>
                                          </p:val>
                                        </p:tav>
                                        <p:tav tm="100000">
                                          <p:val>
                                            <p:strVal val="#ppt_h"/>
                                          </p:val>
                                        </p:tav>
                                      </p:tavLst>
                                    </p:anim>
                                    <p:anim calcmode="lin" valueType="num">
                                      <p:cBhvr>
                                        <p:cTn id="191" dur="1000" fill="hold"/>
                                        <p:tgtEl>
                                          <p:spTgt spid="31"/>
                                        </p:tgtEl>
                                        <p:attrNameLst>
                                          <p:attrName>style.rotation</p:attrName>
                                        </p:attrNameLst>
                                      </p:cBhvr>
                                      <p:tavLst>
                                        <p:tav tm="0">
                                          <p:val>
                                            <p:fltVal val="360"/>
                                          </p:val>
                                        </p:tav>
                                        <p:tav tm="100000">
                                          <p:val>
                                            <p:fltVal val="0"/>
                                          </p:val>
                                        </p:tav>
                                      </p:tavLst>
                                    </p:anim>
                                    <p:animEffect transition="in" filter="fade">
                                      <p:cBhvr>
                                        <p:cTn id="192" dur="1000"/>
                                        <p:tgtEl>
                                          <p:spTgt spid="31"/>
                                        </p:tgtEl>
                                      </p:cBhvr>
                                    </p:animEffec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34"/>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Why LOFAR chose (yet) another data format: </a:t>
            </a:r>
            <a:br>
              <a:rPr lang="en-US" sz="3200" dirty="0" smtClean="0"/>
            </a:br>
            <a:r>
              <a:rPr lang="en-US" sz="3200" dirty="0" smtClean="0"/>
              <a:t>Hierarchical Data Format, version 5 (HDF5)</a:t>
            </a:r>
            <a:endParaRPr lang="en-US" sz="3200" dirty="0"/>
          </a:p>
        </p:txBody>
      </p:sp>
      <p:sp>
        <p:nvSpPr>
          <p:cNvPr id="5" name="Content Placeholder 2"/>
          <p:cNvSpPr txBox="1">
            <a:spLocks/>
          </p:cNvSpPr>
          <p:nvPr/>
        </p:nvSpPr>
        <p:spPr>
          <a:xfrm>
            <a:off x="457200" y="1530776"/>
            <a:ext cx="8481646" cy="4730324"/>
          </a:xfrm>
          <a:prstGeom prst="rect">
            <a:avLst/>
          </a:prstGeom>
        </p:spPr>
        <p:txBody>
          <a:bodyPr vert="horz" lIns="91440" tIns="45720" rIns="91440" bIns="45720" rtlCol="0">
            <a:normAutofit fontScale="92500"/>
          </a:bodyPr>
          <a:lstStyle/>
          <a:p>
            <a:pPr marL="342900" indent="-342900" defTabSz="457200" fontAlgn="auto">
              <a:spcBef>
                <a:spcPct val="20000"/>
              </a:spcBef>
              <a:spcAft>
                <a:spcPts val="0"/>
              </a:spcAft>
              <a:buClr>
                <a:prstClr val="white"/>
              </a:buClr>
              <a:buFont typeface="Arial"/>
              <a:buChar char="•"/>
            </a:pPr>
            <a:r>
              <a:rPr lang="en-US" sz="2000" dirty="0" smtClean="0">
                <a:solidFill>
                  <a:srgbClr val="FF0000"/>
                </a:solidFill>
                <a:latin typeface="Calibri"/>
              </a:rPr>
              <a:t>HDF5 </a:t>
            </a:r>
            <a:r>
              <a:rPr lang="en-US" sz="2000" dirty="0" smtClean="0">
                <a:solidFill>
                  <a:prstClr val="white"/>
                </a:solidFill>
                <a:latin typeface="Calibri"/>
              </a:rPr>
              <a:t>is a data model, library, and file format for storing and managing </a:t>
            </a:r>
            <a:r>
              <a:rPr lang="en-US" sz="2000" dirty="0" smtClean="0">
                <a:solidFill>
                  <a:srgbClr val="FF0000"/>
                </a:solidFill>
                <a:latin typeface="Calibri"/>
              </a:rPr>
              <a:t>large and complex scientific data </a:t>
            </a:r>
            <a:r>
              <a:rPr lang="en-US" sz="2000" dirty="0" smtClean="0">
                <a:solidFill>
                  <a:prstClr val="white"/>
                </a:solidFill>
                <a:latin typeface="Calibri"/>
              </a:rPr>
              <a:t>(images, N-D arrays, tables, metadata). </a:t>
            </a:r>
          </a:p>
          <a:p>
            <a:pPr marL="342900" indent="-342900" defTabSz="457200" fontAlgn="auto">
              <a:spcBef>
                <a:spcPct val="20000"/>
              </a:spcBef>
              <a:spcAft>
                <a:spcPts val="0"/>
              </a:spcAft>
              <a:buFont typeface="Arial"/>
              <a:buChar char="•"/>
            </a:pPr>
            <a:r>
              <a:rPr lang="en-US" sz="2000" dirty="0" smtClean="0">
                <a:solidFill>
                  <a:prstClr val="white"/>
                </a:solidFill>
                <a:latin typeface="Calibri"/>
              </a:rPr>
              <a:t>It supports an </a:t>
            </a:r>
            <a:r>
              <a:rPr lang="en-US" sz="2000" dirty="0" smtClean="0">
                <a:solidFill>
                  <a:srgbClr val="FF0000"/>
                </a:solidFill>
                <a:latin typeface="Calibri"/>
              </a:rPr>
              <a:t>unlimited variety of </a:t>
            </a:r>
            <a:r>
              <a:rPr lang="en-US" sz="2000" dirty="0" err="1" smtClean="0">
                <a:solidFill>
                  <a:srgbClr val="FF0000"/>
                </a:solidFill>
                <a:latin typeface="Calibri"/>
              </a:rPr>
              <a:t>datatypes</a:t>
            </a:r>
            <a:r>
              <a:rPr lang="en-US" sz="2000" dirty="0" smtClean="0">
                <a:solidFill>
                  <a:prstClr val="white"/>
                </a:solidFill>
                <a:latin typeface="Calibri"/>
              </a:rPr>
              <a:t>, and is designed for flexible and efficient I/O and for high volume and complex data.</a:t>
            </a:r>
          </a:p>
          <a:p>
            <a:pPr marL="342900" indent="-342900" defTabSz="457200" fontAlgn="auto">
              <a:spcBef>
                <a:spcPct val="20000"/>
              </a:spcBef>
              <a:spcAft>
                <a:spcPts val="0"/>
              </a:spcAft>
              <a:buClr>
                <a:prstClr val="white"/>
              </a:buClr>
              <a:buFont typeface="Arial"/>
              <a:buChar char="•"/>
            </a:pPr>
            <a:r>
              <a:rPr lang="en-US" sz="2000" dirty="0" smtClean="0">
                <a:solidFill>
                  <a:srgbClr val="FF0000"/>
                </a:solidFill>
                <a:latin typeface="Calibri"/>
              </a:rPr>
              <a:t>Self-describing and portable </a:t>
            </a:r>
            <a:r>
              <a:rPr lang="en-US" sz="2000" dirty="0" smtClean="0">
                <a:solidFill>
                  <a:prstClr val="white"/>
                </a:solidFill>
                <a:latin typeface="Calibri"/>
              </a:rPr>
              <a:t>to a diversity of computational environments</a:t>
            </a:r>
          </a:p>
          <a:p>
            <a:pPr marL="342900" indent="-342900" defTabSz="457200" fontAlgn="auto">
              <a:spcBef>
                <a:spcPct val="20000"/>
              </a:spcBef>
              <a:spcAft>
                <a:spcPts val="0"/>
              </a:spcAft>
              <a:buClr>
                <a:prstClr val="white"/>
              </a:buClr>
              <a:buFont typeface="Arial"/>
              <a:buChar char="•"/>
            </a:pPr>
            <a:r>
              <a:rPr lang="en-US" sz="2000" dirty="0" smtClean="0">
                <a:solidFill>
                  <a:srgbClr val="FF0000"/>
                </a:solidFill>
                <a:latin typeface="Calibri"/>
              </a:rPr>
              <a:t>No inherent file size limitations</a:t>
            </a:r>
            <a:r>
              <a:rPr lang="en-US" sz="2000" dirty="0" smtClean="0">
                <a:solidFill>
                  <a:srgbClr val="FFFFFF"/>
                </a:solidFill>
                <a:latin typeface="Calibri"/>
              </a:rPr>
              <a:t>; no header Attributes/keys character length limits</a:t>
            </a:r>
          </a:p>
          <a:p>
            <a:pPr marL="342900" indent="-342900" defTabSz="457200" fontAlgn="auto">
              <a:spcBef>
                <a:spcPct val="20000"/>
              </a:spcBef>
              <a:spcAft>
                <a:spcPts val="0"/>
              </a:spcAft>
              <a:buFont typeface="Arial"/>
              <a:buChar char="•"/>
            </a:pPr>
            <a:r>
              <a:rPr lang="en-US" sz="2000" dirty="0" smtClean="0">
                <a:solidFill>
                  <a:prstClr val="white"/>
                </a:solidFill>
                <a:latin typeface="Calibri"/>
              </a:rPr>
              <a:t>C, </a:t>
            </a:r>
            <a:r>
              <a:rPr lang="en-US" sz="2000" dirty="0" smtClean="0">
                <a:solidFill>
                  <a:srgbClr val="FF0000"/>
                </a:solidFill>
                <a:latin typeface="Calibri"/>
              </a:rPr>
              <a:t>C++</a:t>
            </a:r>
            <a:r>
              <a:rPr lang="en-US" sz="2000" dirty="0" smtClean="0">
                <a:solidFill>
                  <a:prstClr val="white"/>
                </a:solidFill>
                <a:latin typeface="Calibri"/>
              </a:rPr>
              <a:t>, Java, Fortran 90 interfaces</a:t>
            </a:r>
          </a:p>
          <a:p>
            <a:pPr marL="342900" indent="-342900" defTabSz="457200" fontAlgn="auto">
              <a:spcBef>
                <a:spcPct val="20000"/>
              </a:spcBef>
              <a:spcAft>
                <a:spcPts val="0"/>
              </a:spcAft>
              <a:buFont typeface="Arial"/>
              <a:buChar char="•"/>
            </a:pPr>
            <a:r>
              <a:rPr lang="en-US" sz="2000" dirty="0" smtClean="0">
                <a:solidFill>
                  <a:prstClr val="white"/>
                </a:solidFill>
                <a:latin typeface="Calibri"/>
              </a:rPr>
              <a:t>Can be run on single node or </a:t>
            </a:r>
            <a:r>
              <a:rPr lang="en-US" sz="2000" dirty="0" smtClean="0">
                <a:solidFill>
                  <a:srgbClr val="FF0000"/>
                </a:solidFill>
                <a:latin typeface="Calibri"/>
              </a:rPr>
              <a:t>massively parallel/distributed systems </a:t>
            </a:r>
            <a:r>
              <a:rPr lang="en-US" sz="2000" dirty="0" smtClean="0">
                <a:solidFill>
                  <a:prstClr val="white"/>
                </a:solidFill>
                <a:latin typeface="Calibri"/>
              </a:rPr>
              <a:t>(~600 cores)</a:t>
            </a:r>
          </a:p>
          <a:p>
            <a:pPr marL="342900" indent="-342900" defTabSz="457200" fontAlgn="auto">
              <a:spcBef>
                <a:spcPct val="20000"/>
              </a:spcBef>
              <a:spcAft>
                <a:spcPts val="0"/>
              </a:spcAft>
              <a:buFont typeface="Arial"/>
              <a:buChar char="•"/>
            </a:pPr>
            <a:r>
              <a:rPr lang="en-US" sz="2000" dirty="0" smtClean="0">
                <a:solidFill>
                  <a:prstClr val="white"/>
                </a:solidFill>
                <a:latin typeface="Calibri"/>
              </a:rPr>
              <a:t>Built-in </a:t>
            </a:r>
            <a:r>
              <a:rPr lang="en-US" sz="2000" dirty="0" smtClean="0">
                <a:solidFill>
                  <a:srgbClr val="FF0000"/>
                </a:solidFill>
                <a:latin typeface="Calibri"/>
              </a:rPr>
              <a:t>compression </a:t>
            </a:r>
            <a:r>
              <a:rPr lang="en-US" sz="2000" dirty="0" smtClean="0">
                <a:solidFill>
                  <a:prstClr val="white"/>
                </a:solidFill>
                <a:latin typeface="Calibri"/>
              </a:rPr>
              <a:t>(GNU </a:t>
            </a:r>
            <a:r>
              <a:rPr lang="en-US" sz="2000" dirty="0" err="1" smtClean="0">
                <a:solidFill>
                  <a:prstClr val="white"/>
                </a:solidFill>
                <a:latin typeface="Calibri"/>
              </a:rPr>
              <a:t>zlib</a:t>
            </a:r>
            <a:r>
              <a:rPr lang="en-US" sz="2000" dirty="0" smtClean="0">
                <a:solidFill>
                  <a:prstClr val="white"/>
                </a:solidFill>
                <a:latin typeface="Calibri"/>
              </a:rPr>
              <a:t>, but can be replaced with others)</a:t>
            </a:r>
          </a:p>
          <a:p>
            <a:pPr marL="342900" indent="-342900" defTabSz="457200" fontAlgn="auto">
              <a:spcBef>
                <a:spcPct val="20000"/>
              </a:spcBef>
              <a:spcAft>
                <a:spcPts val="0"/>
              </a:spcAft>
              <a:buClr>
                <a:prstClr val="white"/>
              </a:buClr>
              <a:buFont typeface="Arial"/>
              <a:buChar char="•"/>
            </a:pPr>
            <a:r>
              <a:rPr lang="en-US" sz="2000" dirty="0" smtClean="0">
                <a:solidFill>
                  <a:srgbClr val="FF0000"/>
                </a:solidFill>
                <a:latin typeface="Calibri"/>
              </a:rPr>
              <a:t>Parallel</a:t>
            </a:r>
            <a:r>
              <a:rPr lang="en-US" sz="2000" dirty="0" smtClean="0">
                <a:solidFill>
                  <a:prstClr val="white"/>
                </a:solidFill>
                <a:latin typeface="Calibri"/>
              </a:rPr>
              <a:t> reading and writing (via </a:t>
            </a:r>
            <a:r>
              <a:rPr lang="en-US" sz="2000" dirty="0" smtClean="0">
                <a:solidFill>
                  <a:srgbClr val="FF0000"/>
                </a:solidFill>
                <a:latin typeface="Calibri"/>
              </a:rPr>
              <a:t>MPI-I/O</a:t>
            </a:r>
            <a:r>
              <a:rPr lang="en-US" sz="2000" dirty="0" smtClean="0">
                <a:solidFill>
                  <a:prstClr val="white"/>
                </a:solidFill>
                <a:latin typeface="Calibri"/>
              </a:rPr>
              <a:t>)</a:t>
            </a:r>
          </a:p>
          <a:p>
            <a:pPr marL="342900" indent="-342900" defTabSz="457200" fontAlgn="auto">
              <a:spcBef>
                <a:spcPct val="20000"/>
              </a:spcBef>
              <a:spcAft>
                <a:spcPts val="0"/>
              </a:spcAft>
              <a:buFont typeface="Arial"/>
              <a:buChar char="•"/>
            </a:pPr>
            <a:r>
              <a:rPr lang="en-US" sz="2000" dirty="0" smtClean="0">
                <a:solidFill>
                  <a:prstClr val="white"/>
                </a:solidFill>
                <a:latin typeface="Calibri"/>
              </a:rPr>
              <a:t>Partial I/O: “Chunked” (tiled) data for </a:t>
            </a:r>
            <a:r>
              <a:rPr lang="en-US" sz="2000" dirty="0" smtClean="0">
                <a:solidFill>
                  <a:srgbClr val="FF0000"/>
                </a:solidFill>
                <a:latin typeface="Calibri"/>
              </a:rPr>
              <a:t>faster access</a:t>
            </a:r>
          </a:p>
          <a:p>
            <a:pPr marL="342900" indent="-342900" defTabSz="457200" fontAlgn="auto">
              <a:spcBef>
                <a:spcPct val="20000"/>
              </a:spcBef>
              <a:spcAft>
                <a:spcPts val="0"/>
              </a:spcAft>
              <a:buClr>
                <a:prstClr val="white"/>
              </a:buClr>
              <a:buFont typeface="Arial"/>
              <a:buChar char="•"/>
            </a:pPr>
            <a:r>
              <a:rPr lang="en-US" sz="2000" dirty="0" smtClean="0">
                <a:solidFill>
                  <a:srgbClr val="FF0000"/>
                </a:solidFill>
                <a:latin typeface="Calibri"/>
              </a:rPr>
              <a:t>Free </a:t>
            </a:r>
            <a:r>
              <a:rPr lang="en-US" sz="2000" dirty="0" smtClean="0">
                <a:solidFill>
                  <a:prstClr val="white"/>
                </a:solidFill>
                <a:latin typeface="Calibri"/>
              </a:rPr>
              <a:t>and in </a:t>
            </a:r>
            <a:r>
              <a:rPr lang="en-US" sz="2000" dirty="0" smtClean="0">
                <a:solidFill>
                  <a:srgbClr val="FF0000"/>
                </a:solidFill>
                <a:latin typeface="Calibri"/>
              </a:rPr>
              <a:t>use for 20+ years </a:t>
            </a:r>
            <a:r>
              <a:rPr lang="en-US" sz="2000" dirty="0" smtClean="0">
                <a:solidFill>
                  <a:prstClr val="white"/>
                </a:solidFill>
                <a:latin typeface="Calibri"/>
              </a:rPr>
              <a:t>by NASA and other projects</a:t>
            </a:r>
          </a:p>
          <a:p>
            <a:pPr marL="342900" indent="-342900" defTabSz="457200" fontAlgn="auto">
              <a:spcBef>
                <a:spcPct val="20000"/>
              </a:spcBef>
              <a:spcAft>
                <a:spcPts val="0"/>
              </a:spcAft>
              <a:buFont typeface="Arial"/>
              <a:buChar char="•"/>
            </a:pPr>
            <a:r>
              <a:rPr lang="en-US" sz="2000" dirty="0" smtClean="0">
                <a:solidFill>
                  <a:prstClr val="white"/>
                </a:solidFill>
                <a:latin typeface="Calibri"/>
              </a:rPr>
              <a:t>Inspection and visualization </a:t>
            </a:r>
            <a:r>
              <a:rPr lang="en-US" sz="2000" dirty="0" smtClean="0">
                <a:solidFill>
                  <a:srgbClr val="FF0000"/>
                </a:solidFill>
                <a:latin typeface="Calibri"/>
              </a:rPr>
              <a:t>tools </a:t>
            </a:r>
            <a:r>
              <a:rPr lang="en-US" sz="2000" dirty="0" smtClean="0">
                <a:solidFill>
                  <a:prstClr val="white"/>
                </a:solidFill>
                <a:latin typeface="Calibri"/>
              </a:rPr>
              <a:t>exist (</a:t>
            </a:r>
            <a:r>
              <a:rPr lang="en-US" sz="2000" dirty="0" err="1" smtClean="0">
                <a:solidFill>
                  <a:prstClr val="white"/>
                </a:solidFill>
                <a:latin typeface="Calibri"/>
              </a:rPr>
              <a:t>HDFView</a:t>
            </a:r>
            <a:r>
              <a:rPr lang="en-US" sz="2000" dirty="0" smtClean="0">
                <a:solidFill>
                  <a:prstClr val="white"/>
                </a:solidFill>
                <a:latin typeface="Calibri"/>
              </a:rPr>
              <a:t> + command line tools, Visit + </a:t>
            </a:r>
            <a:r>
              <a:rPr lang="en-US" sz="2000" dirty="0" err="1" smtClean="0">
                <a:solidFill>
                  <a:prstClr val="white"/>
                </a:solidFill>
                <a:latin typeface="Calibri"/>
              </a:rPr>
              <a:t>pluggin</a:t>
            </a:r>
            <a:r>
              <a:rPr lang="en-US" sz="2000" dirty="0" smtClean="0">
                <a:solidFill>
                  <a:prstClr val="white"/>
                </a:solidFill>
                <a:latin typeface="Calibri"/>
              </a:rPr>
              <a:t>, </a:t>
            </a:r>
            <a:r>
              <a:rPr lang="en-US" sz="2000" dirty="0" err="1" smtClean="0">
                <a:solidFill>
                  <a:prstClr val="white"/>
                </a:solidFill>
                <a:latin typeface="Calibri"/>
              </a:rPr>
              <a:t>PyTables</a:t>
            </a:r>
            <a:r>
              <a:rPr lang="en-US" sz="2000" dirty="0" smtClean="0">
                <a:solidFill>
                  <a:prstClr val="white"/>
                </a:solidFill>
                <a:latin typeface="Calibri"/>
              </a:rPr>
              <a:t>, h5py, </a:t>
            </a:r>
            <a:r>
              <a:rPr lang="en-US" sz="2000" dirty="0" smtClean="0">
                <a:solidFill>
                  <a:prstClr val="white">
                    <a:lumMod val="50000"/>
                  </a:prstClr>
                </a:solidFill>
                <a:latin typeface="Calibri"/>
              </a:rPr>
              <a:t>MATLAB</a:t>
            </a:r>
            <a:r>
              <a:rPr lang="en-US" sz="2000" dirty="0" smtClean="0">
                <a:solidFill>
                  <a:prstClr val="white"/>
                </a:solidFill>
                <a:latin typeface="Calibri"/>
              </a:rPr>
              <a:t>)</a:t>
            </a:r>
            <a:endParaRPr lang="en-US" sz="3200" dirty="0" smtClean="0">
              <a:solidFill>
                <a:prstClr val="white"/>
              </a:solidFill>
              <a:latin typeface="Calibri"/>
            </a:endParaRPr>
          </a:p>
        </p:txBody>
      </p:sp>
      <p:sp>
        <p:nvSpPr>
          <p:cNvPr id="6" name="TextBox 5"/>
          <p:cNvSpPr txBox="1"/>
          <p:nvPr/>
        </p:nvSpPr>
        <p:spPr>
          <a:xfrm>
            <a:off x="266700" y="1130300"/>
            <a:ext cx="8748346" cy="369332"/>
          </a:xfrm>
          <a:prstGeom prst="rect">
            <a:avLst/>
          </a:prstGeom>
          <a:noFill/>
        </p:spPr>
        <p:txBody>
          <a:bodyPr wrap="square" rtlCol="0">
            <a:spAutoFit/>
          </a:bodyPr>
          <a:lstStyle/>
          <a:p>
            <a:pPr defTabSz="457200" fontAlgn="auto">
              <a:spcBef>
                <a:spcPts val="0"/>
              </a:spcBef>
              <a:spcAft>
                <a:spcPts val="0"/>
              </a:spcAft>
            </a:pPr>
            <a:r>
              <a:rPr lang="en-US" sz="1800" dirty="0" smtClean="0">
                <a:solidFill>
                  <a:srgbClr val="9BBB59">
                    <a:lumMod val="60000"/>
                    <a:lumOff val="40000"/>
                  </a:srgbClr>
                </a:solidFill>
                <a:latin typeface="Calibri"/>
              </a:rPr>
              <a:t>Question: Can only ONE of the astronomical formats (like FITS or CASA) do ALL these things?</a:t>
            </a:r>
            <a:endParaRPr lang="en-US" sz="1800" dirty="0">
              <a:solidFill>
                <a:srgbClr val="9BBB59">
                  <a:lumMod val="60000"/>
                  <a:lumOff val="40000"/>
                </a:srgbClr>
              </a:solidFill>
              <a:latin typeface="Calibri"/>
            </a:endParaRPr>
          </a:p>
        </p:txBody>
      </p:sp>
      <p:sp>
        <p:nvSpPr>
          <p:cNvPr id="7" name="Multiply 6"/>
          <p:cNvSpPr/>
          <p:nvPr/>
        </p:nvSpPr>
        <p:spPr>
          <a:xfrm>
            <a:off x="6337300" y="901700"/>
            <a:ext cx="569546" cy="826532"/>
          </a:xfrm>
          <a:prstGeom prst="mathMultiply">
            <a:avLst/>
          </a:prstGeom>
          <a:solidFill>
            <a:srgbClr val="FF6600">
              <a:alpha val="5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9" name="Multiply 8"/>
          <p:cNvSpPr/>
          <p:nvPr/>
        </p:nvSpPr>
        <p:spPr>
          <a:xfrm>
            <a:off x="5589954" y="901700"/>
            <a:ext cx="569546" cy="826532"/>
          </a:xfrm>
          <a:prstGeom prst="mathMultiply">
            <a:avLst/>
          </a:prstGeom>
          <a:solidFill>
            <a:srgbClr val="FF6600">
              <a:alpha val="6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4" name="Slide Number Placeholder 3"/>
          <p:cNvSpPr>
            <a:spLocks noGrp="1"/>
          </p:cNvSpPr>
          <p:nvPr>
            <p:ph type="sldNum" sz="quarter" idx="11"/>
          </p:nvPr>
        </p:nvSpPr>
        <p:spPr/>
        <p:txBody>
          <a:bodyPr/>
          <a:lstStyle/>
          <a:p>
            <a:fld id="{E4F06B06-699F-E646-827F-046DC0033A13}" type="slidenum">
              <a:rPr lang="en-US" altLang="en-US" smtClean="0"/>
              <a:pPr/>
              <a:t>83</a:t>
            </a:fld>
            <a:endParaRPr lang="en-US" altLang="en-US"/>
          </a:p>
        </p:txBody>
      </p:sp>
    </p:spTree>
    <p:extLst>
      <p:ext uri="{BB962C8B-B14F-4D97-AF65-F5344CB8AC3E}">
        <p14:creationId xmlns:p14="http://schemas.microsoft.com/office/powerpoint/2010/main" val="655336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62"/>
            <a:ext cx="9144000" cy="978738"/>
          </a:xfrm>
        </p:spPr>
        <p:txBody>
          <a:bodyPr>
            <a:noAutofit/>
          </a:bodyPr>
          <a:lstStyle/>
          <a:p>
            <a:r>
              <a:rPr lang="en-US" sz="3200" dirty="0" smtClean="0"/>
              <a:t>Datasets of the Future…</a:t>
            </a:r>
            <a:endParaRPr lang="en-US" sz="2400" dirty="0">
              <a:solidFill>
                <a:schemeClr val="bg2">
                  <a:lumMod val="40000"/>
                  <a:lumOff val="60000"/>
                </a:schemeClr>
              </a:solidFill>
            </a:endParaRPr>
          </a:p>
        </p:txBody>
      </p:sp>
      <p:sp>
        <p:nvSpPr>
          <p:cNvPr id="3" name="Content Placeholder 2"/>
          <p:cNvSpPr>
            <a:spLocks noGrp="1"/>
          </p:cNvSpPr>
          <p:nvPr>
            <p:ph idx="1"/>
          </p:nvPr>
        </p:nvSpPr>
        <p:spPr>
          <a:xfrm>
            <a:off x="406400" y="826076"/>
            <a:ext cx="8432800" cy="5371524"/>
          </a:xfrm>
        </p:spPr>
        <p:txBody>
          <a:bodyPr>
            <a:normAutofit lnSpcReduction="10000"/>
          </a:bodyPr>
          <a:lstStyle/>
          <a:p>
            <a:r>
              <a:rPr lang="en-US" dirty="0" smtClean="0"/>
              <a:t>Future telescopes have similar challenges:</a:t>
            </a:r>
          </a:p>
          <a:p>
            <a:pPr lvl="1"/>
            <a:r>
              <a:rPr lang="en-US" dirty="0" smtClean="0"/>
              <a:t>Radio: EVLA, ALMA, ASKAP, </a:t>
            </a:r>
            <a:r>
              <a:rPr lang="en-US" dirty="0" err="1" smtClean="0"/>
              <a:t>MeerKAT</a:t>
            </a:r>
            <a:r>
              <a:rPr lang="en-US" dirty="0" smtClean="0"/>
              <a:t>, MWA, LWA, </a:t>
            </a:r>
            <a:r>
              <a:rPr lang="en-US" dirty="0" err="1" smtClean="0"/>
              <a:t>eMERLIN</a:t>
            </a:r>
            <a:r>
              <a:rPr lang="en-US" dirty="0" smtClean="0"/>
              <a:t> and SKA!</a:t>
            </a:r>
          </a:p>
          <a:p>
            <a:pPr lvl="1"/>
            <a:r>
              <a:rPr lang="en-US" dirty="0" smtClean="0"/>
              <a:t>Non-Radio:  Pan-</a:t>
            </a:r>
            <a:r>
              <a:rPr lang="en-US" dirty="0" err="1" smtClean="0"/>
              <a:t>Starrs</a:t>
            </a:r>
            <a:r>
              <a:rPr lang="en-US" dirty="0" smtClean="0"/>
              <a:t>, LSST, TMT, GMT, ELT</a:t>
            </a:r>
          </a:p>
          <a:p>
            <a:r>
              <a:rPr lang="en-US" dirty="0" smtClean="0"/>
              <a:t>Collaborations needed to expand HDF5-usage and tool-set in astronomy</a:t>
            </a:r>
          </a:p>
          <a:p>
            <a:r>
              <a:rPr lang="en-US" dirty="0" smtClean="0"/>
              <a:t>Time is ripe to solve this issue across wavelengths and projects;  HDF5 is mature and used extensively in science</a:t>
            </a:r>
          </a:p>
          <a:p>
            <a:r>
              <a:rPr lang="en-US" dirty="0" smtClean="0"/>
              <a:t>This is NOT just a “Radio-problem”, it’s an astronomical problem!</a:t>
            </a:r>
          </a:p>
          <a:p>
            <a:endParaRPr lang="en-US" dirty="0" smtClean="0"/>
          </a:p>
          <a:p>
            <a:endParaRPr lang="en-US" dirty="0" smtClean="0"/>
          </a:p>
        </p:txBody>
      </p:sp>
      <p:sp>
        <p:nvSpPr>
          <p:cNvPr id="4" name="TextBox 3"/>
          <p:cNvSpPr txBox="1"/>
          <p:nvPr/>
        </p:nvSpPr>
        <p:spPr>
          <a:xfrm>
            <a:off x="6692900" y="165100"/>
            <a:ext cx="1768032" cy="584776"/>
          </a:xfrm>
          <a:prstGeom prst="rect">
            <a:avLst/>
          </a:prstGeom>
          <a:noFill/>
        </p:spPr>
        <p:txBody>
          <a:bodyPr wrap="none" rtlCol="0">
            <a:spAutoFit/>
          </a:bodyPr>
          <a:lstStyle/>
          <a:p>
            <a:pPr defTabSz="457200" fontAlgn="auto">
              <a:spcBef>
                <a:spcPts val="0"/>
              </a:spcBef>
              <a:spcAft>
                <a:spcPts val="0"/>
              </a:spcAft>
            </a:pPr>
            <a:r>
              <a:rPr lang="en-US" sz="3200" b="1" dirty="0" smtClean="0">
                <a:solidFill>
                  <a:srgbClr val="B05B84"/>
                </a:solidFill>
                <a:latin typeface="Calibri"/>
              </a:rPr>
              <a:t>(in HDF5)</a:t>
            </a:r>
            <a:endParaRPr lang="en-US" sz="3200" b="1" dirty="0">
              <a:solidFill>
                <a:srgbClr val="B05B84"/>
              </a:solidFill>
              <a:latin typeface="Calibri"/>
            </a:endParaRPr>
          </a:p>
        </p:txBody>
      </p:sp>
      <p:sp>
        <p:nvSpPr>
          <p:cNvPr id="5" name="TextBox 4"/>
          <p:cNvSpPr txBox="1"/>
          <p:nvPr/>
        </p:nvSpPr>
        <p:spPr>
          <a:xfrm>
            <a:off x="3441700" y="5461000"/>
            <a:ext cx="2161169" cy="646331"/>
          </a:xfrm>
          <a:prstGeom prst="rect">
            <a:avLst/>
          </a:prstGeom>
          <a:noFill/>
        </p:spPr>
        <p:txBody>
          <a:bodyPr wrap="none" rtlCol="0">
            <a:spAutoFit/>
          </a:bodyPr>
          <a:lstStyle/>
          <a:p>
            <a:pPr defTabSz="457200" fontAlgn="auto">
              <a:spcBef>
                <a:spcPts val="0"/>
              </a:spcBef>
              <a:spcAft>
                <a:spcPts val="0"/>
              </a:spcAft>
            </a:pPr>
            <a:r>
              <a:rPr lang="en-US" sz="3600" b="1" dirty="0" smtClean="0">
                <a:solidFill>
                  <a:srgbClr val="B05B84"/>
                </a:solidFill>
                <a:latin typeface="Calibri"/>
              </a:rPr>
              <a:t>Thank You </a:t>
            </a:r>
            <a:endParaRPr lang="en-US" sz="3600" b="1" dirty="0">
              <a:solidFill>
                <a:srgbClr val="B05B84"/>
              </a:solidFill>
              <a:latin typeface="Calibri"/>
            </a:endParaRPr>
          </a:p>
        </p:txBody>
      </p:sp>
      <p:sp>
        <p:nvSpPr>
          <p:cNvPr id="6" name="Footer Placeholder 5"/>
          <p:cNvSpPr>
            <a:spLocks noGrp="1"/>
          </p:cNvSpPr>
          <p:nvPr>
            <p:ph type="ftr" sz="quarter" idx="10"/>
          </p:nvPr>
        </p:nvSpPr>
        <p:spPr/>
        <p:txBody>
          <a:bodyPr/>
          <a:lstStyle/>
          <a:p>
            <a:pPr>
              <a:defRPr/>
            </a:pPr>
            <a:r>
              <a:rPr lang="en-US" smtClean="0"/>
              <a:t>Future Trends in Nuclear Physics Computing</a:t>
            </a:r>
            <a:endParaRPr lang="en-US" dirty="0"/>
          </a:p>
        </p:txBody>
      </p:sp>
      <p:sp>
        <p:nvSpPr>
          <p:cNvPr id="7" name="Slide Number Placeholder 6"/>
          <p:cNvSpPr>
            <a:spLocks noGrp="1"/>
          </p:cNvSpPr>
          <p:nvPr>
            <p:ph type="sldNum" sz="quarter" idx="11"/>
          </p:nvPr>
        </p:nvSpPr>
        <p:spPr/>
        <p:txBody>
          <a:bodyPr/>
          <a:lstStyle/>
          <a:p>
            <a:fld id="{E4F06B06-699F-E646-827F-046DC0033A13}" type="slidenum">
              <a:rPr lang="en-US" altLang="en-US" smtClean="0"/>
              <a:pPr/>
              <a:t>84</a:t>
            </a:fld>
            <a:endParaRPr lang="en-US" altLang="en-US"/>
          </a:p>
        </p:txBody>
      </p:sp>
    </p:spTree>
    <p:extLst>
      <p:ext uri="{BB962C8B-B14F-4D97-AF65-F5344CB8AC3E}">
        <p14:creationId xmlns:p14="http://schemas.microsoft.com/office/powerpoint/2010/main" val="1938951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www.youtube.com/watch?v=gHexvdaGygk</a:t>
            </a:r>
            <a:r>
              <a:rPr lang="en-US" dirty="0" smtClean="0"/>
              <a:t> </a:t>
            </a:r>
            <a:endParaRPr lang="en-US" dirty="0"/>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85</a:t>
            </a:fld>
            <a:endParaRPr lang="en-US" altLang="en-US"/>
          </a:p>
        </p:txBody>
      </p:sp>
    </p:spTree>
    <p:extLst>
      <p:ext uri="{BB962C8B-B14F-4D97-AF65-F5344CB8AC3E}">
        <p14:creationId xmlns:p14="http://schemas.microsoft.com/office/powerpoint/2010/main" val="2039471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19200" y="5638800"/>
            <a:ext cx="6400800" cy="914400"/>
          </a:xfrm>
        </p:spPr>
        <p:txBody>
          <a:bodyPr/>
          <a:lstStyle/>
          <a:p>
            <a:endParaRPr lang="en-US" dirty="0"/>
          </a:p>
        </p:txBody>
      </p:sp>
      <p:sp>
        <p:nvSpPr>
          <p:cNvPr id="2" name="Title 1"/>
          <p:cNvSpPr>
            <a:spLocks noGrp="1"/>
          </p:cNvSpPr>
          <p:nvPr>
            <p:ph type="ctrTitle"/>
          </p:nvPr>
        </p:nvSpPr>
        <p:spPr/>
        <p:txBody>
          <a:bodyPr/>
          <a:lstStyle/>
          <a:p>
            <a:r>
              <a:rPr lang="en-US" dirty="0" smtClean="0"/>
              <a:t>HDF5 Inside</a:t>
            </a:r>
            <a:r>
              <a:rPr lang="is-IS" smtClean="0"/>
              <a:t>…</a:t>
            </a:r>
            <a:endParaRPr lang="en-US"/>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a:p>
        </p:txBody>
      </p:sp>
      <p:sp>
        <p:nvSpPr>
          <p:cNvPr id="4" name="Slide Number Placeholder 3"/>
          <p:cNvSpPr>
            <a:spLocks noGrp="1"/>
          </p:cNvSpPr>
          <p:nvPr>
            <p:ph type="sldNum" sz="quarter" idx="11"/>
          </p:nvPr>
        </p:nvSpPr>
        <p:spPr/>
        <p:txBody>
          <a:bodyPr/>
          <a:lstStyle/>
          <a:p>
            <a:fld id="{E26C71DD-127A-464D-BC93-24B7E77B3666}" type="slidenum">
              <a:rPr lang="en-US" altLang="en-US" smtClean="0"/>
              <a:pPr/>
              <a:t>86</a:t>
            </a:fld>
            <a:endParaRPr lang="en-US" altLang="en-US"/>
          </a:p>
        </p:txBody>
      </p:sp>
    </p:spTree>
    <p:extLst>
      <p:ext uri="{BB962C8B-B14F-4D97-AF65-F5344CB8AC3E}">
        <p14:creationId xmlns:p14="http://schemas.microsoft.com/office/powerpoint/2010/main" val="14107586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13800" dirty="0" smtClean="0"/>
              <a:t>Field3d</a:t>
            </a:r>
            <a:endParaRPr lang="en-US" sz="13800" dirty="0"/>
          </a:p>
        </p:txBody>
      </p:sp>
      <p:sp>
        <p:nvSpPr>
          <p:cNvPr id="5" name="Subtitle 4"/>
          <p:cNvSpPr>
            <a:spLocks noGrp="1"/>
          </p:cNvSpPr>
          <p:nvPr>
            <p:ph type="subTitle" idx="1"/>
          </p:nvPr>
        </p:nvSpPr>
        <p:spPr/>
        <p:txBody>
          <a:bodyPr/>
          <a:lstStyle/>
          <a:p>
            <a:endParaRPr lang="en-US"/>
          </a:p>
        </p:txBody>
      </p:sp>
      <p:pic>
        <p:nvPicPr>
          <p:cNvPr id="6" name="Picture 2"/>
          <p:cNvPicPr>
            <a:picLocks noChangeAspect="1" noChangeArrowheads="1"/>
          </p:cNvPicPr>
          <p:nvPr/>
        </p:nvPicPr>
        <p:blipFill>
          <a:blip r:embed="rId2"/>
          <a:srcRect/>
          <a:stretch>
            <a:fillRect/>
          </a:stretch>
        </p:blipFill>
        <p:spPr bwMode="auto">
          <a:xfrm>
            <a:off x="1289957" y="4117407"/>
            <a:ext cx="3959680" cy="2186781"/>
          </a:xfrm>
          <a:prstGeom prst="rect">
            <a:avLst/>
          </a:prstGeom>
          <a:ln>
            <a:noFill/>
          </a:ln>
          <a:effectLst>
            <a:outerShdw blurRad="292100" dist="139700" dir="2700000" algn="tl" rotWithShape="0">
              <a:srgbClr val="333333">
                <a:alpha val="65000"/>
              </a:srgbClr>
            </a:outerShdw>
          </a:effectLst>
        </p:spPr>
      </p:pic>
      <p:pic>
        <p:nvPicPr>
          <p:cNvPr id="7" name="Picture 3"/>
          <p:cNvPicPr>
            <a:picLocks noChangeAspect="1" noChangeArrowheads="1"/>
          </p:cNvPicPr>
          <p:nvPr/>
        </p:nvPicPr>
        <p:blipFill>
          <a:blip r:embed="rId3"/>
          <a:srcRect/>
          <a:stretch>
            <a:fillRect/>
          </a:stretch>
        </p:blipFill>
        <p:spPr bwMode="auto">
          <a:xfrm>
            <a:off x="5780314" y="476249"/>
            <a:ext cx="3067078" cy="4558289"/>
          </a:xfrm>
          <a:prstGeom prst="rect">
            <a:avLst/>
          </a:prstGeom>
          <a:ln>
            <a:noFill/>
          </a:ln>
          <a:effectLst>
            <a:outerShdw blurRad="292100" dist="139700" dir="2700000" algn="tl" rotWithShape="0">
              <a:srgbClr val="333333">
                <a:alpha val="65000"/>
              </a:srgbClr>
            </a:outerShdw>
          </a:effectLst>
        </p:spPr>
      </p:pic>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a:p>
        </p:txBody>
      </p:sp>
      <p:sp>
        <p:nvSpPr>
          <p:cNvPr id="3" name="Slide Number Placeholder 2"/>
          <p:cNvSpPr>
            <a:spLocks noGrp="1"/>
          </p:cNvSpPr>
          <p:nvPr>
            <p:ph type="sldNum" sz="quarter" idx="11"/>
          </p:nvPr>
        </p:nvSpPr>
        <p:spPr/>
        <p:txBody>
          <a:bodyPr/>
          <a:lstStyle/>
          <a:p>
            <a:fld id="{E26C71DD-127A-464D-BC93-24B7E77B3666}" type="slidenum">
              <a:rPr lang="en-US" altLang="en-US" smtClean="0"/>
              <a:pPr/>
              <a:t>87</a:t>
            </a:fld>
            <a:endParaRPr lang="en-US" altLang="en-US"/>
          </a:p>
        </p:txBody>
      </p:sp>
    </p:spTree>
    <p:extLst>
      <p:ext uri="{BB962C8B-B14F-4D97-AF65-F5344CB8AC3E}">
        <p14:creationId xmlns:p14="http://schemas.microsoft.com/office/powerpoint/2010/main" val="1140330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smtClean="0"/>
              <a:t>Field3d</a:t>
            </a:r>
            <a:endParaRPr lang="en-US" sz="4400" dirty="0"/>
          </a:p>
        </p:txBody>
      </p:sp>
      <p:sp>
        <p:nvSpPr>
          <p:cNvPr id="7" name="Content Placeholder 6"/>
          <p:cNvSpPr>
            <a:spLocks noGrp="1"/>
          </p:cNvSpPr>
          <p:nvPr>
            <p:ph idx="1"/>
          </p:nvPr>
        </p:nvSpPr>
        <p:spPr>
          <a:xfrm>
            <a:off x="304800" y="1295400"/>
            <a:ext cx="8534400" cy="4800600"/>
          </a:xfrm>
        </p:spPr>
        <p:txBody>
          <a:bodyPr/>
          <a:lstStyle/>
          <a:p>
            <a:r>
              <a:rPr lang="en-US" dirty="0" smtClean="0"/>
              <a:t>An open source library for storing </a:t>
            </a:r>
            <a:r>
              <a:rPr lang="en-US" dirty="0" err="1" smtClean="0"/>
              <a:t>voxel</a:t>
            </a:r>
            <a:r>
              <a:rPr lang="en-US" dirty="0" smtClean="0"/>
              <a:t> data. </a:t>
            </a:r>
          </a:p>
          <a:p>
            <a:r>
              <a:rPr lang="en-US" dirty="0" smtClean="0"/>
              <a:t>Provides C++ classes that handle storage in memory, as well as a file format based on HDF5 that allows the C++ objects to easily be written to and read from disk.</a:t>
            </a:r>
          </a:p>
          <a:p>
            <a:r>
              <a:rPr lang="en-US" dirty="0" smtClean="0"/>
              <a:t>Developed at Sony Pictures </a:t>
            </a:r>
            <a:r>
              <a:rPr lang="en-US" dirty="0" err="1" smtClean="0"/>
              <a:t>Imageworks</a:t>
            </a:r>
            <a:r>
              <a:rPr lang="en-US" dirty="0" smtClean="0"/>
              <a:t> as a replacement for the three different in-house file formats already used to store </a:t>
            </a:r>
            <a:r>
              <a:rPr lang="en-US" dirty="0" err="1" smtClean="0"/>
              <a:t>voxel</a:t>
            </a:r>
            <a:r>
              <a:rPr lang="en-US" dirty="0" smtClean="0"/>
              <a:t> data. </a:t>
            </a:r>
          </a:p>
          <a:p>
            <a:r>
              <a:rPr lang="en-US" dirty="0" smtClean="0"/>
              <a:t>The foundation for </a:t>
            </a:r>
            <a:r>
              <a:rPr lang="en-US" dirty="0" err="1" smtClean="0"/>
              <a:t>Imageworks</a:t>
            </a:r>
            <a:r>
              <a:rPr lang="en-US" dirty="0" smtClean="0"/>
              <a:t>’ in-house simulation framework and volume rendering software. </a:t>
            </a:r>
          </a:p>
          <a:p>
            <a:r>
              <a:rPr lang="en-US" dirty="0" smtClean="0"/>
              <a:t>It is actively used in production.</a:t>
            </a: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E4F06B06-699F-E646-827F-046DC0033A13}" type="slidenum">
              <a:rPr lang="en-US" altLang="en-US" smtClean="0"/>
              <a:pPr/>
              <a:t>88</a:t>
            </a:fld>
            <a:endParaRPr lang="en-US" altLang="en-US"/>
          </a:p>
        </p:txBody>
      </p:sp>
    </p:spTree>
    <p:extLst>
      <p:ext uri="{BB962C8B-B14F-4D97-AF65-F5344CB8AC3E}">
        <p14:creationId xmlns:p14="http://schemas.microsoft.com/office/powerpoint/2010/main" val="1394496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hlinkClick r:id="rId2"/>
              </a:rPr>
              <a:t>http://www.strongmocha.com/2009/08/03/imageworks-sony-pictures-release-open-source-program/</a:t>
            </a:r>
            <a:r>
              <a:rPr lang="en-US" dirty="0" smtClean="0"/>
              <a:t> </a:t>
            </a:r>
            <a:endParaRPr lang="en-US" dirty="0"/>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89</a:t>
            </a:fld>
            <a:endParaRPr lang="en-US" altLang="en-US"/>
          </a:p>
        </p:txBody>
      </p:sp>
    </p:spTree>
    <p:extLst>
      <p:ext uri="{BB962C8B-B14F-4D97-AF65-F5344CB8AC3E}">
        <p14:creationId xmlns:p14="http://schemas.microsoft.com/office/powerpoint/2010/main" val="1813215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defRPr/>
            </a:pPr>
            <a:r>
              <a:rPr lang="en-US" dirty="0" smtClean="0"/>
              <a:t>HDF5 Data model</a:t>
            </a:r>
            <a:endParaRPr lang="en-US" dirty="0"/>
          </a:p>
        </p:txBody>
      </p:sp>
      <p:sp>
        <p:nvSpPr>
          <p:cNvPr id="30722" name="Text Placeholder 9"/>
          <p:cNvSpPr>
            <a:spLocks noGrp="1"/>
          </p:cNvSpPr>
          <p:nvPr>
            <p:ph type="body" idx="1"/>
          </p:nvPr>
        </p:nvSpPr>
        <p:spPr/>
        <p:txBody>
          <a:bodyPr/>
          <a:lstStyle/>
          <a:p>
            <a:endParaRPr lang="en-US" altLang="en-US">
              <a:latin typeface="Arial" charset="0"/>
              <a:ea typeface="ＭＳ Ｐゴシック" charset="-128"/>
            </a:endParaRPr>
          </a:p>
        </p:txBody>
      </p:sp>
      <p:sp>
        <p:nvSpPr>
          <p:cNvPr id="30723" name="Date Placeholder 3"/>
          <p:cNvSpPr>
            <a:spLocks noGrp="1"/>
          </p:cNvSpPr>
          <p:nvPr>
            <p:ph type="dt" sz="quarter" idx="4294967295"/>
          </p:nvPr>
        </p:nvSpPr>
        <p:spPr bwMode="auto">
          <a:xfrm>
            <a:off x="304800" y="6629400"/>
            <a:ext cx="13716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mtClean="0"/>
              <a:t>May 3, 2017</a:t>
            </a:r>
            <a:endParaRPr lang="en-US" altLang="en-US"/>
          </a:p>
        </p:txBody>
      </p:sp>
      <p:sp>
        <p:nvSpPr>
          <p:cNvPr id="30725"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E433FAD-3880-5D4B-A552-079AEC473F33}" type="slidenum">
              <a:rPr lang="en-US" altLang="en-US" sz="1200">
                <a:solidFill>
                  <a:schemeClr val="bg1"/>
                </a:solidFill>
                <a:latin typeface="Arial" charset="0"/>
              </a:rPr>
              <a:pPr eaLnBrk="1" hangingPunct="1"/>
              <a:t>9</a:t>
            </a:fld>
            <a:endParaRPr lang="en-US" altLang="en-US" sz="1200">
              <a:solidFill>
                <a:schemeClr val="bg1"/>
              </a:solidFill>
              <a:latin typeface="Arial" charset="0"/>
            </a:endParaRPr>
          </a:p>
        </p:txBody>
      </p:sp>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19200" y="5638800"/>
            <a:ext cx="6400800" cy="914400"/>
          </a:xfrm>
        </p:spPr>
        <p:txBody>
          <a:bodyPr/>
          <a:lstStyle/>
          <a:p>
            <a:endParaRPr lang="en-US" dirty="0"/>
          </a:p>
        </p:txBody>
      </p:sp>
      <p:sp>
        <p:nvSpPr>
          <p:cNvPr id="2" name="Title 1"/>
          <p:cNvSpPr>
            <a:spLocks noGrp="1"/>
          </p:cNvSpPr>
          <p:nvPr>
            <p:ph type="ctrTitle"/>
          </p:nvPr>
        </p:nvSpPr>
        <p:spPr/>
        <p:txBody>
          <a:bodyPr/>
          <a:lstStyle/>
          <a:p>
            <a:r>
              <a:rPr lang="en-US" dirty="0" smtClean="0"/>
              <a:t>HDF5 Inside</a:t>
            </a:r>
            <a:r>
              <a:rPr lang="is-IS" dirty="0" smtClean="0"/>
              <a:t>…</a:t>
            </a:r>
            <a:endParaRPr lang="en-US" dirty="0"/>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a:p>
        </p:txBody>
      </p:sp>
      <p:sp>
        <p:nvSpPr>
          <p:cNvPr id="4" name="Slide Number Placeholder 3"/>
          <p:cNvSpPr>
            <a:spLocks noGrp="1"/>
          </p:cNvSpPr>
          <p:nvPr>
            <p:ph type="sldNum" sz="quarter" idx="11"/>
          </p:nvPr>
        </p:nvSpPr>
        <p:spPr/>
        <p:txBody>
          <a:bodyPr/>
          <a:lstStyle/>
          <a:p>
            <a:fld id="{E26C71DD-127A-464D-BC93-24B7E77B3666}" type="slidenum">
              <a:rPr lang="en-US" altLang="en-US" smtClean="0"/>
              <a:pPr/>
              <a:t>90</a:t>
            </a:fld>
            <a:endParaRPr lang="en-US" altLang="en-US"/>
          </a:p>
        </p:txBody>
      </p:sp>
    </p:spTree>
    <p:extLst>
      <p:ext uri="{BB962C8B-B14F-4D97-AF65-F5344CB8AC3E}">
        <p14:creationId xmlns:p14="http://schemas.microsoft.com/office/powerpoint/2010/main" val="1921873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normAutofit fontScale="85000" lnSpcReduction="10000"/>
          </a:bodyPr>
          <a:lstStyle/>
          <a:p>
            <a:r>
              <a:rPr lang="en-US" b="1" dirty="0" smtClean="0"/>
              <a:t>An adaptive mesh refinement (AMR), grid-based hybrid code which is designed to do simulations of cosmological structure formation.</a:t>
            </a:r>
            <a:endParaRPr lang="en-US" dirty="0" smtClean="0"/>
          </a:p>
        </p:txBody>
      </p:sp>
      <p:pic>
        <p:nvPicPr>
          <p:cNvPr id="4098" name="Picture 2" descr="enzo"/>
          <p:cNvPicPr>
            <a:picLocks noChangeAspect="1" noChangeArrowheads="1"/>
          </p:cNvPicPr>
          <p:nvPr/>
        </p:nvPicPr>
        <p:blipFill>
          <a:blip r:embed="rId2" cstate="print"/>
          <a:srcRect/>
          <a:stretch>
            <a:fillRect/>
          </a:stretch>
        </p:blipFill>
        <p:spPr bwMode="auto">
          <a:xfrm>
            <a:off x="381000" y="1371600"/>
            <a:ext cx="8580120" cy="1524000"/>
          </a:xfrm>
          <a:prstGeom prst="rect">
            <a:avLst/>
          </a:prstGeom>
          <a:noFill/>
        </p:spPr>
      </p:pic>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a:p>
        </p:txBody>
      </p:sp>
      <p:sp>
        <p:nvSpPr>
          <p:cNvPr id="3" name="Slide Number Placeholder 2"/>
          <p:cNvSpPr>
            <a:spLocks noGrp="1"/>
          </p:cNvSpPr>
          <p:nvPr>
            <p:ph type="sldNum" sz="quarter" idx="11"/>
          </p:nvPr>
        </p:nvSpPr>
        <p:spPr/>
        <p:txBody>
          <a:bodyPr/>
          <a:lstStyle/>
          <a:p>
            <a:fld id="{E26C71DD-127A-464D-BC93-24B7E77B3666}" type="slidenum">
              <a:rPr lang="en-US" altLang="en-US" smtClean="0"/>
              <a:pPr/>
              <a:t>91</a:t>
            </a:fld>
            <a:endParaRPr lang="en-US" altLang="en-US"/>
          </a:p>
        </p:txBody>
      </p:sp>
    </p:spTree>
    <p:extLst>
      <p:ext uri="{BB962C8B-B14F-4D97-AF65-F5344CB8AC3E}">
        <p14:creationId xmlns:p14="http://schemas.microsoft.com/office/powerpoint/2010/main" val="6275228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ENZO for?</a:t>
            </a:r>
            <a:endParaRPr lang="en-US" dirty="0"/>
          </a:p>
        </p:txBody>
      </p:sp>
      <p:sp>
        <p:nvSpPr>
          <p:cNvPr id="3" name="Content Placeholder 2"/>
          <p:cNvSpPr>
            <a:spLocks noGrp="1"/>
          </p:cNvSpPr>
          <p:nvPr>
            <p:ph idx="1"/>
          </p:nvPr>
        </p:nvSpPr>
        <p:spPr/>
        <p:txBody>
          <a:bodyPr>
            <a:normAutofit fontScale="92500"/>
          </a:bodyPr>
          <a:lstStyle/>
          <a:p>
            <a:r>
              <a:rPr lang="en-US" dirty="0" smtClean="0"/>
              <a:t>At UC San Diego ENZO cosmology is used to simulate the universe from first principles, starting near the Big Bang. </a:t>
            </a:r>
          </a:p>
          <a:p>
            <a:r>
              <a:rPr lang="en-US" dirty="0" smtClean="0"/>
              <a:t>Researchers using ENZO have conducted the most detailed simulations ever of a region of the universe more than 1.5 billion light years across.</a:t>
            </a:r>
          </a:p>
          <a:p>
            <a:r>
              <a:rPr lang="en-US" dirty="0" smtClean="0"/>
              <a:t>“We need to zoom in on these dense regions to capture the key physical processes -- including gravitation, flows of normal and ‘dark’ matter, and shock heating and </a:t>
            </a:r>
            <a:r>
              <a:rPr lang="en-US" dirty="0" err="1" smtClean="0"/>
              <a:t>radiative</a:t>
            </a:r>
            <a:r>
              <a:rPr lang="en-US" dirty="0" smtClean="0"/>
              <a:t> cooling of the gas,” said Mike Norman. “This requires ENZO’s ‘adaptive mesh refinement’ capability.”</a:t>
            </a:r>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92</a:t>
            </a:fld>
            <a:endParaRPr lang="en-US" altLang="en-US"/>
          </a:p>
        </p:txBody>
      </p:sp>
    </p:spTree>
    <p:extLst>
      <p:ext uri="{BB962C8B-B14F-4D97-AF65-F5344CB8AC3E}">
        <p14:creationId xmlns:p14="http://schemas.microsoft.com/office/powerpoint/2010/main" val="484332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81000" y="1295400"/>
            <a:ext cx="8458200" cy="5181600"/>
          </a:xfrm>
        </p:spPr>
        <p:txBody>
          <a:bodyPr>
            <a:normAutofit fontScale="77500" lnSpcReduction="20000"/>
          </a:bodyPr>
          <a:lstStyle/>
          <a:p>
            <a:r>
              <a:rPr lang="en-US" dirty="0" smtClean="0"/>
              <a:t>“AMR codes begin with a coarse grid spacing, and then spawn more detailed </a:t>
            </a:r>
            <a:r>
              <a:rPr lang="en-US" dirty="0" err="1" smtClean="0"/>
              <a:t>subgrids</a:t>
            </a:r>
            <a:r>
              <a:rPr lang="en-US" dirty="0" smtClean="0"/>
              <a:t> as needed to track key processes in higher density regions.</a:t>
            </a:r>
          </a:p>
          <a:p>
            <a:r>
              <a:rPr lang="en-US" dirty="0" smtClean="0"/>
              <a:t>“We achieved unprecedented detail by reaching seven levels of </a:t>
            </a:r>
            <a:r>
              <a:rPr lang="en-US" dirty="0" err="1" smtClean="0"/>
              <a:t>subgrids</a:t>
            </a:r>
            <a:r>
              <a:rPr lang="en-US" dirty="0" smtClean="0"/>
              <a:t> throughout the survey volume -- something never done before -- producing more than 400,000 </a:t>
            </a:r>
            <a:r>
              <a:rPr lang="en-US" dirty="0" err="1" smtClean="0"/>
              <a:t>subgrids</a:t>
            </a:r>
            <a:r>
              <a:rPr lang="en-US" dirty="0" smtClean="0"/>
              <a:t>,” said SDSC computational scientist Robert </a:t>
            </a:r>
            <a:r>
              <a:rPr lang="en-US" dirty="0" err="1" smtClean="0"/>
              <a:t>Harkness</a:t>
            </a:r>
            <a:r>
              <a:rPr lang="en-US" dirty="0" smtClean="0"/>
              <a:t>.</a:t>
            </a:r>
          </a:p>
          <a:p>
            <a:r>
              <a:rPr lang="en-US" dirty="0" smtClean="0"/>
              <a:t>“Norman is one of the largest users of supercomputing time in the world, with 16 million computing hours at the TACC, and millions more on </a:t>
            </a:r>
            <a:r>
              <a:rPr lang="en-US" dirty="0" err="1" smtClean="0"/>
              <a:t>TeraGrid</a:t>
            </a:r>
            <a:r>
              <a:rPr lang="en-US" dirty="0" smtClean="0"/>
              <a:t> systems at SDSC, PSC, and NCSA.”</a:t>
            </a:r>
          </a:p>
          <a:p>
            <a:r>
              <a:rPr lang="en-US" dirty="0" smtClean="0"/>
              <a:t>“The HDF Group provided important support for handling the output, and SDSC’s data storage environment allowed the researchers to efficiently store and manage the massive data.”</a:t>
            </a:r>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93</a:t>
            </a:fld>
            <a:endParaRPr lang="en-US" altLang="en-US"/>
          </a:p>
        </p:txBody>
      </p:sp>
    </p:spTree>
    <p:extLst>
      <p:ext uri="{BB962C8B-B14F-4D97-AF65-F5344CB8AC3E}">
        <p14:creationId xmlns:p14="http://schemas.microsoft.com/office/powerpoint/2010/main" val="1217103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199" y="1295400"/>
            <a:ext cx="8368393" cy="4830764"/>
          </a:xfrm>
        </p:spPr>
        <p:txBody>
          <a:bodyPr/>
          <a:lstStyle/>
          <a:p>
            <a:r>
              <a:rPr lang="en-US" dirty="0" smtClean="0">
                <a:hlinkClick r:id="rId2"/>
              </a:rPr>
              <a:t>http://www.sdsc.edu/us/visservices/projects/enzo/</a:t>
            </a:r>
            <a:endParaRPr lang="en-US" dirty="0"/>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94</a:t>
            </a:fld>
            <a:endParaRPr lang="en-US" altLang="en-US"/>
          </a:p>
        </p:txBody>
      </p:sp>
    </p:spTree>
    <p:extLst>
      <p:ext uri="{BB962C8B-B14F-4D97-AF65-F5344CB8AC3E}">
        <p14:creationId xmlns:p14="http://schemas.microsoft.com/office/powerpoint/2010/main" val="1081022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219200" y="5638800"/>
            <a:ext cx="6400800" cy="914400"/>
          </a:xfrm>
        </p:spPr>
        <p:txBody>
          <a:bodyPr/>
          <a:lstStyle/>
          <a:p>
            <a:endParaRPr lang="en-US" dirty="0"/>
          </a:p>
        </p:txBody>
      </p:sp>
      <p:sp>
        <p:nvSpPr>
          <p:cNvPr id="2" name="Title 1"/>
          <p:cNvSpPr>
            <a:spLocks noGrp="1"/>
          </p:cNvSpPr>
          <p:nvPr>
            <p:ph type="ctrTitle"/>
          </p:nvPr>
        </p:nvSpPr>
        <p:spPr/>
        <p:txBody>
          <a:bodyPr/>
          <a:lstStyle/>
          <a:p>
            <a:r>
              <a:rPr lang="en-US" dirty="0" smtClean="0"/>
              <a:t>HDF5 Inside</a:t>
            </a:r>
            <a:r>
              <a:rPr lang="is-IS" dirty="0" smtClean="0"/>
              <a:t>…</a:t>
            </a:r>
            <a:endParaRPr lang="en-US" dirty="0"/>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a:p>
        </p:txBody>
      </p:sp>
      <p:sp>
        <p:nvSpPr>
          <p:cNvPr id="4" name="Slide Number Placeholder 3"/>
          <p:cNvSpPr>
            <a:spLocks noGrp="1"/>
          </p:cNvSpPr>
          <p:nvPr>
            <p:ph type="sldNum" sz="quarter" idx="11"/>
          </p:nvPr>
        </p:nvSpPr>
        <p:spPr/>
        <p:txBody>
          <a:bodyPr/>
          <a:lstStyle/>
          <a:p>
            <a:fld id="{E26C71DD-127A-464D-BC93-24B7E77B3666}" type="slidenum">
              <a:rPr lang="en-US" altLang="en-US" smtClean="0"/>
              <a:pPr/>
              <a:t>95</a:t>
            </a:fld>
            <a:endParaRPr lang="en-US" altLang="en-US"/>
          </a:p>
        </p:txBody>
      </p:sp>
    </p:spTree>
    <p:extLst>
      <p:ext uri="{BB962C8B-B14F-4D97-AF65-F5344CB8AC3E}">
        <p14:creationId xmlns:p14="http://schemas.microsoft.com/office/powerpoint/2010/main" val="10282769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9" name="Subtitle 2"/>
          <p:cNvSpPr>
            <a:spLocks noGrp="1"/>
          </p:cNvSpPr>
          <p:nvPr>
            <p:ph type="subTitle" idx="1"/>
          </p:nvPr>
        </p:nvSpPr>
        <p:spPr>
          <a:xfrm>
            <a:off x="1371600" y="3200400"/>
            <a:ext cx="6400800" cy="1752600"/>
          </a:xfrm>
        </p:spPr>
        <p:txBody>
          <a:bodyPr>
            <a:normAutofit/>
          </a:bodyPr>
          <a:lstStyle/>
          <a:p>
            <a:endParaRPr lang="en-US" dirty="0" smtClean="0">
              <a:latin typeface="Arial Narrow" pitchFamily="34" charset="0"/>
            </a:endParaRPr>
          </a:p>
        </p:txBody>
      </p:sp>
      <p:sp>
        <p:nvSpPr>
          <p:cNvPr id="2" name="Date Placeholder 1"/>
          <p:cNvSpPr>
            <a:spLocks noGrp="1"/>
          </p:cNvSpPr>
          <p:nvPr>
            <p:ph type="dt" sz="half" idx="4294967295"/>
          </p:nvPr>
        </p:nvSpPr>
        <p:spPr>
          <a:xfrm>
            <a:off x="457200" y="6356350"/>
            <a:ext cx="2133600" cy="365125"/>
          </a:xfrm>
          <a:prstGeom prst="rect">
            <a:avLst/>
          </a:prstGeom>
        </p:spPr>
        <p:txBody>
          <a:bodyPr/>
          <a:lstStyle/>
          <a:p>
            <a:r>
              <a:rPr lang="en-US" smtClean="0"/>
              <a:t>May 3, 2017</a:t>
            </a:r>
            <a:endParaRPr lang="en-US"/>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B6F15528-21DE-4FAA-801E-634DDDAF4B2B}" type="slidenum">
              <a:rPr lang="en-US" smtClean="0"/>
              <a:pPr/>
              <a:t>96</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8781"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8" name="Title 1"/>
          <p:cNvSpPr>
            <a:spLocks noGrp="1"/>
          </p:cNvSpPr>
          <p:nvPr>
            <p:ph type="ctrTitle"/>
          </p:nvPr>
        </p:nvSpPr>
        <p:spPr>
          <a:xfrm>
            <a:off x="762000" y="4953000"/>
            <a:ext cx="7772400" cy="1470025"/>
          </a:xfrm>
        </p:spPr>
        <p:txBody>
          <a:bodyPr/>
          <a:lstStyle/>
          <a:p>
            <a:r>
              <a:rPr lang="en-US" dirty="0" smtClean="0"/>
              <a:t>CFD General Notation System</a:t>
            </a:r>
            <a:br>
              <a:rPr lang="en-US" dirty="0" smtClean="0"/>
            </a:br>
            <a:r>
              <a:rPr lang="en-US" sz="3200" dirty="0" smtClean="0"/>
              <a:t>CFD: Computational fluid dynamics</a:t>
            </a:r>
            <a:endParaRPr lang="en-US" dirty="0" smtClean="0">
              <a:latin typeface="Arial" pitchFamily="34" charset="0"/>
            </a:endParaRPr>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a:p>
        </p:txBody>
      </p:sp>
    </p:spTree>
    <p:extLst>
      <p:ext uri="{BB962C8B-B14F-4D97-AF65-F5344CB8AC3E}">
        <p14:creationId xmlns:p14="http://schemas.microsoft.com/office/powerpoint/2010/main" val="14490013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CFD?</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Computational </a:t>
            </a:r>
            <a:r>
              <a:rPr lang="en-US" b="1" dirty="0"/>
              <a:t>fluid dynamics </a:t>
            </a:r>
            <a:r>
              <a:rPr lang="en-US" dirty="0"/>
              <a:t>(CFD) is a branch of fluid mechanics that uses numerical methods and algorithms to solve and analyze problems that involve fluid flows. </a:t>
            </a:r>
            <a:endParaRPr lang="en-US" dirty="0" smtClean="0"/>
          </a:p>
        </p:txBody>
      </p:sp>
      <p:sp>
        <p:nvSpPr>
          <p:cNvPr id="4" name="Footer Placeholder 3"/>
          <p:cNvSpPr>
            <a:spLocks noGrp="1"/>
          </p:cNvSpPr>
          <p:nvPr>
            <p:ph type="ftr" sz="quarter" idx="10"/>
          </p:nvPr>
        </p:nvSpPr>
        <p:spPr/>
        <p:txBody>
          <a:bodyPr/>
          <a:lstStyle/>
          <a:p>
            <a:pPr>
              <a:defRPr/>
            </a:pPr>
            <a:r>
              <a:rPr lang="en-US" smtClean="0"/>
              <a:t>Future Trends in Nuclear Physics Computing</a:t>
            </a:r>
            <a:endParaRPr lang="en-US" dirty="0"/>
          </a:p>
        </p:txBody>
      </p:sp>
      <p:sp>
        <p:nvSpPr>
          <p:cNvPr id="5" name="Slide Number Placeholder 4"/>
          <p:cNvSpPr>
            <a:spLocks noGrp="1"/>
          </p:cNvSpPr>
          <p:nvPr>
            <p:ph type="sldNum" sz="quarter" idx="11"/>
          </p:nvPr>
        </p:nvSpPr>
        <p:spPr/>
        <p:txBody>
          <a:bodyPr/>
          <a:lstStyle/>
          <a:p>
            <a:fld id="{E4F06B06-699F-E646-827F-046DC0033A13}" type="slidenum">
              <a:rPr lang="en-US" altLang="en-US" smtClean="0"/>
              <a:pPr/>
              <a:t>97</a:t>
            </a:fld>
            <a:endParaRPr lang="en-US" altLang="en-US"/>
          </a:p>
        </p:txBody>
      </p:sp>
    </p:spTree>
    <p:extLst>
      <p:ext uri="{BB962C8B-B14F-4D97-AF65-F5344CB8AC3E}">
        <p14:creationId xmlns:p14="http://schemas.microsoft.com/office/powerpoint/2010/main" val="9004938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800" y="95250"/>
            <a:ext cx="627380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3400" y="4724400"/>
            <a:ext cx="8153400" cy="1938992"/>
          </a:xfrm>
          <a:prstGeom prst="rect">
            <a:avLst/>
          </a:prstGeom>
          <a:noFill/>
        </p:spPr>
        <p:txBody>
          <a:bodyPr wrap="square" rtlCol="0">
            <a:spAutoFit/>
          </a:bodyPr>
          <a:lstStyle/>
          <a:p>
            <a:r>
              <a:rPr lang="en-US" dirty="0" smtClean="0">
                <a:latin typeface="Arial" pitchFamily="34" charset="0"/>
                <a:cs typeface="Arial" pitchFamily="34" charset="0"/>
              </a:rPr>
              <a:t>This CFD </a:t>
            </a:r>
            <a:r>
              <a:rPr lang="en-US" dirty="0">
                <a:latin typeface="Arial" pitchFamily="34" charset="0"/>
                <a:cs typeface="Arial" pitchFamily="34" charset="0"/>
              </a:rPr>
              <a:t>computer generated image shows a model of the space shuttle. CFD has taken the place of wind tunnels for many evaluations of aircraft and, as computing power increases and computer models become more sophisticated, CFD will largely replace wind tunnels.</a:t>
            </a:r>
          </a:p>
        </p:txBody>
      </p:sp>
      <p:sp>
        <p:nvSpPr>
          <p:cNvPr id="3" name="Footer Placeholder 2"/>
          <p:cNvSpPr>
            <a:spLocks noGrp="1"/>
          </p:cNvSpPr>
          <p:nvPr>
            <p:ph type="ftr" sz="quarter" idx="10"/>
          </p:nvPr>
        </p:nvSpPr>
        <p:spPr/>
        <p:txBody>
          <a:bodyPr/>
          <a:lstStyle/>
          <a:p>
            <a:pPr>
              <a:defRPr/>
            </a:pPr>
            <a:r>
              <a:rPr lang="en-US" smtClean="0"/>
              <a:t>Future Trends in Nuclear Physics Computing</a:t>
            </a:r>
            <a:endParaRPr lang="en-US" dirty="0"/>
          </a:p>
        </p:txBody>
      </p:sp>
      <p:sp>
        <p:nvSpPr>
          <p:cNvPr id="4" name="Slide Number Placeholder 3"/>
          <p:cNvSpPr>
            <a:spLocks noGrp="1"/>
          </p:cNvSpPr>
          <p:nvPr>
            <p:ph type="sldNum" sz="quarter" idx="11"/>
          </p:nvPr>
        </p:nvSpPr>
        <p:spPr/>
        <p:txBody>
          <a:bodyPr/>
          <a:lstStyle/>
          <a:p>
            <a:fld id="{DC33B290-F78E-7F44-BDFF-3F9703D44CBA}" type="slidenum">
              <a:rPr lang="en-US" altLang="en-US" smtClean="0"/>
              <a:pPr/>
              <a:t>98</a:t>
            </a:fld>
            <a:endParaRPr lang="en-US" altLang="en-US"/>
          </a:p>
        </p:txBody>
      </p:sp>
    </p:spTree>
    <p:extLst>
      <p:ext uri="{BB962C8B-B14F-4D97-AF65-F5344CB8AC3E}">
        <p14:creationId xmlns:p14="http://schemas.microsoft.com/office/powerpoint/2010/main" val="1282103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98365"/>
            <a:ext cx="6802716" cy="661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pPr>
              <a:defRPr/>
            </a:pPr>
            <a:r>
              <a:rPr lang="en-US" smtClean="0"/>
              <a:t>Future Trends in Nuclear Physics Computing</a:t>
            </a:r>
            <a:endParaRPr lang="en-US" dirty="0"/>
          </a:p>
        </p:txBody>
      </p:sp>
      <p:sp>
        <p:nvSpPr>
          <p:cNvPr id="3" name="Slide Number Placeholder 2"/>
          <p:cNvSpPr>
            <a:spLocks noGrp="1"/>
          </p:cNvSpPr>
          <p:nvPr>
            <p:ph type="sldNum" sz="quarter" idx="11"/>
          </p:nvPr>
        </p:nvSpPr>
        <p:spPr/>
        <p:txBody>
          <a:bodyPr/>
          <a:lstStyle/>
          <a:p>
            <a:fld id="{DC33B290-F78E-7F44-BDFF-3F9703D44CBA}" type="slidenum">
              <a:rPr lang="en-US" altLang="en-US" smtClean="0"/>
              <a:pPr/>
              <a:t>99</a:t>
            </a:fld>
            <a:endParaRPr lang="en-US" altLang="en-US"/>
          </a:p>
        </p:txBody>
      </p:sp>
    </p:spTree>
    <p:extLst>
      <p:ext uri="{BB962C8B-B14F-4D97-AF65-F5344CB8AC3E}">
        <p14:creationId xmlns:p14="http://schemas.microsoft.com/office/powerpoint/2010/main" val="461249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BRANCHTO" val="0"/>
</p:tagLst>
</file>

<file path=ppt/theme/theme1.xml><?xml version="1.0" encoding="utf-8"?>
<a:theme xmlns:a="http://schemas.openxmlformats.org/drawingml/2006/main" name="template2">
  <a:themeElements>
    <a:clrScheme name="Presentation on product or service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Presentation on product or servic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esentation on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Presentation on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Presentation on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Presentation on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Presentation on product or service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Presentation on product or service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DF5-Intro-v3" id="{6246BBE3-C4EE-0B45-9A5A-5703730EEA61}" vid="{83277E51-C583-CD4A-92A1-25181715792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20703</TotalTime>
  <Words>5711</Words>
  <Application>Microsoft Macintosh PowerPoint</Application>
  <PresentationFormat>On-screen Show (4:3)</PresentationFormat>
  <Paragraphs>1207</Paragraphs>
  <Slides>124</Slides>
  <Notes>52</Notes>
  <HiddenSlides>36</HiddenSlides>
  <MMClips>1</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2</vt:i4>
      </vt:variant>
      <vt:variant>
        <vt:lpstr>Slide Titles</vt:lpstr>
      </vt:variant>
      <vt:variant>
        <vt:i4>124</vt:i4>
      </vt:variant>
    </vt:vector>
  </HeadingPairs>
  <TitlesOfParts>
    <vt:vector size="145" baseType="lpstr">
      <vt:lpstr>Arial Narrow</vt:lpstr>
      <vt:lpstr>Bitstream Vera Sans</vt:lpstr>
      <vt:lpstr>Calibri</vt:lpstr>
      <vt:lpstr>Candara</vt:lpstr>
      <vt:lpstr>Comic Sans MS</vt:lpstr>
      <vt:lpstr>Courier New</vt:lpstr>
      <vt:lpstr>Garamond</vt:lpstr>
      <vt:lpstr>Gill Sans</vt:lpstr>
      <vt:lpstr>Gill Sans MT</vt:lpstr>
      <vt:lpstr>Helvetica</vt:lpstr>
      <vt:lpstr>Helvetica Neue Bold Condensed</vt:lpstr>
      <vt:lpstr>MS PGothic</vt:lpstr>
      <vt:lpstr>ＭＳ Ｐゴシック</vt:lpstr>
      <vt:lpstr>Segoe UI Black</vt:lpstr>
      <vt:lpstr>Times</vt:lpstr>
      <vt:lpstr>Times New Roman</vt:lpstr>
      <vt:lpstr>Wingdings</vt:lpstr>
      <vt:lpstr>Arial</vt:lpstr>
      <vt:lpstr>template2</vt:lpstr>
      <vt:lpstr>Clip</vt:lpstr>
      <vt:lpstr>Slide</vt:lpstr>
      <vt:lpstr>Data Management with HDF5</vt:lpstr>
      <vt:lpstr>Why HDF5?</vt:lpstr>
      <vt:lpstr>Goal</vt:lpstr>
      <vt:lpstr>What is HDF5?</vt:lpstr>
      <vt:lpstr>What is HDF5?</vt:lpstr>
      <vt:lpstr>HDF5 is like …</vt:lpstr>
      <vt:lpstr>HDF5 is designed …</vt:lpstr>
      <vt:lpstr>HDF5 Ecosystem</vt:lpstr>
      <vt:lpstr>HDF5 Data model</vt:lpstr>
      <vt:lpstr>HDF5 File</vt:lpstr>
      <vt:lpstr>HDF5 Data Model</vt:lpstr>
      <vt:lpstr>HDF5 Dataset</vt:lpstr>
      <vt:lpstr>HDF5 Dataspace</vt:lpstr>
      <vt:lpstr>HDF5 Dataspace </vt:lpstr>
      <vt:lpstr>HDF5 Datatypes</vt:lpstr>
      <vt:lpstr>HDF5 Dataset</vt:lpstr>
      <vt:lpstr>HDF5 Dataset with Compound Datatype</vt:lpstr>
      <vt:lpstr>How are data elements stored?</vt:lpstr>
      <vt:lpstr>HDF5 Attributes</vt:lpstr>
      <vt:lpstr>HDF5 File</vt:lpstr>
      <vt:lpstr>HDF5 Groups and Links</vt:lpstr>
      <vt:lpstr>HDF5 software</vt:lpstr>
      <vt:lpstr>HDF5 Home Page</vt:lpstr>
      <vt:lpstr>Useful Tools For New Users</vt:lpstr>
      <vt:lpstr>Data Management Overview</vt:lpstr>
      <vt:lpstr>Data Centric Computing</vt:lpstr>
      <vt:lpstr>Data Centric Computing</vt:lpstr>
      <vt:lpstr>Why Manage Your Data?</vt:lpstr>
      <vt:lpstr>General Recommendations</vt:lpstr>
      <vt:lpstr>Scientific I/O Goals</vt:lpstr>
      <vt:lpstr>Why I/O Middleware?</vt:lpstr>
      <vt:lpstr>I/O Middleware</vt:lpstr>
      <vt:lpstr>Science Data Management Problems</vt:lpstr>
      <vt:lpstr>Problems</vt:lpstr>
      <vt:lpstr>Common Causes of I/O Problems</vt:lpstr>
      <vt:lpstr>Towards Achievable Goals</vt:lpstr>
      <vt:lpstr>Methodology</vt:lpstr>
      <vt:lpstr>Prepare a Baseline</vt:lpstr>
      <vt:lpstr>Define the Search Space</vt:lpstr>
      <vt:lpstr>Know When to Stop</vt:lpstr>
      <vt:lpstr>Managing HDF5 Data</vt:lpstr>
      <vt:lpstr>Don’t Forget: It’s a Multi-layer Problem</vt:lpstr>
      <vt:lpstr>Data and Metadata I/O in HDF5</vt:lpstr>
      <vt:lpstr>HDF5 Inside…</vt:lpstr>
      <vt:lpstr>PowerPoint Presentation</vt:lpstr>
      <vt:lpstr>The National Snow and Ice Data Center</vt:lpstr>
      <vt:lpstr>NSIDC</vt:lpstr>
      <vt:lpstr>PowerPoint Presentation</vt:lpstr>
      <vt:lpstr>Data management at NSIDC</vt:lpstr>
      <vt:lpstr>HDF5 Inside…</vt:lpstr>
      <vt:lpstr>NPOESS</vt:lpstr>
      <vt:lpstr>What is NPOESS?</vt:lpstr>
      <vt:lpstr>Benefits of NPOESS</vt:lpstr>
      <vt:lpstr>HDF5 Inside…</vt:lpstr>
      <vt:lpstr>PowerPoint Presentation</vt:lpstr>
      <vt:lpstr>PowerPoint Presentation</vt:lpstr>
      <vt:lpstr>PowerPoint Presentation</vt:lpstr>
      <vt:lpstr>Database Methods Considered</vt:lpstr>
      <vt:lpstr>Typical VISION Enterprise HDF5 File Layout</vt:lpstr>
      <vt:lpstr>HDF-5 File System</vt:lpstr>
      <vt:lpstr>The VISION Engineering Units Database – Simplified Diagram</vt:lpstr>
      <vt:lpstr>Engineering Units Database And HDF-5 File System </vt:lpstr>
      <vt:lpstr>PowerPoint Presentation</vt:lpstr>
      <vt:lpstr>PowerPoint Presentation</vt:lpstr>
      <vt:lpstr>PowerPoint Presentation</vt:lpstr>
      <vt:lpstr>HDF5 Inside…</vt:lpstr>
      <vt:lpstr>SCEC TeraShake</vt:lpstr>
      <vt:lpstr>SCEC TeraShake</vt:lpstr>
      <vt:lpstr>TeraShake Surface Seismograms</vt:lpstr>
      <vt:lpstr>Example HDF5 File</vt:lpstr>
      <vt:lpstr>HDFView</vt:lpstr>
      <vt:lpstr>PowerPoint Presentation</vt:lpstr>
      <vt:lpstr>HDF5 Inside…</vt:lpstr>
      <vt:lpstr>PowerPoint Presentation</vt:lpstr>
      <vt:lpstr>LOFAR Radiotelescope</vt:lpstr>
      <vt:lpstr>LOFAR “beams”</vt:lpstr>
      <vt:lpstr>LOFAR “beams”</vt:lpstr>
      <vt:lpstr>LOFAR “beams”</vt:lpstr>
      <vt:lpstr>LOFAR: Data Challenges and HDF5</vt:lpstr>
      <vt:lpstr>Data Variety, Complexity and Size!</vt:lpstr>
      <vt:lpstr>LOFAR Sample Dataset Sizes</vt:lpstr>
      <vt:lpstr>Astronomical Data “Containers” (non-comprehensive list)</vt:lpstr>
      <vt:lpstr>Why LOFAR chose (yet) another data format:  Hierarchical Data Format, version 5 (HDF5)</vt:lpstr>
      <vt:lpstr>Datasets of the Future…</vt:lpstr>
      <vt:lpstr>PowerPoint Presentation</vt:lpstr>
      <vt:lpstr>HDF5 Inside…</vt:lpstr>
      <vt:lpstr>Field3d</vt:lpstr>
      <vt:lpstr>Field3d</vt:lpstr>
      <vt:lpstr>PowerPoint Presentation</vt:lpstr>
      <vt:lpstr>HDF5 Inside…</vt:lpstr>
      <vt:lpstr>PowerPoint Presentation</vt:lpstr>
      <vt:lpstr>What is ENZO for?</vt:lpstr>
      <vt:lpstr>PowerPoint Presentation</vt:lpstr>
      <vt:lpstr>PowerPoint Presentation</vt:lpstr>
      <vt:lpstr>HDF5 Inside…</vt:lpstr>
      <vt:lpstr>CFD General Notation System CFD: Computational fluid dynamics</vt:lpstr>
      <vt:lpstr>What is CFD?</vt:lpstr>
      <vt:lpstr>PowerPoint Presentation</vt:lpstr>
      <vt:lpstr>PowerPoint Presentation</vt:lpstr>
      <vt:lpstr>Animations</vt:lpstr>
      <vt:lpstr>Data structures</vt:lpstr>
      <vt:lpstr>CGNS</vt:lpstr>
      <vt:lpstr>What is CGNS ?</vt:lpstr>
      <vt:lpstr>CGNS and HDF5*</vt:lpstr>
      <vt:lpstr>CGNS Steering Committee</vt:lpstr>
      <vt:lpstr>User Base</vt:lpstr>
      <vt:lpstr>CGNS Tools</vt:lpstr>
      <vt:lpstr>PowerPoint Presentation</vt:lpstr>
      <vt:lpstr>HDF5 Inside…</vt:lpstr>
      <vt:lpstr>HDF5 for financial data</vt:lpstr>
      <vt:lpstr>HDF5 Third-party Software</vt:lpstr>
      <vt:lpstr>Types of financial data found in HDF5 </vt:lpstr>
      <vt:lpstr>PowerPoint Presentation</vt:lpstr>
      <vt:lpstr>PowerPoint Presentation</vt:lpstr>
      <vt:lpstr>Tickdata archive</vt:lpstr>
      <vt:lpstr>Distribution of archive data</vt:lpstr>
      <vt:lpstr>PowerPoint Presentation</vt:lpstr>
      <vt:lpstr>PowerPoint Presentation</vt:lpstr>
      <vt:lpstr>PowerPoint Presentation</vt:lpstr>
      <vt:lpstr>HDF5 Inside…</vt:lpstr>
      <vt:lpstr>BioHDF : Toward Scalable Bioinformatics Infrastructures </vt:lpstr>
      <vt:lpstr>Next Generation DNA Sequencing</vt:lpstr>
      <vt:lpstr>BioHDF Project</vt:lpstr>
      <vt:lpstr>Thank You!  Questions?</vt:lpstr>
    </vt:vector>
  </TitlesOfParts>
  <Company>The HDF Group</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HDF5</dc:title>
  <dc:creator>csingh3</dc:creator>
  <cp:lastModifiedBy>Quincey Koziol</cp:lastModifiedBy>
  <cp:revision>177</cp:revision>
  <cp:lastPrinted>2013-08-06T15:39:34Z</cp:lastPrinted>
  <dcterms:created xsi:type="dcterms:W3CDTF">2010-09-22T14:22:02Z</dcterms:created>
  <dcterms:modified xsi:type="dcterms:W3CDTF">2017-05-03T19:12:05Z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TC010178481033</vt:lpwstr>
  </property>
</Properties>
</file>