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09" r:id="rId1"/>
  </p:sldMasterIdLst>
  <p:notesMasterIdLst>
    <p:notesMasterId r:id="rId31"/>
  </p:notesMasterIdLst>
  <p:handoutMasterIdLst>
    <p:handoutMasterId r:id="rId32"/>
  </p:handoutMasterIdLst>
  <p:sldIdLst>
    <p:sldId id="263" r:id="rId2"/>
    <p:sldId id="264" r:id="rId3"/>
    <p:sldId id="273" r:id="rId4"/>
    <p:sldId id="274" r:id="rId5"/>
    <p:sldId id="275" r:id="rId6"/>
    <p:sldId id="295" r:id="rId7"/>
    <p:sldId id="277" r:id="rId8"/>
    <p:sldId id="299" r:id="rId9"/>
    <p:sldId id="296" r:id="rId10"/>
    <p:sldId id="300" r:id="rId11"/>
    <p:sldId id="301" r:id="rId12"/>
    <p:sldId id="302" r:id="rId13"/>
    <p:sldId id="304" r:id="rId14"/>
    <p:sldId id="303" r:id="rId15"/>
    <p:sldId id="305" r:id="rId16"/>
    <p:sldId id="311" r:id="rId17"/>
    <p:sldId id="312" r:id="rId18"/>
    <p:sldId id="313" r:id="rId19"/>
    <p:sldId id="314" r:id="rId20"/>
    <p:sldId id="315" r:id="rId21"/>
    <p:sldId id="317" r:id="rId22"/>
    <p:sldId id="316" r:id="rId23"/>
    <p:sldId id="306" r:id="rId24"/>
    <p:sldId id="307" r:id="rId25"/>
    <p:sldId id="309" r:id="rId26"/>
    <p:sldId id="318" r:id="rId27"/>
    <p:sldId id="320" r:id="rId28"/>
    <p:sldId id="297" r:id="rId29"/>
    <p:sldId id="294" r:id="rId30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08" userDrawn="1">
          <p15:clr>
            <a:srgbClr val="A4A3A4"/>
          </p15:clr>
        </p15:guide>
        <p15:guide id="2" orient="horz" pos="921" userDrawn="1">
          <p15:clr>
            <a:srgbClr val="A4A3A4"/>
          </p15:clr>
        </p15:guide>
        <p15:guide id="3" pos="5472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pos="2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980"/>
    <a:srgbClr val="1D49FF"/>
    <a:srgbClr val="022B45"/>
    <a:srgbClr val="032B44"/>
    <a:srgbClr val="062A44"/>
    <a:srgbClr val="062E44"/>
    <a:srgbClr val="003366"/>
    <a:srgbClr val="336699"/>
    <a:srgbClr val="99CCFF"/>
    <a:srgbClr val="66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92"/>
    <p:restoredTop sz="94669"/>
  </p:normalViewPr>
  <p:slideViewPr>
    <p:cSldViewPr snapToGrid="0">
      <p:cViewPr varScale="1">
        <p:scale>
          <a:sx n="103" d="100"/>
          <a:sy n="103" d="100"/>
        </p:scale>
        <p:origin x="176" y="392"/>
      </p:cViewPr>
      <p:guideLst>
        <p:guide orient="horz" pos="2808"/>
        <p:guide orient="horz" pos="921"/>
        <p:guide pos="5472"/>
        <p:guide pos="2880"/>
        <p:guide pos="2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0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/>
            </a:lvl1pPr>
          </a:lstStyle>
          <a:p>
            <a:fld id="{1FACD548-DC65-A645-9D02-231C92EAC497}" type="datetime1">
              <a:rPr lang="en-US"/>
              <a:pPr/>
              <a:t>5/5/17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/>
            </a:lvl1pPr>
          </a:lstStyle>
          <a:p>
            <a:fld id="{26E48097-F5B4-B44B-AB49-F1A17E14BB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864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2DC0014-A801-CE4A-BA4D-9F6412DF10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496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3E8BCD0-3F4E-DE42-A6CE-9454F2D8E58A}" type="slidenum">
              <a:rPr lang="en-US" sz="800"/>
              <a:pPr/>
              <a:t>1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67531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Science</a:t>
            </a:r>
            <a:r>
              <a:rPr lang="en-US" baseline="0" dirty="0" smtClean="0"/>
              <a:t> use cases that can benefit from dynamic code coupling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Co-processing, computational steering: e.g., surrogate models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In those cases, want the flexibility to do zero-copy AND multiple independent executables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2A07-6942-3C48-A2A5-17A379C09E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99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“simulation”, for the Warp solver computations; 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“histograms”, for the computation and I/O of 12 histograms (e.g. Fig 3, 7);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“projections”, for the computation and I/O of 18 2D projections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-surfaces”, for the 3D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-surface computation, translucent rendering, and image I/O 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density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“statistics”, for a number of simple descriptive statistics computations and </a:t>
            </a:r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I/O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3F6E9-6AC7-3F4E-9232-66959D4A5C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2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Slide">
    <p:bg>
      <p:bgPr>
        <a:solidFill>
          <a:srgbClr val="1D49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New_DOE_Logo_White_06020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3364718"/>
            <a:ext cx="2692396" cy="49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649783" y="3356372"/>
            <a:ext cx="3305181" cy="553998"/>
            <a:chOff x="4971328" y="4203700"/>
            <a:chExt cx="3305186" cy="737759"/>
          </a:xfrm>
        </p:grpSpPr>
        <p:pic>
          <p:nvPicPr>
            <p:cNvPr id="7" name="Picture 4" descr="UClogo_rev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1328" y="4207599"/>
              <a:ext cx="700090" cy="70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>
              <a:off x="5774610" y="4203700"/>
              <a:ext cx="2501904" cy="737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>
                  <a:solidFill>
                    <a:schemeClr val="bg1"/>
                  </a:solidFill>
                  <a:latin typeface="Arial Black" charset="0"/>
                  <a:cs typeface="Arial Black" charset="0"/>
                </a:rPr>
                <a:t>UNIVERSITY OF</a:t>
              </a:r>
            </a:p>
            <a:p>
              <a:pPr eaLnBrk="1" hangingPunct="1"/>
              <a:r>
                <a:rPr lang="en-US" sz="1500">
                  <a:solidFill>
                    <a:schemeClr val="bg1"/>
                  </a:solidFill>
                  <a:latin typeface="Arial Black" charset="0"/>
                  <a:cs typeface="Arial Black" charset="0"/>
                </a:rPr>
                <a:t>CALIFORNIA</a:t>
              </a:r>
            </a:p>
          </p:txBody>
        </p:sp>
      </p:grpSp>
      <p:pic>
        <p:nvPicPr>
          <p:cNvPr id="9" name="Picture 8" descr="Berkeley_Lab_Logo_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633" y="1422259"/>
            <a:ext cx="2019810" cy="1149491"/>
          </a:xfrm>
          <a:prstGeom prst="rect">
            <a:avLst/>
          </a:prstGeom>
        </p:spPr>
      </p:pic>
      <p:pic>
        <p:nvPicPr>
          <p:cNvPr id="10" name="Picture 5" descr="New_DOE_Logo_White_060208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3364718"/>
            <a:ext cx="2692396" cy="49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 userDrawn="1"/>
        </p:nvGrpSpPr>
        <p:grpSpPr bwMode="auto">
          <a:xfrm>
            <a:off x="4649783" y="3356372"/>
            <a:ext cx="3305181" cy="553998"/>
            <a:chOff x="4971328" y="4203700"/>
            <a:chExt cx="3305186" cy="737759"/>
          </a:xfrm>
        </p:grpSpPr>
        <p:pic>
          <p:nvPicPr>
            <p:cNvPr id="12" name="Picture 4" descr="UClogo_rev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1328" y="4207599"/>
              <a:ext cx="700090" cy="70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5774610" y="4203700"/>
              <a:ext cx="2501904" cy="737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>
                  <a:solidFill>
                    <a:schemeClr val="bg1"/>
                  </a:solidFill>
                  <a:latin typeface="Arial Black" charset="0"/>
                  <a:cs typeface="Arial Black" charset="0"/>
                </a:rPr>
                <a:t>UNIVERSITY OF</a:t>
              </a:r>
            </a:p>
            <a:p>
              <a:pPr eaLnBrk="1" hangingPunct="1"/>
              <a:r>
                <a:rPr lang="en-US" sz="1500">
                  <a:solidFill>
                    <a:schemeClr val="bg1"/>
                  </a:solidFill>
                  <a:latin typeface="Arial Black" charset="0"/>
                  <a:cs typeface="Arial Black" charset="0"/>
                </a:rPr>
                <a:t>CALIFORNIA</a:t>
              </a:r>
            </a:p>
          </p:txBody>
        </p:sp>
      </p:grpSp>
      <p:pic>
        <p:nvPicPr>
          <p:cNvPr id="14" name="Picture 13" descr="Berkeley_Lab_Logo_Larg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633" y="1422259"/>
            <a:ext cx="2019810" cy="114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24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432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Footer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850216-B3E3-F44C-AA06-A30BE3D910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15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XBD200302-00063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26352" r="66402" b="1721"/>
          <a:stretch>
            <a:fillRect/>
          </a:stretch>
        </p:blipFill>
        <p:spPr bwMode="auto">
          <a:xfrm>
            <a:off x="0" y="800100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800100"/>
            <a:ext cx="9144000" cy="4343400"/>
          </a:xfrm>
          <a:prstGeom prst="rect">
            <a:avLst/>
          </a:prstGeom>
          <a:solidFill>
            <a:srgbClr val="376092">
              <a:alpha val="9097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135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" name="Rectangle 1031"/>
          <p:cNvSpPr>
            <a:spLocks noChangeArrowheads="1"/>
          </p:cNvSpPr>
          <p:nvPr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7" name="Picture 7" descr="LBNL_Banner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7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7928" y="1597819"/>
            <a:ext cx="7070271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7082971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24" descr="XBD200302-00063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26352" r="66402" b="1721"/>
          <a:stretch>
            <a:fillRect/>
          </a:stretch>
        </p:blipFill>
        <p:spPr bwMode="auto">
          <a:xfrm>
            <a:off x="0" y="800100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800100"/>
            <a:ext cx="9144000" cy="4343400"/>
          </a:xfrm>
          <a:prstGeom prst="rect">
            <a:avLst/>
          </a:prstGeom>
          <a:solidFill>
            <a:srgbClr val="376092">
              <a:alpha val="9097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135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0" name="Rectangle 1031"/>
          <p:cNvSpPr>
            <a:spLocks noChangeArrowheads="1"/>
          </p:cNvSpPr>
          <p:nvPr userDrawn="1"/>
        </p:nvSpPr>
        <p:spPr bwMode="auto">
          <a:xfrm>
            <a:off x="0" y="0"/>
            <a:ext cx="9144000" cy="80010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17" name="Picture 16" descr="LBL_PPT_banner 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0" y="142024"/>
            <a:ext cx="4099560" cy="514350"/>
          </a:xfrm>
          <a:prstGeom prst="rect">
            <a:avLst/>
          </a:prstGeom>
        </p:spPr>
      </p:pic>
      <p:pic>
        <p:nvPicPr>
          <p:cNvPr id="18" name="Picture 17" descr="DOE_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076" y="215459"/>
            <a:ext cx="2022364" cy="36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0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79910"/>
            <a:ext cx="8229599" cy="3276600"/>
          </a:xfrm>
          <a:prstGeom prst="rect">
            <a:avLst/>
          </a:prstGeo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675"/>
              </a:spcBef>
              <a:buFont typeface="Arial"/>
              <a:buChar char="•"/>
              <a:defRPr/>
            </a:lvl2pPr>
            <a:lvl3pPr marL="344091" indent="-133350">
              <a:spcBef>
                <a:spcPts val="375"/>
              </a:spcBef>
              <a:defRPr/>
            </a:lvl3pPr>
            <a:lvl4pPr marL="515541" indent="-133350">
              <a:spcBef>
                <a:spcPts val="300"/>
              </a:spcBef>
              <a:buSzPct val="50000"/>
              <a:buFont typeface="Arial"/>
              <a:buChar char="•"/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Footer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CE5702-B399-C845-9D31-C9B0C17E29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89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5176"/>
            <a:ext cx="8229600" cy="1021556"/>
          </a:xfrm>
        </p:spPr>
        <p:txBody>
          <a:bodyPr anchor="t"/>
          <a:lstStyle>
            <a:lvl1pPr algn="l">
              <a:defRPr sz="24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80035"/>
            <a:ext cx="82296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812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8960"/>
            <a:ext cx="4038600" cy="3258740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8960"/>
            <a:ext cx="4038600" cy="3258740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Footer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DCA51F-EDBC-464E-8039-ADD2DD413E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3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826544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4041775" cy="2826544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Footer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7C672D-478E-EA45-8990-ADBDCAE17E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00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Footer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46FB98-C054-0A43-9102-EC8BDC9266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Footer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233AF6-86C9-9640-976B-361267836C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03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252913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381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Footer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10DC25-1721-E44C-8E33-DE93D9592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65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1" y="195263"/>
            <a:ext cx="8229599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4611001"/>
            <a:ext cx="9144000" cy="1190"/>
          </a:xfrm>
          <a:prstGeom prst="line">
            <a:avLst/>
          </a:prstGeom>
          <a:ln w="6350" cap="flat" cmpd="sng" algn="ctr">
            <a:solidFill>
              <a:schemeClr val="tx2">
                <a:lumMod val="75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7" descr="LBNL_small_logo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6" y="4720683"/>
            <a:ext cx="568325" cy="32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4806408"/>
            <a:ext cx="3761435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450">
                <a:solidFill>
                  <a:srgbClr val="898989"/>
                </a:solidFill>
              </a:defRPr>
            </a:lvl1pPr>
          </a:lstStyle>
          <a:p>
            <a:r>
              <a:rPr lang="en-US" smtClean="0"/>
              <a:t>Footer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36031" y="4806408"/>
            <a:ext cx="678462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450">
                <a:solidFill>
                  <a:srgbClr val="898989"/>
                </a:solidFill>
              </a:defRPr>
            </a:lvl1pPr>
          </a:lstStyle>
          <a:p>
            <a:fld id="{D9233AF6-86C9-9640-976B-361267836C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449" y="4736049"/>
            <a:ext cx="1739153" cy="2919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257175" indent="-257175" algn="l" rtl="0" eaLnBrk="1" fontAlgn="base" hangingPunct="1">
        <a:spcBef>
          <a:spcPts val="675"/>
        </a:spcBef>
        <a:spcAft>
          <a:spcPct val="0"/>
        </a:spcAft>
        <a:defRPr sz="1800">
          <a:solidFill>
            <a:srgbClr val="003366"/>
          </a:solidFill>
          <a:latin typeface="+mn-lt"/>
          <a:ea typeface="+mn-ea"/>
          <a:cs typeface="+mn-cs"/>
        </a:defRPr>
      </a:lvl1pPr>
      <a:lvl2pPr marL="216694" indent="-170260" algn="l" rtl="0" eaLnBrk="1" fontAlgn="base" hangingPunct="1">
        <a:spcBef>
          <a:spcPts val="375"/>
        </a:spcBef>
        <a:spcAft>
          <a:spcPct val="0"/>
        </a:spcAft>
        <a:buSzPct val="85000"/>
        <a:buChar char="–"/>
        <a:defRPr sz="1800">
          <a:solidFill>
            <a:srgbClr val="003366"/>
          </a:solidFill>
          <a:latin typeface="+mn-lt"/>
          <a:ea typeface="+mn-ea"/>
        </a:defRPr>
      </a:lvl2pPr>
      <a:lvl3pPr marL="429816" indent="-88106" algn="l" rtl="0" eaLnBrk="1" fontAlgn="base" hangingPunct="1">
        <a:spcBef>
          <a:spcPts val="300"/>
        </a:spcBef>
        <a:spcAft>
          <a:spcPct val="0"/>
        </a:spcAft>
        <a:buSzPct val="75000"/>
        <a:buFont typeface="Lucida Grande" charset="0"/>
        <a:buChar char="–"/>
        <a:defRPr sz="1800">
          <a:solidFill>
            <a:srgbClr val="003366"/>
          </a:solidFill>
          <a:latin typeface="+mn-lt"/>
          <a:ea typeface="+mn-ea"/>
        </a:defRPr>
      </a:lvl3pPr>
      <a:lvl4pPr marL="682229" indent="-170260" algn="l" rtl="0" eaLnBrk="1" fontAlgn="base" hangingPunct="1">
        <a:spcBef>
          <a:spcPct val="20000"/>
        </a:spcBef>
        <a:spcAft>
          <a:spcPct val="0"/>
        </a:spcAft>
        <a:buSzPct val="75000"/>
        <a:buFont typeface="Lucida Grande" charset="0"/>
        <a:buChar char="–"/>
        <a:defRPr sz="1800">
          <a:solidFill>
            <a:srgbClr val="003366"/>
          </a:solidFill>
          <a:latin typeface="+mn-lt"/>
          <a:ea typeface="+mn-ea"/>
        </a:defRPr>
      </a:lvl4pPr>
      <a:lvl5pPr marL="859631" indent="-177404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rgbClr val="003366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2C5993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2C5993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2C5993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://mrzv.org/publications/henson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mrzv.org/publications/henson/" TargetMode="External"/><Relationship Id="rId3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3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tiff"/><Relationship Id="rId3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sensei-insitu.org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visitusers.org/index.php?title=VisIt-tutorial-in-sit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D49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5" name="Group 6"/>
          <p:cNvGrpSpPr>
            <a:grpSpLocks/>
          </p:cNvGrpSpPr>
          <p:nvPr/>
        </p:nvGrpSpPr>
        <p:grpSpPr bwMode="auto">
          <a:xfrm>
            <a:off x="2246710" y="3356372"/>
            <a:ext cx="4862513" cy="553998"/>
            <a:chOff x="1471421" y="4474633"/>
            <a:chExt cx="6483360" cy="737759"/>
          </a:xfrm>
        </p:grpSpPr>
        <p:pic>
          <p:nvPicPr>
            <p:cNvPr id="13317" name="Picture 5" descr="New_DOE_Logo_White_060208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421" y="4485746"/>
              <a:ext cx="2692400" cy="65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18" name="Group 5"/>
            <p:cNvGrpSpPr>
              <a:grpSpLocks/>
            </p:cNvGrpSpPr>
            <p:nvPr/>
          </p:nvGrpSpPr>
          <p:grpSpPr bwMode="auto">
            <a:xfrm>
              <a:off x="4649595" y="4474633"/>
              <a:ext cx="3305186" cy="737759"/>
              <a:chOff x="4971328" y="4203700"/>
              <a:chExt cx="3305186" cy="737759"/>
            </a:xfrm>
          </p:grpSpPr>
          <p:pic>
            <p:nvPicPr>
              <p:cNvPr id="13319" name="Picture 4" descr="UClogo_rev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1328" y="4207599"/>
                <a:ext cx="700090" cy="700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20" name="TextBox 4"/>
              <p:cNvSpPr txBox="1">
                <a:spLocks noChangeArrowheads="1"/>
              </p:cNvSpPr>
              <p:nvPr/>
            </p:nvSpPr>
            <p:spPr bwMode="auto">
              <a:xfrm>
                <a:off x="5774610" y="4203700"/>
                <a:ext cx="2501904" cy="7377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500">
                    <a:solidFill>
                      <a:schemeClr val="bg1"/>
                    </a:solidFill>
                    <a:latin typeface="Arial Black" charset="0"/>
                    <a:cs typeface="Arial Black" charset="0"/>
                  </a:rPr>
                  <a:t>UNIVERSITY OF</a:t>
                </a:r>
              </a:p>
              <a:p>
                <a:pPr eaLnBrk="1" hangingPunct="1"/>
                <a:r>
                  <a:rPr lang="en-US" sz="1500">
                    <a:solidFill>
                      <a:schemeClr val="bg1"/>
                    </a:solidFill>
                    <a:latin typeface="Arial Black" charset="0"/>
                    <a:cs typeface="Arial Black" charset="0"/>
                  </a:rPr>
                  <a:t>CALIFORNIA</a:t>
                </a:r>
              </a:p>
            </p:txBody>
          </p:sp>
        </p:grpSp>
      </p:grpSp>
      <p:pic>
        <p:nvPicPr>
          <p:cNvPr id="7" name="Picture 6" descr="Berkeley_Lab_Logo_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25" y="1456276"/>
            <a:ext cx="1514858" cy="1149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232" y="513488"/>
            <a:ext cx="2058572" cy="19136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" y="136685"/>
            <a:ext cx="7886700" cy="554460"/>
          </a:xfrm>
        </p:spPr>
        <p:txBody>
          <a:bodyPr>
            <a:normAutofit/>
          </a:bodyPr>
          <a:lstStyle/>
          <a:p>
            <a:r>
              <a:rPr lang="en-US" dirty="0" smtClean="0"/>
              <a:t>Henson: Cooperative Computing for </a:t>
            </a:r>
            <a:r>
              <a:rPr lang="en-US" i="1" dirty="0"/>
              <a:t>In Situ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038" y="773440"/>
            <a:ext cx="4057650" cy="2024624"/>
          </a:xfrm>
        </p:spPr>
        <p:txBody>
          <a:bodyPr>
            <a:normAutofit fontScale="85000" lnSpcReduction="10000"/>
          </a:bodyPr>
          <a:lstStyle/>
          <a:p>
            <a:pPr marL="0" indent="0" algn="ctr"/>
            <a:r>
              <a:rPr lang="en-US" b="1" dirty="0" smtClean="0"/>
              <a:t>Problems/Questions</a:t>
            </a:r>
          </a:p>
          <a:p>
            <a:r>
              <a:rPr lang="en-US" sz="1950" dirty="0"/>
              <a:t>Dynamic code coupling is difficult, but needed for some science use cases</a:t>
            </a:r>
          </a:p>
          <a:p>
            <a:r>
              <a:rPr lang="en-US" sz="1950" dirty="0"/>
              <a:t>Science users want simple, easy-to-use mechanisms for specifying </a:t>
            </a:r>
            <a:r>
              <a:rPr lang="en-US" sz="1950" i="1" dirty="0"/>
              <a:t>in situ/</a:t>
            </a:r>
            <a:r>
              <a:rPr lang="en-US" sz="1950" dirty="0"/>
              <a:t>in-transit code execution patterns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18304" y="4040940"/>
            <a:ext cx="3879342" cy="73866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 err="1"/>
              <a:t>Morozov</a:t>
            </a:r>
            <a:r>
              <a:rPr lang="en-US" sz="1050" dirty="0"/>
              <a:t> and </a:t>
            </a:r>
            <a:r>
              <a:rPr lang="en-US" sz="1050" dirty="0" err="1"/>
              <a:t>Lukic</a:t>
            </a:r>
            <a:r>
              <a:rPr lang="en-US" sz="1050" dirty="0"/>
              <a:t>. </a:t>
            </a:r>
            <a:r>
              <a:rPr lang="en-US" sz="1050" dirty="0">
                <a:hlinkClick r:id="rId4"/>
              </a:rPr>
              <a:t>Master of Puppets: Cooperative Multitasking for In Situ Processing</a:t>
            </a:r>
            <a:r>
              <a:rPr lang="en-US" sz="1050" dirty="0"/>
              <a:t>. Proceedings of the Symposium on High-Performance Parallel and Distributed Computing (HPDC), 2016.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42841" y="2167128"/>
            <a:ext cx="4387977" cy="1891472"/>
          </a:xfrm>
          <a:prstGeom prst="rect">
            <a:avLst/>
          </a:prstGeom>
        </p:spPr>
        <p:txBody>
          <a:bodyPr vert="horz" lIns="68580" tIns="34290" rIns="68580" bIns="3429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b="1" dirty="0"/>
              <a:t>Results</a:t>
            </a:r>
          </a:p>
          <a:p>
            <a:r>
              <a:rPr lang="en-US" sz="2100" dirty="0"/>
              <a:t>Flexibility: supports broader set of use cases, e.g., surrogate models, computational steering, two-way data movement</a:t>
            </a:r>
          </a:p>
          <a:p>
            <a:r>
              <a:rPr lang="en-US" sz="2100" dirty="0"/>
              <a:t>Performance: Zero-copy data sharing with separate executables</a:t>
            </a:r>
          </a:p>
          <a:p>
            <a:r>
              <a:rPr lang="en-US" sz="2100" dirty="0"/>
              <a:t>Study at scale using analysis with a cosmology code published at HPDC 2016</a:t>
            </a:r>
          </a:p>
          <a:p>
            <a:r>
              <a:rPr lang="en-US" sz="2100" dirty="0"/>
              <a:t>Open source code release: </a:t>
            </a:r>
            <a:r>
              <a:rPr lang="en-US" sz="2100" dirty="0" err="1"/>
              <a:t>vis.lbl.gov</a:t>
            </a:r>
            <a:r>
              <a:rPr lang="en-US" sz="2100" dirty="0"/>
              <a:t>/Software</a:t>
            </a:r>
          </a:p>
          <a:p>
            <a:endParaRPr lang="en-US" sz="21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038" y="2636144"/>
            <a:ext cx="4318254" cy="2137024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325" b="1" dirty="0"/>
              <a:t>Approach</a:t>
            </a:r>
          </a:p>
          <a:p>
            <a:r>
              <a:rPr lang="en-US" sz="2325" dirty="0"/>
              <a:t>View in situ as a dynamic coupling of code</a:t>
            </a:r>
          </a:p>
          <a:p>
            <a:r>
              <a:rPr lang="en-US" sz="2325" dirty="0"/>
              <a:t>Externalize control, simple but powerful scripting language (loops, conditionals)</a:t>
            </a:r>
          </a:p>
          <a:p>
            <a:r>
              <a:rPr lang="en-US" sz="2325" dirty="0"/>
              <a:t>Puppet model – modular, easily extensible</a:t>
            </a:r>
          </a:p>
          <a:p>
            <a:r>
              <a:rPr lang="en-US" sz="2325" b="1" dirty="0"/>
              <a:t>Codes are executables and DLLs, can share memory without any changes</a:t>
            </a:r>
          </a:p>
          <a:p>
            <a:r>
              <a:rPr lang="en-US" sz="2325" dirty="0"/>
              <a:t>Minimal </a:t>
            </a:r>
            <a:r>
              <a:rPr lang="en-US" sz="2325"/>
              <a:t>impact of instrumentation on code</a:t>
            </a:r>
            <a:endParaRPr lang="en-US" sz="2325" dirty="0"/>
          </a:p>
          <a:p>
            <a:endParaRPr lang="en-US" sz="2100" dirty="0"/>
          </a:p>
        </p:txBody>
      </p:sp>
      <p:sp>
        <p:nvSpPr>
          <p:cNvPr id="10" name="TextBox 9"/>
          <p:cNvSpPr txBox="1"/>
          <p:nvPr/>
        </p:nvSpPr>
        <p:spPr>
          <a:xfrm>
            <a:off x="6380254" y="953224"/>
            <a:ext cx="2217392" cy="106182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A </a:t>
            </a:r>
            <a:r>
              <a:rPr lang="en-US" sz="1050" dirty="0" err="1"/>
              <a:t>lightcone</a:t>
            </a:r>
            <a:r>
              <a:rPr lang="en-US" sz="1050" dirty="0"/>
              <a:t> calculation, computed in situ, helps computational cosmologists to construct mock sky catalogs, essential to prepare for the next generation sky surveys</a:t>
            </a:r>
          </a:p>
        </p:txBody>
      </p:sp>
    </p:spTree>
    <p:extLst>
      <p:ext uri="{BB962C8B-B14F-4D97-AF65-F5344CB8AC3E}">
        <p14:creationId xmlns:p14="http://schemas.microsoft.com/office/powerpoint/2010/main" val="32829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Henson Code Example – Data Producer (Simulation)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Footer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E5702-B399-C845-9D31-C9B0C17E294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17675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258391" y="2050025"/>
            <a:ext cx="3502448" cy="235975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58390" y="2286000"/>
            <a:ext cx="8885609" cy="737419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258389" y="2997697"/>
            <a:ext cx="3502448" cy="235975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633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180" y="1578079"/>
            <a:ext cx="6599819" cy="2167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Henson Code Example – Data Consumer (Analysis)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Footer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E5702-B399-C845-9D31-C9B0C17E294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Left Brace 6"/>
          <p:cNvSpPr/>
          <p:nvPr/>
        </p:nvSpPr>
        <p:spPr bwMode="auto">
          <a:xfrm>
            <a:off x="1976881" y="2074053"/>
            <a:ext cx="361037" cy="919869"/>
          </a:xfrm>
          <a:prstGeom prst="lef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965" y="2074053"/>
            <a:ext cx="157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Ingest data</a:t>
            </a:r>
            <a:endParaRPr lang="en-US" dirty="0"/>
          </a:p>
        </p:txBody>
      </p:sp>
      <p:sp>
        <p:nvSpPr>
          <p:cNvPr id="9" name="Left Brace 8"/>
          <p:cNvSpPr/>
          <p:nvPr/>
        </p:nvSpPr>
        <p:spPr bwMode="auto">
          <a:xfrm>
            <a:off x="1976880" y="3214596"/>
            <a:ext cx="361037" cy="339766"/>
          </a:xfrm>
          <a:prstGeom prst="lef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778" y="2993922"/>
            <a:ext cx="157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Output data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 bwMode="auto">
          <a:xfrm>
            <a:off x="2455901" y="3451123"/>
            <a:ext cx="2234083" cy="373796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2475367" y="2951727"/>
            <a:ext cx="2819304" cy="307113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80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Henson Code Example – In Situ Script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179910"/>
            <a:ext cx="4532240" cy="3276600"/>
          </a:xfrm>
        </p:spPr>
        <p:txBody>
          <a:bodyPr/>
          <a:lstStyle/>
          <a:p>
            <a:r>
              <a:rPr lang="en-US" sz="2800" dirty="0" smtClean="0"/>
              <a:t>4 puppets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One producer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Three analysis steps</a:t>
            </a:r>
          </a:p>
          <a:p>
            <a:pPr marL="0" indent="0"/>
            <a:r>
              <a:rPr lang="en-US" sz="2800" dirty="0" smtClean="0"/>
              <a:t>Zero-copy data sharing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Footer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E5702-B399-C845-9D31-C9B0C17E294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42" y="1435648"/>
            <a:ext cx="4251187" cy="217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2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204" y="1273701"/>
            <a:ext cx="7567796" cy="2793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Henson Code Example – In Transit Script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Footer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E5702-B399-C845-9D31-C9B0C17E294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 bwMode="auto">
          <a:xfrm>
            <a:off x="1451113" y="1143002"/>
            <a:ext cx="7623313" cy="1411357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12642" y="1630020"/>
            <a:ext cx="1209261" cy="45720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Puppets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451112" y="2533378"/>
            <a:ext cx="7623313" cy="1628949"/>
          </a:xfrm>
          <a:prstGeom prst="roundRect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12642" y="2946120"/>
            <a:ext cx="1209261" cy="782661"/>
          </a:xfrm>
          <a:prstGeom prst="roundRect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Henson Script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136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Henson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076035"/>
            <a:ext cx="5526156" cy="3276600"/>
          </a:xfrm>
        </p:spPr>
        <p:txBody>
          <a:bodyPr/>
          <a:lstStyle/>
          <a:p>
            <a:r>
              <a:rPr lang="en-US" dirty="0" smtClean="0"/>
              <a:t>Flexible, modular design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Puppets are the modular, combinable components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 simple scripting language for composing </a:t>
            </a:r>
            <a:r>
              <a:rPr lang="en-US" i="1" dirty="0" smtClean="0"/>
              <a:t>in situ</a:t>
            </a:r>
            <a:r>
              <a:rPr lang="en-US" dirty="0" smtClean="0"/>
              <a:t> and </a:t>
            </a:r>
            <a:r>
              <a:rPr lang="en-US" i="1" dirty="0" smtClean="0"/>
              <a:t>in transit </a:t>
            </a:r>
            <a:r>
              <a:rPr lang="en-US" dirty="0" smtClean="0"/>
              <a:t>configurations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Code coupling, including advanced methods: e.g., surrogate models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Runs at scale, negligible overhead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See the 2016 HPDC paper for more information.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Footer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E5702-B399-C845-9D31-C9B0C17E294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1" y="4376158"/>
            <a:ext cx="6212255" cy="41549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 err="1"/>
              <a:t>Morozov</a:t>
            </a:r>
            <a:r>
              <a:rPr lang="en-US" sz="1050" dirty="0"/>
              <a:t> and </a:t>
            </a:r>
            <a:r>
              <a:rPr lang="en-US" sz="1050" dirty="0" err="1"/>
              <a:t>Lukic</a:t>
            </a:r>
            <a:r>
              <a:rPr lang="en-US" sz="1050" dirty="0"/>
              <a:t>. </a:t>
            </a:r>
            <a:r>
              <a:rPr lang="en-US" sz="1050" dirty="0">
                <a:hlinkClick r:id="rId2"/>
              </a:rPr>
              <a:t>Master of Puppets: Cooperative Multitasking for In Situ Processing</a:t>
            </a:r>
            <a:r>
              <a:rPr lang="en-US" sz="1050" dirty="0"/>
              <a:t>. Proceedings of the Symposium on High-Performance Parallel and Distributed Computing (HPDC), 2016.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358" y="947038"/>
            <a:ext cx="2989495" cy="297953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8883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to Portability of Methods, Across Infrastructures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462337"/>
            <a:ext cx="2857500" cy="122872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6249" t="6666" r="2501" b="19999"/>
          <a:stretch/>
        </p:blipFill>
        <p:spPr>
          <a:xfrm>
            <a:off x="5026434" y="2345707"/>
            <a:ext cx="3488916" cy="201989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80457" y="2833426"/>
            <a:ext cx="1153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API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23583" y="1805452"/>
            <a:ext cx="2547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Data Model</a:t>
            </a:r>
          </a:p>
        </p:txBody>
      </p:sp>
    </p:spTree>
    <p:extLst>
      <p:ext uri="{BB962C8B-B14F-4D97-AF65-F5344CB8AC3E}">
        <p14:creationId xmlns:p14="http://schemas.microsoft.com/office/powerpoint/2010/main" val="191981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Portability and the </a:t>
            </a:r>
            <a:r>
              <a:rPr lang="en-US" i="1" dirty="0" smtClean="0"/>
              <a:t>In Situ</a:t>
            </a:r>
            <a:r>
              <a:rPr lang="en-US" dirty="0" smtClean="0"/>
              <a:t>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937207"/>
            <a:ext cx="4661451" cy="3276600"/>
          </a:xfrm>
        </p:spPr>
        <p:txBody>
          <a:bodyPr/>
          <a:lstStyle/>
          <a:p>
            <a:r>
              <a:rPr lang="en-US" dirty="0" smtClean="0"/>
              <a:t>Let’s say that: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You are a sim code developer and want to instrument your code to use </a:t>
            </a:r>
            <a:r>
              <a:rPr lang="en-US" i="1" dirty="0" smtClean="0"/>
              <a:t>in situ</a:t>
            </a:r>
            <a:r>
              <a:rPr lang="en-US" dirty="0" smtClean="0"/>
              <a:t> methods and infrastructure.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You are a developer of methods to be run </a:t>
            </a:r>
            <a:r>
              <a:rPr lang="en-US" i="1" dirty="0" smtClean="0"/>
              <a:t>in situ</a:t>
            </a:r>
            <a:r>
              <a:rPr lang="en-US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Each of those 4-5 </a:t>
            </a:r>
            <a:r>
              <a:rPr lang="en-US" i="1" dirty="0" smtClean="0"/>
              <a:t>in situ</a:t>
            </a:r>
            <a:r>
              <a:rPr lang="en-US" dirty="0" smtClean="0"/>
              <a:t> infrastructures has a different API. </a:t>
            </a:r>
            <a:r>
              <a:rPr lang="en-US" dirty="0" smtClean="0">
                <a:sym typeface="Wingdings"/>
              </a:rPr>
              <a:t> </a:t>
            </a:r>
            <a:endParaRPr lang="en-US" dirty="0"/>
          </a:p>
          <a:p>
            <a:pPr marL="0" indent="0"/>
            <a:r>
              <a:rPr lang="en-US" dirty="0" smtClean="0"/>
              <a:t>An “generic” interface would be highly beneficial: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Code portability, reusability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Reduced costs of code dev, maintenance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Footer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E5702-B399-C845-9D31-C9B0C17E294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380" y="1179910"/>
            <a:ext cx="2658718" cy="2658718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3169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SENSEI Generic </a:t>
            </a:r>
            <a:r>
              <a:rPr lang="en-US" i="1" dirty="0" smtClean="0"/>
              <a:t>In Situ </a:t>
            </a:r>
            <a:r>
              <a:rPr lang="en-US" dirty="0" smtClean="0"/>
              <a:t>Interface?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30682"/>
            <a:ext cx="5324475" cy="3263504"/>
          </a:xfrm>
        </p:spPr>
        <p:txBody>
          <a:bodyPr>
            <a:normAutofit/>
          </a:bodyPr>
          <a:lstStyle/>
          <a:p>
            <a:r>
              <a:rPr lang="en-US" dirty="0" smtClean="0"/>
              <a:t>Problem statement</a:t>
            </a:r>
          </a:p>
          <a:p>
            <a:pPr lvl="1"/>
            <a:r>
              <a:rPr lang="en-US" dirty="0" smtClean="0"/>
              <a:t>Multiple </a:t>
            </a:r>
            <a:r>
              <a:rPr lang="en-US" i="1" dirty="0" smtClean="0"/>
              <a:t>in situ</a:t>
            </a:r>
            <a:r>
              <a:rPr lang="en-US" dirty="0" smtClean="0"/>
              <a:t> infrastructures, multiple instrumentation APIs</a:t>
            </a:r>
          </a:p>
          <a:p>
            <a:pPr lvl="1"/>
            <a:r>
              <a:rPr lang="en-US" dirty="0" smtClean="0"/>
              <a:t>Little opportunity for code/method reusability</a:t>
            </a:r>
          </a:p>
          <a:p>
            <a:r>
              <a:rPr lang="en-US" dirty="0" smtClean="0"/>
              <a:t>Approach – an API that:</a:t>
            </a:r>
          </a:p>
          <a:p>
            <a:pPr lvl="1"/>
            <a:r>
              <a:rPr lang="en-US" dirty="0" smtClean="0"/>
              <a:t>Enables a simulation code to use “any” </a:t>
            </a:r>
            <a:r>
              <a:rPr lang="en-US" i="1" dirty="0" smtClean="0"/>
              <a:t>in situ</a:t>
            </a:r>
            <a:r>
              <a:rPr lang="en-US" dirty="0" smtClean="0"/>
              <a:t> infrastructure through a single API</a:t>
            </a:r>
          </a:p>
          <a:p>
            <a:pPr lvl="1"/>
            <a:r>
              <a:rPr lang="en-US" dirty="0" smtClean="0"/>
              <a:t>Enables a new </a:t>
            </a:r>
            <a:r>
              <a:rPr lang="en-US" i="1" dirty="0" smtClean="0"/>
              <a:t>in situ</a:t>
            </a:r>
            <a:r>
              <a:rPr lang="en-US" dirty="0" smtClean="0"/>
              <a:t> method to be used/invoked from “anywhere” w/o modification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5" y="1619250"/>
            <a:ext cx="2881313" cy="204706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3875" y="4249911"/>
            <a:ext cx="3954607" cy="43858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25" dirty="0"/>
              <a:t>U. </a:t>
            </a:r>
            <a:r>
              <a:rPr lang="en-US" sz="1125" dirty="0" err="1"/>
              <a:t>Ayachit</a:t>
            </a:r>
            <a:r>
              <a:rPr lang="en-US" sz="1125" dirty="0"/>
              <a:t>, </a:t>
            </a:r>
            <a:r>
              <a:rPr lang="en-US" sz="1125" i="1" dirty="0"/>
              <a:t>et al., The SENSEI Generic In Situ Interface</a:t>
            </a:r>
            <a:r>
              <a:rPr lang="en-US" sz="1125" dirty="0"/>
              <a:t>, ISAV 2016 (SC16 workshop), Nov 2016.</a:t>
            </a:r>
          </a:p>
        </p:txBody>
      </p:sp>
    </p:spTree>
    <p:extLst>
      <p:ext uri="{BB962C8B-B14F-4D97-AF65-F5344CB8AC3E}">
        <p14:creationId xmlns:p14="http://schemas.microsoft.com/office/powerpoint/2010/main" val="212481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557" y="285751"/>
            <a:ext cx="7886700" cy="994172"/>
          </a:xfrm>
        </p:spPr>
        <p:txBody>
          <a:bodyPr/>
          <a:lstStyle/>
          <a:p>
            <a:r>
              <a:rPr lang="en-US" dirty="0" smtClean="0"/>
              <a:t>SENSEI </a:t>
            </a:r>
            <a:r>
              <a:rPr lang="en-US" i="1" dirty="0" smtClean="0"/>
              <a:t>In Situ</a:t>
            </a:r>
            <a:r>
              <a:rPr lang="en-US" dirty="0" smtClean="0"/>
              <a:t> Interface, </a:t>
            </a:r>
            <a:r>
              <a:rPr lang="en-US" dirty="0" err="1" smtClean="0"/>
              <a:t>ctd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9" y="1113063"/>
            <a:ext cx="4410582" cy="1547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2362961"/>
            <a:ext cx="4810125" cy="2682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3875" y="4249911"/>
            <a:ext cx="3954607" cy="43858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25" dirty="0"/>
              <a:t>U. </a:t>
            </a:r>
            <a:r>
              <a:rPr lang="en-US" sz="1125" dirty="0" err="1"/>
              <a:t>Ayachit</a:t>
            </a:r>
            <a:r>
              <a:rPr lang="en-US" sz="1125" dirty="0"/>
              <a:t>, </a:t>
            </a:r>
            <a:r>
              <a:rPr lang="en-US" sz="1125" i="1" dirty="0"/>
              <a:t>et al., The SENSEI Generic In Situ Interface</a:t>
            </a:r>
            <a:r>
              <a:rPr lang="en-US" sz="1125" dirty="0"/>
              <a:t>, ISAV 2016 (SC16 workshop), Nov 2016.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72125" y="762001"/>
            <a:ext cx="3476625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25" dirty="0"/>
              <a:t>Data model strategy: developer provides a mapping from sim-side to </a:t>
            </a:r>
            <a:r>
              <a:rPr lang="en-US" sz="1125" dirty="0" err="1"/>
              <a:t>vtkGenericDataArray</a:t>
            </a:r>
            <a:r>
              <a:rPr lang="en-US" sz="1125" dirty="0"/>
              <a:t>, and from </a:t>
            </a:r>
            <a:r>
              <a:rPr lang="en-US" sz="1125" dirty="0" err="1"/>
              <a:t>vtkGenericDataArray</a:t>
            </a:r>
            <a:r>
              <a:rPr lang="en-US" sz="1125" dirty="0"/>
              <a:t> to consumer-side data structures.</a:t>
            </a:r>
          </a:p>
          <a:p>
            <a:endParaRPr lang="en-US" sz="1125" dirty="0"/>
          </a:p>
          <a:p>
            <a:r>
              <a:rPr lang="en-US" sz="1125" dirty="0"/>
              <a:t>Notes: array of structures, structure of arrays, zero-copy (where possible), shallow or deep copies if needed.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3875" y="3223947"/>
            <a:ext cx="3667125" cy="2654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25" dirty="0"/>
              <a:t>Adaptors for </a:t>
            </a:r>
            <a:r>
              <a:rPr lang="en-US" sz="1125" dirty="0" err="1"/>
              <a:t>VisIt</a:t>
            </a:r>
            <a:r>
              <a:rPr lang="en-US" sz="1125" dirty="0"/>
              <a:t>/</a:t>
            </a:r>
            <a:r>
              <a:rPr lang="en-US" sz="1125" dirty="0" err="1"/>
              <a:t>Libsim</a:t>
            </a:r>
            <a:r>
              <a:rPr lang="en-US" sz="1125" dirty="0"/>
              <a:t>, </a:t>
            </a:r>
            <a:r>
              <a:rPr lang="en-US" sz="1125" dirty="0" err="1"/>
              <a:t>Paraview</a:t>
            </a:r>
            <a:r>
              <a:rPr lang="en-US" sz="1125" dirty="0"/>
              <a:t>/Catalyst, ADIOS.</a:t>
            </a:r>
          </a:p>
        </p:txBody>
      </p:sp>
    </p:spTree>
    <p:extLst>
      <p:ext uri="{BB962C8B-B14F-4D97-AF65-F5344CB8AC3E}">
        <p14:creationId xmlns:p14="http://schemas.microsoft.com/office/powerpoint/2010/main" val="117970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2183947" y="1297195"/>
            <a:ext cx="6324622" cy="1102519"/>
          </a:xfrm>
        </p:spPr>
        <p:txBody>
          <a:bodyPr/>
          <a:lstStyle/>
          <a:p>
            <a:r>
              <a:rPr lang="en-US" dirty="0"/>
              <a:t>Overcoming I/O Limitations on HPC Platforms with </a:t>
            </a:r>
            <a:r>
              <a:rPr lang="en-US" i="1" dirty="0"/>
              <a:t>In Situ </a:t>
            </a:r>
            <a:r>
              <a:rPr lang="en-US" dirty="0"/>
              <a:t>Methods and Infrastructure for Analysis and Visualization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 bwMode="auto">
          <a:xfrm>
            <a:off x="2171700" y="2769006"/>
            <a:ext cx="5312228" cy="13144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E. Wes Bethel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350" b="0" dirty="0">
                <a:latin typeface="Arial" charset="0"/>
                <a:ea typeface="ＭＳ Ｐゴシック" charset="0"/>
                <a:cs typeface="ＭＳ Ｐゴシック" charset="0"/>
              </a:rPr>
              <a:t>Lawrence Berkeley National Laboratory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500" dirty="0" smtClean="0">
                <a:latin typeface="Arial" charset="0"/>
                <a:ea typeface="ＭＳ Ｐゴシック" charset="0"/>
                <a:cs typeface="ＭＳ Ｐゴシック" charset="0"/>
              </a:rPr>
              <a:t>05 May 2017</a:t>
            </a:r>
            <a:endParaRPr lang="en-US" sz="15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500" dirty="0" smtClean="0">
                <a:latin typeface="Arial" charset="0"/>
                <a:ea typeface="ＭＳ Ｐゴシック" charset="0"/>
                <a:cs typeface="ＭＳ Ｐゴシック" charset="0"/>
              </a:rPr>
              <a:t>Trends 2017 - Jefferson Lab </a:t>
            </a:r>
            <a:endParaRPr lang="en-US" sz="15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500" dirty="0" smtClean="0">
                <a:latin typeface="Arial" charset="0"/>
                <a:ea typeface="ＭＳ Ｐゴシック" charset="0"/>
                <a:cs typeface="ＭＳ Ｐゴシック" charset="0"/>
              </a:rPr>
              <a:t>Newport News, VA, </a:t>
            </a: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54439"/>
            <a:ext cx="7886700" cy="554460"/>
          </a:xfrm>
        </p:spPr>
        <p:txBody>
          <a:bodyPr>
            <a:normAutofit fontScale="90000"/>
          </a:bodyPr>
          <a:lstStyle/>
          <a:p>
            <a:r>
              <a:rPr lang="en-US" dirty="0"/>
              <a:t>Low-overhead, Scalable </a:t>
            </a:r>
            <a:r>
              <a:rPr lang="en-US" i="1" dirty="0"/>
              <a:t>In Situ </a:t>
            </a:r>
            <a:r>
              <a:rPr lang="en-US" dirty="0"/>
              <a:t>Infrastructure Accelerates Scientific Knowledge Discovery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" y="900164"/>
            <a:ext cx="2811780" cy="2545911"/>
          </a:xfrm>
        </p:spPr>
        <p:txBody>
          <a:bodyPr>
            <a:normAutofit fontScale="77500" lnSpcReduction="20000"/>
          </a:bodyPr>
          <a:lstStyle/>
          <a:p>
            <a:pPr marL="0" indent="0"/>
            <a:r>
              <a:rPr lang="en-US" sz="2325" b="1" dirty="0">
                <a:solidFill>
                  <a:srgbClr val="106636"/>
                </a:solidFill>
              </a:rPr>
              <a:t>Key questions:</a:t>
            </a:r>
          </a:p>
          <a:p>
            <a:r>
              <a:rPr lang="en-US" dirty="0" smtClean="0"/>
              <a:t>How much overhead does an in situ infrastructure incur?</a:t>
            </a:r>
          </a:p>
          <a:p>
            <a:r>
              <a:rPr lang="en-US" dirty="0" smtClean="0"/>
              <a:t>How well does it scale? </a:t>
            </a:r>
          </a:p>
          <a:p>
            <a:r>
              <a:rPr lang="en-US" dirty="0" smtClean="0"/>
              <a:t>How much faster is in situ than post hoc?</a:t>
            </a:r>
          </a:p>
          <a:p>
            <a:r>
              <a:rPr lang="en-US" dirty="0" smtClean="0"/>
              <a:t>What about portability of methods?</a:t>
            </a:r>
          </a:p>
          <a:p>
            <a:r>
              <a:rPr lang="en-US" dirty="0" smtClean="0"/>
              <a:t>Applicability to time-varying problems?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13724" y="900164"/>
            <a:ext cx="2811780" cy="300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750"/>
              </a:spcBef>
            </a:pPr>
            <a:r>
              <a:rPr lang="en-US" sz="1800" b="1" dirty="0">
                <a:solidFill>
                  <a:srgbClr val="106636"/>
                </a:solidFill>
              </a:rPr>
              <a:t>Approach:</a:t>
            </a:r>
          </a:p>
          <a:p>
            <a:pPr marL="257175" indent="-257175">
              <a:lnSpc>
                <a:spcPct val="70000"/>
              </a:lnSpc>
              <a:spcBef>
                <a:spcPts val="750"/>
              </a:spcBef>
              <a:buFont typeface="Arial"/>
              <a:buChar char="•"/>
            </a:pPr>
            <a:r>
              <a:rPr lang="en-US" sz="1650" dirty="0"/>
              <a:t>Use </a:t>
            </a:r>
            <a:r>
              <a:rPr lang="en-US" sz="1650" dirty="0" err="1"/>
              <a:t>Miniapps</a:t>
            </a:r>
            <a:r>
              <a:rPr lang="en-US" sz="1650" dirty="0"/>
              <a:t> that follow key design and execution patterns.</a:t>
            </a:r>
          </a:p>
          <a:p>
            <a:pPr marL="257175" indent="-257175">
              <a:lnSpc>
                <a:spcPct val="70000"/>
              </a:lnSpc>
              <a:spcBef>
                <a:spcPts val="750"/>
              </a:spcBef>
              <a:buFont typeface="Arial"/>
              <a:buChar char="•"/>
            </a:pPr>
            <a:r>
              <a:rPr lang="en-US" sz="1650" dirty="0"/>
              <a:t>Scalability studies, and studies that compare in situ and post hoc time-to-solution.</a:t>
            </a:r>
          </a:p>
          <a:p>
            <a:pPr marL="257175" indent="-257175">
              <a:lnSpc>
                <a:spcPct val="70000"/>
              </a:lnSpc>
              <a:spcBef>
                <a:spcPts val="750"/>
              </a:spcBef>
              <a:buFont typeface="Arial"/>
              <a:buChar char="•"/>
            </a:pPr>
            <a:r>
              <a:rPr lang="en-US" sz="1650" dirty="0"/>
              <a:t>Generic data interface for portability across methods, infrastructures.</a:t>
            </a:r>
          </a:p>
          <a:p>
            <a:pPr marL="257175" indent="-257175">
              <a:lnSpc>
                <a:spcPct val="70000"/>
              </a:lnSpc>
              <a:spcBef>
                <a:spcPts val="750"/>
              </a:spcBef>
              <a:buFont typeface="Arial"/>
              <a:buChar char="•"/>
            </a:pPr>
            <a:r>
              <a:rPr lang="en-US" sz="1650" dirty="0"/>
              <a:t>Novel in situ method based on autocorrelation for time-varying analysis.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770297" y="900164"/>
            <a:ext cx="2811780" cy="35404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ts val="750"/>
              </a:spcBef>
            </a:pPr>
            <a:r>
              <a:rPr lang="en-US" sz="1800" b="1" dirty="0">
                <a:solidFill>
                  <a:srgbClr val="106636"/>
                </a:solidFill>
              </a:rPr>
              <a:t>Results:</a:t>
            </a:r>
          </a:p>
          <a:p>
            <a:pPr marL="257175" indent="-257175">
              <a:lnSpc>
                <a:spcPct val="70000"/>
              </a:lnSpc>
              <a:spcBef>
                <a:spcPts val="750"/>
              </a:spcBef>
              <a:buFont typeface="Arial"/>
              <a:buChar char="•"/>
            </a:pPr>
            <a:r>
              <a:rPr lang="en-US" sz="1650" dirty="0" err="1"/>
              <a:t>Miniapp</a:t>
            </a:r>
            <a:r>
              <a:rPr lang="en-US" sz="1650" dirty="0"/>
              <a:t> that does BSP time-varying computations at each core. </a:t>
            </a:r>
          </a:p>
          <a:p>
            <a:pPr marL="257175" indent="-257175">
              <a:lnSpc>
                <a:spcPct val="70000"/>
              </a:lnSpc>
              <a:spcBef>
                <a:spcPts val="750"/>
              </a:spcBef>
              <a:buFont typeface="Arial"/>
              <a:buChar char="•"/>
            </a:pPr>
            <a:r>
              <a:rPr lang="en-US" sz="1650" dirty="0"/>
              <a:t>Interface memory footprint cost: negligible impact in weak scaling configuration (1K, 6K, 45K cores on Cori/NERSC).</a:t>
            </a:r>
          </a:p>
          <a:p>
            <a:pPr marL="257175" indent="-257175">
              <a:lnSpc>
                <a:spcPct val="70000"/>
              </a:lnSpc>
              <a:spcBef>
                <a:spcPts val="750"/>
              </a:spcBef>
              <a:buFont typeface="Arial"/>
              <a:buChar char="•"/>
            </a:pPr>
            <a:r>
              <a:rPr lang="en-US" sz="1650" dirty="0"/>
              <a:t>Compared to post hoc, at 45K cores, in situ is &gt;20x faster by avoiding I/O. </a:t>
            </a:r>
          </a:p>
          <a:p>
            <a:pPr marL="257175" indent="-257175">
              <a:lnSpc>
                <a:spcPct val="70000"/>
              </a:lnSpc>
              <a:spcBef>
                <a:spcPts val="750"/>
              </a:spcBef>
              <a:buFont typeface="Arial"/>
              <a:buChar char="•"/>
            </a:pPr>
            <a:r>
              <a:rPr lang="en-US" sz="1650" dirty="0"/>
              <a:t>Demonstrated scaling to over 1M cores on Mira with the </a:t>
            </a:r>
            <a:r>
              <a:rPr lang="en-US" sz="1650" dirty="0" err="1"/>
              <a:t>Phasta</a:t>
            </a:r>
            <a:r>
              <a:rPr lang="en-US" sz="1650" dirty="0"/>
              <a:t> code.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687" y="4044632"/>
            <a:ext cx="5805120" cy="8425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975" dirty="0" smtClean="0"/>
              <a:t>U. </a:t>
            </a:r>
            <a:r>
              <a:rPr lang="en-US" sz="975" dirty="0" err="1"/>
              <a:t>Ayachit</a:t>
            </a:r>
            <a:r>
              <a:rPr lang="en-US" sz="975" dirty="0"/>
              <a:t>, </a:t>
            </a:r>
            <a:r>
              <a:rPr lang="en-US" sz="975" dirty="0" smtClean="0"/>
              <a:t>A. </a:t>
            </a:r>
            <a:r>
              <a:rPr lang="en-US" sz="975" dirty="0"/>
              <a:t>Bauer, </a:t>
            </a:r>
            <a:r>
              <a:rPr lang="en-US" sz="975" dirty="0" smtClean="0"/>
              <a:t>E. </a:t>
            </a:r>
            <a:r>
              <a:rPr lang="en-US" sz="975" dirty="0"/>
              <a:t>P. N. Duque, </a:t>
            </a:r>
            <a:r>
              <a:rPr lang="en-US" sz="975" dirty="0" smtClean="0"/>
              <a:t>G. </a:t>
            </a:r>
            <a:r>
              <a:rPr lang="en-US" sz="975" dirty="0" err="1"/>
              <a:t>Eisenhauer</a:t>
            </a:r>
            <a:r>
              <a:rPr lang="en-US" sz="975" dirty="0"/>
              <a:t>, </a:t>
            </a:r>
            <a:r>
              <a:rPr lang="en-US" sz="975" dirty="0" smtClean="0"/>
              <a:t>N. </a:t>
            </a:r>
            <a:r>
              <a:rPr lang="en-US" sz="975" dirty="0"/>
              <a:t>Ferrier, </a:t>
            </a:r>
            <a:r>
              <a:rPr lang="en-US" sz="975" dirty="0" smtClean="0"/>
              <a:t>J. </a:t>
            </a:r>
            <a:r>
              <a:rPr lang="en-US" sz="975" dirty="0" err="1"/>
              <a:t>Gu</a:t>
            </a:r>
            <a:r>
              <a:rPr lang="en-US" sz="975" dirty="0"/>
              <a:t>, </a:t>
            </a:r>
            <a:r>
              <a:rPr lang="en-US" sz="975" dirty="0" smtClean="0"/>
              <a:t>K. </a:t>
            </a:r>
            <a:r>
              <a:rPr lang="en-US" sz="975" dirty="0"/>
              <a:t>E. Jansen, </a:t>
            </a:r>
            <a:r>
              <a:rPr lang="en-US" sz="975" dirty="0" smtClean="0"/>
              <a:t>B. </a:t>
            </a:r>
            <a:r>
              <a:rPr lang="en-US" sz="975" dirty="0"/>
              <a:t>Loring, </a:t>
            </a:r>
            <a:r>
              <a:rPr lang="en-US" sz="975" dirty="0" smtClean="0"/>
              <a:t>Z. </a:t>
            </a:r>
            <a:r>
              <a:rPr lang="en-US" sz="975" dirty="0" err="1" smtClean="0"/>
              <a:t>Lukic</a:t>
            </a:r>
            <a:r>
              <a:rPr lang="en-US" sz="975" dirty="0"/>
              <a:t>, </a:t>
            </a:r>
            <a:r>
              <a:rPr lang="en-US" sz="975" dirty="0" smtClean="0"/>
              <a:t>S. </a:t>
            </a:r>
            <a:r>
              <a:rPr lang="en-US" sz="975" dirty="0"/>
              <a:t>Menon, </a:t>
            </a:r>
            <a:r>
              <a:rPr lang="en-US" sz="975" dirty="0" smtClean="0"/>
              <a:t>D. </a:t>
            </a:r>
            <a:r>
              <a:rPr lang="en-US" sz="975" dirty="0" err="1"/>
              <a:t>Morozov</a:t>
            </a:r>
            <a:r>
              <a:rPr lang="en-US" sz="975" dirty="0"/>
              <a:t>, </a:t>
            </a:r>
            <a:r>
              <a:rPr lang="en-US" sz="975" dirty="0" smtClean="0"/>
              <a:t>P. </a:t>
            </a:r>
            <a:r>
              <a:rPr lang="en-US" sz="975" dirty="0"/>
              <a:t>O’Leary, </a:t>
            </a:r>
            <a:r>
              <a:rPr lang="en-US" sz="975" dirty="0" smtClean="0"/>
              <a:t>R. </a:t>
            </a:r>
            <a:r>
              <a:rPr lang="en-US" sz="975" dirty="0" err="1"/>
              <a:t>Ranjan</a:t>
            </a:r>
            <a:r>
              <a:rPr lang="en-US" sz="975" dirty="0"/>
              <a:t>, </a:t>
            </a:r>
            <a:r>
              <a:rPr lang="en-US" sz="975" dirty="0" smtClean="0"/>
              <a:t>M. </a:t>
            </a:r>
            <a:r>
              <a:rPr lang="en-US" sz="975" dirty="0" err="1"/>
              <a:t>Rasquin</a:t>
            </a:r>
            <a:r>
              <a:rPr lang="en-US" sz="975" dirty="0"/>
              <a:t>, </a:t>
            </a:r>
            <a:r>
              <a:rPr lang="en-US" sz="975" dirty="0" smtClean="0"/>
              <a:t>C. </a:t>
            </a:r>
            <a:r>
              <a:rPr lang="en-US" sz="975" dirty="0"/>
              <a:t>P. Stone, </a:t>
            </a:r>
            <a:r>
              <a:rPr lang="en-US" sz="975" dirty="0" smtClean="0"/>
              <a:t>V. </a:t>
            </a:r>
            <a:r>
              <a:rPr lang="en-US" sz="975" dirty="0" err="1"/>
              <a:t>Vishwanath</a:t>
            </a:r>
            <a:r>
              <a:rPr lang="en-US" sz="975" dirty="0"/>
              <a:t>, </a:t>
            </a:r>
            <a:r>
              <a:rPr lang="en-US" sz="975" dirty="0" smtClean="0"/>
              <a:t>G. </a:t>
            </a:r>
            <a:r>
              <a:rPr lang="en-US" sz="975" dirty="0"/>
              <a:t>H. Weber, </a:t>
            </a:r>
            <a:r>
              <a:rPr lang="en-US" sz="975" dirty="0" smtClean="0"/>
              <a:t>B. </a:t>
            </a:r>
            <a:r>
              <a:rPr lang="en-US" sz="975" dirty="0"/>
              <a:t>Whitlock, </a:t>
            </a:r>
            <a:r>
              <a:rPr lang="en-US" sz="975" dirty="0" smtClean="0"/>
              <a:t>M. </a:t>
            </a:r>
            <a:r>
              <a:rPr lang="en-US" sz="975" dirty="0"/>
              <a:t>Wolf, K. </a:t>
            </a:r>
            <a:r>
              <a:rPr lang="en-US" sz="975" dirty="0" smtClean="0"/>
              <a:t>J. </a:t>
            </a:r>
            <a:r>
              <a:rPr lang="en-US" sz="975" dirty="0"/>
              <a:t>Wu, and E. </a:t>
            </a:r>
            <a:r>
              <a:rPr lang="en-US" sz="975" dirty="0" smtClean="0"/>
              <a:t>W. </a:t>
            </a:r>
            <a:r>
              <a:rPr lang="en-US" sz="975" dirty="0"/>
              <a:t>Bethel. Performance Analysis, Design Considerations, and Applications of Extreme-scale In Situ Infrastructures. In Proceedings of SC16, November 2016. In press. </a:t>
            </a:r>
          </a:p>
        </p:txBody>
      </p:sp>
      <p:pic>
        <p:nvPicPr>
          <p:cNvPr id="7" name="Picture 6" descr="nyx-lya-20Mpc-1024-slice-3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4"/>
          <a:stretch/>
        </p:blipFill>
        <p:spPr>
          <a:xfrm>
            <a:off x="8611679" y="1"/>
            <a:ext cx="539648" cy="463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0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Application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examples:</a:t>
            </a:r>
            <a:r>
              <a:rPr lang="en-US" dirty="0"/>
              <a:t> </a:t>
            </a:r>
            <a:r>
              <a:rPr lang="en-US" dirty="0" smtClean="0"/>
              <a:t>CFD, Combustion modeling, </a:t>
            </a:r>
            <a:r>
              <a:rPr lang="en-US" dirty="0" err="1" smtClean="0"/>
              <a:t>Comsology</a:t>
            </a:r>
            <a:endParaRPr lang="en-US" dirty="0" smtClean="0"/>
          </a:p>
          <a:p>
            <a:r>
              <a:rPr lang="en-US" dirty="0" smtClean="0"/>
              <a:t>Each of these case studies could be a standalone talk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11754" y="2078306"/>
            <a:ext cx="19356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/>
              <a:t>Cosmology</a:t>
            </a:r>
          </a:p>
          <a:p>
            <a:pPr algn="r"/>
            <a:r>
              <a:rPr lang="en-US" sz="1600" dirty="0"/>
              <a:t>Developed new </a:t>
            </a:r>
            <a:r>
              <a:rPr lang="en-US" sz="1600" i="1" dirty="0"/>
              <a:t>in situ </a:t>
            </a:r>
            <a:r>
              <a:rPr lang="en-US" sz="1600" dirty="0"/>
              <a:t>methods for computing features (halos) in the Nyx cosmological simulation code accelerates time to solution by avoiding I/O.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01586" y="2078306"/>
            <a:ext cx="15501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/>
              <a:t>Combustion</a:t>
            </a:r>
          </a:p>
          <a:p>
            <a:pPr algn="r"/>
            <a:r>
              <a:rPr lang="en-US" sz="1600" dirty="0"/>
              <a:t>Coupled AVF-Leslie with </a:t>
            </a:r>
            <a:r>
              <a:rPr lang="en-US" sz="1600" dirty="0" err="1"/>
              <a:t>Libsim</a:t>
            </a:r>
            <a:r>
              <a:rPr lang="en-US" sz="1600" dirty="0"/>
              <a:t> to enable high temporal resolution analysis on DOE HPC platforms.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862" y="2078306"/>
            <a:ext cx="17067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/>
              <a:t>CFD</a:t>
            </a:r>
          </a:p>
          <a:p>
            <a:pPr algn="r"/>
            <a:r>
              <a:rPr lang="en-US" sz="1600" dirty="0"/>
              <a:t>PHASTA, used for airfoil optimization, employs the new SENSEI interface to achieve &gt;1M-way </a:t>
            </a:r>
            <a:r>
              <a:rPr lang="en-US" sz="1600" i="1" dirty="0"/>
              <a:t>in situ</a:t>
            </a:r>
            <a:r>
              <a:rPr lang="en-US" sz="1600" dirty="0"/>
              <a:t> runs on Mira.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2" t="44060"/>
          <a:stretch/>
        </p:blipFill>
        <p:spPr>
          <a:xfrm>
            <a:off x="7638496" y="2291834"/>
            <a:ext cx="1080965" cy="2009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4" t="5323" r="17916" b="55417"/>
          <a:stretch/>
        </p:blipFill>
        <p:spPr>
          <a:xfrm>
            <a:off x="4523575" y="2278516"/>
            <a:ext cx="1014579" cy="2066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t="2183" r="74744" b="658"/>
          <a:stretch/>
        </p:blipFill>
        <p:spPr>
          <a:xfrm>
            <a:off x="1902568" y="2287037"/>
            <a:ext cx="947361" cy="202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9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bytebucket.org/oruebel/warpvisit-cga-paper/raw/a96be9cee6de1c5d2182c2c318ed5d6ed575a54b/paper_sources/figures/CPE-iso-ke-3d-0051.png?token=bdcf342a69c0969dbebcff0091ff4c3661e15af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66" y="995739"/>
            <a:ext cx="2576779" cy="172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In situ Visualization and Analysis of Ion Accelerator 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079233"/>
            <a:ext cx="4538910" cy="2602430"/>
          </a:xfrm>
        </p:spPr>
        <p:txBody>
          <a:bodyPr>
            <a:normAutofit fontScale="70000" lnSpcReduction="20000"/>
          </a:bodyPr>
          <a:lstStyle/>
          <a:p>
            <a:pPr marL="0" indent="0" defTabSz="342900">
              <a:spcBef>
                <a:spcPts val="0"/>
              </a:spcBef>
            </a:pPr>
            <a:r>
              <a:rPr lang="en-US" sz="2475" dirty="0">
                <a:solidFill>
                  <a:srgbClr val="0D2E4C"/>
                </a:solidFill>
              </a:rPr>
              <a:t>Problem</a:t>
            </a:r>
          </a:p>
          <a:p>
            <a:pPr defTabSz="342900">
              <a:spcBef>
                <a:spcPts val="225"/>
              </a:spcBef>
            </a:pPr>
            <a:r>
              <a:rPr lang="en-US" dirty="0">
                <a:solidFill>
                  <a:srgbClr val="0D2E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 smtClean="0">
                <a:solidFill>
                  <a:srgbClr val="0D2E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dirty="0">
                <a:solidFill>
                  <a:srgbClr val="0D2E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post hoc use case, simulation resolution is constrained to the limits of I/O, which limits scientific understanding</a:t>
            </a:r>
            <a:endParaRPr lang="en-US" sz="2700" dirty="0">
              <a:solidFill>
                <a:srgbClr val="0D2E4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342900">
              <a:spcBef>
                <a:spcPts val="225"/>
              </a:spcBef>
            </a:pPr>
            <a:r>
              <a:rPr lang="en-US" sz="2475" dirty="0">
                <a:solidFill>
                  <a:srgbClr val="0D2E4C"/>
                </a:solidFill>
              </a:rPr>
              <a:t>Approach</a:t>
            </a:r>
          </a:p>
          <a:p>
            <a:pPr defTabSz="342900">
              <a:spcBef>
                <a:spcPts val="225"/>
              </a:spcBef>
            </a:pPr>
            <a:r>
              <a:rPr lang="en-US" dirty="0">
                <a:solidFill>
                  <a:srgbClr val="0D2E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dirty="0" smtClean="0">
                <a:solidFill>
                  <a:srgbClr val="0D2E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ransition </a:t>
            </a:r>
            <a:r>
              <a:rPr lang="en-US" dirty="0">
                <a:solidFill>
                  <a:srgbClr val="0D2E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i="1" dirty="0" smtClean="0">
                <a:solidFill>
                  <a:srgbClr val="0D2E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i="1" dirty="0">
                <a:solidFill>
                  <a:srgbClr val="0D2E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 </a:t>
            </a:r>
            <a:r>
              <a:rPr lang="en-US" dirty="0">
                <a:solidFill>
                  <a:srgbClr val="0D2E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 for analysis and rendering to overcome I/O limits, and facilitate running the simulation at much higher spatiotemporal resolution.</a:t>
            </a:r>
            <a:endParaRPr lang="en-US" sz="2700" dirty="0">
              <a:solidFill>
                <a:srgbClr val="0D2E4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342900">
              <a:spcBef>
                <a:spcPts val="225"/>
              </a:spcBef>
            </a:pPr>
            <a:r>
              <a:rPr lang="en-US" sz="2475" dirty="0">
                <a:solidFill>
                  <a:srgbClr val="0D2E4C"/>
                </a:solidFill>
              </a:rPr>
              <a:t>Impact</a:t>
            </a:r>
          </a:p>
          <a:p>
            <a:pPr defTabSz="342900">
              <a:spcBef>
                <a:spcPts val="225"/>
              </a:spcBef>
            </a:pPr>
            <a:r>
              <a:rPr lang="en-US" dirty="0" smtClean="0">
                <a:solidFill>
                  <a:srgbClr val="0D2E4C"/>
                </a:solidFill>
              </a:rPr>
              <a:t>Using </a:t>
            </a:r>
            <a:r>
              <a:rPr lang="en-US" i="1" dirty="0" smtClean="0">
                <a:solidFill>
                  <a:srgbClr val="0D2E4C"/>
                </a:solidFill>
              </a:rPr>
              <a:t>in situ, </a:t>
            </a:r>
            <a:r>
              <a:rPr lang="en-US" dirty="0">
                <a:solidFill>
                  <a:srgbClr val="0D2E4C"/>
                </a:solidFill>
              </a:rPr>
              <a:t>n</a:t>
            </a:r>
            <a:r>
              <a:rPr lang="en-US" dirty="0" smtClean="0">
                <a:solidFill>
                  <a:srgbClr val="0D2E4C"/>
                </a:solidFill>
              </a:rPr>
              <a:t>ew </a:t>
            </a:r>
            <a:r>
              <a:rPr lang="en-US" dirty="0">
                <a:solidFill>
                  <a:srgbClr val="0D2E4C"/>
                </a:solidFill>
              </a:rPr>
              <a:t>studies made it possible to compare differences between 2D and 3D models at unprecedented resolutions. We found that 3D models are necessary to capture beam shape and dynamics</a:t>
            </a:r>
            <a:r>
              <a:rPr lang="en-US" dirty="0" smtClean="0">
                <a:solidFill>
                  <a:srgbClr val="0D2E4C"/>
                </a:solidFill>
              </a:rPr>
              <a:t>.</a:t>
            </a:r>
          </a:p>
          <a:p>
            <a:pPr marL="0" indent="0" defTabSz="342900">
              <a:spcBef>
                <a:spcPts val="225"/>
              </a:spcBef>
            </a:pPr>
            <a:endParaRPr lang="en-US" sz="1500" dirty="0">
              <a:solidFill>
                <a:srgbClr val="0D2E4C"/>
              </a:solidFill>
            </a:endParaRPr>
          </a:p>
          <a:p>
            <a:pPr marL="0" indent="0" defTabSz="342900">
              <a:spcBef>
                <a:spcPts val="225"/>
              </a:spcBef>
            </a:pPr>
            <a:endParaRPr lang="en-US" sz="1500" dirty="0">
              <a:solidFill>
                <a:srgbClr val="0D2E4C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118782" y="169703"/>
            <a:ext cx="6677678" cy="54864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950" i="1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3567360" y="4815773"/>
            <a:ext cx="1600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71BFFFE-0D05-4D66-940B-5D906D67495C}" type="slidenum">
              <a:rPr lang="en-US" sz="900"/>
              <a:pPr>
                <a:defRPr/>
              </a:pPr>
              <a:t>22</a:t>
            </a:fld>
            <a:endParaRPr lang="en-US" sz="9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3999" b="-3425"/>
          <a:stretch/>
        </p:blipFill>
        <p:spPr>
          <a:xfrm>
            <a:off x="5167560" y="2797209"/>
            <a:ext cx="3347790" cy="1423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4083" y="3825655"/>
            <a:ext cx="4208045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800" i="1" dirty="0">
                <a:solidFill>
                  <a:prstClr val="black"/>
                </a:solidFill>
              </a:rPr>
              <a:t>O. </a:t>
            </a:r>
            <a:r>
              <a:rPr lang="en-US" sz="1800" i="1" dirty="0" err="1">
                <a:solidFill>
                  <a:prstClr val="black"/>
                </a:solidFill>
              </a:rPr>
              <a:t>Rubel</a:t>
            </a:r>
            <a:r>
              <a:rPr lang="en-US" sz="1800" i="1" dirty="0">
                <a:solidFill>
                  <a:prstClr val="black"/>
                </a:solidFill>
              </a:rPr>
              <a:t> et al.,  “In situ Visualization and Analysis of Ion Accelerator Simulations using Warp and </a:t>
            </a:r>
            <a:r>
              <a:rPr lang="en-US" sz="1800" i="1" dirty="0" err="1">
                <a:solidFill>
                  <a:prstClr val="black"/>
                </a:solidFill>
              </a:rPr>
              <a:t>VisIt</a:t>
            </a:r>
            <a:r>
              <a:rPr lang="en-US" sz="1800" i="1" dirty="0">
                <a:solidFill>
                  <a:prstClr val="black"/>
                </a:solidFill>
              </a:rPr>
              <a:t>”, IEEE CG&amp;A 36(3), May 2016, </a:t>
            </a:r>
            <a:endParaRPr lang="en-US" sz="1800" dirty="0">
              <a:solidFill>
                <a:srgbClr val="0D2E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1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500" dirty="0">
                <a:latin typeface="Arial" charset="0"/>
                <a:ea typeface="ＭＳ Ｐゴシック" charset="0"/>
                <a:cs typeface="ＭＳ Ｐゴシック" charset="0"/>
              </a:rPr>
              <a:t>2D vs. 3D: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500" dirty="0">
                <a:latin typeface="Arial" charset="0"/>
                <a:ea typeface="ＭＳ Ｐゴシック" charset="0"/>
                <a:cs typeface="ＭＳ Ｐゴシック" charset="0"/>
              </a:rPr>
              <a:t>Are 2D ion accelerator simulations good enough?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190625"/>
            <a:ext cx="8688973" cy="2714625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207067" y="3952875"/>
            <a:ext cx="7460683" cy="9525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2D is qualitatively similar to 3D</a:t>
            </a:r>
          </a:p>
          <a:p>
            <a:r>
              <a:rPr lang="en-US" dirty="0" smtClean="0">
                <a:latin typeface="Arial" charset="0"/>
                <a:ea typeface="ＭＳ Ｐゴシック" charset="0"/>
              </a:rPr>
              <a:t>In 3D the proton bubble propagates faster and further over the same time period</a:t>
            </a:r>
          </a:p>
          <a:p>
            <a:r>
              <a:rPr lang="en-US" dirty="0" smtClean="0">
                <a:latin typeface="Arial" charset="0"/>
                <a:ea typeface="ＭＳ Ｐゴシック" charset="0"/>
              </a:rPr>
              <a:t>In 3D higher energies are reached 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6072028" y="2511516"/>
            <a:ext cx="38786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6459893" y="2464921"/>
            <a:ext cx="0" cy="907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/>
            <a:tailEnd type="non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072028" y="2464921"/>
            <a:ext cx="0" cy="907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/>
            <a:tailEnd type="non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6029853" y="2497591"/>
            <a:ext cx="56297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rgbClr val="5F0EAA"/>
                </a:solidFill>
              </a:rPr>
              <a:t>~1.24μm</a:t>
            </a:r>
          </a:p>
        </p:txBody>
      </p:sp>
      <p:cxnSp>
        <p:nvCxnSpPr>
          <p:cNvPr id="25" name="Straight Arrow Connector 24"/>
          <p:cNvCxnSpPr>
            <a:stCxn id="23" idx="2"/>
          </p:cNvCxnSpPr>
          <p:nvPr/>
        </p:nvCxnSpPr>
        <p:spPr bwMode="auto">
          <a:xfrm flipH="1">
            <a:off x="6277010" y="2705340"/>
            <a:ext cx="34331" cy="1537105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arrow"/>
            <a:tailEnd type="non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8587826" y="3067251"/>
            <a:ext cx="0" cy="1337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H="1">
            <a:off x="8382181" y="3073774"/>
            <a:ext cx="2121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/>
            <a:tailEnd type="none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H="1">
            <a:off x="8062501" y="3191987"/>
            <a:ext cx="53184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/>
            <a:tailEnd type="none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rot="10800000" flipV="1">
            <a:off x="4493378" y="3142380"/>
            <a:ext cx="4132596" cy="1401771"/>
          </a:xfrm>
          <a:prstGeom prst="bentConnector3">
            <a:avLst>
              <a:gd name="adj1" fmla="val -4253"/>
            </a:avLst>
          </a:prstGeom>
          <a:solidFill>
            <a:schemeClr val="accent1"/>
          </a:solidFill>
          <a:ln w="44450" cap="flat" cmpd="sng" algn="ctr">
            <a:solidFill>
              <a:srgbClr val="0000FF"/>
            </a:solidFill>
            <a:prstDash val="solid"/>
            <a:round/>
            <a:headEnd type="arrow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66517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60539" y="3919681"/>
            <a:ext cx="4153908" cy="578467"/>
          </a:xfrm>
        </p:spPr>
        <p:txBody>
          <a:bodyPr>
            <a:noAutofit/>
          </a:bodyPr>
          <a:lstStyle/>
          <a:p>
            <a:r>
              <a:rPr lang="en-US" sz="1313" b="1" dirty="0"/>
              <a:t>3.2 TB</a:t>
            </a:r>
            <a:r>
              <a:rPr lang="en-US" sz="1313" dirty="0"/>
              <a:t> required to capture the minimum amount of data to perform the same analysis post hoc</a:t>
            </a:r>
          </a:p>
          <a:p>
            <a:r>
              <a:rPr lang="en-US" sz="1313" b="1" dirty="0"/>
              <a:t>4033</a:t>
            </a:r>
            <a:r>
              <a:rPr lang="en-US" sz="1313" dirty="0"/>
              <a:t> times reduction in I/O using in situ analysis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pic>
        <p:nvPicPr>
          <p:cNvPr id="5" name="Picture 4" descr="figure_8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091075"/>
            <a:ext cx="3838243" cy="2847393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301155" y="729025"/>
            <a:ext cx="2375997" cy="42636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150" tIns="28575" rIns="57150" bIns="28575" numCol="1" rtlCol="0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105CA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105CA4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105CA4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105CA4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105CA4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53110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FFC22D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306220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FFC22D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959331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FFC22D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612441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FFC22D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2000" dirty="0"/>
              <a:t>Compute time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4942866" y="729025"/>
            <a:ext cx="2375997" cy="42636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150" tIns="28575" rIns="57150" bIns="28575" numCol="1" rtlCol="0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105CA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105CA4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105CA4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105CA4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105CA4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53110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FFC22D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306220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FFC22D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959331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FFC22D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612441" algn="l" rtl="0" fontAlgn="base">
              <a:spcBef>
                <a:spcPct val="0"/>
              </a:spcBef>
              <a:spcAft>
                <a:spcPct val="0"/>
              </a:spcAft>
              <a:defRPr sz="5100">
                <a:solidFill>
                  <a:srgbClr val="FFC22D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2000" dirty="0"/>
              <a:t>I/O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5002051" y="1188169"/>
          <a:ext cx="3724529" cy="1828800"/>
        </p:xfrm>
        <a:graphic>
          <a:graphicData uri="http://schemas.openxmlformats.org/drawingml/2006/table">
            <a:tbl>
              <a:tblPr firstRow="1" bandRow="1"/>
              <a:tblGrid>
                <a:gridCol w="14022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223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 marL="0" algn="l" defTabSz="653110" rtl="0" eaLnBrk="1" latinLnBrk="0" hangingPunct="1">
                        <a:defRPr sz="2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53110" algn="l" defTabSz="653110" rtl="0" eaLnBrk="1" latinLnBrk="0" hangingPunct="1">
                        <a:defRPr sz="2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306220" algn="l" defTabSz="653110" rtl="0" eaLnBrk="1" latinLnBrk="0" hangingPunct="1">
                        <a:defRPr sz="2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959331" algn="l" defTabSz="653110" rtl="0" eaLnBrk="1" latinLnBrk="0" hangingPunct="1">
                        <a:defRPr sz="2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612441" algn="l" defTabSz="653110" rtl="0" eaLnBrk="1" latinLnBrk="0" hangingPunct="1">
                        <a:defRPr sz="2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265551" algn="l" defTabSz="653110" rtl="0" eaLnBrk="1" latinLnBrk="0" hangingPunct="1">
                        <a:defRPr sz="2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918661" algn="l" defTabSz="653110" rtl="0" eaLnBrk="1" latinLnBrk="0" hangingPunct="1">
                        <a:defRPr sz="2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571771" algn="l" defTabSz="653110" rtl="0" eaLnBrk="1" latinLnBrk="0" hangingPunct="1">
                        <a:defRPr sz="2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5224882" algn="l" defTabSz="653110" rtl="0" eaLnBrk="1" latinLnBrk="0" hangingPunct="1">
                        <a:defRPr sz="2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Category</a:t>
                      </a:r>
                      <a:endParaRPr lang="en-US" sz="1600" dirty="0"/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653110" rtl="0" eaLnBrk="1" latinLnBrk="0" hangingPunct="1">
                        <a:defRPr sz="2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53110" algn="l" defTabSz="653110" rtl="0" eaLnBrk="1" latinLnBrk="0" hangingPunct="1">
                        <a:defRPr sz="2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306220" algn="l" defTabSz="653110" rtl="0" eaLnBrk="1" latinLnBrk="0" hangingPunct="1">
                        <a:defRPr sz="2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959331" algn="l" defTabSz="653110" rtl="0" eaLnBrk="1" latinLnBrk="0" hangingPunct="1">
                        <a:defRPr sz="2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612441" algn="l" defTabSz="653110" rtl="0" eaLnBrk="1" latinLnBrk="0" hangingPunct="1">
                        <a:defRPr sz="2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265551" algn="l" defTabSz="653110" rtl="0" eaLnBrk="1" latinLnBrk="0" hangingPunct="1">
                        <a:defRPr sz="2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918661" algn="l" defTabSz="653110" rtl="0" eaLnBrk="1" latinLnBrk="0" hangingPunct="1">
                        <a:defRPr sz="2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571771" algn="l" defTabSz="653110" rtl="0" eaLnBrk="1" latinLnBrk="0" hangingPunct="1">
                        <a:defRPr sz="2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5224882" algn="l" defTabSz="653110" rtl="0" eaLnBrk="1" latinLnBrk="0" hangingPunct="1">
                        <a:defRPr sz="2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Actually written</a:t>
                      </a:r>
                      <a:r>
                        <a:rPr lang="en-US" sz="1600" baseline="0" dirty="0" smtClean="0"/>
                        <a:t> to disk</a:t>
                      </a:r>
                      <a:endParaRPr lang="en-US" sz="1600" dirty="0"/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5311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30622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95933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61244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26555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91866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57177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224882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histograms</a:t>
                      </a:r>
                      <a:endParaRPr lang="en-US" sz="1600" dirty="0"/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5311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30622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95933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61244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26555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91866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57177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224882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4.48984 MB</a:t>
                      </a:r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5311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30622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95933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61244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26555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91866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57177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224882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projections </a:t>
                      </a:r>
                      <a:endParaRPr lang="en-US" sz="1600" dirty="0"/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5311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30622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95933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61244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26555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91866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57177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224882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795.969 MB</a:t>
                      </a:r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5311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30622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95933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61244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26555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91866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57177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224882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err="1" smtClean="0"/>
                        <a:t>iso</a:t>
                      </a:r>
                      <a:r>
                        <a:rPr lang="en-US" sz="1600" dirty="0" smtClean="0"/>
                        <a:t>-surface</a:t>
                      </a:r>
                      <a:r>
                        <a:rPr lang="en-US" sz="1600" baseline="0" dirty="0" smtClean="0"/>
                        <a:t>s</a:t>
                      </a:r>
                      <a:endParaRPr lang="en-US" sz="1600" dirty="0"/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5311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30622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95933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61244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26555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91866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57177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224882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40.7662 MB</a:t>
                      </a:r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5311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30622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95933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61244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26555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91866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57177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224882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statistics</a:t>
                      </a:r>
                      <a:endParaRPr lang="en-US" sz="1600" dirty="0"/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5311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30622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95933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61244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26555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91866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57177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224882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3484 b</a:t>
                      </a:r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5311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30622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95933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61244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26555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91866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57177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224882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 dirty="0" smtClean="0"/>
                        <a:t>total</a:t>
                      </a:r>
                      <a:endParaRPr lang="en-US" sz="1600" b="1" dirty="0"/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5311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306220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95933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61244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26555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91866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571771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224882" algn="l" defTabSz="653110" rtl="0" eaLnBrk="1" latinLnBrk="0" hangingPunct="1">
                        <a:defRPr sz="2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 dirty="0" smtClean="0"/>
                        <a:t>841.228 MB </a:t>
                      </a:r>
                      <a:endParaRPr lang="en-US" sz="1600" b="1" dirty="0"/>
                    </a:p>
                  </a:txBody>
                  <a:tcPr marL="57150" marR="57150" marT="28575" marB="2857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116759" y="3944479"/>
            <a:ext cx="4504850" cy="8393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34963" indent="-334963" algn="l" rtl="0" eaLnBrk="0" fontAlgn="base" hangingPunct="0">
              <a:spcBef>
                <a:spcPts val="400"/>
              </a:spcBef>
              <a:spcAft>
                <a:spcPts val="200"/>
              </a:spcAft>
              <a:buClr>
                <a:schemeClr val="bg2"/>
              </a:buClr>
              <a:buChar char="•"/>
              <a:defRPr sz="34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687388" indent="-352425" algn="l" rtl="0" eaLnBrk="0" fontAlgn="base" hangingPunct="0">
              <a:spcBef>
                <a:spcPts val="400"/>
              </a:spcBef>
              <a:spcAft>
                <a:spcPts val="200"/>
              </a:spcAft>
              <a:buClr>
                <a:srgbClr val="ADD3F7"/>
              </a:buClr>
              <a:buFont typeface="Times" charset="0"/>
              <a:buChar char="•"/>
              <a:defRPr sz="3400">
                <a:solidFill>
                  <a:srgbClr val="262626"/>
                </a:solidFill>
                <a:latin typeface="+mn-lt"/>
                <a:ea typeface="+mn-ea"/>
                <a:cs typeface="ＭＳ Ｐゴシック" charset="0"/>
              </a:defRPr>
            </a:lvl2pPr>
            <a:lvl3pPr marL="1631950" indent="-325438" algn="l" rtl="0" eaLnBrk="0" fontAlgn="base" hangingPunct="0">
              <a:spcBef>
                <a:spcPts val="400"/>
              </a:spcBef>
              <a:spcAft>
                <a:spcPts val="200"/>
              </a:spcAft>
              <a:buChar char="•"/>
              <a:defRPr sz="2800">
                <a:solidFill>
                  <a:srgbClr val="262626"/>
                </a:solidFill>
                <a:latin typeface="+mn-lt"/>
                <a:ea typeface="+mn-ea"/>
                <a:cs typeface="ＭＳ Ｐゴシック" charset="0"/>
              </a:defRPr>
            </a:lvl3pPr>
            <a:lvl4pPr marL="2284413" indent="-325438" algn="l" rtl="0" eaLnBrk="0" fontAlgn="base" hangingPunct="0">
              <a:spcBef>
                <a:spcPts val="400"/>
              </a:spcBef>
              <a:spcAft>
                <a:spcPts val="200"/>
              </a:spcAft>
              <a:buChar char="–"/>
              <a:defRPr sz="2800">
                <a:solidFill>
                  <a:srgbClr val="262626"/>
                </a:solidFill>
                <a:latin typeface="+mn-lt"/>
                <a:ea typeface="+mn-ea"/>
                <a:cs typeface="ＭＳ Ｐゴシック" charset="0"/>
              </a:defRPr>
            </a:lvl4pPr>
            <a:lvl5pPr marL="2938463" indent="-325438" algn="l" rtl="0" eaLnBrk="0" fontAlgn="base" hangingPunct="0">
              <a:spcBef>
                <a:spcPts val="400"/>
              </a:spcBef>
              <a:spcAft>
                <a:spcPts val="200"/>
              </a:spcAft>
              <a:buChar char="»"/>
              <a:defRPr sz="2800">
                <a:solidFill>
                  <a:srgbClr val="262626"/>
                </a:solidFill>
                <a:latin typeface="+mn-lt"/>
                <a:ea typeface="+mn-ea"/>
                <a:cs typeface="ＭＳ Ｐゴシック" charset="0"/>
              </a:defRPr>
            </a:lvl5pPr>
            <a:lvl6pPr marL="3592106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6pPr>
            <a:lvl7pPr marL="4245216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7pPr>
            <a:lvl8pPr marL="4898327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8pPr>
            <a:lvl9pPr marL="5551437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9pPr>
          </a:lstStyle>
          <a:p>
            <a:r>
              <a:rPr lang="en-US" sz="2125" dirty="0"/>
              <a:t>&gt;85% of the compute time consumed by the simulation</a:t>
            </a:r>
          </a:p>
          <a:p>
            <a:r>
              <a:rPr lang="en-US" sz="2125" dirty="0"/>
              <a:t>11 – 15% of the compute time consumed by the </a:t>
            </a:r>
            <a:r>
              <a:rPr lang="en-US" sz="2125" dirty="0" err="1"/>
              <a:t>vis</a:t>
            </a:r>
            <a:r>
              <a:rPr lang="en-US" sz="2125" dirty="0"/>
              <a:t> at each update</a:t>
            </a:r>
          </a:p>
        </p:txBody>
      </p:sp>
    </p:spTree>
    <p:extLst>
      <p:ext uri="{BB962C8B-B14F-4D97-AF65-F5344CB8AC3E}">
        <p14:creationId xmlns:p14="http://schemas.microsoft.com/office/powerpoint/2010/main" val="191935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WarpIV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179910"/>
            <a:ext cx="4158342" cy="3276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latin typeface="Arial" charset="0"/>
                <a:ea typeface="ＭＳ Ｐゴシック" charset="0"/>
                <a:cs typeface="ＭＳ Ｐゴシック" charset="0"/>
              </a:rPr>
              <a:t>WarpIV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https://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bitbucket.org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berkeleylab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warpiv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0">
              <a:buNone/>
            </a:pP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WARP: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http://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warp.lbl.gov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/</a:t>
            </a:r>
          </a:p>
          <a:p>
            <a:pPr marL="0" indent="0">
              <a:buNone/>
            </a:pP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b="1" dirty="0" err="1">
                <a:latin typeface="Arial" charset="0"/>
                <a:ea typeface="ＭＳ Ｐゴシック" charset="0"/>
                <a:cs typeface="ＭＳ Ｐゴシック" charset="0"/>
              </a:rPr>
              <a:t>VisIt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https://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visit.llnl.gov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/</a:t>
            </a:r>
          </a:p>
          <a:p>
            <a:pPr marL="0" indent="0">
              <a:buNone/>
            </a:pP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CG&amp;A Session Papers: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https://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www.computer.org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/web/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computingnow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/cga-papers-at-ieee-vis-2016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Footer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E5702-B399-C845-9D31-C9B0C17E294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mov-CPE-iso-ke-3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5543" y="466714"/>
            <a:ext cx="4180113" cy="28215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9200" y="3395347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Movie courtesy: </a:t>
            </a:r>
            <a:r>
              <a:rPr lang="en-US" sz="1400" dirty="0" err="1" smtClean="0"/>
              <a:t>Burlen</a:t>
            </a:r>
            <a:r>
              <a:rPr lang="en-US" sz="1400" dirty="0" smtClean="0"/>
              <a:t> Loring, Oliver </a:t>
            </a:r>
            <a:r>
              <a:rPr lang="en-US" sz="1400" dirty="0" err="1" smtClean="0"/>
              <a:t>Ruebel</a:t>
            </a:r>
            <a:r>
              <a:rPr lang="en-US" sz="1400" dirty="0" smtClean="0"/>
              <a:t>, Jean-Luc </a:t>
            </a:r>
            <a:r>
              <a:rPr lang="en-US" sz="1400" dirty="0" err="1" smtClean="0"/>
              <a:t>Vay</a:t>
            </a:r>
            <a:r>
              <a:rPr lang="en-US" sz="1400" dirty="0" smtClean="0"/>
              <a:t>, David </a:t>
            </a:r>
            <a:r>
              <a:rPr lang="en-US" sz="1400" dirty="0"/>
              <a:t>P. </a:t>
            </a:r>
            <a:r>
              <a:rPr lang="en-US" sz="1400" dirty="0" smtClean="0"/>
              <a:t>Grote, </a:t>
            </a:r>
            <a:endParaRPr lang="en-US" sz="1400" dirty="0"/>
          </a:p>
          <a:p>
            <a:pPr algn="ctr"/>
            <a:r>
              <a:rPr lang="en-US" sz="1400" dirty="0"/>
              <a:t>Remi </a:t>
            </a:r>
            <a:r>
              <a:rPr lang="en-US" sz="1400" dirty="0" err="1" smtClean="0"/>
              <a:t>Lehe</a:t>
            </a:r>
            <a:r>
              <a:rPr lang="en-US" sz="1400" dirty="0" smtClean="0"/>
              <a:t>, </a:t>
            </a:r>
            <a:r>
              <a:rPr lang="en-US" sz="1400" dirty="0" err="1"/>
              <a:t>Stepan</a:t>
            </a:r>
            <a:r>
              <a:rPr lang="en-US" sz="1400" dirty="0"/>
              <a:t> </a:t>
            </a:r>
            <a:r>
              <a:rPr lang="en-US" sz="1400" dirty="0" smtClean="0"/>
              <a:t>Bulanov, </a:t>
            </a:r>
            <a:r>
              <a:rPr lang="en-US" sz="1400" dirty="0"/>
              <a:t>Henri </a:t>
            </a:r>
            <a:r>
              <a:rPr lang="en-US" sz="1400" dirty="0" err="1" smtClean="0"/>
              <a:t>Vincenti</a:t>
            </a:r>
            <a:r>
              <a:rPr lang="en-US" sz="1400" dirty="0" smtClean="0"/>
              <a:t> (LBNL)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2409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the future?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958690"/>
            <a:ext cx="4734231" cy="3276600"/>
          </a:xfrm>
        </p:spPr>
        <p:txBody>
          <a:bodyPr/>
          <a:lstStyle/>
          <a:p>
            <a:r>
              <a:rPr lang="en-US" dirty="0" smtClean="0"/>
              <a:t>Code coupling, and more code coupling</a:t>
            </a:r>
          </a:p>
          <a:p>
            <a:r>
              <a:rPr lang="en-US" dirty="0" smtClean="0"/>
              <a:t>Usability issues: encapsulating complexity, the tradeoff between exploratory analysis and “know before you go”</a:t>
            </a:r>
          </a:p>
          <a:p>
            <a:r>
              <a:rPr lang="en-US" dirty="0" smtClean="0"/>
              <a:t>Code repositories and interchangeable components, “cookbook” of examples</a:t>
            </a:r>
          </a:p>
          <a:p>
            <a:r>
              <a:rPr lang="en-US" dirty="0" smtClean="0"/>
              <a:t>More commonplace, routine use of </a:t>
            </a:r>
            <a:r>
              <a:rPr lang="en-US" i="1" dirty="0" smtClean="0"/>
              <a:t>in situ</a:t>
            </a:r>
            <a:r>
              <a:rPr lang="en-US" dirty="0" smtClean="0"/>
              <a:t> methods (akin to I/O libraries). A necessity for </a:t>
            </a:r>
            <a:r>
              <a:rPr lang="en-US" dirty="0" err="1" smtClean="0"/>
              <a:t>exascale</a:t>
            </a:r>
            <a:r>
              <a:rPr lang="en-US" dirty="0" smtClean="0"/>
              <a:t> computing</a:t>
            </a:r>
          </a:p>
          <a:p>
            <a:r>
              <a:rPr lang="en-US" dirty="0" smtClean="0"/>
              <a:t>I/O libraries evolve to do more ”in situ” computations</a:t>
            </a:r>
          </a:p>
          <a:p>
            <a:r>
              <a:rPr lang="en-US" dirty="0" smtClean="0"/>
              <a:t>I/O and post hoc use cases not going away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Footer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E5702-B399-C845-9D31-C9B0C17E294E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742" y="623888"/>
            <a:ext cx="2923077" cy="33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2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50282"/>
            <a:ext cx="7886700" cy="994172"/>
          </a:xfrm>
        </p:spPr>
        <p:txBody>
          <a:bodyPr/>
          <a:lstStyle/>
          <a:p>
            <a:r>
              <a:rPr lang="en-US" dirty="0" smtClean="0"/>
              <a:t>Google Earth Engine: An Integrated </a:t>
            </a:r>
            <a:r>
              <a:rPr lang="en-US" dirty="0" err="1" smtClean="0"/>
              <a:t>Data+Compute</a:t>
            </a:r>
            <a:r>
              <a:rPr lang="en-US" dirty="0" smtClean="0"/>
              <a:t> 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6643"/>
            <a:ext cx="4773530" cy="336470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Access </a:t>
            </a:r>
            <a:r>
              <a:rPr lang="en-US" smtClean="0"/>
              <a:t>to multi-PB </a:t>
            </a:r>
            <a:r>
              <a:rPr lang="en-US" dirty="0" smtClean="0"/>
              <a:t>collections of satellite imagery and geospatial datasets</a:t>
            </a:r>
          </a:p>
          <a:p>
            <a:pPr lvl="1"/>
            <a:r>
              <a:rPr lang="en-US" dirty="0" smtClean="0"/>
              <a:t>LANDSAT, Sentinel, Modis, high-res imagery (1m) since 2003, </a:t>
            </a:r>
          </a:p>
          <a:p>
            <a:r>
              <a:rPr lang="en-US" dirty="0" smtClean="0"/>
              <a:t>Code development environment: you write analysis code and access geospatial data w/o moving it</a:t>
            </a:r>
          </a:p>
          <a:p>
            <a:pPr lvl="1"/>
            <a:r>
              <a:rPr lang="en-US" dirty="0" smtClean="0"/>
              <a:t>JS and Python APIs</a:t>
            </a:r>
          </a:p>
          <a:p>
            <a:pPr lvl="1"/>
            <a:r>
              <a:rPr lang="en-US" dirty="0" smtClean="0"/>
              <a:t>Tutorials, tons of examples, lots of operators/libraries: image analysis, classifiers,</a:t>
            </a:r>
          </a:p>
          <a:p>
            <a:r>
              <a:rPr lang="en-US" dirty="0" smtClean="0"/>
              <a:t>Free access for scientific community</a:t>
            </a:r>
          </a:p>
          <a:p>
            <a:r>
              <a:rPr lang="en-US" dirty="0" smtClean="0"/>
              <a:t>Layered atop Google’s cloud infrastructure</a:t>
            </a:r>
          </a:p>
          <a:p>
            <a:r>
              <a:rPr lang="en-US" dirty="0" smtClean="0"/>
              <a:t>See: </a:t>
            </a:r>
            <a:r>
              <a:rPr lang="en-US" dirty="0" err="1" smtClean="0"/>
              <a:t>earthengine.google.com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179" y="1441646"/>
            <a:ext cx="3175256" cy="2135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69" y="3674444"/>
            <a:ext cx="3040481" cy="13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1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Footer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E5702-B399-C845-9D31-C9B0C17E294E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046945"/>
              </p:ext>
            </p:extLst>
          </p:nvPr>
        </p:nvGraphicFramePr>
        <p:xfrm>
          <a:off x="404803" y="863674"/>
          <a:ext cx="8392886" cy="42818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52601"/>
                <a:gridCol w="6640285"/>
              </a:tblGrid>
              <a:tr h="51229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SENSEI Interface</a:t>
                      </a:r>
                      <a:r>
                        <a:rPr lang="en-US" b="0" baseline="0" dirty="0" smtClean="0"/>
                        <a:t> and SENSEI </a:t>
                      </a:r>
                      <a:r>
                        <a:rPr lang="en-US" b="0" i="1" baseline="0" dirty="0" smtClean="0"/>
                        <a:t>In Situ </a:t>
                      </a:r>
                      <a:r>
                        <a:rPr lang="en-US" b="0" i="0" baseline="0" dirty="0" smtClean="0"/>
                        <a:t>Project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hlinkClick r:id="rId2"/>
                        </a:rPr>
                        <a:t>www.sensei-insitu.org</a:t>
                      </a:r>
                      <a:endParaRPr lang="en-US" b="0" dirty="0" smtClean="0"/>
                    </a:p>
                    <a:p>
                      <a:r>
                        <a:rPr lang="en-US" sz="1100" b="0" kern="1200" dirty="0" smtClean="0">
                          <a:effectLst/>
                        </a:rPr>
                        <a:t>U. </a:t>
                      </a:r>
                      <a:r>
                        <a:rPr lang="en-US" sz="1100" b="0" kern="1200" dirty="0" err="1" smtClean="0">
                          <a:effectLst/>
                        </a:rPr>
                        <a:t>Ayachit</a:t>
                      </a:r>
                      <a:r>
                        <a:rPr lang="en-US" sz="1100" b="0" kern="1200" dirty="0" smtClean="0">
                          <a:effectLst/>
                        </a:rPr>
                        <a:t>, B. Whitlock, M. Wolf, B. Loring, B. </a:t>
                      </a:r>
                      <a:r>
                        <a:rPr lang="en-US" sz="1100" b="0" kern="1200" dirty="0" err="1" smtClean="0">
                          <a:effectLst/>
                        </a:rPr>
                        <a:t>Geveci</a:t>
                      </a:r>
                      <a:r>
                        <a:rPr lang="en-US" sz="1100" b="0" kern="1200" dirty="0" smtClean="0">
                          <a:effectLst/>
                        </a:rPr>
                        <a:t>, D. </a:t>
                      </a:r>
                      <a:r>
                        <a:rPr lang="en-US" sz="1100" b="0" kern="1200" dirty="0" err="1" smtClean="0">
                          <a:effectLst/>
                        </a:rPr>
                        <a:t>Lonie</a:t>
                      </a:r>
                      <a:r>
                        <a:rPr lang="en-US" sz="1100" b="0" kern="1200" dirty="0" smtClean="0">
                          <a:effectLst/>
                        </a:rPr>
                        <a:t>, and E. W. Bethel. The SENSEI Generic In Situ Interface. ISAV 2016, Salt Lake City, UT, USA, November 2016</a:t>
                      </a:r>
                      <a:endParaRPr lang="en-US" sz="1100" b="0" dirty="0" smtClean="0"/>
                    </a:p>
                  </a:txBody>
                  <a:tcPr/>
                </a:tc>
              </a:tr>
              <a:tr h="512299">
                <a:tc>
                  <a:txBody>
                    <a:bodyPr/>
                    <a:lstStyle/>
                    <a:p>
                      <a:r>
                        <a:rPr lang="en-US" dirty="0" smtClean="0"/>
                        <a:t>SC16 in situ performance</a:t>
                      </a:r>
                      <a:r>
                        <a:rPr lang="en-US" baseline="0" dirty="0" smtClean="0"/>
                        <a:t> study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U. </a:t>
                      </a:r>
                      <a:r>
                        <a:rPr lang="en-US" sz="1100" dirty="0" err="1" smtClean="0"/>
                        <a:t>Ayachit</a:t>
                      </a:r>
                      <a:r>
                        <a:rPr lang="en-US" sz="1100" dirty="0" smtClean="0"/>
                        <a:t>, A. Bauer, E. P. N. Duque, G. </a:t>
                      </a:r>
                      <a:r>
                        <a:rPr lang="en-US" sz="1100" dirty="0" err="1" smtClean="0"/>
                        <a:t>Eisenhauer</a:t>
                      </a:r>
                      <a:r>
                        <a:rPr lang="en-US" sz="1100" dirty="0" smtClean="0"/>
                        <a:t>, N. Ferrier, J. </a:t>
                      </a:r>
                      <a:r>
                        <a:rPr lang="en-US" sz="1100" dirty="0" err="1" smtClean="0"/>
                        <a:t>Gu</a:t>
                      </a:r>
                      <a:r>
                        <a:rPr lang="en-US" sz="1100" dirty="0" smtClean="0"/>
                        <a:t>, K. E. Jansen, B. Loring, Z. </a:t>
                      </a:r>
                      <a:r>
                        <a:rPr lang="en-US" sz="1100" dirty="0" err="1" smtClean="0"/>
                        <a:t>Lukic</a:t>
                      </a:r>
                      <a:r>
                        <a:rPr lang="en-US" sz="1100" dirty="0" smtClean="0"/>
                        <a:t>, S. Menon, D. </a:t>
                      </a:r>
                      <a:r>
                        <a:rPr lang="en-US" sz="1100" dirty="0" err="1" smtClean="0"/>
                        <a:t>Morozov</a:t>
                      </a:r>
                      <a:r>
                        <a:rPr lang="en-US" sz="1100" dirty="0" smtClean="0"/>
                        <a:t>, P. O’Leary, R. </a:t>
                      </a:r>
                      <a:r>
                        <a:rPr lang="en-US" sz="1100" dirty="0" err="1" smtClean="0"/>
                        <a:t>Ranjan</a:t>
                      </a:r>
                      <a:r>
                        <a:rPr lang="en-US" sz="1100" dirty="0" smtClean="0"/>
                        <a:t>, M. </a:t>
                      </a:r>
                      <a:r>
                        <a:rPr lang="en-US" sz="1100" dirty="0" err="1" smtClean="0"/>
                        <a:t>Rasquin</a:t>
                      </a:r>
                      <a:r>
                        <a:rPr lang="en-US" sz="1100" dirty="0" smtClean="0"/>
                        <a:t>, C. P. Stone, V. </a:t>
                      </a:r>
                      <a:r>
                        <a:rPr lang="en-US" sz="1100" dirty="0" err="1" smtClean="0"/>
                        <a:t>Vishwanath</a:t>
                      </a:r>
                      <a:r>
                        <a:rPr lang="en-US" sz="1100" dirty="0" smtClean="0"/>
                        <a:t>, G. H. Weber, B. Whitlock, M. Wolf, K. Wu, and E. W. Bethel. Performance Analysis, Design Considerations, and Applications of Extreme-scale In Situ Infrastructures. In Proceedings of SC16, November 2016. </a:t>
                      </a:r>
                      <a:endParaRPr lang="en-US" sz="1400" dirty="0" smtClean="0">
                        <a:solidFill>
                          <a:prstClr val="black"/>
                        </a:solidFill>
                      </a:endParaRPr>
                    </a:p>
                  </a:txBody>
                  <a:tcPr/>
                </a:tc>
              </a:tr>
              <a:tr h="51229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EuroVis</a:t>
                      </a:r>
                      <a:r>
                        <a:rPr lang="en-US" dirty="0" smtClean="0"/>
                        <a:t> 2016</a:t>
                      </a:r>
                      <a:r>
                        <a:rPr lang="en-US" baseline="0" dirty="0" smtClean="0"/>
                        <a:t> State of the Art Report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A. C. Bauer, H. </a:t>
                      </a:r>
                      <a:r>
                        <a:rPr lang="en-US" sz="1100" dirty="0" err="1" smtClean="0"/>
                        <a:t>Abbasi</a:t>
                      </a:r>
                      <a:r>
                        <a:rPr lang="en-US" sz="1100" dirty="0" smtClean="0"/>
                        <a:t>, J. Ahrens, H. Childs, B. </a:t>
                      </a:r>
                      <a:r>
                        <a:rPr lang="en-US" sz="1100" dirty="0" err="1" smtClean="0"/>
                        <a:t>Geveci</a:t>
                      </a:r>
                      <a:r>
                        <a:rPr lang="en-US" sz="1100" dirty="0" smtClean="0"/>
                        <a:t>, S. </a:t>
                      </a:r>
                      <a:r>
                        <a:rPr lang="en-US" sz="1100" dirty="0" err="1" smtClean="0"/>
                        <a:t>Klasky</a:t>
                      </a:r>
                      <a:r>
                        <a:rPr lang="en-US" sz="1100" dirty="0" smtClean="0"/>
                        <a:t>, </a:t>
                      </a:r>
                      <a:r>
                        <a:rPr lang="en-US" sz="1100" dirty="0" err="1" smtClean="0"/>
                        <a:t>K.Moreland</a:t>
                      </a:r>
                      <a:r>
                        <a:rPr lang="en-US" sz="1100" dirty="0" smtClean="0"/>
                        <a:t>, P. O’Leary, V. </a:t>
                      </a:r>
                      <a:r>
                        <a:rPr lang="en-US" sz="1100" dirty="0" err="1" smtClean="0"/>
                        <a:t>Vishwanath</a:t>
                      </a:r>
                      <a:r>
                        <a:rPr lang="en-US" sz="1100" dirty="0" smtClean="0"/>
                        <a:t>, E. W. Bethel. In Situ Methods, Infrastructures, and Applications on High Performance Computing Platforms. Computer Graphics Forum 35(3), 2016. </a:t>
                      </a:r>
                      <a:r>
                        <a:rPr lang="en-US" sz="1100" dirty="0" err="1" smtClean="0"/>
                        <a:t>EuroVis</a:t>
                      </a:r>
                      <a:r>
                        <a:rPr lang="en-US" sz="1100" dirty="0" smtClean="0"/>
                        <a:t> 2016 State-of-the-Art Report. June, 2016. Groningen, Netherlands.</a:t>
                      </a:r>
                    </a:p>
                  </a:txBody>
                  <a:tcPr/>
                </a:tc>
              </a:tr>
              <a:tr h="512299">
                <a:tc>
                  <a:txBody>
                    <a:bodyPr/>
                    <a:lstStyle/>
                    <a:p>
                      <a:r>
                        <a:rPr lang="en-US" dirty="0" smtClean="0"/>
                        <a:t>Henson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https://</a:t>
                      </a:r>
                      <a:r>
                        <a:rPr lang="en-US" dirty="0" err="1" smtClean="0"/>
                        <a:t>github.com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mrzv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henson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D. </a:t>
                      </a:r>
                      <a:r>
                        <a:rPr lang="en-US" dirty="0" err="1" smtClean="0"/>
                        <a:t>Morozov</a:t>
                      </a:r>
                      <a:r>
                        <a:rPr lang="en-US" dirty="0" smtClean="0"/>
                        <a:t> and Z.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Lucik</a:t>
                      </a:r>
                      <a:r>
                        <a:rPr lang="en-US" baseline="0" dirty="0" smtClean="0"/>
                        <a:t>. HPDC 2016.</a:t>
                      </a:r>
                      <a:endParaRPr lang="en-US" dirty="0"/>
                    </a:p>
                  </a:txBody>
                  <a:tcPr/>
                </a:tc>
              </a:tr>
              <a:tr h="51229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ParaView</a:t>
                      </a:r>
                      <a:r>
                        <a:rPr lang="en-US" dirty="0" smtClean="0"/>
                        <a:t>/Catalyst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www.paraview.org</a:t>
                      </a:r>
                      <a:r>
                        <a:rPr lang="en-US" dirty="0" smtClean="0"/>
                        <a:t>/in-situ</a:t>
                      </a:r>
                      <a:endParaRPr lang="en-US" dirty="0"/>
                    </a:p>
                  </a:txBody>
                  <a:tcPr/>
                </a:tc>
              </a:tr>
              <a:tr h="51229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VisIt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Libsim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https://</a:t>
                      </a:r>
                      <a:r>
                        <a:rPr lang="en-US" dirty="0" err="1" smtClean="0"/>
                        <a:t>www.visitusers.org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index.php?title</a:t>
                      </a:r>
                      <a:r>
                        <a:rPr lang="en-US" dirty="0" smtClean="0"/>
                        <a:t>=</a:t>
                      </a:r>
                      <a:r>
                        <a:rPr lang="en-US" dirty="0" err="1" smtClean="0"/>
                        <a:t>VisIt</a:t>
                      </a:r>
                      <a:r>
                        <a:rPr lang="en-US" dirty="0" smtClean="0"/>
                        <a:t>-tutorial-in-situ</a:t>
                      </a:r>
                      <a:endParaRPr lang="en-US" dirty="0"/>
                    </a:p>
                  </a:txBody>
                  <a:tcPr/>
                </a:tc>
              </a:tr>
              <a:tr h="512299">
                <a:tc>
                  <a:txBody>
                    <a:bodyPr/>
                    <a:lstStyle/>
                    <a:p>
                      <a:r>
                        <a:rPr lang="en-US" dirty="0" smtClean="0"/>
                        <a:t>ADIOS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https://</a:t>
                      </a:r>
                      <a:r>
                        <a:rPr lang="en-US" dirty="0" err="1" smtClean="0"/>
                        <a:t>www.olcf.ornl.gov</a:t>
                      </a:r>
                      <a:r>
                        <a:rPr lang="en-US" dirty="0" smtClean="0"/>
                        <a:t>/center-projects/adios/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846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57" y="195263"/>
            <a:ext cx="6254685" cy="469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45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are the Problems?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50" y="1028700"/>
            <a:ext cx="5800673" cy="3644900"/>
          </a:xfrm>
        </p:spPr>
        <p:txBody>
          <a:bodyPr/>
          <a:lstStyle/>
          <a:p>
            <a:r>
              <a:rPr lang="en-US" dirty="0" smtClean="0"/>
              <a:t>Not enough I/O capacity on current HPC systems, and the trend is getting worse.</a:t>
            </a:r>
          </a:p>
          <a:p>
            <a:r>
              <a:rPr lang="en-US" dirty="0" smtClean="0"/>
              <a:t>If there’s not enough I/O, you can’t write data to storage, so you can’t analyze it: </a:t>
            </a:r>
            <a:r>
              <a:rPr lang="en-US" u="sng" dirty="0" smtClean="0"/>
              <a:t>lost science.</a:t>
            </a:r>
          </a:p>
          <a:p>
            <a:r>
              <a:rPr lang="en-US" dirty="0" smtClean="0"/>
              <a:t>Energy consumption: it costs a lot of power to write data to disk.</a:t>
            </a:r>
          </a:p>
          <a:p>
            <a:r>
              <a:rPr lang="en-US" dirty="0" smtClean="0"/>
              <a:t>Opportunity for doing better science (analysis) when have access to full spatiotemporal resolution data.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336" y="779306"/>
            <a:ext cx="2780076" cy="3333620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559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5655" y="992147"/>
            <a:ext cx="7017125" cy="415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Five Orders of Magnitude Between Compute and I/O Capacity on Titan Cray System at ORNL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948230" y="1071618"/>
            <a:ext cx="1726219" cy="5787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Computation</a:t>
            </a:r>
          </a:p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125 PB/s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101244" y="1684252"/>
            <a:ext cx="1726219" cy="5787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Node memory</a:t>
            </a:r>
          </a:p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4.5 PB/s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948230" y="2102683"/>
            <a:ext cx="1726219" cy="5787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Node memory</a:t>
            </a:r>
          </a:p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4.5 PB/s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814870" y="2862610"/>
            <a:ext cx="1726219" cy="5787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Interconnect</a:t>
            </a:r>
          </a:p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24 TB/s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997162" y="4158024"/>
            <a:ext cx="1726219" cy="5787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Storage</a:t>
            </a:r>
          </a:p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1.4 TB/s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23381" y="3554629"/>
            <a:ext cx="1726219" cy="5787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Interconnect</a:t>
            </a:r>
          </a:p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24 TB/s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155863" y="1071618"/>
            <a:ext cx="337705" cy="119135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3" name="Down Arrow 12"/>
          <p:cNvSpPr/>
          <p:nvPr/>
        </p:nvSpPr>
        <p:spPr>
          <a:xfrm>
            <a:off x="155863" y="2266932"/>
            <a:ext cx="337705" cy="119135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4" name="Down Arrow 13"/>
          <p:cNvSpPr/>
          <p:nvPr/>
        </p:nvSpPr>
        <p:spPr>
          <a:xfrm>
            <a:off x="160539" y="3466540"/>
            <a:ext cx="337705" cy="119135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6" name="TextBox 15"/>
          <p:cNvSpPr txBox="1"/>
          <p:nvPr/>
        </p:nvSpPr>
        <p:spPr>
          <a:xfrm>
            <a:off x="355369" y="1400357"/>
            <a:ext cx="610466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ea typeface="Arial" charset="0"/>
                <a:cs typeface="Arial" charset="0"/>
              </a:rPr>
              <a:t>O(2)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369" y="2646330"/>
            <a:ext cx="610466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ea typeface="Arial" charset="0"/>
                <a:cs typeface="Arial" charset="0"/>
              </a:rPr>
              <a:t>O(2)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8450" y="3837687"/>
            <a:ext cx="610466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ea typeface="Arial" charset="0"/>
                <a:cs typeface="Arial" charset="0"/>
              </a:rPr>
              <a:t>O(1)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43600" y="4761420"/>
            <a:ext cx="2730849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/>
              <a:t>Image courtesy Ken Moreland</a:t>
            </a:r>
          </a:p>
        </p:txBody>
      </p:sp>
    </p:spTree>
    <p:extLst>
      <p:ext uri="{BB962C8B-B14F-4D97-AF65-F5344CB8AC3E}">
        <p14:creationId xmlns:p14="http://schemas.microsoft.com/office/powerpoint/2010/main" val="191344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Five Orders of Magnitude Between Compute and I/O Capacity on Titan Cray System at ORNL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35" y="940948"/>
            <a:ext cx="8324446" cy="3981745"/>
          </a:xfrm>
        </p:spPr>
      </p:pic>
      <p:sp>
        <p:nvSpPr>
          <p:cNvPr id="6" name="Rounded Rectangle 5"/>
          <p:cNvSpPr/>
          <p:nvPr/>
        </p:nvSpPr>
        <p:spPr>
          <a:xfrm>
            <a:off x="6948230" y="1071618"/>
            <a:ext cx="1726219" cy="5787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Computation</a:t>
            </a:r>
          </a:p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125 PB/s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101244" y="1684252"/>
            <a:ext cx="1726219" cy="5787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Node memory</a:t>
            </a:r>
          </a:p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4.5 PB/s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948230" y="2102683"/>
            <a:ext cx="1726219" cy="5787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Node memory</a:t>
            </a:r>
          </a:p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4.5 PB/s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814870" y="2862610"/>
            <a:ext cx="1726219" cy="5787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Interconnect</a:t>
            </a:r>
          </a:p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24 TB/s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997162" y="4158024"/>
            <a:ext cx="1726219" cy="5787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Storage</a:t>
            </a:r>
          </a:p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1.4 TB/s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23381" y="3554629"/>
            <a:ext cx="1726219" cy="5787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Interconnect</a:t>
            </a:r>
          </a:p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24 TB/s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155863" y="1071618"/>
            <a:ext cx="337705" cy="119135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3" name="Down Arrow 12"/>
          <p:cNvSpPr/>
          <p:nvPr/>
        </p:nvSpPr>
        <p:spPr>
          <a:xfrm>
            <a:off x="155863" y="2266932"/>
            <a:ext cx="337705" cy="119135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4" name="Down Arrow 13"/>
          <p:cNvSpPr/>
          <p:nvPr/>
        </p:nvSpPr>
        <p:spPr>
          <a:xfrm>
            <a:off x="160539" y="3466540"/>
            <a:ext cx="337705" cy="119135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6" name="TextBox 15"/>
          <p:cNvSpPr txBox="1"/>
          <p:nvPr/>
        </p:nvSpPr>
        <p:spPr>
          <a:xfrm>
            <a:off x="355369" y="1400357"/>
            <a:ext cx="610466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ea typeface="Arial" charset="0"/>
                <a:cs typeface="Arial" charset="0"/>
              </a:rPr>
              <a:t>O(2)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369" y="2646330"/>
            <a:ext cx="610466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ea typeface="Arial" charset="0"/>
                <a:cs typeface="Arial" charset="0"/>
              </a:rPr>
              <a:t>O(2)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8450" y="3837687"/>
            <a:ext cx="610466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ea typeface="Arial" charset="0"/>
                <a:cs typeface="Arial" charset="0"/>
              </a:rPr>
              <a:t>O(1)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85999" y="940948"/>
            <a:ext cx="5795531" cy="398174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O(5) difference has </a:t>
            </a:r>
            <a:r>
              <a:rPr lang="en-US" sz="2000" u="sng" dirty="0">
                <a:latin typeface="Arial" charset="0"/>
                <a:ea typeface="Arial" charset="0"/>
                <a:cs typeface="Arial" charset="0"/>
              </a:rPr>
              <a:t>devastating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impact:</a:t>
            </a:r>
          </a:p>
          <a:p>
            <a:pPr algn="ctr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Can write out 1 of every 100,000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timesteps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Can write out 1 of every 100,000 data values</a:t>
            </a:r>
          </a:p>
          <a:p>
            <a:pPr algn="ctr"/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58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 is Not Going Away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40550" y="4811713"/>
            <a:ext cx="2133600" cy="273844"/>
          </a:xfrm>
          <a:prstGeom prst="rect">
            <a:avLst/>
          </a:prstGeom>
        </p:spPr>
        <p:txBody>
          <a:bodyPr/>
          <a:lstStyle/>
          <a:p>
            <a:fld id="{A8870314-B081-7242-860F-BE026F84C759}" type="slidenum">
              <a:rPr lang="es-MX" smtClean="0"/>
              <a:pPr/>
              <a:t>6</a:t>
            </a:fld>
            <a:endParaRPr lang="es-MX" dirty="0"/>
          </a:p>
        </p:txBody>
      </p:sp>
      <p:pic>
        <p:nvPicPr>
          <p:cNvPr id="5" name="Picture 3" descr="Screen Shot 2016-02-17 at 8.18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486" y="881636"/>
            <a:ext cx="5689798" cy="42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15902" y="4778474"/>
            <a:ext cx="3219648" cy="323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500" dirty="0"/>
              <a:t>Data courtesy A. Geist (ORNL)</a:t>
            </a:r>
          </a:p>
        </p:txBody>
      </p:sp>
      <p:sp>
        <p:nvSpPr>
          <p:cNvPr id="7" name="Oval 6"/>
          <p:cNvSpPr/>
          <p:nvPr/>
        </p:nvSpPr>
        <p:spPr>
          <a:xfrm>
            <a:off x="3569494" y="4117681"/>
            <a:ext cx="3872706" cy="45094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8" name="Oval 7"/>
          <p:cNvSpPr/>
          <p:nvPr/>
        </p:nvSpPr>
        <p:spPr>
          <a:xfrm>
            <a:off x="3602148" y="1690165"/>
            <a:ext cx="3872706" cy="45094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79909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ＭＳ Ｐゴシック" charset="-128"/>
              </a:rPr>
              <a:t>What is </a:t>
            </a:r>
            <a:r>
              <a:rPr lang="en-US" altLang="en-US" i="1" dirty="0">
                <a:ea typeface="ＭＳ Ｐゴシック" charset="-128"/>
              </a:rPr>
              <a:t>In Situ </a:t>
            </a:r>
            <a:r>
              <a:rPr lang="en-US" altLang="en-US" dirty="0">
                <a:ea typeface="ＭＳ Ｐゴシック" charset="-128"/>
              </a:rPr>
              <a:t>Data Analysis and </a:t>
            </a:r>
            <a:r>
              <a:rPr lang="en-US" altLang="en-US" dirty="0" smtClean="0">
                <a:ea typeface="ＭＳ Ｐゴシック" charset="-128"/>
              </a:rPr>
              <a:t>Visualization?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0625"/>
            <a:ext cx="7886700" cy="3263504"/>
          </a:xfrm>
        </p:spPr>
        <p:txBody>
          <a:bodyPr/>
          <a:lstStyle/>
          <a:p>
            <a:r>
              <a:rPr lang="en-US" altLang="en-US" sz="2000" dirty="0">
                <a:ea typeface="ＭＳ Ｐゴシック" charset="-128"/>
              </a:rPr>
              <a:t>Two use models:</a:t>
            </a:r>
          </a:p>
          <a:p>
            <a:pPr lvl="1"/>
            <a:r>
              <a:rPr lang="en-US" altLang="en-US" sz="2000" u="sng" dirty="0">
                <a:ea typeface="ＭＳ Ｐゴシック" charset="-128"/>
              </a:rPr>
              <a:t>Post processing (</a:t>
            </a:r>
            <a:r>
              <a:rPr lang="en-US" altLang="en-US" sz="2000" i="1" u="sng" dirty="0">
                <a:ea typeface="ＭＳ Ｐゴシック" charset="-128"/>
              </a:rPr>
              <a:t>post hoc)</a:t>
            </a:r>
            <a:r>
              <a:rPr lang="en-US" altLang="en-US" sz="2000" dirty="0">
                <a:ea typeface="ＭＳ Ｐゴシック" charset="-128"/>
              </a:rPr>
              <a:t>: save to disk, then later, a separate analysis/vis program reads that data and operates on it.</a:t>
            </a:r>
          </a:p>
          <a:p>
            <a:pPr lvl="1"/>
            <a:r>
              <a:rPr lang="en-US" altLang="en-US" sz="2000" i="1" u="sng" dirty="0">
                <a:ea typeface="ＭＳ Ｐゴシック" charset="-128"/>
              </a:rPr>
              <a:t>In situ</a:t>
            </a:r>
            <a:r>
              <a:rPr lang="en-US" altLang="en-US" sz="2000" u="sng" dirty="0">
                <a:ea typeface="ＭＳ Ｐゴシック" charset="-128"/>
              </a:rPr>
              <a:t> processing</a:t>
            </a:r>
            <a:r>
              <a:rPr lang="en-US" altLang="en-US" sz="2000" dirty="0">
                <a:ea typeface="ＭＳ Ｐゴシック" charset="-128"/>
              </a:rPr>
              <a:t>: process data as it produced without writing to and reading from storage. Processed “</a:t>
            </a:r>
            <a:r>
              <a:rPr lang="en-US" altLang="ja-JP" sz="2000" u="sng" dirty="0">
                <a:ea typeface="ＭＳ Ｐゴシック" charset="-128"/>
              </a:rPr>
              <a:t>in place</a:t>
            </a:r>
            <a:r>
              <a:rPr lang="en-US" altLang="en-US" sz="2000" dirty="0">
                <a:ea typeface="ＭＳ Ｐゴシック" charset="-128"/>
              </a:rPr>
              <a:t>”</a:t>
            </a:r>
            <a:r>
              <a:rPr lang="en-US" altLang="ja-JP" sz="2000" dirty="0">
                <a:ea typeface="ＭＳ Ｐゴシック" charset="-128"/>
              </a:rPr>
              <a:t>. </a:t>
            </a:r>
          </a:p>
          <a:p>
            <a:pPr lvl="2"/>
            <a:r>
              <a:rPr lang="en-US" altLang="en-US" sz="1500" dirty="0">
                <a:ea typeface="ＭＳ Ｐゴシック" charset="-128"/>
              </a:rPr>
              <a:t>Many flavors/terms: tightly coupled, loosely coupled, in transit, co-processing, etc. </a:t>
            </a:r>
          </a:p>
          <a:p>
            <a:pPr lvl="2"/>
            <a:r>
              <a:rPr lang="en-US" altLang="en-US" sz="1500" dirty="0">
                <a:ea typeface="ＭＳ Ｐゴシック" charset="-128"/>
              </a:rPr>
              <a:t>Practical view: anything processed but not written to persistent storage is </a:t>
            </a:r>
            <a:r>
              <a:rPr lang="en-US" altLang="en-US" sz="1500" i="1" dirty="0">
                <a:ea typeface="ＭＳ Ｐゴシック" charset="-128"/>
              </a:rPr>
              <a:t>in situ</a:t>
            </a:r>
            <a:endParaRPr lang="en-US" altLang="en-US" sz="1500" dirty="0">
              <a:ea typeface="ＭＳ Ｐゴシック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40550" y="4811713"/>
            <a:ext cx="2133600" cy="273844"/>
          </a:xfrm>
          <a:prstGeom prst="rect">
            <a:avLst/>
          </a:prstGeom>
        </p:spPr>
        <p:txBody>
          <a:bodyPr/>
          <a:lstStyle/>
          <a:p>
            <a:fld id="{A8870314-B081-7242-860F-BE026F84C759}" type="slidenum">
              <a:rPr lang="es-MX" smtClean="0"/>
              <a:pPr/>
              <a:t>7</a:t>
            </a:fld>
            <a:endParaRPr lang="es-MX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2990983" y="3525625"/>
            <a:ext cx="1025128" cy="883260"/>
            <a:chOff x="1359581" y="4354615"/>
            <a:chExt cx="1781031" cy="1727272"/>
          </a:xfrm>
        </p:grpSpPr>
        <p:sp>
          <p:nvSpPr>
            <p:cNvPr id="6" name="Rectangle 5"/>
            <p:cNvSpPr/>
            <p:nvPr/>
          </p:nvSpPr>
          <p:spPr>
            <a:xfrm>
              <a:off x="1772298" y="4354615"/>
              <a:ext cx="360334" cy="360377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59581" y="4354615"/>
              <a:ext cx="360334" cy="360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359581" y="4773732"/>
              <a:ext cx="360334" cy="360377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773886" y="4768969"/>
              <a:ext cx="360333" cy="36037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77104" y="4354615"/>
              <a:ext cx="360333" cy="360377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65975" y="4354615"/>
              <a:ext cx="360334" cy="360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365975" y="4773732"/>
              <a:ext cx="360334" cy="360377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80279" y="4768969"/>
              <a:ext cx="360333" cy="36037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772298" y="5302392"/>
              <a:ext cx="360334" cy="36037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359581" y="5302392"/>
              <a:ext cx="360334" cy="36037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359581" y="5721509"/>
              <a:ext cx="360334" cy="36037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773886" y="5716747"/>
              <a:ext cx="360333" cy="360377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77104" y="5286516"/>
              <a:ext cx="360333" cy="36037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365975" y="5286516"/>
              <a:ext cx="360334" cy="36037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365975" y="5705633"/>
              <a:ext cx="360334" cy="36037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780279" y="5700871"/>
              <a:ext cx="360333" cy="360377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</p:grpSp>
      <p:grpSp>
        <p:nvGrpSpPr>
          <p:cNvPr id="22" name="Group 3"/>
          <p:cNvGrpSpPr>
            <a:grpSpLocks/>
          </p:cNvGrpSpPr>
          <p:nvPr/>
        </p:nvGrpSpPr>
        <p:grpSpPr bwMode="auto">
          <a:xfrm>
            <a:off x="5092436" y="3523244"/>
            <a:ext cx="1025128" cy="883260"/>
            <a:chOff x="4992423" y="4321337"/>
            <a:chExt cx="1781031" cy="1727272"/>
          </a:xfrm>
        </p:grpSpPr>
        <p:sp>
          <p:nvSpPr>
            <p:cNvPr id="23" name="Rectangle 22"/>
            <p:cNvSpPr/>
            <p:nvPr/>
          </p:nvSpPr>
          <p:spPr>
            <a:xfrm>
              <a:off x="5405140" y="4321337"/>
              <a:ext cx="360333" cy="360377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992423" y="4321337"/>
              <a:ext cx="360333" cy="360377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92423" y="4740454"/>
              <a:ext cx="360333" cy="360377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406727" y="4735691"/>
              <a:ext cx="360334" cy="36037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09945" y="4321337"/>
              <a:ext cx="360334" cy="360377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998817" y="4321337"/>
              <a:ext cx="360333" cy="360377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998817" y="4740454"/>
              <a:ext cx="360333" cy="360377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413120" y="4735691"/>
              <a:ext cx="360334" cy="36037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405140" y="5269114"/>
              <a:ext cx="360333" cy="36037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992423" y="5269114"/>
              <a:ext cx="360333" cy="36037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992423" y="5688231"/>
              <a:ext cx="360333" cy="36037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406727" y="5683469"/>
              <a:ext cx="360334" cy="360377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409945" y="5253238"/>
              <a:ext cx="360334" cy="36037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998817" y="5253238"/>
              <a:ext cx="360333" cy="36037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998817" y="5672355"/>
              <a:ext cx="360333" cy="36037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413120" y="5667593"/>
              <a:ext cx="360334" cy="360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990983" y="4508898"/>
            <a:ext cx="3126581" cy="610790"/>
            <a:chOff x="4954906" y="7214236"/>
            <a:chExt cx="5002530" cy="977264"/>
          </a:xfrm>
        </p:grpSpPr>
        <p:sp>
          <p:nvSpPr>
            <p:cNvPr id="40" name="Rectangle 39"/>
            <p:cNvSpPr/>
            <p:nvPr/>
          </p:nvSpPr>
          <p:spPr>
            <a:xfrm>
              <a:off x="4954906" y="7214236"/>
              <a:ext cx="5002530" cy="9772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594986" y="7252336"/>
              <a:ext cx="432434" cy="43243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594986" y="7717156"/>
              <a:ext cx="432434" cy="43243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50"/>
            </a:p>
          </p:txBody>
        </p:sp>
        <p:sp>
          <p:nvSpPr>
            <p:cNvPr id="43" name="TextBox 37"/>
            <p:cNvSpPr txBox="1">
              <a:spLocks noChangeArrowheads="1"/>
            </p:cNvSpPr>
            <p:nvPr/>
          </p:nvSpPr>
          <p:spPr bwMode="auto">
            <a:xfrm>
              <a:off x="6362700" y="7252337"/>
              <a:ext cx="3162299" cy="480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/>
                <a:t>Simulation Cores</a:t>
              </a:r>
            </a:p>
          </p:txBody>
        </p:sp>
        <p:sp>
          <p:nvSpPr>
            <p:cNvPr id="44" name="TextBox 43"/>
            <p:cNvSpPr txBox="1">
              <a:spLocks noChangeArrowheads="1"/>
            </p:cNvSpPr>
            <p:nvPr/>
          </p:nvSpPr>
          <p:spPr bwMode="auto">
            <a:xfrm>
              <a:off x="6356986" y="7642860"/>
              <a:ext cx="3162299" cy="480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 i="1"/>
                <a:t>In Situ/</a:t>
              </a:r>
              <a:r>
                <a:rPr lang="en-US" altLang="en-US" sz="1350"/>
                <a:t>In-transit Cores</a:t>
              </a:r>
            </a:p>
          </p:txBody>
        </p:sp>
      </p:grpSp>
      <p:sp>
        <p:nvSpPr>
          <p:cNvPr id="45" name="TextBox 39"/>
          <p:cNvSpPr txBox="1">
            <a:spLocks noChangeArrowheads="1"/>
          </p:cNvSpPr>
          <p:nvPr/>
        </p:nvSpPr>
        <p:spPr bwMode="auto">
          <a:xfrm>
            <a:off x="1155249" y="3671542"/>
            <a:ext cx="1551385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1350" i="1" u="sng" dirty="0"/>
              <a:t>In situ </a:t>
            </a:r>
            <a:r>
              <a:rPr lang="en-US" altLang="en-US" sz="1350" i="1" dirty="0"/>
              <a:t>– no data movement</a:t>
            </a:r>
            <a:r>
              <a:rPr lang="en-US" altLang="en-US" sz="1350" dirty="0"/>
              <a:t>:</a:t>
            </a:r>
          </a:p>
          <a:p>
            <a:pPr algn="r" eaLnBrk="1" hangingPunct="1"/>
            <a:r>
              <a:rPr lang="en-US" altLang="en-US" sz="1350" dirty="0"/>
              <a:t>Simulation and </a:t>
            </a:r>
            <a:r>
              <a:rPr lang="en-US" altLang="en-US" sz="1350" i="1" dirty="0"/>
              <a:t>in situ</a:t>
            </a:r>
            <a:r>
              <a:rPr lang="en-US" altLang="en-US" sz="1350" dirty="0"/>
              <a:t> methods share memory</a:t>
            </a:r>
          </a:p>
        </p:txBody>
      </p:sp>
      <p:sp>
        <p:nvSpPr>
          <p:cNvPr id="46" name="TextBox 43"/>
          <p:cNvSpPr txBox="1">
            <a:spLocks noChangeArrowheads="1"/>
          </p:cNvSpPr>
          <p:nvPr/>
        </p:nvSpPr>
        <p:spPr bwMode="auto">
          <a:xfrm>
            <a:off x="6353518" y="3606667"/>
            <a:ext cx="14097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350" u="sng" dirty="0"/>
              <a:t>In transit </a:t>
            </a:r>
            <a:r>
              <a:rPr lang="en-US" altLang="en-US" sz="1350" dirty="0"/>
              <a:t>– data is moved: Simulation and </a:t>
            </a:r>
            <a:r>
              <a:rPr lang="en-US" altLang="en-US" sz="1350" i="1" dirty="0"/>
              <a:t>in situ</a:t>
            </a:r>
            <a:r>
              <a:rPr lang="en-US" altLang="en-US" sz="1350" dirty="0"/>
              <a:t> methods do not share memory</a:t>
            </a:r>
          </a:p>
        </p:txBody>
      </p:sp>
    </p:spTree>
    <p:extLst>
      <p:ext uri="{BB962C8B-B14F-4D97-AF65-F5344CB8AC3E}">
        <p14:creationId xmlns:p14="http://schemas.microsoft.com/office/powerpoint/2010/main" val="34694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Whirlwind Survey of Previous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179910"/>
            <a:ext cx="6388402" cy="3276600"/>
          </a:xfrm>
        </p:spPr>
        <p:txBody>
          <a:bodyPr/>
          <a:lstStyle/>
          <a:p>
            <a:r>
              <a:rPr lang="en-US" dirty="0" smtClean="0"/>
              <a:t>1961: Direct-to-film process, first computer generated movie. </a:t>
            </a:r>
            <a:r>
              <a:rPr lang="en-US" dirty="0"/>
              <a:t>E. </a:t>
            </a:r>
            <a:r>
              <a:rPr lang="en-US" dirty="0" err="1"/>
              <a:t>Zajac</a:t>
            </a:r>
            <a:r>
              <a:rPr lang="en-US" dirty="0"/>
              <a:t>, CACM 7(3), Mar 1964.</a:t>
            </a:r>
          </a:p>
          <a:p>
            <a:r>
              <a:rPr lang="en-US" dirty="0" smtClean="0"/>
              <a:t>1990s: golden era of co-processing: AVS, </a:t>
            </a:r>
            <a:r>
              <a:rPr lang="en-US" dirty="0" err="1" smtClean="0"/>
              <a:t>pVS</a:t>
            </a:r>
            <a:r>
              <a:rPr lang="en-US" dirty="0" smtClean="0"/>
              <a:t>, CUMULVS</a:t>
            </a:r>
          </a:p>
          <a:p>
            <a:r>
              <a:rPr lang="en-US" dirty="0" smtClean="0"/>
              <a:t>1999s-2000s: “Problem solving environments”: Cactus, </a:t>
            </a:r>
            <a:r>
              <a:rPr lang="en-US" dirty="0" err="1" smtClean="0"/>
              <a:t>SCIrun</a:t>
            </a:r>
            <a:r>
              <a:rPr lang="en-US" dirty="0" smtClean="0"/>
              <a:t>, etc. </a:t>
            </a:r>
          </a:p>
          <a:p>
            <a:r>
              <a:rPr lang="en-US" dirty="0" smtClean="0"/>
              <a:t>1990s-2000s: HPC </a:t>
            </a:r>
            <a:r>
              <a:rPr lang="en-US" i="1" dirty="0" smtClean="0"/>
              <a:t>in situ</a:t>
            </a:r>
            <a:r>
              <a:rPr lang="en-US" dirty="0" smtClean="0"/>
              <a:t> computation of visualization</a:t>
            </a:r>
          </a:p>
          <a:p>
            <a:r>
              <a:rPr lang="en-US" dirty="0" smtClean="0"/>
              <a:t>1990s-2010s: </a:t>
            </a:r>
            <a:r>
              <a:rPr lang="en-US" i="1" dirty="0" smtClean="0"/>
              <a:t>in situ</a:t>
            </a:r>
            <a:r>
              <a:rPr lang="en-US" dirty="0" smtClean="0"/>
              <a:t> computation of “extracts” for post hoc analysis: </a:t>
            </a:r>
            <a:r>
              <a:rPr lang="en-US" dirty="0" err="1" smtClean="0"/>
              <a:t>isosurfaces</a:t>
            </a:r>
            <a:r>
              <a:rPr lang="en-US" dirty="0" smtClean="0"/>
              <a:t>, flow lines, other types of “features”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Footer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E5702-B399-C845-9D31-C9B0C17E294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603" y="341797"/>
            <a:ext cx="2071088" cy="1421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912" y="1964336"/>
            <a:ext cx="2050469" cy="177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7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</a:t>
            </a:r>
            <a:r>
              <a:rPr lang="en-US" i="1" dirty="0" smtClean="0"/>
              <a:t>In Situ</a:t>
            </a:r>
            <a:r>
              <a:rPr lang="en-US" dirty="0" smtClean="0"/>
              <a:t> Infrastructures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9417410"/>
              </p:ext>
            </p:extLst>
          </p:nvPr>
        </p:nvGraphicFramePr>
        <p:xfrm>
          <a:off x="439806" y="816789"/>
          <a:ext cx="8229600" cy="432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171"/>
                <a:gridCol w="3722915"/>
                <a:gridCol w="28085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Package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Comments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ParaView</a:t>
                      </a:r>
                      <a:r>
                        <a:rPr lang="en-US" dirty="0" smtClean="0"/>
                        <a:t>/Catalyst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“Bespoke” </a:t>
                      </a:r>
                      <a:r>
                        <a:rPr lang="en-US" i="1" dirty="0" smtClean="0"/>
                        <a:t>in situ</a:t>
                      </a:r>
                      <a:r>
                        <a:rPr lang="en-US" i="0" dirty="0" smtClean="0"/>
                        <a:t> API, access to significant parallel visual data exploration and analysis capability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Open source</a:t>
                      </a:r>
                    </a:p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www.paraview.org</a:t>
                      </a:r>
                      <a:r>
                        <a:rPr lang="en-US" dirty="0" smtClean="0"/>
                        <a:t>/in-situ</a:t>
                      </a:r>
                    </a:p>
                    <a:p>
                      <a:r>
                        <a:rPr lang="en-US" dirty="0" smtClean="0"/>
                        <a:t>Size of executables, shared libs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VisIt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Libsim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“Bespoke” </a:t>
                      </a:r>
                      <a:r>
                        <a:rPr lang="en-US" i="1" dirty="0" smtClean="0"/>
                        <a:t>in situ</a:t>
                      </a:r>
                      <a:r>
                        <a:rPr lang="en-US" i="0" dirty="0" smtClean="0"/>
                        <a:t> API, access to significant parallel visual data exploration and analysis capability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Open source</a:t>
                      </a:r>
                    </a:p>
                    <a:p>
                      <a:r>
                        <a:rPr lang="en-US" dirty="0" smtClean="0">
                          <a:hlinkClick r:id="rId2"/>
                        </a:rPr>
                        <a:t>https://www.visitusers.org/index.php?title=VisIt-tutorial-in-situ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Size of executables, shared libs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ADIOS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none" dirty="0" smtClean="0"/>
                        <a:t>An</a:t>
                      </a:r>
                      <a:r>
                        <a:rPr lang="en-US" u="none" baseline="0" dirty="0" smtClean="0"/>
                        <a:t> I/O library that allows the assembly of arbitrary processing, including with user-written components, coupling to </a:t>
                      </a:r>
                      <a:r>
                        <a:rPr lang="en-US" u="none" baseline="0" dirty="0" err="1" smtClean="0"/>
                        <a:t>VisIt</a:t>
                      </a:r>
                      <a:r>
                        <a:rPr lang="en-US" u="none" baseline="0" dirty="0" smtClean="0"/>
                        <a:t> or </a:t>
                      </a:r>
                      <a:r>
                        <a:rPr lang="en-US" u="none" baseline="0" dirty="0" err="1" smtClean="0"/>
                        <a:t>ParaView</a:t>
                      </a:r>
                      <a:r>
                        <a:rPr lang="en-US" u="none" baseline="0" dirty="0" smtClean="0"/>
                        <a:t>. </a:t>
                      </a:r>
                      <a:endParaRPr lang="en-US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none" dirty="0" smtClean="0"/>
                        <a:t>Open source</a:t>
                      </a:r>
                    </a:p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https://</a:t>
                      </a:r>
                      <a:r>
                        <a:rPr lang="en-US" dirty="0" err="1" smtClean="0"/>
                        <a:t>www.olcf.ornl.gov</a:t>
                      </a:r>
                      <a:r>
                        <a:rPr lang="en-US" dirty="0" smtClean="0"/>
                        <a:t>/center-projects/adios/</a:t>
                      </a:r>
                    </a:p>
                    <a:p>
                      <a:r>
                        <a:rPr lang="en-US" u="none" dirty="0" smtClean="0"/>
                        <a:t>3</a:t>
                      </a:r>
                      <a:r>
                        <a:rPr lang="en-US" u="none" baseline="30000" dirty="0" smtClean="0"/>
                        <a:t>rd</a:t>
                      </a:r>
                      <a:r>
                        <a:rPr lang="en-US" u="none" dirty="0" smtClean="0"/>
                        <a:t> party libs for marshaling</a:t>
                      </a:r>
                      <a:r>
                        <a:rPr lang="en-US" u="none" baseline="0" dirty="0" smtClean="0"/>
                        <a:t> data, resources</a:t>
                      </a:r>
                      <a:endParaRPr lang="en-US" u="non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GLEAN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none" dirty="0" smtClean="0"/>
                        <a:t>Introspects</a:t>
                      </a:r>
                      <a:r>
                        <a:rPr lang="en-US" u="none" baseline="0" dirty="0" smtClean="0"/>
                        <a:t> I/O stream and invokes user-specified processing.</a:t>
                      </a:r>
                    </a:p>
                    <a:p>
                      <a:r>
                        <a:rPr lang="en-US" u="none" baseline="0" dirty="0" smtClean="0"/>
                        <a:t>Alternately, a bespoke </a:t>
                      </a:r>
                      <a:r>
                        <a:rPr lang="en-US" i="1" u="none" baseline="0" dirty="0" smtClean="0"/>
                        <a:t>in situ</a:t>
                      </a:r>
                      <a:r>
                        <a:rPr lang="en-US" i="0" u="none" baseline="0" dirty="0" smtClean="0"/>
                        <a:t> API</a:t>
                      </a:r>
                      <a:endParaRPr lang="en-US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none" dirty="0" smtClean="0"/>
                        <a:t>Not open source,</a:t>
                      </a:r>
                      <a:r>
                        <a:rPr lang="en-US" u="none" baseline="0" dirty="0" smtClean="0"/>
                        <a:t> at ANL</a:t>
                      </a:r>
                    </a:p>
                    <a:p>
                      <a:r>
                        <a:rPr lang="en-US" u="none" dirty="0" smtClean="0"/>
                        <a:t>https://</a:t>
                      </a:r>
                      <a:r>
                        <a:rPr lang="en-US" u="none" dirty="0" err="1" smtClean="0"/>
                        <a:t>www.alcf.anl.gov</a:t>
                      </a:r>
                      <a:r>
                        <a:rPr lang="en-US" u="none" dirty="0" smtClean="0"/>
                        <a:t>/glean</a:t>
                      </a:r>
                      <a:endParaRPr lang="en-US" u="non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Henson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none" dirty="0" smtClean="0"/>
                        <a:t>Cooperative</a:t>
                      </a:r>
                      <a:r>
                        <a:rPr lang="en-US" u="none" baseline="0" dirty="0" smtClean="0"/>
                        <a:t> multi-processing, code coupling</a:t>
                      </a:r>
                      <a:endParaRPr lang="en-US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none" dirty="0" smtClean="0"/>
                        <a:t>Open source</a:t>
                      </a:r>
                    </a:p>
                    <a:p>
                      <a:r>
                        <a:rPr lang="en-US" dirty="0" smtClean="0"/>
                        <a:t>https://</a:t>
                      </a:r>
                      <a:r>
                        <a:rPr lang="en-US" dirty="0" err="1" smtClean="0"/>
                        <a:t>github.com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mrzv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henson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Footer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E5702-B399-C845-9D31-C9B0C17E294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64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BNL_Template_102416">
  <a:themeElements>
    <a:clrScheme name="Custom 137">
      <a:dk1>
        <a:srgbClr val="003366"/>
      </a:dk1>
      <a:lt1>
        <a:srgbClr val="FFFFFF"/>
      </a:lt1>
      <a:dk2>
        <a:srgbClr val="003366"/>
      </a:dk2>
      <a:lt2>
        <a:srgbClr val="CCCCCC"/>
      </a:lt2>
      <a:accent1>
        <a:srgbClr val="648CAA"/>
      </a:accent1>
      <a:accent2>
        <a:srgbClr val="818181"/>
      </a:accent2>
      <a:accent3>
        <a:srgbClr val="DAEDEF"/>
      </a:accent3>
      <a:accent4>
        <a:srgbClr val="2C5993"/>
      </a:accent4>
      <a:accent5>
        <a:srgbClr val="D3691B"/>
      </a:accent5>
      <a:accent6>
        <a:srgbClr val="009999"/>
      </a:accent6>
      <a:hlink>
        <a:srgbClr val="333399"/>
      </a:hlink>
      <a:folHlink>
        <a:srgbClr val="663399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LBNL_Template_102616</Template>
  <TotalTime>1798</TotalTime>
  <Words>2348</Words>
  <Application>Microsoft Macintosh PowerPoint</Application>
  <PresentationFormat>On-screen Show (16:9)</PresentationFormat>
  <Paragraphs>300</Paragraphs>
  <Slides>29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 Black</vt:lpstr>
      <vt:lpstr>Calibri</vt:lpstr>
      <vt:lpstr>Lucida Grande</vt:lpstr>
      <vt:lpstr>ＭＳ Ｐゴシック</vt:lpstr>
      <vt:lpstr>Wingdings</vt:lpstr>
      <vt:lpstr>Arial</vt:lpstr>
      <vt:lpstr>LBNL_Template_102416</vt:lpstr>
      <vt:lpstr>PowerPoint Presentation</vt:lpstr>
      <vt:lpstr>Overcoming I/O Limitations on HPC Platforms with In Situ Methods and Infrastructure for Analysis and Visualization</vt:lpstr>
      <vt:lpstr>What are the Problems?</vt:lpstr>
      <vt:lpstr>Five Orders of Magnitude Between Compute and I/O Capacity on Titan Cray System at ORNL</vt:lpstr>
      <vt:lpstr>Five Orders of Magnitude Between Compute and I/O Capacity on Titan Cray System at ORNL</vt:lpstr>
      <vt:lpstr>The Problem is Not Going Away</vt:lpstr>
      <vt:lpstr>What is In Situ Data Analysis and Visualization?</vt:lpstr>
      <vt:lpstr>Whirlwind Survey of Previous Work</vt:lpstr>
      <vt:lpstr>Contemporary In Situ Infrastructures</vt:lpstr>
      <vt:lpstr>Henson: Cooperative Computing for In Situ </vt:lpstr>
      <vt:lpstr>Henson Code Example – Data Producer (Simulation)</vt:lpstr>
      <vt:lpstr>Henson Code Example – Data Consumer (Analysis)</vt:lpstr>
      <vt:lpstr>Henson Code Example – In Situ Script </vt:lpstr>
      <vt:lpstr>Henson Code Example – In Transit Script</vt:lpstr>
      <vt:lpstr>Henson Comments</vt:lpstr>
      <vt:lpstr>Challenges to Portability of Methods, Across Infrastructures</vt:lpstr>
      <vt:lpstr>Portability and the In Situ Interface</vt:lpstr>
      <vt:lpstr>What is the SENSEI Generic In Situ Interface?</vt:lpstr>
      <vt:lpstr>SENSEI In Situ Interface, ctd.</vt:lpstr>
      <vt:lpstr>Low-overhead, Scalable In Situ Infrastructure Accelerates Scientific Knowledge Discovery </vt:lpstr>
      <vt:lpstr>Science Application Examples</vt:lpstr>
      <vt:lpstr>In situ Visualization and Analysis of Ion Accelerator Simulations</vt:lpstr>
      <vt:lpstr>2D vs. 3D: Are 2D ion accelerator simulations good enough? </vt:lpstr>
      <vt:lpstr>Performance</vt:lpstr>
      <vt:lpstr>WarpIV</vt:lpstr>
      <vt:lpstr>What’s in the future?</vt:lpstr>
      <vt:lpstr>Google Earth Engine: An Integrated Data+Compute Platform</vt:lpstr>
      <vt:lpstr>Further Reading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26</cp:revision>
  <dcterms:created xsi:type="dcterms:W3CDTF">2017-02-24T12:17:44Z</dcterms:created>
  <dcterms:modified xsi:type="dcterms:W3CDTF">2017-05-05T12:59:25Z</dcterms:modified>
</cp:coreProperties>
</file>