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8" r:id="rId4"/>
    <p:sldMasterId id="2147483726" r:id="rId5"/>
    <p:sldMasterId id="2147483738" r:id="rId6"/>
    <p:sldMasterId id="2147483750" r:id="rId7"/>
  </p:sldMasterIdLst>
  <p:notesMasterIdLst>
    <p:notesMasterId r:id="rId29"/>
  </p:notesMasterIdLst>
  <p:sldIdLst>
    <p:sldId id="279" r:id="rId8"/>
    <p:sldId id="291" r:id="rId9"/>
    <p:sldId id="292" r:id="rId10"/>
    <p:sldId id="280" r:id="rId11"/>
    <p:sldId id="261" r:id="rId12"/>
    <p:sldId id="262" r:id="rId13"/>
    <p:sldId id="267" r:id="rId14"/>
    <p:sldId id="258" r:id="rId15"/>
    <p:sldId id="290" r:id="rId16"/>
    <p:sldId id="299" r:id="rId17"/>
    <p:sldId id="293" r:id="rId18"/>
    <p:sldId id="294" r:id="rId19"/>
    <p:sldId id="297" r:id="rId20"/>
    <p:sldId id="298" r:id="rId21"/>
    <p:sldId id="283" r:id="rId22"/>
    <p:sldId id="282" r:id="rId23"/>
    <p:sldId id="263" r:id="rId24"/>
    <p:sldId id="277" r:id="rId25"/>
    <p:sldId id="286" r:id="rId26"/>
    <p:sldId id="288" r:id="rId27"/>
    <p:sldId id="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5"/>
    <a:srgbClr val="FFFFFF"/>
    <a:srgbClr val="0080C3"/>
    <a:srgbClr val="E3EEF7"/>
    <a:srgbClr val="0085C5"/>
    <a:srgbClr val="2F5597"/>
    <a:srgbClr val="203864"/>
    <a:srgbClr val="00B0F0"/>
    <a:srgbClr val="C1C8CE"/>
    <a:srgbClr val="3D6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84" autoAdjust="0"/>
    <p:restoredTop sz="94660"/>
  </p:normalViewPr>
  <p:slideViewPr>
    <p:cSldViewPr snapToGrid="0">
      <p:cViewPr varScale="1">
        <p:scale>
          <a:sx n="72" d="100"/>
          <a:sy n="72" d="100"/>
        </p:scale>
        <p:origin x="43" y="725"/>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1C80F8-87EB-154D-870E-DE4C4C10A7A3}" type="doc">
      <dgm:prSet loTypeId="urn:microsoft.com/office/officeart/2005/8/layout/hChevron3" loCatId="" qsTypeId="urn:microsoft.com/office/officeart/2005/8/quickstyle/simple3" qsCatId="simple" csTypeId="urn:microsoft.com/office/officeart/2005/8/colors/colorful1#1" csCatId="colorful" phldr="1"/>
      <dgm:spPr/>
      <dgm:t>
        <a:bodyPr/>
        <a:lstStyle/>
        <a:p>
          <a:endParaRPr lang="en-US"/>
        </a:p>
      </dgm:t>
    </dgm:pt>
    <dgm:pt modelId="{126D53FE-363C-4049-ADD7-F91A68CD84E2}">
      <dgm:prSet custT="1"/>
      <dgm:spPr>
        <a:xfrm>
          <a:off x="0" y="0"/>
          <a:ext cx="1914505" cy="417777"/>
        </a:xfrm>
      </dgm:spPr>
      <dgm:t>
        <a:bodyPr/>
        <a:lstStyle/>
        <a:p>
          <a:pPr rtl="0"/>
          <a:r>
            <a:rPr lang="en-US" sz="1400" dirty="0" smtClean="0">
              <a:latin typeface="Calibri"/>
              <a:ea typeface="+mn-ea"/>
              <a:cs typeface="+mn-cs"/>
            </a:rPr>
            <a:t>Domain content </a:t>
          </a:r>
          <a:endParaRPr lang="en-US" sz="1400" dirty="0">
            <a:latin typeface="Calibri"/>
            <a:ea typeface="+mn-ea"/>
            <a:cs typeface="+mn-cs"/>
          </a:endParaRPr>
        </a:p>
      </dgm:t>
    </dgm:pt>
    <dgm:pt modelId="{E92EE11D-1211-124F-9D2C-97DB9E7769A2}" type="parTrans" cxnId="{B0B28B39-81D4-9E49-A543-8E3D5A562713}">
      <dgm:prSet/>
      <dgm:spPr/>
      <dgm:t>
        <a:bodyPr/>
        <a:lstStyle/>
        <a:p>
          <a:endParaRPr lang="en-US" sz="2400"/>
        </a:p>
      </dgm:t>
    </dgm:pt>
    <dgm:pt modelId="{883E2227-09FF-B64C-B715-EDC4D58673E2}" type="sibTrans" cxnId="{B0B28B39-81D4-9E49-A543-8E3D5A562713}">
      <dgm:prSet/>
      <dgm:spPr/>
      <dgm:t>
        <a:bodyPr/>
        <a:lstStyle/>
        <a:p>
          <a:endParaRPr lang="en-US" sz="2400"/>
        </a:p>
      </dgm:t>
    </dgm:pt>
    <dgm:pt modelId="{540248D3-A5DC-DA4A-9BF7-DB3C2C2D9BAF}">
      <dgm:prSet custT="1"/>
      <dgm:spPr>
        <a:xfrm>
          <a:off x="1532586" y="0"/>
          <a:ext cx="1914505" cy="417777"/>
        </a:xfrm>
      </dgm:spPr>
      <dgm:t>
        <a:bodyPr/>
        <a:lstStyle/>
        <a:p>
          <a:pPr rtl="0"/>
          <a:r>
            <a:rPr lang="en-US" sz="1400" dirty="0" smtClean="0">
              <a:latin typeface="Calibri"/>
              <a:ea typeface="+mn-ea"/>
              <a:cs typeface="+mn-cs"/>
            </a:rPr>
            <a:t>Extraction at scale</a:t>
          </a:r>
          <a:endParaRPr lang="en-US" sz="1400" dirty="0">
            <a:latin typeface="Calibri"/>
            <a:ea typeface="+mn-ea"/>
            <a:cs typeface="+mn-cs"/>
          </a:endParaRPr>
        </a:p>
      </dgm:t>
    </dgm:pt>
    <dgm:pt modelId="{BE083FBF-C64B-584F-B79A-FFD6B9BF713E}" type="parTrans" cxnId="{B1108448-BA3B-B345-BFB7-2E182533B937}">
      <dgm:prSet/>
      <dgm:spPr/>
      <dgm:t>
        <a:bodyPr/>
        <a:lstStyle/>
        <a:p>
          <a:endParaRPr lang="en-US" sz="2400"/>
        </a:p>
      </dgm:t>
    </dgm:pt>
    <dgm:pt modelId="{772512E7-0617-FE41-83C1-948F8EFD5988}" type="sibTrans" cxnId="{B1108448-BA3B-B345-BFB7-2E182533B937}">
      <dgm:prSet/>
      <dgm:spPr/>
      <dgm:t>
        <a:bodyPr/>
        <a:lstStyle/>
        <a:p>
          <a:endParaRPr lang="en-US" sz="2400"/>
        </a:p>
      </dgm:t>
    </dgm:pt>
    <dgm:pt modelId="{50157D3D-CCC2-274C-91F7-4380979CACBD}">
      <dgm:prSet custT="1"/>
      <dgm:spPr>
        <a:xfrm>
          <a:off x="3099616" y="0"/>
          <a:ext cx="1914505" cy="417777"/>
        </a:xfrm>
      </dgm:spPr>
      <dgm:t>
        <a:bodyPr/>
        <a:lstStyle/>
        <a:p>
          <a:pPr rtl="0"/>
          <a:r>
            <a:rPr lang="en-US" sz="1400" dirty="0" smtClean="0">
              <a:latin typeface="Calibri"/>
              <a:ea typeface="+mn-ea"/>
              <a:cs typeface="+mn-cs"/>
            </a:rPr>
            <a:t>Visualize at scale</a:t>
          </a:r>
          <a:endParaRPr lang="en-US" sz="1400" dirty="0">
            <a:latin typeface="Calibri"/>
            <a:ea typeface="+mn-ea"/>
            <a:cs typeface="+mn-cs"/>
          </a:endParaRPr>
        </a:p>
      </dgm:t>
    </dgm:pt>
    <dgm:pt modelId="{87A93BD1-B955-F44E-9A48-A6908C8708B7}" type="parTrans" cxnId="{7753C2AA-FD18-CB4D-A22B-C6648EE68A4E}">
      <dgm:prSet/>
      <dgm:spPr/>
      <dgm:t>
        <a:bodyPr/>
        <a:lstStyle/>
        <a:p>
          <a:endParaRPr lang="en-US" sz="2400"/>
        </a:p>
      </dgm:t>
    </dgm:pt>
    <dgm:pt modelId="{D426F546-7A98-094E-830B-575B80A78524}" type="sibTrans" cxnId="{7753C2AA-FD18-CB4D-A22B-C6648EE68A4E}">
      <dgm:prSet/>
      <dgm:spPr/>
      <dgm:t>
        <a:bodyPr/>
        <a:lstStyle/>
        <a:p>
          <a:endParaRPr lang="en-US" sz="2400"/>
        </a:p>
      </dgm:t>
    </dgm:pt>
    <dgm:pt modelId="{89A421D3-0A34-4A48-A6CC-6CED24C17EB1}">
      <dgm:prSet custT="1"/>
      <dgm:spPr>
        <a:xfrm>
          <a:off x="4595794" y="0"/>
          <a:ext cx="1914505" cy="417777"/>
        </a:xfrm>
      </dgm:spPr>
      <dgm:t>
        <a:bodyPr/>
        <a:lstStyle/>
        <a:p>
          <a:pPr rtl="0"/>
          <a:r>
            <a:rPr lang="en-US" sz="1400" dirty="0" smtClean="0">
              <a:latin typeface="Calibri"/>
              <a:ea typeface="+mn-ea"/>
              <a:cs typeface="+mn-cs"/>
            </a:rPr>
            <a:t>Discover at scale</a:t>
          </a:r>
          <a:endParaRPr lang="en-US" sz="1400" dirty="0">
            <a:latin typeface="Calibri"/>
            <a:ea typeface="+mn-ea"/>
            <a:cs typeface="+mn-cs"/>
          </a:endParaRPr>
        </a:p>
      </dgm:t>
    </dgm:pt>
    <dgm:pt modelId="{CC8BA869-5599-8E43-B660-445DD4F9463A}" type="parTrans" cxnId="{ED31CCEB-EB51-5242-AA40-DB4237BEDE02}">
      <dgm:prSet/>
      <dgm:spPr/>
      <dgm:t>
        <a:bodyPr/>
        <a:lstStyle/>
        <a:p>
          <a:endParaRPr lang="en-US" sz="2400"/>
        </a:p>
      </dgm:t>
    </dgm:pt>
    <dgm:pt modelId="{A29299FD-CFB7-0B49-9B41-10B675C4C2DA}" type="sibTrans" cxnId="{ED31CCEB-EB51-5242-AA40-DB4237BEDE02}">
      <dgm:prSet/>
      <dgm:spPr/>
      <dgm:t>
        <a:bodyPr/>
        <a:lstStyle/>
        <a:p>
          <a:endParaRPr lang="en-US" sz="2400"/>
        </a:p>
      </dgm:t>
    </dgm:pt>
    <dgm:pt modelId="{AB7AAF20-5432-1242-9C45-6FE99B77817E}">
      <dgm:prSet custT="1"/>
      <dgm:spPr>
        <a:xfrm>
          <a:off x="6127398" y="0"/>
          <a:ext cx="1914505" cy="417777"/>
        </a:xfrm>
      </dgm:spPr>
      <dgm:t>
        <a:bodyPr/>
        <a:lstStyle/>
        <a:p>
          <a:pPr rtl="0"/>
          <a:r>
            <a:rPr lang="en-US" sz="1400" dirty="0" smtClean="0">
              <a:latin typeface="Calibri"/>
              <a:ea typeface="+mn-ea"/>
              <a:cs typeface="+mn-cs"/>
            </a:rPr>
            <a:t>Learn with speed</a:t>
          </a:r>
          <a:endParaRPr lang="en-US" sz="1400" dirty="0">
            <a:latin typeface="Calibri"/>
            <a:ea typeface="+mn-ea"/>
            <a:cs typeface="+mn-cs"/>
          </a:endParaRPr>
        </a:p>
      </dgm:t>
    </dgm:pt>
    <dgm:pt modelId="{965056C4-E477-5741-B534-14E99D7A1287}" type="parTrans" cxnId="{25A68214-C425-DC4E-8D2F-8C02C939567D}">
      <dgm:prSet/>
      <dgm:spPr/>
      <dgm:t>
        <a:bodyPr/>
        <a:lstStyle/>
        <a:p>
          <a:endParaRPr lang="en-US" sz="2400"/>
        </a:p>
      </dgm:t>
    </dgm:pt>
    <dgm:pt modelId="{C1C34278-36C3-3448-B803-2D80599F1AE5}" type="sibTrans" cxnId="{25A68214-C425-DC4E-8D2F-8C02C939567D}">
      <dgm:prSet/>
      <dgm:spPr/>
      <dgm:t>
        <a:bodyPr/>
        <a:lstStyle/>
        <a:p>
          <a:endParaRPr lang="en-US" sz="2400"/>
        </a:p>
      </dgm:t>
    </dgm:pt>
    <dgm:pt modelId="{C94EDF7E-9328-6341-ACA1-13C0F2E34E16}" type="pres">
      <dgm:prSet presAssocID="{161C80F8-87EB-154D-870E-DE4C4C10A7A3}" presName="Name0" presStyleCnt="0">
        <dgm:presLayoutVars>
          <dgm:dir/>
          <dgm:resizeHandles val="exact"/>
        </dgm:presLayoutVars>
      </dgm:prSet>
      <dgm:spPr/>
      <dgm:t>
        <a:bodyPr/>
        <a:lstStyle/>
        <a:p>
          <a:endParaRPr lang="en-US"/>
        </a:p>
      </dgm:t>
    </dgm:pt>
    <dgm:pt modelId="{F939C9E4-8971-494F-872F-382C3F135441}" type="pres">
      <dgm:prSet presAssocID="{126D53FE-363C-4049-ADD7-F91A68CD84E2}" presName="parTxOnly" presStyleLbl="node1" presStyleIdx="0" presStyleCnt="5" custScaleY="90909" custLinFactNeighborX="-3319">
        <dgm:presLayoutVars>
          <dgm:bulletEnabled val="1"/>
        </dgm:presLayoutVars>
      </dgm:prSet>
      <dgm:spPr>
        <a:prstGeom prst="homePlate">
          <a:avLst/>
        </a:prstGeom>
      </dgm:spPr>
      <dgm:t>
        <a:bodyPr/>
        <a:lstStyle/>
        <a:p>
          <a:endParaRPr lang="en-US"/>
        </a:p>
      </dgm:t>
    </dgm:pt>
    <dgm:pt modelId="{CBCD4743-8ED1-DD4F-8122-6D000072FAAB}" type="pres">
      <dgm:prSet presAssocID="{883E2227-09FF-B64C-B715-EDC4D58673E2}" presName="parSpace" presStyleCnt="0"/>
      <dgm:spPr/>
      <dgm:t>
        <a:bodyPr/>
        <a:lstStyle/>
        <a:p>
          <a:endParaRPr lang="en-US"/>
        </a:p>
      </dgm:t>
    </dgm:pt>
    <dgm:pt modelId="{D35978AD-31D2-3B44-AAC7-F55D85DFCBBA}" type="pres">
      <dgm:prSet presAssocID="{540248D3-A5DC-DA4A-9BF7-DB3C2C2D9BAF}" presName="parTxOnly" presStyleLbl="node1" presStyleIdx="1" presStyleCnt="5">
        <dgm:presLayoutVars>
          <dgm:bulletEnabled val="1"/>
        </dgm:presLayoutVars>
      </dgm:prSet>
      <dgm:spPr>
        <a:prstGeom prst="chevron">
          <a:avLst/>
        </a:prstGeom>
      </dgm:spPr>
      <dgm:t>
        <a:bodyPr/>
        <a:lstStyle/>
        <a:p>
          <a:endParaRPr lang="en-US"/>
        </a:p>
      </dgm:t>
    </dgm:pt>
    <dgm:pt modelId="{C7079562-2339-BC4B-A81B-54A789BCB3F9}" type="pres">
      <dgm:prSet presAssocID="{772512E7-0617-FE41-83C1-948F8EFD5988}" presName="parSpace" presStyleCnt="0"/>
      <dgm:spPr/>
      <dgm:t>
        <a:bodyPr/>
        <a:lstStyle/>
        <a:p>
          <a:endParaRPr lang="en-US"/>
        </a:p>
      </dgm:t>
    </dgm:pt>
    <dgm:pt modelId="{EE20376D-A649-FB4C-A25A-18CFD627AD18}" type="pres">
      <dgm:prSet presAssocID="{50157D3D-CCC2-274C-91F7-4380979CACBD}" presName="parTxOnly" presStyleLbl="node1" presStyleIdx="2" presStyleCnt="5" custLinFactNeighborX="9252" custLinFactNeighborY="39812">
        <dgm:presLayoutVars>
          <dgm:bulletEnabled val="1"/>
        </dgm:presLayoutVars>
      </dgm:prSet>
      <dgm:spPr>
        <a:prstGeom prst="chevron">
          <a:avLst/>
        </a:prstGeom>
      </dgm:spPr>
      <dgm:t>
        <a:bodyPr/>
        <a:lstStyle/>
        <a:p>
          <a:endParaRPr lang="en-US"/>
        </a:p>
      </dgm:t>
    </dgm:pt>
    <dgm:pt modelId="{EB139500-94EF-5547-9543-0534876159AF}" type="pres">
      <dgm:prSet presAssocID="{D426F546-7A98-094E-830B-575B80A78524}" presName="parSpace" presStyleCnt="0"/>
      <dgm:spPr/>
      <dgm:t>
        <a:bodyPr/>
        <a:lstStyle/>
        <a:p>
          <a:endParaRPr lang="en-US"/>
        </a:p>
      </dgm:t>
    </dgm:pt>
    <dgm:pt modelId="{87EB3F4D-FE47-A74C-9E17-4F4BCAB8DBB5}" type="pres">
      <dgm:prSet presAssocID="{89A421D3-0A34-4A48-A6CC-6CED24C17EB1}" presName="parTxOnly" presStyleLbl="node1" presStyleIdx="3" presStyleCnt="5">
        <dgm:presLayoutVars>
          <dgm:bulletEnabled val="1"/>
        </dgm:presLayoutVars>
      </dgm:prSet>
      <dgm:spPr>
        <a:prstGeom prst="chevron">
          <a:avLst/>
        </a:prstGeom>
      </dgm:spPr>
      <dgm:t>
        <a:bodyPr/>
        <a:lstStyle/>
        <a:p>
          <a:endParaRPr lang="en-US"/>
        </a:p>
      </dgm:t>
    </dgm:pt>
    <dgm:pt modelId="{BB5627EB-0CFC-C74A-B0D2-39BD9003A8C4}" type="pres">
      <dgm:prSet presAssocID="{A29299FD-CFB7-0B49-9B41-10B675C4C2DA}" presName="parSpace" presStyleCnt="0"/>
      <dgm:spPr/>
      <dgm:t>
        <a:bodyPr/>
        <a:lstStyle/>
        <a:p>
          <a:endParaRPr lang="en-US"/>
        </a:p>
      </dgm:t>
    </dgm:pt>
    <dgm:pt modelId="{DFDB9E05-5010-6A4B-BE48-699666E784CE}" type="pres">
      <dgm:prSet presAssocID="{AB7AAF20-5432-1242-9C45-6FE99B77817E}" presName="parTxOnly" presStyleLbl="node1" presStyleIdx="4" presStyleCnt="5">
        <dgm:presLayoutVars>
          <dgm:bulletEnabled val="1"/>
        </dgm:presLayoutVars>
      </dgm:prSet>
      <dgm:spPr>
        <a:prstGeom prst="chevron">
          <a:avLst/>
        </a:prstGeom>
      </dgm:spPr>
      <dgm:t>
        <a:bodyPr/>
        <a:lstStyle/>
        <a:p>
          <a:endParaRPr lang="en-US"/>
        </a:p>
      </dgm:t>
    </dgm:pt>
  </dgm:ptLst>
  <dgm:cxnLst>
    <dgm:cxn modelId="{B1108448-BA3B-B345-BFB7-2E182533B937}" srcId="{161C80F8-87EB-154D-870E-DE4C4C10A7A3}" destId="{540248D3-A5DC-DA4A-9BF7-DB3C2C2D9BAF}" srcOrd="1" destOrd="0" parTransId="{BE083FBF-C64B-584F-B79A-FFD6B9BF713E}" sibTransId="{772512E7-0617-FE41-83C1-948F8EFD5988}"/>
    <dgm:cxn modelId="{EE2CF6FC-6598-4C4A-82CA-9E3BB8F6D916}" type="presOf" srcId="{89A421D3-0A34-4A48-A6CC-6CED24C17EB1}" destId="{87EB3F4D-FE47-A74C-9E17-4F4BCAB8DBB5}" srcOrd="0" destOrd="0" presId="urn:microsoft.com/office/officeart/2005/8/layout/hChevron3"/>
    <dgm:cxn modelId="{3935B0DF-A722-4F67-8A15-A3A3273D1158}" type="presOf" srcId="{540248D3-A5DC-DA4A-9BF7-DB3C2C2D9BAF}" destId="{D35978AD-31D2-3B44-AAC7-F55D85DFCBBA}" srcOrd="0" destOrd="0" presId="urn:microsoft.com/office/officeart/2005/8/layout/hChevron3"/>
    <dgm:cxn modelId="{E5C0D329-AA22-4CCE-A030-C2FC18F96D8A}" type="presOf" srcId="{50157D3D-CCC2-274C-91F7-4380979CACBD}" destId="{EE20376D-A649-FB4C-A25A-18CFD627AD18}" srcOrd="0" destOrd="0" presId="urn:microsoft.com/office/officeart/2005/8/layout/hChevron3"/>
    <dgm:cxn modelId="{ED31CCEB-EB51-5242-AA40-DB4237BEDE02}" srcId="{161C80F8-87EB-154D-870E-DE4C4C10A7A3}" destId="{89A421D3-0A34-4A48-A6CC-6CED24C17EB1}" srcOrd="3" destOrd="0" parTransId="{CC8BA869-5599-8E43-B660-445DD4F9463A}" sibTransId="{A29299FD-CFB7-0B49-9B41-10B675C4C2DA}"/>
    <dgm:cxn modelId="{7753C2AA-FD18-CB4D-A22B-C6648EE68A4E}" srcId="{161C80F8-87EB-154D-870E-DE4C4C10A7A3}" destId="{50157D3D-CCC2-274C-91F7-4380979CACBD}" srcOrd="2" destOrd="0" parTransId="{87A93BD1-B955-F44E-9A48-A6908C8708B7}" sibTransId="{D426F546-7A98-094E-830B-575B80A78524}"/>
    <dgm:cxn modelId="{B0B28B39-81D4-9E49-A543-8E3D5A562713}" srcId="{161C80F8-87EB-154D-870E-DE4C4C10A7A3}" destId="{126D53FE-363C-4049-ADD7-F91A68CD84E2}" srcOrd="0" destOrd="0" parTransId="{E92EE11D-1211-124F-9D2C-97DB9E7769A2}" sibTransId="{883E2227-09FF-B64C-B715-EDC4D58673E2}"/>
    <dgm:cxn modelId="{B1CC9C7E-D249-4EF0-AA96-7F06A88317DE}" type="presOf" srcId="{AB7AAF20-5432-1242-9C45-6FE99B77817E}" destId="{DFDB9E05-5010-6A4B-BE48-699666E784CE}" srcOrd="0" destOrd="0" presId="urn:microsoft.com/office/officeart/2005/8/layout/hChevron3"/>
    <dgm:cxn modelId="{1879DA2F-E459-48FC-BE93-A423A12AA011}" type="presOf" srcId="{126D53FE-363C-4049-ADD7-F91A68CD84E2}" destId="{F939C9E4-8971-494F-872F-382C3F135441}" srcOrd="0" destOrd="0" presId="urn:microsoft.com/office/officeart/2005/8/layout/hChevron3"/>
    <dgm:cxn modelId="{EAFCB3E1-89A7-41BA-905E-154B00F0AF3B}" type="presOf" srcId="{161C80F8-87EB-154D-870E-DE4C4C10A7A3}" destId="{C94EDF7E-9328-6341-ACA1-13C0F2E34E16}" srcOrd="0" destOrd="0" presId="urn:microsoft.com/office/officeart/2005/8/layout/hChevron3"/>
    <dgm:cxn modelId="{25A68214-C425-DC4E-8D2F-8C02C939567D}" srcId="{161C80F8-87EB-154D-870E-DE4C4C10A7A3}" destId="{AB7AAF20-5432-1242-9C45-6FE99B77817E}" srcOrd="4" destOrd="0" parTransId="{965056C4-E477-5741-B534-14E99D7A1287}" sibTransId="{C1C34278-36C3-3448-B803-2D80599F1AE5}"/>
    <dgm:cxn modelId="{4AD6F8F4-4BCA-48AB-B458-FCF4981DF9B6}" type="presParOf" srcId="{C94EDF7E-9328-6341-ACA1-13C0F2E34E16}" destId="{F939C9E4-8971-494F-872F-382C3F135441}" srcOrd="0" destOrd="0" presId="urn:microsoft.com/office/officeart/2005/8/layout/hChevron3"/>
    <dgm:cxn modelId="{37E38D9D-BF6F-4A02-A229-1AE69910C45D}" type="presParOf" srcId="{C94EDF7E-9328-6341-ACA1-13C0F2E34E16}" destId="{CBCD4743-8ED1-DD4F-8122-6D000072FAAB}" srcOrd="1" destOrd="0" presId="urn:microsoft.com/office/officeart/2005/8/layout/hChevron3"/>
    <dgm:cxn modelId="{0031FE51-892F-48FC-8725-B6F4735DF268}" type="presParOf" srcId="{C94EDF7E-9328-6341-ACA1-13C0F2E34E16}" destId="{D35978AD-31D2-3B44-AAC7-F55D85DFCBBA}" srcOrd="2" destOrd="0" presId="urn:microsoft.com/office/officeart/2005/8/layout/hChevron3"/>
    <dgm:cxn modelId="{BCBCB99A-2232-4270-B96A-A9EC15BB439C}" type="presParOf" srcId="{C94EDF7E-9328-6341-ACA1-13C0F2E34E16}" destId="{C7079562-2339-BC4B-A81B-54A789BCB3F9}" srcOrd="3" destOrd="0" presId="urn:microsoft.com/office/officeart/2005/8/layout/hChevron3"/>
    <dgm:cxn modelId="{0B7AE30C-2D1A-4D05-BC0E-C866D4637490}" type="presParOf" srcId="{C94EDF7E-9328-6341-ACA1-13C0F2E34E16}" destId="{EE20376D-A649-FB4C-A25A-18CFD627AD18}" srcOrd="4" destOrd="0" presId="urn:microsoft.com/office/officeart/2005/8/layout/hChevron3"/>
    <dgm:cxn modelId="{3B792336-BA51-4E7B-B90F-0C1CB20FA36E}" type="presParOf" srcId="{C94EDF7E-9328-6341-ACA1-13C0F2E34E16}" destId="{EB139500-94EF-5547-9543-0534876159AF}" srcOrd="5" destOrd="0" presId="urn:microsoft.com/office/officeart/2005/8/layout/hChevron3"/>
    <dgm:cxn modelId="{12A02640-5FE2-47B9-9219-98F59EA783B4}" type="presParOf" srcId="{C94EDF7E-9328-6341-ACA1-13C0F2E34E16}" destId="{87EB3F4D-FE47-A74C-9E17-4F4BCAB8DBB5}" srcOrd="6" destOrd="0" presId="urn:microsoft.com/office/officeart/2005/8/layout/hChevron3"/>
    <dgm:cxn modelId="{A199D009-434B-4164-B158-31EB85598513}" type="presParOf" srcId="{C94EDF7E-9328-6341-ACA1-13C0F2E34E16}" destId="{BB5627EB-0CFC-C74A-B0D2-39BD9003A8C4}" srcOrd="7" destOrd="0" presId="urn:microsoft.com/office/officeart/2005/8/layout/hChevron3"/>
    <dgm:cxn modelId="{17B90EB3-7CDD-49DC-9378-E8B3D7498481}" type="presParOf" srcId="{C94EDF7E-9328-6341-ACA1-13C0F2E34E16}" destId="{DFDB9E05-5010-6A4B-BE48-699666E784CE}"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9C9E4-8971-494F-872F-382C3F135441}">
      <dsp:nvSpPr>
        <dsp:cNvPr id="0" name=""/>
        <dsp:cNvSpPr/>
      </dsp:nvSpPr>
      <dsp:spPr>
        <a:xfrm>
          <a:off x="0" y="0"/>
          <a:ext cx="1914505" cy="417777"/>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4676" tIns="37338" rIns="18669" bIns="37338" numCol="1" spcCol="1270" anchor="ctr" anchorCtr="0">
          <a:noAutofit/>
        </a:bodyPr>
        <a:lstStyle/>
        <a:p>
          <a:pPr lvl="0" algn="ctr" defTabSz="622300" rtl="0">
            <a:lnSpc>
              <a:spcPct val="90000"/>
            </a:lnSpc>
            <a:spcBef>
              <a:spcPct val="0"/>
            </a:spcBef>
            <a:spcAft>
              <a:spcPct val="35000"/>
            </a:spcAft>
          </a:pPr>
          <a:r>
            <a:rPr lang="en-US" sz="1400" kern="1200" dirty="0" smtClean="0">
              <a:latin typeface="Calibri"/>
              <a:ea typeface="+mn-ea"/>
              <a:cs typeface="+mn-cs"/>
            </a:rPr>
            <a:t>Domain content </a:t>
          </a:r>
          <a:endParaRPr lang="en-US" sz="1400" kern="1200" dirty="0">
            <a:latin typeface="Calibri"/>
            <a:ea typeface="+mn-ea"/>
            <a:cs typeface="+mn-cs"/>
          </a:endParaRPr>
        </a:p>
      </dsp:txBody>
      <dsp:txXfrm>
        <a:off x="0" y="0"/>
        <a:ext cx="1810061" cy="417777"/>
      </dsp:txXfrm>
    </dsp:sp>
    <dsp:sp modelId="{D35978AD-31D2-3B44-AAC7-F55D85DFCBBA}">
      <dsp:nvSpPr>
        <dsp:cNvPr id="0" name=""/>
        <dsp:cNvSpPr/>
      </dsp:nvSpPr>
      <dsp:spPr>
        <a:xfrm>
          <a:off x="1532586" y="0"/>
          <a:ext cx="1914505" cy="417777"/>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rtl="0">
            <a:lnSpc>
              <a:spcPct val="90000"/>
            </a:lnSpc>
            <a:spcBef>
              <a:spcPct val="0"/>
            </a:spcBef>
            <a:spcAft>
              <a:spcPct val="35000"/>
            </a:spcAft>
          </a:pPr>
          <a:r>
            <a:rPr lang="en-US" sz="1400" kern="1200" dirty="0" smtClean="0">
              <a:latin typeface="Calibri"/>
              <a:ea typeface="+mn-ea"/>
              <a:cs typeface="+mn-cs"/>
            </a:rPr>
            <a:t>Extraction at scale</a:t>
          </a:r>
          <a:endParaRPr lang="en-US" sz="1400" kern="1200" dirty="0">
            <a:latin typeface="Calibri"/>
            <a:ea typeface="+mn-ea"/>
            <a:cs typeface="+mn-cs"/>
          </a:endParaRPr>
        </a:p>
      </dsp:txBody>
      <dsp:txXfrm>
        <a:off x="1741475" y="0"/>
        <a:ext cx="1496728" cy="417777"/>
      </dsp:txXfrm>
    </dsp:sp>
    <dsp:sp modelId="{EE20376D-A649-FB4C-A25A-18CFD627AD18}">
      <dsp:nvSpPr>
        <dsp:cNvPr id="0" name=""/>
        <dsp:cNvSpPr/>
      </dsp:nvSpPr>
      <dsp:spPr>
        <a:xfrm>
          <a:off x="3099616" y="0"/>
          <a:ext cx="1914505" cy="417777"/>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rtl="0">
            <a:lnSpc>
              <a:spcPct val="90000"/>
            </a:lnSpc>
            <a:spcBef>
              <a:spcPct val="0"/>
            </a:spcBef>
            <a:spcAft>
              <a:spcPct val="35000"/>
            </a:spcAft>
          </a:pPr>
          <a:r>
            <a:rPr lang="en-US" sz="1400" kern="1200" dirty="0" smtClean="0">
              <a:latin typeface="Calibri"/>
              <a:ea typeface="+mn-ea"/>
              <a:cs typeface="+mn-cs"/>
            </a:rPr>
            <a:t>Visualize at scale</a:t>
          </a:r>
          <a:endParaRPr lang="en-US" sz="1400" kern="1200" dirty="0">
            <a:latin typeface="Calibri"/>
            <a:ea typeface="+mn-ea"/>
            <a:cs typeface="+mn-cs"/>
          </a:endParaRPr>
        </a:p>
      </dsp:txBody>
      <dsp:txXfrm>
        <a:off x="3308505" y="0"/>
        <a:ext cx="1496728" cy="417777"/>
      </dsp:txXfrm>
    </dsp:sp>
    <dsp:sp modelId="{87EB3F4D-FE47-A74C-9E17-4F4BCAB8DBB5}">
      <dsp:nvSpPr>
        <dsp:cNvPr id="0" name=""/>
        <dsp:cNvSpPr/>
      </dsp:nvSpPr>
      <dsp:spPr>
        <a:xfrm>
          <a:off x="4595795" y="0"/>
          <a:ext cx="1914505" cy="417777"/>
        </a:xfrm>
        <a:prstGeom prst="chevron">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rtl="0">
            <a:lnSpc>
              <a:spcPct val="90000"/>
            </a:lnSpc>
            <a:spcBef>
              <a:spcPct val="0"/>
            </a:spcBef>
            <a:spcAft>
              <a:spcPct val="35000"/>
            </a:spcAft>
          </a:pPr>
          <a:r>
            <a:rPr lang="en-US" sz="1400" kern="1200" dirty="0" smtClean="0">
              <a:latin typeface="Calibri"/>
              <a:ea typeface="+mn-ea"/>
              <a:cs typeface="+mn-cs"/>
            </a:rPr>
            <a:t>Discover at scale</a:t>
          </a:r>
          <a:endParaRPr lang="en-US" sz="1400" kern="1200" dirty="0">
            <a:latin typeface="Calibri"/>
            <a:ea typeface="+mn-ea"/>
            <a:cs typeface="+mn-cs"/>
          </a:endParaRPr>
        </a:p>
      </dsp:txBody>
      <dsp:txXfrm>
        <a:off x="4804684" y="0"/>
        <a:ext cx="1496728" cy="417777"/>
      </dsp:txXfrm>
    </dsp:sp>
    <dsp:sp modelId="{DFDB9E05-5010-6A4B-BE48-699666E784CE}">
      <dsp:nvSpPr>
        <dsp:cNvPr id="0" name=""/>
        <dsp:cNvSpPr/>
      </dsp:nvSpPr>
      <dsp:spPr>
        <a:xfrm>
          <a:off x="6127399" y="0"/>
          <a:ext cx="1914505" cy="417777"/>
        </a:xfrm>
        <a:prstGeom prst="chevron">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rtl="0">
            <a:lnSpc>
              <a:spcPct val="90000"/>
            </a:lnSpc>
            <a:spcBef>
              <a:spcPct val="0"/>
            </a:spcBef>
            <a:spcAft>
              <a:spcPct val="35000"/>
            </a:spcAft>
          </a:pPr>
          <a:r>
            <a:rPr lang="en-US" sz="1400" kern="1200" dirty="0" smtClean="0">
              <a:latin typeface="Calibri"/>
              <a:ea typeface="+mn-ea"/>
              <a:cs typeface="+mn-cs"/>
            </a:rPr>
            <a:t>Learn with speed</a:t>
          </a:r>
          <a:endParaRPr lang="en-US" sz="1400" kern="1200" dirty="0">
            <a:latin typeface="Calibri"/>
            <a:ea typeface="+mn-ea"/>
            <a:cs typeface="+mn-cs"/>
          </a:endParaRPr>
        </a:p>
      </dsp:txBody>
      <dsp:txXfrm>
        <a:off x="6336288" y="0"/>
        <a:ext cx="1496728" cy="41777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2E310-9794-4C3B-B193-249B111E39C2}" type="datetimeFigureOut">
              <a:rPr lang="en-US" smtClean="0"/>
              <a:t>5/3/2017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EB725-5288-442F-AE7D-2334E92EC6E2}" type="slidenum">
              <a:rPr lang="en-US" smtClean="0"/>
              <a:t>‹#›</a:t>
            </a:fld>
            <a:endParaRPr lang="en-US" dirty="0"/>
          </a:p>
        </p:txBody>
      </p:sp>
    </p:spTree>
    <p:extLst>
      <p:ext uri="{BB962C8B-B14F-4D97-AF65-F5344CB8AC3E}">
        <p14:creationId xmlns:p14="http://schemas.microsoft.com/office/powerpoint/2010/main" val="100842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815975" y="708025"/>
            <a:ext cx="3181350" cy="17891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xfrm>
            <a:off x="717268" y="2674330"/>
            <a:ext cx="5731651" cy="606848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100" dirty="0">
              <a:latin typeface="Calibri" charset="0"/>
            </a:endParaRPr>
          </a:p>
          <a:p>
            <a:pPr eaLnBrk="1" hangingPunct="1">
              <a:spcBef>
                <a:spcPct val="0"/>
              </a:spcBef>
            </a:pPr>
            <a:r>
              <a:rPr lang="en-US" dirty="0">
                <a:latin typeface="Calibri" charset="0"/>
              </a:rPr>
              <a:t>Welcome.</a:t>
            </a:r>
          </a:p>
          <a:p>
            <a:pPr eaLnBrk="1" hangingPunct="1">
              <a:spcBef>
                <a:spcPct val="0"/>
              </a:spcBef>
            </a:pPr>
            <a:endParaRPr lang="en-US" dirty="0">
              <a:latin typeface="Calibri" charset="0"/>
            </a:endParaRPr>
          </a:p>
          <a:p>
            <a:pPr eaLnBrk="1" hangingPunct="1">
              <a:spcBef>
                <a:spcPct val="0"/>
              </a:spcBef>
            </a:pPr>
            <a:r>
              <a:rPr lang="en-US" dirty="0">
                <a:latin typeface="Calibri" charset="0"/>
              </a:rPr>
              <a:t>Introductions.</a:t>
            </a:r>
          </a:p>
          <a:p>
            <a:pPr eaLnBrk="1" hangingPunct="1">
              <a:spcBef>
                <a:spcPct val="0"/>
              </a:spcBef>
            </a:pPr>
            <a:endParaRPr lang="en-US" dirty="0">
              <a:latin typeface="Calibri" charset="0"/>
            </a:endParaRPr>
          </a:p>
          <a:p>
            <a:pPr eaLnBrk="1" hangingPunct="1">
              <a:spcBef>
                <a:spcPct val="0"/>
              </a:spcBef>
            </a:pPr>
            <a:r>
              <a:rPr lang="en-US" dirty="0">
                <a:latin typeface="Calibri" charset="0"/>
              </a:rPr>
              <a:t>Review Agenda</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24" indent="-291163" eaLnBrk="0" hangingPunct="0">
              <a:defRPr sz="2400">
                <a:solidFill>
                  <a:schemeClr val="tx1"/>
                </a:solidFill>
                <a:latin typeface="Arial" charset="0"/>
                <a:ea typeface="ＭＳ Ｐゴシック" charset="0"/>
              </a:defRPr>
            </a:lvl2pPr>
            <a:lvl3pPr marL="1164653" indent="-232930" eaLnBrk="0" hangingPunct="0">
              <a:defRPr sz="2400">
                <a:solidFill>
                  <a:schemeClr val="tx1"/>
                </a:solidFill>
                <a:latin typeface="Arial" charset="0"/>
                <a:ea typeface="ＭＳ Ｐゴシック" charset="0"/>
              </a:defRPr>
            </a:lvl3pPr>
            <a:lvl4pPr marL="1630513" indent="-232930" eaLnBrk="0" hangingPunct="0">
              <a:defRPr sz="2400">
                <a:solidFill>
                  <a:schemeClr val="tx1"/>
                </a:solidFill>
                <a:latin typeface="Arial" charset="0"/>
                <a:ea typeface="ＭＳ Ｐゴシック" charset="0"/>
              </a:defRPr>
            </a:lvl4pPr>
            <a:lvl5pPr marL="2096375" indent="-232930" eaLnBrk="0" hangingPunct="0">
              <a:defRPr sz="2400">
                <a:solidFill>
                  <a:schemeClr val="tx1"/>
                </a:solidFill>
                <a:latin typeface="Arial" charset="0"/>
                <a:ea typeface="ＭＳ Ｐゴシック" charset="0"/>
              </a:defRPr>
            </a:lvl5pPr>
            <a:lvl6pPr marL="2562236" indent="-232930" eaLnBrk="0" fontAlgn="base" hangingPunct="0">
              <a:spcBef>
                <a:spcPct val="0"/>
              </a:spcBef>
              <a:spcAft>
                <a:spcPct val="0"/>
              </a:spcAft>
              <a:defRPr sz="2400">
                <a:solidFill>
                  <a:schemeClr val="tx1"/>
                </a:solidFill>
                <a:latin typeface="Arial" charset="0"/>
                <a:ea typeface="ＭＳ Ｐゴシック" charset="0"/>
              </a:defRPr>
            </a:lvl6pPr>
            <a:lvl7pPr marL="3028096" indent="-232930" eaLnBrk="0" fontAlgn="base" hangingPunct="0">
              <a:spcBef>
                <a:spcPct val="0"/>
              </a:spcBef>
              <a:spcAft>
                <a:spcPct val="0"/>
              </a:spcAft>
              <a:defRPr sz="2400">
                <a:solidFill>
                  <a:schemeClr val="tx1"/>
                </a:solidFill>
                <a:latin typeface="Arial" charset="0"/>
                <a:ea typeface="ＭＳ Ｐゴシック" charset="0"/>
              </a:defRPr>
            </a:lvl7pPr>
            <a:lvl8pPr marL="3493958" indent="-232930" eaLnBrk="0" fontAlgn="base" hangingPunct="0">
              <a:spcBef>
                <a:spcPct val="0"/>
              </a:spcBef>
              <a:spcAft>
                <a:spcPct val="0"/>
              </a:spcAft>
              <a:defRPr sz="2400">
                <a:solidFill>
                  <a:schemeClr val="tx1"/>
                </a:solidFill>
                <a:latin typeface="Arial" charset="0"/>
                <a:ea typeface="ＭＳ Ｐゴシック" charset="0"/>
              </a:defRPr>
            </a:lvl8pPr>
            <a:lvl9pPr marL="3959819" indent="-23293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5462B7-A0BE-D344-9130-8A8598FB6768}" type="slidenum">
              <a:rPr lang="en-US" sz="1200">
                <a:solidFill>
                  <a:prstClr val="black"/>
                </a:solidFill>
                <a:latin typeface="Calibri" charset="0"/>
              </a:rPr>
              <a:pPr eaLnBrk="1" hangingPunct="1"/>
              <a:t>1</a:t>
            </a:fld>
            <a:endParaRPr lang="en-US" sz="1200" dirty="0">
              <a:solidFill>
                <a:prstClr val="black"/>
              </a:solidFill>
              <a:latin typeface="Calibri" charset="0"/>
            </a:endParaRPr>
          </a:p>
        </p:txBody>
      </p:sp>
    </p:spTree>
    <p:extLst>
      <p:ext uri="{BB962C8B-B14F-4D97-AF65-F5344CB8AC3E}">
        <p14:creationId xmlns:p14="http://schemas.microsoft.com/office/powerpoint/2010/main" val="3215405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E03399-9A6B-4FA0-AF07-AA4DC012A490}" type="slidenum">
              <a:rPr lang="en-US" altLang="en-US" smtClean="0">
                <a:solidFill>
                  <a:prstClr val="black"/>
                </a:solidFill>
                <a:ea typeface="MS PGothic" panose="020B0600070205080204" pitchFamily="34" charset="-128"/>
                <a:cs typeface="Arial" panose="020B0604020202020204" pitchFamily="34" charset="0"/>
              </a:rPr>
              <a:pPr fontAlgn="base">
                <a:spcBef>
                  <a:spcPct val="0"/>
                </a:spcBef>
                <a:spcAft>
                  <a:spcPct val="0"/>
                </a:spcAft>
              </a:pPr>
              <a:t>3</a:t>
            </a:fld>
            <a:endParaRPr lang="en-US" altLang="en-US" smtClean="0">
              <a:solidFill>
                <a:prstClr val="black"/>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857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4F567-3094-4DDF-B655-E2691594F2AB}"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412668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4F567-3094-4DDF-B655-E2691594F2A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76703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74F567-3094-4DDF-B655-E2691594F2A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80608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438150" y="709613"/>
            <a:ext cx="6275388" cy="3529012"/>
          </a:xfrm>
          <a:ln/>
        </p:spPr>
      </p:sp>
      <p:sp>
        <p:nvSpPr>
          <p:cNvPr id="38915" name="Notes Placeholder 2"/>
          <p:cNvSpPr>
            <a:spLocks noGrp="1"/>
          </p:cNvSpPr>
          <p:nvPr>
            <p:ph type="body" idx="1"/>
          </p:nvPr>
        </p:nvSpPr>
        <p:spPr>
          <a:xfrm>
            <a:off x="717268" y="4490032"/>
            <a:ext cx="5718669" cy="423825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885" tIns="47442" rIns="94885" bIns="47442"/>
          <a:lstStyle/>
          <a:p>
            <a:pPr eaLnBrk="1" hangingPunct="1"/>
            <a:r>
              <a:rPr lang="en-US" altLang="en-US" b="1" dirty="0" smtClean="0">
                <a:latin typeface="Arial" panose="020B0604020202020204" pitchFamily="34" charset="0"/>
                <a:ea typeface="ヒラギノ角ゴ Pro W3"/>
              </a:rPr>
              <a:t>Main point:  At the core of what makes Watson different are three powerful technologies - natural language, hypothesis generation, and evidence based learning. But Watson is more than the sum of its individual parts.  Watson is about bringing these capabilities together in a way that</a:t>
            </a:r>
            <a:r>
              <a:rPr lang="ja-JP" altLang="en-US" b="1" dirty="0" smtClean="0">
                <a:latin typeface="Arial" panose="020B0604020202020204" pitchFamily="34" charset="0"/>
                <a:ea typeface="MS PGothic" panose="020B0600070205080204" pitchFamily="34" charset="-128"/>
              </a:rPr>
              <a:t>’</a:t>
            </a:r>
            <a:r>
              <a:rPr lang="en-US" altLang="ja-JP" b="1" dirty="0" smtClean="0">
                <a:latin typeface="Arial" panose="020B0604020202020204" pitchFamily="34" charset="0"/>
                <a:ea typeface="MS PGothic" panose="020B0600070205080204" pitchFamily="34" charset="-128"/>
              </a:rPr>
              <a:t>s never been done before resulting in a fundamental change in the way businesses look at quickly solving problems</a:t>
            </a:r>
          </a:p>
          <a:p>
            <a:pPr eaLnBrk="1" hangingPunct="1"/>
            <a:endParaRPr lang="en-US" altLang="en-US" b="1" dirty="0" smtClean="0">
              <a:latin typeface="Arial" panose="020B0604020202020204" pitchFamily="34" charset="0"/>
              <a:ea typeface="ヒラギノ角ゴ Pro W3"/>
            </a:endParaRPr>
          </a:p>
          <a:p>
            <a:pPr eaLnBrk="1" hangingPunct="1">
              <a:spcBef>
                <a:spcPct val="0"/>
              </a:spcBef>
            </a:pPr>
            <a:r>
              <a:rPr lang="en-US" altLang="en-US" b="1" dirty="0" smtClean="0">
                <a:latin typeface="Arial" panose="020B0604020202020204" pitchFamily="34" charset="0"/>
                <a:ea typeface="ヒラギノ角ゴ Pro W3"/>
              </a:rPr>
              <a:t>Further speaking points:</a:t>
            </a:r>
            <a:r>
              <a:rPr lang="en-US" altLang="en-US" dirty="0" smtClean="0">
                <a:latin typeface="Arial" panose="020B0604020202020204" pitchFamily="34" charset="0"/>
                <a:ea typeface="ヒラギノ角ゴ Pro W3"/>
              </a:rPr>
              <a:t>.  Looking at these one by one, understanding natural language and the way we speak breaks down the communication barrier that has stood in the way between people and their machines for so long.  Hypothesis generation bypasses the historic deterministic way that computers function and recognizes that there are various probabilities of various outcomes rather than a single definitive </a:t>
            </a:r>
            <a:r>
              <a:rPr lang="ja-JP" altLang="en-US" dirty="0" smtClean="0">
                <a:latin typeface="Arial" panose="020B0604020202020204" pitchFamily="34" charset="0"/>
                <a:ea typeface="MS PGothic" panose="020B0600070205080204" pitchFamily="34" charset="-128"/>
              </a:rPr>
              <a:t>‘</a:t>
            </a:r>
            <a:r>
              <a:rPr lang="en-US" altLang="ja-JP" dirty="0" smtClean="0">
                <a:latin typeface="Arial" panose="020B0604020202020204" pitchFamily="34" charset="0"/>
                <a:ea typeface="MS PGothic" panose="020B0600070205080204" pitchFamily="34" charset="-128"/>
              </a:rPr>
              <a:t>right</a:t>
            </a:r>
            <a:r>
              <a:rPr lang="ja-JP" altLang="en-US" dirty="0" smtClean="0">
                <a:latin typeface="Arial" panose="020B0604020202020204" pitchFamily="34" charset="0"/>
                <a:ea typeface="MS PGothic" panose="020B0600070205080204" pitchFamily="34" charset="-128"/>
              </a:rPr>
              <a:t>’</a:t>
            </a:r>
            <a:r>
              <a:rPr lang="en-US" altLang="ja-JP" dirty="0" smtClean="0">
                <a:latin typeface="Arial" panose="020B0604020202020204" pitchFamily="34" charset="0"/>
                <a:ea typeface="MS PGothic" panose="020B0600070205080204" pitchFamily="34" charset="-128"/>
              </a:rPr>
              <a:t> response.  And adaptation and learning helps Watson continuously improve in the same way that humans learn….it keeps track of which of its selections were selected by users and which responses got positive feedback thus improving future response generation</a:t>
            </a:r>
          </a:p>
          <a:p>
            <a:pPr eaLnBrk="1" hangingPunct="1">
              <a:spcBef>
                <a:spcPct val="0"/>
              </a:spcBef>
            </a:pPr>
            <a:endParaRPr lang="en-US" altLang="en-US" dirty="0" smtClean="0">
              <a:ea typeface="ヒラギノ角ゴ Pro W3"/>
            </a:endParaRPr>
          </a:p>
          <a:p>
            <a:pPr eaLnBrk="1" hangingPunct="1"/>
            <a:r>
              <a:rPr lang="en-US" altLang="en-US" b="1" dirty="0" smtClean="0">
                <a:latin typeface="Arial" panose="020B0604020202020204" pitchFamily="34" charset="0"/>
                <a:ea typeface="ヒラギノ角ゴ Pro W3"/>
              </a:rPr>
              <a:t>Additional information</a:t>
            </a:r>
            <a:r>
              <a:rPr lang="en-US" altLang="en-US" dirty="0" smtClean="0">
                <a:latin typeface="Arial" panose="020B0604020202020204" pitchFamily="34" charset="0"/>
                <a:ea typeface="ヒラギノ角ゴ Pro W3"/>
              </a:rPr>
              <a:t>:  The result is a machine that functions along side of us as an assistant rather than something we wrestle with to get an adequate outcome</a:t>
            </a:r>
          </a:p>
          <a:p>
            <a:pPr eaLnBrk="1" hangingPunct="1"/>
            <a:endParaRPr lang="en-US" altLang="en-US" dirty="0" smtClean="0">
              <a:latin typeface="Arial" panose="020B0604020202020204" pitchFamily="34" charset="0"/>
              <a:ea typeface="ヒラギノ角ゴ Pro W3"/>
              <a:cs typeface="Arial" panose="020B0604020202020204" pitchFamily="34" charset="0"/>
            </a:endParaRPr>
          </a:p>
        </p:txBody>
      </p:sp>
      <p:sp>
        <p:nvSpPr>
          <p:cNvPr id="38916" name="Slide Number Placeholder 3"/>
          <p:cNvSpPr txBox="1">
            <a:spLocks noGrp="1"/>
          </p:cNvSpPr>
          <p:nvPr/>
        </p:nvSpPr>
        <p:spPr bwMode="auto">
          <a:xfrm>
            <a:off x="4058568" y="8978451"/>
            <a:ext cx="3105997" cy="471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885" tIns="47442" rIns="94885" bIns="47442" anchor="b"/>
          <a:lstStyle>
            <a:lvl1pPr defTabSz="958850" eaLnBrk="0" hangingPunct="0">
              <a:spcBef>
                <a:spcPct val="30000"/>
              </a:spcBef>
              <a:defRPr sz="1200">
                <a:solidFill>
                  <a:schemeClr val="tx1"/>
                </a:solidFill>
                <a:latin typeface="Calibri" panose="020F0502020204030204" pitchFamily="34" charset="0"/>
                <a:ea typeface="ヒラギノ角ゴ Pro W3"/>
                <a:cs typeface="ヒラギノ角ゴ Pro W3"/>
              </a:defRPr>
            </a:lvl1pPr>
            <a:lvl2pPr marL="742950" indent="-285750" defTabSz="958850" eaLnBrk="0" hangingPunct="0">
              <a:spcBef>
                <a:spcPct val="30000"/>
              </a:spcBef>
              <a:defRPr sz="1200">
                <a:solidFill>
                  <a:schemeClr val="tx1"/>
                </a:solidFill>
                <a:latin typeface="Calibri" panose="020F0502020204030204" pitchFamily="34" charset="0"/>
                <a:ea typeface="ヒラギノ角ゴ Pro W3"/>
                <a:cs typeface="ヒラギノ角ゴ Pro W3"/>
              </a:defRPr>
            </a:lvl2pPr>
            <a:lvl3pPr marL="1143000" indent="-228600" defTabSz="958850" eaLnBrk="0" hangingPunct="0">
              <a:spcBef>
                <a:spcPct val="30000"/>
              </a:spcBef>
              <a:defRPr sz="1200">
                <a:solidFill>
                  <a:schemeClr val="tx1"/>
                </a:solidFill>
                <a:latin typeface="Calibri" panose="020F0502020204030204" pitchFamily="34" charset="0"/>
                <a:ea typeface="ヒラギノ角ゴ Pro W3"/>
                <a:cs typeface="ヒラギノ角ゴ Pro W3"/>
              </a:defRPr>
            </a:lvl3pPr>
            <a:lvl4pPr marL="1600200" indent="-228600" defTabSz="958850" eaLnBrk="0" hangingPunct="0">
              <a:spcBef>
                <a:spcPct val="30000"/>
              </a:spcBef>
              <a:defRPr sz="1200">
                <a:solidFill>
                  <a:schemeClr val="tx1"/>
                </a:solidFill>
                <a:latin typeface="Calibri" panose="020F0502020204030204" pitchFamily="34" charset="0"/>
                <a:ea typeface="ヒラギノ角ゴ Pro W3"/>
                <a:cs typeface="ヒラギノ角ゴ Pro W3"/>
              </a:defRPr>
            </a:lvl4pPr>
            <a:lvl5pPr marL="2057400" indent="-228600" defTabSz="958850" eaLnBrk="0" hangingPunct="0">
              <a:spcBef>
                <a:spcPct val="30000"/>
              </a:spcBef>
              <a:defRPr sz="1200">
                <a:solidFill>
                  <a:schemeClr val="tx1"/>
                </a:solidFill>
                <a:latin typeface="Calibri" panose="020F0502020204030204" pitchFamily="34" charset="0"/>
                <a:ea typeface="ヒラギノ角ゴ Pro W3"/>
                <a:cs typeface="ヒラギノ角ゴ Pro W3"/>
              </a:defRPr>
            </a:lvl5pPr>
            <a:lvl6pPr marL="2514600" indent="-228600" defTabSz="95885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6pPr>
            <a:lvl7pPr marL="2971800" indent="-228600" defTabSz="95885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7pPr>
            <a:lvl8pPr marL="3429000" indent="-228600" defTabSz="95885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8pPr>
            <a:lvl9pPr marL="3886200" indent="-228600" defTabSz="958850" eaLnBrk="0" fontAlgn="base" hangingPunct="0">
              <a:spcBef>
                <a:spcPct val="30000"/>
              </a:spcBef>
              <a:spcAft>
                <a:spcPct val="0"/>
              </a:spcAft>
              <a:defRPr sz="1200">
                <a:solidFill>
                  <a:schemeClr val="tx1"/>
                </a:solidFill>
                <a:latin typeface="Calibri" panose="020F0502020204030204" pitchFamily="34" charset="0"/>
                <a:ea typeface="ヒラギノ角ゴ Pro W3"/>
                <a:cs typeface="ヒラギノ角ゴ Pro W3"/>
              </a:defRPr>
            </a:lvl9pPr>
          </a:lstStyle>
          <a:p>
            <a:pPr algn="r" eaLnBrk="1" hangingPunct="1">
              <a:spcBef>
                <a:spcPct val="0"/>
              </a:spcBef>
            </a:pPr>
            <a:fld id="{1266BBA9-040B-45F7-B224-4197980567C7}" type="slidenum">
              <a:rPr lang="en-US" altLang="en-US" sz="1300">
                <a:solidFill>
                  <a:srgbClr val="000000"/>
                </a:solidFill>
                <a:latin typeface="Arial" panose="020B0604020202020204" pitchFamily="34" charset="0"/>
                <a:ea typeface="MS PGothic" panose="020B0600070205080204" pitchFamily="34" charset="-128"/>
              </a:rPr>
              <a:pPr algn="r" eaLnBrk="1" hangingPunct="1">
                <a:spcBef>
                  <a:spcPct val="0"/>
                </a:spcBef>
              </a:pPr>
              <a:t>18</a:t>
            </a:fld>
            <a:endParaRPr lang="en-US" altLang="en-US" sz="1300" dirty="0">
              <a:solidFill>
                <a:srgbClr val="0000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13725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2108833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351005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3400381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283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17815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6001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12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046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791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256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302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1592118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769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200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995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8863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4745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413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904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1177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0347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57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102213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7892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4247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186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373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8075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8052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743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91936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263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7891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1835845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3911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3500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8045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063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1826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90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12" name="Title 11"/>
          <p:cNvSpPr>
            <a:spLocks noGrp="1"/>
          </p:cNvSpPr>
          <p:nvPr>
            <p:ph type="title"/>
          </p:nvPr>
        </p:nvSpPr>
        <p:spPr>
          <a:xfrm>
            <a:off x="508004" y="322263"/>
            <a:ext cx="11154833" cy="8382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04754464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8732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805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777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1056147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9315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2212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0625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608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0965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7785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7302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7321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603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199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1096875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1315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13927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9408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31293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9467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8806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70934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31461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36932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55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24385466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92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392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6638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400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067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228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571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434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456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FD9A00-D98C-4CA0-9C8E-2B02E2FED79F}" type="datetimeFigureOut">
              <a:rPr lang="en-US">
                <a:solidFill>
                  <a:prstClr val="black">
                    <a:tint val="75000"/>
                  </a:prstClr>
                </a:solidFill>
              </a:rPr>
              <a:pPr/>
              <a:t>5/3/2017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26B585-147D-48F5-AD4B-5C7315AB59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7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1093317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F55C6A-303A-4C9A-B8D8-2C47BEE5C33B}" type="datetimeFigureOut">
              <a:rPr lang="en-US" smtClean="0"/>
              <a:t>5/3/2017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EB651E-0DF9-4D61-9940-6403C1D4B5BD}" type="slidenum">
              <a:rPr lang="en-US" smtClean="0"/>
              <a:t>‹#›</a:t>
            </a:fld>
            <a:endParaRPr lang="en-US" dirty="0"/>
          </a:p>
        </p:txBody>
      </p:sp>
    </p:spTree>
    <p:extLst>
      <p:ext uri="{BB962C8B-B14F-4D97-AF65-F5344CB8AC3E}">
        <p14:creationId xmlns:p14="http://schemas.microsoft.com/office/powerpoint/2010/main" val="6453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F55C6A-303A-4C9A-B8D8-2C47BEE5C33B}" type="datetimeFigureOut">
              <a:rPr lang="en-US" smtClean="0"/>
              <a:t>5/3/2017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EB651E-0DF9-4D61-9940-6403C1D4B5BD}" type="slidenum">
              <a:rPr lang="en-US" smtClean="0"/>
              <a:t>‹#›</a:t>
            </a:fld>
            <a:endParaRPr lang="en-US" dirty="0"/>
          </a:p>
        </p:txBody>
      </p:sp>
    </p:spTree>
    <p:extLst>
      <p:ext uri="{BB962C8B-B14F-4D97-AF65-F5344CB8AC3E}">
        <p14:creationId xmlns:p14="http://schemas.microsoft.com/office/powerpoint/2010/main" val="439597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5261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E5959-6FDE-4255-B475-1455D03FCCC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9FA52-7745-4937-8332-A187A114B27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35811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92D31-6179-4833-8C2C-E08C6A455246}"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9C96C-C7C8-4CB4-90D7-1131D6B313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25655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7F122-F4A2-4D81-ADAC-05CE08126874}"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32353-606D-41EE-A89D-20A4C89788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41909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AB16A-42B4-47B1-A172-3E22E6D41A4E}" type="datetimeFigureOut">
              <a:rPr lang="en-US" smtClean="0">
                <a:solidFill>
                  <a:prstClr val="black">
                    <a:tint val="75000"/>
                  </a:prstClr>
                </a:solidFill>
              </a:rPr>
              <a:pPr/>
              <a:t>5/3/2017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B18AD-8936-462A-82A2-3954F63C85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65329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D9A00-D98C-4CA0-9C8E-2B02E2FED79F}" type="datetimeFigureOut">
              <a:rPr lang="en-US" smtClean="0">
                <a:solidFill>
                  <a:prstClr val="black">
                    <a:tint val="75000"/>
                  </a:prstClr>
                </a:solidFill>
              </a:rPr>
              <a:pPr/>
              <a:t>5/3/2017</a:t>
            </a:fld>
            <a:endParaRPr lang="en-US"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26B585-147D-48F5-AD4B-5C7315AB5909}"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3521014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jpeg"/><Relationship Id="rId7"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7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0.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0.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3.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7.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diagramColors" Target="../diagrams/colors1.xml"/><Relationship Id="rId12"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diagramQuickStyle" Target="../diagrams/quickStyle1.xml"/><Relationship Id="rId11" Type="http://schemas.openxmlformats.org/officeDocument/2006/relationships/image" Target="../media/image58.jpeg"/><Relationship Id="rId5" Type="http://schemas.openxmlformats.org/officeDocument/2006/relationships/diagramLayout" Target="../diagrams/layout1.xml"/><Relationship Id="rId15" Type="http://schemas.openxmlformats.org/officeDocument/2006/relationships/image" Target="../media/image7.png"/><Relationship Id="rId10" Type="http://schemas.openxmlformats.org/officeDocument/2006/relationships/image" Target="../media/image57.jpeg"/><Relationship Id="rId4" Type="http://schemas.openxmlformats.org/officeDocument/2006/relationships/diagramData" Target="../diagrams/data1.xml"/><Relationship Id="rId9" Type="http://schemas.openxmlformats.org/officeDocument/2006/relationships/image" Target="../media/image56.jpeg"/><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4.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eremy.j.yagle@nasa.gov" TargetMode="External"/><Relationship Id="rId1" Type="http://schemas.openxmlformats.org/officeDocument/2006/relationships/slideLayout" Target="../slideLayouts/slideLayout5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9.png"/><Relationship Id="rId2" Type="http://schemas.openxmlformats.org/officeDocument/2006/relationships/slideLayout" Target="../slideLayouts/slideLayout4.xml"/><Relationship Id="rId16" Type="http://schemas.openxmlformats.org/officeDocument/2006/relationships/oleObject" Target="../embeddings/Microsoft_Word_97_-_2003_Document1.doc"/><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19"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7.png"/><Relationship Id="rId5" Type="http://schemas.openxmlformats.org/officeDocument/2006/relationships/image" Target="../media/image29.png"/><Relationship Id="rId10" Type="http://schemas.openxmlformats.org/officeDocument/2006/relationships/image" Target="../media/image6.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5"/>
          <p:cNvSpPr txBox="1">
            <a:spLocks noChangeArrowheads="1"/>
          </p:cNvSpPr>
          <p:nvPr/>
        </p:nvSpPr>
        <p:spPr bwMode="auto">
          <a:xfrm>
            <a:off x="8466667" y="596900"/>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solidFill>
                <a:prstClr val="black"/>
              </a:solidFill>
              <a:latin typeface="Calibri" charset="0"/>
            </a:endParaRPr>
          </a:p>
        </p:txBody>
      </p:sp>
      <p:pic>
        <p:nvPicPr>
          <p:cNvPr id="17" name="Picture 5" descr="greenjet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06496" y="1599996"/>
            <a:ext cx="2186517" cy="1163637"/>
          </a:xfrm>
          <a:prstGeom prst="rect">
            <a:avLst/>
          </a:prstGeom>
          <a:solidFill>
            <a:srgbClr val="FFFFFF">
              <a:shade val="85000"/>
            </a:srgbClr>
          </a:solidFill>
          <a:ln w="44450" cap="sq">
            <a:solidFill>
              <a:srgbClr val="FFFFFF"/>
            </a:solidFill>
            <a:miter lim="800000"/>
          </a:ln>
          <a:effectLst>
            <a:outerShdw blurRad="55000" dist="18000" dir="5400000" algn="tl" rotWithShape="0">
              <a:srgbClr val="000000">
                <a:alpha val="40000"/>
              </a:srgbClr>
            </a:outerShdw>
          </a:effectLst>
          <a:scene3d>
            <a:camera prst="perspectiveRight" fov="2700000">
              <a:rot lat="0" lon="20400000" rev="0"/>
            </a:camera>
            <a:lightRig rig="twoPt" dir="t">
              <a:rot lat="0" lon="0" rev="7200000"/>
            </a:lightRig>
          </a:scene3d>
          <a:sp3d>
            <a:bevelT w="25400" h="19050"/>
            <a:contourClr>
              <a:srgbClr val="FFFFFF"/>
            </a:contourClr>
          </a:sp3d>
        </p:spPr>
      </p:pic>
      <p:pic>
        <p:nvPicPr>
          <p:cNvPr id="18" name="Picture 7" descr="IRVE.jpg"/>
          <p:cNvPicPr>
            <a:picLocks noChangeAspect="1"/>
          </p:cNvPicPr>
          <p:nvPr/>
        </p:nvPicPr>
        <p:blipFill>
          <a:blip r:embed="rId4" cstate="screen"/>
          <a:srcRect/>
          <a:stretch>
            <a:fillRect/>
          </a:stretch>
        </p:blipFill>
        <p:spPr bwMode="auto">
          <a:xfrm>
            <a:off x="1162051" y="3177962"/>
            <a:ext cx="2230967" cy="1092200"/>
          </a:xfrm>
          <a:prstGeom prst="rect">
            <a:avLst/>
          </a:prstGeom>
          <a:solidFill>
            <a:srgbClr val="FFFFFF">
              <a:shade val="85000"/>
            </a:srgbClr>
          </a:solidFill>
          <a:ln w="44450" cap="sq">
            <a:solidFill>
              <a:srgbClr val="FFFFFF"/>
            </a:solidFill>
            <a:miter lim="800000"/>
          </a:ln>
          <a:effectLst>
            <a:outerShdw blurRad="55000" dist="18000" dir="5400000" algn="tl" rotWithShape="0">
              <a:srgbClr val="000000">
                <a:alpha val="40000"/>
              </a:srgbClr>
            </a:outerShdw>
          </a:effectLst>
          <a:scene3d>
            <a:camera prst="perspectiveRight" fov="2700000">
              <a:rot lat="0" lon="20400000" rev="0"/>
            </a:camera>
            <a:lightRig rig="twoPt" dir="t">
              <a:rot lat="0" lon="0" rev="7200000"/>
            </a:lightRig>
          </a:scene3d>
          <a:sp3d>
            <a:bevelT w="25400" h="19050"/>
            <a:contourClr>
              <a:srgbClr val="FFFFFF"/>
            </a:contourClr>
          </a:sp3d>
        </p:spPr>
      </p:pic>
      <p:sp>
        <p:nvSpPr>
          <p:cNvPr id="15365" name="TextBox 8"/>
          <p:cNvSpPr txBox="1">
            <a:spLocks noChangeArrowheads="1"/>
          </p:cNvSpPr>
          <p:nvPr/>
        </p:nvSpPr>
        <p:spPr bwMode="auto">
          <a:xfrm>
            <a:off x="1162051" y="301633"/>
            <a:ext cx="9855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000085"/>
                </a:solidFill>
                <a:latin typeface="Helvetica 65 Medium" charset="0"/>
              </a:rPr>
              <a:t>L  A  N  G  L  E  Y     R  E  S  E  A  R  C H     C  E  N  T  E  R</a:t>
            </a:r>
            <a:endParaRPr lang="en-US" sz="1800" dirty="0">
              <a:solidFill>
                <a:srgbClr val="000085"/>
              </a:solidFill>
              <a:latin typeface="Calibri" charset="0"/>
            </a:endParaRPr>
          </a:p>
        </p:txBody>
      </p:sp>
      <p:pic>
        <p:nvPicPr>
          <p:cNvPr id="22" name="Picture 9" descr="LaRC Aerial.png"/>
          <p:cNvPicPr>
            <a:picLocks noChangeAspect="1"/>
          </p:cNvPicPr>
          <p:nvPr/>
        </p:nvPicPr>
        <p:blipFill>
          <a:blip r:embed="rId5" cstate="screen"/>
          <a:srcRect/>
          <a:stretch>
            <a:fillRect/>
          </a:stretch>
        </p:blipFill>
        <p:spPr bwMode="auto">
          <a:xfrm>
            <a:off x="3651244" y="1528438"/>
            <a:ext cx="4690533" cy="2741724"/>
          </a:xfrm>
          <a:prstGeom prst="rect">
            <a:avLst/>
          </a:prstGeom>
          <a:noFill/>
          <a:ln w="9525">
            <a:noFill/>
            <a:miter lim="800000"/>
            <a:headEnd/>
            <a:tailEnd/>
          </a:ln>
          <a:effectLst>
            <a:glow rad="127000">
              <a:schemeClr val="bg1">
                <a:alpha val="34000"/>
              </a:schemeClr>
            </a:glow>
          </a:effectLst>
        </p:spPr>
      </p:pic>
      <p:grpSp>
        <p:nvGrpSpPr>
          <p:cNvPr id="2" name="Group 13"/>
          <p:cNvGrpSpPr/>
          <p:nvPr/>
        </p:nvGrpSpPr>
        <p:grpSpPr>
          <a:xfrm>
            <a:off x="8642350" y="1599996"/>
            <a:ext cx="2148417" cy="2670175"/>
            <a:chOff x="6553200" y="2011363"/>
            <a:chExt cx="1611313" cy="2670175"/>
          </a:xfrm>
          <a:scene3d>
            <a:camera prst="perspectiveLeft" fov="2700000">
              <a:rot lat="0" lon="1200000" rev="0"/>
            </a:camera>
            <a:lightRig rig="threePt" dir="t"/>
          </a:scene3d>
        </p:grpSpPr>
        <p:pic>
          <p:nvPicPr>
            <p:cNvPr id="25" name="Picture 4" descr="577116main_Aug02-1-946.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53200" y="2011363"/>
              <a:ext cx="1611313" cy="1128712"/>
            </a:xfrm>
            <a:prstGeom prst="rect">
              <a:avLst/>
            </a:prstGeom>
            <a:solidFill>
              <a:srgbClr val="FFFFFF">
                <a:shade val="85000"/>
              </a:srgbClr>
            </a:solidFill>
            <a:ln w="44450" cap="sq">
              <a:solidFill>
                <a:srgbClr val="FFFFFF"/>
              </a:solidFill>
              <a:miter lim="800000"/>
            </a:ln>
            <a:effectLst>
              <a:outerShdw blurRad="55000" dist="18000" dir="5400000" algn="tl" rotWithShape="0">
                <a:srgbClr val="000000">
                  <a:alpha val="40000"/>
                </a:srgbClr>
              </a:outerShdw>
            </a:effectLst>
            <a:sp3d>
              <a:bevelT w="25400" h="19050"/>
              <a:contourClr>
                <a:srgbClr val="FFFFFF"/>
              </a:contourClr>
            </a:sp3d>
          </p:spPr>
        </p:pic>
        <p:pic>
          <p:nvPicPr>
            <p:cNvPr id="26" name="Picture 28" descr="CALIPSO1sm.jpg"/>
            <p:cNvPicPr>
              <a:picLocks noChangeAspect="1"/>
            </p:cNvPicPr>
            <p:nvPr/>
          </p:nvPicPr>
          <p:blipFill>
            <a:blip r:embed="rId7" cstate="screen"/>
            <a:srcRect/>
            <a:stretch>
              <a:fillRect/>
            </a:stretch>
          </p:blipFill>
          <p:spPr bwMode="auto">
            <a:xfrm>
              <a:off x="6553200" y="3589338"/>
              <a:ext cx="1611313" cy="1092200"/>
            </a:xfrm>
            <a:prstGeom prst="rect">
              <a:avLst/>
            </a:prstGeom>
            <a:solidFill>
              <a:srgbClr val="FFFFFF">
                <a:shade val="85000"/>
              </a:srgbClr>
            </a:solidFill>
            <a:ln w="44450" cap="sq">
              <a:solidFill>
                <a:srgbClr val="FFFFFF"/>
              </a:solidFill>
              <a:miter lim="800000"/>
            </a:ln>
            <a:effectLst>
              <a:outerShdw blurRad="55000" dist="18000" dir="5400000" algn="tl" rotWithShape="0">
                <a:srgbClr val="000000">
                  <a:alpha val="40000"/>
                </a:srgbClr>
              </a:outerShdw>
            </a:effectLst>
            <a:sp3d>
              <a:bevelT w="25400" h="19050"/>
              <a:contourClr>
                <a:srgbClr val="FFFFFF"/>
              </a:contourClr>
            </a:sp3d>
          </p:spPr>
        </p:pic>
      </p:grpSp>
      <p:sp>
        <p:nvSpPr>
          <p:cNvPr id="16" name="TextBox 8"/>
          <p:cNvSpPr txBox="1">
            <a:spLocks noChangeArrowheads="1"/>
          </p:cNvSpPr>
          <p:nvPr/>
        </p:nvSpPr>
        <p:spPr bwMode="auto">
          <a:xfrm>
            <a:off x="1162051" y="4598472"/>
            <a:ext cx="9855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000085"/>
                </a:solidFill>
                <a:latin typeface="Calibri Light" panose="020F0302020204030204" pitchFamily="34" charset="0"/>
              </a:rPr>
              <a:t>Aerospace Data Analysis and Machine Learning</a:t>
            </a:r>
          </a:p>
          <a:p>
            <a:pPr algn="ctr" eaLnBrk="1" hangingPunct="1"/>
            <a:r>
              <a:rPr lang="en-US" dirty="0" smtClean="0">
                <a:solidFill>
                  <a:srgbClr val="000085"/>
                </a:solidFill>
                <a:latin typeface="Calibri Light" panose="020F0302020204030204" pitchFamily="34" charset="0"/>
              </a:rPr>
              <a:t>at NASA Langley</a:t>
            </a:r>
            <a:endParaRPr lang="en-US" dirty="0">
              <a:solidFill>
                <a:srgbClr val="000085"/>
              </a:solidFill>
              <a:latin typeface="Calibri Light" panose="020F0302020204030204" pitchFamily="34" charset="0"/>
            </a:endParaRPr>
          </a:p>
        </p:txBody>
      </p:sp>
      <p:sp>
        <p:nvSpPr>
          <p:cNvPr id="15" name="TextBox 14"/>
          <p:cNvSpPr txBox="1"/>
          <p:nvPr/>
        </p:nvSpPr>
        <p:spPr>
          <a:xfrm>
            <a:off x="1440013" y="626241"/>
            <a:ext cx="9299275" cy="400110"/>
          </a:xfrm>
          <a:prstGeom prst="rect">
            <a:avLst/>
          </a:prstGeom>
          <a:noFill/>
        </p:spPr>
        <p:txBody>
          <a:bodyPr wrap="square" rtlCol="0">
            <a:spAutoFit/>
          </a:bodyPr>
          <a:lstStyle/>
          <a:p>
            <a:pPr algn="ctr"/>
            <a:r>
              <a:rPr lang="en-US" sz="2000" dirty="0" smtClean="0">
                <a:solidFill>
                  <a:srgbClr val="000085"/>
                </a:solidFill>
                <a:latin typeface="Calibri Light" panose="020F0302020204030204"/>
              </a:rPr>
              <a:t>Data </a:t>
            </a:r>
            <a:r>
              <a:rPr lang="en-US" sz="2000" dirty="0">
                <a:solidFill>
                  <a:srgbClr val="000085"/>
                </a:solidFill>
                <a:latin typeface="Calibri Light" panose="020F0302020204030204"/>
              </a:rPr>
              <a:t>Analytics and Machine Intelligence </a:t>
            </a:r>
            <a:r>
              <a:rPr lang="en-US" sz="2000" dirty="0" smtClean="0">
                <a:solidFill>
                  <a:srgbClr val="000085"/>
                </a:solidFill>
                <a:latin typeface="Calibri Light" panose="020F0302020204030204"/>
              </a:rPr>
              <a:t>Capability Team</a:t>
            </a:r>
            <a:endParaRPr lang="en-US" sz="2000" dirty="0">
              <a:solidFill>
                <a:srgbClr val="000085"/>
              </a:solidFill>
              <a:latin typeface="Calibri Light" panose="020F0302020204030204"/>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20" name="Picture 19"/>
          <p:cNvPicPr>
            <a:picLocks noChangeAspect="1"/>
          </p:cNvPicPr>
          <p:nvPr/>
        </p:nvPicPr>
        <p:blipFill>
          <a:blip r:embed="rId9"/>
          <a:stretch>
            <a:fillRect/>
          </a:stretch>
        </p:blipFill>
        <p:spPr>
          <a:xfrm>
            <a:off x="10913071" y="74325"/>
            <a:ext cx="1123207" cy="715826"/>
          </a:xfrm>
          <a:prstGeom prst="rect">
            <a:avLst/>
          </a:prstGeom>
        </p:spPr>
      </p:pic>
      <p:sp>
        <p:nvSpPr>
          <p:cNvPr id="21" name="TextBox 20"/>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23" name="TextBox 22"/>
          <p:cNvSpPr txBox="1"/>
          <p:nvPr/>
        </p:nvSpPr>
        <p:spPr>
          <a:xfrm>
            <a:off x="98997" y="6052441"/>
            <a:ext cx="5751822" cy="738664"/>
          </a:xfrm>
          <a:prstGeom prst="rect">
            <a:avLst/>
          </a:prstGeom>
          <a:noFill/>
        </p:spPr>
        <p:txBody>
          <a:bodyPr wrap="square" rtlCol="0">
            <a:spAutoFit/>
          </a:bodyPr>
          <a:lstStyle/>
          <a:p>
            <a:r>
              <a:rPr lang="en-US" dirty="0" smtClean="0">
                <a:solidFill>
                  <a:prstClr val="black"/>
                </a:solidFill>
                <a:latin typeface="Calibri Light" panose="020F0302020204030204"/>
              </a:rPr>
              <a:t>Jeremy Yagle</a:t>
            </a:r>
          </a:p>
          <a:p>
            <a:r>
              <a:rPr lang="en-US" sz="1200" dirty="0" smtClean="0">
                <a:solidFill>
                  <a:prstClr val="black"/>
                </a:solidFill>
                <a:latin typeface="Calibri Light" panose="020F0302020204030204"/>
              </a:rPr>
              <a:t>NASA Langley Research Center</a:t>
            </a:r>
          </a:p>
          <a:p>
            <a:r>
              <a:rPr lang="en-US" sz="1200" dirty="0">
                <a:solidFill>
                  <a:prstClr val="black"/>
                </a:solidFill>
                <a:latin typeface="Calibri Light" panose="020F0302020204030204"/>
              </a:rPr>
              <a:t>T</a:t>
            </a:r>
            <a:r>
              <a:rPr lang="en-US" sz="1200" dirty="0" smtClean="0">
                <a:solidFill>
                  <a:prstClr val="black"/>
                </a:solidFill>
                <a:latin typeface="Calibri Light" panose="020F0302020204030204"/>
              </a:rPr>
              <a:t>echnical Lead, Data Analytics and Machine Intelligence Capability Team</a:t>
            </a:r>
          </a:p>
        </p:txBody>
      </p:sp>
    </p:spTree>
    <p:extLst>
      <p:ext uri="{BB962C8B-B14F-4D97-AF65-F5344CB8AC3E}">
        <p14:creationId xmlns:p14="http://schemas.microsoft.com/office/powerpoint/2010/main" val="2034097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638877" y="1850825"/>
            <a:ext cx="1752373" cy="1749042"/>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Convolutional Neural Network</a:t>
            </a:r>
          </a:p>
        </p:txBody>
      </p:sp>
      <p:sp>
        <p:nvSpPr>
          <p:cNvPr id="3" name="Oval 2"/>
          <p:cNvSpPr/>
          <p:nvPr/>
        </p:nvSpPr>
        <p:spPr>
          <a:xfrm>
            <a:off x="8828561" y="1099491"/>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Clustering</a:t>
            </a:r>
          </a:p>
          <a:p>
            <a:pPr algn="ctr"/>
            <a:r>
              <a:rPr lang="en-US" sz="1400" dirty="0" smtClean="0">
                <a:solidFill>
                  <a:prstClr val="white"/>
                </a:solidFill>
                <a:latin typeface="Calibri Light" panose="020F0302020204030204"/>
              </a:rPr>
              <a:t>Methods</a:t>
            </a:r>
          </a:p>
        </p:txBody>
      </p:sp>
      <p:sp>
        <p:nvSpPr>
          <p:cNvPr id="4" name="Oval 3"/>
          <p:cNvSpPr/>
          <p:nvPr/>
        </p:nvSpPr>
        <p:spPr>
          <a:xfrm>
            <a:off x="6382065" y="4382121"/>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Random Forests</a:t>
            </a:r>
          </a:p>
        </p:txBody>
      </p:sp>
      <p:sp>
        <p:nvSpPr>
          <p:cNvPr id="5" name="Oval 4"/>
          <p:cNvSpPr/>
          <p:nvPr/>
        </p:nvSpPr>
        <p:spPr>
          <a:xfrm>
            <a:off x="6898763" y="595611"/>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Ensemble Learning</a:t>
            </a:r>
          </a:p>
        </p:txBody>
      </p:sp>
      <p:sp>
        <p:nvSpPr>
          <p:cNvPr id="6" name="Oval 5"/>
          <p:cNvSpPr/>
          <p:nvPr/>
        </p:nvSpPr>
        <p:spPr>
          <a:xfrm>
            <a:off x="8433270" y="4996398"/>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Active Learning</a:t>
            </a:r>
          </a:p>
        </p:txBody>
      </p:sp>
      <p:sp>
        <p:nvSpPr>
          <p:cNvPr id="7" name="Oval 6"/>
          <p:cNvSpPr/>
          <p:nvPr/>
        </p:nvSpPr>
        <p:spPr>
          <a:xfrm>
            <a:off x="10128823" y="2967337"/>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Logistic Regression for Small Datasets</a:t>
            </a:r>
          </a:p>
        </p:txBody>
      </p:sp>
      <p:sp>
        <p:nvSpPr>
          <p:cNvPr id="8" name="Oval 7"/>
          <p:cNvSpPr/>
          <p:nvPr/>
        </p:nvSpPr>
        <p:spPr>
          <a:xfrm>
            <a:off x="4223875" y="4935177"/>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Sequential Pattern Mining</a:t>
            </a:r>
          </a:p>
        </p:txBody>
      </p:sp>
      <p:sp>
        <p:nvSpPr>
          <p:cNvPr id="10" name="Oval 9"/>
          <p:cNvSpPr/>
          <p:nvPr/>
        </p:nvSpPr>
        <p:spPr>
          <a:xfrm>
            <a:off x="732977" y="301683"/>
            <a:ext cx="1255428" cy="1262480"/>
          </a:xfrm>
          <a:prstGeom prst="ellipse">
            <a:avLst/>
          </a:prstGeom>
          <a:solidFill>
            <a:schemeClr val="bg1">
              <a:lumMod val="7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Materials</a:t>
            </a:r>
          </a:p>
          <a:p>
            <a:pPr algn="ctr"/>
            <a:r>
              <a:rPr lang="en-US" sz="1400" dirty="0" smtClean="0">
                <a:solidFill>
                  <a:prstClr val="white"/>
                </a:solidFill>
                <a:latin typeface="Calibri Light" panose="020F0302020204030204"/>
              </a:rPr>
              <a:t>Testing</a:t>
            </a:r>
          </a:p>
        </p:txBody>
      </p:sp>
      <p:sp>
        <p:nvSpPr>
          <p:cNvPr id="13" name="Oval 12"/>
          <p:cNvSpPr/>
          <p:nvPr/>
        </p:nvSpPr>
        <p:spPr>
          <a:xfrm>
            <a:off x="732977" y="5541258"/>
            <a:ext cx="1255428" cy="1262480"/>
          </a:xfrm>
          <a:prstGeom prst="ellipse">
            <a:avLst/>
          </a:prstGeom>
          <a:solidFill>
            <a:schemeClr val="bg1">
              <a:lumMod val="75000"/>
            </a:schemeClr>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smtClean="0">
                <a:solidFill>
                  <a:prstClr val="white"/>
                </a:solidFill>
                <a:latin typeface="Calibri Light" panose="020F0302020204030204"/>
              </a:rPr>
              <a:t>Clou</a:t>
            </a:r>
            <a:r>
              <a:rPr lang="en-US" sz="1400" dirty="0" smtClean="0">
                <a:solidFill>
                  <a:prstClr val="white"/>
                </a:solidFill>
                <a:latin typeface="Calibri Light" panose="020F0302020204030204"/>
              </a:rPr>
              <a:t>d Fraction Models</a:t>
            </a:r>
          </a:p>
        </p:txBody>
      </p:sp>
      <p:sp>
        <p:nvSpPr>
          <p:cNvPr id="14" name="Oval 13"/>
          <p:cNvSpPr/>
          <p:nvPr/>
        </p:nvSpPr>
        <p:spPr>
          <a:xfrm>
            <a:off x="2837248" y="1932158"/>
            <a:ext cx="1386627" cy="1312193"/>
          </a:xfrm>
          <a:prstGeom prst="ellipse">
            <a:avLst/>
          </a:prstGeom>
          <a:solidFill>
            <a:schemeClr val="bg1">
              <a:lumMod val="7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prstClr val="white"/>
                </a:solidFill>
                <a:latin typeface="Calibri Light" panose="020F0302020204030204"/>
              </a:rPr>
              <a:t>Facial Recognition</a:t>
            </a:r>
          </a:p>
        </p:txBody>
      </p:sp>
      <p:sp>
        <p:nvSpPr>
          <p:cNvPr id="15" name="Oval 14"/>
          <p:cNvSpPr/>
          <p:nvPr/>
        </p:nvSpPr>
        <p:spPr>
          <a:xfrm>
            <a:off x="1968415" y="3817676"/>
            <a:ext cx="1752373" cy="1749042"/>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prstClr val="white"/>
                </a:solidFill>
                <a:latin typeface="Calibri Light" panose="020F0302020204030204"/>
              </a:rPr>
              <a:t>Feedforward</a:t>
            </a:r>
            <a:r>
              <a:rPr lang="en-US" sz="1400" dirty="0" smtClean="0">
                <a:solidFill>
                  <a:prstClr val="white"/>
                </a:solidFill>
                <a:latin typeface="Calibri Light" panose="020F0302020204030204"/>
              </a:rPr>
              <a:t> Neural Network</a:t>
            </a:r>
          </a:p>
        </p:txBody>
      </p:sp>
      <p:sp>
        <p:nvSpPr>
          <p:cNvPr id="16" name="Oval 15"/>
          <p:cNvSpPr/>
          <p:nvPr/>
        </p:nvSpPr>
        <p:spPr>
          <a:xfrm>
            <a:off x="4343545" y="824536"/>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Statistical Algorithms</a:t>
            </a:r>
          </a:p>
        </p:txBody>
      </p:sp>
      <p:sp>
        <p:nvSpPr>
          <p:cNvPr id="17" name="Oval 16"/>
          <p:cNvSpPr/>
          <p:nvPr/>
        </p:nvSpPr>
        <p:spPr>
          <a:xfrm>
            <a:off x="117055" y="3909682"/>
            <a:ext cx="1255428" cy="1262480"/>
          </a:xfrm>
          <a:prstGeom prst="ellipse">
            <a:avLst/>
          </a:prstGeom>
          <a:solidFill>
            <a:schemeClr val="bg1">
              <a:lumMod val="75000"/>
            </a:schemeClr>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smtClean="0">
                <a:solidFill>
                  <a:prstClr val="white"/>
                </a:solidFill>
                <a:latin typeface="Calibri Light" panose="020F0302020204030204"/>
              </a:rPr>
              <a:t>SLS Booster Database</a:t>
            </a:r>
          </a:p>
        </p:txBody>
      </p:sp>
      <p:sp>
        <p:nvSpPr>
          <p:cNvPr id="18" name="Oval 17"/>
          <p:cNvSpPr/>
          <p:nvPr/>
        </p:nvSpPr>
        <p:spPr>
          <a:xfrm>
            <a:off x="10722399" y="5280184"/>
            <a:ext cx="1255428" cy="1262480"/>
          </a:xfrm>
          <a:prstGeom prst="ellipse">
            <a:avLst/>
          </a:prstGeom>
          <a:solidFill>
            <a:schemeClr val="bg1">
              <a:lumMod val="7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Inlet Unstart</a:t>
            </a:r>
          </a:p>
        </p:txBody>
      </p:sp>
      <p:sp>
        <p:nvSpPr>
          <p:cNvPr id="19" name="Oval 18"/>
          <p:cNvSpPr/>
          <p:nvPr/>
        </p:nvSpPr>
        <p:spPr>
          <a:xfrm>
            <a:off x="8338767" y="3290475"/>
            <a:ext cx="1255428" cy="1262480"/>
          </a:xfrm>
          <a:prstGeom prst="ellipse">
            <a:avLst/>
          </a:prstGeom>
          <a:solidFill>
            <a:schemeClr val="bg1">
              <a:lumMod val="7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prstClr val="white"/>
                </a:solidFill>
                <a:latin typeface="Calibri Light" panose="020F0302020204030204"/>
              </a:rPr>
              <a:t>SansEC</a:t>
            </a:r>
            <a:r>
              <a:rPr lang="en-US" sz="1400" dirty="0" smtClean="0">
                <a:solidFill>
                  <a:prstClr val="white"/>
                </a:solidFill>
                <a:latin typeface="Calibri Light" panose="020F0302020204030204"/>
              </a:rPr>
              <a:t> Sensors</a:t>
            </a:r>
          </a:p>
        </p:txBody>
      </p:sp>
      <p:sp>
        <p:nvSpPr>
          <p:cNvPr id="20" name="Oval 19"/>
          <p:cNvSpPr/>
          <p:nvPr/>
        </p:nvSpPr>
        <p:spPr>
          <a:xfrm>
            <a:off x="10694212" y="793112"/>
            <a:ext cx="1311802" cy="1293465"/>
          </a:xfrm>
          <a:prstGeom prst="ellipse">
            <a:avLst/>
          </a:prstGeom>
          <a:solidFill>
            <a:schemeClr val="bg1">
              <a:lumMod val="7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Literature Analysis</a:t>
            </a:r>
          </a:p>
        </p:txBody>
      </p:sp>
      <p:sp>
        <p:nvSpPr>
          <p:cNvPr id="22" name="Oval 21"/>
          <p:cNvSpPr/>
          <p:nvPr/>
        </p:nvSpPr>
        <p:spPr>
          <a:xfrm>
            <a:off x="4195820" y="3148482"/>
            <a:ext cx="1424879" cy="1343384"/>
          </a:xfrm>
          <a:prstGeom prst="ellipse">
            <a:avLst/>
          </a:prstGeom>
          <a:solidFill>
            <a:schemeClr val="bg1">
              <a:lumMod val="75000"/>
            </a:schemeClr>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err="1" smtClean="0">
                <a:solidFill>
                  <a:prstClr val="white"/>
                </a:solidFill>
                <a:latin typeface="Calibri Light" panose="020F0302020204030204"/>
              </a:rPr>
              <a:t>Aeroelastic</a:t>
            </a:r>
            <a:r>
              <a:rPr lang="en-US" sz="1400" dirty="0" smtClean="0">
                <a:solidFill>
                  <a:prstClr val="white"/>
                </a:solidFill>
                <a:latin typeface="Calibri Light" panose="020F0302020204030204"/>
              </a:rPr>
              <a:t> Flutter</a:t>
            </a:r>
          </a:p>
        </p:txBody>
      </p:sp>
      <p:sp>
        <p:nvSpPr>
          <p:cNvPr id="23" name="Oval 22"/>
          <p:cNvSpPr/>
          <p:nvPr/>
        </p:nvSpPr>
        <p:spPr>
          <a:xfrm>
            <a:off x="6386103" y="2651912"/>
            <a:ext cx="1424879" cy="1343384"/>
          </a:xfrm>
          <a:prstGeom prst="ellipse">
            <a:avLst/>
          </a:prstGeom>
          <a:solidFill>
            <a:schemeClr val="bg1">
              <a:lumMod val="75000"/>
            </a:schemeClr>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smtClean="0">
                <a:solidFill>
                  <a:prstClr val="white"/>
                </a:solidFill>
                <a:latin typeface="Calibri Light" panose="020F0302020204030204"/>
              </a:rPr>
              <a:t>Crew Cognitive State</a:t>
            </a:r>
          </a:p>
        </p:txBody>
      </p:sp>
      <p:cxnSp>
        <p:nvCxnSpPr>
          <p:cNvPr id="25" name="Straight Connector 24"/>
          <p:cNvCxnSpPr>
            <a:stCxn id="10" idx="4"/>
            <a:endCxn id="2" idx="0"/>
          </p:cNvCxnSpPr>
          <p:nvPr/>
        </p:nvCxnSpPr>
        <p:spPr>
          <a:xfrm>
            <a:off x="1360691" y="1564163"/>
            <a:ext cx="154373" cy="286662"/>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29" name="Straight Connector 28"/>
          <p:cNvCxnSpPr>
            <a:stCxn id="2" idx="6"/>
            <a:endCxn id="14" idx="2"/>
          </p:cNvCxnSpPr>
          <p:nvPr/>
        </p:nvCxnSpPr>
        <p:spPr>
          <a:xfrm flipV="1">
            <a:off x="2391250" y="2588255"/>
            <a:ext cx="445998" cy="137091"/>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33" name="Straight Connector 32"/>
          <p:cNvCxnSpPr>
            <a:stCxn id="15" idx="2"/>
            <a:endCxn id="17" idx="6"/>
          </p:cNvCxnSpPr>
          <p:nvPr/>
        </p:nvCxnSpPr>
        <p:spPr>
          <a:xfrm flipH="1" flipV="1">
            <a:off x="1372483" y="4540922"/>
            <a:ext cx="595932" cy="15127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35" name="Straight Connector 34"/>
          <p:cNvCxnSpPr>
            <a:stCxn id="15" idx="3"/>
            <a:endCxn id="13" idx="7"/>
          </p:cNvCxnSpPr>
          <p:nvPr/>
        </p:nvCxnSpPr>
        <p:spPr>
          <a:xfrm flipH="1">
            <a:off x="1804552" y="5310577"/>
            <a:ext cx="420492" cy="415567"/>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39" name="Straight Connector 38"/>
          <p:cNvCxnSpPr>
            <a:stCxn id="16" idx="4"/>
            <a:endCxn id="22" idx="0"/>
          </p:cNvCxnSpPr>
          <p:nvPr/>
        </p:nvCxnSpPr>
        <p:spPr>
          <a:xfrm flipH="1">
            <a:off x="4908260" y="2631876"/>
            <a:ext cx="317654" cy="516606"/>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1" name="Straight Connector 40"/>
          <p:cNvCxnSpPr>
            <a:stCxn id="15" idx="6"/>
            <a:endCxn id="22" idx="3"/>
          </p:cNvCxnSpPr>
          <p:nvPr/>
        </p:nvCxnSpPr>
        <p:spPr>
          <a:xfrm flipV="1">
            <a:off x="3720788" y="4295132"/>
            <a:ext cx="683701" cy="39706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5" name="Straight Connector 44"/>
          <p:cNvCxnSpPr>
            <a:stCxn id="16" idx="4"/>
            <a:endCxn id="23" idx="1"/>
          </p:cNvCxnSpPr>
          <p:nvPr/>
        </p:nvCxnSpPr>
        <p:spPr>
          <a:xfrm>
            <a:off x="5225914" y="2631876"/>
            <a:ext cx="1368858" cy="21677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7" name="Straight Connector 46"/>
          <p:cNvCxnSpPr>
            <a:stCxn id="5" idx="4"/>
            <a:endCxn id="23" idx="7"/>
          </p:cNvCxnSpPr>
          <p:nvPr/>
        </p:nvCxnSpPr>
        <p:spPr>
          <a:xfrm flipH="1">
            <a:off x="7602313" y="2402951"/>
            <a:ext cx="178819" cy="44569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9" name="Straight Connector 48"/>
          <p:cNvCxnSpPr>
            <a:stCxn id="8" idx="0"/>
            <a:endCxn id="22" idx="4"/>
          </p:cNvCxnSpPr>
          <p:nvPr/>
        </p:nvCxnSpPr>
        <p:spPr>
          <a:xfrm flipH="1" flipV="1">
            <a:off x="4908260" y="4491866"/>
            <a:ext cx="197984" cy="443311"/>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1" name="Straight Connector 50"/>
          <p:cNvCxnSpPr>
            <a:stCxn id="8" idx="7"/>
            <a:endCxn id="23" idx="3"/>
          </p:cNvCxnSpPr>
          <p:nvPr/>
        </p:nvCxnSpPr>
        <p:spPr>
          <a:xfrm flipV="1">
            <a:off x="5730172" y="3798562"/>
            <a:ext cx="864600" cy="140129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3" name="Straight Connector 52"/>
          <p:cNvCxnSpPr>
            <a:stCxn id="4" idx="0"/>
            <a:endCxn id="23" idx="4"/>
          </p:cNvCxnSpPr>
          <p:nvPr/>
        </p:nvCxnSpPr>
        <p:spPr>
          <a:xfrm flipH="1" flipV="1">
            <a:off x="7098543" y="3995296"/>
            <a:ext cx="165891" cy="38682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5" name="Straight Connector 54"/>
          <p:cNvCxnSpPr>
            <a:stCxn id="4" idx="7"/>
            <a:endCxn id="19" idx="3"/>
          </p:cNvCxnSpPr>
          <p:nvPr/>
        </p:nvCxnSpPr>
        <p:spPr>
          <a:xfrm flipV="1">
            <a:off x="7888362" y="4368069"/>
            <a:ext cx="634258" cy="278731"/>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7" name="Straight Connector 56"/>
          <p:cNvCxnSpPr>
            <a:stCxn id="6" idx="0"/>
            <a:endCxn id="19" idx="4"/>
          </p:cNvCxnSpPr>
          <p:nvPr/>
        </p:nvCxnSpPr>
        <p:spPr>
          <a:xfrm flipH="1" flipV="1">
            <a:off x="8966481" y="4552955"/>
            <a:ext cx="349158" cy="443443"/>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9" name="Straight Connector 58"/>
          <p:cNvCxnSpPr>
            <a:stCxn id="6" idx="6"/>
            <a:endCxn id="18" idx="2"/>
          </p:cNvCxnSpPr>
          <p:nvPr/>
        </p:nvCxnSpPr>
        <p:spPr>
          <a:xfrm>
            <a:off x="10198007" y="5900068"/>
            <a:ext cx="524392" cy="11356"/>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61" name="Straight Connector 60"/>
          <p:cNvCxnSpPr>
            <a:stCxn id="7" idx="4"/>
            <a:endCxn id="18" idx="0"/>
          </p:cNvCxnSpPr>
          <p:nvPr/>
        </p:nvCxnSpPr>
        <p:spPr>
          <a:xfrm>
            <a:off x="11011192" y="4774677"/>
            <a:ext cx="338921" cy="505507"/>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64" name="Straight Connector 63"/>
          <p:cNvCxnSpPr>
            <a:stCxn id="3" idx="4"/>
            <a:endCxn id="19" idx="7"/>
          </p:cNvCxnSpPr>
          <p:nvPr/>
        </p:nvCxnSpPr>
        <p:spPr>
          <a:xfrm flipH="1">
            <a:off x="9410342" y="2906831"/>
            <a:ext cx="300588" cy="56853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66" name="Straight Connector 65"/>
          <p:cNvCxnSpPr>
            <a:stCxn id="3" idx="6"/>
            <a:endCxn id="20" idx="3"/>
          </p:cNvCxnSpPr>
          <p:nvPr/>
        </p:nvCxnSpPr>
        <p:spPr>
          <a:xfrm flipV="1">
            <a:off x="10593298" y="1897153"/>
            <a:ext cx="293023" cy="106008"/>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87" name="Straight Connector 86"/>
          <p:cNvCxnSpPr>
            <a:stCxn id="10" idx="6"/>
            <a:endCxn id="16" idx="2"/>
          </p:cNvCxnSpPr>
          <p:nvPr/>
        </p:nvCxnSpPr>
        <p:spPr>
          <a:xfrm>
            <a:off x="1988405" y="932923"/>
            <a:ext cx="2355140" cy="795283"/>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0"/>
            <a:ext cx="563880" cy="563880"/>
          </a:xfrm>
          <a:prstGeom prst="rect">
            <a:avLst/>
          </a:prstGeom>
        </p:spPr>
      </p:pic>
      <p:sp>
        <p:nvSpPr>
          <p:cNvPr id="60" name="Title 5"/>
          <p:cNvSpPr txBox="1">
            <a:spLocks/>
          </p:cNvSpPr>
          <p:nvPr/>
        </p:nvSpPr>
        <p:spPr>
          <a:xfrm>
            <a:off x="1385648" y="10167"/>
            <a:ext cx="9420704" cy="374089"/>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en-US" sz="3600" dirty="0" smtClean="0">
                <a:solidFill>
                  <a:schemeClr val="tx1"/>
                </a:solidFill>
              </a:rPr>
              <a:t>	</a:t>
            </a:r>
            <a:r>
              <a:rPr lang="en-US" altLang="en-US" sz="3600" dirty="0" smtClean="0">
                <a:solidFill>
                  <a:srgbClr val="FFC000"/>
                </a:solidFill>
              </a:rPr>
              <a:t>Methods </a:t>
            </a:r>
            <a:r>
              <a:rPr lang="en-US" altLang="en-US" sz="3600" dirty="0" smtClean="0">
                <a:solidFill>
                  <a:srgbClr val="FFC000"/>
                </a:solidFill>
              </a:rPr>
              <a:t>for Science and </a:t>
            </a:r>
            <a:r>
              <a:rPr lang="en-US" altLang="en-US" sz="3600" dirty="0" smtClean="0">
                <a:solidFill>
                  <a:srgbClr val="FFC000"/>
                </a:solidFill>
              </a:rPr>
              <a:t>Engineering </a:t>
            </a:r>
            <a:r>
              <a:rPr lang="en-US" altLang="en-US" sz="3600" smtClean="0">
                <a:solidFill>
                  <a:srgbClr val="FFC000"/>
                </a:solidFill>
              </a:rPr>
              <a:t>Case Studies</a:t>
            </a:r>
            <a:endParaRPr lang="en-US" sz="3200" dirty="0">
              <a:solidFill>
                <a:srgbClr val="FFC000"/>
              </a:solidFill>
            </a:endParaRPr>
          </a:p>
        </p:txBody>
      </p:sp>
      <p:sp>
        <p:nvSpPr>
          <p:cNvPr id="9" name="Rounded Rectangle 8"/>
          <p:cNvSpPr/>
          <p:nvPr/>
        </p:nvSpPr>
        <p:spPr>
          <a:xfrm>
            <a:off x="467833" y="3148482"/>
            <a:ext cx="2115879" cy="32687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C000"/>
                </a:solidFill>
              </a:rPr>
              <a:t>Caffe</a:t>
            </a:r>
            <a:r>
              <a:rPr lang="en-US" dirty="0" smtClean="0">
                <a:solidFill>
                  <a:srgbClr val="FFC000"/>
                </a:solidFill>
              </a:rPr>
              <a:t>, </a:t>
            </a:r>
            <a:r>
              <a:rPr lang="en-US" dirty="0" err="1" smtClean="0">
                <a:solidFill>
                  <a:srgbClr val="FFC000"/>
                </a:solidFill>
              </a:rPr>
              <a:t>TensorFlow</a:t>
            </a:r>
            <a:endParaRPr lang="en-US" dirty="0">
              <a:solidFill>
                <a:srgbClr val="FFC000"/>
              </a:solidFill>
            </a:endParaRPr>
          </a:p>
        </p:txBody>
      </p:sp>
      <p:sp>
        <p:nvSpPr>
          <p:cNvPr id="42" name="Rounded Rectangle 41"/>
          <p:cNvSpPr/>
          <p:nvPr/>
        </p:nvSpPr>
        <p:spPr>
          <a:xfrm>
            <a:off x="1821528" y="5171637"/>
            <a:ext cx="2115879" cy="32687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MATLAB, Python</a:t>
            </a:r>
            <a:endParaRPr lang="en-US" dirty="0">
              <a:solidFill>
                <a:srgbClr val="FFC000"/>
              </a:solidFill>
            </a:endParaRPr>
          </a:p>
        </p:txBody>
      </p:sp>
      <p:sp>
        <p:nvSpPr>
          <p:cNvPr id="43" name="Rounded Rectangle 42"/>
          <p:cNvSpPr/>
          <p:nvPr/>
        </p:nvSpPr>
        <p:spPr>
          <a:xfrm>
            <a:off x="3832564" y="2118721"/>
            <a:ext cx="2629876" cy="312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MATLAB, R, Python, C++</a:t>
            </a:r>
            <a:endParaRPr lang="en-US" dirty="0">
              <a:solidFill>
                <a:srgbClr val="FFC000"/>
              </a:solidFill>
            </a:endParaRPr>
          </a:p>
        </p:txBody>
      </p:sp>
      <p:sp>
        <p:nvSpPr>
          <p:cNvPr id="44" name="Rounded Rectangle 43"/>
          <p:cNvSpPr/>
          <p:nvPr/>
        </p:nvSpPr>
        <p:spPr>
          <a:xfrm>
            <a:off x="4009147" y="6282915"/>
            <a:ext cx="2115879" cy="32687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C000"/>
                </a:solidFill>
              </a:rPr>
              <a:t>Caffe</a:t>
            </a:r>
            <a:r>
              <a:rPr lang="en-US" dirty="0" smtClean="0">
                <a:solidFill>
                  <a:srgbClr val="FFC000"/>
                </a:solidFill>
              </a:rPr>
              <a:t>, </a:t>
            </a:r>
            <a:r>
              <a:rPr lang="en-US" dirty="0" err="1" smtClean="0">
                <a:solidFill>
                  <a:srgbClr val="FFC000"/>
                </a:solidFill>
              </a:rPr>
              <a:t>TensorFlow</a:t>
            </a:r>
            <a:endParaRPr lang="en-US" dirty="0">
              <a:solidFill>
                <a:srgbClr val="FFC000"/>
              </a:solidFill>
            </a:endParaRPr>
          </a:p>
        </p:txBody>
      </p:sp>
      <p:sp>
        <p:nvSpPr>
          <p:cNvPr id="46" name="Rounded Rectangle 45"/>
          <p:cNvSpPr/>
          <p:nvPr/>
        </p:nvSpPr>
        <p:spPr>
          <a:xfrm>
            <a:off x="6710386" y="1867079"/>
            <a:ext cx="2067718" cy="3155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MATLAB, Python</a:t>
            </a:r>
            <a:endParaRPr lang="en-US" dirty="0">
              <a:solidFill>
                <a:srgbClr val="FFC000"/>
              </a:solidFill>
            </a:endParaRPr>
          </a:p>
        </p:txBody>
      </p:sp>
      <p:sp>
        <p:nvSpPr>
          <p:cNvPr id="48" name="Rounded Rectangle 47"/>
          <p:cNvSpPr/>
          <p:nvPr/>
        </p:nvSpPr>
        <p:spPr>
          <a:xfrm>
            <a:off x="8338767" y="2446604"/>
            <a:ext cx="2673043" cy="29190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MATLAB, R, Python, WCA</a:t>
            </a:r>
            <a:endParaRPr lang="en-US" dirty="0">
              <a:solidFill>
                <a:srgbClr val="FFC000"/>
              </a:solidFill>
            </a:endParaRPr>
          </a:p>
        </p:txBody>
      </p:sp>
      <p:sp>
        <p:nvSpPr>
          <p:cNvPr id="50" name="Rounded Rectangle 49"/>
          <p:cNvSpPr/>
          <p:nvPr/>
        </p:nvSpPr>
        <p:spPr>
          <a:xfrm>
            <a:off x="10100596" y="4332784"/>
            <a:ext cx="1821189" cy="34929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R</a:t>
            </a:r>
            <a:endParaRPr lang="en-US" dirty="0">
              <a:solidFill>
                <a:srgbClr val="FFC000"/>
              </a:solidFill>
            </a:endParaRPr>
          </a:p>
        </p:txBody>
      </p:sp>
      <p:sp>
        <p:nvSpPr>
          <p:cNvPr id="52" name="Rounded Rectangle 51"/>
          <p:cNvSpPr/>
          <p:nvPr/>
        </p:nvSpPr>
        <p:spPr>
          <a:xfrm>
            <a:off x="7979116" y="6350619"/>
            <a:ext cx="2673043" cy="29190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MATLAB, R, Python</a:t>
            </a:r>
            <a:endParaRPr lang="en-US" dirty="0">
              <a:solidFill>
                <a:srgbClr val="FFC000"/>
              </a:solidFill>
            </a:endParaRPr>
          </a:p>
        </p:txBody>
      </p:sp>
      <p:sp>
        <p:nvSpPr>
          <p:cNvPr id="54" name="Rounded Rectangle 53"/>
          <p:cNvSpPr/>
          <p:nvPr/>
        </p:nvSpPr>
        <p:spPr>
          <a:xfrm>
            <a:off x="6177082" y="5673917"/>
            <a:ext cx="2067718" cy="31559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C000"/>
                </a:solidFill>
              </a:rPr>
              <a:t>MATLAB, Python</a:t>
            </a:r>
            <a:endParaRPr lang="en-US" dirty="0">
              <a:solidFill>
                <a:srgbClr val="FFC000"/>
              </a:solidFill>
            </a:endParaRPr>
          </a:p>
        </p:txBody>
      </p:sp>
    </p:spTree>
    <p:extLst>
      <p:ext uri="{BB962C8B-B14F-4D97-AF65-F5344CB8AC3E}">
        <p14:creationId xmlns:p14="http://schemas.microsoft.com/office/powerpoint/2010/main" val="3146456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13172" y="1527837"/>
            <a:ext cx="1301011" cy="2401166"/>
          </a:xfrm>
          <a:prstGeom prst="rect">
            <a:avLst/>
          </a:prstGeom>
        </p:spPr>
      </p:pic>
      <p:sp>
        <p:nvSpPr>
          <p:cNvPr id="2" name="Title 1"/>
          <p:cNvSpPr>
            <a:spLocks noGrp="1"/>
          </p:cNvSpPr>
          <p:nvPr>
            <p:ph type="title"/>
          </p:nvPr>
        </p:nvSpPr>
        <p:spPr>
          <a:xfrm>
            <a:off x="2758081" y="240542"/>
            <a:ext cx="6656997" cy="487441"/>
          </a:xfrm>
        </p:spPr>
        <p:txBody>
          <a:bodyPr>
            <a:noAutofit/>
          </a:bodyPr>
          <a:lstStyle/>
          <a:p>
            <a:pPr algn="ctr"/>
            <a:r>
              <a:rPr lang="en-US" sz="3600" dirty="0" smtClean="0">
                <a:solidFill>
                  <a:srgbClr val="000085"/>
                </a:solidFill>
              </a:rPr>
              <a:t>Predicting </a:t>
            </a:r>
            <a:r>
              <a:rPr lang="en-US" sz="3600" dirty="0" err="1" smtClean="0">
                <a:solidFill>
                  <a:srgbClr val="000085"/>
                </a:solidFill>
              </a:rPr>
              <a:t>Aeroelastic</a:t>
            </a:r>
            <a:r>
              <a:rPr lang="en-US" sz="3600" dirty="0" smtClean="0">
                <a:solidFill>
                  <a:srgbClr val="000085"/>
                </a:solidFill>
              </a:rPr>
              <a:t> Flutter</a:t>
            </a:r>
            <a:endParaRPr lang="en-US" sz="3600" dirty="0">
              <a:solidFill>
                <a:srgbClr val="000085"/>
              </a:solidFill>
            </a:endParaRPr>
          </a:p>
        </p:txBody>
      </p:sp>
      <p:sp>
        <p:nvSpPr>
          <p:cNvPr id="4" name="Content Placeholder 2"/>
          <p:cNvSpPr>
            <a:spLocks noGrp="1"/>
          </p:cNvSpPr>
          <p:nvPr>
            <p:ph idx="1"/>
          </p:nvPr>
        </p:nvSpPr>
        <p:spPr>
          <a:xfrm>
            <a:off x="6320525" y="1070252"/>
            <a:ext cx="5449939" cy="3534293"/>
          </a:xfrm>
        </p:spPr>
        <p:txBody>
          <a:bodyPr anchor="t" anchorCtr="0"/>
          <a:lstStyle/>
          <a:p>
            <a:pPr marL="0" indent="0">
              <a:buNone/>
            </a:pPr>
            <a:r>
              <a:rPr lang="en-US" sz="1800" b="1" u="sng" dirty="0" smtClean="0">
                <a:solidFill>
                  <a:srgbClr val="000085"/>
                </a:solidFill>
              </a:rPr>
              <a:t>Goals</a:t>
            </a:r>
            <a:endParaRPr lang="en-US" sz="1800" b="1" dirty="0" smtClean="0">
              <a:solidFill>
                <a:srgbClr val="000085"/>
              </a:solidFill>
            </a:endParaRPr>
          </a:p>
          <a:p>
            <a:pPr marL="0" indent="0">
              <a:buNone/>
            </a:pPr>
            <a:r>
              <a:rPr lang="en-US" sz="1800" dirty="0" smtClean="0">
                <a:solidFill>
                  <a:srgbClr val="000085"/>
                </a:solidFill>
              </a:rPr>
              <a:t>Identify flutter precursors to:</a:t>
            </a:r>
          </a:p>
          <a:p>
            <a:r>
              <a:rPr lang="en-US" sz="1800" dirty="0" smtClean="0">
                <a:solidFill>
                  <a:srgbClr val="000085"/>
                </a:solidFill>
              </a:rPr>
              <a:t>Create a dictionary of motifs for a given configuration</a:t>
            </a:r>
          </a:p>
          <a:p>
            <a:r>
              <a:rPr lang="en-US" sz="1800" dirty="0" smtClean="0">
                <a:solidFill>
                  <a:srgbClr val="000085"/>
                </a:solidFill>
              </a:rPr>
              <a:t>Classify data for use with machine learning algorithms that will support </a:t>
            </a:r>
            <a:r>
              <a:rPr lang="en-US" sz="1800" dirty="0" smtClean="0">
                <a:solidFill>
                  <a:srgbClr val="000085"/>
                </a:solidFill>
              </a:rPr>
              <a:t>real-time monitoring</a:t>
            </a:r>
            <a:endParaRPr lang="en-US" sz="1800" dirty="0" smtClean="0">
              <a:solidFill>
                <a:srgbClr val="000085"/>
              </a:solidFill>
            </a:endParaRPr>
          </a:p>
          <a:p>
            <a:pPr marL="0" indent="0">
              <a:buNone/>
            </a:pPr>
            <a:r>
              <a:rPr lang="en-US" sz="1800" b="1" u="sng" dirty="0" smtClean="0">
                <a:solidFill>
                  <a:srgbClr val="000085"/>
                </a:solidFill>
              </a:rPr>
              <a:t>Methods</a:t>
            </a:r>
            <a:r>
              <a:rPr lang="en-US" sz="1800" dirty="0" smtClean="0">
                <a:solidFill>
                  <a:srgbClr val="000085"/>
                </a:solidFill>
              </a:rPr>
              <a:t>	</a:t>
            </a:r>
            <a:endParaRPr lang="en-US" sz="1800" dirty="0" smtClean="0">
              <a:solidFill>
                <a:srgbClr val="000085"/>
              </a:solidFill>
            </a:endParaRPr>
          </a:p>
          <a:p>
            <a:r>
              <a:rPr lang="en-US" sz="1800" dirty="0" smtClean="0">
                <a:solidFill>
                  <a:srgbClr val="000085"/>
                </a:solidFill>
              </a:rPr>
              <a:t>Application </a:t>
            </a:r>
            <a:r>
              <a:rPr lang="en-US" sz="1800" dirty="0" smtClean="0">
                <a:solidFill>
                  <a:srgbClr val="000085"/>
                </a:solidFill>
              </a:rPr>
              <a:t>of the Motif Enumeration (MOEN) algorithm created by Dr. Abdullah </a:t>
            </a:r>
            <a:r>
              <a:rPr lang="en-US" sz="1800" dirty="0" smtClean="0">
                <a:solidFill>
                  <a:srgbClr val="000085"/>
                </a:solidFill>
              </a:rPr>
              <a:t>Mueen (UNM)</a:t>
            </a:r>
          </a:p>
          <a:p>
            <a:r>
              <a:rPr lang="en-US" sz="1800" dirty="0" smtClean="0">
                <a:solidFill>
                  <a:srgbClr val="000085"/>
                </a:solidFill>
              </a:rPr>
              <a:t>Piecewise Regression for Peak Detection</a:t>
            </a:r>
            <a:endParaRPr lang="en-US" sz="1800" dirty="0" smtClean="0">
              <a:solidFill>
                <a:srgbClr val="000085"/>
              </a:solidFill>
            </a:endParaRPr>
          </a:p>
          <a:p>
            <a:pPr marL="0" indent="0">
              <a:buNone/>
            </a:pPr>
            <a:endParaRPr lang="en-US" sz="1800" dirty="0">
              <a:solidFill>
                <a:srgbClr val="000085"/>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377" y="1170894"/>
            <a:ext cx="4160854" cy="265980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9650" y="4173018"/>
            <a:ext cx="4188308" cy="1309216"/>
          </a:xfrm>
          <a:prstGeom prst="rect">
            <a:avLst/>
          </a:prstGeom>
        </p:spPr>
      </p:pic>
      <p:sp>
        <p:nvSpPr>
          <p:cNvPr id="25" name="Oval 24"/>
          <p:cNvSpPr/>
          <p:nvPr/>
        </p:nvSpPr>
        <p:spPr>
          <a:xfrm>
            <a:off x="3784180" y="2383362"/>
            <a:ext cx="902220" cy="114848"/>
          </a:xfrm>
          <a:prstGeom prst="ellipse">
            <a:avLst/>
          </a:prstGeom>
          <a:solidFill>
            <a:srgbClr val="FFFF00">
              <a:alpha val="32000"/>
            </a:srgb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85"/>
              </a:solidFill>
            </a:endParaRPr>
          </a:p>
        </p:txBody>
      </p:sp>
      <p:sp>
        <p:nvSpPr>
          <p:cNvPr id="26" name="Oval 25"/>
          <p:cNvSpPr/>
          <p:nvPr/>
        </p:nvSpPr>
        <p:spPr>
          <a:xfrm>
            <a:off x="3784180" y="2527364"/>
            <a:ext cx="902220" cy="114848"/>
          </a:xfrm>
          <a:prstGeom prst="ellipse">
            <a:avLst/>
          </a:prstGeom>
          <a:solidFill>
            <a:srgbClr val="FFFF00">
              <a:alpha val="2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85"/>
              </a:solidFill>
            </a:endParaRPr>
          </a:p>
        </p:txBody>
      </p:sp>
      <p:sp>
        <p:nvSpPr>
          <p:cNvPr id="27" name="TextBox 26"/>
          <p:cNvSpPr txBox="1"/>
          <p:nvPr/>
        </p:nvSpPr>
        <p:spPr>
          <a:xfrm>
            <a:off x="98997" y="5654630"/>
            <a:ext cx="6381304" cy="954107"/>
          </a:xfrm>
          <a:prstGeom prst="rect">
            <a:avLst/>
          </a:prstGeom>
          <a:noFill/>
        </p:spPr>
        <p:txBody>
          <a:bodyPr wrap="square" rtlCol="0">
            <a:spAutoFit/>
          </a:bodyPr>
          <a:lstStyle/>
          <a:p>
            <a:r>
              <a:rPr lang="en-US" sz="1400" dirty="0">
                <a:solidFill>
                  <a:srgbClr val="000085"/>
                </a:solidFill>
                <a:cs typeface="Times New Roman" panose="02020603050405020304" pitchFamily="18" charset="0"/>
              </a:rPr>
              <a:t>In order to detect </a:t>
            </a:r>
            <a:r>
              <a:rPr lang="en-US" sz="1400" dirty="0" smtClean="0">
                <a:solidFill>
                  <a:srgbClr val="000085"/>
                </a:solidFill>
                <a:cs typeface="Times New Roman" panose="02020603050405020304" pitchFamily="18" charset="0"/>
              </a:rPr>
              <a:t>motifs, </a:t>
            </a:r>
            <a:r>
              <a:rPr lang="en-US" sz="1400" dirty="0">
                <a:solidFill>
                  <a:srgbClr val="000085"/>
                </a:solidFill>
                <a:cs typeface="Times New Roman" panose="02020603050405020304" pitchFamily="18" charset="0"/>
              </a:rPr>
              <a:t>a given sensor’s output (</a:t>
            </a:r>
            <a:r>
              <a:rPr lang="en-US" sz="1400" i="1" dirty="0">
                <a:solidFill>
                  <a:srgbClr val="000085"/>
                </a:solidFill>
                <a:cs typeface="Times New Roman" panose="02020603050405020304" pitchFamily="18" charset="0"/>
              </a:rPr>
              <a:t>Signal A</a:t>
            </a:r>
            <a:r>
              <a:rPr lang="en-US" sz="1400" dirty="0">
                <a:solidFill>
                  <a:srgbClr val="000085"/>
                </a:solidFill>
                <a:cs typeface="Times New Roman" panose="02020603050405020304" pitchFamily="18" charset="0"/>
              </a:rPr>
              <a:t>) is compared to another sensor (</a:t>
            </a:r>
            <a:r>
              <a:rPr lang="en-US" sz="1400" i="1" dirty="0">
                <a:solidFill>
                  <a:srgbClr val="000085"/>
                </a:solidFill>
                <a:cs typeface="Times New Roman" panose="02020603050405020304" pitchFamily="18" charset="0"/>
              </a:rPr>
              <a:t>Signal B</a:t>
            </a:r>
            <a:r>
              <a:rPr lang="en-US" sz="1400" dirty="0">
                <a:solidFill>
                  <a:srgbClr val="000085"/>
                </a:solidFill>
                <a:cs typeface="Times New Roman" panose="02020603050405020304" pitchFamily="18" charset="0"/>
              </a:rPr>
              <a:t>) by creating a composite signal (</a:t>
            </a:r>
            <a:r>
              <a:rPr lang="en-US" sz="1400" i="1" dirty="0">
                <a:solidFill>
                  <a:srgbClr val="000085"/>
                </a:solidFill>
                <a:cs typeface="Times New Roman" panose="02020603050405020304" pitchFamily="18" charset="0"/>
              </a:rPr>
              <a:t>Signal A/B</a:t>
            </a:r>
            <a:r>
              <a:rPr lang="en-US" sz="1400" dirty="0" smtClean="0">
                <a:solidFill>
                  <a:srgbClr val="000085"/>
                </a:solidFill>
                <a:cs typeface="Times New Roman" panose="02020603050405020304" pitchFamily="18" charset="0"/>
              </a:rPr>
              <a:t>).  The </a:t>
            </a:r>
            <a:r>
              <a:rPr lang="en-US" sz="1400" dirty="0">
                <a:solidFill>
                  <a:srgbClr val="000085"/>
                </a:solidFill>
                <a:cs typeface="Times New Roman" panose="02020603050405020304" pitchFamily="18" charset="0"/>
              </a:rPr>
              <a:t>algorithm is then applied to the composite signal to detect the motifs (above right) common to both sensors.  </a:t>
            </a:r>
            <a:endParaRPr lang="en-US" sz="1400" dirty="0">
              <a:solidFill>
                <a:srgbClr val="000085"/>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a:ext>
            </a:extLst>
          </a:blip>
          <a:srcRect t="-3284"/>
          <a:stretch/>
        </p:blipFill>
        <p:spPr>
          <a:xfrm>
            <a:off x="4513173" y="3879728"/>
            <a:ext cx="1301011" cy="1301011"/>
          </a:xfrm>
          <a:prstGeom prst="rect">
            <a:avLst/>
          </a:prstGeom>
        </p:spPr>
      </p:pic>
      <p:sp>
        <p:nvSpPr>
          <p:cNvPr id="31" name="Rectangle 30"/>
          <p:cNvSpPr/>
          <p:nvPr/>
        </p:nvSpPr>
        <p:spPr>
          <a:xfrm>
            <a:off x="168893" y="3811419"/>
            <a:ext cx="4234328" cy="317844"/>
          </a:xfrm>
          <a:prstGeom prst="rect">
            <a:avLst/>
          </a:prstGeom>
        </p:spPr>
        <p:txBody>
          <a:bodyPr wrap="square">
            <a:spAutoFit/>
          </a:bodyPr>
          <a:lstStyle/>
          <a:p>
            <a:pPr algn="just">
              <a:lnSpc>
                <a:spcPct val="107000"/>
              </a:lnSpc>
              <a:spcAft>
                <a:spcPts val="800"/>
              </a:spcAft>
            </a:pPr>
            <a:r>
              <a:rPr lang="en-US" sz="700" dirty="0">
                <a:solidFill>
                  <a:srgbClr val="000085"/>
                </a:solidFill>
                <a:ea typeface="Calibri" panose="020F0502020204030204" pitchFamily="34" charset="0"/>
                <a:cs typeface="Arial" panose="020B0604020202020204" pitchFamily="34" charset="0"/>
              </a:rPr>
              <a:t>Scott, Robert C., et al. "Aeroservoelastic Wind-Tunnel Test of the SUGAR Truss Braced Wing Wind-Tunnel Model." 56</a:t>
            </a:r>
            <a:r>
              <a:rPr lang="en-US" sz="700" baseline="30000" dirty="0">
                <a:solidFill>
                  <a:srgbClr val="000085"/>
                </a:solidFill>
                <a:ea typeface="Calibri" panose="020F0502020204030204" pitchFamily="34" charset="0"/>
                <a:cs typeface="Arial" panose="020B0604020202020204" pitchFamily="34" charset="0"/>
              </a:rPr>
              <a:t>th</a:t>
            </a:r>
            <a:r>
              <a:rPr lang="en-US" sz="700" dirty="0">
                <a:solidFill>
                  <a:srgbClr val="000085"/>
                </a:solidFill>
                <a:ea typeface="Calibri" panose="020F0502020204030204" pitchFamily="34" charset="0"/>
                <a:cs typeface="Arial" panose="020B0604020202020204" pitchFamily="34" charset="0"/>
              </a:rPr>
              <a:t> AIAA/ASCE/AHS/ASC Structures, Structural Dynamics, and Materials Conference. 2015.</a:t>
            </a:r>
            <a:endParaRPr lang="en-US" sz="900" dirty="0">
              <a:solidFill>
                <a:srgbClr val="000085"/>
              </a:solidFill>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6485565" y="4678749"/>
            <a:ext cx="3465832" cy="2000710"/>
          </a:xfrm>
          <a:prstGeom prst="rect">
            <a:avLst/>
          </a:prstGeom>
        </p:spPr>
      </p:pic>
      <p:sp>
        <p:nvSpPr>
          <p:cNvPr id="19" name="Rectangle 18"/>
          <p:cNvSpPr/>
          <p:nvPr/>
        </p:nvSpPr>
        <p:spPr>
          <a:xfrm>
            <a:off x="9951397" y="4699993"/>
            <a:ext cx="2084881" cy="2031325"/>
          </a:xfrm>
          <a:prstGeom prst="rect">
            <a:avLst/>
          </a:prstGeom>
        </p:spPr>
        <p:txBody>
          <a:bodyPr wrap="square">
            <a:spAutoFit/>
          </a:bodyPr>
          <a:lstStyle/>
          <a:p>
            <a:pPr lvl="0"/>
            <a:r>
              <a:rPr lang="en-US" sz="1400" b="1" dirty="0" smtClean="0">
                <a:solidFill>
                  <a:srgbClr val="000085"/>
                </a:solidFill>
              </a:rPr>
              <a:t>Peak Detection</a:t>
            </a:r>
            <a:r>
              <a:rPr lang="en-US" sz="1400" b="1" dirty="0" smtClean="0">
                <a:solidFill>
                  <a:srgbClr val="000085"/>
                </a:solidFill>
              </a:rPr>
              <a:t>: </a:t>
            </a:r>
            <a:r>
              <a:rPr lang="en-US" sz="1400" dirty="0" smtClean="0">
                <a:solidFill>
                  <a:srgbClr val="000085"/>
                </a:solidFill>
              </a:rPr>
              <a:t>Piecewise </a:t>
            </a:r>
            <a:r>
              <a:rPr lang="en-US" sz="1400" dirty="0">
                <a:solidFill>
                  <a:srgbClr val="000085"/>
                </a:solidFill>
              </a:rPr>
              <a:t>Regression attempts to fit </a:t>
            </a:r>
            <a:r>
              <a:rPr lang="en-US" sz="1400" i="1" dirty="0">
                <a:solidFill>
                  <a:srgbClr val="000085"/>
                </a:solidFill>
              </a:rPr>
              <a:t>n + 1</a:t>
            </a:r>
            <a:r>
              <a:rPr lang="en-US" sz="1400" dirty="0">
                <a:solidFill>
                  <a:srgbClr val="000085"/>
                </a:solidFill>
              </a:rPr>
              <a:t> quadratics to </a:t>
            </a:r>
            <a:r>
              <a:rPr lang="en-US" sz="1400" dirty="0" smtClean="0">
                <a:solidFill>
                  <a:srgbClr val="000085"/>
                </a:solidFill>
              </a:rPr>
              <a:t>an FFT,  </a:t>
            </a:r>
            <a:r>
              <a:rPr lang="en-US" sz="1400" dirty="0">
                <a:solidFill>
                  <a:srgbClr val="000085"/>
                </a:solidFill>
              </a:rPr>
              <a:t>where </a:t>
            </a:r>
            <a:r>
              <a:rPr lang="en-US" sz="1400" i="1" dirty="0">
                <a:solidFill>
                  <a:srgbClr val="000085"/>
                </a:solidFill>
              </a:rPr>
              <a:t>n</a:t>
            </a:r>
            <a:r>
              <a:rPr lang="en-US" sz="1400" dirty="0">
                <a:solidFill>
                  <a:srgbClr val="000085"/>
                </a:solidFill>
              </a:rPr>
              <a:t> is the total number of modes to be found.  Quadratics fill the spaces bordering and between each mode.</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21" name="Picture 20"/>
          <p:cNvPicPr>
            <a:picLocks noChangeAspect="1"/>
          </p:cNvPicPr>
          <p:nvPr/>
        </p:nvPicPr>
        <p:blipFill>
          <a:blip r:embed="rId8"/>
          <a:stretch>
            <a:fillRect/>
          </a:stretch>
        </p:blipFill>
        <p:spPr>
          <a:xfrm>
            <a:off x="10913071" y="74325"/>
            <a:ext cx="1123207" cy="715826"/>
          </a:xfrm>
          <a:prstGeom prst="rect">
            <a:avLst/>
          </a:prstGeom>
        </p:spPr>
      </p:pic>
      <p:sp>
        <p:nvSpPr>
          <p:cNvPr id="22" name="TextBox 21"/>
          <p:cNvSpPr txBox="1"/>
          <p:nvPr/>
        </p:nvSpPr>
        <p:spPr>
          <a:xfrm>
            <a:off x="10615781" y="682124"/>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1338268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133" y="206793"/>
            <a:ext cx="8217735" cy="643069"/>
          </a:xfrm>
        </p:spPr>
        <p:txBody>
          <a:bodyPr>
            <a:noAutofit/>
          </a:bodyPr>
          <a:lstStyle/>
          <a:p>
            <a:pPr algn="ctr"/>
            <a:r>
              <a:rPr lang="en-US" sz="3600" dirty="0" smtClean="0">
                <a:solidFill>
                  <a:srgbClr val="000085"/>
                </a:solidFill>
              </a:rPr>
              <a:t>Identifyin</a:t>
            </a:r>
            <a:r>
              <a:rPr lang="en-US" sz="3600" dirty="0" smtClean="0">
                <a:solidFill>
                  <a:srgbClr val="000085"/>
                </a:solidFill>
              </a:rPr>
              <a:t>g </a:t>
            </a:r>
            <a:r>
              <a:rPr lang="en-US" sz="3600" dirty="0" err="1" smtClean="0">
                <a:solidFill>
                  <a:srgbClr val="000085"/>
                </a:solidFill>
              </a:rPr>
              <a:t>Delaminations</a:t>
            </a:r>
            <a:r>
              <a:rPr lang="en-US" sz="3600" dirty="0" smtClean="0">
                <a:solidFill>
                  <a:srgbClr val="000085"/>
                </a:solidFill>
              </a:rPr>
              <a:t> in Carbon Fiber</a:t>
            </a:r>
            <a:endParaRPr lang="en-US" sz="3600" dirty="0">
              <a:solidFill>
                <a:srgbClr val="000085"/>
              </a:solidFill>
            </a:endParaRPr>
          </a:p>
        </p:txBody>
      </p:sp>
      <p:pic>
        <p:nvPicPr>
          <p:cNvPr id="53" name="Picture 52"/>
          <p:cNvPicPr>
            <a:picLocks noChangeAspect="1"/>
          </p:cNvPicPr>
          <p:nvPr/>
        </p:nvPicPr>
        <p:blipFill rotWithShape="1">
          <a:blip r:embed="rId3"/>
          <a:srcRect l="237" t="3611" r="-237" b="4120"/>
          <a:stretch/>
        </p:blipFill>
        <p:spPr>
          <a:xfrm>
            <a:off x="60420" y="1169855"/>
            <a:ext cx="5162532" cy="5209307"/>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61" name="Picture 60"/>
          <p:cNvPicPr>
            <a:picLocks noChangeAspect="1"/>
          </p:cNvPicPr>
          <p:nvPr/>
        </p:nvPicPr>
        <p:blipFill>
          <a:blip r:embed="rId5"/>
          <a:stretch>
            <a:fillRect/>
          </a:stretch>
        </p:blipFill>
        <p:spPr>
          <a:xfrm>
            <a:off x="10913071" y="74325"/>
            <a:ext cx="1123207" cy="715826"/>
          </a:xfrm>
          <a:prstGeom prst="rect">
            <a:avLst/>
          </a:prstGeom>
        </p:spPr>
      </p:pic>
      <p:sp>
        <p:nvSpPr>
          <p:cNvPr id="74" name="TextBox 73"/>
          <p:cNvSpPr txBox="1"/>
          <p:nvPr/>
        </p:nvSpPr>
        <p:spPr>
          <a:xfrm>
            <a:off x="10615781" y="682124"/>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5" name="Rectangle 4"/>
          <p:cNvSpPr/>
          <p:nvPr/>
        </p:nvSpPr>
        <p:spPr>
          <a:xfrm>
            <a:off x="5222952" y="1169855"/>
            <a:ext cx="6813326" cy="5355312"/>
          </a:xfrm>
          <a:prstGeom prst="rect">
            <a:avLst/>
          </a:prstGeom>
        </p:spPr>
        <p:txBody>
          <a:bodyPr wrap="square">
            <a:spAutoFit/>
          </a:bodyPr>
          <a:lstStyle/>
          <a:p>
            <a:r>
              <a:rPr lang="en-US" b="1" u="sng" dirty="0" smtClean="0">
                <a:solidFill>
                  <a:srgbClr val="000085"/>
                </a:solidFill>
              </a:rPr>
              <a:t>Goals</a:t>
            </a:r>
          </a:p>
          <a:p>
            <a:pPr marL="742950" lvl="1" indent="-285750">
              <a:buFont typeface="Arial" panose="020B0604020202020204" pitchFamily="34" charset="0"/>
              <a:buChar char="•"/>
            </a:pPr>
            <a:r>
              <a:rPr lang="en-US" dirty="0" smtClean="0">
                <a:solidFill>
                  <a:srgbClr val="000085"/>
                </a:solidFill>
              </a:rPr>
              <a:t>Significantly </a:t>
            </a:r>
            <a:r>
              <a:rPr lang="en-US" dirty="0">
                <a:solidFill>
                  <a:srgbClr val="000085"/>
                </a:solidFill>
              </a:rPr>
              <a:t>reduce SME analysis time and assist experts in accurately detecting and characterizing the damage</a:t>
            </a:r>
          </a:p>
          <a:p>
            <a:pPr lvl="1"/>
            <a:r>
              <a:rPr lang="en-US" dirty="0">
                <a:solidFill>
                  <a:srgbClr val="000085"/>
                </a:solidFill>
              </a:rPr>
              <a:t> </a:t>
            </a:r>
          </a:p>
          <a:p>
            <a:pPr marL="742950" lvl="1" indent="-285750">
              <a:buFont typeface="Arial" panose="020B0604020202020204" pitchFamily="34" charset="0"/>
              <a:buChar char="•"/>
            </a:pPr>
            <a:r>
              <a:rPr lang="en-US" dirty="0">
                <a:solidFill>
                  <a:srgbClr val="000085"/>
                </a:solidFill>
              </a:rPr>
              <a:t>Help to design better material compositions and </a:t>
            </a:r>
            <a:r>
              <a:rPr lang="en-US" dirty="0" smtClean="0">
                <a:solidFill>
                  <a:srgbClr val="000085"/>
                </a:solidFill>
              </a:rPr>
              <a:t>structures</a:t>
            </a:r>
          </a:p>
          <a:p>
            <a:pPr marL="285750" indent="-285750">
              <a:buFont typeface="Arial" panose="020B0604020202020204" pitchFamily="34" charset="0"/>
              <a:buChar char="•"/>
            </a:pPr>
            <a:endParaRPr lang="en-US" b="1" dirty="0">
              <a:solidFill>
                <a:srgbClr val="000085"/>
              </a:solidFill>
            </a:endParaRPr>
          </a:p>
          <a:p>
            <a:r>
              <a:rPr lang="en-US" b="1" u="sng" dirty="0" smtClean="0">
                <a:solidFill>
                  <a:srgbClr val="000085"/>
                </a:solidFill>
              </a:rPr>
              <a:t>Methods</a:t>
            </a:r>
          </a:p>
          <a:p>
            <a:pPr marL="285750" indent="-285750">
              <a:buFont typeface="Arial" panose="020B0604020202020204" pitchFamily="34" charset="0"/>
              <a:buChar char="•"/>
            </a:pPr>
            <a:endParaRPr lang="en-US" b="1" dirty="0">
              <a:solidFill>
                <a:srgbClr val="000085"/>
              </a:solidFill>
            </a:endParaRPr>
          </a:p>
          <a:p>
            <a:pPr marL="285750" indent="-285750">
              <a:buFont typeface="Arial" panose="020B0604020202020204" pitchFamily="34" charset="0"/>
              <a:buChar char="•"/>
            </a:pPr>
            <a:r>
              <a:rPr lang="en-US" i="1" dirty="0">
                <a:solidFill>
                  <a:srgbClr val="000085"/>
                </a:solidFill>
              </a:rPr>
              <a:t>Two-Dimensional Regression</a:t>
            </a:r>
          </a:p>
          <a:p>
            <a:pPr lvl="1" algn="just"/>
            <a:r>
              <a:rPr lang="en-US" dirty="0">
                <a:solidFill>
                  <a:srgbClr val="000085"/>
                </a:solidFill>
              </a:rPr>
              <a:t>Machine learning classifiers first identify which images have </a:t>
            </a:r>
            <a:r>
              <a:rPr lang="en-US" dirty="0" err="1" smtClean="0">
                <a:solidFill>
                  <a:srgbClr val="000085"/>
                </a:solidFill>
              </a:rPr>
              <a:t>delaminations</a:t>
            </a:r>
            <a:r>
              <a:rPr lang="en-US" dirty="0" smtClean="0">
                <a:solidFill>
                  <a:srgbClr val="000085"/>
                </a:solidFill>
              </a:rPr>
              <a:t>, a </a:t>
            </a:r>
            <a:r>
              <a:rPr lang="en-US" dirty="0">
                <a:solidFill>
                  <a:srgbClr val="000085"/>
                </a:solidFill>
              </a:rPr>
              <a:t>statistical algorithm then removes the image background and thresholds the image to find anomalous pixels, and image processing algorithms are used to remove </a:t>
            </a:r>
            <a:r>
              <a:rPr lang="en-US" dirty="0" smtClean="0">
                <a:solidFill>
                  <a:srgbClr val="000085"/>
                </a:solidFill>
              </a:rPr>
              <a:t>noise.</a:t>
            </a:r>
            <a:endParaRPr lang="en-US" dirty="0">
              <a:solidFill>
                <a:srgbClr val="000085"/>
              </a:solidFill>
            </a:endParaRPr>
          </a:p>
          <a:p>
            <a:pPr marL="457200" indent="-457200" algn="just">
              <a:buFont typeface="Arial"/>
              <a:buChar char="•"/>
            </a:pPr>
            <a:endParaRPr lang="en-US" dirty="0">
              <a:solidFill>
                <a:srgbClr val="000085"/>
              </a:solidFill>
            </a:endParaRPr>
          </a:p>
          <a:p>
            <a:pPr marL="285750" indent="-285750">
              <a:buFont typeface="Arial" panose="020B0604020202020204" pitchFamily="34" charset="0"/>
              <a:buChar char="•"/>
            </a:pPr>
            <a:r>
              <a:rPr lang="en-US" i="1" dirty="0">
                <a:solidFill>
                  <a:srgbClr val="000085"/>
                </a:solidFill>
              </a:rPr>
              <a:t>Deep Learning</a:t>
            </a:r>
          </a:p>
          <a:p>
            <a:pPr lvl="1" algn="just"/>
            <a:r>
              <a:rPr lang="en-US" dirty="0">
                <a:solidFill>
                  <a:srgbClr val="000085"/>
                </a:solidFill>
              </a:rPr>
              <a:t>Utilizing convolutional networks, a model is trained to directly perform segmentation from the raw data using an encoder-decoder architecture. The trained model is then used to perform segmentation on novel </a:t>
            </a:r>
            <a:r>
              <a:rPr lang="en-US" dirty="0" smtClean="0">
                <a:solidFill>
                  <a:srgbClr val="000085"/>
                </a:solidFill>
              </a:rPr>
              <a:t>images.</a:t>
            </a:r>
            <a:endParaRPr lang="en-US" b="1" dirty="0">
              <a:solidFill>
                <a:srgbClr val="000085"/>
              </a:solidFill>
            </a:endParaRPr>
          </a:p>
        </p:txBody>
      </p:sp>
    </p:spTree>
    <p:extLst>
      <p:ext uri="{BB962C8B-B14F-4D97-AF65-F5344CB8AC3E}">
        <p14:creationId xmlns:p14="http://schemas.microsoft.com/office/powerpoint/2010/main" val="311820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133" y="206793"/>
            <a:ext cx="8217735" cy="643069"/>
          </a:xfrm>
        </p:spPr>
        <p:txBody>
          <a:bodyPr>
            <a:noAutofit/>
          </a:bodyPr>
          <a:lstStyle/>
          <a:p>
            <a:pPr algn="ctr"/>
            <a:r>
              <a:rPr lang="en-US" sz="3600" dirty="0" smtClean="0">
                <a:solidFill>
                  <a:srgbClr val="000085"/>
                </a:solidFill>
              </a:rPr>
              <a:t>Crew State Monitoring</a:t>
            </a:r>
            <a:endParaRPr lang="en-US" sz="3600" dirty="0">
              <a:solidFill>
                <a:srgbClr val="000085"/>
              </a:solidFill>
            </a:endParaRPr>
          </a:p>
        </p:txBody>
      </p: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61" name="Picture 60"/>
          <p:cNvPicPr>
            <a:picLocks noChangeAspect="1"/>
          </p:cNvPicPr>
          <p:nvPr/>
        </p:nvPicPr>
        <p:blipFill>
          <a:blip r:embed="rId4"/>
          <a:stretch>
            <a:fillRect/>
          </a:stretch>
        </p:blipFill>
        <p:spPr>
          <a:xfrm>
            <a:off x="10913071" y="74325"/>
            <a:ext cx="1123207" cy="715826"/>
          </a:xfrm>
          <a:prstGeom prst="rect">
            <a:avLst/>
          </a:prstGeom>
        </p:spPr>
      </p:pic>
      <p:sp>
        <p:nvSpPr>
          <p:cNvPr id="74" name="TextBox 73"/>
          <p:cNvSpPr txBox="1"/>
          <p:nvPr/>
        </p:nvSpPr>
        <p:spPr>
          <a:xfrm>
            <a:off x="10615781" y="682124"/>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5" name="Rectangle 4"/>
          <p:cNvSpPr/>
          <p:nvPr/>
        </p:nvSpPr>
        <p:spPr>
          <a:xfrm>
            <a:off x="7626177" y="1093567"/>
            <a:ext cx="4295776" cy="3139321"/>
          </a:xfrm>
          <a:prstGeom prst="rect">
            <a:avLst/>
          </a:prstGeom>
        </p:spPr>
        <p:txBody>
          <a:bodyPr wrap="square">
            <a:spAutoFit/>
          </a:bodyPr>
          <a:lstStyle/>
          <a:p>
            <a:r>
              <a:rPr lang="en-US" b="1" u="sng" dirty="0" smtClean="0">
                <a:solidFill>
                  <a:srgbClr val="000085"/>
                </a:solidFill>
              </a:rPr>
              <a:t>Goals</a:t>
            </a:r>
          </a:p>
          <a:p>
            <a:endParaRPr lang="en-US" b="1" u="sng" dirty="0" smtClean="0">
              <a:solidFill>
                <a:srgbClr val="000085"/>
              </a:solidFill>
            </a:endParaRPr>
          </a:p>
          <a:p>
            <a:pPr marL="457200" lvl="0" indent="-457200">
              <a:buFont typeface="Arial" panose="020B0604020202020204" pitchFamily="34" charset="0"/>
              <a:buChar char="•"/>
            </a:pPr>
            <a:r>
              <a:rPr lang="en-US" dirty="0">
                <a:solidFill>
                  <a:srgbClr val="000085"/>
                </a:solidFill>
              </a:rPr>
              <a:t>Develop machine learning classifiers that can accurately predict pilot cognitive states across temporal shifts. </a:t>
            </a:r>
          </a:p>
          <a:p>
            <a:pPr lvl="0"/>
            <a:endParaRPr lang="en-US" dirty="0">
              <a:solidFill>
                <a:srgbClr val="000085"/>
              </a:solidFill>
            </a:endParaRPr>
          </a:p>
          <a:p>
            <a:pPr marL="457200" lvl="0" indent="-457200">
              <a:buFont typeface="Arial" panose="020B0604020202020204" pitchFamily="34" charset="0"/>
              <a:buChar char="•"/>
            </a:pPr>
            <a:r>
              <a:rPr lang="en-US" dirty="0">
                <a:solidFill>
                  <a:srgbClr val="000085"/>
                </a:solidFill>
              </a:rPr>
              <a:t>Classification models will be developed for pilot simulation training, providing real-time cognitive state feedback to instructors evaluating pilot performance. </a:t>
            </a:r>
            <a:endParaRPr lang="en-US" b="1" dirty="0">
              <a:solidFill>
                <a:srgbClr val="000085"/>
              </a:solidFill>
            </a:endParaRPr>
          </a:p>
        </p:txBody>
      </p:sp>
      <p:pic>
        <p:nvPicPr>
          <p:cNvPr id="8" name="Picture 7"/>
          <p:cNvPicPr>
            <a:picLocks noChangeAspect="1"/>
          </p:cNvPicPr>
          <p:nvPr/>
        </p:nvPicPr>
        <p:blipFill>
          <a:blip r:embed="rId5"/>
          <a:stretch>
            <a:fillRect/>
          </a:stretch>
        </p:blipFill>
        <p:spPr>
          <a:xfrm>
            <a:off x="531235" y="1017600"/>
            <a:ext cx="6998855" cy="341225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6"/>
          <a:srcRect l="1413" t="8834" r="6656" b="18235"/>
          <a:stretch/>
        </p:blipFill>
        <p:spPr>
          <a:xfrm>
            <a:off x="8376068" y="4452607"/>
            <a:ext cx="3657600" cy="2194560"/>
          </a:xfrm>
          <a:prstGeom prst="rect">
            <a:avLst/>
          </a:prstGeom>
        </p:spPr>
      </p:pic>
      <p:sp>
        <p:nvSpPr>
          <p:cNvPr id="3" name="Rectangle 2"/>
          <p:cNvSpPr/>
          <p:nvPr/>
        </p:nvSpPr>
        <p:spPr>
          <a:xfrm>
            <a:off x="627322" y="1198296"/>
            <a:ext cx="2020186" cy="82189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8997" y="4610549"/>
            <a:ext cx="8319863" cy="2092881"/>
          </a:xfrm>
          <a:prstGeom prst="rect">
            <a:avLst/>
          </a:prstGeom>
        </p:spPr>
        <p:txBody>
          <a:bodyPr wrap="square">
            <a:spAutoFit/>
          </a:bodyPr>
          <a:lstStyle/>
          <a:p>
            <a:pPr fontAlgn="base"/>
            <a:r>
              <a:rPr lang="en-US" b="1" u="sng" dirty="0" smtClean="0">
                <a:solidFill>
                  <a:srgbClr val="000085"/>
                </a:solidFill>
              </a:rPr>
              <a:t>Methods</a:t>
            </a:r>
          </a:p>
          <a:p>
            <a:pPr fontAlgn="base"/>
            <a:endParaRPr lang="en-US" sz="1600" b="1" u="sng" dirty="0" smtClean="0">
              <a:solidFill>
                <a:srgbClr val="000085"/>
              </a:solidFill>
            </a:endParaRPr>
          </a:p>
          <a:p>
            <a:pPr marL="285750" indent="-285750" fontAlgn="base">
              <a:buFont typeface="Arial" panose="020B0604020202020204" pitchFamily="34" charset="0"/>
              <a:buChar char="•"/>
            </a:pPr>
            <a:r>
              <a:rPr lang="en-US" sz="1600" dirty="0" smtClean="0">
                <a:solidFill>
                  <a:srgbClr val="000085"/>
                </a:solidFill>
              </a:rPr>
              <a:t>Pilots are classified into </a:t>
            </a:r>
            <a:r>
              <a:rPr lang="en-US" sz="1600" dirty="0">
                <a:solidFill>
                  <a:srgbClr val="000085"/>
                </a:solidFill>
              </a:rPr>
              <a:t>one of three cognitive </a:t>
            </a:r>
            <a:r>
              <a:rPr lang="en-US" sz="1600" dirty="0" smtClean="0">
                <a:solidFill>
                  <a:srgbClr val="000085"/>
                </a:solidFill>
              </a:rPr>
              <a:t>states using </a:t>
            </a:r>
            <a:r>
              <a:rPr lang="en-US" sz="1600" dirty="0">
                <a:solidFill>
                  <a:srgbClr val="000085"/>
                </a:solidFill>
              </a:rPr>
              <a:t>data from electroencephalogram (EEG), electrocardiogram (ECG), and galvanic skin response (GSR) </a:t>
            </a:r>
            <a:r>
              <a:rPr lang="en-US" sz="1600" dirty="0" smtClean="0">
                <a:solidFill>
                  <a:srgbClr val="000085"/>
                </a:solidFill>
              </a:rPr>
              <a:t>sensors; inputs consist </a:t>
            </a:r>
            <a:r>
              <a:rPr lang="en-US" sz="1600" dirty="0">
                <a:solidFill>
                  <a:srgbClr val="000085"/>
                </a:solidFill>
              </a:rPr>
              <a:t>of power spectral density features from </a:t>
            </a:r>
            <a:r>
              <a:rPr lang="en-US" sz="1600" dirty="0" smtClean="0">
                <a:solidFill>
                  <a:srgbClr val="000085"/>
                </a:solidFill>
              </a:rPr>
              <a:t>each sensor stream</a:t>
            </a:r>
          </a:p>
          <a:p>
            <a:pPr marL="285750" indent="-285750" fontAlgn="base">
              <a:buFont typeface="Arial" panose="020B0604020202020204" pitchFamily="34" charset="0"/>
              <a:buChar char="•"/>
            </a:pPr>
            <a:endParaRPr lang="en-US" sz="1600" dirty="0" smtClean="0">
              <a:solidFill>
                <a:srgbClr val="000085"/>
              </a:solidFill>
            </a:endParaRPr>
          </a:p>
          <a:p>
            <a:pPr marL="285750" indent="-285750" fontAlgn="base">
              <a:buFont typeface="Arial" panose="020B0604020202020204" pitchFamily="34" charset="0"/>
              <a:buChar char="•"/>
            </a:pPr>
            <a:r>
              <a:rPr lang="en-US" sz="1600" dirty="0" smtClean="0">
                <a:solidFill>
                  <a:srgbClr val="000085"/>
                </a:solidFill>
              </a:rPr>
              <a:t>A </a:t>
            </a:r>
            <a:r>
              <a:rPr lang="en-US" sz="1600" dirty="0">
                <a:solidFill>
                  <a:srgbClr val="000085"/>
                </a:solidFill>
              </a:rPr>
              <a:t>5-fold cross-validation procedure is used, with cross-validation where the time-series data was partitioned into sequential segments to evaluate the model’s classification accuracy.</a:t>
            </a:r>
            <a:endParaRPr lang="en-US" sz="1600" dirty="0">
              <a:solidFill>
                <a:srgbClr val="000085"/>
              </a:solidFill>
            </a:endParaRPr>
          </a:p>
        </p:txBody>
      </p:sp>
    </p:spTree>
    <p:extLst>
      <p:ext uri="{BB962C8B-B14F-4D97-AF65-F5344CB8AC3E}">
        <p14:creationId xmlns:p14="http://schemas.microsoft.com/office/powerpoint/2010/main" val="12867122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843" y="240542"/>
            <a:ext cx="8154315" cy="487441"/>
          </a:xfrm>
        </p:spPr>
        <p:txBody>
          <a:bodyPr>
            <a:noAutofit/>
          </a:bodyPr>
          <a:lstStyle/>
          <a:p>
            <a:pPr algn="ctr"/>
            <a:r>
              <a:rPr lang="en-US" sz="3600" dirty="0" smtClean="0">
                <a:solidFill>
                  <a:srgbClr val="000085"/>
                </a:solidFill>
              </a:rPr>
              <a:t>Rapid Exploration of Aerospace Design</a:t>
            </a:r>
            <a:endParaRPr lang="en-US" sz="3600" dirty="0">
              <a:solidFill>
                <a:srgbClr val="000085"/>
              </a:solidFill>
            </a:endParaRPr>
          </a:p>
        </p:txBody>
      </p:sp>
      <p:sp>
        <p:nvSpPr>
          <p:cNvPr id="4" name="Content Placeholder 2"/>
          <p:cNvSpPr>
            <a:spLocks noGrp="1"/>
          </p:cNvSpPr>
          <p:nvPr>
            <p:ph idx="1"/>
          </p:nvPr>
        </p:nvSpPr>
        <p:spPr>
          <a:xfrm>
            <a:off x="6024735" y="1017599"/>
            <a:ext cx="6011543" cy="5629252"/>
          </a:xfrm>
        </p:spPr>
        <p:txBody>
          <a:bodyPr anchor="t" anchorCtr="0">
            <a:normAutofit lnSpcReduction="10000"/>
          </a:bodyPr>
          <a:lstStyle/>
          <a:p>
            <a:pPr marL="0" indent="0">
              <a:buNone/>
            </a:pPr>
            <a:r>
              <a:rPr lang="en-US" sz="1900" b="1" u="sng" dirty="0" smtClean="0">
                <a:solidFill>
                  <a:srgbClr val="000085"/>
                </a:solidFill>
              </a:rPr>
              <a:t>Goals</a:t>
            </a:r>
          </a:p>
          <a:p>
            <a:pPr marL="0" indent="0">
              <a:buNone/>
            </a:pPr>
            <a:endParaRPr lang="en-US" sz="1900" b="1" u="sng" dirty="0" smtClean="0">
              <a:solidFill>
                <a:srgbClr val="000085"/>
              </a:solidFill>
            </a:endParaRPr>
          </a:p>
          <a:p>
            <a:r>
              <a:rPr lang="en-US" sz="1900" dirty="0">
                <a:solidFill>
                  <a:srgbClr val="000085"/>
                </a:solidFill>
              </a:rPr>
              <a:t>Provide a machine learning-based platform for </a:t>
            </a:r>
            <a:r>
              <a:rPr lang="en-US" sz="1900" dirty="0" smtClean="0">
                <a:solidFill>
                  <a:srgbClr val="000085"/>
                </a:solidFill>
              </a:rPr>
              <a:t>exploration </a:t>
            </a:r>
            <a:r>
              <a:rPr lang="en-US" sz="1900" dirty="0">
                <a:solidFill>
                  <a:srgbClr val="000085"/>
                </a:solidFill>
              </a:rPr>
              <a:t>of a</a:t>
            </a:r>
            <a:r>
              <a:rPr lang="en-US" sz="1900" dirty="0" smtClean="0">
                <a:solidFill>
                  <a:srgbClr val="000085"/>
                </a:solidFill>
              </a:rPr>
              <a:t> </a:t>
            </a:r>
            <a:r>
              <a:rPr lang="en-US" sz="1900" dirty="0">
                <a:solidFill>
                  <a:srgbClr val="000085"/>
                </a:solidFill>
              </a:rPr>
              <a:t>design space with a large number of </a:t>
            </a:r>
            <a:r>
              <a:rPr lang="en-US" sz="1900" dirty="0" smtClean="0">
                <a:solidFill>
                  <a:srgbClr val="000085"/>
                </a:solidFill>
              </a:rPr>
              <a:t>attributes – </a:t>
            </a:r>
            <a:r>
              <a:rPr lang="en-US" sz="1900" i="1" dirty="0" smtClean="0">
                <a:solidFill>
                  <a:srgbClr val="000085"/>
                </a:solidFill>
              </a:rPr>
              <a:t>surrogate modeling</a:t>
            </a:r>
            <a:endParaRPr lang="en-US" sz="1900" i="1" dirty="0">
              <a:solidFill>
                <a:srgbClr val="000085"/>
              </a:solidFill>
            </a:endParaRPr>
          </a:p>
          <a:p>
            <a:r>
              <a:rPr lang="en-US" sz="1900" dirty="0">
                <a:solidFill>
                  <a:srgbClr val="000085"/>
                </a:solidFill>
              </a:rPr>
              <a:t>Develop a </a:t>
            </a:r>
            <a:r>
              <a:rPr lang="en-US" sz="1900" i="1" dirty="0">
                <a:solidFill>
                  <a:srgbClr val="000085"/>
                </a:solidFill>
              </a:rPr>
              <a:t>web-enabled interface </a:t>
            </a:r>
            <a:r>
              <a:rPr lang="en-US" sz="1900" dirty="0">
                <a:solidFill>
                  <a:srgbClr val="000085"/>
                </a:solidFill>
              </a:rPr>
              <a:t>that will help SMEs to use machine learning techniques during early design of aerospace </a:t>
            </a:r>
            <a:r>
              <a:rPr lang="en-US" sz="1900" dirty="0" smtClean="0">
                <a:solidFill>
                  <a:srgbClr val="000085"/>
                </a:solidFill>
              </a:rPr>
              <a:t>vehicles</a:t>
            </a:r>
          </a:p>
          <a:p>
            <a:endParaRPr lang="en-US" sz="1900" dirty="0">
              <a:solidFill>
                <a:srgbClr val="000085"/>
              </a:solidFill>
            </a:endParaRPr>
          </a:p>
          <a:p>
            <a:pPr marL="0" indent="0">
              <a:buNone/>
            </a:pPr>
            <a:r>
              <a:rPr lang="en-US" sz="1900" b="1" u="sng" dirty="0" smtClean="0">
                <a:solidFill>
                  <a:srgbClr val="000085"/>
                </a:solidFill>
              </a:rPr>
              <a:t>Methods</a:t>
            </a:r>
          </a:p>
          <a:p>
            <a:pPr marL="0" indent="0">
              <a:buNone/>
            </a:pPr>
            <a:endParaRPr lang="en-US" sz="1900" b="1" u="sng" dirty="0">
              <a:solidFill>
                <a:srgbClr val="000085"/>
              </a:solidFill>
            </a:endParaRPr>
          </a:p>
          <a:p>
            <a:pPr marL="285750" lvl="0" indent="-285750">
              <a:lnSpc>
                <a:spcPct val="100000"/>
              </a:lnSpc>
              <a:spcBef>
                <a:spcPts val="0"/>
              </a:spcBef>
            </a:pPr>
            <a:r>
              <a:rPr lang="en-US" sz="1800" i="1" dirty="0" smtClean="0">
                <a:solidFill>
                  <a:srgbClr val="000085"/>
                </a:solidFill>
              </a:rPr>
              <a:t>Support Vector Machines</a:t>
            </a:r>
            <a:endParaRPr lang="en-US" sz="1800" i="1" dirty="0">
              <a:solidFill>
                <a:srgbClr val="000085"/>
              </a:solidFill>
            </a:endParaRPr>
          </a:p>
          <a:p>
            <a:pPr marL="457200" lvl="1" indent="0" algn="just">
              <a:lnSpc>
                <a:spcPct val="100000"/>
              </a:lnSpc>
              <a:spcBef>
                <a:spcPts val="0"/>
              </a:spcBef>
              <a:buNone/>
            </a:pPr>
            <a:r>
              <a:rPr lang="en-US" sz="1800" dirty="0" smtClean="0">
                <a:solidFill>
                  <a:srgbClr val="000085"/>
                </a:solidFill>
              </a:rPr>
              <a:t>Fit </a:t>
            </a:r>
            <a:r>
              <a:rPr lang="en-US" sz="1800" dirty="0" err="1" smtClean="0">
                <a:solidFill>
                  <a:srgbClr val="000085"/>
                </a:solidFill>
              </a:rPr>
              <a:t>hyperplanes</a:t>
            </a:r>
            <a:r>
              <a:rPr lang="en-US" sz="1800" dirty="0" smtClean="0">
                <a:solidFill>
                  <a:srgbClr val="000085"/>
                </a:solidFill>
              </a:rPr>
              <a:t> on the boundaries between discrete classes, employing a radial basis function to more accurately separate dimensions</a:t>
            </a:r>
            <a:endParaRPr lang="en-US" sz="1800" dirty="0">
              <a:solidFill>
                <a:srgbClr val="000085"/>
              </a:solidFill>
            </a:endParaRPr>
          </a:p>
          <a:p>
            <a:pPr marL="457200" lvl="0" indent="-457200" algn="just">
              <a:lnSpc>
                <a:spcPct val="100000"/>
              </a:lnSpc>
              <a:spcBef>
                <a:spcPts val="0"/>
              </a:spcBef>
              <a:buFont typeface="Arial"/>
              <a:buChar char="•"/>
            </a:pPr>
            <a:endParaRPr lang="en-US" sz="1800" dirty="0">
              <a:solidFill>
                <a:srgbClr val="000085"/>
              </a:solidFill>
            </a:endParaRPr>
          </a:p>
          <a:p>
            <a:pPr marL="285750" lvl="0" indent="-285750">
              <a:lnSpc>
                <a:spcPct val="100000"/>
              </a:lnSpc>
              <a:spcBef>
                <a:spcPts val="0"/>
              </a:spcBef>
            </a:pPr>
            <a:r>
              <a:rPr lang="en-US" sz="1800" i="1" dirty="0" smtClean="0">
                <a:solidFill>
                  <a:srgbClr val="000085"/>
                </a:solidFill>
              </a:rPr>
              <a:t>Gradient Boosting</a:t>
            </a:r>
            <a:endParaRPr lang="en-US" sz="1800" i="1" dirty="0">
              <a:solidFill>
                <a:srgbClr val="000085"/>
              </a:solidFill>
            </a:endParaRPr>
          </a:p>
          <a:p>
            <a:pPr marL="457200" lvl="1" indent="0" algn="just">
              <a:lnSpc>
                <a:spcPct val="100000"/>
              </a:lnSpc>
              <a:spcBef>
                <a:spcPts val="0"/>
              </a:spcBef>
              <a:buNone/>
            </a:pPr>
            <a:r>
              <a:rPr lang="en-US" sz="1800" dirty="0" smtClean="0">
                <a:solidFill>
                  <a:srgbClr val="000085"/>
                </a:solidFill>
              </a:rPr>
              <a:t>Ensemble model combining multiple decision trees; trained iteratively, greedily adding trees as performance is increased</a:t>
            </a:r>
            <a:endParaRPr lang="en-US" sz="1800" b="1" dirty="0">
              <a:solidFill>
                <a:srgbClr val="000085"/>
              </a:solidFill>
            </a:endParaRPr>
          </a:p>
          <a:p>
            <a:pPr marL="0" indent="0">
              <a:buNone/>
            </a:pPr>
            <a:endParaRPr lang="en-US" sz="1900" b="1" dirty="0" smtClean="0">
              <a:solidFill>
                <a:srgbClr val="000085"/>
              </a:solidFill>
            </a:endParaRPr>
          </a:p>
          <a:p>
            <a:pPr marL="0" indent="0">
              <a:buNone/>
            </a:pPr>
            <a:endParaRPr lang="en-US" sz="1800" i="1" dirty="0" smtClean="0">
              <a:solidFill>
                <a:srgbClr val="000085"/>
              </a:solidFill>
            </a:endParaRPr>
          </a:p>
          <a:p>
            <a:pPr marL="0" indent="0">
              <a:buNone/>
            </a:pPr>
            <a:endParaRPr lang="en-US" sz="1800" dirty="0">
              <a:solidFill>
                <a:srgbClr val="000085"/>
              </a:solidFill>
            </a:endParaRPr>
          </a:p>
        </p:txBody>
      </p:sp>
      <p:sp>
        <p:nvSpPr>
          <p:cNvPr id="27" name="TextBox 26"/>
          <p:cNvSpPr txBox="1"/>
          <p:nvPr/>
        </p:nvSpPr>
        <p:spPr>
          <a:xfrm>
            <a:off x="98997" y="4217354"/>
            <a:ext cx="5856451" cy="738664"/>
          </a:xfrm>
          <a:prstGeom prst="rect">
            <a:avLst/>
          </a:prstGeom>
          <a:noFill/>
        </p:spPr>
        <p:txBody>
          <a:bodyPr wrap="square" rtlCol="0">
            <a:spAutoFit/>
          </a:bodyPr>
          <a:lstStyle/>
          <a:p>
            <a:pPr fontAlgn="base"/>
            <a:r>
              <a:rPr lang="en-US" sz="1400" b="1" dirty="0">
                <a:solidFill>
                  <a:srgbClr val="000085"/>
                </a:solidFill>
              </a:rPr>
              <a:t>Burger’s Equation (Gas Dynamics): </a:t>
            </a:r>
            <a:r>
              <a:rPr lang="en-US" sz="1400" dirty="0">
                <a:solidFill>
                  <a:srgbClr val="000085"/>
                </a:solidFill>
              </a:rPr>
              <a:t>The data presented a binary classification problem with only two inputs.  Results for multiple SVM and Gradient Boost models are </a:t>
            </a:r>
            <a:r>
              <a:rPr lang="en-US" sz="1400" dirty="0" smtClean="0">
                <a:solidFill>
                  <a:srgbClr val="000085"/>
                </a:solidFill>
              </a:rPr>
              <a:t>shown above.  </a:t>
            </a:r>
            <a:endParaRPr lang="en-US" sz="1400" dirty="0">
              <a:solidFill>
                <a:srgbClr val="000085"/>
              </a:solidFill>
            </a:endParaRPr>
          </a:p>
        </p:txBody>
      </p:sp>
      <p:sp>
        <p:nvSpPr>
          <p:cNvPr id="19" name="Rectangle 18"/>
          <p:cNvSpPr/>
          <p:nvPr/>
        </p:nvSpPr>
        <p:spPr>
          <a:xfrm>
            <a:off x="2631116" y="5477300"/>
            <a:ext cx="3303005" cy="1169551"/>
          </a:xfrm>
          <a:prstGeom prst="rect">
            <a:avLst/>
          </a:prstGeom>
        </p:spPr>
        <p:txBody>
          <a:bodyPr wrap="square">
            <a:spAutoFit/>
          </a:bodyPr>
          <a:lstStyle/>
          <a:p>
            <a:pPr lvl="0"/>
            <a:r>
              <a:rPr lang="en-US" sz="1400" b="1" dirty="0" smtClean="0">
                <a:solidFill>
                  <a:srgbClr val="000085"/>
                </a:solidFill>
              </a:rPr>
              <a:t>POST</a:t>
            </a:r>
            <a:r>
              <a:rPr lang="en-US" sz="1400" b="1" dirty="0">
                <a:solidFill>
                  <a:srgbClr val="000085"/>
                </a:solidFill>
              </a:rPr>
              <a:t>:  </a:t>
            </a:r>
            <a:r>
              <a:rPr lang="en-US" sz="1400" dirty="0">
                <a:solidFill>
                  <a:srgbClr val="000085"/>
                </a:solidFill>
              </a:rPr>
              <a:t>This dataset was generated from mod-</a:t>
            </a:r>
            <a:r>
              <a:rPr lang="en-US" sz="1400" dirty="0" err="1">
                <a:solidFill>
                  <a:srgbClr val="000085"/>
                </a:solidFill>
              </a:rPr>
              <a:t>sim</a:t>
            </a:r>
            <a:r>
              <a:rPr lang="en-US" sz="1400" dirty="0">
                <a:solidFill>
                  <a:srgbClr val="000085"/>
                </a:solidFill>
              </a:rPr>
              <a:t> code used to simulate a Venus entry, descent and landing (EDL).  The plot on the left shows feature importance created during model </a:t>
            </a:r>
            <a:r>
              <a:rPr lang="en-US" sz="1400" dirty="0" smtClean="0">
                <a:solidFill>
                  <a:srgbClr val="000085"/>
                </a:solidFill>
              </a:rPr>
              <a:t>training.</a:t>
            </a:r>
            <a:endParaRPr lang="en-US" sz="1400" dirty="0">
              <a:solidFill>
                <a:srgbClr val="000085"/>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21" name="Picture 20"/>
          <p:cNvPicPr>
            <a:picLocks noChangeAspect="1"/>
          </p:cNvPicPr>
          <p:nvPr/>
        </p:nvPicPr>
        <p:blipFill>
          <a:blip r:embed="rId3"/>
          <a:stretch>
            <a:fillRect/>
          </a:stretch>
        </p:blipFill>
        <p:spPr>
          <a:xfrm>
            <a:off x="10913071" y="74325"/>
            <a:ext cx="1123207" cy="715826"/>
          </a:xfrm>
          <a:prstGeom prst="rect">
            <a:avLst/>
          </a:prstGeom>
        </p:spPr>
      </p:pic>
      <p:sp>
        <p:nvSpPr>
          <p:cNvPr id="22" name="TextBox 21"/>
          <p:cNvSpPr txBox="1"/>
          <p:nvPr/>
        </p:nvSpPr>
        <p:spPr>
          <a:xfrm>
            <a:off x="10615781" y="682124"/>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pic>
        <p:nvPicPr>
          <p:cNvPr id="3" name="Picture 2"/>
          <p:cNvPicPr>
            <a:picLocks noChangeAspect="1"/>
          </p:cNvPicPr>
          <p:nvPr/>
        </p:nvPicPr>
        <p:blipFill>
          <a:blip r:embed="rId4"/>
          <a:stretch>
            <a:fillRect/>
          </a:stretch>
        </p:blipFill>
        <p:spPr>
          <a:xfrm>
            <a:off x="98997" y="5167392"/>
            <a:ext cx="2633059" cy="1789368"/>
          </a:xfrm>
          <a:prstGeom prst="rect">
            <a:avLst/>
          </a:prstGeom>
        </p:spPr>
      </p:pic>
      <p:pic>
        <p:nvPicPr>
          <p:cNvPr id="5" name="Picture 4"/>
          <p:cNvPicPr>
            <a:picLocks noChangeAspect="1"/>
          </p:cNvPicPr>
          <p:nvPr/>
        </p:nvPicPr>
        <p:blipFill>
          <a:blip r:embed="rId5"/>
          <a:stretch>
            <a:fillRect/>
          </a:stretch>
        </p:blipFill>
        <p:spPr>
          <a:xfrm>
            <a:off x="98997" y="890988"/>
            <a:ext cx="5744511" cy="3382787"/>
          </a:xfrm>
          <a:prstGeom prst="rect">
            <a:avLst/>
          </a:prstGeom>
        </p:spPr>
      </p:pic>
    </p:spTree>
    <p:extLst>
      <p:ext uri="{BB962C8B-B14F-4D97-AF65-F5344CB8AC3E}">
        <p14:creationId xmlns:p14="http://schemas.microsoft.com/office/powerpoint/2010/main" val="3011604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7857" y="89448"/>
            <a:ext cx="9615949" cy="584775"/>
          </a:xfrm>
          <a:prstGeom prst="rect">
            <a:avLst/>
          </a:prstGeom>
          <a:noFill/>
        </p:spPr>
        <p:txBody>
          <a:bodyPr wrap="square" rtlCol="0">
            <a:spAutoFit/>
          </a:bodyPr>
          <a:lstStyle/>
          <a:p>
            <a:pPr algn="ctr"/>
            <a:r>
              <a:rPr lang="en-US" sz="3200" dirty="0" smtClean="0">
                <a:solidFill>
                  <a:srgbClr val="000085"/>
                </a:solidFill>
                <a:latin typeface="+mj-lt"/>
              </a:rPr>
              <a:t>Tools to Support </a:t>
            </a:r>
            <a:r>
              <a:rPr lang="en-US" sz="3200" dirty="0" smtClean="0">
                <a:solidFill>
                  <a:srgbClr val="000085"/>
                </a:solidFill>
                <a:latin typeface="+mj-lt"/>
              </a:rPr>
              <a:t>NASA Researchers</a:t>
            </a:r>
            <a:endParaRPr lang="en-US" sz="3200" dirty="0">
              <a:solidFill>
                <a:srgbClr val="000085"/>
              </a:solidFill>
              <a:latin typeface="+mj-lt"/>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13" name="Picture 12"/>
          <p:cNvPicPr>
            <a:picLocks noChangeAspect="1"/>
          </p:cNvPicPr>
          <p:nvPr/>
        </p:nvPicPr>
        <p:blipFill>
          <a:blip r:embed="rId3"/>
          <a:stretch>
            <a:fillRect/>
          </a:stretch>
        </p:blipFill>
        <p:spPr>
          <a:xfrm>
            <a:off x="10913071" y="74325"/>
            <a:ext cx="1123207" cy="715826"/>
          </a:xfrm>
          <a:prstGeom prst="rect">
            <a:avLst/>
          </a:prstGeom>
        </p:spPr>
      </p:pic>
      <p:sp>
        <p:nvSpPr>
          <p:cNvPr id="16" name="TextBox 15"/>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3" name="Rectangle 2"/>
          <p:cNvSpPr/>
          <p:nvPr/>
        </p:nvSpPr>
        <p:spPr>
          <a:xfrm>
            <a:off x="346954" y="1017302"/>
            <a:ext cx="11498093" cy="5762877"/>
          </a:xfrm>
          <a:prstGeom prst="rect">
            <a:avLst/>
          </a:prstGeom>
          <a:blipFill dpi="0" rotWithShape="1">
            <a:blip r:embed="rId4">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59242" y="3087777"/>
            <a:ext cx="3269307" cy="34276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rgbClr val="000085"/>
                </a:solidFill>
              </a:rPr>
              <a:t>NDE Delamination Detector</a:t>
            </a:r>
            <a:endParaRPr lang="en-US" sz="1600" i="1" dirty="0">
              <a:solidFill>
                <a:srgbClr val="000085"/>
              </a:solidFill>
            </a:endParaRPr>
          </a:p>
        </p:txBody>
      </p:sp>
      <p:sp>
        <p:nvSpPr>
          <p:cNvPr id="24" name="Rounded Rectangle 23"/>
          <p:cNvSpPr/>
          <p:nvPr/>
        </p:nvSpPr>
        <p:spPr>
          <a:xfrm>
            <a:off x="1559242" y="6341499"/>
            <a:ext cx="3269307" cy="34276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rgbClr val="000085"/>
                </a:solidFill>
              </a:rPr>
              <a:t>Wind Tunnel Sensor Motifs</a:t>
            </a:r>
            <a:endParaRPr lang="en-US" sz="1600" i="1" dirty="0">
              <a:solidFill>
                <a:srgbClr val="000085"/>
              </a:solidFill>
            </a:endParaRPr>
          </a:p>
        </p:txBody>
      </p:sp>
      <p:sp>
        <p:nvSpPr>
          <p:cNvPr id="27" name="Rounded Rectangle 26"/>
          <p:cNvSpPr/>
          <p:nvPr/>
        </p:nvSpPr>
        <p:spPr>
          <a:xfrm>
            <a:off x="7643764" y="3087776"/>
            <a:ext cx="3269307" cy="34276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rgbClr val="000085"/>
                </a:solidFill>
              </a:rPr>
              <a:t>READ (surrogate modeling)</a:t>
            </a:r>
            <a:endParaRPr lang="en-US" sz="1600" i="1" dirty="0">
              <a:solidFill>
                <a:srgbClr val="000085"/>
              </a:solidFill>
            </a:endParaRPr>
          </a:p>
        </p:txBody>
      </p:sp>
      <p:sp>
        <p:nvSpPr>
          <p:cNvPr id="28" name="Rounded Rectangle 27"/>
          <p:cNvSpPr/>
          <p:nvPr/>
        </p:nvSpPr>
        <p:spPr>
          <a:xfrm>
            <a:off x="7643763" y="6341498"/>
            <a:ext cx="3269307" cy="34276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solidFill>
                  <a:srgbClr val="000085"/>
                </a:solidFill>
              </a:rPr>
              <a:t>Watson Content Analytics </a:t>
            </a:r>
            <a:endParaRPr lang="en-US" sz="1600" i="1" dirty="0">
              <a:solidFill>
                <a:srgbClr val="000085"/>
              </a:solidFill>
            </a:endParaRPr>
          </a:p>
        </p:txBody>
      </p:sp>
    </p:spTree>
    <p:extLst>
      <p:ext uri="{BB962C8B-B14F-4D97-AF65-F5344CB8AC3E}">
        <p14:creationId xmlns:p14="http://schemas.microsoft.com/office/powerpoint/2010/main" val="3282070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rved Down Arrow 19"/>
          <p:cNvSpPr/>
          <p:nvPr/>
        </p:nvSpPr>
        <p:spPr>
          <a:xfrm flipH="1" flipV="1">
            <a:off x="812412" y="4038846"/>
            <a:ext cx="9910875" cy="2211757"/>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Curved Down Arrow 17"/>
          <p:cNvSpPr/>
          <p:nvPr/>
        </p:nvSpPr>
        <p:spPr>
          <a:xfrm>
            <a:off x="1002196" y="1688870"/>
            <a:ext cx="9910875" cy="2211757"/>
          </a:xfrm>
          <a:prstGeom prst="curved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Down Arrow Callout 21"/>
          <p:cNvSpPr/>
          <p:nvPr/>
        </p:nvSpPr>
        <p:spPr>
          <a:xfrm>
            <a:off x="3192205" y="1423061"/>
            <a:ext cx="5206042" cy="979842"/>
          </a:xfrm>
          <a:prstGeom prst="downArrow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own Arrow Callout 22"/>
          <p:cNvSpPr/>
          <p:nvPr/>
        </p:nvSpPr>
        <p:spPr>
          <a:xfrm>
            <a:off x="3164827" y="2488754"/>
            <a:ext cx="5206042" cy="868894"/>
          </a:xfrm>
          <a:prstGeom prst="downArrow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rot="19291474">
            <a:off x="308428" y="2276012"/>
            <a:ext cx="3360380" cy="750445"/>
          </a:xfrm>
          <a:prstGeom prst="rect">
            <a:avLst/>
          </a:prstGeom>
          <a:noFill/>
        </p:spPr>
        <p:txBody>
          <a:bodyPr vert="horz" wrap="square" rtlCol="0">
            <a:prstTxWarp prst="textArchUp">
              <a:avLst>
                <a:gd name="adj" fmla="val 10780286"/>
              </a:avLst>
            </a:prstTxWarp>
            <a:spAutoFit/>
          </a:bodyPr>
          <a:lstStyle/>
          <a:p>
            <a:r>
              <a:rPr lang="en-US" dirty="0" smtClean="0">
                <a:solidFill>
                  <a:schemeClr val="accent6">
                    <a:lumMod val="50000"/>
                  </a:schemeClr>
                </a:solidFill>
              </a:rPr>
              <a:t>Ongoing Validation with SMEs</a:t>
            </a:r>
            <a:endParaRPr lang="en-US" dirty="0">
              <a:solidFill>
                <a:schemeClr val="accent6">
                  <a:lumMod val="50000"/>
                </a:schemeClr>
              </a:solidFill>
            </a:endParaRPr>
          </a:p>
        </p:txBody>
      </p:sp>
      <p:sp>
        <p:nvSpPr>
          <p:cNvPr id="25" name="TextBox 24"/>
          <p:cNvSpPr txBox="1"/>
          <p:nvPr/>
        </p:nvSpPr>
        <p:spPr>
          <a:xfrm rot="19167305">
            <a:off x="7247217" y="3806763"/>
            <a:ext cx="4681006" cy="1890452"/>
          </a:xfrm>
          <a:prstGeom prst="rect">
            <a:avLst/>
          </a:prstGeom>
          <a:noFill/>
        </p:spPr>
        <p:txBody>
          <a:bodyPr vert="horz" wrap="square" rtlCol="0">
            <a:prstTxWarp prst="textArchDown">
              <a:avLst>
                <a:gd name="adj" fmla="val 1632700"/>
              </a:avLst>
            </a:prstTxWarp>
            <a:spAutoFit/>
          </a:bodyPr>
          <a:lstStyle/>
          <a:p>
            <a:r>
              <a:rPr lang="en-US" dirty="0" smtClean="0">
                <a:solidFill>
                  <a:schemeClr val="accent6">
                    <a:lumMod val="50000"/>
                  </a:schemeClr>
                </a:solidFill>
              </a:rPr>
              <a:t>Collaboration with Algorithm Designers</a:t>
            </a:r>
            <a:endParaRPr lang="en-US" dirty="0">
              <a:solidFill>
                <a:schemeClr val="accent6">
                  <a:lumMod val="50000"/>
                </a:schemeClr>
              </a:solidFill>
            </a:endParaRPr>
          </a:p>
        </p:txBody>
      </p:sp>
      <p:sp>
        <p:nvSpPr>
          <p:cNvPr id="27" name="TextBox 26"/>
          <p:cNvSpPr txBox="1"/>
          <p:nvPr/>
        </p:nvSpPr>
        <p:spPr>
          <a:xfrm>
            <a:off x="3192205" y="2576500"/>
            <a:ext cx="5206042" cy="369332"/>
          </a:xfrm>
          <a:prstGeom prst="rect">
            <a:avLst/>
          </a:prstGeom>
          <a:noFill/>
        </p:spPr>
        <p:txBody>
          <a:bodyPr wrap="square" rtlCol="0">
            <a:spAutoFit/>
          </a:bodyPr>
          <a:lstStyle/>
          <a:p>
            <a:pPr algn="ctr"/>
            <a:r>
              <a:rPr lang="en-US" dirty="0" smtClean="0">
                <a:solidFill>
                  <a:schemeClr val="bg1"/>
                </a:solidFill>
              </a:rPr>
              <a:t>Feature Engineering</a:t>
            </a:r>
            <a:endParaRPr lang="en-US" dirty="0">
              <a:solidFill>
                <a:schemeClr val="bg1"/>
              </a:solidFill>
            </a:endParaRPr>
          </a:p>
        </p:txBody>
      </p:sp>
      <p:sp>
        <p:nvSpPr>
          <p:cNvPr id="29" name="TextBox 28"/>
          <p:cNvSpPr txBox="1"/>
          <p:nvPr/>
        </p:nvSpPr>
        <p:spPr>
          <a:xfrm>
            <a:off x="3164827" y="1532442"/>
            <a:ext cx="5206042" cy="369332"/>
          </a:xfrm>
          <a:prstGeom prst="rect">
            <a:avLst/>
          </a:prstGeom>
          <a:noFill/>
        </p:spPr>
        <p:txBody>
          <a:bodyPr wrap="square" rtlCol="0">
            <a:spAutoFit/>
          </a:bodyPr>
          <a:lstStyle/>
          <a:p>
            <a:pPr algn="ctr"/>
            <a:r>
              <a:rPr lang="en-US" dirty="0" smtClean="0">
                <a:solidFill>
                  <a:schemeClr val="bg1"/>
                </a:solidFill>
              </a:rPr>
              <a:t>Collaborate with SMEs to Understand Data</a:t>
            </a:r>
            <a:endParaRPr lang="en-US" dirty="0">
              <a:solidFill>
                <a:schemeClr val="bg1"/>
              </a:solidFill>
            </a:endParaRPr>
          </a:p>
        </p:txBody>
      </p:sp>
      <p:sp>
        <p:nvSpPr>
          <p:cNvPr id="21" name="TextBox 20"/>
          <p:cNvSpPr txBox="1"/>
          <p:nvPr/>
        </p:nvSpPr>
        <p:spPr>
          <a:xfrm>
            <a:off x="404643" y="-12115"/>
            <a:ext cx="11382715" cy="1015663"/>
          </a:xfrm>
          <a:prstGeom prst="rect">
            <a:avLst/>
          </a:prstGeom>
          <a:noFill/>
        </p:spPr>
        <p:txBody>
          <a:bodyPr wrap="square" rtlCol="0">
            <a:spAutoFit/>
          </a:bodyPr>
          <a:lstStyle/>
          <a:p>
            <a:pPr algn="ctr"/>
            <a:r>
              <a:rPr lang="en-US" sz="3600" dirty="0" smtClean="0">
                <a:solidFill>
                  <a:schemeClr val="accent5">
                    <a:lumMod val="75000"/>
                  </a:schemeClr>
                </a:solidFill>
                <a:latin typeface="+mj-lt"/>
              </a:rPr>
              <a:t>Process Workflow</a:t>
            </a:r>
          </a:p>
          <a:p>
            <a:pPr algn="ctr"/>
            <a:r>
              <a:rPr lang="en-US" sz="2400" dirty="0" smtClean="0"/>
              <a:t>Validate Approach and Methods with Subject Domain Experts</a:t>
            </a:r>
            <a:endParaRPr lang="en-US" dirty="0"/>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31" name="Picture 30"/>
          <p:cNvPicPr>
            <a:picLocks noChangeAspect="1"/>
          </p:cNvPicPr>
          <p:nvPr/>
        </p:nvPicPr>
        <p:blipFill>
          <a:blip r:embed="rId3"/>
          <a:stretch>
            <a:fillRect/>
          </a:stretch>
        </p:blipFill>
        <p:spPr>
          <a:xfrm>
            <a:off x="10913071" y="74325"/>
            <a:ext cx="1123207" cy="715826"/>
          </a:xfrm>
          <a:prstGeom prst="rect">
            <a:avLst/>
          </a:prstGeom>
        </p:spPr>
      </p:pic>
      <p:sp>
        <p:nvSpPr>
          <p:cNvPr id="34" name="TextBox 33"/>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35" name="Down Arrow Callout 34"/>
          <p:cNvSpPr/>
          <p:nvPr/>
        </p:nvSpPr>
        <p:spPr>
          <a:xfrm>
            <a:off x="3164825" y="3478504"/>
            <a:ext cx="5206042" cy="868894"/>
          </a:xfrm>
          <a:prstGeom prst="downArrow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Train/Validate/Test</a:t>
            </a:r>
            <a:endParaRPr lang="en-US" dirty="0"/>
          </a:p>
        </p:txBody>
      </p:sp>
      <p:sp>
        <p:nvSpPr>
          <p:cNvPr id="36" name="Down Arrow Callout 35"/>
          <p:cNvSpPr/>
          <p:nvPr/>
        </p:nvSpPr>
        <p:spPr>
          <a:xfrm>
            <a:off x="3164827" y="4399415"/>
            <a:ext cx="5206042" cy="868894"/>
          </a:xfrm>
          <a:prstGeom prst="downArrow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Iterative Evaluation with SMEs</a:t>
            </a:r>
            <a:endParaRPr lang="en-US" dirty="0"/>
          </a:p>
        </p:txBody>
      </p:sp>
      <p:sp>
        <p:nvSpPr>
          <p:cNvPr id="44" name="Oval 43"/>
          <p:cNvSpPr/>
          <p:nvPr/>
        </p:nvSpPr>
        <p:spPr>
          <a:xfrm>
            <a:off x="4859990" y="6269028"/>
            <a:ext cx="1802182" cy="459456"/>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accent5">
                    <a:lumMod val="50000"/>
                  </a:schemeClr>
                </a:solidFill>
              </a:rPr>
              <a:t>Interpretation</a:t>
            </a:r>
            <a:endParaRPr lang="en-US" sz="1400" dirty="0">
              <a:solidFill>
                <a:schemeClr val="accent5">
                  <a:lumMod val="50000"/>
                </a:schemeClr>
              </a:solidFill>
            </a:endParaRPr>
          </a:p>
        </p:txBody>
      </p:sp>
      <p:sp>
        <p:nvSpPr>
          <p:cNvPr id="46" name="Down Arrow Callout 45"/>
          <p:cNvSpPr/>
          <p:nvPr/>
        </p:nvSpPr>
        <p:spPr>
          <a:xfrm>
            <a:off x="3455967" y="5323156"/>
            <a:ext cx="4623757" cy="868894"/>
          </a:xfrm>
          <a:prstGeom prst="downArrow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Deployment</a:t>
            </a:r>
            <a:endParaRPr lang="en-US" dirty="0"/>
          </a:p>
        </p:txBody>
      </p:sp>
      <p:sp>
        <p:nvSpPr>
          <p:cNvPr id="4" name="Oval 3"/>
          <p:cNvSpPr/>
          <p:nvPr/>
        </p:nvSpPr>
        <p:spPr>
          <a:xfrm>
            <a:off x="7095370" y="5233663"/>
            <a:ext cx="1475374" cy="571090"/>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accent5">
                    <a:lumMod val="50000"/>
                  </a:schemeClr>
                </a:solidFill>
              </a:rPr>
              <a:t>Monitoring</a:t>
            </a:r>
            <a:endParaRPr lang="en-US" sz="1400" dirty="0">
              <a:solidFill>
                <a:schemeClr val="accent5">
                  <a:lumMod val="50000"/>
                </a:schemeClr>
              </a:solidFill>
            </a:endParaRPr>
          </a:p>
        </p:txBody>
      </p:sp>
      <p:sp>
        <p:nvSpPr>
          <p:cNvPr id="41" name="Oval 40"/>
          <p:cNvSpPr/>
          <p:nvPr/>
        </p:nvSpPr>
        <p:spPr>
          <a:xfrm>
            <a:off x="3808343" y="5765364"/>
            <a:ext cx="1475374" cy="571090"/>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accent5">
                    <a:lumMod val="50000"/>
                  </a:schemeClr>
                </a:solidFill>
              </a:rPr>
              <a:t>Prediction</a:t>
            </a:r>
            <a:endParaRPr lang="en-US" sz="1400" dirty="0">
              <a:solidFill>
                <a:schemeClr val="accent5">
                  <a:lumMod val="50000"/>
                </a:schemeClr>
              </a:solidFill>
            </a:endParaRPr>
          </a:p>
        </p:txBody>
      </p:sp>
      <p:sp>
        <p:nvSpPr>
          <p:cNvPr id="43" name="Oval 42"/>
          <p:cNvSpPr/>
          <p:nvPr/>
        </p:nvSpPr>
        <p:spPr>
          <a:xfrm>
            <a:off x="2964947" y="5204762"/>
            <a:ext cx="1475374" cy="571090"/>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accent5">
                    <a:lumMod val="50000"/>
                  </a:schemeClr>
                </a:solidFill>
              </a:rPr>
              <a:t>Surrogate Modeling</a:t>
            </a:r>
            <a:endParaRPr lang="en-US" sz="1400" dirty="0">
              <a:solidFill>
                <a:schemeClr val="accent5">
                  <a:lumMod val="50000"/>
                </a:schemeClr>
              </a:solidFill>
            </a:endParaRPr>
          </a:p>
        </p:txBody>
      </p:sp>
      <p:sp>
        <p:nvSpPr>
          <p:cNvPr id="45" name="Oval 44"/>
          <p:cNvSpPr/>
          <p:nvPr/>
        </p:nvSpPr>
        <p:spPr>
          <a:xfrm>
            <a:off x="6282130" y="5823178"/>
            <a:ext cx="1734080" cy="529232"/>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accent5">
                    <a:lumMod val="50000"/>
                  </a:schemeClr>
                </a:solidFill>
              </a:rPr>
              <a:t>Uncertainty Quantification</a:t>
            </a:r>
            <a:endParaRPr lang="en-US" sz="1400" dirty="0">
              <a:solidFill>
                <a:schemeClr val="accent5">
                  <a:lumMod val="50000"/>
                </a:schemeClr>
              </a:solidFill>
            </a:endParaRPr>
          </a:p>
        </p:txBody>
      </p:sp>
    </p:spTree>
    <p:extLst>
      <p:ext uri="{BB962C8B-B14F-4D97-AF65-F5344CB8AC3E}">
        <p14:creationId xmlns:p14="http://schemas.microsoft.com/office/powerpoint/2010/main" val="2449149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46034" y="75826"/>
            <a:ext cx="9215182" cy="646331"/>
          </a:xfrm>
          <a:prstGeom prst="rect">
            <a:avLst/>
          </a:prstGeom>
          <a:noFill/>
        </p:spPr>
        <p:txBody>
          <a:bodyPr wrap="square" rtlCol="0">
            <a:spAutoFit/>
          </a:bodyPr>
          <a:lstStyle/>
          <a:p>
            <a:pPr algn="ctr"/>
            <a:r>
              <a:rPr lang="en-US" sz="3600" dirty="0" smtClean="0">
                <a:solidFill>
                  <a:srgbClr val="000085"/>
                </a:solidFill>
                <a:latin typeface="+mj-lt"/>
              </a:rPr>
              <a:t>Text Analytics for NASA Domains</a:t>
            </a:r>
            <a:endParaRPr lang="en-US" sz="3600" dirty="0">
              <a:solidFill>
                <a:srgbClr val="000085"/>
              </a:solidFill>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9" name="Picture 8"/>
          <p:cNvPicPr>
            <a:picLocks noChangeAspect="1"/>
          </p:cNvPicPr>
          <p:nvPr/>
        </p:nvPicPr>
        <p:blipFill>
          <a:blip r:embed="rId3"/>
          <a:stretch>
            <a:fillRect/>
          </a:stretch>
        </p:blipFill>
        <p:spPr>
          <a:xfrm>
            <a:off x="10913071" y="74325"/>
            <a:ext cx="1123207" cy="715826"/>
          </a:xfrm>
          <a:prstGeom prst="rect">
            <a:avLst/>
          </a:prstGeom>
        </p:spPr>
      </p:pic>
      <p:sp>
        <p:nvSpPr>
          <p:cNvPr id="10" name="TextBox 9"/>
          <p:cNvSpPr txBox="1"/>
          <p:nvPr/>
        </p:nvSpPr>
        <p:spPr>
          <a:xfrm>
            <a:off x="10609361" y="759647"/>
            <a:ext cx="1730625"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6" name="Rectangle 5"/>
          <p:cNvSpPr/>
          <p:nvPr/>
        </p:nvSpPr>
        <p:spPr>
          <a:xfrm>
            <a:off x="183308" y="4217581"/>
            <a:ext cx="3100874" cy="1200329"/>
          </a:xfrm>
          <a:prstGeom prst="rect">
            <a:avLst/>
          </a:prstGeom>
        </p:spPr>
        <p:txBody>
          <a:bodyPr wrap="square" numCol="1">
            <a:spAutoFit/>
          </a:bodyPr>
          <a:lstStyle/>
          <a:p>
            <a:pPr marL="285750" indent="-285750">
              <a:buFont typeface="Arial" panose="020B0604020202020204" pitchFamily="34" charset="0"/>
              <a:buChar char="•"/>
            </a:pPr>
            <a:r>
              <a:rPr lang="en-US" dirty="0">
                <a:solidFill>
                  <a:prstClr val="black"/>
                </a:solidFill>
              </a:rPr>
              <a:t>Space Radiation</a:t>
            </a:r>
          </a:p>
          <a:p>
            <a:pPr marL="285750" indent="-285750">
              <a:buFont typeface="Arial" panose="020B0604020202020204" pitchFamily="34" charset="0"/>
              <a:buChar char="•"/>
            </a:pPr>
            <a:r>
              <a:rPr lang="en-US" dirty="0">
                <a:solidFill>
                  <a:prstClr val="black"/>
                </a:solidFill>
              </a:rPr>
              <a:t>Aerospace Vehicle Design</a:t>
            </a:r>
          </a:p>
          <a:p>
            <a:pPr marL="285750" indent="-285750">
              <a:buFont typeface="Arial" panose="020B0604020202020204" pitchFamily="34" charset="0"/>
              <a:buChar char="•"/>
            </a:pPr>
            <a:r>
              <a:rPr lang="en-US" dirty="0">
                <a:solidFill>
                  <a:prstClr val="black"/>
                </a:solidFill>
              </a:rPr>
              <a:t>Carbon Nanotubes</a:t>
            </a:r>
          </a:p>
          <a:p>
            <a:pPr marL="285750" indent="-285750">
              <a:buFont typeface="Arial" panose="020B0604020202020204" pitchFamily="34" charset="0"/>
              <a:buChar char="•"/>
            </a:pPr>
            <a:r>
              <a:rPr lang="en-US" dirty="0">
                <a:solidFill>
                  <a:prstClr val="black"/>
                </a:solidFill>
              </a:rPr>
              <a:t>Autonomous Flight</a:t>
            </a:r>
          </a:p>
        </p:txBody>
      </p:sp>
      <p:sp>
        <p:nvSpPr>
          <p:cNvPr id="12" name="Rectangle 11"/>
          <p:cNvSpPr/>
          <p:nvPr/>
        </p:nvSpPr>
        <p:spPr>
          <a:xfrm>
            <a:off x="6348325" y="3729825"/>
            <a:ext cx="5739414" cy="2585323"/>
          </a:xfrm>
          <a:prstGeom prst="rect">
            <a:avLst/>
          </a:prstGeom>
        </p:spPr>
        <p:txBody>
          <a:bodyPr wrap="square">
            <a:spAutoFit/>
          </a:bodyPr>
          <a:lstStyle/>
          <a:p>
            <a:pPr algn="ctr"/>
            <a:r>
              <a:rPr lang="en-US" b="1" u="sng" dirty="0">
                <a:solidFill>
                  <a:prstClr val="black"/>
                </a:solidFill>
              </a:rPr>
              <a:t>Key </a:t>
            </a:r>
            <a:r>
              <a:rPr lang="en-US" b="1" u="sng" dirty="0" smtClean="0">
                <a:solidFill>
                  <a:prstClr val="black"/>
                </a:solidFill>
              </a:rPr>
              <a:t>Capabilities</a:t>
            </a: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Digest and analyze thousands of articles without reading</a:t>
            </a:r>
          </a:p>
          <a:p>
            <a:pPr marL="285750" indent="-285750">
              <a:buFont typeface="Arial" panose="020B0604020202020204" pitchFamily="34" charset="0"/>
              <a:buChar char="•"/>
            </a:pPr>
            <a:r>
              <a:rPr lang="en-US" dirty="0">
                <a:solidFill>
                  <a:prstClr val="black"/>
                </a:solidFill>
              </a:rPr>
              <a:t>Rapidly identify trends</a:t>
            </a:r>
          </a:p>
          <a:p>
            <a:pPr marL="285750" indent="-285750">
              <a:buFont typeface="Arial" panose="020B0604020202020204" pitchFamily="34" charset="0"/>
              <a:buChar char="•"/>
            </a:pPr>
            <a:r>
              <a:rPr lang="en-US" dirty="0">
                <a:solidFill>
                  <a:prstClr val="black"/>
                </a:solidFill>
              </a:rPr>
              <a:t>Identify expert connections </a:t>
            </a:r>
          </a:p>
          <a:p>
            <a:pPr marL="285750" indent="-285750">
              <a:buFont typeface="Arial" panose="020B0604020202020204" pitchFamily="34" charset="0"/>
              <a:buChar char="•"/>
            </a:pPr>
            <a:r>
              <a:rPr lang="en-US" dirty="0">
                <a:solidFill>
                  <a:prstClr val="black"/>
                </a:solidFill>
              </a:rPr>
              <a:t>Technology gap exploration</a:t>
            </a:r>
          </a:p>
          <a:p>
            <a:pPr marL="285750" indent="-285750">
              <a:buFont typeface="Arial" panose="020B0604020202020204" pitchFamily="34" charset="0"/>
              <a:buChar char="•"/>
            </a:pPr>
            <a:r>
              <a:rPr lang="en-US" dirty="0">
                <a:solidFill>
                  <a:prstClr val="black"/>
                </a:solidFill>
              </a:rPr>
              <a:t>Identify cross-domain research</a:t>
            </a:r>
          </a:p>
          <a:p>
            <a:pPr marL="285750" indent="-285750">
              <a:buFont typeface="Arial" panose="020B0604020202020204" pitchFamily="34" charset="0"/>
              <a:buChar char="•"/>
            </a:pPr>
            <a:r>
              <a:rPr lang="en-US" dirty="0">
                <a:solidFill>
                  <a:prstClr val="black"/>
                </a:solidFill>
              </a:rPr>
              <a:t>Knowledge Engineering</a:t>
            </a:r>
          </a:p>
          <a:p>
            <a:pPr marL="285750" indent="-285750">
              <a:buFont typeface="Arial" panose="020B0604020202020204" pitchFamily="34" charset="0"/>
              <a:buChar char="•"/>
            </a:pPr>
            <a:r>
              <a:rPr lang="en-US" dirty="0">
                <a:solidFill>
                  <a:prstClr val="black"/>
                </a:solidFill>
              </a:rPr>
              <a:t>Saving SME time</a:t>
            </a:r>
          </a:p>
        </p:txBody>
      </p:sp>
      <p:pic>
        <p:nvPicPr>
          <p:cNvPr id="13" name="Picture 3"/>
          <p:cNvPicPr>
            <a:picLocks noChangeAspect="1" noChangeArrowheads="1"/>
          </p:cNvPicPr>
          <p:nvPr/>
        </p:nvPicPr>
        <p:blipFill>
          <a:blip r:embed="rId4"/>
          <a:srcRect l="7843"/>
          <a:stretch>
            <a:fillRect/>
          </a:stretch>
        </p:blipFill>
        <p:spPr bwMode="auto">
          <a:xfrm>
            <a:off x="10479501" y="1438320"/>
            <a:ext cx="867140" cy="638832"/>
          </a:xfrm>
          <a:prstGeom prst="rect">
            <a:avLst/>
          </a:prstGeom>
          <a:noFill/>
          <a:ln w="9525">
            <a:noFill/>
            <a:miter lim="800000"/>
            <a:headEnd/>
            <a:tailEnd/>
          </a:ln>
        </p:spPr>
      </p:pic>
      <p:grpSp>
        <p:nvGrpSpPr>
          <p:cNvPr id="14" name="Group 13"/>
          <p:cNvGrpSpPr/>
          <p:nvPr/>
        </p:nvGrpSpPr>
        <p:grpSpPr>
          <a:xfrm>
            <a:off x="2304389" y="1039388"/>
            <a:ext cx="2442667" cy="2336407"/>
            <a:chOff x="4572000" y="1055238"/>
            <a:chExt cx="3810000" cy="3821562"/>
          </a:xfrm>
        </p:grpSpPr>
        <p:sp>
          <p:nvSpPr>
            <p:cNvPr id="15" name="Rectangle 14"/>
            <p:cNvSpPr/>
            <p:nvPr/>
          </p:nvSpPr>
          <p:spPr>
            <a:xfrm>
              <a:off x="4572000" y="1055238"/>
              <a:ext cx="3810000" cy="382156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descr="http://link.springer.com/article/10.3758%2FBF03195413/lookinside/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9300" y="1129536"/>
              <a:ext cx="1295400" cy="1675609"/>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http://link.springer.com/article/10.1007%2FBF02721956/lookinside/0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4561" y="1369423"/>
              <a:ext cx="1222566" cy="1619250"/>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descr="http://link.springer.com/article/10.3758%2FBF03195413/lookinside/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9205" y="1819119"/>
              <a:ext cx="1295400" cy="1675609"/>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descr="http://s3.amazonaws.com/libapps/accounts/9570/images/Stack-of-Journals-FIN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2837" y="3636613"/>
              <a:ext cx="1906248" cy="11140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mage result for photos of journal articl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4376" y="2507193"/>
              <a:ext cx="1560512" cy="23450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ink.springer.com/article/10.1007%2FBF02721956/lookinside/0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8061" y="1773528"/>
              <a:ext cx="1222566" cy="1619250"/>
            </a:xfrm>
            <a:prstGeom prst="rect">
              <a:avLst/>
            </a:prstGeom>
            <a:noFill/>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43000" y="1410044"/>
            <a:ext cx="2354264" cy="1754326"/>
          </a:xfrm>
          <a:prstGeom prst="rect">
            <a:avLst/>
          </a:prstGeom>
          <a:noFill/>
        </p:spPr>
        <p:txBody>
          <a:bodyPr wrap="square" rtlCol="0">
            <a:spAutoFit/>
          </a:bodyPr>
          <a:lstStyle/>
          <a:p>
            <a:pPr algn="ctr"/>
            <a:r>
              <a:rPr lang="en-US" dirty="0">
                <a:solidFill>
                  <a:srgbClr val="4472C4">
                    <a:lumMod val="75000"/>
                  </a:srgbClr>
                </a:solidFill>
              </a:rPr>
              <a:t>Analyzing and digesting </a:t>
            </a:r>
            <a:r>
              <a:rPr lang="en-US" dirty="0" smtClean="0">
                <a:solidFill>
                  <a:srgbClr val="4472C4">
                    <a:lumMod val="75000"/>
                  </a:srgbClr>
                </a:solidFill>
              </a:rPr>
              <a:t>all available information </a:t>
            </a:r>
            <a:r>
              <a:rPr lang="en-US" dirty="0">
                <a:solidFill>
                  <a:srgbClr val="4472C4">
                    <a:lumMod val="75000"/>
                  </a:srgbClr>
                </a:solidFill>
              </a:rPr>
              <a:t>is an impossible task for scientists and engineers</a:t>
            </a:r>
          </a:p>
        </p:txBody>
      </p:sp>
      <p:sp>
        <p:nvSpPr>
          <p:cNvPr id="23" name="Right Arrow 22"/>
          <p:cNvSpPr/>
          <p:nvPr/>
        </p:nvSpPr>
        <p:spPr>
          <a:xfrm>
            <a:off x="5228781" y="1344741"/>
            <a:ext cx="2165589" cy="1408126"/>
          </a:xfrm>
          <a:prstGeom prst="rightArrow">
            <a:avLst/>
          </a:prstGeom>
          <a:solidFill>
            <a:srgbClr val="0085C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prstClr val="white"/>
                </a:solidFill>
              </a:rPr>
              <a:t>Content </a:t>
            </a:r>
            <a:r>
              <a:rPr lang="en-US" sz="2000" b="1" dirty="0">
                <a:solidFill>
                  <a:prstClr val="white"/>
                </a:solidFill>
              </a:rPr>
              <a:t>Analytics</a:t>
            </a:r>
          </a:p>
        </p:txBody>
      </p:sp>
      <p:pic>
        <p:nvPicPr>
          <p:cNvPr id="24" name="Picture 23"/>
          <p:cNvPicPr>
            <a:picLocks noChangeAspect="1"/>
          </p:cNvPicPr>
          <p:nvPr/>
        </p:nvPicPr>
        <p:blipFill rotWithShape="1">
          <a:blip r:embed="rId9"/>
          <a:srcRect l="48313" t="-4" r="1059" b="29687"/>
          <a:stretch/>
        </p:blipFill>
        <p:spPr>
          <a:xfrm>
            <a:off x="7523475" y="872865"/>
            <a:ext cx="2956781" cy="2291505"/>
          </a:xfrm>
          <a:prstGeom prst="rect">
            <a:avLst/>
          </a:prstGeom>
        </p:spPr>
      </p:pic>
      <p:sp>
        <p:nvSpPr>
          <p:cNvPr id="25" name="Rectangle 24"/>
          <p:cNvSpPr/>
          <p:nvPr/>
        </p:nvSpPr>
        <p:spPr>
          <a:xfrm>
            <a:off x="3010706" y="4200295"/>
            <a:ext cx="3472700" cy="1477328"/>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rPr>
              <a:t>NASA Lessons Learned </a:t>
            </a:r>
          </a:p>
          <a:p>
            <a:pPr marL="285750" indent="-285750">
              <a:buFont typeface="Arial" panose="020B0604020202020204" pitchFamily="34" charset="0"/>
              <a:buChar char="•"/>
            </a:pPr>
            <a:r>
              <a:rPr lang="en-US" dirty="0">
                <a:solidFill>
                  <a:prstClr val="black"/>
                </a:solidFill>
              </a:rPr>
              <a:t>Uncertainty Quantification</a:t>
            </a:r>
          </a:p>
          <a:p>
            <a:pPr marL="285750" indent="-285750">
              <a:buFont typeface="Arial" panose="020B0604020202020204" pitchFamily="34" charset="0"/>
              <a:buChar char="•"/>
            </a:pPr>
            <a:r>
              <a:rPr lang="en-US" dirty="0" smtClean="0">
                <a:solidFill>
                  <a:prstClr val="black"/>
                </a:solidFill>
              </a:rPr>
              <a:t>Engineering Design Reviews</a:t>
            </a:r>
            <a:endParaRPr lang="en-US" dirty="0">
              <a:solidFill>
                <a:prstClr val="black"/>
              </a:solidFill>
            </a:endParaRPr>
          </a:p>
          <a:p>
            <a:pPr marL="285750" indent="-285750">
              <a:buFont typeface="Arial" panose="020B0604020202020204" pitchFamily="34" charset="0"/>
              <a:buChar char="•"/>
            </a:pPr>
            <a:r>
              <a:rPr lang="en-US" dirty="0">
                <a:solidFill>
                  <a:prstClr val="black"/>
                </a:solidFill>
              </a:rPr>
              <a:t>Human-Machine Teaming</a:t>
            </a:r>
          </a:p>
          <a:p>
            <a:pPr marL="285750" indent="-285750">
              <a:buFont typeface="Arial" panose="020B0604020202020204" pitchFamily="34" charset="0"/>
              <a:buChar char="•"/>
            </a:pPr>
            <a:endParaRPr lang="en-US" dirty="0">
              <a:solidFill>
                <a:prstClr val="black"/>
              </a:solidFill>
            </a:endParaRPr>
          </a:p>
        </p:txBody>
      </p:sp>
      <p:sp>
        <p:nvSpPr>
          <p:cNvPr id="26" name="Rectangle 25"/>
          <p:cNvSpPr/>
          <p:nvPr/>
        </p:nvSpPr>
        <p:spPr>
          <a:xfrm>
            <a:off x="2045269" y="3775321"/>
            <a:ext cx="1625894" cy="369332"/>
          </a:xfrm>
          <a:prstGeom prst="rect">
            <a:avLst/>
          </a:prstGeom>
        </p:spPr>
        <p:txBody>
          <a:bodyPr wrap="none">
            <a:spAutoFit/>
          </a:bodyPr>
          <a:lstStyle/>
          <a:p>
            <a:pPr algn="ctr"/>
            <a:r>
              <a:rPr lang="en-US" b="1" u="sng" dirty="0">
                <a:solidFill>
                  <a:prstClr val="black"/>
                </a:solidFill>
              </a:rPr>
              <a:t>Key </a:t>
            </a:r>
            <a:r>
              <a:rPr lang="en-US" b="1" u="sng" dirty="0" smtClean="0">
                <a:solidFill>
                  <a:prstClr val="black"/>
                </a:solidFill>
              </a:rPr>
              <a:t>Collections</a:t>
            </a:r>
            <a:endParaRPr lang="en-US" dirty="0">
              <a:solidFill>
                <a:prstClr val="black"/>
              </a:solidFill>
            </a:endParaRPr>
          </a:p>
        </p:txBody>
      </p:sp>
      <p:sp>
        <p:nvSpPr>
          <p:cNvPr id="27" name="TextBox 26"/>
          <p:cNvSpPr txBox="1"/>
          <p:nvPr/>
        </p:nvSpPr>
        <p:spPr>
          <a:xfrm>
            <a:off x="10385776" y="2048804"/>
            <a:ext cx="1088897" cy="646331"/>
          </a:xfrm>
          <a:prstGeom prst="rect">
            <a:avLst/>
          </a:prstGeom>
          <a:noFill/>
        </p:spPr>
        <p:txBody>
          <a:bodyPr wrap="square" rtlCol="0">
            <a:spAutoFit/>
          </a:bodyPr>
          <a:lstStyle/>
          <a:p>
            <a:pPr algn="ctr"/>
            <a:r>
              <a:rPr lang="en-US" sz="1200" dirty="0">
                <a:solidFill>
                  <a:srgbClr val="4472C4">
                    <a:lumMod val="75000"/>
                  </a:srgbClr>
                </a:solidFill>
              </a:rPr>
              <a:t>Watson Content Analytics</a:t>
            </a:r>
          </a:p>
        </p:txBody>
      </p:sp>
      <p:pic>
        <p:nvPicPr>
          <p:cNvPr id="28" name="Picture 27"/>
          <p:cNvPicPr>
            <a:picLocks noChangeAspect="1"/>
          </p:cNvPicPr>
          <p:nvPr/>
        </p:nvPicPr>
        <p:blipFill>
          <a:blip r:embed="rId10"/>
          <a:stretch>
            <a:fillRect/>
          </a:stretch>
        </p:blipFill>
        <p:spPr>
          <a:xfrm>
            <a:off x="877611" y="5591734"/>
            <a:ext cx="685043" cy="689501"/>
          </a:xfrm>
          <a:prstGeom prst="rect">
            <a:avLst/>
          </a:prstGeom>
        </p:spPr>
      </p:pic>
      <p:pic>
        <p:nvPicPr>
          <p:cNvPr id="29" name="Picture 28"/>
          <p:cNvPicPr>
            <a:picLocks noChangeAspect="1"/>
          </p:cNvPicPr>
          <p:nvPr/>
        </p:nvPicPr>
        <p:blipFill rotWithShape="1">
          <a:blip r:embed="rId11"/>
          <a:srcRect l="16423" t="13384" r="29093" b="-1216"/>
          <a:stretch/>
        </p:blipFill>
        <p:spPr>
          <a:xfrm>
            <a:off x="1940434" y="5659735"/>
            <a:ext cx="677548" cy="61595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p:cNvPicPr>
            <a:picLocks noChangeAspect="1"/>
          </p:cNvPicPr>
          <p:nvPr/>
        </p:nvPicPr>
        <p:blipFill>
          <a:blip r:embed="rId12"/>
          <a:stretch>
            <a:fillRect/>
          </a:stretch>
        </p:blipFill>
        <p:spPr>
          <a:xfrm>
            <a:off x="3129680" y="5667216"/>
            <a:ext cx="811296" cy="6084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Oval 30"/>
          <p:cNvSpPr/>
          <p:nvPr/>
        </p:nvSpPr>
        <p:spPr>
          <a:xfrm>
            <a:off x="4296265" y="5620849"/>
            <a:ext cx="882452" cy="654839"/>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27541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464092" y="1430949"/>
            <a:ext cx="11395587" cy="5089766"/>
          </a:xfrm>
          <a:prstGeom prst="rect">
            <a:avLst/>
          </a:prstGeom>
        </p:spPr>
      </p:pic>
      <p:sp>
        <p:nvSpPr>
          <p:cNvPr id="25603" name="Rectangle 6"/>
          <p:cNvSpPr>
            <a:spLocks noChangeArrowheads="1"/>
          </p:cNvSpPr>
          <p:nvPr/>
        </p:nvSpPr>
        <p:spPr bwMode="auto">
          <a:xfrm>
            <a:off x="1477737" y="2138593"/>
            <a:ext cx="295571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eaLnBrk="0" hangingPunct="0">
              <a:lnSpc>
                <a:spcPct val="110000"/>
              </a:lnSpc>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eaLnBrk="0" hangingPunct="0">
              <a:spcBef>
                <a:spcPct val="20000"/>
              </a:spcBef>
              <a:buChar char="•"/>
              <a:defRPr sz="2000">
                <a:solidFill>
                  <a:schemeClr val="bg1"/>
                </a:solidFill>
                <a:latin typeface="Arial" panose="020B0604020202020204" pitchFamily="34" charset="0"/>
                <a:ea typeface="ヒラギノ角ゴ Pro W3"/>
                <a:cs typeface="ヒラギノ角ゴ Pro W3"/>
              </a:defRPr>
            </a:lvl2pPr>
            <a:lvl3pPr marL="1143000" indent="-228600" eaLnBrk="0" hangingPunct="0">
              <a:lnSpc>
                <a:spcPct val="110000"/>
              </a:lnSpc>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a:cs typeface="ヒラギノ角ゴ Pro W3"/>
              </a:defRPr>
            </a:lvl3pPr>
            <a:lvl4pPr marL="16002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4pPr>
            <a:lvl5pPr marL="20574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9pPr>
          </a:lstStyle>
          <a:p>
            <a:pPr algn="ctr" eaLnBrk="1" hangingPunct="1">
              <a:lnSpc>
                <a:spcPct val="100000"/>
              </a:lnSpc>
              <a:spcBef>
                <a:spcPct val="0"/>
              </a:spcBef>
              <a:buFontTx/>
              <a:buNone/>
            </a:pPr>
            <a:r>
              <a:rPr lang="en-US" altLang="en-US" sz="1800" dirty="0">
                <a:solidFill>
                  <a:srgbClr val="4472C4">
                    <a:lumMod val="50000"/>
                  </a:srgbClr>
                </a:solidFill>
                <a:ea typeface="SimSun" panose="02010600030101010101" pitchFamily="2" charset="-122"/>
                <a:cs typeface="Arial" panose="020B0604020202020204" pitchFamily="34" charset="0"/>
              </a:rPr>
              <a:t>Understand </a:t>
            </a:r>
            <a:br>
              <a:rPr lang="en-US" altLang="en-US" sz="1800" dirty="0">
                <a:solidFill>
                  <a:srgbClr val="4472C4">
                    <a:lumMod val="50000"/>
                  </a:srgbClr>
                </a:solidFill>
                <a:ea typeface="SimSun" panose="02010600030101010101" pitchFamily="2" charset="-122"/>
                <a:cs typeface="Arial" panose="020B0604020202020204" pitchFamily="34" charset="0"/>
              </a:rPr>
            </a:br>
            <a:r>
              <a:rPr lang="en-US" altLang="en-US" sz="1800" dirty="0">
                <a:solidFill>
                  <a:srgbClr val="4472C4">
                    <a:lumMod val="50000"/>
                  </a:srgbClr>
                </a:solidFill>
                <a:ea typeface="SimSun" panose="02010600030101010101" pitchFamily="2" charset="-122"/>
                <a:cs typeface="Arial" panose="020B0604020202020204" pitchFamily="34" charset="0"/>
              </a:rPr>
              <a:t>scientific and domain </a:t>
            </a:r>
            <a:r>
              <a:rPr lang="en-US" altLang="en-US" sz="1800" dirty="0" smtClean="0">
                <a:solidFill>
                  <a:srgbClr val="4472C4">
                    <a:lumMod val="50000"/>
                  </a:srgbClr>
                </a:solidFill>
                <a:ea typeface="SimSun" panose="02010600030101010101" pitchFamily="2" charset="-122"/>
                <a:cs typeface="Arial" panose="020B0604020202020204" pitchFamily="34" charset="0"/>
              </a:rPr>
              <a:t>language using NLP</a:t>
            </a:r>
            <a:endParaRPr lang="en-US" altLang="en-US" sz="1800" dirty="0">
              <a:solidFill>
                <a:srgbClr val="4472C4">
                  <a:lumMod val="50000"/>
                </a:srgbClr>
              </a:solidFill>
              <a:ea typeface="SimSun" panose="02010600030101010101" pitchFamily="2" charset="-122"/>
              <a:cs typeface="Arial" panose="020B0604020202020204" pitchFamily="34" charset="0"/>
            </a:endParaRPr>
          </a:p>
        </p:txBody>
      </p:sp>
      <p:sp>
        <p:nvSpPr>
          <p:cNvPr id="25604" name="Rectangle 8"/>
          <p:cNvSpPr>
            <a:spLocks noChangeArrowheads="1"/>
          </p:cNvSpPr>
          <p:nvPr/>
        </p:nvSpPr>
        <p:spPr bwMode="auto">
          <a:xfrm>
            <a:off x="2256937" y="3950985"/>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lnSpc>
                <a:spcPct val="110000"/>
              </a:lnSpc>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eaLnBrk="0" hangingPunct="0">
              <a:spcBef>
                <a:spcPct val="20000"/>
              </a:spcBef>
              <a:buChar char="•"/>
              <a:defRPr sz="2000">
                <a:solidFill>
                  <a:schemeClr val="bg1"/>
                </a:solidFill>
                <a:latin typeface="Arial" panose="020B0604020202020204" pitchFamily="34" charset="0"/>
                <a:ea typeface="ヒラギノ角ゴ Pro W3"/>
                <a:cs typeface="ヒラギノ角ゴ Pro W3"/>
              </a:defRPr>
            </a:lvl2pPr>
            <a:lvl3pPr marL="1143000" indent="-228600" eaLnBrk="0" hangingPunct="0">
              <a:lnSpc>
                <a:spcPct val="110000"/>
              </a:lnSpc>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a:cs typeface="ヒラギノ角ゴ Pro W3"/>
              </a:defRPr>
            </a:lvl3pPr>
            <a:lvl4pPr marL="16002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4pPr>
            <a:lvl5pPr marL="20574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9pPr>
          </a:lstStyle>
          <a:p>
            <a:pPr algn="ctr" eaLnBrk="1" hangingPunct="1">
              <a:lnSpc>
                <a:spcPct val="100000"/>
              </a:lnSpc>
              <a:spcBef>
                <a:spcPct val="0"/>
              </a:spcBef>
              <a:buFontTx/>
              <a:buNone/>
            </a:pPr>
            <a:r>
              <a:rPr lang="en-US" altLang="en-US" sz="1800" dirty="0">
                <a:solidFill>
                  <a:srgbClr val="7030A0"/>
                </a:solidFill>
                <a:ea typeface="SimSun" panose="02010600030101010101" pitchFamily="2" charset="-122"/>
                <a:cs typeface="Arial" panose="020B0604020202020204" pitchFamily="34" charset="0"/>
              </a:rPr>
              <a:t>Adapt and learn quickly from inquires, results, selections and iteration</a:t>
            </a:r>
          </a:p>
        </p:txBody>
      </p:sp>
      <p:sp>
        <p:nvSpPr>
          <p:cNvPr id="25605" name="Rectangle 7"/>
          <p:cNvSpPr>
            <a:spLocks noChangeArrowheads="1"/>
          </p:cNvSpPr>
          <p:nvPr/>
        </p:nvSpPr>
        <p:spPr bwMode="auto">
          <a:xfrm>
            <a:off x="8127271" y="1884465"/>
            <a:ext cx="261000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eaLnBrk="0" hangingPunct="0">
              <a:lnSpc>
                <a:spcPct val="110000"/>
              </a:lnSpc>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eaLnBrk="0" hangingPunct="0">
              <a:spcBef>
                <a:spcPct val="20000"/>
              </a:spcBef>
              <a:buChar char="•"/>
              <a:defRPr sz="2000">
                <a:solidFill>
                  <a:schemeClr val="bg1"/>
                </a:solidFill>
                <a:latin typeface="Arial" panose="020B0604020202020204" pitchFamily="34" charset="0"/>
                <a:ea typeface="ヒラギノ角ゴ Pro W3"/>
                <a:cs typeface="ヒラギノ角ゴ Pro W3"/>
              </a:defRPr>
            </a:lvl2pPr>
            <a:lvl3pPr marL="1143000" indent="-228600" eaLnBrk="0" hangingPunct="0">
              <a:lnSpc>
                <a:spcPct val="110000"/>
              </a:lnSpc>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a:cs typeface="ヒラギノ角ゴ Pro W3"/>
              </a:defRPr>
            </a:lvl3pPr>
            <a:lvl4pPr marL="16002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4pPr>
            <a:lvl5pPr marL="20574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9pPr>
          </a:lstStyle>
          <a:p>
            <a:pPr algn="ctr" eaLnBrk="1" hangingPunct="1">
              <a:lnSpc>
                <a:spcPct val="100000"/>
              </a:lnSpc>
              <a:spcBef>
                <a:spcPct val="0"/>
              </a:spcBef>
              <a:buFontTx/>
              <a:buNone/>
            </a:pPr>
            <a:r>
              <a:rPr lang="en-US" altLang="en-US" sz="1800" dirty="0">
                <a:solidFill>
                  <a:srgbClr val="00B050"/>
                </a:solidFill>
                <a:ea typeface="SimSun" panose="02010600030101010101" pitchFamily="2" charset="-122"/>
                <a:cs typeface="Arial" panose="020B0604020202020204" pitchFamily="34" charset="0"/>
              </a:rPr>
              <a:t>Compose and visualize </a:t>
            </a:r>
            <a:r>
              <a:rPr lang="en-US" altLang="en-US" sz="1800" dirty="0" smtClean="0">
                <a:solidFill>
                  <a:srgbClr val="00B050"/>
                </a:solidFill>
                <a:ea typeface="SimSun" panose="02010600030101010101" pitchFamily="2" charset="-122"/>
                <a:cs typeface="Arial" panose="020B0604020202020204" pitchFamily="34" charset="0"/>
              </a:rPr>
              <a:t>discoveries and answers</a:t>
            </a:r>
            <a:endParaRPr lang="en-US" altLang="en-US" sz="1800" dirty="0">
              <a:solidFill>
                <a:srgbClr val="00B050"/>
              </a:solidFill>
              <a:ea typeface="SimSun" panose="02010600030101010101" pitchFamily="2" charset="-122"/>
              <a:cs typeface="Arial" panose="020B0604020202020204" pitchFamily="34" charset="0"/>
            </a:endParaRPr>
          </a:p>
        </p:txBody>
      </p:sp>
      <p:graphicFrame>
        <p:nvGraphicFramePr>
          <p:cNvPr id="38" name="Content Placeholder 3"/>
          <p:cNvGraphicFramePr>
            <a:graphicFrameLocks/>
          </p:cNvGraphicFramePr>
          <p:nvPr>
            <p:extLst>
              <p:ext uri="{D42A27DB-BD31-4B8C-83A1-F6EECF244321}">
                <p14:modId xmlns:p14="http://schemas.microsoft.com/office/powerpoint/2010/main" val="2974130399"/>
              </p:ext>
            </p:extLst>
          </p:nvPr>
        </p:nvGraphicFramePr>
        <p:xfrm>
          <a:off x="2001227" y="5661391"/>
          <a:ext cx="8042887" cy="417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5608" name="Group 39"/>
          <p:cNvGrpSpPr>
            <a:grpSpLocks noChangeAspect="1"/>
          </p:cNvGrpSpPr>
          <p:nvPr/>
        </p:nvGrpSpPr>
        <p:grpSpPr bwMode="auto">
          <a:xfrm>
            <a:off x="4062417" y="1828800"/>
            <a:ext cx="4067175" cy="2973388"/>
            <a:chOff x="1501" y="1075"/>
            <a:chExt cx="2700" cy="1974"/>
          </a:xfrm>
        </p:grpSpPr>
        <p:sp>
          <p:nvSpPr>
            <p:cNvPr id="25617" name="Oval 27"/>
            <p:cNvSpPr>
              <a:spLocks noChangeArrowheads="1"/>
            </p:cNvSpPr>
            <p:nvPr/>
          </p:nvSpPr>
          <p:spPr bwMode="auto">
            <a:xfrm rot="-557166">
              <a:off x="1520" y="1317"/>
              <a:ext cx="2617" cy="1335"/>
            </a:xfrm>
            <a:prstGeom prst="ellipse">
              <a:avLst/>
            </a:prstGeom>
            <a:noFill/>
            <a:ln w="38100">
              <a:solidFill>
                <a:srgbClr val="00B0F0"/>
              </a:solidFill>
              <a:round/>
              <a:headEnd/>
              <a:tailEnd/>
            </a:ln>
            <a:effectLst>
              <a:outerShdw dist="23000" dir="5400000" rotWithShape="0">
                <a:srgbClr val="80808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lnSpc>
                  <a:spcPct val="110000"/>
                </a:lnSpc>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eaLnBrk="0" hangingPunct="0">
                <a:spcBef>
                  <a:spcPct val="20000"/>
                </a:spcBef>
                <a:buChar char="•"/>
                <a:defRPr sz="2000">
                  <a:solidFill>
                    <a:schemeClr val="bg1"/>
                  </a:solidFill>
                  <a:latin typeface="Arial" panose="020B0604020202020204" pitchFamily="34" charset="0"/>
                  <a:ea typeface="ヒラギノ角ゴ Pro W3"/>
                  <a:cs typeface="ヒラギノ角ゴ Pro W3"/>
                </a:defRPr>
              </a:lvl2pPr>
              <a:lvl3pPr marL="1143000" indent="-228600" eaLnBrk="0" hangingPunct="0">
                <a:lnSpc>
                  <a:spcPct val="110000"/>
                </a:lnSpc>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a:cs typeface="ヒラギノ角ゴ Pro W3"/>
                </a:defRPr>
              </a:lvl3pPr>
              <a:lvl4pPr marL="16002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4pPr>
              <a:lvl5pPr marL="20574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9pPr>
            </a:lstStyle>
            <a:p>
              <a:pPr algn="ctr" eaLnBrk="1" hangingPunct="1">
                <a:lnSpc>
                  <a:spcPct val="100000"/>
                </a:lnSpc>
                <a:spcBef>
                  <a:spcPct val="0"/>
                </a:spcBef>
                <a:buFontTx/>
                <a:buNone/>
              </a:pPr>
              <a:endParaRPr lang="en-US" altLang="en-US" sz="1200" dirty="0">
                <a:solidFill>
                  <a:srgbClr val="FFFFFF"/>
                </a:solidFill>
                <a:latin typeface="Calibri" panose="020F0502020204030204" pitchFamily="34" charset="0"/>
                <a:ea typeface="MS PGothic" panose="020B0600070205080204" pitchFamily="34" charset="-128"/>
                <a:cs typeface="Calibri" panose="020F0502020204030204" pitchFamily="34" charset="0"/>
              </a:endParaRPr>
            </a:p>
          </p:txBody>
        </p:sp>
        <p:pic>
          <p:nvPicPr>
            <p:cNvPr id="15" name="Picture 15" descr="http://www.brightsideofnews.com/Data/2011_5_24/IBM-Watson-Becomes-a-Doctor-Take-Two-Aspirin/IBM_Watson_FutureComputing_.jpg"/>
            <p:cNvPicPr>
              <a:picLocks noChangeAspect="1" noChangeArrowheads="1"/>
            </p:cNvPicPr>
            <p:nvPr/>
          </p:nvPicPr>
          <p:blipFill rotWithShape="1">
            <a:blip r:embed="rId9" cstate="print">
              <a:extLst/>
            </a:blip>
            <a:srcRect l="37500" t="11364" r="454" b="5909"/>
            <a:stretch/>
          </p:blipFill>
          <p:spPr bwMode="auto">
            <a:xfrm flipH="1">
              <a:off x="1606" y="1324"/>
              <a:ext cx="500" cy="551"/>
            </a:xfrm>
            <a:prstGeom prst="ellipse">
              <a:avLst/>
            </a:prstGeom>
            <a:noFill/>
            <a:ln w="76200">
              <a:solidFill>
                <a:srgbClr val="0070C0"/>
              </a:solidFill>
              <a:miter lim="800000"/>
              <a:headEnd/>
              <a:tailEnd/>
            </a:ln>
            <a:effectLst>
              <a:outerShdw blurRad="76200" dist="76200" dir="5400000" algn="t" rotWithShape="0">
                <a:prstClr val="black">
                  <a:alpha val="30000"/>
                </a:prstClr>
              </a:outerShdw>
            </a:effectLst>
            <a:extLst/>
          </p:spPr>
        </p:pic>
        <p:pic>
          <p:nvPicPr>
            <p:cNvPr id="22" name="Picture 21"/>
            <p:cNvPicPr>
              <a:picLocks noChangeAspect="1"/>
            </p:cNvPicPr>
            <p:nvPr/>
          </p:nvPicPr>
          <p:blipFill rotWithShape="1">
            <a:blip r:embed="rId10" cstate="print">
              <a:duotone>
                <a:prstClr val="black"/>
                <a:srgbClr val="92D050">
                  <a:tint val="45000"/>
                  <a:satMod val="400000"/>
                </a:srgbClr>
              </a:duotone>
              <a:extLst/>
            </a:blip>
            <a:srcRect l="4241" t="2843" r="1398"/>
            <a:stretch/>
          </p:blipFill>
          <p:spPr bwMode="auto">
            <a:xfrm>
              <a:off x="3581" y="1131"/>
              <a:ext cx="513" cy="526"/>
            </a:xfrm>
            <a:prstGeom prst="ellipse">
              <a:avLst/>
            </a:prstGeom>
            <a:ln w="76200">
              <a:solidFill>
                <a:srgbClr val="00B050"/>
              </a:solidFill>
            </a:ln>
            <a:effectLst>
              <a:outerShdw blurRad="76200" dist="76200" dir="5400000" algn="t" rotWithShape="0">
                <a:prstClr val="black">
                  <a:alpha val="30000"/>
                </a:prstClr>
              </a:outerShdw>
            </a:effectLst>
          </p:spPr>
        </p:pic>
        <p:pic>
          <p:nvPicPr>
            <p:cNvPr id="21" name="Picture 22" descr="http://t1.gstatic.com/images?q=tbn:ANd9GcS8RXjNcxL_LG-tuEuiOP7x8rEixlGuXuxiuA7wxFFrEygdVhfXvw"/>
            <p:cNvPicPr>
              <a:picLocks noChangeAspect="1" noChangeArrowheads="1"/>
            </p:cNvPicPr>
            <p:nvPr/>
          </p:nvPicPr>
          <p:blipFill rotWithShape="1">
            <a:blip r:embed="rId11">
              <a:extLst/>
            </a:blip>
            <a:srcRect l="29854" r="2324"/>
            <a:stretch/>
          </p:blipFill>
          <p:spPr bwMode="auto">
            <a:xfrm>
              <a:off x="1856" y="2346"/>
              <a:ext cx="516" cy="551"/>
            </a:xfrm>
            <a:prstGeom prst="ellipse">
              <a:avLst/>
            </a:prstGeom>
            <a:noFill/>
            <a:ln w="76200">
              <a:solidFill>
                <a:srgbClr val="7030A0"/>
              </a:solidFill>
            </a:ln>
            <a:effectLst>
              <a:outerShdw blurRad="76200" dist="76200" dir="5400000" algn="t" rotWithShape="0">
                <a:prstClr val="black">
                  <a:alpha val="30000"/>
                </a:prstClr>
              </a:outerShdw>
            </a:effectLst>
            <a:extLst/>
          </p:spPr>
        </p:pic>
        <p:pic>
          <p:nvPicPr>
            <p:cNvPr id="25621" name="Picture 36" descr="watson graphi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8" y="1630"/>
              <a:ext cx="715" cy="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22" descr="http://t1.gstatic.com/images?q=tbn:ANd9GcS8RXjNcxL_LG-tuEuiOP7x8rEixlGuXuxiuA7wxFFrEygdVhfXvw"/>
            <p:cNvPicPr>
              <a:picLocks noChangeAspect="1" noChangeArrowheads="1"/>
            </p:cNvPicPr>
            <p:nvPr/>
          </p:nvPicPr>
          <p:blipFill rotWithShape="1">
            <a:blip r:embed="rId11">
              <a:extLst/>
            </a:blip>
            <a:srcRect l="29854" r="2324"/>
            <a:stretch/>
          </p:blipFill>
          <p:spPr bwMode="auto">
            <a:xfrm>
              <a:off x="3536" y="2034"/>
              <a:ext cx="516" cy="551"/>
            </a:xfrm>
            <a:prstGeom prst="ellipse">
              <a:avLst/>
            </a:prstGeom>
            <a:noFill/>
            <a:ln w="76200">
              <a:solidFill>
                <a:schemeClr val="accent1">
                  <a:lumMod val="75000"/>
                </a:schemeClr>
              </a:solidFill>
            </a:ln>
            <a:effectLst>
              <a:outerShdw blurRad="76200" dist="76200" dir="5400000" algn="t" rotWithShape="0">
                <a:prstClr val="black">
                  <a:alpha val="30000"/>
                </a:prstClr>
              </a:outerShdw>
            </a:effectLst>
            <a:extLst/>
          </p:spPr>
        </p:pic>
      </p:grpSp>
      <p:sp>
        <p:nvSpPr>
          <p:cNvPr id="25609" name="Rectangle 7"/>
          <p:cNvSpPr>
            <a:spLocks noChangeArrowheads="1"/>
          </p:cNvSpPr>
          <p:nvPr/>
        </p:nvSpPr>
        <p:spPr bwMode="auto">
          <a:xfrm>
            <a:off x="8252049" y="3448110"/>
            <a:ext cx="284581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eaLnBrk="0" hangingPunct="0">
              <a:lnSpc>
                <a:spcPct val="110000"/>
              </a:lnSpc>
              <a:spcBef>
                <a:spcPct val="20000"/>
              </a:spcBef>
              <a:buChar char="•"/>
              <a:defRPr sz="2000">
                <a:solidFill>
                  <a:schemeClr val="tx1"/>
                </a:solidFill>
                <a:latin typeface="Arial" panose="020B0604020202020204" pitchFamily="34" charset="0"/>
                <a:ea typeface="ヒラギノ角ゴ Pro W3"/>
                <a:cs typeface="ヒラギノ角ゴ Pro W3"/>
              </a:defRPr>
            </a:lvl1pPr>
            <a:lvl2pPr marL="742950" indent="-285750" eaLnBrk="0" hangingPunct="0">
              <a:spcBef>
                <a:spcPct val="20000"/>
              </a:spcBef>
              <a:buChar char="•"/>
              <a:defRPr sz="2000">
                <a:solidFill>
                  <a:schemeClr val="bg1"/>
                </a:solidFill>
                <a:latin typeface="Arial" panose="020B0604020202020204" pitchFamily="34" charset="0"/>
                <a:ea typeface="ヒラギノ角ゴ Pro W3"/>
                <a:cs typeface="ヒラギノ角ゴ Pro W3"/>
              </a:defRPr>
            </a:lvl2pPr>
            <a:lvl3pPr marL="1143000" indent="-228600" eaLnBrk="0" hangingPunct="0">
              <a:lnSpc>
                <a:spcPct val="110000"/>
              </a:lnSpc>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a:cs typeface="ヒラギノ角ゴ Pro W3"/>
              </a:defRPr>
            </a:lvl3pPr>
            <a:lvl4pPr marL="16002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4pPr>
            <a:lvl5pPr marL="2057400" indent="-228600" eaLnBrk="0" hangingPunct="0">
              <a:spcBef>
                <a:spcPct val="20000"/>
              </a:spcBef>
              <a:buChar char="»"/>
              <a:defRPr sz="2800">
                <a:solidFill>
                  <a:schemeClr val="bg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ea typeface="ヒラギノ角ゴ Pro W3"/>
                <a:cs typeface="ヒラギノ角ゴ Pro W3"/>
              </a:defRPr>
            </a:lvl9pPr>
          </a:lstStyle>
          <a:p>
            <a:pPr algn="ctr" eaLnBrk="1" hangingPunct="1">
              <a:lnSpc>
                <a:spcPct val="100000"/>
              </a:lnSpc>
              <a:spcBef>
                <a:spcPct val="0"/>
              </a:spcBef>
              <a:buFontTx/>
              <a:buNone/>
            </a:pPr>
            <a:r>
              <a:rPr lang="en-US" altLang="en-US" sz="1800" dirty="0">
                <a:solidFill>
                  <a:srgbClr val="5B9BD5">
                    <a:lumMod val="75000"/>
                  </a:srgbClr>
                </a:solidFill>
                <a:ea typeface="SimSun" panose="02010600030101010101" pitchFamily="2" charset="-122"/>
                <a:cs typeface="Arial" panose="020B0604020202020204" pitchFamily="34" charset="0"/>
              </a:rPr>
              <a:t>Generate new hypothesis and discoveries</a:t>
            </a:r>
          </a:p>
        </p:txBody>
      </p:sp>
      <p:grpSp>
        <p:nvGrpSpPr>
          <p:cNvPr id="25610" name="Group 42"/>
          <p:cNvGrpSpPr>
            <a:grpSpLocks/>
          </p:cNvGrpSpPr>
          <p:nvPr/>
        </p:nvGrpSpPr>
        <p:grpSpPr bwMode="auto">
          <a:xfrm>
            <a:off x="2814642" y="6048380"/>
            <a:ext cx="6505575" cy="352425"/>
            <a:chOff x="861" y="3756"/>
            <a:chExt cx="4098" cy="222"/>
          </a:xfrm>
        </p:grpSpPr>
        <p:sp>
          <p:nvSpPr>
            <p:cNvPr id="40" name="Right Arrow 39"/>
            <p:cNvSpPr>
              <a:spLocks noChangeArrowheads="1"/>
            </p:cNvSpPr>
            <p:nvPr/>
          </p:nvSpPr>
          <p:spPr bwMode="auto">
            <a:xfrm rot="16200000">
              <a:off x="2811" y="3822"/>
              <a:ext cx="218" cy="99"/>
            </a:xfrm>
            <a:prstGeom prst="rightArrow">
              <a:avLst>
                <a:gd name="adj1" fmla="val 47759"/>
                <a:gd name="adj2" fmla="val 54398"/>
              </a:avLst>
            </a:prstGeom>
            <a:solidFill>
              <a:srgbClr val="4D4D4D"/>
            </a:solidFill>
            <a:ln w="9525" algn="ctr">
              <a:solidFill>
                <a:srgbClr val="4D4D4D"/>
              </a:solidFill>
              <a:miter lim="800000"/>
              <a:headEnd/>
              <a:tailEnd/>
            </a:ln>
          </p:spPr>
          <p:txBody>
            <a:bodyPr vert="eaVert" anchor="ctr"/>
            <a:lstStyle/>
            <a:p>
              <a:pPr algn="ctr">
                <a:defRPr/>
              </a:pPr>
              <a:endParaRPr lang="en-US" sz="6000" kern="0" dirty="0">
                <a:solidFill>
                  <a:srgbClr val="FFFFFF"/>
                </a:solidFill>
              </a:endParaRPr>
            </a:p>
          </p:txBody>
        </p:sp>
        <p:sp>
          <p:nvSpPr>
            <p:cNvPr id="43" name="Right Arrow 42"/>
            <p:cNvSpPr>
              <a:spLocks noChangeArrowheads="1"/>
            </p:cNvSpPr>
            <p:nvPr/>
          </p:nvSpPr>
          <p:spPr bwMode="auto">
            <a:xfrm rot="-5400000">
              <a:off x="3723" y="3822"/>
              <a:ext cx="218" cy="99"/>
            </a:xfrm>
            <a:prstGeom prst="rightArrow">
              <a:avLst>
                <a:gd name="adj1" fmla="val 47759"/>
                <a:gd name="adj2" fmla="val 54480"/>
              </a:avLst>
            </a:prstGeom>
            <a:solidFill>
              <a:srgbClr val="4D4D4D"/>
            </a:solidFill>
            <a:ln w="9525" algn="ctr">
              <a:solidFill>
                <a:srgbClr val="4D4D4D"/>
              </a:solidFill>
              <a:miter lim="800000"/>
              <a:headEnd/>
              <a:tailEnd/>
            </a:ln>
          </p:spPr>
          <p:txBody>
            <a:bodyPr vert="eaVert" anchor="ctr"/>
            <a:lstStyle/>
            <a:p>
              <a:pPr algn="ctr">
                <a:defRPr/>
              </a:pPr>
              <a:endParaRPr lang="en-US" sz="6000" kern="0" dirty="0">
                <a:solidFill>
                  <a:srgbClr val="FFFFFF"/>
                </a:solidFill>
              </a:endParaRPr>
            </a:p>
          </p:txBody>
        </p:sp>
        <p:sp>
          <p:nvSpPr>
            <p:cNvPr id="44" name="Right Arrow 43"/>
            <p:cNvSpPr>
              <a:spLocks noChangeArrowheads="1"/>
            </p:cNvSpPr>
            <p:nvPr/>
          </p:nvSpPr>
          <p:spPr bwMode="auto">
            <a:xfrm rot="-5400000">
              <a:off x="1755" y="3822"/>
              <a:ext cx="218" cy="99"/>
            </a:xfrm>
            <a:prstGeom prst="rightArrow">
              <a:avLst>
                <a:gd name="adj1" fmla="val 47759"/>
                <a:gd name="adj2" fmla="val 54480"/>
              </a:avLst>
            </a:prstGeom>
            <a:solidFill>
              <a:srgbClr val="4D4D4D"/>
            </a:solidFill>
            <a:ln w="9525" algn="ctr">
              <a:solidFill>
                <a:srgbClr val="4D4D4D"/>
              </a:solidFill>
              <a:miter lim="800000"/>
              <a:headEnd/>
              <a:tailEnd/>
            </a:ln>
          </p:spPr>
          <p:txBody>
            <a:bodyPr vert="eaVert" anchor="ctr"/>
            <a:lstStyle/>
            <a:p>
              <a:pPr algn="ctr">
                <a:defRPr/>
              </a:pPr>
              <a:endParaRPr lang="en-US" sz="6000" kern="0" dirty="0">
                <a:solidFill>
                  <a:srgbClr val="FFFFFF"/>
                </a:solidFill>
              </a:endParaRPr>
            </a:p>
          </p:txBody>
        </p:sp>
        <p:sp>
          <p:nvSpPr>
            <p:cNvPr id="48" name="Right Arrow 47"/>
            <p:cNvSpPr>
              <a:spLocks noChangeArrowheads="1"/>
            </p:cNvSpPr>
            <p:nvPr/>
          </p:nvSpPr>
          <p:spPr bwMode="auto">
            <a:xfrm rot="-5400000">
              <a:off x="795" y="3822"/>
              <a:ext cx="218" cy="99"/>
            </a:xfrm>
            <a:prstGeom prst="rightArrow">
              <a:avLst>
                <a:gd name="adj1" fmla="val 47759"/>
                <a:gd name="adj2" fmla="val 54480"/>
              </a:avLst>
            </a:prstGeom>
            <a:solidFill>
              <a:srgbClr val="4D4D4D"/>
            </a:solidFill>
            <a:ln w="9525" algn="ctr">
              <a:solidFill>
                <a:srgbClr val="4D4D4D"/>
              </a:solidFill>
              <a:miter lim="800000"/>
              <a:headEnd/>
              <a:tailEnd/>
            </a:ln>
          </p:spPr>
          <p:txBody>
            <a:bodyPr vert="eaVert" anchor="ctr"/>
            <a:lstStyle/>
            <a:p>
              <a:pPr algn="ctr">
                <a:defRPr/>
              </a:pPr>
              <a:endParaRPr lang="en-US" sz="6000" kern="0" dirty="0">
                <a:solidFill>
                  <a:srgbClr val="FFFFFF"/>
                </a:solidFill>
              </a:endParaRPr>
            </a:p>
          </p:txBody>
        </p:sp>
        <p:sp>
          <p:nvSpPr>
            <p:cNvPr id="2" name="Right Arrow 42"/>
            <p:cNvSpPr>
              <a:spLocks noChangeArrowheads="1"/>
            </p:cNvSpPr>
            <p:nvPr/>
          </p:nvSpPr>
          <p:spPr bwMode="auto">
            <a:xfrm rot="-5400000">
              <a:off x="4794" y="3821"/>
              <a:ext cx="218" cy="99"/>
            </a:xfrm>
            <a:prstGeom prst="rightArrow">
              <a:avLst>
                <a:gd name="adj1" fmla="val 47759"/>
                <a:gd name="adj2" fmla="val 54480"/>
              </a:avLst>
            </a:prstGeom>
            <a:solidFill>
              <a:srgbClr val="4D4D4D"/>
            </a:solidFill>
            <a:ln w="9525" algn="ctr">
              <a:solidFill>
                <a:srgbClr val="4D4D4D"/>
              </a:solidFill>
              <a:miter lim="800000"/>
              <a:headEnd/>
              <a:tailEnd/>
            </a:ln>
          </p:spPr>
          <p:txBody>
            <a:bodyPr vert="eaVert" anchor="ctr"/>
            <a:lstStyle/>
            <a:p>
              <a:pPr algn="ctr">
                <a:defRPr/>
              </a:pPr>
              <a:endParaRPr lang="en-US" sz="6000" kern="0" dirty="0">
                <a:solidFill>
                  <a:srgbClr val="FFFFFF"/>
                </a:solidFill>
              </a:endParaRPr>
            </a:p>
          </p:txBody>
        </p:sp>
        <p:cxnSp>
          <p:nvCxnSpPr>
            <p:cNvPr id="25616" name="Straight Connector 41"/>
            <p:cNvCxnSpPr>
              <a:cxnSpLocks noChangeShapeType="1"/>
            </p:cNvCxnSpPr>
            <p:nvPr/>
          </p:nvCxnSpPr>
          <p:spPr bwMode="auto">
            <a:xfrm>
              <a:off x="884" y="3960"/>
              <a:ext cx="4051" cy="18"/>
            </a:xfrm>
            <a:prstGeom prst="line">
              <a:avLst/>
            </a:prstGeom>
            <a:noFill/>
            <a:ln w="76200" algn="ctr">
              <a:solidFill>
                <a:srgbClr val="4D4D4D"/>
              </a:solidFill>
              <a:round/>
              <a:headEnd/>
              <a:tailEnd/>
            </a:ln>
            <a:extLst>
              <a:ext uri="{909E8E84-426E-40dd-AFC4-6F175D3DCCD1}">
                <a14:hiddenFill xmlns="" xmlns:a14="http://schemas.microsoft.com/office/drawing/2010/main">
                  <a:noFill/>
                </a14:hiddenFill>
              </a:ext>
            </a:extLst>
          </p:spPr>
        </p:cxnSp>
      </p:grpSp>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5168" y="5716867"/>
            <a:ext cx="881895" cy="683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978124" y="2018683"/>
            <a:ext cx="312906" cy="369332"/>
          </a:xfrm>
          <a:prstGeom prst="rect">
            <a:avLst/>
          </a:prstGeom>
        </p:spPr>
        <p:txBody>
          <a:bodyPr wrap="none">
            <a:spAutoFit/>
          </a:bodyPr>
          <a:lstStyle/>
          <a:p>
            <a:r>
              <a:rPr lang="en-US" dirty="0" smtClean="0">
                <a:solidFill>
                  <a:srgbClr val="4472C4">
                    <a:lumMod val="50000"/>
                  </a:srgbClr>
                </a:solidFill>
                <a:latin typeface="Arial" panose="020B0604020202020204" pitchFamily="34" charset="0"/>
                <a:ea typeface="SimSun" panose="02010600030101010101" pitchFamily="2" charset="-122"/>
                <a:cs typeface="Arial" panose="020B0604020202020204" pitchFamily="34" charset="0"/>
              </a:rPr>
              <a:t>1</a:t>
            </a:r>
            <a:endParaRPr lang="en-US" dirty="0">
              <a:solidFill>
                <a:prstClr val="black"/>
              </a:solidFill>
            </a:endParaRPr>
          </a:p>
        </p:txBody>
      </p:sp>
      <p:sp>
        <p:nvSpPr>
          <p:cNvPr id="4" name="Rectangle 3"/>
          <p:cNvSpPr/>
          <p:nvPr/>
        </p:nvSpPr>
        <p:spPr>
          <a:xfrm>
            <a:off x="6910342" y="1788918"/>
            <a:ext cx="312906" cy="369332"/>
          </a:xfrm>
          <a:prstGeom prst="rect">
            <a:avLst/>
          </a:prstGeom>
        </p:spPr>
        <p:txBody>
          <a:bodyPr wrap="none">
            <a:spAutoFit/>
          </a:bodyPr>
          <a:lstStyle/>
          <a:p>
            <a:r>
              <a:rPr lang="en-US" dirty="0" smtClean="0">
                <a:solidFill>
                  <a:srgbClr val="00B050"/>
                </a:solidFill>
                <a:latin typeface="Arial" panose="020B0604020202020204" pitchFamily="34" charset="0"/>
                <a:ea typeface="SimSun" panose="02010600030101010101" pitchFamily="2" charset="-122"/>
                <a:cs typeface="Arial" panose="020B0604020202020204" pitchFamily="34" charset="0"/>
              </a:rPr>
              <a:t>4</a:t>
            </a:r>
            <a:endParaRPr lang="en-US"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4344668" y="3503083"/>
            <a:ext cx="312906" cy="369332"/>
          </a:xfrm>
          <a:prstGeom prst="rect">
            <a:avLst/>
          </a:prstGeom>
        </p:spPr>
        <p:txBody>
          <a:bodyPr wrap="none">
            <a:spAutoFit/>
          </a:bodyPr>
          <a:lstStyle/>
          <a:p>
            <a:r>
              <a:rPr lang="en-US" dirty="0" smtClean="0">
                <a:solidFill>
                  <a:srgbClr val="7030A0"/>
                </a:solidFill>
                <a:latin typeface="Arial" panose="020B0604020202020204" pitchFamily="34" charset="0"/>
                <a:ea typeface="SimSun" panose="02010600030101010101" pitchFamily="2" charset="-122"/>
                <a:cs typeface="Arial" panose="020B0604020202020204" pitchFamily="34" charset="0"/>
              </a:rPr>
              <a:t>2</a:t>
            </a:r>
            <a:endParaRPr lang="en-US"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6818622" y="3246772"/>
            <a:ext cx="312906" cy="369332"/>
          </a:xfrm>
          <a:prstGeom prst="rect">
            <a:avLst/>
          </a:prstGeom>
        </p:spPr>
        <p:txBody>
          <a:bodyPr wrap="none">
            <a:spAutoFit/>
          </a:bodyPr>
          <a:lstStyle/>
          <a:p>
            <a:r>
              <a:rPr lang="en-US" dirty="0" smtClean="0">
                <a:solidFill>
                  <a:srgbClr val="5B9BD5">
                    <a:lumMod val="75000"/>
                  </a:srgbClr>
                </a:solidFill>
                <a:latin typeface="Arial" panose="020B0604020202020204" pitchFamily="34" charset="0"/>
                <a:ea typeface="SimSun" panose="02010600030101010101" pitchFamily="2" charset="-122"/>
                <a:cs typeface="Arial" panose="020B0604020202020204" pitchFamily="34" charset="0"/>
              </a:rPr>
              <a:t>3</a:t>
            </a:r>
            <a:endParaRPr lang="en-US" dirty="0">
              <a:solidFill>
                <a:prstClr val="black"/>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33" name="Picture 32"/>
          <p:cNvPicPr>
            <a:picLocks noChangeAspect="1"/>
          </p:cNvPicPr>
          <p:nvPr/>
        </p:nvPicPr>
        <p:blipFill>
          <a:blip r:embed="rId15"/>
          <a:stretch>
            <a:fillRect/>
          </a:stretch>
        </p:blipFill>
        <p:spPr>
          <a:xfrm>
            <a:off x="10913071" y="74325"/>
            <a:ext cx="1123207" cy="715826"/>
          </a:xfrm>
          <a:prstGeom prst="rect">
            <a:avLst/>
          </a:prstGeom>
        </p:spPr>
      </p:pic>
      <p:sp>
        <p:nvSpPr>
          <p:cNvPr id="34" name="TextBox 33"/>
          <p:cNvSpPr txBox="1"/>
          <p:nvPr/>
        </p:nvSpPr>
        <p:spPr>
          <a:xfrm>
            <a:off x="10609361" y="759647"/>
            <a:ext cx="1730625"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36" name="TextBox 35"/>
          <p:cNvSpPr txBox="1"/>
          <p:nvPr/>
        </p:nvSpPr>
        <p:spPr>
          <a:xfrm>
            <a:off x="248926" y="1232004"/>
            <a:ext cx="6120579" cy="461665"/>
          </a:xfrm>
          <a:prstGeom prst="rect">
            <a:avLst/>
          </a:prstGeom>
          <a:solidFill>
            <a:schemeClr val="accent5">
              <a:lumMod val="50000"/>
            </a:schemeClr>
          </a:solidFill>
          <a:ln>
            <a:solidFill>
              <a:srgbClr val="5B77CC"/>
            </a:solidFill>
          </a:ln>
        </p:spPr>
        <p:txBody>
          <a:bodyPr wrap="square" rtlCol="0">
            <a:spAutoFit/>
          </a:bodyPr>
          <a:lstStyle/>
          <a:p>
            <a:pPr algn="ctr"/>
            <a:r>
              <a:rPr lang="en-US" sz="2400" i="1" dirty="0" smtClean="0">
                <a:solidFill>
                  <a:prstClr val="white"/>
                </a:solidFill>
              </a:rPr>
              <a:t>Cognitive Computing (IBM Watson) </a:t>
            </a:r>
            <a:endParaRPr lang="en-US" sz="2400" i="1" dirty="0">
              <a:solidFill>
                <a:prstClr val="white"/>
              </a:solidFill>
            </a:endParaRPr>
          </a:p>
        </p:txBody>
      </p:sp>
      <p:sp>
        <p:nvSpPr>
          <p:cNvPr id="42" name="TextBox 41"/>
          <p:cNvSpPr txBox="1"/>
          <p:nvPr/>
        </p:nvSpPr>
        <p:spPr>
          <a:xfrm>
            <a:off x="1511304" y="83523"/>
            <a:ext cx="9144000" cy="646331"/>
          </a:xfrm>
          <a:prstGeom prst="rect">
            <a:avLst/>
          </a:prstGeom>
          <a:noFill/>
        </p:spPr>
        <p:txBody>
          <a:bodyPr wrap="square" rtlCol="0">
            <a:spAutoFit/>
          </a:bodyPr>
          <a:lstStyle/>
          <a:p>
            <a:pPr algn="ctr"/>
            <a:r>
              <a:rPr lang="en-US" sz="3600" dirty="0" smtClean="0">
                <a:solidFill>
                  <a:srgbClr val="000085"/>
                </a:solidFill>
                <a:latin typeface="+mj-lt"/>
              </a:rPr>
              <a:t>IBM Methodology</a:t>
            </a:r>
            <a:endParaRPr lang="en-US" sz="3600" dirty="0">
              <a:solidFill>
                <a:srgbClr val="000085"/>
              </a:solidFill>
              <a:latin typeface="+mj-lt"/>
            </a:endParaRPr>
          </a:p>
        </p:txBody>
      </p:sp>
    </p:spTree>
    <p:extLst>
      <p:ext uri="{BB962C8B-B14F-4D97-AF65-F5344CB8AC3E}">
        <p14:creationId xmlns:p14="http://schemas.microsoft.com/office/powerpoint/2010/main" val="413389474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0"/>
          <p:cNvSpPr txBox="1"/>
          <p:nvPr/>
        </p:nvSpPr>
        <p:spPr>
          <a:xfrm>
            <a:off x="2626242" y="139888"/>
            <a:ext cx="6855626" cy="5847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US" sz="3600" dirty="0" smtClean="0">
                <a:solidFill>
                  <a:srgbClr val="000085"/>
                </a:solidFill>
                <a:latin typeface="+mj-lt"/>
                <a:ea typeface="Calibri"/>
                <a:cs typeface="Calibri"/>
                <a:sym typeface="Calibri"/>
              </a:rPr>
              <a:t>Watson Discovery </a:t>
            </a:r>
            <a:r>
              <a:rPr lang="en-US" sz="3600" dirty="0" smtClean="0">
                <a:solidFill>
                  <a:srgbClr val="000085"/>
                </a:solidFill>
                <a:latin typeface="+mj-lt"/>
                <a:ea typeface="Calibri"/>
                <a:cs typeface="Calibri"/>
                <a:sym typeface="Calibri"/>
              </a:rPr>
              <a:t>Advisory</a:t>
            </a:r>
            <a:endParaRPr lang="en-US" sz="3600" dirty="0">
              <a:solidFill>
                <a:srgbClr val="000085"/>
              </a:solidFill>
              <a:latin typeface="+mj-lt"/>
              <a:ea typeface="Calibri"/>
              <a:cs typeface="Calibri"/>
              <a:sym typeface="Calibri"/>
            </a:endParaRPr>
          </a:p>
        </p:txBody>
      </p:sp>
      <p:pic>
        <p:nvPicPr>
          <p:cNvPr id="5" name="Shape 173"/>
          <p:cNvPicPr preferRelativeResize="0"/>
          <p:nvPr/>
        </p:nvPicPr>
        <p:blipFill rotWithShape="1">
          <a:blip r:embed="rId2">
            <a:alphaModFix/>
          </a:blip>
          <a:srcRect t="9078" b="-3946"/>
          <a:stretch/>
        </p:blipFill>
        <p:spPr>
          <a:xfrm>
            <a:off x="6268004" y="1475473"/>
            <a:ext cx="5560828" cy="3200400"/>
          </a:xfrm>
          <a:prstGeom prst="rect">
            <a:avLst/>
          </a:prstGeom>
          <a:noFill/>
          <a:ln>
            <a:noFill/>
          </a:ln>
        </p:spPr>
      </p:pic>
      <p:pic>
        <p:nvPicPr>
          <p:cNvPr id="6" name="Shape 174"/>
          <p:cNvPicPr preferRelativeResize="0"/>
          <p:nvPr/>
        </p:nvPicPr>
        <p:blipFill rotWithShape="1">
          <a:blip r:embed="rId3">
            <a:alphaModFix/>
          </a:blip>
          <a:srcRect t="8740" b="-3329"/>
          <a:stretch/>
        </p:blipFill>
        <p:spPr>
          <a:xfrm>
            <a:off x="315539" y="1475474"/>
            <a:ext cx="5424267" cy="3200399"/>
          </a:xfrm>
          <a:prstGeom prst="rect">
            <a:avLst/>
          </a:prstGeom>
          <a:noFill/>
          <a:ln>
            <a:noFill/>
          </a:ln>
        </p:spPr>
      </p:pic>
      <p:sp>
        <p:nvSpPr>
          <p:cNvPr id="7" name="Shape 175"/>
          <p:cNvSpPr txBox="1"/>
          <p:nvPr/>
        </p:nvSpPr>
        <p:spPr>
          <a:xfrm>
            <a:off x="826575" y="1144871"/>
            <a:ext cx="4402200" cy="4617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US" sz="1800" b="1" dirty="0">
                <a:solidFill>
                  <a:srgbClr val="000000"/>
                </a:solidFill>
                <a:latin typeface="Calibri"/>
                <a:ea typeface="Calibri"/>
                <a:cs typeface="Calibri"/>
                <a:sym typeface="Calibri"/>
              </a:rPr>
              <a:t>Watson Aerospace Innovation Advisor</a:t>
            </a:r>
          </a:p>
        </p:txBody>
      </p:sp>
      <p:sp>
        <p:nvSpPr>
          <p:cNvPr id="8" name="Shape 176"/>
          <p:cNvSpPr txBox="1"/>
          <p:nvPr/>
        </p:nvSpPr>
        <p:spPr>
          <a:xfrm>
            <a:off x="6730686" y="1144871"/>
            <a:ext cx="4290900" cy="4617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US" sz="1800" b="1" dirty="0">
                <a:solidFill>
                  <a:srgbClr val="000000"/>
                </a:solidFill>
                <a:latin typeface="Calibri"/>
                <a:ea typeface="Calibri"/>
                <a:cs typeface="Calibri"/>
                <a:sym typeface="Calibri"/>
              </a:rPr>
              <a:t>Watson Pilot Advisor</a:t>
            </a:r>
          </a:p>
        </p:txBody>
      </p:sp>
      <p:sp>
        <p:nvSpPr>
          <p:cNvPr id="11" name="Shape 179"/>
          <p:cNvSpPr txBox="1"/>
          <p:nvPr/>
        </p:nvSpPr>
        <p:spPr>
          <a:xfrm>
            <a:off x="679329" y="4929396"/>
            <a:ext cx="4696689" cy="1336293"/>
          </a:xfrm>
          <a:prstGeom prst="rect">
            <a:avLst/>
          </a:prstGeom>
          <a:noFill/>
          <a:ln>
            <a:noFill/>
          </a:ln>
        </p:spPr>
        <p:txBody>
          <a:bodyPr lIns="91425" tIns="91425" rIns="91425" bIns="91425" anchor="t" anchorCtr="0">
            <a:noAutofit/>
          </a:bodyPr>
          <a:lstStyle/>
          <a:p>
            <a:pPr marL="457200" lvl="0" indent="-304800" rtl="0">
              <a:lnSpc>
                <a:spcPct val="115000"/>
              </a:lnSpc>
              <a:spcBef>
                <a:spcPts val="400"/>
              </a:spcBef>
              <a:buClr>
                <a:schemeClr val="dk1"/>
              </a:buClr>
              <a:buSzPct val="100000"/>
              <a:buChar char="●"/>
            </a:pPr>
            <a:r>
              <a:rPr lang="en-US" sz="1400" dirty="0">
                <a:solidFill>
                  <a:schemeClr val="dk1"/>
                </a:solidFill>
                <a:latin typeface="+mj-lt"/>
              </a:rPr>
              <a:t>Explore documents to assess existing regulatory environment for autonomous vehicles</a:t>
            </a:r>
          </a:p>
          <a:p>
            <a:pPr marL="457200" lvl="0" indent="-304800" rtl="0">
              <a:lnSpc>
                <a:spcPct val="115000"/>
              </a:lnSpc>
              <a:spcBef>
                <a:spcPts val="400"/>
              </a:spcBef>
              <a:buClr>
                <a:schemeClr val="dk1"/>
              </a:buClr>
              <a:buSzPct val="100000"/>
              <a:buChar char="●"/>
            </a:pPr>
            <a:r>
              <a:rPr lang="en-US" sz="1400" dirty="0">
                <a:solidFill>
                  <a:schemeClr val="dk1"/>
                </a:solidFill>
                <a:latin typeface="+mj-lt"/>
              </a:rPr>
              <a:t>Gain new insights to guide On Demand Mobility (ODM) technology and policy development</a:t>
            </a:r>
          </a:p>
          <a:p>
            <a:pPr marL="457200" lvl="0" indent="-304800" rtl="0">
              <a:lnSpc>
                <a:spcPct val="115000"/>
              </a:lnSpc>
              <a:spcBef>
                <a:spcPts val="400"/>
              </a:spcBef>
              <a:buClr>
                <a:schemeClr val="dk1"/>
              </a:buClr>
              <a:buSzPct val="100000"/>
              <a:buChar char="●"/>
            </a:pPr>
            <a:r>
              <a:rPr lang="en-US" sz="1400" dirty="0">
                <a:solidFill>
                  <a:schemeClr val="dk1"/>
                </a:solidFill>
                <a:latin typeface="+mj-lt"/>
              </a:rPr>
              <a:t>Proof of Concept underway</a:t>
            </a:r>
          </a:p>
          <a:p>
            <a:pPr lvl="0" rtl="0">
              <a:spcBef>
                <a:spcPts val="0"/>
              </a:spcBef>
              <a:buNone/>
            </a:pPr>
            <a:endParaRPr dirty="0"/>
          </a:p>
        </p:txBody>
      </p:sp>
      <p:sp>
        <p:nvSpPr>
          <p:cNvPr id="12" name="Shape 180"/>
          <p:cNvSpPr txBox="1"/>
          <p:nvPr/>
        </p:nvSpPr>
        <p:spPr>
          <a:xfrm>
            <a:off x="6268004" y="4689742"/>
            <a:ext cx="5560828" cy="1815600"/>
          </a:xfrm>
          <a:prstGeom prst="rect">
            <a:avLst/>
          </a:prstGeom>
          <a:noFill/>
          <a:ln>
            <a:noFill/>
          </a:ln>
        </p:spPr>
        <p:txBody>
          <a:bodyPr lIns="91425" tIns="91425" rIns="91425" bIns="91425" anchor="t" anchorCtr="0">
            <a:noAutofit/>
          </a:bodyPr>
          <a:lstStyle/>
          <a:p>
            <a:pPr marL="457200" indent="-304800">
              <a:buSzPct val="100000"/>
              <a:buFontTx/>
              <a:buChar char="●"/>
            </a:pPr>
            <a:r>
              <a:rPr lang="en-US" sz="1400" dirty="0">
                <a:latin typeface="+mj-lt"/>
              </a:rPr>
              <a:t>Explore how </a:t>
            </a:r>
            <a:r>
              <a:rPr lang="en-US" sz="1400" dirty="0" smtClean="0">
                <a:latin typeface="+mj-lt"/>
              </a:rPr>
              <a:t>– during an emergency event – a member of a commercial flight crew could be assisted in bringing the aircraft </a:t>
            </a:r>
            <a:r>
              <a:rPr lang="en-US" sz="1400" dirty="0">
                <a:latin typeface="+mj-lt"/>
              </a:rPr>
              <a:t>under </a:t>
            </a:r>
            <a:r>
              <a:rPr lang="en-US" sz="1400" dirty="0" smtClean="0">
                <a:latin typeface="+mj-lt"/>
              </a:rPr>
              <a:t>control by accessing information from:</a:t>
            </a:r>
          </a:p>
          <a:p>
            <a:pPr marL="914400" lvl="1" indent="-304800">
              <a:buSzPct val="100000"/>
              <a:buFont typeface="Courier New" panose="02070309020205020404" pitchFamily="49" charset="0"/>
              <a:buChar char="o"/>
            </a:pPr>
            <a:r>
              <a:rPr lang="en-US" sz="1400" dirty="0" smtClean="0">
                <a:latin typeface="+mj-lt"/>
              </a:rPr>
              <a:t>operation </a:t>
            </a:r>
            <a:r>
              <a:rPr lang="en-US" sz="1400" dirty="0" smtClean="0">
                <a:latin typeface="+mj-lt"/>
              </a:rPr>
              <a:t>manuals</a:t>
            </a:r>
          </a:p>
          <a:p>
            <a:pPr marL="914400" lvl="1" indent="-304800">
              <a:buSzPct val="100000"/>
              <a:buFont typeface="Courier New" panose="02070309020205020404" pitchFamily="49" charset="0"/>
              <a:buChar char="o"/>
            </a:pPr>
            <a:r>
              <a:rPr lang="en-US" sz="1400" dirty="0">
                <a:latin typeface="+mj-lt"/>
              </a:rPr>
              <a:t>s</a:t>
            </a:r>
            <a:r>
              <a:rPr lang="en-US" sz="1400" dirty="0" smtClean="0">
                <a:latin typeface="+mj-lt"/>
              </a:rPr>
              <a:t>imilar prior events</a:t>
            </a:r>
          </a:p>
          <a:p>
            <a:pPr marL="914400" lvl="1" indent="-304800">
              <a:buSzPct val="100000"/>
              <a:buFont typeface="Courier New" panose="02070309020205020404" pitchFamily="49" charset="0"/>
              <a:buChar char="o"/>
            </a:pPr>
            <a:r>
              <a:rPr lang="en-US" sz="1400" dirty="0" smtClean="0">
                <a:latin typeface="+mj-lt"/>
              </a:rPr>
              <a:t>general </a:t>
            </a:r>
            <a:r>
              <a:rPr lang="en-US" sz="1400" dirty="0">
                <a:latin typeface="+mj-lt"/>
              </a:rPr>
              <a:t>aviation </a:t>
            </a:r>
            <a:r>
              <a:rPr lang="en-US" sz="1400" dirty="0" smtClean="0">
                <a:latin typeface="+mj-lt"/>
              </a:rPr>
              <a:t>information</a:t>
            </a:r>
          </a:p>
          <a:p>
            <a:pPr marL="914400" lvl="1" indent="-304800">
              <a:buSzPct val="100000"/>
              <a:buFont typeface="Courier New" panose="02070309020205020404" pitchFamily="49" charset="0"/>
              <a:buChar char="o"/>
            </a:pPr>
            <a:r>
              <a:rPr lang="en-US" sz="1400" dirty="0" smtClean="0">
                <a:latin typeface="+mj-lt"/>
              </a:rPr>
              <a:t>weather conditions</a:t>
            </a:r>
          </a:p>
          <a:p>
            <a:pPr marL="609600" lvl="1">
              <a:buSzPct val="100000"/>
            </a:pPr>
            <a:endParaRPr sz="1400" dirty="0">
              <a:latin typeface="+mj-lt"/>
            </a:endParaRPr>
          </a:p>
          <a:p>
            <a:pPr marL="457200" lvl="0" indent="-304800" rtl="0">
              <a:spcBef>
                <a:spcPts val="0"/>
              </a:spcBef>
              <a:buSzPct val="100000"/>
              <a:buChar char="●"/>
            </a:pPr>
            <a:r>
              <a:rPr lang="en-US" sz="1400" dirty="0">
                <a:latin typeface="+mj-lt"/>
              </a:rPr>
              <a:t>Proof of Concept completed in December 2016</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14" name="Picture 13"/>
          <p:cNvPicPr>
            <a:picLocks noChangeAspect="1"/>
          </p:cNvPicPr>
          <p:nvPr/>
        </p:nvPicPr>
        <p:blipFill>
          <a:blip r:embed="rId5"/>
          <a:stretch>
            <a:fillRect/>
          </a:stretch>
        </p:blipFill>
        <p:spPr>
          <a:xfrm>
            <a:off x="10913071" y="74325"/>
            <a:ext cx="1123207" cy="715826"/>
          </a:xfrm>
          <a:prstGeom prst="rect">
            <a:avLst/>
          </a:prstGeom>
        </p:spPr>
      </p:pic>
      <p:sp>
        <p:nvSpPr>
          <p:cNvPr id="15" name="TextBox 14"/>
          <p:cNvSpPr txBox="1"/>
          <p:nvPr/>
        </p:nvSpPr>
        <p:spPr>
          <a:xfrm>
            <a:off x="10609361" y="759647"/>
            <a:ext cx="1730625"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4153156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nasa_centers_image.jpg"/>
          <p:cNvPicPr>
            <a:picLocks noChangeAspect="1"/>
          </p:cNvPicPr>
          <p:nvPr/>
        </p:nvPicPr>
        <p:blipFill rotWithShape="1">
          <a:blip r:embed="rId2">
            <a:extLst>
              <a:ext uri="{28A0092B-C50C-407E-A947-70E740481C1C}">
                <a14:useLocalDpi xmlns:a14="http://schemas.microsoft.com/office/drawing/2010/main"/>
              </a:ext>
            </a:extLst>
          </a:blip>
          <a:srcRect t="7453" b="2522"/>
          <a:stretch/>
        </p:blipFill>
        <p:spPr bwMode="auto">
          <a:xfrm>
            <a:off x="1892300" y="1469419"/>
            <a:ext cx="8405812"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2886075" y="114300"/>
            <a:ext cx="6418263" cy="646113"/>
          </a:xfrm>
          <a:prstGeom prst="rect">
            <a:avLst/>
          </a:prstGeom>
          <a:noFill/>
        </p:spPr>
        <p:txBody>
          <a:bodyPr>
            <a:spAutoFit/>
          </a:bodyPr>
          <a:lstStyle/>
          <a:p>
            <a:pPr algn="ctr">
              <a:defRPr/>
            </a:pPr>
            <a:r>
              <a:rPr lang="en-US" sz="3600" dirty="0">
                <a:solidFill>
                  <a:srgbClr val="000085"/>
                </a:solidFill>
                <a:latin typeface="Calibri Light" panose="020F0302020204030204"/>
                <a:cs typeface="Arial" pitchFamily="34" charset="0"/>
              </a:rPr>
              <a:t>NASA  Vision and Centers</a:t>
            </a:r>
          </a:p>
        </p:txBody>
      </p:sp>
      <p:sp>
        <p:nvSpPr>
          <p:cNvPr id="6149" name="TextBox 8"/>
          <p:cNvSpPr txBox="1">
            <a:spLocks noChangeArrowheads="1"/>
          </p:cNvSpPr>
          <p:nvPr/>
        </p:nvSpPr>
        <p:spPr bwMode="auto">
          <a:xfrm>
            <a:off x="380206" y="1025106"/>
            <a:ext cx="11430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1600" b="1" i="1" dirty="0" smtClean="0">
                <a:solidFill>
                  <a:prstClr val="black"/>
                </a:solidFill>
              </a:rPr>
              <a:t>NASA Vision: “</a:t>
            </a:r>
            <a:r>
              <a:rPr lang="en-US" altLang="en-US" sz="1600" b="1" i="1" dirty="0" smtClean="0">
                <a:solidFill>
                  <a:prstClr val="black"/>
                </a:solidFill>
                <a:cs typeface="Arial" panose="020B0604020202020204" pitchFamily="34" charset="0"/>
              </a:rPr>
              <a:t>To reach for new heights and reveal the unknown so that what we do and learn will benefit all humankind</a:t>
            </a:r>
            <a:r>
              <a:rPr lang="en-US" altLang="en-US" sz="1600" b="1" i="1" dirty="0" smtClean="0">
                <a:solidFill>
                  <a:prstClr val="black"/>
                </a:solidFill>
              </a:rPr>
              <a:t>”</a:t>
            </a:r>
            <a:endParaRPr lang="en-US" altLang="en-US" sz="1600" b="1" dirty="0" smtClean="0">
              <a:solidFill>
                <a:prstClr val="black"/>
              </a:solidFill>
            </a:endParaRPr>
          </a:p>
        </p:txBody>
      </p:sp>
      <p:sp>
        <p:nvSpPr>
          <p:cNvPr id="2" name="Slide Number Placeholder 1"/>
          <p:cNvSpPr>
            <a:spLocks noGrp="1"/>
          </p:cNvSpPr>
          <p:nvPr>
            <p:ph type="sldNum" sz="quarter" idx="12"/>
          </p:nvPr>
        </p:nvSpPr>
        <p:spPr>
          <a:xfrm>
            <a:off x="10171113" y="6408738"/>
            <a:ext cx="366712" cy="365125"/>
          </a:xfrm>
        </p:spPr>
        <p:txBody>
          <a:bodyPr/>
          <a:lstStyle/>
          <a:p>
            <a:pPr>
              <a:defRPr/>
            </a:pPr>
            <a:fld id="{6982E4E0-F571-430E-9ED2-75E4F849E420}" type="slidenum">
              <a:rPr lang="en-US">
                <a:solidFill>
                  <a:prstClr val="black">
                    <a:tint val="75000"/>
                  </a:prstClr>
                </a:solidFill>
              </a:rPr>
              <a:pPr>
                <a:defRPr/>
              </a:pPr>
              <a:t>2</a:t>
            </a:fld>
            <a:endParaRPr lang="en-US" dirty="0">
              <a:solidFill>
                <a:prstClr val="black">
                  <a:tint val="75000"/>
                </a:prst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11" name="Picture 10"/>
          <p:cNvPicPr>
            <a:picLocks noChangeAspect="1"/>
          </p:cNvPicPr>
          <p:nvPr/>
        </p:nvPicPr>
        <p:blipFill>
          <a:blip r:embed="rId4"/>
          <a:stretch>
            <a:fillRect/>
          </a:stretch>
        </p:blipFill>
        <p:spPr>
          <a:xfrm>
            <a:off x="10913071" y="74325"/>
            <a:ext cx="1123207" cy="715826"/>
          </a:xfrm>
          <a:prstGeom prst="rect">
            <a:avLst/>
          </a:prstGeom>
        </p:spPr>
      </p:pic>
      <p:sp>
        <p:nvSpPr>
          <p:cNvPr id="12" name="TextBox 11"/>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2560561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hape 111"/>
          <p:cNvGraphicFramePr/>
          <p:nvPr>
            <p:extLst>
              <p:ext uri="{D42A27DB-BD31-4B8C-83A1-F6EECF244321}">
                <p14:modId xmlns:p14="http://schemas.microsoft.com/office/powerpoint/2010/main" val="798362462"/>
              </p:ext>
            </p:extLst>
          </p:nvPr>
        </p:nvGraphicFramePr>
        <p:xfrm>
          <a:off x="511604" y="1178250"/>
          <a:ext cx="10964174" cy="5077327"/>
        </p:xfrm>
        <a:graphic>
          <a:graphicData uri="http://schemas.openxmlformats.org/drawingml/2006/table">
            <a:tbl>
              <a:tblPr>
                <a:noFill/>
              </a:tblPr>
              <a:tblGrid>
                <a:gridCol w="1436413"/>
                <a:gridCol w="2869568"/>
                <a:gridCol w="3180391"/>
                <a:gridCol w="3477802"/>
              </a:tblGrid>
              <a:tr h="27830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1" dirty="0">
                          <a:solidFill>
                            <a:schemeClr val="bg1"/>
                          </a:solidFill>
                          <a:latin typeface="+mn-lt"/>
                        </a:rPr>
                        <a:t>Area</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1" dirty="0">
                          <a:solidFill>
                            <a:schemeClr val="bg1"/>
                          </a:solidFill>
                          <a:latin typeface="+mn-lt"/>
                        </a:rPr>
                        <a:t>Past</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1" dirty="0">
                          <a:solidFill>
                            <a:schemeClr val="bg1"/>
                          </a:solidFill>
                          <a:latin typeface="+mn-lt"/>
                        </a:rPr>
                        <a:t>Present &amp; Near Term</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1" dirty="0">
                          <a:solidFill>
                            <a:schemeClr val="bg1"/>
                          </a:solidFill>
                          <a:latin typeface="+mn-lt"/>
                        </a:rPr>
                        <a:t>Future Possibilities</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2060"/>
                    </a:solidFill>
                  </a:tcPr>
                </a:tc>
              </a:tr>
              <a:tr h="17812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1" dirty="0">
                          <a:solidFill>
                            <a:srgbClr val="000085"/>
                          </a:solidFill>
                          <a:latin typeface="+mn-lt"/>
                        </a:rPr>
                        <a:t>Machine Learning</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0" dirty="0" err="1" smtClean="0">
                          <a:latin typeface="+mn-lt"/>
                        </a:rPr>
                        <a:t>Aeroelastic</a:t>
                      </a:r>
                      <a:r>
                        <a:rPr lang="en-US" b="0" dirty="0" smtClean="0">
                          <a:latin typeface="+mn-lt"/>
                        </a:rPr>
                        <a:t> Flutter</a:t>
                      </a:r>
                      <a:r>
                        <a:rPr lang="en-US" b="0" dirty="0">
                          <a:latin typeface="+mn-lt"/>
                        </a:rPr>
                        <a:t/>
                      </a:r>
                      <a:br>
                        <a:rPr lang="en-US" b="0" dirty="0">
                          <a:latin typeface="+mn-lt"/>
                        </a:rPr>
                      </a:br>
                      <a:r>
                        <a:rPr lang="en-US" b="0" dirty="0" smtClean="0">
                          <a:latin typeface="+mn-lt"/>
                        </a:rPr>
                        <a:t>Non</a:t>
                      </a:r>
                      <a:r>
                        <a:rPr lang="en-US" b="0" baseline="0" dirty="0" smtClean="0">
                          <a:latin typeface="+mn-lt"/>
                        </a:rPr>
                        <a:t> Destructive Evaluation</a:t>
                      </a:r>
                      <a:r>
                        <a:rPr lang="en-US" b="0" dirty="0">
                          <a:latin typeface="+mn-lt"/>
                        </a:rPr>
                        <a:t/>
                      </a:r>
                      <a:br>
                        <a:rPr lang="en-US" b="0" dirty="0">
                          <a:latin typeface="+mn-lt"/>
                        </a:rPr>
                      </a:b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0" dirty="0">
                          <a:latin typeface="+mn-lt"/>
                        </a:rPr>
                        <a:t>Crew State Monitoring</a:t>
                      </a:r>
                    </a:p>
                    <a:p>
                      <a:pPr lvl="0" algn="ctr">
                        <a:spcBef>
                          <a:spcPts val="0"/>
                        </a:spcBef>
                        <a:buNone/>
                      </a:pPr>
                      <a:r>
                        <a:rPr lang="en-US" b="0" dirty="0" smtClean="0">
                          <a:latin typeface="+mn-lt"/>
                        </a:rPr>
                        <a:t>Additive</a:t>
                      </a:r>
                      <a:r>
                        <a:rPr lang="en-US" b="0" baseline="0" dirty="0" smtClean="0">
                          <a:latin typeface="+mn-lt"/>
                        </a:rPr>
                        <a:t> Manufacturing</a:t>
                      </a:r>
                      <a:r>
                        <a:rPr lang="en-US" b="0" dirty="0">
                          <a:latin typeface="+mn-lt"/>
                        </a:rPr>
                        <a:t/>
                      </a:r>
                      <a:br>
                        <a:rPr lang="en-US" b="0" dirty="0">
                          <a:latin typeface="+mn-lt"/>
                        </a:rPr>
                      </a:br>
                      <a:r>
                        <a:rPr lang="en-US" b="0" dirty="0" err="1">
                          <a:latin typeface="+mn-lt"/>
                        </a:rPr>
                        <a:t>Hypersonics</a:t>
                      </a:r>
                      <a:r>
                        <a:rPr lang="en-US" b="0" dirty="0">
                          <a:latin typeface="+mn-lt"/>
                        </a:rPr>
                        <a:t> </a:t>
                      </a:r>
                      <a:endParaRPr lang="en-US" b="0" dirty="0" smtClean="0">
                        <a:latin typeface="+mn-lt"/>
                      </a:endParaRPr>
                    </a:p>
                    <a:p>
                      <a:pPr lvl="0" algn="ctr">
                        <a:spcBef>
                          <a:spcPts val="0"/>
                        </a:spcBef>
                        <a:buNone/>
                      </a:pPr>
                      <a:r>
                        <a:rPr lang="en-US" b="0" dirty="0" smtClean="0">
                          <a:latin typeface="+mn-lt"/>
                        </a:rPr>
                        <a:t>Flight </a:t>
                      </a:r>
                      <a:r>
                        <a:rPr lang="en-US" b="0" dirty="0">
                          <a:latin typeface="+mn-lt"/>
                        </a:rPr>
                        <a:t>Deck </a:t>
                      </a:r>
                      <a:r>
                        <a:rPr lang="en-US" b="0" dirty="0" smtClean="0">
                          <a:latin typeface="+mn-lt"/>
                        </a:rPr>
                        <a:t>Analytics</a:t>
                      </a:r>
                    </a:p>
                    <a:p>
                      <a:pPr lvl="0" algn="ctr">
                        <a:spcBef>
                          <a:spcPts val="0"/>
                        </a:spcBef>
                        <a:buNone/>
                      </a:pPr>
                      <a:r>
                        <a:rPr lang="en-US" b="0" dirty="0" err="1" smtClean="0">
                          <a:latin typeface="+mn-lt"/>
                        </a:rPr>
                        <a:t>SansEC</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0" dirty="0">
                          <a:latin typeface="+mn-lt"/>
                        </a:rPr>
                        <a:t>Autonomy </a:t>
                      </a:r>
                      <a:endParaRPr lang="en-US" b="0" dirty="0" smtClean="0">
                        <a:latin typeface="+mn-lt"/>
                      </a:endParaRPr>
                    </a:p>
                    <a:p>
                      <a:pPr lvl="0" algn="ctr">
                        <a:spcBef>
                          <a:spcPts val="0"/>
                        </a:spcBef>
                        <a:buNone/>
                      </a:pPr>
                      <a:r>
                        <a:rPr lang="en-US" b="0" dirty="0" smtClean="0">
                          <a:latin typeface="+mn-lt"/>
                        </a:rPr>
                        <a:t>Trajectory-Based</a:t>
                      </a:r>
                      <a:r>
                        <a:rPr lang="en-US" b="0" baseline="0" dirty="0" smtClean="0">
                          <a:latin typeface="+mn-lt"/>
                        </a:rPr>
                        <a:t> Operations</a:t>
                      </a:r>
                      <a:r>
                        <a:rPr lang="en-US" b="0" dirty="0" smtClean="0">
                          <a:latin typeface="+mn-lt"/>
                        </a:rPr>
                        <a:t> </a:t>
                      </a:r>
                    </a:p>
                    <a:p>
                      <a:pPr lvl="0" algn="ctr">
                        <a:spcBef>
                          <a:spcPts val="0"/>
                        </a:spcBef>
                        <a:buNone/>
                      </a:pPr>
                      <a:r>
                        <a:rPr lang="en-US" b="0" dirty="0" smtClean="0">
                          <a:latin typeface="+mn-lt"/>
                        </a:rPr>
                        <a:t>Cybersecurity </a:t>
                      </a:r>
                    </a:p>
                    <a:p>
                      <a:pPr lvl="0" algn="ctr">
                        <a:spcBef>
                          <a:spcPts val="0"/>
                        </a:spcBef>
                        <a:buNone/>
                      </a:pPr>
                      <a:r>
                        <a:rPr lang="en-US" b="0" dirty="0" smtClean="0">
                          <a:latin typeface="+mn-lt"/>
                        </a:rPr>
                        <a:t>Mission Support Organizations</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r h="128028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1" dirty="0" smtClean="0">
                          <a:solidFill>
                            <a:srgbClr val="000085"/>
                          </a:solidFill>
                          <a:latin typeface="+mn-lt"/>
                        </a:rPr>
                        <a:t>Automated Literature Analysis</a:t>
                      </a:r>
                      <a:endParaRPr lang="en-US" b="1" dirty="0">
                        <a:solidFill>
                          <a:srgbClr val="000085"/>
                        </a:solidFill>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0" dirty="0" smtClean="0">
                          <a:latin typeface="+mn-lt"/>
                        </a:rPr>
                        <a:t>Watson</a:t>
                      </a:r>
                      <a:r>
                        <a:rPr lang="en-US" b="0" baseline="0" dirty="0" smtClean="0">
                          <a:latin typeface="+mn-lt"/>
                        </a:rPr>
                        <a:t> </a:t>
                      </a:r>
                      <a:r>
                        <a:rPr lang="en-US" b="0" dirty="0" smtClean="0">
                          <a:latin typeface="+mn-lt"/>
                        </a:rPr>
                        <a:t>Pilot </a:t>
                      </a:r>
                      <a:r>
                        <a:rPr lang="en-US" b="0" dirty="0">
                          <a:latin typeface="+mn-lt"/>
                        </a:rPr>
                        <a:t>Advisor </a:t>
                      </a:r>
                      <a:endParaRPr lang="en-US" b="0" dirty="0" smtClean="0">
                        <a:latin typeface="+mn-lt"/>
                      </a:endParaRPr>
                    </a:p>
                    <a:p>
                      <a:pPr lvl="0" algn="ctr">
                        <a:spcBef>
                          <a:spcPts val="0"/>
                        </a:spcBef>
                        <a:buNone/>
                      </a:pPr>
                      <a:r>
                        <a:rPr lang="en-US" b="0" dirty="0" smtClean="0">
                          <a:latin typeface="+mn-lt"/>
                        </a:rPr>
                        <a:t>Watson</a:t>
                      </a:r>
                      <a:r>
                        <a:rPr lang="en-US" b="0" baseline="0" dirty="0" smtClean="0">
                          <a:latin typeface="+mn-lt"/>
                        </a:rPr>
                        <a:t> Content Analytics</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0" dirty="0" smtClean="0">
                          <a:latin typeface="+mn-lt"/>
                        </a:rPr>
                        <a:t>Watson Aero Advisor</a:t>
                      </a:r>
                    </a:p>
                    <a:p>
                      <a:pPr lvl="0" algn="ctr">
                        <a:spcBef>
                          <a:spcPts val="0"/>
                        </a:spcBef>
                        <a:buNone/>
                      </a:pPr>
                      <a:r>
                        <a:rPr lang="en-US" b="0" dirty="0" smtClean="0">
                          <a:latin typeface="+mn-lt"/>
                        </a:rPr>
                        <a:t>Watson Explorer</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a:spcBef>
                          <a:spcPts val="0"/>
                        </a:spcBef>
                        <a:buNone/>
                      </a:pPr>
                      <a:r>
                        <a:rPr lang="en-US" b="0" dirty="0" smtClean="0">
                          <a:latin typeface="+mn-lt"/>
                        </a:rPr>
                        <a:t>Open Source Platforms</a:t>
                      </a:r>
                    </a:p>
                    <a:p>
                      <a:pPr lvl="0" algn="ctr">
                        <a:spcBef>
                          <a:spcPts val="0"/>
                        </a:spcBef>
                        <a:buNone/>
                      </a:pPr>
                      <a:r>
                        <a:rPr lang="en-US" b="0" dirty="0" smtClean="0">
                          <a:latin typeface="+mn-lt"/>
                        </a:rPr>
                        <a:t>Supporting Architectures</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r h="77929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b="1" dirty="0">
                          <a:solidFill>
                            <a:srgbClr val="000085"/>
                          </a:solidFill>
                          <a:latin typeface="+mn-lt"/>
                        </a:rPr>
                        <a:t>Training &amp; Education</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b="0" dirty="0" smtClean="0">
                          <a:latin typeface="+mn-lt"/>
                        </a:rPr>
                        <a:t>Seminar Series</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b="0" dirty="0" smtClean="0">
                          <a:latin typeface="+mn-lt"/>
                        </a:rPr>
                        <a:t>Tutorials and Workshops</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b="0" dirty="0" smtClean="0">
                          <a:latin typeface="+mn-lt"/>
                        </a:rPr>
                        <a:t>Online Resources</a:t>
                      </a:r>
                      <a:endParaRPr lang="en-US" b="0" dirty="0">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r h="77929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b="1" dirty="0" smtClean="0">
                          <a:solidFill>
                            <a:srgbClr val="000085"/>
                          </a:solidFill>
                          <a:latin typeface="+mn-lt"/>
                        </a:rPr>
                        <a:t>Philosophy</a:t>
                      </a:r>
                      <a:endParaRPr lang="en-US" b="1" dirty="0">
                        <a:solidFill>
                          <a:srgbClr val="000085"/>
                        </a:solidFill>
                        <a:latin typeface="+mn-lt"/>
                      </a:endParaRP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dirty="0">
                          <a:latin typeface="+mn-lt"/>
                        </a:rPr>
                        <a:t>Core team “</a:t>
                      </a:r>
                      <a:r>
                        <a:rPr lang="en-US" b="1" dirty="0">
                          <a:latin typeface="+mn-lt"/>
                        </a:rPr>
                        <a:t>do</a:t>
                      </a:r>
                      <a:r>
                        <a:rPr lang="en-US" dirty="0">
                          <a:latin typeface="+mn-lt"/>
                        </a:rPr>
                        <a:t>” for customers</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dirty="0">
                          <a:latin typeface="+mn-lt"/>
                        </a:rPr>
                        <a:t>Continue </a:t>
                      </a:r>
                      <a:r>
                        <a:rPr lang="en-US" b="1" dirty="0">
                          <a:latin typeface="+mn-lt"/>
                        </a:rPr>
                        <a:t>doing</a:t>
                      </a:r>
                      <a:r>
                        <a:rPr lang="en-US" dirty="0">
                          <a:latin typeface="+mn-lt"/>
                        </a:rPr>
                        <a:t>; more </a:t>
                      </a:r>
                      <a:r>
                        <a:rPr lang="en-US" b="1" dirty="0">
                          <a:latin typeface="+mn-lt"/>
                        </a:rPr>
                        <a:t>teaming</a:t>
                      </a:r>
                      <a:r>
                        <a:rPr lang="en-US" dirty="0">
                          <a:latin typeface="+mn-lt"/>
                        </a:rPr>
                        <a:t> and </a:t>
                      </a:r>
                      <a:r>
                        <a:rPr lang="en-US" b="1" dirty="0">
                          <a:latin typeface="+mn-lt"/>
                        </a:rPr>
                        <a:t>consulting</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lvl="0" algn="ctr" rtl="0">
                        <a:spcBef>
                          <a:spcPts val="0"/>
                        </a:spcBef>
                        <a:buNone/>
                      </a:pPr>
                      <a:r>
                        <a:rPr lang="en-US" dirty="0">
                          <a:latin typeface="+mn-lt"/>
                        </a:rPr>
                        <a:t>Balance </a:t>
                      </a:r>
                      <a:r>
                        <a:rPr lang="en-US" b="1" dirty="0">
                          <a:latin typeface="+mn-lt"/>
                        </a:rPr>
                        <a:t>do, team, consult</a:t>
                      </a:r>
                      <a:r>
                        <a:rPr lang="en-US" dirty="0">
                          <a:latin typeface="+mn-lt"/>
                        </a:rPr>
                        <a:t/>
                      </a:r>
                      <a:br>
                        <a:rPr lang="en-US" dirty="0">
                          <a:latin typeface="+mn-lt"/>
                        </a:rPr>
                      </a:br>
                      <a:r>
                        <a:rPr lang="en-US" dirty="0">
                          <a:latin typeface="+mn-lt"/>
                        </a:rPr>
                        <a:t>Grow </a:t>
                      </a:r>
                      <a:r>
                        <a:rPr lang="en-US" b="1" dirty="0" smtClean="0">
                          <a:latin typeface="+mn-lt"/>
                        </a:rPr>
                        <a:t>embedded </a:t>
                      </a:r>
                      <a:r>
                        <a:rPr lang="en-US" b="1" dirty="0">
                          <a:latin typeface="+mn-lt"/>
                        </a:rPr>
                        <a:t>workforce</a:t>
                      </a:r>
                    </a:p>
                  </a:txBody>
                  <a:tcPr marL="91425" marR="91425" marT="91425" marB="91425"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16" y="83127"/>
            <a:ext cx="864476" cy="864476"/>
          </a:xfrm>
          <a:prstGeom prst="rect">
            <a:avLst/>
          </a:prstGeom>
        </p:spPr>
      </p:pic>
      <p:pic>
        <p:nvPicPr>
          <p:cNvPr id="4" name="Picture 3"/>
          <p:cNvPicPr>
            <a:picLocks noChangeAspect="1"/>
          </p:cNvPicPr>
          <p:nvPr/>
        </p:nvPicPr>
        <p:blipFill>
          <a:blip r:embed="rId3"/>
          <a:stretch>
            <a:fillRect/>
          </a:stretch>
        </p:blipFill>
        <p:spPr>
          <a:xfrm>
            <a:off x="10968490" y="157452"/>
            <a:ext cx="1123207" cy="715826"/>
          </a:xfrm>
          <a:prstGeom prst="rect">
            <a:avLst/>
          </a:prstGeom>
        </p:spPr>
      </p:pic>
      <p:sp>
        <p:nvSpPr>
          <p:cNvPr id="5" name="TextBox 4"/>
          <p:cNvSpPr txBox="1"/>
          <p:nvPr/>
        </p:nvSpPr>
        <p:spPr>
          <a:xfrm>
            <a:off x="10664780" y="842774"/>
            <a:ext cx="1730625"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6" name="Shape 170"/>
          <p:cNvSpPr txBox="1"/>
          <p:nvPr/>
        </p:nvSpPr>
        <p:spPr>
          <a:xfrm>
            <a:off x="2564691" y="223015"/>
            <a:ext cx="6858000" cy="584700"/>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US" sz="3600" dirty="0" smtClean="0">
                <a:solidFill>
                  <a:srgbClr val="000085"/>
                </a:solidFill>
                <a:latin typeface="+mj-lt"/>
                <a:ea typeface="Calibri"/>
                <a:cs typeface="Calibri"/>
                <a:sym typeface="Calibri"/>
              </a:rPr>
              <a:t>Strategy</a:t>
            </a:r>
            <a:endParaRPr lang="en-US" sz="3600" dirty="0">
              <a:solidFill>
                <a:srgbClr val="000085"/>
              </a:solidFill>
              <a:latin typeface="+mj-lt"/>
              <a:ea typeface="Calibri"/>
              <a:cs typeface="Calibri"/>
              <a:sym typeface="Calibri"/>
            </a:endParaRPr>
          </a:p>
        </p:txBody>
      </p:sp>
    </p:spTree>
    <p:extLst>
      <p:ext uri="{BB962C8B-B14F-4D97-AF65-F5344CB8AC3E}">
        <p14:creationId xmlns:p14="http://schemas.microsoft.com/office/powerpoint/2010/main" val="1509547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178" y="3020588"/>
            <a:ext cx="11898489" cy="707886"/>
          </a:xfrm>
          <a:prstGeom prst="rect">
            <a:avLst/>
          </a:prstGeom>
          <a:noFill/>
        </p:spPr>
        <p:txBody>
          <a:bodyPr wrap="square" rtlCol="0">
            <a:spAutoFit/>
          </a:bodyPr>
          <a:lstStyle/>
          <a:p>
            <a:pPr algn="ctr"/>
            <a:r>
              <a:rPr lang="en-US" sz="4000" b="1" dirty="0" smtClean="0"/>
              <a:t>Questions?</a:t>
            </a:r>
            <a:endParaRPr lang="en-US" sz="4000" b="1" dirty="0"/>
          </a:p>
        </p:txBody>
      </p:sp>
      <p:sp>
        <p:nvSpPr>
          <p:cNvPr id="6" name="TextBox 5"/>
          <p:cNvSpPr txBox="1"/>
          <p:nvPr/>
        </p:nvSpPr>
        <p:spPr>
          <a:xfrm>
            <a:off x="3197510" y="5140047"/>
            <a:ext cx="5751822" cy="1107996"/>
          </a:xfrm>
          <a:prstGeom prst="rect">
            <a:avLst/>
          </a:prstGeom>
          <a:noFill/>
        </p:spPr>
        <p:txBody>
          <a:bodyPr wrap="square" rtlCol="0">
            <a:spAutoFit/>
          </a:bodyPr>
          <a:lstStyle/>
          <a:p>
            <a:pPr algn="ctr"/>
            <a:r>
              <a:rPr lang="en-US" dirty="0" smtClean="0"/>
              <a:t>Jeremy Yagle</a:t>
            </a:r>
          </a:p>
          <a:p>
            <a:pPr algn="ctr"/>
            <a:r>
              <a:rPr lang="en-US" sz="1200" dirty="0" smtClean="0"/>
              <a:t>Technical Lead, Data Analytics and Machine Intelligence Capability Team</a:t>
            </a:r>
          </a:p>
          <a:p>
            <a:pPr algn="ctr"/>
            <a:r>
              <a:rPr lang="en-US" sz="1200" dirty="0" smtClean="0"/>
              <a:t>Comprehensive Digital Transformation (CDT)</a:t>
            </a:r>
          </a:p>
          <a:p>
            <a:pPr algn="ctr"/>
            <a:r>
              <a:rPr lang="en-US" sz="1200" dirty="0" smtClean="0"/>
              <a:t>NASA Langley Research Center</a:t>
            </a:r>
          </a:p>
          <a:p>
            <a:pPr algn="ctr"/>
            <a:r>
              <a:rPr lang="en-US" sz="1200" dirty="0" smtClean="0">
                <a:hlinkClick r:id="rId2"/>
              </a:rPr>
              <a:t>jeremy.j.yagle@nasa.gov</a:t>
            </a:r>
            <a:r>
              <a:rPr lang="en-US" sz="1200" dirty="0" smtClean="0"/>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8" name="Picture 7"/>
          <p:cNvPicPr>
            <a:picLocks noChangeAspect="1"/>
          </p:cNvPicPr>
          <p:nvPr/>
        </p:nvPicPr>
        <p:blipFill>
          <a:blip r:embed="rId4"/>
          <a:stretch>
            <a:fillRect/>
          </a:stretch>
        </p:blipFill>
        <p:spPr>
          <a:xfrm>
            <a:off x="10913071" y="74325"/>
            <a:ext cx="1123207" cy="715826"/>
          </a:xfrm>
          <a:prstGeom prst="rect">
            <a:avLst/>
          </a:prstGeom>
        </p:spPr>
      </p:pic>
      <p:sp>
        <p:nvSpPr>
          <p:cNvPr id="9" name="TextBox 8"/>
          <p:cNvSpPr txBox="1"/>
          <p:nvPr/>
        </p:nvSpPr>
        <p:spPr>
          <a:xfrm>
            <a:off x="10609361" y="759647"/>
            <a:ext cx="1730625"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10" name="TextBox 8"/>
          <p:cNvSpPr txBox="1">
            <a:spLocks noChangeArrowheads="1"/>
          </p:cNvSpPr>
          <p:nvPr/>
        </p:nvSpPr>
        <p:spPr bwMode="auto">
          <a:xfrm>
            <a:off x="1162051" y="301633"/>
            <a:ext cx="9855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000085"/>
                </a:solidFill>
                <a:latin typeface="Helvetica 65 Medium" charset="0"/>
              </a:rPr>
              <a:t>L  A  N  G  L  E  Y     R  E  S  E  A  R  C H     C  E  N  T  E  R</a:t>
            </a:r>
            <a:endParaRPr lang="en-US" sz="1800" dirty="0">
              <a:solidFill>
                <a:srgbClr val="000085"/>
              </a:solidFill>
              <a:latin typeface="Calibri" charset="0"/>
            </a:endParaRPr>
          </a:p>
        </p:txBody>
      </p:sp>
      <p:sp>
        <p:nvSpPr>
          <p:cNvPr id="11" name="TextBox 10"/>
          <p:cNvSpPr txBox="1"/>
          <p:nvPr/>
        </p:nvSpPr>
        <p:spPr>
          <a:xfrm>
            <a:off x="1440013" y="626241"/>
            <a:ext cx="9299275" cy="400110"/>
          </a:xfrm>
          <a:prstGeom prst="rect">
            <a:avLst/>
          </a:prstGeom>
          <a:noFill/>
        </p:spPr>
        <p:txBody>
          <a:bodyPr wrap="square" rtlCol="0">
            <a:spAutoFit/>
          </a:bodyPr>
          <a:lstStyle/>
          <a:p>
            <a:pPr algn="ctr"/>
            <a:r>
              <a:rPr lang="en-US" sz="2000" dirty="0" smtClean="0">
                <a:solidFill>
                  <a:srgbClr val="000085"/>
                </a:solidFill>
                <a:latin typeface="Calibri Light" panose="020F0302020204030204"/>
              </a:rPr>
              <a:t>Data </a:t>
            </a:r>
            <a:r>
              <a:rPr lang="en-US" sz="2000" dirty="0">
                <a:solidFill>
                  <a:srgbClr val="000085"/>
                </a:solidFill>
                <a:latin typeface="Calibri Light" panose="020F0302020204030204"/>
              </a:rPr>
              <a:t>Analytics and Machine Intelligence </a:t>
            </a:r>
            <a:r>
              <a:rPr lang="en-US" sz="2000" dirty="0" smtClean="0">
                <a:solidFill>
                  <a:srgbClr val="000085"/>
                </a:solidFill>
                <a:latin typeface="Calibri Light" panose="020F0302020204030204"/>
              </a:rPr>
              <a:t>Capability Team</a:t>
            </a:r>
            <a:endParaRPr lang="en-US" sz="2000" dirty="0">
              <a:solidFill>
                <a:srgbClr val="000085"/>
              </a:solidFill>
              <a:latin typeface="Calibri Light" panose="020F0302020204030204"/>
            </a:endParaRPr>
          </a:p>
        </p:txBody>
      </p:sp>
    </p:spTree>
    <p:extLst>
      <p:ext uri="{BB962C8B-B14F-4D97-AF65-F5344CB8AC3E}">
        <p14:creationId xmlns:p14="http://schemas.microsoft.com/office/powerpoint/2010/main" val="1661830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513138" y="1533525"/>
            <a:ext cx="2027237" cy="280988"/>
          </a:xfrm>
          <a:prstGeom prst="rect">
            <a:avLst/>
          </a:prstGeom>
        </p:spPr>
        <p:txBody>
          <a:bodyPr lIns="0" tIns="0" rIns="0" bIns="0"/>
          <a:lstStyle/>
          <a:p>
            <a:pPr marL="12700">
              <a:defRPr/>
            </a:pPr>
            <a:r>
              <a:rPr b="1" spc="-20" dirty="0">
                <a:solidFill>
                  <a:prstClr val="black"/>
                </a:solidFill>
                <a:latin typeface="Tahoma"/>
                <a:cs typeface="Tahoma"/>
              </a:rPr>
              <a:t>Aer</a:t>
            </a:r>
            <a:r>
              <a:rPr b="1" spc="-15" dirty="0">
                <a:solidFill>
                  <a:prstClr val="black"/>
                </a:solidFill>
                <a:latin typeface="Tahoma"/>
                <a:cs typeface="Tahoma"/>
              </a:rPr>
              <a:t>os</a:t>
            </a:r>
            <a:r>
              <a:rPr b="1" spc="-10" dirty="0">
                <a:solidFill>
                  <a:prstClr val="black"/>
                </a:solidFill>
                <a:latin typeface="Tahoma"/>
                <a:cs typeface="Tahoma"/>
              </a:rPr>
              <a:t>c</a:t>
            </a:r>
            <a:r>
              <a:rPr b="1" spc="-15" dirty="0">
                <a:solidFill>
                  <a:prstClr val="black"/>
                </a:solidFill>
                <a:latin typeface="Tahoma"/>
                <a:cs typeface="Tahoma"/>
              </a:rPr>
              <a:t>iences</a:t>
            </a:r>
            <a:endParaRPr dirty="0">
              <a:solidFill>
                <a:prstClr val="black"/>
              </a:solidFill>
              <a:latin typeface="Tahoma"/>
              <a:cs typeface="Tahoma"/>
            </a:endParaRPr>
          </a:p>
        </p:txBody>
      </p:sp>
      <p:sp>
        <p:nvSpPr>
          <p:cNvPr id="7172" name="object 7"/>
          <p:cNvSpPr>
            <a:spLocks noChangeArrowheads="1"/>
          </p:cNvSpPr>
          <p:nvPr/>
        </p:nvSpPr>
        <p:spPr bwMode="auto">
          <a:xfrm>
            <a:off x="9042400" y="5432425"/>
            <a:ext cx="1968500" cy="1249363"/>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73" name="object 11"/>
          <p:cNvSpPr>
            <a:spLocks noChangeArrowheads="1"/>
          </p:cNvSpPr>
          <p:nvPr/>
        </p:nvSpPr>
        <p:spPr bwMode="auto">
          <a:xfrm>
            <a:off x="7021513" y="5457825"/>
            <a:ext cx="1881187" cy="1223963"/>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14" name="object 14"/>
          <p:cNvSpPr txBox="1"/>
          <p:nvPr/>
        </p:nvSpPr>
        <p:spPr>
          <a:xfrm>
            <a:off x="1538288" y="5151438"/>
            <a:ext cx="3741737" cy="184150"/>
          </a:xfrm>
          <a:prstGeom prst="rect">
            <a:avLst/>
          </a:prstGeom>
        </p:spPr>
        <p:txBody>
          <a:bodyPr lIns="0" tIns="0" rIns="0" bIns="0"/>
          <a:lstStyle/>
          <a:p>
            <a:pPr marL="12700">
              <a:defRPr/>
            </a:pPr>
            <a:r>
              <a:rPr b="1" spc="-15" dirty="0">
                <a:solidFill>
                  <a:prstClr val="black"/>
                </a:solidFill>
                <a:latin typeface="Tahoma"/>
                <a:cs typeface="Tahoma"/>
              </a:rPr>
              <a:t>Atmo</a:t>
            </a:r>
            <a:r>
              <a:rPr b="1" spc="-10" dirty="0">
                <a:solidFill>
                  <a:prstClr val="black"/>
                </a:solidFill>
                <a:latin typeface="Tahoma"/>
                <a:cs typeface="Tahoma"/>
              </a:rPr>
              <a:t>spheric Characterization</a:t>
            </a:r>
            <a:endParaRPr dirty="0">
              <a:solidFill>
                <a:prstClr val="black"/>
              </a:solidFill>
              <a:latin typeface="Tahoma"/>
              <a:cs typeface="Tahoma"/>
            </a:endParaRPr>
          </a:p>
        </p:txBody>
      </p:sp>
      <p:sp>
        <p:nvSpPr>
          <p:cNvPr id="7175" name="object 16"/>
          <p:cNvSpPr>
            <a:spLocks noChangeArrowheads="1"/>
          </p:cNvSpPr>
          <p:nvPr/>
        </p:nvSpPr>
        <p:spPr bwMode="auto">
          <a:xfrm>
            <a:off x="1336675" y="5443538"/>
            <a:ext cx="1514475" cy="1255712"/>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76" name="object 19"/>
          <p:cNvSpPr>
            <a:spLocks noChangeArrowheads="1"/>
          </p:cNvSpPr>
          <p:nvPr/>
        </p:nvSpPr>
        <p:spPr bwMode="auto">
          <a:xfrm>
            <a:off x="2967038" y="5443538"/>
            <a:ext cx="1828800" cy="1250950"/>
          </a:xfrm>
          <a:prstGeom prst="rect">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77" name="object 22"/>
          <p:cNvSpPr>
            <a:spLocks noChangeArrowheads="1"/>
          </p:cNvSpPr>
          <p:nvPr/>
        </p:nvSpPr>
        <p:spPr bwMode="auto">
          <a:xfrm>
            <a:off x="223838" y="3543300"/>
            <a:ext cx="3125787" cy="1528763"/>
          </a:xfrm>
          <a:prstGeom prst="rect">
            <a:avLst/>
          </a:prstGeom>
          <a:blipFill dpi="0" rotWithShape="1">
            <a:blip r:embed="rId8"/>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78" name="object 25"/>
          <p:cNvSpPr>
            <a:spLocks noChangeArrowheads="1"/>
          </p:cNvSpPr>
          <p:nvPr/>
        </p:nvSpPr>
        <p:spPr bwMode="auto">
          <a:xfrm>
            <a:off x="4373563" y="1862138"/>
            <a:ext cx="1747837" cy="1125537"/>
          </a:xfrm>
          <a:prstGeom prst="rect">
            <a:avLst/>
          </a:prstGeom>
          <a:blipFill dpi="0" rotWithShape="1">
            <a:blip r:embed="rId9"/>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79" name="object 28"/>
          <p:cNvSpPr>
            <a:spLocks noChangeArrowheads="1"/>
          </p:cNvSpPr>
          <p:nvPr/>
        </p:nvSpPr>
        <p:spPr bwMode="auto">
          <a:xfrm>
            <a:off x="3881438" y="3687763"/>
            <a:ext cx="1835150" cy="1212850"/>
          </a:xfrm>
          <a:prstGeom prst="rect">
            <a:avLst/>
          </a:prstGeom>
          <a:blipFill dpi="0" rotWithShape="1">
            <a:blip r:embed="rId10"/>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80" name="object 31"/>
          <p:cNvSpPr>
            <a:spLocks noChangeArrowheads="1"/>
          </p:cNvSpPr>
          <p:nvPr/>
        </p:nvSpPr>
        <p:spPr bwMode="auto">
          <a:xfrm>
            <a:off x="7731125" y="1952625"/>
            <a:ext cx="1757363" cy="1090613"/>
          </a:xfrm>
          <a:prstGeom prst="rect">
            <a:avLst/>
          </a:prstGeom>
          <a:blipFill dpi="0" rotWithShape="1">
            <a:blip r:embed="rId11"/>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81" name="object 34"/>
          <p:cNvSpPr>
            <a:spLocks noChangeArrowheads="1"/>
          </p:cNvSpPr>
          <p:nvPr/>
        </p:nvSpPr>
        <p:spPr bwMode="auto">
          <a:xfrm>
            <a:off x="9532938" y="1947863"/>
            <a:ext cx="1776412" cy="1095375"/>
          </a:xfrm>
          <a:prstGeom prst="rect">
            <a:avLst/>
          </a:prstGeom>
          <a:blipFill dpi="0" rotWithShape="1">
            <a:blip r:embed="rId1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37" name="object 37"/>
          <p:cNvSpPr txBox="1"/>
          <p:nvPr/>
        </p:nvSpPr>
        <p:spPr>
          <a:xfrm>
            <a:off x="4489450" y="3355975"/>
            <a:ext cx="3190875" cy="246063"/>
          </a:xfrm>
          <a:prstGeom prst="rect">
            <a:avLst/>
          </a:prstGeom>
        </p:spPr>
        <p:txBody>
          <a:bodyPr lIns="0" tIns="0" rIns="0" bIns="0"/>
          <a:lstStyle/>
          <a:p>
            <a:pPr marL="12700">
              <a:defRPr/>
            </a:pPr>
            <a:r>
              <a:rPr b="1" dirty="0">
                <a:solidFill>
                  <a:prstClr val="black"/>
                </a:solidFill>
                <a:latin typeface="Tahoma"/>
                <a:cs typeface="Tahoma"/>
              </a:rPr>
              <a:t>En</a:t>
            </a:r>
            <a:r>
              <a:rPr b="1" spc="-10" dirty="0">
                <a:solidFill>
                  <a:prstClr val="black"/>
                </a:solidFill>
                <a:latin typeface="Tahoma"/>
                <a:cs typeface="Tahoma"/>
              </a:rPr>
              <a:t>try, Desc</a:t>
            </a:r>
            <a:r>
              <a:rPr b="1" spc="-15" dirty="0">
                <a:solidFill>
                  <a:prstClr val="black"/>
                </a:solidFill>
                <a:latin typeface="Tahoma"/>
                <a:cs typeface="Tahoma"/>
              </a:rPr>
              <a:t>en</a:t>
            </a:r>
            <a:r>
              <a:rPr b="1" spc="-10" dirty="0">
                <a:solidFill>
                  <a:prstClr val="black"/>
                </a:solidFill>
                <a:latin typeface="Tahoma"/>
                <a:cs typeface="Tahoma"/>
              </a:rPr>
              <a:t>t &amp; L</a:t>
            </a:r>
            <a:r>
              <a:rPr b="1" spc="-15" dirty="0">
                <a:solidFill>
                  <a:prstClr val="black"/>
                </a:solidFill>
                <a:latin typeface="Tahoma"/>
                <a:cs typeface="Tahoma"/>
              </a:rPr>
              <a:t>and</a:t>
            </a:r>
            <a:r>
              <a:rPr b="1" spc="-10" dirty="0">
                <a:solidFill>
                  <a:prstClr val="black"/>
                </a:solidFill>
                <a:latin typeface="Tahoma"/>
                <a:cs typeface="Tahoma"/>
              </a:rPr>
              <a:t>ing</a:t>
            </a:r>
            <a:endParaRPr dirty="0">
              <a:solidFill>
                <a:prstClr val="black"/>
              </a:solidFill>
              <a:latin typeface="Tahoma"/>
              <a:cs typeface="Tahoma"/>
            </a:endParaRPr>
          </a:p>
        </p:txBody>
      </p:sp>
      <p:sp>
        <p:nvSpPr>
          <p:cNvPr id="7183" name="object 39"/>
          <p:cNvSpPr>
            <a:spLocks noChangeArrowheads="1"/>
          </p:cNvSpPr>
          <p:nvPr/>
        </p:nvSpPr>
        <p:spPr bwMode="auto">
          <a:xfrm>
            <a:off x="5757863" y="3675063"/>
            <a:ext cx="1973262" cy="1225550"/>
          </a:xfrm>
          <a:prstGeom prst="rect">
            <a:avLst/>
          </a:prstGeom>
          <a:blipFill dpi="0" rotWithShape="1">
            <a:blip r:embed="rId1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7184" name="object 42"/>
          <p:cNvSpPr>
            <a:spLocks noChangeArrowheads="1"/>
          </p:cNvSpPr>
          <p:nvPr/>
        </p:nvSpPr>
        <p:spPr bwMode="auto">
          <a:xfrm>
            <a:off x="2378075" y="1827213"/>
            <a:ext cx="1731963" cy="1187450"/>
          </a:xfrm>
          <a:prstGeom prst="rect">
            <a:avLst/>
          </a:prstGeom>
          <a:blipFill dpi="0" rotWithShape="1">
            <a:blip r:embed="rId14" cstate="print">
              <a:extLst>
                <a:ext uri="{28A0092B-C50C-407E-A947-70E740481C1C}">
                  <a14:useLocalDpi xmlns:a14="http://schemas.microsoft.com/office/drawing/2010/main"/>
                </a:ext>
              </a:extLst>
            </a:blip>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endParaRPr lang="en-US" altLang="en-US" sz="1800" smtClean="0">
              <a:solidFill>
                <a:prstClr val="black"/>
              </a:solidFill>
            </a:endParaRPr>
          </a:p>
        </p:txBody>
      </p:sp>
      <p:sp>
        <p:nvSpPr>
          <p:cNvPr id="45" name="object 45"/>
          <p:cNvSpPr txBox="1"/>
          <p:nvPr/>
        </p:nvSpPr>
        <p:spPr>
          <a:xfrm>
            <a:off x="8450263" y="3255963"/>
            <a:ext cx="3238500" cy="265112"/>
          </a:xfrm>
          <a:prstGeom prst="rect">
            <a:avLst/>
          </a:prstGeom>
        </p:spPr>
        <p:txBody>
          <a:bodyPr lIns="0" tIns="0" rIns="0" bIns="0"/>
          <a:lstStyle/>
          <a:p>
            <a:pPr marL="12700">
              <a:defRPr/>
            </a:pPr>
            <a:r>
              <a:rPr b="1" dirty="0">
                <a:solidFill>
                  <a:prstClr val="black"/>
                </a:solidFill>
                <a:latin typeface="Tahoma"/>
                <a:cs typeface="Tahoma"/>
              </a:rPr>
              <a:t>In</a:t>
            </a:r>
            <a:r>
              <a:rPr b="1" spc="-10" dirty="0">
                <a:solidFill>
                  <a:prstClr val="black"/>
                </a:solidFill>
                <a:latin typeface="Tahoma"/>
                <a:cs typeface="Tahoma"/>
              </a:rPr>
              <a:t>tellig</a:t>
            </a:r>
            <a:r>
              <a:rPr b="1" spc="-15" dirty="0">
                <a:solidFill>
                  <a:prstClr val="black"/>
                </a:solidFill>
                <a:latin typeface="Tahoma"/>
                <a:cs typeface="Tahoma"/>
              </a:rPr>
              <a:t>en</a:t>
            </a:r>
            <a:r>
              <a:rPr b="1" spc="-10" dirty="0">
                <a:solidFill>
                  <a:prstClr val="black"/>
                </a:solidFill>
                <a:latin typeface="Tahoma"/>
                <a:cs typeface="Tahoma"/>
              </a:rPr>
              <a:t>t Flight S</a:t>
            </a:r>
            <a:r>
              <a:rPr b="1" spc="-15" dirty="0">
                <a:solidFill>
                  <a:prstClr val="black"/>
                </a:solidFill>
                <a:latin typeface="Tahoma"/>
                <a:cs typeface="Tahoma"/>
              </a:rPr>
              <a:t>ystems</a:t>
            </a:r>
            <a:endParaRPr dirty="0">
              <a:solidFill>
                <a:prstClr val="black"/>
              </a:solidFill>
              <a:latin typeface="Tahoma"/>
              <a:cs typeface="Tahoma"/>
            </a:endParaRPr>
          </a:p>
        </p:txBody>
      </p:sp>
      <p:sp>
        <p:nvSpPr>
          <p:cNvPr id="47" name="object 47"/>
          <p:cNvSpPr txBox="1"/>
          <p:nvPr/>
        </p:nvSpPr>
        <p:spPr>
          <a:xfrm>
            <a:off x="576263" y="3206750"/>
            <a:ext cx="3035300" cy="298450"/>
          </a:xfrm>
          <a:prstGeom prst="rect">
            <a:avLst/>
          </a:prstGeom>
        </p:spPr>
        <p:txBody>
          <a:bodyPr lIns="0" tIns="0" rIns="0" bIns="0"/>
          <a:lstStyle/>
          <a:p>
            <a:pPr marL="12700">
              <a:defRPr/>
            </a:pPr>
            <a:r>
              <a:rPr b="1" dirty="0">
                <a:solidFill>
                  <a:prstClr val="black"/>
                </a:solidFill>
                <a:latin typeface="Tahoma"/>
                <a:cs typeface="Tahoma"/>
              </a:rPr>
              <a:t>M</a:t>
            </a:r>
            <a:r>
              <a:rPr b="1" spc="-15" dirty="0">
                <a:solidFill>
                  <a:prstClr val="black"/>
                </a:solidFill>
                <a:latin typeface="Tahoma"/>
                <a:cs typeface="Tahoma"/>
              </a:rPr>
              <a:t>easuremen</a:t>
            </a:r>
            <a:r>
              <a:rPr b="1" spc="-10" dirty="0">
                <a:solidFill>
                  <a:prstClr val="black"/>
                </a:solidFill>
                <a:latin typeface="Tahoma"/>
                <a:cs typeface="Tahoma"/>
              </a:rPr>
              <a:t>t S</a:t>
            </a:r>
            <a:r>
              <a:rPr b="1" spc="-15" dirty="0">
                <a:solidFill>
                  <a:prstClr val="black"/>
                </a:solidFill>
                <a:latin typeface="Tahoma"/>
                <a:cs typeface="Tahoma"/>
              </a:rPr>
              <a:t>ystems</a:t>
            </a:r>
            <a:endParaRPr dirty="0">
              <a:solidFill>
                <a:prstClr val="black"/>
              </a:solidFill>
              <a:latin typeface="Tahoma"/>
              <a:cs typeface="Tahoma"/>
            </a:endParaRPr>
          </a:p>
        </p:txBody>
      </p:sp>
      <p:sp>
        <p:nvSpPr>
          <p:cNvPr id="49" name="object 49"/>
          <p:cNvSpPr txBox="1"/>
          <p:nvPr/>
        </p:nvSpPr>
        <p:spPr>
          <a:xfrm>
            <a:off x="7291388" y="1617663"/>
            <a:ext cx="4484687" cy="280987"/>
          </a:xfrm>
          <a:prstGeom prst="rect">
            <a:avLst/>
          </a:prstGeom>
        </p:spPr>
        <p:txBody>
          <a:bodyPr lIns="0" tIns="0" rIns="0" bIns="0"/>
          <a:lstStyle/>
          <a:p>
            <a:pPr marL="12700" algn="ctr">
              <a:defRPr/>
            </a:pPr>
            <a:r>
              <a:rPr b="1" dirty="0">
                <a:solidFill>
                  <a:prstClr val="black"/>
                </a:solidFill>
                <a:latin typeface="Tahoma"/>
                <a:cs typeface="Tahoma"/>
              </a:rPr>
              <a:t>S</a:t>
            </a:r>
            <a:r>
              <a:rPr b="1" spc="-15" dirty="0">
                <a:solidFill>
                  <a:prstClr val="black"/>
                </a:solidFill>
                <a:latin typeface="Tahoma"/>
                <a:cs typeface="Tahoma"/>
              </a:rPr>
              <a:t>ystems An</a:t>
            </a:r>
            <a:r>
              <a:rPr b="1" spc="-10" dirty="0">
                <a:solidFill>
                  <a:prstClr val="black"/>
                </a:solidFill>
                <a:latin typeface="Tahoma"/>
                <a:cs typeface="Tahoma"/>
              </a:rPr>
              <a:t>alysis &amp; Conc</a:t>
            </a:r>
            <a:r>
              <a:rPr b="1" spc="-15" dirty="0">
                <a:solidFill>
                  <a:prstClr val="black"/>
                </a:solidFill>
                <a:latin typeface="Tahoma"/>
                <a:cs typeface="Tahoma"/>
              </a:rPr>
              <a:t>ep</a:t>
            </a:r>
            <a:r>
              <a:rPr b="1" spc="-10" dirty="0">
                <a:solidFill>
                  <a:prstClr val="black"/>
                </a:solidFill>
                <a:latin typeface="Tahoma"/>
                <a:cs typeface="Tahoma"/>
              </a:rPr>
              <a:t>ts</a:t>
            </a:r>
            <a:endParaRPr dirty="0">
              <a:solidFill>
                <a:prstClr val="black"/>
              </a:solidFill>
              <a:latin typeface="Tahoma"/>
              <a:cs typeface="Tahoma"/>
            </a:endParaRPr>
          </a:p>
        </p:txBody>
      </p:sp>
      <p:sp>
        <p:nvSpPr>
          <p:cNvPr id="51" name="object 51"/>
          <p:cNvSpPr txBox="1"/>
          <p:nvPr/>
        </p:nvSpPr>
        <p:spPr>
          <a:xfrm>
            <a:off x="6838950" y="5114925"/>
            <a:ext cx="5143500" cy="254000"/>
          </a:xfrm>
          <a:prstGeom prst="rect">
            <a:avLst/>
          </a:prstGeom>
        </p:spPr>
        <p:txBody>
          <a:bodyPr lIns="0" tIns="0" rIns="0" bIns="0"/>
          <a:lstStyle/>
          <a:p>
            <a:pPr marL="12700">
              <a:defRPr/>
            </a:pPr>
            <a:r>
              <a:rPr b="1" spc="-15" dirty="0">
                <a:solidFill>
                  <a:prstClr val="black"/>
                </a:solidFill>
                <a:latin typeface="Tahoma"/>
                <a:cs typeface="Tahoma"/>
              </a:rPr>
              <a:t>Advanced M</a:t>
            </a:r>
            <a:r>
              <a:rPr b="1" spc="-10" dirty="0">
                <a:solidFill>
                  <a:prstClr val="black"/>
                </a:solidFill>
                <a:latin typeface="Tahoma"/>
                <a:cs typeface="Tahoma"/>
              </a:rPr>
              <a:t>aterials &amp; Structural S</a:t>
            </a:r>
            <a:r>
              <a:rPr b="1" spc="-15" dirty="0">
                <a:solidFill>
                  <a:prstClr val="black"/>
                </a:solidFill>
                <a:latin typeface="Tahoma"/>
                <a:cs typeface="Tahoma"/>
              </a:rPr>
              <a:t>ystems</a:t>
            </a:r>
            <a:endParaRPr dirty="0">
              <a:solidFill>
                <a:prstClr val="black"/>
              </a:solidFill>
              <a:latin typeface="Tahoma"/>
              <a:cs typeface="Tahoma"/>
            </a:endParaRPr>
          </a:p>
        </p:txBody>
      </p:sp>
      <p:pic>
        <p:nvPicPr>
          <p:cNvPr id="56" name="Picture 17" descr="CREW"/>
          <p:cNvPicPr>
            <a:picLocks noGrp="1" noChangeAspect="1" noChangeArrowheads="1"/>
          </p:cNvPicPr>
          <p:nvPr>
            <p:ph sz="quarter" idx="4294967295"/>
          </p:nvPr>
        </p:nvPicPr>
        <p:blipFill>
          <a:blip r:embed="rId15"/>
          <a:srcRect/>
          <a:stretch>
            <a:fillRect/>
          </a:stretch>
        </p:blipFill>
        <p:spPr>
          <a:xfrm>
            <a:off x="8031163" y="3621088"/>
            <a:ext cx="1901825" cy="1279525"/>
          </a:xfrm>
          <a:ln w="28575">
            <a:solidFill>
              <a:schemeClr val="bg1"/>
            </a:solidFill>
            <a:headEnd/>
            <a:tailEnd/>
          </a:ln>
        </p:spPr>
        <p:style>
          <a:lnRef idx="1">
            <a:schemeClr val="accent1"/>
          </a:lnRef>
          <a:fillRef idx="3">
            <a:schemeClr val="accent1"/>
          </a:fillRef>
          <a:effectRef idx="2">
            <a:schemeClr val="accent1"/>
          </a:effectRef>
          <a:fontRef idx="minor">
            <a:schemeClr val="lt1"/>
          </a:fontRef>
        </p:style>
      </p:pic>
      <p:graphicFrame>
        <p:nvGraphicFramePr>
          <p:cNvPr id="7190" name="Object 21"/>
          <p:cNvGraphicFramePr>
            <a:graphicFrameLocks noGrp="1" noChangeAspect="1"/>
          </p:cNvGraphicFramePr>
          <p:nvPr/>
        </p:nvGraphicFramePr>
        <p:xfrm>
          <a:off x="10026650" y="3592513"/>
          <a:ext cx="1909763" cy="1255712"/>
        </p:xfrm>
        <a:graphic>
          <a:graphicData uri="http://schemas.openxmlformats.org/presentationml/2006/ole">
            <mc:AlternateContent xmlns:mc="http://schemas.openxmlformats.org/markup-compatibility/2006">
              <mc:Choice xmlns:v="urn:schemas-microsoft-com:vml" Requires="v">
                <p:oleObj spid="_x0000_s1041" name="Document" r:id="rId16" imgW="1764819" imgH="1362441" progId="Word.Document.8">
                  <p:embed/>
                </p:oleObj>
              </mc:Choice>
              <mc:Fallback>
                <p:oleObj name="Document" r:id="rId16" imgW="1764819" imgH="1362441" progId="Word.Document.8">
                  <p:embed/>
                  <p:pic>
                    <p:nvPicPr>
                      <p:cNvPr id="0" name=""/>
                      <p:cNvPicPr>
                        <a:picLocks noGrp="1"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6650" y="3592513"/>
                        <a:ext cx="1909763" cy="1255712"/>
                      </a:xfrm>
                      <a:prstGeom prst="rect">
                        <a:avLst/>
                      </a:prstGeom>
                      <a:solidFill>
                        <a:schemeClr val="bg1"/>
                      </a:solidFill>
                      <a:ln w="28575">
                        <a:solidFill>
                          <a:schemeClr val="bg1"/>
                        </a:solidFill>
                        <a:miter lim="800000"/>
                        <a:headEnd/>
                        <a:tailEnd/>
                      </a:ln>
                    </p:spPr>
                  </p:pic>
                </p:oleObj>
              </mc:Fallback>
            </mc:AlternateContent>
          </a:graphicData>
        </a:graphic>
      </p:graphicFrame>
      <p:sp>
        <p:nvSpPr>
          <p:cNvPr id="55" name="TextBox 54"/>
          <p:cNvSpPr txBox="1"/>
          <p:nvPr/>
        </p:nvSpPr>
        <p:spPr>
          <a:xfrm>
            <a:off x="2887663" y="114300"/>
            <a:ext cx="6418262" cy="646113"/>
          </a:xfrm>
          <a:prstGeom prst="rect">
            <a:avLst/>
          </a:prstGeom>
          <a:noFill/>
        </p:spPr>
        <p:txBody>
          <a:bodyPr>
            <a:spAutoFit/>
          </a:bodyPr>
          <a:lstStyle/>
          <a:p>
            <a:pPr algn="ctr">
              <a:defRPr/>
            </a:pPr>
            <a:r>
              <a:rPr lang="en-US" sz="3600" dirty="0">
                <a:solidFill>
                  <a:srgbClr val="000085"/>
                </a:solidFill>
                <a:latin typeface="Calibri Light" panose="020F0302020204030204"/>
                <a:cs typeface="Arial" pitchFamily="34" charset="0"/>
              </a:rPr>
              <a:t>NASA Langley Technical Areas</a:t>
            </a:r>
          </a:p>
        </p:txBody>
      </p:sp>
      <p:sp>
        <p:nvSpPr>
          <p:cNvPr id="7195" name="Rectangle 24"/>
          <p:cNvSpPr>
            <a:spLocks noChangeArrowheads="1"/>
          </p:cNvSpPr>
          <p:nvPr/>
        </p:nvSpPr>
        <p:spPr bwMode="auto">
          <a:xfrm>
            <a:off x="223838" y="968375"/>
            <a:ext cx="11815762"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1400" b="1" i="1" smtClean="0">
                <a:solidFill>
                  <a:prstClr val="black"/>
                </a:solidFill>
                <a:latin typeface="Arial" panose="020B0604020202020204" pitchFamily="34" charset="0"/>
                <a:cs typeface="Arial" panose="020B0604020202020204" pitchFamily="34" charset="0"/>
              </a:rPr>
              <a:t>Mission:  NASA Langley is a research, science, technology and development center that provides game-changing innovations to enable NASA to make significant contributions to the nation </a:t>
            </a:r>
            <a:endParaRPr lang="en-US" altLang="en-US" sz="1400" i="1" smtClean="0">
              <a:solidFill>
                <a:prstClr val="black"/>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29" name="Picture 28"/>
          <p:cNvPicPr>
            <a:picLocks noChangeAspect="1"/>
          </p:cNvPicPr>
          <p:nvPr/>
        </p:nvPicPr>
        <p:blipFill>
          <a:blip r:embed="rId19"/>
          <a:stretch>
            <a:fillRect/>
          </a:stretch>
        </p:blipFill>
        <p:spPr>
          <a:xfrm>
            <a:off x="10913071" y="74325"/>
            <a:ext cx="1123207" cy="715826"/>
          </a:xfrm>
          <a:prstGeom prst="rect">
            <a:avLst/>
          </a:prstGeom>
        </p:spPr>
      </p:pic>
      <p:sp>
        <p:nvSpPr>
          <p:cNvPr id="30" name="TextBox 29"/>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141139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187470" y="5959336"/>
            <a:ext cx="7817058" cy="7350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ts val="800"/>
              </a:spcAft>
            </a:pPr>
            <a:r>
              <a:rPr lang="en-US" altLang="en-US" sz="2400" b="1" dirty="0">
                <a:solidFill>
                  <a:srgbClr val="002060"/>
                </a:solidFill>
                <a:latin typeface="+mj-lt"/>
              </a:rPr>
              <a:t>Virtual Research &amp; Design Partner </a:t>
            </a:r>
            <a:r>
              <a:rPr lang="en-US" altLang="en-US" sz="2400" dirty="0">
                <a:solidFill>
                  <a:srgbClr val="002060"/>
                </a:solidFill>
                <a:latin typeface="+mj-lt"/>
              </a:rPr>
              <a:t>that will enable greater scientific discovery and system design optimization </a:t>
            </a:r>
          </a:p>
          <a:p>
            <a:pPr algn="ctr" eaLnBrk="0" fontAlgn="base" hangingPunct="0">
              <a:spcBef>
                <a:spcPct val="0"/>
              </a:spcBef>
              <a:spcAft>
                <a:spcPts val="800"/>
              </a:spcAft>
            </a:pPr>
            <a:endParaRPr lang="en-US" altLang="en-US" sz="1600" dirty="0">
              <a:solidFill>
                <a:prstClr val="black"/>
              </a:solidFill>
              <a:latin typeface="Arial" panose="020B0604020202020204" pitchFamily="34" charset="0"/>
            </a:endParaRPr>
          </a:p>
        </p:txBody>
      </p:sp>
      <p:pic>
        <p:nvPicPr>
          <p:cNvPr id="3" name="Picture 2"/>
          <p:cNvPicPr>
            <a:picLocks noChangeAspect="1"/>
          </p:cNvPicPr>
          <p:nvPr/>
        </p:nvPicPr>
        <p:blipFill rotWithShape="1">
          <a:blip r:embed="rId2"/>
          <a:srcRect t="1254" b="-2255"/>
          <a:stretch/>
        </p:blipFill>
        <p:spPr>
          <a:xfrm>
            <a:off x="2061699" y="697749"/>
            <a:ext cx="8068600" cy="4929231"/>
          </a:xfrm>
          <a:prstGeom prst="rect">
            <a:avLst/>
          </a:prstGeom>
        </p:spPr>
      </p:pic>
      <p:sp>
        <p:nvSpPr>
          <p:cNvPr id="7" name="TextBox 6"/>
          <p:cNvSpPr txBox="1"/>
          <p:nvPr/>
        </p:nvSpPr>
        <p:spPr>
          <a:xfrm>
            <a:off x="1446363" y="62386"/>
            <a:ext cx="9299275" cy="523220"/>
          </a:xfrm>
          <a:prstGeom prst="rect">
            <a:avLst/>
          </a:prstGeom>
          <a:noFill/>
        </p:spPr>
        <p:txBody>
          <a:bodyPr wrap="square" rtlCol="0">
            <a:spAutoFit/>
          </a:bodyPr>
          <a:lstStyle/>
          <a:p>
            <a:pPr algn="ctr"/>
            <a:r>
              <a:rPr lang="en-US" sz="2800" dirty="0" smtClean="0">
                <a:solidFill>
                  <a:srgbClr val="000085"/>
                </a:solidFill>
                <a:latin typeface="Calibri Light" panose="020F0302020204030204" pitchFamily="34" charset="0"/>
              </a:rPr>
              <a:t>Data </a:t>
            </a:r>
            <a:r>
              <a:rPr lang="en-US" sz="2800" dirty="0">
                <a:solidFill>
                  <a:srgbClr val="000085"/>
                </a:solidFill>
                <a:latin typeface="Calibri Light" panose="020F0302020204030204" pitchFamily="34" charset="0"/>
              </a:rPr>
              <a:t>Analytics and Machine Intelligence Capability Vision</a:t>
            </a:r>
          </a:p>
        </p:txBody>
      </p:sp>
      <p:sp>
        <p:nvSpPr>
          <p:cNvPr id="11" name="Text Box 2"/>
          <p:cNvSpPr txBox="1">
            <a:spLocks noChangeArrowheads="1"/>
          </p:cNvSpPr>
          <p:nvPr/>
        </p:nvSpPr>
        <p:spPr bwMode="auto">
          <a:xfrm>
            <a:off x="4660620" y="5545392"/>
            <a:ext cx="2870759" cy="4139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ts val="800"/>
              </a:spcAft>
            </a:pPr>
            <a:r>
              <a:rPr lang="en-US" altLang="en-US" sz="2400" dirty="0" smtClean="0">
                <a:solidFill>
                  <a:srgbClr val="002060"/>
                </a:solidFill>
                <a:latin typeface="Calibri Light" panose="020F0302020204030204" pitchFamily="34" charset="0"/>
              </a:rPr>
              <a:t>Long-term </a:t>
            </a:r>
            <a:r>
              <a:rPr lang="en-US" altLang="en-US" sz="2400" dirty="0">
                <a:solidFill>
                  <a:srgbClr val="002060"/>
                </a:solidFill>
                <a:latin typeface="Calibri Light" panose="020F0302020204030204" pitchFamily="34" charset="0"/>
              </a:rPr>
              <a:t>Goal:</a:t>
            </a:r>
          </a:p>
          <a:p>
            <a:pPr algn="ctr" eaLnBrk="0" fontAlgn="base" hangingPunct="0">
              <a:spcBef>
                <a:spcPct val="0"/>
              </a:spcBef>
              <a:spcAft>
                <a:spcPts val="800"/>
              </a:spcAft>
            </a:pPr>
            <a:endParaRPr lang="en-US" altLang="en-US" sz="1600" dirty="0">
              <a:solidFill>
                <a:prstClr val="black"/>
              </a:solidFill>
              <a:latin typeface="Arial" panose="020B0604020202020204" pitchFamily="34" charset="0"/>
            </a:endParaRPr>
          </a:p>
        </p:txBody>
      </p:sp>
      <p:pic>
        <p:nvPicPr>
          <p:cNvPr id="12" name="Picture 11"/>
          <p:cNvPicPr>
            <a:picLocks noChangeAspect="1"/>
          </p:cNvPicPr>
          <p:nvPr/>
        </p:nvPicPr>
        <p:blipFill>
          <a:blip r:embed="rId3"/>
          <a:stretch>
            <a:fillRect/>
          </a:stretch>
        </p:blipFill>
        <p:spPr>
          <a:xfrm>
            <a:off x="10913071" y="74325"/>
            <a:ext cx="1123207" cy="7158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sp>
        <p:nvSpPr>
          <p:cNvPr id="14" name="TextBox 13"/>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1780046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745" b="49961"/>
          <a:stretch/>
        </p:blipFill>
        <p:spPr>
          <a:xfrm>
            <a:off x="3992655" y="739136"/>
            <a:ext cx="4249137" cy="1189837"/>
          </a:xfrm>
          <a:prstGeom prst="rect">
            <a:avLst/>
          </a:prstGeom>
          <a:ln>
            <a:noFill/>
          </a:ln>
          <a:effectLst>
            <a:outerShdw blurRad="292100" dist="139700" dir="2700000" algn="tl" rotWithShape="0">
              <a:srgbClr val="333333">
                <a:alpha val="65000"/>
              </a:srgbClr>
            </a:outerShdw>
          </a:effectLst>
        </p:spPr>
      </p:pic>
      <p:sp>
        <p:nvSpPr>
          <p:cNvPr id="4" name="Text Box 3"/>
          <p:cNvSpPr txBox="1">
            <a:spLocks noChangeArrowheads="1"/>
          </p:cNvSpPr>
          <p:nvPr/>
        </p:nvSpPr>
        <p:spPr bwMode="auto">
          <a:xfrm>
            <a:off x="1082415" y="3599503"/>
            <a:ext cx="2668261" cy="25643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u="none" strike="noStrike" cap="none" normalizeH="0" baseline="0" dirty="0" smtClean="0">
                <a:ln>
                  <a:noFill/>
                </a:ln>
                <a:solidFill>
                  <a:schemeClr val="tx1"/>
                </a:solidFill>
                <a:effectLst/>
                <a:latin typeface="Calibri" panose="020F0502020204030204" pitchFamily="34" charset="0"/>
              </a:rPr>
              <a:t>Develop machine learning and data mining capabilities that will</a:t>
            </a:r>
            <a:r>
              <a:rPr lang="en-US" altLang="en-US" sz="1600" b="1" dirty="0" smtClean="0">
                <a:latin typeface="Calibri" panose="020F0502020204030204" pitchFamily="34" charset="0"/>
              </a:rPr>
              <a:t> help NASA experts </a:t>
            </a:r>
            <a:r>
              <a:rPr kumimoji="0" lang="en-US" altLang="en-US" sz="1600" b="1" u="none" strike="noStrike" cap="none" normalizeH="0" baseline="0" dirty="0" smtClean="0">
                <a:ln>
                  <a:noFill/>
                </a:ln>
                <a:solidFill>
                  <a:schemeClr val="tx1"/>
                </a:solidFill>
                <a:effectLst/>
                <a:latin typeface="Calibri" panose="020F0502020204030204" pitchFamily="34" charset="0"/>
              </a:rPr>
              <a:t>save time, derive new insights, and make new discoveries from complex experimental and computational data</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600" dirty="0">
              <a:latin typeface="Calibri" panose="020F0502020204030204" pitchFamily="34" charset="0"/>
            </a:endParaRPr>
          </a:p>
          <a:p>
            <a:pPr lvl="0" algn="ctr" eaLnBrk="0" fontAlgn="base" hangingPunct="0">
              <a:spcBef>
                <a:spcPct val="0"/>
              </a:spcBef>
              <a:spcAft>
                <a:spcPct val="0"/>
              </a:spcAft>
            </a:pPr>
            <a:r>
              <a:rPr lang="en-US" altLang="en-US" i="1" dirty="0" smtClean="0">
                <a:latin typeface="Calibri" panose="020F0502020204030204" pitchFamily="34" charset="0"/>
              </a:rPr>
              <a:t>Using open-source </a:t>
            </a:r>
            <a:r>
              <a:rPr lang="en-US" altLang="en-US" i="1" dirty="0">
                <a:latin typeface="Calibri" panose="020F0502020204030204" pitchFamily="34" charset="0"/>
              </a:rPr>
              <a:t>platforms and </a:t>
            </a:r>
            <a:r>
              <a:rPr lang="en-US" altLang="en-US" i="1" dirty="0" smtClean="0">
                <a:latin typeface="Calibri" panose="020F0502020204030204" pitchFamily="34" charset="0"/>
              </a:rPr>
              <a:t>tools</a:t>
            </a:r>
            <a:endParaRPr kumimoji="0" lang="en-US" altLang="en-US" b="0" i="1" strike="noStrike" cap="none" normalizeH="0" baseline="0" dirty="0" smtClean="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4736701" y="3658983"/>
            <a:ext cx="2800114" cy="19937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solidFill>
                  <a:srgbClr val="000000"/>
                </a:solidFill>
                <a:latin typeface="Calibri" panose="020F0502020204030204" pitchFamily="34" charset="0"/>
              </a:rPr>
              <a:t>P</a:t>
            </a:r>
            <a:r>
              <a:rPr kumimoji="0" lang="en-US" altLang="en-US" sz="1600" b="1" strike="noStrike" cap="none" normalizeH="0" baseline="0" dirty="0" smtClean="0">
                <a:ln>
                  <a:noFill/>
                </a:ln>
                <a:solidFill>
                  <a:srgbClr val="000000"/>
                </a:solidFill>
                <a:effectLst/>
                <a:latin typeface="Calibri" panose="020F0502020204030204" pitchFamily="34" charset="0"/>
              </a:rPr>
              <a:t>rovide the technical community with content analysis technologies to quickly make sense of internal and external knowledge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u="none" strike="noStrike" cap="none" normalizeH="0" baseline="0" dirty="0" smtClean="0">
                <a:ln>
                  <a:noFill/>
                </a:ln>
                <a:solidFill>
                  <a:srgbClr val="000000"/>
                </a:solidFill>
                <a:effectLst/>
                <a:latin typeface="Calibri" panose="020F0502020204030204" pitchFamily="34" charset="0"/>
              </a:rPr>
              <a:t> </a:t>
            </a:r>
            <a:endParaRPr kumimoji="0" lang="en-US" altLang="en-US" sz="1800" b="0" u="none" strike="noStrike" cap="none" normalizeH="0" baseline="0" dirty="0" smtClean="0">
              <a:ln>
                <a:noFill/>
              </a:ln>
              <a:solidFill>
                <a:schemeClr val="tx1"/>
              </a:solidFill>
              <a:effectLst/>
              <a:latin typeface="Arial" panose="020B0604020202020204" pitchFamily="34" charset="0"/>
            </a:endParaRPr>
          </a:p>
        </p:txBody>
      </p:sp>
      <p:sp>
        <p:nvSpPr>
          <p:cNvPr id="7" name="TextBox 6"/>
          <p:cNvSpPr txBox="1"/>
          <p:nvPr/>
        </p:nvSpPr>
        <p:spPr>
          <a:xfrm>
            <a:off x="1769071" y="30664"/>
            <a:ext cx="9144000" cy="646331"/>
          </a:xfrm>
          <a:prstGeom prst="rect">
            <a:avLst/>
          </a:prstGeom>
          <a:noFill/>
        </p:spPr>
        <p:txBody>
          <a:bodyPr wrap="square" rtlCol="0">
            <a:spAutoFit/>
          </a:bodyPr>
          <a:lstStyle/>
          <a:p>
            <a:pPr algn="ctr"/>
            <a:r>
              <a:rPr lang="en-US" sz="3600" dirty="0" smtClean="0">
                <a:solidFill>
                  <a:srgbClr val="000085"/>
                </a:solidFill>
                <a:latin typeface="+mj-lt"/>
              </a:rPr>
              <a:t>Focus Areas </a:t>
            </a:r>
          </a:p>
        </p:txBody>
      </p:sp>
      <p:sp>
        <p:nvSpPr>
          <p:cNvPr id="11" name="Oval 3"/>
          <p:cNvSpPr>
            <a:spLocks noChangeArrowheads="1"/>
          </p:cNvSpPr>
          <p:nvPr/>
        </p:nvSpPr>
        <p:spPr bwMode="auto">
          <a:xfrm>
            <a:off x="963473" y="2153752"/>
            <a:ext cx="2906148" cy="1280447"/>
          </a:xfrm>
          <a:prstGeom prst="ellipse">
            <a:avLst/>
          </a:prstGeom>
          <a:solidFill>
            <a:srgbClr val="0085C5"/>
          </a:solidFill>
          <a:ln w="3175" algn="ctr">
            <a:solidFill>
              <a:srgbClr val="04294B"/>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12" name="Oval 3"/>
          <p:cNvSpPr>
            <a:spLocks noChangeArrowheads="1"/>
          </p:cNvSpPr>
          <p:nvPr/>
        </p:nvSpPr>
        <p:spPr bwMode="auto">
          <a:xfrm>
            <a:off x="4663007" y="2153191"/>
            <a:ext cx="2947501" cy="1329278"/>
          </a:xfrm>
          <a:prstGeom prst="ellipse">
            <a:avLst/>
          </a:prstGeom>
          <a:solidFill>
            <a:srgbClr val="0085C5"/>
          </a:solidFill>
          <a:ln w="3175" algn="ctr">
            <a:solidFill>
              <a:srgbClr val="04294B"/>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smtClean="0">
              <a:ln>
                <a:noFill/>
              </a:ln>
              <a:solidFill>
                <a:schemeClr val="tx1"/>
              </a:solidFill>
              <a:effectLst/>
              <a:latin typeface="Arial" panose="020B0604020202020204" pitchFamily="34" charset="0"/>
            </a:endParaRPr>
          </a:p>
        </p:txBody>
      </p:sp>
      <p:sp>
        <p:nvSpPr>
          <p:cNvPr id="13" name="Oval 3"/>
          <p:cNvSpPr>
            <a:spLocks noChangeArrowheads="1"/>
          </p:cNvSpPr>
          <p:nvPr/>
        </p:nvSpPr>
        <p:spPr bwMode="auto">
          <a:xfrm>
            <a:off x="8219450" y="2124381"/>
            <a:ext cx="2752560" cy="1312680"/>
          </a:xfrm>
          <a:prstGeom prst="ellipse">
            <a:avLst/>
          </a:prstGeom>
          <a:solidFill>
            <a:srgbClr val="0085C5"/>
          </a:solidFill>
          <a:ln w="3175" algn="ctr">
            <a:solidFill>
              <a:srgbClr val="04294B"/>
            </a:solidFill>
            <a:round/>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smtClean="0">
              <a:ln>
                <a:noFill/>
              </a:ln>
              <a:solidFill>
                <a:schemeClr val="tx1"/>
              </a:solidFill>
              <a:effectLst/>
              <a:latin typeface="Arial" panose="020B0604020202020204" pitchFamily="34" charset="0"/>
            </a:endParaRPr>
          </a:p>
        </p:txBody>
      </p:sp>
      <p:sp>
        <p:nvSpPr>
          <p:cNvPr id="17" name="Rectangle 16"/>
          <p:cNvSpPr/>
          <p:nvPr/>
        </p:nvSpPr>
        <p:spPr>
          <a:xfrm>
            <a:off x="8166600" y="3580561"/>
            <a:ext cx="2858257" cy="1936620"/>
          </a:xfrm>
          <a:prstGeom prst="rect">
            <a:avLst/>
          </a:prstGeom>
        </p:spPr>
        <p:txBody>
          <a:bodyPr wrap="square">
            <a:spAutoFit/>
          </a:bodyPr>
          <a:lstStyle/>
          <a:p>
            <a:pPr algn="ctr">
              <a:lnSpc>
                <a:spcPct val="107000"/>
              </a:lnSpc>
            </a:pPr>
            <a:r>
              <a:rPr lang="en-US" sz="1600" b="1" kern="1400" dirty="0" smtClean="0">
                <a:solidFill>
                  <a:srgbClr val="000000"/>
                </a:solidFill>
                <a:latin typeface="Calibri" panose="020F0502020204030204" pitchFamily="34" charset="0"/>
              </a:rPr>
              <a:t>Proof of Concepts to assess the application of cognitive systems in NASA domains</a:t>
            </a:r>
            <a:r>
              <a:rPr lang="en-US" sz="1600" b="1" kern="1400" dirty="0">
                <a:solidFill>
                  <a:srgbClr val="000000"/>
                </a:solidFill>
                <a:latin typeface="Calibri" panose="020F0502020204030204" pitchFamily="34" charset="0"/>
              </a:rPr>
              <a:t>, </a:t>
            </a:r>
            <a:r>
              <a:rPr lang="en-US" sz="1600" b="1" kern="1400" dirty="0" smtClean="0">
                <a:solidFill>
                  <a:srgbClr val="000000"/>
                </a:solidFill>
                <a:latin typeface="Calibri" panose="020F0502020204030204" pitchFamily="34" charset="0"/>
              </a:rPr>
              <a:t>and to </a:t>
            </a:r>
            <a:r>
              <a:rPr lang="en-US" sz="1600" b="1" kern="1400" dirty="0">
                <a:solidFill>
                  <a:srgbClr val="000000"/>
                </a:solidFill>
                <a:latin typeface="Calibri" panose="020F0502020204030204" pitchFamily="34" charset="0"/>
              </a:rPr>
              <a:t>help us </a:t>
            </a:r>
            <a:r>
              <a:rPr lang="en-US" sz="1600" b="1" kern="1400" dirty="0" smtClean="0">
                <a:solidFill>
                  <a:srgbClr val="000000"/>
                </a:solidFill>
                <a:latin typeface="Calibri" panose="020F0502020204030204" pitchFamily="34" charset="0"/>
              </a:rPr>
              <a:t>better understand </a:t>
            </a:r>
            <a:r>
              <a:rPr lang="en-US" sz="1600" b="1" kern="1400" dirty="0">
                <a:solidFill>
                  <a:srgbClr val="000000"/>
                </a:solidFill>
                <a:latin typeface="Calibri" panose="020F0502020204030204" pitchFamily="34" charset="0"/>
              </a:rPr>
              <a:t>how we should prepare to take advantage of these </a:t>
            </a:r>
            <a:r>
              <a:rPr lang="en-US" sz="1600" b="1" kern="1400" dirty="0" smtClean="0">
                <a:solidFill>
                  <a:srgbClr val="000000"/>
                </a:solidFill>
                <a:latin typeface="Calibri" panose="020F0502020204030204" pitchFamily="34" charset="0"/>
              </a:rPr>
              <a:t>technologies</a:t>
            </a:r>
            <a:endParaRPr lang="en-US" sz="2400" b="1" kern="1400" dirty="0">
              <a:ln>
                <a:noFill/>
              </a:ln>
              <a:solidFill>
                <a:srgbClr val="000000"/>
              </a:solidFill>
              <a:effectLst/>
              <a:latin typeface="Calibri" panose="020F0502020204030204" pitchFamily="34" charset="0"/>
            </a:endParaRPr>
          </a:p>
        </p:txBody>
      </p:sp>
      <p:sp>
        <p:nvSpPr>
          <p:cNvPr id="5" name="Rectangle 4"/>
          <p:cNvSpPr/>
          <p:nvPr/>
        </p:nvSpPr>
        <p:spPr>
          <a:xfrm>
            <a:off x="4630974" y="5516064"/>
            <a:ext cx="2972498" cy="923330"/>
          </a:xfrm>
          <a:prstGeom prst="rect">
            <a:avLst/>
          </a:prstGeom>
        </p:spPr>
        <p:txBody>
          <a:bodyPr wrap="square">
            <a:spAutoFit/>
          </a:bodyPr>
          <a:lstStyle/>
          <a:p>
            <a:pPr algn="ctr"/>
            <a:r>
              <a:rPr lang="en-US" altLang="en-US" i="1" dirty="0">
                <a:latin typeface="Calibri" panose="020F0502020204030204" pitchFamily="34" charset="0"/>
              </a:rPr>
              <a:t>Using </a:t>
            </a:r>
            <a:r>
              <a:rPr lang="en-US" altLang="en-US" i="1" dirty="0" smtClean="0">
                <a:latin typeface="Calibri" panose="020F0502020204030204" pitchFamily="34" charset="0"/>
              </a:rPr>
              <a:t>IBM Watson Content Analytics with open-source tools</a:t>
            </a:r>
            <a:endParaRPr lang="en-US" dirty="0"/>
          </a:p>
        </p:txBody>
      </p:sp>
      <p:sp>
        <p:nvSpPr>
          <p:cNvPr id="18" name="Rectangle 17"/>
          <p:cNvSpPr/>
          <p:nvPr/>
        </p:nvSpPr>
        <p:spPr>
          <a:xfrm>
            <a:off x="8100140" y="5517485"/>
            <a:ext cx="3064806" cy="646331"/>
          </a:xfrm>
          <a:prstGeom prst="rect">
            <a:avLst/>
          </a:prstGeom>
        </p:spPr>
        <p:txBody>
          <a:bodyPr wrap="square">
            <a:spAutoFit/>
          </a:bodyPr>
          <a:lstStyle/>
          <a:p>
            <a:pPr algn="ctr"/>
            <a:r>
              <a:rPr lang="en-US" altLang="en-US" i="1" dirty="0">
                <a:latin typeface="Calibri" panose="020F0502020204030204" pitchFamily="34" charset="0"/>
              </a:rPr>
              <a:t>Using </a:t>
            </a:r>
            <a:r>
              <a:rPr lang="en-US" altLang="en-US" i="1" dirty="0" smtClean="0">
                <a:latin typeface="Calibri" panose="020F0502020204030204" pitchFamily="34" charset="0"/>
              </a:rPr>
              <a:t>IBM Watson Discovery Advisor </a:t>
            </a:r>
            <a:endParaRPr lang="en-US" dirty="0"/>
          </a:p>
        </p:txBody>
      </p:sp>
      <p:sp>
        <p:nvSpPr>
          <p:cNvPr id="2" name="TextBox 1"/>
          <p:cNvSpPr txBox="1"/>
          <p:nvPr/>
        </p:nvSpPr>
        <p:spPr>
          <a:xfrm>
            <a:off x="1367806" y="2319056"/>
            <a:ext cx="2097481" cy="923330"/>
          </a:xfrm>
          <a:prstGeom prst="rect">
            <a:avLst/>
          </a:prstGeom>
          <a:noFill/>
        </p:spPr>
        <p:txBody>
          <a:bodyPr wrap="square" rtlCol="0">
            <a:spAutoFit/>
          </a:bodyPr>
          <a:lstStyle/>
          <a:p>
            <a:pPr lvl="0" algn="ctr" eaLnBrk="0" fontAlgn="base" hangingPunct="0">
              <a:spcBef>
                <a:spcPct val="0"/>
              </a:spcBef>
              <a:spcAft>
                <a:spcPct val="0"/>
              </a:spcAft>
            </a:pPr>
            <a:r>
              <a:rPr lang="en-US" altLang="en-US" dirty="0" smtClean="0">
                <a:solidFill>
                  <a:schemeClr val="bg1"/>
                </a:solidFill>
                <a:latin typeface="Calibri" panose="020F0502020204030204" pitchFamily="34" charset="0"/>
              </a:rPr>
              <a:t>Science and Engineering </a:t>
            </a:r>
          </a:p>
          <a:p>
            <a:pPr lvl="0" algn="ctr" eaLnBrk="0" fontAlgn="base" hangingPunct="0">
              <a:spcBef>
                <a:spcPct val="0"/>
              </a:spcBef>
              <a:spcAft>
                <a:spcPct val="0"/>
              </a:spcAft>
            </a:pPr>
            <a:r>
              <a:rPr lang="en-US" dirty="0" smtClean="0">
                <a:solidFill>
                  <a:schemeClr val="bg1"/>
                </a:solidFill>
                <a:latin typeface="Calibri" panose="020F0502020204030204" pitchFamily="34" charset="0"/>
              </a:rPr>
              <a:t>Case Studies</a:t>
            </a:r>
            <a:endParaRPr lang="en-US" dirty="0">
              <a:solidFill>
                <a:schemeClr val="bg1"/>
              </a:solidFill>
            </a:endParaRPr>
          </a:p>
        </p:txBody>
      </p:sp>
      <p:sp>
        <p:nvSpPr>
          <p:cNvPr id="19" name="TextBox 18"/>
          <p:cNvSpPr txBox="1"/>
          <p:nvPr/>
        </p:nvSpPr>
        <p:spPr>
          <a:xfrm>
            <a:off x="5271949" y="2356165"/>
            <a:ext cx="1729615" cy="923330"/>
          </a:xfrm>
          <a:prstGeom prst="rect">
            <a:avLst/>
          </a:prstGeom>
          <a:noFill/>
        </p:spPr>
        <p:txBody>
          <a:bodyPr wrap="square" rtlCol="0">
            <a:spAutoFit/>
          </a:bodyPr>
          <a:lstStyle/>
          <a:p>
            <a:pPr lvl="0" algn="ctr" eaLnBrk="0" fontAlgn="base" hangingPunct="0">
              <a:spcBef>
                <a:spcPct val="0"/>
              </a:spcBef>
              <a:spcAft>
                <a:spcPct val="0"/>
              </a:spcAft>
            </a:pPr>
            <a:r>
              <a:rPr lang="en-US" altLang="en-US" dirty="0" smtClean="0">
                <a:solidFill>
                  <a:srgbClr val="000000"/>
                </a:solidFill>
                <a:latin typeface="Calibri" panose="020F0502020204030204" pitchFamily="34" charset="0"/>
              </a:rPr>
              <a:t> </a:t>
            </a:r>
            <a:r>
              <a:rPr lang="en-US" altLang="en-US" dirty="0" smtClean="0">
                <a:solidFill>
                  <a:schemeClr val="bg1"/>
                </a:solidFill>
                <a:latin typeface="Calibri" panose="020F0502020204030204" pitchFamily="34" charset="0"/>
              </a:rPr>
              <a:t>Text Analytics for </a:t>
            </a:r>
          </a:p>
          <a:p>
            <a:pPr lvl="0" algn="ctr" eaLnBrk="0" fontAlgn="base" hangingPunct="0">
              <a:spcBef>
                <a:spcPct val="0"/>
              </a:spcBef>
              <a:spcAft>
                <a:spcPct val="0"/>
              </a:spcAft>
            </a:pPr>
            <a:r>
              <a:rPr lang="en-US" altLang="en-US" dirty="0" smtClean="0">
                <a:solidFill>
                  <a:schemeClr val="bg1"/>
                </a:solidFill>
                <a:latin typeface="Calibri" panose="020F0502020204030204" pitchFamily="34" charset="0"/>
              </a:rPr>
              <a:t>NASA Domains</a:t>
            </a:r>
            <a:endParaRPr lang="en-US" dirty="0">
              <a:solidFill>
                <a:schemeClr val="bg1"/>
              </a:solidFill>
            </a:endParaRPr>
          </a:p>
        </p:txBody>
      </p:sp>
      <p:sp>
        <p:nvSpPr>
          <p:cNvPr id="20" name="TextBox 19"/>
          <p:cNvSpPr txBox="1"/>
          <p:nvPr/>
        </p:nvSpPr>
        <p:spPr>
          <a:xfrm>
            <a:off x="9098831" y="2472383"/>
            <a:ext cx="993797" cy="646331"/>
          </a:xfrm>
          <a:prstGeom prst="rect">
            <a:avLst/>
          </a:prstGeom>
          <a:noFill/>
        </p:spPr>
        <p:txBody>
          <a:bodyPr wrap="none" rtlCol="0">
            <a:spAutoFit/>
          </a:bodyPr>
          <a:lstStyle/>
          <a:p>
            <a:pPr lvl="0" algn="ctr" eaLnBrk="0" fontAlgn="base" hangingPunct="0">
              <a:spcBef>
                <a:spcPct val="0"/>
              </a:spcBef>
              <a:spcAft>
                <a:spcPct val="0"/>
              </a:spcAft>
            </a:pPr>
            <a:r>
              <a:rPr lang="en-US" altLang="en-US" dirty="0" smtClean="0">
                <a:solidFill>
                  <a:schemeClr val="bg1"/>
                </a:solidFill>
                <a:latin typeface="Calibri" panose="020F0502020204030204" pitchFamily="34" charset="0"/>
              </a:rPr>
              <a:t>Expert </a:t>
            </a:r>
          </a:p>
          <a:p>
            <a:pPr lvl="0" algn="ctr" eaLnBrk="0" fontAlgn="base" hangingPunct="0">
              <a:spcBef>
                <a:spcPct val="0"/>
              </a:spcBef>
              <a:spcAft>
                <a:spcPct val="0"/>
              </a:spcAft>
            </a:pPr>
            <a:r>
              <a:rPr lang="en-US" altLang="en-US" dirty="0" smtClean="0">
                <a:solidFill>
                  <a:schemeClr val="bg1"/>
                </a:solidFill>
                <a:latin typeface="Calibri" panose="020F0502020204030204" pitchFamily="34" charset="0"/>
              </a:rPr>
              <a:t>Systems </a:t>
            </a:r>
            <a:endParaRPr lang="en-US" altLang="en-US" dirty="0">
              <a:solidFill>
                <a:schemeClr val="bg1"/>
              </a:solidFill>
              <a:latin typeface="Calibri" panose="020F050202020403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22" name="Picture 21"/>
          <p:cNvPicPr>
            <a:picLocks noChangeAspect="1"/>
          </p:cNvPicPr>
          <p:nvPr/>
        </p:nvPicPr>
        <p:blipFill>
          <a:blip r:embed="rId4"/>
          <a:stretch>
            <a:fillRect/>
          </a:stretch>
        </p:blipFill>
        <p:spPr>
          <a:xfrm>
            <a:off x="10913071" y="74325"/>
            <a:ext cx="1123207" cy="715826"/>
          </a:xfrm>
          <a:prstGeom prst="rect">
            <a:avLst/>
          </a:prstGeom>
        </p:spPr>
      </p:pic>
      <p:sp>
        <p:nvSpPr>
          <p:cNvPr id="23" name="TextBox 22"/>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3600748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047" y="4273237"/>
            <a:ext cx="4327106" cy="830997"/>
          </a:xfrm>
          <a:prstGeom prst="rect">
            <a:avLst/>
          </a:prstGeom>
          <a:noFill/>
        </p:spPr>
        <p:txBody>
          <a:bodyPr wrap="square" rtlCol="0">
            <a:spAutoFit/>
          </a:bodyPr>
          <a:lstStyle/>
          <a:p>
            <a:pPr algn="ctr"/>
            <a:r>
              <a:rPr lang="en-US" sz="2400" b="1" dirty="0" smtClean="0">
                <a:ln w="3175">
                  <a:solidFill>
                    <a:prstClr val="black"/>
                  </a:solidFill>
                </a:ln>
                <a:solidFill>
                  <a:srgbClr val="EFB790"/>
                </a:solidFill>
                <a:latin typeface="Arial Black" panose="020B0A04020102020204" pitchFamily="34" charset="0"/>
                <a:cs typeface="Aharoni" panose="02010803020104030203" pitchFamily="2" charset="-79"/>
              </a:rPr>
              <a:t>Computer </a:t>
            </a:r>
            <a:r>
              <a:rPr lang="en-US" sz="2400" b="1" dirty="0">
                <a:ln w="3175">
                  <a:solidFill>
                    <a:prstClr val="black"/>
                  </a:solidFill>
                </a:ln>
                <a:solidFill>
                  <a:srgbClr val="EFB790"/>
                </a:solidFill>
                <a:latin typeface="Arial Black" panose="020B0A04020102020204" pitchFamily="34" charset="0"/>
                <a:cs typeface="Aharoni" panose="02010803020104030203" pitchFamily="2" charset="-79"/>
              </a:rPr>
              <a:t>Science </a:t>
            </a:r>
          </a:p>
          <a:p>
            <a:pPr algn="ctr"/>
            <a:endParaRPr lang="en-US" sz="2400" b="1" dirty="0">
              <a:ln w="3175">
                <a:solidFill>
                  <a:prstClr val="black"/>
                </a:solidFill>
              </a:ln>
              <a:solidFill>
                <a:srgbClr val="EFB790"/>
              </a:solidFill>
              <a:latin typeface="Arial Black" panose="020B0A04020102020204" pitchFamily="34" charset="0"/>
              <a:cs typeface="Aharoni" panose="02010803020104030203" pitchFamily="2"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13" name="Picture 12"/>
          <p:cNvPicPr>
            <a:picLocks noChangeAspect="1"/>
          </p:cNvPicPr>
          <p:nvPr/>
        </p:nvPicPr>
        <p:blipFill>
          <a:blip r:embed="rId3"/>
          <a:stretch>
            <a:fillRect/>
          </a:stretch>
        </p:blipFill>
        <p:spPr>
          <a:xfrm>
            <a:off x="10913071" y="74325"/>
            <a:ext cx="1123207" cy="715826"/>
          </a:xfrm>
          <a:prstGeom prst="rect">
            <a:avLst/>
          </a:prstGeom>
        </p:spPr>
      </p:pic>
      <p:sp>
        <p:nvSpPr>
          <p:cNvPr id="14" name="TextBox 13"/>
          <p:cNvSpPr txBox="1"/>
          <p:nvPr/>
        </p:nvSpPr>
        <p:spPr>
          <a:xfrm>
            <a:off x="10609361" y="759647"/>
            <a:ext cx="1730625"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
        <p:nvSpPr>
          <p:cNvPr id="16" name="TextBox 15"/>
          <p:cNvSpPr txBox="1"/>
          <p:nvPr/>
        </p:nvSpPr>
        <p:spPr>
          <a:xfrm>
            <a:off x="1508233" y="148100"/>
            <a:ext cx="9144000" cy="584775"/>
          </a:xfrm>
          <a:prstGeom prst="rect">
            <a:avLst/>
          </a:prstGeom>
          <a:noFill/>
        </p:spPr>
        <p:txBody>
          <a:bodyPr wrap="square" rtlCol="0">
            <a:spAutoFit/>
          </a:bodyPr>
          <a:lstStyle/>
          <a:p>
            <a:pPr algn="ctr"/>
            <a:r>
              <a:rPr lang="en-US" sz="3200" dirty="0" smtClean="0">
                <a:solidFill>
                  <a:srgbClr val="000085"/>
                </a:solidFill>
                <a:latin typeface="+mj-lt"/>
              </a:rPr>
              <a:t>Team </a:t>
            </a:r>
            <a:r>
              <a:rPr lang="en-US" sz="3200" dirty="0">
                <a:solidFill>
                  <a:srgbClr val="000085"/>
                </a:solidFill>
                <a:latin typeface="+mj-lt"/>
              </a:rPr>
              <a:t>Composition</a:t>
            </a: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49417" b="80333" l="38646" r="62500"/>
                    </a14:imgEffect>
                  </a14:imgLayer>
                </a14:imgProps>
              </a:ext>
            </a:extLst>
          </a:blip>
          <a:srcRect l="34956" t="45817" r="34440" b="17425"/>
          <a:stretch/>
        </p:blipFill>
        <p:spPr>
          <a:xfrm>
            <a:off x="2783081" y="1606394"/>
            <a:ext cx="6123907" cy="4755955"/>
          </a:xfrm>
          <a:prstGeom prst="rect">
            <a:avLst/>
          </a:prstGeom>
          <a:noFill/>
          <a:ln>
            <a:noFill/>
          </a:ln>
          <a:effectLst>
            <a:outerShdw blurRad="292100" dist="139700" dir="2700000" algn="tl" rotWithShape="0">
              <a:srgbClr val="333333">
                <a:alpha val="65000"/>
              </a:srgbClr>
            </a:outerShdw>
          </a:effectLst>
        </p:spPr>
      </p:pic>
      <p:sp>
        <p:nvSpPr>
          <p:cNvPr id="4" name="Rectangle 3"/>
          <p:cNvSpPr/>
          <p:nvPr/>
        </p:nvSpPr>
        <p:spPr>
          <a:xfrm>
            <a:off x="8031414" y="4186657"/>
            <a:ext cx="4004864" cy="1938992"/>
          </a:xfrm>
          <a:prstGeom prst="rect">
            <a:avLst/>
          </a:prstGeom>
        </p:spPr>
        <p:txBody>
          <a:bodyPr wrap="square">
            <a:spAutoFit/>
          </a:bodyPr>
          <a:lstStyle/>
          <a:p>
            <a:pPr algn="ctr"/>
            <a:r>
              <a:rPr lang="en-US" sz="2800" b="1" dirty="0">
                <a:ln w="3175">
                  <a:solidFill>
                    <a:prstClr val="black"/>
                  </a:solidFill>
                </a:ln>
                <a:solidFill>
                  <a:srgbClr val="AFC2E0"/>
                </a:solidFill>
                <a:latin typeface="Aharoni" panose="02010803020104030203" pitchFamily="2" charset="-79"/>
                <a:cs typeface="Aharoni" panose="02010803020104030203" pitchFamily="2" charset="-79"/>
              </a:rPr>
              <a:t>Mathematics &amp; Statistics</a:t>
            </a:r>
            <a:r>
              <a:rPr lang="en-US" sz="2800" dirty="0">
                <a:ln w="3175">
                  <a:solidFill>
                    <a:prstClr val="black"/>
                  </a:solidFill>
                </a:ln>
                <a:solidFill>
                  <a:srgbClr val="AFC2E0"/>
                </a:solidFill>
                <a:latin typeface="Aharoni" panose="02010803020104030203" pitchFamily="2" charset="-79"/>
                <a:cs typeface="Aharoni" panose="02010803020104030203" pitchFamily="2" charset="-79"/>
              </a:rPr>
              <a:t> </a:t>
            </a:r>
          </a:p>
          <a:p>
            <a:pPr algn="ctr"/>
            <a:r>
              <a:rPr lang="en-US" sz="1600" dirty="0" smtClean="0">
                <a:solidFill>
                  <a:prstClr val="black"/>
                </a:solidFill>
              </a:rPr>
              <a:t>Ensures that data science methods are appropriate for the problem, and that results can be verified and validated</a:t>
            </a:r>
          </a:p>
          <a:p>
            <a:pPr marL="285750" indent="-285750" algn="ctr">
              <a:buFont typeface="Arial" panose="020B0604020202020204" pitchFamily="34" charset="0"/>
              <a:buChar char="•"/>
            </a:pPr>
            <a:endParaRPr lang="en-US" sz="1600" dirty="0">
              <a:solidFill>
                <a:prstClr val="black"/>
              </a:solidFill>
            </a:endParaRPr>
          </a:p>
        </p:txBody>
      </p:sp>
      <p:sp>
        <p:nvSpPr>
          <p:cNvPr id="10" name="TextBox 9"/>
          <p:cNvSpPr txBox="1"/>
          <p:nvPr/>
        </p:nvSpPr>
        <p:spPr>
          <a:xfrm>
            <a:off x="2192938" y="1221674"/>
            <a:ext cx="7774591" cy="769441"/>
          </a:xfrm>
          <a:prstGeom prst="rect">
            <a:avLst/>
          </a:prstGeom>
          <a:noFill/>
        </p:spPr>
        <p:txBody>
          <a:bodyPr wrap="square" rtlCol="0">
            <a:spAutoFit/>
          </a:bodyPr>
          <a:lstStyle/>
          <a:p>
            <a:pPr algn="ctr"/>
            <a:r>
              <a:rPr lang="en-US" sz="2800" b="1" dirty="0">
                <a:ln w="3175">
                  <a:solidFill>
                    <a:prstClr val="black"/>
                  </a:solidFill>
                </a:ln>
                <a:solidFill>
                  <a:srgbClr val="A4CEBA"/>
                </a:solidFill>
                <a:latin typeface="Aharoni" panose="02010803020104030203" pitchFamily="2" charset="-79"/>
                <a:cs typeface="Aharoni" panose="02010803020104030203" pitchFamily="2" charset="-79"/>
              </a:rPr>
              <a:t>Domain Expertise</a:t>
            </a:r>
          </a:p>
          <a:p>
            <a:pPr algn="ctr"/>
            <a:r>
              <a:rPr lang="en-US" sz="1600" dirty="0" smtClean="0">
                <a:solidFill>
                  <a:prstClr val="black"/>
                </a:solidFill>
              </a:rPr>
              <a:t>Subject </a:t>
            </a:r>
            <a:r>
              <a:rPr lang="en-US" sz="1600" dirty="0">
                <a:solidFill>
                  <a:prstClr val="black"/>
                </a:solidFill>
              </a:rPr>
              <a:t>Matter </a:t>
            </a:r>
            <a:r>
              <a:rPr lang="en-US" sz="1600" dirty="0" smtClean="0">
                <a:solidFill>
                  <a:prstClr val="black"/>
                </a:solidFill>
              </a:rPr>
              <a:t>Experts drive the process </a:t>
            </a:r>
            <a:endParaRPr lang="en-US" sz="1100" dirty="0">
              <a:solidFill>
                <a:srgbClr val="1F5CA9"/>
              </a:solidFill>
              <a:cs typeface="Arial" panose="020B0604020202020204" pitchFamily="34" charset="0"/>
            </a:endParaRPr>
          </a:p>
        </p:txBody>
      </p:sp>
      <p:sp>
        <p:nvSpPr>
          <p:cNvPr id="5" name="Rectangle 4"/>
          <p:cNvSpPr/>
          <p:nvPr/>
        </p:nvSpPr>
        <p:spPr>
          <a:xfrm>
            <a:off x="456358" y="4748970"/>
            <a:ext cx="3202296" cy="1077218"/>
          </a:xfrm>
          <a:prstGeom prst="rect">
            <a:avLst/>
          </a:prstGeom>
        </p:spPr>
        <p:txBody>
          <a:bodyPr wrap="square">
            <a:spAutoFit/>
          </a:bodyPr>
          <a:lstStyle/>
          <a:p>
            <a:pPr algn="ctr"/>
            <a:r>
              <a:rPr lang="en-US" sz="1600" dirty="0" smtClean="0">
                <a:solidFill>
                  <a:prstClr val="black"/>
                </a:solidFill>
              </a:rPr>
              <a:t>Development and application of methods for data processing, machine learning, data visualization, and user interfaces</a:t>
            </a:r>
            <a:endParaRPr lang="en-US" sz="1600" dirty="0">
              <a:solidFill>
                <a:prstClr val="black"/>
              </a:solidFill>
            </a:endParaRPr>
          </a:p>
        </p:txBody>
      </p:sp>
    </p:spTree>
    <p:extLst>
      <p:ext uri="{BB962C8B-B14F-4D97-AF65-F5344CB8AC3E}">
        <p14:creationId xmlns:p14="http://schemas.microsoft.com/office/powerpoint/2010/main" val="4249113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urved Left Arrow 69"/>
          <p:cNvSpPr/>
          <p:nvPr/>
        </p:nvSpPr>
        <p:spPr>
          <a:xfrm rot="9508479" flipV="1">
            <a:off x="188271" y="4123061"/>
            <a:ext cx="1143101" cy="24220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8" name="Rectangle 37"/>
          <p:cNvSpPr/>
          <p:nvPr/>
        </p:nvSpPr>
        <p:spPr>
          <a:xfrm rot="5400000">
            <a:off x="5963208" y="636654"/>
            <a:ext cx="6004011" cy="6438681"/>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344770" y="953721"/>
            <a:ext cx="5125351" cy="523220"/>
          </a:xfrm>
          <a:prstGeom prst="rect">
            <a:avLst/>
          </a:prstGeom>
          <a:solidFill>
            <a:schemeClr val="accent5">
              <a:lumMod val="50000"/>
            </a:schemeClr>
          </a:solidFill>
          <a:ln>
            <a:noFill/>
          </a:ln>
          <a:effectLst>
            <a:softEdge rad="3175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prstClr val="white"/>
                </a:solidFill>
              </a:rPr>
              <a:t>Current State</a:t>
            </a:r>
          </a:p>
        </p:txBody>
      </p:sp>
      <p:sp>
        <p:nvSpPr>
          <p:cNvPr id="17" name="TextBox 16"/>
          <p:cNvSpPr txBox="1"/>
          <p:nvPr/>
        </p:nvSpPr>
        <p:spPr>
          <a:xfrm>
            <a:off x="271309" y="3409772"/>
            <a:ext cx="5363240" cy="707886"/>
          </a:xfrm>
          <a:prstGeom prst="rect">
            <a:avLst/>
          </a:prstGeom>
          <a:noFill/>
        </p:spPr>
        <p:txBody>
          <a:bodyPr wrap="square" rtlCol="0">
            <a:spAutoFit/>
          </a:bodyPr>
          <a:lstStyle/>
          <a:p>
            <a:pPr algn="ctr"/>
            <a:r>
              <a:rPr lang="en-US" sz="2000" dirty="0">
                <a:solidFill>
                  <a:prstClr val="black"/>
                </a:solidFill>
              </a:rPr>
              <a:t>SME relies on traditional methods to pre-select data; </a:t>
            </a:r>
            <a:r>
              <a:rPr lang="en-US" sz="2000" dirty="0" smtClean="0">
                <a:solidFill>
                  <a:prstClr val="black"/>
                </a:solidFill>
              </a:rPr>
              <a:t>time-consuming and prone to bias</a:t>
            </a:r>
            <a:endParaRPr lang="en-US" sz="2000" dirty="0">
              <a:solidFill>
                <a:prstClr val="black"/>
              </a:solidFill>
            </a:endParaRPr>
          </a:p>
        </p:txBody>
      </p:sp>
      <p:sp>
        <p:nvSpPr>
          <p:cNvPr id="18" name="TextBox 17"/>
          <p:cNvSpPr txBox="1"/>
          <p:nvPr/>
        </p:nvSpPr>
        <p:spPr>
          <a:xfrm>
            <a:off x="6845253" y="970910"/>
            <a:ext cx="5125352" cy="523220"/>
          </a:xfrm>
          <a:prstGeom prst="rect">
            <a:avLst/>
          </a:prstGeom>
          <a:solidFill>
            <a:srgbClr val="0070C0"/>
          </a:solidFill>
          <a:effectLst>
            <a:softEdge rad="3175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solidFill>
                  <a:prstClr val="white"/>
                </a:solidFill>
              </a:rPr>
              <a:t>Methodology</a:t>
            </a:r>
            <a:endParaRPr lang="en-US" sz="2800" dirty="0">
              <a:solidFill>
                <a:prstClr val="white"/>
              </a:solidFill>
            </a:endParaRPr>
          </a:p>
        </p:txBody>
      </p:sp>
      <p:sp>
        <p:nvSpPr>
          <p:cNvPr id="19" name="TextBox 18"/>
          <p:cNvSpPr txBox="1"/>
          <p:nvPr/>
        </p:nvSpPr>
        <p:spPr>
          <a:xfrm>
            <a:off x="6845253" y="5023379"/>
            <a:ext cx="5125351" cy="523220"/>
          </a:xfrm>
          <a:prstGeom prst="rect">
            <a:avLst/>
          </a:prstGeom>
          <a:solidFill>
            <a:srgbClr val="203864"/>
          </a:solidFill>
          <a:effectLst>
            <a:softEdge rad="3175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solidFill>
                  <a:prstClr val="white"/>
                </a:solidFill>
              </a:rPr>
              <a:t>Future State</a:t>
            </a:r>
            <a:endParaRPr lang="en-US" sz="2800" dirty="0">
              <a:solidFill>
                <a:prstClr val="white"/>
              </a:solidFill>
            </a:endParaRPr>
          </a:p>
        </p:txBody>
      </p:sp>
      <p:sp>
        <p:nvSpPr>
          <p:cNvPr id="34" name="TextBox 33"/>
          <p:cNvSpPr txBox="1"/>
          <p:nvPr/>
        </p:nvSpPr>
        <p:spPr>
          <a:xfrm>
            <a:off x="7131829" y="1639729"/>
            <a:ext cx="4572000" cy="1015663"/>
          </a:xfrm>
          <a:prstGeom prst="rect">
            <a:avLst/>
          </a:prstGeom>
          <a:solidFill>
            <a:srgbClr val="BDD7EE"/>
          </a:solidFill>
          <a:ln>
            <a:noFill/>
          </a:ln>
        </p:spPr>
        <p:txBody>
          <a:bodyPr wrap="square" rtlCol="0">
            <a:spAutoFit/>
          </a:bodyPr>
          <a:lstStyle/>
          <a:p>
            <a:pPr algn="ctr"/>
            <a:r>
              <a:rPr lang="en-US" sz="2000" dirty="0" smtClean="0">
                <a:solidFill>
                  <a:prstClr val="black"/>
                </a:solidFill>
              </a:rPr>
              <a:t>Develop tools </a:t>
            </a:r>
            <a:r>
              <a:rPr lang="en-US" sz="2000" dirty="0">
                <a:solidFill>
                  <a:prstClr val="black"/>
                </a:solidFill>
              </a:rPr>
              <a:t>that mimic </a:t>
            </a:r>
            <a:r>
              <a:rPr lang="en-US" sz="2000" dirty="0" smtClean="0">
                <a:solidFill>
                  <a:prstClr val="black"/>
                </a:solidFill>
              </a:rPr>
              <a:t>human expertise and human approach to analysis</a:t>
            </a:r>
            <a:endParaRPr lang="en-US" sz="2000" dirty="0">
              <a:solidFill>
                <a:prstClr val="black"/>
              </a:solidFill>
            </a:endParaRPr>
          </a:p>
          <a:p>
            <a:pPr algn="ctr"/>
            <a:r>
              <a:rPr lang="en-US" sz="2000" i="1" dirty="0" smtClean="0">
                <a:solidFill>
                  <a:prstClr val="black"/>
                </a:solidFill>
              </a:rPr>
              <a:t>Saves SME time</a:t>
            </a:r>
            <a:endParaRPr lang="en-US" sz="1600" dirty="0">
              <a:solidFill>
                <a:prstClr val="black"/>
              </a:solidFill>
            </a:endParaRPr>
          </a:p>
        </p:txBody>
      </p:sp>
      <p:sp>
        <p:nvSpPr>
          <p:cNvPr id="35" name="TextBox 34"/>
          <p:cNvSpPr txBox="1"/>
          <p:nvPr/>
        </p:nvSpPr>
        <p:spPr>
          <a:xfrm>
            <a:off x="7121928" y="3409772"/>
            <a:ext cx="4583343" cy="1015663"/>
          </a:xfrm>
          <a:prstGeom prst="rect">
            <a:avLst/>
          </a:prstGeom>
          <a:solidFill>
            <a:srgbClr val="BDD7EE"/>
          </a:solidFill>
          <a:ln>
            <a:noFill/>
          </a:ln>
        </p:spPr>
        <p:txBody>
          <a:bodyPr wrap="square" rtlCol="0">
            <a:spAutoFit/>
          </a:bodyPr>
          <a:lstStyle/>
          <a:p>
            <a:pPr algn="ctr"/>
            <a:r>
              <a:rPr lang="en-US" sz="2000" dirty="0" smtClean="0">
                <a:solidFill>
                  <a:prstClr val="black"/>
                </a:solidFill>
              </a:rPr>
              <a:t>Apply tools to experimental data, computational data, and text</a:t>
            </a:r>
            <a:endParaRPr lang="en-US" sz="2000" dirty="0">
              <a:solidFill>
                <a:prstClr val="black"/>
              </a:solidFill>
            </a:endParaRPr>
          </a:p>
          <a:p>
            <a:pPr algn="ctr"/>
            <a:r>
              <a:rPr lang="en-US" sz="2000" i="1" dirty="0">
                <a:solidFill>
                  <a:prstClr val="black"/>
                </a:solidFill>
              </a:rPr>
              <a:t>Yields New Insights</a:t>
            </a:r>
          </a:p>
        </p:txBody>
      </p:sp>
      <p:cxnSp>
        <p:nvCxnSpPr>
          <p:cNvPr id="37" name="Straight Arrow Connector 36"/>
          <p:cNvCxnSpPr>
            <a:stCxn id="34" idx="2"/>
            <a:endCxn id="35" idx="0"/>
          </p:cNvCxnSpPr>
          <p:nvPr/>
        </p:nvCxnSpPr>
        <p:spPr>
          <a:xfrm flipH="1">
            <a:off x="9413600" y="2655392"/>
            <a:ext cx="4229" cy="7543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867294" y="5619363"/>
            <a:ext cx="5098207" cy="1077218"/>
          </a:xfrm>
          <a:prstGeom prst="rect">
            <a:avLst/>
          </a:prstGeom>
          <a:solidFill>
            <a:srgbClr val="BDD7EE"/>
          </a:solidFill>
          <a:ln>
            <a:noFill/>
          </a:ln>
        </p:spPr>
        <p:txBody>
          <a:bodyPr wrap="square" rtlCol="0">
            <a:spAutoFit/>
          </a:bodyPr>
          <a:lstStyle/>
          <a:p>
            <a:pPr algn="ctr"/>
            <a:r>
              <a:rPr lang="en-US" sz="2400" dirty="0">
                <a:solidFill>
                  <a:prstClr val="black"/>
                </a:solidFill>
              </a:rPr>
              <a:t>Virtual Expert</a:t>
            </a:r>
          </a:p>
          <a:p>
            <a:pPr algn="ctr"/>
            <a:r>
              <a:rPr lang="en-US" sz="2000" dirty="0">
                <a:solidFill>
                  <a:prstClr val="black"/>
                </a:solidFill>
              </a:rPr>
              <a:t>Autonomous Assistant </a:t>
            </a:r>
            <a:r>
              <a:rPr lang="en-US" sz="2000" dirty="0" smtClean="0">
                <a:solidFill>
                  <a:prstClr val="black"/>
                </a:solidFill>
              </a:rPr>
              <a:t>that </a:t>
            </a:r>
            <a:r>
              <a:rPr lang="en-US" sz="2000" dirty="0">
                <a:solidFill>
                  <a:prstClr val="black"/>
                </a:solidFill>
              </a:rPr>
              <a:t>analyzes </a:t>
            </a:r>
            <a:r>
              <a:rPr lang="en-US" sz="2000" b="1" dirty="0">
                <a:solidFill>
                  <a:prstClr val="black"/>
                </a:solidFill>
              </a:rPr>
              <a:t>all</a:t>
            </a:r>
            <a:r>
              <a:rPr lang="en-US" sz="2000" dirty="0">
                <a:solidFill>
                  <a:prstClr val="black"/>
                </a:solidFill>
              </a:rPr>
              <a:t> possible data and augments decision making</a:t>
            </a:r>
          </a:p>
        </p:txBody>
      </p:sp>
      <p:sp>
        <p:nvSpPr>
          <p:cNvPr id="42" name="TextBox 41"/>
          <p:cNvSpPr txBox="1"/>
          <p:nvPr/>
        </p:nvSpPr>
        <p:spPr>
          <a:xfrm>
            <a:off x="555741" y="107614"/>
            <a:ext cx="11149530" cy="584775"/>
          </a:xfrm>
          <a:prstGeom prst="rect">
            <a:avLst/>
          </a:prstGeom>
          <a:noFill/>
          <a:ln w="6350">
            <a:noFill/>
          </a:ln>
        </p:spPr>
        <p:txBody>
          <a:bodyPr wrap="square" rtlCol="0">
            <a:spAutoFit/>
          </a:bodyPr>
          <a:lstStyle/>
          <a:p>
            <a:pPr algn="ctr"/>
            <a:r>
              <a:rPr lang="en-US" sz="3200" dirty="0" smtClean="0">
                <a:solidFill>
                  <a:srgbClr val="000085"/>
                </a:solidFill>
                <a:latin typeface="+mj-lt"/>
              </a:rPr>
              <a:t>Data Science in NASA Domains</a:t>
            </a:r>
            <a:endParaRPr lang="en-US" sz="3200" dirty="0">
              <a:solidFill>
                <a:srgbClr val="000085"/>
              </a:solidFill>
              <a:latin typeface="+mj-lt"/>
            </a:endParaRPr>
          </a:p>
        </p:txBody>
      </p:sp>
      <p:pic>
        <p:nvPicPr>
          <p:cNvPr id="4" name="Picture 3"/>
          <p:cNvPicPr>
            <a:picLocks noChangeAspect="1"/>
          </p:cNvPicPr>
          <p:nvPr/>
        </p:nvPicPr>
        <p:blipFill>
          <a:blip r:embed="rId3"/>
          <a:stretch>
            <a:fillRect/>
          </a:stretch>
        </p:blipFill>
        <p:spPr>
          <a:xfrm>
            <a:off x="637233" y="1569337"/>
            <a:ext cx="1940003" cy="1857029"/>
          </a:xfrm>
          <a:prstGeom prst="rect">
            <a:avLst/>
          </a:prstGeom>
        </p:spPr>
      </p:pic>
      <p:sp>
        <p:nvSpPr>
          <p:cNvPr id="8" name="TextBox 7"/>
          <p:cNvSpPr txBox="1"/>
          <p:nvPr/>
        </p:nvSpPr>
        <p:spPr>
          <a:xfrm>
            <a:off x="792090" y="2055327"/>
            <a:ext cx="1627263" cy="1015663"/>
          </a:xfrm>
          <a:prstGeom prst="rect">
            <a:avLst/>
          </a:prstGeom>
          <a:noFill/>
        </p:spPr>
        <p:txBody>
          <a:bodyPr wrap="square" rtlCol="0">
            <a:spAutoFit/>
          </a:bodyPr>
          <a:lstStyle/>
          <a:p>
            <a:pPr algn="ctr"/>
            <a:r>
              <a:rPr lang="en-US" dirty="0" smtClean="0">
                <a:solidFill>
                  <a:prstClr val="black"/>
                </a:solidFill>
              </a:rPr>
              <a:t>Data</a:t>
            </a:r>
          </a:p>
          <a:p>
            <a:pPr algn="ctr"/>
            <a:r>
              <a:rPr lang="en-US" sz="1400" i="1" dirty="0" smtClean="0">
                <a:solidFill>
                  <a:prstClr val="black"/>
                </a:solidFill>
              </a:rPr>
              <a:t>experimental, computational, or text</a:t>
            </a:r>
            <a:endParaRPr lang="en-US" sz="1400" i="1" dirty="0">
              <a:solidFill>
                <a:prstClr val="black"/>
              </a:solidFill>
            </a:endParaRPr>
          </a:p>
        </p:txBody>
      </p:sp>
      <p:pic>
        <p:nvPicPr>
          <p:cNvPr id="43" name="Picture 42"/>
          <p:cNvPicPr>
            <a:picLocks noChangeAspect="1"/>
          </p:cNvPicPr>
          <p:nvPr/>
        </p:nvPicPr>
        <p:blipFill>
          <a:blip r:embed="rId3"/>
          <a:stretch>
            <a:fillRect/>
          </a:stretch>
        </p:blipFill>
        <p:spPr>
          <a:xfrm>
            <a:off x="3118524" y="1606482"/>
            <a:ext cx="1940003" cy="1857029"/>
          </a:xfrm>
          <a:prstGeom prst="rect">
            <a:avLst/>
          </a:prstGeom>
        </p:spPr>
      </p:pic>
      <p:pic>
        <p:nvPicPr>
          <p:cNvPr id="14" name="Picture 13"/>
          <p:cNvPicPr>
            <a:picLocks noChangeAspect="1"/>
          </p:cNvPicPr>
          <p:nvPr/>
        </p:nvPicPr>
        <p:blipFill>
          <a:blip r:embed="rId4"/>
          <a:stretch>
            <a:fillRect/>
          </a:stretch>
        </p:blipFill>
        <p:spPr>
          <a:xfrm rot="2912084">
            <a:off x="3823060" y="2130557"/>
            <a:ext cx="829704" cy="822791"/>
          </a:xfrm>
          <a:prstGeom prst="rect">
            <a:avLst/>
          </a:prstGeom>
        </p:spPr>
      </p:pic>
      <p:cxnSp>
        <p:nvCxnSpPr>
          <p:cNvPr id="13" name="Straight Arrow Connector 12"/>
          <p:cNvCxnSpPr/>
          <p:nvPr/>
        </p:nvCxnSpPr>
        <p:spPr>
          <a:xfrm flipH="1">
            <a:off x="4266681" y="1670041"/>
            <a:ext cx="326195" cy="504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463928" y="1481985"/>
            <a:ext cx="1692687" cy="584775"/>
          </a:xfrm>
          <a:prstGeom prst="rect">
            <a:avLst/>
          </a:prstGeom>
          <a:noFill/>
        </p:spPr>
        <p:txBody>
          <a:bodyPr wrap="square" rtlCol="0">
            <a:spAutoFit/>
          </a:bodyPr>
          <a:lstStyle/>
          <a:p>
            <a:pPr algn="ctr"/>
            <a:r>
              <a:rPr lang="en-US" sz="1600" dirty="0">
                <a:solidFill>
                  <a:prstClr val="black"/>
                </a:solidFill>
              </a:rPr>
              <a:t>SME-defined subset of data</a:t>
            </a:r>
          </a:p>
        </p:txBody>
      </p:sp>
      <p:sp>
        <p:nvSpPr>
          <p:cNvPr id="10" name="Right Arrow 9"/>
          <p:cNvSpPr/>
          <p:nvPr/>
        </p:nvSpPr>
        <p:spPr>
          <a:xfrm>
            <a:off x="2647373" y="2505405"/>
            <a:ext cx="450729" cy="3329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48" name="Rectangle 47"/>
          <p:cNvSpPr/>
          <p:nvPr/>
        </p:nvSpPr>
        <p:spPr>
          <a:xfrm>
            <a:off x="66418" y="4100200"/>
            <a:ext cx="5945319" cy="2761926"/>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TextBox 48"/>
          <p:cNvSpPr txBox="1"/>
          <p:nvPr/>
        </p:nvSpPr>
        <p:spPr>
          <a:xfrm>
            <a:off x="271309" y="4400391"/>
            <a:ext cx="5125351" cy="523220"/>
          </a:xfrm>
          <a:prstGeom prst="rect">
            <a:avLst/>
          </a:prstGeom>
          <a:solidFill>
            <a:srgbClr val="0070C0"/>
          </a:solidFill>
          <a:ln>
            <a:noFill/>
          </a:ln>
          <a:effectLst>
            <a:softEdge rad="3175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solidFill>
                  <a:prstClr val="white"/>
                </a:solidFill>
              </a:rPr>
              <a:t>New Approach</a:t>
            </a:r>
            <a:endParaRPr lang="en-US" sz="2800" dirty="0">
              <a:solidFill>
                <a:prstClr val="white"/>
              </a:solidFill>
            </a:endParaRPr>
          </a:p>
        </p:txBody>
      </p:sp>
      <p:sp>
        <p:nvSpPr>
          <p:cNvPr id="54" name="TextBox 53"/>
          <p:cNvSpPr txBox="1"/>
          <p:nvPr/>
        </p:nvSpPr>
        <p:spPr>
          <a:xfrm>
            <a:off x="1866060" y="5068667"/>
            <a:ext cx="2205066" cy="1631216"/>
          </a:xfrm>
          <a:prstGeom prst="rect">
            <a:avLst/>
          </a:prstGeom>
          <a:noFill/>
          <a:ln>
            <a:noFill/>
          </a:ln>
          <a:effectLst>
            <a:softEdge rad="63500"/>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solidFill>
                  <a:prstClr val="black"/>
                </a:solidFill>
              </a:rPr>
              <a:t>Techniques </a:t>
            </a:r>
            <a:r>
              <a:rPr lang="en-US" sz="2000" dirty="0">
                <a:solidFill>
                  <a:prstClr val="black"/>
                </a:solidFill>
              </a:rPr>
              <a:t>to detect </a:t>
            </a:r>
            <a:r>
              <a:rPr lang="en-US" sz="2000" dirty="0" smtClean="0">
                <a:solidFill>
                  <a:prstClr val="black"/>
                </a:solidFill>
              </a:rPr>
              <a:t>relationships in the data…validated </a:t>
            </a:r>
            <a:r>
              <a:rPr lang="en-US" sz="2000" dirty="0">
                <a:solidFill>
                  <a:prstClr val="black"/>
                </a:solidFill>
              </a:rPr>
              <a:t>by SMEs</a:t>
            </a:r>
          </a:p>
        </p:txBody>
      </p:sp>
      <p:sp>
        <p:nvSpPr>
          <p:cNvPr id="61" name="Rectangle 60"/>
          <p:cNvSpPr/>
          <p:nvPr/>
        </p:nvSpPr>
        <p:spPr>
          <a:xfrm>
            <a:off x="5634549" y="912449"/>
            <a:ext cx="1199983" cy="5800826"/>
          </a:xfrm>
          <a:prstGeom prst="rect">
            <a:avLst/>
          </a:prstGeom>
          <a:noFill/>
          <a:effectLst>
            <a:softEdge rad="6350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62" name="Rectangle 61"/>
          <p:cNvSpPr/>
          <p:nvPr/>
        </p:nvSpPr>
        <p:spPr>
          <a:xfrm>
            <a:off x="5713111" y="2423918"/>
            <a:ext cx="969421" cy="2801991"/>
          </a:xfrm>
          <a:prstGeom prst="rect">
            <a:avLst/>
          </a:prstGeom>
          <a:solidFill>
            <a:srgbClr val="BDD7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rPr>
              <a:t>Data</a:t>
            </a:r>
          </a:p>
          <a:p>
            <a:pPr algn="ctr"/>
            <a:r>
              <a:rPr lang="en-US" sz="1600" b="1" dirty="0" smtClean="0">
                <a:solidFill>
                  <a:prstClr val="black"/>
                </a:solidFill>
              </a:rPr>
              <a:t>Team </a:t>
            </a:r>
            <a:r>
              <a:rPr lang="en-US" sz="1600" b="1" dirty="0">
                <a:solidFill>
                  <a:prstClr val="black"/>
                </a:solidFill>
              </a:rPr>
              <a:t>and SMEs working together</a:t>
            </a:r>
          </a:p>
        </p:txBody>
      </p:sp>
      <p:sp>
        <p:nvSpPr>
          <p:cNvPr id="63" name="Right Arrow 62"/>
          <p:cNvSpPr/>
          <p:nvPr/>
        </p:nvSpPr>
        <p:spPr>
          <a:xfrm>
            <a:off x="6519196" y="2984884"/>
            <a:ext cx="498761" cy="1557661"/>
          </a:xfrm>
          <a:prstGeom prst="rightArrow">
            <a:avLst/>
          </a:prstGeom>
          <a:solidFill>
            <a:srgbClr val="BDD7EE"/>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6" name="Group 5"/>
          <p:cNvGrpSpPr/>
          <p:nvPr/>
        </p:nvGrpSpPr>
        <p:grpSpPr>
          <a:xfrm>
            <a:off x="4027576" y="5246986"/>
            <a:ext cx="1491365" cy="1406011"/>
            <a:chOff x="5347306" y="5131503"/>
            <a:chExt cx="1013027" cy="969700"/>
          </a:xfrm>
        </p:grpSpPr>
        <p:pic>
          <p:nvPicPr>
            <p:cNvPr id="66" name="Picture 65"/>
            <p:cNvPicPr>
              <a:picLocks noChangeAspect="1"/>
            </p:cNvPicPr>
            <p:nvPr/>
          </p:nvPicPr>
          <p:blipFill>
            <a:blip r:embed="rId3"/>
            <a:stretch>
              <a:fillRect/>
            </a:stretch>
          </p:blipFill>
          <p:spPr>
            <a:xfrm>
              <a:off x="5347306" y="5131503"/>
              <a:ext cx="1013027" cy="969700"/>
            </a:xfrm>
            <a:prstGeom prst="rect">
              <a:avLst/>
            </a:prstGeom>
          </p:spPr>
        </p:pic>
        <p:sp>
          <p:nvSpPr>
            <p:cNvPr id="67" name="Oval 66"/>
            <p:cNvSpPr/>
            <p:nvPr/>
          </p:nvSpPr>
          <p:spPr>
            <a:xfrm>
              <a:off x="6040969" y="5626759"/>
              <a:ext cx="177623" cy="183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68" name="Oval 67"/>
            <p:cNvSpPr/>
            <p:nvPr/>
          </p:nvSpPr>
          <p:spPr>
            <a:xfrm>
              <a:off x="5842734" y="5514117"/>
              <a:ext cx="177623" cy="183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sp>
          <p:nvSpPr>
            <p:cNvPr id="69" name="Oval 68"/>
            <p:cNvSpPr/>
            <p:nvPr/>
          </p:nvSpPr>
          <p:spPr>
            <a:xfrm>
              <a:off x="5719542" y="5714009"/>
              <a:ext cx="177623" cy="183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prstClr val="white"/>
                </a:solidFill>
              </a:endParaRPr>
            </a:p>
          </p:txBody>
        </p:sp>
      </p:grpSp>
      <p:cxnSp>
        <p:nvCxnSpPr>
          <p:cNvPr id="40" name="Straight Arrow Connector 39"/>
          <p:cNvCxnSpPr>
            <a:stCxn id="35" idx="2"/>
            <a:endCxn id="19" idx="0"/>
          </p:cNvCxnSpPr>
          <p:nvPr/>
        </p:nvCxnSpPr>
        <p:spPr>
          <a:xfrm flipH="1">
            <a:off x="9407929" y="4425435"/>
            <a:ext cx="5671" cy="5979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ight Arrow 49"/>
          <p:cNvSpPr/>
          <p:nvPr/>
        </p:nvSpPr>
        <p:spPr>
          <a:xfrm>
            <a:off x="5713111" y="2996856"/>
            <a:ext cx="274696" cy="1557661"/>
          </a:xfrm>
          <a:prstGeom prst="rightArrow">
            <a:avLst/>
          </a:prstGeom>
          <a:solidFill>
            <a:srgbClr val="BDD7EE"/>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56" name="Picture 55"/>
          <p:cNvPicPr>
            <a:picLocks noChangeAspect="1"/>
          </p:cNvPicPr>
          <p:nvPr/>
        </p:nvPicPr>
        <p:blipFill>
          <a:blip r:embed="rId6"/>
          <a:stretch>
            <a:fillRect/>
          </a:stretch>
        </p:blipFill>
        <p:spPr>
          <a:xfrm>
            <a:off x="10913071" y="74325"/>
            <a:ext cx="1123207" cy="715826"/>
          </a:xfrm>
          <a:prstGeom prst="rect">
            <a:avLst/>
          </a:prstGeom>
        </p:spPr>
      </p:pic>
      <p:sp>
        <p:nvSpPr>
          <p:cNvPr id="57" name="TextBox 56"/>
          <p:cNvSpPr txBox="1"/>
          <p:nvPr/>
        </p:nvSpPr>
        <p:spPr>
          <a:xfrm>
            <a:off x="10615781" y="682124"/>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288599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13-L-00691[1].jpg"/>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5349435" y="2926394"/>
            <a:ext cx="1828800" cy="731520"/>
          </a:xfrm>
          <a:prstGeom prst="rect">
            <a:avLst/>
          </a:prstGeom>
          <a:ln>
            <a:noFill/>
          </a:ln>
          <a:effectLst>
            <a:outerShdw blurRad="292100" dist="139700" dir="2700000" algn="tl" rotWithShape="0">
              <a:srgbClr val="333333">
                <a:alpha val="65000"/>
              </a:srgbClr>
            </a:outerShdw>
          </a:effectLst>
        </p:spPr>
      </p:pic>
      <p:sp>
        <p:nvSpPr>
          <p:cNvPr id="5" name="Title 5"/>
          <p:cNvSpPr>
            <a:spLocks noGrp="1"/>
          </p:cNvSpPr>
          <p:nvPr>
            <p:ph type="title"/>
          </p:nvPr>
        </p:nvSpPr>
        <p:spPr>
          <a:xfrm>
            <a:off x="1239894" y="172009"/>
            <a:ext cx="9776697" cy="673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altLang="en-US" sz="3600" dirty="0" smtClean="0">
                <a:solidFill>
                  <a:schemeClr val="tx1"/>
                </a:solidFill>
              </a:rPr>
              <a:t>	</a:t>
            </a:r>
            <a:r>
              <a:rPr lang="en-US" altLang="en-US" sz="3600" dirty="0" smtClean="0">
                <a:solidFill>
                  <a:srgbClr val="000085"/>
                </a:solidFill>
                <a:latin typeface="+mj-lt"/>
              </a:rPr>
              <a:t>Science and Engineering </a:t>
            </a:r>
            <a:r>
              <a:rPr lang="en-US" altLang="en-US" sz="3600" dirty="0" smtClean="0">
                <a:solidFill>
                  <a:srgbClr val="000085"/>
                </a:solidFill>
                <a:latin typeface="+mj-lt"/>
              </a:rPr>
              <a:t>Case Studies</a:t>
            </a:r>
            <a:endParaRPr lang="en-US" sz="3200" dirty="0">
              <a:solidFill>
                <a:srgbClr val="000085"/>
              </a:solidFill>
              <a:latin typeface="+mj-lt"/>
            </a:endParaRPr>
          </a:p>
        </p:txBody>
      </p:sp>
      <p:sp>
        <p:nvSpPr>
          <p:cNvPr id="7" name="Rectangle 6"/>
          <p:cNvSpPr/>
          <p:nvPr/>
        </p:nvSpPr>
        <p:spPr>
          <a:xfrm>
            <a:off x="1048722" y="6409245"/>
            <a:ext cx="10159042" cy="369332"/>
          </a:xfrm>
          <a:prstGeom prst="rect">
            <a:avLst/>
          </a:prstGeom>
        </p:spPr>
        <p:txBody>
          <a:bodyPr wrap="square">
            <a:spAutoFit/>
          </a:bodyPr>
          <a:lstStyle/>
          <a:p>
            <a:pPr algn="ctr"/>
            <a:r>
              <a:rPr lang="en-US" i="1" dirty="0">
                <a:solidFill>
                  <a:prstClr val="black"/>
                </a:solidFill>
              </a:rPr>
              <a:t>M</a:t>
            </a:r>
            <a:r>
              <a:rPr lang="en-US" i="1" dirty="0" smtClean="0">
                <a:solidFill>
                  <a:prstClr val="black"/>
                </a:solidFill>
              </a:rPr>
              <a:t>achine </a:t>
            </a:r>
            <a:r>
              <a:rPr lang="en-US" i="1" dirty="0">
                <a:solidFill>
                  <a:prstClr val="black"/>
                </a:solidFill>
              </a:rPr>
              <a:t>learning and statistical techniques </a:t>
            </a:r>
            <a:r>
              <a:rPr lang="en-US" i="1" dirty="0" smtClean="0">
                <a:solidFill>
                  <a:prstClr val="black"/>
                </a:solidFill>
              </a:rPr>
              <a:t>using </a:t>
            </a:r>
            <a:r>
              <a:rPr lang="en-US" i="1" dirty="0">
                <a:solidFill>
                  <a:prstClr val="black"/>
                </a:solidFill>
              </a:rPr>
              <a:t>MATLAB, R</a:t>
            </a:r>
            <a:r>
              <a:rPr lang="en-US" i="1" dirty="0" smtClean="0">
                <a:solidFill>
                  <a:prstClr val="black"/>
                </a:solidFill>
              </a:rPr>
              <a:t>, Python, C++, </a:t>
            </a:r>
            <a:r>
              <a:rPr lang="en-US" i="1" dirty="0" err="1" smtClean="0">
                <a:solidFill>
                  <a:prstClr val="black"/>
                </a:solidFill>
              </a:rPr>
              <a:t>TensorFlow</a:t>
            </a:r>
            <a:r>
              <a:rPr lang="en-US" i="1" dirty="0" smtClean="0">
                <a:solidFill>
                  <a:prstClr val="black"/>
                </a:solidFill>
              </a:rPr>
              <a:t>, </a:t>
            </a:r>
            <a:r>
              <a:rPr lang="en-US" i="1" dirty="0" err="1" smtClean="0">
                <a:solidFill>
                  <a:prstClr val="black"/>
                </a:solidFill>
              </a:rPr>
              <a:t>Caffe</a:t>
            </a:r>
            <a:r>
              <a:rPr lang="en-US" i="1" dirty="0" smtClean="0">
                <a:solidFill>
                  <a:prstClr val="black"/>
                </a:solidFill>
              </a:rPr>
              <a:t>…</a:t>
            </a:r>
            <a:endParaRPr lang="en-US" i="1" dirty="0">
              <a:solidFill>
                <a:prstClr val="black"/>
              </a:solidFill>
            </a:endParaRPr>
          </a:p>
        </p:txBody>
      </p:sp>
      <p:pic>
        <p:nvPicPr>
          <p:cNvPr id="12" name="Picture 11"/>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4638505" y="2232538"/>
            <a:ext cx="1828800" cy="731520"/>
          </a:xfrm>
          <a:prstGeom prst="rect">
            <a:avLst/>
          </a:prstGeom>
        </p:spPr>
      </p:pic>
      <p:pic>
        <p:nvPicPr>
          <p:cNvPr id="15" name="Picture 14"/>
          <p:cNvPicPr>
            <a:picLocks/>
          </p:cNvPicPr>
          <p:nvPr/>
        </p:nvPicPr>
        <p:blipFill rotWithShape="1">
          <a:blip r:embed="rId4" cstate="print">
            <a:extLst>
              <a:ext uri="{28A0092B-C50C-407E-A947-70E740481C1C}">
                <a14:useLocalDpi xmlns:a14="http://schemas.microsoft.com/office/drawing/2010/main"/>
              </a:ext>
            </a:extLst>
          </a:blip>
          <a:srcRect l="1395" r="1467" b="15694"/>
          <a:stretch/>
        </p:blipFill>
        <p:spPr bwMode="auto">
          <a:xfrm>
            <a:off x="4830323" y="3514617"/>
            <a:ext cx="1828800" cy="73152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18" name="TextBox 17"/>
          <p:cNvSpPr txBox="1"/>
          <p:nvPr/>
        </p:nvSpPr>
        <p:spPr>
          <a:xfrm>
            <a:off x="54956" y="1305937"/>
            <a:ext cx="4805920" cy="4724370"/>
          </a:xfrm>
          <a:prstGeom prst="rect">
            <a:avLst/>
          </a:prstGeom>
          <a:noFill/>
        </p:spPr>
        <p:txBody>
          <a:bodyPr wrap="square" rtlCol="0">
            <a:spAutoFit/>
          </a:bodyPr>
          <a:lstStyle/>
          <a:p>
            <a:r>
              <a:rPr lang="en-US" sz="1500" b="1" dirty="0">
                <a:solidFill>
                  <a:prstClr val="black"/>
                </a:solidFill>
              </a:rPr>
              <a:t>Anomaly Detection in </a:t>
            </a:r>
            <a:r>
              <a:rPr lang="en-US" sz="1500" b="1" dirty="0" smtClean="0">
                <a:solidFill>
                  <a:prstClr val="black"/>
                </a:solidFill>
              </a:rPr>
              <a:t>Non-Destructive Evaluation Images</a:t>
            </a:r>
            <a:endParaRPr lang="en-US" sz="1500" b="1" dirty="0">
              <a:solidFill>
                <a:prstClr val="black"/>
              </a:solidFill>
            </a:endParaRPr>
          </a:p>
          <a:p>
            <a:pPr lvl="1"/>
            <a:r>
              <a:rPr lang="en-US" sz="1500" dirty="0">
                <a:solidFill>
                  <a:prstClr val="black"/>
                </a:solidFill>
              </a:rPr>
              <a:t>Automated algorithms for </a:t>
            </a:r>
            <a:r>
              <a:rPr lang="en-US" sz="1500" dirty="0" smtClean="0">
                <a:solidFill>
                  <a:prstClr val="black"/>
                </a:solidFill>
              </a:rPr>
              <a:t>detecting delaminations in carbon fiber</a:t>
            </a:r>
            <a:endParaRPr lang="en-US" sz="1500" dirty="0">
              <a:solidFill>
                <a:prstClr val="black"/>
              </a:solidFill>
            </a:endParaRPr>
          </a:p>
          <a:p>
            <a:pPr lvl="1"/>
            <a:endParaRPr lang="en-US" sz="1500" dirty="0">
              <a:solidFill>
                <a:prstClr val="black"/>
              </a:solidFill>
            </a:endParaRPr>
          </a:p>
          <a:p>
            <a:r>
              <a:rPr lang="en-US" sz="1500" b="1" dirty="0">
                <a:solidFill>
                  <a:prstClr val="black"/>
                </a:solidFill>
              </a:rPr>
              <a:t>Predicting Flutter from Aeroelasticity Data</a:t>
            </a:r>
          </a:p>
          <a:p>
            <a:pPr lvl="1"/>
            <a:r>
              <a:rPr lang="en-US" sz="1500" dirty="0" smtClean="0">
                <a:solidFill>
                  <a:prstClr val="black"/>
                </a:solidFill>
              </a:rPr>
              <a:t>Detecting patterns in the data to help SMEs better understand the precursors to flutter</a:t>
            </a:r>
            <a:endParaRPr lang="en-US" sz="1500" dirty="0">
              <a:solidFill>
                <a:prstClr val="black"/>
              </a:solidFill>
            </a:endParaRPr>
          </a:p>
          <a:p>
            <a:pPr lvl="1"/>
            <a:endParaRPr lang="en-US" sz="1500" dirty="0">
              <a:solidFill>
                <a:prstClr val="black"/>
              </a:solidFill>
            </a:endParaRPr>
          </a:p>
          <a:p>
            <a:r>
              <a:rPr lang="en-US" sz="1500" b="1" dirty="0" smtClean="0">
                <a:solidFill>
                  <a:prstClr val="black"/>
                </a:solidFill>
              </a:rPr>
              <a:t>Crew State </a:t>
            </a:r>
            <a:r>
              <a:rPr lang="en-US" sz="1500" b="1" dirty="0">
                <a:solidFill>
                  <a:prstClr val="black"/>
                </a:solidFill>
              </a:rPr>
              <a:t>Monitoring </a:t>
            </a:r>
          </a:p>
          <a:p>
            <a:pPr lvl="1"/>
            <a:r>
              <a:rPr lang="en-US" sz="1500" dirty="0">
                <a:solidFill>
                  <a:prstClr val="black"/>
                </a:solidFill>
              </a:rPr>
              <a:t>Predict </a:t>
            </a:r>
            <a:r>
              <a:rPr lang="en-US" sz="1500" dirty="0" smtClean="0">
                <a:solidFill>
                  <a:prstClr val="black"/>
                </a:solidFill>
              </a:rPr>
              <a:t>a pilot’s </a:t>
            </a:r>
            <a:r>
              <a:rPr lang="en-US" sz="1500" dirty="0">
                <a:solidFill>
                  <a:prstClr val="black"/>
                </a:solidFill>
              </a:rPr>
              <a:t>cognitive state using physiological data </a:t>
            </a:r>
            <a:r>
              <a:rPr lang="en-US" sz="1500" dirty="0" smtClean="0">
                <a:solidFill>
                  <a:prstClr val="black"/>
                </a:solidFill>
              </a:rPr>
              <a:t>during </a:t>
            </a:r>
            <a:r>
              <a:rPr lang="en-US" sz="1500" dirty="0">
                <a:solidFill>
                  <a:prstClr val="black"/>
                </a:solidFill>
              </a:rPr>
              <a:t>flight </a:t>
            </a:r>
            <a:r>
              <a:rPr lang="en-US" sz="1500" dirty="0" smtClean="0">
                <a:solidFill>
                  <a:prstClr val="black"/>
                </a:solidFill>
              </a:rPr>
              <a:t>simulations</a:t>
            </a:r>
            <a:endParaRPr lang="en-US" sz="1500" dirty="0">
              <a:solidFill>
                <a:prstClr val="black"/>
              </a:solidFill>
            </a:endParaRPr>
          </a:p>
          <a:p>
            <a:endParaRPr lang="en-US" sz="1500" dirty="0">
              <a:solidFill>
                <a:prstClr val="black"/>
              </a:solidFill>
            </a:endParaRPr>
          </a:p>
          <a:p>
            <a:r>
              <a:rPr lang="en-US" sz="1500" b="1" dirty="0">
                <a:solidFill>
                  <a:prstClr val="black"/>
                </a:solidFill>
              </a:rPr>
              <a:t>Rapid Exploration of Aerospace Design</a:t>
            </a:r>
          </a:p>
          <a:p>
            <a:pPr lvl="1"/>
            <a:r>
              <a:rPr lang="en-US" sz="1500" dirty="0">
                <a:solidFill>
                  <a:prstClr val="black"/>
                </a:solidFill>
              </a:rPr>
              <a:t>Provide a machine learning platform to </a:t>
            </a:r>
            <a:r>
              <a:rPr lang="en-US" sz="1500" dirty="0" smtClean="0">
                <a:solidFill>
                  <a:prstClr val="black"/>
                </a:solidFill>
              </a:rPr>
              <a:t>more efficiently </a:t>
            </a:r>
            <a:r>
              <a:rPr lang="en-US" sz="1500" dirty="0">
                <a:solidFill>
                  <a:prstClr val="black"/>
                </a:solidFill>
              </a:rPr>
              <a:t>analyze modeling and simulation </a:t>
            </a:r>
            <a:r>
              <a:rPr lang="en-US" sz="1500" dirty="0" smtClean="0">
                <a:solidFill>
                  <a:prstClr val="black"/>
                </a:solidFill>
              </a:rPr>
              <a:t>data</a:t>
            </a:r>
          </a:p>
          <a:p>
            <a:pPr lvl="1"/>
            <a:endParaRPr lang="en-US" sz="1500" dirty="0">
              <a:solidFill>
                <a:prstClr val="black"/>
              </a:solidFill>
            </a:endParaRPr>
          </a:p>
          <a:p>
            <a:r>
              <a:rPr lang="en-US" sz="1500" b="1" dirty="0" smtClean="0">
                <a:solidFill>
                  <a:prstClr val="black"/>
                </a:solidFill>
              </a:rPr>
              <a:t>Hypersonic Inlet Unstart</a:t>
            </a:r>
          </a:p>
          <a:p>
            <a:pPr lvl="1"/>
            <a:r>
              <a:rPr lang="en-US" sz="1500" dirty="0" smtClean="0">
                <a:solidFill>
                  <a:prstClr val="black"/>
                </a:solidFill>
              </a:rPr>
              <a:t>Effectively define the areas of operability of a scramjet vehicle for design optimization</a:t>
            </a:r>
            <a:endParaRPr lang="en-US" sz="1500" dirty="0">
              <a:solidFill>
                <a:prstClr val="black"/>
              </a:solidFill>
            </a:endParaRPr>
          </a:p>
          <a:p>
            <a:endParaRPr lang="en-US" sz="1600" dirty="0">
              <a:solidFill>
                <a:prstClr val="black"/>
              </a:solidFill>
            </a:endParaRPr>
          </a:p>
        </p:txBody>
      </p:sp>
      <p:sp>
        <p:nvSpPr>
          <p:cNvPr id="17" name="TextBox 16"/>
          <p:cNvSpPr txBox="1"/>
          <p:nvPr/>
        </p:nvSpPr>
        <p:spPr>
          <a:xfrm>
            <a:off x="7412410" y="1325105"/>
            <a:ext cx="4677753" cy="4524315"/>
          </a:xfrm>
          <a:prstGeom prst="rect">
            <a:avLst/>
          </a:prstGeom>
          <a:noFill/>
        </p:spPr>
        <p:txBody>
          <a:bodyPr wrap="square" rtlCol="0">
            <a:spAutoFit/>
          </a:bodyPr>
          <a:lstStyle/>
          <a:p>
            <a:r>
              <a:rPr lang="en-US" sz="1500" b="1" dirty="0" smtClean="0">
                <a:solidFill>
                  <a:prstClr val="black"/>
                </a:solidFill>
              </a:rPr>
              <a:t>Cloud Fraction Model Parameterization</a:t>
            </a:r>
            <a:endParaRPr lang="en-US" sz="1500" b="1" dirty="0">
              <a:solidFill>
                <a:prstClr val="black"/>
              </a:solidFill>
            </a:endParaRPr>
          </a:p>
          <a:p>
            <a:pPr lvl="1"/>
            <a:r>
              <a:rPr lang="en-US" sz="1500" dirty="0" smtClean="0">
                <a:solidFill>
                  <a:prstClr val="black"/>
                </a:solidFill>
              </a:rPr>
              <a:t>Using neural networks to improve climate science reanalysis models</a:t>
            </a:r>
            <a:endParaRPr lang="en-US" sz="1500" dirty="0">
              <a:solidFill>
                <a:prstClr val="black"/>
              </a:solidFill>
            </a:endParaRPr>
          </a:p>
          <a:p>
            <a:pPr lvl="1"/>
            <a:endParaRPr lang="en-US" sz="1500" dirty="0">
              <a:solidFill>
                <a:prstClr val="black"/>
              </a:solidFill>
            </a:endParaRPr>
          </a:p>
          <a:p>
            <a:r>
              <a:rPr lang="en-US" sz="1500" b="1" dirty="0" smtClean="0">
                <a:solidFill>
                  <a:prstClr val="black"/>
                </a:solidFill>
              </a:rPr>
              <a:t>Space Launch System (SLS) Booster Separation </a:t>
            </a:r>
          </a:p>
          <a:p>
            <a:pPr lvl="1"/>
            <a:r>
              <a:rPr lang="en-US" sz="1500" dirty="0" smtClean="0">
                <a:solidFill>
                  <a:prstClr val="black"/>
                </a:solidFill>
              </a:rPr>
              <a:t>Multi-fidelity models driven by machine learning techniques to use resources more intelligently</a:t>
            </a:r>
          </a:p>
          <a:p>
            <a:pPr lvl="1"/>
            <a:endParaRPr lang="en-US" sz="1500" dirty="0" smtClean="0">
              <a:solidFill>
                <a:prstClr val="black"/>
              </a:solidFill>
            </a:endParaRPr>
          </a:p>
          <a:p>
            <a:r>
              <a:rPr lang="en-US" sz="1500" b="1" dirty="0" smtClean="0">
                <a:solidFill>
                  <a:prstClr val="black"/>
                </a:solidFill>
              </a:rPr>
              <a:t>Additive Manufacturing Certification</a:t>
            </a:r>
          </a:p>
          <a:p>
            <a:pPr lvl="1"/>
            <a:r>
              <a:rPr lang="en-US" sz="1500" dirty="0" smtClean="0">
                <a:solidFill>
                  <a:prstClr val="black"/>
                </a:solidFill>
              </a:rPr>
              <a:t>Understanding the origin, manifestation, and effects of defects in additively manufactured components</a:t>
            </a:r>
          </a:p>
          <a:p>
            <a:endParaRPr lang="en-US" sz="1500" dirty="0">
              <a:solidFill>
                <a:prstClr val="black"/>
              </a:solidFill>
            </a:endParaRPr>
          </a:p>
          <a:p>
            <a:r>
              <a:rPr lang="en-US" sz="1500" b="1" dirty="0" smtClean="0">
                <a:solidFill>
                  <a:prstClr val="black"/>
                </a:solidFill>
              </a:rPr>
              <a:t>Trajectory-Based Optimization</a:t>
            </a:r>
          </a:p>
          <a:p>
            <a:pPr lvl="1"/>
            <a:r>
              <a:rPr lang="en-US" sz="1500" dirty="0" smtClean="0">
                <a:solidFill>
                  <a:prstClr val="black"/>
                </a:solidFill>
              </a:rPr>
              <a:t>Optimizing simulations with data analytics and developing new scenarios to explore gaps</a:t>
            </a:r>
          </a:p>
          <a:p>
            <a:pPr lvl="1"/>
            <a:endParaRPr lang="en-US" sz="1500" dirty="0">
              <a:solidFill>
                <a:prstClr val="black"/>
              </a:solidFill>
            </a:endParaRPr>
          </a:p>
          <a:p>
            <a:r>
              <a:rPr lang="en-US" sz="1600" b="1" dirty="0" smtClean="0">
                <a:solidFill>
                  <a:prstClr val="black"/>
                </a:solidFill>
              </a:rPr>
              <a:t>SansEC Sensor Technology</a:t>
            </a:r>
          </a:p>
          <a:p>
            <a:pPr lvl="1"/>
            <a:r>
              <a:rPr lang="en-US" sz="1500" dirty="0" smtClean="0">
                <a:solidFill>
                  <a:prstClr val="black"/>
                </a:solidFill>
              </a:rPr>
              <a:t>Classification of sensor output to characterize dynamics in the system</a:t>
            </a:r>
            <a:endParaRPr lang="en-US" sz="1500" dirty="0">
              <a:solidFill>
                <a:prstClr val="black"/>
              </a:solidFill>
            </a:endParaRPr>
          </a:p>
        </p:txBody>
      </p:sp>
      <p:pic>
        <p:nvPicPr>
          <p:cNvPr id="3" name="Picture 2"/>
          <p:cNvPicPr>
            <a:picLocks noChangeAspect="1"/>
          </p:cNvPicPr>
          <p:nvPr/>
        </p:nvPicPr>
        <p:blipFill rotWithShape="1">
          <a:blip r:embed="rId5"/>
          <a:srcRect l="38278" r="371"/>
          <a:stretch/>
        </p:blipFill>
        <p:spPr>
          <a:xfrm>
            <a:off x="5832679" y="4094007"/>
            <a:ext cx="1368303" cy="1029887"/>
          </a:xfrm>
          <a:prstGeom prst="rect">
            <a:avLst/>
          </a:prstGeom>
        </p:spPr>
      </p:pic>
      <p:pic>
        <p:nvPicPr>
          <p:cNvPr id="6" name="Picture 5"/>
          <p:cNvPicPr>
            <a:picLocks noChangeAspect="1"/>
          </p:cNvPicPr>
          <p:nvPr/>
        </p:nvPicPr>
        <p:blipFill>
          <a:blip r:embed="rId6"/>
          <a:stretch>
            <a:fillRect/>
          </a:stretch>
        </p:blipFill>
        <p:spPr>
          <a:xfrm>
            <a:off x="6044194" y="1545393"/>
            <a:ext cx="1134041" cy="1136209"/>
          </a:xfrm>
          <a:prstGeom prst="rect">
            <a:avLst/>
          </a:prstGeom>
        </p:spPr>
      </p:pic>
      <p:pic>
        <p:nvPicPr>
          <p:cNvPr id="9" name="Picture 8"/>
          <p:cNvPicPr>
            <a:picLocks noChangeAspect="1"/>
          </p:cNvPicPr>
          <p:nvPr/>
        </p:nvPicPr>
        <p:blipFill>
          <a:blip r:embed="rId7"/>
          <a:stretch>
            <a:fillRect/>
          </a:stretch>
        </p:blipFill>
        <p:spPr>
          <a:xfrm>
            <a:off x="4559637" y="4421649"/>
            <a:ext cx="1327338" cy="1124109"/>
          </a:xfrm>
          <a:prstGeom prst="rect">
            <a:avLst/>
          </a:prstGeom>
        </p:spPr>
      </p:pic>
      <p:pic>
        <p:nvPicPr>
          <p:cNvPr id="10" name="Picture 9"/>
          <p:cNvPicPr>
            <a:picLocks/>
          </p:cNvPicPr>
          <p:nvPr/>
        </p:nvPicPr>
        <p:blipFill>
          <a:blip r:embed="rId8" cstate="print">
            <a:extLst>
              <a:ext uri="{28A0092B-C50C-407E-A947-70E740481C1C}">
                <a14:useLocalDpi xmlns:a14="http://schemas.microsoft.com/office/drawing/2010/main"/>
              </a:ext>
            </a:extLst>
          </a:blip>
          <a:stretch>
            <a:fillRect/>
          </a:stretch>
        </p:blipFill>
        <p:spPr>
          <a:xfrm>
            <a:off x="4920777" y="1260250"/>
            <a:ext cx="1368216" cy="802235"/>
          </a:xfrm>
          <a:prstGeom prst="rect">
            <a:avLst/>
          </a:prstGeom>
        </p:spPr>
      </p:pic>
      <p:pic>
        <p:nvPicPr>
          <p:cNvPr id="19" name="Picture 18"/>
          <p:cNvPicPr>
            <a:picLocks noChangeAspect="1"/>
          </p:cNvPicPr>
          <p:nvPr/>
        </p:nvPicPr>
        <p:blipFill>
          <a:blip r:embed="rId9"/>
          <a:stretch>
            <a:fillRect/>
          </a:stretch>
        </p:blipFill>
        <p:spPr>
          <a:xfrm flipH="1">
            <a:off x="5349435" y="5208245"/>
            <a:ext cx="1927508" cy="990966"/>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997" y="0"/>
            <a:ext cx="864476" cy="864476"/>
          </a:xfrm>
          <a:prstGeom prst="rect">
            <a:avLst/>
          </a:prstGeom>
        </p:spPr>
      </p:pic>
      <p:pic>
        <p:nvPicPr>
          <p:cNvPr id="20" name="Picture 19"/>
          <p:cNvPicPr>
            <a:picLocks noChangeAspect="1"/>
          </p:cNvPicPr>
          <p:nvPr/>
        </p:nvPicPr>
        <p:blipFill>
          <a:blip r:embed="rId11"/>
          <a:stretch>
            <a:fillRect/>
          </a:stretch>
        </p:blipFill>
        <p:spPr>
          <a:xfrm>
            <a:off x="10913071" y="74325"/>
            <a:ext cx="1123207" cy="715826"/>
          </a:xfrm>
          <a:prstGeom prst="rect">
            <a:avLst/>
          </a:prstGeom>
        </p:spPr>
      </p:pic>
      <p:sp>
        <p:nvSpPr>
          <p:cNvPr id="21" name="TextBox 20"/>
          <p:cNvSpPr txBox="1"/>
          <p:nvPr/>
        </p:nvSpPr>
        <p:spPr>
          <a:xfrm>
            <a:off x="10609362" y="759647"/>
            <a:ext cx="1717786" cy="335476"/>
          </a:xfrm>
          <a:prstGeom prst="rect">
            <a:avLst/>
          </a:prstGeom>
          <a:noFill/>
        </p:spPr>
        <p:txBody>
          <a:bodyPr wrap="square" lIns="256032" tIns="128016" rIns="256032" bIns="128016" rtlCol="0">
            <a:spAutoFit/>
          </a:bodyPr>
          <a:lstStyle/>
          <a:p>
            <a:r>
              <a:rPr lang="en-US" sz="500" dirty="0">
                <a:solidFill>
                  <a:srgbClr val="1F4D85"/>
                </a:solidFill>
                <a:latin typeface="Helvetica Neue"/>
                <a:cs typeface="Helvetica Neue"/>
              </a:rPr>
              <a:t>Comprehensive Digital Transformation</a:t>
            </a:r>
          </a:p>
        </p:txBody>
      </p:sp>
    </p:spTree>
    <p:extLst>
      <p:ext uri="{BB962C8B-B14F-4D97-AF65-F5344CB8AC3E}">
        <p14:creationId xmlns:p14="http://schemas.microsoft.com/office/powerpoint/2010/main" val="1006148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638877" y="1850825"/>
            <a:ext cx="1752373" cy="1749042"/>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Convolutional Neural Network</a:t>
            </a:r>
          </a:p>
        </p:txBody>
      </p:sp>
      <p:sp>
        <p:nvSpPr>
          <p:cNvPr id="3" name="Oval 2"/>
          <p:cNvSpPr/>
          <p:nvPr/>
        </p:nvSpPr>
        <p:spPr>
          <a:xfrm>
            <a:off x="8828561" y="1099491"/>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Clustering</a:t>
            </a:r>
          </a:p>
          <a:p>
            <a:pPr algn="ctr"/>
            <a:r>
              <a:rPr lang="en-US" sz="1400" dirty="0" smtClean="0">
                <a:solidFill>
                  <a:prstClr val="white"/>
                </a:solidFill>
                <a:latin typeface="Calibri Light" panose="020F0302020204030204"/>
              </a:rPr>
              <a:t>Methods</a:t>
            </a:r>
          </a:p>
        </p:txBody>
      </p:sp>
      <p:sp>
        <p:nvSpPr>
          <p:cNvPr id="4" name="Oval 3"/>
          <p:cNvSpPr/>
          <p:nvPr/>
        </p:nvSpPr>
        <p:spPr>
          <a:xfrm>
            <a:off x="6382065" y="4382121"/>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Random Forests</a:t>
            </a:r>
          </a:p>
        </p:txBody>
      </p:sp>
      <p:sp>
        <p:nvSpPr>
          <p:cNvPr id="5" name="Oval 4"/>
          <p:cNvSpPr/>
          <p:nvPr/>
        </p:nvSpPr>
        <p:spPr>
          <a:xfrm>
            <a:off x="6898763" y="595611"/>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Ensemble Learning</a:t>
            </a:r>
          </a:p>
        </p:txBody>
      </p:sp>
      <p:sp>
        <p:nvSpPr>
          <p:cNvPr id="6" name="Oval 5"/>
          <p:cNvSpPr/>
          <p:nvPr/>
        </p:nvSpPr>
        <p:spPr>
          <a:xfrm>
            <a:off x="8433270" y="4996398"/>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Active Learning</a:t>
            </a:r>
          </a:p>
        </p:txBody>
      </p:sp>
      <p:sp>
        <p:nvSpPr>
          <p:cNvPr id="7" name="Oval 6"/>
          <p:cNvSpPr/>
          <p:nvPr/>
        </p:nvSpPr>
        <p:spPr>
          <a:xfrm>
            <a:off x="10128823" y="2967337"/>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Logistic Regression for Small Datasets</a:t>
            </a:r>
          </a:p>
        </p:txBody>
      </p:sp>
      <p:sp>
        <p:nvSpPr>
          <p:cNvPr id="8" name="Oval 7"/>
          <p:cNvSpPr/>
          <p:nvPr/>
        </p:nvSpPr>
        <p:spPr>
          <a:xfrm>
            <a:off x="4223875" y="4935177"/>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Sequential Pattern Mining</a:t>
            </a:r>
          </a:p>
        </p:txBody>
      </p:sp>
      <p:sp>
        <p:nvSpPr>
          <p:cNvPr id="10" name="Oval 9"/>
          <p:cNvSpPr/>
          <p:nvPr/>
        </p:nvSpPr>
        <p:spPr>
          <a:xfrm>
            <a:off x="732977" y="301683"/>
            <a:ext cx="1255428" cy="1262480"/>
          </a:xfrm>
          <a:prstGeom prst="ellipse">
            <a:avLst/>
          </a:prstGeom>
          <a:solidFill>
            <a:srgbClr val="0070C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Materials</a:t>
            </a:r>
          </a:p>
          <a:p>
            <a:pPr algn="ctr"/>
            <a:r>
              <a:rPr lang="en-US" sz="1400" dirty="0" smtClean="0">
                <a:solidFill>
                  <a:prstClr val="white"/>
                </a:solidFill>
                <a:latin typeface="Calibri Light" panose="020F0302020204030204"/>
              </a:rPr>
              <a:t>Testing</a:t>
            </a:r>
          </a:p>
        </p:txBody>
      </p:sp>
      <p:sp>
        <p:nvSpPr>
          <p:cNvPr id="13" name="Oval 12"/>
          <p:cNvSpPr/>
          <p:nvPr/>
        </p:nvSpPr>
        <p:spPr>
          <a:xfrm>
            <a:off x="732977" y="5541258"/>
            <a:ext cx="1255428" cy="1262480"/>
          </a:xfrm>
          <a:prstGeom prst="ellipse">
            <a:avLst/>
          </a:prstGeom>
          <a:solidFill>
            <a:srgbClr val="0070C0"/>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smtClean="0">
                <a:solidFill>
                  <a:prstClr val="white"/>
                </a:solidFill>
                <a:latin typeface="Calibri Light" panose="020F0302020204030204"/>
              </a:rPr>
              <a:t>Clou</a:t>
            </a:r>
            <a:r>
              <a:rPr lang="en-US" sz="1400" dirty="0" smtClean="0">
                <a:solidFill>
                  <a:prstClr val="white"/>
                </a:solidFill>
                <a:latin typeface="Calibri Light" panose="020F0302020204030204"/>
              </a:rPr>
              <a:t>d Fraction Models</a:t>
            </a:r>
          </a:p>
        </p:txBody>
      </p:sp>
      <p:sp>
        <p:nvSpPr>
          <p:cNvPr id="14" name="Oval 13"/>
          <p:cNvSpPr/>
          <p:nvPr/>
        </p:nvSpPr>
        <p:spPr>
          <a:xfrm>
            <a:off x="2837248" y="1932158"/>
            <a:ext cx="1386627" cy="1312193"/>
          </a:xfrm>
          <a:prstGeom prst="ellipse">
            <a:avLst/>
          </a:prstGeom>
          <a:solidFill>
            <a:srgbClr val="0070C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smtClean="0">
                <a:solidFill>
                  <a:prstClr val="white"/>
                </a:solidFill>
                <a:latin typeface="Calibri Light" panose="020F0302020204030204"/>
              </a:rPr>
              <a:t>Facial Recognition</a:t>
            </a:r>
          </a:p>
        </p:txBody>
      </p:sp>
      <p:sp>
        <p:nvSpPr>
          <p:cNvPr id="15" name="Oval 14"/>
          <p:cNvSpPr/>
          <p:nvPr/>
        </p:nvSpPr>
        <p:spPr>
          <a:xfrm>
            <a:off x="1968415" y="3817676"/>
            <a:ext cx="1752373" cy="1749042"/>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prstClr val="white"/>
                </a:solidFill>
                <a:latin typeface="Calibri Light" panose="020F0302020204030204"/>
              </a:rPr>
              <a:t>Feedforward</a:t>
            </a:r>
            <a:r>
              <a:rPr lang="en-US" sz="1400" dirty="0" smtClean="0">
                <a:solidFill>
                  <a:prstClr val="white"/>
                </a:solidFill>
                <a:latin typeface="Calibri Light" panose="020F0302020204030204"/>
              </a:rPr>
              <a:t> Neural Network</a:t>
            </a:r>
          </a:p>
        </p:txBody>
      </p:sp>
      <p:sp>
        <p:nvSpPr>
          <p:cNvPr id="16" name="Oval 15"/>
          <p:cNvSpPr/>
          <p:nvPr/>
        </p:nvSpPr>
        <p:spPr>
          <a:xfrm>
            <a:off x="4343545" y="824536"/>
            <a:ext cx="1764737" cy="1807340"/>
          </a:xfrm>
          <a:prstGeom prst="ellipse">
            <a:avLst/>
          </a:prstGeom>
          <a:solidFill>
            <a:schemeClr val="accent5">
              <a:lumMod val="5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Statistical Algorithms</a:t>
            </a:r>
          </a:p>
        </p:txBody>
      </p:sp>
      <p:sp>
        <p:nvSpPr>
          <p:cNvPr id="17" name="Oval 16"/>
          <p:cNvSpPr/>
          <p:nvPr/>
        </p:nvSpPr>
        <p:spPr>
          <a:xfrm>
            <a:off x="117055" y="3909682"/>
            <a:ext cx="1255428" cy="1262480"/>
          </a:xfrm>
          <a:prstGeom prst="ellipse">
            <a:avLst/>
          </a:prstGeom>
          <a:solidFill>
            <a:srgbClr val="0070C0"/>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smtClean="0">
                <a:solidFill>
                  <a:prstClr val="white"/>
                </a:solidFill>
                <a:latin typeface="Calibri Light" panose="020F0302020204030204"/>
              </a:rPr>
              <a:t>SLS Booster Database</a:t>
            </a:r>
          </a:p>
        </p:txBody>
      </p:sp>
      <p:sp>
        <p:nvSpPr>
          <p:cNvPr id="18" name="Oval 17"/>
          <p:cNvSpPr/>
          <p:nvPr/>
        </p:nvSpPr>
        <p:spPr>
          <a:xfrm>
            <a:off x="10722399" y="5280184"/>
            <a:ext cx="1255428" cy="1262480"/>
          </a:xfrm>
          <a:prstGeom prst="ellipse">
            <a:avLst/>
          </a:prstGeom>
          <a:solidFill>
            <a:srgbClr val="0070C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Inlet Unstart</a:t>
            </a:r>
          </a:p>
        </p:txBody>
      </p:sp>
      <p:sp>
        <p:nvSpPr>
          <p:cNvPr id="19" name="Oval 18"/>
          <p:cNvSpPr/>
          <p:nvPr/>
        </p:nvSpPr>
        <p:spPr>
          <a:xfrm>
            <a:off x="8338767" y="3290475"/>
            <a:ext cx="1255428" cy="1262480"/>
          </a:xfrm>
          <a:prstGeom prst="ellipse">
            <a:avLst/>
          </a:prstGeom>
          <a:solidFill>
            <a:srgbClr val="0070C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prstClr val="white"/>
                </a:solidFill>
                <a:latin typeface="Calibri Light" panose="020F0302020204030204"/>
              </a:rPr>
              <a:t>SansEC</a:t>
            </a:r>
            <a:r>
              <a:rPr lang="en-US" sz="1400" dirty="0" smtClean="0">
                <a:solidFill>
                  <a:prstClr val="white"/>
                </a:solidFill>
                <a:latin typeface="Calibri Light" panose="020F0302020204030204"/>
              </a:rPr>
              <a:t> Sensors</a:t>
            </a:r>
          </a:p>
        </p:txBody>
      </p:sp>
      <p:sp>
        <p:nvSpPr>
          <p:cNvPr id="20" name="Oval 19"/>
          <p:cNvSpPr/>
          <p:nvPr/>
        </p:nvSpPr>
        <p:spPr>
          <a:xfrm>
            <a:off x="10694212" y="793112"/>
            <a:ext cx="1311802" cy="1293465"/>
          </a:xfrm>
          <a:prstGeom prst="ellipse">
            <a:avLst/>
          </a:prstGeom>
          <a:solidFill>
            <a:srgbClr val="0070C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Light" panose="020F0302020204030204"/>
              </a:rPr>
              <a:t>Literature Analysis</a:t>
            </a:r>
          </a:p>
        </p:txBody>
      </p:sp>
      <p:sp>
        <p:nvSpPr>
          <p:cNvPr id="22" name="Oval 21"/>
          <p:cNvSpPr/>
          <p:nvPr/>
        </p:nvSpPr>
        <p:spPr>
          <a:xfrm>
            <a:off x="4195820" y="3148482"/>
            <a:ext cx="1424879" cy="1343384"/>
          </a:xfrm>
          <a:prstGeom prst="ellipse">
            <a:avLst/>
          </a:prstGeom>
          <a:solidFill>
            <a:srgbClr val="0070C0"/>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err="1" smtClean="0">
                <a:solidFill>
                  <a:prstClr val="white"/>
                </a:solidFill>
                <a:latin typeface="Calibri Light" panose="020F0302020204030204"/>
              </a:rPr>
              <a:t>Aeroelastic</a:t>
            </a:r>
            <a:r>
              <a:rPr lang="en-US" sz="1400" dirty="0" smtClean="0">
                <a:solidFill>
                  <a:prstClr val="white"/>
                </a:solidFill>
                <a:latin typeface="Calibri Light" panose="020F0302020204030204"/>
              </a:rPr>
              <a:t> Flutter</a:t>
            </a:r>
          </a:p>
        </p:txBody>
      </p:sp>
      <p:sp>
        <p:nvSpPr>
          <p:cNvPr id="23" name="Oval 22"/>
          <p:cNvSpPr/>
          <p:nvPr/>
        </p:nvSpPr>
        <p:spPr>
          <a:xfrm>
            <a:off x="6386103" y="2651912"/>
            <a:ext cx="1424879" cy="1343384"/>
          </a:xfrm>
          <a:prstGeom prst="ellipse">
            <a:avLst/>
          </a:prstGeom>
          <a:solidFill>
            <a:srgbClr val="0070C0"/>
          </a:solidFill>
          <a:ln w="190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smtClean="0">
                <a:solidFill>
                  <a:prstClr val="white"/>
                </a:solidFill>
                <a:latin typeface="Calibri Light" panose="020F0302020204030204"/>
              </a:rPr>
              <a:t>Crew Cognitive State</a:t>
            </a:r>
          </a:p>
        </p:txBody>
      </p:sp>
      <p:cxnSp>
        <p:nvCxnSpPr>
          <p:cNvPr id="25" name="Straight Connector 24"/>
          <p:cNvCxnSpPr>
            <a:stCxn id="10" idx="4"/>
            <a:endCxn id="2" idx="0"/>
          </p:cNvCxnSpPr>
          <p:nvPr/>
        </p:nvCxnSpPr>
        <p:spPr>
          <a:xfrm>
            <a:off x="1360691" y="1564163"/>
            <a:ext cx="154373" cy="286662"/>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29" name="Straight Connector 28"/>
          <p:cNvCxnSpPr>
            <a:stCxn id="2" idx="6"/>
            <a:endCxn id="14" idx="2"/>
          </p:cNvCxnSpPr>
          <p:nvPr/>
        </p:nvCxnSpPr>
        <p:spPr>
          <a:xfrm flipV="1">
            <a:off x="2391250" y="2588255"/>
            <a:ext cx="445998" cy="137091"/>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33" name="Straight Connector 32"/>
          <p:cNvCxnSpPr>
            <a:stCxn id="15" idx="2"/>
            <a:endCxn id="17" idx="6"/>
          </p:cNvCxnSpPr>
          <p:nvPr/>
        </p:nvCxnSpPr>
        <p:spPr>
          <a:xfrm flipH="1" flipV="1">
            <a:off x="1372483" y="4540922"/>
            <a:ext cx="595932" cy="15127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35" name="Straight Connector 34"/>
          <p:cNvCxnSpPr>
            <a:stCxn id="15" idx="3"/>
            <a:endCxn id="13" idx="7"/>
          </p:cNvCxnSpPr>
          <p:nvPr/>
        </p:nvCxnSpPr>
        <p:spPr>
          <a:xfrm flipH="1">
            <a:off x="1804552" y="5310577"/>
            <a:ext cx="420492" cy="415567"/>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39" name="Straight Connector 38"/>
          <p:cNvCxnSpPr>
            <a:stCxn id="16" idx="4"/>
            <a:endCxn id="22" idx="0"/>
          </p:cNvCxnSpPr>
          <p:nvPr/>
        </p:nvCxnSpPr>
        <p:spPr>
          <a:xfrm flipH="1">
            <a:off x="4908260" y="2631876"/>
            <a:ext cx="317654" cy="516606"/>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1" name="Straight Connector 40"/>
          <p:cNvCxnSpPr>
            <a:stCxn id="15" idx="6"/>
            <a:endCxn id="22" idx="3"/>
          </p:cNvCxnSpPr>
          <p:nvPr/>
        </p:nvCxnSpPr>
        <p:spPr>
          <a:xfrm flipV="1">
            <a:off x="3720788" y="4295132"/>
            <a:ext cx="683701" cy="39706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5" name="Straight Connector 44"/>
          <p:cNvCxnSpPr>
            <a:stCxn id="16" idx="4"/>
            <a:endCxn id="23" idx="1"/>
          </p:cNvCxnSpPr>
          <p:nvPr/>
        </p:nvCxnSpPr>
        <p:spPr>
          <a:xfrm>
            <a:off x="5225914" y="2631876"/>
            <a:ext cx="1368858" cy="21677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7" name="Straight Connector 46"/>
          <p:cNvCxnSpPr>
            <a:stCxn id="5" idx="4"/>
            <a:endCxn id="23" idx="7"/>
          </p:cNvCxnSpPr>
          <p:nvPr/>
        </p:nvCxnSpPr>
        <p:spPr>
          <a:xfrm flipH="1">
            <a:off x="7602313" y="2402951"/>
            <a:ext cx="178819" cy="44569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49" name="Straight Connector 48"/>
          <p:cNvCxnSpPr>
            <a:stCxn id="8" idx="0"/>
            <a:endCxn id="22" idx="4"/>
          </p:cNvCxnSpPr>
          <p:nvPr/>
        </p:nvCxnSpPr>
        <p:spPr>
          <a:xfrm flipH="1" flipV="1">
            <a:off x="4908260" y="4491866"/>
            <a:ext cx="197984" cy="443311"/>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1" name="Straight Connector 50"/>
          <p:cNvCxnSpPr>
            <a:stCxn id="8" idx="7"/>
            <a:endCxn id="23" idx="3"/>
          </p:cNvCxnSpPr>
          <p:nvPr/>
        </p:nvCxnSpPr>
        <p:spPr>
          <a:xfrm flipV="1">
            <a:off x="5730172" y="3798562"/>
            <a:ext cx="864600" cy="1401294"/>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3" name="Straight Connector 52"/>
          <p:cNvCxnSpPr>
            <a:stCxn id="4" idx="0"/>
            <a:endCxn id="23" idx="4"/>
          </p:cNvCxnSpPr>
          <p:nvPr/>
        </p:nvCxnSpPr>
        <p:spPr>
          <a:xfrm flipH="1" flipV="1">
            <a:off x="7098543" y="3995296"/>
            <a:ext cx="165891" cy="386825"/>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5" name="Straight Connector 54"/>
          <p:cNvCxnSpPr>
            <a:stCxn id="4" idx="7"/>
            <a:endCxn id="19" idx="3"/>
          </p:cNvCxnSpPr>
          <p:nvPr/>
        </p:nvCxnSpPr>
        <p:spPr>
          <a:xfrm flipV="1">
            <a:off x="7888362" y="4368069"/>
            <a:ext cx="634258" cy="278731"/>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7" name="Straight Connector 56"/>
          <p:cNvCxnSpPr>
            <a:stCxn id="6" idx="0"/>
            <a:endCxn id="19" idx="4"/>
          </p:cNvCxnSpPr>
          <p:nvPr/>
        </p:nvCxnSpPr>
        <p:spPr>
          <a:xfrm flipH="1" flipV="1">
            <a:off x="8966481" y="4552955"/>
            <a:ext cx="349158" cy="443443"/>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59" name="Straight Connector 58"/>
          <p:cNvCxnSpPr>
            <a:stCxn id="6" idx="6"/>
            <a:endCxn id="18" idx="2"/>
          </p:cNvCxnSpPr>
          <p:nvPr/>
        </p:nvCxnSpPr>
        <p:spPr>
          <a:xfrm>
            <a:off x="10198007" y="5900068"/>
            <a:ext cx="524392" cy="11356"/>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61" name="Straight Connector 60"/>
          <p:cNvCxnSpPr>
            <a:stCxn id="7" idx="4"/>
            <a:endCxn id="18" idx="0"/>
          </p:cNvCxnSpPr>
          <p:nvPr/>
        </p:nvCxnSpPr>
        <p:spPr>
          <a:xfrm>
            <a:off x="11011192" y="4774677"/>
            <a:ext cx="338921" cy="505507"/>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64" name="Straight Connector 63"/>
          <p:cNvCxnSpPr>
            <a:stCxn id="3" idx="4"/>
            <a:endCxn id="19" idx="7"/>
          </p:cNvCxnSpPr>
          <p:nvPr/>
        </p:nvCxnSpPr>
        <p:spPr>
          <a:xfrm flipH="1">
            <a:off x="9410342" y="2906831"/>
            <a:ext cx="300588" cy="568530"/>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66" name="Straight Connector 65"/>
          <p:cNvCxnSpPr>
            <a:stCxn id="3" idx="6"/>
            <a:endCxn id="20" idx="3"/>
          </p:cNvCxnSpPr>
          <p:nvPr/>
        </p:nvCxnSpPr>
        <p:spPr>
          <a:xfrm flipV="1">
            <a:off x="10593298" y="1897153"/>
            <a:ext cx="293023" cy="106008"/>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cxnSp>
        <p:nvCxnSpPr>
          <p:cNvPr id="87" name="Straight Connector 86"/>
          <p:cNvCxnSpPr>
            <a:stCxn id="10" idx="6"/>
            <a:endCxn id="16" idx="2"/>
          </p:cNvCxnSpPr>
          <p:nvPr/>
        </p:nvCxnSpPr>
        <p:spPr>
          <a:xfrm>
            <a:off x="1988405" y="932923"/>
            <a:ext cx="2355140" cy="795283"/>
          </a:xfrm>
          <a:prstGeom prst="line">
            <a:avLst/>
          </a:prstGeom>
          <a:ln w="19050">
            <a:solidFill>
              <a:srgbClr val="FFC000"/>
            </a:solidFill>
          </a:ln>
        </p:spPr>
        <p:style>
          <a:lnRef idx="1">
            <a:schemeClr val="dk1"/>
          </a:lnRef>
          <a:fillRef idx="0">
            <a:schemeClr val="dk1"/>
          </a:fillRef>
          <a:effectRef idx="0">
            <a:schemeClr val="dk1"/>
          </a:effectRef>
          <a:fontRef idx="minor">
            <a:schemeClr val="tx1"/>
          </a:fontRef>
        </p:style>
      </p:cxn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7" y="0"/>
            <a:ext cx="563880" cy="563880"/>
          </a:xfrm>
          <a:prstGeom prst="rect">
            <a:avLst/>
          </a:prstGeom>
        </p:spPr>
      </p:pic>
      <p:sp>
        <p:nvSpPr>
          <p:cNvPr id="60" name="Title 5"/>
          <p:cNvSpPr txBox="1">
            <a:spLocks/>
          </p:cNvSpPr>
          <p:nvPr/>
        </p:nvSpPr>
        <p:spPr>
          <a:xfrm>
            <a:off x="1385648" y="10167"/>
            <a:ext cx="9420704" cy="374089"/>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en-US" sz="3600" dirty="0" smtClean="0">
                <a:solidFill>
                  <a:schemeClr val="tx1"/>
                </a:solidFill>
              </a:rPr>
              <a:t>	</a:t>
            </a:r>
            <a:r>
              <a:rPr lang="en-US" altLang="en-US" sz="3600" dirty="0" smtClean="0">
                <a:solidFill>
                  <a:srgbClr val="FFC000"/>
                </a:solidFill>
              </a:rPr>
              <a:t>Methods </a:t>
            </a:r>
            <a:r>
              <a:rPr lang="en-US" altLang="en-US" sz="3600" dirty="0" smtClean="0">
                <a:solidFill>
                  <a:srgbClr val="FFC000"/>
                </a:solidFill>
              </a:rPr>
              <a:t>for Science and </a:t>
            </a:r>
            <a:r>
              <a:rPr lang="en-US" altLang="en-US" sz="3600" dirty="0" smtClean="0">
                <a:solidFill>
                  <a:srgbClr val="FFC000"/>
                </a:solidFill>
              </a:rPr>
              <a:t>Engineering Case Studies</a:t>
            </a:r>
            <a:endParaRPr lang="en-US" sz="3200" dirty="0">
              <a:solidFill>
                <a:srgbClr val="FFC000"/>
              </a:solidFill>
            </a:endParaRPr>
          </a:p>
        </p:txBody>
      </p:sp>
    </p:spTree>
    <p:extLst>
      <p:ext uri="{BB962C8B-B14F-4D97-AF65-F5344CB8AC3E}">
        <p14:creationId xmlns:p14="http://schemas.microsoft.com/office/powerpoint/2010/main" val="4048548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TotalTime>
  <Words>1910</Words>
  <Application>Microsoft Office PowerPoint</Application>
  <PresentationFormat>Widescreen</PresentationFormat>
  <Paragraphs>337</Paragraphs>
  <Slides>21</Slides>
  <Notes>6</Notes>
  <HiddenSlides>0</HiddenSlides>
  <MMClips>0</MMClips>
  <ScaleCrop>false</ScaleCrop>
  <HeadingPairs>
    <vt:vector size="8" baseType="variant">
      <vt:variant>
        <vt:lpstr>Fonts Used</vt:lpstr>
      </vt:variant>
      <vt:variant>
        <vt:i4>14</vt:i4>
      </vt:variant>
      <vt:variant>
        <vt:lpstr>Theme</vt:lpstr>
      </vt:variant>
      <vt:variant>
        <vt:i4>7</vt:i4>
      </vt:variant>
      <vt:variant>
        <vt:lpstr>Embedded OLE Servers</vt:lpstr>
      </vt:variant>
      <vt:variant>
        <vt:i4>1</vt:i4>
      </vt:variant>
      <vt:variant>
        <vt:lpstr>Slide Titles</vt:lpstr>
      </vt:variant>
      <vt:variant>
        <vt:i4>21</vt:i4>
      </vt:variant>
    </vt:vector>
  </HeadingPairs>
  <TitlesOfParts>
    <vt:vector size="43" baseType="lpstr">
      <vt:lpstr>ＭＳ Ｐゴシック</vt:lpstr>
      <vt:lpstr>ＭＳ Ｐゴシック</vt:lpstr>
      <vt:lpstr>SimSun</vt:lpstr>
      <vt:lpstr>Aharoni</vt:lpstr>
      <vt:lpstr>Arial</vt:lpstr>
      <vt:lpstr>Arial Black</vt:lpstr>
      <vt:lpstr>Calibri</vt:lpstr>
      <vt:lpstr>Calibri Light</vt:lpstr>
      <vt:lpstr>Courier New</vt:lpstr>
      <vt:lpstr>Helvetica 65 Medium</vt:lpstr>
      <vt:lpstr>Helvetica Neue</vt:lpstr>
      <vt:lpstr>Tahoma</vt:lpstr>
      <vt:lpstr>Times New Roman</vt:lpstr>
      <vt:lpstr>ヒラギノ角ゴ Pro W3</vt:lpstr>
      <vt:lpstr>Office Theme</vt:lpstr>
      <vt:lpstr>1_Office Theme</vt:lpstr>
      <vt:lpstr>2_Office Theme</vt:lpstr>
      <vt:lpstr>4_Office Theme</vt:lpstr>
      <vt:lpstr>6_Office Theme</vt:lpstr>
      <vt:lpstr>7_Office Theme</vt:lpstr>
      <vt:lpstr>8_Office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Science and Engineering Case Studies</vt:lpstr>
      <vt:lpstr>PowerPoint Presentation</vt:lpstr>
      <vt:lpstr>PowerPoint Presentation</vt:lpstr>
      <vt:lpstr>Predicting Aeroelastic Flutter</vt:lpstr>
      <vt:lpstr>Identifying Delaminations in Carbon Fiber</vt:lpstr>
      <vt:lpstr>Crew State Monitoring</vt:lpstr>
      <vt:lpstr>Rapid Exploration of Aerospace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YAGLE, JEREMY J. (IVV-1800)</dc:creator>
  <cp:lastModifiedBy>YAGLE, JEREMY J. (IVV-1800)</cp:lastModifiedBy>
  <cp:revision>53</cp:revision>
  <dcterms:created xsi:type="dcterms:W3CDTF">2017-02-07T12:52:31Z</dcterms:created>
  <dcterms:modified xsi:type="dcterms:W3CDTF">2017-05-03T20:04:31Z</dcterms:modified>
</cp:coreProperties>
</file>