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7" r:id="rId3"/>
    <p:sldId id="256" r:id="rId4"/>
    <p:sldId id="262" r:id="rId5"/>
    <p:sldId id="260" r:id="rId6"/>
    <p:sldId id="258" r:id="rId7"/>
    <p:sldId id="263" r:id="rId8"/>
    <p:sldId id="287" r:id="rId9"/>
    <p:sldId id="288" r:id="rId10"/>
    <p:sldId id="274" r:id="rId11"/>
    <p:sldId id="283" r:id="rId12"/>
    <p:sldId id="289" r:id="rId13"/>
    <p:sldId id="285" r:id="rId14"/>
    <p:sldId id="282" r:id="rId15"/>
    <p:sldId id="292" r:id="rId16"/>
    <p:sldId id="264" r:id="rId17"/>
    <p:sldId id="291" r:id="rId18"/>
    <p:sldId id="290" r:id="rId19"/>
    <p:sldId id="265" r:id="rId20"/>
    <p:sldId id="271" r:id="rId21"/>
    <p:sldId id="270" r:id="rId22"/>
    <p:sldId id="275" r:id="rId23"/>
    <p:sldId id="278" r:id="rId24"/>
    <p:sldId id="276" r:id="rId25"/>
    <p:sldId id="268" r:id="rId26"/>
    <p:sldId id="277" r:id="rId27"/>
    <p:sldId id="272" r:id="rId28"/>
    <p:sldId id="279" r:id="rId29"/>
    <p:sldId id="267" r:id="rId30"/>
    <p:sldId id="269" r:id="rId31"/>
    <p:sldId id="281" r:id="rId32"/>
    <p:sldId id="280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4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wmf"/><Relationship Id="rId1" Type="http://schemas.openxmlformats.org/officeDocument/2006/relationships/image" Target="../media/image7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image" Target="../media/image18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7ED65-0432-48F7-A0A7-3708B02D29C3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2C8F7-3AA9-42EA-90CB-E44F69D4BD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4D14-DF27-4A48-B513-5312FD901F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A271-F253-4ACD-B6BD-AF9BB067F6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2C8F7-3AA9-42EA-90CB-E44F69D4BD6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58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68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06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6DB83-0901-4974-BE27-35DC897E5220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8211B-1297-44A8-B5EE-4A49300133FD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2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CA878-2519-479D-87B5-67C57AFEED94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7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45059-EDEC-484D-AD67-74394DD3F935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D2968-FFCD-46D4-ACF8-E1EA6B16E9C5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D1B43-40EF-4EF7-860F-7AC836D6F035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44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B33CB-15D5-4787-B3F8-908C75AE4F4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76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4D063-9E5C-4BA1-8FFF-1D81E33E41C6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92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9482F-973A-45E0-936A-6DFBAE860066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6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B4F9E-C642-43B6-B39C-3CFE7E241525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0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4EA3-83E0-4CD9-9845-B3569A7AFA9F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6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0CBD5-EE36-4AD2-A3CC-7AB0D79288F6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1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D562A1-00B5-4DE3-A871-719796462C8B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3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757" y="1484784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PURIFICATION OF 6 GHZ RESONATORS AT EXTREMELY HIGH TEMPERATURES AT ATMOSPHERIC PRESSURE</a:t>
            </a:r>
            <a:endParaRPr lang="it-IT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8568952" cy="2639144"/>
          </a:xfrm>
        </p:spPr>
        <p:txBody>
          <a:bodyPr>
            <a:normAutofit fontScale="85000" lnSpcReduction="20000"/>
          </a:bodyPr>
          <a:lstStyle/>
          <a:p>
            <a:r>
              <a:rPr lang="it-IT" sz="3500" b="1" dirty="0" smtClean="0">
                <a:solidFill>
                  <a:schemeClr val="tx1"/>
                </a:solidFill>
                <a:latin typeface="Century Gothic" pitchFamily="34" charset="0"/>
              </a:rPr>
              <a:t>A.A. Rossi, S. </a:t>
            </a:r>
            <a:r>
              <a:rPr lang="it-IT" sz="3500" b="1" dirty="0" err="1" smtClean="0">
                <a:solidFill>
                  <a:schemeClr val="tx1"/>
                </a:solidFill>
                <a:latin typeface="Century Gothic" pitchFamily="34" charset="0"/>
              </a:rPr>
              <a:t>Stark</a:t>
            </a:r>
            <a:r>
              <a:rPr lang="it-IT" sz="3500" b="1" dirty="0" smtClean="0">
                <a:solidFill>
                  <a:schemeClr val="tx1"/>
                </a:solidFill>
                <a:latin typeface="Century Gothic" pitchFamily="34" charset="0"/>
              </a:rPr>
              <a:t>, R. K. </a:t>
            </a:r>
            <a:r>
              <a:rPr lang="it-IT" sz="3500" b="1" dirty="0" err="1" smtClean="0">
                <a:solidFill>
                  <a:schemeClr val="tx1"/>
                </a:solidFill>
                <a:latin typeface="Century Gothic" pitchFamily="34" charset="0"/>
              </a:rPr>
              <a:t>Thakur</a:t>
            </a:r>
            <a:r>
              <a:rPr lang="it-IT" sz="3500" b="1" dirty="0" smtClean="0">
                <a:solidFill>
                  <a:schemeClr val="tx1"/>
                </a:solidFill>
                <a:latin typeface="Century Gothic" pitchFamily="34" charset="0"/>
              </a:rPr>
              <a:t>, N. </a:t>
            </a:r>
            <a:r>
              <a:rPr lang="it-IT" sz="3500" b="1" dirty="0" err="1" smtClean="0">
                <a:solidFill>
                  <a:schemeClr val="tx1"/>
                </a:solidFill>
                <a:latin typeface="Century Gothic" pitchFamily="34" charset="0"/>
              </a:rPr>
              <a:t>Visonà</a:t>
            </a:r>
            <a:r>
              <a:rPr lang="it-IT" sz="3500" b="1" dirty="0" smtClean="0">
                <a:solidFill>
                  <a:schemeClr val="tx1"/>
                </a:solidFill>
                <a:latin typeface="Century Gothic" pitchFamily="34" charset="0"/>
              </a:rPr>
              <a:t> and V. Palmieri</a:t>
            </a:r>
          </a:p>
          <a:p>
            <a:endParaRPr lang="it-IT" dirty="0" smtClean="0">
              <a:latin typeface="Century Gothic" pitchFamily="34" charset="0"/>
            </a:endParaRPr>
          </a:p>
          <a:p>
            <a:r>
              <a:rPr lang="it-IT" dirty="0" smtClean="0">
                <a:latin typeface="Century Gothic" pitchFamily="34" charset="0"/>
              </a:rPr>
              <a:t>ISTITUTO NAZIONALE DI FISICA NUCLEARE</a:t>
            </a:r>
          </a:p>
          <a:p>
            <a:r>
              <a:rPr lang="it-IT" dirty="0" smtClean="0">
                <a:latin typeface="Century Gothic" pitchFamily="34" charset="0"/>
              </a:rPr>
              <a:t>Legnaro National </a:t>
            </a:r>
            <a:r>
              <a:rPr lang="it-IT" dirty="0" err="1" smtClean="0">
                <a:latin typeface="Century Gothic" pitchFamily="34" charset="0"/>
              </a:rPr>
              <a:t>Laboratories</a:t>
            </a:r>
            <a:endParaRPr lang="it-IT" dirty="0" smtClean="0">
              <a:latin typeface="Century Gothic" pitchFamily="34" charset="0"/>
            </a:endParaRPr>
          </a:p>
          <a:p>
            <a:r>
              <a:rPr lang="it-IT" dirty="0" smtClean="0">
                <a:latin typeface="Century Gothic" pitchFamily="34" charset="0"/>
              </a:rPr>
              <a:t>and </a:t>
            </a:r>
            <a:r>
              <a:rPr lang="it-IT" dirty="0" err="1" smtClean="0">
                <a:latin typeface="Century Gothic" pitchFamily="34" charset="0"/>
              </a:rPr>
              <a:t>University</a:t>
            </a:r>
            <a:r>
              <a:rPr lang="it-IT" dirty="0" smtClean="0">
                <a:latin typeface="Century Gothic" pitchFamily="34" charset="0"/>
              </a:rPr>
              <a:t> of </a:t>
            </a:r>
            <a:r>
              <a:rPr lang="it-IT" dirty="0" err="1" smtClean="0">
                <a:latin typeface="Century Gothic" pitchFamily="34" charset="0"/>
              </a:rPr>
              <a:t>Padua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21012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Century Gothic" pitchFamily="34" charset="0"/>
              </a:rPr>
              <a:t>5th Workshop on </a:t>
            </a:r>
            <a:r>
              <a:rPr lang="it-IT" sz="1600" b="1" dirty="0" err="1" smtClean="0">
                <a:latin typeface="Century Gothic" pitchFamily="34" charset="0"/>
              </a:rPr>
              <a:t>Thin</a:t>
            </a:r>
            <a:r>
              <a:rPr lang="it-IT" sz="1600" b="1" dirty="0" smtClean="0">
                <a:latin typeface="Century Gothic" pitchFamily="34" charset="0"/>
              </a:rPr>
              <a:t> </a:t>
            </a:r>
            <a:r>
              <a:rPr lang="it-IT" sz="1600" b="1" dirty="0" err="1" smtClean="0">
                <a:latin typeface="Century Gothic" pitchFamily="34" charset="0"/>
              </a:rPr>
              <a:t>films</a:t>
            </a:r>
            <a:r>
              <a:rPr lang="it-IT" sz="1600" b="1" dirty="0" smtClean="0">
                <a:latin typeface="Century Gothic" pitchFamily="34" charset="0"/>
              </a:rPr>
              <a:t> and New </a:t>
            </a:r>
            <a:r>
              <a:rPr lang="it-IT" sz="1600" b="1" dirty="0" err="1" smtClean="0">
                <a:latin typeface="Century Gothic" pitchFamily="34" charset="0"/>
              </a:rPr>
              <a:t>Ideas</a:t>
            </a:r>
            <a:r>
              <a:rPr lang="it-IT" sz="1600" b="1" dirty="0" smtClean="0">
                <a:latin typeface="Century Gothic" pitchFamily="34" charset="0"/>
              </a:rPr>
              <a:t> for </a:t>
            </a:r>
            <a:r>
              <a:rPr lang="it-IT" sz="1600" b="1" dirty="0" err="1" smtClean="0">
                <a:latin typeface="Century Gothic" pitchFamily="34" charset="0"/>
              </a:rPr>
              <a:t>pushing</a:t>
            </a:r>
            <a:r>
              <a:rPr lang="it-IT" sz="1600" b="1" dirty="0" smtClean="0">
                <a:latin typeface="Century Gothic" pitchFamily="34" charset="0"/>
              </a:rPr>
              <a:t> the </a:t>
            </a:r>
            <a:r>
              <a:rPr lang="it-IT" sz="1600" b="1" dirty="0" err="1" smtClean="0">
                <a:latin typeface="Century Gothic" pitchFamily="34" charset="0"/>
              </a:rPr>
              <a:t>limit</a:t>
            </a:r>
            <a:r>
              <a:rPr lang="it-IT" sz="1600" b="1" dirty="0" smtClean="0">
                <a:latin typeface="Century Gothic" pitchFamily="34" charset="0"/>
              </a:rPr>
              <a:t> of SRF, </a:t>
            </a:r>
          </a:p>
          <a:p>
            <a:r>
              <a:rPr lang="it-IT" sz="1600" b="1" dirty="0" err="1" smtClean="0">
                <a:latin typeface="Century Gothic" pitchFamily="34" charset="0"/>
              </a:rPr>
              <a:t>July</a:t>
            </a:r>
            <a:r>
              <a:rPr lang="it-IT" sz="1600" b="1" dirty="0" smtClean="0">
                <a:latin typeface="Century Gothic" pitchFamily="34" charset="0"/>
              </a:rPr>
              <a:t> 18--20, 2012, </a:t>
            </a:r>
            <a:r>
              <a:rPr lang="it-IT" sz="1600" b="1" dirty="0" err="1" smtClean="0">
                <a:latin typeface="Century Gothic" pitchFamily="34" charset="0"/>
              </a:rPr>
              <a:t>Jlab</a:t>
            </a:r>
            <a:r>
              <a:rPr lang="it-IT" sz="1600" b="1" dirty="0" smtClean="0">
                <a:latin typeface="Century Gothic" pitchFamily="34" charset="0"/>
              </a:rPr>
              <a:t>, Newport News VA</a:t>
            </a:r>
            <a:endParaRPr lang="it-IT" sz="1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0" name="Group 458"/>
          <p:cNvGrpSpPr>
            <a:grpSpLocks/>
          </p:cNvGrpSpPr>
          <p:nvPr/>
        </p:nvGrpSpPr>
        <p:grpSpPr bwMode="auto">
          <a:xfrm>
            <a:off x="692151" y="2376487"/>
            <a:ext cx="7623100" cy="3716809"/>
            <a:chOff x="1315" y="1915"/>
            <a:chExt cx="4196" cy="2290"/>
          </a:xfrm>
        </p:grpSpPr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424" y="3317"/>
            <a:ext cx="1134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8" name="Equation" r:id="rId3" imgW="2425680" imgH="685800" progId="Equation.3">
                    <p:embed/>
                  </p:oleObj>
                </mc:Choice>
                <mc:Fallback>
                  <p:oleObj name="Equation" r:id="rId3" imgW="242568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3317"/>
                          <a:ext cx="1134" cy="291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1360" y="2088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/>
                <a:t>Q2</a:t>
              </a: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1315" y="2999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/>
                <a:t>Q1</a:t>
              </a:r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2041" y="3657"/>
              <a:ext cx="249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H="1" flipV="1">
              <a:off x="3833" y="2976"/>
              <a:ext cx="0" cy="31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H="1">
              <a:off x="3810" y="2659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1973" y="3974"/>
              <a:ext cx="3538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5034" y="397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/>
                <a:t>b</a:t>
              </a:r>
            </a:p>
          </p:txBody>
        </p: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2058" y="1995"/>
              <a:ext cx="1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2058" y="3876"/>
              <a:ext cx="1" cy="5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>
              <a:off x="2424" y="2001"/>
              <a:ext cx="2" cy="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>
              <a:off x="2425" y="3876"/>
              <a:ext cx="1" cy="5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2789" y="1979"/>
              <a:ext cx="6" cy="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>
              <a:off x="2792" y="3876"/>
              <a:ext cx="1" cy="5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>
              <a:off x="3160" y="1995"/>
              <a:ext cx="1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>
              <a:off x="3160" y="3876"/>
              <a:ext cx="1" cy="5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>
              <a:off x="3527" y="1995"/>
              <a:ext cx="1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3527" y="3876"/>
              <a:ext cx="1" cy="5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>
              <a:off x="3894" y="1995"/>
              <a:ext cx="1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3894" y="3876"/>
              <a:ext cx="1" cy="5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4261" y="1995"/>
              <a:ext cx="1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4261" y="3876"/>
              <a:ext cx="1" cy="5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4629" y="1995"/>
              <a:ext cx="1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>
              <a:off x="4629" y="3876"/>
              <a:ext cx="1" cy="5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>
              <a:off x="4996" y="1995"/>
              <a:ext cx="1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>
              <a:off x="4996" y="3876"/>
              <a:ext cx="1" cy="5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>
              <a:off x="5370" y="1995"/>
              <a:ext cx="1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24" name="Line 52"/>
            <p:cNvSpPr>
              <a:spLocks noChangeShapeType="1"/>
            </p:cNvSpPr>
            <p:nvPr/>
          </p:nvSpPr>
          <p:spPr bwMode="auto">
            <a:xfrm>
              <a:off x="5370" y="3876"/>
              <a:ext cx="1" cy="58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25" name="Line 53"/>
            <p:cNvSpPr>
              <a:spLocks noChangeShapeType="1"/>
            </p:cNvSpPr>
            <p:nvPr/>
          </p:nvSpPr>
          <p:spPr bwMode="auto">
            <a:xfrm>
              <a:off x="1698" y="3934"/>
              <a:ext cx="59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26" name="Line 54"/>
            <p:cNvSpPr>
              <a:spLocks noChangeShapeType="1"/>
            </p:cNvSpPr>
            <p:nvPr/>
          </p:nvSpPr>
          <p:spPr bwMode="auto">
            <a:xfrm>
              <a:off x="5312" y="3934"/>
              <a:ext cx="58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auto">
            <a:xfrm>
              <a:off x="1698" y="1995"/>
              <a:ext cx="5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>
              <a:off x="5312" y="1995"/>
              <a:ext cx="5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2050" y="395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latin typeface="Times New Roman" pitchFamily="18" charset="0"/>
                </a:rPr>
                <a:t>5</a:t>
              </a:r>
              <a:endParaRPr lang="it-IT"/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2396" y="3957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latin typeface="Times New Roman" pitchFamily="18" charset="0"/>
                </a:rPr>
                <a:t>10</a:t>
              </a:r>
              <a:endParaRPr lang="it-IT"/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2763" y="3957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latin typeface="Times New Roman" pitchFamily="18" charset="0"/>
                </a:rPr>
                <a:t>15</a:t>
              </a:r>
              <a:endParaRPr lang="it-IT"/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3130" y="3957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latin typeface="Times New Roman" pitchFamily="18" charset="0"/>
                </a:rPr>
                <a:t>20</a:t>
              </a:r>
              <a:endParaRPr lang="it-IT"/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3497" y="3957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latin typeface="Times New Roman" pitchFamily="18" charset="0"/>
                </a:rPr>
                <a:t>25</a:t>
              </a:r>
              <a:endParaRPr lang="it-IT"/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3865" y="3957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latin typeface="Times New Roman" pitchFamily="18" charset="0"/>
                </a:rPr>
                <a:t>30</a:t>
              </a:r>
              <a:endParaRPr lang="it-IT"/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4232" y="3957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latin typeface="Times New Roman" pitchFamily="18" charset="0"/>
                </a:rPr>
                <a:t>35</a:t>
              </a:r>
              <a:endParaRPr lang="it-IT"/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4599" y="3957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latin typeface="Times New Roman" pitchFamily="18" charset="0"/>
                </a:rPr>
                <a:t>40</a:t>
              </a:r>
              <a:endParaRPr lang="it-IT"/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4966" y="3957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latin typeface="Times New Roman" pitchFamily="18" charset="0"/>
                </a:rPr>
                <a:t>45</a:t>
              </a:r>
              <a:endParaRPr lang="it-IT"/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5341" y="3957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latin typeface="Times New Roman" pitchFamily="18" charset="0"/>
                </a:rPr>
                <a:t>50</a:t>
              </a:r>
              <a:endParaRPr lang="it-IT"/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1529" y="385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>
              <a:off x="1529" y="1915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1698" y="1995"/>
              <a:ext cx="3672" cy="1939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48" name="Freeform 76"/>
            <p:cNvSpPr>
              <a:spLocks/>
            </p:cNvSpPr>
            <p:nvPr/>
          </p:nvSpPr>
          <p:spPr bwMode="auto">
            <a:xfrm>
              <a:off x="1705" y="3134"/>
              <a:ext cx="448" cy="808"/>
            </a:xfrm>
            <a:custGeom>
              <a:avLst/>
              <a:gdLst>
                <a:gd name="T0" fmla="*/ 1 w 61"/>
                <a:gd name="T1" fmla="*/ 0 h 110"/>
                <a:gd name="T2" fmla="*/ 3 w 61"/>
                <a:gd name="T3" fmla="*/ 0 h 110"/>
                <a:gd name="T4" fmla="*/ 5 w 61"/>
                <a:gd name="T5" fmla="*/ 0 h 110"/>
                <a:gd name="T6" fmla="*/ 6 w 61"/>
                <a:gd name="T7" fmla="*/ 1 h 110"/>
                <a:gd name="T8" fmla="*/ 7 w 61"/>
                <a:gd name="T9" fmla="*/ 3 h 110"/>
                <a:gd name="T10" fmla="*/ 8 w 61"/>
                <a:gd name="T11" fmla="*/ 4 h 110"/>
                <a:gd name="T12" fmla="*/ 9 w 61"/>
                <a:gd name="T13" fmla="*/ 6 h 110"/>
                <a:gd name="T14" fmla="*/ 10 w 61"/>
                <a:gd name="T15" fmla="*/ 8 h 110"/>
                <a:gd name="T16" fmla="*/ 11 w 61"/>
                <a:gd name="T17" fmla="*/ 10 h 110"/>
                <a:gd name="T18" fmla="*/ 12 w 61"/>
                <a:gd name="T19" fmla="*/ 12 h 110"/>
                <a:gd name="T20" fmla="*/ 13 w 61"/>
                <a:gd name="T21" fmla="*/ 14 h 110"/>
                <a:gd name="T22" fmla="*/ 14 w 61"/>
                <a:gd name="T23" fmla="*/ 17 h 110"/>
                <a:gd name="T24" fmla="*/ 15 w 61"/>
                <a:gd name="T25" fmla="*/ 19 h 110"/>
                <a:gd name="T26" fmla="*/ 16 w 61"/>
                <a:gd name="T27" fmla="*/ 21 h 110"/>
                <a:gd name="T28" fmla="*/ 17 w 61"/>
                <a:gd name="T29" fmla="*/ 24 h 110"/>
                <a:gd name="T30" fmla="*/ 18 w 61"/>
                <a:gd name="T31" fmla="*/ 26 h 110"/>
                <a:gd name="T32" fmla="*/ 19 w 61"/>
                <a:gd name="T33" fmla="*/ 29 h 110"/>
                <a:gd name="T34" fmla="*/ 20 w 61"/>
                <a:gd name="T35" fmla="*/ 31 h 110"/>
                <a:gd name="T36" fmla="*/ 21 w 61"/>
                <a:gd name="T37" fmla="*/ 34 h 110"/>
                <a:gd name="T38" fmla="*/ 22 w 61"/>
                <a:gd name="T39" fmla="*/ 36 h 110"/>
                <a:gd name="T40" fmla="*/ 23 w 61"/>
                <a:gd name="T41" fmla="*/ 39 h 110"/>
                <a:gd name="T42" fmla="*/ 24 w 61"/>
                <a:gd name="T43" fmla="*/ 41 h 110"/>
                <a:gd name="T44" fmla="*/ 25 w 61"/>
                <a:gd name="T45" fmla="*/ 44 h 110"/>
                <a:gd name="T46" fmla="*/ 26 w 61"/>
                <a:gd name="T47" fmla="*/ 46 h 110"/>
                <a:gd name="T48" fmla="*/ 27 w 61"/>
                <a:gd name="T49" fmla="*/ 48 h 110"/>
                <a:gd name="T50" fmla="*/ 28 w 61"/>
                <a:gd name="T51" fmla="*/ 50 h 110"/>
                <a:gd name="T52" fmla="*/ 29 w 61"/>
                <a:gd name="T53" fmla="*/ 53 h 110"/>
                <a:gd name="T54" fmla="*/ 30 w 61"/>
                <a:gd name="T55" fmla="*/ 55 h 110"/>
                <a:gd name="T56" fmla="*/ 31 w 61"/>
                <a:gd name="T57" fmla="*/ 57 h 110"/>
                <a:gd name="T58" fmla="*/ 32 w 61"/>
                <a:gd name="T59" fmla="*/ 59 h 110"/>
                <a:gd name="T60" fmla="*/ 33 w 61"/>
                <a:gd name="T61" fmla="*/ 61 h 110"/>
                <a:gd name="T62" fmla="*/ 34 w 61"/>
                <a:gd name="T63" fmla="*/ 63 h 110"/>
                <a:gd name="T64" fmla="*/ 35 w 61"/>
                <a:gd name="T65" fmla="*/ 66 h 110"/>
                <a:gd name="T66" fmla="*/ 36 w 61"/>
                <a:gd name="T67" fmla="*/ 68 h 110"/>
                <a:gd name="T68" fmla="*/ 37 w 61"/>
                <a:gd name="T69" fmla="*/ 70 h 110"/>
                <a:gd name="T70" fmla="*/ 38 w 61"/>
                <a:gd name="T71" fmla="*/ 72 h 110"/>
                <a:gd name="T72" fmla="*/ 39 w 61"/>
                <a:gd name="T73" fmla="*/ 74 h 110"/>
                <a:gd name="T74" fmla="*/ 40 w 61"/>
                <a:gd name="T75" fmla="*/ 75 h 110"/>
                <a:gd name="T76" fmla="*/ 41 w 61"/>
                <a:gd name="T77" fmla="*/ 77 h 110"/>
                <a:gd name="T78" fmla="*/ 42 w 61"/>
                <a:gd name="T79" fmla="*/ 79 h 110"/>
                <a:gd name="T80" fmla="*/ 43 w 61"/>
                <a:gd name="T81" fmla="*/ 81 h 110"/>
                <a:gd name="T82" fmla="*/ 44 w 61"/>
                <a:gd name="T83" fmla="*/ 83 h 110"/>
                <a:gd name="T84" fmla="*/ 45 w 61"/>
                <a:gd name="T85" fmla="*/ 85 h 110"/>
                <a:gd name="T86" fmla="*/ 47 w 61"/>
                <a:gd name="T87" fmla="*/ 87 h 110"/>
                <a:gd name="T88" fmla="*/ 48 w 61"/>
                <a:gd name="T89" fmla="*/ 89 h 110"/>
                <a:gd name="T90" fmla="*/ 49 w 61"/>
                <a:gd name="T91" fmla="*/ 91 h 110"/>
                <a:gd name="T92" fmla="*/ 50 w 61"/>
                <a:gd name="T93" fmla="*/ 92 h 110"/>
                <a:gd name="T94" fmla="*/ 51 w 61"/>
                <a:gd name="T95" fmla="*/ 94 h 110"/>
                <a:gd name="T96" fmla="*/ 52 w 61"/>
                <a:gd name="T97" fmla="*/ 96 h 110"/>
                <a:gd name="T98" fmla="*/ 53 w 61"/>
                <a:gd name="T99" fmla="*/ 98 h 110"/>
                <a:gd name="T100" fmla="*/ 54 w 61"/>
                <a:gd name="T101" fmla="*/ 100 h 110"/>
                <a:gd name="T102" fmla="*/ 55 w 61"/>
                <a:gd name="T103" fmla="*/ 101 h 110"/>
                <a:gd name="T104" fmla="*/ 56 w 61"/>
                <a:gd name="T105" fmla="*/ 103 h 110"/>
                <a:gd name="T106" fmla="*/ 58 w 61"/>
                <a:gd name="T107" fmla="*/ 105 h 110"/>
                <a:gd name="T108" fmla="*/ 59 w 61"/>
                <a:gd name="T109" fmla="*/ 107 h 110"/>
                <a:gd name="T110" fmla="*/ 60 w 61"/>
                <a:gd name="T111" fmla="*/ 108 h 110"/>
                <a:gd name="T112" fmla="*/ 61 w 61"/>
                <a:gd name="T11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" h="110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7" y="48"/>
                  </a:lnTo>
                  <a:lnTo>
                    <a:pt x="28" y="49"/>
                  </a:lnTo>
                  <a:lnTo>
                    <a:pt x="28" y="50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31" y="56"/>
                  </a:lnTo>
                  <a:lnTo>
                    <a:pt x="31" y="57"/>
                  </a:lnTo>
                  <a:lnTo>
                    <a:pt x="32" y="58"/>
                  </a:lnTo>
                  <a:lnTo>
                    <a:pt x="32" y="59"/>
                  </a:lnTo>
                  <a:lnTo>
                    <a:pt x="33" y="60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4" y="63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6" y="67"/>
                  </a:lnTo>
                  <a:lnTo>
                    <a:pt x="36" y="68"/>
                  </a:lnTo>
                  <a:lnTo>
                    <a:pt x="37" y="69"/>
                  </a:lnTo>
                  <a:lnTo>
                    <a:pt x="37" y="70"/>
                  </a:lnTo>
                  <a:lnTo>
                    <a:pt x="38" y="71"/>
                  </a:lnTo>
                  <a:lnTo>
                    <a:pt x="38" y="72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41" y="76"/>
                  </a:lnTo>
                  <a:lnTo>
                    <a:pt x="41" y="77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3" y="80"/>
                  </a:lnTo>
                  <a:lnTo>
                    <a:pt x="43" y="81"/>
                  </a:lnTo>
                  <a:lnTo>
                    <a:pt x="44" y="82"/>
                  </a:lnTo>
                  <a:lnTo>
                    <a:pt x="44" y="83"/>
                  </a:lnTo>
                  <a:lnTo>
                    <a:pt x="45" y="84"/>
                  </a:lnTo>
                  <a:lnTo>
                    <a:pt x="45" y="85"/>
                  </a:lnTo>
                  <a:lnTo>
                    <a:pt x="46" y="86"/>
                  </a:lnTo>
                  <a:lnTo>
                    <a:pt x="47" y="87"/>
                  </a:lnTo>
                  <a:lnTo>
                    <a:pt x="47" y="88"/>
                  </a:lnTo>
                  <a:lnTo>
                    <a:pt x="48" y="89"/>
                  </a:lnTo>
                  <a:lnTo>
                    <a:pt x="48" y="90"/>
                  </a:lnTo>
                  <a:lnTo>
                    <a:pt x="49" y="91"/>
                  </a:lnTo>
                  <a:lnTo>
                    <a:pt x="49" y="92"/>
                  </a:lnTo>
                  <a:lnTo>
                    <a:pt x="50" y="92"/>
                  </a:lnTo>
                  <a:lnTo>
                    <a:pt x="50" y="93"/>
                  </a:lnTo>
                  <a:lnTo>
                    <a:pt x="51" y="94"/>
                  </a:lnTo>
                  <a:lnTo>
                    <a:pt x="51" y="95"/>
                  </a:lnTo>
                  <a:lnTo>
                    <a:pt x="52" y="96"/>
                  </a:lnTo>
                  <a:lnTo>
                    <a:pt x="53" y="97"/>
                  </a:lnTo>
                  <a:lnTo>
                    <a:pt x="53" y="98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5" y="100"/>
                  </a:lnTo>
                  <a:lnTo>
                    <a:pt x="55" y="101"/>
                  </a:lnTo>
                  <a:lnTo>
                    <a:pt x="56" y="102"/>
                  </a:lnTo>
                  <a:lnTo>
                    <a:pt x="56" y="103"/>
                  </a:lnTo>
                  <a:lnTo>
                    <a:pt x="57" y="104"/>
                  </a:lnTo>
                  <a:lnTo>
                    <a:pt x="58" y="105"/>
                  </a:lnTo>
                  <a:lnTo>
                    <a:pt x="58" y="106"/>
                  </a:lnTo>
                  <a:lnTo>
                    <a:pt x="59" y="107"/>
                  </a:lnTo>
                  <a:lnTo>
                    <a:pt x="59" y="108"/>
                  </a:lnTo>
                  <a:lnTo>
                    <a:pt x="60" y="108"/>
                  </a:lnTo>
                  <a:lnTo>
                    <a:pt x="60" y="109"/>
                  </a:lnTo>
                  <a:lnTo>
                    <a:pt x="61" y="109"/>
                  </a:lnTo>
                  <a:lnTo>
                    <a:pt x="61" y="11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0" name="Line 78"/>
            <p:cNvSpPr>
              <a:spLocks noChangeShapeType="1"/>
            </p:cNvSpPr>
            <p:nvPr/>
          </p:nvSpPr>
          <p:spPr bwMode="auto">
            <a:xfrm flipV="1">
              <a:off x="1808" y="3934"/>
              <a:ext cx="1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1" name="Freeform 79"/>
            <p:cNvSpPr>
              <a:spLocks/>
            </p:cNvSpPr>
            <p:nvPr/>
          </p:nvSpPr>
          <p:spPr bwMode="auto">
            <a:xfrm>
              <a:off x="1815" y="3890"/>
              <a:ext cx="1" cy="15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2" name="Freeform 80"/>
            <p:cNvSpPr>
              <a:spLocks/>
            </p:cNvSpPr>
            <p:nvPr/>
          </p:nvSpPr>
          <p:spPr bwMode="auto">
            <a:xfrm>
              <a:off x="1815" y="3846"/>
              <a:ext cx="1" cy="15"/>
            </a:xfrm>
            <a:custGeom>
              <a:avLst/>
              <a:gdLst>
                <a:gd name="T0" fmla="*/ 2 h 2"/>
                <a:gd name="T1" fmla="*/ 1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3" name="Line 81"/>
            <p:cNvSpPr>
              <a:spLocks noChangeShapeType="1"/>
            </p:cNvSpPr>
            <p:nvPr/>
          </p:nvSpPr>
          <p:spPr bwMode="auto">
            <a:xfrm flipV="1">
              <a:off x="1823" y="3802"/>
              <a:ext cx="1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4" name="Line 82"/>
            <p:cNvSpPr>
              <a:spLocks noChangeShapeType="1"/>
            </p:cNvSpPr>
            <p:nvPr/>
          </p:nvSpPr>
          <p:spPr bwMode="auto">
            <a:xfrm flipV="1">
              <a:off x="1823" y="3758"/>
              <a:ext cx="1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5" name="Freeform 83"/>
            <p:cNvSpPr>
              <a:spLocks/>
            </p:cNvSpPr>
            <p:nvPr/>
          </p:nvSpPr>
          <p:spPr bwMode="auto">
            <a:xfrm>
              <a:off x="1830" y="3714"/>
              <a:ext cx="1" cy="15"/>
            </a:xfrm>
            <a:custGeom>
              <a:avLst/>
              <a:gdLst>
                <a:gd name="T0" fmla="*/ 2 h 2"/>
                <a:gd name="T1" fmla="*/ 1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6" name="Freeform 84"/>
            <p:cNvSpPr>
              <a:spLocks/>
            </p:cNvSpPr>
            <p:nvPr/>
          </p:nvSpPr>
          <p:spPr bwMode="auto">
            <a:xfrm>
              <a:off x="1830" y="3670"/>
              <a:ext cx="1" cy="15"/>
            </a:xfrm>
            <a:custGeom>
              <a:avLst/>
              <a:gdLst>
                <a:gd name="T0" fmla="*/ 2 h 2"/>
                <a:gd name="T1" fmla="*/ 1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7" name="Freeform 85"/>
            <p:cNvSpPr>
              <a:spLocks/>
            </p:cNvSpPr>
            <p:nvPr/>
          </p:nvSpPr>
          <p:spPr bwMode="auto">
            <a:xfrm>
              <a:off x="1837" y="3626"/>
              <a:ext cx="1" cy="15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8" name="Line 86"/>
            <p:cNvSpPr>
              <a:spLocks noChangeShapeType="1"/>
            </p:cNvSpPr>
            <p:nvPr/>
          </p:nvSpPr>
          <p:spPr bwMode="auto">
            <a:xfrm flipV="1">
              <a:off x="1837" y="3582"/>
              <a:ext cx="8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9" name="Line 87"/>
            <p:cNvSpPr>
              <a:spLocks noChangeShapeType="1"/>
            </p:cNvSpPr>
            <p:nvPr/>
          </p:nvSpPr>
          <p:spPr bwMode="auto">
            <a:xfrm flipV="1">
              <a:off x="1845" y="3538"/>
              <a:ext cx="1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0" name="Freeform 88"/>
            <p:cNvSpPr>
              <a:spLocks/>
            </p:cNvSpPr>
            <p:nvPr/>
          </p:nvSpPr>
          <p:spPr bwMode="auto">
            <a:xfrm>
              <a:off x="1852" y="3501"/>
              <a:ext cx="1" cy="15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1" name="Line 89"/>
            <p:cNvSpPr>
              <a:spLocks noChangeShapeType="1"/>
            </p:cNvSpPr>
            <p:nvPr/>
          </p:nvSpPr>
          <p:spPr bwMode="auto">
            <a:xfrm flipV="1">
              <a:off x="1852" y="3457"/>
              <a:ext cx="7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2" name="Line 90"/>
            <p:cNvSpPr>
              <a:spLocks noChangeShapeType="1"/>
            </p:cNvSpPr>
            <p:nvPr/>
          </p:nvSpPr>
          <p:spPr bwMode="auto">
            <a:xfrm flipV="1">
              <a:off x="1859" y="3413"/>
              <a:ext cx="1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3" name="Freeform 91"/>
            <p:cNvSpPr>
              <a:spLocks/>
            </p:cNvSpPr>
            <p:nvPr/>
          </p:nvSpPr>
          <p:spPr bwMode="auto">
            <a:xfrm>
              <a:off x="1867" y="3369"/>
              <a:ext cx="1" cy="15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4" name="Freeform 92"/>
            <p:cNvSpPr>
              <a:spLocks/>
            </p:cNvSpPr>
            <p:nvPr/>
          </p:nvSpPr>
          <p:spPr bwMode="auto">
            <a:xfrm>
              <a:off x="1874" y="3325"/>
              <a:ext cx="1" cy="14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5" name="Line 93"/>
            <p:cNvSpPr>
              <a:spLocks noChangeShapeType="1"/>
            </p:cNvSpPr>
            <p:nvPr/>
          </p:nvSpPr>
          <p:spPr bwMode="auto">
            <a:xfrm flipV="1">
              <a:off x="1882" y="3281"/>
              <a:ext cx="7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6" name="Freeform 94"/>
            <p:cNvSpPr>
              <a:spLocks/>
            </p:cNvSpPr>
            <p:nvPr/>
          </p:nvSpPr>
          <p:spPr bwMode="auto">
            <a:xfrm>
              <a:off x="1889" y="3244"/>
              <a:ext cx="7" cy="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7" name="Freeform 95"/>
            <p:cNvSpPr>
              <a:spLocks/>
            </p:cNvSpPr>
            <p:nvPr/>
          </p:nvSpPr>
          <p:spPr bwMode="auto">
            <a:xfrm>
              <a:off x="1896" y="3200"/>
              <a:ext cx="8" cy="1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8" name="Freeform 96"/>
            <p:cNvSpPr>
              <a:spLocks/>
            </p:cNvSpPr>
            <p:nvPr/>
          </p:nvSpPr>
          <p:spPr bwMode="auto">
            <a:xfrm>
              <a:off x="1911" y="3156"/>
              <a:ext cx="1" cy="15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9" name="Line 97"/>
            <p:cNvSpPr>
              <a:spLocks noChangeShapeType="1"/>
            </p:cNvSpPr>
            <p:nvPr/>
          </p:nvSpPr>
          <p:spPr bwMode="auto">
            <a:xfrm flipV="1">
              <a:off x="1926" y="3119"/>
              <a:ext cx="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0" name="Freeform 98"/>
            <p:cNvSpPr>
              <a:spLocks/>
            </p:cNvSpPr>
            <p:nvPr/>
          </p:nvSpPr>
          <p:spPr bwMode="auto">
            <a:xfrm>
              <a:off x="1933" y="3075"/>
              <a:ext cx="7" cy="1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1" name="Freeform 99"/>
            <p:cNvSpPr>
              <a:spLocks/>
            </p:cNvSpPr>
            <p:nvPr/>
          </p:nvSpPr>
          <p:spPr bwMode="auto">
            <a:xfrm>
              <a:off x="1948" y="3038"/>
              <a:ext cx="7" cy="1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2" name="Freeform 100"/>
            <p:cNvSpPr>
              <a:spLocks/>
            </p:cNvSpPr>
            <p:nvPr/>
          </p:nvSpPr>
          <p:spPr bwMode="auto">
            <a:xfrm>
              <a:off x="1962" y="3002"/>
              <a:ext cx="8" cy="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3" name="Freeform 101"/>
            <p:cNvSpPr>
              <a:spLocks/>
            </p:cNvSpPr>
            <p:nvPr/>
          </p:nvSpPr>
          <p:spPr bwMode="auto">
            <a:xfrm>
              <a:off x="1984" y="2965"/>
              <a:ext cx="1" cy="7"/>
            </a:xfrm>
            <a:custGeom>
              <a:avLst/>
              <a:gdLst>
                <a:gd name="T0" fmla="*/ 1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4" name="Freeform 102"/>
            <p:cNvSpPr>
              <a:spLocks/>
            </p:cNvSpPr>
            <p:nvPr/>
          </p:nvSpPr>
          <p:spPr bwMode="auto">
            <a:xfrm>
              <a:off x="1999" y="2928"/>
              <a:ext cx="7" cy="1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5" name="Freeform 103"/>
            <p:cNvSpPr>
              <a:spLocks/>
            </p:cNvSpPr>
            <p:nvPr/>
          </p:nvSpPr>
          <p:spPr bwMode="auto">
            <a:xfrm>
              <a:off x="2021" y="2899"/>
              <a:ext cx="7" cy="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6" name="Freeform 104"/>
            <p:cNvSpPr>
              <a:spLocks/>
            </p:cNvSpPr>
            <p:nvPr/>
          </p:nvSpPr>
          <p:spPr bwMode="auto">
            <a:xfrm>
              <a:off x="2043" y="2869"/>
              <a:ext cx="7" cy="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" name="Freeform 105"/>
            <p:cNvSpPr>
              <a:spLocks/>
            </p:cNvSpPr>
            <p:nvPr/>
          </p:nvSpPr>
          <p:spPr bwMode="auto">
            <a:xfrm>
              <a:off x="2065" y="2840"/>
              <a:ext cx="7" cy="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8" name="Freeform 106"/>
            <p:cNvSpPr>
              <a:spLocks/>
            </p:cNvSpPr>
            <p:nvPr/>
          </p:nvSpPr>
          <p:spPr bwMode="auto">
            <a:xfrm>
              <a:off x="2095" y="2811"/>
              <a:ext cx="7" cy="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9" name="Freeform 107"/>
            <p:cNvSpPr>
              <a:spLocks/>
            </p:cNvSpPr>
            <p:nvPr/>
          </p:nvSpPr>
          <p:spPr bwMode="auto">
            <a:xfrm>
              <a:off x="2124" y="2789"/>
              <a:ext cx="7" cy="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0" name="Freeform 108"/>
            <p:cNvSpPr>
              <a:spLocks/>
            </p:cNvSpPr>
            <p:nvPr/>
          </p:nvSpPr>
          <p:spPr bwMode="auto">
            <a:xfrm>
              <a:off x="2153" y="2774"/>
              <a:ext cx="8" cy="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1" name="Freeform 109"/>
            <p:cNvSpPr>
              <a:spLocks/>
            </p:cNvSpPr>
            <p:nvPr/>
          </p:nvSpPr>
          <p:spPr bwMode="auto">
            <a:xfrm>
              <a:off x="2183" y="2759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2" name="Freeform 110"/>
            <p:cNvSpPr>
              <a:spLocks/>
            </p:cNvSpPr>
            <p:nvPr/>
          </p:nvSpPr>
          <p:spPr bwMode="auto">
            <a:xfrm>
              <a:off x="2212" y="2744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3" name="Freeform 111"/>
            <p:cNvSpPr>
              <a:spLocks/>
            </p:cNvSpPr>
            <p:nvPr/>
          </p:nvSpPr>
          <p:spPr bwMode="auto">
            <a:xfrm>
              <a:off x="2249" y="2730"/>
              <a:ext cx="7" cy="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4" name="Freeform 112"/>
            <p:cNvSpPr>
              <a:spLocks/>
            </p:cNvSpPr>
            <p:nvPr/>
          </p:nvSpPr>
          <p:spPr bwMode="auto">
            <a:xfrm>
              <a:off x="2285" y="2722"/>
              <a:ext cx="8" cy="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5" name="Freeform 113"/>
            <p:cNvSpPr>
              <a:spLocks/>
            </p:cNvSpPr>
            <p:nvPr/>
          </p:nvSpPr>
          <p:spPr bwMode="auto">
            <a:xfrm>
              <a:off x="2322" y="2715"/>
              <a:ext cx="8" cy="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6" name="Freeform 114"/>
            <p:cNvSpPr>
              <a:spLocks/>
            </p:cNvSpPr>
            <p:nvPr/>
          </p:nvSpPr>
          <p:spPr bwMode="auto">
            <a:xfrm>
              <a:off x="2359" y="2715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7" name="Freeform 115"/>
            <p:cNvSpPr>
              <a:spLocks/>
            </p:cNvSpPr>
            <p:nvPr/>
          </p:nvSpPr>
          <p:spPr bwMode="auto">
            <a:xfrm>
              <a:off x="2403" y="2708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8" name="Freeform 116"/>
            <p:cNvSpPr>
              <a:spLocks/>
            </p:cNvSpPr>
            <p:nvPr/>
          </p:nvSpPr>
          <p:spPr bwMode="auto">
            <a:xfrm>
              <a:off x="2447" y="2708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89" name="Freeform 117"/>
            <p:cNvSpPr>
              <a:spLocks/>
            </p:cNvSpPr>
            <p:nvPr/>
          </p:nvSpPr>
          <p:spPr bwMode="auto">
            <a:xfrm>
              <a:off x="2491" y="2708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90" name="Freeform 118"/>
            <p:cNvSpPr>
              <a:spLocks/>
            </p:cNvSpPr>
            <p:nvPr/>
          </p:nvSpPr>
          <p:spPr bwMode="auto">
            <a:xfrm>
              <a:off x="2535" y="2708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91" name="Freeform 119"/>
            <p:cNvSpPr>
              <a:spLocks/>
            </p:cNvSpPr>
            <p:nvPr/>
          </p:nvSpPr>
          <p:spPr bwMode="auto">
            <a:xfrm>
              <a:off x="2579" y="2708"/>
              <a:ext cx="8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92" name="Freeform 120"/>
            <p:cNvSpPr>
              <a:spLocks/>
            </p:cNvSpPr>
            <p:nvPr/>
          </p:nvSpPr>
          <p:spPr bwMode="auto">
            <a:xfrm>
              <a:off x="2616" y="2715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93" name="Freeform 121"/>
            <p:cNvSpPr>
              <a:spLocks/>
            </p:cNvSpPr>
            <p:nvPr/>
          </p:nvSpPr>
          <p:spPr bwMode="auto">
            <a:xfrm>
              <a:off x="2660" y="2715"/>
              <a:ext cx="7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94" name="Freeform 122"/>
            <p:cNvSpPr>
              <a:spLocks/>
            </p:cNvSpPr>
            <p:nvPr/>
          </p:nvSpPr>
          <p:spPr bwMode="auto">
            <a:xfrm>
              <a:off x="2697" y="2722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95" name="Freeform 123"/>
            <p:cNvSpPr>
              <a:spLocks/>
            </p:cNvSpPr>
            <p:nvPr/>
          </p:nvSpPr>
          <p:spPr bwMode="auto">
            <a:xfrm>
              <a:off x="2734" y="2730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96" name="Freeform 124"/>
            <p:cNvSpPr>
              <a:spLocks/>
            </p:cNvSpPr>
            <p:nvPr/>
          </p:nvSpPr>
          <p:spPr bwMode="auto">
            <a:xfrm>
              <a:off x="2778" y="2730"/>
              <a:ext cx="7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97" name="Freeform 125"/>
            <p:cNvSpPr>
              <a:spLocks/>
            </p:cNvSpPr>
            <p:nvPr/>
          </p:nvSpPr>
          <p:spPr bwMode="auto">
            <a:xfrm>
              <a:off x="2814" y="2737"/>
              <a:ext cx="15" cy="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98" name="Freeform 126"/>
            <p:cNvSpPr>
              <a:spLocks/>
            </p:cNvSpPr>
            <p:nvPr/>
          </p:nvSpPr>
          <p:spPr bwMode="auto">
            <a:xfrm>
              <a:off x="2858" y="2744"/>
              <a:ext cx="8" cy="1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99" name="Freeform 127"/>
            <p:cNvSpPr>
              <a:spLocks/>
            </p:cNvSpPr>
            <p:nvPr/>
          </p:nvSpPr>
          <p:spPr bwMode="auto">
            <a:xfrm>
              <a:off x="2895" y="2752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0" name="Freeform 128"/>
            <p:cNvSpPr>
              <a:spLocks/>
            </p:cNvSpPr>
            <p:nvPr/>
          </p:nvSpPr>
          <p:spPr bwMode="auto">
            <a:xfrm>
              <a:off x="2932" y="2759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1" name="Freeform 129"/>
            <p:cNvSpPr>
              <a:spLocks/>
            </p:cNvSpPr>
            <p:nvPr/>
          </p:nvSpPr>
          <p:spPr bwMode="auto">
            <a:xfrm>
              <a:off x="2976" y="2767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2" name="Freeform 130"/>
            <p:cNvSpPr>
              <a:spLocks/>
            </p:cNvSpPr>
            <p:nvPr/>
          </p:nvSpPr>
          <p:spPr bwMode="auto">
            <a:xfrm>
              <a:off x="3013" y="2774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3" name="Freeform 131"/>
            <p:cNvSpPr>
              <a:spLocks/>
            </p:cNvSpPr>
            <p:nvPr/>
          </p:nvSpPr>
          <p:spPr bwMode="auto">
            <a:xfrm>
              <a:off x="3049" y="2781"/>
              <a:ext cx="8" cy="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4" name="Freeform 132"/>
            <p:cNvSpPr>
              <a:spLocks/>
            </p:cNvSpPr>
            <p:nvPr/>
          </p:nvSpPr>
          <p:spPr bwMode="auto">
            <a:xfrm>
              <a:off x="3086" y="2789"/>
              <a:ext cx="7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5" name="Freeform 133"/>
            <p:cNvSpPr>
              <a:spLocks/>
            </p:cNvSpPr>
            <p:nvPr/>
          </p:nvSpPr>
          <p:spPr bwMode="auto">
            <a:xfrm>
              <a:off x="3123" y="2796"/>
              <a:ext cx="7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6" name="Freeform 134"/>
            <p:cNvSpPr>
              <a:spLocks/>
            </p:cNvSpPr>
            <p:nvPr/>
          </p:nvSpPr>
          <p:spPr bwMode="auto">
            <a:xfrm>
              <a:off x="3160" y="2803"/>
              <a:ext cx="14" cy="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7" name="Freeform 135"/>
            <p:cNvSpPr>
              <a:spLocks/>
            </p:cNvSpPr>
            <p:nvPr/>
          </p:nvSpPr>
          <p:spPr bwMode="auto">
            <a:xfrm>
              <a:off x="3196" y="2818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8" name="Freeform 136"/>
            <p:cNvSpPr>
              <a:spLocks/>
            </p:cNvSpPr>
            <p:nvPr/>
          </p:nvSpPr>
          <p:spPr bwMode="auto">
            <a:xfrm>
              <a:off x="3233" y="2825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9" name="Freeform 137"/>
            <p:cNvSpPr>
              <a:spLocks/>
            </p:cNvSpPr>
            <p:nvPr/>
          </p:nvSpPr>
          <p:spPr bwMode="auto">
            <a:xfrm>
              <a:off x="3270" y="2833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0" name="Freeform 138"/>
            <p:cNvSpPr>
              <a:spLocks/>
            </p:cNvSpPr>
            <p:nvPr/>
          </p:nvSpPr>
          <p:spPr bwMode="auto">
            <a:xfrm>
              <a:off x="3314" y="2840"/>
              <a:ext cx="7" cy="1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1" name="Freeform 139"/>
            <p:cNvSpPr>
              <a:spLocks/>
            </p:cNvSpPr>
            <p:nvPr/>
          </p:nvSpPr>
          <p:spPr bwMode="auto">
            <a:xfrm>
              <a:off x="3351" y="2847"/>
              <a:ext cx="14" cy="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2" name="Freeform 140"/>
            <p:cNvSpPr>
              <a:spLocks/>
            </p:cNvSpPr>
            <p:nvPr/>
          </p:nvSpPr>
          <p:spPr bwMode="auto">
            <a:xfrm>
              <a:off x="3387" y="2862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3" name="Freeform 141"/>
            <p:cNvSpPr>
              <a:spLocks/>
            </p:cNvSpPr>
            <p:nvPr/>
          </p:nvSpPr>
          <p:spPr bwMode="auto">
            <a:xfrm>
              <a:off x="3424" y="2869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4" name="Freeform 142"/>
            <p:cNvSpPr>
              <a:spLocks/>
            </p:cNvSpPr>
            <p:nvPr/>
          </p:nvSpPr>
          <p:spPr bwMode="auto">
            <a:xfrm>
              <a:off x="3461" y="2877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5" name="Freeform 143"/>
            <p:cNvSpPr>
              <a:spLocks/>
            </p:cNvSpPr>
            <p:nvPr/>
          </p:nvSpPr>
          <p:spPr bwMode="auto">
            <a:xfrm>
              <a:off x="3497" y="2884"/>
              <a:ext cx="8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6" name="Freeform 144"/>
            <p:cNvSpPr>
              <a:spLocks/>
            </p:cNvSpPr>
            <p:nvPr/>
          </p:nvSpPr>
          <p:spPr bwMode="auto">
            <a:xfrm>
              <a:off x="3534" y="2899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7" name="Freeform 145"/>
            <p:cNvSpPr>
              <a:spLocks/>
            </p:cNvSpPr>
            <p:nvPr/>
          </p:nvSpPr>
          <p:spPr bwMode="auto">
            <a:xfrm>
              <a:off x="3571" y="2906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8" name="Freeform 146"/>
            <p:cNvSpPr>
              <a:spLocks/>
            </p:cNvSpPr>
            <p:nvPr/>
          </p:nvSpPr>
          <p:spPr bwMode="auto">
            <a:xfrm>
              <a:off x="3608" y="2913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9" name="Freeform 147"/>
            <p:cNvSpPr>
              <a:spLocks/>
            </p:cNvSpPr>
            <p:nvPr/>
          </p:nvSpPr>
          <p:spPr bwMode="auto">
            <a:xfrm>
              <a:off x="3644" y="2921"/>
              <a:ext cx="8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0" name="Freeform 148"/>
            <p:cNvSpPr>
              <a:spLocks/>
            </p:cNvSpPr>
            <p:nvPr/>
          </p:nvSpPr>
          <p:spPr bwMode="auto">
            <a:xfrm>
              <a:off x="3674" y="2935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1" name="Freeform 149"/>
            <p:cNvSpPr>
              <a:spLocks/>
            </p:cNvSpPr>
            <p:nvPr/>
          </p:nvSpPr>
          <p:spPr bwMode="auto">
            <a:xfrm>
              <a:off x="3710" y="2943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2" name="Freeform 150"/>
            <p:cNvSpPr>
              <a:spLocks/>
            </p:cNvSpPr>
            <p:nvPr/>
          </p:nvSpPr>
          <p:spPr bwMode="auto">
            <a:xfrm>
              <a:off x="3747" y="2950"/>
              <a:ext cx="15" cy="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3" name="Freeform 151"/>
            <p:cNvSpPr>
              <a:spLocks/>
            </p:cNvSpPr>
            <p:nvPr/>
          </p:nvSpPr>
          <p:spPr bwMode="auto">
            <a:xfrm>
              <a:off x="3791" y="2958"/>
              <a:ext cx="8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4" name="Freeform 152"/>
            <p:cNvSpPr>
              <a:spLocks/>
            </p:cNvSpPr>
            <p:nvPr/>
          </p:nvSpPr>
          <p:spPr bwMode="auto">
            <a:xfrm>
              <a:off x="3821" y="2972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5" name="Freeform 153"/>
            <p:cNvSpPr>
              <a:spLocks/>
            </p:cNvSpPr>
            <p:nvPr/>
          </p:nvSpPr>
          <p:spPr bwMode="auto">
            <a:xfrm>
              <a:off x="3865" y="2980"/>
              <a:ext cx="7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6" name="Freeform 154"/>
            <p:cNvSpPr>
              <a:spLocks/>
            </p:cNvSpPr>
            <p:nvPr/>
          </p:nvSpPr>
          <p:spPr bwMode="auto">
            <a:xfrm>
              <a:off x="3901" y="2994"/>
              <a:ext cx="8" cy="1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7" name="Freeform 155"/>
            <p:cNvSpPr>
              <a:spLocks/>
            </p:cNvSpPr>
            <p:nvPr/>
          </p:nvSpPr>
          <p:spPr bwMode="auto">
            <a:xfrm>
              <a:off x="3938" y="3002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8" name="Freeform 156"/>
            <p:cNvSpPr>
              <a:spLocks/>
            </p:cNvSpPr>
            <p:nvPr/>
          </p:nvSpPr>
          <p:spPr bwMode="auto">
            <a:xfrm>
              <a:off x="3975" y="3009"/>
              <a:ext cx="15" cy="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9" name="Freeform 157"/>
            <p:cNvSpPr>
              <a:spLocks/>
            </p:cNvSpPr>
            <p:nvPr/>
          </p:nvSpPr>
          <p:spPr bwMode="auto">
            <a:xfrm>
              <a:off x="4012" y="3024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0" name="Freeform 158"/>
            <p:cNvSpPr>
              <a:spLocks/>
            </p:cNvSpPr>
            <p:nvPr/>
          </p:nvSpPr>
          <p:spPr bwMode="auto">
            <a:xfrm>
              <a:off x="4048" y="3031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1" name="Freeform 159"/>
            <p:cNvSpPr>
              <a:spLocks/>
            </p:cNvSpPr>
            <p:nvPr/>
          </p:nvSpPr>
          <p:spPr bwMode="auto">
            <a:xfrm>
              <a:off x="4085" y="3038"/>
              <a:ext cx="7" cy="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2" name="Freeform 160"/>
            <p:cNvSpPr>
              <a:spLocks/>
            </p:cNvSpPr>
            <p:nvPr/>
          </p:nvSpPr>
          <p:spPr bwMode="auto">
            <a:xfrm>
              <a:off x="4114" y="3053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3" name="Freeform 161"/>
            <p:cNvSpPr>
              <a:spLocks/>
            </p:cNvSpPr>
            <p:nvPr/>
          </p:nvSpPr>
          <p:spPr bwMode="auto">
            <a:xfrm>
              <a:off x="4158" y="3060"/>
              <a:ext cx="8" cy="1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4" name="Freeform 162"/>
            <p:cNvSpPr>
              <a:spLocks/>
            </p:cNvSpPr>
            <p:nvPr/>
          </p:nvSpPr>
          <p:spPr bwMode="auto">
            <a:xfrm>
              <a:off x="4195" y="3068"/>
              <a:ext cx="8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5" name="Freeform 163"/>
            <p:cNvSpPr>
              <a:spLocks/>
            </p:cNvSpPr>
            <p:nvPr/>
          </p:nvSpPr>
          <p:spPr bwMode="auto">
            <a:xfrm>
              <a:off x="4232" y="3082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6" name="Freeform 164"/>
            <p:cNvSpPr>
              <a:spLocks/>
            </p:cNvSpPr>
            <p:nvPr/>
          </p:nvSpPr>
          <p:spPr bwMode="auto">
            <a:xfrm>
              <a:off x="4269" y="3090"/>
              <a:ext cx="14" cy="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7" name="Freeform 165"/>
            <p:cNvSpPr>
              <a:spLocks/>
            </p:cNvSpPr>
            <p:nvPr/>
          </p:nvSpPr>
          <p:spPr bwMode="auto">
            <a:xfrm>
              <a:off x="4305" y="3104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8" name="Freeform 166"/>
            <p:cNvSpPr>
              <a:spLocks/>
            </p:cNvSpPr>
            <p:nvPr/>
          </p:nvSpPr>
          <p:spPr bwMode="auto">
            <a:xfrm>
              <a:off x="4349" y="3112"/>
              <a:ext cx="8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9" name="Freeform 167"/>
            <p:cNvSpPr>
              <a:spLocks/>
            </p:cNvSpPr>
            <p:nvPr/>
          </p:nvSpPr>
          <p:spPr bwMode="auto">
            <a:xfrm>
              <a:off x="4379" y="3126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40" name="Freeform 168"/>
            <p:cNvSpPr>
              <a:spLocks/>
            </p:cNvSpPr>
            <p:nvPr/>
          </p:nvSpPr>
          <p:spPr bwMode="auto">
            <a:xfrm>
              <a:off x="4416" y="3134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41" name="Freeform 169"/>
            <p:cNvSpPr>
              <a:spLocks/>
            </p:cNvSpPr>
            <p:nvPr/>
          </p:nvSpPr>
          <p:spPr bwMode="auto">
            <a:xfrm>
              <a:off x="4452" y="3141"/>
              <a:ext cx="15" cy="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42" name="Freeform 170"/>
            <p:cNvSpPr>
              <a:spLocks/>
            </p:cNvSpPr>
            <p:nvPr/>
          </p:nvSpPr>
          <p:spPr bwMode="auto">
            <a:xfrm>
              <a:off x="4489" y="3156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43" name="Freeform 171"/>
            <p:cNvSpPr>
              <a:spLocks/>
            </p:cNvSpPr>
            <p:nvPr/>
          </p:nvSpPr>
          <p:spPr bwMode="auto">
            <a:xfrm>
              <a:off x="4526" y="3163"/>
              <a:ext cx="7" cy="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44" name="Freeform 172"/>
            <p:cNvSpPr>
              <a:spLocks/>
            </p:cNvSpPr>
            <p:nvPr/>
          </p:nvSpPr>
          <p:spPr bwMode="auto">
            <a:xfrm>
              <a:off x="4562" y="3178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45" name="Freeform 173"/>
            <p:cNvSpPr>
              <a:spLocks/>
            </p:cNvSpPr>
            <p:nvPr/>
          </p:nvSpPr>
          <p:spPr bwMode="auto">
            <a:xfrm>
              <a:off x="4607" y="3185"/>
              <a:ext cx="7" cy="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46" name="Freeform 174"/>
            <p:cNvSpPr>
              <a:spLocks/>
            </p:cNvSpPr>
            <p:nvPr/>
          </p:nvSpPr>
          <p:spPr bwMode="auto">
            <a:xfrm>
              <a:off x="4636" y="3200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47" name="Freeform 175"/>
            <p:cNvSpPr>
              <a:spLocks/>
            </p:cNvSpPr>
            <p:nvPr/>
          </p:nvSpPr>
          <p:spPr bwMode="auto">
            <a:xfrm>
              <a:off x="4673" y="3207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48" name="Freeform 176"/>
            <p:cNvSpPr>
              <a:spLocks/>
            </p:cNvSpPr>
            <p:nvPr/>
          </p:nvSpPr>
          <p:spPr bwMode="auto">
            <a:xfrm>
              <a:off x="4717" y="3222"/>
              <a:ext cx="7" cy="1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49" name="Freeform 177"/>
            <p:cNvSpPr>
              <a:spLocks/>
            </p:cNvSpPr>
            <p:nvPr/>
          </p:nvSpPr>
          <p:spPr bwMode="auto">
            <a:xfrm>
              <a:off x="4746" y="3229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50" name="Freeform 178"/>
            <p:cNvSpPr>
              <a:spLocks/>
            </p:cNvSpPr>
            <p:nvPr/>
          </p:nvSpPr>
          <p:spPr bwMode="auto">
            <a:xfrm>
              <a:off x="4790" y="3244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51" name="Freeform 179"/>
            <p:cNvSpPr>
              <a:spLocks/>
            </p:cNvSpPr>
            <p:nvPr/>
          </p:nvSpPr>
          <p:spPr bwMode="auto">
            <a:xfrm>
              <a:off x="4827" y="3251"/>
              <a:ext cx="7" cy="1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52" name="Freeform 180"/>
            <p:cNvSpPr>
              <a:spLocks/>
            </p:cNvSpPr>
            <p:nvPr/>
          </p:nvSpPr>
          <p:spPr bwMode="auto">
            <a:xfrm>
              <a:off x="4864" y="3259"/>
              <a:ext cx="14" cy="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auto">
            <a:xfrm>
              <a:off x="4900" y="3273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54" name="Freeform 182"/>
            <p:cNvSpPr>
              <a:spLocks/>
            </p:cNvSpPr>
            <p:nvPr/>
          </p:nvSpPr>
          <p:spPr bwMode="auto">
            <a:xfrm>
              <a:off x="4944" y="3281"/>
              <a:ext cx="8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55" name="Freeform 183"/>
            <p:cNvSpPr>
              <a:spLocks/>
            </p:cNvSpPr>
            <p:nvPr/>
          </p:nvSpPr>
          <p:spPr bwMode="auto">
            <a:xfrm>
              <a:off x="4974" y="3295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56" name="Freeform 184"/>
            <p:cNvSpPr>
              <a:spLocks/>
            </p:cNvSpPr>
            <p:nvPr/>
          </p:nvSpPr>
          <p:spPr bwMode="auto">
            <a:xfrm>
              <a:off x="5011" y="3303"/>
              <a:ext cx="14" cy="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57" name="Freeform 185"/>
            <p:cNvSpPr>
              <a:spLocks/>
            </p:cNvSpPr>
            <p:nvPr/>
          </p:nvSpPr>
          <p:spPr bwMode="auto">
            <a:xfrm>
              <a:off x="5047" y="3317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58" name="Freeform 186"/>
            <p:cNvSpPr>
              <a:spLocks/>
            </p:cNvSpPr>
            <p:nvPr/>
          </p:nvSpPr>
          <p:spPr bwMode="auto">
            <a:xfrm>
              <a:off x="5084" y="3325"/>
              <a:ext cx="7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59" name="Freeform 187"/>
            <p:cNvSpPr>
              <a:spLocks/>
            </p:cNvSpPr>
            <p:nvPr/>
          </p:nvSpPr>
          <p:spPr bwMode="auto">
            <a:xfrm>
              <a:off x="5121" y="3332"/>
              <a:ext cx="7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60" name="Freeform 188"/>
            <p:cNvSpPr>
              <a:spLocks/>
            </p:cNvSpPr>
            <p:nvPr/>
          </p:nvSpPr>
          <p:spPr bwMode="auto">
            <a:xfrm>
              <a:off x="5157" y="3347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61" name="Freeform 189"/>
            <p:cNvSpPr>
              <a:spLocks/>
            </p:cNvSpPr>
            <p:nvPr/>
          </p:nvSpPr>
          <p:spPr bwMode="auto">
            <a:xfrm>
              <a:off x="5194" y="3354"/>
              <a:ext cx="8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62" name="Freeform 190"/>
            <p:cNvSpPr>
              <a:spLocks/>
            </p:cNvSpPr>
            <p:nvPr/>
          </p:nvSpPr>
          <p:spPr bwMode="auto">
            <a:xfrm>
              <a:off x="5224" y="3369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63" name="Freeform 191"/>
            <p:cNvSpPr>
              <a:spLocks/>
            </p:cNvSpPr>
            <p:nvPr/>
          </p:nvSpPr>
          <p:spPr bwMode="auto">
            <a:xfrm>
              <a:off x="5260" y="3376"/>
              <a:ext cx="8" cy="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64" name="Freeform 192"/>
            <p:cNvSpPr>
              <a:spLocks/>
            </p:cNvSpPr>
            <p:nvPr/>
          </p:nvSpPr>
          <p:spPr bwMode="auto">
            <a:xfrm>
              <a:off x="5297" y="3384"/>
              <a:ext cx="7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65" name="Freeform 193"/>
            <p:cNvSpPr>
              <a:spLocks/>
            </p:cNvSpPr>
            <p:nvPr/>
          </p:nvSpPr>
          <p:spPr bwMode="auto">
            <a:xfrm>
              <a:off x="5326" y="3398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66" name="Line 194"/>
            <p:cNvSpPr>
              <a:spLocks noChangeShapeType="1"/>
            </p:cNvSpPr>
            <p:nvPr/>
          </p:nvSpPr>
          <p:spPr bwMode="auto">
            <a:xfrm>
              <a:off x="5370" y="3406"/>
              <a:ext cx="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2" name="Freeform 200"/>
            <p:cNvSpPr>
              <a:spLocks/>
            </p:cNvSpPr>
            <p:nvPr/>
          </p:nvSpPr>
          <p:spPr bwMode="auto">
            <a:xfrm>
              <a:off x="1705" y="3060"/>
              <a:ext cx="66" cy="74"/>
            </a:xfrm>
            <a:custGeom>
              <a:avLst/>
              <a:gdLst>
                <a:gd name="T0" fmla="*/ 0 w 9"/>
                <a:gd name="T1" fmla="*/ 10 h 10"/>
                <a:gd name="T2" fmla="*/ 0 w 9"/>
                <a:gd name="T3" fmla="*/ 10 h 10"/>
                <a:gd name="T4" fmla="*/ 1 w 9"/>
                <a:gd name="T5" fmla="*/ 10 h 10"/>
                <a:gd name="T6" fmla="*/ 2 w 9"/>
                <a:gd name="T7" fmla="*/ 10 h 10"/>
                <a:gd name="T8" fmla="*/ 3 w 9"/>
                <a:gd name="T9" fmla="*/ 10 h 10"/>
                <a:gd name="T10" fmla="*/ 4 w 9"/>
                <a:gd name="T11" fmla="*/ 10 h 10"/>
                <a:gd name="T12" fmla="*/ 4 w 9"/>
                <a:gd name="T13" fmla="*/ 9 h 10"/>
                <a:gd name="T14" fmla="*/ 5 w 9"/>
                <a:gd name="T15" fmla="*/ 9 h 10"/>
                <a:gd name="T16" fmla="*/ 5 w 9"/>
                <a:gd name="T17" fmla="*/ 8 h 10"/>
                <a:gd name="T18" fmla="*/ 6 w 9"/>
                <a:gd name="T19" fmla="*/ 8 h 10"/>
                <a:gd name="T20" fmla="*/ 6 w 9"/>
                <a:gd name="T21" fmla="*/ 7 h 10"/>
                <a:gd name="T22" fmla="*/ 7 w 9"/>
                <a:gd name="T23" fmla="*/ 6 h 10"/>
                <a:gd name="T24" fmla="*/ 7 w 9"/>
                <a:gd name="T25" fmla="*/ 5 h 10"/>
                <a:gd name="T26" fmla="*/ 8 w 9"/>
                <a:gd name="T27" fmla="*/ 4 h 10"/>
                <a:gd name="T28" fmla="*/ 8 w 9"/>
                <a:gd name="T29" fmla="*/ 2 h 10"/>
                <a:gd name="T30" fmla="*/ 9 w 9"/>
                <a:gd name="T31" fmla="*/ 1 h 10"/>
                <a:gd name="T32" fmla="*/ 9 w 9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3" name="Freeform 201"/>
            <p:cNvSpPr>
              <a:spLocks/>
            </p:cNvSpPr>
            <p:nvPr/>
          </p:nvSpPr>
          <p:spPr bwMode="auto">
            <a:xfrm>
              <a:off x="1786" y="2899"/>
              <a:ext cx="44" cy="117"/>
            </a:xfrm>
            <a:custGeom>
              <a:avLst/>
              <a:gdLst>
                <a:gd name="T0" fmla="*/ 0 w 6"/>
                <a:gd name="T1" fmla="*/ 16 h 16"/>
                <a:gd name="T2" fmla="*/ 0 w 6"/>
                <a:gd name="T3" fmla="*/ 15 h 16"/>
                <a:gd name="T4" fmla="*/ 1 w 6"/>
                <a:gd name="T5" fmla="*/ 14 h 16"/>
                <a:gd name="T6" fmla="*/ 1 w 6"/>
                <a:gd name="T7" fmla="*/ 12 h 16"/>
                <a:gd name="T8" fmla="*/ 2 w 6"/>
                <a:gd name="T9" fmla="*/ 11 h 16"/>
                <a:gd name="T10" fmla="*/ 2 w 6"/>
                <a:gd name="T11" fmla="*/ 9 h 16"/>
                <a:gd name="T12" fmla="*/ 3 w 6"/>
                <a:gd name="T13" fmla="*/ 8 h 16"/>
                <a:gd name="T14" fmla="*/ 3 w 6"/>
                <a:gd name="T15" fmla="*/ 6 h 16"/>
                <a:gd name="T16" fmla="*/ 4 w 6"/>
                <a:gd name="T17" fmla="*/ 5 h 16"/>
                <a:gd name="T18" fmla="*/ 4 w 6"/>
                <a:gd name="T19" fmla="*/ 4 h 16"/>
                <a:gd name="T20" fmla="*/ 5 w 6"/>
                <a:gd name="T21" fmla="*/ 2 h 16"/>
                <a:gd name="T22" fmla="*/ 5 w 6"/>
                <a:gd name="T23" fmla="*/ 1 h 16"/>
                <a:gd name="T24" fmla="*/ 6 w 6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4" name="Freeform 202"/>
            <p:cNvSpPr>
              <a:spLocks/>
            </p:cNvSpPr>
            <p:nvPr/>
          </p:nvSpPr>
          <p:spPr bwMode="auto">
            <a:xfrm>
              <a:off x="1845" y="2759"/>
              <a:ext cx="51" cy="96"/>
            </a:xfrm>
            <a:custGeom>
              <a:avLst/>
              <a:gdLst>
                <a:gd name="T0" fmla="*/ 0 w 7"/>
                <a:gd name="T1" fmla="*/ 13 h 13"/>
                <a:gd name="T2" fmla="*/ 0 w 7"/>
                <a:gd name="T3" fmla="*/ 13 h 13"/>
                <a:gd name="T4" fmla="*/ 0 w 7"/>
                <a:gd name="T5" fmla="*/ 12 h 13"/>
                <a:gd name="T6" fmla="*/ 1 w 7"/>
                <a:gd name="T7" fmla="*/ 11 h 13"/>
                <a:gd name="T8" fmla="*/ 1 w 7"/>
                <a:gd name="T9" fmla="*/ 10 h 13"/>
                <a:gd name="T10" fmla="*/ 2 w 7"/>
                <a:gd name="T11" fmla="*/ 9 h 13"/>
                <a:gd name="T12" fmla="*/ 2 w 7"/>
                <a:gd name="T13" fmla="*/ 8 h 13"/>
                <a:gd name="T14" fmla="*/ 3 w 7"/>
                <a:gd name="T15" fmla="*/ 7 h 13"/>
                <a:gd name="T16" fmla="*/ 3 w 7"/>
                <a:gd name="T17" fmla="*/ 6 h 13"/>
                <a:gd name="T18" fmla="*/ 4 w 7"/>
                <a:gd name="T19" fmla="*/ 5 h 13"/>
                <a:gd name="T20" fmla="*/ 4 w 7"/>
                <a:gd name="T21" fmla="*/ 4 h 13"/>
                <a:gd name="T22" fmla="*/ 5 w 7"/>
                <a:gd name="T23" fmla="*/ 4 h 13"/>
                <a:gd name="T24" fmla="*/ 5 w 7"/>
                <a:gd name="T25" fmla="*/ 3 h 13"/>
                <a:gd name="T26" fmla="*/ 6 w 7"/>
                <a:gd name="T27" fmla="*/ 2 h 13"/>
                <a:gd name="T28" fmla="*/ 6 w 7"/>
                <a:gd name="T29" fmla="*/ 1 h 13"/>
                <a:gd name="T30" fmla="*/ 7 w 7"/>
                <a:gd name="T3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3">
                  <a:moveTo>
                    <a:pt x="0" y="13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5" name="Freeform 203"/>
            <p:cNvSpPr>
              <a:spLocks/>
            </p:cNvSpPr>
            <p:nvPr/>
          </p:nvSpPr>
          <p:spPr bwMode="auto">
            <a:xfrm>
              <a:off x="1918" y="2649"/>
              <a:ext cx="81" cy="73"/>
            </a:xfrm>
            <a:custGeom>
              <a:avLst/>
              <a:gdLst>
                <a:gd name="T0" fmla="*/ 0 w 11"/>
                <a:gd name="T1" fmla="*/ 10 h 10"/>
                <a:gd name="T2" fmla="*/ 0 w 11"/>
                <a:gd name="T3" fmla="*/ 10 h 10"/>
                <a:gd name="T4" fmla="*/ 1 w 11"/>
                <a:gd name="T5" fmla="*/ 10 h 10"/>
                <a:gd name="T6" fmla="*/ 1 w 11"/>
                <a:gd name="T7" fmla="*/ 9 h 10"/>
                <a:gd name="T8" fmla="*/ 2 w 11"/>
                <a:gd name="T9" fmla="*/ 8 h 10"/>
                <a:gd name="T10" fmla="*/ 3 w 11"/>
                <a:gd name="T11" fmla="*/ 7 h 10"/>
                <a:gd name="T12" fmla="*/ 4 w 11"/>
                <a:gd name="T13" fmla="*/ 6 h 10"/>
                <a:gd name="T14" fmla="*/ 5 w 11"/>
                <a:gd name="T15" fmla="*/ 5 h 10"/>
                <a:gd name="T16" fmla="*/ 6 w 11"/>
                <a:gd name="T17" fmla="*/ 4 h 10"/>
                <a:gd name="T18" fmla="*/ 7 w 11"/>
                <a:gd name="T19" fmla="*/ 3 h 10"/>
                <a:gd name="T20" fmla="*/ 8 w 11"/>
                <a:gd name="T21" fmla="*/ 2 h 10"/>
                <a:gd name="T22" fmla="*/ 9 w 11"/>
                <a:gd name="T23" fmla="*/ 2 h 10"/>
                <a:gd name="T24" fmla="*/ 9 w 11"/>
                <a:gd name="T25" fmla="*/ 1 h 10"/>
                <a:gd name="T26" fmla="*/ 10 w 11"/>
                <a:gd name="T27" fmla="*/ 1 h 10"/>
                <a:gd name="T28" fmla="*/ 10 w 11"/>
                <a:gd name="T29" fmla="*/ 0 h 10"/>
                <a:gd name="T30" fmla="*/ 11 w 11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6" name="Freeform 204"/>
            <p:cNvSpPr>
              <a:spLocks/>
            </p:cNvSpPr>
            <p:nvPr/>
          </p:nvSpPr>
          <p:spPr bwMode="auto">
            <a:xfrm>
              <a:off x="2036" y="2590"/>
              <a:ext cx="95" cy="37"/>
            </a:xfrm>
            <a:custGeom>
              <a:avLst/>
              <a:gdLst>
                <a:gd name="T0" fmla="*/ 0 w 13"/>
                <a:gd name="T1" fmla="*/ 5 h 5"/>
                <a:gd name="T2" fmla="*/ 0 w 13"/>
                <a:gd name="T3" fmla="*/ 5 h 5"/>
                <a:gd name="T4" fmla="*/ 1 w 13"/>
                <a:gd name="T5" fmla="*/ 5 h 5"/>
                <a:gd name="T6" fmla="*/ 1 w 13"/>
                <a:gd name="T7" fmla="*/ 4 h 5"/>
                <a:gd name="T8" fmla="*/ 2 w 13"/>
                <a:gd name="T9" fmla="*/ 4 h 5"/>
                <a:gd name="T10" fmla="*/ 3 w 13"/>
                <a:gd name="T11" fmla="*/ 4 h 5"/>
                <a:gd name="T12" fmla="*/ 3 w 13"/>
                <a:gd name="T13" fmla="*/ 3 h 5"/>
                <a:gd name="T14" fmla="*/ 4 w 13"/>
                <a:gd name="T15" fmla="*/ 3 h 5"/>
                <a:gd name="T16" fmla="*/ 5 w 13"/>
                <a:gd name="T17" fmla="*/ 3 h 5"/>
                <a:gd name="T18" fmla="*/ 6 w 13"/>
                <a:gd name="T19" fmla="*/ 3 h 5"/>
                <a:gd name="T20" fmla="*/ 6 w 13"/>
                <a:gd name="T21" fmla="*/ 2 h 5"/>
                <a:gd name="T22" fmla="*/ 7 w 13"/>
                <a:gd name="T23" fmla="*/ 2 h 5"/>
                <a:gd name="T24" fmla="*/ 8 w 13"/>
                <a:gd name="T25" fmla="*/ 2 h 5"/>
                <a:gd name="T26" fmla="*/ 9 w 13"/>
                <a:gd name="T27" fmla="*/ 2 h 5"/>
                <a:gd name="T28" fmla="*/ 9 w 13"/>
                <a:gd name="T29" fmla="*/ 1 h 5"/>
                <a:gd name="T30" fmla="*/ 10 w 13"/>
                <a:gd name="T31" fmla="*/ 1 h 5"/>
                <a:gd name="T32" fmla="*/ 11 w 13"/>
                <a:gd name="T33" fmla="*/ 1 h 5"/>
                <a:gd name="T34" fmla="*/ 12 w 13"/>
                <a:gd name="T35" fmla="*/ 1 h 5"/>
                <a:gd name="T36" fmla="*/ 13 w 13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" name="Freeform 205"/>
            <p:cNvSpPr>
              <a:spLocks/>
            </p:cNvSpPr>
            <p:nvPr/>
          </p:nvSpPr>
          <p:spPr bwMode="auto">
            <a:xfrm>
              <a:off x="2183" y="2576"/>
              <a:ext cx="117" cy="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 w 16"/>
                <a:gd name="T5" fmla="*/ 1 h 1"/>
                <a:gd name="T6" fmla="*/ 2 w 16"/>
                <a:gd name="T7" fmla="*/ 1 h 1"/>
                <a:gd name="T8" fmla="*/ 3 w 16"/>
                <a:gd name="T9" fmla="*/ 1 h 1"/>
                <a:gd name="T10" fmla="*/ 4 w 16"/>
                <a:gd name="T11" fmla="*/ 1 h 1"/>
                <a:gd name="T12" fmla="*/ 5 w 16"/>
                <a:gd name="T13" fmla="*/ 1 h 1"/>
                <a:gd name="T14" fmla="*/ 6 w 16"/>
                <a:gd name="T15" fmla="*/ 1 h 1"/>
                <a:gd name="T16" fmla="*/ 7 w 16"/>
                <a:gd name="T17" fmla="*/ 1 h 1"/>
                <a:gd name="T18" fmla="*/ 7 w 16"/>
                <a:gd name="T19" fmla="*/ 0 h 1"/>
                <a:gd name="T20" fmla="*/ 8 w 16"/>
                <a:gd name="T21" fmla="*/ 0 h 1"/>
                <a:gd name="T22" fmla="*/ 9 w 16"/>
                <a:gd name="T23" fmla="*/ 0 h 1"/>
                <a:gd name="T24" fmla="*/ 10 w 16"/>
                <a:gd name="T25" fmla="*/ 0 h 1"/>
                <a:gd name="T26" fmla="*/ 11 w 16"/>
                <a:gd name="T27" fmla="*/ 0 h 1"/>
                <a:gd name="T28" fmla="*/ 12 w 16"/>
                <a:gd name="T29" fmla="*/ 0 h 1"/>
                <a:gd name="T30" fmla="*/ 13 w 16"/>
                <a:gd name="T31" fmla="*/ 0 h 1"/>
                <a:gd name="T32" fmla="*/ 14 w 16"/>
                <a:gd name="T33" fmla="*/ 0 h 1"/>
                <a:gd name="T34" fmla="*/ 15 w 16"/>
                <a:gd name="T35" fmla="*/ 0 h 1"/>
                <a:gd name="T36" fmla="*/ 16 w 16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" name="Freeform 206"/>
            <p:cNvSpPr>
              <a:spLocks/>
            </p:cNvSpPr>
            <p:nvPr/>
          </p:nvSpPr>
          <p:spPr bwMode="auto">
            <a:xfrm>
              <a:off x="2344" y="2583"/>
              <a:ext cx="118" cy="7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 w 16"/>
                <a:gd name="T5" fmla="*/ 0 h 1"/>
                <a:gd name="T6" fmla="*/ 2 w 16"/>
                <a:gd name="T7" fmla="*/ 0 h 1"/>
                <a:gd name="T8" fmla="*/ 3 w 16"/>
                <a:gd name="T9" fmla="*/ 0 h 1"/>
                <a:gd name="T10" fmla="*/ 4 w 16"/>
                <a:gd name="T11" fmla="*/ 0 h 1"/>
                <a:gd name="T12" fmla="*/ 5 w 16"/>
                <a:gd name="T13" fmla="*/ 0 h 1"/>
                <a:gd name="T14" fmla="*/ 6 w 16"/>
                <a:gd name="T15" fmla="*/ 0 h 1"/>
                <a:gd name="T16" fmla="*/ 7 w 16"/>
                <a:gd name="T17" fmla="*/ 0 h 1"/>
                <a:gd name="T18" fmla="*/ 8 w 16"/>
                <a:gd name="T19" fmla="*/ 0 h 1"/>
                <a:gd name="T20" fmla="*/ 9 w 16"/>
                <a:gd name="T21" fmla="*/ 0 h 1"/>
                <a:gd name="T22" fmla="*/ 10 w 16"/>
                <a:gd name="T23" fmla="*/ 0 h 1"/>
                <a:gd name="T24" fmla="*/ 11 w 16"/>
                <a:gd name="T25" fmla="*/ 0 h 1"/>
                <a:gd name="T26" fmla="*/ 12 w 16"/>
                <a:gd name="T27" fmla="*/ 0 h 1"/>
                <a:gd name="T28" fmla="*/ 13 w 16"/>
                <a:gd name="T29" fmla="*/ 0 h 1"/>
                <a:gd name="T30" fmla="*/ 13 w 16"/>
                <a:gd name="T31" fmla="*/ 1 h 1"/>
                <a:gd name="T32" fmla="*/ 14 w 16"/>
                <a:gd name="T33" fmla="*/ 1 h 1"/>
                <a:gd name="T34" fmla="*/ 15 w 16"/>
                <a:gd name="T35" fmla="*/ 1 h 1"/>
                <a:gd name="T36" fmla="*/ 16 w 16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9" name="Freeform 207"/>
            <p:cNvSpPr>
              <a:spLocks/>
            </p:cNvSpPr>
            <p:nvPr/>
          </p:nvSpPr>
          <p:spPr bwMode="auto">
            <a:xfrm>
              <a:off x="2506" y="2598"/>
              <a:ext cx="117" cy="14"/>
            </a:xfrm>
            <a:custGeom>
              <a:avLst/>
              <a:gdLst>
                <a:gd name="T0" fmla="*/ 0 w 16"/>
                <a:gd name="T1" fmla="*/ 0 h 2"/>
                <a:gd name="T2" fmla="*/ 0 w 16"/>
                <a:gd name="T3" fmla="*/ 0 h 2"/>
                <a:gd name="T4" fmla="*/ 1 w 16"/>
                <a:gd name="T5" fmla="*/ 0 h 2"/>
                <a:gd name="T6" fmla="*/ 2 w 16"/>
                <a:gd name="T7" fmla="*/ 0 h 2"/>
                <a:gd name="T8" fmla="*/ 3 w 16"/>
                <a:gd name="T9" fmla="*/ 0 h 2"/>
                <a:gd name="T10" fmla="*/ 4 w 16"/>
                <a:gd name="T11" fmla="*/ 0 h 2"/>
                <a:gd name="T12" fmla="*/ 5 w 16"/>
                <a:gd name="T13" fmla="*/ 0 h 2"/>
                <a:gd name="T14" fmla="*/ 6 w 16"/>
                <a:gd name="T15" fmla="*/ 0 h 2"/>
                <a:gd name="T16" fmla="*/ 7 w 16"/>
                <a:gd name="T17" fmla="*/ 1 h 2"/>
                <a:gd name="T18" fmla="*/ 8 w 16"/>
                <a:gd name="T19" fmla="*/ 1 h 2"/>
                <a:gd name="T20" fmla="*/ 9 w 16"/>
                <a:gd name="T21" fmla="*/ 1 h 2"/>
                <a:gd name="T22" fmla="*/ 10 w 16"/>
                <a:gd name="T23" fmla="*/ 1 h 2"/>
                <a:gd name="T24" fmla="*/ 11 w 16"/>
                <a:gd name="T25" fmla="*/ 1 h 2"/>
                <a:gd name="T26" fmla="*/ 12 w 16"/>
                <a:gd name="T27" fmla="*/ 1 h 2"/>
                <a:gd name="T28" fmla="*/ 13 w 16"/>
                <a:gd name="T29" fmla="*/ 2 h 2"/>
                <a:gd name="T30" fmla="*/ 14 w 16"/>
                <a:gd name="T31" fmla="*/ 2 h 2"/>
                <a:gd name="T32" fmla="*/ 15 w 16"/>
                <a:gd name="T33" fmla="*/ 2 h 2"/>
                <a:gd name="T34" fmla="*/ 16 w 16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0" name="Freeform 208"/>
            <p:cNvSpPr>
              <a:spLocks/>
            </p:cNvSpPr>
            <p:nvPr/>
          </p:nvSpPr>
          <p:spPr bwMode="auto">
            <a:xfrm>
              <a:off x="2675" y="2620"/>
              <a:ext cx="103" cy="22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 w 14"/>
                <a:gd name="T5" fmla="*/ 0 h 3"/>
                <a:gd name="T6" fmla="*/ 1 w 14"/>
                <a:gd name="T7" fmla="*/ 1 h 3"/>
                <a:gd name="T8" fmla="*/ 2 w 14"/>
                <a:gd name="T9" fmla="*/ 1 h 3"/>
                <a:gd name="T10" fmla="*/ 3 w 14"/>
                <a:gd name="T11" fmla="*/ 1 h 3"/>
                <a:gd name="T12" fmla="*/ 4 w 14"/>
                <a:gd name="T13" fmla="*/ 1 h 3"/>
                <a:gd name="T14" fmla="*/ 5 w 14"/>
                <a:gd name="T15" fmla="*/ 1 h 3"/>
                <a:gd name="T16" fmla="*/ 6 w 14"/>
                <a:gd name="T17" fmla="*/ 1 h 3"/>
                <a:gd name="T18" fmla="*/ 6 w 14"/>
                <a:gd name="T19" fmla="*/ 2 h 3"/>
                <a:gd name="T20" fmla="*/ 7 w 14"/>
                <a:gd name="T21" fmla="*/ 2 h 3"/>
                <a:gd name="T22" fmla="*/ 8 w 14"/>
                <a:gd name="T23" fmla="*/ 2 h 3"/>
                <a:gd name="T24" fmla="*/ 9 w 14"/>
                <a:gd name="T25" fmla="*/ 2 h 3"/>
                <a:gd name="T26" fmla="*/ 10 w 14"/>
                <a:gd name="T27" fmla="*/ 2 h 3"/>
                <a:gd name="T28" fmla="*/ 11 w 14"/>
                <a:gd name="T29" fmla="*/ 2 h 3"/>
                <a:gd name="T30" fmla="*/ 11 w 14"/>
                <a:gd name="T31" fmla="*/ 3 h 3"/>
                <a:gd name="T32" fmla="*/ 12 w 14"/>
                <a:gd name="T33" fmla="*/ 3 h 3"/>
                <a:gd name="T34" fmla="*/ 13 w 14"/>
                <a:gd name="T35" fmla="*/ 3 h 3"/>
                <a:gd name="T36" fmla="*/ 14 w 14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1" name="Freeform 209"/>
            <p:cNvSpPr>
              <a:spLocks/>
            </p:cNvSpPr>
            <p:nvPr/>
          </p:nvSpPr>
          <p:spPr bwMode="auto">
            <a:xfrm>
              <a:off x="2822" y="2649"/>
              <a:ext cx="103" cy="22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 w 14"/>
                <a:gd name="T5" fmla="*/ 0 h 3"/>
                <a:gd name="T6" fmla="*/ 1 w 14"/>
                <a:gd name="T7" fmla="*/ 1 h 3"/>
                <a:gd name="T8" fmla="*/ 2 w 14"/>
                <a:gd name="T9" fmla="*/ 1 h 3"/>
                <a:gd name="T10" fmla="*/ 3 w 14"/>
                <a:gd name="T11" fmla="*/ 1 h 3"/>
                <a:gd name="T12" fmla="*/ 4 w 14"/>
                <a:gd name="T13" fmla="*/ 1 h 3"/>
                <a:gd name="T14" fmla="*/ 5 w 14"/>
                <a:gd name="T15" fmla="*/ 1 h 3"/>
                <a:gd name="T16" fmla="*/ 6 w 14"/>
                <a:gd name="T17" fmla="*/ 2 h 3"/>
                <a:gd name="T18" fmla="*/ 7 w 14"/>
                <a:gd name="T19" fmla="*/ 2 h 3"/>
                <a:gd name="T20" fmla="*/ 8 w 14"/>
                <a:gd name="T21" fmla="*/ 2 h 3"/>
                <a:gd name="T22" fmla="*/ 9 w 14"/>
                <a:gd name="T23" fmla="*/ 2 h 3"/>
                <a:gd name="T24" fmla="*/ 10 w 14"/>
                <a:gd name="T25" fmla="*/ 2 h 3"/>
                <a:gd name="T26" fmla="*/ 10 w 14"/>
                <a:gd name="T27" fmla="*/ 3 h 3"/>
                <a:gd name="T28" fmla="*/ 11 w 14"/>
                <a:gd name="T29" fmla="*/ 3 h 3"/>
                <a:gd name="T30" fmla="*/ 12 w 14"/>
                <a:gd name="T31" fmla="*/ 3 h 3"/>
                <a:gd name="T32" fmla="*/ 13 w 14"/>
                <a:gd name="T33" fmla="*/ 3 h 3"/>
                <a:gd name="T34" fmla="*/ 14 w 14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2" name="Freeform 210"/>
            <p:cNvSpPr>
              <a:spLocks/>
            </p:cNvSpPr>
            <p:nvPr/>
          </p:nvSpPr>
          <p:spPr bwMode="auto">
            <a:xfrm>
              <a:off x="2969" y="2686"/>
              <a:ext cx="110" cy="2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 w 15"/>
                <a:gd name="T5" fmla="*/ 0 h 3"/>
                <a:gd name="T6" fmla="*/ 2 w 15"/>
                <a:gd name="T7" fmla="*/ 0 h 3"/>
                <a:gd name="T8" fmla="*/ 3 w 15"/>
                <a:gd name="T9" fmla="*/ 0 h 3"/>
                <a:gd name="T10" fmla="*/ 3 w 15"/>
                <a:gd name="T11" fmla="*/ 1 h 3"/>
                <a:gd name="T12" fmla="*/ 4 w 15"/>
                <a:gd name="T13" fmla="*/ 1 h 3"/>
                <a:gd name="T14" fmla="*/ 5 w 15"/>
                <a:gd name="T15" fmla="*/ 1 h 3"/>
                <a:gd name="T16" fmla="*/ 6 w 15"/>
                <a:gd name="T17" fmla="*/ 1 h 3"/>
                <a:gd name="T18" fmla="*/ 7 w 15"/>
                <a:gd name="T19" fmla="*/ 1 h 3"/>
                <a:gd name="T20" fmla="*/ 7 w 15"/>
                <a:gd name="T21" fmla="*/ 2 h 3"/>
                <a:gd name="T22" fmla="*/ 8 w 15"/>
                <a:gd name="T23" fmla="*/ 2 h 3"/>
                <a:gd name="T24" fmla="*/ 9 w 15"/>
                <a:gd name="T25" fmla="*/ 2 h 3"/>
                <a:gd name="T26" fmla="*/ 10 w 15"/>
                <a:gd name="T27" fmla="*/ 2 h 3"/>
                <a:gd name="T28" fmla="*/ 11 w 15"/>
                <a:gd name="T29" fmla="*/ 2 h 3"/>
                <a:gd name="T30" fmla="*/ 12 w 15"/>
                <a:gd name="T31" fmla="*/ 3 h 3"/>
                <a:gd name="T32" fmla="*/ 13 w 15"/>
                <a:gd name="T33" fmla="*/ 3 h 3"/>
                <a:gd name="T34" fmla="*/ 14 w 15"/>
                <a:gd name="T35" fmla="*/ 3 h 3"/>
                <a:gd name="T36" fmla="*/ 15 w 15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3" name="Freeform 211"/>
            <p:cNvSpPr>
              <a:spLocks/>
            </p:cNvSpPr>
            <p:nvPr/>
          </p:nvSpPr>
          <p:spPr bwMode="auto">
            <a:xfrm>
              <a:off x="3115" y="2722"/>
              <a:ext cx="111" cy="2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 w 15"/>
                <a:gd name="T5" fmla="*/ 0 h 3"/>
                <a:gd name="T6" fmla="*/ 2 w 15"/>
                <a:gd name="T7" fmla="*/ 0 h 3"/>
                <a:gd name="T8" fmla="*/ 3 w 15"/>
                <a:gd name="T9" fmla="*/ 0 h 3"/>
                <a:gd name="T10" fmla="*/ 4 w 15"/>
                <a:gd name="T11" fmla="*/ 0 h 3"/>
                <a:gd name="T12" fmla="*/ 4 w 15"/>
                <a:gd name="T13" fmla="*/ 1 h 3"/>
                <a:gd name="T14" fmla="*/ 5 w 15"/>
                <a:gd name="T15" fmla="*/ 1 h 3"/>
                <a:gd name="T16" fmla="*/ 6 w 15"/>
                <a:gd name="T17" fmla="*/ 1 h 3"/>
                <a:gd name="T18" fmla="*/ 7 w 15"/>
                <a:gd name="T19" fmla="*/ 1 h 3"/>
                <a:gd name="T20" fmla="*/ 8 w 15"/>
                <a:gd name="T21" fmla="*/ 2 h 3"/>
                <a:gd name="T22" fmla="*/ 9 w 15"/>
                <a:gd name="T23" fmla="*/ 2 h 3"/>
                <a:gd name="T24" fmla="*/ 10 w 15"/>
                <a:gd name="T25" fmla="*/ 2 h 3"/>
                <a:gd name="T26" fmla="*/ 11 w 15"/>
                <a:gd name="T27" fmla="*/ 2 h 3"/>
                <a:gd name="T28" fmla="*/ 12 w 15"/>
                <a:gd name="T29" fmla="*/ 3 h 3"/>
                <a:gd name="T30" fmla="*/ 13 w 15"/>
                <a:gd name="T31" fmla="*/ 3 h 3"/>
                <a:gd name="T32" fmla="*/ 14 w 15"/>
                <a:gd name="T33" fmla="*/ 3 h 3"/>
                <a:gd name="T34" fmla="*/ 15 w 15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4" name="Freeform 212"/>
            <p:cNvSpPr>
              <a:spLocks/>
            </p:cNvSpPr>
            <p:nvPr/>
          </p:nvSpPr>
          <p:spPr bwMode="auto">
            <a:xfrm>
              <a:off x="3270" y="2759"/>
              <a:ext cx="110" cy="30"/>
            </a:xfrm>
            <a:custGeom>
              <a:avLst/>
              <a:gdLst>
                <a:gd name="T0" fmla="*/ 0 w 15"/>
                <a:gd name="T1" fmla="*/ 0 h 4"/>
                <a:gd name="T2" fmla="*/ 0 w 15"/>
                <a:gd name="T3" fmla="*/ 0 h 4"/>
                <a:gd name="T4" fmla="*/ 1 w 15"/>
                <a:gd name="T5" fmla="*/ 0 h 4"/>
                <a:gd name="T6" fmla="*/ 2 w 15"/>
                <a:gd name="T7" fmla="*/ 0 h 4"/>
                <a:gd name="T8" fmla="*/ 3 w 15"/>
                <a:gd name="T9" fmla="*/ 1 h 4"/>
                <a:gd name="T10" fmla="*/ 4 w 15"/>
                <a:gd name="T11" fmla="*/ 1 h 4"/>
                <a:gd name="T12" fmla="*/ 5 w 15"/>
                <a:gd name="T13" fmla="*/ 1 h 4"/>
                <a:gd name="T14" fmla="*/ 6 w 15"/>
                <a:gd name="T15" fmla="*/ 1 h 4"/>
                <a:gd name="T16" fmla="*/ 7 w 15"/>
                <a:gd name="T17" fmla="*/ 2 h 4"/>
                <a:gd name="T18" fmla="*/ 8 w 15"/>
                <a:gd name="T19" fmla="*/ 2 h 4"/>
                <a:gd name="T20" fmla="*/ 9 w 15"/>
                <a:gd name="T21" fmla="*/ 2 h 4"/>
                <a:gd name="T22" fmla="*/ 10 w 15"/>
                <a:gd name="T23" fmla="*/ 2 h 4"/>
                <a:gd name="T24" fmla="*/ 11 w 15"/>
                <a:gd name="T25" fmla="*/ 3 h 4"/>
                <a:gd name="T26" fmla="*/ 12 w 15"/>
                <a:gd name="T27" fmla="*/ 3 h 4"/>
                <a:gd name="T28" fmla="*/ 13 w 15"/>
                <a:gd name="T29" fmla="*/ 3 h 4"/>
                <a:gd name="T30" fmla="*/ 14 w 15"/>
                <a:gd name="T31" fmla="*/ 3 h 4"/>
                <a:gd name="T32" fmla="*/ 15 w 15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5" name="Freeform 213"/>
            <p:cNvSpPr>
              <a:spLocks/>
            </p:cNvSpPr>
            <p:nvPr/>
          </p:nvSpPr>
          <p:spPr bwMode="auto">
            <a:xfrm>
              <a:off x="3431" y="2796"/>
              <a:ext cx="103" cy="29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1 w 14"/>
                <a:gd name="T7" fmla="*/ 1 h 4"/>
                <a:gd name="T8" fmla="*/ 2 w 14"/>
                <a:gd name="T9" fmla="*/ 1 h 4"/>
                <a:gd name="T10" fmla="*/ 3 w 14"/>
                <a:gd name="T11" fmla="*/ 1 h 4"/>
                <a:gd name="T12" fmla="*/ 4 w 14"/>
                <a:gd name="T13" fmla="*/ 1 h 4"/>
                <a:gd name="T14" fmla="*/ 4 w 14"/>
                <a:gd name="T15" fmla="*/ 2 h 4"/>
                <a:gd name="T16" fmla="*/ 5 w 14"/>
                <a:gd name="T17" fmla="*/ 2 h 4"/>
                <a:gd name="T18" fmla="*/ 6 w 14"/>
                <a:gd name="T19" fmla="*/ 2 h 4"/>
                <a:gd name="T20" fmla="*/ 7 w 14"/>
                <a:gd name="T21" fmla="*/ 2 h 4"/>
                <a:gd name="T22" fmla="*/ 8 w 14"/>
                <a:gd name="T23" fmla="*/ 3 h 4"/>
                <a:gd name="T24" fmla="*/ 9 w 14"/>
                <a:gd name="T25" fmla="*/ 3 h 4"/>
                <a:gd name="T26" fmla="*/ 10 w 14"/>
                <a:gd name="T27" fmla="*/ 3 h 4"/>
                <a:gd name="T28" fmla="*/ 11 w 14"/>
                <a:gd name="T29" fmla="*/ 3 h 4"/>
                <a:gd name="T30" fmla="*/ 12 w 14"/>
                <a:gd name="T31" fmla="*/ 4 h 4"/>
                <a:gd name="T32" fmla="*/ 13 w 14"/>
                <a:gd name="T33" fmla="*/ 4 h 4"/>
                <a:gd name="T34" fmla="*/ 14 w 14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6" name="Freeform 214"/>
            <p:cNvSpPr>
              <a:spLocks/>
            </p:cNvSpPr>
            <p:nvPr/>
          </p:nvSpPr>
          <p:spPr bwMode="auto">
            <a:xfrm>
              <a:off x="3578" y="2840"/>
              <a:ext cx="110" cy="29"/>
            </a:xfrm>
            <a:custGeom>
              <a:avLst/>
              <a:gdLst>
                <a:gd name="T0" fmla="*/ 0 w 15"/>
                <a:gd name="T1" fmla="*/ 0 h 4"/>
                <a:gd name="T2" fmla="*/ 0 w 15"/>
                <a:gd name="T3" fmla="*/ 0 h 4"/>
                <a:gd name="T4" fmla="*/ 1 w 15"/>
                <a:gd name="T5" fmla="*/ 0 h 4"/>
                <a:gd name="T6" fmla="*/ 2 w 15"/>
                <a:gd name="T7" fmla="*/ 0 h 4"/>
                <a:gd name="T8" fmla="*/ 3 w 15"/>
                <a:gd name="T9" fmla="*/ 1 h 4"/>
                <a:gd name="T10" fmla="*/ 4 w 15"/>
                <a:gd name="T11" fmla="*/ 1 h 4"/>
                <a:gd name="T12" fmla="*/ 5 w 15"/>
                <a:gd name="T13" fmla="*/ 1 h 4"/>
                <a:gd name="T14" fmla="*/ 6 w 15"/>
                <a:gd name="T15" fmla="*/ 1 h 4"/>
                <a:gd name="T16" fmla="*/ 7 w 15"/>
                <a:gd name="T17" fmla="*/ 2 h 4"/>
                <a:gd name="T18" fmla="*/ 8 w 15"/>
                <a:gd name="T19" fmla="*/ 2 h 4"/>
                <a:gd name="T20" fmla="*/ 9 w 15"/>
                <a:gd name="T21" fmla="*/ 2 h 4"/>
                <a:gd name="T22" fmla="*/ 10 w 15"/>
                <a:gd name="T23" fmla="*/ 3 h 4"/>
                <a:gd name="T24" fmla="*/ 11 w 15"/>
                <a:gd name="T25" fmla="*/ 3 h 4"/>
                <a:gd name="T26" fmla="*/ 12 w 15"/>
                <a:gd name="T27" fmla="*/ 3 h 4"/>
                <a:gd name="T28" fmla="*/ 13 w 15"/>
                <a:gd name="T29" fmla="*/ 3 h 4"/>
                <a:gd name="T30" fmla="*/ 14 w 15"/>
                <a:gd name="T31" fmla="*/ 4 h 4"/>
                <a:gd name="T32" fmla="*/ 15 w 15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7" name="Freeform 215"/>
            <p:cNvSpPr>
              <a:spLocks/>
            </p:cNvSpPr>
            <p:nvPr/>
          </p:nvSpPr>
          <p:spPr bwMode="auto">
            <a:xfrm>
              <a:off x="3732" y="2884"/>
              <a:ext cx="111" cy="2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 w 15"/>
                <a:gd name="T5" fmla="*/ 0 h 3"/>
                <a:gd name="T6" fmla="*/ 2 w 15"/>
                <a:gd name="T7" fmla="*/ 0 h 3"/>
                <a:gd name="T8" fmla="*/ 3 w 15"/>
                <a:gd name="T9" fmla="*/ 0 h 3"/>
                <a:gd name="T10" fmla="*/ 4 w 15"/>
                <a:gd name="T11" fmla="*/ 1 h 3"/>
                <a:gd name="T12" fmla="*/ 5 w 15"/>
                <a:gd name="T13" fmla="*/ 1 h 3"/>
                <a:gd name="T14" fmla="*/ 6 w 15"/>
                <a:gd name="T15" fmla="*/ 1 h 3"/>
                <a:gd name="T16" fmla="*/ 7 w 15"/>
                <a:gd name="T17" fmla="*/ 1 h 3"/>
                <a:gd name="T18" fmla="*/ 8 w 15"/>
                <a:gd name="T19" fmla="*/ 2 h 3"/>
                <a:gd name="T20" fmla="*/ 9 w 15"/>
                <a:gd name="T21" fmla="*/ 2 h 3"/>
                <a:gd name="T22" fmla="*/ 10 w 15"/>
                <a:gd name="T23" fmla="*/ 2 h 3"/>
                <a:gd name="T24" fmla="*/ 11 w 15"/>
                <a:gd name="T25" fmla="*/ 2 h 3"/>
                <a:gd name="T26" fmla="*/ 11 w 15"/>
                <a:gd name="T27" fmla="*/ 3 h 3"/>
                <a:gd name="T28" fmla="*/ 12 w 15"/>
                <a:gd name="T29" fmla="*/ 3 h 3"/>
                <a:gd name="T30" fmla="*/ 13 w 15"/>
                <a:gd name="T31" fmla="*/ 3 h 3"/>
                <a:gd name="T32" fmla="*/ 14 w 15"/>
                <a:gd name="T33" fmla="*/ 3 h 3"/>
                <a:gd name="T34" fmla="*/ 15 w 15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8" name="Freeform 216"/>
            <p:cNvSpPr>
              <a:spLocks/>
            </p:cNvSpPr>
            <p:nvPr/>
          </p:nvSpPr>
          <p:spPr bwMode="auto">
            <a:xfrm>
              <a:off x="3879" y="2921"/>
              <a:ext cx="111" cy="29"/>
            </a:xfrm>
            <a:custGeom>
              <a:avLst/>
              <a:gdLst>
                <a:gd name="T0" fmla="*/ 0 w 15"/>
                <a:gd name="T1" fmla="*/ 0 h 4"/>
                <a:gd name="T2" fmla="*/ 0 w 15"/>
                <a:gd name="T3" fmla="*/ 0 h 4"/>
                <a:gd name="T4" fmla="*/ 1 w 15"/>
                <a:gd name="T5" fmla="*/ 0 h 4"/>
                <a:gd name="T6" fmla="*/ 2 w 15"/>
                <a:gd name="T7" fmla="*/ 0 h 4"/>
                <a:gd name="T8" fmla="*/ 2 w 15"/>
                <a:gd name="T9" fmla="*/ 1 h 4"/>
                <a:gd name="T10" fmla="*/ 3 w 15"/>
                <a:gd name="T11" fmla="*/ 1 h 4"/>
                <a:gd name="T12" fmla="*/ 4 w 15"/>
                <a:gd name="T13" fmla="*/ 1 h 4"/>
                <a:gd name="T14" fmla="*/ 5 w 15"/>
                <a:gd name="T15" fmla="*/ 1 h 4"/>
                <a:gd name="T16" fmla="*/ 6 w 15"/>
                <a:gd name="T17" fmla="*/ 2 h 4"/>
                <a:gd name="T18" fmla="*/ 7 w 15"/>
                <a:gd name="T19" fmla="*/ 2 h 4"/>
                <a:gd name="T20" fmla="*/ 8 w 15"/>
                <a:gd name="T21" fmla="*/ 2 h 4"/>
                <a:gd name="T22" fmla="*/ 9 w 15"/>
                <a:gd name="T23" fmla="*/ 2 h 4"/>
                <a:gd name="T24" fmla="*/ 10 w 15"/>
                <a:gd name="T25" fmla="*/ 3 h 4"/>
                <a:gd name="T26" fmla="*/ 11 w 15"/>
                <a:gd name="T27" fmla="*/ 3 h 4"/>
                <a:gd name="T28" fmla="*/ 12 w 15"/>
                <a:gd name="T29" fmla="*/ 3 h 4"/>
                <a:gd name="T30" fmla="*/ 13 w 15"/>
                <a:gd name="T31" fmla="*/ 3 h 4"/>
                <a:gd name="T32" fmla="*/ 13 w 15"/>
                <a:gd name="T33" fmla="*/ 4 h 4"/>
                <a:gd name="T34" fmla="*/ 14 w 15"/>
                <a:gd name="T35" fmla="*/ 4 h 4"/>
                <a:gd name="T36" fmla="*/ 15 w 15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9" name="Freeform 217"/>
            <p:cNvSpPr>
              <a:spLocks/>
            </p:cNvSpPr>
            <p:nvPr/>
          </p:nvSpPr>
          <p:spPr bwMode="auto">
            <a:xfrm>
              <a:off x="4026" y="2965"/>
              <a:ext cx="110" cy="29"/>
            </a:xfrm>
            <a:custGeom>
              <a:avLst/>
              <a:gdLst>
                <a:gd name="T0" fmla="*/ 0 w 15"/>
                <a:gd name="T1" fmla="*/ 0 h 4"/>
                <a:gd name="T2" fmla="*/ 0 w 15"/>
                <a:gd name="T3" fmla="*/ 0 h 4"/>
                <a:gd name="T4" fmla="*/ 1 w 15"/>
                <a:gd name="T5" fmla="*/ 0 h 4"/>
                <a:gd name="T6" fmla="*/ 2 w 15"/>
                <a:gd name="T7" fmla="*/ 0 h 4"/>
                <a:gd name="T8" fmla="*/ 3 w 15"/>
                <a:gd name="T9" fmla="*/ 0 h 4"/>
                <a:gd name="T10" fmla="*/ 4 w 15"/>
                <a:gd name="T11" fmla="*/ 1 h 4"/>
                <a:gd name="T12" fmla="*/ 5 w 15"/>
                <a:gd name="T13" fmla="*/ 1 h 4"/>
                <a:gd name="T14" fmla="*/ 6 w 15"/>
                <a:gd name="T15" fmla="*/ 1 h 4"/>
                <a:gd name="T16" fmla="*/ 7 w 15"/>
                <a:gd name="T17" fmla="*/ 1 h 4"/>
                <a:gd name="T18" fmla="*/ 7 w 15"/>
                <a:gd name="T19" fmla="*/ 2 h 4"/>
                <a:gd name="T20" fmla="*/ 8 w 15"/>
                <a:gd name="T21" fmla="*/ 2 h 4"/>
                <a:gd name="T22" fmla="*/ 9 w 15"/>
                <a:gd name="T23" fmla="*/ 2 h 4"/>
                <a:gd name="T24" fmla="*/ 10 w 15"/>
                <a:gd name="T25" fmla="*/ 2 h 4"/>
                <a:gd name="T26" fmla="*/ 11 w 15"/>
                <a:gd name="T27" fmla="*/ 3 h 4"/>
                <a:gd name="T28" fmla="*/ 12 w 15"/>
                <a:gd name="T29" fmla="*/ 3 h 4"/>
                <a:gd name="T30" fmla="*/ 13 w 15"/>
                <a:gd name="T31" fmla="*/ 3 h 4"/>
                <a:gd name="T32" fmla="*/ 14 w 15"/>
                <a:gd name="T33" fmla="*/ 3 h 4"/>
                <a:gd name="T34" fmla="*/ 15 w 15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90" name="Freeform 218"/>
            <p:cNvSpPr>
              <a:spLocks/>
            </p:cNvSpPr>
            <p:nvPr/>
          </p:nvSpPr>
          <p:spPr bwMode="auto">
            <a:xfrm>
              <a:off x="4181" y="3002"/>
              <a:ext cx="102" cy="29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 w 14"/>
                <a:gd name="T5" fmla="*/ 1 h 4"/>
                <a:gd name="T6" fmla="*/ 2 w 14"/>
                <a:gd name="T7" fmla="*/ 1 h 4"/>
                <a:gd name="T8" fmla="*/ 3 w 14"/>
                <a:gd name="T9" fmla="*/ 1 h 4"/>
                <a:gd name="T10" fmla="*/ 4 w 14"/>
                <a:gd name="T11" fmla="*/ 1 h 4"/>
                <a:gd name="T12" fmla="*/ 4 w 14"/>
                <a:gd name="T13" fmla="*/ 2 h 4"/>
                <a:gd name="T14" fmla="*/ 5 w 14"/>
                <a:gd name="T15" fmla="*/ 2 h 4"/>
                <a:gd name="T16" fmla="*/ 6 w 14"/>
                <a:gd name="T17" fmla="*/ 2 h 4"/>
                <a:gd name="T18" fmla="*/ 7 w 14"/>
                <a:gd name="T19" fmla="*/ 2 h 4"/>
                <a:gd name="T20" fmla="*/ 8 w 14"/>
                <a:gd name="T21" fmla="*/ 3 h 4"/>
                <a:gd name="T22" fmla="*/ 9 w 14"/>
                <a:gd name="T23" fmla="*/ 3 h 4"/>
                <a:gd name="T24" fmla="*/ 10 w 14"/>
                <a:gd name="T25" fmla="*/ 3 h 4"/>
                <a:gd name="T26" fmla="*/ 11 w 14"/>
                <a:gd name="T27" fmla="*/ 3 h 4"/>
                <a:gd name="T28" fmla="*/ 12 w 14"/>
                <a:gd name="T29" fmla="*/ 4 h 4"/>
                <a:gd name="T30" fmla="*/ 13 w 14"/>
                <a:gd name="T31" fmla="*/ 4 h 4"/>
                <a:gd name="T32" fmla="*/ 14 w 14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91" name="Freeform 219"/>
            <p:cNvSpPr>
              <a:spLocks/>
            </p:cNvSpPr>
            <p:nvPr/>
          </p:nvSpPr>
          <p:spPr bwMode="auto">
            <a:xfrm>
              <a:off x="4335" y="3046"/>
              <a:ext cx="95" cy="29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1 w 13"/>
                <a:gd name="T5" fmla="*/ 0 h 4"/>
                <a:gd name="T6" fmla="*/ 1 w 13"/>
                <a:gd name="T7" fmla="*/ 1 h 4"/>
                <a:gd name="T8" fmla="*/ 2 w 13"/>
                <a:gd name="T9" fmla="*/ 1 h 4"/>
                <a:gd name="T10" fmla="*/ 3 w 13"/>
                <a:gd name="T11" fmla="*/ 1 h 4"/>
                <a:gd name="T12" fmla="*/ 4 w 13"/>
                <a:gd name="T13" fmla="*/ 1 h 4"/>
                <a:gd name="T14" fmla="*/ 5 w 13"/>
                <a:gd name="T15" fmla="*/ 2 h 4"/>
                <a:gd name="T16" fmla="*/ 6 w 13"/>
                <a:gd name="T17" fmla="*/ 2 h 4"/>
                <a:gd name="T18" fmla="*/ 7 w 13"/>
                <a:gd name="T19" fmla="*/ 2 h 4"/>
                <a:gd name="T20" fmla="*/ 8 w 13"/>
                <a:gd name="T21" fmla="*/ 2 h 4"/>
                <a:gd name="T22" fmla="*/ 8 w 13"/>
                <a:gd name="T23" fmla="*/ 3 h 4"/>
                <a:gd name="T24" fmla="*/ 9 w 13"/>
                <a:gd name="T25" fmla="*/ 3 h 4"/>
                <a:gd name="T26" fmla="*/ 10 w 13"/>
                <a:gd name="T27" fmla="*/ 3 h 4"/>
                <a:gd name="T28" fmla="*/ 11 w 13"/>
                <a:gd name="T29" fmla="*/ 3 h 4"/>
                <a:gd name="T30" fmla="*/ 11 w 13"/>
                <a:gd name="T31" fmla="*/ 4 h 4"/>
                <a:gd name="T32" fmla="*/ 12 w 13"/>
                <a:gd name="T33" fmla="*/ 4 h 4"/>
                <a:gd name="T34" fmla="*/ 13 w 13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92" name="Freeform 220"/>
            <p:cNvSpPr>
              <a:spLocks/>
            </p:cNvSpPr>
            <p:nvPr/>
          </p:nvSpPr>
          <p:spPr bwMode="auto">
            <a:xfrm>
              <a:off x="4482" y="3090"/>
              <a:ext cx="103" cy="29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 w 14"/>
                <a:gd name="T5" fmla="*/ 0 h 4"/>
                <a:gd name="T6" fmla="*/ 2 w 14"/>
                <a:gd name="T7" fmla="*/ 1 h 4"/>
                <a:gd name="T8" fmla="*/ 3 w 14"/>
                <a:gd name="T9" fmla="*/ 1 h 4"/>
                <a:gd name="T10" fmla="*/ 4 w 14"/>
                <a:gd name="T11" fmla="*/ 1 h 4"/>
                <a:gd name="T12" fmla="*/ 5 w 14"/>
                <a:gd name="T13" fmla="*/ 1 h 4"/>
                <a:gd name="T14" fmla="*/ 6 w 14"/>
                <a:gd name="T15" fmla="*/ 2 h 4"/>
                <a:gd name="T16" fmla="*/ 7 w 14"/>
                <a:gd name="T17" fmla="*/ 2 h 4"/>
                <a:gd name="T18" fmla="*/ 8 w 14"/>
                <a:gd name="T19" fmla="*/ 2 h 4"/>
                <a:gd name="T20" fmla="*/ 9 w 14"/>
                <a:gd name="T21" fmla="*/ 2 h 4"/>
                <a:gd name="T22" fmla="*/ 9 w 14"/>
                <a:gd name="T23" fmla="*/ 3 h 4"/>
                <a:gd name="T24" fmla="*/ 10 w 14"/>
                <a:gd name="T25" fmla="*/ 3 h 4"/>
                <a:gd name="T26" fmla="*/ 11 w 14"/>
                <a:gd name="T27" fmla="*/ 3 h 4"/>
                <a:gd name="T28" fmla="*/ 12 w 14"/>
                <a:gd name="T29" fmla="*/ 3 h 4"/>
                <a:gd name="T30" fmla="*/ 13 w 14"/>
                <a:gd name="T31" fmla="*/ 4 h 4"/>
                <a:gd name="T32" fmla="*/ 14 w 14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4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93" name="Freeform 221"/>
            <p:cNvSpPr>
              <a:spLocks/>
            </p:cNvSpPr>
            <p:nvPr/>
          </p:nvSpPr>
          <p:spPr bwMode="auto">
            <a:xfrm>
              <a:off x="4629" y="3134"/>
              <a:ext cx="102" cy="29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 w 14"/>
                <a:gd name="T5" fmla="*/ 0 h 4"/>
                <a:gd name="T6" fmla="*/ 2 w 14"/>
                <a:gd name="T7" fmla="*/ 0 h 4"/>
                <a:gd name="T8" fmla="*/ 3 w 14"/>
                <a:gd name="T9" fmla="*/ 0 h 4"/>
                <a:gd name="T10" fmla="*/ 3 w 14"/>
                <a:gd name="T11" fmla="*/ 1 h 4"/>
                <a:gd name="T12" fmla="*/ 4 w 14"/>
                <a:gd name="T13" fmla="*/ 1 h 4"/>
                <a:gd name="T14" fmla="*/ 5 w 14"/>
                <a:gd name="T15" fmla="*/ 1 h 4"/>
                <a:gd name="T16" fmla="*/ 6 w 14"/>
                <a:gd name="T17" fmla="*/ 1 h 4"/>
                <a:gd name="T18" fmla="*/ 7 w 14"/>
                <a:gd name="T19" fmla="*/ 2 h 4"/>
                <a:gd name="T20" fmla="*/ 8 w 14"/>
                <a:gd name="T21" fmla="*/ 2 h 4"/>
                <a:gd name="T22" fmla="*/ 9 w 14"/>
                <a:gd name="T23" fmla="*/ 2 h 4"/>
                <a:gd name="T24" fmla="*/ 10 w 14"/>
                <a:gd name="T25" fmla="*/ 2 h 4"/>
                <a:gd name="T26" fmla="*/ 10 w 14"/>
                <a:gd name="T27" fmla="*/ 3 h 4"/>
                <a:gd name="T28" fmla="*/ 11 w 14"/>
                <a:gd name="T29" fmla="*/ 3 h 4"/>
                <a:gd name="T30" fmla="*/ 12 w 14"/>
                <a:gd name="T31" fmla="*/ 3 h 4"/>
                <a:gd name="T32" fmla="*/ 13 w 14"/>
                <a:gd name="T33" fmla="*/ 3 h 4"/>
                <a:gd name="T34" fmla="*/ 14 w 14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94" name="Freeform 222"/>
            <p:cNvSpPr>
              <a:spLocks/>
            </p:cNvSpPr>
            <p:nvPr/>
          </p:nvSpPr>
          <p:spPr bwMode="auto">
            <a:xfrm>
              <a:off x="4775" y="3171"/>
              <a:ext cx="103" cy="29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1 w 14"/>
                <a:gd name="T7" fmla="*/ 1 h 4"/>
                <a:gd name="T8" fmla="*/ 2 w 14"/>
                <a:gd name="T9" fmla="*/ 1 h 4"/>
                <a:gd name="T10" fmla="*/ 3 w 14"/>
                <a:gd name="T11" fmla="*/ 1 h 4"/>
                <a:gd name="T12" fmla="*/ 4 w 14"/>
                <a:gd name="T13" fmla="*/ 1 h 4"/>
                <a:gd name="T14" fmla="*/ 4 w 14"/>
                <a:gd name="T15" fmla="*/ 2 h 4"/>
                <a:gd name="T16" fmla="*/ 5 w 14"/>
                <a:gd name="T17" fmla="*/ 2 h 4"/>
                <a:gd name="T18" fmla="*/ 6 w 14"/>
                <a:gd name="T19" fmla="*/ 2 h 4"/>
                <a:gd name="T20" fmla="*/ 7 w 14"/>
                <a:gd name="T21" fmla="*/ 2 h 4"/>
                <a:gd name="T22" fmla="*/ 8 w 14"/>
                <a:gd name="T23" fmla="*/ 3 h 4"/>
                <a:gd name="T24" fmla="*/ 9 w 14"/>
                <a:gd name="T25" fmla="*/ 3 h 4"/>
                <a:gd name="T26" fmla="*/ 10 w 14"/>
                <a:gd name="T27" fmla="*/ 3 h 4"/>
                <a:gd name="T28" fmla="*/ 11 w 14"/>
                <a:gd name="T29" fmla="*/ 4 h 4"/>
                <a:gd name="T30" fmla="*/ 12 w 14"/>
                <a:gd name="T31" fmla="*/ 4 h 4"/>
                <a:gd name="T32" fmla="*/ 13 w 14"/>
                <a:gd name="T33" fmla="*/ 4 h 4"/>
                <a:gd name="T34" fmla="*/ 14 w 14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95" name="Freeform 223"/>
            <p:cNvSpPr>
              <a:spLocks/>
            </p:cNvSpPr>
            <p:nvPr/>
          </p:nvSpPr>
          <p:spPr bwMode="auto">
            <a:xfrm>
              <a:off x="4922" y="3215"/>
              <a:ext cx="103" cy="29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 w 14"/>
                <a:gd name="T5" fmla="*/ 0 h 4"/>
                <a:gd name="T6" fmla="*/ 1 w 14"/>
                <a:gd name="T7" fmla="*/ 1 h 4"/>
                <a:gd name="T8" fmla="*/ 2 w 14"/>
                <a:gd name="T9" fmla="*/ 1 h 4"/>
                <a:gd name="T10" fmla="*/ 3 w 14"/>
                <a:gd name="T11" fmla="*/ 1 h 4"/>
                <a:gd name="T12" fmla="*/ 4 w 14"/>
                <a:gd name="T13" fmla="*/ 1 h 4"/>
                <a:gd name="T14" fmla="*/ 5 w 14"/>
                <a:gd name="T15" fmla="*/ 1 h 4"/>
                <a:gd name="T16" fmla="*/ 5 w 14"/>
                <a:gd name="T17" fmla="*/ 2 h 4"/>
                <a:gd name="T18" fmla="*/ 6 w 14"/>
                <a:gd name="T19" fmla="*/ 2 h 4"/>
                <a:gd name="T20" fmla="*/ 7 w 14"/>
                <a:gd name="T21" fmla="*/ 2 h 4"/>
                <a:gd name="T22" fmla="*/ 8 w 14"/>
                <a:gd name="T23" fmla="*/ 2 h 4"/>
                <a:gd name="T24" fmla="*/ 9 w 14"/>
                <a:gd name="T25" fmla="*/ 3 h 4"/>
                <a:gd name="T26" fmla="*/ 10 w 14"/>
                <a:gd name="T27" fmla="*/ 3 h 4"/>
                <a:gd name="T28" fmla="*/ 11 w 14"/>
                <a:gd name="T29" fmla="*/ 3 h 4"/>
                <a:gd name="T30" fmla="*/ 12 w 14"/>
                <a:gd name="T31" fmla="*/ 4 h 4"/>
                <a:gd name="T32" fmla="*/ 13 w 14"/>
                <a:gd name="T33" fmla="*/ 4 h 4"/>
                <a:gd name="T34" fmla="*/ 14 w 14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96" name="Freeform 224"/>
            <p:cNvSpPr>
              <a:spLocks/>
            </p:cNvSpPr>
            <p:nvPr/>
          </p:nvSpPr>
          <p:spPr bwMode="auto">
            <a:xfrm>
              <a:off x="5069" y="3259"/>
              <a:ext cx="103" cy="29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 w 14"/>
                <a:gd name="T5" fmla="*/ 0 h 4"/>
                <a:gd name="T6" fmla="*/ 2 w 14"/>
                <a:gd name="T7" fmla="*/ 0 h 4"/>
                <a:gd name="T8" fmla="*/ 3 w 14"/>
                <a:gd name="T9" fmla="*/ 1 h 4"/>
                <a:gd name="T10" fmla="*/ 4 w 14"/>
                <a:gd name="T11" fmla="*/ 1 h 4"/>
                <a:gd name="T12" fmla="*/ 5 w 14"/>
                <a:gd name="T13" fmla="*/ 1 h 4"/>
                <a:gd name="T14" fmla="*/ 6 w 14"/>
                <a:gd name="T15" fmla="*/ 1 h 4"/>
                <a:gd name="T16" fmla="*/ 6 w 14"/>
                <a:gd name="T17" fmla="*/ 2 h 4"/>
                <a:gd name="T18" fmla="*/ 7 w 14"/>
                <a:gd name="T19" fmla="*/ 2 h 4"/>
                <a:gd name="T20" fmla="*/ 8 w 14"/>
                <a:gd name="T21" fmla="*/ 2 h 4"/>
                <a:gd name="T22" fmla="*/ 9 w 14"/>
                <a:gd name="T23" fmla="*/ 2 h 4"/>
                <a:gd name="T24" fmla="*/ 10 w 14"/>
                <a:gd name="T25" fmla="*/ 3 h 4"/>
                <a:gd name="T26" fmla="*/ 11 w 14"/>
                <a:gd name="T27" fmla="*/ 3 h 4"/>
                <a:gd name="T28" fmla="*/ 12 w 14"/>
                <a:gd name="T29" fmla="*/ 3 h 4"/>
                <a:gd name="T30" fmla="*/ 13 w 14"/>
                <a:gd name="T31" fmla="*/ 3 h 4"/>
                <a:gd name="T32" fmla="*/ 13 w 14"/>
                <a:gd name="T33" fmla="*/ 4 h 4"/>
                <a:gd name="T34" fmla="*/ 14 w 14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97" name="Freeform 225"/>
            <p:cNvSpPr>
              <a:spLocks/>
            </p:cNvSpPr>
            <p:nvPr/>
          </p:nvSpPr>
          <p:spPr bwMode="auto">
            <a:xfrm>
              <a:off x="5216" y="3303"/>
              <a:ext cx="103" cy="29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 w 14"/>
                <a:gd name="T5" fmla="*/ 0 h 4"/>
                <a:gd name="T6" fmla="*/ 2 w 14"/>
                <a:gd name="T7" fmla="*/ 0 h 4"/>
                <a:gd name="T8" fmla="*/ 3 w 14"/>
                <a:gd name="T9" fmla="*/ 0 h 4"/>
                <a:gd name="T10" fmla="*/ 4 w 14"/>
                <a:gd name="T11" fmla="*/ 1 h 4"/>
                <a:gd name="T12" fmla="*/ 5 w 14"/>
                <a:gd name="T13" fmla="*/ 1 h 4"/>
                <a:gd name="T14" fmla="*/ 6 w 14"/>
                <a:gd name="T15" fmla="*/ 1 h 4"/>
                <a:gd name="T16" fmla="*/ 7 w 14"/>
                <a:gd name="T17" fmla="*/ 1 h 4"/>
                <a:gd name="T18" fmla="*/ 7 w 14"/>
                <a:gd name="T19" fmla="*/ 2 h 4"/>
                <a:gd name="T20" fmla="*/ 8 w 14"/>
                <a:gd name="T21" fmla="*/ 2 h 4"/>
                <a:gd name="T22" fmla="*/ 9 w 14"/>
                <a:gd name="T23" fmla="*/ 2 h 4"/>
                <a:gd name="T24" fmla="*/ 10 w 14"/>
                <a:gd name="T25" fmla="*/ 2 h 4"/>
                <a:gd name="T26" fmla="*/ 11 w 14"/>
                <a:gd name="T27" fmla="*/ 3 h 4"/>
                <a:gd name="T28" fmla="*/ 12 w 14"/>
                <a:gd name="T29" fmla="*/ 3 h 4"/>
                <a:gd name="T30" fmla="*/ 13 w 14"/>
                <a:gd name="T31" fmla="*/ 3 h 4"/>
                <a:gd name="T32" fmla="*/ 14 w 14"/>
                <a:gd name="T33" fmla="*/ 3 h 4"/>
                <a:gd name="T34" fmla="*/ 14 w 14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98" name="Freeform 226"/>
            <p:cNvSpPr>
              <a:spLocks/>
            </p:cNvSpPr>
            <p:nvPr/>
          </p:nvSpPr>
          <p:spPr bwMode="auto">
            <a:xfrm>
              <a:off x="5363" y="3339"/>
              <a:ext cx="7" cy="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01" name="Freeform 229"/>
            <p:cNvSpPr>
              <a:spLocks/>
            </p:cNvSpPr>
            <p:nvPr/>
          </p:nvSpPr>
          <p:spPr bwMode="auto">
            <a:xfrm>
              <a:off x="1705" y="3134"/>
              <a:ext cx="59" cy="1"/>
            </a:xfrm>
            <a:custGeom>
              <a:avLst/>
              <a:gdLst>
                <a:gd name="T0" fmla="*/ 0 w 8"/>
                <a:gd name="T1" fmla="*/ 0 w 8"/>
                <a:gd name="T2" fmla="*/ 1 w 8"/>
                <a:gd name="T3" fmla="*/ 2 w 8"/>
                <a:gd name="T4" fmla="*/ 3 w 8"/>
                <a:gd name="T5" fmla="*/ 4 w 8"/>
                <a:gd name="T6" fmla="*/ 5 w 8"/>
                <a:gd name="T7" fmla="*/ 6 w 8"/>
                <a:gd name="T8" fmla="*/ 7 w 8"/>
                <a:gd name="T9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02" name="Freeform 230"/>
            <p:cNvSpPr>
              <a:spLocks/>
            </p:cNvSpPr>
            <p:nvPr/>
          </p:nvSpPr>
          <p:spPr bwMode="auto">
            <a:xfrm>
              <a:off x="1815" y="3134"/>
              <a:ext cx="15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03" name="Freeform 231"/>
            <p:cNvSpPr>
              <a:spLocks/>
            </p:cNvSpPr>
            <p:nvPr/>
          </p:nvSpPr>
          <p:spPr bwMode="auto">
            <a:xfrm>
              <a:off x="1882" y="3134"/>
              <a:ext cx="58" cy="1"/>
            </a:xfrm>
            <a:custGeom>
              <a:avLst/>
              <a:gdLst>
                <a:gd name="T0" fmla="*/ 0 w 8"/>
                <a:gd name="T1" fmla="*/ 0 w 8"/>
                <a:gd name="T2" fmla="*/ 1 w 8"/>
                <a:gd name="T3" fmla="*/ 2 w 8"/>
                <a:gd name="T4" fmla="*/ 3 w 8"/>
                <a:gd name="T5" fmla="*/ 4 w 8"/>
                <a:gd name="T6" fmla="*/ 5 w 8"/>
                <a:gd name="T7" fmla="*/ 6 w 8"/>
                <a:gd name="T8" fmla="*/ 7 w 8"/>
                <a:gd name="T9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04" name="Freeform 232"/>
            <p:cNvSpPr>
              <a:spLocks/>
            </p:cNvSpPr>
            <p:nvPr/>
          </p:nvSpPr>
          <p:spPr bwMode="auto">
            <a:xfrm>
              <a:off x="1992" y="3134"/>
              <a:ext cx="14" cy="1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23" name="Line 451"/>
            <p:cNvSpPr>
              <a:spLocks noChangeShapeType="1"/>
            </p:cNvSpPr>
            <p:nvPr/>
          </p:nvSpPr>
          <p:spPr bwMode="auto">
            <a:xfrm>
              <a:off x="1701" y="3135"/>
              <a:ext cx="36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25" name="Line 453"/>
            <p:cNvSpPr>
              <a:spLocks noChangeShapeType="1"/>
            </p:cNvSpPr>
            <p:nvPr/>
          </p:nvSpPr>
          <p:spPr bwMode="auto">
            <a:xfrm>
              <a:off x="1701" y="2296"/>
              <a:ext cx="3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3527" name="Object 455"/>
            <p:cNvGraphicFramePr>
              <a:graphicFrameLocks noChangeAspect="1"/>
            </p:cNvGraphicFramePr>
            <p:nvPr/>
          </p:nvGraphicFramePr>
          <p:xfrm>
            <a:off x="2290" y="3521"/>
            <a:ext cx="102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9" name="Equation" r:id="rId5" imgW="2489040" imgH="685800" progId="Equation.3">
                    <p:embed/>
                  </p:oleObj>
                </mc:Choice>
                <mc:Fallback>
                  <p:oleObj name="Equation" r:id="rId5" imgW="248904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3521"/>
                          <a:ext cx="1020" cy="255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28" name="Text Box 456"/>
            <p:cNvSpPr txBox="1">
              <a:spLocks noChangeArrowheads="1"/>
            </p:cNvSpPr>
            <p:nvPr/>
          </p:nvSpPr>
          <p:spPr bwMode="auto">
            <a:xfrm>
              <a:off x="3651" y="2409"/>
              <a:ext cx="386" cy="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/>
                <a:t>Q</a:t>
              </a:r>
              <a:r>
                <a:rPr lang="it-IT" baseline="-25000"/>
                <a:t>Tot</a:t>
              </a:r>
            </a:p>
          </p:txBody>
        </p:sp>
      </p:grpSp>
      <p:grpSp>
        <p:nvGrpSpPr>
          <p:cNvPr id="201" name="Group 6"/>
          <p:cNvGrpSpPr>
            <a:grpSpLocks/>
          </p:cNvGrpSpPr>
          <p:nvPr/>
        </p:nvGrpSpPr>
        <p:grpSpPr bwMode="auto">
          <a:xfrm>
            <a:off x="755576" y="369020"/>
            <a:ext cx="7559675" cy="1547812"/>
            <a:chOff x="2155" y="73"/>
            <a:chExt cx="3379" cy="635"/>
          </a:xfrm>
        </p:grpSpPr>
        <p:sp>
          <p:nvSpPr>
            <p:cNvPr id="202" name="Rectangle 7"/>
            <p:cNvSpPr>
              <a:spLocks noChangeArrowheads="1"/>
            </p:cNvSpPr>
            <p:nvPr/>
          </p:nvSpPr>
          <p:spPr bwMode="auto">
            <a:xfrm>
              <a:off x="2155" y="73"/>
              <a:ext cx="3379" cy="635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203" name="Object 8"/>
            <p:cNvGraphicFramePr>
              <a:graphicFrameLocks noChangeAspect="1"/>
            </p:cNvGraphicFramePr>
            <p:nvPr/>
          </p:nvGraphicFramePr>
          <p:xfrm>
            <a:off x="2306" y="174"/>
            <a:ext cx="2962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0" name="Equation" r:id="rId7" imgW="4736880" imgH="685800" progId="Equation.3">
                    <p:embed/>
                  </p:oleObj>
                </mc:Choice>
                <mc:Fallback>
                  <p:oleObj name="Equation" r:id="rId7" imgW="473688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6" y="174"/>
                          <a:ext cx="2962" cy="429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141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215900" y="2924175"/>
            <a:ext cx="8640763" cy="370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grpSp>
        <p:nvGrpSpPr>
          <p:cNvPr id="36883" name="Group 19"/>
          <p:cNvGrpSpPr>
            <a:grpSpLocks/>
          </p:cNvGrpSpPr>
          <p:nvPr/>
        </p:nvGrpSpPr>
        <p:grpSpPr bwMode="auto">
          <a:xfrm>
            <a:off x="611188" y="188913"/>
            <a:ext cx="7921625" cy="1079500"/>
            <a:chOff x="385" y="255"/>
            <a:chExt cx="4990" cy="680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385" y="255"/>
              <a:ext cx="4990" cy="68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438" y="272"/>
            <a:ext cx="4714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6" name="Equation" r:id="rId3" imgW="5105160" imgH="685800" progId="Equation.3">
                    <p:embed/>
                  </p:oleObj>
                </mc:Choice>
                <mc:Fallback>
                  <p:oleObj name="Equation" r:id="rId3" imgW="510516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" y="272"/>
                          <a:ext cx="4714" cy="551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CC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11188" y="1376363"/>
            <a:ext cx="3744912" cy="12954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784225" y="1628775"/>
          <a:ext cx="34988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Equation" r:id="rId5" imgW="2489040" imgH="685800" progId="Equation.3">
                  <p:embed/>
                </p:oleObj>
              </mc:Choice>
              <mc:Fallback>
                <p:oleObj name="Equation" r:id="rId5" imgW="24890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1628775"/>
                        <a:ext cx="34988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714875" y="1376363"/>
            <a:ext cx="3816350" cy="1295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4930775" y="1592263"/>
          <a:ext cx="34639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7" imgW="2463480" imgH="685800" progId="Equation.3">
                  <p:embed/>
                </p:oleObj>
              </mc:Choice>
              <mc:Fallback>
                <p:oleObj name="Equation" r:id="rId7" imgW="2463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1592263"/>
                        <a:ext cx="346392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4319588" y="1736725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/>
              <a:t>+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79388" y="1682750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/>
              <a:t>=</a:t>
            </a:r>
          </a:p>
        </p:txBody>
      </p:sp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503238" y="2852738"/>
          <a:ext cx="8243887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r:id="rId9" imgW="6734160" imgH="3009960" progId="">
                  <p:embed/>
                </p:oleObj>
              </mc:Choice>
              <mc:Fallback>
                <p:oleObj r:id="rId9" imgW="6734160" imgH="3009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852738"/>
                        <a:ext cx="8243887" cy="368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2159000" y="3314700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chemeClr val="accent2"/>
                </a:solidFill>
              </a:rPr>
              <a:t>Q2</a:t>
            </a:r>
          </a:p>
        </p:txBody>
      </p:sp>
      <p:grpSp>
        <p:nvGrpSpPr>
          <p:cNvPr id="36893" name="Group 29"/>
          <p:cNvGrpSpPr>
            <a:grpSpLocks/>
          </p:cNvGrpSpPr>
          <p:nvPr/>
        </p:nvGrpSpPr>
        <p:grpSpPr bwMode="auto">
          <a:xfrm>
            <a:off x="4500563" y="3429000"/>
            <a:ext cx="1979612" cy="684213"/>
            <a:chOff x="2835" y="2160"/>
            <a:chExt cx="1247" cy="431"/>
          </a:xfrm>
        </p:grpSpPr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3039" y="2228"/>
              <a:ext cx="10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800"/>
                <a:t>Q</a:t>
              </a:r>
              <a:r>
                <a:rPr lang="it-IT" sz="2800" baseline="-25000"/>
                <a:t>2</a:t>
              </a:r>
              <a:r>
                <a:rPr lang="it-IT" sz="2800"/>
                <a:t>e</a:t>
              </a:r>
              <a:r>
                <a:rPr lang="it-IT" sz="2800" baseline="30000"/>
                <a:t>-k2b</a:t>
              </a:r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 flipV="1">
              <a:off x="2835" y="2409"/>
              <a:ext cx="204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88" name="Oval 24"/>
            <p:cNvSpPr>
              <a:spLocks noChangeArrowheads="1"/>
            </p:cNvSpPr>
            <p:nvPr/>
          </p:nvSpPr>
          <p:spPr bwMode="auto">
            <a:xfrm>
              <a:off x="3039" y="2160"/>
              <a:ext cx="885" cy="4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2087563" y="476091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Q1</a:t>
            </a: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>
            <a:off x="3167063" y="2673350"/>
            <a:ext cx="396875" cy="3095625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3851275" y="2708275"/>
            <a:ext cx="1693863" cy="1620838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H="1">
            <a:off x="3743325" y="1268413"/>
            <a:ext cx="900113" cy="2808287"/>
          </a:xfrm>
          <a:prstGeom prst="line">
            <a:avLst/>
          </a:prstGeom>
          <a:noFill/>
          <a:ln w="28575" cap="rnd">
            <a:solidFill>
              <a:srgbClr val="00CC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611188" y="3536950"/>
            <a:ext cx="1584325" cy="241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3132138" y="6308725"/>
            <a:ext cx="56165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7991475" y="6308725"/>
            <a:ext cx="541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b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287338" y="3357563"/>
            <a:ext cx="18367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/>
              <a:t>Why Q increases with field?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287338" y="4138613"/>
            <a:ext cx="2268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  <a:latin typeface="Arial Unicode MS" pitchFamily="34" charset="-128"/>
              </a:rPr>
              <a:t>The more</a:t>
            </a:r>
            <a:r>
              <a:rPr lang="it-IT" b="1">
                <a:solidFill>
                  <a:srgbClr val="FF0000"/>
                </a:solidFill>
                <a:latin typeface="Symbol" pitchFamily="18" charset="2"/>
              </a:rPr>
              <a:t> l</a:t>
            </a:r>
            <a:r>
              <a:rPr lang="it-IT" b="1">
                <a:solidFill>
                  <a:srgbClr val="FF0000"/>
                </a:solidFill>
              </a:rPr>
              <a:t>1 increases vs field</a:t>
            </a:r>
          </a:p>
        </p:txBody>
      </p:sp>
      <p:grpSp>
        <p:nvGrpSpPr>
          <p:cNvPr id="36904" name="Group 40"/>
          <p:cNvGrpSpPr>
            <a:grpSpLocks/>
          </p:cNvGrpSpPr>
          <p:nvPr/>
        </p:nvGrpSpPr>
        <p:grpSpPr bwMode="auto">
          <a:xfrm>
            <a:off x="323850" y="4760913"/>
            <a:ext cx="1943100" cy="431800"/>
            <a:chOff x="295" y="2863"/>
            <a:chExt cx="1224" cy="635"/>
          </a:xfrm>
        </p:grpSpPr>
        <p:sp>
          <p:nvSpPr>
            <p:cNvPr id="36902" name="Line 38"/>
            <p:cNvSpPr>
              <a:spLocks noChangeShapeType="1"/>
            </p:cNvSpPr>
            <p:nvPr/>
          </p:nvSpPr>
          <p:spPr bwMode="auto">
            <a:xfrm>
              <a:off x="295" y="2863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903" name="Line 39"/>
            <p:cNvSpPr>
              <a:spLocks noChangeShapeType="1"/>
            </p:cNvSpPr>
            <p:nvPr/>
          </p:nvSpPr>
          <p:spPr bwMode="auto">
            <a:xfrm>
              <a:off x="862" y="2863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250825" y="5229225"/>
            <a:ext cx="2268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2"/>
                </a:solidFill>
                <a:latin typeface="Arial Unicode MS" pitchFamily="34" charset="-128"/>
              </a:rPr>
              <a:t>The more SC2 ( low losses) is involved</a:t>
            </a:r>
          </a:p>
        </p:txBody>
      </p:sp>
    </p:spTree>
    <p:extLst>
      <p:ext uri="{BB962C8B-B14F-4D97-AF65-F5344CB8AC3E}">
        <p14:creationId xmlns:p14="http://schemas.microsoft.com/office/powerpoint/2010/main" val="33777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5" grpId="0"/>
      <p:bldP spid="36889" grpId="0"/>
      <p:bldP spid="36890" grpId="0" animBg="1"/>
      <p:bldP spid="36891" grpId="0" animBg="1"/>
      <p:bldP spid="36892" grpId="0" animBg="1"/>
      <p:bldP spid="36899" grpId="0"/>
      <p:bldP spid="36900" grpId="0"/>
      <p:bldP spid="369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358775" y="2816225"/>
            <a:ext cx="8389938" cy="404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68313" y="2816225"/>
          <a:ext cx="7667625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r:id="rId3" imgW="6734160" imgH="3467160" progId="">
                  <p:embed/>
                </p:oleObj>
              </mc:Choice>
              <mc:Fallback>
                <p:oleObj r:id="rId3" imgW="6734160" imgH="346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16225"/>
                        <a:ext cx="7667625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26" name="Group 14"/>
          <p:cNvGrpSpPr>
            <a:grpSpLocks/>
          </p:cNvGrpSpPr>
          <p:nvPr/>
        </p:nvGrpSpPr>
        <p:grpSpPr bwMode="auto">
          <a:xfrm>
            <a:off x="358775" y="260350"/>
            <a:ext cx="8353425" cy="2482850"/>
            <a:chOff x="226" y="232"/>
            <a:chExt cx="5262" cy="1564"/>
          </a:xfrm>
        </p:grpSpPr>
        <p:grpSp>
          <p:nvGrpSpPr>
            <p:cNvPr id="38917" name="Group 5"/>
            <p:cNvGrpSpPr>
              <a:grpSpLocks/>
            </p:cNvGrpSpPr>
            <p:nvPr/>
          </p:nvGrpSpPr>
          <p:grpSpPr bwMode="auto">
            <a:xfrm>
              <a:off x="498" y="232"/>
              <a:ext cx="4990" cy="680"/>
              <a:chOff x="385" y="255"/>
              <a:chExt cx="4990" cy="680"/>
            </a:xfrm>
          </p:grpSpPr>
          <p:sp>
            <p:nvSpPr>
              <p:cNvPr id="38918" name="Rectangle 6"/>
              <p:cNvSpPr>
                <a:spLocks noChangeArrowheads="1"/>
              </p:cNvSpPr>
              <p:nvPr/>
            </p:nvSpPr>
            <p:spPr bwMode="auto">
              <a:xfrm>
                <a:off x="385" y="255"/>
                <a:ext cx="4990" cy="680"/>
              </a:xfrm>
              <a:prstGeom prst="rect">
                <a:avLst/>
              </a:prstGeom>
              <a:solidFill>
                <a:srgbClr val="FFCCFF"/>
              </a:solidFill>
              <a:ln w="28575">
                <a:solidFill>
                  <a:srgbClr val="00CC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38919" name="Object 7"/>
              <p:cNvGraphicFramePr>
                <a:graphicFrameLocks noChangeAspect="1"/>
              </p:cNvGraphicFramePr>
              <p:nvPr/>
            </p:nvGraphicFramePr>
            <p:xfrm>
              <a:off x="438" y="272"/>
              <a:ext cx="4714" cy="5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1" name="Equation" r:id="rId5" imgW="5105160" imgH="685800" progId="Equation.3">
                      <p:embed/>
                    </p:oleObj>
                  </mc:Choice>
                  <mc:Fallback>
                    <p:oleObj name="Equation" r:id="rId5" imgW="5105160" imgH="685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" y="272"/>
                            <a:ext cx="4714" cy="551"/>
                          </a:xfrm>
                          <a:prstGeom prst="rect">
                            <a:avLst/>
                          </a:prstGeom>
                          <a:solidFill>
                            <a:srgbClr val="FF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CC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498" y="980"/>
              <a:ext cx="2359" cy="81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38921" name="Object 9"/>
            <p:cNvGraphicFramePr>
              <a:graphicFrameLocks noChangeAspect="1"/>
            </p:cNvGraphicFramePr>
            <p:nvPr/>
          </p:nvGraphicFramePr>
          <p:xfrm>
            <a:off x="607" y="1139"/>
            <a:ext cx="2204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2" name="Equation" r:id="rId7" imgW="2489040" imgH="685800" progId="Equation.3">
                    <p:embed/>
                  </p:oleObj>
                </mc:Choice>
                <mc:Fallback>
                  <p:oleObj name="Equation" r:id="rId7" imgW="248904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" y="1139"/>
                          <a:ext cx="2204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3083" y="980"/>
              <a:ext cx="2404" cy="81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38923" name="Object 11"/>
            <p:cNvGraphicFramePr>
              <a:graphicFrameLocks noChangeAspect="1"/>
            </p:cNvGraphicFramePr>
            <p:nvPr/>
          </p:nvGraphicFramePr>
          <p:xfrm>
            <a:off x="3219" y="1116"/>
            <a:ext cx="2182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" name="Equation" r:id="rId9" imgW="2463480" imgH="685800" progId="Equation.3">
                    <p:embed/>
                  </p:oleObj>
                </mc:Choice>
                <mc:Fallback>
                  <p:oleObj name="Equation" r:id="rId9" imgW="246348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" y="1116"/>
                          <a:ext cx="2182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2834" y="1207"/>
              <a:ext cx="3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4000" b="1"/>
                <a:t>+</a:t>
              </a:r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226" y="1173"/>
              <a:ext cx="3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4000" b="1"/>
                <a:t>=</a:t>
              </a:r>
            </a:p>
          </p:txBody>
        </p:sp>
      </p:grp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2232025" y="6416675"/>
            <a:ext cx="5976938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7380288" y="63817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b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358552" y="2889250"/>
            <a:ext cx="19812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1873250" y="5408613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Q1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1835150" y="414972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Q2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92163" y="4041775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a/</a:t>
            </a:r>
            <a:r>
              <a:rPr lang="it-IT" b="1">
                <a:latin typeface="Symbol" pitchFamily="18" charset="2"/>
              </a:rPr>
              <a:t>l</a:t>
            </a:r>
            <a:r>
              <a:rPr lang="it-IT" b="1" baseline="-25000">
                <a:latin typeface="Symbol" pitchFamily="18" charset="2"/>
              </a:rPr>
              <a:t>0</a:t>
            </a:r>
            <a:r>
              <a:rPr lang="it-IT" b="1">
                <a:latin typeface="Symbol" pitchFamily="18" charset="2"/>
              </a:rPr>
              <a:t> 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576263" y="4437063"/>
            <a:ext cx="10429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 dirty="0" smtClean="0"/>
              <a:t>O   </a:t>
            </a:r>
          </a:p>
          <a:p>
            <a:r>
              <a:rPr lang="it-IT" b="1" dirty="0" smtClean="0"/>
              <a:t>0.1</a:t>
            </a:r>
          </a:p>
          <a:p>
            <a:r>
              <a:rPr lang="it-IT" b="1" dirty="0" smtClean="0"/>
              <a:t>1</a:t>
            </a:r>
            <a:endParaRPr lang="it-IT" b="1" dirty="0"/>
          </a:p>
          <a:p>
            <a:r>
              <a:rPr lang="it-IT" b="1" dirty="0"/>
              <a:t>10</a:t>
            </a:r>
          </a:p>
          <a:p>
            <a:pPr>
              <a:spcBef>
                <a:spcPct val="50000"/>
              </a:spcBef>
            </a:pPr>
            <a:endParaRPr lang="it-IT" dirty="0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1079500" y="46529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1079500" y="4905375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1042988" y="5192713"/>
            <a:ext cx="360362" cy="0"/>
          </a:xfrm>
          <a:prstGeom prst="line">
            <a:avLst/>
          </a:prstGeom>
          <a:noFill/>
          <a:ln w="28575">
            <a:solidFill>
              <a:srgbClr val="3399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1042988" y="5481638"/>
            <a:ext cx="360362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2751138" y="3160713"/>
            <a:ext cx="480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The ticker is SC 1, the smoother is the Q-rise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898525" y="4437063"/>
            <a:ext cx="1444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0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315946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1259632" y="3429000"/>
            <a:ext cx="2426108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691680" y="260648"/>
            <a:ext cx="572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 Black" pitchFamily="34" charset="0"/>
              </a:rPr>
              <a:t>One</a:t>
            </a:r>
            <a:r>
              <a:rPr lang="it-IT" sz="2400" dirty="0" smtClean="0">
                <a:latin typeface="Arial Black" pitchFamily="34" charset="0"/>
              </a:rPr>
              <a:t> of </a:t>
            </a:r>
            <a:r>
              <a:rPr lang="it-IT" sz="2400" dirty="0" err="1" smtClean="0">
                <a:latin typeface="Arial Black" pitchFamily="34" charset="0"/>
              </a:rPr>
              <a:t>our</a:t>
            </a:r>
            <a:r>
              <a:rPr lang="it-IT" sz="2400" dirty="0" smtClean="0">
                <a:latin typeface="Arial Black" pitchFamily="34" charset="0"/>
              </a:rPr>
              <a:t> </a:t>
            </a:r>
            <a:r>
              <a:rPr lang="it-IT" sz="2400" dirty="0" err="1" smtClean="0">
                <a:latin typeface="Arial Black" pitchFamily="34" charset="0"/>
              </a:rPr>
              <a:t>thermal</a:t>
            </a:r>
            <a:r>
              <a:rPr lang="it-IT" sz="2400" dirty="0" smtClean="0">
                <a:latin typeface="Arial Black" pitchFamily="34" charset="0"/>
              </a:rPr>
              <a:t> </a:t>
            </a:r>
            <a:r>
              <a:rPr lang="it-IT" sz="2400" dirty="0" err="1" smtClean="0">
                <a:latin typeface="Arial Black" pitchFamily="34" charset="0"/>
              </a:rPr>
              <a:t>diffused</a:t>
            </a:r>
            <a:r>
              <a:rPr lang="it-IT" sz="2400" dirty="0" smtClean="0">
                <a:latin typeface="Arial Black" pitchFamily="34" charset="0"/>
              </a:rPr>
              <a:t> </a:t>
            </a:r>
            <a:r>
              <a:rPr lang="it-IT" sz="2400" dirty="0" err="1" smtClean="0">
                <a:latin typeface="Arial Black" pitchFamily="34" charset="0"/>
              </a:rPr>
              <a:t>NbN</a:t>
            </a:r>
            <a:endParaRPr lang="it-IT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2136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latin typeface="Arial Black" pitchFamily="34" charset="0"/>
              </a:rPr>
              <a:t>Cu </a:t>
            </a:r>
            <a:r>
              <a:rPr lang="it-IT" sz="3600" dirty="0" err="1" smtClean="0">
                <a:latin typeface="Arial Black" pitchFamily="34" charset="0"/>
              </a:rPr>
              <a:t>sputtering</a:t>
            </a:r>
            <a:r>
              <a:rPr lang="it-IT" sz="3600" dirty="0" smtClean="0">
                <a:latin typeface="Arial Black" pitchFamily="34" charset="0"/>
              </a:rPr>
              <a:t> </a:t>
            </a:r>
            <a:r>
              <a:rPr lang="it-IT" sz="3600" dirty="0" err="1" smtClean="0">
                <a:latin typeface="Arial Black" pitchFamily="34" charset="0"/>
              </a:rPr>
              <a:t>into</a:t>
            </a:r>
            <a:r>
              <a:rPr lang="it-IT" sz="3600" dirty="0" smtClean="0">
                <a:latin typeface="Arial Black" pitchFamily="34" charset="0"/>
              </a:rPr>
              <a:t> Nb 6GHz </a:t>
            </a:r>
            <a:r>
              <a:rPr lang="it-IT" sz="3600" dirty="0" err="1" smtClean="0">
                <a:latin typeface="Arial Black" pitchFamily="34" charset="0"/>
              </a:rPr>
              <a:t>cavity</a:t>
            </a:r>
            <a:endParaRPr lang="it-IT" sz="3600" dirty="0">
              <a:latin typeface="Arial Black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4829"/>
            <a:ext cx="3778200" cy="5037600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02" y="1993828"/>
            <a:ext cx="3634078" cy="445612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83968" y="4228430"/>
            <a:ext cx="9744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Cathode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34013" y="3501008"/>
            <a:ext cx="7566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Cavity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5292080" y="3654316"/>
            <a:ext cx="13754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5356265" y="4178973"/>
            <a:ext cx="13754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Palmieri\Desktop\1\cu visona\QvsE_TOT_Nb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64193"/>
            <a:ext cx="9781413" cy="68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219998"/>
            <a:ext cx="949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 Black" pitchFamily="34" charset="0"/>
              </a:rPr>
              <a:t>Sputtering</a:t>
            </a:r>
            <a:r>
              <a:rPr lang="it-IT" sz="2400" dirty="0" smtClean="0">
                <a:latin typeface="Arial Black" pitchFamily="34" charset="0"/>
              </a:rPr>
              <a:t> of a </a:t>
            </a:r>
            <a:r>
              <a:rPr lang="it-IT" sz="2800" dirty="0" smtClean="0">
                <a:solidFill>
                  <a:srgbClr val="FF0000"/>
                </a:solidFill>
                <a:latin typeface="Arial Black" pitchFamily="34" charset="0"/>
              </a:rPr>
              <a:t>Cu </a:t>
            </a:r>
            <a:r>
              <a:rPr lang="it-IT" sz="2800" dirty="0" err="1" smtClean="0">
                <a:solidFill>
                  <a:srgbClr val="FF0000"/>
                </a:solidFill>
                <a:latin typeface="Arial Black" pitchFamily="34" charset="0"/>
              </a:rPr>
              <a:t>overlayer</a:t>
            </a:r>
            <a:r>
              <a:rPr lang="it-IT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err="1" smtClean="0">
                <a:latin typeface="Arial Black" pitchFamily="34" charset="0"/>
              </a:rPr>
              <a:t>onto</a:t>
            </a:r>
            <a:r>
              <a:rPr lang="it-IT" sz="2400" dirty="0" smtClean="0">
                <a:latin typeface="Arial Black" pitchFamily="34" charset="0"/>
              </a:rPr>
              <a:t> a Nb 6GHz </a:t>
            </a:r>
            <a:r>
              <a:rPr lang="it-IT" sz="2400" dirty="0" err="1" smtClean="0">
                <a:latin typeface="Arial Black" pitchFamily="34" charset="0"/>
              </a:rPr>
              <a:t>cavity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66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9" descr="C:\Users\Dario\Desktop\Nicolò\119\119_2\grafici prof\QvsE_4.2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" y="19865"/>
            <a:ext cx="9157364" cy="62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1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10" descr="C:\Users\Dario\Desktop\Nicolò\119\119_2\grafici prof\QvsE_1.8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" y="116632"/>
            <a:ext cx="9036988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1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Palmieri\Desktop\1\cu visona\Rs_TOT_Nb1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" y="17960"/>
            <a:ext cx="9082544" cy="63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Palmieri\Desktop\1\cu visona\Q_spessoreCu_Nb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50" y="-179388"/>
            <a:ext cx="10326688" cy="72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4582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i="1" dirty="0" err="1" smtClean="0">
                <a:latin typeface="Arial Black" pitchFamily="34" charset="0"/>
              </a:rPr>
              <a:t>There</a:t>
            </a:r>
            <a:r>
              <a:rPr lang="it-IT" i="1" dirty="0" smtClean="0">
                <a:latin typeface="Arial Black" pitchFamily="34" charset="0"/>
              </a:rPr>
              <a:t> </a:t>
            </a:r>
            <a:r>
              <a:rPr lang="it-IT" i="1" dirty="0" err="1" smtClean="0">
                <a:latin typeface="Arial Black" pitchFamily="34" charset="0"/>
              </a:rPr>
              <a:t>is</a:t>
            </a:r>
            <a:r>
              <a:rPr lang="it-IT" i="1" dirty="0" smtClean="0">
                <a:latin typeface="Arial Black" pitchFamily="34" charset="0"/>
              </a:rPr>
              <a:t> a </a:t>
            </a:r>
            <a:r>
              <a:rPr lang="it-IT" i="1" dirty="0" err="1" smtClean="0">
                <a:latin typeface="Arial Black" pitchFamily="34" charset="0"/>
              </a:rPr>
              <a:t>plenty</a:t>
            </a:r>
            <a:r>
              <a:rPr lang="it-IT" i="1" dirty="0" smtClean="0">
                <a:latin typeface="Arial Black" pitchFamily="34" charset="0"/>
              </a:rPr>
              <a:t> of </a:t>
            </a:r>
            <a:r>
              <a:rPr lang="it-IT" i="1" dirty="0" err="1" smtClean="0">
                <a:latin typeface="Arial Black" pitchFamily="34" charset="0"/>
              </a:rPr>
              <a:t>incredible</a:t>
            </a:r>
            <a:r>
              <a:rPr lang="it-IT" i="1" dirty="0" smtClean="0">
                <a:latin typeface="Arial Black" pitchFamily="34" charset="0"/>
              </a:rPr>
              <a:t> games to play just </a:t>
            </a:r>
            <a:r>
              <a:rPr lang="it-IT" sz="5100" i="1" dirty="0" err="1" smtClean="0">
                <a:solidFill>
                  <a:srgbClr val="FF0000"/>
                </a:solidFill>
                <a:latin typeface="Arial Black" pitchFamily="34" charset="0"/>
              </a:rPr>
              <a:t>close</a:t>
            </a:r>
            <a:r>
              <a:rPr lang="it-IT" sz="5100" i="1" dirty="0" smtClean="0">
                <a:solidFill>
                  <a:srgbClr val="FF0000"/>
                </a:solidFill>
                <a:latin typeface="Arial Black" pitchFamily="34" charset="0"/>
              </a:rPr>
              <a:t> to the </a:t>
            </a:r>
            <a:r>
              <a:rPr lang="it-IT" sz="5100" i="1" dirty="0" err="1" smtClean="0">
                <a:solidFill>
                  <a:srgbClr val="FF0000"/>
                </a:solidFill>
                <a:latin typeface="Arial Black" pitchFamily="34" charset="0"/>
              </a:rPr>
              <a:t>melting</a:t>
            </a:r>
            <a:r>
              <a:rPr lang="it-IT" sz="51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5100" i="1" dirty="0" err="1" smtClean="0">
                <a:solidFill>
                  <a:srgbClr val="FF0000"/>
                </a:solidFill>
                <a:latin typeface="Arial Black" pitchFamily="34" charset="0"/>
              </a:rPr>
              <a:t>point</a:t>
            </a:r>
            <a:r>
              <a:rPr lang="it-IT" sz="51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i="1" dirty="0" smtClean="0">
                <a:latin typeface="Arial Black" pitchFamily="34" charset="0"/>
              </a:rPr>
              <a:t>of </a:t>
            </a:r>
            <a:r>
              <a:rPr lang="it-IT" i="1" dirty="0" err="1" smtClean="0">
                <a:latin typeface="Arial Black" pitchFamily="34" charset="0"/>
              </a:rPr>
              <a:t>Niobium</a:t>
            </a:r>
            <a:r>
              <a:rPr lang="it-IT" i="1" dirty="0" smtClean="0">
                <a:latin typeface="Arial Black" pitchFamily="34" charset="0"/>
              </a:rPr>
              <a:t> ….</a:t>
            </a:r>
            <a:endParaRPr lang="it-IT" i="1" dirty="0">
              <a:latin typeface="Arial Black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8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4800" b="1" dirty="0" err="1" smtClean="0">
                <a:latin typeface="Arial Black" pitchFamily="34" charset="0"/>
              </a:rPr>
              <a:t>Didn’t</a:t>
            </a:r>
            <a:r>
              <a:rPr lang="it-IT" sz="4800" b="1" dirty="0" smtClean="0">
                <a:latin typeface="Arial Black" pitchFamily="34" charset="0"/>
              </a:rPr>
              <a:t> </a:t>
            </a:r>
            <a:r>
              <a:rPr lang="it-IT" sz="4800" b="1" dirty="0" err="1">
                <a:latin typeface="Arial Black" pitchFamily="34" charset="0"/>
              </a:rPr>
              <a:t>you</a:t>
            </a:r>
            <a:r>
              <a:rPr lang="it-IT" sz="4800" b="1" dirty="0">
                <a:latin typeface="Arial Black" pitchFamily="34" charset="0"/>
              </a:rPr>
              <a:t> </a:t>
            </a:r>
            <a:r>
              <a:rPr lang="it-IT" sz="4800" b="1" dirty="0" err="1">
                <a:latin typeface="Arial Black" pitchFamily="34" charset="0"/>
              </a:rPr>
              <a:t>notice</a:t>
            </a:r>
            <a:r>
              <a:rPr lang="it-IT" sz="4800" b="1" dirty="0">
                <a:latin typeface="Arial Black" pitchFamily="34" charset="0"/>
              </a:rPr>
              <a:t> </a:t>
            </a:r>
            <a:r>
              <a:rPr lang="it-IT" sz="4800" b="1" dirty="0" err="1">
                <a:latin typeface="Arial Black" pitchFamily="34" charset="0"/>
              </a:rPr>
              <a:t>anything</a:t>
            </a:r>
            <a:r>
              <a:rPr lang="it-IT" sz="4800" b="1" dirty="0">
                <a:latin typeface="Arial Black" pitchFamily="34" charset="0"/>
              </a:rPr>
              <a:t> strange?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96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Palmieri\Desktop\1\cu visona\QvsE_TOT_Nb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901" y="264193"/>
            <a:ext cx="9781413" cy="68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6887" y="219998"/>
            <a:ext cx="949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 Black" pitchFamily="34" charset="0"/>
              </a:rPr>
              <a:t>Sputtering</a:t>
            </a:r>
            <a:r>
              <a:rPr lang="it-IT" sz="2400" dirty="0" smtClean="0">
                <a:latin typeface="Arial Black" pitchFamily="34" charset="0"/>
              </a:rPr>
              <a:t> of a </a:t>
            </a:r>
            <a:r>
              <a:rPr lang="it-IT" sz="2800" dirty="0" smtClean="0">
                <a:solidFill>
                  <a:srgbClr val="FF0000"/>
                </a:solidFill>
                <a:latin typeface="Arial Black" pitchFamily="34" charset="0"/>
              </a:rPr>
              <a:t>Cu </a:t>
            </a:r>
            <a:r>
              <a:rPr lang="it-IT" sz="2800" dirty="0" err="1" smtClean="0">
                <a:solidFill>
                  <a:srgbClr val="FF0000"/>
                </a:solidFill>
                <a:latin typeface="Arial Black" pitchFamily="34" charset="0"/>
              </a:rPr>
              <a:t>overlayer</a:t>
            </a:r>
            <a:r>
              <a:rPr lang="it-IT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err="1" smtClean="0">
                <a:latin typeface="Arial Black" pitchFamily="34" charset="0"/>
              </a:rPr>
              <a:t>onto</a:t>
            </a:r>
            <a:r>
              <a:rPr lang="it-IT" sz="2400" dirty="0" smtClean="0">
                <a:latin typeface="Arial Black" pitchFamily="34" charset="0"/>
              </a:rPr>
              <a:t> a Nb 6GHz </a:t>
            </a:r>
            <a:r>
              <a:rPr lang="it-IT" sz="2400" dirty="0" err="1" smtClean="0">
                <a:latin typeface="Arial Black" pitchFamily="34" charset="0"/>
              </a:rPr>
              <a:t>cavity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2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5" name="Picture 3" descr="C:\Users\Palmieri\Desktop\1\cu visona\Nb119_annealed_Qv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176" y="-179388"/>
            <a:ext cx="10326688" cy="72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pPr eaLnBrk="1" hangingPunct="1"/>
            <a:r>
              <a:rPr lang="en-US" dirty="0" smtClean="0"/>
              <a:t>Sketch of the furnace</a:t>
            </a:r>
          </a:p>
        </p:txBody>
      </p:sp>
      <p:sp>
        <p:nvSpPr>
          <p:cNvPr id="10" name="9 Elipse"/>
          <p:cNvSpPr/>
          <p:nvPr/>
        </p:nvSpPr>
        <p:spPr>
          <a:xfrm>
            <a:off x="3167063" y="4413250"/>
            <a:ext cx="288925" cy="287338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3095625" y="3933825"/>
            <a:ext cx="288925" cy="287338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3095625" y="3452813"/>
            <a:ext cx="288925" cy="288925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3095625" y="2973388"/>
            <a:ext cx="288925" cy="287337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2195736" y="4053072"/>
            <a:ext cx="288032" cy="288032"/>
          </a:xfrm>
          <a:prstGeom prst="ellipse">
            <a:avLst/>
          </a:prstGeom>
          <a:solidFill>
            <a:srgbClr val="9966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2195736" y="3573018"/>
            <a:ext cx="288032" cy="288032"/>
          </a:xfrm>
          <a:prstGeom prst="ellipse">
            <a:avLst/>
          </a:prstGeom>
          <a:solidFill>
            <a:srgbClr val="9966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2195736" y="3092964"/>
            <a:ext cx="288032" cy="288032"/>
          </a:xfrm>
          <a:prstGeom prst="ellipse">
            <a:avLst/>
          </a:prstGeom>
          <a:solidFill>
            <a:srgbClr val="9966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2195736" y="2612910"/>
            <a:ext cx="288032" cy="288032"/>
          </a:xfrm>
          <a:prstGeom prst="ellipse">
            <a:avLst/>
          </a:prstGeom>
          <a:solidFill>
            <a:srgbClr val="9966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2195736" y="4509120"/>
            <a:ext cx="288032" cy="288032"/>
          </a:xfrm>
          <a:prstGeom prst="ellipse">
            <a:avLst/>
          </a:prstGeom>
          <a:solidFill>
            <a:srgbClr val="9966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2771775" y="1628775"/>
            <a:ext cx="936625" cy="4392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2411760" y="1412776"/>
            <a:ext cx="1584176" cy="4320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2483768" y="5805264"/>
            <a:ext cx="1584176" cy="4320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25 Conector recto"/>
          <p:cNvCxnSpPr/>
          <p:nvPr/>
        </p:nvCxnSpPr>
        <p:spPr>
          <a:xfrm>
            <a:off x="1403350" y="6021388"/>
            <a:ext cx="1081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2339975" y="5949950"/>
            <a:ext cx="144463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3" name="32 Conector recto"/>
          <p:cNvCxnSpPr/>
          <p:nvPr/>
        </p:nvCxnSpPr>
        <p:spPr>
          <a:xfrm flipH="1" flipV="1">
            <a:off x="1331913" y="2205038"/>
            <a:ext cx="71437" cy="381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227013" y="2276475"/>
            <a:ext cx="865187" cy="37449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36 Rectángulo"/>
          <p:cNvSpPr/>
          <p:nvPr/>
        </p:nvSpPr>
        <p:spPr>
          <a:xfrm>
            <a:off x="587375" y="1989138"/>
            <a:ext cx="144463" cy="431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Rectángulo"/>
          <p:cNvSpPr/>
          <p:nvPr/>
        </p:nvSpPr>
        <p:spPr>
          <a:xfrm>
            <a:off x="407988" y="1844675"/>
            <a:ext cx="503237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Rectángulo"/>
          <p:cNvSpPr/>
          <p:nvPr/>
        </p:nvSpPr>
        <p:spPr>
          <a:xfrm>
            <a:off x="971550" y="2087563"/>
            <a:ext cx="144463" cy="1444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Rectángulo"/>
          <p:cNvSpPr/>
          <p:nvPr/>
        </p:nvSpPr>
        <p:spPr>
          <a:xfrm>
            <a:off x="660400" y="2133600"/>
            <a:ext cx="574675" cy="71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2" name="41 Conector recto"/>
          <p:cNvCxnSpPr/>
          <p:nvPr/>
        </p:nvCxnSpPr>
        <p:spPr>
          <a:xfrm>
            <a:off x="1116013" y="2151063"/>
            <a:ext cx="215900" cy="53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Flecha doblada"/>
          <p:cNvSpPr/>
          <p:nvPr/>
        </p:nvSpPr>
        <p:spPr>
          <a:xfrm rot="10800000" flipV="1">
            <a:off x="539750" y="1052513"/>
            <a:ext cx="2736850" cy="360362"/>
          </a:xfrm>
          <a:prstGeom prst="bentArrow">
            <a:avLst/>
          </a:prstGeom>
          <a:solidFill>
            <a:srgbClr val="FFFF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095625" y="2997200"/>
            <a:ext cx="288925" cy="5032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48 Elipse"/>
          <p:cNvSpPr/>
          <p:nvPr/>
        </p:nvSpPr>
        <p:spPr>
          <a:xfrm>
            <a:off x="2916238" y="3284538"/>
            <a:ext cx="647700" cy="5762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49 Rectángulo"/>
          <p:cNvSpPr/>
          <p:nvPr/>
        </p:nvSpPr>
        <p:spPr>
          <a:xfrm>
            <a:off x="3095625" y="3644900"/>
            <a:ext cx="288925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9" name="58 Conector recto"/>
          <p:cNvCxnSpPr/>
          <p:nvPr/>
        </p:nvCxnSpPr>
        <p:spPr>
          <a:xfrm>
            <a:off x="3203575" y="1844675"/>
            <a:ext cx="0" cy="1152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87" name="Gruppo 2"/>
          <p:cNvGrpSpPr>
            <a:grpSpLocks/>
          </p:cNvGrpSpPr>
          <p:nvPr/>
        </p:nvGrpSpPr>
        <p:grpSpPr bwMode="auto">
          <a:xfrm>
            <a:off x="6875463" y="3411538"/>
            <a:ext cx="1697037" cy="611187"/>
            <a:chOff x="7073258" y="2649518"/>
            <a:chExt cx="1079500" cy="850920"/>
          </a:xfrm>
        </p:grpSpPr>
        <p:sp>
          <p:nvSpPr>
            <p:cNvPr id="71" name="70 Rectángulo"/>
            <p:cNvSpPr/>
            <p:nvPr/>
          </p:nvSpPr>
          <p:spPr>
            <a:xfrm>
              <a:off x="7200106" y="2649518"/>
              <a:ext cx="828278" cy="85092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49" name="71 CuadroTexto"/>
            <p:cNvSpPr txBox="1">
              <a:spLocks noChangeArrowheads="1"/>
            </p:cNvSpPr>
            <p:nvPr/>
          </p:nvSpPr>
          <p:spPr bwMode="auto">
            <a:xfrm>
              <a:off x="7073258" y="2847642"/>
              <a:ext cx="1079500" cy="51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Work head</a:t>
              </a:r>
            </a:p>
          </p:txBody>
        </p:sp>
      </p:grpSp>
      <p:grpSp>
        <p:nvGrpSpPr>
          <p:cNvPr id="6188" name="Gruppo 1"/>
          <p:cNvGrpSpPr>
            <a:grpSpLocks/>
          </p:cNvGrpSpPr>
          <p:nvPr/>
        </p:nvGrpSpPr>
        <p:grpSpPr bwMode="auto">
          <a:xfrm>
            <a:off x="6443663" y="4797425"/>
            <a:ext cx="2449512" cy="1800225"/>
            <a:chOff x="6444207" y="4437112"/>
            <a:chExt cx="2448273" cy="1800200"/>
          </a:xfrm>
        </p:grpSpPr>
        <p:sp>
          <p:nvSpPr>
            <p:cNvPr id="74" name="73 Rectángulo"/>
            <p:cNvSpPr/>
            <p:nvPr/>
          </p:nvSpPr>
          <p:spPr>
            <a:xfrm>
              <a:off x="6444207" y="4437112"/>
              <a:ext cx="2448273" cy="180020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6659998" y="4653009"/>
              <a:ext cx="1080540" cy="5762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37" name="75 CuadroTexto"/>
            <p:cNvSpPr txBox="1">
              <a:spLocks noChangeArrowheads="1"/>
            </p:cNvSpPr>
            <p:nvPr/>
          </p:nvSpPr>
          <p:spPr bwMode="auto">
            <a:xfrm>
              <a:off x="6804025" y="4724400"/>
              <a:ext cx="10080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15 KW</a:t>
              </a:r>
            </a:p>
          </p:txBody>
        </p:sp>
        <p:sp>
          <p:nvSpPr>
            <p:cNvPr id="77" name="76 Elipse"/>
            <p:cNvSpPr/>
            <p:nvPr/>
          </p:nvSpPr>
          <p:spPr>
            <a:xfrm>
              <a:off x="8387910" y="4653009"/>
              <a:ext cx="144390" cy="1444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77 Elipse"/>
            <p:cNvSpPr/>
            <p:nvPr/>
          </p:nvSpPr>
          <p:spPr>
            <a:xfrm>
              <a:off x="8540233" y="4805407"/>
              <a:ext cx="144390" cy="1444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78 Elipse"/>
            <p:cNvSpPr/>
            <p:nvPr/>
          </p:nvSpPr>
          <p:spPr>
            <a:xfrm>
              <a:off x="8243521" y="4797470"/>
              <a:ext cx="144389" cy="144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79 Elipse"/>
            <p:cNvSpPr/>
            <p:nvPr/>
          </p:nvSpPr>
          <p:spPr>
            <a:xfrm>
              <a:off x="8387910" y="4957805"/>
              <a:ext cx="144390" cy="1444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6732986" y="5516597"/>
              <a:ext cx="647372" cy="4317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6877375" y="5659470"/>
              <a:ext cx="142803" cy="2174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7093166" y="5659470"/>
              <a:ext cx="144390" cy="2174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45" name="83 CuadroTexto"/>
            <p:cNvSpPr txBox="1">
              <a:spLocks noChangeArrowheads="1"/>
            </p:cNvSpPr>
            <p:nvPr/>
          </p:nvSpPr>
          <p:spPr bwMode="auto">
            <a:xfrm>
              <a:off x="7667625" y="5446713"/>
              <a:ext cx="1081088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Power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supply</a:t>
              </a:r>
            </a:p>
          </p:txBody>
        </p:sp>
      </p:grpSp>
      <p:sp>
        <p:nvSpPr>
          <p:cNvPr id="88" name="87 Rectángulo"/>
          <p:cNvSpPr/>
          <p:nvPr/>
        </p:nvSpPr>
        <p:spPr>
          <a:xfrm>
            <a:off x="4932363" y="3284538"/>
            <a:ext cx="1152525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88 Rectángulo"/>
          <p:cNvSpPr/>
          <p:nvPr/>
        </p:nvSpPr>
        <p:spPr>
          <a:xfrm>
            <a:off x="4787900" y="3429000"/>
            <a:ext cx="288925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1" name="90 Conector recto"/>
          <p:cNvCxnSpPr>
            <a:stCxn id="88" idx="2"/>
          </p:cNvCxnSpPr>
          <p:nvPr/>
        </p:nvCxnSpPr>
        <p:spPr>
          <a:xfrm flipH="1">
            <a:off x="5219700" y="3789363"/>
            <a:ext cx="288925" cy="5762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92 Conector recto"/>
          <p:cNvCxnSpPr>
            <a:stCxn id="88" idx="2"/>
          </p:cNvCxnSpPr>
          <p:nvPr/>
        </p:nvCxnSpPr>
        <p:spPr>
          <a:xfrm>
            <a:off x="5508625" y="3789363"/>
            <a:ext cx="431800" cy="5762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94 Conector recto"/>
          <p:cNvCxnSpPr>
            <a:stCxn id="89" idx="1"/>
            <a:endCxn id="49" idx="6"/>
          </p:cNvCxnSpPr>
          <p:nvPr/>
        </p:nvCxnSpPr>
        <p:spPr>
          <a:xfrm flipH="1">
            <a:off x="3563938" y="3536950"/>
            <a:ext cx="1223962" cy="365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95 Elipse"/>
          <p:cNvSpPr/>
          <p:nvPr/>
        </p:nvSpPr>
        <p:spPr>
          <a:xfrm>
            <a:off x="3923928" y="4077074"/>
            <a:ext cx="288032" cy="288032"/>
          </a:xfrm>
          <a:prstGeom prst="ellipse">
            <a:avLst/>
          </a:prstGeom>
          <a:solidFill>
            <a:srgbClr val="9966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96 Elipse"/>
          <p:cNvSpPr/>
          <p:nvPr/>
        </p:nvSpPr>
        <p:spPr>
          <a:xfrm>
            <a:off x="3923928" y="3597020"/>
            <a:ext cx="288032" cy="288032"/>
          </a:xfrm>
          <a:prstGeom prst="ellipse">
            <a:avLst/>
          </a:prstGeom>
          <a:solidFill>
            <a:srgbClr val="9966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97 Elipse"/>
          <p:cNvSpPr/>
          <p:nvPr/>
        </p:nvSpPr>
        <p:spPr>
          <a:xfrm>
            <a:off x="3923928" y="3116966"/>
            <a:ext cx="288032" cy="288032"/>
          </a:xfrm>
          <a:prstGeom prst="ellipse">
            <a:avLst/>
          </a:prstGeom>
          <a:solidFill>
            <a:srgbClr val="9966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98 Elipse"/>
          <p:cNvSpPr/>
          <p:nvPr/>
        </p:nvSpPr>
        <p:spPr>
          <a:xfrm>
            <a:off x="3923928" y="2636912"/>
            <a:ext cx="288032" cy="288032"/>
          </a:xfrm>
          <a:prstGeom prst="ellipse">
            <a:avLst/>
          </a:prstGeom>
          <a:solidFill>
            <a:srgbClr val="9966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99 Elipse"/>
          <p:cNvSpPr/>
          <p:nvPr/>
        </p:nvSpPr>
        <p:spPr>
          <a:xfrm>
            <a:off x="3923928" y="4533122"/>
            <a:ext cx="288032" cy="288032"/>
          </a:xfrm>
          <a:prstGeom prst="ellipse">
            <a:avLst/>
          </a:prstGeom>
          <a:solidFill>
            <a:srgbClr val="9966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1" name="100 Conector recto"/>
          <p:cNvCxnSpPr/>
          <p:nvPr/>
        </p:nvCxnSpPr>
        <p:spPr>
          <a:xfrm flipH="1" flipV="1">
            <a:off x="3492500" y="3429000"/>
            <a:ext cx="129540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10" name="103 CuadroTexto"/>
          <p:cNvSpPr txBox="1">
            <a:spLocks noChangeArrowheads="1"/>
          </p:cNvSpPr>
          <p:nvPr/>
        </p:nvSpPr>
        <p:spPr bwMode="auto">
          <a:xfrm>
            <a:off x="4932363" y="3357563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Pyrometer</a:t>
            </a:r>
          </a:p>
        </p:txBody>
      </p:sp>
      <p:sp>
        <p:nvSpPr>
          <p:cNvPr id="107" name="106 Flecha doblada"/>
          <p:cNvSpPr/>
          <p:nvPr/>
        </p:nvSpPr>
        <p:spPr>
          <a:xfrm rot="5400000">
            <a:off x="7200107" y="2529681"/>
            <a:ext cx="503238" cy="720725"/>
          </a:xfrm>
          <a:prstGeom prst="ben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107 Rectángulo redondeado"/>
          <p:cNvSpPr/>
          <p:nvPr/>
        </p:nvSpPr>
        <p:spPr>
          <a:xfrm>
            <a:off x="4283075" y="2638425"/>
            <a:ext cx="2808288" cy="125413"/>
          </a:xfrm>
          <a:prstGeom prst="round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72 Flecha arriba y abajo"/>
          <p:cNvSpPr/>
          <p:nvPr/>
        </p:nvSpPr>
        <p:spPr>
          <a:xfrm>
            <a:off x="7560331" y="4148931"/>
            <a:ext cx="216024" cy="575989"/>
          </a:xfrm>
          <a:prstGeom prst="up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19" name="115 CuadroTexto"/>
          <p:cNvSpPr txBox="1">
            <a:spLocks noChangeArrowheads="1"/>
          </p:cNvSpPr>
          <p:nvPr/>
        </p:nvSpPr>
        <p:spPr bwMode="auto">
          <a:xfrm>
            <a:off x="179388" y="3284538"/>
            <a:ext cx="1008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Gas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bottle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220" name="116 CuadroTexto"/>
          <p:cNvSpPr txBox="1">
            <a:spLocks noChangeArrowheads="1"/>
          </p:cNvSpPr>
          <p:nvPr/>
        </p:nvSpPr>
        <p:spPr bwMode="auto">
          <a:xfrm>
            <a:off x="1979613" y="6372225"/>
            <a:ext cx="280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Low overpressure</a:t>
            </a:r>
          </a:p>
        </p:txBody>
      </p:sp>
      <p:sp>
        <p:nvSpPr>
          <p:cNvPr id="6221" name="118 CuadroTexto"/>
          <p:cNvSpPr txBox="1">
            <a:spLocks noChangeArrowheads="1"/>
          </p:cNvSpPr>
          <p:nvPr/>
        </p:nvSpPr>
        <p:spPr bwMode="auto">
          <a:xfrm>
            <a:off x="4572000" y="29876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(250-3000)ºC</a:t>
            </a:r>
          </a:p>
        </p:txBody>
      </p:sp>
      <p:sp>
        <p:nvSpPr>
          <p:cNvPr id="6222" name="119 CuadroTexto"/>
          <p:cNvSpPr txBox="1">
            <a:spLocks noChangeArrowheads="1"/>
          </p:cNvSpPr>
          <p:nvPr/>
        </p:nvSpPr>
        <p:spPr bwMode="auto">
          <a:xfrm>
            <a:off x="539750" y="76517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Exhaust gases</a:t>
            </a:r>
          </a:p>
        </p:txBody>
      </p:sp>
      <p:sp>
        <p:nvSpPr>
          <p:cNvPr id="121" name="120 CuadroTexto"/>
          <p:cNvSpPr txBox="1"/>
          <p:nvPr/>
        </p:nvSpPr>
        <p:spPr>
          <a:xfrm>
            <a:off x="1979613" y="2133600"/>
            <a:ext cx="576262" cy="3683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Coil</a:t>
            </a:r>
          </a:p>
        </p:txBody>
      </p:sp>
      <p:sp>
        <p:nvSpPr>
          <p:cNvPr id="6224" name="121 CuadroTexto"/>
          <p:cNvSpPr txBox="1">
            <a:spLocks noChangeArrowheads="1"/>
          </p:cNvSpPr>
          <p:nvPr/>
        </p:nvSpPr>
        <p:spPr bwMode="auto">
          <a:xfrm>
            <a:off x="1403350" y="5373688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Input gas</a:t>
            </a:r>
          </a:p>
        </p:txBody>
      </p:sp>
      <p:sp>
        <p:nvSpPr>
          <p:cNvPr id="66" name="65 Rectángulo"/>
          <p:cNvSpPr/>
          <p:nvPr/>
        </p:nvSpPr>
        <p:spPr>
          <a:xfrm>
            <a:off x="2987675" y="2924175"/>
            <a:ext cx="5048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66 Rectángulo"/>
          <p:cNvSpPr/>
          <p:nvPr/>
        </p:nvSpPr>
        <p:spPr>
          <a:xfrm>
            <a:off x="2987675" y="4149725"/>
            <a:ext cx="5048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227" name="Gruppo 69"/>
          <p:cNvGrpSpPr>
            <a:grpSpLocks/>
          </p:cNvGrpSpPr>
          <p:nvPr/>
        </p:nvGrpSpPr>
        <p:grpSpPr bwMode="auto">
          <a:xfrm>
            <a:off x="4603750" y="1292225"/>
            <a:ext cx="2416175" cy="650875"/>
            <a:chOff x="7060479" y="2649518"/>
            <a:chExt cx="1079500" cy="904089"/>
          </a:xfrm>
        </p:grpSpPr>
        <p:sp>
          <p:nvSpPr>
            <p:cNvPr id="72" name="70 Rectángulo"/>
            <p:cNvSpPr/>
            <p:nvPr/>
          </p:nvSpPr>
          <p:spPr>
            <a:xfrm>
              <a:off x="7200106" y="2649518"/>
              <a:ext cx="828278" cy="85092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32" name="71 CuadroTexto"/>
            <p:cNvSpPr txBox="1">
              <a:spLocks noChangeArrowheads="1"/>
            </p:cNvSpPr>
            <p:nvPr/>
          </p:nvSpPr>
          <p:spPr bwMode="auto">
            <a:xfrm>
              <a:off x="7060479" y="2655107"/>
              <a:ext cx="1079500" cy="8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Cavity or Sample</a:t>
              </a:r>
            </a:p>
          </p:txBody>
        </p:sp>
      </p:grpSp>
      <p:cxnSp>
        <p:nvCxnSpPr>
          <p:cNvPr id="84" name="Connettore 2 83"/>
          <p:cNvCxnSpPr>
            <a:endCxn id="48" idx="3"/>
          </p:cNvCxnSpPr>
          <p:nvPr/>
        </p:nvCxnSpPr>
        <p:spPr>
          <a:xfrm flipH="1">
            <a:off x="3384550" y="1903413"/>
            <a:ext cx="1457325" cy="134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1" descr="C:\Users\Dario\Desktop\Nicolò\119\annealing\Annealing\119anneal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0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328592"/>
          </a:xfrm>
        </p:spPr>
        <p:txBody>
          <a:bodyPr>
            <a:normAutofit lnSpcReduction="10000"/>
          </a:bodyPr>
          <a:lstStyle/>
          <a:p>
            <a:r>
              <a:rPr lang="it-IT" sz="3300" dirty="0" err="1">
                <a:latin typeface="Arial Black" pitchFamily="34" charset="0"/>
              </a:rPr>
              <a:t>We</a:t>
            </a:r>
            <a:r>
              <a:rPr lang="it-IT" sz="3300" dirty="0">
                <a:latin typeface="Arial Black" pitchFamily="34" charset="0"/>
              </a:rPr>
              <a:t> </a:t>
            </a:r>
            <a:r>
              <a:rPr lang="it-IT" sz="3300" dirty="0" err="1">
                <a:latin typeface="Arial Black" pitchFamily="34" charset="0"/>
              </a:rPr>
              <a:t>took</a:t>
            </a:r>
            <a:r>
              <a:rPr lang="it-IT" sz="3300" dirty="0">
                <a:latin typeface="Arial Black" pitchFamily="34" charset="0"/>
              </a:rPr>
              <a:t> a </a:t>
            </a:r>
            <a:r>
              <a:rPr lang="it-IT" sz="3300" dirty="0" err="1">
                <a:latin typeface="Arial Black" pitchFamily="34" charset="0"/>
              </a:rPr>
              <a:t>contaminated</a:t>
            </a:r>
            <a:r>
              <a:rPr lang="it-IT" sz="3300" dirty="0">
                <a:latin typeface="Arial Black" pitchFamily="34" charset="0"/>
              </a:rPr>
              <a:t> </a:t>
            </a:r>
            <a:r>
              <a:rPr lang="it-IT" sz="3300" dirty="0" err="1" smtClean="0">
                <a:latin typeface="Arial Black" pitchFamily="34" charset="0"/>
              </a:rPr>
              <a:t>cavity</a:t>
            </a:r>
            <a:r>
              <a:rPr lang="it-IT" sz="3300" dirty="0" smtClean="0">
                <a:latin typeface="Arial Black" pitchFamily="34" charset="0"/>
              </a:rPr>
              <a:t>, </a:t>
            </a:r>
            <a:r>
              <a:rPr lang="it-IT" sz="3300" dirty="0" err="1">
                <a:latin typeface="Arial Black" pitchFamily="34" charset="0"/>
              </a:rPr>
              <a:t>exposed</a:t>
            </a:r>
            <a:r>
              <a:rPr lang="it-IT" sz="3300" dirty="0">
                <a:latin typeface="Arial Black" pitchFamily="34" charset="0"/>
              </a:rPr>
              <a:t> to air for </a:t>
            </a:r>
            <a:r>
              <a:rPr lang="it-IT" sz="3300" dirty="0" err="1">
                <a:latin typeface="Arial Black" pitchFamily="34" charset="0"/>
              </a:rPr>
              <a:t>years</a:t>
            </a:r>
            <a:r>
              <a:rPr lang="it-IT" sz="3300" dirty="0">
                <a:latin typeface="Arial Black" pitchFamily="34" charset="0"/>
              </a:rPr>
              <a:t> and with a Q </a:t>
            </a:r>
            <a:r>
              <a:rPr lang="it-IT" sz="3300" dirty="0" err="1">
                <a:latin typeface="Arial Black" pitchFamily="34" charset="0"/>
              </a:rPr>
              <a:t>around</a:t>
            </a:r>
            <a:r>
              <a:rPr lang="it-IT" sz="3300" dirty="0">
                <a:latin typeface="Arial Black" pitchFamily="34" charset="0"/>
              </a:rPr>
              <a:t> </a:t>
            </a:r>
            <a:r>
              <a:rPr lang="it-IT" sz="3300" dirty="0" smtClean="0">
                <a:latin typeface="Arial Black" pitchFamily="34" charset="0"/>
              </a:rPr>
              <a:t>1e+6</a:t>
            </a:r>
          </a:p>
          <a:p>
            <a:endParaRPr lang="it-IT" sz="3300" dirty="0" smtClean="0">
              <a:latin typeface="Arial Black" pitchFamily="34" charset="0"/>
            </a:endParaRPr>
          </a:p>
          <a:p>
            <a:r>
              <a:rPr lang="it-IT" sz="3300" dirty="0" err="1" smtClean="0">
                <a:latin typeface="Arial Black" pitchFamily="34" charset="0"/>
              </a:rPr>
              <a:t>We</a:t>
            </a:r>
            <a:r>
              <a:rPr lang="it-IT" sz="3300" dirty="0" smtClean="0">
                <a:latin typeface="Arial Black" pitchFamily="34" charset="0"/>
              </a:rPr>
              <a:t> </a:t>
            </a:r>
            <a:r>
              <a:rPr lang="it-IT" sz="3300" dirty="0" err="1" smtClean="0">
                <a:latin typeface="Arial Black" pitchFamily="34" charset="0"/>
              </a:rPr>
              <a:t>treated</a:t>
            </a:r>
            <a:r>
              <a:rPr lang="it-IT" sz="3300" dirty="0" smtClean="0">
                <a:latin typeface="Arial Black" pitchFamily="34" charset="0"/>
              </a:rPr>
              <a:t> </a:t>
            </a:r>
            <a:r>
              <a:rPr lang="it-IT" sz="3300" dirty="0" err="1" smtClean="0">
                <a:latin typeface="Arial Black" pitchFamily="34" charset="0"/>
              </a:rPr>
              <a:t>at</a:t>
            </a:r>
            <a:r>
              <a:rPr lang="it-IT" sz="3300" dirty="0" smtClean="0">
                <a:latin typeface="Arial Black" pitchFamily="34" charset="0"/>
              </a:rPr>
              <a:t> 2000°C for </a:t>
            </a:r>
            <a:r>
              <a:rPr lang="it-IT" sz="3300" dirty="0" err="1" smtClean="0">
                <a:latin typeface="Arial Black" pitchFamily="34" charset="0"/>
              </a:rPr>
              <a:t>only</a:t>
            </a:r>
            <a:r>
              <a:rPr lang="it-IT" sz="3300" dirty="0" smtClean="0">
                <a:latin typeface="Arial Black" pitchFamily="34" charset="0"/>
              </a:rPr>
              <a:t> a </a:t>
            </a:r>
            <a:r>
              <a:rPr lang="it-IT" sz="3300" dirty="0" err="1" smtClean="0">
                <a:latin typeface="Arial Black" pitchFamily="34" charset="0"/>
              </a:rPr>
              <a:t>few</a:t>
            </a:r>
            <a:r>
              <a:rPr lang="it-IT" sz="3300" dirty="0" smtClean="0">
                <a:latin typeface="Arial Black" pitchFamily="34" charset="0"/>
              </a:rPr>
              <a:t> </a:t>
            </a:r>
            <a:r>
              <a:rPr lang="it-IT" sz="3300" dirty="0" err="1" smtClean="0">
                <a:latin typeface="Arial Black" pitchFamily="34" charset="0"/>
              </a:rPr>
              <a:t>tenths</a:t>
            </a:r>
            <a:r>
              <a:rPr lang="it-IT" sz="3300" dirty="0" smtClean="0">
                <a:latin typeface="Arial Black" pitchFamily="34" charset="0"/>
              </a:rPr>
              <a:t> of </a:t>
            </a:r>
            <a:r>
              <a:rPr lang="it-IT" sz="3300" dirty="0" err="1" smtClean="0">
                <a:latin typeface="Arial Black" pitchFamily="34" charset="0"/>
              </a:rPr>
              <a:t>seconds</a:t>
            </a:r>
            <a:r>
              <a:rPr lang="it-IT" sz="3300" dirty="0" smtClean="0">
                <a:latin typeface="Arial Black" pitchFamily="34" charset="0"/>
              </a:rPr>
              <a:t> </a:t>
            </a:r>
            <a:r>
              <a:rPr lang="it-IT" sz="3300" dirty="0" err="1" smtClean="0">
                <a:latin typeface="Arial Black" pitchFamily="34" charset="0"/>
              </a:rPr>
              <a:t>at</a:t>
            </a:r>
            <a:r>
              <a:rPr lang="it-IT" sz="3300" dirty="0" smtClean="0">
                <a:latin typeface="Arial Black" pitchFamily="34" charset="0"/>
              </a:rPr>
              <a:t> </a:t>
            </a:r>
            <a:r>
              <a:rPr lang="it-IT" sz="3300" dirty="0" err="1" smtClean="0">
                <a:latin typeface="Arial Black" pitchFamily="34" charset="0"/>
              </a:rPr>
              <a:t>atmospheric</a:t>
            </a:r>
            <a:r>
              <a:rPr lang="it-IT" sz="3300" dirty="0" smtClean="0">
                <a:latin typeface="Arial Black" pitchFamily="34" charset="0"/>
              </a:rPr>
              <a:t> pressure </a:t>
            </a:r>
            <a:r>
              <a:rPr lang="it-IT" sz="3800" b="1" dirty="0" err="1" smtClean="0">
                <a:solidFill>
                  <a:srgbClr val="FF0000"/>
                </a:solidFill>
                <a:latin typeface="Arial Black" pitchFamily="34" charset="0"/>
              </a:rPr>
              <a:t>without</a:t>
            </a:r>
            <a:r>
              <a:rPr lang="it-IT" sz="3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3800" b="1" dirty="0" err="1" smtClean="0">
                <a:solidFill>
                  <a:srgbClr val="FF0000"/>
                </a:solidFill>
                <a:latin typeface="Arial Black" pitchFamily="34" charset="0"/>
              </a:rPr>
              <a:t>using</a:t>
            </a:r>
            <a:r>
              <a:rPr lang="it-IT" sz="3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3800" b="1" dirty="0" err="1" smtClean="0">
                <a:solidFill>
                  <a:srgbClr val="FF0000"/>
                </a:solidFill>
                <a:latin typeface="Arial Black" pitchFamily="34" charset="0"/>
              </a:rPr>
              <a:t>vacuum</a:t>
            </a:r>
            <a:r>
              <a:rPr lang="it-IT" sz="3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it-IT" sz="3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it-IT" sz="3300" dirty="0">
              <a:latin typeface="Arial Black" pitchFamily="34" charset="0"/>
            </a:endParaRPr>
          </a:p>
          <a:p>
            <a:r>
              <a:rPr lang="it-IT" sz="3300" dirty="0" smtClean="0">
                <a:latin typeface="Arial Black" pitchFamily="34" charset="0"/>
              </a:rPr>
              <a:t>The Q </a:t>
            </a:r>
            <a:r>
              <a:rPr lang="it-IT" sz="3300" dirty="0" err="1" smtClean="0">
                <a:latin typeface="Arial Black" pitchFamily="34" charset="0"/>
              </a:rPr>
              <a:t>at</a:t>
            </a:r>
            <a:r>
              <a:rPr lang="it-IT" sz="3300" dirty="0" smtClean="0">
                <a:latin typeface="Arial Black" pitchFamily="34" charset="0"/>
              </a:rPr>
              <a:t> 1,8 K </a:t>
            </a:r>
            <a:r>
              <a:rPr lang="it-IT" sz="3300" dirty="0" err="1" smtClean="0">
                <a:latin typeface="Arial Black" pitchFamily="34" charset="0"/>
              </a:rPr>
              <a:t>jumped</a:t>
            </a:r>
            <a:r>
              <a:rPr lang="it-IT" sz="3300" dirty="0" smtClean="0">
                <a:latin typeface="Arial Black" pitchFamily="34" charset="0"/>
              </a:rPr>
              <a:t> up for 3 </a:t>
            </a:r>
            <a:r>
              <a:rPr lang="it-IT" sz="3300" dirty="0" err="1" smtClean="0">
                <a:latin typeface="Arial Black" pitchFamily="34" charset="0"/>
              </a:rPr>
              <a:t>orders</a:t>
            </a:r>
            <a:r>
              <a:rPr lang="it-IT" sz="3300" dirty="0" smtClean="0">
                <a:latin typeface="Arial Black" pitchFamily="34" charset="0"/>
              </a:rPr>
              <a:t> of </a:t>
            </a:r>
            <a:r>
              <a:rPr lang="it-IT" sz="3300" dirty="0" err="1" smtClean="0">
                <a:latin typeface="Arial Black" pitchFamily="34" charset="0"/>
              </a:rPr>
              <a:t>magnitede</a:t>
            </a:r>
            <a:endParaRPr lang="it-IT" sz="3300" dirty="0" smtClean="0">
              <a:latin typeface="Arial Black" pitchFamily="34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51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5" name="Picture 3" descr="C:\Users\Palmieri\Desktop\1\cu visona\Nb119_annealed_Qv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50" y="-179388"/>
            <a:ext cx="10326688" cy="72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 descr="C:\Users\Palmieri\Desktop\1\cu visona\Nuova cartella\Nb115_Qv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7384"/>
            <a:ext cx="9572907" cy="67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Palmieri\Desktop\1\cu visona\Nb120_annealed_Qv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50" y="-179388"/>
            <a:ext cx="10326688" cy="72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Arial Black" pitchFamily="34" charset="0"/>
              </a:rPr>
              <a:t>We</a:t>
            </a:r>
            <a:r>
              <a:rPr lang="it-IT" dirty="0" smtClean="0">
                <a:latin typeface="Arial Black" pitchFamily="34" charset="0"/>
              </a:rPr>
              <a:t> </a:t>
            </a:r>
            <a:r>
              <a:rPr lang="it-IT" dirty="0" err="1" smtClean="0">
                <a:latin typeface="Arial Black" pitchFamily="34" charset="0"/>
              </a:rPr>
              <a:t>did</a:t>
            </a:r>
            <a:r>
              <a:rPr lang="it-IT" dirty="0" smtClean="0">
                <a:latin typeface="Arial Black" pitchFamily="34" charset="0"/>
              </a:rPr>
              <a:t> </a:t>
            </a:r>
            <a:r>
              <a:rPr lang="it-IT" dirty="0" err="1" smtClean="0">
                <a:latin typeface="Arial Black" pitchFamily="34" charset="0"/>
              </a:rPr>
              <a:t>not</a:t>
            </a:r>
            <a:r>
              <a:rPr lang="it-IT" dirty="0" smtClean="0">
                <a:latin typeface="Arial Black" pitchFamily="34" charset="0"/>
              </a:rPr>
              <a:t> </a:t>
            </a:r>
            <a:r>
              <a:rPr lang="it-IT" dirty="0" err="1" smtClean="0">
                <a:latin typeface="Arial Black" pitchFamily="34" charset="0"/>
              </a:rPr>
              <a:t>act</a:t>
            </a:r>
            <a:r>
              <a:rPr lang="it-IT" dirty="0" smtClean="0">
                <a:latin typeface="Arial Black" pitchFamily="34" charset="0"/>
              </a:rPr>
              <a:t> </a:t>
            </a:r>
            <a:r>
              <a:rPr lang="it-IT" dirty="0" err="1" smtClean="0">
                <a:latin typeface="Arial Black" pitchFamily="34" charset="0"/>
              </a:rPr>
              <a:t>onto</a:t>
            </a:r>
            <a:r>
              <a:rPr lang="it-IT" dirty="0" smtClean="0">
                <a:latin typeface="Arial Black" pitchFamily="34" charset="0"/>
              </a:rPr>
              <a:t> </a:t>
            </a:r>
            <a:r>
              <a:rPr lang="it-IT" dirty="0" err="1" smtClean="0">
                <a:latin typeface="Arial Black" pitchFamily="34" charset="0"/>
              </a:rPr>
              <a:t>R</a:t>
            </a:r>
            <a:r>
              <a:rPr lang="it-IT" baseline="-25000" dirty="0" err="1">
                <a:latin typeface="Arial Black" pitchFamily="34" charset="0"/>
              </a:rPr>
              <a:t>R</a:t>
            </a:r>
            <a:r>
              <a:rPr lang="it-IT" baseline="-25000" dirty="0" err="1" smtClean="0">
                <a:latin typeface="Arial Black" pitchFamily="34" charset="0"/>
              </a:rPr>
              <a:t>es</a:t>
            </a:r>
            <a:r>
              <a:rPr lang="it-IT" dirty="0" smtClean="0">
                <a:latin typeface="Arial Black" pitchFamily="34" charset="0"/>
              </a:rPr>
              <a:t>.</a:t>
            </a:r>
            <a:br>
              <a:rPr lang="it-IT" dirty="0" smtClean="0">
                <a:latin typeface="Arial Black" pitchFamily="34" charset="0"/>
              </a:rPr>
            </a:b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We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acted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 Black" pitchFamily="34" charset="0"/>
              </a:rPr>
              <a:t>onto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 R</a:t>
            </a:r>
            <a:r>
              <a:rPr lang="it-IT" baseline="-25000" dirty="0" smtClean="0">
                <a:solidFill>
                  <a:srgbClr val="FF0000"/>
                </a:solidFill>
                <a:latin typeface="Arial Black" pitchFamily="34" charset="0"/>
              </a:rPr>
              <a:t>BCS</a:t>
            </a:r>
            <a:r>
              <a:rPr lang="it-IT" dirty="0" smtClean="0">
                <a:latin typeface="Arial Black" pitchFamily="34" charset="0"/>
              </a:rPr>
              <a:t>!!!</a:t>
            </a:r>
            <a:endParaRPr lang="it-IT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C:\Users\Dario\Desktop\Nicolò\report misure rf\Rs_anneal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" y="1628800"/>
            <a:ext cx="9144000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9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678436" y="4653136"/>
            <a:ext cx="3709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 </a:t>
            </a:r>
            <a:r>
              <a:rPr lang="it-IT" sz="4400" u="none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Ghz</a:t>
            </a:r>
            <a:r>
              <a:rPr lang="it-IT" sz="4400" u="none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it-IT" sz="4400" u="none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@4,2K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4246" r="11615" b="2794"/>
          <a:stretch>
            <a:fillRect/>
          </a:stretch>
        </p:blipFill>
        <p:spPr bwMode="auto">
          <a:xfrm>
            <a:off x="-108520" y="-235618"/>
            <a:ext cx="9144000" cy="70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932040" y="36450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Bulk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115616" y="3311191"/>
            <a:ext cx="4392488" cy="0"/>
          </a:xfrm>
          <a:prstGeom prst="line">
            <a:avLst/>
          </a:prstGeom>
          <a:ln w="28575">
            <a:solidFill>
              <a:schemeClr val="tx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796136" y="30689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 Black" pitchFamily="34" charset="0"/>
              </a:rPr>
              <a:t>BCS</a:t>
            </a:r>
            <a:r>
              <a:rPr lang="it-IT" sz="2400" baseline="-25000" dirty="0" smtClean="0">
                <a:latin typeface="Arial Black" pitchFamily="34" charset="0"/>
              </a:rPr>
              <a:t>NB</a:t>
            </a:r>
            <a:endParaRPr lang="it-IT" sz="2400" baseline="-25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atin typeface="Arial Black" pitchFamily="34" charset="0"/>
              </a:rPr>
              <a:t>CONCLUSIONS</a:t>
            </a: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it-IT" b="1" dirty="0">
                <a:solidFill>
                  <a:srgbClr val="FF0000"/>
                </a:solidFill>
                <a:latin typeface="Arial Black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latin typeface="Arial Black" pitchFamily="34" charset="0"/>
              </a:rPr>
              <a:t>A new treatment of the of </a:t>
            </a:r>
            <a:r>
              <a:rPr lang="it-IT" sz="4000" b="1" dirty="0" smtClean="0">
                <a:solidFill>
                  <a:srgbClr val="FF0000"/>
                </a:solidFill>
                <a:latin typeface="Arial Black" pitchFamily="34" charset="0"/>
              </a:rPr>
              <a:t>time of the minute</a:t>
            </a:r>
            <a:r>
              <a:rPr lang="it-IT" sz="4000" b="1" dirty="0" smtClean="0">
                <a:latin typeface="Arial Black" pitchFamily="34" charset="0"/>
              </a:rPr>
              <a:t>, </a:t>
            </a:r>
            <a:r>
              <a:rPr lang="it-IT" sz="4000" b="1" dirty="0" err="1" smtClean="0">
                <a:latin typeface="Arial Black" pitchFamily="34" charset="0"/>
              </a:rPr>
              <a:t>at</a:t>
            </a:r>
            <a:r>
              <a:rPr lang="it-IT" sz="4000" b="1" dirty="0" smtClean="0">
                <a:latin typeface="Arial Black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 Black" pitchFamily="34" charset="0"/>
              </a:rPr>
              <a:t>temperatures</a:t>
            </a:r>
            <a:r>
              <a:rPr lang="it-IT" sz="4000" b="1" dirty="0" smtClean="0">
                <a:solidFill>
                  <a:srgbClr val="FF0000"/>
                </a:solidFill>
                <a:latin typeface="Arial Black" pitchFamily="34" charset="0"/>
              </a:rPr>
              <a:t> over 2000°C</a:t>
            </a:r>
            <a:r>
              <a:rPr lang="it-IT" sz="4000" b="1" dirty="0" smtClean="0">
                <a:latin typeface="Arial Black" pitchFamily="34" charset="0"/>
              </a:rPr>
              <a:t>,</a:t>
            </a:r>
            <a:r>
              <a:rPr lang="it-IT" sz="4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 Black" pitchFamily="34" charset="0"/>
              </a:rPr>
              <a:t>without</a:t>
            </a:r>
            <a:r>
              <a:rPr lang="it-IT" sz="4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 Black" pitchFamily="34" charset="0"/>
              </a:rPr>
              <a:t>using</a:t>
            </a:r>
            <a:r>
              <a:rPr lang="it-IT" sz="4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 Black" pitchFamily="34" charset="0"/>
              </a:rPr>
              <a:t>vacuum</a:t>
            </a:r>
            <a:r>
              <a:rPr lang="it-IT" sz="4000" b="1" dirty="0" smtClean="0">
                <a:latin typeface="Arial Black" pitchFamily="34" charset="0"/>
              </a:rPr>
              <a:t>, </a:t>
            </a:r>
            <a:r>
              <a:rPr lang="it-IT" sz="4000" b="1" dirty="0" err="1" smtClean="0">
                <a:latin typeface="Arial Black" pitchFamily="34" charset="0"/>
              </a:rPr>
              <a:t>allows</a:t>
            </a:r>
            <a:r>
              <a:rPr lang="it-IT" sz="4000" b="1" dirty="0" smtClean="0">
                <a:latin typeface="Arial Black" pitchFamily="34" charset="0"/>
              </a:rPr>
              <a:t> the </a:t>
            </a:r>
            <a:r>
              <a:rPr lang="it-IT" sz="4000" b="1" dirty="0" err="1" smtClean="0">
                <a:latin typeface="Arial Black" pitchFamily="34" charset="0"/>
              </a:rPr>
              <a:t>recovery</a:t>
            </a:r>
            <a:r>
              <a:rPr lang="it-IT" sz="4000" b="1" dirty="0" smtClean="0">
                <a:latin typeface="Arial Black" pitchFamily="34" charset="0"/>
              </a:rPr>
              <a:t> of performances of 6 GHz </a:t>
            </a:r>
            <a:r>
              <a:rPr lang="it-IT" sz="4000" b="1" dirty="0" err="1" smtClean="0">
                <a:latin typeface="Arial Black" pitchFamily="34" charset="0"/>
              </a:rPr>
              <a:t>cavities</a:t>
            </a:r>
            <a:endParaRPr lang="it-IT" sz="4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0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53526" y="-72635"/>
            <a:ext cx="9297526" cy="705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2195736" y="126876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it-IT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3"/>
          <p:cNvGrpSpPr/>
          <p:nvPr/>
        </p:nvGrpSpPr>
        <p:grpSpPr>
          <a:xfrm>
            <a:off x="323528" y="260648"/>
            <a:ext cx="8928992" cy="6192688"/>
            <a:chOff x="251520" y="476672"/>
            <a:chExt cx="8928992" cy="6192688"/>
          </a:xfrm>
        </p:grpSpPr>
        <p:sp>
          <p:nvSpPr>
            <p:cNvPr id="5" name="CasellaDiTesto 4"/>
            <p:cNvSpPr txBox="1"/>
            <p:nvPr/>
          </p:nvSpPr>
          <p:spPr>
            <a:xfrm>
              <a:off x="3203848" y="476672"/>
              <a:ext cx="5976664" cy="581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Nb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;    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Nb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800" b="1" baseline="-250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spcBef>
                  <a:spcPts val="3000"/>
                </a:spcBef>
              </a:pP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   d-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NbN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800" b="1" baseline="-25000" dirty="0" smtClean="0">
                  <a:solidFill>
                    <a:schemeClr val="accent3">
                      <a:lumMod val="50000"/>
                    </a:schemeClr>
                  </a:solidFill>
                </a:rPr>
                <a:t>1-x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;    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h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-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NbN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 (hexagonal); </a:t>
              </a:r>
            </a:p>
            <a:p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   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d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’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-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NbN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 (hexagonal);</a:t>
              </a:r>
            </a:p>
            <a:p>
              <a:pPr>
                <a:lnSpc>
                  <a:spcPct val="250000"/>
                </a:lnSpc>
                <a:spcBef>
                  <a:spcPts val="1200"/>
                </a:spcBef>
              </a:pP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rPr>
                <a:t>       b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-Nb</a:t>
              </a:r>
              <a:r>
                <a:rPr lang="en-US" sz="2800" b="1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N (hexagonal);   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rPr>
                <a:t>g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-Nb</a:t>
              </a:r>
              <a:r>
                <a:rPr lang="en-US" sz="2800" b="1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r>
                <a:rPr lang="en-US" sz="2800" b="1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3-x</a:t>
              </a:r>
            </a:p>
            <a:p>
              <a:pPr>
                <a:lnSpc>
                  <a:spcPct val="250000"/>
                </a:lnSpc>
              </a:pPr>
              <a:r>
                <a:rPr lang="en-US" sz="2800" b="1" dirty="0" smtClean="0">
                  <a:latin typeface="Symbol" pitchFamily="18" charset="2"/>
                </a:rPr>
                <a:t>           a</a:t>
              </a:r>
              <a:r>
                <a:rPr lang="en-US" sz="2800" b="1" dirty="0" smtClean="0"/>
                <a:t>-</a:t>
              </a:r>
              <a:r>
                <a:rPr lang="en-US" sz="2800" b="1" dirty="0" err="1" smtClean="0"/>
                <a:t>Nb</a:t>
              </a:r>
              <a:r>
                <a:rPr lang="en-US" sz="2800" b="1" dirty="0" smtClean="0"/>
                <a:t> (N) (bcc solid solution)</a:t>
              </a:r>
            </a:p>
            <a:p>
              <a:endParaRPr lang="en-US" sz="2800" b="1" dirty="0" smtClean="0"/>
            </a:p>
            <a:p>
              <a:pPr>
                <a:spcBef>
                  <a:spcPts val="1800"/>
                </a:spcBef>
              </a:pPr>
              <a:r>
                <a:rPr 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 Niobium</a:t>
              </a:r>
            </a:p>
          </p:txBody>
        </p:sp>
        <p:sp>
          <p:nvSpPr>
            <p:cNvPr id="3" name="Rettangolo 2"/>
            <p:cNvSpPr/>
            <p:nvPr/>
          </p:nvSpPr>
          <p:spPr>
            <a:xfrm>
              <a:off x="251520" y="5229200"/>
              <a:ext cx="2520280" cy="144016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251520" y="4005064"/>
              <a:ext cx="2520280" cy="122413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251520" y="2996952"/>
              <a:ext cx="2520280" cy="100811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251520" y="1412776"/>
              <a:ext cx="2520280" cy="187220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908720"/>
              <a:ext cx="2520280" cy="50405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entesi graffa chiusa 8"/>
            <p:cNvSpPr/>
            <p:nvPr/>
          </p:nvSpPr>
          <p:spPr>
            <a:xfrm>
              <a:off x="3131840" y="1484784"/>
              <a:ext cx="360040" cy="18002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entesi graffa chiusa 9"/>
            <p:cNvSpPr/>
            <p:nvPr/>
          </p:nvSpPr>
          <p:spPr>
            <a:xfrm>
              <a:off x="2843808" y="908720"/>
              <a:ext cx="360040" cy="50405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entesi graffa chiusa 10"/>
            <p:cNvSpPr/>
            <p:nvPr/>
          </p:nvSpPr>
          <p:spPr>
            <a:xfrm>
              <a:off x="3275856" y="3356992"/>
              <a:ext cx="360040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entesi graffa chiusa 11"/>
            <p:cNvSpPr/>
            <p:nvPr/>
          </p:nvSpPr>
          <p:spPr>
            <a:xfrm>
              <a:off x="3419872" y="4024064"/>
              <a:ext cx="343272" cy="115212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entesi graffa chiusa 12"/>
            <p:cNvSpPr/>
            <p:nvPr/>
          </p:nvSpPr>
          <p:spPr>
            <a:xfrm>
              <a:off x="3635896" y="5229200"/>
              <a:ext cx="343272" cy="144016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1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Content Placeholder 4"/>
          <p:cNvPicPr>
            <a:picLocks noChangeAspect="1"/>
          </p:cNvPicPr>
          <p:nvPr/>
        </p:nvPicPr>
        <p:blipFill>
          <a:blip r:embed="rId3" cstate="print"/>
          <a:srcRect l="22203" t="12532" r="32100" b="43169"/>
          <a:stretch>
            <a:fillRect/>
          </a:stretch>
        </p:blipFill>
        <p:spPr bwMode="auto">
          <a:xfrm rot="-2853648">
            <a:off x="442660" y="-419018"/>
            <a:ext cx="8350495" cy="731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 rot="21433015">
            <a:off x="477447" y="422108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1 – 3 mm of </a:t>
            </a:r>
            <a:r>
              <a:rPr lang="it-IT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nitridation</a:t>
            </a:r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in a </a:t>
            </a:r>
            <a:r>
              <a:rPr lang="it-IT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couple</a:t>
            </a:r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of minutes</a:t>
            </a:r>
            <a:endParaRPr lang="it-IT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446614" y="1268761"/>
            <a:ext cx="5717673" cy="4672036"/>
            <a:chOff x="1905" y="822"/>
            <a:chExt cx="2496" cy="2359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379" y="890"/>
              <a:ext cx="0" cy="2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880" y="890"/>
              <a:ext cx="0" cy="2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902" y="845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>
                  <a:latin typeface="NewCenturySchlbk" pitchFamily="18" charset="0"/>
                </a:rPr>
                <a:t>SC 1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086" y="845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>
                  <a:latin typeface="NewCenturySchlbk" pitchFamily="18" charset="0"/>
                </a:rPr>
                <a:t>SC 2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80" y="2364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948" y="2183"/>
              <a:ext cx="340" cy="288"/>
              <a:chOff x="2472" y="1736"/>
              <a:chExt cx="340" cy="288"/>
            </a:xfrm>
          </p:grpSpPr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2562" y="1797"/>
                <a:ext cx="159" cy="1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2472" y="1736"/>
                <a:ext cx="3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2400" b="1">
                    <a:latin typeface="NewCenturySchlbk" pitchFamily="18" charset="0"/>
                  </a:rPr>
                  <a:t>a</a:t>
                </a:r>
              </a:p>
            </p:txBody>
          </p:sp>
        </p:grpSp>
        <p:sp>
          <p:nvSpPr>
            <p:cNvPr id="12" name="Arc 14"/>
            <p:cNvSpPr>
              <a:spLocks/>
            </p:cNvSpPr>
            <p:nvPr/>
          </p:nvSpPr>
          <p:spPr bwMode="auto">
            <a:xfrm flipV="1">
              <a:off x="1905" y="1117"/>
              <a:ext cx="1474" cy="8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it-IT"/>
            </a:p>
          </p:txBody>
        </p:sp>
        <p:sp>
          <p:nvSpPr>
            <p:cNvPr id="13" name="Arc 15"/>
            <p:cNvSpPr>
              <a:spLocks/>
            </p:cNvSpPr>
            <p:nvPr/>
          </p:nvSpPr>
          <p:spPr bwMode="auto">
            <a:xfrm rot="10752634" flipH="1">
              <a:off x="1905" y="1752"/>
              <a:ext cx="975" cy="7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it-IT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083" y="1525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latin typeface="Symbol" pitchFamily="18" charset="2"/>
                </a:rPr>
                <a:t>l</a:t>
              </a:r>
              <a:r>
                <a:rPr lang="it-IT" b="1" baseline="-25000">
                  <a:latin typeface="NewCenturySchlbk" pitchFamily="18" charset="0"/>
                </a:rPr>
                <a:t>1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2244" y="2364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latin typeface="Symbol" pitchFamily="18" charset="2"/>
                </a:rPr>
                <a:t>l</a:t>
              </a:r>
              <a:r>
                <a:rPr lang="it-IT" b="1" baseline="-25000">
                  <a:latin typeface="NewCenturySchlbk" pitchFamily="18" charset="0"/>
                </a:rPr>
                <a:t>2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538" y="822"/>
              <a:ext cx="86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3200" i="1" dirty="0" err="1" smtClean="0">
                  <a:latin typeface="French Script MT" pitchFamily="66" charset="0"/>
                </a:rPr>
                <a:t>Vacuum</a:t>
              </a:r>
              <a:endParaRPr lang="it-IT" sz="3200" i="1" dirty="0">
                <a:latin typeface="French Script MT" pitchFamily="66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1927" y="1049"/>
              <a:ext cx="2314" cy="0"/>
            </a:xfrm>
            <a:prstGeom prst="line">
              <a:avLst/>
            </a:prstGeom>
            <a:noFill/>
            <a:ln w="635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492" y="1276"/>
              <a:ext cx="0" cy="1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3492" y="1736"/>
              <a:ext cx="476" cy="288"/>
              <a:chOff x="3129" y="1616"/>
              <a:chExt cx="476" cy="288"/>
            </a:xfrm>
          </p:grpSpPr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3129" y="1616"/>
                <a:ext cx="4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400" b="1">
                    <a:latin typeface="Monotype Corsiva" pitchFamily="66" charset="0"/>
                  </a:rPr>
                  <a:t>H</a:t>
                </a:r>
                <a:r>
                  <a:rPr lang="it-IT" sz="2400" b="1" baseline="-25000">
                    <a:latin typeface="Monotype Corsiva" pitchFamily="66" charset="0"/>
                  </a:rPr>
                  <a:t>z</a:t>
                </a:r>
                <a:endParaRPr lang="it-IT" sz="2400" b="1">
                  <a:latin typeface="Monotype Corsiva" pitchFamily="66" charset="0"/>
                </a:endParaRPr>
              </a:p>
            </p:txBody>
          </p:sp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>
                <a:off x="3198" y="1638"/>
                <a:ext cx="2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1259633" y="5984106"/>
            <a:ext cx="194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 smtClean="0">
                <a:latin typeface="French Script MT" pitchFamily="66" charset="0"/>
              </a:rPr>
              <a:t>Niobium</a:t>
            </a:r>
            <a:endParaRPr lang="it-IT" sz="2800" dirty="0">
              <a:latin typeface="Arial Black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433818" y="6012577"/>
            <a:ext cx="194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err="1" smtClean="0">
                <a:solidFill>
                  <a:srgbClr val="FF0000"/>
                </a:solidFill>
                <a:latin typeface="French Script MT" pitchFamily="66" charset="0"/>
              </a:rPr>
              <a:t>Overlayer</a:t>
            </a:r>
            <a:endParaRPr lang="it-IT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07" name="Group 63"/>
          <p:cNvGrpSpPr>
            <a:grpSpLocks/>
          </p:cNvGrpSpPr>
          <p:nvPr/>
        </p:nvGrpSpPr>
        <p:grpSpPr bwMode="auto">
          <a:xfrm>
            <a:off x="468313" y="4724400"/>
            <a:ext cx="8316912" cy="1008063"/>
            <a:chOff x="181" y="3685"/>
            <a:chExt cx="5239" cy="635"/>
          </a:xfrm>
        </p:grpSpPr>
        <p:sp>
          <p:nvSpPr>
            <p:cNvPr id="31806" name="Rectangle 62"/>
            <p:cNvSpPr>
              <a:spLocks noChangeArrowheads="1"/>
            </p:cNvSpPr>
            <p:nvPr/>
          </p:nvSpPr>
          <p:spPr bwMode="auto">
            <a:xfrm>
              <a:off x="181" y="3685"/>
              <a:ext cx="5239" cy="635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385" y="3816"/>
            <a:ext cx="4853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4" name="Equation" r:id="rId3" imgW="7759440" imgH="647640" progId="Equation.3">
                    <p:embed/>
                  </p:oleObj>
                </mc:Choice>
                <mc:Fallback>
                  <p:oleObj name="Equation" r:id="rId3" imgW="7759440" imgH="647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3816"/>
                          <a:ext cx="4853" cy="40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-360363" y="112713"/>
            <a:ext cx="3406776" cy="2811462"/>
            <a:chOff x="-136" y="187"/>
            <a:chExt cx="2146" cy="1771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-136" y="187"/>
              <a:ext cx="1399" cy="1771"/>
            </a:xfrm>
            <a:prstGeom prst="rect">
              <a:avLst/>
            </a:prstGeom>
            <a:gradFill rotWithShape="1">
              <a:gsLst>
                <a:gs pos="0">
                  <a:srgbClr val="CCFFFF">
                    <a:alpha val="0"/>
                  </a:srgbClr>
                </a:gs>
                <a:gs pos="100000">
                  <a:srgbClr val="CCFFFF">
                    <a:gamma/>
                    <a:shade val="46275"/>
                    <a:invGamma/>
                    <a:alpha val="20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1277" y="238"/>
              <a:ext cx="0" cy="1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920" y="238"/>
              <a:ext cx="0" cy="1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935" y="205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b="1">
                  <a:solidFill>
                    <a:srgbClr val="FF0000"/>
                  </a:solidFill>
                  <a:latin typeface="NewCenturySchlbk" pitchFamily="18" charset="0"/>
                </a:rPr>
                <a:t>SC 1</a:t>
              </a: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204" y="205"/>
              <a:ext cx="5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400" b="1">
                  <a:solidFill>
                    <a:schemeClr val="accent2"/>
                  </a:solidFill>
                  <a:latin typeface="NewCenturySchlbk" pitchFamily="18" charset="0"/>
                </a:rPr>
                <a:t>SC 2</a:t>
              </a:r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>
              <a:off x="920" y="1323"/>
              <a:ext cx="35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998" y="1207"/>
              <a:ext cx="182" cy="231"/>
              <a:chOff x="2472" y="1736"/>
              <a:chExt cx="340" cy="466"/>
            </a:xfrm>
          </p:grpSpPr>
          <p:sp>
            <p:nvSpPr>
              <p:cNvPr id="31755" name="Rectangle 11"/>
              <p:cNvSpPr>
                <a:spLocks noChangeArrowheads="1"/>
              </p:cNvSpPr>
              <p:nvPr/>
            </p:nvSpPr>
            <p:spPr bwMode="auto">
              <a:xfrm>
                <a:off x="2562" y="1797"/>
                <a:ext cx="159" cy="1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756" name="Text Box 12"/>
              <p:cNvSpPr txBox="1">
                <a:spLocks noChangeArrowheads="1"/>
              </p:cNvSpPr>
              <p:nvPr/>
            </p:nvSpPr>
            <p:spPr bwMode="auto">
              <a:xfrm>
                <a:off x="2472" y="1736"/>
                <a:ext cx="340" cy="4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b="1">
                    <a:solidFill>
                      <a:srgbClr val="FF0000"/>
                    </a:solidFill>
                    <a:latin typeface="NewCenturySchlbk" pitchFamily="18" charset="0"/>
                  </a:rPr>
                  <a:t>a</a:t>
                </a:r>
              </a:p>
            </p:txBody>
          </p:sp>
        </p:grpSp>
        <p:grpSp>
          <p:nvGrpSpPr>
            <p:cNvPr id="31757" name="Group 13"/>
            <p:cNvGrpSpPr>
              <a:grpSpLocks/>
            </p:cNvGrpSpPr>
            <p:nvPr/>
          </p:nvGrpSpPr>
          <p:grpSpPr bwMode="auto">
            <a:xfrm>
              <a:off x="220" y="404"/>
              <a:ext cx="1057" cy="987"/>
              <a:chOff x="1429" y="754"/>
              <a:chExt cx="1474" cy="1338"/>
            </a:xfrm>
          </p:grpSpPr>
          <p:sp>
            <p:nvSpPr>
              <p:cNvPr id="31758" name="Arc 14"/>
              <p:cNvSpPr>
                <a:spLocks/>
              </p:cNvSpPr>
              <p:nvPr/>
            </p:nvSpPr>
            <p:spPr bwMode="auto">
              <a:xfrm flipV="1">
                <a:off x="1429" y="754"/>
                <a:ext cx="1474" cy="8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759" name="Arc 15"/>
              <p:cNvSpPr>
                <a:spLocks/>
              </p:cNvSpPr>
              <p:nvPr/>
            </p:nvSpPr>
            <p:spPr bwMode="auto">
              <a:xfrm rot="10752634" flipH="1">
                <a:off x="1429" y="1389"/>
                <a:ext cx="975" cy="7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lang="it-IT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1049" y="706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it-IT" sz="1600" b="1" baseline="-25000">
                  <a:solidFill>
                    <a:srgbClr val="FF0000"/>
                  </a:solidFill>
                  <a:latin typeface="NewCenturySchlbk" pitchFamily="18" charset="0"/>
                </a:rPr>
                <a:t>1</a:t>
              </a: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539" y="1323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it-IT" sz="1600" b="1" baseline="-25000">
                  <a:solidFill>
                    <a:schemeClr val="accent2"/>
                  </a:solidFill>
                  <a:latin typeface="NewCenturySchlbk" pitchFamily="18" charset="0"/>
                </a:rPr>
                <a:t>2</a:t>
              </a:r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1391" y="187"/>
              <a:ext cx="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i="1">
                  <a:latin typeface="French Script MT" pitchFamily="66" charset="0"/>
                </a:rPr>
                <a:t>Vacuum</a:t>
              </a:r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236" y="354"/>
              <a:ext cx="1659" cy="0"/>
            </a:xfrm>
            <a:prstGeom prst="line">
              <a:avLst/>
            </a:prstGeom>
            <a:noFill/>
            <a:ln w="635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>
              <a:off x="1359" y="522"/>
              <a:ext cx="0" cy="8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1765" name="Group 21"/>
            <p:cNvGrpSpPr>
              <a:grpSpLocks/>
            </p:cNvGrpSpPr>
            <p:nvPr/>
          </p:nvGrpSpPr>
          <p:grpSpPr bwMode="auto">
            <a:xfrm>
              <a:off x="1359" y="860"/>
              <a:ext cx="341" cy="288"/>
              <a:chOff x="3129" y="1616"/>
              <a:chExt cx="476" cy="390"/>
            </a:xfrm>
          </p:grpSpPr>
          <p:sp>
            <p:nvSpPr>
              <p:cNvPr id="31766" name="Text Box 22"/>
              <p:cNvSpPr txBox="1">
                <a:spLocks noChangeArrowheads="1"/>
              </p:cNvSpPr>
              <p:nvPr/>
            </p:nvSpPr>
            <p:spPr bwMode="auto">
              <a:xfrm>
                <a:off x="3129" y="1616"/>
                <a:ext cx="476" cy="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400" b="1">
                    <a:latin typeface="Monotype Corsiva" pitchFamily="66" charset="0"/>
                  </a:rPr>
                  <a:t>H</a:t>
                </a:r>
                <a:r>
                  <a:rPr lang="it-IT" sz="2400" b="1" baseline="-25000">
                    <a:latin typeface="Monotype Corsiva" pitchFamily="66" charset="0"/>
                  </a:rPr>
                  <a:t>z</a:t>
                </a:r>
                <a:endParaRPr lang="it-IT" sz="2400" b="1">
                  <a:latin typeface="Monotype Corsiva" pitchFamily="66" charset="0"/>
                </a:endParaRPr>
              </a:p>
            </p:txBody>
          </p:sp>
          <p:sp>
            <p:nvSpPr>
              <p:cNvPr id="31767" name="Line 23"/>
              <p:cNvSpPr>
                <a:spLocks noChangeShapeType="1"/>
              </p:cNvSpPr>
              <p:nvPr/>
            </p:nvSpPr>
            <p:spPr bwMode="auto">
              <a:xfrm>
                <a:off x="3198" y="1638"/>
                <a:ext cx="2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3348038" y="584200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>
                <a:solidFill>
                  <a:schemeClr val="accent2"/>
                </a:solidFill>
              </a:rPr>
              <a:t>For a “2 Superconductor system” </a:t>
            </a:r>
          </a:p>
        </p:txBody>
      </p:sp>
      <p:grpSp>
        <p:nvGrpSpPr>
          <p:cNvPr id="31826" name="Group 82"/>
          <p:cNvGrpSpPr>
            <a:grpSpLocks/>
          </p:cNvGrpSpPr>
          <p:nvPr/>
        </p:nvGrpSpPr>
        <p:grpSpPr bwMode="auto">
          <a:xfrm>
            <a:off x="2195513" y="1557338"/>
            <a:ext cx="6732587" cy="3024187"/>
            <a:chOff x="1383" y="981"/>
            <a:chExt cx="4241" cy="1905"/>
          </a:xfrm>
        </p:grpSpPr>
        <p:sp>
          <p:nvSpPr>
            <p:cNvPr id="31809" name="Rectangle 65"/>
            <p:cNvSpPr>
              <a:spLocks noChangeArrowheads="1"/>
            </p:cNvSpPr>
            <p:nvPr/>
          </p:nvSpPr>
          <p:spPr bwMode="auto">
            <a:xfrm>
              <a:off x="1542" y="1003"/>
              <a:ext cx="4082" cy="18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31799" name="Object 55"/>
            <p:cNvGraphicFramePr>
              <a:graphicFrameLocks noChangeAspect="1"/>
            </p:cNvGraphicFramePr>
            <p:nvPr/>
          </p:nvGraphicFramePr>
          <p:xfrm>
            <a:off x="1383" y="981"/>
            <a:ext cx="4037" cy="1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5" r:id="rId5" imgW="3952800" imgH="1685880" progId="">
                    <p:embed/>
                  </p:oleObj>
                </mc:Choice>
                <mc:Fallback>
                  <p:oleObj r:id="rId5" imgW="3952800" imgH="1685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981"/>
                          <a:ext cx="4037" cy="1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800" name="Text Box 56"/>
            <p:cNvSpPr txBox="1">
              <a:spLocks noChangeArrowheads="1"/>
            </p:cNvSpPr>
            <p:nvPr/>
          </p:nvSpPr>
          <p:spPr bwMode="auto">
            <a:xfrm>
              <a:off x="1587" y="2428"/>
              <a:ext cx="3742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it-IT"/>
            </a:p>
          </p:txBody>
        </p:sp>
        <p:sp>
          <p:nvSpPr>
            <p:cNvPr id="31801" name="Rectangle 57"/>
            <p:cNvSpPr>
              <a:spLocks noChangeArrowheads="1"/>
            </p:cNvSpPr>
            <p:nvPr/>
          </p:nvSpPr>
          <p:spPr bwMode="auto">
            <a:xfrm>
              <a:off x="1587" y="1071"/>
              <a:ext cx="756" cy="1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802" name="Rectangle 58"/>
            <p:cNvSpPr>
              <a:spLocks noChangeArrowheads="1"/>
            </p:cNvSpPr>
            <p:nvPr/>
          </p:nvSpPr>
          <p:spPr bwMode="auto">
            <a:xfrm>
              <a:off x="3696" y="2455"/>
              <a:ext cx="221" cy="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803" name="Text Box 59"/>
            <p:cNvSpPr txBox="1">
              <a:spLocks noChangeArrowheads="1"/>
            </p:cNvSpPr>
            <p:nvPr/>
          </p:nvSpPr>
          <p:spPr bwMode="auto">
            <a:xfrm>
              <a:off x="4945" y="2364"/>
              <a:ext cx="6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>
                  <a:latin typeface="Symbol" pitchFamily="18" charset="2"/>
                </a:rPr>
                <a:t>l</a:t>
              </a:r>
              <a:r>
                <a:rPr lang="it-IT" sz="2400" b="1" baseline="-25000">
                  <a:latin typeface="Symbol" pitchFamily="18" charset="2"/>
                </a:rPr>
                <a:t>1</a:t>
              </a:r>
              <a:r>
                <a:rPr lang="it-IT" sz="2400" b="1">
                  <a:latin typeface="Arial Unicode MS" pitchFamily="34" charset="-128"/>
                </a:rPr>
                <a:t>/a</a:t>
              </a:r>
            </a:p>
          </p:txBody>
        </p:sp>
        <p:sp>
          <p:nvSpPr>
            <p:cNvPr id="31804" name="Text Box 60"/>
            <p:cNvSpPr txBox="1">
              <a:spLocks noChangeArrowheads="1"/>
            </p:cNvSpPr>
            <p:nvPr/>
          </p:nvSpPr>
          <p:spPr bwMode="auto">
            <a:xfrm>
              <a:off x="2177" y="1162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b="1"/>
                <a:t>Q</a:t>
              </a:r>
              <a:r>
                <a:rPr lang="it-IT" sz="2000" b="1" baseline="-25000"/>
                <a:t>2</a:t>
              </a:r>
            </a:p>
          </p:txBody>
        </p:sp>
        <p:sp>
          <p:nvSpPr>
            <p:cNvPr id="31805" name="Text Box 61"/>
            <p:cNvSpPr txBox="1">
              <a:spLocks noChangeArrowheads="1"/>
            </p:cNvSpPr>
            <p:nvPr/>
          </p:nvSpPr>
          <p:spPr bwMode="auto">
            <a:xfrm>
              <a:off x="2177" y="2137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b="1"/>
                <a:t>Q</a:t>
              </a:r>
              <a:r>
                <a:rPr lang="it-IT" sz="2000" b="1" baseline="-25000"/>
                <a:t>1</a:t>
              </a:r>
            </a:p>
          </p:txBody>
        </p:sp>
      </p:grpSp>
      <p:grpSp>
        <p:nvGrpSpPr>
          <p:cNvPr id="31822" name="Group 78"/>
          <p:cNvGrpSpPr>
            <a:grpSpLocks/>
          </p:cNvGrpSpPr>
          <p:nvPr/>
        </p:nvGrpSpPr>
        <p:grpSpPr bwMode="auto">
          <a:xfrm>
            <a:off x="5003800" y="5768975"/>
            <a:ext cx="3781425" cy="1008063"/>
            <a:chOff x="3152" y="3634"/>
            <a:chExt cx="2382" cy="635"/>
          </a:xfrm>
        </p:grpSpPr>
        <p:sp>
          <p:nvSpPr>
            <p:cNvPr id="31812" name="Rectangle 68"/>
            <p:cNvSpPr>
              <a:spLocks noChangeArrowheads="1"/>
            </p:cNvSpPr>
            <p:nvPr/>
          </p:nvSpPr>
          <p:spPr bwMode="auto">
            <a:xfrm>
              <a:off x="3152" y="3634"/>
              <a:ext cx="2382" cy="635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31813" name="Object 69"/>
            <p:cNvGraphicFramePr>
              <a:graphicFrameLocks noChangeAspect="1"/>
            </p:cNvGraphicFramePr>
            <p:nvPr/>
          </p:nvGraphicFramePr>
          <p:xfrm>
            <a:off x="3288" y="3765"/>
            <a:ext cx="1905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6" name="Equation" r:id="rId7" imgW="2603160" imgH="647640" progId="Equation.3">
                    <p:embed/>
                  </p:oleObj>
                </mc:Choice>
                <mc:Fallback>
                  <p:oleObj name="Equation" r:id="rId7" imgW="2603160" imgH="647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3765"/>
                          <a:ext cx="1905" cy="40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823" name="Group 79"/>
          <p:cNvGrpSpPr>
            <a:grpSpLocks/>
          </p:cNvGrpSpPr>
          <p:nvPr/>
        </p:nvGrpSpPr>
        <p:grpSpPr bwMode="auto">
          <a:xfrm>
            <a:off x="2519363" y="1989138"/>
            <a:ext cx="973137" cy="1655762"/>
            <a:chOff x="1587" y="1276"/>
            <a:chExt cx="613" cy="1043"/>
          </a:xfrm>
        </p:grpSpPr>
        <p:sp>
          <p:nvSpPr>
            <p:cNvPr id="31817" name="Text Box 73"/>
            <p:cNvSpPr txBox="1">
              <a:spLocks noChangeArrowheads="1"/>
            </p:cNvSpPr>
            <p:nvPr/>
          </p:nvSpPr>
          <p:spPr bwMode="auto">
            <a:xfrm>
              <a:off x="1587" y="1616"/>
              <a:ext cx="408" cy="29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>
                  <a:latin typeface="Symbol" pitchFamily="18" charset="2"/>
                </a:rPr>
                <a:t>D</a:t>
              </a:r>
              <a:r>
                <a:rPr lang="it-IT" sz="2400" b="1"/>
                <a:t>Q</a:t>
              </a:r>
              <a:endParaRPr lang="en-US" sz="22900">
                <a:cs typeface="Arial" charset="0"/>
              </a:endParaRPr>
            </a:p>
          </p:txBody>
        </p:sp>
        <p:sp>
          <p:nvSpPr>
            <p:cNvPr id="31821" name="AutoShape 77"/>
            <p:cNvSpPr>
              <a:spLocks/>
            </p:cNvSpPr>
            <p:nvPr/>
          </p:nvSpPr>
          <p:spPr bwMode="auto">
            <a:xfrm>
              <a:off x="2041" y="1276"/>
              <a:ext cx="159" cy="1043"/>
            </a:xfrm>
            <a:prstGeom prst="leftBrace">
              <a:avLst>
                <a:gd name="adj1" fmla="val 5466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2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3421063" y="115888"/>
            <a:ext cx="4751387" cy="1008062"/>
            <a:chOff x="2155" y="73"/>
            <a:chExt cx="2993" cy="635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2155" y="73"/>
              <a:ext cx="2993" cy="635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3318" name="Object 6"/>
            <p:cNvGraphicFramePr>
              <a:graphicFrameLocks noChangeAspect="1"/>
            </p:cNvGraphicFramePr>
            <p:nvPr/>
          </p:nvGraphicFramePr>
          <p:xfrm>
            <a:off x="2495" y="186"/>
            <a:ext cx="2343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2" name="Equation" r:id="rId3" imgW="3746160" imgH="647640" progId="Equation.3">
                    <p:embed/>
                  </p:oleObj>
                </mc:Choice>
                <mc:Fallback>
                  <p:oleObj name="Equation" r:id="rId3" imgW="3746160" imgH="647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5" y="186"/>
                          <a:ext cx="2343" cy="40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-360363" y="112713"/>
            <a:ext cx="2220913" cy="2811462"/>
          </a:xfrm>
          <a:prstGeom prst="rect">
            <a:avLst/>
          </a:prstGeom>
          <a:gradFill rotWithShape="1">
            <a:gsLst>
              <a:gs pos="0">
                <a:srgbClr val="CCFFFF">
                  <a:alpha val="0"/>
                </a:srgbClr>
              </a:gs>
              <a:gs pos="100000">
                <a:srgbClr val="CCFFFF">
                  <a:gamma/>
                  <a:shade val="46275"/>
                  <a:invGamma/>
                  <a:alpha val="2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882775" y="193675"/>
            <a:ext cx="0" cy="267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316038" y="193675"/>
            <a:ext cx="0" cy="267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339850" y="141288"/>
            <a:ext cx="542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rgbClr val="FF0000"/>
                </a:solidFill>
                <a:latin typeface="NewCenturySchlbk" pitchFamily="18" charset="0"/>
              </a:rPr>
              <a:t>SC 1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79388" y="141288"/>
            <a:ext cx="922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chemeClr val="accent2"/>
                </a:solidFill>
                <a:latin typeface="NewCenturySchlbk" pitchFamily="18" charset="0"/>
              </a:rPr>
              <a:t>SC 2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316038" y="1916113"/>
            <a:ext cx="5667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1439863" y="1731963"/>
            <a:ext cx="288925" cy="366712"/>
            <a:chOff x="2472" y="1736"/>
            <a:chExt cx="340" cy="466"/>
          </a:xfrm>
        </p:grpSpPr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2562" y="1797"/>
              <a:ext cx="15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2472" y="1736"/>
              <a:ext cx="340" cy="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>
                  <a:solidFill>
                    <a:srgbClr val="FF0000"/>
                  </a:solidFill>
                  <a:latin typeface="NewCenturySchlbk" pitchFamily="18" charset="0"/>
                </a:rPr>
                <a:t>a</a:t>
              </a:r>
            </a:p>
          </p:txBody>
        </p:sp>
      </p:grpSp>
      <p:grpSp>
        <p:nvGrpSpPr>
          <p:cNvPr id="13329" name="Group 17"/>
          <p:cNvGrpSpPr>
            <a:grpSpLocks/>
          </p:cNvGrpSpPr>
          <p:nvPr/>
        </p:nvGrpSpPr>
        <p:grpSpPr bwMode="auto">
          <a:xfrm>
            <a:off x="204788" y="457200"/>
            <a:ext cx="1677987" cy="1566863"/>
            <a:chOff x="1429" y="754"/>
            <a:chExt cx="1474" cy="1338"/>
          </a:xfrm>
        </p:grpSpPr>
        <p:sp>
          <p:nvSpPr>
            <p:cNvPr id="13330" name="Arc 18"/>
            <p:cNvSpPr>
              <a:spLocks/>
            </p:cNvSpPr>
            <p:nvPr/>
          </p:nvSpPr>
          <p:spPr bwMode="auto">
            <a:xfrm flipV="1">
              <a:off x="1429" y="754"/>
              <a:ext cx="1474" cy="8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1" name="Arc 19"/>
            <p:cNvSpPr>
              <a:spLocks/>
            </p:cNvSpPr>
            <p:nvPr/>
          </p:nvSpPr>
          <p:spPr bwMode="auto">
            <a:xfrm rot="10752634" flipH="1">
              <a:off x="1429" y="1389"/>
              <a:ext cx="975" cy="7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it-IT">
                <a:solidFill>
                  <a:srgbClr val="008000"/>
                </a:solidFill>
              </a:endParaRPr>
            </a:p>
          </p:txBody>
        </p:sp>
      </p:grp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520825" y="936625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it-IT" sz="1600" b="1" baseline="-25000">
                <a:solidFill>
                  <a:srgbClr val="FF0000"/>
                </a:solidFill>
                <a:latin typeface="NewCenturySchlbk" pitchFamily="18" charset="0"/>
              </a:rPr>
              <a:t>1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11200" y="1916113"/>
            <a:ext cx="714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it-IT" sz="1600" b="1" baseline="-25000">
                <a:solidFill>
                  <a:schemeClr val="accent2"/>
                </a:solidFill>
                <a:latin typeface="NewCenturySchlbk" pitchFamily="18" charset="0"/>
              </a:rPr>
              <a:t>2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063750" y="112713"/>
            <a:ext cx="982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1">
                <a:latin typeface="French Script MT" pitchFamily="66" charset="0"/>
              </a:rPr>
              <a:t>Vacuum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30188" y="377825"/>
            <a:ext cx="2633662" cy="0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2012950" y="644525"/>
            <a:ext cx="0" cy="1325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2012950" y="1181100"/>
            <a:ext cx="541338" cy="457200"/>
            <a:chOff x="3129" y="1616"/>
            <a:chExt cx="476" cy="390"/>
          </a:xfrm>
        </p:grpSpPr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3129" y="1616"/>
              <a:ext cx="476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>
                  <a:latin typeface="Monotype Corsiva" pitchFamily="66" charset="0"/>
                </a:rPr>
                <a:t>H</a:t>
              </a:r>
              <a:r>
                <a:rPr lang="it-IT" sz="2400" b="1" baseline="-25000">
                  <a:latin typeface="Monotype Corsiva" pitchFamily="66" charset="0"/>
                </a:rPr>
                <a:t>z</a:t>
              </a:r>
              <a:endParaRPr lang="it-IT" sz="2400" b="1">
                <a:latin typeface="Monotype Corsiva" pitchFamily="66" charset="0"/>
              </a:endParaRPr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3198" y="1638"/>
              <a:ext cx="2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2268538" y="1196975"/>
            <a:ext cx="6732587" cy="3024188"/>
            <a:chOff x="1383" y="981"/>
            <a:chExt cx="4241" cy="1905"/>
          </a:xfrm>
        </p:grpSpPr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1542" y="1003"/>
              <a:ext cx="4082" cy="18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3342" name="Object 30"/>
            <p:cNvGraphicFramePr>
              <a:graphicFrameLocks noChangeAspect="1"/>
            </p:cNvGraphicFramePr>
            <p:nvPr/>
          </p:nvGraphicFramePr>
          <p:xfrm>
            <a:off x="1383" y="981"/>
            <a:ext cx="4037" cy="1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3" r:id="rId5" imgW="3952800" imgH="1685880" progId="">
                    <p:embed/>
                  </p:oleObj>
                </mc:Choice>
                <mc:Fallback>
                  <p:oleObj r:id="rId5" imgW="3952800" imgH="1685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981"/>
                          <a:ext cx="4037" cy="1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1587" y="2428"/>
              <a:ext cx="3742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it-IT"/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587" y="1071"/>
              <a:ext cx="756" cy="1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3696" y="2455"/>
              <a:ext cx="221" cy="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7" name="Text Box 35"/>
            <p:cNvSpPr txBox="1">
              <a:spLocks noChangeArrowheads="1"/>
            </p:cNvSpPr>
            <p:nvPr/>
          </p:nvSpPr>
          <p:spPr bwMode="auto">
            <a:xfrm>
              <a:off x="2177" y="1162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b="1"/>
                <a:t>Q</a:t>
              </a:r>
              <a:r>
                <a:rPr lang="it-IT" sz="2000" b="1" baseline="-25000"/>
                <a:t>2</a:t>
              </a:r>
            </a:p>
          </p:txBody>
        </p:sp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2177" y="2137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b="1"/>
                <a:t>Q</a:t>
              </a:r>
              <a:r>
                <a:rPr lang="it-IT" sz="2000" b="1" baseline="-25000"/>
                <a:t>1</a:t>
              </a:r>
            </a:p>
          </p:txBody>
        </p:sp>
        <p:sp>
          <p:nvSpPr>
            <p:cNvPr id="13349" name="Text Box 37"/>
            <p:cNvSpPr txBox="1">
              <a:spLocks noChangeArrowheads="1"/>
            </p:cNvSpPr>
            <p:nvPr/>
          </p:nvSpPr>
          <p:spPr bwMode="auto">
            <a:xfrm>
              <a:off x="4853" y="2478"/>
              <a:ext cx="6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>
                  <a:latin typeface="Symbol" pitchFamily="18" charset="2"/>
                </a:rPr>
                <a:t>l</a:t>
              </a:r>
              <a:r>
                <a:rPr lang="it-IT" sz="2400" b="1" baseline="-25000">
                  <a:latin typeface="Symbol" pitchFamily="18" charset="2"/>
                </a:rPr>
                <a:t>1</a:t>
              </a:r>
              <a:r>
                <a:rPr lang="it-IT" sz="2400" b="1">
                  <a:latin typeface="Arial Unicode MS" pitchFamily="34" charset="-128"/>
                </a:rPr>
                <a:t>/a</a:t>
              </a:r>
            </a:p>
          </p:txBody>
        </p:sp>
      </p:grp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431800" y="4365625"/>
            <a:ext cx="8532813" cy="1076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3200" b="1" i="1">
                <a:solidFill>
                  <a:srgbClr val="FF0000"/>
                </a:solidFill>
                <a:latin typeface="Monotype Corsiva" pitchFamily="66" charset="0"/>
              </a:rPr>
              <a:t>An hypotesis:</a:t>
            </a:r>
            <a:r>
              <a:rPr lang="it-IT" sz="3200" b="1" i="1">
                <a:latin typeface="Monotype Corsiva" pitchFamily="66" charset="0"/>
              </a:rPr>
              <a:t> </a:t>
            </a:r>
          </a:p>
          <a:p>
            <a:r>
              <a:rPr lang="it-IT" sz="3200" b="1" i="1">
                <a:latin typeface="Monotype Corsiva" pitchFamily="66" charset="0"/>
              </a:rPr>
              <a:t>     Gap and Penetration depth depends on magnetic field</a:t>
            </a:r>
          </a:p>
        </p:txBody>
      </p: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358775" y="5697538"/>
            <a:ext cx="3313113" cy="900112"/>
            <a:chOff x="340" y="3612"/>
            <a:chExt cx="2018" cy="544"/>
          </a:xfrm>
        </p:grpSpPr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340" y="3612"/>
              <a:ext cx="2018" cy="5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3354" name="Object 42"/>
            <p:cNvGraphicFramePr>
              <a:graphicFrameLocks noChangeAspect="1"/>
            </p:cNvGraphicFramePr>
            <p:nvPr/>
          </p:nvGraphicFramePr>
          <p:xfrm>
            <a:off x="521" y="3725"/>
            <a:ext cx="1656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4" name="Equation" r:id="rId7" imgW="2628720" imgH="507960" progId="Equation.3">
                    <p:embed/>
                  </p:oleObj>
                </mc:Choice>
                <mc:Fallback>
                  <p:oleObj name="Equation" r:id="rId7" imgW="262872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3725"/>
                          <a:ext cx="1656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64" name="Object 52"/>
          <p:cNvGraphicFramePr>
            <a:graphicFrameLocks noChangeAspect="1"/>
          </p:cNvGraphicFramePr>
          <p:nvPr/>
        </p:nvGraphicFramePr>
        <p:xfrm>
          <a:off x="3738563" y="5695950"/>
          <a:ext cx="52006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9" imgW="5537160" imgH="990360" progId="Equation.3">
                  <p:embed/>
                </p:oleObj>
              </mc:Choice>
              <mc:Fallback>
                <p:oleObj name="Equation" r:id="rId9" imgW="55371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5695950"/>
                        <a:ext cx="5200650" cy="9302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1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905000"/>
            <a:ext cx="4427538" cy="3611563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464050" y="1931988"/>
          <a:ext cx="4500563" cy="383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Graph" r:id="rId4" imgW="3582720" imgH="3054240" progId="Origin50.Graph">
                  <p:embed/>
                </p:oleObj>
              </mc:Choice>
              <mc:Fallback>
                <p:oleObj name="Graph" r:id="rId4" imgW="3582720" imgH="30542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31988"/>
                        <a:ext cx="4500563" cy="3836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CC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111750" y="2492375"/>
            <a:ext cx="3563938" cy="26273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1008063" y="188913"/>
            <a:ext cx="7559675" cy="1547812"/>
            <a:chOff x="2155" y="73"/>
            <a:chExt cx="3379" cy="635"/>
          </a:xfrm>
        </p:grpSpPr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2155" y="73"/>
              <a:ext cx="3379" cy="635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2306" y="174"/>
            <a:ext cx="2962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name="Equation" r:id="rId6" imgW="4736880" imgH="685800" progId="Equation.3">
                    <p:embed/>
                  </p:oleObj>
                </mc:Choice>
                <mc:Fallback>
                  <p:oleObj name="Equation" r:id="rId6" imgW="473688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6" y="174"/>
                          <a:ext cx="2962" cy="429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5832475" y="2492375"/>
            <a:ext cx="0" cy="2592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6732588" y="2492375"/>
            <a:ext cx="0" cy="2592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3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4507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415</Words>
  <Application>Microsoft Office PowerPoint</Application>
  <PresentationFormat>Presentazione su schermo (4:3)</PresentationFormat>
  <Paragraphs>121</Paragraphs>
  <Slides>31</Slides>
  <Notes>4</Notes>
  <HiddenSlides>1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Tema di Office</vt:lpstr>
      <vt:lpstr>Struttura predefinita</vt:lpstr>
      <vt:lpstr>Equation</vt:lpstr>
      <vt:lpstr>Graph</vt:lpstr>
      <vt:lpstr>PURIFICATION OF 6 GHZ RESONATORS AT EXTREMELY HIGH TEMPERATURES AT ATMOSPHERIC PRESSURE</vt:lpstr>
      <vt:lpstr>There is a plenty of incredible games to play just close to the melting point of Niobium ….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Cu sputtering into Nb 6GHz cavity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Sketch of the furnace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We did not act onto RRes. We acted onto RBCS!!!</vt:lpstr>
      <vt:lpstr>CONCLUSIONS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PURIFICATION OF 6 GHZ RESONATORS AT EXTREMELY HIGH TEMPERATURES AT ATMOSPHERIC PRESSURE</dc:title>
  <dc:creator>Palmieri</dc:creator>
  <cp:lastModifiedBy>Palmieri</cp:lastModifiedBy>
  <cp:revision>29</cp:revision>
  <dcterms:created xsi:type="dcterms:W3CDTF">2012-07-19T20:32:56Z</dcterms:created>
  <dcterms:modified xsi:type="dcterms:W3CDTF">2012-07-20T12:24:27Z</dcterms:modified>
</cp:coreProperties>
</file>