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notesSlides/notesSlide1.xml" ContentType="application/vnd.openxmlformats-officedocument.presentationml.notesSlide+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notesSlides/notesSlide2.xml" ContentType="application/vnd.openxmlformats-officedocument.presentationml.notesSlide+xml"/>
  <Override PartName="/ppt/tags/tag116.xml" ContentType="application/vnd.openxmlformats-officedocument.presentationml.tags+xml"/>
  <Override PartName="/ppt/tags/tag117.xml" ContentType="application/vnd.openxmlformats-officedocument.presentationml.tags+xml"/>
  <Override PartName="/ppt/notesSlides/notesSlide3.xml" ContentType="application/vnd.openxmlformats-officedocument.presentationml.notesSlid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notesSlides/notesSlide4.xml" ContentType="application/vnd.openxmlformats-officedocument.presentationml.notesSlide+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notesSlides/notesSlide5.xml" ContentType="application/vnd.openxmlformats-officedocument.presentationml.notesSlide+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notesSlides/notesSlide6.xml" ContentType="application/vnd.openxmlformats-officedocument.presentationml.notesSlide+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notesSlides/notesSlide7.xml" ContentType="application/vnd.openxmlformats-officedocument.presentationml.notesSlide+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8.xml" ContentType="application/vnd.openxmlformats-officedocument.presentationml.notesSlid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notesSlides/notesSlide9.xml" ContentType="application/vnd.openxmlformats-officedocument.presentationml.notesSlide+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notesSlides/notesSlide10.xml" ContentType="application/vnd.openxmlformats-officedocument.presentationml.notesSlide+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notesSlides/notesSlide11.xml" ContentType="application/vnd.openxmlformats-officedocument.presentationml.notesSlide+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notesSlides/notesSlide12.xml" ContentType="application/vnd.openxmlformats-officedocument.presentationml.notesSlide+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notesSlides/notesSlide13.xml" ContentType="application/vnd.openxmlformats-officedocument.presentationml.notesSlide+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notesSlides/notesSlide14.xml" ContentType="application/vnd.openxmlformats-officedocument.presentationml.notesSlide+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notesSlides/notesSlide15.xml" ContentType="application/vnd.openxmlformats-officedocument.presentationml.notesSlide+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notesSlides/notesSlide16.xml" ContentType="application/vnd.openxmlformats-officedocument.presentationml.notesSlide+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notesSlides/notesSlide17.xml" ContentType="application/vnd.openxmlformats-officedocument.presentationml.notesSlide+xml"/>
  <Override PartName="/ppt/tags/tag237.xml" ContentType="application/vnd.openxmlformats-officedocument.presentationml.tags+xml"/>
  <Override PartName="/ppt/notesSlides/notesSlide18.xml" ContentType="application/vnd.openxmlformats-officedocument.presentationml.notesSlide+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notesSlides/notesSlide19.xml" ContentType="application/vnd.openxmlformats-officedocument.presentationml.notesSlide+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notesSlides/notesSlide20.xml" ContentType="application/vnd.openxmlformats-officedocument.presentationml.notesSlide+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notesSlides/notesSlide21.xml" ContentType="application/vnd.openxmlformats-officedocument.presentationml.notesSlide+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notesSlides/notesSlide22.xml" ContentType="application/vnd.openxmlformats-officedocument.presentationml.notesSlide+xml"/>
  <Override PartName="/ppt/tags/tag256.xml" ContentType="application/vnd.openxmlformats-officedocument.presentationml.tags+xml"/>
  <Override PartName="/ppt/notesSlides/notesSlide23.xml" ContentType="application/vnd.openxmlformats-officedocument.presentationml.notesSlide+xml"/>
  <Override PartName="/ppt/tags/tag257.xml" ContentType="application/vnd.openxmlformats-officedocument.presentationml.tags+xml"/>
  <Override PartName="/ppt/notesSlides/notesSlide24.xml" ContentType="application/vnd.openxmlformats-officedocument.presentationml.notesSlide+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notesSlides/notesSlide25.xml" ContentType="application/vnd.openxmlformats-officedocument.presentationml.notesSlide+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1"/>
  </p:sldMasterIdLst>
  <p:notesMasterIdLst>
    <p:notesMasterId r:id="rId31"/>
  </p:notesMasterIdLst>
  <p:handoutMasterIdLst>
    <p:handoutMasterId r:id="rId32"/>
  </p:handoutMasterIdLst>
  <p:sldIdLst>
    <p:sldId id="457" r:id="rId2"/>
    <p:sldId id="446" r:id="rId3"/>
    <p:sldId id="517" r:id="rId4"/>
    <p:sldId id="528" r:id="rId5"/>
    <p:sldId id="451" r:id="rId6"/>
    <p:sldId id="452" r:id="rId7"/>
    <p:sldId id="518" r:id="rId8"/>
    <p:sldId id="276" r:id="rId9"/>
    <p:sldId id="456" r:id="rId10"/>
    <p:sldId id="537" r:id="rId11"/>
    <p:sldId id="542" r:id="rId12"/>
    <p:sldId id="535" r:id="rId13"/>
    <p:sldId id="328" r:id="rId14"/>
    <p:sldId id="376" r:id="rId15"/>
    <p:sldId id="487" r:id="rId16"/>
    <p:sldId id="486" r:id="rId17"/>
    <p:sldId id="380" r:id="rId18"/>
    <p:sldId id="540" r:id="rId19"/>
    <p:sldId id="362" r:id="rId20"/>
    <p:sldId id="504" r:id="rId21"/>
    <p:sldId id="491" r:id="rId22"/>
    <p:sldId id="534" r:id="rId23"/>
    <p:sldId id="539" r:id="rId24"/>
    <p:sldId id="538" r:id="rId25"/>
    <p:sldId id="493" r:id="rId26"/>
    <p:sldId id="529" r:id="rId27"/>
    <p:sldId id="541" r:id="rId28"/>
    <p:sldId id="323" r:id="rId29"/>
    <p:sldId id="324" r:id="rId30"/>
  </p:sldIdLst>
  <p:sldSz cx="9144000" cy="6858000" type="screen4x3"/>
  <p:notesSz cx="6934200" cy="9232900"/>
  <p:defaultTextStyle>
    <a:lvl1pPr marL="0" algn="l" rtl="0" latinLnBrk="0">
      <a:defRPr sz="1800" kern="1200">
        <a:solidFill>
          <a:schemeClr val="tx1"/>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a:extLst/>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FFFF"/>
    <a:srgbClr val="E0E0E0"/>
    <a:srgbClr val="777777"/>
    <a:srgbClr val="422AA6"/>
    <a:srgbClr val="DE2A37"/>
    <a:srgbClr val="911579"/>
    <a:srgbClr val="BABB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seCell>
      <a:tcStyle>
        <a:tcBdr/>
      </a:tcStyle>
    </a:seCell>
    <a:swCell>
      <a:tcStyle>
        <a:tcBdr/>
      </a:tcStyle>
    </a:swCell>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neCell>
      <a:tcStyle>
        <a:tcBdr/>
      </a:tcStyle>
    </a:neCell>
    <a:nwCell>
      <a:tcStyle>
        <a:tcBdr/>
      </a:tcStyle>
    </a:nw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seCell>
      <a:tcStyle>
        <a:tcBdr/>
      </a:tcStyle>
    </a:seCell>
    <a:swCell>
      <a:tcStyle>
        <a:tcBdr/>
      </a:tcStyle>
    </a:swCell>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neCell>
      <a:tcStyle>
        <a:tcBdr/>
      </a:tcStyle>
    </a:neCell>
    <a:nwCell>
      <a:tcStyle>
        <a:tcBdr/>
      </a:tcStyle>
    </a:nw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2H>
      <a:tcStyle>
        <a:tcBdr/>
      </a:tcStyle>
    </a:band2H>
    <a:band1V>
      <a:tcStyle>
        <a:tcBdr/>
        <a:fill>
          <a:solidFill>
            <a:schemeClr val="lt1">
              <a:alpha val="20000"/>
            </a:schemeClr>
          </a:solidFill>
        </a:fill>
      </a:tcStyle>
    </a:band1V>
    <a:band2V>
      <a:tcStyle>
        <a:tcBdr/>
      </a:tcStyle>
    </a:band2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nwCell>
      <a:tcStyle>
        <a:tcBdr/>
      </a:tcStyle>
    </a:nw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2H>
      <a:tcStyle>
        <a:tcBdr/>
      </a:tcStyle>
    </a:band2H>
    <a:band1V>
      <a:tcStyle>
        <a:tcBdr/>
        <a:fill>
          <a:solidFill>
            <a:schemeClr val="lt1">
              <a:alpha val="20000"/>
            </a:schemeClr>
          </a:solidFill>
        </a:fill>
      </a:tcStyle>
    </a:band1V>
    <a:band2V>
      <a:tcStyle>
        <a:tcBdr/>
      </a:tcStyle>
    </a:band2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nwCell>
      <a:tcStyle>
        <a:tcBdr/>
      </a:tcStyle>
    </a:nwCell>
  </a:tblStyle>
  <a:tblStyle styleId="{5C22544A-7EE6-4342-B048-85BDC9FD1C3A}" styleName="Medium Style 2 - Accent 1">
    <a:wholeTbl>
      <a:tcTxStyle>
        <a:fontRef idx="minor">
          <a:scrgbClr r="0" g="0" b="0"/>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fontRef idx="minor">
          <a:scrgbClr r="0" g="0" b="0"/>
        </a:fontRef>
        <a:schemeClr val="lt1"/>
      </a:tcTxStyle>
      <a:tcStyle>
        <a:tcBdr>
          <a:top>
            <a:ln w="38100" cmpd="sng">
              <a:solidFill>
                <a:schemeClr val="lt1"/>
              </a:solidFill>
            </a:ln>
          </a:top>
        </a:tcBdr>
        <a:fill>
          <a:solidFill>
            <a:schemeClr val="accent1"/>
          </a:solidFill>
        </a:fill>
      </a:tcStyle>
    </a:lastRow>
    <a:seCell>
      <a:tcStyle>
        <a:tcBdr/>
      </a:tcStyle>
    </a:seCell>
    <a:swCell>
      <a:tcStyle>
        <a:tcBdr/>
      </a:tcStyle>
    </a:swCell>
    <a:firstRow>
      <a:tcTxStyle b="on">
        <a:fontRef idx="minor">
          <a:scrgbClr r="0" g="0" b="0"/>
        </a:fontRef>
        <a:schemeClr val="lt1"/>
      </a:tcTxStyle>
      <a:tcStyle>
        <a:tcBdr>
          <a:bottom>
            <a:ln w="38100" cmpd="sng">
              <a:solidFill>
                <a:schemeClr val="lt1"/>
              </a:solidFill>
            </a:ln>
          </a:bottom>
        </a:tcBdr>
        <a:fill>
          <a:solidFill>
            <a:schemeClr val="accent1"/>
          </a:solidFill>
        </a:fill>
      </a:tcStyle>
    </a:firstRow>
    <a:neCell>
      <a:tcStyle>
        <a:tcBdr/>
      </a:tcStyle>
    </a:neCell>
    <a:nwCell>
      <a:tcStyle>
        <a:tcBdr/>
      </a:tcStyle>
    </a:nw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2H>
      <a:tcStyle>
        <a:tcBdr/>
      </a:tcStyle>
    </a:band2H>
    <a:band1V>
      <a:tcStyle>
        <a:tcBdr/>
        <a:fill>
          <a:solidFill>
            <a:schemeClr val="lt1">
              <a:alpha val="20000"/>
            </a:schemeClr>
          </a:solidFill>
        </a:fill>
      </a:tcStyle>
    </a:band1V>
    <a:band2V>
      <a:tcStyle>
        <a:tcBdr/>
      </a:tcStyle>
    </a:band2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nwCell>
      <a:tcStyle>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seCell>
      <a:tcStyle>
        <a:tcBdr/>
      </a:tcStyle>
    </a:seCell>
    <a:swCell>
      <a:tcStyle>
        <a:tcBdr/>
      </a:tcStyle>
    </a:swCell>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57" autoAdjust="0"/>
    <p:restoredTop sz="68712" autoAdjust="0"/>
  </p:normalViewPr>
  <p:slideViewPr>
    <p:cSldViewPr>
      <p:cViewPr varScale="1">
        <p:scale>
          <a:sx n="54" d="100"/>
          <a:sy n="54" d="100"/>
        </p:scale>
        <p:origin x="-1620" y="-78"/>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54"/>
    </p:cViewPr>
  </p:sorterViewPr>
  <p:notesViewPr>
    <p:cSldViewPr>
      <p:cViewPr>
        <p:scale>
          <a:sx n="66" d="100"/>
          <a:sy n="66" d="100"/>
        </p:scale>
        <p:origin x="-1620" y="246"/>
      </p:cViewPr>
      <p:guideLst>
        <p:guide orient="horz" pos="2908"/>
        <p:guide pos="218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04820" cy="461645"/>
          </a:xfrm>
          <a:prstGeom prst="rect">
            <a:avLst/>
          </a:prstGeom>
        </p:spPr>
        <p:txBody>
          <a:bodyPr vert="horz" lIns="92354" tIns="46177" rIns="92354" bIns="46177" rtlCol="0"/>
          <a:lstStyle>
            <a:lvl1pPr algn="l">
              <a:defRPr sz="1300"/>
            </a:lvl1pPr>
          </a:lstStyle>
          <a:p>
            <a:endParaRPr lang="en-US" dirty="0"/>
          </a:p>
        </p:txBody>
      </p:sp>
      <p:sp>
        <p:nvSpPr>
          <p:cNvPr id="3" name="Date Placeholder 2"/>
          <p:cNvSpPr>
            <a:spLocks noGrp="1"/>
          </p:cNvSpPr>
          <p:nvPr>
            <p:ph type="dt" sz="quarter" idx="1"/>
          </p:nvPr>
        </p:nvSpPr>
        <p:spPr>
          <a:xfrm>
            <a:off x="3927776" y="2"/>
            <a:ext cx="3004820" cy="461645"/>
          </a:xfrm>
          <a:prstGeom prst="rect">
            <a:avLst/>
          </a:prstGeom>
        </p:spPr>
        <p:txBody>
          <a:bodyPr vert="horz" lIns="92354" tIns="46177" rIns="92354" bIns="46177" rtlCol="0"/>
          <a:lstStyle>
            <a:lvl1pPr algn="r">
              <a:defRPr sz="1300"/>
            </a:lvl1pPr>
          </a:lstStyle>
          <a:p>
            <a:fld id="{6B39FD5F-6B3D-4FAB-AF5C-854772ED2F50}" type="datetimeFigureOut">
              <a:rPr lang="en-US" smtClean="0"/>
              <a:pPr/>
              <a:t>7/17/2012</a:t>
            </a:fld>
            <a:endParaRPr lang="en-US" dirty="0"/>
          </a:p>
        </p:txBody>
      </p:sp>
      <p:sp>
        <p:nvSpPr>
          <p:cNvPr id="4" name="Footer Placeholder 3"/>
          <p:cNvSpPr>
            <a:spLocks noGrp="1"/>
          </p:cNvSpPr>
          <p:nvPr>
            <p:ph type="ftr" sz="quarter" idx="2"/>
          </p:nvPr>
        </p:nvSpPr>
        <p:spPr>
          <a:xfrm>
            <a:off x="0" y="8769655"/>
            <a:ext cx="3004820" cy="461645"/>
          </a:xfrm>
          <a:prstGeom prst="rect">
            <a:avLst/>
          </a:prstGeom>
        </p:spPr>
        <p:txBody>
          <a:bodyPr vert="horz" lIns="92354" tIns="46177" rIns="92354" bIns="46177" rtlCol="0" anchor="b"/>
          <a:lstStyle>
            <a:lvl1pPr algn="l">
              <a:defRPr sz="1300"/>
            </a:lvl1pPr>
          </a:lstStyle>
          <a:p>
            <a:endParaRPr lang="en-US" dirty="0"/>
          </a:p>
        </p:txBody>
      </p:sp>
      <p:sp>
        <p:nvSpPr>
          <p:cNvPr id="5" name="Slide Number Placeholder 4"/>
          <p:cNvSpPr>
            <a:spLocks noGrp="1"/>
          </p:cNvSpPr>
          <p:nvPr>
            <p:ph type="sldNum" sz="quarter" idx="3"/>
          </p:nvPr>
        </p:nvSpPr>
        <p:spPr>
          <a:xfrm>
            <a:off x="3927776" y="8769655"/>
            <a:ext cx="3004820" cy="461645"/>
          </a:xfrm>
          <a:prstGeom prst="rect">
            <a:avLst/>
          </a:prstGeom>
        </p:spPr>
        <p:txBody>
          <a:bodyPr vert="horz" lIns="92354" tIns="46177" rIns="92354" bIns="46177" rtlCol="0" anchor="b"/>
          <a:lstStyle>
            <a:lvl1pPr algn="r">
              <a:defRPr sz="1300"/>
            </a:lvl1pPr>
          </a:lstStyle>
          <a:p>
            <a:fld id="{B67F6D62-414B-46C4-80CD-968D6E3254F8}" type="slidenum">
              <a:rPr lang="en-US" smtClean="0"/>
              <a:pPr/>
              <a:t>‹#›</a:t>
            </a:fld>
            <a:endParaRPr lang="en-US" dirty="0"/>
          </a:p>
        </p:txBody>
      </p:sp>
    </p:spTree>
    <p:extLst>
      <p:ext uri="{BB962C8B-B14F-4D97-AF65-F5344CB8AC3E}">
        <p14:creationId xmlns:p14="http://schemas.microsoft.com/office/powerpoint/2010/main" val="21692349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04820" cy="461645"/>
          </a:xfrm>
          <a:prstGeom prst="rect">
            <a:avLst/>
          </a:prstGeom>
        </p:spPr>
        <p:txBody>
          <a:bodyPr vert="horz" lIns="92354" tIns="46177" rIns="92354" bIns="46177" rtlCol="0"/>
          <a:lstStyle>
            <a:lvl1pPr algn="l">
              <a:defRPr sz="1300"/>
            </a:lvl1pPr>
            <a:extLst/>
          </a:lstStyle>
          <a:p>
            <a:endParaRPr lang="en-US" dirty="0"/>
          </a:p>
        </p:txBody>
      </p:sp>
      <p:sp>
        <p:nvSpPr>
          <p:cNvPr id="3" name="Date Placeholder 2"/>
          <p:cNvSpPr>
            <a:spLocks noGrp="1"/>
          </p:cNvSpPr>
          <p:nvPr>
            <p:ph type="dt" idx="1"/>
          </p:nvPr>
        </p:nvSpPr>
        <p:spPr>
          <a:xfrm>
            <a:off x="3927776" y="2"/>
            <a:ext cx="3004820" cy="461645"/>
          </a:xfrm>
          <a:prstGeom prst="rect">
            <a:avLst/>
          </a:prstGeom>
        </p:spPr>
        <p:txBody>
          <a:bodyPr vert="horz" lIns="92354" tIns="46177" rIns="92354" bIns="46177" rtlCol="0"/>
          <a:lstStyle>
            <a:lvl1pPr algn="r">
              <a:defRPr sz="1300"/>
            </a:lvl1pPr>
            <a:extLst/>
          </a:lstStyle>
          <a:p>
            <a:fld id="{C238408C-6839-46EE-8131-EDA75C487F2E}" type="datetimeFigureOut">
              <a:rPr lang="en-US" smtClean="0"/>
              <a:pPr/>
              <a:t>7/17/2012</a:t>
            </a:fld>
            <a:endParaRPr lang="en-US" dirty="0"/>
          </a:p>
        </p:txBody>
      </p:sp>
      <p:sp>
        <p:nvSpPr>
          <p:cNvPr id="4" name="Slide Image Placeholder 3"/>
          <p:cNvSpPr>
            <a:spLocks noGrp="1" noRot="1" noChangeAspect="1"/>
          </p:cNvSpPr>
          <p:nvPr>
            <p:ph type="sldImg" idx="2"/>
          </p:nvPr>
        </p:nvSpPr>
        <p:spPr>
          <a:xfrm>
            <a:off x="1158875" y="692150"/>
            <a:ext cx="4616450" cy="3463925"/>
          </a:xfrm>
          <a:prstGeom prst="rect">
            <a:avLst/>
          </a:prstGeom>
          <a:noFill/>
          <a:ln w="12700">
            <a:solidFill>
              <a:prstClr val="black"/>
            </a:solidFill>
          </a:ln>
        </p:spPr>
        <p:txBody>
          <a:bodyPr vert="horz" lIns="92354" tIns="46177" rIns="92354" bIns="46177" rtlCol="0" anchor="ctr"/>
          <a:lstStyle>
            <a:extLst/>
          </a:lstStyle>
          <a:p>
            <a:endParaRPr lang="en-US" dirty="0"/>
          </a:p>
        </p:txBody>
      </p:sp>
      <p:sp>
        <p:nvSpPr>
          <p:cNvPr id="5" name="Notes Placeholder 4"/>
          <p:cNvSpPr>
            <a:spLocks noGrp="1"/>
          </p:cNvSpPr>
          <p:nvPr>
            <p:ph type="body" sz="quarter" idx="3"/>
          </p:nvPr>
        </p:nvSpPr>
        <p:spPr>
          <a:xfrm>
            <a:off x="693420" y="4385628"/>
            <a:ext cx="5547360" cy="4154805"/>
          </a:xfrm>
          <a:prstGeom prst="rect">
            <a:avLst/>
          </a:prstGeom>
        </p:spPr>
        <p:txBody>
          <a:bodyPr vert="horz" lIns="92354" tIns="46177" rIns="92354" bIns="46177" rtlCol="0">
            <a:normAutofit/>
          </a:bodyPr>
          <a:lstStyle>
            <a:extLst/>
          </a:lstStyle>
          <a:p>
            <a:pPr lvl="0"/>
            <a:r>
              <a:rPr lang="en-US" smtClean="0"/>
              <a:t>Click to edit Master text styles</a:t>
            </a:r>
            <a:endParaRPr lang="en-US"/>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69655"/>
            <a:ext cx="3004820" cy="461645"/>
          </a:xfrm>
          <a:prstGeom prst="rect">
            <a:avLst/>
          </a:prstGeom>
        </p:spPr>
        <p:txBody>
          <a:bodyPr vert="horz" lIns="92354" tIns="46177" rIns="92354" bIns="46177" rtlCol="0" anchor="b"/>
          <a:lstStyle>
            <a:lvl1pPr algn="l">
              <a:defRPr sz="1300"/>
            </a:lvl1pPr>
            <a:extLst/>
          </a:lstStyle>
          <a:p>
            <a:endParaRPr lang="en-US" dirty="0"/>
          </a:p>
        </p:txBody>
      </p:sp>
      <p:sp>
        <p:nvSpPr>
          <p:cNvPr id="7" name="Slide Number Placeholder 6"/>
          <p:cNvSpPr>
            <a:spLocks noGrp="1"/>
          </p:cNvSpPr>
          <p:nvPr>
            <p:ph type="sldNum" sz="quarter" idx="5"/>
          </p:nvPr>
        </p:nvSpPr>
        <p:spPr>
          <a:xfrm>
            <a:off x="3927776" y="8769655"/>
            <a:ext cx="3004820" cy="461645"/>
          </a:xfrm>
          <a:prstGeom prst="rect">
            <a:avLst/>
          </a:prstGeom>
        </p:spPr>
        <p:txBody>
          <a:bodyPr vert="horz" lIns="92354" tIns="46177" rIns="92354" bIns="46177" rtlCol="0" anchor="b"/>
          <a:lstStyle>
            <a:lvl1pPr algn="r">
              <a:defRPr sz="1300"/>
            </a:lvl1pPr>
            <a:extLst/>
          </a:lstStyle>
          <a:p>
            <a:fld id="{87D77045-401A-4D5E-BFE3-54C21A8A6634}" type="slidenum">
              <a:rPr lang="en-US" smtClean="0"/>
              <a:pPr/>
              <a:t>‹#›</a:t>
            </a:fld>
            <a:endParaRPr lang="en-US" dirty="0"/>
          </a:p>
        </p:txBody>
      </p:sp>
    </p:spTree>
    <p:extLst>
      <p:ext uri="{BB962C8B-B14F-4D97-AF65-F5344CB8AC3E}">
        <p14:creationId xmlns:p14="http://schemas.microsoft.com/office/powerpoint/2010/main" val="2634790542"/>
      </p:ext>
    </p:extLst>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a:extLst/>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orbel" pitchFamily="34" charset="0"/>
              </a:defRPr>
            </a:lvl1pPr>
            <a:lvl2pPr marL="742950" indent="-285750" eaLnBrk="0" hangingPunct="0">
              <a:defRPr>
                <a:solidFill>
                  <a:schemeClr val="tx1"/>
                </a:solidFill>
                <a:latin typeface="Corbel" pitchFamily="34" charset="0"/>
              </a:defRPr>
            </a:lvl2pPr>
            <a:lvl3pPr marL="1143000" indent="-228600" eaLnBrk="0" hangingPunct="0">
              <a:defRPr>
                <a:solidFill>
                  <a:schemeClr val="tx1"/>
                </a:solidFill>
                <a:latin typeface="Corbel" pitchFamily="34" charset="0"/>
              </a:defRPr>
            </a:lvl3pPr>
            <a:lvl4pPr marL="1600200" indent="-228600" eaLnBrk="0" hangingPunct="0">
              <a:defRPr>
                <a:solidFill>
                  <a:schemeClr val="tx1"/>
                </a:solidFill>
                <a:latin typeface="Corbel" pitchFamily="34" charset="0"/>
              </a:defRPr>
            </a:lvl4pPr>
            <a:lvl5pPr marL="2057400" indent="-228600" eaLnBrk="0" hangingPunct="0">
              <a:defRPr>
                <a:solidFill>
                  <a:schemeClr val="tx1"/>
                </a:solidFill>
                <a:latin typeface="Corbel" pitchFamily="34" charset="0"/>
              </a:defRPr>
            </a:lvl5pPr>
            <a:lvl6pPr marL="2514600" indent="-228600" eaLnBrk="0" fontAlgn="base" hangingPunct="0">
              <a:spcBef>
                <a:spcPct val="0"/>
              </a:spcBef>
              <a:spcAft>
                <a:spcPct val="0"/>
              </a:spcAft>
              <a:defRPr>
                <a:solidFill>
                  <a:schemeClr val="tx1"/>
                </a:solidFill>
                <a:latin typeface="Corbel" pitchFamily="34" charset="0"/>
              </a:defRPr>
            </a:lvl6pPr>
            <a:lvl7pPr marL="2971800" indent="-228600" eaLnBrk="0" fontAlgn="base" hangingPunct="0">
              <a:spcBef>
                <a:spcPct val="0"/>
              </a:spcBef>
              <a:spcAft>
                <a:spcPct val="0"/>
              </a:spcAft>
              <a:defRPr>
                <a:solidFill>
                  <a:schemeClr val="tx1"/>
                </a:solidFill>
                <a:latin typeface="Corbel" pitchFamily="34" charset="0"/>
              </a:defRPr>
            </a:lvl7pPr>
            <a:lvl8pPr marL="3429000" indent="-228600" eaLnBrk="0" fontAlgn="base" hangingPunct="0">
              <a:spcBef>
                <a:spcPct val="0"/>
              </a:spcBef>
              <a:spcAft>
                <a:spcPct val="0"/>
              </a:spcAft>
              <a:defRPr>
                <a:solidFill>
                  <a:schemeClr val="tx1"/>
                </a:solidFill>
                <a:latin typeface="Corbel" pitchFamily="34" charset="0"/>
              </a:defRPr>
            </a:lvl8pPr>
            <a:lvl9pPr marL="3886200" indent="-228600" eaLnBrk="0" fontAlgn="base" hangingPunct="0">
              <a:spcBef>
                <a:spcPct val="0"/>
              </a:spcBef>
              <a:spcAft>
                <a:spcPct val="0"/>
              </a:spcAft>
              <a:defRPr>
                <a:solidFill>
                  <a:schemeClr val="tx1"/>
                </a:solidFill>
                <a:latin typeface="Corbel" pitchFamily="34" charset="0"/>
              </a:defRPr>
            </a:lvl9pPr>
          </a:lstStyle>
          <a:p>
            <a:pPr eaLnBrk="1" fontAlgn="base" hangingPunct="1">
              <a:spcBef>
                <a:spcPct val="0"/>
              </a:spcBef>
              <a:spcAft>
                <a:spcPct val="0"/>
              </a:spcAft>
            </a:pPr>
            <a:fld id="{ED342305-8CCF-4C0D-A75C-39700A102D0A}" type="slidenum">
              <a:rPr lang="en-US">
                <a:latin typeface="Calibri" pitchFamily="34" charset="0"/>
              </a:rPr>
              <a:pPr eaLnBrk="1" fontAlgn="base" hangingPunct="1">
                <a:spcBef>
                  <a:spcPct val="0"/>
                </a:spcBef>
                <a:spcAft>
                  <a:spcPct val="0"/>
                </a:spcAft>
              </a:pPr>
              <a:t>12</a:t>
            </a:fld>
            <a:endParaRPr lang="en-US">
              <a:latin typeface="Calibri"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75F3383E-0474-450B-BAA2-8E64FF8C1097}" type="slidenum">
              <a:rPr lang="en-US" smtClean="0"/>
              <a:pPr/>
              <a:t>13</a:t>
            </a:fld>
            <a:endParaRPr lang="en-US" dirty="0"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pPr/>
              <a:t>14</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91430" tIns="45715" rIns="91430" bIns="45715">
            <a:normAutofit/>
          </a:bodyPr>
          <a:lstStyle/>
          <a:p>
            <a:endParaRPr lang="en-US" dirty="0"/>
          </a:p>
        </p:txBody>
      </p:sp>
      <p:sp>
        <p:nvSpPr>
          <p:cNvPr id="4" name="Slide Number Placeholder 3"/>
          <p:cNvSpPr>
            <a:spLocks noGrp="1"/>
          </p:cNvSpPr>
          <p:nvPr>
            <p:ph type="sldNum" sz="quarter" idx="10"/>
          </p:nvPr>
        </p:nvSpPr>
        <p:spPr/>
        <p:txBody>
          <a:bodyPr lIns="91430" tIns="45715" rIns="91430" bIns="45715"/>
          <a:lstStyle/>
          <a:p>
            <a:fld id="{87D77045-401A-4D5E-BFE3-54C21A8A6634}" type="slidenum">
              <a:rPr lang="en-US" smtClean="0"/>
              <a:pPr/>
              <a:t>15</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91430" tIns="45715" rIns="91430" bIns="45715">
            <a:normAutofit/>
          </a:bodyPr>
          <a:lstStyle/>
          <a:p>
            <a:endParaRPr lang="en-US" dirty="0"/>
          </a:p>
        </p:txBody>
      </p:sp>
      <p:sp>
        <p:nvSpPr>
          <p:cNvPr id="4" name="Slide Number Placeholder 3"/>
          <p:cNvSpPr>
            <a:spLocks noGrp="1"/>
          </p:cNvSpPr>
          <p:nvPr>
            <p:ph type="sldNum" sz="quarter" idx="10"/>
          </p:nvPr>
        </p:nvSpPr>
        <p:spPr/>
        <p:txBody>
          <a:bodyPr lIns="91430" tIns="45715" rIns="91430" bIns="45715"/>
          <a:lstStyle/>
          <a:p>
            <a:fld id="{87D77045-401A-4D5E-BFE3-54C21A8A6634}" type="slidenum">
              <a:rPr lang="en-US" smtClean="0"/>
              <a:pPr/>
              <a:t>16</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pPr/>
              <a:t>17</a:t>
            </a:fld>
            <a:endParaRPr lang="en-US" dirty="0"/>
          </a:p>
        </p:txBody>
      </p:sp>
    </p:spTree>
    <p:extLst>
      <p:ext uri="{BB962C8B-B14F-4D97-AF65-F5344CB8AC3E}">
        <p14:creationId xmlns:p14="http://schemas.microsoft.com/office/powerpoint/2010/main" val="26976218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pPr/>
              <a:t>19</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pPr/>
              <a:t>20</a:t>
            </a:fld>
            <a:endParaRPr lang="en-US" dirty="0"/>
          </a:p>
        </p:txBody>
      </p:sp>
    </p:spTree>
    <p:extLst>
      <p:ext uri="{BB962C8B-B14F-4D97-AF65-F5344CB8AC3E}">
        <p14:creationId xmlns:p14="http://schemas.microsoft.com/office/powerpoint/2010/main" val="29031430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90074" tIns="45038" rIns="90074" bIns="45038">
            <a:normAutofit/>
          </a:bodyPr>
          <a:lstStyle/>
          <a:p>
            <a:endParaRPr lang="en-US" dirty="0"/>
          </a:p>
        </p:txBody>
      </p:sp>
      <p:sp>
        <p:nvSpPr>
          <p:cNvPr id="4" name="Slide Number Placeholder 3"/>
          <p:cNvSpPr>
            <a:spLocks noGrp="1"/>
          </p:cNvSpPr>
          <p:nvPr>
            <p:ph type="sldNum" sz="quarter" idx="10"/>
          </p:nvPr>
        </p:nvSpPr>
        <p:spPr/>
        <p:txBody>
          <a:bodyPr lIns="90074" tIns="45038" rIns="90074" bIns="45038"/>
          <a:lstStyle/>
          <a:p>
            <a:fld id="{EE36EFD3-E732-4F18-A3CA-69C79326FD31}" type="slidenum">
              <a:rPr lang="en-US" smtClean="0"/>
              <a:pPr/>
              <a:t>21</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pPr/>
              <a:t>22</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pPr/>
              <a:t>23</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pPr/>
              <a:t>24</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91430" tIns="45715" rIns="91430" bIns="45715"/>
          <a:lstStyle/>
          <a:p>
            <a:endParaRPr lang="en-US" dirty="0"/>
          </a:p>
        </p:txBody>
      </p:sp>
      <p:sp>
        <p:nvSpPr>
          <p:cNvPr id="4" name="Slide Number Placeholder 3"/>
          <p:cNvSpPr>
            <a:spLocks noGrp="1"/>
          </p:cNvSpPr>
          <p:nvPr>
            <p:ph type="sldNum" sz="quarter" idx="10"/>
          </p:nvPr>
        </p:nvSpPr>
        <p:spPr/>
        <p:txBody>
          <a:bodyPr lIns="91430" tIns="45715" rIns="91430" bIns="45715"/>
          <a:lstStyle/>
          <a:p>
            <a:fld id="{87D77045-401A-4D5E-BFE3-54C21A8A6634}" type="slidenum">
              <a:rPr lang="en-US" smtClean="0"/>
              <a:pPr/>
              <a:t>25</a:t>
            </a:fld>
            <a:endParaRPr lang="en-US" dirty="0"/>
          </a:p>
        </p:txBody>
      </p:sp>
    </p:spTree>
    <p:extLst>
      <p:ext uri="{BB962C8B-B14F-4D97-AF65-F5344CB8AC3E}">
        <p14:creationId xmlns:p14="http://schemas.microsoft.com/office/powerpoint/2010/main" val="2060384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pPr/>
              <a:t>26</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pPr/>
              <a:t>27</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pPr/>
              <a:t>28</a:t>
            </a:fld>
            <a:endParaRPr lang="en-US" dirty="0"/>
          </a:p>
        </p:txBody>
      </p:sp>
    </p:spTree>
    <p:extLst>
      <p:ext uri="{BB962C8B-B14F-4D97-AF65-F5344CB8AC3E}">
        <p14:creationId xmlns:p14="http://schemas.microsoft.com/office/powerpoint/2010/main" val="2060384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pPr/>
              <a:t>29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0" hangingPunct="0">
              <a:spcBef>
                <a:spcPct val="20000"/>
              </a:spcBef>
            </a:pPr>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pPr/>
              <a:t>3</a:t>
            </a:fld>
            <a:endParaRPr lang="en-US" dirty="0"/>
          </a:p>
        </p:txBody>
      </p:sp>
    </p:spTree>
    <p:extLst>
      <p:ext uri="{BB962C8B-B14F-4D97-AF65-F5344CB8AC3E}">
        <p14:creationId xmlns:p14="http://schemas.microsoft.com/office/powerpoint/2010/main" val="372741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90482" tIns="45243" rIns="90482" bIns="45243">
            <a:normAutofit/>
          </a:bodyPr>
          <a:lstStyle/>
          <a:p>
            <a:endParaRPr lang="en-US" dirty="0"/>
          </a:p>
        </p:txBody>
      </p:sp>
      <p:sp>
        <p:nvSpPr>
          <p:cNvPr id="4" name="Slide Number Placeholder 3"/>
          <p:cNvSpPr>
            <a:spLocks noGrp="1"/>
          </p:cNvSpPr>
          <p:nvPr>
            <p:ph type="sldNum" sz="quarter" idx="10"/>
          </p:nvPr>
        </p:nvSpPr>
        <p:spPr/>
        <p:txBody>
          <a:bodyPr lIns="90482" tIns="45243" rIns="90482" bIns="45243"/>
          <a:lstStyle/>
          <a:p>
            <a:fld id="{EE36EFD3-E732-4F18-A3CA-69C79326FD31}"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66700" y="4464050"/>
            <a:ext cx="6477000" cy="4419600"/>
          </a:xfrm>
        </p:spPr>
        <p:txBody>
          <a:bodyPr>
            <a:noAutofit/>
          </a:bodyPr>
          <a:lstStyle/>
          <a:p>
            <a:pPr>
              <a:lnSpc>
                <a:spcPts val="1000"/>
              </a:lnSpc>
            </a:pPr>
            <a:endParaRPr lang="en-US" sz="1000" dirty="0"/>
          </a:p>
        </p:txBody>
      </p:sp>
      <p:sp>
        <p:nvSpPr>
          <p:cNvPr id="4" name="Slide Number Placeholder 3"/>
          <p:cNvSpPr>
            <a:spLocks noGrp="1"/>
          </p:cNvSpPr>
          <p:nvPr>
            <p:ph type="sldNum" sz="quarter" idx="10"/>
          </p:nvPr>
        </p:nvSpPr>
        <p:spPr/>
        <p:txBody>
          <a:bodyPr/>
          <a:lstStyle/>
          <a:p>
            <a:fld id="{87D77045-401A-4D5E-BFE3-54C21A8A6634}"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pPr/>
              <a:t>6</a:t>
            </a:fld>
            <a:endParaRPr lang="en-US" dirty="0"/>
          </a:p>
        </p:txBody>
      </p:sp>
    </p:spTree>
    <p:extLst>
      <p:ext uri="{BB962C8B-B14F-4D97-AF65-F5344CB8AC3E}">
        <p14:creationId xmlns:p14="http://schemas.microsoft.com/office/powerpoint/2010/main" val="1017341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pPr/>
              <a:t>7</a:t>
            </a:fld>
            <a:endParaRPr lang="en-US" dirty="0"/>
          </a:p>
        </p:txBody>
      </p:sp>
    </p:spTree>
    <p:extLst>
      <p:ext uri="{BB962C8B-B14F-4D97-AF65-F5344CB8AC3E}">
        <p14:creationId xmlns:p14="http://schemas.microsoft.com/office/powerpoint/2010/main" val="19660822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36C07938-FC42-476A-976B-3D1E6F0574FA}" type="slidenum">
              <a:rPr lang="en-US" smtClean="0"/>
              <a:pPr/>
              <a:t>9</a:t>
            </a:fld>
            <a:endParaRPr lang="en-US" dirty="0"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tags" Target="../tags/tag21.xml"/><Relationship Id="rId13" Type="http://schemas.openxmlformats.org/officeDocument/2006/relationships/tags" Target="../tags/tag26.xml"/><Relationship Id="rId18" Type="http://schemas.openxmlformats.org/officeDocument/2006/relationships/tags" Target="../tags/tag31.xml"/><Relationship Id="rId26" Type="http://schemas.openxmlformats.org/officeDocument/2006/relationships/tags" Target="../tags/tag39.xml"/><Relationship Id="rId3" Type="http://schemas.openxmlformats.org/officeDocument/2006/relationships/tags" Target="../tags/tag16.xml"/><Relationship Id="rId21" Type="http://schemas.openxmlformats.org/officeDocument/2006/relationships/tags" Target="../tags/tag34.xml"/><Relationship Id="rId7" Type="http://schemas.openxmlformats.org/officeDocument/2006/relationships/tags" Target="../tags/tag20.xml"/><Relationship Id="rId12" Type="http://schemas.openxmlformats.org/officeDocument/2006/relationships/tags" Target="../tags/tag25.xml"/><Relationship Id="rId17" Type="http://schemas.openxmlformats.org/officeDocument/2006/relationships/tags" Target="../tags/tag30.xml"/><Relationship Id="rId25" Type="http://schemas.openxmlformats.org/officeDocument/2006/relationships/tags" Target="../tags/tag38.xml"/><Relationship Id="rId2" Type="http://schemas.openxmlformats.org/officeDocument/2006/relationships/tags" Target="../tags/tag15.xml"/><Relationship Id="rId16" Type="http://schemas.openxmlformats.org/officeDocument/2006/relationships/tags" Target="../tags/tag29.xml"/><Relationship Id="rId20" Type="http://schemas.openxmlformats.org/officeDocument/2006/relationships/tags" Target="../tags/tag33.xml"/><Relationship Id="rId1" Type="http://schemas.openxmlformats.org/officeDocument/2006/relationships/tags" Target="../tags/tag14.xml"/><Relationship Id="rId6" Type="http://schemas.openxmlformats.org/officeDocument/2006/relationships/tags" Target="../tags/tag19.xml"/><Relationship Id="rId11" Type="http://schemas.openxmlformats.org/officeDocument/2006/relationships/tags" Target="../tags/tag24.xml"/><Relationship Id="rId24" Type="http://schemas.openxmlformats.org/officeDocument/2006/relationships/tags" Target="../tags/tag37.xml"/><Relationship Id="rId5" Type="http://schemas.openxmlformats.org/officeDocument/2006/relationships/tags" Target="../tags/tag18.xml"/><Relationship Id="rId15" Type="http://schemas.openxmlformats.org/officeDocument/2006/relationships/tags" Target="../tags/tag28.xml"/><Relationship Id="rId23" Type="http://schemas.openxmlformats.org/officeDocument/2006/relationships/tags" Target="../tags/tag36.xml"/><Relationship Id="rId28" Type="http://schemas.openxmlformats.org/officeDocument/2006/relationships/slideMaster" Target="../slideMasters/slideMaster1.xml"/><Relationship Id="rId10" Type="http://schemas.openxmlformats.org/officeDocument/2006/relationships/tags" Target="../tags/tag23.xml"/><Relationship Id="rId19" Type="http://schemas.openxmlformats.org/officeDocument/2006/relationships/tags" Target="../tags/tag32.xml"/><Relationship Id="rId4" Type="http://schemas.openxmlformats.org/officeDocument/2006/relationships/tags" Target="../tags/tag17.xml"/><Relationship Id="rId9" Type="http://schemas.openxmlformats.org/officeDocument/2006/relationships/tags" Target="../tags/tag22.xml"/><Relationship Id="rId14" Type="http://schemas.openxmlformats.org/officeDocument/2006/relationships/tags" Target="../tags/tag27.xml"/><Relationship Id="rId22" Type="http://schemas.openxmlformats.org/officeDocument/2006/relationships/tags" Target="../tags/tag35.xml"/><Relationship Id="rId27" Type="http://schemas.openxmlformats.org/officeDocument/2006/relationships/tags" Target="../tags/tag40.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101.xml"/><Relationship Id="rId2" Type="http://schemas.openxmlformats.org/officeDocument/2006/relationships/tags" Target="../tags/tag100.xml"/><Relationship Id="rId1" Type="http://schemas.openxmlformats.org/officeDocument/2006/relationships/tags" Target="../tags/tag99.xml"/><Relationship Id="rId5" Type="http://schemas.openxmlformats.org/officeDocument/2006/relationships/image" Target="../media/image2.jpeg"/><Relationship Id="rId4"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5" Type="http://schemas.openxmlformats.org/officeDocument/2006/relationships/slideMaster" Target="../slideMasters/slideMaster1.xml"/><Relationship Id="rId4" Type="http://schemas.openxmlformats.org/officeDocument/2006/relationships/tags" Target="../tags/tag44.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slideMaster" Target="../slideMasters/slideMaster1.xml"/><Relationship Id="rId5" Type="http://schemas.openxmlformats.org/officeDocument/2006/relationships/tags" Target="../tags/tag49.xml"/><Relationship Id="rId4" Type="http://schemas.openxmlformats.org/officeDocument/2006/relationships/tags" Target="../tags/tag48.xml"/></Relationships>
</file>

<file path=ppt/slideLayouts/_rels/slideLayout4.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52.xml"/><Relationship Id="rId7" Type="http://schemas.openxmlformats.org/officeDocument/2006/relationships/tags" Target="../tags/tag56.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tags" Target="../tags/tag55.xml"/><Relationship Id="rId5" Type="http://schemas.openxmlformats.org/officeDocument/2006/relationships/tags" Target="../tags/tag54.xml"/><Relationship Id="rId4" Type="http://schemas.openxmlformats.org/officeDocument/2006/relationships/tags" Target="../tags/tag53.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64.xml"/><Relationship Id="rId13" Type="http://schemas.openxmlformats.org/officeDocument/2006/relationships/tags" Target="../tags/tag69.xml"/><Relationship Id="rId18" Type="http://schemas.openxmlformats.org/officeDocument/2006/relationships/tags" Target="../tags/tag74.xml"/><Relationship Id="rId3" Type="http://schemas.openxmlformats.org/officeDocument/2006/relationships/tags" Target="../tags/tag59.xml"/><Relationship Id="rId7" Type="http://schemas.openxmlformats.org/officeDocument/2006/relationships/tags" Target="../tags/tag63.xml"/><Relationship Id="rId12" Type="http://schemas.openxmlformats.org/officeDocument/2006/relationships/tags" Target="../tags/tag68.xml"/><Relationship Id="rId17" Type="http://schemas.openxmlformats.org/officeDocument/2006/relationships/tags" Target="../tags/tag73.xml"/><Relationship Id="rId2" Type="http://schemas.openxmlformats.org/officeDocument/2006/relationships/tags" Target="../tags/tag58.xml"/><Relationship Id="rId16" Type="http://schemas.openxmlformats.org/officeDocument/2006/relationships/tags" Target="../tags/tag72.xml"/><Relationship Id="rId1" Type="http://schemas.openxmlformats.org/officeDocument/2006/relationships/tags" Target="../tags/tag57.xml"/><Relationship Id="rId6" Type="http://schemas.openxmlformats.org/officeDocument/2006/relationships/tags" Target="../tags/tag62.xml"/><Relationship Id="rId11" Type="http://schemas.openxmlformats.org/officeDocument/2006/relationships/tags" Target="../tags/tag67.xml"/><Relationship Id="rId5" Type="http://schemas.openxmlformats.org/officeDocument/2006/relationships/tags" Target="../tags/tag61.xml"/><Relationship Id="rId15" Type="http://schemas.openxmlformats.org/officeDocument/2006/relationships/tags" Target="../tags/tag71.xml"/><Relationship Id="rId10" Type="http://schemas.openxmlformats.org/officeDocument/2006/relationships/tags" Target="../tags/tag66.xml"/><Relationship Id="rId19" Type="http://schemas.openxmlformats.org/officeDocument/2006/relationships/slideMaster" Target="../slideMasters/slideMaster1.xml"/><Relationship Id="rId4" Type="http://schemas.openxmlformats.org/officeDocument/2006/relationships/tags" Target="../tags/tag60.xml"/><Relationship Id="rId9" Type="http://schemas.openxmlformats.org/officeDocument/2006/relationships/tags" Target="../tags/tag65.xml"/><Relationship Id="rId14" Type="http://schemas.openxmlformats.org/officeDocument/2006/relationships/tags" Target="../tags/tag70.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77.xml"/><Relationship Id="rId2" Type="http://schemas.openxmlformats.org/officeDocument/2006/relationships/tags" Target="../tags/tag76.xml"/><Relationship Id="rId1" Type="http://schemas.openxmlformats.org/officeDocument/2006/relationships/tags" Target="../tags/tag75.xml"/><Relationship Id="rId5" Type="http://schemas.openxmlformats.org/officeDocument/2006/relationships/slideMaster" Target="../slideMasters/slideMaster1.xml"/><Relationship Id="rId4" Type="http://schemas.openxmlformats.org/officeDocument/2006/relationships/tags" Target="../tags/tag78.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tags" Target="../tags/tag79.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84.xml"/><Relationship Id="rId7" Type="http://schemas.openxmlformats.org/officeDocument/2006/relationships/slideMaster" Target="../slideMasters/slideMaster1.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tags" Target="../tags/tag87.xml"/><Relationship Id="rId5" Type="http://schemas.openxmlformats.org/officeDocument/2006/relationships/tags" Target="../tags/tag86.xml"/><Relationship Id="rId4" Type="http://schemas.openxmlformats.org/officeDocument/2006/relationships/tags" Target="../tags/tag85.xml"/></Relationships>
</file>

<file path=ppt/slideLayouts/_rels/slideLayout9.xml.rels><?xml version="1.0" encoding="UTF-8" standalone="yes"?>
<Relationships xmlns="http://schemas.openxmlformats.org/package/2006/relationships"><Relationship Id="rId8" Type="http://schemas.openxmlformats.org/officeDocument/2006/relationships/tags" Target="../tags/tag95.xml"/><Relationship Id="rId3" Type="http://schemas.openxmlformats.org/officeDocument/2006/relationships/tags" Target="../tags/tag90.xml"/><Relationship Id="rId7" Type="http://schemas.openxmlformats.org/officeDocument/2006/relationships/tags" Target="../tags/tag94.xml"/><Relationship Id="rId12" Type="http://schemas.openxmlformats.org/officeDocument/2006/relationships/slideMaster" Target="../slideMasters/slideMaster1.xml"/><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tags" Target="../tags/tag93.xml"/><Relationship Id="rId11" Type="http://schemas.openxmlformats.org/officeDocument/2006/relationships/tags" Target="../tags/tag98.xml"/><Relationship Id="rId5" Type="http://schemas.openxmlformats.org/officeDocument/2006/relationships/tags" Target="../tags/tag92.xml"/><Relationship Id="rId10" Type="http://schemas.openxmlformats.org/officeDocument/2006/relationships/tags" Target="../tags/tag97.xml"/><Relationship Id="rId4" Type="http://schemas.openxmlformats.org/officeDocument/2006/relationships/tags" Target="../tags/tag91.xml"/><Relationship Id="rId9" Type="http://schemas.openxmlformats.org/officeDocument/2006/relationships/tags" Target="../tags/tag9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4" name="Shape 43"/>
          <p:cNvSpPr>
            <a:spLocks/>
          </p:cNvSpPr>
          <p:nvPr>
            <p:custDataLst>
              <p:tags r:id="rId1"/>
            </p:custDataLst>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p>
        </p:txBody>
      </p:sp>
      <p:sp>
        <p:nvSpPr>
          <p:cNvPr id="36" name="Shape 35"/>
          <p:cNvSpPr>
            <a:spLocks/>
          </p:cNvSpPr>
          <p:nvPr>
            <p:custDataLst>
              <p:tags r:id="rId2"/>
            </p:custDataLst>
          </p:nvPr>
        </p:nvSpPr>
        <p:spPr bwMode="auto">
          <a:xfrm>
            <a:off x="4821864" y="1066800"/>
            <a:ext cx="4343400"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65000"/>
              </a:schemeClr>
            </a:solidFill>
            <a:prstDash val="solid"/>
            <a:round/>
            <a:headEnd type="none" w="med" len="med"/>
            <a:tailEnd type="none" w="med" len="med"/>
          </a:ln>
          <a:effectLst/>
        </p:spPr>
        <p:txBody>
          <a:bodyPr vert="horz" wrap="square" lIns="91440" tIns="45720" rIns="91440" bIns="45720" anchor="t" compatLnSpc="1"/>
          <a:lstStyle>
            <a:extLst/>
          </a:lstStyle>
          <a:p>
            <a:endParaRPr lang="en-US" dirty="0"/>
          </a:p>
        </p:txBody>
      </p:sp>
      <p:sp>
        <p:nvSpPr>
          <p:cNvPr id="43" name="Shape 42"/>
          <p:cNvSpPr>
            <a:spLocks/>
          </p:cNvSpPr>
          <p:nvPr>
            <p:custDataLst>
              <p:tags r:id="rId3"/>
            </p:custDataLst>
          </p:nvPr>
        </p:nvSpPr>
        <p:spPr bwMode="auto">
          <a:xfrm>
            <a:off x="290624" y="-14176"/>
            <a:ext cx="5562600" cy="6553200"/>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65000"/>
              </a:schemeClr>
            </a:solidFill>
            <a:prstDash val="solid"/>
            <a:round/>
            <a:headEnd type="none" w="med" len="med"/>
            <a:tailEnd type="none" w="med" len="med"/>
          </a:ln>
          <a:effectLst/>
        </p:spPr>
        <p:txBody>
          <a:bodyPr vert="horz" wrap="square" lIns="91440" tIns="45720" rIns="91440" bIns="45720" anchor="t" compatLnSpc="1"/>
          <a:lstStyle>
            <a:extLst/>
          </a:lstStyle>
          <a:p>
            <a:endParaRPr lang="en-US" dirty="0"/>
          </a:p>
        </p:txBody>
      </p:sp>
      <p:sp>
        <p:nvSpPr>
          <p:cNvPr id="22" name="Shape 21"/>
          <p:cNvSpPr>
            <a:spLocks/>
          </p:cNvSpPr>
          <p:nvPr>
            <p:custDataLst>
              <p:tags r:id="rId4"/>
            </p:custDataLst>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180000"/>
              <a:alpha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p>
        </p:txBody>
      </p:sp>
      <p:sp>
        <p:nvSpPr>
          <p:cNvPr id="24" name="Shape 23"/>
          <p:cNvSpPr>
            <a:spLocks/>
          </p:cNvSpPr>
          <p:nvPr>
            <p:custDataLst>
              <p:tags r:id="rId5"/>
            </p:custDataLst>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180000"/>
              <a:alpha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p>
        </p:txBody>
      </p:sp>
      <p:sp>
        <p:nvSpPr>
          <p:cNvPr id="26" name="Shape 25"/>
          <p:cNvSpPr>
            <a:spLocks/>
          </p:cNvSpPr>
          <p:nvPr>
            <p:custDataLst>
              <p:tags r:id="rId6"/>
            </p:custDataLst>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180000"/>
              <a:alpha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p>
        </p:txBody>
      </p:sp>
      <p:sp>
        <p:nvSpPr>
          <p:cNvPr id="27" name="Shape 26"/>
          <p:cNvSpPr>
            <a:spLocks/>
          </p:cNvSpPr>
          <p:nvPr>
            <p:custDataLst>
              <p:tags r:id="rId7"/>
            </p:custDataLst>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180000"/>
              <a:alpha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p>
        </p:txBody>
      </p:sp>
      <p:sp>
        <p:nvSpPr>
          <p:cNvPr id="28" name="Date Placeholder 27"/>
          <p:cNvSpPr>
            <a:spLocks noGrp="1"/>
          </p:cNvSpPr>
          <p:nvPr>
            <p:ph type="dt" sz="half" idx="10"/>
            <p:custDataLst>
              <p:tags r:id="rId8"/>
            </p:custDataLst>
          </p:nvPr>
        </p:nvSpPr>
        <p:spPr>
          <a:xfrm>
            <a:off x="6477000" y="6416675"/>
            <a:ext cx="2133600" cy="365125"/>
          </a:xfrm>
          <a:prstGeom prst="rect">
            <a:avLst/>
          </a:prstGeom>
        </p:spPr>
        <p:txBody>
          <a:bodyPr/>
          <a:lstStyle>
            <a:extLst/>
          </a:lstStyle>
          <a:p>
            <a:endParaRPr lang="en-US" dirty="0"/>
          </a:p>
        </p:txBody>
      </p:sp>
      <p:sp>
        <p:nvSpPr>
          <p:cNvPr id="17" name="Footer Placeholder 16"/>
          <p:cNvSpPr>
            <a:spLocks noGrp="1"/>
          </p:cNvSpPr>
          <p:nvPr>
            <p:ph type="ftr" sz="quarter" idx="11"/>
            <p:custDataLst>
              <p:tags r:id="rId9"/>
            </p:custDataLst>
          </p:nvPr>
        </p:nvSpPr>
        <p:spPr>
          <a:xfrm>
            <a:off x="914400" y="6416675"/>
            <a:ext cx="5562600" cy="365125"/>
          </a:xfrm>
        </p:spPr>
        <p:txBody>
          <a:bodyPr/>
          <a:lstStyle>
            <a:lvl1pPr>
              <a:defRPr sz="900"/>
            </a:lvl1pPr>
            <a:extLst/>
          </a:lstStyle>
          <a:p>
            <a:r>
              <a:rPr lang="en-US" smtClean="0"/>
              <a:t>A-M Valente-Feliciano  - TFSRF 2012, 07/18/2012</a:t>
            </a:r>
            <a:endParaRPr lang="en-US" dirty="0"/>
          </a:p>
        </p:txBody>
      </p:sp>
      <p:sp>
        <p:nvSpPr>
          <p:cNvPr id="29" name="Slide Number Placeholder 28"/>
          <p:cNvSpPr>
            <a:spLocks noGrp="1"/>
          </p:cNvSpPr>
          <p:nvPr>
            <p:ph type="sldNum" sz="quarter" idx="12"/>
            <p:custDataLst>
              <p:tags r:id="rId10"/>
            </p:custDataLst>
          </p:nvPr>
        </p:nvSpPr>
        <p:spPr>
          <a:xfrm>
            <a:off x="8610600" y="6416675"/>
            <a:ext cx="457200" cy="365125"/>
          </a:xfrm>
        </p:spPr>
        <p:txBody>
          <a:bodyPr/>
          <a:lstStyle>
            <a:extLst/>
          </a:lstStyle>
          <a:p>
            <a:fld id="{72AC53DF-4216-466D-99A7-94400E6C2A25}" type="slidenum">
              <a:rPr lang="en-US" smtClean="0"/>
              <a:pPr/>
              <a:t>‹#›</a:t>
            </a:fld>
            <a:endParaRPr lang="en-US" dirty="0"/>
          </a:p>
        </p:txBody>
      </p:sp>
      <p:sp>
        <p:nvSpPr>
          <p:cNvPr id="32" name="Rectangle 31"/>
          <p:cNvSpPr/>
          <p:nvPr>
            <p:custDataLst>
              <p:tags r:id="rId11"/>
            </p:custDataLst>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39" name="Rectangle 38"/>
          <p:cNvSpPr/>
          <p:nvPr>
            <p:custDataLst>
              <p:tags r:id="rId12"/>
            </p:custDataLst>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40" name="Rectangle 39"/>
          <p:cNvSpPr/>
          <p:nvPr>
            <p:custDataLst>
              <p:tags r:id="rId13"/>
            </p:custDataLst>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41" name="Rectangle 40"/>
          <p:cNvSpPr/>
          <p:nvPr>
            <p:custDataLst>
              <p:tags r:id="rId14"/>
            </p:custDataLst>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42" name="Rectangle 41"/>
          <p:cNvSpPr/>
          <p:nvPr>
            <p:custDataLst>
              <p:tags r:id="rId15"/>
            </p:custDataLst>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45" name="Rectangle 44"/>
          <p:cNvSpPr/>
          <p:nvPr>
            <p:custDataLst>
              <p:tags r:id="rId16"/>
            </p:custDataLst>
          </p:nvPr>
        </p:nvSpPr>
        <p:spPr>
          <a:xfrm>
            <a:off x="363160" y="402264"/>
            <a:ext cx="8503920" cy="886265"/>
          </a:xfrm>
          <a:prstGeom prst="rect">
            <a:avLst/>
          </a:prstGeom>
          <a:solidFill>
            <a:schemeClr val="bg2">
              <a:alpha val="50000"/>
              <a:satMod val="18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8" name="Title 7"/>
          <p:cNvSpPr>
            <a:spLocks noGrp="1"/>
          </p:cNvSpPr>
          <p:nvPr>
            <p:ph type="ctrTitle"/>
            <p:custDataLst>
              <p:tags r:id="rId17"/>
            </p:custDataLst>
          </p:nvPr>
        </p:nvSpPr>
        <p:spPr>
          <a:xfrm>
            <a:off x="533400" y="464504"/>
            <a:ext cx="8153400" cy="774192"/>
          </a:xfrm>
        </p:spPr>
        <p:txBody>
          <a:bodyPr/>
          <a:lstStyle>
            <a:lvl1pPr marR="9144" algn="r">
              <a:defRPr sz="3800"/>
            </a:lvl1pPr>
            <a:extLst/>
          </a:lstStyle>
          <a:p>
            <a:r>
              <a:rPr lang="en-US" smtClean="0"/>
              <a:t>Click to edit Master title style</a:t>
            </a:r>
            <a:endParaRPr lang="en-US" dirty="0"/>
          </a:p>
        </p:txBody>
      </p:sp>
      <p:sp>
        <p:nvSpPr>
          <p:cNvPr id="9" name="Subtitle 8"/>
          <p:cNvSpPr>
            <a:spLocks noGrp="1"/>
          </p:cNvSpPr>
          <p:nvPr>
            <p:ph type="subTitle" idx="1"/>
            <p:custDataLst>
              <p:tags r:id="rId18"/>
            </p:custDataLst>
          </p:nvPr>
        </p:nvSpPr>
        <p:spPr>
          <a:xfrm>
            <a:off x="4838381" y="1371600"/>
            <a:ext cx="3848419" cy="457200"/>
          </a:xfrm>
        </p:spPr>
        <p:txBody>
          <a:bodyPr tIns="0"/>
          <a:lstStyle>
            <a:lvl1pPr marL="0" indent="0" algn="r">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dirty="0"/>
          </a:p>
        </p:txBody>
      </p:sp>
      <p:sp>
        <p:nvSpPr>
          <p:cNvPr id="58" name="Rectangle 57"/>
          <p:cNvSpPr/>
          <p:nvPr>
            <p:custDataLst>
              <p:tags r:id="rId19"/>
            </p:custDataLst>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59" name="Rectangle 58"/>
          <p:cNvSpPr/>
          <p:nvPr>
            <p:custDataLst>
              <p:tags r:id="rId20"/>
            </p:custDataLst>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60" name="Rectangle 59"/>
          <p:cNvSpPr/>
          <p:nvPr>
            <p:custDataLst>
              <p:tags r:id="rId21"/>
            </p:custDataLst>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61" name="Rectangle 60"/>
          <p:cNvSpPr/>
          <p:nvPr>
            <p:custDataLst>
              <p:tags r:id="rId22"/>
            </p:custDataLst>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62" name="Rectangle 61"/>
          <p:cNvSpPr/>
          <p:nvPr>
            <p:custDataLst>
              <p:tags r:id="rId23"/>
            </p:custDataLst>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56" name="Rectangle 55"/>
          <p:cNvSpPr/>
          <p:nvPr>
            <p:custDataLst>
              <p:tags r:id="rId24"/>
            </p:custDataLst>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65" name="Rectangle 64"/>
          <p:cNvSpPr/>
          <p:nvPr>
            <p:custDataLst>
              <p:tags r:id="rId25"/>
            </p:custDataLst>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66" name="Rectangle 65"/>
          <p:cNvSpPr/>
          <p:nvPr>
            <p:custDataLst>
              <p:tags r:id="rId26"/>
            </p:custDataLst>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67" name="Rectangle 66"/>
          <p:cNvSpPr/>
          <p:nvPr>
            <p:custDataLst>
              <p:tags r:id="rId27"/>
            </p:custDataLst>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Tree>
  </p:cSld>
  <p:clrMapOvr>
    <a:masterClrMapping/>
  </p:clrMapOvr>
  <p:transition spd="med">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lvl1pPr>
              <a:defRPr>
                <a:solidFill>
                  <a:schemeClr val="tx1"/>
                </a:solidFill>
              </a:defRPr>
            </a:lvl1pPr>
          </a:lstStyle>
          <a:p>
            <a:r>
              <a:rPr lang="en-US" smtClean="0"/>
              <a:t>Click to edit Master title style</a:t>
            </a:r>
            <a:endParaRPr lang="en-US"/>
          </a:p>
        </p:txBody>
      </p:sp>
      <p:sp>
        <p:nvSpPr>
          <p:cNvPr id="3" name="Footer Placeholder 3"/>
          <p:cNvSpPr>
            <a:spLocks noGrp="1"/>
          </p:cNvSpPr>
          <p:nvPr>
            <p:ph type="ftr" sz="quarter" idx="11"/>
            <p:custDataLst>
              <p:tags r:id="rId2"/>
            </p:custDataLst>
          </p:nvPr>
        </p:nvSpPr>
        <p:spPr>
          <a:xfrm>
            <a:off x="1447800" y="6400800"/>
            <a:ext cx="7696200" cy="365125"/>
          </a:xfrm>
        </p:spPr>
        <p:txBody>
          <a:bodyPr/>
          <a:lstStyle>
            <a:extLst/>
          </a:lstStyle>
          <a:p>
            <a:pPr algn="ctr"/>
            <a:r>
              <a:rPr lang="en-US" smtClean="0"/>
              <a:t>A-M Valente-Feliciano  - TFSRF 2012, 07/18/2012</a:t>
            </a:r>
            <a:endParaRPr lang="en-US" dirty="0"/>
          </a:p>
        </p:txBody>
      </p:sp>
      <p:pic>
        <p:nvPicPr>
          <p:cNvPr id="4" name="Picture 23" descr="JLab_logo_text_white1"/>
          <p:cNvPicPr>
            <a:picLocks noChangeAspect="1" noChangeArrowheads="1"/>
          </p:cNvPicPr>
          <p:nvPr userDrawn="1">
            <p:custDataLst>
              <p:tags r:id="rId3"/>
            </p:custDataLst>
          </p:nvPr>
        </p:nvPicPr>
        <p:blipFill>
          <a:blip r:embed="rId5" cstate="print"/>
          <a:srcRect/>
          <a:stretch>
            <a:fillRect/>
          </a:stretch>
        </p:blipFill>
        <p:spPr bwMode="auto">
          <a:xfrm>
            <a:off x="76200" y="6553200"/>
            <a:ext cx="1371600" cy="212336"/>
          </a:xfrm>
          <a:prstGeom prst="rect">
            <a:avLst/>
          </a:prstGeom>
          <a:noFill/>
          <a:ln w="9525">
            <a:noFill/>
            <a:miter lim="800000"/>
            <a:headEnd/>
            <a:tailEnd/>
          </a:ln>
        </p:spPr>
      </p:pic>
    </p:spTree>
    <p:extLst>
      <p:ext uri="{BB962C8B-B14F-4D97-AF65-F5344CB8AC3E}">
        <p14:creationId xmlns:p14="http://schemas.microsoft.com/office/powerpoint/2010/main" val="3679195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extLst/>
          </a:lstStyle>
          <a:p>
            <a:r>
              <a:rPr lang="en-US" smtClean="0"/>
              <a:t>Click to edit Master title style</a:t>
            </a:r>
            <a:endParaRPr lang="en-US"/>
          </a:p>
        </p:txBody>
      </p:sp>
      <p:sp>
        <p:nvSpPr>
          <p:cNvPr id="3" name="Content Placeholder 2"/>
          <p:cNvSpPr>
            <a:spLocks noGrp="1"/>
          </p:cNvSpPr>
          <p:nvPr>
            <p:ph idx="1"/>
            <p:custDataLst>
              <p:tags r:id="rId2"/>
            </p:custDataLst>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custDataLst>
              <p:tags r:id="rId3"/>
            </p:custDataLst>
          </p:nvPr>
        </p:nvSpPr>
        <p:spPr>
          <a:xfrm>
            <a:off x="1981200" y="6492875"/>
            <a:ext cx="5562600" cy="365125"/>
          </a:xfrm>
        </p:spPr>
        <p:txBody>
          <a:bodyPr/>
          <a:lstStyle>
            <a:lvl1pPr algn="ctr">
              <a:defRPr sz="900"/>
            </a:lvl1pPr>
            <a:extLst/>
          </a:lstStyle>
          <a:p>
            <a:r>
              <a:rPr lang="en-US" smtClean="0"/>
              <a:t>A-M Valente-Feliciano  - TFSRF 2012, 07/18/2012</a:t>
            </a:r>
            <a:endParaRPr lang="en-US" dirty="0"/>
          </a:p>
        </p:txBody>
      </p:sp>
      <p:sp>
        <p:nvSpPr>
          <p:cNvPr id="6" name="Slide Number Placeholder 5"/>
          <p:cNvSpPr>
            <a:spLocks noGrp="1"/>
          </p:cNvSpPr>
          <p:nvPr>
            <p:ph type="sldNum" sz="quarter" idx="12"/>
            <p:custDataLst>
              <p:tags r:id="rId4"/>
            </p:custDataLst>
          </p:nvPr>
        </p:nvSpPr>
        <p:spPr/>
        <p:txBody>
          <a:bodyPr/>
          <a:lstStyle>
            <a:extLst/>
          </a:lstStyle>
          <a:p>
            <a:fld id="{1AD93096-5B34-4342-9326-69289CEAE4C2}" type="slidenum">
              <a:rPr lang="en-US" smtClean="0"/>
              <a:pPr/>
              <a:t>‹#›</a:t>
            </a:fld>
            <a:endParaRPr lang="en-US" dirty="0"/>
          </a:p>
        </p:txBody>
      </p:sp>
    </p:spTree>
  </p:cSld>
  <p:clrMapOvr>
    <a:masterClrMapping/>
  </p:clrMapOvr>
  <p:transition spd="med">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914400" y="3352800"/>
            <a:ext cx="7772400" cy="1974059"/>
          </a:xfrm>
        </p:spPr>
        <p:txBody>
          <a:bodyPr anchor="b">
            <a:scene3d>
              <a:camera prst="orthographicFront">
                <a:rot lat="0" lon="0" rev="0"/>
              </a:camera>
              <a:lightRig rig="contrasting" dir="t">
                <a:rot lat="0" lon="0" rev="7500000"/>
              </a:lightRig>
            </a:scene3d>
            <a:sp3d contourW="6350" prstMaterial="metal">
              <a:bevelT w="130810" h="31750" prst="relaxedInset"/>
              <a:contourClr>
                <a:schemeClr val="accent1">
                  <a:shade val="75000"/>
                </a:schemeClr>
              </a:contourClr>
            </a:sp3d>
          </a:bodyPr>
          <a:lstStyle>
            <a:lvl1pPr algn="l">
              <a:buNone/>
              <a:defRPr lang="en-US" sz="4000" b="1" cap="all" dirty="0">
                <a:ln/>
                <a:solidFill>
                  <a:schemeClr val="tx1"/>
                </a:solidFill>
                <a:effectLst>
                  <a:reflection blurRad="12700" stA="50000" endPos="50000" dir="5400000" sy="-100000" rotWithShape="0"/>
                </a:effectLst>
              </a:defRPr>
            </a:lvl1pPr>
            <a:extLst/>
          </a:lstStyle>
          <a:p>
            <a:r>
              <a:rPr lang="en-US" smtClean="0"/>
              <a:t>Click to edit Master title style</a:t>
            </a:r>
            <a:endParaRPr lang="en-US" dirty="0"/>
          </a:p>
        </p:txBody>
      </p:sp>
      <p:sp>
        <p:nvSpPr>
          <p:cNvPr id="3" name="Text Placeholder 2"/>
          <p:cNvSpPr>
            <a:spLocks noGrp="1"/>
          </p:cNvSpPr>
          <p:nvPr>
            <p:ph type="body" idx="1"/>
            <p:custDataLst>
              <p:tags r:id="rId2"/>
            </p:custDataLst>
          </p:nvPr>
        </p:nvSpPr>
        <p:spPr>
          <a:xfrm>
            <a:off x="914400" y="5334000"/>
            <a:ext cx="7772400" cy="1052512"/>
          </a:xfrm>
        </p:spPr>
        <p:txBody>
          <a:bodyPr anchor="t"/>
          <a:lstStyle>
            <a:lvl1pPr marL="374904">
              <a:buNone/>
              <a:defRPr sz="20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4" name="Date Placeholder 3"/>
          <p:cNvSpPr>
            <a:spLocks noGrp="1"/>
          </p:cNvSpPr>
          <p:nvPr>
            <p:ph type="dt" sz="half" idx="10"/>
            <p:custDataLst>
              <p:tags r:id="rId3"/>
            </p:custDataLst>
          </p:nvPr>
        </p:nvSpPr>
        <p:spPr>
          <a:xfrm>
            <a:off x="6477000" y="6416675"/>
            <a:ext cx="2133600" cy="365125"/>
          </a:xfrm>
          <a:prstGeom prst="rect">
            <a:avLst/>
          </a:prstGeom>
        </p:spPr>
        <p:txBody>
          <a:bodyPr/>
          <a:lstStyle>
            <a:extLst/>
          </a:lstStyle>
          <a:p>
            <a:endParaRPr lang="en-US" dirty="0"/>
          </a:p>
        </p:txBody>
      </p:sp>
      <p:sp>
        <p:nvSpPr>
          <p:cNvPr id="5" name="Footer Placeholder 4"/>
          <p:cNvSpPr>
            <a:spLocks noGrp="1"/>
          </p:cNvSpPr>
          <p:nvPr>
            <p:ph type="ftr" sz="quarter" idx="11"/>
            <p:custDataLst>
              <p:tags r:id="rId4"/>
            </p:custDataLst>
          </p:nvPr>
        </p:nvSpPr>
        <p:spPr>
          <a:xfrm>
            <a:off x="914400" y="6416675"/>
            <a:ext cx="5562600" cy="365125"/>
          </a:xfrm>
        </p:spPr>
        <p:txBody>
          <a:bodyPr/>
          <a:lstStyle>
            <a:extLst/>
          </a:lstStyle>
          <a:p>
            <a:r>
              <a:rPr lang="en-US" smtClean="0"/>
              <a:t>A-M Valente-Feliciano  - TFSRF 2012, 07/18/2012</a:t>
            </a:r>
            <a:endParaRPr lang="en-US" dirty="0"/>
          </a:p>
        </p:txBody>
      </p:sp>
      <p:sp>
        <p:nvSpPr>
          <p:cNvPr id="6" name="Slide Number Placeholder 5"/>
          <p:cNvSpPr>
            <a:spLocks noGrp="1"/>
          </p:cNvSpPr>
          <p:nvPr>
            <p:ph type="sldNum" sz="quarter" idx="12"/>
            <p:custDataLst>
              <p:tags r:id="rId5"/>
            </p:custDataLst>
          </p:nvPr>
        </p:nvSpPr>
        <p:spPr/>
        <p:txBody>
          <a:bodyPr/>
          <a:lstStyle>
            <a:extLst/>
          </a:lstStyle>
          <a:p>
            <a:fld id="{1AD93096-5B34-4342-9326-69289CEAE4C2}" type="slidenum">
              <a:rPr lang="en-US" smtClean="0"/>
              <a:pPr/>
              <a:t>‹#›</a:t>
            </a:fld>
            <a:endParaRPr lang="en-US" dirty="0"/>
          </a:p>
        </p:txBody>
      </p:sp>
    </p:spTree>
  </p:cSld>
  <p:clrMapOvr>
    <a:masterClrMapping/>
  </p:clrMapOvr>
  <p:transition spd="med">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09550"/>
            <a:ext cx="8229600" cy="1295400"/>
          </a:xfrm>
        </p:spPr>
        <p:txBody>
          <a:bodyPr anchor="ctr"/>
          <a:lstStyle>
            <a:extLst/>
          </a:lstStyle>
          <a:p>
            <a:r>
              <a:rPr lang="en-US" smtClean="0"/>
              <a:t>Click to edit Master title style</a:t>
            </a:r>
            <a:endParaRPr lang="en-US" dirty="0"/>
          </a:p>
        </p:txBody>
      </p:sp>
      <p:sp>
        <p:nvSpPr>
          <p:cNvPr id="3" name="Content Placeholder 2"/>
          <p:cNvSpPr>
            <a:spLocks noGrp="1"/>
          </p:cNvSpPr>
          <p:nvPr>
            <p:ph sz="half" idx="1"/>
            <p:custDataLst>
              <p:tags r:id="rId2"/>
            </p:custDataLst>
          </p:nvPr>
        </p:nvSpPr>
        <p:spPr>
          <a:xfrm>
            <a:off x="464344" y="1600200"/>
            <a:ext cx="4038600" cy="4525963"/>
          </a:xfrm>
        </p:spPr>
        <p:txBody>
          <a:bodyPr/>
          <a:lstStyle>
            <a:lvl1pPr marL="0" indent="0">
              <a:buFontTx/>
              <a:buNone/>
              <a:defRPr sz="2000"/>
            </a:lvl1pPr>
            <a:lvl2pPr>
              <a:defRPr sz="2400"/>
            </a:lvl2pPr>
            <a:lvl3pPr>
              <a:defRPr sz="2000"/>
            </a:lvl3pPr>
            <a:lvl4pPr>
              <a:defRPr sz="1800"/>
            </a:lvl4pPr>
            <a:lvl5pPr>
              <a:defRPr sz="1800"/>
            </a:lvl5pPr>
            <a:extLst/>
          </a:lstStyle>
          <a:p>
            <a:pPr lvl="0"/>
            <a:r>
              <a:rPr lang="en-US" smtClean="0"/>
              <a:t>Click to edit Master text styles</a:t>
            </a:r>
          </a:p>
        </p:txBody>
      </p:sp>
      <p:sp>
        <p:nvSpPr>
          <p:cNvPr id="4" name="Content Placeholder 3"/>
          <p:cNvSpPr>
            <a:spLocks noGrp="1"/>
          </p:cNvSpPr>
          <p:nvPr>
            <p:ph sz="half" idx="2"/>
            <p:custDataLst>
              <p:tags r:id="rId3"/>
            </p:custDataLst>
          </p:nvPr>
        </p:nvSpPr>
        <p:spPr>
          <a:xfrm>
            <a:off x="4655344" y="1600200"/>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4"/>
            </p:custDataLst>
          </p:nvPr>
        </p:nvSpPr>
        <p:spPr>
          <a:xfrm>
            <a:off x="6477000" y="6416675"/>
            <a:ext cx="2133600" cy="365125"/>
          </a:xfrm>
          <a:prstGeom prst="rect">
            <a:avLst/>
          </a:prstGeom>
        </p:spPr>
        <p:txBody>
          <a:bodyPr/>
          <a:lstStyle>
            <a:extLst/>
          </a:lstStyle>
          <a:p>
            <a:endParaRPr lang="en-US" dirty="0"/>
          </a:p>
        </p:txBody>
      </p:sp>
      <p:sp>
        <p:nvSpPr>
          <p:cNvPr id="6" name="Footer Placeholder 5"/>
          <p:cNvSpPr>
            <a:spLocks noGrp="1"/>
          </p:cNvSpPr>
          <p:nvPr>
            <p:ph type="ftr" sz="quarter" idx="11"/>
            <p:custDataLst>
              <p:tags r:id="rId5"/>
            </p:custDataLst>
          </p:nvPr>
        </p:nvSpPr>
        <p:spPr/>
        <p:txBody>
          <a:bodyPr/>
          <a:lstStyle>
            <a:extLst/>
          </a:lstStyle>
          <a:p>
            <a:r>
              <a:rPr lang="en-US" smtClean="0"/>
              <a:t>A-M Valente-Feliciano  - TFSRF 2012, 07/18/2012</a:t>
            </a:r>
            <a:endParaRPr lang="en-US" dirty="0"/>
          </a:p>
        </p:txBody>
      </p:sp>
      <p:sp>
        <p:nvSpPr>
          <p:cNvPr id="7" name="Slide Number Placeholder 6"/>
          <p:cNvSpPr>
            <a:spLocks noGrp="1"/>
          </p:cNvSpPr>
          <p:nvPr>
            <p:ph type="sldNum" sz="quarter" idx="12"/>
            <p:custDataLst>
              <p:tags r:id="rId6"/>
            </p:custDataLst>
          </p:nvPr>
        </p:nvSpPr>
        <p:spPr/>
        <p:txBody>
          <a:bodyPr/>
          <a:lstStyle>
            <a:extLst/>
          </a:lstStyle>
          <a:p>
            <a:fld id="{1AD93096-5B34-4342-9326-69289CEAE4C2}" type="slidenum">
              <a:rPr lang="en-US" smtClean="0"/>
              <a:pPr/>
              <a:t>‹#›</a:t>
            </a:fld>
            <a:endParaRPr lang="en-US" dirty="0"/>
          </a:p>
        </p:txBody>
      </p:sp>
      <p:cxnSp>
        <p:nvCxnSpPr>
          <p:cNvPr id="9" name="Straight Connector 8"/>
          <p:cNvCxnSpPr/>
          <p:nvPr>
            <p:custDataLst>
              <p:tags r:id="rId7"/>
            </p:custDataLst>
          </p:nvPr>
        </p:nvCxnSpPr>
        <p:spPr>
          <a:xfrm rot="5400000">
            <a:off x="2305044" y="3867144"/>
            <a:ext cx="4533900" cy="1601"/>
          </a:xfrm>
          <a:prstGeom prst="line">
            <a:avLst/>
          </a:prstGeom>
          <a:ln/>
        </p:spPr>
        <p:style>
          <a:lnRef idx="1">
            <a:schemeClr val="accent2"/>
          </a:lnRef>
          <a:fillRef idx="0">
            <a:schemeClr val="accent2"/>
          </a:fillRef>
          <a:effectRef idx="0">
            <a:schemeClr val="accent2"/>
          </a:effectRef>
          <a:fontRef idx="minor">
            <a:schemeClr val="tx1"/>
          </a:fontRef>
        </p:style>
      </p:cxnSp>
    </p:spTree>
  </p:cSld>
  <p:clrMapOvr>
    <a:masterClrMapping/>
  </p:clrMapOvr>
  <p:transition spd="med">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3" name="Rectangle 22"/>
          <p:cNvSpPr/>
          <p:nvPr>
            <p:custDataLst>
              <p:tags r:id="rId1"/>
            </p:custDataLst>
          </p:nvPr>
        </p:nvSpPr>
        <p:spPr>
          <a:xfrm>
            <a:off x="0" y="402264"/>
            <a:ext cx="8686800" cy="886265"/>
          </a:xfrm>
          <a:prstGeom prst="rect">
            <a:avLst/>
          </a:prstGeom>
          <a:solidFill>
            <a:schemeClr val="bg2">
              <a:alpha val="50000"/>
              <a:satMod val="18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2" name="Title 1"/>
          <p:cNvSpPr>
            <a:spLocks noGrp="1"/>
          </p:cNvSpPr>
          <p:nvPr>
            <p:ph type="title"/>
            <p:custDataLst>
              <p:tags r:id="rId2"/>
            </p:custDataLst>
          </p:nvPr>
        </p:nvSpPr>
        <p:spPr>
          <a:xfrm>
            <a:off x="504824" y="512064"/>
            <a:ext cx="7772400" cy="914400"/>
          </a:xfrm>
        </p:spPr>
        <p:txBody>
          <a:bodyPr anchor="t"/>
          <a:lstStyle>
            <a:lvl1pPr>
              <a:defRPr sz="4000"/>
            </a:lvl1pPr>
            <a:extLst/>
          </a:lstStyle>
          <a:p>
            <a:r>
              <a:rPr lang="en-US" smtClean="0"/>
              <a:t>Click to edit Master title style</a:t>
            </a:r>
            <a:endParaRPr lang="en-US" dirty="0"/>
          </a:p>
        </p:txBody>
      </p:sp>
      <p:sp>
        <p:nvSpPr>
          <p:cNvPr id="3" name="Text Placeholder 2"/>
          <p:cNvSpPr>
            <a:spLocks noGrp="1"/>
          </p:cNvSpPr>
          <p:nvPr>
            <p:ph type="body" idx="1"/>
            <p:custDataLst>
              <p:tags r:id="rId3"/>
            </p:custDataLst>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2"/>
            <p:custDataLst>
              <p:tags r:id="rId4"/>
            </p:custDataLst>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3"/>
            <p:custDataLst>
              <p:tags r:id="rId5"/>
            </p:custDataLst>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custDataLst>
              <p:tags r:id="rId6"/>
            </p:custDataLst>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custDataLst>
              <p:tags r:id="rId7"/>
            </p:custDataLst>
          </p:nvPr>
        </p:nvSpPr>
        <p:spPr>
          <a:xfrm>
            <a:off x="6477000" y="6416675"/>
            <a:ext cx="2133600" cy="365125"/>
          </a:xfrm>
          <a:prstGeom prst="rect">
            <a:avLst/>
          </a:prstGeom>
        </p:spPr>
        <p:txBody>
          <a:bodyPr/>
          <a:lstStyle>
            <a:extLst/>
          </a:lstStyle>
          <a:p>
            <a:endParaRPr lang="en-US" dirty="0"/>
          </a:p>
        </p:txBody>
      </p:sp>
      <p:sp>
        <p:nvSpPr>
          <p:cNvPr id="8" name="Footer Placeholder 7"/>
          <p:cNvSpPr>
            <a:spLocks noGrp="1"/>
          </p:cNvSpPr>
          <p:nvPr>
            <p:ph type="ftr" sz="quarter" idx="11"/>
            <p:custDataLst>
              <p:tags r:id="rId8"/>
            </p:custDataLst>
          </p:nvPr>
        </p:nvSpPr>
        <p:spPr/>
        <p:txBody>
          <a:bodyPr/>
          <a:lstStyle>
            <a:lvl1pPr>
              <a:defRPr sz="900"/>
            </a:lvl1pPr>
            <a:extLst/>
          </a:lstStyle>
          <a:p>
            <a:r>
              <a:rPr lang="en-US" smtClean="0"/>
              <a:t>A-M Valente-Feliciano  - TFSRF 2012, 07/18/2012</a:t>
            </a:r>
            <a:endParaRPr lang="en-US" dirty="0"/>
          </a:p>
        </p:txBody>
      </p:sp>
      <p:sp>
        <p:nvSpPr>
          <p:cNvPr id="9" name="Slide Number Placeholder 8"/>
          <p:cNvSpPr>
            <a:spLocks noGrp="1"/>
          </p:cNvSpPr>
          <p:nvPr>
            <p:ph type="sldNum" sz="quarter" idx="12"/>
            <p:custDataLst>
              <p:tags r:id="rId9"/>
            </p:custDataLst>
          </p:nvPr>
        </p:nvSpPr>
        <p:spPr/>
        <p:txBody>
          <a:bodyPr/>
          <a:lstStyle>
            <a:extLst/>
          </a:lstStyle>
          <a:p>
            <a:fld id="{1AD93096-5B34-4342-9326-69289CEAE4C2}" type="slidenum">
              <a:rPr lang="en-US" smtClean="0"/>
              <a:pPr/>
              <a:t>‹#›</a:t>
            </a:fld>
            <a:endParaRPr lang="en-US" dirty="0"/>
          </a:p>
        </p:txBody>
      </p:sp>
      <p:sp>
        <p:nvSpPr>
          <p:cNvPr id="16" name="Rectangle 15"/>
          <p:cNvSpPr/>
          <p:nvPr>
            <p:custDataLst>
              <p:tags r:id="rId10"/>
            </p:custDataLst>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17" name="Rectangle 16"/>
          <p:cNvSpPr/>
          <p:nvPr>
            <p:custDataLst>
              <p:tags r:id="rId11"/>
            </p:custDataLst>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18" name="Rectangle 17"/>
          <p:cNvSpPr/>
          <p:nvPr>
            <p:custDataLst>
              <p:tags r:id="rId12"/>
            </p:custDataLst>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19" name="Rectangle 18"/>
          <p:cNvSpPr/>
          <p:nvPr>
            <p:custDataLst>
              <p:tags r:id="rId13"/>
            </p:custDataLst>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20" name="Rectangle 19"/>
          <p:cNvSpPr/>
          <p:nvPr>
            <p:custDataLst>
              <p:tags r:id="rId14"/>
            </p:custDataLst>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21" name="Rectangle 20"/>
          <p:cNvSpPr/>
          <p:nvPr>
            <p:custDataLst>
              <p:tags r:id="rId15"/>
            </p:custDataLst>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22" name="Rectangle 21"/>
          <p:cNvSpPr/>
          <p:nvPr>
            <p:custDataLst>
              <p:tags r:id="rId16"/>
            </p:custDataLst>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29" name="Rectangle 28"/>
          <p:cNvSpPr/>
          <p:nvPr>
            <p:custDataLst>
              <p:tags r:id="rId17"/>
            </p:custDataLst>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30" name="Rectangle 29"/>
          <p:cNvSpPr/>
          <p:nvPr>
            <p:custDataLst>
              <p:tags r:id="rId18"/>
            </p:custDataLst>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Tree>
  </p:cSld>
  <p:clrMapOvr>
    <a:masterClrMapping/>
  </p:clrMapOvr>
  <p:transition spd="med">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914400" y="512064"/>
            <a:ext cx="7772400" cy="914400"/>
          </a:xfrm>
        </p:spPr>
        <p:txBody>
          <a:bodyPr/>
          <a:lstStyle>
            <a:lvl1pPr>
              <a:defRPr sz="4000" cap="none" baseline="0"/>
            </a:lvl1pPr>
            <a:extLst/>
          </a:lstStyle>
          <a:p>
            <a:r>
              <a:rPr lang="en-US" smtClean="0"/>
              <a:t>Click to edit Master title style</a:t>
            </a:r>
            <a:endParaRPr lang="en-US" dirty="0"/>
          </a:p>
        </p:txBody>
      </p:sp>
      <p:sp>
        <p:nvSpPr>
          <p:cNvPr id="3" name="Date Placeholder 2"/>
          <p:cNvSpPr>
            <a:spLocks noGrp="1"/>
          </p:cNvSpPr>
          <p:nvPr>
            <p:ph type="dt" sz="half" idx="10"/>
            <p:custDataLst>
              <p:tags r:id="rId2"/>
            </p:custDataLst>
          </p:nvPr>
        </p:nvSpPr>
        <p:spPr>
          <a:xfrm>
            <a:off x="6477000" y="6416675"/>
            <a:ext cx="2133600" cy="365125"/>
          </a:xfrm>
          <a:prstGeom prst="rect">
            <a:avLst/>
          </a:prstGeom>
        </p:spPr>
        <p:txBody>
          <a:bodyPr/>
          <a:lstStyle>
            <a:extLst/>
          </a:lstStyle>
          <a:p>
            <a:endParaRPr lang="en-US" dirty="0"/>
          </a:p>
        </p:txBody>
      </p:sp>
      <p:sp>
        <p:nvSpPr>
          <p:cNvPr id="4" name="Footer Placeholder 3"/>
          <p:cNvSpPr>
            <a:spLocks noGrp="1"/>
          </p:cNvSpPr>
          <p:nvPr>
            <p:ph type="ftr" sz="quarter" idx="11"/>
            <p:custDataLst>
              <p:tags r:id="rId3"/>
            </p:custDataLst>
          </p:nvPr>
        </p:nvSpPr>
        <p:spPr/>
        <p:txBody>
          <a:bodyPr/>
          <a:lstStyle>
            <a:extLst/>
          </a:lstStyle>
          <a:p>
            <a:r>
              <a:rPr lang="en-US" smtClean="0"/>
              <a:t>A-M Valente-Feliciano  - TFSRF 2012, 07/18/2012</a:t>
            </a:r>
            <a:endParaRPr lang="en-US" dirty="0"/>
          </a:p>
        </p:txBody>
      </p:sp>
      <p:sp>
        <p:nvSpPr>
          <p:cNvPr id="5" name="Slide Number Placeholder 4"/>
          <p:cNvSpPr>
            <a:spLocks noGrp="1"/>
          </p:cNvSpPr>
          <p:nvPr>
            <p:ph type="sldNum" sz="quarter" idx="12"/>
            <p:custDataLst>
              <p:tags r:id="rId4"/>
            </p:custDataLst>
          </p:nvPr>
        </p:nvSpPr>
        <p:spPr/>
        <p:txBody>
          <a:bodyPr/>
          <a:lstStyle>
            <a:extLst/>
          </a:lstStyle>
          <a:p>
            <a:fld id="{1AD93096-5B34-4342-9326-69289CEAE4C2}" type="slidenum">
              <a:rPr lang="en-US" smtClean="0"/>
              <a:pPr/>
              <a:t>‹#›</a:t>
            </a:fld>
            <a:endParaRPr lang="en-US" dirty="0"/>
          </a:p>
        </p:txBody>
      </p:sp>
    </p:spTree>
  </p:cSld>
  <p:clrMapOvr>
    <a:masterClrMapping/>
  </p:clrMapOvr>
  <p:transition spd="med">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a:xfrm>
            <a:off x="6477000" y="6416675"/>
            <a:ext cx="2133600" cy="365125"/>
          </a:xfrm>
          <a:prstGeom prst="rect">
            <a:avLst/>
          </a:prstGeom>
        </p:spPr>
        <p:txBody>
          <a:bodyPr/>
          <a:lstStyle>
            <a:extLst/>
          </a:lstStyle>
          <a:p>
            <a:endParaRPr lang="en-US" dirty="0"/>
          </a:p>
        </p:txBody>
      </p:sp>
      <p:sp>
        <p:nvSpPr>
          <p:cNvPr id="3" name="Footer Placeholder 2"/>
          <p:cNvSpPr>
            <a:spLocks noGrp="1"/>
          </p:cNvSpPr>
          <p:nvPr>
            <p:ph type="ftr" sz="quarter" idx="11"/>
            <p:custDataLst>
              <p:tags r:id="rId2"/>
            </p:custDataLst>
          </p:nvPr>
        </p:nvSpPr>
        <p:spPr/>
        <p:txBody>
          <a:bodyPr/>
          <a:lstStyle>
            <a:extLst/>
          </a:lstStyle>
          <a:p>
            <a:r>
              <a:rPr lang="en-US" smtClean="0"/>
              <a:t>A-M Valente-Feliciano  - TFSRF 2012, 07/18/2012</a:t>
            </a:r>
            <a:endParaRPr lang="en-US" dirty="0"/>
          </a:p>
        </p:txBody>
      </p:sp>
      <p:sp>
        <p:nvSpPr>
          <p:cNvPr id="4" name="Slide Number Placeholder 3"/>
          <p:cNvSpPr>
            <a:spLocks noGrp="1"/>
          </p:cNvSpPr>
          <p:nvPr>
            <p:ph type="sldNum" sz="quarter" idx="12"/>
            <p:custDataLst>
              <p:tags r:id="rId3"/>
            </p:custDataLst>
          </p:nvPr>
        </p:nvSpPr>
        <p:spPr/>
        <p:txBody>
          <a:bodyPr/>
          <a:lstStyle>
            <a:extLst/>
          </a:lstStyle>
          <a:p>
            <a:fld id="{1AD93096-5B34-4342-9326-69289CEAE4C2}" type="slidenum">
              <a:rPr lang="en-US" smtClean="0"/>
              <a:pPr/>
              <a:t>‹#›</a:t>
            </a:fld>
            <a:endParaRPr lang="en-US" dirty="0"/>
          </a:p>
        </p:txBody>
      </p:sp>
    </p:spTree>
  </p:cSld>
  <p:clrMapOvr>
    <a:masterClrMapping/>
  </p:clrMapOvr>
  <p:transition spd="med">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685800" y="273050"/>
            <a:ext cx="8229600" cy="1162050"/>
          </a:xfrm>
        </p:spPr>
        <p:txBody>
          <a:bodyPr anchor="ctr"/>
          <a:lstStyle>
            <a:lvl1pPr algn="l">
              <a:buNone/>
              <a:defRPr sz="3600" b="0"/>
            </a:lvl1pPr>
            <a:extLst/>
          </a:lstStyle>
          <a:p>
            <a:r>
              <a:rPr lang="en-US" smtClean="0"/>
              <a:t>Click to edit Master title style</a:t>
            </a:r>
            <a:endParaRPr lang="en-US" dirty="0"/>
          </a:p>
        </p:txBody>
      </p:sp>
      <p:sp>
        <p:nvSpPr>
          <p:cNvPr id="3" name="Text Placeholder 2"/>
          <p:cNvSpPr>
            <a:spLocks noGrp="1"/>
          </p:cNvSpPr>
          <p:nvPr>
            <p:ph type="body" idx="1"/>
            <p:custDataLst>
              <p:tags r:id="rId2"/>
            </p:custDataLst>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2"/>
            <p:custDataLst>
              <p:tags r:id="rId3"/>
            </p:custDataLst>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custDataLst>
              <p:tags r:id="rId4"/>
            </p:custDataLst>
          </p:nvPr>
        </p:nvSpPr>
        <p:spPr>
          <a:xfrm>
            <a:off x="6477000" y="6416675"/>
            <a:ext cx="2133600" cy="365125"/>
          </a:xfrm>
          <a:prstGeom prst="rect">
            <a:avLst/>
          </a:prstGeom>
        </p:spPr>
        <p:txBody>
          <a:bodyPr/>
          <a:lstStyle>
            <a:extLst/>
          </a:lstStyle>
          <a:p>
            <a:endParaRPr lang="en-US" dirty="0"/>
          </a:p>
        </p:txBody>
      </p:sp>
      <p:sp>
        <p:nvSpPr>
          <p:cNvPr id="6" name="Footer Placeholder 5"/>
          <p:cNvSpPr>
            <a:spLocks noGrp="1"/>
          </p:cNvSpPr>
          <p:nvPr>
            <p:ph type="ftr" sz="quarter" idx="11"/>
            <p:custDataLst>
              <p:tags r:id="rId5"/>
            </p:custDataLst>
          </p:nvPr>
        </p:nvSpPr>
        <p:spPr/>
        <p:txBody>
          <a:bodyPr/>
          <a:lstStyle>
            <a:extLst/>
          </a:lstStyle>
          <a:p>
            <a:r>
              <a:rPr lang="en-US" smtClean="0"/>
              <a:t>A-M Valente-Feliciano  - TFSRF 2012, 07/18/2012</a:t>
            </a:r>
            <a:endParaRPr lang="en-US" dirty="0"/>
          </a:p>
        </p:txBody>
      </p:sp>
      <p:sp>
        <p:nvSpPr>
          <p:cNvPr id="7" name="Slide Number Placeholder 6"/>
          <p:cNvSpPr>
            <a:spLocks noGrp="1"/>
          </p:cNvSpPr>
          <p:nvPr>
            <p:ph type="sldNum" sz="quarter" idx="12"/>
            <p:custDataLst>
              <p:tags r:id="rId6"/>
            </p:custDataLst>
          </p:nvPr>
        </p:nvSpPr>
        <p:spPr/>
        <p:txBody>
          <a:bodyPr/>
          <a:lstStyle>
            <a:extLst/>
          </a:lstStyle>
          <a:p>
            <a:fld id="{1AD93096-5B34-4342-9326-69289CEAE4C2}" type="slidenum">
              <a:rPr lang="en-US" smtClean="0"/>
              <a:pPr/>
              <a:t>‹#›</a:t>
            </a:fld>
            <a:endParaRPr lang="en-US" dirty="0"/>
          </a:p>
        </p:txBody>
      </p:sp>
    </p:spTree>
  </p:cSld>
  <p:clrMapOvr>
    <a:masterClrMapping/>
  </p:clrMapOvr>
  <p:transition spd="med">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custDataLst>
              <p:tags r:id="rId1"/>
            </p:custDataLst>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cxnSp>
        <p:nvCxnSpPr>
          <p:cNvPr id="9" name="Straight Connector 8"/>
          <p:cNvCxnSpPr/>
          <p:nvPr>
            <p:custDataLst>
              <p:tags r:id="rId2"/>
            </p:custDataLst>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28" name="Group 17"/>
          <p:cNvGrpSpPr/>
          <p:nvPr>
            <p:custDataLst>
              <p:tags r:id="rId3"/>
            </p:custDataLst>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custDataLst>
              <p:tags r:id="rId4"/>
            </p:custDataLst>
          </p:nvPr>
        </p:nvSpPr>
        <p:spPr>
          <a:xfrm>
            <a:off x="914400" y="228600"/>
            <a:ext cx="6858000" cy="914400"/>
          </a:xfrm>
        </p:spPr>
        <p:txBody>
          <a:bodyPr anchor="b"/>
          <a:lstStyle>
            <a:lvl1pPr algn="l">
              <a:buNone/>
              <a:defRPr sz="2100" b="0"/>
            </a:lvl1pPr>
            <a:extLst/>
          </a:lstStyle>
          <a:p>
            <a:r>
              <a:rPr lang="en-US" smtClean="0"/>
              <a:t>Click to edit Master title style</a:t>
            </a:r>
            <a:endParaRPr lang="en-US" dirty="0"/>
          </a:p>
        </p:txBody>
      </p:sp>
      <p:sp>
        <p:nvSpPr>
          <p:cNvPr id="3" name="Picture Placeholder 2"/>
          <p:cNvSpPr>
            <a:spLocks noGrp="1"/>
          </p:cNvSpPr>
          <p:nvPr>
            <p:ph type="pic" idx="1"/>
            <p:custDataLst>
              <p:tags r:id="rId5"/>
            </p:custDataLst>
          </p:nvPr>
        </p:nvSpPr>
        <p:spPr>
          <a:xfrm>
            <a:off x="366712" y="1905000"/>
            <a:ext cx="8778240" cy="4960144"/>
          </a:xfrm>
        </p:spPr>
        <p:txBody>
          <a:bodyPr/>
          <a:lstStyle>
            <a:lvl1pPr>
              <a:buNone/>
              <a:defRPr sz="3200"/>
            </a:lvl1pPr>
            <a:extLst/>
          </a:lstStyle>
          <a:p>
            <a:r>
              <a:rPr lang="en-US" dirty="0" smtClean="0"/>
              <a:t>Click icon to add picture</a:t>
            </a:r>
            <a:endParaRPr lang="en-US" dirty="0"/>
          </a:p>
        </p:txBody>
      </p:sp>
      <p:sp>
        <p:nvSpPr>
          <p:cNvPr id="4" name="Text Placeholder 3"/>
          <p:cNvSpPr>
            <a:spLocks noGrp="1"/>
          </p:cNvSpPr>
          <p:nvPr>
            <p:ph type="body" sz="half" idx="2"/>
            <p:custDataLst>
              <p:tags r:id="rId6"/>
            </p:custDataLst>
          </p:nvPr>
        </p:nvSpPr>
        <p:spPr>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smtClean="0"/>
              <a:t>Click to edit Master text styles</a:t>
            </a:r>
          </a:p>
        </p:txBody>
      </p:sp>
      <p:grpSp>
        <p:nvGrpSpPr>
          <p:cNvPr id="14" name="Group 17"/>
          <p:cNvGrpSpPr/>
          <p:nvPr>
            <p:custDataLst>
              <p:tags r:id="rId7"/>
            </p:custDataLst>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custDataLst>
              <p:tags r:id="rId8"/>
            </p:custDataLst>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custDataLst>
              <p:tags r:id="rId9"/>
            </p:custDataLst>
          </p:nvPr>
        </p:nvSpPr>
        <p:spPr>
          <a:xfrm>
            <a:off x="6477000" y="6416675"/>
            <a:ext cx="2133600" cy="365125"/>
          </a:xfrm>
          <a:prstGeom prst="rect">
            <a:avLst/>
          </a:prstGeom>
        </p:spPr>
        <p:txBody>
          <a:bodyPr/>
          <a:lstStyle>
            <a:extLst/>
          </a:lstStyle>
          <a:p>
            <a:endParaRPr lang="en-US" dirty="0"/>
          </a:p>
        </p:txBody>
      </p:sp>
      <p:sp>
        <p:nvSpPr>
          <p:cNvPr id="6" name="Footer Placeholder 5"/>
          <p:cNvSpPr>
            <a:spLocks noGrp="1"/>
          </p:cNvSpPr>
          <p:nvPr>
            <p:ph type="ftr" sz="quarter" idx="11"/>
            <p:custDataLst>
              <p:tags r:id="rId10"/>
            </p:custDataLst>
          </p:nvPr>
        </p:nvSpPr>
        <p:spPr/>
        <p:txBody>
          <a:bodyPr/>
          <a:lstStyle>
            <a:extLst/>
          </a:lstStyle>
          <a:p>
            <a:r>
              <a:rPr lang="en-US" smtClean="0"/>
              <a:t>A-M Valente-Feliciano  - TFSRF 2012, 07/18/2012</a:t>
            </a:r>
            <a:endParaRPr lang="en-US" dirty="0"/>
          </a:p>
        </p:txBody>
      </p:sp>
      <p:sp>
        <p:nvSpPr>
          <p:cNvPr id="7" name="Slide Number Placeholder 6"/>
          <p:cNvSpPr>
            <a:spLocks noGrp="1"/>
          </p:cNvSpPr>
          <p:nvPr>
            <p:ph type="sldNum" sz="quarter" idx="12"/>
            <p:custDataLst>
              <p:tags r:id="rId11"/>
            </p:custDataLst>
          </p:nvPr>
        </p:nvSpPr>
        <p:spPr/>
        <p:txBody>
          <a:bodyPr/>
          <a:lstStyle>
            <a:extLst/>
          </a:lstStyle>
          <a:p>
            <a:fld id="{1AD93096-5B34-4342-9326-69289CEAE4C2}" type="slidenum">
              <a:rPr lang="en-US" smtClean="0"/>
              <a:pPr/>
              <a:t>‹#›</a:t>
            </a:fld>
            <a:endParaRPr lang="en-US" dirty="0"/>
          </a:p>
        </p:txBody>
      </p:sp>
    </p:spTree>
  </p:cSld>
  <p:clrMapOvr>
    <a:masterClrMapping/>
  </p:clrMapOvr>
  <p:transition spd="med">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18" Type="http://schemas.openxmlformats.org/officeDocument/2006/relationships/tags" Target="../tags/tag7.xml"/><Relationship Id="rId3" Type="http://schemas.openxmlformats.org/officeDocument/2006/relationships/slideLayout" Target="../slideLayouts/slideLayout3.xml"/><Relationship Id="rId21" Type="http://schemas.openxmlformats.org/officeDocument/2006/relationships/tags" Target="../tags/tag10.xml"/><Relationship Id="rId7" Type="http://schemas.openxmlformats.org/officeDocument/2006/relationships/slideLayout" Target="../slideLayouts/slideLayout7.xml"/><Relationship Id="rId12" Type="http://schemas.openxmlformats.org/officeDocument/2006/relationships/tags" Target="../tags/tag1.xml"/><Relationship Id="rId17" Type="http://schemas.openxmlformats.org/officeDocument/2006/relationships/tags" Target="../tags/tag6.xml"/><Relationship Id="rId2" Type="http://schemas.openxmlformats.org/officeDocument/2006/relationships/slideLayout" Target="../slideLayouts/slideLayout2.xml"/><Relationship Id="rId16" Type="http://schemas.openxmlformats.org/officeDocument/2006/relationships/tags" Target="../tags/tag5.xml"/><Relationship Id="rId20" Type="http://schemas.openxmlformats.org/officeDocument/2006/relationships/tags" Target="../tags/tag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24" Type="http://schemas.openxmlformats.org/officeDocument/2006/relationships/tags" Target="../tags/tag13.xml"/><Relationship Id="rId5" Type="http://schemas.openxmlformats.org/officeDocument/2006/relationships/slideLayout" Target="../slideLayouts/slideLayout5.xml"/><Relationship Id="rId15" Type="http://schemas.openxmlformats.org/officeDocument/2006/relationships/tags" Target="../tags/tag4.xml"/><Relationship Id="rId23" Type="http://schemas.openxmlformats.org/officeDocument/2006/relationships/tags" Target="../tags/tag12.xml"/><Relationship Id="rId10" Type="http://schemas.openxmlformats.org/officeDocument/2006/relationships/slideLayout" Target="../slideLayouts/slideLayout10.xml"/><Relationship Id="rId19" Type="http://schemas.openxmlformats.org/officeDocument/2006/relationships/tags" Target="../tags/tag8.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 Id="rId22" Type="http://schemas.openxmlformats.org/officeDocument/2006/relationships/tags" Target="../tags/tag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custDataLst>
              <p:tags r:id="rId12"/>
            </p:custDataLst>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8" name="Rectangle 7"/>
          <p:cNvSpPr/>
          <p:nvPr>
            <p:custDataLst>
              <p:tags r:id="rId13"/>
            </p:custDataLst>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9" name="Rectangle 8"/>
          <p:cNvSpPr/>
          <p:nvPr>
            <p:custDataLst>
              <p:tags r:id="rId14"/>
            </p:custDataLst>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10" name="Rectangle 9"/>
          <p:cNvSpPr/>
          <p:nvPr>
            <p:custDataLst>
              <p:tags r:id="rId15"/>
            </p:custDataLst>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11" name="Rectangle 10"/>
          <p:cNvSpPr/>
          <p:nvPr>
            <p:custDataLst>
              <p:tags r:id="rId16"/>
            </p:custDataLst>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12" name="Rectangle 11"/>
          <p:cNvSpPr/>
          <p:nvPr>
            <p:custDataLst>
              <p:tags r:id="rId17"/>
            </p:custDataLst>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15" name="Rectangle 14"/>
          <p:cNvSpPr/>
          <p:nvPr>
            <p:custDataLst>
              <p:tags r:id="rId18"/>
            </p:custDataLst>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16" name="Rectangle 15"/>
          <p:cNvSpPr/>
          <p:nvPr>
            <p:custDataLst>
              <p:tags r:id="rId19"/>
            </p:custDataLst>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17" name="Rectangle 16"/>
          <p:cNvSpPr/>
          <p:nvPr>
            <p:custDataLst>
              <p:tags r:id="rId20"/>
            </p:custDataLst>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22" name="Title Placeholder 21"/>
          <p:cNvSpPr>
            <a:spLocks noGrp="1"/>
          </p:cNvSpPr>
          <p:nvPr>
            <p:ph type="title"/>
            <p:custDataLst>
              <p:tags r:id="rId21"/>
            </p:custDataLst>
          </p:nvPr>
        </p:nvSpPr>
        <p:spPr>
          <a:xfrm>
            <a:off x="914400" y="512064"/>
            <a:ext cx="7772400" cy="914400"/>
          </a:xfrm>
          <a:prstGeom prst="rect">
            <a:avLst/>
          </a:prstGeom>
        </p:spPr>
        <p:txBody>
          <a:bodyPr vert="horz" anchor="t">
            <a:noAutofit/>
          </a:bodyPr>
          <a:lstStyle>
            <a:extLst/>
          </a:lstStyle>
          <a:p>
            <a:r>
              <a:rPr lang="en-US" smtClean="0"/>
              <a:t>Click to edit Master title style</a:t>
            </a:r>
            <a:endParaRPr lang="en-US" dirty="0"/>
          </a:p>
        </p:txBody>
      </p:sp>
      <p:sp>
        <p:nvSpPr>
          <p:cNvPr id="13" name="Text Placeholder 12"/>
          <p:cNvSpPr>
            <a:spLocks noGrp="1"/>
          </p:cNvSpPr>
          <p:nvPr>
            <p:ph type="body" idx="1"/>
            <p:custDataLst>
              <p:tags r:id="rId22"/>
            </p:custDataLst>
          </p:nvPr>
        </p:nvSpPr>
        <p:spPr>
          <a:xfrm>
            <a:off x="914400" y="1783560"/>
            <a:ext cx="7772400" cy="4572000"/>
          </a:xfrm>
          <a:prstGeom prst="rect">
            <a:avLst/>
          </a:prstGeom>
        </p:spPr>
        <p:txBody>
          <a:bodyPr vert="horz">
            <a:normAutofit/>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Footer Placeholder 2"/>
          <p:cNvSpPr>
            <a:spLocks noGrp="1"/>
          </p:cNvSpPr>
          <p:nvPr>
            <p:ph type="ftr" sz="quarter" idx="3"/>
            <p:custDataLst>
              <p:tags r:id="rId23"/>
            </p:custDataLst>
          </p:nvPr>
        </p:nvSpPr>
        <p:spPr>
          <a:xfrm>
            <a:off x="1905000" y="6492875"/>
            <a:ext cx="5562600" cy="365125"/>
          </a:xfrm>
          <a:prstGeom prst="rect">
            <a:avLst/>
          </a:prstGeom>
        </p:spPr>
        <p:txBody>
          <a:bodyPr vert="horz" anchor="b"/>
          <a:lstStyle>
            <a:lvl1pPr algn="ctr">
              <a:defRPr sz="900">
                <a:solidFill>
                  <a:schemeClr val="tx2"/>
                </a:solidFill>
              </a:defRPr>
            </a:lvl1pPr>
            <a:extLst/>
          </a:lstStyle>
          <a:p>
            <a:r>
              <a:rPr lang="en-US" smtClean="0"/>
              <a:t>A-M Valente-Feliciano  - TFSRF 2012, 07/18/2012</a:t>
            </a:r>
            <a:endParaRPr lang="en-US" dirty="0"/>
          </a:p>
        </p:txBody>
      </p:sp>
      <p:sp>
        <p:nvSpPr>
          <p:cNvPr id="23" name="Slide Number Placeholder 22"/>
          <p:cNvSpPr>
            <a:spLocks noGrp="1"/>
          </p:cNvSpPr>
          <p:nvPr>
            <p:ph type="sldNum" sz="quarter" idx="4"/>
            <p:custDataLst>
              <p:tags r:id="rId24"/>
            </p:custDataLst>
          </p:nvPr>
        </p:nvSpPr>
        <p:spPr>
          <a:xfrm>
            <a:off x="8610600" y="6416675"/>
            <a:ext cx="457200" cy="365125"/>
          </a:xfrm>
          <a:prstGeom prst="rect">
            <a:avLst/>
          </a:prstGeom>
        </p:spPr>
        <p:txBody>
          <a:bodyPr vert="horz" anchor="b"/>
          <a:lstStyle>
            <a:lvl1pPr algn="l">
              <a:defRPr sz="1200">
                <a:solidFill>
                  <a:schemeClr val="tx2"/>
                </a:solidFill>
              </a:defRPr>
            </a:lvl1pPr>
            <a:extLst/>
          </a:lstStyle>
          <a:p>
            <a:pPr algn="l"/>
            <a:fld id="{72AC53DF-4216-466D-99A7-94400E6C2A25}" type="slidenum">
              <a:rPr lang="en-US" sz="1200" smtClean="0">
                <a:solidFill>
                  <a:schemeClr val="tx2"/>
                </a:solidFill>
              </a:rPr>
              <a:pPr algn="l"/>
              <a:t>‹#›</a:t>
            </a:fld>
            <a:endParaRPr lang="en-US" sz="1200" dirty="0">
              <a:solidFill>
                <a:schemeClr val="tx2"/>
              </a:solidFill>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spd="med">
    <p:zoom/>
  </p:transition>
  <p:hf sldNum="0" hdr="0" dt="0"/>
  <p:txStyles>
    <p:titleStyle>
      <a:lvl1pPr algn="l" rtl="0" eaLnBrk="1" latinLnBrk="0" hangingPunct="1">
        <a:spcBef>
          <a:spcPct val="0"/>
        </a:spcBef>
        <a:buNone/>
        <a:defRPr sz="4000" kern="1200" spc="-150" baseline="0">
          <a:solidFill>
            <a:schemeClr val="tx2">
              <a:satMod val="200000"/>
            </a:schemeClr>
          </a:solidFill>
          <a:effectLst>
            <a:outerShdw blurRad="50800" dist="50800" dir="2700000" algn="tl" rotWithShape="0">
              <a:srgbClr val="000000">
                <a:alpha val="43137"/>
              </a:srgbClr>
            </a:outerShdw>
          </a:effectLst>
          <a:latin typeface="+mj-lt"/>
          <a:ea typeface="+mj-ea"/>
          <a:cs typeface="+mj-cs"/>
        </a:defRPr>
      </a:lvl1pPr>
      <a:extLst/>
    </p:titleStyle>
    <p:bodyStyle>
      <a:lvl1pPr marL="411480" indent="-342900" algn="l" rtl="0" eaLnBrk="1" latinLnBrk="0" hangingPunct="1">
        <a:spcBef>
          <a:spcPts val="700"/>
        </a:spcBef>
        <a:buSzPct val="95000"/>
        <a:buFont typeface="Wingdings"/>
        <a:buChar char=""/>
        <a:defRPr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9pPr>
      <a:extLst/>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109.xml"/><Relationship Id="rId13" Type="http://schemas.openxmlformats.org/officeDocument/2006/relationships/image" Target="../media/image2.jpeg"/><Relationship Id="rId18" Type="http://schemas.openxmlformats.org/officeDocument/2006/relationships/image" Target="../media/image8.png"/><Relationship Id="rId3" Type="http://schemas.openxmlformats.org/officeDocument/2006/relationships/tags" Target="../tags/tag104.xml"/><Relationship Id="rId7" Type="http://schemas.openxmlformats.org/officeDocument/2006/relationships/tags" Target="../tags/tag108.xml"/><Relationship Id="rId12" Type="http://schemas.openxmlformats.org/officeDocument/2006/relationships/image" Target="../media/image3.jpeg"/><Relationship Id="rId17" Type="http://schemas.openxmlformats.org/officeDocument/2006/relationships/image" Target="../media/image7.wmf"/><Relationship Id="rId2" Type="http://schemas.openxmlformats.org/officeDocument/2006/relationships/tags" Target="../tags/tag103.xml"/><Relationship Id="rId16" Type="http://schemas.openxmlformats.org/officeDocument/2006/relationships/image" Target="../media/image6.jpeg"/><Relationship Id="rId1" Type="http://schemas.openxmlformats.org/officeDocument/2006/relationships/tags" Target="../tags/tag102.xml"/><Relationship Id="rId6" Type="http://schemas.openxmlformats.org/officeDocument/2006/relationships/tags" Target="../tags/tag107.xml"/><Relationship Id="rId11" Type="http://schemas.openxmlformats.org/officeDocument/2006/relationships/notesSlide" Target="../notesSlides/notesSlide1.xml"/><Relationship Id="rId5" Type="http://schemas.openxmlformats.org/officeDocument/2006/relationships/tags" Target="../tags/tag106.xml"/><Relationship Id="rId15" Type="http://schemas.openxmlformats.org/officeDocument/2006/relationships/image" Target="../media/image5.wmf"/><Relationship Id="rId10" Type="http://schemas.openxmlformats.org/officeDocument/2006/relationships/slideLayout" Target="../slideLayouts/slideLayout3.xml"/><Relationship Id="rId4" Type="http://schemas.openxmlformats.org/officeDocument/2006/relationships/tags" Target="../tags/tag105.xml"/><Relationship Id="rId9" Type="http://schemas.openxmlformats.org/officeDocument/2006/relationships/tags" Target="../tags/tag110.xml"/><Relationship Id="rId1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tags" Target="../tags/tag186.xml"/><Relationship Id="rId13" Type="http://schemas.openxmlformats.org/officeDocument/2006/relationships/image" Target="../media/image27.jpeg"/><Relationship Id="rId18" Type="http://schemas.openxmlformats.org/officeDocument/2006/relationships/image" Target="../media/image32.jpeg"/><Relationship Id="rId3" Type="http://schemas.openxmlformats.org/officeDocument/2006/relationships/tags" Target="../tags/tag181.xml"/><Relationship Id="rId7" Type="http://schemas.openxmlformats.org/officeDocument/2006/relationships/tags" Target="../tags/tag185.xml"/><Relationship Id="rId12" Type="http://schemas.openxmlformats.org/officeDocument/2006/relationships/image" Target="../media/image26.jpeg"/><Relationship Id="rId17" Type="http://schemas.openxmlformats.org/officeDocument/2006/relationships/image" Target="../media/image31.jpeg"/><Relationship Id="rId2" Type="http://schemas.openxmlformats.org/officeDocument/2006/relationships/tags" Target="../tags/tag180.xml"/><Relationship Id="rId16" Type="http://schemas.openxmlformats.org/officeDocument/2006/relationships/image" Target="../media/image30.jpeg"/><Relationship Id="rId1" Type="http://schemas.openxmlformats.org/officeDocument/2006/relationships/tags" Target="../tags/tag179.xml"/><Relationship Id="rId6" Type="http://schemas.openxmlformats.org/officeDocument/2006/relationships/tags" Target="../tags/tag184.xml"/><Relationship Id="rId11" Type="http://schemas.openxmlformats.org/officeDocument/2006/relationships/notesSlide" Target="../notesSlides/notesSlide10.xml"/><Relationship Id="rId5" Type="http://schemas.openxmlformats.org/officeDocument/2006/relationships/tags" Target="../tags/tag183.xml"/><Relationship Id="rId15" Type="http://schemas.openxmlformats.org/officeDocument/2006/relationships/image" Target="../media/image29.jpeg"/><Relationship Id="rId10" Type="http://schemas.openxmlformats.org/officeDocument/2006/relationships/slideLayout" Target="../slideLayouts/slideLayout10.xml"/><Relationship Id="rId4" Type="http://schemas.openxmlformats.org/officeDocument/2006/relationships/tags" Target="../tags/tag182.xml"/><Relationship Id="rId9" Type="http://schemas.openxmlformats.org/officeDocument/2006/relationships/tags" Target="../tags/tag187.xml"/><Relationship Id="rId14" Type="http://schemas.openxmlformats.org/officeDocument/2006/relationships/image" Target="../media/image28.jpeg"/></Relationships>
</file>

<file path=ppt/slides/_rels/slide13.xml.rels><?xml version="1.0" encoding="UTF-8" standalone="yes"?>
<Relationships xmlns="http://schemas.openxmlformats.org/package/2006/relationships"><Relationship Id="rId8" Type="http://schemas.openxmlformats.org/officeDocument/2006/relationships/tags" Target="../tags/tag195.xml"/><Relationship Id="rId13" Type="http://schemas.openxmlformats.org/officeDocument/2006/relationships/tags" Target="../tags/tag200.xml"/><Relationship Id="rId18" Type="http://schemas.openxmlformats.org/officeDocument/2006/relationships/notesSlide" Target="../notesSlides/notesSlide11.xml"/><Relationship Id="rId3" Type="http://schemas.openxmlformats.org/officeDocument/2006/relationships/tags" Target="../tags/tag190.xml"/><Relationship Id="rId21" Type="http://schemas.openxmlformats.org/officeDocument/2006/relationships/image" Target="../media/image35.tiff"/><Relationship Id="rId7" Type="http://schemas.openxmlformats.org/officeDocument/2006/relationships/tags" Target="../tags/tag194.xml"/><Relationship Id="rId12" Type="http://schemas.openxmlformats.org/officeDocument/2006/relationships/tags" Target="../tags/tag199.xml"/><Relationship Id="rId17" Type="http://schemas.openxmlformats.org/officeDocument/2006/relationships/slideLayout" Target="../slideLayouts/slideLayout6.xml"/><Relationship Id="rId25" Type="http://schemas.openxmlformats.org/officeDocument/2006/relationships/image" Target="../media/image2.jpeg"/><Relationship Id="rId2" Type="http://schemas.openxmlformats.org/officeDocument/2006/relationships/tags" Target="../tags/tag189.xml"/><Relationship Id="rId16" Type="http://schemas.openxmlformats.org/officeDocument/2006/relationships/tags" Target="../tags/tag203.xml"/><Relationship Id="rId20" Type="http://schemas.openxmlformats.org/officeDocument/2006/relationships/image" Target="../media/image34.jpeg"/><Relationship Id="rId1" Type="http://schemas.openxmlformats.org/officeDocument/2006/relationships/tags" Target="../tags/tag188.xml"/><Relationship Id="rId6" Type="http://schemas.openxmlformats.org/officeDocument/2006/relationships/tags" Target="../tags/tag193.xml"/><Relationship Id="rId11" Type="http://schemas.openxmlformats.org/officeDocument/2006/relationships/tags" Target="../tags/tag198.xml"/><Relationship Id="rId24" Type="http://schemas.openxmlformats.org/officeDocument/2006/relationships/image" Target="../media/image38.jpeg"/><Relationship Id="rId5" Type="http://schemas.openxmlformats.org/officeDocument/2006/relationships/tags" Target="../tags/tag192.xml"/><Relationship Id="rId15" Type="http://schemas.openxmlformats.org/officeDocument/2006/relationships/tags" Target="../tags/tag202.xml"/><Relationship Id="rId23" Type="http://schemas.openxmlformats.org/officeDocument/2006/relationships/image" Target="../media/image37.jpeg"/><Relationship Id="rId10" Type="http://schemas.openxmlformats.org/officeDocument/2006/relationships/tags" Target="../tags/tag197.xml"/><Relationship Id="rId19" Type="http://schemas.openxmlformats.org/officeDocument/2006/relationships/image" Target="../media/image33.gif"/><Relationship Id="rId4" Type="http://schemas.openxmlformats.org/officeDocument/2006/relationships/tags" Target="../tags/tag191.xml"/><Relationship Id="rId9" Type="http://schemas.openxmlformats.org/officeDocument/2006/relationships/tags" Target="../tags/tag196.xml"/><Relationship Id="rId14" Type="http://schemas.openxmlformats.org/officeDocument/2006/relationships/tags" Target="../tags/tag201.xml"/><Relationship Id="rId22" Type="http://schemas.openxmlformats.org/officeDocument/2006/relationships/image" Target="../media/image36.jpeg"/></Relationships>
</file>

<file path=ppt/slides/_rels/slide14.xml.rels><?xml version="1.0" encoding="UTF-8" standalone="yes"?>
<Relationships xmlns="http://schemas.openxmlformats.org/package/2006/relationships"><Relationship Id="rId8" Type="http://schemas.openxmlformats.org/officeDocument/2006/relationships/tags" Target="../tags/tag211.xml"/><Relationship Id="rId13" Type="http://schemas.openxmlformats.org/officeDocument/2006/relationships/image" Target="../media/image2.jpeg"/><Relationship Id="rId3" Type="http://schemas.openxmlformats.org/officeDocument/2006/relationships/tags" Target="../tags/tag206.xml"/><Relationship Id="rId7" Type="http://schemas.openxmlformats.org/officeDocument/2006/relationships/tags" Target="../tags/tag210.xml"/><Relationship Id="rId12" Type="http://schemas.openxmlformats.org/officeDocument/2006/relationships/image" Target="../media/image40.jpeg"/><Relationship Id="rId2" Type="http://schemas.openxmlformats.org/officeDocument/2006/relationships/tags" Target="../tags/tag205.xml"/><Relationship Id="rId1" Type="http://schemas.openxmlformats.org/officeDocument/2006/relationships/tags" Target="../tags/tag204.xml"/><Relationship Id="rId6" Type="http://schemas.openxmlformats.org/officeDocument/2006/relationships/tags" Target="../tags/tag209.xml"/><Relationship Id="rId11" Type="http://schemas.openxmlformats.org/officeDocument/2006/relationships/image" Target="../media/image39.jpeg"/><Relationship Id="rId5" Type="http://schemas.openxmlformats.org/officeDocument/2006/relationships/tags" Target="../tags/tag208.xml"/><Relationship Id="rId10" Type="http://schemas.openxmlformats.org/officeDocument/2006/relationships/notesSlide" Target="../notesSlides/notesSlide12.xml"/><Relationship Id="rId4" Type="http://schemas.openxmlformats.org/officeDocument/2006/relationships/tags" Target="../tags/tag207.xml"/><Relationship Id="rId9"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tags" Target="../tags/tag214.xml"/><Relationship Id="rId7" Type="http://schemas.openxmlformats.org/officeDocument/2006/relationships/notesSlide" Target="../notesSlides/notesSlide13.xml"/><Relationship Id="rId2" Type="http://schemas.openxmlformats.org/officeDocument/2006/relationships/tags" Target="../tags/tag213.xml"/><Relationship Id="rId1" Type="http://schemas.openxmlformats.org/officeDocument/2006/relationships/tags" Target="../tags/tag212.xml"/><Relationship Id="rId6" Type="http://schemas.openxmlformats.org/officeDocument/2006/relationships/slideLayout" Target="../slideLayouts/slideLayout7.xml"/><Relationship Id="rId5" Type="http://schemas.openxmlformats.org/officeDocument/2006/relationships/tags" Target="../tags/tag216.xml"/><Relationship Id="rId4" Type="http://schemas.openxmlformats.org/officeDocument/2006/relationships/tags" Target="../tags/tag215.xml"/><Relationship Id="rId9"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tags" Target="../tags/tag219.xml"/><Relationship Id="rId7" Type="http://schemas.openxmlformats.org/officeDocument/2006/relationships/image" Target="../media/image2.jpeg"/><Relationship Id="rId2" Type="http://schemas.openxmlformats.org/officeDocument/2006/relationships/tags" Target="../tags/tag218.xml"/><Relationship Id="rId1" Type="http://schemas.openxmlformats.org/officeDocument/2006/relationships/tags" Target="../tags/tag217.xml"/><Relationship Id="rId6" Type="http://schemas.openxmlformats.org/officeDocument/2006/relationships/notesSlide" Target="../notesSlides/notesSlide14.xml"/><Relationship Id="rId5" Type="http://schemas.openxmlformats.org/officeDocument/2006/relationships/slideLayout" Target="../slideLayouts/slideLayout7.xml"/><Relationship Id="rId4" Type="http://schemas.openxmlformats.org/officeDocument/2006/relationships/tags" Target="../tags/tag220.xml"/></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5.xml"/><Relationship Id="rId3" Type="http://schemas.openxmlformats.org/officeDocument/2006/relationships/tags" Target="../tags/tag223.xml"/><Relationship Id="rId7" Type="http://schemas.openxmlformats.org/officeDocument/2006/relationships/slideLayout" Target="../slideLayouts/slideLayout10.xml"/><Relationship Id="rId2" Type="http://schemas.openxmlformats.org/officeDocument/2006/relationships/tags" Target="../tags/tag222.xml"/><Relationship Id="rId1" Type="http://schemas.openxmlformats.org/officeDocument/2006/relationships/tags" Target="../tags/tag221.xml"/><Relationship Id="rId6" Type="http://schemas.openxmlformats.org/officeDocument/2006/relationships/tags" Target="../tags/tag226.xml"/><Relationship Id="rId5" Type="http://schemas.openxmlformats.org/officeDocument/2006/relationships/tags" Target="../tags/tag225.xml"/><Relationship Id="rId10" Type="http://schemas.openxmlformats.org/officeDocument/2006/relationships/image" Target="../media/image2.jpeg"/><Relationship Id="rId4" Type="http://schemas.openxmlformats.org/officeDocument/2006/relationships/tags" Target="../tags/tag224.xml"/><Relationship Id="rId9" Type="http://schemas.openxmlformats.org/officeDocument/2006/relationships/image" Target="../media/image42.jpeg"/></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slideLayout" Target="../slideLayouts/slideLayout6.xml"/><Relationship Id="rId1" Type="http://schemas.openxmlformats.org/officeDocument/2006/relationships/tags" Target="../tags/tag227.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19.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tags" Target="../tags/tag230.xml"/><Relationship Id="rId7" Type="http://schemas.openxmlformats.org/officeDocument/2006/relationships/image" Target="../media/image52.png"/><Relationship Id="rId2" Type="http://schemas.openxmlformats.org/officeDocument/2006/relationships/tags" Target="../tags/tag229.xml"/><Relationship Id="rId1" Type="http://schemas.openxmlformats.org/officeDocument/2006/relationships/tags" Target="../tags/tag228.xml"/><Relationship Id="rId6" Type="http://schemas.openxmlformats.org/officeDocument/2006/relationships/notesSlide" Target="../notesSlides/notesSlide16.xml"/><Relationship Id="rId5" Type="http://schemas.openxmlformats.org/officeDocument/2006/relationships/slideLayout" Target="../slideLayouts/slideLayout7.xml"/><Relationship Id="rId4" Type="http://schemas.openxmlformats.org/officeDocument/2006/relationships/tags" Target="../tags/tag231.xml"/><Relationship Id="rId9" Type="http://schemas.openxmlformats.org/officeDocument/2006/relationships/image" Target="../media/image2.jpeg"/></Relationships>
</file>

<file path=ppt/slides/_rels/slide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tags" Target="../tags/tag113.xml"/><Relationship Id="rId7" Type="http://schemas.openxmlformats.org/officeDocument/2006/relationships/notesSlide" Target="../notesSlides/notesSlide2.xml"/><Relationship Id="rId2" Type="http://schemas.openxmlformats.org/officeDocument/2006/relationships/tags" Target="../tags/tag112.xml"/><Relationship Id="rId1" Type="http://schemas.openxmlformats.org/officeDocument/2006/relationships/tags" Target="../tags/tag111.xml"/><Relationship Id="rId6" Type="http://schemas.openxmlformats.org/officeDocument/2006/relationships/slideLayout" Target="../slideLayouts/slideLayout2.xml"/><Relationship Id="rId5" Type="http://schemas.openxmlformats.org/officeDocument/2006/relationships/tags" Target="../tags/tag115.xml"/><Relationship Id="rId4" Type="http://schemas.openxmlformats.org/officeDocument/2006/relationships/tags" Target="../tags/tag114.xml"/></Relationships>
</file>

<file path=ppt/slides/_rels/slide20.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tags" Target="../tags/tag234.xml"/><Relationship Id="rId7" Type="http://schemas.openxmlformats.org/officeDocument/2006/relationships/notesSlide" Target="../notesSlides/notesSlide17.xml"/><Relationship Id="rId2" Type="http://schemas.openxmlformats.org/officeDocument/2006/relationships/tags" Target="../tags/tag233.xml"/><Relationship Id="rId1" Type="http://schemas.openxmlformats.org/officeDocument/2006/relationships/tags" Target="../tags/tag232.xml"/><Relationship Id="rId6" Type="http://schemas.openxmlformats.org/officeDocument/2006/relationships/slideLayout" Target="../slideLayouts/slideLayout7.xml"/><Relationship Id="rId5" Type="http://schemas.openxmlformats.org/officeDocument/2006/relationships/tags" Target="../tags/tag236.xml"/><Relationship Id="rId4" Type="http://schemas.openxmlformats.org/officeDocument/2006/relationships/tags" Target="../tags/tag235.xml"/><Relationship Id="rId9"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0.xml"/><Relationship Id="rId1" Type="http://schemas.openxmlformats.org/officeDocument/2006/relationships/tags" Target="../tags/tag237.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jpeg"/></Relationships>
</file>

<file path=ppt/slides/_rels/slide2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tags" Target="../tags/tag240.xml"/><Relationship Id="rId7" Type="http://schemas.openxmlformats.org/officeDocument/2006/relationships/image" Target="../media/image58.jpeg"/><Relationship Id="rId2" Type="http://schemas.openxmlformats.org/officeDocument/2006/relationships/tags" Target="../tags/tag239.xml"/><Relationship Id="rId1" Type="http://schemas.openxmlformats.org/officeDocument/2006/relationships/tags" Target="../tags/tag238.xml"/><Relationship Id="rId6" Type="http://schemas.openxmlformats.org/officeDocument/2006/relationships/notesSlide" Target="../notesSlides/notesSlide19.xml"/><Relationship Id="rId5" Type="http://schemas.openxmlformats.org/officeDocument/2006/relationships/slideLayout" Target="../slideLayouts/slideLayout7.xml"/><Relationship Id="rId10" Type="http://schemas.openxmlformats.org/officeDocument/2006/relationships/image" Target="../media/image60.jpeg"/><Relationship Id="rId4" Type="http://schemas.openxmlformats.org/officeDocument/2006/relationships/tags" Target="../tags/tag241.xml"/><Relationship Id="rId9" Type="http://schemas.openxmlformats.org/officeDocument/2006/relationships/image" Target="../media/image59.jpeg"/></Relationships>
</file>

<file path=ppt/slides/_rels/slide23.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tags" Target="../tags/tag244.xml"/><Relationship Id="rId7" Type="http://schemas.openxmlformats.org/officeDocument/2006/relationships/image" Target="../media/image2.jpeg"/><Relationship Id="rId2" Type="http://schemas.openxmlformats.org/officeDocument/2006/relationships/tags" Target="../tags/tag243.xml"/><Relationship Id="rId1" Type="http://schemas.openxmlformats.org/officeDocument/2006/relationships/tags" Target="../tags/tag242.xml"/><Relationship Id="rId6" Type="http://schemas.openxmlformats.org/officeDocument/2006/relationships/notesSlide" Target="../notesSlides/notesSlide20.xml"/><Relationship Id="rId5" Type="http://schemas.openxmlformats.org/officeDocument/2006/relationships/slideLayout" Target="../slideLayouts/slideLayout7.xml"/><Relationship Id="rId4" Type="http://schemas.openxmlformats.org/officeDocument/2006/relationships/tags" Target="../tags/tag245.xml"/><Relationship Id="rId9" Type="http://schemas.openxmlformats.org/officeDocument/2006/relationships/image" Target="../media/image62.jpeg"/></Relationships>
</file>

<file path=ppt/slides/_rels/slide24.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tags" Target="../tags/tag248.xml"/><Relationship Id="rId7" Type="http://schemas.openxmlformats.org/officeDocument/2006/relationships/notesSlide" Target="../notesSlides/notesSlide21.xml"/><Relationship Id="rId2" Type="http://schemas.openxmlformats.org/officeDocument/2006/relationships/tags" Target="../tags/tag247.xml"/><Relationship Id="rId1" Type="http://schemas.openxmlformats.org/officeDocument/2006/relationships/tags" Target="../tags/tag246.xml"/><Relationship Id="rId6" Type="http://schemas.openxmlformats.org/officeDocument/2006/relationships/slideLayout" Target="../slideLayouts/slideLayout7.xml"/><Relationship Id="rId5" Type="http://schemas.openxmlformats.org/officeDocument/2006/relationships/tags" Target="../tags/tag250.xml"/><Relationship Id="rId4" Type="http://schemas.openxmlformats.org/officeDocument/2006/relationships/tags" Target="../tags/tag249.xml"/></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22.xml"/><Relationship Id="rId3" Type="http://schemas.openxmlformats.org/officeDocument/2006/relationships/tags" Target="../tags/tag252.xml"/><Relationship Id="rId7" Type="http://schemas.openxmlformats.org/officeDocument/2006/relationships/slideLayout" Target="../slideLayouts/slideLayout10.xml"/><Relationship Id="rId12" Type="http://schemas.openxmlformats.org/officeDocument/2006/relationships/image" Target="../media/image2.jpeg"/><Relationship Id="rId2" Type="http://schemas.openxmlformats.org/officeDocument/2006/relationships/tags" Target="../tags/tag251.xml"/><Relationship Id="rId1" Type="http://schemas.openxmlformats.org/officeDocument/2006/relationships/vmlDrawing" Target="../drawings/vmlDrawing2.vml"/><Relationship Id="rId6" Type="http://schemas.openxmlformats.org/officeDocument/2006/relationships/tags" Target="../tags/tag255.xml"/><Relationship Id="rId11" Type="http://schemas.openxmlformats.org/officeDocument/2006/relationships/image" Target="../media/image63.wmf"/><Relationship Id="rId5" Type="http://schemas.openxmlformats.org/officeDocument/2006/relationships/tags" Target="../tags/tag254.xml"/><Relationship Id="rId10" Type="http://schemas.openxmlformats.org/officeDocument/2006/relationships/oleObject" Target="../embeddings/oleObject2.bin"/><Relationship Id="rId4" Type="http://schemas.openxmlformats.org/officeDocument/2006/relationships/tags" Target="../tags/tag253.xml"/><Relationship Id="rId9" Type="http://schemas.openxmlformats.org/officeDocument/2006/relationships/image" Target="../media/image64.jpeg"/></Relationships>
</file>

<file path=ppt/slides/_rels/slide26.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notesSlide" Target="../notesSlides/notesSlide23.xml"/><Relationship Id="rId7" Type="http://schemas.openxmlformats.org/officeDocument/2006/relationships/image" Target="../media/image66.jpeg"/><Relationship Id="rId2" Type="http://schemas.openxmlformats.org/officeDocument/2006/relationships/slideLayout" Target="../slideLayouts/slideLayout7.xml"/><Relationship Id="rId1" Type="http://schemas.openxmlformats.org/officeDocument/2006/relationships/tags" Target="../tags/tag256.xml"/><Relationship Id="rId6" Type="http://schemas.openxmlformats.org/officeDocument/2006/relationships/image" Target="../media/image15.tiff"/><Relationship Id="rId5" Type="http://schemas.openxmlformats.org/officeDocument/2006/relationships/image" Target="../media/image2.jpeg"/><Relationship Id="rId4" Type="http://schemas.openxmlformats.org/officeDocument/2006/relationships/image" Target="../media/image65.jpeg"/><Relationship Id="rId9" Type="http://schemas.openxmlformats.org/officeDocument/2006/relationships/image" Target="../media/image68.jpeg"/></Relationships>
</file>

<file path=ppt/slides/_rels/slide27.xml.rels><?xml version="1.0" encoding="UTF-8" standalone="yes"?>
<Relationships xmlns="http://schemas.openxmlformats.org/package/2006/relationships"><Relationship Id="rId8" Type="http://schemas.openxmlformats.org/officeDocument/2006/relationships/image" Target="../media/image15.tiff"/><Relationship Id="rId3" Type="http://schemas.openxmlformats.org/officeDocument/2006/relationships/notesSlide" Target="../notesSlides/notesSlide24.xml"/><Relationship Id="rId7"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tags" Target="../tags/tag257.xml"/><Relationship Id="rId6" Type="http://schemas.openxmlformats.org/officeDocument/2006/relationships/image" Target="../media/image71.tiff"/><Relationship Id="rId5" Type="http://schemas.openxmlformats.org/officeDocument/2006/relationships/image" Target="../media/image70.tiff"/><Relationship Id="rId4" Type="http://schemas.openxmlformats.org/officeDocument/2006/relationships/image" Target="../media/image69.tiff"/></Relationships>
</file>

<file path=ppt/slides/_rels/slide28.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tags" Target="../tags/tag260.xml"/><Relationship Id="rId7" Type="http://schemas.openxmlformats.org/officeDocument/2006/relationships/notesSlide" Target="../notesSlides/notesSlide25.xml"/><Relationship Id="rId2" Type="http://schemas.openxmlformats.org/officeDocument/2006/relationships/tags" Target="../tags/tag259.xml"/><Relationship Id="rId1" Type="http://schemas.openxmlformats.org/officeDocument/2006/relationships/tags" Target="../tags/tag258.xml"/><Relationship Id="rId6" Type="http://schemas.openxmlformats.org/officeDocument/2006/relationships/slideLayout" Target="../slideLayouts/slideLayout10.xml"/><Relationship Id="rId5" Type="http://schemas.openxmlformats.org/officeDocument/2006/relationships/tags" Target="../tags/tag262.xml"/><Relationship Id="rId4" Type="http://schemas.openxmlformats.org/officeDocument/2006/relationships/tags" Target="../tags/tag261.xml"/></Relationships>
</file>

<file path=ppt/slides/_rels/slide29.xml.rels><?xml version="1.0" encoding="UTF-8" standalone="yes"?>
<Relationships xmlns="http://schemas.openxmlformats.org/package/2006/relationships"><Relationship Id="rId8" Type="http://schemas.openxmlformats.org/officeDocument/2006/relationships/tags" Target="../tags/tag270.xml"/><Relationship Id="rId13" Type="http://schemas.openxmlformats.org/officeDocument/2006/relationships/image" Target="../media/image2.jpeg"/><Relationship Id="rId3" Type="http://schemas.openxmlformats.org/officeDocument/2006/relationships/tags" Target="../tags/tag265.xml"/><Relationship Id="rId7" Type="http://schemas.openxmlformats.org/officeDocument/2006/relationships/tags" Target="../tags/tag269.xml"/><Relationship Id="rId12" Type="http://schemas.openxmlformats.org/officeDocument/2006/relationships/image" Target="../media/image8.png"/><Relationship Id="rId2" Type="http://schemas.openxmlformats.org/officeDocument/2006/relationships/tags" Target="../tags/tag264.xml"/><Relationship Id="rId1" Type="http://schemas.openxmlformats.org/officeDocument/2006/relationships/tags" Target="../tags/tag263.xml"/><Relationship Id="rId6" Type="http://schemas.openxmlformats.org/officeDocument/2006/relationships/tags" Target="../tags/tag268.xml"/><Relationship Id="rId11" Type="http://schemas.openxmlformats.org/officeDocument/2006/relationships/image" Target="../media/image7.wmf"/><Relationship Id="rId5" Type="http://schemas.openxmlformats.org/officeDocument/2006/relationships/tags" Target="../tags/tag267.xml"/><Relationship Id="rId10" Type="http://schemas.openxmlformats.org/officeDocument/2006/relationships/notesSlide" Target="../notesSlides/notesSlide26.xml"/><Relationship Id="rId4" Type="http://schemas.openxmlformats.org/officeDocument/2006/relationships/tags" Target="../tags/tag266.xml"/><Relationship Id="rId9"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117.xml"/><Relationship Id="rId1" Type="http://schemas.openxmlformats.org/officeDocument/2006/relationships/tags" Target="../tags/tag116.xml"/><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tags" Target="../tags/tag125.xml"/><Relationship Id="rId13" Type="http://schemas.openxmlformats.org/officeDocument/2006/relationships/tags" Target="../tags/tag130.xml"/><Relationship Id="rId18" Type="http://schemas.openxmlformats.org/officeDocument/2006/relationships/tags" Target="../tags/tag135.xml"/><Relationship Id="rId26" Type="http://schemas.openxmlformats.org/officeDocument/2006/relationships/image" Target="../media/image2.jpeg"/><Relationship Id="rId3" Type="http://schemas.openxmlformats.org/officeDocument/2006/relationships/tags" Target="../tags/tag120.xml"/><Relationship Id="rId21" Type="http://schemas.openxmlformats.org/officeDocument/2006/relationships/image" Target="../media/image10.gif"/><Relationship Id="rId7" Type="http://schemas.openxmlformats.org/officeDocument/2006/relationships/tags" Target="../tags/tag124.xml"/><Relationship Id="rId12" Type="http://schemas.openxmlformats.org/officeDocument/2006/relationships/tags" Target="../tags/tag129.xml"/><Relationship Id="rId17" Type="http://schemas.openxmlformats.org/officeDocument/2006/relationships/tags" Target="../tags/tag134.xml"/><Relationship Id="rId25" Type="http://schemas.openxmlformats.org/officeDocument/2006/relationships/image" Target="../media/image14.jpeg"/><Relationship Id="rId2" Type="http://schemas.openxmlformats.org/officeDocument/2006/relationships/tags" Target="../tags/tag119.xml"/><Relationship Id="rId16" Type="http://schemas.openxmlformats.org/officeDocument/2006/relationships/tags" Target="../tags/tag133.xml"/><Relationship Id="rId20" Type="http://schemas.openxmlformats.org/officeDocument/2006/relationships/notesSlide" Target="../notesSlides/notesSlide4.xml"/><Relationship Id="rId1" Type="http://schemas.openxmlformats.org/officeDocument/2006/relationships/tags" Target="../tags/tag118.xml"/><Relationship Id="rId6" Type="http://schemas.openxmlformats.org/officeDocument/2006/relationships/tags" Target="../tags/tag123.xml"/><Relationship Id="rId11" Type="http://schemas.openxmlformats.org/officeDocument/2006/relationships/tags" Target="../tags/tag128.xml"/><Relationship Id="rId24" Type="http://schemas.openxmlformats.org/officeDocument/2006/relationships/image" Target="../media/image13.jpeg"/><Relationship Id="rId5" Type="http://schemas.openxmlformats.org/officeDocument/2006/relationships/tags" Target="../tags/tag122.xml"/><Relationship Id="rId15" Type="http://schemas.openxmlformats.org/officeDocument/2006/relationships/tags" Target="../tags/tag132.xml"/><Relationship Id="rId23" Type="http://schemas.openxmlformats.org/officeDocument/2006/relationships/image" Target="../media/image12.png"/><Relationship Id="rId10" Type="http://schemas.openxmlformats.org/officeDocument/2006/relationships/tags" Target="../tags/tag127.xml"/><Relationship Id="rId19" Type="http://schemas.openxmlformats.org/officeDocument/2006/relationships/slideLayout" Target="../slideLayouts/slideLayout10.xml"/><Relationship Id="rId4" Type="http://schemas.openxmlformats.org/officeDocument/2006/relationships/tags" Target="../tags/tag121.xml"/><Relationship Id="rId9" Type="http://schemas.openxmlformats.org/officeDocument/2006/relationships/tags" Target="../tags/tag126.xml"/><Relationship Id="rId14" Type="http://schemas.openxmlformats.org/officeDocument/2006/relationships/tags" Target="../tags/tag131.xml"/><Relationship Id="rId22" Type="http://schemas.openxmlformats.org/officeDocument/2006/relationships/image" Target="../media/image11.png"/><Relationship Id="rId27" Type="http://schemas.openxmlformats.org/officeDocument/2006/relationships/image" Target="../media/image15.tiff"/></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tags" Target="../tags/tag138.xml"/><Relationship Id="rId7" Type="http://schemas.openxmlformats.org/officeDocument/2006/relationships/tags" Target="../tags/tag142.xml"/><Relationship Id="rId12" Type="http://schemas.openxmlformats.org/officeDocument/2006/relationships/image" Target="../media/image9.png"/><Relationship Id="rId2" Type="http://schemas.openxmlformats.org/officeDocument/2006/relationships/tags" Target="../tags/tag137.xml"/><Relationship Id="rId1" Type="http://schemas.openxmlformats.org/officeDocument/2006/relationships/tags" Target="../tags/tag136.xml"/><Relationship Id="rId6" Type="http://schemas.openxmlformats.org/officeDocument/2006/relationships/tags" Target="../tags/tag141.xml"/><Relationship Id="rId11" Type="http://schemas.openxmlformats.org/officeDocument/2006/relationships/image" Target="../media/image11.png"/><Relationship Id="rId5" Type="http://schemas.openxmlformats.org/officeDocument/2006/relationships/tags" Target="../tags/tag140.xml"/><Relationship Id="rId10" Type="http://schemas.openxmlformats.org/officeDocument/2006/relationships/image" Target="../media/image2.jpeg"/><Relationship Id="rId4" Type="http://schemas.openxmlformats.org/officeDocument/2006/relationships/tags" Target="../tags/tag139.xml"/><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tags" Target="../tags/tag145.xml"/><Relationship Id="rId7" Type="http://schemas.openxmlformats.org/officeDocument/2006/relationships/tags" Target="../tags/tag149.xml"/><Relationship Id="rId2" Type="http://schemas.openxmlformats.org/officeDocument/2006/relationships/tags" Target="../tags/tag144.xml"/><Relationship Id="rId1" Type="http://schemas.openxmlformats.org/officeDocument/2006/relationships/tags" Target="../tags/tag143.xml"/><Relationship Id="rId6" Type="http://schemas.openxmlformats.org/officeDocument/2006/relationships/tags" Target="../tags/tag148.xml"/><Relationship Id="rId5" Type="http://schemas.openxmlformats.org/officeDocument/2006/relationships/tags" Target="../tags/tag147.xml"/><Relationship Id="rId10" Type="http://schemas.openxmlformats.org/officeDocument/2006/relationships/image" Target="../media/image2.jpeg"/><Relationship Id="rId4" Type="http://schemas.openxmlformats.org/officeDocument/2006/relationships/tags" Target="../tags/tag146.xml"/><Relationship Id="rId9"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152.xml"/><Relationship Id="rId7" Type="http://schemas.openxmlformats.org/officeDocument/2006/relationships/tags" Target="../tags/tag156.xml"/><Relationship Id="rId2" Type="http://schemas.openxmlformats.org/officeDocument/2006/relationships/tags" Target="../tags/tag151.xml"/><Relationship Id="rId1" Type="http://schemas.openxmlformats.org/officeDocument/2006/relationships/tags" Target="../tags/tag150.xml"/><Relationship Id="rId6" Type="http://schemas.openxmlformats.org/officeDocument/2006/relationships/tags" Target="../tags/tag155.xml"/><Relationship Id="rId11" Type="http://schemas.openxmlformats.org/officeDocument/2006/relationships/image" Target="../media/image2.jpeg"/><Relationship Id="rId5" Type="http://schemas.openxmlformats.org/officeDocument/2006/relationships/tags" Target="../tags/tag154.xml"/><Relationship Id="rId10" Type="http://schemas.openxmlformats.org/officeDocument/2006/relationships/image" Target="../media/image16.jpeg"/><Relationship Id="rId4" Type="http://schemas.openxmlformats.org/officeDocument/2006/relationships/tags" Target="../tags/tag153.xml"/><Relationship Id="rId9"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tags" Target="../tags/tag164.xml"/><Relationship Id="rId13" Type="http://schemas.openxmlformats.org/officeDocument/2006/relationships/notesSlide" Target="../notesSlides/notesSlide8.xml"/><Relationship Id="rId3" Type="http://schemas.openxmlformats.org/officeDocument/2006/relationships/tags" Target="../tags/tag159.xml"/><Relationship Id="rId7" Type="http://schemas.openxmlformats.org/officeDocument/2006/relationships/tags" Target="../tags/tag163.xml"/><Relationship Id="rId12" Type="http://schemas.openxmlformats.org/officeDocument/2006/relationships/slideLayout" Target="../slideLayouts/slideLayout10.xml"/><Relationship Id="rId2" Type="http://schemas.openxmlformats.org/officeDocument/2006/relationships/tags" Target="../tags/tag158.xml"/><Relationship Id="rId16" Type="http://schemas.openxmlformats.org/officeDocument/2006/relationships/image" Target="../media/image2.jpeg"/><Relationship Id="rId1" Type="http://schemas.openxmlformats.org/officeDocument/2006/relationships/tags" Target="../tags/tag157.xml"/><Relationship Id="rId6" Type="http://schemas.openxmlformats.org/officeDocument/2006/relationships/tags" Target="../tags/tag162.xml"/><Relationship Id="rId11" Type="http://schemas.openxmlformats.org/officeDocument/2006/relationships/tags" Target="../tags/tag167.xml"/><Relationship Id="rId5" Type="http://schemas.openxmlformats.org/officeDocument/2006/relationships/tags" Target="../tags/tag161.xml"/><Relationship Id="rId15" Type="http://schemas.openxmlformats.org/officeDocument/2006/relationships/image" Target="../media/image18.jpeg"/><Relationship Id="rId10" Type="http://schemas.openxmlformats.org/officeDocument/2006/relationships/tags" Target="../tags/tag166.xml"/><Relationship Id="rId4" Type="http://schemas.openxmlformats.org/officeDocument/2006/relationships/tags" Target="../tags/tag160.xml"/><Relationship Id="rId9" Type="http://schemas.openxmlformats.org/officeDocument/2006/relationships/tags" Target="../tags/tag165.xml"/><Relationship Id="rId1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tags" Target="../tags/tag174.xml"/><Relationship Id="rId13" Type="http://schemas.openxmlformats.org/officeDocument/2006/relationships/slideLayout" Target="../slideLayouts/slideLayout2.xml"/><Relationship Id="rId18" Type="http://schemas.openxmlformats.org/officeDocument/2006/relationships/oleObject" Target="../embeddings/oleObject1.bin"/><Relationship Id="rId3" Type="http://schemas.openxmlformats.org/officeDocument/2006/relationships/tags" Target="../tags/tag169.xml"/><Relationship Id="rId7" Type="http://schemas.openxmlformats.org/officeDocument/2006/relationships/tags" Target="../tags/tag173.xml"/><Relationship Id="rId12" Type="http://schemas.openxmlformats.org/officeDocument/2006/relationships/tags" Target="../tags/tag178.xml"/><Relationship Id="rId17" Type="http://schemas.microsoft.com/office/2007/relationships/hdphoto" Target="../media/hdphoto1.wdp"/><Relationship Id="rId2" Type="http://schemas.openxmlformats.org/officeDocument/2006/relationships/tags" Target="../tags/tag168.xml"/><Relationship Id="rId16" Type="http://schemas.openxmlformats.org/officeDocument/2006/relationships/image" Target="../media/image21.png"/><Relationship Id="rId20" Type="http://schemas.openxmlformats.org/officeDocument/2006/relationships/image" Target="../media/image2.jpeg"/><Relationship Id="rId1" Type="http://schemas.openxmlformats.org/officeDocument/2006/relationships/vmlDrawing" Target="../drawings/vmlDrawing1.vml"/><Relationship Id="rId6" Type="http://schemas.openxmlformats.org/officeDocument/2006/relationships/tags" Target="../tags/tag172.xml"/><Relationship Id="rId11" Type="http://schemas.openxmlformats.org/officeDocument/2006/relationships/tags" Target="../tags/tag177.xml"/><Relationship Id="rId5" Type="http://schemas.openxmlformats.org/officeDocument/2006/relationships/tags" Target="../tags/tag171.xml"/><Relationship Id="rId15" Type="http://schemas.openxmlformats.org/officeDocument/2006/relationships/image" Target="../media/image20.jpeg"/><Relationship Id="rId10" Type="http://schemas.openxmlformats.org/officeDocument/2006/relationships/tags" Target="../tags/tag176.xml"/><Relationship Id="rId19" Type="http://schemas.openxmlformats.org/officeDocument/2006/relationships/image" Target="../media/image19.wmf"/><Relationship Id="rId4" Type="http://schemas.openxmlformats.org/officeDocument/2006/relationships/tags" Target="../tags/tag170.xml"/><Relationship Id="rId9" Type="http://schemas.openxmlformats.org/officeDocument/2006/relationships/tags" Target="../tags/tag175.xml"/><Relationship Id="rId1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2" cstate="print">
            <a:lum/>
          </a:blip>
          <a:srcRect/>
          <a:stretch>
            <a:fillRect l="-15000" r="-15000"/>
          </a:stretch>
        </a:blipFill>
        <a:effectLst/>
      </p:bgPr>
    </p:bg>
    <p:spTree>
      <p:nvGrpSpPr>
        <p:cNvPr id="1" name=""/>
        <p:cNvGrpSpPr/>
        <p:nvPr/>
      </p:nvGrpSpPr>
      <p:grpSpPr>
        <a:xfrm>
          <a:off x="0" y="0"/>
          <a:ext cx="0" cy="0"/>
          <a:chOff x="0" y="0"/>
          <a:chExt cx="0" cy="0"/>
        </a:xfrm>
      </p:grpSpPr>
      <p:pic>
        <p:nvPicPr>
          <p:cNvPr id="6" name="Picture 23" descr="JLab_logo_text_white1"/>
          <p:cNvPicPr>
            <a:picLocks noChangeAspect="1" noChangeArrowheads="1"/>
          </p:cNvPicPr>
          <p:nvPr>
            <p:custDataLst>
              <p:tags r:id="rId2"/>
            </p:custDataLst>
          </p:nvPr>
        </p:nvPicPr>
        <p:blipFill>
          <a:blip r:embed="rId13" cstate="print"/>
          <a:srcRect/>
          <a:stretch>
            <a:fillRect/>
          </a:stretch>
        </p:blipFill>
        <p:spPr bwMode="auto">
          <a:xfrm>
            <a:off x="3505200" y="6477000"/>
            <a:ext cx="1995597" cy="308936"/>
          </a:xfrm>
          <a:prstGeom prst="rect">
            <a:avLst/>
          </a:prstGeom>
          <a:noFill/>
          <a:ln w="9525">
            <a:noFill/>
            <a:miter lim="800000"/>
            <a:headEnd/>
            <a:tailEnd/>
          </a:ln>
        </p:spPr>
      </p:pic>
      <p:pic>
        <p:nvPicPr>
          <p:cNvPr id="7" name="Picture 1"/>
          <p:cNvPicPr>
            <a:picLocks noChangeAspect="1" noChangeArrowheads="1"/>
          </p:cNvPicPr>
          <p:nvPr>
            <p:custDataLst>
              <p:tags r:id="rId3"/>
            </p:custDataLst>
          </p:nvPr>
        </p:nvPicPr>
        <p:blipFill>
          <a:blip r:embed="rId14" cstate="print"/>
          <a:srcRect/>
          <a:stretch>
            <a:fillRect/>
          </a:stretch>
        </p:blipFill>
        <p:spPr bwMode="auto">
          <a:xfrm>
            <a:off x="6248400" y="6206690"/>
            <a:ext cx="609600" cy="651310"/>
          </a:xfrm>
          <a:prstGeom prst="rect">
            <a:avLst/>
          </a:prstGeom>
          <a:noFill/>
          <a:ln w="9525">
            <a:noFill/>
            <a:miter lim="800000"/>
            <a:headEnd/>
            <a:tailEnd/>
          </a:ln>
        </p:spPr>
      </p:pic>
      <p:pic>
        <p:nvPicPr>
          <p:cNvPr id="8" name="Picture 22" descr="ident_002b5f"/>
          <p:cNvPicPr>
            <a:picLocks noChangeAspect="1" noChangeArrowheads="1"/>
          </p:cNvPicPr>
          <p:nvPr>
            <p:custDataLst>
              <p:tags r:id="rId4"/>
            </p:custDataLst>
          </p:nvPr>
        </p:nvPicPr>
        <p:blipFill>
          <a:blip r:embed="rId15" cstate="print"/>
          <a:srcRect/>
          <a:stretch>
            <a:fillRect/>
          </a:stretch>
        </p:blipFill>
        <p:spPr bwMode="auto">
          <a:xfrm>
            <a:off x="7162800" y="6266695"/>
            <a:ext cx="895350" cy="515105"/>
          </a:xfrm>
          <a:prstGeom prst="rect">
            <a:avLst/>
          </a:prstGeom>
          <a:noFill/>
          <a:ln w="9525">
            <a:noFill/>
            <a:miter lim="800000"/>
            <a:headEnd/>
            <a:tailEnd/>
          </a:ln>
        </p:spPr>
      </p:pic>
      <p:pic>
        <p:nvPicPr>
          <p:cNvPr id="9" name="Picture 272" descr="NSU"/>
          <p:cNvPicPr>
            <a:picLocks noChangeAspect="1" noChangeArrowheads="1"/>
          </p:cNvPicPr>
          <p:nvPr>
            <p:custDataLst>
              <p:tags r:id="rId5"/>
            </p:custDataLst>
          </p:nvPr>
        </p:nvPicPr>
        <p:blipFill>
          <a:blip r:embed="rId16" cstate="print"/>
          <a:srcRect/>
          <a:stretch>
            <a:fillRect/>
          </a:stretch>
        </p:blipFill>
        <p:spPr bwMode="auto">
          <a:xfrm>
            <a:off x="8229600" y="6477000"/>
            <a:ext cx="838200" cy="340519"/>
          </a:xfrm>
          <a:prstGeom prst="rect">
            <a:avLst/>
          </a:prstGeom>
          <a:noFill/>
        </p:spPr>
      </p:pic>
      <p:pic>
        <p:nvPicPr>
          <p:cNvPr id="10" name="Picture 206"/>
          <p:cNvPicPr>
            <a:picLocks noChangeArrowheads="1"/>
          </p:cNvPicPr>
          <p:nvPr>
            <p:custDataLst>
              <p:tags r:id="rId6"/>
            </p:custDataLst>
          </p:nvPr>
        </p:nvPicPr>
        <p:blipFill>
          <a:blip r:embed="rId17" cstate="print"/>
          <a:srcRect/>
          <a:stretch>
            <a:fillRect/>
          </a:stretch>
        </p:blipFill>
        <p:spPr bwMode="auto">
          <a:xfrm>
            <a:off x="0" y="6248400"/>
            <a:ext cx="609600" cy="609600"/>
          </a:xfrm>
          <a:prstGeom prst="rect">
            <a:avLst/>
          </a:prstGeom>
          <a:noFill/>
          <a:ln w="9525">
            <a:noFill/>
            <a:miter lim="800000"/>
            <a:headEnd/>
            <a:tailEnd/>
          </a:ln>
        </p:spPr>
      </p:pic>
      <p:pic>
        <p:nvPicPr>
          <p:cNvPr id="11" name="Picture 20"/>
          <p:cNvPicPr>
            <a:picLocks noChangeAspect="1" noChangeArrowheads="1"/>
          </p:cNvPicPr>
          <p:nvPr>
            <p:custDataLst>
              <p:tags r:id="rId7"/>
            </p:custDataLst>
          </p:nvPr>
        </p:nvPicPr>
        <p:blipFill>
          <a:blip r:embed="rId18" cstate="print"/>
          <a:srcRect/>
          <a:stretch>
            <a:fillRect/>
          </a:stretch>
        </p:blipFill>
        <p:spPr bwMode="auto">
          <a:xfrm>
            <a:off x="685800" y="6400800"/>
            <a:ext cx="1471940" cy="327495"/>
          </a:xfrm>
          <a:prstGeom prst="rect">
            <a:avLst/>
          </a:prstGeom>
          <a:noFill/>
          <a:ln w="9525">
            <a:noFill/>
            <a:miter lim="800000"/>
            <a:headEnd/>
            <a:tailEnd/>
          </a:ln>
        </p:spPr>
      </p:pic>
      <p:sp>
        <p:nvSpPr>
          <p:cNvPr id="12" name="Rectangle 3"/>
          <p:cNvSpPr txBox="1">
            <a:spLocks/>
          </p:cNvSpPr>
          <p:nvPr>
            <p:custDataLst>
              <p:tags r:id="rId8"/>
            </p:custDataLst>
          </p:nvPr>
        </p:nvSpPr>
        <p:spPr>
          <a:xfrm>
            <a:off x="464398" y="1524000"/>
            <a:ext cx="8077200" cy="2895600"/>
          </a:xfrm>
          <a:prstGeom prst="rect">
            <a:avLst/>
          </a:prstGeom>
          <a:ln>
            <a:noFill/>
          </a:ln>
          <a:effectLst>
            <a:outerShdw blurRad="184150" dist="241300" dir="11520000" sx="110000" sy="110000" algn="ctr">
              <a:srgbClr val="000000">
                <a:alpha val="18000"/>
              </a:srgbClr>
            </a:outerShdw>
          </a:effectLst>
          <a:scene3d>
            <a:camera prst="orthographicFront"/>
            <a:lightRig rig="flood" dir="t">
              <a:rot lat="0" lon="0" rev="13800000"/>
            </a:lightRig>
          </a:scene3d>
          <a:sp3d prstMaterial="plastic"/>
        </p:spPr>
        <p:txBody>
          <a:bodyPr vert="horz" anchor="b">
            <a:noAutofit/>
            <a:scene3d>
              <a:camera prst="orthographicFront">
                <a:rot lat="0" lon="0" rev="0"/>
              </a:camera>
              <a:lightRig rig="contrasting" dir="t">
                <a:rot lat="0" lon="0" rev="7500000"/>
              </a:lightRig>
            </a:scene3d>
            <a:sp3d contourW="6350" prstMaterial="metal">
              <a:bevelT w="130810" h="31750" prst="relaxedInset"/>
              <a:contourClr>
                <a:schemeClr val="accent1">
                  <a:shade val="75000"/>
                </a:schemeClr>
              </a:contourClr>
            </a:sp3d>
          </a:bodyPr>
          <a:lstStyle>
            <a:extLst/>
          </a:lstStyle>
          <a:p>
            <a:pPr lvl="0" algn="ctr">
              <a:spcBef>
                <a:spcPct val="0"/>
              </a:spcBef>
              <a:defRPr/>
            </a:pPr>
            <a:r>
              <a:rPr lang="en-US" sz="4800" b="1" cap="all" spc="-150" dirty="0">
                <a:ln/>
                <a:effectLst>
                  <a:reflection blurRad="12700" stA="50000" endPos="50000" dir="5400000" sy="-100000" rotWithShape="0"/>
                </a:effectLst>
                <a:latin typeface="+mj-lt"/>
                <a:ea typeface="+mj-ea"/>
                <a:cs typeface="+mj-cs"/>
              </a:rPr>
              <a:t>Nb films produced by Energetic Condensation via ECR</a:t>
            </a:r>
            <a:endParaRPr lang="en-US" dirty="0"/>
          </a:p>
        </p:txBody>
      </p:sp>
      <p:sp>
        <p:nvSpPr>
          <p:cNvPr id="13" name="Rectangle 4"/>
          <p:cNvSpPr txBox="1">
            <a:spLocks/>
          </p:cNvSpPr>
          <p:nvPr>
            <p:custDataLst>
              <p:tags r:id="rId9"/>
            </p:custDataLst>
          </p:nvPr>
        </p:nvSpPr>
        <p:spPr>
          <a:xfrm>
            <a:off x="0" y="4876800"/>
            <a:ext cx="9144000" cy="747712"/>
          </a:xfrm>
          <a:prstGeom prst="rect">
            <a:avLst/>
          </a:prstGeom>
        </p:spPr>
        <p:txBody>
          <a:bodyPr vert="horz" anchor="t">
            <a:noAutofit/>
          </a:bodyPr>
          <a:lstStyle>
            <a:extLst/>
          </a:lstStyle>
          <a:p>
            <a:pPr algn="ctr"/>
            <a:r>
              <a:rPr lang="pt-PT" dirty="0">
                <a:latin typeface="Calibri" pitchFamily="34" charset="0"/>
                <a:cs typeface="Calibri" pitchFamily="34" charset="0"/>
              </a:rPr>
              <a:t>A-M Valente-Feliciano, J. Spradlin, L. Phillips, C. Reece, G. Eremeev, B. Xiao, X. Zhao, O. Trofimova (Jlab)</a:t>
            </a:r>
            <a:endParaRPr lang="en-US" dirty="0">
              <a:latin typeface="Calibri" pitchFamily="34" charset="0"/>
              <a:cs typeface="Calibri" pitchFamily="34" charset="0"/>
            </a:endParaRPr>
          </a:p>
          <a:p>
            <a:pPr algn="ctr"/>
            <a:r>
              <a:rPr lang="en-US" dirty="0">
                <a:latin typeface="Calibri" pitchFamily="34" charset="0"/>
                <a:cs typeface="Calibri" pitchFamily="34" charset="0"/>
              </a:rPr>
              <a:t>F. Stevie, D. </a:t>
            </a:r>
            <a:r>
              <a:rPr lang="en-US" dirty="0" err="1" smtClean="0">
                <a:latin typeface="Calibri" pitchFamily="34" charset="0"/>
                <a:cs typeface="Calibri" pitchFamily="34" charset="0"/>
              </a:rPr>
              <a:t>Batchelor</a:t>
            </a:r>
            <a:endParaRPr lang="en-US" dirty="0" smtClean="0">
              <a:latin typeface="Calibri" pitchFamily="34" charset="0"/>
              <a:cs typeface="Calibri" pitchFamily="34" charset="0"/>
            </a:endParaRPr>
          </a:p>
          <a:p>
            <a:pPr algn="ctr"/>
            <a:r>
              <a:rPr lang="en-US" dirty="0" smtClean="0">
                <a:latin typeface="Calibri" pitchFamily="34" charset="0"/>
                <a:cs typeface="Calibri" pitchFamily="34" charset="0"/>
              </a:rPr>
              <a:t> </a:t>
            </a:r>
            <a:r>
              <a:rPr lang="en-US" dirty="0">
                <a:latin typeface="Calibri" pitchFamily="34" charset="0"/>
                <a:cs typeface="Calibri" pitchFamily="34" charset="0"/>
              </a:rPr>
              <a:t>(NCSU)</a:t>
            </a:r>
          </a:p>
          <a:p>
            <a:pPr marL="374904" marR="0" lvl="0" indent="-342900" algn="ctr" defTabSz="914400" rtl="0" eaLnBrk="1" fontAlgn="auto" latinLnBrk="0" hangingPunct="1">
              <a:lnSpc>
                <a:spcPct val="100000"/>
              </a:lnSpc>
              <a:spcBef>
                <a:spcPts val="700"/>
              </a:spcBef>
              <a:spcAft>
                <a:spcPts val="0"/>
              </a:spcAft>
              <a:buClrTx/>
              <a:buSzPct val="95000"/>
              <a:buFont typeface="Wingdings"/>
              <a:buNone/>
              <a:tabLst/>
              <a:defRPr/>
            </a:pPr>
            <a:r>
              <a:rPr kumimoji="0" lang="en-US" i="0" u="none" strike="noStrike" kern="1200" cap="none" spc="0" normalizeH="0" baseline="0" noProof="0" dirty="0" smtClean="0">
                <a:ln>
                  <a:noFill/>
                </a:ln>
                <a:solidFill>
                  <a:schemeClr val="tx2"/>
                </a:solidFill>
                <a:effectLst/>
                <a:uLnTx/>
                <a:uFillTx/>
                <a:latin typeface="Calibri" pitchFamily="34" charset="0"/>
                <a:cs typeface="Calibri" pitchFamily="34" charset="0"/>
              </a:rPr>
              <a:t>, </a:t>
            </a:r>
            <a:endParaRPr kumimoji="0" lang="en-US" i="0" u="none" strike="noStrike" kern="1200" cap="none" spc="0" normalizeH="0" baseline="0" noProof="0" dirty="0" smtClean="0">
              <a:ln>
                <a:noFill/>
              </a:ln>
              <a:solidFill>
                <a:schemeClr val="tx2"/>
              </a:solidFill>
              <a:effectLst/>
              <a:uLnTx/>
              <a:uFillTx/>
              <a:latin typeface="Calibri" pitchFamily="34" charset="0"/>
              <a:cs typeface="Calibri" pitchFamily="34" charset="0"/>
            </a:endParaRPr>
          </a:p>
          <a:p>
            <a:pPr marL="374904" marR="0" lvl="0" indent="-342900" algn="ctr" defTabSz="914400" rtl="0" eaLnBrk="1" fontAlgn="auto" latinLnBrk="0" hangingPunct="1">
              <a:lnSpc>
                <a:spcPct val="100000"/>
              </a:lnSpc>
              <a:spcBef>
                <a:spcPts val="700"/>
              </a:spcBef>
              <a:spcAft>
                <a:spcPts val="0"/>
              </a:spcAft>
              <a:buClrTx/>
              <a:buSzPct val="95000"/>
              <a:buFont typeface="Wingdings"/>
              <a:buNone/>
              <a:tabLst/>
              <a:defRPr/>
            </a:pPr>
            <a:endParaRPr kumimoji="0" lang="en-US" i="0" u="none" strike="noStrike" kern="1200" cap="none" spc="0" normalizeH="0" baseline="0" noProof="0" dirty="0">
              <a:ln>
                <a:noFill/>
              </a:ln>
              <a:solidFill>
                <a:schemeClr val="tx2"/>
              </a:solidFill>
              <a:effectLst/>
              <a:uLnTx/>
              <a:uFillTx/>
              <a:latin typeface="Calibri" pitchFamily="34" charset="0"/>
              <a:cs typeface="Calibri" pitchFamily="34" charset="0"/>
            </a:endParaRPr>
          </a:p>
        </p:txBody>
      </p:sp>
    </p:spTree>
    <p:custDataLst>
      <p:tags r:id="rId1"/>
    </p:custDataLst>
  </p:cSld>
  <p:clrMapOvr>
    <a:masterClrMapping/>
  </p:clrMapOvr>
  <p:transition spd="med">
    <p:zo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6" name="Text Box 2"/>
          <p:cNvSpPr txBox="1">
            <a:spLocks noChangeArrowheads="1"/>
          </p:cNvSpPr>
          <p:nvPr/>
        </p:nvSpPr>
        <p:spPr bwMode="auto">
          <a:xfrm>
            <a:off x="381000" y="152400"/>
            <a:ext cx="5438775" cy="954107"/>
          </a:xfrm>
          <a:prstGeom prst="rect">
            <a:avLst/>
          </a:prstGeom>
          <a:noFill/>
          <a:ln w="9525">
            <a:noFill/>
            <a:miter lim="800000"/>
            <a:headEnd/>
            <a:tailEnd/>
          </a:ln>
        </p:spPr>
        <p:txBody>
          <a:bodyPr wrap="square">
            <a:spAutoFit/>
          </a:bodyPr>
          <a:lstStyle/>
          <a:p>
            <a:pPr algn="ctr" eaLnBrk="0" hangingPunct="0"/>
            <a:r>
              <a:rPr lang="en-US" altLang="zh-CN" sz="2800" b="1" dirty="0" smtClean="0">
                <a:latin typeface="Tahoma" pitchFamily="34" charset="0"/>
                <a:ea typeface="SimSun" pitchFamily="2" charset="-122"/>
              </a:rPr>
              <a:t>Energetic </a:t>
            </a:r>
            <a:r>
              <a:rPr lang="en-US" altLang="zh-CN" sz="2800" b="1" dirty="0">
                <a:latin typeface="Tahoma" pitchFamily="34" charset="0"/>
                <a:ea typeface="SimSun" pitchFamily="2" charset="-122"/>
              </a:rPr>
              <a:t>vacuum deposition by ECR plasma</a:t>
            </a:r>
          </a:p>
        </p:txBody>
      </p:sp>
      <p:sp>
        <p:nvSpPr>
          <p:cNvPr id="10250" name="Rectangle 10"/>
          <p:cNvSpPr>
            <a:spLocks noChangeArrowheads="1"/>
          </p:cNvSpPr>
          <p:nvPr/>
        </p:nvSpPr>
        <p:spPr bwMode="auto">
          <a:xfrm>
            <a:off x="0" y="3233738"/>
            <a:ext cx="9144000" cy="0"/>
          </a:xfrm>
          <a:prstGeom prst="rect">
            <a:avLst/>
          </a:prstGeom>
          <a:noFill/>
          <a:ln w="9525" algn="ctr">
            <a:noFill/>
            <a:miter lim="800000"/>
            <a:headEnd/>
            <a:tailEnd/>
          </a:ln>
        </p:spPr>
        <p:txBody>
          <a:bodyPr wrap="none" anchor="ctr">
            <a:spAutoFit/>
          </a:bodyPr>
          <a:lstStyle/>
          <a:p>
            <a:pPr algn="ctr" eaLnBrk="0" hangingPunct="0"/>
            <a:endParaRPr lang="en-US" dirty="0"/>
          </a:p>
        </p:txBody>
      </p:sp>
      <p:pic>
        <p:nvPicPr>
          <p:cNvPr id="9" name="Picture 8" descr="CIMG3597.JPG"/>
          <p:cNvPicPr>
            <a:picLocks noChangeAspect="1"/>
          </p:cNvPicPr>
          <p:nvPr/>
        </p:nvPicPr>
        <p:blipFill>
          <a:blip r:embed="rId2" cstate="print"/>
          <a:stretch>
            <a:fillRect/>
          </a:stretch>
        </p:blipFill>
        <p:spPr>
          <a:xfrm>
            <a:off x="304800" y="1104900"/>
            <a:ext cx="7467600" cy="5600700"/>
          </a:xfrm>
          <a:prstGeom prst="rect">
            <a:avLst/>
          </a:prstGeom>
          <a:scene3d>
            <a:camera prst="orthographicFront"/>
            <a:lightRig rig="chilly" dir="t"/>
          </a:scene3d>
          <a:sp3d prstMaterial="dkEdge">
            <a:bevelT w="88900"/>
          </a:sp3d>
        </p:spPr>
      </p:pic>
      <p:pic>
        <p:nvPicPr>
          <p:cNvPr id="10251" name="Picture 11" descr="ECR system.jpg.png"/>
          <p:cNvPicPr>
            <a:picLocks noChangeAspect="1"/>
          </p:cNvPicPr>
          <p:nvPr/>
        </p:nvPicPr>
        <p:blipFill>
          <a:blip r:embed="rId3" cstate="print"/>
          <a:stretch>
            <a:fillRect/>
          </a:stretch>
        </p:blipFill>
        <p:spPr bwMode="auto">
          <a:xfrm>
            <a:off x="6193782" y="317284"/>
            <a:ext cx="2950218" cy="4407116"/>
          </a:xfrm>
          <a:prstGeom prst="rect">
            <a:avLst/>
          </a:prstGeom>
          <a:noFill/>
          <a:ln w="38100">
            <a:solidFill>
              <a:srgbClr val="FFFFFF">
                <a:alpha val="96000"/>
              </a:srgbClr>
            </a:solidFill>
            <a:miter lim="800000"/>
            <a:headEnd/>
            <a:tailEnd/>
          </a:ln>
          <a:scene3d>
            <a:camera prst="perspectiveLeft">
              <a:rot lat="0" lon="1800000" rev="0"/>
            </a:camera>
            <a:lightRig rig="chilly" dir="t"/>
          </a:scene3d>
          <a:sp3d z="127000" prstMaterial="dkEdge">
            <a:bevelT w="88900"/>
          </a:sp3d>
        </p:spPr>
      </p:pic>
      <p:sp>
        <p:nvSpPr>
          <p:cNvPr id="7" name="Footer Placeholder 6"/>
          <p:cNvSpPr>
            <a:spLocks noGrp="1"/>
          </p:cNvSpPr>
          <p:nvPr>
            <p:ph type="ftr" sz="quarter" idx="12"/>
          </p:nvPr>
        </p:nvSpPr>
        <p:spPr>
          <a:xfrm>
            <a:off x="914400" y="6416675"/>
            <a:ext cx="8229600" cy="365125"/>
          </a:xfrm>
        </p:spPr>
        <p:txBody>
          <a:bodyPr/>
          <a:lstStyle/>
          <a:p>
            <a:r>
              <a:rPr lang="en-US" smtClean="0"/>
              <a:t>A-M Valente-Feliciano  - TFSRF 2012, 07/18/2012</a:t>
            </a:r>
            <a:endParaRPr lang="en-US" dirty="0"/>
          </a:p>
        </p:txBody>
      </p:sp>
    </p:spTree>
    <p:extLst>
      <p:ext uri="{BB962C8B-B14F-4D97-AF65-F5344CB8AC3E}">
        <p14:creationId xmlns:p14="http://schemas.microsoft.com/office/powerpoint/2010/main" val="342855722"/>
      </p:ext>
    </p:extLst>
  </p:cSld>
  <p:clrMapOvr>
    <a:masterClrMapping/>
  </p:clrMapOvr>
  <p:transition spd="med">
    <p:zo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914400"/>
          </a:xfrm>
        </p:spPr>
        <p:txBody>
          <a:bodyPr/>
          <a:lstStyle/>
          <a:p>
            <a:r>
              <a:rPr lang="en-US" dirty="0" smtClean="0">
                <a:solidFill>
                  <a:srgbClr val="FF0000"/>
                </a:solidFill>
              </a:rPr>
              <a:t>Samples produced on different substrates</a:t>
            </a:r>
            <a:endParaRPr lang="en-US" dirty="0">
              <a:solidFill>
                <a:srgbClr val="FF0000"/>
              </a:solidFill>
            </a:endParaRPr>
          </a:p>
        </p:txBody>
      </p:sp>
      <p:pic>
        <p:nvPicPr>
          <p:cNvPr id="4" name="Picture 3" descr="DSC_0040.JPG"/>
          <p:cNvPicPr>
            <a:picLocks noChangeAspect="1"/>
          </p:cNvPicPr>
          <p:nvPr/>
        </p:nvPicPr>
        <p:blipFill>
          <a:blip r:embed="rId2" cstate="print"/>
          <a:stretch>
            <a:fillRect/>
          </a:stretch>
        </p:blipFill>
        <p:spPr>
          <a:xfrm>
            <a:off x="0" y="2971800"/>
            <a:ext cx="4648200" cy="3111605"/>
          </a:xfrm>
          <a:prstGeom prst="rect">
            <a:avLst/>
          </a:prstGeom>
        </p:spPr>
      </p:pic>
      <p:pic>
        <p:nvPicPr>
          <p:cNvPr id="8" name="Picture 7" descr="ECRSamples 003.jpg"/>
          <p:cNvPicPr>
            <a:picLocks noChangeAspect="1"/>
          </p:cNvPicPr>
          <p:nvPr/>
        </p:nvPicPr>
        <p:blipFill>
          <a:blip r:embed="rId3" cstate="print"/>
          <a:stretch>
            <a:fillRect/>
          </a:stretch>
        </p:blipFill>
        <p:spPr>
          <a:xfrm>
            <a:off x="4468124" y="2971800"/>
            <a:ext cx="4675876" cy="3108960"/>
          </a:xfrm>
          <a:prstGeom prst="rect">
            <a:avLst/>
          </a:prstGeom>
        </p:spPr>
      </p:pic>
      <p:sp>
        <p:nvSpPr>
          <p:cNvPr id="9" name="TextBox 8"/>
          <p:cNvSpPr txBox="1"/>
          <p:nvPr/>
        </p:nvSpPr>
        <p:spPr>
          <a:xfrm>
            <a:off x="0" y="838200"/>
            <a:ext cx="4650119" cy="2123658"/>
          </a:xfrm>
          <a:prstGeom prst="rect">
            <a:avLst/>
          </a:prstGeom>
          <a:noFill/>
        </p:spPr>
        <p:txBody>
          <a:bodyPr wrap="none" rtlCol="0">
            <a:spAutoFit/>
          </a:bodyPr>
          <a:lstStyle/>
          <a:p>
            <a:r>
              <a:rPr lang="en-US" sz="2400" b="1" dirty="0" smtClean="0">
                <a:solidFill>
                  <a:srgbClr val="FF0000"/>
                </a:solidFill>
              </a:rPr>
              <a:t>Insulating:</a:t>
            </a:r>
          </a:p>
          <a:p>
            <a:pPr lvl="2"/>
            <a:r>
              <a:rPr lang="en-US" dirty="0" smtClean="0"/>
              <a:t> Al2O3 (11-20)</a:t>
            </a:r>
          </a:p>
          <a:p>
            <a:pPr lvl="2"/>
            <a:r>
              <a:rPr lang="en-US" dirty="0" smtClean="0"/>
              <a:t>Al2O3 (11-20)</a:t>
            </a:r>
          </a:p>
          <a:p>
            <a:pPr lvl="2"/>
            <a:r>
              <a:rPr lang="en-US" dirty="0" smtClean="0"/>
              <a:t>MgO(100</a:t>
            </a:r>
            <a:r>
              <a:rPr lang="en-US" dirty="0" smtClean="0"/>
              <a:t>)</a:t>
            </a:r>
            <a:endParaRPr lang="en-US" dirty="0" smtClean="0"/>
          </a:p>
          <a:p>
            <a:pPr lvl="2"/>
            <a:r>
              <a:rPr lang="en-US" dirty="0" smtClean="0"/>
              <a:t>SrTiO</a:t>
            </a:r>
            <a:r>
              <a:rPr lang="en-US" baseline="-25000" dirty="0" smtClean="0"/>
              <a:t>3</a:t>
            </a:r>
            <a:endParaRPr lang="en-US" dirty="0" smtClean="0"/>
          </a:p>
          <a:p>
            <a:endParaRPr lang="en-US" dirty="0" smtClean="0"/>
          </a:p>
          <a:p>
            <a:r>
              <a:rPr lang="en-US" dirty="0"/>
              <a:t>	</a:t>
            </a:r>
            <a:r>
              <a:rPr lang="en-US" dirty="0" smtClean="0"/>
              <a:t>Amorphous (</a:t>
            </a:r>
            <a:r>
              <a:rPr lang="en-US" dirty="0"/>
              <a:t>Al2O3 </a:t>
            </a:r>
            <a:r>
              <a:rPr lang="en-US" dirty="0" smtClean="0"/>
              <a:t>, AlN), fused silica</a:t>
            </a:r>
            <a:endParaRPr lang="en-US" dirty="0"/>
          </a:p>
        </p:txBody>
      </p:sp>
      <p:sp>
        <p:nvSpPr>
          <p:cNvPr id="10" name="TextBox 9"/>
          <p:cNvSpPr txBox="1"/>
          <p:nvPr/>
        </p:nvSpPr>
        <p:spPr>
          <a:xfrm>
            <a:off x="2362200" y="762000"/>
            <a:ext cx="2819400" cy="2185214"/>
          </a:xfrm>
          <a:prstGeom prst="rect">
            <a:avLst/>
          </a:prstGeom>
          <a:noFill/>
        </p:spPr>
        <p:txBody>
          <a:bodyPr wrap="square" rtlCol="0">
            <a:spAutoFit/>
          </a:bodyPr>
          <a:lstStyle/>
          <a:p>
            <a:r>
              <a:rPr lang="en-US" sz="2400" b="1" dirty="0" smtClean="0">
                <a:solidFill>
                  <a:srgbClr val="FF0000"/>
                </a:solidFill>
              </a:rPr>
              <a:t>Metallic:</a:t>
            </a:r>
          </a:p>
          <a:p>
            <a:pPr lvl="1"/>
            <a:r>
              <a:rPr lang="en-US" dirty="0" smtClean="0"/>
              <a:t>Cu (100)</a:t>
            </a:r>
          </a:p>
          <a:p>
            <a:pPr lvl="1"/>
            <a:r>
              <a:rPr lang="en-US" dirty="0" smtClean="0"/>
              <a:t>Cu (110)</a:t>
            </a:r>
          </a:p>
          <a:p>
            <a:pPr lvl="1"/>
            <a:r>
              <a:rPr lang="en-US" dirty="0" smtClean="0"/>
              <a:t>Cu (111)</a:t>
            </a:r>
          </a:p>
          <a:p>
            <a:pPr lvl="1"/>
            <a:endParaRPr lang="en-US" sz="400" dirty="0" smtClean="0"/>
          </a:p>
          <a:p>
            <a:pPr lvl="1"/>
            <a:r>
              <a:rPr lang="en-US" dirty="0" smtClean="0"/>
              <a:t>Fine grain Cu</a:t>
            </a:r>
          </a:p>
          <a:p>
            <a:pPr lvl="1"/>
            <a:r>
              <a:rPr lang="en-US" dirty="0" smtClean="0"/>
              <a:t>Large grain Cu</a:t>
            </a:r>
          </a:p>
          <a:p>
            <a:endParaRPr lang="en-US" dirty="0"/>
          </a:p>
        </p:txBody>
      </p:sp>
      <p:sp>
        <p:nvSpPr>
          <p:cNvPr id="7" name="TextBox 6"/>
          <p:cNvSpPr txBox="1"/>
          <p:nvPr/>
        </p:nvSpPr>
        <p:spPr>
          <a:xfrm>
            <a:off x="533400" y="6172200"/>
            <a:ext cx="7764433" cy="461665"/>
          </a:xfrm>
          <a:prstGeom prst="rect">
            <a:avLst/>
          </a:prstGeom>
          <a:noFill/>
        </p:spPr>
        <p:txBody>
          <a:bodyPr wrap="none" rtlCol="0">
            <a:spAutoFit/>
          </a:bodyPr>
          <a:lstStyle/>
          <a:p>
            <a:r>
              <a:rPr lang="en-US" sz="2400" b="1" dirty="0" smtClean="0"/>
              <a:t>Typical vacuum during plasma in ECR system:&lt;5x10</a:t>
            </a:r>
            <a:r>
              <a:rPr lang="en-US" sz="2400" b="1" baseline="30000" dirty="0" smtClean="0"/>
              <a:t>-8</a:t>
            </a:r>
            <a:r>
              <a:rPr lang="en-US" sz="2400" b="1" dirty="0" smtClean="0"/>
              <a:t> Torr</a:t>
            </a:r>
            <a:endParaRPr lang="en-US" sz="2400" b="1" dirty="0"/>
          </a:p>
        </p:txBody>
      </p:sp>
      <p:sp>
        <p:nvSpPr>
          <p:cNvPr id="11" name="Rectangle 10"/>
          <p:cNvSpPr/>
          <p:nvPr/>
        </p:nvSpPr>
        <p:spPr>
          <a:xfrm>
            <a:off x="4572000" y="914400"/>
            <a:ext cx="4572000" cy="1815882"/>
          </a:xfrm>
          <a:prstGeom prst="rect">
            <a:avLst/>
          </a:prstGeom>
        </p:spPr>
        <p:txBody>
          <a:bodyPr wrap="square">
            <a:spAutoFit/>
          </a:bodyPr>
          <a:lstStyle/>
          <a:p>
            <a:pPr lvl="1">
              <a:buClr>
                <a:srgbClr val="FFC000"/>
              </a:buClr>
              <a:buFont typeface="Wingdings" pitchFamily="2" charset="2"/>
              <a:buChar char="§"/>
            </a:pPr>
            <a:r>
              <a:rPr lang="en-US" sz="1600" dirty="0" smtClean="0"/>
              <a:t>Effect of interface quality : 	</a:t>
            </a:r>
          </a:p>
          <a:p>
            <a:pPr lvl="1">
              <a:buClr>
                <a:srgbClr val="FFC000"/>
              </a:buClr>
            </a:pPr>
            <a:r>
              <a:rPr lang="en-US" sz="1600" dirty="0" smtClean="0"/>
              <a:t>	</a:t>
            </a:r>
            <a:r>
              <a:rPr lang="en-US" sz="1200" dirty="0" smtClean="0"/>
              <a:t>Substrate pre-treatment ex-situ &amp; in-situ</a:t>
            </a:r>
          </a:p>
          <a:p>
            <a:r>
              <a:rPr lang="en-US" sz="1600" dirty="0" smtClean="0"/>
              <a:t>	</a:t>
            </a:r>
            <a:r>
              <a:rPr lang="en-US" sz="1100" dirty="0" smtClean="0"/>
              <a:t>Cu grain size and presence/absence of Cu oxide at interface</a:t>
            </a:r>
          </a:p>
          <a:p>
            <a:pPr lvl="1">
              <a:buClr>
                <a:srgbClr val="FFC000"/>
              </a:buClr>
              <a:buFont typeface="Wingdings" pitchFamily="2" charset="2"/>
              <a:buChar char="§"/>
            </a:pPr>
            <a:r>
              <a:rPr lang="en-US" sz="1600" dirty="0" smtClean="0"/>
              <a:t>Influence of energy of incoming ions : 	</a:t>
            </a:r>
            <a:r>
              <a:rPr lang="en-US" sz="1200" dirty="0" smtClean="0"/>
              <a:t>Bias voltage (0V, -150V)</a:t>
            </a:r>
          </a:p>
          <a:p>
            <a:pPr lvl="1">
              <a:buClr>
                <a:srgbClr val="FFC000"/>
              </a:buClr>
              <a:buFont typeface="Wingdings" pitchFamily="2" charset="2"/>
              <a:buChar char="§"/>
            </a:pPr>
            <a:r>
              <a:rPr lang="en-US" sz="1600" dirty="0" smtClean="0"/>
              <a:t>Influence of adatom mobility : 		</a:t>
            </a:r>
            <a:r>
              <a:rPr lang="en-US" sz="1200" dirty="0" smtClean="0"/>
              <a:t>Coating temperature</a:t>
            </a:r>
          </a:p>
        </p:txBody>
      </p:sp>
    </p:spTree>
    <p:extLst>
      <p:ext uri="{BB962C8B-B14F-4D97-AF65-F5344CB8AC3E}">
        <p14:creationId xmlns:p14="http://schemas.microsoft.com/office/powerpoint/2010/main" val="2182643468"/>
      </p:ext>
    </p:extLst>
  </p:cSld>
  <p:clrMapOvr>
    <a:masterClrMapping/>
  </p:clrMapOvr>
  <p:transition spd="med">
    <p:zo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oter Placeholder 2"/>
          <p:cNvSpPr>
            <a:spLocks noGrp="1"/>
          </p:cNvSpPr>
          <p:nvPr>
            <p:ph type="ftr" sz="quarter" idx="4294967295"/>
            <p:custDataLst>
              <p:tags r:id="rId2"/>
            </p:custDataLst>
          </p:nvPr>
        </p:nvSpPr>
        <p:spPr bwMode="auto">
          <a:xfrm>
            <a:off x="465138" y="6519863"/>
            <a:ext cx="7696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a:solidFill>
                  <a:schemeClr val="tx1"/>
                </a:solidFill>
                <a:latin typeface="Corbel" pitchFamily="34" charset="0"/>
              </a:defRPr>
            </a:lvl1pPr>
            <a:lvl2pPr marL="742950" indent="-285750" eaLnBrk="0" hangingPunct="0">
              <a:defRPr>
                <a:solidFill>
                  <a:schemeClr val="tx1"/>
                </a:solidFill>
                <a:latin typeface="Corbel" pitchFamily="34" charset="0"/>
              </a:defRPr>
            </a:lvl2pPr>
            <a:lvl3pPr marL="1143000" indent="-228600" eaLnBrk="0" hangingPunct="0">
              <a:defRPr>
                <a:solidFill>
                  <a:schemeClr val="tx1"/>
                </a:solidFill>
                <a:latin typeface="Corbel" pitchFamily="34" charset="0"/>
              </a:defRPr>
            </a:lvl3pPr>
            <a:lvl4pPr marL="1600200" indent="-228600" eaLnBrk="0" hangingPunct="0">
              <a:defRPr>
                <a:solidFill>
                  <a:schemeClr val="tx1"/>
                </a:solidFill>
                <a:latin typeface="Corbel" pitchFamily="34" charset="0"/>
              </a:defRPr>
            </a:lvl4pPr>
            <a:lvl5pPr marL="2057400" indent="-228600" eaLnBrk="0" hangingPunct="0">
              <a:defRPr>
                <a:solidFill>
                  <a:schemeClr val="tx1"/>
                </a:solidFill>
                <a:latin typeface="Corbel" pitchFamily="34" charset="0"/>
              </a:defRPr>
            </a:lvl5pPr>
            <a:lvl6pPr marL="2514600" indent="-228600" eaLnBrk="0" fontAlgn="base" hangingPunct="0">
              <a:spcBef>
                <a:spcPct val="0"/>
              </a:spcBef>
              <a:spcAft>
                <a:spcPct val="0"/>
              </a:spcAft>
              <a:defRPr>
                <a:solidFill>
                  <a:schemeClr val="tx1"/>
                </a:solidFill>
                <a:latin typeface="Corbel" pitchFamily="34" charset="0"/>
              </a:defRPr>
            </a:lvl6pPr>
            <a:lvl7pPr marL="2971800" indent="-228600" eaLnBrk="0" fontAlgn="base" hangingPunct="0">
              <a:spcBef>
                <a:spcPct val="0"/>
              </a:spcBef>
              <a:spcAft>
                <a:spcPct val="0"/>
              </a:spcAft>
              <a:defRPr>
                <a:solidFill>
                  <a:schemeClr val="tx1"/>
                </a:solidFill>
                <a:latin typeface="Corbel" pitchFamily="34" charset="0"/>
              </a:defRPr>
            </a:lvl7pPr>
            <a:lvl8pPr marL="3429000" indent="-228600" eaLnBrk="0" fontAlgn="base" hangingPunct="0">
              <a:spcBef>
                <a:spcPct val="0"/>
              </a:spcBef>
              <a:spcAft>
                <a:spcPct val="0"/>
              </a:spcAft>
              <a:defRPr>
                <a:solidFill>
                  <a:schemeClr val="tx1"/>
                </a:solidFill>
                <a:latin typeface="Corbel" pitchFamily="34" charset="0"/>
              </a:defRPr>
            </a:lvl8pPr>
            <a:lvl9pPr marL="3886200" indent="-228600" eaLnBrk="0" fontAlgn="base" hangingPunct="0">
              <a:spcBef>
                <a:spcPct val="0"/>
              </a:spcBef>
              <a:spcAft>
                <a:spcPct val="0"/>
              </a:spcAft>
              <a:defRPr>
                <a:solidFill>
                  <a:schemeClr val="tx1"/>
                </a:solidFill>
                <a:latin typeface="Corbel" pitchFamily="34" charset="0"/>
              </a:defRPr>
            </a:lvl9pPr>
          </a:lstStyle>
          <a:p>
            <a:pPr eaLnBrk="1" fontAlgn="base" hangingPunct="1">
              <a:spcBef>
                <a:spcPct val="0"/>
              </a:spcBef>
              <a:spcAft>
                <a:spcPct val="0"/>
              </a:spcAft>
            </a:pPr>
            <a:r>
              <a:rPr lang="en-US" smtClean="0">
                <a:solidFill>
                  <a:schemeClr val="tx2"/>
                </a:solidFill>
              </a:rPr>
              <a:t>A-M Valente-Feliciano  - TFSRF 2012, 07/18/2012</a:t>
            </a:r>
            <a:endParaRPr lang="en-US">
              <a:solidFill>
                <a:schemeClr val="tx2"/>
              </a:solidFill>
            </a:endParaRPr>
          </a:p>
        </p:txBody>
      </p:sp>
      <p:sp>
        <p:nvSpPr>
          <p:cNvPr id="20483" name="TextBox 25"/>
          <p:cNvSpPr txBox="1">
            <a:spLocks noChangeArrowheads="1"/>
          </p:cNvSpPr>
          <p:nvPr>
            <p:custDataLst>
              <p:tags r:id="rId3"/>
            </p:custDataLst>
          </p:nvPr>
        </p:nvSpPr>
        <p:spPr bwMode="auto">
          <a:xfrm>
            <a:off x="349250" y="4316413"/>
            <a:ext cx="31988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rbel" pitchFamily="34" charset="0"/>
              </a:defRPr>
            </a:lvl1pPr>
            <a:lvl2pPr marL="742950" indent="-285750" eaLnBrk="0" hangingPunct="0">
              <a:defRPr>
                <a:solidFill>
                  <a:schemeClr val="tx1"/>
                </a:solidFill>
                <a:latin typeface="Corbel" pitchFamily="34" charset="0"/>
              </a:defRPr>
            </a:lvl2pPr>
            <a:lvl3pPr marL="1143000" indent="-228600" eaLnBrk="0" hangingPunct="0">
              <a:defRPr>
                <a:solidFill>
                  <a:schemeClr val="tx1"/>
                </a:solidFill>
                <a:latin typeface="Corbel" pitchFamily="34" charset="0"/>
              </a:defRPr>
            </a:lvl3pPr>
            <a:lvl4pPr marL="1600200" indent="-228600" eaLnBrk="0" hangingPunct="0">
              <a:defRPr>
                <a:solidFill>
                  <a:schemeClr val="tx1"/>
                </a:solidFill>
                <a:latin typeface="Corbel" pitchFamily="34" charset="0"/>
              </a:defRPr>
            </a:lvl4pPr>
            <a:lvl5pPr marL="2057400" indent="-228600" eaLnBrk="0" hangingPunct="0">
              <a:defRPr>
                <a:solidFill>
                  <a:schemeClr val="tx1"/>
                </a:solidFill>
                <a:latin typeface="Corbel" pitchFamily="34" charset="0"/>
              </a:defRPr>
            </a:lvl5pPr>
            <a:lvl6pPr marL="2514600" indent="-228600" eaLnBrk="0" fontAlgn="base" hangingPunct="0">
              <a:spcBef>
                <a:spcPct val="0"/>
              </a:spcBef>
              <a:spcAft>
                <a:spcPct val="0"/>
              </a:spcAft>
              <a:defRPr>
                <a:solidFill>
                  <a:schemeClr val="tx1"/>
                </a:solidFill>
                <a:latin typeface="Corbel" pitchFamily="34" charset="0"/>
              </a:defRPr>
            </a:lvl6pPr>
            <a:lvl7pPr marL="2971800" indent="-228600" eaLnBrk="0" fontAlgn="base" hangingPunct="0">
              <a:spcBef>
                <a:spcPct val="0"/>
              </a:spcBef>
              <a:spcAft>
                <a:spcPct val="0"/>
              </a:spcAft>
              <a:defRPr>
                <a:solidFill>
                  <a:schemeClr val="tx1"/>
                </a:solidFill>
                <a:latin typeface="Corbel" pitchFamily="34" charset="0"/>
              </a:defRPr>
            </a:lvl7pPr>
            <a:lvl8pPr marL="3429000" indent="-228600" eaLnBrk="0" fontAlgn="base" hangingPunct="0">
              <a:spcBef>
                <a:spcPct val="0"/>
              </a:spcBef>
              <a:spcAft>
                <a:spcPct val="0"/>
              </a:spcAft>
              <a:defRPr>
                <a:solidFill>
                  <a:schemeClr val="tx1"/>
                </a:solidFill>
                <a:latin typeface="Corbel" pitchFamily="34" charset="0"/>
              </a:defRPr>
            </a:lvl8pPr>
            <a:lvl9pPr marL="3886200" indent="-228600" eaLnBrk="0" fontAlgn="base" hangingPunct="0">
              <a:spcBef>
                <a:spcPct val="0"/>
              </a:spcBef>
              <a:spcAft>
                <a:spcPct val="0"/>
              </a:spcAft>
              <a:defRPr>
                <a:solidFill>
                  <a:schemeClr val="tx1"/>
                </a:solidFill>
                <a:latin typeface="Corbel" pitchFamily="34" charset="0"/>
              </a:defRPr>
            </a:lvl9pPr>
          </a:lstStyle>
          <a:p>
            <a:pPr eaLnBrk="1" hangingPunct="1"/>
            <a:r>
              <a:rPr lang="en-US" b="1" i="1">
                <a:solidFill>
                  <a:srgbClr val="FF0000"/>
                </a:solidFill>
              </a:rPr>
              <a:t>Less impurities than bulk Nb – SIMS data</a:t>
            </a:r>
          </a:p>
        </p:txBody>
      </p:sp>
      <p:pic>
        <p:nvPicPr>
          <p:cNvPr id="20484" name="Picture 2" descr="StandardNbCs.jpg"/>
          <p:cNvPicPr>
            <a:picLocks noChangeAspect="1" noChangeArrowheads="1"/>
          </p:cNvPicPr>
          <p:nvPr>
            <p:custDataLst>
              <p:tags r:id="rId4"/>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3632200" y="3810000"/>
            <a:ext cx="53721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Rectangle 28"/>
          <p:cNvSpPr>
            <a:spLocks noChangeArrowheads="1"/>
          </p:cNvSpPr>
          <p:nvPr>
            <p:custDataLst>
              <p:tags r:id="rId5"/>
            </p:custDataLst>
          </p:nvPr>
        </p:nvSpPr>
        <p:spPr bwMode="auto">
          <a:xfrm>
            <a:off x="196850" y="4926013"/>
            <a:ext cx="35052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p>
            <a:r>
              <a:rPr lang="en-US" sz="1600"/>
              <a:t>The hydrogen content of ECR Nb films is found to be much lower than for the standard bulk Nb material as shown by the SIMS data.</a:t>
            </a:r>
          </a:p>
        </p:txBody>
      </p:sp>
      <p:sp>
        <p:nvSpPr>
          <p:cNvPr id="20486" name="Rectangle 7"/>
          <p:cNvSpPr>
            <a:spLocks noChangeArrowheads="1"/>
          </p:cNvSpPr>
          <p:nvPr>
            <p:custDataLst>
              <p:tags r:id="rId6"/>
            </p:custDataLst>
          </p:nvPr>
        </p:nvSpPr>
        <p:spPr bwMode="auto">
          <a:xfrm>
            <a:off x="228600" y="3048000"/>
            <a:ext cx="88407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XRD pole figures show  the presence of growth domains (rotation the poles of 70°)</a:t>
            </a:r>
          </a:p>
          <a:p>
            <a:r>
              <a:rPr lang="en-US"/>
              <a:t>As the film grows one growth variant prevails.</a:t>
            </a:r>
          </a:p>
        </p:txBody>
      </p:sp>
      <p:grpSp>
        <p:nvGrpSpPr>
          <p:cNvPr id="20487" name="Group 14"/>
          <p:cNvGrpSpPr>
            <a:grpSpLocks/>
          </p:cNvGrpSpPr>
          <p:nvPr>
            <p:custDataLst>
              <p:tags r:id="rId7"/>
            </p:custDataLst>
          </p:nvPr>
        </p:nvGrpSpPr>
        <p:grpSpPr bwMode="auto">
          <a:xfrm>
            <a:off x="541338" y="1143000"/>
            <a:ext cx="7681912" cy="1828800"/>
            <a:chOff x="541523" y="1676400"/>
            <a:chExt cx="7682333" cy="1828800"/>
          </a:xfrm>
        </p:grpSpPr>
        <p:pic>
          <p:nvPicPr>
            <p:cNvPr id="20489" name="Picture 13" descr="ECR29-aAl2O3-120V-20min.jp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119535" y="1676400"/>
              <a:ext cx="251926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8" descr="ECR29-aAl2O3-120V-20minlegend.jpg"/>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029200" y="2514600"/>
              <a:ext cx="54032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1" name="Picture 9" descr="ECR26-aAl2O3-120V-45min.jpg"/>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715000" y="1676400"/>
              <a:ext cx="2508856"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2" name="Picture 10" descr="ECR26-aAl2O3-120V-45minlegend.jpg"/>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586019" y="2514600"/>
              <a:ext cx="5616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3" name="Picture 11" descr="ECR27-aAl2O3-120V-3min.jpg"/>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41523" y="1676400"/>
              <a:ext cx="2506477"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4" name="Picture 12" descr="ECR27-aAl2O3-120V-3min-legend.jpg"/>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400880" y="2514600"/>
              <a:ext cx="57092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488" name="TextBox 15"/>
          <p:cNvSpPr txBox="1">
            <a:spLocks noChangeArrowheads="1"/>
          </p:cNvSpPr>
          <p:nvPr>
            <p:custDataLst>
              <p:tags r:id="rId8"/>
            </p:custDataLst>
          </p:nvPr>
        </p:nvSpPr>
        <p:spPr bwMode="auto">
          <a:xfrm>
            <a:off x="344488" y="750888"/>
            <a:ext cx="48371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rbel" pitchFamily="34" charset="0"/>
              </a:defRPr>
            </a:lvl1pPr>
            <a:lvl2pPr marL="742950" indent="-285750" eaLnBrk="0" hangingPunct="0">
              <a:defRPr>
                <a:solidFill>
                  <a:schemeClr val="tx1"/>
                </a:solidFill>
                <a:latin typeface="Corbel" pitchFamily="34" charset="0"/>
              </a:defRPr>
            </a:lvl2pPr>
            <a:lvl3pPr marL="1143000" indent="-228600" eaLnBrk="0" hangingPunct="0">
              <a:defRPr>
                <a:solidFill>
                  <a:schemeClr val="tx1"/>
                </a:solidFill>
                <a:latin typeface="Corbel" pitchFamily="34" charset="0"/>
              </a:defRPr>
            </a:lvl3pPr>
            <a:lvl4pPr marL="1600200" indent="-228600" eaLnBrk="0" hangingPunct="0">
              <a:defRPr>
                <a:solidFill>
                  <a:schemeClr val="tx1"/>
                </a:solidFill>
                <a:latin typeface="Corbel" pitchFamily="34" charset="0"/>
              </a:defRPr>
            </a:lvl4pPr>
            <a:lvl5pPr marL="2057400" indent="-228600" eaLnBrk="0" hangingPunct="0">
              <a:defRPr>
                <a:solidFill>
                  <a:schemeClr val="tx1"/>
                </a:solidFill>
                <a:latin typeface="Corbel" pitchFamily="34" charset="0"/>
              </a:defRPr>
            </a:lvl5pPr>
            <a:lvl6pPr marL="2514600" indent="-228600" eaLnBrk="0" fontAlgn="base" hangingPunct="0">
              <a:spcBef>
                <a:spcPct val="0"/>
              </a:spcBef>
              <a:spcAft>
                <a:spcPct val="0"/>
              </a:spcAft>
              <a:defRPr>
                <a:solidFill>
                  <a:schemeClr val="tx1"/>
                </a:solidFill>
                <a:latin typeface="Corbel" pitchFamily="34" charset="0"/>
              </a:defRPr>
            </a:lvl6pPr>
            <a:lvl7pPr marL="2971800" indent="-228600" eaLnBrk="0" fontAlgn="base" hangingPunct="0">
              <a:spcBef>
                <a:spcPct val="0"/>
              </a:spcBef>
              <a:spcAft>
                <a:spcPct val="0"/>
              </a:spcAft>
              <a:defRPr>
                <a:solidFill>
                  <a:schemeClr val="tx1"/>
                </a:solidFill>
                <a:latin typeface="Corbel" pitchFamily="34" charset="0"/>
              </a:defRPr>
            </a:lvl7pPr>
            <a:lvl8pPr marL="3429000" indent="-228600" eaLnBrk="0" fontAlgn="base" hangingPunct="0">
              <a:spcBef>
                <a:spcPct val="0"/>
              </a:spcBef>
              <a:spcAft>
                <a:spcPct val="0"/>
              </a:spcAft>
              <a:defRPr>
                <a:solidFill>
                  <a:schemeClr val="tx1"/>
                </a:solidFill>
                <a:latin typeface="Corbel" pitchFamily="34" charset="0"/>
              </a:defRPr>
            </a:lvl8pPr>
            <a:lvl9pPr marL="3886200" indent="-228600" eaLnBrk="0" fontAlgn="base" hangingPunct="0">
              <a:spcBef>
                <a:spcPct val="0"/>
              </a:spcBef>
              <a:spcAft>
                <a:spcPct val="0"/>
              </a:spcAft>
              <a:defRPr>
                <a:solidFill>
                  <a:schemeClr val="tx1"/>
                </a:solidFill>
                <a:latin typeface="Corbel" pitchFamily="34" charset="0"/>
              </a:defRPr>
            </a:lvl9pPr>
          </a:lstStyle>
          <a:p>
            <a:pPr eaLnBrk="1" hangingPunct="1"/>
            <a:r>
              <a:rPr lang="en-US" b="1" i="1" dirty="0">
                <a:solidFill>
                  <a:srgbClr val="FF0000"/>
                </a:solidFill>
              </a:rPr>
              <a:t>Evolution of crystal structure with thickness</a:t>
            </a:r>
          </a:p>
        </p:txBody>
      </p:sp>
      <p:sp>
        <p:nvSpPr>
          <p:cNvPr id="15" name="Title 1"/>
          <p:cNvSpPr>
            <a:spLocks noGrp="1"/>
          </p:cNvSpPr>
          <p:nvPr>
            <p:ph type="title"/>
            <p:custDataLst>
              <p:tags r:id="rId9"/>
            </p:custDataLst>
          </p:nvPr>
        </p:nvSpPr>
        <p:spPr>
          <a:xfrm>
            <a:off x="76200" y="-76200"/>
            <a:ext cx="9144000" cy="795010"/>
          </a:xfrm>
        </p:spPr>
        <p:txBody>
          <a:bodyPr/>
          <a:lstStyle/>
          <a:p>
            <a:r>
              <a:rPr lang="en-US" b="1" dirty="0">
                <a:solidFill>
                  <a:srgbClr val="FF0000"/>
                </a:solidFill>
                <a:effectLst/>
              </a:rPr>
              <a:t>Nb films grown on insulators</a:t>
            </a:r>
            <a:r>
              <a:rPr lang="en-US" b="1" dirty="0" smtClean="0">
                <a:solidFill>
                  <a:srgbClr val="FF0000"/>
                </a:solidFill>
                <a:effectLst/>
              </a:rPr>
              <a:t/>
            </a:r>
            <a:br>
              <a:rPr lang="en-US" b="1" dirty="0" smtClean="0">
                <a:solidFill>
                  <a:srgbClr val="FF0000"/>
                </a:solidFill>
                <a:effectLst/>
              </a:rPr>
            </a:br>
            <a:r>
              <a:rPr lang="en-US" b="1" dirty="0" smtClean="0">
                <a:solidFill>
                  <a:srgbClr val="FF0000"/>
                </a:solidFill>
                <a:effectLst/>
              </a:rPr>
              <a:t/>
            </a:r>
            <a:br>
              <a:rPr lang="en-US" b="1" dirty="0" smtClean="0">
                <a:solidFill>
                  <a:srgbClr val="FF0000"/>
                </a:solidFill>
                <a:effectLst/>
              </a:rPr>
            </a:br>
            <a:endParaRPr lang="en-US" b="1" dirty="0">
              <a:solidFill>
                <a:srgbClr val="FF0000"/>
              </a:solidFill>
              <a:effectLst/>
            </a:endParaRPr>
          </a:p>
        </p:txBody>
      </p:sp>
    </p:spTree>
    <p:custDataLst>
      <p:tags r:id="rId1"/>
    </p:custDataLst>
    <p:extLst>
      <p:ext uri="{BB962C8B-B14F-4D97-AF65-F5344CB8AC3E}">
        <p14:creationId xmlns:p14="http://schemas.microsoft.com/office/powerpoint/2010/main" val="2234721154"/>
      </p:ext>
    </p:extLst>
  </p:cSld>
  <p:clrMapOvr>
    <a:masterClrMapping/>
  </p:clrMapOvr>
  <p:transition spd="med">
    <p:zo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descr="EBSD-IPF copy.gif"/>
          <p:cNvPicPr>
            <a:picLocks noChangeAspect="1"/>
          </p:cNvPicPr>
          <p:nvPr>
            <p:custDataLst>
              <p:tags r:id="rId2"/>
            </p:custDataLst>
          </p:nvPr>
        </p:nvPicPr>
        <p:blipFill>
          <a:blip r:embed="rId19" cstate="print"/>
          <a:stretch>
            <a:fillRect/>
          </a:stretch>
        </p:blipFill>
        <p:spPr>
          <a:xfrm>
            <a:off x="3886882" y="2646910"/>
            <a:ext cx="792052" cy="707189"/>
          </a:xfrm>
          <a:prstGeom prst="rect">
            <a:avLst/>
          </a:prstGeom>
        </p:spPr>
      </p:pic>
      <p:sp>
        <p:nvSpPr>
          <p:cNvPr id="2" name="Footer Placeholder 1"/>
          <p:cNvSpPr>
            <a:spLocks noGrp="1"/>
          </p:cNvSpPr>
          <p:nvPr>
            <p:ph type="ftr" sz="quarter" idx="11"/>
            <p:custDataLst>
              <p:tags r:id="rId3"/>
            </p:custDataLst>
          </p:nvPr>
        </p:nvSpPr>
        <p:spPr>
          <a:xfrm>
            <a:off x="2344106" y="6659269"/>
            <a:ext cx="4742493" cy="198731"/>
          </a:xfrm>
        </p:spPr>
        <p:txBody>
          <a:bodyPr/>
          <a:lstStyle/>
          <a:p>
            <a:r>
              <a:rPr lang="en-US" smtClean="0"/>
              <a:t>A-M Valente-Feliciano  - TFSRF 2012, 07/18/2012</a:t>
            </a:r>
            <a:endParaRPr lang="en-US" dirty="0"/>
          </a:p>
        </p:txBody>
      </p:sp>
      <p:pic>
        <p:nvPicPr>
          <p:cNvPr id="5" name="Picture 4" descr="ECR-057-Nb-Al2O3ceram.jpg"/>
          <p:cNvPicPr>
            <a:picLocks noChangeAspect="1"/>
          </p:cNvPicPr>
          <p:nvPr>
            <p:custDataLst>
              <p:tags r:id="rId4"/>
            </p:custDataLst>
          </p:nvPr>
        </p:nvPicPr>
        <p:blipFill>
          <a:blip r:embed="rId20" cstate="print"/>
          <a:stretch>
            <a:fillRect/>
          </a:stretch>
        </p:blipFill>
        <p:spPr>
          <a:xfrm>
            <a:off x="5248682" y="2127318"/>
            <a:ext cx="2831865" cy="2829102"/>
          </a:xfrm>
          <a:prstGeom prst="rect">
            <a:avLst/>
          </a:prstGeom>
        </p:spPr>
      </p:pic>
      <p:sp>
        <p:nvSpPr>
          <p:cNvPr id="6" name="TextBox 5"/>
          <p:cNvSpPr txBox="1"/>
          <p:nvPr>
            <p:custDataLst>
              <p:tags r:id="rId5"/>
            </p:custDataLst>
          </p:nvPr>
        </p:nvSpPr>
        <p:spPr>
          <a:xfrm>
            <a:off x="6432997" y="1769476"/>
            <a:ext cx="2558603" cy="338554"/>
          </a:xfrm>
          <a:prstGeom prst="rect">
            <a:avLst/>
          </a:prstGeom>
          <a:noFill/>
        </p:spPr>
        <p:txBody>
          <a:bodyPr wrap="square" rtlCol="0">
            <a:spAutoFit/>
          </a:bodyPr>
          <a:lstStyle/>
          <a:p>
            <a:r>
              <a:rPr lang="en-US" sz="1600" dirty="0" smtClean="0"/>
              <a:t>“Amorphous” Al</a:t>
            </a:r>
            <a:r>
              <a:rPr lang="en-US" sz="1600" baseline="-25000" dirty="0" smtClean="0"/>
              <a:t>2</a:t>
            </a:r>
            <a:r>
              <a:rPr lang="en-US" sz="1600" dirty="0" smtClean="0"/>
              <a:t>O</a:t>
            </a:r>
            <a:r>
              <a:rPr lang="en-US" sz="1600" baseline="-25000" dirty="0" smtClean="0"/>
              <a:t>3</a:t>
            </a:r>
            <a:r>
              <a:rPr lang="en-US" sz="1600" dirty="0" smtClean="0"/>
              <a:t> ceramic</a:t>
            </a:r>
            <a:endParaRPr lang="en-US" sz="1600" dirty="0"/>
          </a:p>
        </p:txBody>
      </p:sp>
      <p:sp>
        <p:nvSpPr>
          <p:cNvPr id="7" name="TextBox 6"/>
          <p:cNvSpPr txBox="1"/>
          <p:nvPr>
            <p:custDataLst>
              <p:tags r:id="rId6"/>
            </p:custDataLst>
          </p:nvPr>
        </p:nvSpPr>
        <p:spPr>
          <a:xfrm>
            <a:off x="524038" y="1845676"/>
            <a:ext cx="2272410" cy="338554"/>
          </a:xfrm>
          <a:prstGeom prst="rect">
            <a:avLst/>
          </a:prstGeom>
          <a:noFill/>
        </p:spPr>
        <p:txBody>
          <a:bodyPr wrap="square" rtlCol="0">
            <a:spAutoFit/>
          </a:bodyPr>
          <a:lstStyle/>
          <a:p>
            <a:r>
              <a:rPr lang="en-US" sz="1600" dirty="0" smtClean="0"/>
              <a:t>Crystalline Al</a:t>
            </a:r>
            <a:r>
              <a:rPr lang="en-US" sz="1600" baseline="-25000" dirty="0" smtClean="0"/>
              <a:t>2</a:t>
            </a:r>
            <a:r>
              <a:rPr lang="en-US" sz="1600" dirty="0" smtClean="0"/>
              <a:t>O</a:t>
            </a:r>
            <a:r>
              <a:rPr lang="en-US" sz="1600" baseline="-25000" dirty="0" smtClean="0"/>
              <a:t>3</a:t>
            </a:r>
            <a:r>
              <a:rPr lang="en-US" sz="1600" dirty="0" smtClean="0"/>
              <a:t> (11-20)</a:t>
            </a:r>
            <a:endParaRPr lang="en-US" sz="1600" dirty="0"/>
          </a:p>
        </p:txBody>
      </p:sp>
      <p:pic>
        <p:nvPicPr>
          <p:cNvPr id="9" name="Picture 8" descr="EBSD-IPF.tif"/>
          <p:cNvPicPr>
            <a:picLocks noChangeAspect="1"/>
          </p:cNvPicPr>
          <p:nvPr>
            <p:custDataLst>
              <p:tags r:id="rId7"/>
            </p:custDataLst>
          </p:nvPr>
        </p:nvPicPr>
        <p:blipFill>
          <a:blip r:embed="rId21" cstate="print"/>
          <a:stretch>
            <a:fillRect/>
          </a:stretch>
        </p:blipFill>
        <p:spPr>
          <a:xfrm>
            <a:off x="3696521" y="2540159"/>
            <a:ext cx="1038154" cy="926923"/>
          </a:xfrm>
          <a:prstGeom prst="rect">
            <a:avLst/>
          </a:prstGeom>
        </p:spPr>
      </p:pic>
      <p:pic>
        <p:nvPicPr>
          <p:cNvPr id="12" name="Picture 11" descr="ECR-Nb-aAl2O3-057.jpg"/>
          <p:cNvPicPr>
            <a:picLocks noChangeAspect="1"/>
          </p:cNvPicPr>
          <p:nvPr>
            <p:custDataLst>
              <p:tags r:id="rId8"/>
            </p:custDataLst>
          </p:nvPr>
        </p:nvPicPr>
        <p:blipFill>
          <a:blip r:embed="rId22" cstate="print"/>
          <a:stretch>
            <a:fillRect/>
          </a:stretch>
        </p:blipFill>
        <p:spPr>
          <a:xfrm>
            <a:off x="524038" y="2203272"/>
            <a:ext cx="2828687" cy="2825928"/>
          </a:xfrm>
          <a:prstGeom prst="rect">
            <a:avLst/>
          </a:prstGeom>
        </p:spPr>
      </p:pic>
      <p:pic>
        <p:nvPicPr>
          <p:cNvPr id="13" name="Picture 12" descr="PF-ECR-Al2O3-cer-057.jpg"/>
          <p:cNvPicPr>
            <a:picLocks noChangeAspect="1"/>
          </p:cNvPicPr>
          <p:nvPr>
            <p:custDataLst>
              <p:tags r:id="rId9"/>
            </p:custDataLst>
          </p:nvPr>
        </p:nvPicPr>
        <p:blipFill>
          <a:blip r:embed="rId23" cstate="print"/>
          <a:stretch>
            <a:fillRect/>
          </a:stretch>
        </p:blipFill>
        <p:spPr>
          <a:xfrm>
            <a:off x="7468079" y="2127728"/>
            <a:ext cx="1452005" cy="2834416"/>
          </a:xfrm>
          <a:prstGeom prst="rect">
            <a:avLst/>
          </a:prstGeom>
        </p:spPr>
      </p:pic>
      <p:sp>
        <p:nvSpPr>
          <p:cNvPr id="3" name="TextBox 2"/>
          <p:cNvSpPr txBox="1"/>
          <p:nvPr>
            <p:custDataLst>
              <p:tags r:id="rId10"/>
            </p:custDataLst>
          </p:nvPr>
        </p:nvSpPr>
        <p:spPr>
          <a:xfrm>
            <a:off x="3465056" y="3657600"/>
            <a:ext cx="1648791" cy="923330"/>
          </a:xfrm>
          <a:prstGeom prst="rect">
            <a:avLst/>
          </a:prstGeom>
          <a:noFill/>
        </p:spPr>
        <p:txBody>
          <a:bodyPr wrap="square" rtlCol="0">
            <a:spAutoFit/>
          </a:bodyPr>
          <a:lstStyle/>
          <a:p>
            <a:pPr algn="ctr"/>
            <a:r>
              <a:rPr lang="en-US" dirty="0" smtClean="0"/>
              <a:t>ECR Nb films</a:t>
            </a:r>
          </a:p>
          <a:p>
            <a:pPr algn="ctr"/>
            <a:r>
              <a:rPr lang="en-US" dirty="0" smtClean="0"/>
              <a:t>Coated simultaneously</a:t>
            </a:r>
            <a:endParaRPr lang="en-US" dirty="0"/>
          </a:p>
        </p:txBody>
      </p:sp>
      <p:sp>
        <p:nvSpPr>
          <p:cNvPr id="8" name="TextBox 7"/>
          <p:cNvSpPr txBox="1"/>
          <p:nvPr>
            <p:custDataLst>
              <p:tags r:id="rId11"/>
            </p:custDataLst>
          </p:nvPr>
        </p:nvSpPr>
        <p:spPr>
          <a:xfrm>
            <a:off x="1208854" y="2309326"/>
            <a:ext cx="1459054" cy="461665"/>
          </a:xfrm>
          <a:prstGeom prst="rect">
            <a:avLst/>
          </a:prstGeom>
          <a:noFill/>
        </p:spPr>
        <p:txBody>
          <a:bodyPr wrap="none" rtlCol="0">
            <a:spAutoFit/>
          </a:bodyPr>
          <a:lstStyle/>
          <a:p>
            <a:r>
              <a:rPr lang="en-US" sz="2400" b="1" dirty="0" smtClean="0">
                <a:solidFill>
                  <a:schemeClr val="bg1"/>
                </a:solidFill>
              </a:rPr>
              <a:t>RRR= 247</a:t>
            </a:r>
            <a:endParaRPr lang="en-US" sz="2400" b="1" dirty="0">
              <a:solidFill>
                <a:schemeClr val="bg1"/>
              </a:solidFill>
            </a:endParaRPr>
          </a:p>
        </p:txBody>
      </p:sp>
      <p:sp>
        <p:nvSpPr>
          <p:cNvPr id="27" name="TextBox 26"/>
          <p:cNvSpPr txBox="1"/>
          <p:nvPr>
            <p:custDataLst>
              <p:tags r:id="rId12"/>
            </p:custDataLst>
          </p:nvPr>
        </p:nvSpPr>
        <p:spPr>
          <a:xfrm>
            <a:off x="5677794" y="2184230"/>
            <a:ext cx="1524456" cy="523220"/>
          </a:xfrm>
          <a:prstGeom prst="rect">
            <a:avLst/>
          </a:prstGeom>
          <a:noFill/>
        </p:spPr>
        <p:txBody>
          <a:bodyPr wrap="square" rtlCol="0">
            <a:spAutoFit/>
          </a:bodyPr>
          <a:lstStyle/>
          <a:p>
            <a:r>
              <a:rPr lang="en-US" sz="2800" b="1" dirty="0" smtClean="0">
                <a:solidFill>
                  <a:schemeClr val="bg1"/>
                </a:solidFill>
              </a:rPr>
              <a:t>RRR=89</a:t>
            </a:r>
            <a:endParaRPr lang="en-US" sz="2800" b="1" dirty="0">
              <a:solidFill>
                <a:schemeClr val="bg1"/>
              </a:solidFill>
            </a:endParaRPr>
          </a:p>
        </p:txBody>
      </p:sp>
      <p:sp>
        <p:nvSpPr>
          <p:cNvPr id="28" name="Title 1"/>
          <p:cNvSpPr>
            <a:spLocks noGrp="1"/>
          </p:cNvSpPr>
          <p:nvPr>
            <p:ph type="title"/>
            <p:custDataLst>
              <p:tags r:id="rId13"/>
            </p:custDataLst>
          </p:nvPr>
        </p:nvSpPr>
        <p:spPr>
          <a:xfrm>
            <a:off x="0" y="-76200"/>
            <a:ext cx="9144000" cy="914400"/>
          </a:xfrm>
        </p:spPr>
        <p:txBody>
          <a:bodyPr/>
          <a:lstStyle/>
          <a:p>
            <a:pPr algn="ctr"/>
            <a:r>
              <a:rPr lang="en-US" b="1" dirty="0" smtClean="0">
                <a:solidFill>
                  <a:srgbClr val="FF0000"/>
                </a:solidFill>
                <a:effectLst/>
              </a:rPr>
              <a:t>Nb films grown on insulators</a:t>
            </a:r>
            <a:endParaRPr lang="en-US" b="1" dirty="0">
              <a:solidFill>
                <a:srgbClr val="FF0000"/>
              </a:solidFill>
              <a:effectLst/>
            </a:endParaRPr>
          </a:p>
        </p:txBody>
      </p:sp>
      <p:sp>
        <p:nvSpPr>
          <p:cNvPr id="30" name="TextBox 29"/>
          <p:cNvSpPr txBox="1"/>
          <p:nvPr>
            <p:custDataLst>
              <p:tags r:id="rId14"/>
            </p:custDataLst>
          </p:nvPr>
        </p:nvSpPr>
        <p:spPr>
          <a:xfrm>
            <a:off x="304800" y="762001"/>
            <a:ext cx="2438400" cy="215444"/>
          </a:xfrm>
          <a:prstGeom prst="rect">
            <a:avLst/>
          </a:prstGeom>
          <a:noFill/>
        </p:spPr>
        <p:txBody>
          <a:bodyPr wrap="square" rtlCol="0">
            <a:spAutoFit/>
          </a:bodyPr>
          <a:lstStyle/>
          <a:p>
            <a:r>
              <a:rPr lang="en-US" sz="800" dirty="0" smtClean="0"/>
              <a:t>A. R. Wildes et al., Thin Solid Films, 401 7 (2001)</a:t>
            </a:r>
            <a:endParaRPr lang="en-US" sz="800" dirty="0"/>
          </a:p>
        </p:txBody>
      </p:sp>
      <p:pic>
        <p:nvPicPr>
          <p:cNvPr id="31" name="Picture 1"/>
          <p:cNvPicPr>
            <a:picLocks noChangeAspect="1" noChangeArrowheads="1"/>
          </p:cNvPicPr>
          <p:nvPr>
            <p:custDataLst>
              <p:tags r:id="rId15"/>
            </p:custDataLst>
          </p:nvPr>
        </p:nvPicPr>
        <p:blipFill>
          <a:blip r:embed="rId24" cstate="print"/>
          <a:stretch>
            <a:fillRect/>
          </a:stretch>
        </p:blipFill>
        <p:spPr bwMode="auto">
          <a:xfrm>
            <a:off x="480548" y="914401"/>
            <a:ext cx="1881652" cy="609599"/>
          </a:xfrm>
          <a:prstGeom prst="rect">
            <a:avLst/>
          </a:prstGeom>
          <a:noFill/>
          <a:ln w="9525">
            <a:noFill/>
            <a:miter lim="800000"/>
            <a:headEnd/>
            <a:tailEnd/>
          </a:ln>
        </p:spPr>
      </p:pic>
      <p:sp>
        <p:nvSpPr>
          <p:cNvPr id="14" name="TextBox 13"/>
          <p:cNvSpPr txBox="1"/>
          <p:nvPr/>
        </p:nvSpPr>
        <p:spPr>
          <a:xfrm>
            <a:off x="609600" y="5257800"/>
            <a:ext cx="8310484" cy="1323439"/>
          </a:xfrm>
          <a:prstGeom prst="rect">
            <a:avLst/>
          </a:prstGeom>
          <a:noFill/>
        </p:spPr>
        <p:txBody>
          <a:bodyPr wrap="square" rtlCol="0">
            <a:spAutoFit/>
          </a:bodyPr>
          <a:lstStyle/>
          <a:p>
            <a:r>
              <a:rPr lang="en-US" sz="2000" dirty="0" smtClean="0"/>
              <a:t>Epitaxy of Nb on </a:t>
            </a:r>
            <a:r>
              <a:rPr lang="en-US" sz="2000" dirty="0"/>
              <a:t>Al</a:t>
            </a:r>
            <a:r>
              <a:rPr lang="en-US" sz="2000" baseline="-25000" dirty="0"/>
              <a:t>2</a:t>
            </a:r>
            <a:r>
              <a:rPr lang="en-US" sz="2000" dirty="0"/>
              <a:t>O</a:t>
            </a:r>
            <a:r>
              <a:rPr lang="en-US" sz="2000" baseline="-25000" dirty="0"/>
              <a:t>3</a:t>
            </a:r>
            <a:r>
              <a:rPr lang="en-US" sz="2000" dirty="0"/>
              <a:t> (11-20</a:t>
            </a:r>
            <a:r>
              <a:rPr lang="en-US" sz="2000" dirty="0" smtClean="0"/>
              <a:t>) , </a:t>
            </a:r>
            <a:r>
              <a:rPr lang="en-US" sz="2000" dirty="0"/>
              <a:t>Al</a:t>
            </a:r>
            <a:r>
              <a:rPr lang="en-US" sz="2000" baseline="-25000" dirty="0"/>
              <a:t>2</a:t>
            </a:r>
            <a:r>
              <a:rPr lang="en-US" sz="2000" dirty="0"/>
              <a:t>O</a:t>
            </a:r>
            <a:r>
              <a:rPr lang="en-US" sz="2000" baseline="-25000" dirty="0"/>
              <a:t>3</a:t>
            </a:r>
            <a:r>
              <a:rPr lang="en-US" sz="2000" dirty="0"/>
              <a:t> </a:t>
            </a:r>
            <a:r>
              <a:rPr lang="en-US" sz="2000" dirty="0" smtClean="0"/>
              <a:t>(0001), MgO (100), (110), (111)</a:t>
            </a:r>
          </a:p>
          <a:p>
            <a:r>
              <a:rPr lang="en-US" sz="2000" dirty="0" smtClean="0"/>
              <a:t>Polycrystalline films with micron size grains grown on nano-crystalline/amorphous  materials such Al</a:t>
            </a:r>
            <a:r>
              <a:rPr lang="en-US" sz="2000" baseline="-25000" dirty="0" smtClean="0"/>
              <a:t>2</a:t>
            </a:r>
            <a:r>
              <a:rPr lang="en-US" sz="2000" dirty="0" smtClean="0"/>
              <a:t>O</a:t>
            </a:r>
            <a:r>
              <a:rPr lang="en-US" sz="2000" baseline="-25000" dirty="0" smtClean="0"/>
              <a:t>3 </a:t>
            </a:r>
            <a:r>
              <a:rPr lang="en-US" sz="2000" dirty="0" smtClean="0"/>
              <a:t>and AlN ceramics and fused silica.</a:t>
            </a:r>
            <a:endParaRPr lang="en-US" sz="2000" dirty="0"/>
          </a:p>
          <a:p>
            <a:endParaRPr lang="en-US" sz="2000" dirty="0"/>
          </a:p>
        </p:txBody>
      </p:sp>
      <p:pic>
        <p:nvPicPr>
          <p:cNvPr id="17" name="Picture 23" descr="JLab_logo_text_white1"/>
          <p:cNvPicPr>
            <a:picLocks noChangeAspect="1" noChangeArrowheads="1"/>
          </p:cNvPicPr>
          <p:nvPr>
            <p:custDataLst>
              <p:tags r:id="rId16"/>
            </p:custDataLst>
          </p:nvPr>
        </p:nvPicPr>
        <p:blipFill>
          <a:blip r:embed="rId25" cstate="print"/>
          <a:srcRect/>
          <a:stretch>
            <a:fillRect/>
          </a:stretch>
        </p:blipFill>
        <p:spPr bwMode="auto">
          <a:xfrm>
            <a:off x="76200" y="6629400"/>
            <a:ext cx="1371600" cy="212336"/>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642762875"/>
      </p:ext>
    </p:extLst>
  </p:cSld>
  <p:clrMapOvr>
    <a:masterClrMapping/>
  </p:clrMapOvr>
  <p:transition spd="med">
    <p:zo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custDataLst>
              <p:tags r:id="rId2"/>
            </p:custDataLst>
          </p:nvPr>
        </p:nvSpPr>
        <p:spPr>
          <a:xfrm>
            <a:off x="0" y="579644"/>
            <a:ext cx="9067800" cy="1231106"/>
          </a:xfrm>
          <a:prstGeom prst="rect">
            <a:avLst/>
          </a:prstGeom>
          <a:noFill/>
        </p:spPr>
        <p:txBody>
          <a:bodyPr wrap="square" rtlCol="0">
            <a:spAutoFit/>
          </a:bodyPr>
          <a:lstStyle/>
          <a:p>
            <a:pPr algn="ctr"/>
            <a:r>
              <a:rPr lang="en-US" sz="2800" b="1" dirty="0" smtClean="0">
                <a:solidFill>
                  <a:srgbClr val="FF0000"/>
                </a:solidFill>
              </a:rPr>
              <a:t>Effect of Ion energy, baking &amp; coating temperatures</a:t>
            </a:r>
          </a:p>
          <a:p>
            <a:pPr algn="ctr"/>
            <a:r>
              <a:rPr lang="en-US" sz="2800" b="1" dirty="0">
                <a:solidFill>
                  <a:srgbClr val="FF0000"/>
                </a:solidFill>
              </a:rPr>
              <a:t>o</a:t>
            </a:r>
            <a:r>
              <a:rPr lang="en-US" sz="2800" b="1" dirty="0" smtClean="0">
                <a:solidFill>
                  <a:srgbClr val="FF0000"/>
                </a:solidFill>
              </a:rPr>
              <a:t>n RRR</a:t>
            </a:r>
          </a:p>
          <a:p>
            <a:r>
              <a:rPr lang="en-US" dirty="0" smtClean="0"/>
              <a:t>			</a:t>
            </a:r>
            <a:endParaRPr lang="en-US" dirty="0"/>
          </a:p>
        </p:txBody>
      </p:sp>
      <p:sp>
        <p:nvSpPr>
          <p:cNvPr id="6" name="Footer Placeholder 10"/>
          <p:cNvSpPr>
            <a:spLocks noGrp="1"/>
          </p:cNvSpPr>
          <p:nvPr>
            <p:ph type="ftr" sz="quarter" idx="11"/>
            <p:custDataLst>
              <p:tags r:id="rId3"/>
            </p:custDataLst>
          </p:nvPr>
        </p:nvSpPr>
        <p:spPr>
          <a:xfrm>
            <a:off x="2129895" y="6492875"/>
            <a:ext cx="5562600" cy="365125"/>
          </a:xfrm>
        </p:spPr>
        <p:txBody>
          <a:bodyPr/>
          <a:lstStyle/>
          <a:p>
            <a:pPr algn="ctr"/>
            <a:r>
              <a:rPr lang="en-US" sz="900" smtClean="0"/>
              <a:t>A-M Valente-Feliciano  - TFSRF 2012, 07/18/2012</a:t>
            </a:r>
            <a:endParaRPr lang="en-US" sz="900" dirty="0" smtClean="0"/>
          </a:p>
        </p:txBody>
      </p:sp>
      <p:sp>
        <p:nvSpPr>
          <p:cNvPr id="8" name="TextBox 7"/>
          <p:cNvSpPr txBox="1"/>
          <p:nvPr>
            <p:custDataLst>
              <p:tags r:id="rId4"/>
            </p:custDataLst>
          </p:nvPr>
        </p:nvSpPr>
        <p:spPr>
          <a:xfrm>
            <a:off x="2400300" y="5648980"/>
            <a:ext cx="4267200" cy="523220"/>
          </a:xfrm>
          <a:prstGeom prst="rect">
            <a:avLst/>
          </a:prstGeom>
          <a:noFill/>
        </p:spPr>
        <p:txBody>
          <a:bodyPr wrap="square" rtlCol="0">
            <a:spAutoFit/>
          </a:bodyPr>
          <a:lstStyle/>
          <a:p>
            <a:r>
              <a:rPr lang="en-US" sz="1400" dirty="0" smtClean="0"/>
              <a:t>30’ coating, pressure during coating ~2.5e-8Torr, 360°C</a:t>
            </a:r>
          </a:p>
          <a:p>
            <a:r>
              <a:rPr lang="en-US" sz="1400" dirty="0" smtClean="0"/>
              <a:t>			</a:t>
            </a:r>
            <a:endParaRPr lang="en-US" sz="1400" dirty="0"/>
          </a:p>
        </p:txBody>
      </p:sp>
      <p:sp>
        <p:nvSpPr>
          <p:cNvPr id="12" name="TextBox 11"/>
          <p:cNvSpPr txBox="1"/>
          <p:nvPr>
            <p:custDataLst>
              <p:tags r:id="rId5"/>
            </p:custDataLst>
          </p:nvPr>
        </p:nvSpPr>
        <p:spPr>
          <a:xfrm>
            <a:off x="4102674" y="1487585"/>
            <a:ext cx="5346126" cy="646331"/>
          </a:xfrm>
          <a:prstGeom prst="rect">
            <a:avLst/>
          </a:prstGeom>
          <a:noFill/>
        </p:spPr>
        <p:txBody>
          <a:bodyPr wrap="square" rtlCol="0">
            <a:spAutoFit/>
          </a:bodyPr>
          <a:lstStyle/>
          <a:p>
            <a:pPr algn="ctr"/>
            <a:r>
              <a:rPr lang="en-US" b="1" dirty="0" smtClean="0"/>
              <a:t>Nb grown on (11-20) </a:t>
            </a:r>
            <a:r>
              <a:rPr lang="en-US" b="1" dirty="0"/>
              <a:t>sapphire (Bias -120V)</a:t>
            </a:r>
          </a:p>
          <a:p>
            <a:pPr algn="ctr"/>
            <a:r>
              <a:rPr lang="en-US" dirty="0" smtClean="0"/>
              <a:t>RRR vs. .Bake &amp; Coating Temp.</a:t>
            </a:r>
            <a:endParaRPr lang="en-US" dirty="0"/>
          </a:p>
        </p:txBody>
      </p:sp>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2073611"/>
            <a:ext cx="4533900" cy="3529330"/>
          </a:xfrm>
          <a:prstGeom prst="rect">
            <a:avLst/>
          </a:prstGeom>
        </p:spPr>
      </p:pic>
      <p:sp>
        <p:nvSpPr>
          <p:cNvPr id="10" name="TextBox 9"/>
          <p:cNvSpPr txBox="1"/>
          <p:nvPr>
            <p:custDataLst>
              <p:tags r:id="rId6"/>
            </p:custDataLst>
          </p:nvPr>
        </p:nvSpPr>
        <p:spPr>
          <a:xfrm>
            <a:off x="-19050" y="1487585"/>
            <a:ext cx="4930245" cy="646331"/>
          </a:xfrm>
          <a:prstGeom prst="rect">
            <a:avLst/>
          </a:prstGeom>
          <a:noFill/>
        </p:spPr>
        <p:txBody>
          <a:bodyPr wrap="square" rtlCol="0">
            <a:spAutoFit/>
          </a:bodyPr>
          <a:lstStyle/>
          <a:p>
            <a:pPr algn="ctr"/>
            <a:r>
              <a:rPr lang="en-US" b="1" dirty="0" smtClean="0"/>
              <a:t>Nb grown on </a:t>
            </a:r>
            <a:r>
              <a:rPr lang="en-US" b="1" dirty="0"/>
              <a:t>(11-20) </a:t>
            </a:r>
            <a:r>
              <a:rPr lang="en-US" b="1" dirty="0" smtClean="0"/>
              <a:t>sapphire</a:t>
            </a:r>
          </a:p>
          <a:p>
            <a:pPr algn="ctr"/>
            <a:r>
              <a:rPr lang="en-US" dirty="0" smtClean="0"/>
              <a:t>RRR vs. Bias</a:t>
            </a:r>
            <a:endParaRPr lang="en-US" dirty="0"/>
          </a:p>
        </p:txBody>
      </p:sp>
      <p:grpSp>
        <p:nvGrpSpPr>
          <p:cNvPr id="9" name="Group 8"/>
          <p:cNvGrpSpPr/>
          <p:nvPr/>
        </p:nvGrpSpPr>
        <p:grpSpPr>
          <a:xfrm>
            <a:off x="4042599" y="2073610"/>
            <a:ext cx="5101401" cy="3529331"/>
            <a:chOff x="4042599" y="1386244"/>
            <a:chExt cx="5101401" cy="3529331"/>
          </a:xfrm>
        </p:grpSpPr>
        <p:grpSp>
          <p:nvGrpSpPr>
            <p:cNvPr id="4" name="Group 3"/>
            <p:cNvGrpSpPr/>
            <p:nvPr/>
          </p:nvGrpSpPr>
          <p:grpSpPr>
            <a:xfrm>
              <a:off x="4042599" y="1386244"/>
              <a:ext cx="5101401" cy="3529331"/>
              <a:chOff x="3886200" y="838200"/>
              <a:chExt cx="3728765" cy="2743200"/>
            </a:xfrm>
          </p:grpSpPr>
          <p:sp>
            <p:nvSpPr>
              <p:cNvPr id="3" name="Rectangle 2"/>
              <p:cNvSpPr/>
              <p:nvPr/>
            </p:nvSpPr>
            <p:spPr>
              <a:xfrm>
                <a:off x="3886200" y="1828800"/>
                <a:ext cx="161837"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020661" y="838200"/>
                <a:ext cx="3594304" cy="2743200"/>
              </a:xfrm>
              <a:prstGeom prst="rect">
                <a:avLst/>
              </a:prstGeom>
            </p:spPr>
          </p:pic>
        </p:grpSp>
        <p:sp>
          <p:nvSpPr>
            <p:cNvPr id="5" name="Rectangle 4"/>
            <p:cNvSpPr/>
            <p:nvPr/>
          </p:nvSpPr>
          <p:spPr>
            <a:xfrm>
              <a:off x="4343400" y="2677689"/>
              <a:ext cx="228600" cy="2941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Title 1"/>
          <p:cNvSpPr txBox="1">
            <a:spLocks/>
          </p:cNvSpPr>
          <p:nvPr>
            <p:custDataLst>
              <p:tags r:id="rId7"/>
            </p:custDataLst>
          </p:nvPr>
        </p:nvSpPr>
        <p:spPr>
          <a:xfrm>
            <a:off x="0" y="-76200"/>
            <a:ext cx="9144000" cy="914400"/>
          </a:xfrm>
          <a:prstGeom prst="rect">
            <a:avLst/>
          </a:prstGeom>
        </p:spPr>
        <p:txBody>
          <a:bodyPr/>
          <a:lstStyle>
            <a:lvl1pPr algn="l" rtl="0" eaLnBrk="1" latinLnBrk="0" hangingPunct="1">
              <a:spcBef>
                <a:spcPct val="0"/>
              </a:spcBef>
              <a:buNone/>
              <a:defRPr sz="4000" kern="1200" spc="-150" baseline="0">
                <a:solidFill>
                  <a:schemeClr val="tx2">
                    <a:satMod val="200000"/>
                  </a:schemeClr>
                </a:solidFill>
                <a:effectLst>
                  <a:outerShdw blurRad="50800" dist="50800" dir="2700000" algn="tl" rotWithShape="0">
                    <a:srgbClr val="000000">
                      <a:alpha val="43137"/>
                    </a:srgbClr>
                  </a:outerShdw>
                </a:effectLst>
                <a:latin typeface="+mj-lt"/>
                <a:ea typeface="+mj-ea"/>
                <a:cs typeface="+mj-cs"/>
              </a:defRPr>
            </a:lvl1pPr>
            <a:extLst/>
          </a:lstStyle>
          <a:p>
            <a:pPr algn="ctr"/>
            <a:r>
              <a:rPr lang="en-US" b="1" dirty="0" smtClean="0">
                <a:solidFill>
                  <a:srgbClr val="FF0000"/>
                </a:solidFill>
                <a:effectLst/>
              </a:rPr>
              <a:t>Nb films grown on insulators</a:t>
            </a:r>
            <a:endParaRPr lang="en-US" b="1" dirty="0">
              <a:solidFill>
                <a:srgbClr val="FF0000"/>
              </a:solidFill>
              <a:effectLst/>
            </a:endParaRPr>
          </a:p>
        </p:txBody>
      </p:sp>
      <p:pic>
        <p:nvPicPr>
          <p:cNvPr id="14" name="Picture 23" descr="JLab_logo_text_white1"/>
          <p:cNvPicPr>
            <a:picLocks noChangeAspect="1" noChangeArrowheads="1"/>
          </p:cNvPicPr>
          <p:nvPr>
            <p:custDataLst>
              <p:tags r:id="rId8"/>
            </p:custDataLst>
          </p:nvPr>
        </p:nvPicPr>
        <p:blipFill>
          <a:blip r:embed="rId13" cstate="print"/>
          <a:srcRect/>
          <a:stretch>
            <a:fillRect/>
          </a:stretch>
        </p:blipFill>
        <p:spPr bwMode="auto">
          <a:xfrm>
            <a:off x="76200" y="6629400"/>
            <a:ext cx="1371600" cy="212336"/>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613365303"/>
      </p:ext>
    </p:extLst>
  </p:cSld>
  <p:clrMapOvr>
    <a:masterClrMapping/>
  </p:clrMapOvr>
  <p:transition spd="med">
    <p:zo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custDataLst>
              <p:tags r:id="rId2"/>
            </p:custDataLst>
          </p:nvPr>
        </p:nvSpPr>
        <p:spPr>
          <a:xfrm>
            <a:off x="0" y="615553"/>
            <a:ext cx="9067800" cy="738664"/>
          </a:xfrm>
          <a:prstGeom prst="rect">
            <a:avLst/>
          </a:prstGeom>
          <a:noFill/>
        </p:spPr>
        <p:txBody>
          <a:bodyPr wrap="square" rtlCol="0">
            <a:spAutoFit/>
          </a:bodyPr>
          <a:lstStyle/>
          <a:p>
            <a:pPr algn="ctr"/>
            <a:r>
              <a:rPr lang="en-US" sz="2400" b="1" dirty="0">
                <a:solidFill>
                  <a:srgbClr val="FF0000"/>
                </a:solidFill>
              </a:rPr>
              <a:t>Effect of Ion </a:t>
            </a:r>
            <a:r>
              <a:rPr lang="en-US" sz="2400" b="1" dirty="0" smtClean="0">
                <a:solidFill>
                  <a:srgbClr val="FF0000"/>
                </a:solidFill>
              </a:rPr>
              <a:t>energy: Template creation/subsequent growth </a:t>
            </a:r>
          </a:p>
          <a:p>
            <a:pPr algn="ctr"/>
            <a:endParaRPr lang="en-US" dirty="0"/>
          </a:p>
        </p:txBody>
      </p:sp>
      <p:grpSp>
        <p:nvGrpSpPr>
          <p:cNvPr id="21" name="Group 20"/>
          <p:cNvGrpSpPr/>
          <p:nvPr/>
        </p:nvGrpSpPr>
        <p:grpSpPr>
          <a:xfrm>
            <a:off x="1371600" y="1371600"/>
            <a:ext cx="5870863" cy="4572000"/>
            <a:chOff x="0" y="1524000"/>
            <a:chExt cx="5870863" cy="4572000"/>
          </a:xfrm>
        </p:grpSpPr>
        <p:pic>
          <p:nvPicPr>
            <p:cNvPr id="19" name="Picture 18" descr="RRRvsBias with split bias.jpg"/>
            <p:cNvPicPr>
              <a:picLocks noChangeAspect="1"/>
            </p:cNvPicPr>
            <p:nvPr/>
          </p:nvPicPr>
          <p:blipFill>
            <a:blip r:embed="rId8" cstate="print"/>
            <a:stretch>
              <a:fillRect/>
            </a:stretch>
          </p:blipFill>
          <p:spPr>
            <a:xfrm>
              <a:off x="0" y="1524000"/>
              <a:ext cx="5870863" cy="4572000"/>
            </a:xfrm>
            <a:prstGeom prst="rect">
              <a:avLst/>
            </a:prstGeom>
          </p:spPr>
        </p:pic>
        <p:sp>
          <p:nvSpPr>
            <p:cNvPr id="12" name="TextBox 11"/>
            <p:cNvSpPr txBox="1"/>
            <p:nvPr>
              <p:custDataLst>
                <p:tags r:id="rId5"/>
              </p:custDataLst>
            </p:nvPr>
          </p:nvSpPr>
          <p:spPr>
            <a:xfrm>
              <a:off x="3048000" y="2057400"/>
              <a:ext cx="1002726" cy="307777"/>
            </a:xfrm>
            <a:prstGeom prst="rect">
              <a:avLst/>
            </a:prstGeom>
            <a:noFill/>
          </p:spPr>
          <p:txBody>
            <a:bodyPr wrap="square" rtlCol="0">
              <a:spAutoFit/>
            </a:bodyPr>
            <a:lstStyle/>
            <a:p>
              <a:pPr algn="ctr"/>
              <a:r>
                <a:rPr lang="en-US" sz="1400" b="1" dirty="0" smtClean="0">
                  <a:solidFill>
                    <a:srgbClr val="FF0000"/>
                  </a:solidFill>
                </a:rPr>
                <a:t>-180V+0V</a:t>
              </a:r>
              <a:endParaRPr lang="en-US" sz="1400" dirty="0">
                <a:solidFill>
                  <a:srgbClr val="FF0000"/>
                </a:solidFill>
              </a:endParaRPr>
            </a:p>
          </p:txBody>
        </p:sp>
      </p:grpSp>
      <p:sp>
        <p:nvSpPr>
          <p:cNvPr id="22" name="TextBox 21"/>
          <p:cNvSpPr txBox="1"/>
          <p:nvPr/>
        </p:nvSpPr>
        <p:spPr>
          <a:xfrm>
            <a:off x="457200" y="6019800"/>
            <a:ext cx="8382000" cy="646331"/>
          </a:xfrm>
          <a:prstGeom prst="rect">
            <a:avLst/>
          </a:prstGeom>
          <a:noFill/>
        </p:spPr>
        <p:txBody>
          <a:bodyPr wrap="square" rtlCol="0">
            <a:spAutoFit/>
          </a:bodyPr>
          <a:lstStyle/>
          <a:p>
            <a:r>
              <a:rPr lang="en-US" dirty="0" smtClean="0"/>
              <a:t>Indication that once adequate template created, higher film quality can be achieved with subsequent growth at energies that promote epitaxy and less defects</a:t>
            </a:r>
            <a:endParaRPr lang="en-US" dirty="0"/>
          </a:p>
        </p:txBody>
      </p:sp>
      <p:sp>
        <p:nvSpPr>
          <p:cNvPr id="8" name="Title 1"/>
          <p:cNvSpPr txBox="1">
            <a:spLocks/>
          </p:cNvSpPr>
          <p:nvPr>
            <p:custDataLst>
              <p:tags r:id="rId3"/>
            </p:custDataLst>
          </p:nvPr>
        </p:nvSpPr>
        <p:spPr>
          <a:xfrm>
            <a:off x="0" y="-76200"/>
            <a:ext cx="9144000" cy="914400"/>
          </a:xfrm>
          <a:prstGeom prst="rect">
            <a:avLst/>
          </a:prstGeom>
        </p:spPr>
        <p:txBody>
          <a:bodyPr/>
          <a:lstStyle>
            <a:lvl1pPr algn="l" rtl="0" eaLnBrk="1" latinLnBrk="0" hangingPunct="1">
              <a:spcBef>
                <a:spcPct val="0"/>
              </a:spcBef>
              <a:buNone/>
              <a:defRPr sz="4000" kern="1200" spc="-150" baseline="0">
                <a:solidFill>
                  <a:schemeClr val="tx2">
                    <a:satMod val="200000"/>
                  </a:schemeClr>
                </a:solidFill>
                <a:effectLst>
                  <a:outerShdw blurRad="50800" dist="50800" dir="2700000" algn="tl" rotWithShape="0">
                    <a:srgbClr val="000000">
                      <a:alpha val="43137"/>
                    </a:srgbClr>
                  </a:outerShdw>
                </a:effectLst>
                <a:latin typeface="+mj-lt"/>
                <a:ea typeface="+mj-ea"/>
                <a:cs typeface="+mj-cs"/>
              </a:defRPr>
            </a:lvl1pPr>
            <a:extLst/>
          </a:lstStyle>
          <a:p>
            <a:pPr algn="ctr"/>
            <a:r>
              <a:rPr lang="en-US" b="1" dirty="0" smtClean="0">
                <a:solidFill>
                  <a:srgbClr val="FF0000"/>
                </a:solidFill>
                <a:effectLst/>
              </a:rPr>
              <a:t>Nb films grown on insulators</a:t>
            </a:r>
            <a:endParaRPr lang="en-US" b="1" dirty="0">
              <a:solidFill>
                <a:srgbClr val="FF0000"/>
              </a:solidFill>
              <a:effectLst/>
            </a:endParaRPr>
          </a:p>
        </p:txBody>
      </p:sp>
      <p:sp>
        <p:nvSpPr>
          <p:cNvPr id="3" name="Footer Placeholder 2"/>
          <p:cNvSpPr>
            <a:spLocks noGrp="1"/>
          </p:cNvSpPr>
          <p:nvPr>
            <p:ph type="ftr" sz="quarter" idx="11"/>
          </p:nvPr>
        </p:nvSpPr>
        <p:spPr/>
        <p:txBody>
          <a:bodyPr/>
          <a:lstStyle/>
          <a:p>
            <a:r>
              <a:rPr lang="en-US" smtClean="0"/>
              <a:t>A-M Valente-Feliciano  - TFSRF 2012, 07/18/2012</a:t>
            </a:r>
            <a:endParaRPr lang="en-US" dirty="0"/>
          </a:p>
        </p:txBody>
      </p:sp>
      <p:pic>
        <p:nvPicPr>
          <p:cNvPr id="9" name="Picture 23" descr="JLab_logo_text_white1"/>
          <p:cNvPicPr>
            <a:picLocks noChangeAspect="1" noChangeArrowheads="1"/>
          </p:cNvPicPr>
          <p:nvPr>
            <p:custDataLst>
              <p:tags r:id="rId4"/>
            </p:custDataLst>
          </p:nvPr>
        </p:nvPicPr>
        <p:blipFill>
          <a:blip r:embed="rId9" cstate="print"/>
          <a:srcRect/>
          <a:stretch>
            <a:fillRect/>
          </a:stretch>
        </p:blipFill>
        <p:spPr bwMode="auto">
          <a:xfrm>
            <a:off x="76200" y="6629400"/>
            <a:ext cx="1371600" cy="212336"/>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677553839"/>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custDataLst>
              <p:tags r:id="rId2"/>
            </p:custDataLst>
          </p:nvPr>
        </p:nvSpPr>
        <p:spPr>
          <a:xfrm>
            <a:off x="0" y="0"/>
            <a:ext cx="9067800" cy="800219"/>
          </a:xfrm>
          <a:prstGeom prst="rect">
            <a:avLst/>
          </a:prstGeom>
          <a:noFill/>
        </p:spPr>
        <p:txBody>
          <a:bodyPr wrap="square" rtlCol="0">
            <a:spAutoFit/>
          </a:bodyPr>
          <a:lstStyle/>
          <a:p>
            <a:pPr algn="ctr"/>
            <a:r>
              <a:rPr lang="en-US" sz="2800" b="1" dirty="0" smtClean="0">
                <a:solidFill>
                  <a:srgbClr val="FF0000"/>
                </a:solidFill>
              </a:rPr>
              <a:t>Highest RRR measured for Nb/insulators</a:t>
            </a:r>
          </a:p>
          <a:p>
            <a:r>
              <a:rPr lang="en-US" dirty="0" smtClean="0"/>
              <a:t>			</a:t>
            </a:r>
            <a:endParaRPr lang="en-US" dirty="0"/>
          </a:p>
        </p:txBody>
      </p:sp>
      <p:graphicFrame>
        <p:nvGraphicFramePr>
          <p:cNvPr id="16" name="Table 15"/>
          <p:cNvGraphicFramePr>
            <a:graphicFrameLocks noGrp="1"/>
          </p:cNvGraphicFramePr>
          <p:nvPr>
            <p:custDataLst>
              <p:tags r:id="rId3"/>
            </p:custDataLst>
            <p:extLst>
              <p:ext uri="{D42A27DB-BD31-4B8C-83A1-F6EECF244321}">
                <p14:modId xmlns:p14="http://schemas.microsoft.com/office/powerpoint/2010/main" val="3640667827"/>
              </p:ext>
            </p:extLst>
          </p:nvPr>
        </p:nvGraphicFramePr>
        <p:xfrm>
          <a:off x="2286000" y="533400"/>
          <a:ext cx="5024002" cy="6172198"/>
        </p:xfrm>
        <a:graphic>
          <a:graphicData uri="http://schemas.openxmlformats.org/drawingml/2006/table">
            <a:tbl>
              <a:tblPr>
                <a:effectLst>
                  <a:outerShdw blurRad="215900" dist="38100" dir="8100000" sx="104000" sy="104000" algn="tr" rotWithShape="0">
                    <a:schemeClr val="tx1">
                      <a:alpha val="40000"/>
                    </a:schemeClr>
                  </a:outerShdw>
                </a:effectLst>
              </a:tblPr>
              <a:tblGrid>
                <a:gridCol w="2978770"/>
                <a:gridCol w="2045232"/>
              </a:tblGrid>
              <a:tr h="77765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pitchFamily="18" charset="0"/>
                        </a:rPr>
                        <a:t>Substrate</a:t>
                      </a:r>
                    </a:p>
                  </a:txBody>
                  <a:tcPr marL="137160" marR="137160" marT="137160" marB="137160" anchor="ctr" anchorCtr="1"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pitchFamily="18" charset="0"/>
                        </a:rPr>
                        <a:t>RRR</a:t>
                      </a:r>
                    </a:p>
                  </a:txBody>
                  <a:tcPr marL="137160" marR="137160" marT="137160" marB="137160" anchor="ctr" anchorCtr="1"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r>
              <a:tr h="709034">
                <a:tc gridSpan="2">
                  <a:txBody>
                    <a:bodyPr/>
                    <a:lstStyle/>
                    <a:p>
                      <a:pPr algn="ctr">
                        <a:lnSpc>
                          <a:spcPts val="1200"/>
                        </a:lnSpc>
                      </a:pPr>
                      <a:r>
                        <a:rPr lang="en-US" sz="2000" b="1" dirty="0" smtClean="0">
                          <a:latin typeface="+mj-lt"/>
                        </a:rPr>
                        <a:t>Single crystal insulator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hMerge="1">
                  <a:txBody>
                    <a:bodyPr/>
                    <a:lstStyle/>
                    <a:p>
                      <a:pPr algn="ctr"/>
                      <a:endParaRPr lang="en-US" sz="2000" b="1" dirty="0" smtClean="0">
                        <a:solidFill>
                          <a:schemeClr val="tx1"/>
                        </a:solidFill>
                        <a:latin typeface="+mj-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r>
              <a:tr h="424768">
                <a:tc>
                  <a:txBody>
                    <a:bodyPr/>
                    <a:lstStyle/>
                    <a:p>
                      <a:pPr algn="ctr">
                        <a:lnSpc>
                          <a:spcPts val="1200"/>
                        </a:lnSpc>
                      </a:pPr>
                      <a:r>
                        <a:rPr lang="en-US" sz="2000" b="1" dirty="0" smtClean="0">
                          <a:latin typeface="+mj-lt"/>
                        </a:rPr>
                        <a:t>MgO (100)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algn="ctr">
                        <a:lnSpc>
                          <a:spcPts val="1200"/>
                        </a:lnSpc>
                      </a:pPr>
                      <a:r>
                        <a:rPr lang="en-US" sz="2000" b="1" dirty="0" smtClean="0">
                          <a:solidFill>
                            <a:schemeClr val="tx1"/>
                          </a:solidFill>
                          <a:latin typeface="+mj-lt"/>
                        </a:rPr>
                        <a:t>176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r>
              <a:tr h="424768">
                <a:tc>
                  <a:txBody>
                    <a:bodyPr/>
                    <a:lstStyle/>
                    <a:p>
                      <a:pPr marL="0" marR="0" indent="0" algn="ctr" defTabSz="914400" rtl="0" eaLnBrk="1" fontAlgn="auto" latinLnBrk="0" hangingPunct="1">
                        <a:lnSpc>
                          <a:spcPts val="1200"/>
                        </a:lnSpc>
                        <a:spcBef>
                          <a:spcPts val="0"/>
                        </a:spcBef>
                        <a:spcAft>
                          <a:spcPts val="0"/>
                        </a:spcAft>
                        <a:buClrTx/>
                        <a:buSzTx/>
                        <a:buFontTx/>
                        <a:buNone/>
                        <a:tabLst/>
                        <a:defRPr/>
                      </a:pPr>
                      <a:r>
                        <a:rPr lang="en-US" sz="2000" b="1" kern="1200" dirty="0" smtClean="0">
                          <a:solidFill>
                            <a:schemeClr val="tx1"/>
                          </a:solidFill>
                          <a:latin typeface="+mn-lt"/>
                          <a:ea typeface="+mn-ea"/>
                          <a:cs typeface="+mn-cs"/>
                        </a:rPr>
                        <a:t>MgO (110)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algn="ctr">
                        <a:lnSpc>
                          <a:spcPts val="1200"/>
                        </a:lnSpc>
                      </a:pPr>
                      <a:r>
                        <a:rPr lang="en-US" sz="2000" b="1" dirty="0" smtClean="0">
                          <a:solidFill>
                            <a:schemeClr val="tx1"/>
                          </a:solidFill>
                          <a:latin typeface="+mj-lt"/>
                        </a:rPr>
                        <a:t>424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r>
              <a:tr h="424768">
                <a:tc>
                  <a:txBody>
                    <a:bodyPr/>
                    <a:lstStyle/>
                    <a:p>
                      <a:pPr algn="ctr">
                        <a:lnSpc>
                          <a:spcPts val="1200"/>
                        </a:lnSpc>
                      </a:pPr>
                      <a:r>
                        <a:rPr lang="en-US" sz="2000" b="1" kern="1200" dirty="0" smtClean="0">
                          <a:solidFill>
                            <a:schemeClr val="tx1"/>
                          </a:solidFill>
                          <a:latin typeface="+mn-lt"/>
                          <a:ea typeface="+mn-ea"/>
                          <a:cs typeface="+mn-cs"/>
                        </a:rPr>
                        <a:t>MgO (111)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algn="ctr">
                        <a:lnSpc>
                          <a:spcPts val="1200"/>
                        </a:lnSpc>
                      </a:pPr>
                      <a:r>
                        <a:rPr lang="en-US" sz="2000" b="1" dirty="0" smtClean="0">
                          <a:solidFill>
                            <a:schemeClr val="tx1"/>
                          </a:solidFill>
                          <a:latin typeface="+mj-lt"/>
                        </a:rPr>
                        <a:t>197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r>
              <a:tr h="424768">
                <a:tc>
                  <a:txBody>
                    <a:bodyPr/>
                    <a:lstStyle/>
                    <a:p>
                      <a:pPr algn="ctr">
                        <a:lnSpc>
                          <a:spcPts val="1200"/>
                        </a:lnSpc>
                      </a:pPr>
                      <a:r>
                        <a:rPr lang="en-US" sz="2000" b="1" dirty="0" smtClean="0">
                          <a:latin typeface="+mj-lt"/>
                        </a:rPr>
                        <a:t>a-Al</a:t>
                      </a:r>
                      <a:r>
                        <a:rPr lang="en-US" sz="2000" b="1" baseline="-25000" dirty="0" smtClean="0">
                          <a:latin typeface="+mj-lt"/>
                        </a:rPr>
                        <a:t>2</a:t>
                      </a:r>
                      <a:r>
                        <a:rPr lang="en-US" sz="2000" b="1" dirty="0" smtClean="0">
                          <a:latin typeface="+mj-lt"/>
                        </a:rPr>
                        <a:t>O</a:t>
                      </a:r>
                      <a:r>
                        <a:rPr lang="en-US" sz="2000" b="1" baseline="-25000" dirty="0" smtClean="0">
                          <a:latin typeface="+mj-lt"/>
                        </a:rPr>
                        <a:t>3</a:t>
                      </a:r>
                      <a:endParaRPr lang="en-US" sz="2000" b="1" baseline="-25000" dirty="0">
                        <a:latin typeface="+mj-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algn="ctr">
                        <a:lnSpc>
                          <a:spcPts val="1200"/>
                        </a:lnSpc>
                      </a:pPr>
                      <a:r>
                        <a:rPr lang="en-US" sz="2000" b="1" dirty="0" smtClean="0">
                          <a:solidFill>
                            <a:srgbClr val="FF0000"/>
                          </a:solidFill>
                          <a:latin typeface="+mj-lt"/>
                        </a:rPr>
                        <a:t>488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r>
              <a:tr h="424768">
                <a:tc>
                  <a:txBody>
                    <a:bodyPr/>
                    <a:lstStyle/>
                    <a:p>
                      <a:pPr marL="0" marR="0" indent="0" algn="ctr" defTabSz="914400" rtl="0" eaLnBrk="1" fontAlgn="auto" latinLnBrk="0" hangingPunct="1">
                        <a:lnSpc>
                          <a:spcPts val="1200"/>
                        </a:lnSpc>
                        <a:spcBef>
                          <a:spcPts val="0"/>
                        </a:spcBef>
                        <a:spcAft>
                          <a:spcPts val="0"/>
                        </a:spcAft>
                        <a:buClrTx/>
                        <a:buSzTx/>
                        <a:buFontTx/>
                        <a:buNone/>
                        <a:tabLst/>
                        <a:defRPr/>
                      </a:pPr>
                      <a:r>
                        <a:rPr lang="en-US" sz="2000" b="1" kern="1200" dirty="0" smtClean="0">
                          <a:solidFill>
                            <a:schemeClr val="tx1"/>
                          </a:solidFill>
                          <a:latin typeface="+mn-lt"/>
                          <a:ea typeface="+mn-ea"/>
                          <a:cs typeface="+mn-cs"/>
                        </a:rPr>
                        <a:t>c-Al</a:t>
                      </a:r>
                      <a:r>
                        <a:rPr lang="en-US" sz="2000" b="1" kern="1200" baseline="-25000" dirty="0" smtClean="0">
                          <a:solidFill>
                            <a:schemeClr val="tx1"/>
                          </a:solidFill>
                          <a:latin typeface="+mn-lt"/>
                          <a:ea typeface="+mn-ea"/>
                          <a:cs typeface="+mn-cs"/>
                        </a:rPr>
                        <a:t>2</a:t>
                      </a:r>
                      <a:r>
                        <a:rPr lang="en-US" sz="2000" b="1" kern="1200" dirty="0" smtClean="0">
                          <a:solidFill>
                            <a:schemeClr val="tx1"/>
                          </a:solidFill>
                          <a:latin typeface="+mn-lt"/>
                          <a:ea typeface="+mn-ea"/>
                          <a:cs typeface="+mn-cs"/>
                        </a:rPr>
                        <a:t>O</a:t>
                      </a:r>
                      <a:r>
                        <a:rPr lang="en-US" sz="2000" b="1" kern="1200" baseline="-25000" dirty="0" smtClean="0">
                          <a:solidFill>
                            <a:schemeClr val="tx1"/>
                          </a:solidFill>
                          <a:latin typeface="+mn-lt"/>
                          <a:ea typeface="+mn-ea"/>
                          <a:cs typeface="+mn-cs"/>
                        </a:rPr>
                        <a:t>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algn="ctr">
                        <a:lnSpc>
                          <a:spcPts val="1200"/>
                        </a:lnSpc>
                      </a:pPr>
                      <a:r>
                        <a:rPr lang="en-US" sz="2000" b="1" dirty="0" smtClean="0">
                          <a:solidFill>
                            <a:schemeClr val="tx1"/>
                          </a:solidFill>
                          <a:latin typeface="+mj-lt"/>
                        </a:rPr>
                        <a:t>247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r>
              <a:tr h="640418">
                <a:tc gridSpan="2">
                  <a:txBody>
                    <a:body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mj-lt"/>
                        </a:rPr>
                        <a:t>Amorphous</a:t>
                      </a:r>
                    </a:p>
                  </a:txBody>
                  <a:tcPr marL="137160" marR="137160" marT="137160" marB="13716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hMerge="1">
                  <a:txBody>
                    <a:bodyPr/>
                    <a:lstStyle/>
                    <a:p>
                      <a:pPr algn="ctr"/>
                      <a:endParaRPr kumimoji="0" lang="en-US" sz="2000" b="1" i="0" u="none" strike="noStrike" cap="none" normalizeH="0" baseline="0" dirty="0" smtClean="0">
                        <a:ln>
                          <a:noFill/>
                        </a:ln>
                        <a:solidFill>
                          <a:schemeClr val="tx1"/>
                        </a:solidFill>
                        <a:effectLst/>
                        <a:latin typeface="+mj-lt"/>
                      </a:endParaRPr>
                    </a:p>
                  </a:txBody>
                  <a:tcPr marL="137160" marR="137160" marT="137160" marB="13716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r>
              <a:tr h="640418">
                <a:tc>
                  <a:txBody>
                    <a:bodyPr/>
                    <a:lstStyle/>
                    <a:p>
                      <a:pPr marL="0" marR="0" lvl="0" indent="0" algn="ctr" defTabSz="914400" rtl="0" eaLnBrk="1" fontAlgn="base" latinLnBrk="0" hangingPunct="1">
                        <a:lnSpc>
                          <a:spcPts val="1200"/>
                        </a:lnSpc>
                        <a:spcBef>
                          <a:spcPct val="0"/>
                        </a:spcBef>
                        <a:spcAft>
                          <a:spcPct val="0"/>
                        </a:spcAft>
                        <a:buClrTx/>
                        <a:buSzTx/>
                        <a:buFontTx/>
                        <a:buNone/>
                        <a:tabLst/>
                      </a:pPr>
                      <a:r>
                        <a:rPr lang="en-US" sz="2000" b="1" kern="1200" dirty="0" smtClean="0">
                          <a:solidFill>
                            <a:schemeClr val="tx1"/>
                          </a:solidFill>
                          <a:latin typeface="+mn-lt"/>
                          <a:ea typeface="+mn-ea"/>
                          <a:cs typeface="+mn-cs"/>
                        </a:rPr>
                        <a:t>Al</a:t>
                      </a:r>
                      <a:r>
                        <a:rPr lang="en-US" sz="2000" b="1" kern="1200" baseline="-25000" dirty="0" smtClean="0">
                          <a:solidFill>
                            <a:schemeClr val="tx1"/>
                          </a:solidFill>
                          <a:latin typeface="+mn-lt"/>
                          <a:ea typeface="+mn-ea"/>
                          <a:cs typeface="+mn-cs"/>
                        </a:rPr>
                        <a:t>2</a:t>
                      </a:r>
                      <a:r>
                        <a:rPr lang="en-US" sz="2000" b="1" kern="1200" dirty="0" smtClean="0">
                          <a:solidFill>
                            <a:schemeClr val="tx1"/>
                          </a:solidFill>
                          <a:latin typeface="+mn-lt"/>
                          <a:ea typeface="+mn-ea"/>
                          <a:cs typeface="+mn-cs"/>
                        </a:rPr>
                        <a:t>O</a:t>
                      </a:r>
                      <a:r>
                        <a:rPr lang="en-US" sz="2000" b="1" kern="1200" baseline="-25000" dirty="0" smtClean="0">
                          <a:solidFill>
                            <a:schemeClr val="tx1"/>
                          </a:solidFill>
                          <a:latin typeface="+mn-lt"/>
                          <a:ea typeface="+mn-ea"/>
                          <a:cs typeface="+mn-cs"/>
                        </a:rPr>
                        <a:t>3 </a:t>
                      </a:r>
                      <a:r>
                        <a:rPr lang="en-US" sz="2000" b="1" kern="1200" baseline="0" dirty="0" smtClean="0">
                          <a:solidFill>
                            <a:schemeClr val="tx1"/>
                          </a:solidFill>
                          <a:latin typeface="+mn-lt"/>
                          <a:ea typeface="+mn-ea"/>
                          <a:cs typeface="+mn-cs"/>
                        </a:rPr>
                        <a:t> ceramic</a:t>
                      </a:r>
                      <a:endParaRPr kumimoji="0" lang="en-US" sz="2000" b="1" i="0" u="none" strike="noStrike" cap="none" normalizeH="0" baseline="0" dirty="0" smtClean="0">
                        <a:ln>
                          <a:noFill/>
                        </a:ln>
                        <a:solidFill>
                          <a:schemeClr val="tx1"/>
                        </a:solidFill>
                        <a:effectLst/>
                        <a:latin typeface="+mj-lt"/>
                      </a:endParaRPr>
                    </a:p>
                  </a:txBody>
                  <a:tcPr marL="137160" marR="137160" marT="137160" marB="13716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algn="ctr">
                        <a:lnSpc>
                          <a:spcPts val="1200"/>
                        </a:lnSpc>
                      </a:pPr>
                      <a:r>
                        <a:rPr kumimoji="0" lang="en-US" sz="2000" b="1" i="0" u="none" strike="noStrike" cap="none" normalizeH="0" baseline="0" dirty="0" smtClean="0">
                          <a:ln>
                            <a:noFill/>
                          </a:ln>
                          <a:solidFill>
                            <a:schemeClr val="tx1"/>
                          </a:solidFill>
                          <a:effectLst/>
                          <a:latin typeface="+mj-lt"/>
                        </a:rPr>
                        <a:t>89</a:t>
                      </a:r>
                    </a:p>
                  </a:txBody>
                  <a:tcPr marL="137160" marR="137160" marT="137160" marB="13716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r>
              <a:tr h="640418">
                <a:tc>
                  <a:txBody>
                    <a:body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mj-lt"/>
                        </a:rPr>
                        <a:t>AlN ceramic</a:t>
                      </a:r>
                    </a:p>
                  </a:txBody>
                  <a:tcPr marL="137160" marR="137160" marT="137160" marB="13716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algn="ctr">
                        <a:lnSpc>
                          <a:spcPts val="1200"/>
                        </a:lnSpc>
                      </a:pPr>
                      <a:r>
                        <a:rPr kumimoji="0" lang="en-US" sz="2000" b="1" i="0" u="none" strike="noStrike" cap="none" normalizeH="0" baseline="0" dirty="0" smtClean="0">
                          <a:ln>
                            <a:noFill/>
                          </a:ln>
                          <a:solidFill>
                            <a:schemeClr val="tx1"/>
                          </a:solidFill>
                          <a:effectLst/>
                          <a:latin typeface="+mj-lt"/>
                        </a:rPr>
                        <a:t>72</a:t>
                      </a:r>
                    </a:p>
                  </a:txBody>
                  <a:tcPr marL="137160" marR="137160" marT="137160" marB="13716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r>
              <a:tr h="640418">
                <a:tc>
                  <a:txBody>
                    <a:body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mj-lt"/>
                        </a:rPr>
                        <a:t>Fused Silica</a:t>
                      </a:r>
                    </a:p>
                  </a:txBody>
                  <a:tcPr marL="137160" marR="137160" marT="137160" marB="13716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ts val="1200"/>
                        </a:lnSpc>
                      </a:pPr>
                      <a:r>
                        <a:rPr kumimoji="0" lang="en-US" sz="2000" b="1" i="0" u="none" strike="noStrike" cap="none" normalizeH="0" baseline="0" dirty="0" smtClean="0">
                          <a:ln>
                            <a:noFill/>
                          </a:ln>
                          <a:solidFill>
                            <a:schemeClr val="tx1"/>
                          </a:solidFill>
                          <a:effectLst/>
                          <a:latin typeface="+mj-lt"/>
                        </a:rPr>
                        <a:t>34</a:t>
                      </a:r>
                    </a:p>
                  </a:txBody>
                  <a:tcPr marL="137160" marR="137160" marT="137160" marB="13716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3" name="Footer Placeholder 2"/>
          <p:cNvSpPr>
            <a:spLocks noGrp="1"/>
          </p:cNvSpPr>
          <p:nvPr>
            <p:ph type="ftr" sz="quarter" idx="11"/>
          </p:nvPr>
        </p:nvSpPr>
        <p:spPr/>
        <p:txBody>
          <a:bodyPr/>
          <a:lstStyle/>
          <a:p>
            <a:r>
              <a:rPr lang="en-US" smtClean="0"/>
              <a:t>A-M Valente-Feliciano  - TFSRF 2012, 07/18/2012</a:t>
            </a:r>
            <a:endParaRPr lang="en-US" dirty="0"/>
          </a:p>
        </p:txBody>
      </p:sp>
      <p:pic>
        <p:nvPicPr>
          <p:cNvPr id="5" name="Picture 23" descr="JLab_logo_text_white1"/>
          <p:cNvPicPr>
            <a:picLocks noChangeAspect="1" noChangeArrowheads="1"/>
          </p:cNvPicPr>
          <p:nvPr>
            <p:custDataLst>
              <p:tags r:id="rId4"/>
            </p:custDataLst>
          </p:nvPr>
        </p:nvPicPr>
        <p:blipFill>
          <a:blip r:embed="rId7" cstate="print"/>
          <a:srcRect/>
          <a:stretch>
            <a:fillRect/>
          </a:stretch>
        </p:blipFill>
        <p:spPr bwMode="auto">
          <a:xfrm>
            <a:off x="76200" y="6629400"/>
            <a:ext cx="1371600" cy="212336"/>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059844880"/>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533400" y="0"/>
            <a:ext cx="7772400" cy="914400"/>
          </a:xfrm>
        </p:spPr>
        <p:txBody>
          <a:bodyPr/>
          <a:lstStyle/>
          <a:p>
            <a:pPr algn="ctr"/>
            <a:r>
              <a:rPr lang="en-US" b="1" dirty="0" smtClean="0">
                <a:solidFill>
                  <a:srgbClr val="FF0000"/>
                </a:solidFill>
              </a:rPr>
              <a:t>Nb on Cu single crystals</a:t>
            </a:r>
            <a:endParaRPr lang="en-US" b="1" dirty="0">
              <a:solidFill>
                <a:srgbClr val="FF0000"/>
              </a:solidFill>
            </a:endParaRPr>
          </a:p>
        </p:txBody>
      </p:sp>
      <p:sp>
        <p:nvSpPr>
          <p:cNvPr id="3" name="Footer Placeholder 2"/>
          <p:cNvSpPr>
            <a:spLocks noGrp="1"/>
          </p:cNvSpPr>
          <p:nvPr>
            <p:ph type="ftr" sz="quarter" idx="11"/>
            <p:custDataLst>
              <p:tags r:id="rId3"/>
            </p:custDataLst>
          </p:nvPr>
        </p:nvSpPr>
        <p:spPr>
          <a:xfrm>
            <a:off x="838200" y="6492875"/>
            <a:ext cx="7696200" cy="365125"/>
          </a:xfrm>
        </p:spPr>
        <p:txBody>
          <a:bodyPr/>
          <a:lstStyle/>
          <a:p>
            <a:pPr algn="ctr"/>
            <a:r>
              <a:rPr lang="en-US" smtClean="0"/>
              <a:t>A-M Valente-Feliciano  - TFSRF 2012, 07/18/2012</a:t>
            </a:r>
            <a:endParaRPr lang="en-US" dirty="0"/>
          </a:p>
        </p:txBody>
      </p:sp>
      <p:pic>
        <p:nvPicPr>
          <p:cNvPr id="4" name="Picture 3"/>
          <p:cNvPicPr>
            <a:picLocks noChangeAspect="1"/>
          </p:cNvPicPr>
          <p:nvPr>
            <p:custDataLst>
              <p:tags r:id="rId4"/>
            </p:custDataLst>
          </p:nvPr>
        </p:nvPicPr>
        <p:blipFill>
          <a:blip r:embed="rId9" cstate="print"/>
          <a:stretch>
            <a:fillRect/>
          </a:stretch>
        </p:blipFill>
        <p:spPr>
          <a:xfrm>
            <a:off x="454901" y="762000"/>
            <a:ext cx="8516866" cy="4572000"/>
          </a:xfrm>
          <a:prstGeom prst="rect">
            <a:avLst/>
          </a:prstGeom>
        </p:spPr>
      </p:pic>
      <p:grpSp>
        <p:nvGrpSpPr>
          <p:cNvPr id="10" name="Group 9"/>
          <p:cNvGrpSpPr/>
          <p:nvPr>
            <p:custDataLst>
              <p:tags r:id="rId5"/>
            </p:custDataLst>
          </p:nvPr>
        </p:nvGrpSpPr>
        <p:grpSpPr>
          <a:xfrm>
            <a:off x="637448" y="3925872"/>
            <a:ext cx="7058752" cy="2268414"/>
            <a:chOff x="285808" y="4204696"/>
            <a:chExt cx="7058752" cy="2268414"/>
          </a:xfrm>
        </p:grpSpPr>
        <p:sp>
          <p:nvSpPr>
            <p:cNvPr id="6" name="TextBox 5"/>
            <p:cNvSpPr txBox="1"/>
            <p:nvPr/>
          </p:nvSpPr>
          <p:spPr>
            <a:xfrm>
              <a:off x="285808" y="4204696"/>
              <a:ext cx="1085554" cy="400110"/>
            </a:xfrm>
            <a:prstGeom prst="rect">
              <a:avLst/>
            </a:prstGeom>
            <a:noFill/>
          </p:spPr>
          <p:txBody>
            <a:bodyPr wrap="none" rtlCol="0">
              <a:spAutoFit/>
            </a:bodyPr>
            <a:lstStyle/>
            <a:p>
              <a:r>
                <a:rPr lang="en-US" sz="2000" b="1" dirty="0" smtClean="0">
                  <a:solidFill>
                    <a:schemeClr val="bg1"/>
                  </a:solidFill>
                </a:rPr>
                <a:t>RRR=88</a:t>
              </a:r>
              <a:endParaRPr lang="en-US" sz="2000" b="1" dirty="0">
                <a:solidFill>
                  <a:schemeClr val="bg1"/>
                </a:solidFill>
              </a:endParaRPr>
            </a:p>
          </p:txBody>
        </p:sp>
        <p:sp>
          <p:nvSpPr>
            <p:cNvPr id="7" name="TextBox 6"/>
            <p:cNvSpPr txBox="1"/>
            <p:nvPr/>
          </p:nvSpPr>
          <p:spPr>
            <a:xfrm>
              <a:off x="6153208" y="4204696"/>
              <a:ext cx="1191352" cy="400110"/>
            </a:xfrm>
            <a:prstGeom prst="rect">
              <a:avLst/>
            </a:prstGeom>
            <a:noFill/>
          </p:spPr>
          <p:txBody>
            <a:bodyPr wrap="none" rtlCol="0">
              <a:spAutoFit/>
            </a:bodyPr>
            <a:lstStyle/>
            <a:p>
              <a:r>
                <a:rPr lang="en-US" sz="2000" b="1" dirty="0" smtClean="0">
                  <a:solidFill>
                    <a:schemeClr val="bg1"/>
                  </a:solidFill>
                </a:rPr>
                <a:t>RRR=242</a:t>
              </a:r>
              <a:endParaRPr lang="en-US" sz="2000" b="1" dirty="0">
                <a:solidFill>
                  <a:schemeClr val="bg1"/>
                </a:solidFill>
              </a:endParaRPr>
            </a:p>
          </p:txBody>
        </p:sp>
        <p:sp>
          <p:nvSpPr>
            <p:cNvPr id="8" name="TextBox 7"/>
            <p:cNvSpPr txBox="1"/>
            <p:nvPr/>
          </p:nvSpPr>
          <p:spPr>
            <a:xfrm>
              <a:off x="3181408" y="4204696"/>
              <a:ext cx="1066318" cy="400110"/>
            </a:xfrm>
            <a:prstGeom prst="rect">
              <a:avLst/>
            </a:prstGeom>
            <a:noFill/>
          </p:spPr>
          <p:txBody>
            <a:bodyPr wrap="none" rtlCol="0">
              <a:spAutoFit/>
            </a:bodyPr>
            <a:lstStyle/>
            <a:p>
              <a:r>
                <a:rPr lang="en-US" sz="2000" b="1" dirty="0" smtClean="0">
                  <a:solidFill>
                    <a:schemeClr val="bg1"/>
                  </a:solidFill>
                </a:rPr>
                <a:t>RRR=76</a:t>
              </a:r>
              <a:endParaRPr lang="en-US" sz="2000" b="1" dirty="0">
                <a:solidFill>
                  <a:schemeClr val="bg1"/>
                </a:solidFill>
              </a:endParaRPr>
            </a:p>
          </p:txBody>
        </p:sp>
        <p:sp>
          <p:nvSpPr>
            <p:cNvPr id="9" name="TextBox 8"/>
            <p:cNvSpPr txBox="1"/>
            <p:nvPr/>
          </p:nvSpPr>
          <p:spPr>
            <a:xfrm>
              <a:off x="1019960" y="5765224"/>
              <a:ext cx="5825634" cy="707886"/>
            </a:xfrm>
            <a:prstGeom prst="rect">
              <a:avLst/>
            </a:prstGeom>
            <a:noFill/>
          </p:spPr>
          <p:txBody>
            <a:bodyPr wrap="none" rtlCol="0">
              <a:spAutoFit/>
            </a:bodyPr>
            <a:lstStyle/>
            <a:p>
              <a:r>
                <a:rPr lang="en-US" sz="2000" b="1" dirty="0" smtClean="0"/>
                <a:t>In the same run,   Nb/fine grain Cu</a:t>
              </a:r>
              <a:r>
                <a:rPr lang="en-US" sz="2000" b="1" dirty="0"/>
                <a:t>	</a:t>
              </a:r>
              <a:r>
                <a:rPr lang="en-US" sz="2000" b="1" dirty="0" smtClean="0"/>
                <a:t>RRR=82</a:t>
              </a:r>
            </a:p>
            <a:p>
              <a:r>
                <a:rPr lang="en-US" sz="2000" b="1" dirty="0" smtClean="0"/>
                <a:t>	             	  Nb/large </a:t>
              </a:r>
              <a:r>
                <a:rPr lang="en-US" sz="2000" b="1" dirty="0"/>
                <a:t>grain Cu	</a:t>
              </a:r>
              <a:r>
                <a:rPr lang="en-US" sz="2000" b="1" dirty="0" smtClean="0"/>
                <a:t>RRR=169</a:t>
              </a:r>
              <a:endParaRPr lang="en-US" sz="2000" b="1" dirty="0"/>
            </a:p>
          </p:txBody>
        </p:sp>
      </p:grpSp>
      <p:pic>
        <p:nvPicPr>
          <p:cNvPr id="11" name="Picture 23" descr="JLab_logo_text_white1"/>
          <p:cNvPicPr>
            <a:picLocks noChangeAspect="1" noChangeArrowheads="1"/>
          </p:cNvPicPr>
          <p:nvPr>
            <p:custDataLst>
              <p:tags r:id="rId6"/>
            </p:custDataLst>
          </p:nvPr>
        </p:nvPicPr>
        <p:blipFill>
          <a:blip r:embed="rId10" cstate="print"/>
          <a:srcRect/>
          <a:stretch>
            <a:fillRect/>
          </a:stretch>
        </p:blipFill>
        <p:spPr bwMode="auto">
          <a:xfrm>
            <a:off x="76200" y="6629400"/>
            <a:ext cx="1371600" cy="212336"/>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A-M Valente-Feliciano  - TFSRF 2012, 07/18/2012</a:t>
            </a:r>
            <a:endParaRPr lang="en-US" dirty="0"/>
          </a:p>
        </p:txBody>
      </p:sp>
      <p:grpSp>
        <p:nvGrpSpPr>
          <p:cNvPr id="28" name="Group 27"/>
          <p:cNvGrpSpPr/>
          <p:nvPr/>
        </p:nvGrpSpPr>
        <p:grpSpPr>
          <a:xfrm>
            <a:off x="382814" y="922410"/>
            <a:ext cx="8761185" cy="4982205"/>
            <a:chOff x="990600" y="518160"/>
            <a:chExt cx="10292859" cy="6144219"/>
          </a:xfrm>
        </p:grpSpPr>
        <p:grpSp>
          <p:nvGrpSpPr>
            <p:cNvPr id="26" name="Group 25"/>
            <p:cNvGrpSpPr/>
            <p:nvPr/>
          </p:nvGrpSpPr>
          <p:grpSpPr>
            <a:xfrm>
              <a:off x="990600" y="525780"/>
              <a:ext cx="10113826" cy="6136599"/>
              <a:chOff x="2395176" y="1051560"/>
              <a:chExt cx="10113826" cy="6136599"/>
            </a:xfrm>
          </p:grpSpPr>
          <p:pic>
            <p:nvPicPr>
              <p:cNvPr id="25" name="Picture 2"/>
              <p:cNvPicPr>
                <a:picLocks noChangeAspect="1" noChangeArrowheads="1"/>
              </p:cNvPicPr>
              <p:nvPr/>
            </p:nvPicPr>
            <p:blipFill>
              <a:blip r:embed="rId3" cstate="print"/>
              <a:srcRect/>
              <a:stretch>
                <a:fillRect/>
              </a:stretch>
            </p:blipFill>
            <p:spPr bwMode="auto">
              <a:xfrm>
                <a:off x="2395176" y="1793425"/>
                <a:ext cx="2809151" cy="1828800"/>
              </a:xfrm>
              <a:prstGeom prst="rect">
                <a:avLst/>
              </a:prstGeom>
              <a:noFill/>
              <a:ln w="9525">
                <a:noFill/>
                <a:miter lim="800000"/>
                <a:headEnd/>
                <a:tailEnd/>
              </a:ln>
            </p:spPr>
          </p:pic>
          <p:grpSp>
            <p:nvGrpSpPr>
              <p:cNvPr id="24" name="Group 23"/>
              <p:cNvGrpSpPr/>
              <p:nvPr/>
            </p:nvGrpSpPr>
            <p:grpSpPr>
              <a:xfrm>
                <a:off x="2395176" y="1051560"/>
                <a:ext cx="10113826" cy="6136599"/>
                <a:chOff x="22727" y="20086320"/>
                <a:chExt cx="10113826" cy="6136599"/>
              </a:xfrm>
            </p:grpSpPr>
            <p:pic>
              <p:nvPicPr>
                <p:cNvPr id="4" name="Picture 2"/>
                <p:cNvPicPr>
                  <a:picLocks noChangeAspect="1" noChangeArrowheads="1"/>
                </p:cNvPicPr>
                <p:nvPr/>
              </p:nvPicPr>
              <p:blipFill>
                <a:blip r:embed="rId4" cstate="print"/>
                <a:srcRect/>
                <a:stretch>
                  <a:fillRect/>
                </a:stretch>
              </p:blipFill>
              <p:spPr bwMode="auto">
                <a:xfrm>
                  <a:off x="32976" y="24384000"/>
                  <a:ext cx="2809150" cy="1828800"/>
                </a:xfrm>
                <a:prstGeom prst="rect">
                  <a:avLst/>
                </a:prstGeom>
                <a:noFill/>
                <a:ln w="9525">
                  <a:noFill/>
                  <a:miter lim="800000"/>
                  <a:headEnd/>
                  <a:tailEnd/>
                </a:ln>
              </p:spPr>
            </p:pic>
            <p:pic>
              <p:nvPicPr>
                <p:cNvPr id="5" name="Picture 2"/>
                <p:cNvPicPr>
                  <a:picLocks noChangeAspect="1" noChangeArrowheads="1"/>
                </p:cNvPicPr>
                <p:nvPr/>
              </p:nvPicPr>
              <p:blipFill>
                <a:blip r:embed="rId5" cstate="print"/>
                <a:srcRect/>
                <a:stretch>
                  <a:fillRect/>
                </a:stretch>
              </p:blipFill>
              <p:spPr bwMode="auto">
                <a:xfrm>
                  <a:off x="32976" y="22555200"/>
                  <a:ext cx="2809150" cy="1828800"/>
                </a:xfrm>
                <a:prstGeom prst="rect">
                  <a:avLst/>
                </a:prstGeom>
                <a:noFill/>
                <a:ln w="9525">
                  <a:noFill/>
                  <a:miter lim="800000"/>
                  <a:headEnd/>
                  <a:tailEnd/>
                </a:ln>
              </p:spPr>
            </p:pic>
            <p:pic>
              <p:nvPicPr>
                <p:cNvPr id="9" name="Picture 2"/>
                <p:cNvPicPr>
                  <a:picLocks noChangeAspect="1" noChangeArrowheads="1"/>
                </p:cNvPicPr>
                <p:nvPr/>
              </p:nvPicPr>
              <p:blipFill>
                <a:blip r:embed="rId6" cstate="print"/>
                <a:srcRect/>
                <a:stretch>
                  <a:fillRect/>
                </a:stretch>
              </p:blipFill>
              <p:spPr bwMode="auto">
                <a:xfrm>
                  <a:off x="3703427" y="20726400"/>
                  <a:ext cx="2809151" cy="1828801"/>
                </a:xfrm>
                <a:prstGeom prst="rect">
                  <a:avLst/>
                </a:prstGeom>
                <a:noFill/>
                <a:ln w="9525">
                  <a:noFill/>
                  <a:miter lim="800000"/>
                  <a:headEnd/>
                  <a:tailEnd/>
                </a:ln>
              </p:spPr>
            </p:pic>
            <p:pic>
              <p:nvPicPr>
                <p:cNvPr id="10" name="Picture 2"/>
                <p:cNvPicPr>
                  <a:picLocks noChangeAspect="1" noChangeArrowheads="1"/>
                </p:cNvPicPr>
                <p:nvPr/>
              </p:nvPicPr>
              <p:blipFill>
                <a:blip r:embed="rId7" cstate="print"/>
                <a:srcRect/>
                <a:stretch>
                  <a:fillRect/>
                </a:stretch>
              </p:blipFill>
              <p:spPr bwMode="auto">
                <a:xfrm>
                  <a:off x="3703427" y="22555200"/>
                  <a:ext cx="2809151" cy="1828801"/>
                </a:xfrm>
                <a:prstGeom prst="rect">
                  <a:avLst/>
                </a:prstGeom>
                <a:noFill/>
                <a:ln w="9525">
                  <a:noFill/>
                  <a:miter lim="800000"/>
                  <a:headEnd/>
                  <a:tailEnd/>
                </a:ln>
              </p:spPr>
            </p:pic>
            <p:pic>
              <p:nvPicPr>
                <p:cNvPr id="11" name="Picture 2"/>
                <p:cNvPicPr>
                  <a:picLocks noChangeAspect="1" noChangeArrowheads="1"/>
                </p:cNvPicPr>
                <p:nvPr/>
              </p:nvPicPr>
              <p:blipFill>
                <a:blip r:embed="rId8" cstate="print"/>
                <a:srcRect/>
                <a:stretch>
                  <a:fillRect/>
                </a:stretch>
              </p:blipFill>
              <p:spPr bwMode="auto">
                <a:xfrm>
                  <a:off x="3703427" y="24384000"/>
                  <a:ext cx="2809151" cy="1828801"/>
                </a:xfrm>
                <a:prstGeom prst="rect">
                  <a:avLst/>
                </a:prstGeom>
                <a:noFill/>
                <a:ln w="9525">
                  <a:noFill/>
                  <a:miter lim="800000"/>
                  <a:headEnd/>
                  <a:tailEnd/>
                </a:ln>
              </p:spPr>
            </p:pic>
            <p:sp>
              <p:nvSpPr>
                <p:cNvPr id="12" name="Title 1"/>
                <p:cNvSpPr txBox="1">
                  <a:spLocks/>
                </p:cNvSpPr>
                <p:nvPr/>
              </p:nvSpPr>
              <p:spPr>
                <a:xfrm>
                  <a:off x="4677507" y="21742184"/>
                  <a:ext cx="1828799" cy="777240"/>
                </a:xfrm>
                <a:prstGeom prst="rect">
                  <a:avLst/>
                </a:prstGeom>
                <a:noFill/>
              </p:spPr>
              <p:txBody>
                <a:bodyPr vert="horz" lIns="91440" tIns="45720" rIns="91440" bIns="45720" rtlCol="0" anchor="ctr">
                  <a:no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b="1" i="0" u="none" strike="noStrike" kern="1200" cap="none" spc="0" normalizeH="0" baseline="0" noProof="0" dirty="0" smtClean="0">
                      <a:ln>
                        <a:noFill/>
                      </a:ln>
                      <a:solidFill>
                        <a:schemeClr val="bg1"/>
                      </a:solidFill>
                      <a:effectLst/>
                      <a:uLnTx/>
                      <a:uFillTx/>
                      <a:latin typeface="Calibri" pitchFamily="34" charset="0"/>
                      <a:ea typeface="+mj-ea"/>
                      <a:cs typeface="+mj-cs"/>
                    </a:rPr>
                    <a:t>{110} </a:t>
                  </a:r>
                  <a:r>
                    <a:rPr kumimoji="0" lang="en-US" b="1" i="0" u="none" strike="noStrike" kern="1200" cap="none" spc="0" normalizeH="0" baseline="0" noProof="0" dirty="0" smtClean="0">
                      <a:ln>
                        <a:noFill/>
                      </a:ln>
                      <a:solidFill>
                        <a:schemeClr val="bg1"/>
                      </a:solidFill>
                      <a:effectLst/>
                      <a:uLnTx/>
                      <a:uFillTx/>
                      <a:latin typeface="Calibri" pitchFamily="34" charset="0"/>
                      <a:ea typeface="+mj-ea"/>
                      <a:cs typeface="+mj-cs"/>
                    </a:rPr>
                    <a:t>Nb</a:t>
                  </a:r>
                  <a:endParaRPr kumimoji="0" lang="en-US" b="1" i="0" u="none" strike="noStrike" kern="1200" cap="none" spc="0" normalizeH="0" baseline="0" noProof="0" dirty="0">
                    <a:ln>
                      <a:noFill/>
                    </a:ln>
                    <a:solidFill>
                      <a:schemeClr val="bg1"/>
                    </a:solidFill>
                    <a:effectLst/>
                    <a:uLnTx/>
                    <a:uFillTx/>
                    <a:latin typeface="Calibri" pitchFamily="34" charset="0"/>
                    <a:ea typeface="+mj-ea"/>
                    <a:cs typeface="+mj-cs"/>
                  </a:endParaRPr>
                </a:p>
              </p:txBody>
            </p:sp>
            <p:sp>
              <p:nvSpPr>
                <p:cNvPr id="13" name="Title 1"/>
                <p:cNvSpPr txBox="1">
                  <a:spLocks/>
                </p:cNvSpPr>
                <p:nvPr/>
              </p:nvSpPr>
              <p:spPr>
                <a:xfrm>
                  <a:off x="4677507" y="23570985"/>
                  <a:ext cx="1828799" cy="777240"/>
                </a:xfrm>
                <a:prstGeom prst="rect">
                  <a:avLst/>
                </a:prstGeom>
                <a:noFill/>
              </p:spPr>
              <p:txBody>
                <a:bodyPr vert="horz" lIns="91440" tIns="45720" rIns="91440" bIns="45720" rtlCol="0" anchor="ctr">
                  <a:no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b="1" i="0" u="none" strike="noStrike" kern="1200" cap="none" spc="0" normalizeH="0" baseline="0" noProof="0" dirty="0" smtClean="0">
                      <a:ln>
                        <a:noFill/>
                      </a:ln>
                      <a:solidFill>
                        <a:schemeClr val="bg1"/>
                      </a:solidFill>
                      <a:effectLst/>
                      <a:uLnTx/>
                      <a:uFillTx/>
                      <a:latin typeface="Calibri" pitchFamily="34" charset="0"/>
                      <a:ea typeface="+mj-ea"/>
                      <a:cs typeface="+mj-cs"/>
                    </a:rPr>
                    <a:t>{200} </a:t>
                  </a:r>
                  <a:r>
                    <a:rPr kumimoji="0" lang="en-US" b="1" i="0" u="none" strike="noStrike" kern="1200" cap="none" spc="0" normalizeH="0" baseline="0" noProof="0" dirty="0" smtClean="0">
                      <a:ln>
                        <a:noFill/>
                      </a:ln>
                      <a:solidFill>
                        <a:schemeClr val="bg1"/>
                      </a:solidFill>
                      <a:effectLst/>
                      <a:uLnTx/>
                      <a:uFillTx/>
                      <a:latin typeface="Calibri" pitchFamily="34" charset="0"/>
                      <a:ea typeface="+mj-ea"/>
                      <a:cs typeface="+mj-cs"/>
                    </a:rPr>
                    <a:t>Nb</a:t>
                  </a:r>
                  <a:endParaRPr kumimoji="0" lang="en-US" b="1" i="0" u="none" strike="noStrike" kern="1200" cap="none" spc="0" normalizeH="0" baseline="0" noProof="0" dirty="0">
                    <a:ln>
                      <a:noFill/>
                    </a:ln>
                    <a:solidFill>
                      <a:schemeClr val="bg1"/>
                    </a:solidFill>
                    <a:effectLst/>
                    <a:uLnTx/>
                    <a:uFillTx/>
                    <a:latin typeface="Calibri" pitchFamily="34" charset="0"/>
                    <a:ea typeface="+mj-ea"/>
                    <a:cs typeface="+mj-cs"/>
                  </a:endParaRPr>
                </a:p>
              </p:txBody>
            </p:sp>
            <p:sp>
              <p:nvSpPr>
                <p:cNvPr id="14" name="Title 1"/>
                <p:cNvSpPr txBox="1">
                  <a:spLocks/>
                </p:cNvSpPr>
                <p:nvPr/>
              </p:nvSpPr>
              <p:spPr>
                <a:xfrm>
                  <a:off x="4677507" y="25399784"/>
                  <a:ext cx="1828799" cy="777240"/>
                </a:xfrm>
                <a:prstGeom prst="rect">
                  <a:avLst/>
                </a:prstGeom>
                <a:noFill/>
              </p:spPr>
              <p:txBody>
                <a:bodyPr vert="horz" lIns="91440" tIns="45720" rIns="91440" bIns="45720" rtlCol="0" anchor="ctr">
                  <a:no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b="1" i="0" u="none" strike="noStrike" kern="1200" cap="none" spc="0" normalizeH="0" baseline="0" noProof="0" dirty="0" smtClean="0">
                      <a:ln>
                        <a:noFill/>
                      </a:ln>
                      <a:solidFill>
                        <a:schemeClr val="bg1"/>
                      </a:solidFill>
                      <a:effectLst/>
                      <a:uLnTx/>
                      <a:uFillTx/>
                      <a:latin typeface="Calibri" pitchFamily="34" charset="0"/>
                      <a:ea typeface="+mj-ea"/>
                      <a:cs typeface="+mj-cs"/>
                    </a:rPr>
                    <a:t>{211} </a:t>
                  </a:r>
                  <a:r>
                    <a:rPr kumimoji="0" lang="en-US" b="1" i="0" u="none" strike="noStrike" kern="1200" cap="none" spc="0" normalizeH="0" baseline="0" noProof="0" dirty="0" smtClean="0">
                      <a:ln>
                        <a:noFill/>
                      </a:ln>
                      <a:solidFill>
                        <a:schemeClr val="bg1"/>
                      </a:solidFill>
                      <a:effectLst/>
                      <a:uLnTx/>
                      <a:uFillTx/>
                      <a:latin typeface="Calibri" pitchFamily="34" charset="0"/>
                      <a:ea typeface="+mj-ea"/>
                      <a:cs typeface="+mj-cs"/>
                    </a:rPr>
                    <a:t>Nb</a:t>
                  </a:r>
                  <a:endParaRPr kumimoji="0" lang="en-US" b="1" i="0" u="none" strike="noStrike" kern="1200" cap="none" spc="0" normalizeH="0" baseline="0" noProof="0" dirty="0">
                    <a:ln>
                      <a:noFill/>
                    </a:ln>
                    <a:solidFill>
                      <a:schemeClr val="bg1"/>
                    </a:solidFill>
                    <a:effectLst/>
                    <a:uLnTx/>
                    <a:uFillTx/>
                    <a:latin typeface="Calibri" pitchFamily="34" charset="0"/>
                    <a:ea typeface="+mj-ea"/>
                    <a:cs typeface="+mj-cs"/>
                  </a:endParaRPr>
                </a:p>
              </p:txBody>
            </p:sp>
            <p:pic>
              <p:nvPicPr>
                <p:cNvPr id="15" name="Picture 2"/>
                <p:cNvPicPr>
                  <a:picLocks noChangeAspect="1" noChangeArrowheads="1"/>
                </p:cNvPicPr>
                <p:nvPr/>
              </p:nvPicPr>
              <p:blipFill>
                <a:blip r:embed="rId9" cstate="print"/>
                <a:srcRect/>
                <a:stretch>
                  <a:fillRect/>
                </a:stretch>
              </p:blipFill>
              <p:spPr bwMode="auto">
                <a:xfrm>
                  <a:off x="7327400" y="24384000"/>
                  <a:ext cx="2809153" cy="1828801"/>
                </a:xfrm>
                <a:prstGeom prst="rect">
                  <a:avLst/>
                </a:prstGeom>
                <a:noFill/>
                <a:ln w="9525">
                  <a:noFill/>
                  <a:miter lim="800000"/>
                  <a:headEnd/>
                  <a:tailEnd/>
                </a:ln>
              </p:spPr>
            </p:pic>
            <p:pic>
              <p:nvPicPr>
                <p:cNvPr id="16" name="Picture 2"/>
                <p:cNvPicPr>
                  <a:picLocks noChangeAspect="1" noChangeArrowheads="1"/>
                </p:cNvPicPr>
                <p:nvPr/>
              </p:nvPicPr>
              <p:blipFill>
                <a:blip r:embed="rId10" cstate="print"/>
                <a:srcRect/>
                <a:stretch>
                  <a:fillRect/>
                </a:stretch>
              </p:blipFill>
              <p:spPr bwMode="auto">
                <a:xfrm>
                  <a:off x="7327401" y="22555200"/>
                  <a:ext cx="2809151" cy="1828801"/>
                </a:xfrm>
                <a:prstGeom prst="rect">
                  <a:avLst/>
                </a:prstGeom>
                <a:noFill/>
                <a:ln w="9525">
                  <a:noFill/>
                  <a:miter lim="800000"/>
                  <a:headEnd/>
                  <a:tailEnd/>
                </a:ln>
              </p:spPr>
            </p:pic>
            <p:pic>
              <p:nvPicPr>
                <p:cNvPr id="17" name="Picture 2"/>
                <p:cNvPicPr>
                  <a:picLocks noChangeAspect="1" noChangeArrowheads="1"/>
                </p:cNvPicPr>
                <p:nvPr/>
              </p:nvPicPr>
              <p:blipFill>
                <a:blip r:embed="rId11" cstate="print"/>
                <a:srcRect/>
                <a:stretch>
                  <a:fillRect/>
                </a:stretch>
              </p:blipFill>
              <p:spPr bwMode="auto">
                <a:xfrm>
                  <a:off x="7327401" y="20726400"/>
                  <a:ext cx="2809151" cy="1828801"/>
                </a:xfrm>
                <a:prstGeom prst="rect">
                  <a:avLst/>
                </a:prstGeom>
                <a:noFill/>
                <a:ln w="9525">
                  <a:noFill/>
                  <a:miter lim="800000"/>
                  <a:headEnd/>
                  <a:tailEnd/>
                </a:ln>
              </p:spPr>
            </p:pic>
            <p:sp>
              <p:nvSpPr>
                <p:cNvPr id="18" name="Title 1"/>
                <p:cNvSpPr txBox="1">
                  <a:spLocks/>
                </p:cNvSpPr>
                <p:nvPr/>
              </p:nvSpPr>
              <p:spPr>
                <a:xfrm>
                  <a:off x="8218224" y="21742184"/>
                  <a:ext cx="1828801" cy="777240"/>
                </a:xfrm>
                <a:prstGeom prst="rect">
                  <a:avLst/>
                </a:prstGeom>
                <a:noFill/>
              </p:spPr>
              <p:txBody>
                <a:bodyPr vert="horz" lIns="91440" tIns="45720" rIns="91440" bIns="45720" rtlCol="0" anchor="ctr">
                  <a:no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b="1" i="0" u="none" strike="noStrike" kern="1200" cap="none" spc="0" normalizeH="0" baseline="0" noProof="0" dirty="0" smtClean="0">
                      <a:ln>
                        <a:noFill/>
                      </a:ln>
                      <a:solidFill>
                        <a:schemeClr val="bg1"/>
                      </a:solidFill>
                      <a:effectLst/>
                      <a:uLnTx/>
                      <a:uFillTx/>
                      <a:latin typeface="Calibri" pitchFamily="34" charset="0"/>
                      <a:ea typeface="+mj-ea"/>
                      <a:cs typeface="+mj-cs"/>
                    </a:rPr>
                    <a:t>{110} </a:t>
                  </a:r>
                  <a:r>
                    <a:rPr kumimoji="0" lang="en-US" b="1" i="0" u="none" strike="noStrike" kern="1200" cap="none" spc="0" normalizeH="0" baseline="0" noProof="0" dirty="0" smtClean="0">
                      <a:ln>
                        <a:noFill/>
                      </a:ln>
                      <a:solidFill>
                        <a:schemeClr val="bg1"/>
                      </a:solidFill>
                      <a:effectLst/>
                      <a:uLnTx/>
                      <a:uFillTx/>
                      <a:latin typeface="Calibri" pitchFamily="34" charset="0"/>
                      <a:ea typeface="+mj-ea"/>
                      <a:cs typeface="+mj-cs"/>
                    </a:rPr>
                    <a:t>Nb</a:t>
                  </a:r>
                  <a:endParaRPr kumimoji="0" lang="en-US" b="1" i="0" u="none" strike="noStrike" kern="1200" cap="none" spc="0" normalizeH="0" baseline="0" noProof="0" dirty="0">
                    <a:ln>
                      <a:noFill/>
                    </a:ln>
                    <a:solidFill>
                      <a:schemeClr val="bg1"/>
                    </a:solidFill>
                    <a:effectLst/>
                    <a:uLnTx/>
                    <a:uFillTx/>
                    <a:latin typeface="Calibri" pitchFamily="34" charset="0"/>
                    <a:ea typeface="+mj-ea"/>
                    <a:cs typeface="+mj-cs"/>
                  </a:endParaRPr>
                </a:p>
              </p:txBody>
            </p:sp>
            <p:sp>
              <p:nvSpPr>
                <p:cNvPr id="19" name="Title 1"/>
                <p:cNvSpPr txBox="1">
                  <a:spLocks/>
                </p:cNvSpPr>
                <p:nvPr/>
              </p:nvSpPr>
              <p:spPr>
                <a:xfrm>
                  <a:off x="8218224" y="23570985"/>
                  <a:ext cx="1828801" cy="777240"/>
                </a:xfrm>
                <a:prstGeom prst="rect">
                  <a:avLst/>
                </a:prstGeom>
                <a:noFill/>
              </p:spPr>
              <p:txBody>
                <a:bodyPr vert="horz" lIns="91440" tIns="45720" rIns="91440" bIns="45720" rtlCol="0" anchor="ctr">
                  <a:no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b="1" i="0" u="none" strike="noStrike" kern="1200" cap="none" spc="0" normalizeH="0" baseline="0" noProof="0" dirty="0" smtClean="0">
                      <a:ln>
                        <a:noFill/>
                      </a:ln>
                      <a:solidFill>
                        <a:schemeClr val="bg1"/>
                      </a:solidFill>
                      <a:effectLst/>
                      <a:uLnTx/>
                      <a:uFillTx/>
                      <a:latin typeface="Calibri" pitchFamily="34" charset="0"/>
                      <a:ea typeface="+mj-ea"/>
                      <a:cs typeface="+mj-cs"/>
                    </a:rPr>
                    <a:t>{200} </a:t>
                  </a:r>
                  <a:r>
                    <a:rPr kumimoji="0" lang="en-US" b="1" i="0" u="none" strike="noStrike" kern="1200" cap="none" spc="0" normalizeH="0" baseline="0" noProof="0" dirty="0" smtClean="0">
                      <a:ln>
                        <a:noFill/>
                      </a:ln>
                      <a:solidFill>
                        <a:schemeClr val="bg1"/>
                      </a:solidFill>
                      <a:effectLst/>
                      <a:uLnTx/>
                      <a:uFillTx/>
                      <a:latin typeface="Calibri" pitchFamily="34" charset="0"/>
                      <a:ea typeface="+mj-ea"/>
                      <a:cs typeface="+mj-cs"/>
                    </a:rPr>
                    <a:t>Nb</a:t>
                  </a:r>
                  <a:endParaRPr kumimoji="0" lang="en-US" b="1" i="0" u="none" strike="noStrike" kern="1200" cap="none" spc="0" normalizeH="0" baseline="0" noProof="0" dirty="0">
                    <a:ln>
                      <a:noFill/>
                    </a:ln>
                    <a:solidFill>
                      <a:schemeClr val="bg1"/>
                    </a:solidFill>
                    <a:effectLst/>
                    <a:uLnTx/>
                    <a:uFillTx/>
                    <a:latin typeface="Calibri" pitchFamily="34" charset="0"/>
                    <a:ea typeface="+mj-ea"/>
                    <a:cs typeface="+mj-cs"/>
                  </a:endParaRPr>
                </a:p>
              </p:txBody>
            </p:sp>
            <p:sp>
              <p:nvSpPr>
                <p:cNvPr id="20" name="Title 1"/>
                <p:cNvSpPr txBox="1">
                  <a:spLocks/>
                </p:cNvSpPr>
                <p:nvPr/>
              </p:nvSpPr>
              <p:spPr>
                <a:xfrm>
                  <a:off x="8218223" y="25399784"/>
                  <a:ext cx="1828801" cy="777240"/>
                </a:xfrm>
                <a:prstGeom prst="rect">
                  <a:avLst/>
                </a:prstGeom>
                <a:noFill/>
              </p:spPr>
              <p:txBody>
                <a:bodyPr vert="horz" lIns="91440" tIns="45720" rIns="91440" bIns="45720" rtlCol="0" anchor="ctr">
                  <a:no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b="1" i="0" u="none" strike="noStrike" kern="1200" cap="none" spc="0" normalizeH="0" baseline="0" noProof="0" dirty="0" smtClean="0">
                      <a:ln>
                        <a:noFill/>
                      </a:ln>
                      <a:solidFill>
                        <a:schemeClr val="bg1"/>
                      </a:solidFill>
                      <a:effectLst/>
                      <a:uLnTx/>
                      <a:uFillTx/>
                      <a:latin typeface="Calibri" pitchFamily="34" charset="0"/>
                      <a:ea typeface="+mj-ea"/>
                      <a:cs typeface="+mj-cs"/>
                    </a:rPr>
                    <a:t>{211} </a:t>
                  </a:r>
                  <a:r>
                    <a:rPr kumimoji="0" lang="en-US" b="1" i="0" u="none" strike="noStrike" kern="1200" cap="none" spc="0" normalizeH="0" baseline="0" noProof="0" dirty="0" smtClean="0">
                      <a:ln>
                        <a:noFill/>
                      </a:ln>
                      <a:solidFill>
                        <a:schemeClr val="bg1"/>
                      </a:solidFill>
                      <a:effectLst/>
                      <a:uLnTx/>
                      <a:uFillTx/>
                      <a:latin typeface="Calibri" pitchFamily="34" charset="0"/>
                      <a:ea typeface="+mj-ea"/>
                      <a:cs typeface="+mj-cs"/>
                    </a:rPr>
                    <a:t>Nb</a:t>
                  </a:r>
                  <a:endParaRPr kumimoji="0" lang="en-US" b="1" i="0" u="none" strike="noStrike" kern="1200" cap="none" spc="0" normalizeH="0" baseline="0" noProof="0" dirty="0">
                    <a:ln>
                      <a:noFill/>
                    </a:ln>
                    <a:solidFill>
                      <a:schemeClr val="bg1"/>
                    </a:solidFill>
                    <a:effectLst/>
                    <a:uLnTx/>
                    <a:uFillTx/>
                    <a:latin typeface="Calibri" pitchFamily="34" charset="0"/>
                    <a:ea typeface="+mj-ea"/>
                    <a:cs typeface="+mj-cs"/>
                  </a:endParaRPr>
                </a:p>
              </p:txBody>
            </p:sp>
            <p:sp>
              <p:nvSpPr>
                <p:cNvPr id="22" name="Title 1"/>
                <p:cNvSpPr txBox="1">
                  <a:spLocks/>
                </p:cNvSpPr>
                <p:nvPr/>
              </p:nvSpPr>
              <p:spPr>
                <a:xfrm>
                  <a:off x="3690984" y="20120377"/>
                  <a:ext cx="3173408" cy="777240"/>
                </a:xfrm>
                <a:prstGeom prst="rect">
                  <a:avLst/>
                </a:prstGeom>
                <a:noFill/>
              </p:spPr>
              <p:txBody>
                <a:bodyPr vert="horz" lIns="91440" tIns="45720" rIns="91440" bIns="45720" rtlCol="0" anchor="ctr">
                  <a:noAutofit/>
                </a:bodyPr>
                <a:lstStyle/>
                <a:p>
                  <a:pPr lvl="0" fontAlgn="auto">
                    <a:spcBef>
                      <a:spcPct val="0"/>
                    </a:spcBef>
                    <a:spcAft>
                      <a:spcPts val="0"/>
                    </a:spcAft>
                    <a:buNone/>
                    <a:defRPr/>
                  </a:pPr>
                  <a:r>
                    <a:rPr kumimoji="0" lang="en-US" b="1" i="0" strike="noStrike" kern="1200" cap="none" spc="0" normalizeH="0" baseline="0" noProof="0" dirty="0" smtClean="0">
                      <a:ln>
                        <a:noFill/>
                      </a:ln>
                      <a:solidFill>
                        <a:schemeClr val="tx1"/>
                      </a:solidFill>
                      <a:effectLst/>
                      <a:uLnTx/>
                      <a:uFillTx/>
                      <a:latin typeface="Calibri" pitchFamily="34" charset="0"/>
                      <a:ea typeface="+mj-ea"/>
                      <a:cs typeface="+mj-cs"/>
                    </a:rPr>
                    <a:t>ECR</a:t>
                  </a:r>
                  <a:r>
                    <a:rPr kumimoji="0" lang="en-US" b="1" i="0" strike="noStrike" kern="1200" cap="none" spc="0" normalizeH="0" noProof="0" dirty="0" smtClean="0">
                      <a:ln>
                        <a:noFill/>
                      </a:ln>
                      <a:solidFill>
                        <a:schemeClr val="tx1"/>
                      </a:solidFill>
                      <a:effectLst/>
                      <a:uLnTx/>
                      <a:uFillTx/>
                      <a:latin typeface="Calibri" pitchFamily="34" charset="0"/>
                      <a:ea typeface="+mj-ea"/>
                      <a:cs typeface="+mj-cs"/>
                    </a:rPr>
                    <a:t> </a:t>
                  </a:r>
                  <a:r>
                    <a:rPr kumimoji="0" lang="en-US" b="1" i="0" strike="noStrike" kern="1200" cap="none" spc="0" normalizeH="0" noProof="0" dirty="0" err="1" smtClean="0">
                      <a:ln>
                        <a:noFill/>
                      </a:ln>
                      <a:solidFill>
                        <a:schemeClr val="tx1"/>
                      </a:solidFill>
                      <a:effectLst/>
                      <a:uLnTx/>
                      <a:uFillTx/>
                      <a:latin typeface="Calibri" pitchFamily="34" charset="0"/>
                      <a:ea typeface="+mj-ea"/>
                      <a:cs typeface="+mj-cs"/>
                    </a:rPr>
                    <a:t>Nb</a:t>
                  </a:r>
                  <a:r>
                    <a:rPr lang="en-US" b="1" dirty="0" smtClean="0">
                      <a:latin typeface="Calibri" pitchFamily="34" charset="0"/>
                    </a:rPr>
                    <a:t> (100)</a:t>
                  </a:r>
                  <a:r>
                    <a:rPr lang="en-US" b="1" dirty="0" smtClean="0">
                      <a:latin typeface="Calibri" pitchFamily="34" charset="0"/>
                      <a:ea typeface="+mj-ea"/>
                      <a:cs typeface="+mj-cs"/>
                    </a:rPr>
                    <a:t> on </a:t>
                  </a:r>
                  <a:r>
                    <a:rPr kumimoji="0" lang="en-US" b="1" i="0" strike="noStrike" kern="1200" cap="none" spc="0" normalizeH="0" noProof="0" dirty="0" smtClean="0">
                      <a:ln>
                        <a:noFill/>
                      </a:ln>
                      <a:solidFill>
                        <a:schemeClr val="tx1"/>
                      </a:solidFill>
                      <a:effectLst/>
                      <a:uLnTx/>
                      <a:uFillTx/>
                      <a:latin typeface="Calibri" pitchFamily="34" charset="0"/>
                      <a:ea typeface="+mj-ea"/>
                      <a:cs typeface="+mj-cs"/>
                    </a:rPr>
                    <a:t>Cu(110)</a:t>
                  </a:r>
                </a:p>
              </p:txBody>
            </p:sp>
            <p:sp>
              <p:nvSpPr>
                <p:cNvPr id="23" name="Title 1"/>
                <p:cNvSpPr txBox="1">
                  <a:spLocks/>
                </p:cNvSpPr>
                <p:nvPr/>
              </p:nvSpPr>
              <p:spPr>
                <a:xfrm>
                  <a:off x="22727" y="20086320"/>
                  <a:ext cx="3276599" cy="777240"/>
                </a:xfrm>
                <a:prstGeom prst="rect">
                  <a:avLst/>
                </a:prstGeom>
                <a:noFill/>
              </p:spPr>
              <p:txBody>
                <a:bodyPr vert="horz" lIns="91440" tIns="45720" rIns="91440" bIns="45720" rtlCol="0" anchor="ctr">
                  <a:noAutofit/>
                </a:bodyPr>
                <a:lstStyle/>
                <a:p>
                  <a:pPr lvl="0" fontAlgn="auto">
                    <a:spcBef>
                      <a:spcPct val="0"/>
                    </a:spcBef>
                    <a:spcAft>
                      <a:spcPts val="0"/>
                    </a:spcAft>
                    <a:buNone/>
                    <a:defRPr/>
                  </a:pPr>
                  <a:r>
                    <a:rPr kumimoji="0" lang="en-US" b="1" i="0" strike="noStrike" kern="1200" cap="none" spc="0" normalizeH="0" baseline="0" noProof="0" dirty="0" smtClean="0">
                      <a:ln>
                        <a:noFill/>
                      </a:ln>
                      <a:solidFill>
                        <a:schemeClr val="tx1"/>
                      </a:solidFill>
                      <a:effectLst/>
                      <a:uLnTx/>
                      <a:uFillTx/>
                      <a:latin typeface="Calibri" pitchFamily="34" charset="0"/>
                      <a:ea typeface="+mj-ea"/>
                      <a:cs typeface="+mj-cs"/>
                    </a:rPr>
                    <a:t>ECR</a:t>
                  </a:r>
                  <a:r>
                    <a:rPr kumimoji="0" lang="en-US" b="1" i="0" strike="noStrike" kern="1200" cap="none" spc="0" normalizeH="0" noProof="0" dirty="0" smtClean="0">
                      <a:ln>
                        <a:noFill/>
                      </a:ln>
                      <a:solidFill>
                        <a:schemeClr val="tx1"/>
                      </a:solidFill>
                      <a:effectLst/>
                      <a:uLnTx/>
                      <a:uFillTx/>
                      <a:latin typeface="Calibri" pitchFamily="34" charset="0"/>
                      <a:ea typeface="+mj-ea"/>
                      <a:cs typeface="+mj-cs"/>
                    </a:rPr>
                    <a:t> </a:t>
                  </a:r>
                  <a:r>
                    <a:rPr kumimoji="0" lang="en-US" b="1" i="0" strike="noStrike" kern="1200" cap="none" spc="0" normalizeH="0" baseline="0" noProof="0" dirty="0" err="1" smtClean="0">
                      <a:ln>
                        <a:noFill/>
                      </a:ln>
                      <a:solidFill>
                        <a:schemeClr val="tx1"/>
                      </a:solidFill>
                      <a:effectLst/>
                      <a:uLnTx/>
                      <a:uFillTx/>
                      <a:latin typeface="Calibri" pitchFamily="34" charset="0"/>
                      <a:ea typeface="+mj-ea"/>
                      <a:cs typeface="+mj-cs"/>
                    </a:rPr>
                    <a:t>Nb</a:t>
                  </a:r>
                  <a:r>
                    <a:rPr lang="en-US" b="1" dirty="0" smtClean="0">
                      <a:latin typeface="Calibri" pitchFamily="34" charset="0"/>
                    </a:rPr>
                    <a:t> (110)</a:t>
                  </a:r>
                  <a:r>
                    <a:rPr lang="en-US" b="1" dirty="0" smtClean="0">
                      <a:latin typeface="Calibri" pitchFamily="34" charset="0"/>
                      <a:ea typeface="+mj-ea"/>
                      <a:cs typeface="+mj-cs"/>
                    </a:rPr>
                    <a:t> on </a:t>
                  </a:r>
                  <a:r>
                    <a:rPr kumimoji="0" lang="en-US" b="1" i="0" strike="noStrike" kern="1200" cap="none" spc="0" normalizeH="0" baseline="0" noProof="0" dirty="0" smtClean="0">
                      <a:ln>
                        <a:noFill/>
                      </a:ln>
                      <a:solidFill>
                        <a:schemeClr val="tx1"/>
                      </a:solidFill>
                      <a:effectLst/>
                      <a:uLnTx/>
                      <a:uFillTx/>
                      <a:latin typeface="Calibri" pitchFamily="34" charset="0"/>
                      <a:ea typeface="+mj-ea"/>
                      <a:cs typeface="+mj-cs"/>
                    </a:rPr>
                    <a:t>Cu(100)</a:t>
                  </a:r>
                </a:p>
              </p:txBody>
            </p:sp>
            <p:sp>
              <p:nvSpPr>
                <p:cNvPr id="7" name="Title 1"/>
                <p:cNvSpPr txBox="1">
                  <a:spLocks/>
                </p:cNvSpPr>
                <p:nvPr/>
              </p:nvSpPr>
              <p:spPr>
                <a:xfrm>
                  <a:off x="1003075" y="23606761"/>
                  <a:ext cx="1828800" cy="777240"/>
                </a:xfrm>
                <a:prstGeom prst="rect">
                  <a:avLst/>
                </a:prstGeom>
                <a:noFill/>
              </p:spPr>
              <p:txBody>
                <a:bodyPr vert="horz" lIns="91440" tIns="45720" rIns="91440" bIns="45720" rtlCol="0" anchor="ctr">
                  <a:no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b="1" i="0" u="none" strike="noStrike" kern="1200" cap="none" spc="0" normalizeH="0" baseline="0" noProof="0" dirty="0" smtClean="0">
                      <a:ln>
                        <a:noFill/>
                      </a:ln>
                      <a:solidFill>
                        <a:schemeClr val="bg1"/>
                      </a:solidFill>
                      <a:effectLst/>
                      <a:uLnTx/>
                      <a:uFillTx/>
                      <a:latin typeface="Calibri" pitchFamily="34" charset="0"/>
                      <a:ea typeface="+mj-ea"/>
                      <a:cs typeface="+mj-cs"/>
                    </a:rPr>
                    <a:t>{200} </a:t>
                  </a:r>
                  <a:r>
                    <a:rPr kumimoji="0" lang="en-US" b="1" i="0" u="none" strike="noStrike" kern="1200" cap="none" spc="0" normalizeH="0" baseline="0" noProof="0" dirty="0" smtClean="0">
                      <a:ln>
                        <a:noFill/>
                      </a:ln>
                      <a:solidFill>
                        <a:schemeClr val="bg1"/>
                      </a:solidFill>
                      <a:effectLst/>
                      <a:uLnTx/>
                      <a:uFillTx/>
                      <a:latin typeface="Calibri" pitchFamily="34" charset="0"/>
                      <a:ea typeface="+mj-ea"/>
                      <a:cs typeface="+mj-cs"/>
                    </a:rPr>
                    <a:t>Nb</a:t>
                  </a:r>
                  <a:endParaRPr kumimoji="0" lang="en-US" b="1" i="0" u="none" strike="noStrike" kern="1200" cap="none" spc="0" normalizeH="0" baseline="0" noProof="0" dirty="0">
                    <a:ln>
                      <a:noFill/>
                    </a:ln>
                    <a:solidFill>
                      <a:schemeClr val="bg1"/>
                    </a:solidFill>
                    <a:effectLst/>
                    <a:uLnTx/>
                    <a:uFillTx/>
                    <a:latin typeface="Calibri" pitchFamily="34" charset="0"/>
                    <a:ea typeface="+mj-ea"/>
                    <a:cs typeface="+mj-cs"/>
                  </a:endParaRPr>
                </a:p>
              </p:txBody>
            </p:sp>
            <p:sp>
              <p:nvSpPr>
                <p:cNvPr id="8" name="Title 1"/>
                <p:cNvSpPr txBox="1">
                  <a:spLocks/>
                </p:cNvSpPr>
                <p:nvPr/>
              </p:nvSpPr>
              <p:spPr>
                <a:xfrm>
                  <a:off x="1003076" y="25445679"/>
                  <a:ext cx="1828800" cy="777240"/>
                </a:xfrm>
                <a:prstGeom prst="rect">
                  <a:avLst/>
                </a:prstGeom>
                <a:noFill/>
              </p:spPr>
              <p:txBody>
                <a:bodyPr vert="horz" lIns="91440" tIns="45720" rIns="91440" bIns="45720" rtlCol="0" anchor="ctr">
                  <a:no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b="1" i="0" u="none" strike="noStrike" kern="1200" cap="none" spc="0" normalizeH="0" baseline="0" noProof="0" dirty="0" smtClean="0">
                      <a:ln>
                        <a:noFill/>
                      </a:ln>
                      <a:solidFill>
                        <a:schemeClr val="bg1"/>
                      </a:solidFill>
                      <a:effectLst/>
                      <a:uLnTx/>
                      <a:uFillTx/>
                      <a:latin typeface="Calibri" pitchFamily="34" charset="0"/>
                      <a:ea typeface="+mj-ea"/>
                      <a:cs typeface="+mj-cs"/>
                    </a:rPr>
                    <a:t>{211} </a:t>
                  </a:r>
                  <a:r>
                    <a:rPr kumimoji="0" lang="en-US" b="1" i="0" u="none" strike="noStrike" kern="1200" cap="none" spc="0" normalizeH="0" baseline="0" noProof="0" dirty="0" smtClean="0">
                      <a:ln>
                        <a:noFill/>
                      </a:ln>
                      <a:solidFill>
                        <a:schemeClr val="bg1"/>
                      </a:solidFill>
                      <a:effectLst/>
                      <a:uLnTx/>
                      <a:uFillTx/>
                      <a:latin typeface="Calibri" pitchFamily="34" charset="0"/>
                      <a:ea typeface="+mj-ea"/>
                      <a:cs typeface="+mj-cs"/>
                    </a:rPr>
                    <a:t>Nb</a:t>
                  </a:r>
                  <a:endParaRPr kumimoji="0" lang="en-US" b="1" i="0" u="none" strike="noStrike" kern="1200" cap="none" spc="0" normalizeH="0" baseline="0" noProof="0" dirty="0">
                    <a:ln>
                      <a:noFill/>
                    </a:ln>
                    <a:solidFill>
                      <a:schemeClr val="bg1"/>
                    </a:solidFill>
                    <a:effectLst/>
                    <a:uLnTx/>
                    <a:uFillTx/>
                    <a:latin typeface="Calibri" pitchFamily="34" charset="0"/>
                    <a:ea typeface="+mj-ea"/>
                    <a:cs typeface="+mj-cs"/>
                  </a:endParaRPr>
                </a:p>
              </p:txBody>
            </p:sp>
            <p:sp>
              <p:nvSpPr>
                <p:cNvPr id="21" name="Title 1"/>
                <p:cNvSpPr txBox="1">
                  <a:spLocks/>
                </p:cNvSpPr>
                <p:nvPr/>
              </p:nvSpPr>
              <p:spPr>
                <a:xfrm>
                  <a:off x="1013327" y="21806336"/>
                  <a:ext cx="1828800" cy="777240"/>
                </a:xfrm>
                <a:prstGeom prst="rect">
                  <a:avLst/>
                </a:prstGeom>
                <a:noFill/>
              </p:spPr>
              <p:txBody>
                <a:bodyPr vert="horz" lIns="91440" tIns="45720" rIns="91440" bIns="45720" rtlCol="0" anchor="ctr">
                  <a:no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b="1" i="0" u="none" strike="noStrike" kern="1200" cap="none" spc="0" normalizeH="0" baseline="0" noProof="0" dirty="0" smtClean="0">
                      <a:ln>
                        <a:noFill/>
                      </a:ln>
                      <a:solidFill>
                        <a:schemeClr val="bg1"/>
                      </a:solidFill>
                      <a:effectLst/>
                      <a:uLnTx/>
                      <a:uFillTx/>
                      <a:latin typeface="Calibri" pitchFamily="34" charset="0"/>
                      <a:ea typeface="+mj-ea"/>
                      <a:cs typeface="+mj-cs"/>
                    </a:rPr>
                    <a:t>{</a:t>
                  </a:r>
                  <a:r>
                    <a:rPr lang="en-US" b="1" dirty="0" smtClean="0">
                      <a:solidFill>
                        <a:schemeClr val="bg1"/>
                      </a:solidFill>
                      <a:latin typeface="Calibri" pitchFamily="34" charset="0"/>
                      <a:ea typeface="+mj-ea"/>
                      <a:cs typeface="+mj-cs"/>
                    </a:rPr>
                    <a:t>11</a:t>
                  </a:r>
                  <a:r>
                    <a:rPr kumimoji="0" lang="en-US" b="1" i="0" u="none" strike="noStrike" kern="1200" cap="none" spc="0" normalizeH="0" baseline="0" noProof="0" dirty="0" smtClean="0">
                      <a:ln>
                        <a:noFill/>
                      </a:ln>
                      <a:solidFill>
                        <a:schemeClr val="bg1"/>
                      </a:solidFill>
                      <a:effectLst/>
                      <a:uLnTx/>
                      <a:uFillTx/>
                      <a:latin typeface="Calibri" pitchFamily="34" charset="0"/>
                      <a:ea typeface="+mj-ea"/>
                      <a:cs typeface="+mj-cs"/>
                    </a:rPr>
                    <a:t>0} </a:t>
                  </a:r>
                  <a:r>
                    <a:rPr kumimoji="0" lang="en-US" b="1" i="0" u="none" strike="noStrike" kern="1200" cap="none" spc="0" normalizeH="0" baseline="0" noProof="0" dirty="0" smtClean="0">
                      <a:ln>
                        <a:noFill/>
                      </a:ln>
                      <a:solidFill>
                        <a:schemeClr val="bg1"/>
                      </a:solidFill>
                      <a:effectLst/>
                      <a:uLnTx/>
                      <a:uFillTx/>
                      <a:latin typeface="Calibri" pitchFamily="34" charset="0"/>
                      <a:ea typeface="+mj-ea"/>
                      <a:cs typeface="+mj-cs"/>
                    </a:rPr>
                    <a:t>Nb</a:t>
                  </a:r>
                  <a:endParaRPr kumimoji="0" lang="en-US" b="1" i="0" u="none" strike="noStrike" kern="1200" cap="none" spc="0" normalizeH="0" baseline="0" noProof="0" dirty="0">
                    <a:ln>
                      <a:noFill/>
                    </a:ln>
                    <a:solidFill>
                      <a:schemeClr val="bg1"/>
                    </a:solidFill>
                    <a:effectLst/>
                    <a:uLnTx/>
                    <a:uFillTx/>
                    <a:latin typeface="Calibri" pitchFamily="34" charset="0"/>
                    <a:ea typeface="+mj-ea"/>
                    <a:cs typeface="+mj-cs"/>
                  </a:endParaRPr>
                </a:p>
              </p:txBody>
            </p:sp>
          </p:grpSp>
        </p:grpSp>
        <p:sp>
          <p:nvSpPr>
            <p:cNvPr id="27" name="Title 1"/>
            <p:cNvSpPr txBox="1">
              <a:spLocks/>
            </p:cNvSpPr>
            <p:nvPr/>
          </p:nvSpPr>
          <p:spPr>
            <a:xfrm>
              <a:off x="8282826" y="518160"/>
              <a:ext cx="3000633" cy="777240"/>
            </a:xfrm>
            <a:prstGeom prst="rect">
              <a:avLst/>
            </a:prstGeom>
            <a:noFill/>
          </p:spPr>
          <p:txBody>
            <a:bodyPr vert="horz" lIns="91440" tIns="45720" rIns="91440" bIns="45720" rtlCol="0" anchor="ctr">
              <a:noAutofit/>
            </a:bodyPr>
            <a:lstStyle/>
            <a:p>
              <a:pPr lvl="0" fontAlgn="auto">
                <a:spcBef>
                  <a:spcPct val="0"/>
                </a:spcBef>
                <a:spcAft>
                  <a:spcPts val="0"/>
                </a:spcAft>
                <a:buNone/>
                <a:defRPr/>
              </a:pPr>
              <a:r>
                <a:rPr kumimoji="0" lang="en-US" b="1" i="0" strike="noStrike" kern="1200" cap="none" spc="0" normalizeH="0" baseline="0" noProof="0" dirty="0" smtClean="0">
                  <a:ln>
                    <a:noFill/>
                  </a:ln>
                  <a:solidFill>
                    <a:schemeClr val="tx1"/>
                  </a:solidFill>
                  <a:effectLst/>
                  <a:uLnTx/>
                  <a:uFillTx/>
                  <a:latin typeface="Calibri" pitchFamily="34" charset="0"/>
                  <a:ea typeface="+mj-ea"/>
                  <a:cs typeface="+mj-cs"/>
                </a:rPr>
                <a:t>ECR</a:t>
              </a:r>
              <a:r>
                <a:rPr kumimoji="0" lang="en-US" b="1" i="0" strike="noStrike" kern="1200" cap="none" spc="0" normalizeH="0" noProof="0" dirty="0" smtClean="0">
                  <a:ln>
                    <a:noFill/>
                  </a:ln>
                  <a:solidFill>
                    <a:schemeClr val="tx1"/>
                  </a:solidFill>
                  <a:effectLst/>
                  <a:uLnTx/>
                  <a:uFillTx/>
                  <a:latin typeface="Calibri" pitchFamily="34" charset="0"/>
                  <a:ea typeface="+mj-ea"/>
                  <a:cs typeface="+mj-cs"/>
                </a:rPr>
                <a:t> </a:t>
              </a:r>
              <a:r>
                <a:rPr kumimoji="0" lang="en-US" b="1" i="0" strike="noStrike" kern="1200" cap="none" spc="0" normalizeH="0" noProof="0" dirty="0" err="1" smtClean="0">
                  <a:ln>
                    <a:noFill/>
                  </a:ln>
                  <a:solidFill>
                    <a:schemeClr val="tx1"/>
                  </a:solidFill>
                  <a:effectLst/>
                  <a:uLnTx/>
                  <a:uFillTx/>
                  <a:latin typeface="Calibri" pitchFamily="34" charset="0"/>
                  <a:ea typeface="+mj-ea"/>
                  <a:cs typeface="+mj-cs"/>
                </a:rPr>
                <a:t>Nb</a:t>
              </a:r>
              <a:r>
                <a:rPr lang="en-US" b="1" dirty="0" smtClean="0">
                  <a:latin typeface="Calibri" pitchFamily="34" charset="0"/>
                </a:rPr>
                <a:t> (</a:t>
              </a:r>
              <a:r>
                <a:rPr lang="en-US" b="1" dirty="0" smtClean="0">
                  <a:latin typeface="Calibri" pitchFamily="34" charset="0"/>
                </a:rPr>
                <a:t>110</a:t>
              </a:r>
              <a:r>
                <a:rPr lang="en-US" b="1" dirty="0" smtClean="0">
                  <a:latin typeface="Calibri" pitchFamily="34" charset="0"/>
                </a:rPr>
                <a:t>)</a:t>
              </a:r>
              <a:r>
                <a:rPr lang="en-US" b="1" dirty="0" smtClean="0">
                  <a:latin typeface="Calibri" pitchFamily="34" charset="0"/>
                  <a:ea typeface="+mj-ea"/>
                  <a:cs typeface="+mj-cs"/>
                </a:rPr>
                <a:t> on </a:t>
              </a:r>
              <a:r>
                <a:rPr kumimoji="0" lang="en-US" b="1" i="0" strike="noStrike" kern="1200" cap="none" spc="0" normalizeH="0" noProof="0" dirty="0" smtClean="0">
                  <a:ln>
                    <a:noFill/>
                  </a:ln>
                  <a:solidFill>
                    <a:schemeClr val="tx1"/>
                  </a:solidFill>
                  <a:effectLst/>
                  <a:uLnTx/>
                  <a:uFillTx/>
                  <a:latin typeface="Calibri" pitchFamily="34" charset="0"/>
                  <a:ea typeface="+mj-ea"/>
                  <a:cs typeface="+mj-cs"/>
                </a:rPr>
                <a:t>Cu(111)</a:t>
              </a:r>
              <a:endParaRPr kumimoji="0" lang="en-US" b="1" i="0" strike="noStrike" kern="1200" cap="none" spc="0" normalizeH="0" noProof="0" dirty="0" smtClean="0">
                <a:ln>
                  <a:noFill/>
                </a:ln>
                <a:solidFill>
                  <a:schemeClr val="tx1"/>
                </a:solidFill>
                <a:effectLst/>
                <a:uLnTx/>
                <a:uFillTx/>
                <a:latin typeface="Calibri" pitchFamily="34" charset="0"/>
                <a:ea typeface="+mj-ea"/>
                <a:cs typeface="+mj-cs"/>
              </a:endParaRPr>
            </a:p>
          </p:txBody>
        </p:sp>
      </p:grpSp>
      <p:sp>
        <p:nvSpPr>
          <p:cNvPr id="29" name="Title 1"/>
          <p:cNvSpPr txBox="1">
            <a:spLocks/>
          </p:cNvSpPr>
          <p:nvPr>
            <p:custDataLst>
              <p:tags r:id="rId1"/>
            </p:custDataLst>
          </p:nvPr>
        </p:nvSpPr>
        <p:spPr>
          <a:xfrm>
            <a:off x="533400" y="0"/>
            <a:ext cx="7772400" cy="914400"/>
          </a:xfrm>
          <a:prstGeom prst="rect">
            <a:avLst/>
          </a:prstGeom>
        </p:spPr>
        <p:txBody>
          <a:bodyPr vert="horz" anchor="t">
            <a:noAutofit/>
          </a:bodyPr>
          <a:lstStyle>
            <a:lvl1pPr algn="l" rtl="0" eaLnBrk="1" latinLnBrk="0" hangingPunct="1">
              <a:spcBef>
                <a:spcPct val="0"/>
              </a:spcBef>
              <a:buNone/>
              <a:defRPr sz="4000" kern="1200" cap="none" spc="-150" baseline="0">
                <a:solidFill>
                  <a:schemeClr val="tx2">
                    <a:satMod val="200000"/>
                  </a:schemeClr>
                </a:solidFill>
                <a:effectLst>
                  <a:outerShdw blurRad="50800" dist="50800" dir="2700000" algn="tl" rotWithShape="0">
                    <a:srgbClr val="000000">
                      <a:alpha val="43137"/>
                    </a:srgbClr>
                  </a:outerShdw>
                </a:effectLst>
                <a:latin typeface="+mj-lt"/>
                <a:ea typeface="+mj-ea"/>
                <a:cs typeface="+mj-cs"/>
              </a:defRPr>
            </a:lvl1pPr>
            <a:extLst/>
          </a:lstStyle>
          <a:p>
            <a:pPr algn="ctr"/>
            <a:r>
              <a:rPr lang="en-US" b="1" smtClean="0">
                <a:solidFill>
                  <a:srgbClr val="FF0000"/>
                </a:solidFill>
              </a:rPr>
              <a:t>Nb on Cu single crystals</a:t>
            </a:r>
            <a:endParaRPr lang="en-US" b="1" dirty="0">
              <a:solidFill>
                <a:srgbClr val="FF0000"/>
              </a:solidFill>
            </a:endParaRPr>
          </a:p>
        </p:txBody>
      </p:sp>
    </p:spTree>
    <p:extLst>
      <p:ext uri="{BB962C8B-B14F-4D97-AF65-F5344CB8AC3E}">
        <p14:creationId xmlns:p14="http://schemas.microsoft.com/office/powerpoint/2010/main" val="2126277431"/>
      </p:ext>
    </p:extLst>
  </p:cSld>
  <p:clrMapOvr>
    <a:masterClrMapping/>
  </p:clrMapOvr>
  <p:transition spd="med">
    <p:zo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5"/>
          <p:cNvPicPr>
            <a:picLocks noChangeAspect="1" noChangeArrowheads="1"/>
          </p:cNvPicPr>
          <p:nvPr/>
        </p:nvPicPr>
        <p:blipFill>
          <a:blip r:embed="rId7" cstate="print"/>
          <a:srcRect/>
          <a:stretch>
            <a:fillRect/>
          </a:stretch>
        </p:blipFill>
        <p:spPr bwMode="auto">
          <a:xfrm>
            <a:off x="4947194" y="1478287"/>
            <a:ext cx="3759325" cy="3733800"/>
          </a:xfrm>
          <a:prstGeom prst="rect">
            <a:avLst/>
          </a:prstGeom>
          <a:noFill/>
          <a:ln w="9525">
            <a:noFill/>
            <a:miter lim="800000"/>
            <a:headEnd/>
            <a:tailEnd/>
          </a:ln>
        </p:spPr>
      </p:pic>
      <p:sp>
        <p:nvSpPr>
          <p:cNvPr id="10" name="Footer Placeholder 9"/>
          <p:cNvSpPr>
            <a:spLocks noGrp="1"/>
          </p:cNvSpPr>
          <p:nvPr>
            <p:ph type="ftr" sz="quarter" idx="11"/>
            <p:custDataLst>
              <p:tags r:id="rId2"/>
            </p:custDataLst>
          </p:nvPr>
        </p:nvSpPr>
        <p:spPr>
          <a:xfrm>
            <a:off x="457200" y="6492875"/>
            <a:ext cx="8229600" cy="365125"/>
          </a:xfrm>
        </p:spPr>
        <p:txBody>
          <a:bodyPr/>
          <a:lstStyle/>
          <a:p>
            <a:r>
              <a:rPr lang="en-US" smtClean="0"/>
              <a:t>A-M Valente-Feliciano  - TFSRF 2012, 07/18/2012</a:t>
            </a:r>
            <a:endParaRPr lang="en-US" dirty="0"/>
          </a:p>
        </p:txBody>
      </p:sp>
      <p:sp>
        <p:nvSpPr>
          <p:cNvPr id="11" name="Title 1"/>
          <p:cNvSpPr txBox="1">
            <a:spLocks/>
          </p:cNvSpPr>
          <p:nvPr>
            <p:custDataLst>
              <p:tags r:id="rId3"/>
            </p:custDataLst>
          </p:nvPr>
        </p:nvSpPr>
        <p:spPr>
          <a:xfrm>
            <a:off x="381000" y="0"/>
            <a:ext cx="8382000" cy="914400"/>
          </a:xfrm>
          <a:prstGeom prst="rect">
            <a:avLst/>
          </a:prstGeom>
        </p:spPr>
        <p:txBody>
          <a:bodyPr vert="horz" anchor="t">
            <a:noAutofit/>
          </a:bodyPr>
          <a:lstStyle>
            <a:lvl1pPr algn="l" rtl="0" eaLnBrk="1" latinLnBrk="0" hangingPunct="1">
              <a:spcBef>
                <a:spcPct val="0"/>
              </a:spcBef>
              <a:buNone/>
              <a:defRPr sz="4000" kern="1200" spc="-150" baseline="0">
                <a:solidFill>
                  <a:schemeClr val="tx1"/>
                </a:solidFill>
                <a:effectLst>
                  <a:outerShdw blurRad="50800" dist="50800" dir="2700000" algn="tl" rotWithShape="0">
                    <a:srgbClr val="000000">
                      <a:alpha val="43137"/>
                    </a:srgbClr>
                  </a:outerShdw>
                </a:effectLst>
                <a:latin typeface="+mj-lt"/>
                <a:ea typeface="+mj-ea"/>
                <a:cs typeface="+mj-cs"/>
              </a:defRPr>
            </a:lvl1pPr>
            <a:extLst/>
          </a:lstStyle>
          <a:p>
            <a:r>
              <a:rPr lang="en-US" b="1" dirty="0" smtClean="0">
                <a:solidFill>
                  <a:srgbClr val="FF0000"/>
                </a:solidFill>
              </a:rPr>
              <a:t>Nb films on polycrystalline Cu substrates</a:t>
            </a:r>
            <a:endParaRPr lang="en-US" b="1" dirty="0">
              <a:solidFill>
                <a:srgbClr val="FF0000"/>
              </a:solidFill>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7200" y="1487252"/>
            <a:ext cx="3737446" cy="3733800"/>
          </a:xfrm>
          <a:prstGeom prst="rect">
            <a:avLst/>
          </a:prstGeom>
        </p:spPr>
      </p:pic>
      <p:sp>
        <p:nvSpPr>
          <p:cNvPr id="2" name="Rectangle 1"/>
          <p:cNvSpPr/>
          <p:nvPr/>
        </p:nvSpPr>
        <p:spPr>
          <a:xfrm>
            <a:off x="461682" y="5269468"/>
            <a:ext cx="4572000" cy="369332"/>
          </a:xfrm>
          <a:prstGeom prst="rect">
            <a:avLst/>
          </a:prstGeom>
        </p:spPr>
        <p:txBody>
          <a:bodyPr>
            <a:spAutoFit/>
          </a:bodyPr>
          <a:lstStyle/>
          <a:p>
            <a:r>
              <a:rPr lang="en-US" b="1" dirty="0"/>
              <a:t>	RRR=169</a:t>
            </a:r>
          </a:p>
        </p:txBody>
      </p:sp>
      <p:sp>
        <p:nvSpPr>
          <p:cNvPr id="3" name="Rectangle 2"/>
          <p:cNvSpPr/>
          <p:nvPr/>
        </p:nvSpPr>
        <p:spPr>
          <a:xfrm>
            <a:off x="6433800" y="5269468"/>
            <a:ext cx="977319" cy="369332"/>
          </a:xfrm>
          <a:prstGeom prst="rect">
            <a:avLst/>
          </a:prstGeom>
        </p:spPr>
        <p:txBody>
          <a:bodyPr wrap="none">
            <a:spAutoFit/>
          </a:bodyPr>
          <a:lstStyle/>
          <a:p>
            <a:r>
              <a:rPr lang="en-US" b="1" dirty="0" smtClean="0"/>
              <a:t>RRR=82</a:t>
            </a:r>
            <a:endParaRPr lang="en-US" b="1" dirty="0"/>
          </a:p>
        </p:txBody>
      </p:sp>
      <p:sp>
        <p:nvSpPr>
          <p:cNvPr id="6" name="Rectangle 5"/>
          <p:cNvSpPr/>
          <p:nvPr/>
        </p:nvSpPr>
        <p:spPr>
          <a:xfrm>
            <a:off x="119379" y="838200"/>
            <a:ext cx="4801635" cy="646331"/>
          </a:xfrm>
          <a:prstGeom prst="rect">
            <a:avLst/>
          </a:prstGeom>
        </p:spPr>
        <p:txBody>
          <a:bodyPr wrap="none">
            <a:spAutoFit/>
          </a:bodyPr>
          <a:lstStyle/>
          <a:p>
            <a:pPr algn="ctr"/>
            <a:r>
              <a:rPr lang="en-US" b="1" dirty="0"/>
              <a:t>Nb/large grain </a:t>
            </a:r>
            <a:r>
              <a:rPr lang="en-US" b="1" dirty="0" smtClean="0"/>
              <a:t>Cu</a:t>
            </a:r>
          </a:p>
          <a:p>
            <a:pPr algn="ctr"/>
            <a:r>
              <a:rPr lang="en-US" b="1" dirty="0" smtClean="0"/>
              <a:t>(substrate heat treated ex-situ @ 1000°C, 12h)</a:t>
            </a:r>
            <a:endParaRPr lang="en-US" dirty="0"/>
          </a:p>
        </p:txBody>
      </p:sp>
      <p:sp>
        <p:nvSpPr>
          <p:cNvPr id="7" name="Rectangle 6"/>
          <p:cNvSpPr/>
          <p:nvPr/>
        </p:nvSpPr>
        <p:spPr>
          <a:xfrm>
            <a:off x="5791200" y="838200"/>
            <a:ext cx="2031325" cy="369332"/>
          </a:xfrm>
          <a:prstGeom prst="rect">
            <a:avLst/>
          </a:prstGeom>
        </p:spPr>
        <p:txBody>
          <a:bodyPr wrap="none">
            <a:spAutoFit/>
          </a:bodyPr>
          <a:lstStyle/>
          <a:p>
            <a:r>
              <a:rPr lang="en-US" b="1" dirty="0"/>
              <a:t>Nb/fine grain Cu	</a:t>
            </a:r>
            <a:endParaRPr lang="en-US" dirty="0"/>
          </a:p>
        </p:txBody>
      </p:sp>
      <p:pic>
        <p:nvPicPr>
          <p:cNvPr id="12" name="Picture 23" descr="JLab_logo_text_white1"/>
          <p:cNvPicPr>
            <a:picLocks noChangeAspect="1" noChangeArrowheads="1"/>
          </p:cNvPicPr>
          <p:nvPr>
            <p:custDataLst>
              <p:tags r:id="rId4"/>
            </p:custDataLst>
          </p:nvPr>
        </p:nvPicPr>
        <p:blipFill>
          <a:blip r:embed="rId9" cstate="print"/>
          <a:srcRect/>
          <a:stretch>
            <a:fillRect/>
          </a:stretch>
        </p:blipFill>
        <p:spPr bwMode="auto">
          <a:xfrm>
            <a:off x="76200" y="6629400"/>
            <a:ext cx="1371600" cy="212336"/>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923512795"/>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685800" y="512064"/>
            <a:ext cx="7772400" cy="914400"/>
          </a:xfrm>
        </p:spPr>
        <p:txBody>
          <a:bodyPr/>
          <a:lstStyle/>
          <a:p>
            <a:pPr algn="ctr"/>
            <a:r>
              <a:rPr lang="en-US" sz="4800" b="1" dirty="0" smtClean="0">
                <a:solidFill>
                  <a:srgbClr val="FF0000"/>
                </a:solidFill>
              </a:rPr>
              <a:t>OUTLINE</a:t>
            </a:r>
            <a:endParaRPr lang="en-US" sz="4800" b="1" dirty="0">
              <a:solidFill>
                <a:srgbClr val="FF0000"/>
              </a:solidFill>
            </a:endParaRPr>
          </a:p>
        </p:txBody>
      </p:sp>
      <p:sp>
        <p:nvSpPr>
          <p:cNvPr id="3" name="Content Placeholder 2"/>
          <p:cNvSpPr>
            <a:spLocks noGrp="1"/>
          </p:cNvSpPr>
          <p:nvPr>
            <p:ph idx="1"/>
            <p:custDataLst>
              <p:tags r:id="rId3"/>
            </p:custDataLst>
          </p:nvPr>
        </p:nvSpPr>
        <p:spPr>
          <a:xfrm>
            <a:off x="685800" y="2133600"/>
            <a:ext cx="8153400" cy="2971800"/>
          </a:xfrm>
        </p:spPr>
        <p:txBody>
          <a:bodyPr>
            <a:normAutofit/>
          </a:bodyPr>
          <a:lstStyle/>
          <a:p>
            <a:pPr>
              <a:buClr>
                <a:srgbClr val="FF0000"/>
              </a:buClr>
              <a:buSzPct val="105000"/>
            </a:pPr>
            <a:r>
              <a:rPr lang="en-US" dirty="0"/>
              <a:t>Motivation</a:t>
            </a:r>
            <a:r>
              <a:rPr lang="en-US" dirty="0" smtClean="0"/>
              <a:t>/Approach for SRF thin films development</a:t>
            </a:r>
          </a:p>
          <a:p>
            <a:pPr>
              <a:buClr>
                <a:srgbClr val="FF0000"/>
              </a:buClr>
              <a:buSzPct val="105000"/>
            </a:pPr>
            <a:r>
              <a:rPr lang="en-US" dirty="0"/>
              <a:t>Nb Films on Insulators</a:t>
            </a:r>
          </a:p>
          <a:p>
            <a:pPr>
              <a:buClr>
                <a:srgbClr val="FF0000"/>
              </a:buClr>
              <a:buSzPct val="105000"/>
            </a:pPr>
            <a:r>
              <a:rPr lang="en-US" dirty="0" smtClean="0"/>
              <a:t>Nb Films on Copper</a:t>
            </a:r>
            <a:endParaRPr lang="en-US" dirty="0" smtClean="0"/>
          </a:p>
          <a:p>
            <a:pPr>
              <a:buClr>
                <a:srgbClr val="FF0000"/>
              </a:buClr>
              <a:buSzPct val="105000"/>
            </a:pPr>
            <a:r>
              <a:rPr lang="en-US" dirty="0" smtClean="0"/>
              <a:t>Concluding </a:t>
            </a:r>
            <a:r>
              <a:rPr lang="en-US" dirty="0" smtClean="0"/>
              <a:t>Remarks</a:t>
            </a:r>
            <a:endParaRPr lang="en-US" dirty="0"/>
          </a:p>
        </p:txBody>
      </p:sp>
      <p:sp>
        <p:nvSpPr>
          <p:cNvPr id="5" name="Footer Placeholder 4"/>
          <p:cNvSpPr>
            <a:spLocks noGrp="1"/>
          </p:cNvSpPr>
          <p:nvPr>
            <p:ph type="ftr" sz="quarter" idx="11"/>
            <p:custDataLst>
              <p:tags r:id="rId4"/>
            </p:custDataLst>
          </p:nvPr>
        </p:nvSpPr>
        <p:spPr/>
        <p:txBody>
          <a:bodyPr/>
          <a:lstStyle/>
          <a:p>
            <a:r>
              <a:rPr lang="en-US" smtClean="0"/>
              <a:t>A-M Valente-Feliciano  - TFSRF 2012, 07/18/2012</a:t>
            </a:r>
            <a:endParaRPr lang="en-US" dirty="0" smtClean="0"/>
          </a:p>
        </p:txBody>
      </p:sp>
      <p:pic>
        <p:nvPicPr>
          <p:cNvPr id="6" name="Picture 23" descr="JLab_logo_text_white1"/>
          <p:cNvPicPr>
            <a:picLocks noChangeAspect="1" noChangeArrowheads="1"/>
          </p:cNvPicPr>
          <p:nvPr>
            <p:custDataLst>
              <p:tags r:id="rId5"/>
            </p:custDataLst>
          </p:nvPr>
        </p:nvPicPr>
        <p:blipFill>
          <a:blip r:embed="rId8" cstate="print"/>
          <a:srcRect/>
          <a:stretch>
            <a:fillRect/>
          </a:stretch>
        </p:blipFill>
        <p:spPr bwMode="auto">
          <a:xfrm>
            <a:off x="76200" y="6553200"/>
            <a:ext cx="1371600" cy="212336"/>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250822383"/>
      </p:ext>
    </p:extLst>
  </p:cSld>
  <p:clrMapOvr>
    <a:masterClrMapping/>
  </p:clrMapOvr>
  <p:transition spd="med">
    <p:zo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1" name="Picture 5" descr="TEM-ECR-4b.jpg"/>
          <p:cNvPicPr>
            <a:picLocks noChangeAspect="1"/>
          </p:cNvPicPr>
          <p:nvPr>
            <p:custDataLst>
              <p:tags r:id="rId2"/>
            </p:custDataLst>
          </p:nvPr>
        </p:nvPicPr>
        <p:blipFill>
          <a:blip r:embed="rId8" cstate="print"/>
          <a:srcRect/>
          <a:stretch>
            <a:fillRect/>
          </a:stretch>
        </p:blipFill>
        <p:spPr bwMode="auto">
          <a:xfrm>
            <a:off x="693737" y="514350"/>
            <a:ext cx="7916863" cy="6057900"/>
          </a:xfrm>
          <a:prstGeom prst="rect">
            <a:avLst/>
          </a:prstGeom>
          <a:noFill/>
          <a:ln w="9525">
            <a:noFill/>
            <a:miter lim="800000"/>
            <a:headEnd/>
            <a:tailEnd/>
          </a:ln>
        </p:spPr>
      </p:pic>
      <p:sp>
        <p:nvSpPr>
          <p:cNvPr id="7" name="Rectangle 2"/>
          <p:cNvSpPr txBox="1">
            <a:spLocks noChangeArrowheads="1"/>
          </p:cNvSpPr>
          <p:nvPr>
            <p:custDataLst>
              <p:tags r:id="rId3"/>
            </p:custDataLst>
          </p:nvPr>
        </p:nvSpPr>
        <p:spPr>
          <a:xfrm>
            <a:off x="214313" y="0"/>
            <a:ext cx="8621712" cy="517525"/>
          </a:xfrm>
          <a:prstGeom prst="rect">
            <a:avLst/>
          </a:prstGeom>
        </p:spPr>
        <p:txBody>
          <a:bodyPr/>
          <a:lstStyle/>
          <a:p>
            <a:pPr algn="ctr" eaLnBrk="0" hangingPunct="0">
              <a:defRPr/>
            </a:pPr>
            <a:r>
              <a:rPr lang="en-GB" sz="3200" b="1" kern="0" dirty="0" smtClean="0">
                <a:solidFill>
                  <a:srgbClr val="FF0000"/>
                </a:solidFill>
                <a:latin typeface="+mj-lt"/>
                <a:ea typeface="+mj-ea"/>
                <a:cs typeface="+mj-cs"/>
              </a:rPr>
              <a:t>Nb/Cu – High Resolution TEM</a:t>
            </a:r>
            <a:endParaRPr lang="en-GB" sz="3200" b="1" kern="0" dirty="0">
              <a:solidFill>
                <a:srgbClr val="FF0000"/>
              </a:solidFill>
              <a:latin typeface="+mj-lt"/>
              <a:ea typeface="+mj-ea"/>
              <a:cs typeface="+mj-cs"/>
            </a:endParaRPr>
          </a:p>
        </p:txBody>
      </p:sp>
      <p:sp>
        <p:nvSpPr>
          <p:cNvPr id="5" name="Footer Placeholder 4"/>
          <p:cNvSpPr>
            <a:spLocks noGrp="1"/>
          </p:cNvSpPr>
          <p:nvPr>
            <p:ph type="ftr" sz="quarter" idx="11"/>
            <p:custDataLst>
              <p:tags r:id="rId4"/>
            </p:custDataLst>
          </p:nvPr>
        </p:nvSpPr>
        <p:spPr>
          <a:xfrm>
            <a:off x="914400" y="6416675"/>
            <a:ext cx="8229600" cy="365125"/>
          </a:xfrm>
        </p:spPr>
        <p:txBody>
          <a:bodyPr/>
          <a:lstStyle/>
          <a:p>
            <a:r>
              <a:rPr lang="en-US" smtClean="0"/>
              <a:t>A-M Valente-Feliciano  - TFSRF 2012, 07/18/2012</a:t>
            </a:r>
            <a:endParaRPr lang="en-US" dirty="0"/>
          </a:p>
        </p:txBody>
      </p:sp>
      <p:pic>
        <p:nvPicPr>
          <p:cNvPr id="6" name="Picture 23" descr="JLab_logo_text_white1"/>
          <p:cNvPicPr>
            <a:picLocks noChangeAspect="1" noChangeArrowheads="1"/>
          </p:cNvPicPr>
          <p:nvPr>
            <p:custDataLst>
              <p:tags r:id="rId5"/>
            </p:custDataLst>
          </p:nvPr>
        </p:nvPicPr>
        <p:blipFill>
          <a:blip r:embed="rId9" cstate="print"/>
          <a:srcRect/>
          <a:stretch>
            <a:fillRect/>
          </a:stretch>
        </p:blipFill>
        <p:spPr bwMode="auto">
          <a:xfrm>
            <a:off x="76200" y="6629400"/>
            <a:ext cx="1371600" cy="212336"/>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402320524"/>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extBox 11"/>
          <p:cNvSpPr txBox="1"/>
          <p:nvPr/>
        </p:nvSpPr>
        <p:spPr>
          <a:xfrm>
            <a:off x="6553200" y="1076980"/>
            <a:ext cx="2438400" cy="523220"/>
          </a:xfrm>
          <a:prstGeom prst="rect">
            <a:avLst/>
          </a:prstGeom>
          <a:noFill/>
        </p:spPr>
        <p:txBody>
          <a:bodyPr wrap="square" rtlCol="0">
            <a:spAutoFit/>
          </a:bodyPr>
          <a:lstStyle/>
          <a:p>
            <a:r>
              <a:rPr lang="en-US" sz="1400" b="1" dirty="0" smtClean="0"/>
              <a:t>150 x 150 </a:t>
            </a:r>
            <a:r>
              <a:rPr lang="el-GR" sz="1400" b="1" dirty="0" smtClean="0"/>
              <a:t>μ</a:t>
            </a:r>
            <a:r>
              <a:rPr lang="en-US" sz="1400" b="1" dirty="0" smtClean="0"/>
              <a:t>m, 1 </a:t>
            </a:r>
            <a:r>
              <a:rPr lang="el-GR" sz="1400" b="1" dirty="0" smtClean="0"/>
              <a:t>μ</a:t>
            </a:r>
            <a:r>
              <a:rPr lang="en-US" sz="1400" b="1" dirty="0" smtClean="0"/>
              <a:t>m resolution, CI Avg. 0.71</a:t>
            </a:r>
            <a:endParaRPr lang="en-US" sz="1400" b="1" dirty="0"/>
          </a:p>
        </p:txBody>
      </p:sp>
      <p:pic>
        <p:nvPicPr>
          <p:cNvPr id="5" name="Picture 2"/>
          <p:cNvPicPr>
            <a:picLocks noChangeAspect="1" noChangeArrowheads="1"/>
          </p:cNvPicPr>
          <p:nvPr/>
        </p:nvPicPr>
        <p:blipFill>
          <a:blip r:embed="rId4" cstate="print"/>
          <a:stretch>
            <a:fillRect/>
          </a:stretch>
        </p:blipFill>
        <p:spPr bwMode="auto">
          <a:xfrm>
            <a:off x="228600" y="2016804"/>
            <a:ext cx="3282850" cy="4371442"/>
          </a:xfrm>
          <a:prstGeom prst="rect">
            <a:avLst/>
          </a:prstGeom>
          <a:noFill/>
          <a:ln w="9525">
            <a:noFill/>
            <a:miter lim="800000"/>
            <a:headEnd/>
            <a:tailEnd/>
          </a:ln>
          <a:scene3d>
            <a:camera prst="perspectiveLeft">
              <a:rot lat="0" lon="0" rev="0"/>
            </a:camera>
            <a:lightRig rig="threePt" dir="t"/>
          </a:scene3d>
          <a:sp3d>
            <a:bevelT w="0"/>
          </a:sp3d>
        </p:spPr>
      </p:pic>
      <p:sp>
        <p:nvSpPr>
          <p:cNvPr id="6" name="TextBox 5"/>
          <p:cNvSpPr txBox="1"/>
          <p:nvPr/>
        </p:nvSpPr>
        <p:spPr>
          <a:xfrm>
            <a:off x="228600" y="6364069"/>
            <a:ext cx="2537233" cy="523220"/>
          </a:xfrm>
          <a:prstGeom prst="rect">
            <a:avLst/>
          </a:prstGeom>
          <a:noFill/>
        </p:spPr>
        <p:txBody>
          <a:bodyPr wrap="none" rtlCol="0">
            <a:spAutoFit/>
          </a:bodyPr>
          <a:lstStyle/>
          <a:p>
            <a:r>
              <a:rPr lang="en-US" sz="1400" b="1" dirty="0" smtClean="0"/>
              <a:t>120 x 150 </a:t>
            </a:r>
            <a:r>
              <a:rPr lang="el-GR" sz="1400" b="1" dirty="0" smtClean="0"/>
              <a:t>μ</a:t>
            </a:r>
            <a:r>
              <a:rPr lang="en-US" sz="1400" b="1" dirty="0" smtClean="0"/>
              <a:t>m, 1 </a:t>
            </a:r>
            <a:r>
              <a:rPr lang="el-GR" sz="1400" b="1" dirty="0" smtClean="0"/>
              <a:t>μ</a:t>
            </a:r>
            <a:r>
              <a:rPr lang="en-US" sz="1400" b="1" dirty="0" smtClean="0"/>
              <a:t>m resolution,</a:t>
            </a:r>
          </a:p>
          <a:p>
            <a:r>
              <a:rPr lang="en-US" sz="1400" b="1" dirty="0" smtClean="0"/>
              <a:t>CI Avg. 0.23</a:t>
            </a:r>
            <a:endParaRPr lang="en-US" sz="1400" b="1" dirty="0"/>
          </a:p>
        </p:txBody>
      </p:sp>
      <p:pic>
        <p:nvPicPr>
          <p:cNvPr id="7" name="Picture 2"/>
          <p:cNvPicPr>
            <a:picLocks noChangeAspect="1" noChangeArrowheads="1"/>
          </p:cNvPicPr>
          <p:nvPr/>
        </p:nvPicPr>
        <p:blipFill>
          <a:blip r:embed="rId5" cstate="print"/>
          <a:stretch>
            <a:fillRect/>
          </a:stretch>
        </p:blipFill>
        <p:spPr bwMode="auto">
          <a:xfrm>
            <a:off x="5943600" y="1905000"/>
            <a:ext cx="2991911" cy="4455203"/>
          </a:xfrm>
          <a:prstGeom prst="rect">
            <a:avLst/>
          </a:prstGeom>
          <a:noFill/>
          <a:ln w="9525">
            <a:noFill/>
            <a:miter lim="800000"/>
            <a:headEnd/>
            <a:tailEnd/>
          </a:ln>
        </p:spPr>
      </p:pic>
      <p:pic>
        <p:nvPicPr>
          <p:cNvPr id="46082" name="Picture 2"/>
          <p:cNvPicPr>
            <a:picLocks noChangeAspect="1" noChangeArrowheads="1"/>
          </p:cNvPicPr>
          <p:nvPr/>
        </p:nvPicPr>
        <p:blipFill>
          <a:blip r:embed="rId6" cstate="print"/>
          <a:srcRect/>
          <a:stretch>
            <a:fillRect/>
          </a:stretch>
        </p:blipFill>
        <p:spPr bwMode="auto">
          <a:xfrm rot="5400000">
            <a:off x="2892021" y="964651"/>
            <a:ext cx="3664758" cy="3657600"/>
          </a:xfrm>
          <a:prstGeom prst="rect">
            <a:avLst/>
          </a:prstGeom>
          <a:noFill/>
          <a:ln w="9525">
            <a:noFill/>
            <a:miter lim="800000"/>
            <a:headEnd/>
            <a:tailEnd/>
          </a:ln>
          <a:scene3d>
            <a:camera prst="orthographicFront"/>
            <a:lightRig rig="threePt" dir="t"/>
          </a:scene3d>
          <a:sp3d z="254000"/>
        </p:spPr>
      </p:pic>
      <p:sp>
        <p:nvSpPr>
          <p:cNvPr id="8" name="TextBox 7"/>
          <p:cNvSpPr txBox="1"/>
          <p:nvPr/>
        </p:nvSpPr>
        <p:spPr>
          <a:xfrm>
            <a:off x="6561742" y="6364069"/>
            <a:ext cx="2353658" cy="523220"/>
          </a:xfrm>
          <a:prstGeom prst="rect">
            <a:avLst/>
          </a:prstGeom>
          <a:noFill/>
        </p:spPr>
        <p:txBody>
          <a:bodyPr wrap="none" rtlCol="0">
            <a:spAutoFit/>
          </a:bodyPr>
          <a:lstStyle/>
          <a:p>
            <a:r>
              <a:rPr lang="en-US" sz="1400" b="1" dirty="0" smtClean="0"/>
              <a:t>50 x 75 </a:t>
            </a:r>
            <a:r>
              <a:rPr lang="el-GR" sz="1400" b="1" dirty="0" smtClean="0"/>
              <a:t>μ</a:t>
            </a:r>
            <a:r>
              <a:rPr lang="en-US" sz="1400" b="1" dirty="0" smtClean="0"/>
              <a:t>m, 1 </a:t>
            </a:r>
            <a:r>
              <a:rPr lang="el-GR" sz="1400" b="1" dirty="0" smtClean="0"/>
              <a:t>μ</a:t>
            </a:r>
            <a:r>
              <a:rPr lang="en-US" sz="1400" b="1" dirty="0" smtClean="0"/>
              <a:t>m resolution,</a:t>
            </a:r>
          </a:p>
          <a:p>
            <a:pPr algn="ctr"/>
            <a:r>
              <a:rPr lang="en-US" sz="1400" b="1" dirty="0" smtClean="0"/>
              <a:t>CI Avg. 0.16</a:t>
            </a:r>
            <a:endParaRPr lang="en-US" sz="1400" b="1" dirty="0"/>
          </a:p>
        </p:txBody>
      </p:sp>
      <p:sp>
        <p:nvSpPr>
          <p:cNvPr id="9" name="TextBox 8"/>
          <p:cNvSpPr txBox="1"/>
          <p:nvPr/>
        </p:nvSpPr>
        <p:spPr>
          <a:xfrm>
            <a:off x="152400" y="1749623"/>
            <a:ext cx="1415259" cy="307777"/>
          </a:xfrm>
          <a:prstGeom prst="rect">
            <a:avLst/>
          </a:prstGeom>
          <a:noFill/>
        </p:spPr>
        <p:txBody>
          <a:bodyPr wrap="none" rtlCol="0">
            <a:spAutoFit/>
          </a:bodyPr>
          <a:lstStyle/>
          <a:p>
            <a:r>
              <a:rPr lang="en-US" sz="1400" b="1" dirty="0" smtClean="0"/>
              <a:t>Bias -120V, 2</a:t>
            </a:r>
            <a:r>
              <a:rPr lang="en-US" sz="1400" b="1" dirty="0" smtClean="0">
                <a:latin typeface="Symbol" pitchFamily="18" charset="2"/>
              </a:rPr>
              <a:t>m</a:t>
            </a:r>
            <a:r>
              <a:rPr lang="en-US" sz="1400" b="1" dirty="0" smtClean="0"/>
              <a:t>m</a:t>
            </a:r>
            <a:endParaRPr lang="en-US" sz="1400" b="1" dirty="0"/>
          </a:p>
        </p:txBody>
      </p:sp>
      <p:sp>
        <p:nvSpPr>
          <p:cNvPr id="10" name="TextBox 9"/>
          <p:cNvSpPr txBox="1"/>
          <p:nvPr/>
        </p:nvSpPr>
        <p:spPr>
          <a:xfrm>
            <a:off x="7643898" y="1600200"/>
            <a:ext cx="1271502" cy="307777"/>
          </a:xfrm>
          <a:prstGeom prst="rect">
            <a:avLst/>
          </a:prstGeom>
          <a:noFill/>
        </p:spPr>
        <p:txBody>
          <a:bodyPr wrap="none" rtlCol="0">
            <a:spAutoFit/>
          </a:bodyPr>
          <a:lstStyle/>
          <a:p>
            <a:r>
              <a:rPr lang="en-US" sz="1400" b="1" dirty="0" smtClean="0"/>
              <a:t>Bias  0V , 4</a:t>
            </a:r>
            <a:r>
              <a:rPr lang="en-US" sz="1400" b="1" dirty="0" smtClean="0">
                <a:latin typeface="Symbol" pitchFamily="18" charset="2"/>
              </a:rPr>
              <a:t>m</a:t>
            </a:r>
            <a:r>
              <a:rPr lang="en-US" sz="1400" b="1" dirty="0" smtClean="0"/>
              <a:t>m</a:t>
            </a:r>
            <a:endParaRPr lang="en-US" sz="1400" b="1" dirty="0"/>
          </a:p>
        </p:txBody>
      </p:sp>
      <p:sp>
        <p:nvSpPr>
          <p:cNvPr id="11" name="TextBox 10"/>
          <p:cNvSpPr txBox="1"/>
          <p:nvPr/>
        </p:nvSpPr>
        <p:spPr>
          <a:xfrm>
            <a:off x="3352800" y="1418272"/>
            <a:ext cx="2839688" cy="461665"/>
          </a:xfrm>
          <a:prstGeom prst="rect">
            <a:avLst/>
          </a:prstGeom>
          <a:noFill/>
        </p:spPr>
        <p:txBody>
          <a:bodyPr wrap="none" rtlCol="0">
            <a:spAutoFit/>
          </a:bodyPr>
          <a:lstStyle/>
          <a:p>
            <a:r>
              <a:rPr lang="en-US" sz="2400" b="1" dirty="0" smtClean="0">
                <a:solidFill>
                  <a:schemeClr val="bg1"/>
                </a:solidFill>
                <a:effectLst>
                  <a:outerShdw blurRad="38100" dist="38100" dir="2700000" algn="tl">
                    <a:srgbClr val="000000">
                      <a:alpha val="43137"/>
                    </a:srgbClr>
                  </a:outerShdw>
                </a:effectLst>
              </a:rPr>
              <a:t>Typical Cu substrate</a:t>
            </a:r>
            <a:endParaRPr lang="en-US" sz="2400" b="1" dirty="0">
              <a:solidFill>
                <a:schemeClr val="bg1"/>
              </a:solidFill>
              <a:effectLst>
                <a:outerShdw blurRad="38100" dist="38100" dir="2700000" algn="tl">
                  <a:srgbClr val="000000">
                    <a:alpha val="43137"/>
                  </a:srgbClr>
                </a:outerShdw>
              </a:effectLst>
            </a:endParaRPr>
          </a:p>
        </p:txBody>
      </p:sp>
      <p:sp>
        <p:nvSpPr>
          <p:cNvPr id="17" name="Rectangle 2"/>
          <p:cNvSpPr txBox="1">
            <a:spLocks noChangeArrowheads="1"/>
          </p:cNvSpPr>
          <p:nvPr/>
        </p:nvSpPr>
        <p:spPr>
          <a:xfrm>
            <a:off x="533400" y="457200"/>
            <a:ext cx="7772400" cy="914400"/>
          </a:xfrm>
          <a:prstGeom prst="rect">
            <a:avLst/>
          </a:prstGeom>
        </p:spPr>
        <p:txBody>
          <a:bodyPr vert="horz" anchor="t">
            <a:no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GB" sz="2800" b="1" i="0" u="none" strike="noStrike" kern="1200" cap="none" spc="-150" normalizeH="0" baseline="0" noProof="0" dirty="0" smtClean="0">
                <a:ln>
                  <a:noFill/>
                </a:ln>
                <a:solidFill>
                  <a:srgbClr val="FF0000"/>
                </a:solidFill>
                <a:uLnTx/>
                <a:uFillTx/>
                <a:latin typeface="+mj-lt"/>
                <a:ea typeface="+mj-ea"/>
                <a:cs typeface="+mj-cs"/>
              </a:rPr>
              <a:t>Effect of Bias Voltage</a:t>
            </a:r>
          </a:p>
        </p:txBody>
      </p:sp>
      <p:sp>
        <p:nvSpPr>
          <p:cNvPr id="13" name="Footer Placeholder 12"/>
          <p:cNvSpPr>
            <a:spLocks noGrp="1"/>
          </p:cNvSpPr>
          <p:nvPr>
            <p:ph type="ftr" sz="quarter" idx="11"/>
          </p:nvPr>
        </p:nvSpPr>
        <p:spPr>
          <a:xfrm>
            <a:off x="914400" y="6477000"/>
            <a:ext cx="7696200" cy="365125"/>
          </a:xfrm>
        </p:spPr>
        <p:txBody>
          <a:bodyPr/>
          <a:lstStyle/>
          <a:p>
            <a:pPr algn="ctr"/>
            <a:r>
              <a:rPr lang="en-US" smtClean="0"/>
              <a:t>A-M Valente-Feliciano  - TFSRF 2012, 07/18/2012</a:t>
            </a:r>
            <a:endParaRPr lang="en-US" dirty="0"/>
          </a:p>
        </p:txBody>
      </p:sp>
      <p:sp>
        <p:nvSpPr>
          <p:cNvPr id="14" name="TextBox 13"/>
          <p:cNvSpPr txBox="1"/>
          <p:nvPr/>
        </p:nvSpPr>
        <p:spPr>
          <a:xfrm>
            <a:off x="3657600" y="4847272"/>
            <a:ext cx="1947969" cy="1477328"/>
          </a:xfrm>
          <a:prstGeom prst="rect">
            <a:avLst/>
          </a:prstGeom>
          <a:noFill/>
        </p:spPr>
        <p:txBody>
          <a:bodyPr wrap="none" rtlCol="0">
            <a:spAutoFit/>
          </a:bodyPr>
          <a:lstStyle/>
          <a:p>
            <a:pPr algn="ctr"/>
            <a:r>
              <a:rPr lang="en-US" dirty="0" smtClean="0"/>
              <a:t>Ab-normal growth</a:t>
            </a:r>
          </a:p>
          <a:p>
            <a:pPr algn="ctr"/>
            <a:r>
              <a:rPr lang="en-US" dirty="0" smtClean="0"/>
              <a:t>vith bias </a:t>
            </a:r>
          </a:p>
          <a:p>
            <a:pPr algn="ctr"/>
            <a:r>
              <a:rPr lang="en-US" dirty="0" smtClean="0"/>
              <a:t>vs.</a:t>
            </a:r>
          </a:p>
          <a:p>
            <a:pPr algn="ctr"/>
            <a:r>
              <a:rPr lang="en-US" dirty="0" smtClean="0"/>
              <a:t>columnar growth </a:t>
            </a:r>
          </a:p>
          <a:p>
            <a:pPr algn="ctr"/>
            <a:r>
              <a:rPr lang="en-US" dirty="0" smtClean="0"/>
              <a:t>without bias</a:t>
            </a:r>
            <a:endParaRPr lang="en-US" dirty="0"/>
          </a:p>
        </p:txBody>
      </p:sp>
      <p:sp>
        <p:nvSpPr>
          <p:cNvPr id="15" name="Title 1"/>
          <p:cNvSpPr txBox="1">
            <a:spLocks/>
          </p:cNvSpPr>
          <p:nvPr>
            <p:custDataLst>
              <p:tags r:id="rId1"/>
            </p:custDataLst>
          </p:nvPr>
        </p:nvSpPr>
        <p:spPr>
          <a:xfrm>
            <a:off x="0" y="0"/>
            <a:ext cx="8382000" cy="914400"/>
          </a:xfrm>
          <a:prstGeom prst="rect">
            <a:avLst/>
          </a:prstGeom>
        </p:spPr>
        <p:txBody>
          <a:bodyPr vert="horz" anchor="t">
            <a:noAutofit/>
          </a:bodyPr>
          <a:lstStyle>
            <a:lvl1pPr algn="l" rtl="0" eaLnBrk="1" latinLnBrk="0" hangingPunct="1">
              <a:spcBef>
                <a:spcPct val="0"/>
              </a:spcBef>
              <a:buNone/>
              <a:defRPr sz="4000" kern="1200" spc="-150" baseline="0">
                <a:solidFill>
                  <a:schemeClr val="tx1"/>
                </a:solidFill>
                <a:effectLst>
                  <a:outerShdw blurRad="50800" dist="50800" dir="2700000" algn="tl" rotWithShape="0">
                    <a:srgbClr val="000000">
                      <a:alpha val="43137"/>
                    </a:srgbClr>
                  </a:outerShdw>
                </a:effectLst>
                <a:latin typeface="+mj-lt"/>
                <a:ea typeface="+mj-ea"/>
                <a:cs typeface="+mj-cs"/>
              </a:defRPr>
            </a:lvl1pPr>
            <a:extLst/>
          </a:lstStyle>
          <a:p>
            <a:r>
              <a:rPr lang="en-US" sz="3600" b="1" dirty="0" smtClean="0">
                <a:solidFill>
                  <a:srgbClr val="FF0000"/>
                </a:solidFill>
              </a:rPr>
              <a:t>Nb films on polycrystalline Cu substrates</a:t>
            </a:r>
            <a:endParaRPr lang="en-US" sz="3600" b="1" dirty="0">
              <a:solidFill>
                <a:srgbClr val="FF0000"/>
              </a:solidFill>
            </a:endParaRPr>
          </a:p>
        </p:txBody>
      </p:sp>
    </p:spTree>
    <p:extLst>
      <p:ext uri="{BB962C8B-B14F-4D97-AF65-F5344CB8AC3E}">
        <p14:creationId xmlns:p14="http://schemas.microsoft.com/office/powerpoint/2010/main" val="27446930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p:cNvSpPr>
            <a:spLocks noGrp="1"/>
          </p:cNvSpPr>
          <p:nvPr>
            <p:ph type="ftr" sz="quarter" idx="11"/>
            <p:custDataLst>
              <p:tags r:id="rId2"/>
            </p:custDataLst>
          </p:nvPr>
        </p:nvSpPr>
        <p:spPr>
          <a:xfrm>
            <a:off x="457200" y="6492875"/>
            <a:ext cx="8229600" cy="365125"/>
          </a:xfrm>
        </p:spPr>
        <p:txBody>
          <a:bodyPr/>
          <a:lstStyle/>
          <a:p>
            <a:r>
              <a:rPr lang="en-US" smtClean="0"/>
              <a:t>A-M Valente-Feliciano  - TFSRF 2012, 07/18/2012</a:t>
            </a:r>
            <a:endParaRPr lang="en-US" dirty="0"/>
          </a:p>
        </p:txBody>
      </p:sp>
      <p:sp>
        <p:nvSpPr>
          <p:cNvPr id="11" name="Title 1"/>
          <p:cNvSpPr txBox="1">
            <a:spLocks/>
          </p:cNvSpPr>
          <p:nvPr>
            <p:custDataLst>
              <p:tags r:id="rId3"/>
            </p:custDataLst>
          </p:nvPr>
        </p:nvSpPr>
        <p:spPr>
          <a:xfrm>
            <a:off x="381000" y="0"/>
            <a:ext cx="8382000" cy="914400"/>
          </a:xfrm>
          <a:prstGeom prst="rect">
            <a:avLst/>
          </a:prstGeom>
        </p:spPr>
        <p:txBody>
          <a:bodyPr vert="horz" anchor="t">
            <a:noAutofit/>
          </a:bodyPr>
          <a:lstStyle>
            <a:lvl1pPr algn="l" rtl="0" eaLnBrk="1" latinLnBrk="0" hangingPunct="1">
              <a:spcBef>
                <a:spcPct val="0"/>
              </a:spcBef>
              <a:buNone/>
              <a:defRPr sz="4000" kern="1200" spc="-150" baseline="0">
                <a:solidFill>
                  <a:schemeClr val="tx1"/>
                </a:solidFill>
                <a:effectLst>
                  <a:outerShdw blurRad="50800" dist="50800" dir="2700000" algn="tl" rotWithShape="0">
                    <a:srgbClr val="000000">
                      <a:alpha val="43137"/>
                    </a:srgbClr>
                  </a:outerShdw>
                </a:effectLst>
                <a:latin typeface="+mj-lt"/>
                <a:ea typeface="+mj-ea"/>
                <a:cs typeface="+mj-cs"/>
              </a:defRPr>
            </a:lvl1pPr>
            <a:extLst/>
          </a:lstStyle>
          <a:p>
            <a:r>
              <a:rPr lang="en-US" b="1" dirty="0" smtClean="0">
                <a:solidFill>
                  <a:srgbClr val="FF0000"/>
                </a:solidFill>
              </a:rPr>
              <a:t>Nb films </a:t>
            </a:r>
            <a:r>
              <a:rPr lang="en-US" b="1" dirty="0" smtClean="0">
                <a:solidFill>
                  <a:srgbClr val="FF0000"/>
                </a:solidFill>
              </a:rPr>
              <a:t>on  </a:t>
            </a:r>
            <a:r>
              <a:rPr lang="en-US" b="1" dirty="0" smtClean="0">
                <a:solidFill>
                  <a:srgbClr val="FF0000"/>
                </a:solidFill>
              </a:rPr>
              <a:t>Cu </a:t>
            </a:r>
            <a:r>
              <a:rPr lang="en-US" b="1" dirty="0" smtClean="0">
                <a:solidFill>
                  <a:srgbClr val="FF0000"/>
                </a:solidFill>
              </a:rPr>
              <a:t>substrates - RRR</a:t>
            </a:r>
            <a:endParaRPr lang="en-US" b="1" dirty="0">
              <a:solidFill>
                <a:srgbClr val="FF0000"/>
              </a:solidFill>
            </a:endParaRP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200" y="1667008"/>
            <a:ext cx="5140623" cy="3926865"/>
          </a:xfrm>
          <a:prstGeom prst="rect">
            <a:avLst/>
          </a:prstGeom>
        </p:spPr>
      </p:pic>
      <p:sp>
        <p:nvSpPr>
          <p:cNvPr id="2" name="TextBox 1"/>
          <p:cNvSpPr txBox="1"/>
          <p:nvPr/>
        </p:nvSpPr>
        <p:spPr>
          <a:xfrm>
            <a:off x="903514" y="1714054"/>
            <a:ext cx="2952027" cy="369332"/>
          </a:xfrm>
          <a:prstGeom prst="rect">
            <a:avLst/>
          </a:prstGeom>
          <a:noFill/>
        </p:spPr>
        <p:txBody>
          <a:bodyPr wrap="none" rtlCol="0">
            <a:spAutoFit/>
          </a:bodyPr>
          <a:lstStyle/>
          <a:p>
            <a:r>
              <a:rPr lang="en-US" b="1" dirty="0" smtClean="0">
                <a:solidFill>
                  <a:srgbClr val="FF0000"/>
                </a:solidFill>
              </a:rPr>
              <a:t>Single  crystal Cu substrates</a:t>
            </a:r>
            <a:endParaRPr lang="en-US" b="1" dirty="0">
              <a:solidFill>
                <a:srgbClr val="FF0000"/>
              </a:solidFill>
            </a:endParaRPr>
          </a:p>
        </p:txBody>
      </p:sp>
      <p:pic>
        <p:nvPicPr>
          <p:cNvPr id="8" name="Picture 23" descr="JLab_logo_text_white1"/>
          <p:cNvPicPr>
            <a:picLocks noChangeAspect="1" noChangeArrowheads="1"/>
          </p:cNvPicPr>
          <p:nvPr>
            <p:custDataLst>
              <p:tags r:id="rId4"/>
            </p:custDataLst>
          </p:nvPr>
        </p:nvPicPr>
        <p:blipFill>
          <a:blip r:embed="rId8" cstate="print"/>
          <a:srcRect/>
          <a:stretch>
            <a:fillRect/>
          </a:stretch>
        </p:blipFill>
        <p:spPr bwMode="auto">
          <a:xfrm>
            <a:off x="76200" y="6629400"/>
            <a:ext cx="1371600" cy="212336"/>
          </a:xfrm>
          <a:prstGeom prst="rect">
            <a:avLst/>
          </a:prstGeom>
          <a:noFill/>
          <a:ln w="9525">
            <a:noFill/>
            <a:miter lim="800000"/>
            <a:headEnd/>
            <a:tailEnd/>
          </a:ln>
        </p:spPr>
      </p:pic>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55165" y="762000"/>
            <a:ext cx="3407835" cy="2634761"/>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21623" y="3855025"/>
            <a:ext cx="3241377" cy="2506064"/>
          </a:xfrm>
          <a:prstGeom prst="rect">
            <a:avLst/>
          </a:prstGeom>
        </p:spPr>
      </p:pic>
      <p:sp>
        <p:nvSpPr>
          <p:cNvPr id="14" name="TextBox 13"/>
          <p:cNvSpPr txBox="1"/>
          <p:nvPr/>
        </p:nvSpPr>
        <p:spPr>
          <a:xfrm>
            <a:off x="6492192" y="899745"/>
            <a:ext cx="984565" cy="369332"/>
          </a:xfrm>
          <a:prstGeom prst="rect">
            <a:avLst/>
          </a:prstGeom>
          <a:noFill/>
        </p:spPr>
        <p:txBody>
          <a:bodyPr wrap="none" rtlCol="0">
            <a:spAutoFit/>
          </a:bodyPr>
          <a:lstStyle/>
          <a:p>
            <a:r>
              <a:rPr lang="en-US" b="1" dirty="0" smtClean="0">
                <a:solidFill>
                  <a:srgbClr val="FF0000"/>
                </a:solidFill>
              </a:rPr>
              <a:t>Cu (100)</a:t>
            </a:r>
            <a:endParaRPr lang="en-US" b="1" dirty="0">
              <a:solidFill>
                <a:srgbClr val="FF0000"/>
              </a:solidFill>
            </a:endParaRPr>
          </a:p>
        </p:txBody>
      </p:sp>
      <p:sp>
        <p:nvSpPr>
          <p:cNvPr id="15" name="TextBox 14"/>
          <p:cNvSpPr txBox="1"/>
          <p:nvPr/>
        </p:nvSpPr>
        <p:spPr>
          <a:xfrm>
            <a:off x="7476757" y="5409207"/>
            <a:ext cx="979755" cy="369332"/>
          </a:xfrm>
          <a:prstGeom prst="rect">
            <a:avLst/>
          </a:prstGeom>
          <a:noFill/>
        </p:spPr>
        <p:txBody>
          <a:bodyPr wrap="none" rtlCol="0">
            <a:spAutoFit/>
          </a:bodyPr>
          <a:lstStyle/>
          <a:p>
            <a:r>
              <a:rPr lang="en-US" b="1" dirty="0" smtClean="0">
                <a:solidFill>
                  <a:srgbClr val="FF0000"/>
                </a:solidFill>
              </a:rPr>
              <a:t>Cu (110)</a:t>
            </a:r>
            <a:endParaRPr lang="en-US" b="1" dirty="0">
              <a:solidFill>
                <a:srgbClr val="FF0000"/>
              </a:solidFill>
            </a:endParaRPr>
          </a:p>
        </p:txBody>
      </p:sp>
    </p:spTree>
    <p:custDataLst>
      <p:tags r:id="rId1"/>
    </p:custDataLst>
    <p:extLst>
      <p:ext uri="{BB962C8B-B14F-4D97-AF65-F5344CB8AC3E}">
        <p14:creationId xmlns:p14="http://schemas.microsoft.com/office/powerpoint/2010/main" val="1849278285"/>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p:cNvSpPr>
            <a:spLocks noGrp="1"/>
          </p:cNvSpPr>
          <p:nvPr>
            <p:ph type="ftr" sz="quarter" idx="11"/>
            <p:custDataLst>
              <p:tags r:id="rId2"/>
            </p:custDataLst>
          </p:nvPr>
        </p:nvSpPr>
        <p:spPr>
          <a:xfrm>
            <a:off x="457200" y="6492875"/>
            <a:ext cx="8229600" cy="365125"/>
          </a:xfrm>
        </p:spPr>
        <p:txBody>
          <a:bodyPr/>
          <a:lstStyle/>
          <a:p>
            <a:r>
              <a:rPr lang="en-US" smtClean="0"/>
              <a:t>A-M Valente-Feliciano  - TFSRF 2012, 07/18/2012</a:t>
            </a:r>
            <a:endParaRPr lang="en-US" dirty="0"/>
          </a:p>
        </p:txBody>
      </p:sp>
      <p:sp>
        <p:nvSpPr>
          <p:cNvPr id="11" name="Title 1"/>
          <p:cNvSpPr txBox="1">
            <a:spLocks/>
          </p:cNvSpPr>
          <p:nvPr>
            <p:custDataLst>
              <p:tags r:id="rId3"/>
            </p:custDataLst>
          </p:nvPr>
        </p:nvSpPr>
        <p:spPr>
          <a:xfrm>
            <a:off x="381000" y="0"/>
            <a:ext cx="8382000" cy="914400"/>
          </a:xfrm>
          <a:prstGeom prst="rect">
            <a:avLst/>
          </a:prstGeom>
        </p:spPr>
        <p:txBody>
          <a:bodyPr vert="horz" anchor="t">
            <a:noAutofit/>
          </a:bodyPr>
          <a:lstStyle>
            <a:lvl1pPr algn="l" rtl="0" eaLnBrk="1" latinLnBrk="0" hangingPunct="1">
              <a:spcBef>
                <a:spcPct val="0"/>
              </a:spcBef>
              <a:buNone/>
              <a:defRPr sz="4000" kern="1200" spc="-150" baseline="0">
                <a:solidFill>
                  <a:schemeClr val="tx1"/>
                </a:solidFill>
                <a:effectLst>
                  <a:outerShdw blurRad="50800" dist="50800" dir="2700000" algn="tl" rotWithShape="0">
                    <a:srgbClr val="000000">
                      <a:alpha val="43137"/>
                    </a:srgbClr>
                  </a:outerShdw>
                </a:effectLst>
                <a:latin typeface="+mj-lt"/>
                <a:ea typeface="+mj-ea"/>
                <a:cs typeface="+mj-cs"/>
              </a:defRPr>
            </a:lvl1pPr>
            <a:extLst/>
          </a:lstStyle>
          <a:p>
            <a:r>
              <a:rPr lang="en-US" b="1" dirty="0" smtClean="0">
                <a:solidFill>
                  <a:srgbClr val="FF0000"/>
                </a:solidFill>
              </a:rPr>
              <a:t>Nb films </a:t>
            </a:r>
            <a:r>
              <a:rPr lang="en-US" b="1" dirty="0" smtClean="0">
                <a:solidFill>
                  <a:srgbClr val="FF0000"/>
                </a:solidFill>
              </a:rPr>
              <a:t>on  </a:t>
            </a:r>
            <a:r>
              <a:rPr lang="en-US" b="1" dirty="0" smtClean="0">
                <a:solidFill>
                  <a:srgbClr val="FF0000"/>
                </a:solidFill>
              </a:rPr>
              <a:t>Cu </a:t>
            </a:r>
            <a:r>
              <a:rPr lang="en-US" b="1" dirty="0" smtClean="0">
                <a:solidFill>
                  <a:srgbClr val="FF0000"/>
                </a:solidFill>
              </a:rPr>
              <a:t>substrates - RRR</a:t>
            </a:r>
            <a:endParaRPr lang="en-US" b="1" dirty="0">
              <a:solidFill>
                <a:srgbClr val="FF0000"/>
              </a:solidFill>
            </a:endParaRPr>
          </a:p>
        </p:txBody>
      </p:sp>
      <p:sp>
        <p:nvSpPr>
          <p:cNvPr id="2" name="TextBox 1"/>
          <p:cNvSpPr txBox="1"/>
          <p:nvPr/>
        </p:nvSpPr>
        <p:spPr>
          <a:xfrm>
            <a:off x="4572000" y="1029273"/>
            <a:ext cx="3345788" cy="646331"/>
          </a:xfrm>
          <a:prstGeom prst="rect">
            <a:avLst/>
          </a:prstGeom>
          <a:noFill/>
        </p:spPr>
        <p:txBody>
          <a:bodyPr wrap="none" rtlCol="0">
            <a:spAutoFit/>
          </a:bodyPr>
          <a:lstStyle/>
          <a:p>
            <a:r>
              <a:rPr lang="en-US" b="1" dirty="0" smtClean="0">
                <a:solidFill>
                  <a:srgbClr val="FF0000"/>
                </a:solidFill>
              </a:rPr>
              <a:t>Large grain Cu substrates</a:t>
            </a:r>
          </a:p>
          <a:p>
            <a:r>
              <a:rPr lang="en-US" b="1" dirty="0" smtClean="0">
                <a:solidFill>
                  <a:srgbClr val="FF0000"/>
                </a:solidFill>
              </a:rPr>
              <a:t>(Heat Treated @ 1000°c ex-situ)</a:t>
            </a:r>
            <a:endParaRPr lang="en-US" b="1" dirty="0">
              <a:solidFill>
                <a:srgbClr val="FF0000"/>
              </a:solidFill>
            </a:endParaRPr>
          </a:p>
        </p:txBody>
      </p:sp>
      <p:pic>
        <p:nvPicPr>
          <p:cNvPr id="8" name="Picture 23" descr="JLab_logo_text_white1"/>
          <p:cNvPicPr>
            <a:picLocks noChangeAspect="1" noChangeArrowheads="1"/>
          </p:cNvPicPr>
          <p:nvPr>
            <p:custDataLst>
              <p:tags r:id="rId4"/>
            </p:custDataLst>
          </p:nvPr>
        </p:nvPicPr>
        <p:blipFill>
          <a:blip r:embed="rId7" cstate="print"/>
          <a:srcRect/>
          <a:stretch>
            <a:fillRect/>
          </a:stretch>
        </p:blipFill>
        <p:spPr bwMode="auto">
          <a:xfrm>
            <a:off x="76200" y="6629400"/>
            <a:ext cx="1371600" cy="212336"/>
          </a:xfrm>
          <a:prstGeom prst="rect">
            <a:avLst/>
          </a:prstGeom>
          <a:noFill/>
          <a:ln w="9525">
            <a:noFill/>
            <a:miter lim="800000"/>
            <a:headEnd/>
            <a:tailEnd/>
          </a:ln>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5272" y="879231"/>
            <a:ext cx="4366727" cy="3376126"/>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37978" y="3204492"/>
            <a:ext cx="4429822" cy="3424908"/>
          </a:xfrm>
          <a:prstGeom prst="rect">
            <a:avLst/>
          </a:prstGeom>
        </p:spPr>
      </p:pic>
      <p:sp>
        <p:nvSpPr>
          <p:cNvPr id="13" name="TextBox 12"/>
          <p:cNvSpPr txBox="1"/>
          <p:nvPr/>
        </p:nvSpPr>
        <p:spPr>
          <a:xfrm>
            <a:off x="1867385" y="6019800"/>
            <a:ext cx="2556084" cy="369332"/>
          </a:xfrm>
          <a:prstGeom prst="rect">
            <a:avLst/>
          </a:prstGeom>
          <a:noFill/>
        </p:spPr>
        <p:txBody>
          <a:bodyPr wrap="none" rtlCol="0">
            <a:spAutoFit/>
          </a:bodyPr>
          <a:lstStyle/>
          <a:p>
            <a:r>
              <a:rPr lang="en-US" b="1" dirty="0" smtClean="0">
                <a:solidFill>
                  <a:srgbClr val="FF0000"/>
                </a:solidFill>
              </a:rPr>
              <a:t>Fine </a:t>
            </a:r>
            <a:r>
              <a:rPr lang="en-US" b="1" dirty="0" smtClean="0">
                <a:solidFill>
                  <a:srgbClr val="FF0000"/>
                </a:solidFill>
              </a:rPr>
              <a:t>grain Cu substrates</a:t>
            </a:r>
            <a:endParaRPr lang="en-US" b="1" dirty="0">
              <a:solidFill>
                <a:srgbClr val="FF0000"/>
              </a:solidFill>
            </a:endParaRPr>
          </a:p>
        </p:txBody>
      </p:sp>
    </p:spTree>
    <p:custDataLst>
      <p:tags r:id="rId1"/>
    </p:custDataLst>
    <p:extLst>
      <p:ext uri="{BB962C8B-B14F-4D97-AF65-F5344CB8AC3E}">
        <p14:creationId xmlns:p14="http://schemas.microsoft.com/office/powerpoint/2010/main" val="1842051437"/>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p:cNvSpPr>
            <a:spLocks noGrp="1"/>
          </p:cNvSpPr>
          <p:nvPr>
            <p:ph type="ftr" sz="quarter" idx="11"/>
            <p:custDataLst>
              <p:tags r:id="rId2"/>
            </p:custDataLst>
          </p:nvPr>
        </p:nvSpPr>
        <p:spPr>
          <a:xfrm>
            <a:off x="457200" y="6492875"/>
            <a:ext cx="8229600" cy="365125"/>
          </a:xfrm>
        </p:spPr>
        <p:txBody>
          <a:bodyPr/>
          <a:lstStyle/>
          <a:p>
            <a:r>
              <a:rPr lang="en-US" smtClean="0"/>
              <a:t>A-M Valente-Feliciano  - TFSRF 2012, 07/18/2012</a:t>
            </a:r>
            <a:endParaRPr lang="en-US" dirty="0"/>
          </a:p>
        </p:txBody>
      </p:sp>
      <p:sp>
        <p:nvSpPr>
          <p:cNvPr id="11" name="Title 1"/>
          <p:cNvSpPr txBox="1">
            <a:spLocks/>
          </p:cNvSpPr>
          <p:nvPr>
            <p:custDataLst>
              <p:tags r:id="rId3"/>
            </p:custDataLst>
          </p:nvPr>
        </p:nvSpPr>
        <p:spPr>
          <a:xfrm>
            <a:off x="381000" y="0"/>
            <a:ext cx="8382000" cy="914400"/>
          </a:xfrm>
          <a:prstGeom prst="rect">
            <a:avLst/>
          </a:prstGeom>
        </p:spPr>
        <p:txBody>
          <a:bodyPr vert="horz" anchor="t">
            <a:noAutofit/>
          </a:bodyPr>
          <a:lstStyle>
            <a:lvl1pPr algn="l" rtl="0" eaLnBrk="1" latinLnBrk="0" hangingPunct="1">
              <a:spcBef>
                <a:spcPct val="0"/>
              </a:spcBef>
              <a:buNone/>
              <a:defRPr sz="4000" kern="1200" spc="-150" baseline="0">
                <a:solidFill>
                  <a:schemeClr val="tx1"/>
                </a:solidFill>
                <a:effectLst>
                  <a:outerShdw blurRad="50800" dist="50800" dir="2700000" algn="tl" rotWithShape="0">
                    <a:srgbClr val="000000">
                      <a:alpha val="43137"/>
                    </a:srgbClr>
                  </a:outerShdw>
                </a:effectLst>
                <a:latin typeface="+mj-lt"/>
                <a:ea typeface="+mj-ea"/>
                <a:cs typeface="+mj-cs"/>
              </a:defRPr>
            </a:lvl1pPr>
            <a:extLst/>
          </a:lstStyle>
          <a:p>
            <a:r>
              <a:rPr lang="en-US" b="1" dirty="0" smtClean="0">
                <a:solidFill>
                  <a:srgbClr val="FF0000"/>
                </a:solidFill>
              </a:rPr>
              <a:t>Nb films on Cu substrates</a:t>
            </a:r>
            <a:endParaRPr lang="en-US" b="1" dirty="0">
              <a:solidFill>
                <a:srgbClr val="FF0000"/>
              </a:solidFill>
            </a:endParaRPr>
          </a:p>
        </p:txBody>
      </p:sp>
      <p:graphicFrame>
        <p:nvGraphicFramePr>
          <p:cNvPr id="13" name="Table 12"/>
          <p:cNvGraphicFramePr>
            <a:graphicFrameLocks noGrp="1"/>
          </p:cNvGraphicFramePr>
          <p:nvPr>
            <p:custDataLst>
              <p:tags r:id="rId4"/>
            </p:custDataLst>
            <p:extLst>
              <p:ext uri="{D42A27DB-BD31-4B8C-83A1-F6EECF244321}">
                <p14:modId xmlns:p14="http://schemas.microsoft.com/office/powerpoint/2010/main" val="3443312733"/>
              </p:ext>
            </p:extLst>
          </p:nvPr>
        </p:nvGraphicFramePr>
        <p:xfrm>
          <a:off x="2895600" y="838200"/>
          <a:ext cx="3420035" cy="3557905"/>
        </p:xfrm>
        <a:graphic>
          <a:graphicData uri="http://schemas.openxmlformats.org/drawingml/2006/table">
            <a:tbl>
              <a:tblPr>
                <a:effectLst>
                  <a:outerShdw blurRad="381000" dist="38100" dir="8100000" algn="tr" rotWithShape="0">
                    <a:schemeClr val="tx1">
                      <a:alpha val="40000"/>
                    </a:schemeClr>
                  </a:outerShdw>
                </a:effectLst>
              </a:tblPr>
              <a:tblGrid>
                <a:gridCol w="2027765"/>
                <a:gridCol w="1392270"/>
              </a:tblGrid>
              <a:tr h="42454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Times" pitchFamily="18" charset="0"/>
                        </a:rPr>
                        <a:t>Substrate</a:t>
                      </a:r>
                    </a:p>
                  </a:txBody>
                  <a:tcPr marL="137160" marR="137160" marT="137160" marB="137160" anchor="ctr" anchorCtr="1"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Times" pitchFamily="18" charset="0"/>
                        </a:rPr>
                        <a:t>RRR</a:t>
                      </a:r>
                    </a:p>
                  </a:txBody>
                  <a:tcPr marL="137160" marR="137160" marT="137160" marB="137160" anchor="ctr" anchorCtr="1"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r>
              <a:tr h="426720">
                <a:tc gridSpan="2">
                  <a:txBody>
                    <a:body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mj-lt"/>
                        </a:rPr>
                        <a:t>Single crystal</a:t>
                      </a:r>
                    </a:p>
                  </a:txBody>
                  <a:tcPr marL="137160" marR="137160" marT="137160" marB="13716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hMerge="1">
                  <a:txBody>
                    <a:bodyPr/>
                    <a:lstStyle/>
                    <a:p>
                      <a:pPr algn="ctr"/>
                      <a:endParaRPr kumimoji="0" lang="en-US" sz="2000" b="1" i="0" u="none" strike="noStrike" cap="none" normalizeH="0" baseline="0" dirty="0" smtClean="0">
                        <a:ln>
                          <a:noFill/>
                        </a:ln>
                        <a:solidFill>
                          <a:schemeClr val="tx1"/>
                        </a:solidFill>
                        <a:effectLst/>
                        <a:latin typeface="+mj-lt"/>
                      </a:endParaRPr>
                    </a:p>
                  </a:txBody>
                  <a:tcPr marL="137160" marR="137160" marT="137160" marB="13716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r>
              <a:tr h="365760">
                <a:tc>
                  <a:txBody>
                    <a:bodyPr/>
                    <a:lstStyle/>
                    <a:p>
                      <a:pPr marL="0" marR="0" lvl="0" indent="0" algn="ct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normalizeH="0" baseline="0" dirty="0" smtClean="0">
                          <a:ln>
                            <a:noFill/>
                          </a:ln>
                          <a:solidFill>
                            <a:schemeClr val="tx1"/>
                          </a:solidFill>
                          <a:effectLst/>
                          <a:latin typeface="+mn-lt"/>
                          <a:ea typeface="+mn-ea"/>
                          <a:cs typeface="+mn-cs"/>
                        </a:rPr>
                        <a:t>Cu (100)</a:t>
                      </a:r>
                    </a:p>
                  </a:txBody>
                  <a:tcPr marL="137160" marR="137160" marT="137160" marB="13716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algn="ctr">
                        <a:lnSpc>
                          <a:spcPts val="1200"/>
                        </a:lnSpc>
                      </a:pPr>
                      <a:r>
                        <a:rPr kumimoji="0" lang="en-US" sz="1800" b="1" i="0" u="none" strike="noStrike" cap="none" normalizeH="0" baseline="0" dirty="0" smtClean="0">
                          <a:ln>
                            <a:noFill/>
                          </a:ln>
                          <a:solidFill>
                            <a:srgbClr val="FF0000"/>
                          </a:solidFill>
                          <a:effectLst/>
                          <a:latin typeface="+mj-lt"/>
                        </a:rPr>
                        <a:t>129</a:t>
                      </a:r>
                    </a:p>
                  </a:txBody>
                  <a:tcPr marL="137160" marR="137160" marT="137160" marB="13716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r>
              <a:tr h="365760">
                <a:tc>
                  <a:txBody>
                    <a:bodyPr/>
                    <a:lstStyle/>
                    <a:p>
                      <a:pPr marL="0" marR="0" lvl="0" indent="0" algn="ct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normalizeH="0" baseline="0" dirty="0" smtClean="0">
                          <a:ln>
                            <a:noFill/>
                          </a:ln>
                          <a:solidFill>
                            <a:schemeClr val="tx1"/>
                          </a:solidFill>
                          <a:effectLst/>
                          <a:latin typeface="+mn-lt"/>
                          <a:ea typeface="+mn-ea"/>
                          <a:cs typeface="+mn-cs"/>
                        </a:rPr>
                        <a:t>Cu (110)</a:t>
                      </a:r>
                    </a:p>
                  </a:txBody>
                  <a:tcPr marL="137160" marR="137160" marT="137160" marB="13716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algn="ctr">
                        <a:lnSpc>
                          <a:spcPts val="1200"/>
                        </a:lnSpc>
                      </a:pPr>
                      <a:r>
                        <a:rPr kumimoji="0" lang="en-US" sz="1800" b="1" i="0" u="none" strike="noStrike" cap="none" normalizeH="0" baseline="0" dirty="0" smtClean="0">
                          <a:ln>
                            <a:noFill/>
                          </a:ln>
                          <a:solidFill>
                            <a:srgbClr val="FF0000"/>
                          </a:solidFill>
                          <a:effectLst/>
                          <a:latin typeface="+mj-lt"/>
                        </a:rPr>
                        <a:t>275</a:t>
                      </a:r>
                    </a:p>
                  </a:txBody>
                  <a:tcPr marL="137160" marR="137160" marT="137160" marB="13716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r>
              <a:tr h="365760">
                <a:tc>
                  <a:txBody>
                    <a:body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mj-lt"/>
                        </a:rPr>
                        <a:t>Cu (111)</a:t>
                      </a:r>
                    </a:p>
                  </a:txBody>
                  <a:tcPr marL="137160" marR="137160" marT="137160" marB="13716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algn="ctr">
                        <a:lnSpc>
                          <a:spcPts val="1200"/>
                        </a:lnSpc>
                      </a:pPr>
                      <a:r>
                        <a:rPr lang="en-US" sz="1800" b="1" dirty="0" smtClean="0">
                          <a:solidFill>
                            <a:srgbClr val="FF0000"/>
                          </a:solidFill>
                          <a:latin typeface="+mj-lt"/>
                        </a:rPr>
                        <a:t>242</a:t>
                      </a:r>
                      <a:endParaRPr kumimoji="0" lang="en-US" sz="1800" b="1" i="0" u="none" strike="noStrike" cap="none" normalizeH="0" baseline="0" dirty="0" smtClean="0">
                        <a:ln>
                          <a:noFill/>
                        </a:ln>
                        <a:solidFill>
                          <a:srgbClr val="FF0000"/>
                        </a:solidFill>
                        <a:effectLst/>
                        <a:latin typeface="+mj-lt"/>
                      </a:endParaRPr>
                    </a:p>
                  </a:txBody>
                  <a:tcPr marL="137160" marR="137160" marT="137160" marB="13716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r>
              <a:tr h="424543">
                <a:tc gridSpan="2">
                  <a:txBody>
                    <a:body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mj-lt"/>
                        </a:rPr>
                        <a:t>Polycrystalline</a:t>
                      </a:r>
                    </a:p>
                  </a:txBody>
                  <a:tcPr marL="137160" marR="137160" marT="137160" marB="13716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hMerge="1">
                  <a:txBody>
                    <a:bodyPr/>
                    <a:lstStyle/>
                    <a:p>
                      <a:pPr algn="ctr"/>
                      <a:endParaRPr kumimoji="0" lang="en-US" sz="2000" b="1" i="0" u="none" strike="noStrike" cap="none" normalizeH="0" baseline="0" dirty="0" smtClean="0">
                        <a:ln>
                          <a:noFill/>
                        </a:ln>
                        <a:solidFill>
                          <a:schemeClr val="tx1"/>
                        </a:solidFill>
                        <a:effectLst/>
                        <a:latin typeface="+mj-lt"/>
                      </a:endParaRPr>
                    </a:p>
                  </a:txBody>
                  <a:tcPr marL="137160" marR="137160" marT="137160" marB="13716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r>
              <a:tr h="424543">
                <a:tc>
                  <a:txBody>
                    <a:body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mj-lt"/>
                        </a:rPr>
                        <a:t>Cu fine grains</a:t>
                      </a:r>
                    </a:p>
                  </a:txBody>
                  <a:tcPr marL="137160" marR="137160" marT="137160" marB="13716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algn="ctr">
                        <a:lnSpc>
                          <a:spcPts val="1200"/>
                        </a:lnSpc>
                      </a:pPr>
                      <a:r>
                        <a:rPr kumimoji="0" lang="en-US" sz="1800" b="1" i="0" u="none" strike="noStrike" cap="none" normalizeH="0" baseline="0" dirty="0" smtClean="0">
                          <a:ln>
                            <a:noFill/>
                          </a:ln>
                          <a:solidFill>
                            <a:schemeClr val="tx1"/>
                          </a:solidFill>
                          <a:effectLst/>
                          <a:latin typeface="+mj-lt"/>
                        </a:rPr>
                        <a:t>150</a:t>
                      </a:r>
                      <a:endParaRPr kumimoji="0" lang="en-US" sz="1800" b="1" i="0" u="none" strike="noStrike" cap="none" normalizeH="0" baseline="0" dirty="0" smtClean="0">
                        <a:ln>
                          <a:noFill/>
                        </a:ln>
                        <a:solidFill>
                          <a:schemeClr val="tx1"/>
                        </a:solidFill>
                        <a:effectLst/>
                        <a:latin typeface="+mj-lt"/>
                      </a:endParaRPr>
                    </a:p>
                  </a:txBody>
                  <a:tcPr marL="137160" marR="137160" marT="137160" marB="13716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r>
              <a:tr h="424543">
                <a:tc>
                  <a:txBody>
                    <a:body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mj-lt"/>
                        </a:rPr>
                        <a:t>Cu large grains</a:t>
                      </a:r>
                    </a:p>
                  </a:txBody>
                  <a:tcPr marL="137160" marR="137160" marT="137160" marB="13716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algn="ctr">
                        <a:lnSpc>
                          <a:spcPts val="1200"/>
                        </a:lnSpc>
                      </a:pPr>
                      <a:r>
                        <a:rPr kumimoji="0" lang="en-US" sz="1800" b="1" i="0" u="none" strike="noStrike" cap="none" normalizeH="0" baseline="0" dirty="0" smtClean="0">
                          <a:ln>
                            <a:noFill/>
                          </a:ln>
                          <a:solidFill>
                            <a:srgbClr val="FF0000"/>
                          </a:solidFill>
                          <a:effectLst/>
                          <a:latin typeface="+mj-lt"/>
                        </a:rPr>
                        <a:t>289</a:t>
                      </a:r>
                    </a:p>
                  </a:txBody>
                  <a:tcPr marL="137160" marR="137160" marT="137160" marB="13716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r>
            </a:tbl>
          </a:graphicData>
        </a:graphic>
      </p:graphicFrame>
      <p:sp>
        <p:nvSpPr>
          <p:cNvPr id="7" name="TextBox 6"/>
          <p:cNvSpPr txBox="1"/>
          <p:nvPr/>
        </p:nvSpPr>
        <p:spPr>
          <a:xfrm>
            <a:off x="152400" y="4598075"/>
            <a:ext cx="8839200" cy="2031325"/>
          </a:xfrm>
          <a:prstGeom prst="rect">
            <a:avLst/>
          </a:prstGeom>
          <a:noFill/>
        </p:spPr>
        <p:txBody>
          <a:bodyPr wrap="square" rtlCol="0">
            <a:spAutoFit/>
          </a:bodyPr>
          <a:lstStyle/>
          <a:p>
            <a:r>
              <a:rPr lang="en-US" dirty="0" smtClean="0"/>
              <a:t>High RRR are also achieved  on Cu substrates both mono-crystalline  and polycrystalline.</a:t>
            </a:r>
          </a:p>
          <a:p>
            <a:r>
              <a:rPr lang="en-US" dirty="0" smtClean="0"/>
              <a:t>Some </a:t>
            </a:r>
            <a:r>
              <a:rPr lang="en-US" dirty="0"/>
              <a:t>dependence of RRR on the incident ion energy is observed. However, additional studies are necessary due to the strong influence of substrate crystalline quality on the resulting film structure. Similar high RRR values  are achieved for both single crystal and polycrystalline substrates, suggesting that the presence of grain boundaries is not necessarily detrimental.</a:t>
            </a:r>
          </a:p>
          <a:p>
            <a:endParaRPr lang="en-US" dirty="0"/>
          </a:p>
        </p:txBody>
      </p:sp>
      <p:pic>
        <p:nvPicPr>
          <p:cNvPr id="8" name="Picture 23" descr="JLab_logo_text_white1"/>
          <p:cNvPicPr>
            <a:picLocks noChangeAspect="1" noChangeArrowheads="1"/>
          </p:cNvPicPr>
          <p:nvPr>
            <p:custDataLst>
              <p:tags r:id="rId5"/>
            </p:custDataLst>
          </p:nvPr>
        </p:nvPicPr>
        <p:blipFill>
          <a:blip r:embed="rId8" cstate="print"/>
          <a:srcRect/>
          <a:stretch>
            <a:fillRect/>
          </a:stretch>
        </p:blipFill>
        <p:spPr bwMode="auto">
          <a:xfrm>
            <a:off x="76200" y="6629400"/>
            <a:ext cx="1371600" cy="212336"/>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198772196"/>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custDataLst>
              <p:tags r:id="rId3"/>
            </p:custDataLst>
          </p:nvPr>
        </p:nvSpPr>
        <p:spPr>
          <a:xfrm>
            <a:off x="685800" y="76200"/>
            <a:ext cx="7772400" cy="609600"/>
          </a:xfrm>
        </p:spPr>
        <p:txBody>
          <a:bodyPr/>
          <a:lstStyle/>
          <a:p>
            <a:pPr algn="ctr"/>
            <a:r>
              <a:rPr lang="en-US" b="1" cap="small" dirty="0" smtClean="0">
                <a:solidFill>
                  <a:srgbClr val="FF0000"/>
                </a:solidFill>
              </a:rPr>
              <a:t>RF Performance  of ECR Nb films</a:t>
            </a:r>
            <a:endParaRPr lang="en-US" b="1" cap="small" dirty="0">
              <a:solidFill>
                <a:srgbClr val="FF0000"/>
              </a:solidFill>
            </a:endParaRPr>
          </a:p>
        </p:txBody>
      </p:sp>
      <p:pic>
        <p:nvPicPr>
          <p:cNvPr id="6" name="Picture 12" descr="D:\SIC\Scheme\SIC2ndGen.bmp"/>
          <p:cNvPicPr>
            <a:picLocks noChangeAspect="1" noChangeArrowheads="1"/>
          </p:cNvPicPr>
          <p:nvPr>
            <p:custDataLst>
              <p:tags r:id="rId4"/>
            </p:custDataLst>
          </p:nvPr>
        </p:nvPicPr>
        <p:blipFill>
          <a:blip r:embed="rId9" cstate="print"/>
          <a:stretch>
            <a:fillRect/>
          </a:stretch>
        </p:blipFill>
        <p:spPr bwMode="auto">
          <a:xfrm>
            <a:off x="37975" y="761999"/>
            <a:ext cx="2248025" cy="2520907"/>
          </a:xfrm>
          <a:prstGeom prst="rect">
            <a:avLst/>
          </a:prstGeom>
          <a:noFill/>
        </p:spPr>
      </p:pic>
      <p:sp>
        <p:nvSpPr>
          <p:cNvPr id="7" name="Rectangle 6"/>
          <p:cNvSpPr/>
          <p:nvPr>
            <p:custDataLst>
              <p:tags r:id="rId5"/>
            </p:custDataLst>
          </p:nvPr>
        </p:nvSpPr>
        <p:spPr>
          <a:xfrm>
            <a:off x="152400" y="3276600"/>
            <a:ext cx="2133600" cy="3323987"/>
          </a:xfrm>
          <a:prstGeom prst="rect">
            <a:avLst/>
          </a:prstGeom>
          <a:ln w="25400">
            <a:noFill/>
          </a:ln>
        </p:spPr>
        <p:txBody>
          <a:bodyPr wrap="square">
            <a:spAutoFit/>
          </a:bodyPr>
          <a:lstStyle/>
          <a:p>
            <a:pPr algn="l">
              <a:buNone/>
            </a:pPr>
            <a:r>
              <a:rPr lang="en-US" sz="1400" dirty="0" smtClean="0"/>
              <a:t>One of the parameters                                                                                  of choice for evaluating SRF surfaces is the surface resistance below T</a:t>
            </a:r>
            <a:r>
              <a:rPr lang="en-US" sz="1400" baseline="-25000" dirty="0" smtClean="0"/>
              <a:t>c</a:t>
            </a:r>
            <a:r>
              <a:rPr lang="en-US" sz="1400" dirty="0" smtClean="0"/>
              <a:t>.</a:t>
            </a:r>
          </a:p>
          <a:p>
            <a:pPr algn="l">
              <a:buNone/>
            </a:pPr>
            <a:r>
              <a:rPr lang="en-US" sz="1400" dirty="0" smtClean="0"/>
              <a:t>A series of surface resistance measurements  in a 7.5 GHz sapphire-loaded TE011 cavity [10] is under way for films coated simultaneously with those for which the RRR values are presented, both on polycrystalline  Cu and single crystal sapphire substrates</a:t>
            </a:r>
          </a:p>
        </p:txBody>
      </p:sp>
      <p:graphicFrame>
        <p:nvGraphicFramePr>
          <p:cNvPr id="1026" name="Object 2"/>
          <p:cNvGraphicFramePr>
            <a:graphicFrameLocks noChangeAspect="1"/>
          </p:cNvGraphicFramePr>
          <p:nvPr/>
        </p:nvGraphicFramePr>
        <p:xfrm>
          <a:off x="2362200" y="1219200"/>
          <a:ext cx="6476999" cy="5198048"/>
        </p:xfrm>
        <a:graphic>
          <a:graphicData uri="http://schemas.openxmlformats.org/presentationml/2006/ole">
            <mc:AlternateContent xmlns:mc="http://schemas.openxmlformats.org/markup-compatibility/2006">
              <mc:Choice xmlns:v="urn:schemas-microsoft-com:vml" Requires="v">
                <p:oleObj spid="_x0000_s4187" name="Graph" r:id="rId10" imgW="3941674" imgH="2987040" progId="Origin50.Graph">
                  <p:embed/>
                </p:oleObj>
              </mc:Choice>
              <mc:Fallback>
                <p:oleObj name="Graph" r:id="rId10" imgW="3941674" imgH="2987040" progId="Origin50.Graph">
                  <p:embed/>
                  <p:pic>
                    <p:nvPicPr>
                      <p:cNvPr id="0" name="Picture 7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62200" y="1219200"/>
                        <a:ext cx="6476999" cy="5198048"/>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Footer Placeholder 1"/>
          <p:cNvSpPr>
            <a:spLocks noGrp="1"/>
          </p:cNvSpPr>
          <p:nvPr>
            <p:ph type="ftr" sz="quarter" idx="11"/>
          </p:nvPr>
        </p:nvSpPr>
        <p:spPr/>
        <p:txBody>
          <a:bodyPr/>
          <a:lstStyle/>
          <a:p>
            <a:pPr algn="ctr"/>
            <a:r>
              <a:rPr lang="en-US" smtClean="0"/>
              <a:t>A-M Valente-Feliciano  - TFSRF 2012, 07/18/2012</a:t>
            </a:r>
            <a:endParaRPr lang="en-US" dirty="0"/>
          </a:p>
        </p:txBody>
      </p:sp>
      <p:pic>
        <p:nvPicPr>
          <p:cNvPr id="8" name="Picture 23" descr="JLab_logo_text_white1"/>
          <p:cNvPicPr>
            <a:picLocks noChangeAspect="1" noChangeArrowheads="1"/>
          </p:cNvPicPr>
          <p:nvPr>
            <p:custDataLst>
              <p:tags r:id="rId6"/>
            </p:custDataLst>
          </p:nvPr>
        </p:nvPicPr>
        <p:blipFill>
          <a:blip r:embed="rId12" cstate="print"/>
          <a:srcRect/>
          <a:stretch>
            <a:fillRect/>
          </a:stretch>
        </p:blipFill>
        <p:spPr bwMode="auto">
          <a:xfrm>
            <a:off x="76200" y="6629400"/>
            <a:ext cx="1371600" cy="212336"/>
          </a:xfrm>
          <a:prstGeom prst="rect">
            <a:avLst/>
          </a:prstGeom>
          <a:noFill/>
          <a:ln w="9525">
            <a:noFill/>
            <a:miter lim="800000"/>
            <a:headEnd/>
            <a:tailEnd/>
          </a:ln>
        </p:spPr>
      </p:pic>
    </p:spTree>
    <p:custDataLst>
      <p:tags r:id="rId2"/>
    </p:custDataLst>
    <p:extLst>
      <p:ext uri="{BB962C8B-B14F-4D97-AF65-F5344CB8AC3E}">
        <p14:creationId xmlns:p14="http://schemas.microsoft.com/office/powerpoint/2010/main" val="24729635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txBox="1">
            <a:spLocks/>
          </p:cNvSpPr>
          <p:nvPr/>
        </p:nvSpPr>
        <p:spPr>
          <a:xfrm>
            <a:off x="457200" y="0"/>
            <a:ext cx="8382000" cy="609600"/>
          </a:xfrm>
          <a:prstGeom prst="rect">
            <a:avLst/>
          </a:prstGeom>
        </p:spPr>
        <p:txBody>
          <a:bodyPr>
            <a:normAutofit lnSpcReduction="10000"/>
          </a:bodyPr>
          <a:lstStyle>
            <a:extLst/>
          </a:lstStyle>
          <a:p>
            <a:pPr marL="411480" marR="0" lvl="0" indent="-342900" algn="l" defTabSz="914400" rtl="0" eaLnBrk="1" fontAlgn="auto" latinLnBrk="0" hangingPunct="1">
              <a:lnSpc>
                <a:spcPct val="100000"/>
              </a:lnSpc>
              <a:spcBef>
                <a:spcPts val="700"/>
              </a:spcBef>
              <a:spcAft>
                <a:spcPts val="0"/>
              </a:spcAft>
              <a:buClrTx/>
              <a:buSzPct val="95000"/>
              <a:tabLst/>
              <a:defRPr/>
            </a:pPr>
            <a:r>
              <a:rPr kumimoji="0" lang="en-US" sz="36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n-lt"/>
                <a:ea typeface="+mn-ea"/>
                <a:cs typeface="+mn-cs"/>
              </a:rPr>
              <a:t>Niobium Films – towards cavity</a:t>
            </a:r>
            <a:r>
              <a:rPr kumimoji="0" lang="en-US" sz="3600" b="1" i="0" u="none" strike="noStrike" kern="1200" cap="none" spc="0" normalizeH="0" noProof="0" dirty="0" smtClean="0">
                <a:ln>
                  <a:noFill/>
                </a:ln>
                <a:solidFill>
                  <a:srgbClr val="FF0000"/>
                </a:solidFill>
                <a:effectLst>
                  <a:outerShdw blurRad="38100" dist="38100" dir="2700000" algn="tl">
                    <a:srgbClr val="000000">
                      <a:alpha val="43137"/>
                    </a:srgbClr>
                  </a:outerShdw>
                </a:effectLst>
                <a:uLnTx/>
                <a:uFillTx/>
                <a:latin typeface="+mn-lt"/>
                <a:ea typeface="+mn-ea"/>
                <a:cs typeface="+mn-cs"/>
              </a:rPr>
              <a:t> coating</a:t>
            </a:r>
            <a:endParaRPr kumimoji="0" 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n-lt"/>
              <a:ea typeface="+mn-ea"/>
              <a:cs typeface="+mn-cs"/>
            </a:endParaRPr>
          </a:p>
        </p:txBody>
      </p:sp>
      <p:sp>
        <p:nvSpPr>
          <p:cNvPr id="3" name="Rectangle 2"/>
          <p:cNvSpPr/>
          <p:nvPr/>
        </p:nvSpPr>
        <p:spPr>
          <a:xfrm>
            <a:off x="304800" y="-152400"/>
            <a:ext cx="8382000" cy="1754326"/>
          </a:xfrm>
          <a:prstGeom prst="rect">
            <a:avLst/>
          </a:prstGeom>
        </p:spPr>
        <p:txBody>
          <a:bodyPr wrap="square">
            <a:spAutoFit/>
          </a:bodyPr>
          <a:lstStyle/>
          <a:p>
            <a:pPr lvl="1"/>
            <a:endParaRPr lang="en-US" dirty="0" smtClean="0">
              <a:solidFill>
                <a:srgbClr val="FFC000"/>
              </a:solidFill>
            </a:endParaRPr>
          </a:p>
          <a:p>
            <a:pPr lvl="1"/>
            <a:endParaRPr lang="en-US" dirty="0" smtClean="0">
              <a:solidFill>
                <a:srgbClr val="FFC000"/>
              </a:solidFill>
            </a:endParaRPr>
          </a:p>
          <a:p>
            <a:pPr lvl="1"/>
            <a:endParaRPr lang="en-US" dirty="0" smtClean="0"/>
          </a:p>
          <a:p>
            <a:pPr lvl="1"/>
            <a:endParaRPr lang="en-US" dirty="0" smtClean="0"/>
          </a:p>
          <a:p>
            <a:pPr lvl="1"/>
            <a:endParaRPr lang="en-US" dirty="0" smtClean="0"/>
          </a:p>
          <a:p>
            <a:pPr lvl="1"/>
            <a:endParaRPr lang="en-US" dirty="0" smtClean="0"/>
          </a:p>
        </p:txBody>
      </p:sp>
      <p:pic>
        <p:nvPicPr>
          <p:cNvPr id="24" name="Picture 23" descr="ECR-halfcell.jpg"/>
          <p:cNvPicPr>
            <a:picLocks noChangeAspect="1"/>
          </p:cNvPicPr>
          <p:nvPr/>
        </p:nvPicPr>
        <p:blipFill>
          <a:blip r:embed="rId4" cstate="print"/>
          <a:stretch>
            <a:fillRect/>
          </a:stretch>
        </p:blipFill>
        <p:spPr>
          <a:xfrm>
            <a:off x="762000" y="533400"/>
            <a:ext cx="2590800" cy="2566250"/>
          </a:xfrm>
          <a:prstGeom prst="rect">
            <a:avLst/>
          </a:prstGeom>
          <a:gradFill>
            <a:gsLst>
              <a:gs pos="0">
                <a:schemeClr val="bg1"/>
              </a:gs>
              <a:gs pos="50000">
                <a:schemeClr val="accent1">
                  <a:tint val="44500"/>
                  <a:satMod val="160000"/>
                </a:schemeClr>
              </a:gs>
              <a:gs pos="100000">
                <a:schemeClr val="accent1">
                  <a:tint val="23500"/>
                  <a:satMod val="160000"/>
                </a:schemeClr>
              </a:gs>
            </a:gsLst>
            <a:lin ang="5400000" scaled="0"/>
          </a:gradFill>
        </p:spPr>
      </p:pic>
      <p:sp>
        <p:nvSpPr>
          <p:cNvPr id="25" name="TextBox 24"/>
          <p:cNvSpPr txBox="1"/>
          <p:nvPr/>
        </p:nvSpPr>
        <p:spPr>
          <a:xfrm>
            <a:off x="817684" y="2986011"/>
            <a:ext cx="8030260" cy="830997"/>
          </a:xfrm>
          <a:prstGeom prst="rect">
            <a:avLst/>
          </a:prstGeom>
          <a:noFill/>
        </p:spPr>
        <p:txBody>
          <a:bodyPr wrap="square" rtlCol="0">
            <a:spAutoFit/>
          </a:bodyPr>
          <a:lstStyle/>
          <a:p>
            <a:pPr algn="r"/>
            <a:r>
              <a:rPr lang="en-US" sz="1600" dirty="0" smtClean="0"/>
              <a:t>A 2.8Gz half-cell was coated in the ECR chamber: The  film thickness along the cell profile varies from 4</a:t>
            </a:r>
            <a:r>
              <a:rPr lang="en-US" sz="1600" dirty="0" smtClean="0">
                <a:latin typeface="Symbol" pitchFamily="18" charset="2"/>
              </a:rPr>
              <a:t>m</a:t>
            </a:r>
            <a:r>
              <a:rPr lang="en-US" sz="1600" dirty="0" smtClean="0"/>
              <a:t>m (equator) to 6</a:t>
            </a:r>
            <a:r>
              <a:rPr lang="en-US" sz="1600" dirty="0" smtClean="0">
                <a:latin typeface="Symbol" pitchFamily="18" charset="2"/>
              </a:rPr>
              <a:t>m</a:t>
            </a:r>
            <a:r>
              <a:rPr lang="en-US" sz="1600" dirty="0" smtClean="0"/>
              <a:t>m (iris) 		</a:t>
            </a:r>
            <a:r>
              <a:rPr lang="en-US" sz="1600" dirty="0" smtClean="0">
                <a:latin typeface="Calibri"/>
              </a:rPr>
              <a:t>→</a:t>
            </a:r>
            <a:r>
              <a:rPr lang="en-US" sz="1600" dirty="0" smtClean="0"/>
              <a:t>conformality of the ECR process</a:t>
            </a:r>
          </a:p>
          <a:p>
            <a:pPr algn="r"/>
            <a:r>
              <a:rPr lang="en-US" sz="1600" dirty="0" smtClean="0"/>
              <a:t>Note: the substrate is very rough, was only grossly mechanically polished</a:t>
            </a:r>
            <a:endParaRPr lang="en-US" sz="1600" dirty="0"/>
          </a:p>
        </p:txBody>
      </p:sp>
      <p:pic>
        <p:nvPicPr>
          <p:cNvPr id="35" name="Picture 23" descr="JLab_logo_text_white1"/>
          <p:cNvPicPr>
            <a:picLocks noChangeAspect="1" noChangeArrowheads="1"/>
          </p:cNvPicPr>
          <p:nvPr>
            <p:custDataLst>
              <p:tags r:id="rId1"/>
            </p:custDataLst>
          </p:nvPr>
        </p:nvPicPr>
        <p:blipFill>
          <a:blip r:embed="rId5" cstate="print"/>
          <a:srcRect/>
          <a:stretch>
            <a:fillRect/>
          </a:stretch>
        </p:blipFill>
        <p:spPr bwMode="auto">
          <a:xfrm>
            <a:off x="76200" y="6629400"/>
            <a:ext cx="1371600" cy="212336"/>
          </a:xfrm>
          <a:prstGeom prst="rect">
            <a:avLst/>
          </a:prstGeom>
          <a:noFill/>
          <a:ln w="9525">
            <a:noFill/>
            <a:miter lim="800000"/>
            <a:headEnd/>
            <a:tailEnd/>
          </a:ln>
        </p:spPr>
      </p:pic>
      <p:pic>
        <p:nvPicPr>
          <p:cNvPr id="37" name="Picture 36" descr="DOE.tif"/>
          <p:cNvPicPr>
            <a:picLocks noChangeAspect="1"/>
          </p:cNvPicPr>
          <p:nvPr/>
        </p:nvPicPr>
        <p:blipFill>
          <a:blip r:embed="rId6" cstate="print"/>
          <a:stretch>
            <a:fillRect/>
          </a:stretch>
        </p:blipFill>
        <p:spPr>
          <a:xfrm>
            <a:off x="8610600" y="6400800"/>
            <a:ext cx="474689" cy="457200"/>
          </a:xfrm>
          <a:prstGeom prst="rect">
            <a:avLst/>
          </a:prstGeom>
        </p:spPr>
      </p:pic>
      <p:sp>
        <p:nvSpPr>
          <p:cNvPr id="5" name="Footer Placeholder 4"/>
          <p:cNvSpPr>
            <a:spLocks noGrp="1"/>
          </p:cNvSpPr>
          <p:nvPr>
            <p:ph type="ftr" sz="quarter" idx="11"/>
          </p:nvPr>
        </p:nvSpPr>
        <p:spPr/>
        <p:txBody>
          <a:bodyPr/>
          <a:lstStyle/>
          <a:p>
            <a:r>
              <a:rPr lang="en-US" smtClean="0"/>
              <a:t>A-M Valente-Feliciano  - TFSRF 2012, 07/18/2012</a:t>
            </a:r>
            <a:endParaRPr lang="en-US" dirty="0"/>
          </a:p>
        </p:txBody>
      </p:sp>
      <p:pic>
        <p:nvPicPr>
          <p:cNvPr id="43" name="Picture 42" descr="IMG_3467.JPG"/>
          <p:cNvPicPr>
            <a:picLocks noChangeAspect="1"/>
          </p:cNvPicPr>
          <p:nvPr/>
        </p:nvPicPr>
        <p:blipFill>
          <a:blip r:embed="rId7" cstate="print"/>
          <a:stretch>
            <a:fillRect/>
          </a:stretch>
        </p:blipFill>
        <p:spPr>
          <a:xfrm>
            <a:off x="4343400" y="586154"/>
            <a:ext cx="3429000" cy="2286000"/>
          </a:xfrm>
          <a:prstGeom prst="rect">
            <a:avLst/>
          </a:prstGeom>
        </p:spPr>
      </p:pic>
      <p:sp>
        <p:nvSpPr>
          <p:cNvPr id="44" name="TextBox 43"/>
          <p:cNvSpPr txBox="1"/>
          <p:nvPr/>
        </p:nvSpPr>
        <p:spPr>
          <a:xfrm>
            <a:off x="4477178" y="540097"/>
            <a:ext cx="3161443" cy="369332"/>
          </a:xfrm>
          <a:prstGeom prst="rect">
            <a:avLst/>
          </a:prstGeom>
          <a:noFill/>
        </p:spPr>
        <p:txBody>
          <a:bodyPr wrap="none" rtlCol="0">
            <a:spAutoFit/>
          </a:bodyPr>
          <a:lstStyle/>
          <a:p>
            <a:r>
              <a:rPr lang="en-US" dirty="0" smtClean="0"/>
              <a:t>Cut for thickness measurement</a:t>
            </a:r>
            <a:endParaRPr lang="en-US" dirty="0"/>
          </a:p>
        </p:txBody>
      </p:sp>
      <p:pic>
        <p:nvPicPr>
          <p:cNvPr id="45" name="Picture 44" descr="Nb-on-Cu-cross1-x7000-2meas.jpg"/>
          <p:cNvPicPr>
            <a:picLocks noChangeAspect="1"/>
          </p:cNvPicPr>
          <p:nvPr/>
        </p:nvPicPr>
        <p:blipFill>
          <a:blip r:embed="rId8" cstate="print"/>
          <a:stretch>
            <a:fillRect/>
          </a:stretch>
        </p:blipFill>
        <p:spPr>
          <a:xfrm>
            <a:off x="5304692" y="4155831"/>
            <a:ext cx="3094892" cy="2321169"/>
          </a:xfrm>
          <a:prstGeom prst="rect">
            <a:avLst/>
          </a:prstGeom>
        </p:spPr>
      </p:pic>
      <p:pic>
        <p:nvPicPr>
          <p:cNvPr id="46" name="Picture 45" descr="Nb-on-Cu-cross2-x7000-2meas.jpg"/>
          <p:cNvPicPr>
            <a:picLocks noChangeAspect="1"/>
          </p:cNvPicPr>
          <p:nvPr/>
        </p:nvPicPr>
        <p:blipFill>
          <a:blip r:embed="rId9" cstate="print"/>
          <a:stretch>
            <a:fillRect/>
          </a:stretch>
        </p:blipFill>
        <p:spPr>
          <a:xfrm>
            <a:off x="656492" y="4155831"/>
            <a:ext cx="3094892" cy="2321169"/>
          </a:xfrm>
          <a:prstGeom prst="rect">
            <a:avLst/>
          </a:prstGeom>
        </p:spPr>
      </p:pic>
      <p:graphicFrame>
        <p:nvGraphicFramePr>
          <p:cNvPr id="47" name="Table 46"/>
          <p:cNvGraphicFramePr>
            <a:graphicFrameLocks noGrp="1"/>
          </p:cNvGraphicFramePr>
          <p:nvPr>
            <p:extLst>
              <p:ext uri="{D42A27DB-BD31-4B8C-83A1-F6EECF244321}">
                <p14:modId xmlns:p14="http://schemas.microsoft.com/office/powerpoint/2010/main" val="541789189"/>
              </p:ext>
            </p:extLst>
          </p:nvPr>
        </p:nvGraphicFramePr>
        <p:xfrm>
          <a:off x="2804746" y="3877795"/>
          <a:ext cx="1096107" cy="1371600"/>
        </p:xfrm>
        <a:graphic>
          <a:graphicData uri="http://schemas.openxmlformats.org/drawingml/2006/table">
            <a:tbl>
              <a:tblPr firstRow="1" bandRow="1">
                <a:tableStyleId>{5C22544A-7EE6-4342-B048-85BDC9FD1C3A}</a:tableStyleId>
              </a:tblPr>
              <a:tblGrid>
                <a:gridCol w="469759"/>
                <a:gridCol w="626348"/>
              </a:tblGrid>
              <a:tr h="135245">
                <a:tc>
                  <a:txBody>
                    <a:bodyPr/>
                    <a:lstStyle/>
                    <a:p>
                      <a:r>
                        <a:rPr lang="en-US" sz="600" dirty="0" smtClean="0">
                          <a:solidFill>
                            <a:schemeClr val="bg1"/>
                          </a:solidFill>
                        </a:rPr>
                        <a:t>Location</a:t>
                      </a:r>
                      <a:endParaRPr lang="en-US" sz="600" dirty="0">
                        <a:solidFill>
                          <a:schemeClr val="bg1"/>
                        </a:solidFill>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US" sz="600" dirty="0" smtClean="0">
                          <a:solidFill>
                            <a:schemeClr val="bg1"/>
                          </a:solidFill>
                        </a:rPr>
                        <a:t>Thickness [</a:t>
                      </a:r>
                      <a:r>
                        <a:rPr lang="en-US" sz="600" dirty="0" smtClean="0">
                          <a:solidFill>
                            <a:schemeClr val="bg1"/>
                          </a:solidFill>
                          <a:latin typeface="Symbol" pitchFamily="18" charset="2"/>
                        </a:rPr>
                        <a:t>m</a:t>
                      </a:r>
                      <a:r>
                        <a:rPr lang="en-US" sz="600" dirty="0" smtClean="0">
                          <a:solidFill>
                            <a:schemeClr val="bg1"/>
                          </a:solidFill>
                        </a:rPr>
                        <a:t>m]</a:t>
                      </a:r>
                      <a:endParaRPr lang="en-US" sz="600" dirty="0">
                        <a:solidFill>
                          <a:schemeClr val="bg1"/>
                        </a:solidFill>
                      </a:endParaRP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r>
              <a:tr h="135245">
                <a:tc>
                  <a:txBody>
                    <a:bodyPr/>
                    <a:lstStyle/>
                    <a:p>
                      <a:r>
                        <a:rPr lang="en-US" sz="600" dirty="0" smtClean="0">
                          <a:solidFill>
                            <a:schemeClr val="bg1"/>
                          </a:solidFill>
                        </a:rPr>
                        <a:t>L1</a:t>
                      </a:r>
                      <a:endParaRPr lang="en-US" sz="600" dirty="0">
                        <a:solidFill>
                          <a:schemeClr val="bg1"/>
                        </a:solidFill>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solidFill>
                  </a:tcPr>
                </a:tc>
                <a:tc>
                  <a:txBody>
                    <a:bodyPr/>
                    <a:lstStyle/>
                    <a:p>
                      <a:r>
                        <a:rPr lang="en-US" sz="600" dirty="0" smtClean="0">
                          <a:solidFill>
                            <a:schemeClr val="bg1"/>
                          </a:solidFill>
                        </a:rPr>
                        <a:t>3.804</a:t>
                      </a:r>
                      <a:endParaRPr lang="en-US" sz="600" dirty="0">
                        <a:solidFill>
                          <a:schemeClr val="bg1"/>
                        </a:solidFill>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solidFill>
                  </a:tcPr>
                </a:tc>
              </a:tr>
              <a:tr h="135245">
                <a:tc>
                  <a:txBody>
                    <a:bodyPr/>
                    <a:lstStyle/>
                    <a:p>
                      <a:r>
                        <a:rPr lang="en-US" sz="600" dirty="0" smtClean="0">
                          <a:solidFill>
                            <a:schemeClr val="bg1"/>
                          </a:solidFill>
                        </a:rPr>
                        <a:t>L2</a:t>
                      </a:r>
                      <a:endParaRPr lang="en-US" sz="600" dirty="0">
                        <a:solidFill>
                          <a:schemeClr val="bg1"/>
                        </a:solidFill>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r>
                        <a:rPr lang="en-US" sz="600" dirty="0" smtClean="0">
                          <a:solidFill>
                            <a:schemeClr val="bg1"/>
                          </a:solidFill>
                        </a:rPr>
                        <a:t>4.275</a:t>
                      </a:r>
                      <a:endParaRPr lang="en-US" sz="600" dirty="0">
                        <a:solidFill>
                          <a:schemeClr val="bg1"/>
                        </a:solidFill>
                      </a:endParaRP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r>
              <a:tr h="135245">
                <a:tc>
                  <a:txBody>
                    <a:bodyPr/>
                    <a:lstStyle/>
                    <a:p>
                      <a:r>
                        <a:rPr lang="en-US" sz="600" dirty="0" smtClean="0">
                          <a:solidFill>
                            <a:schemeClr val="bg1"/>
                          </a:solidFill>
                        </a:rPr>
                        <a:t>L3</a:t>
                      </a:r>
                      <a:endParaRPr lang="en-US" sz="600" dirty="0">
                        <a:solidFill>
                          <a:schemeClr val="bg1"/>
                        </a:solidFill>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r>
                        <a:rPr lang="en-US" sz="600" dirty="0" smtClean="0">
                          <a:solidFill>
                            <a:schemeClr val="bg1"/>
                          </a:solidFill>
                        </a:rPr>
                        <a:t>4.200</a:t>
                      </a:r>
                      <a:endParaRPr lang="en-US" sz="600" dirty="0">
                        <a:solidFill>
                          <a:schemeClr val="bg1"/>
                        </a:solidFill>
                      </a:endParaRP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r>
              <a:tr h="135245">
                <a:tc>
                  <a:txBody>
                    <a:bodyPr/>
                    <a:lstStyle/>
                    <a:p>
                      <a:r>
                        <a:rPr lang="en-US" sz="600" dirty="0" smtClean="0">
                          <a:solidFill>
                            <a:schemeClr val="bg1"/>
                          </a:solidFill>
                        </a:rPr>
                        <a:t>L4</a:t>
                      </a:r>
                      <a:endParaRPr lang="en-US" sz="600" dirty="0">
                        <a:solidFill>
                          <a:schemeClr val="bg1"/>
                        </a:solidFill>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r>
                        <a:rPr lang="en-US" sz="600" dirty="0" smtClean="0">
                          <a:solidFill>
                            <a:schemeClr val="bg1"/>
                          </a:solidFill>
                        </a:rPr>
                        <a:t>4.714</a:t>
                      </a:r>
                      <a:endParaRPr lang="en-US" sz="600" dirty="0">
                        <a:solidFill>
                          <a:schemeClr val="bg1"/>
                        </a:solidFill>
                      </a:endParaRP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r>
              <a:tr h="135245">
                <a:tc>
                  <a:txBody>
                    <a:bodyPr/>
                    <a:lstStyle/>
                    <a:p>
                      <a:r>
                        <a:rPr lang="en-US" sz="600" dirty="0" smtClean="0">
                          <a:solidFill>
                            <a:schemeClr val="bg1"/>
                          </a:solidFill>
                        </a:rPr>
                        <a:t>L5</a:t>
                      </a:r>
                      <a:endParaRPr lang="en-US" sz="600" dirty="0">
                        <a:solidFill>
                          <a:schemeClr val="bg1"/>
                        </a:solidFill>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r>
                        <a:rPr lang="en-US" sz="600" dirty="0" smtClean="0">
                          <a:solidFill>
                            <a:schemeClr val="bg1"/>
                          </a:solidFill>
                        </a:rPr>
                        <a:t>5.136</a:t>
                      </a:r>
                      <a:endParaRPr lang="en-US" sz="600" dirty="0">
                        <a:solidFill>
                          <a:schemeClr val="bg1"/>
                        </a:solidFill>
                      </a:endParaRP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r>
              <a:tr h="135245">
                <a:tc>
                  <a:txBody>
                    <a:bodyPr/>
                    <a:lstStyle/>
                    <a:p>
                      <a:r>
                        <a:rPr lang="en-US" sz="600" dirty="0" smtClean="0">
                          <a:solidFill>
                            <a:schemeClr val="bg1"/>
                          </a:solidFill>
                        </a:rPr>
                        <a:t>L6</a:t>
                      </a:r>
                      <a:endParaRPr lang="en-US" sz="600" dirty="0">
                        <a:solidFill>
                          <a:schemeClr val="bg1"/>
                        </a:solidFill>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US" sz="600" dirty="0" smtClean="0">
                          <a:solidFill>
                            <a:schemeClr val="bg1"/>
                          </a:solidFill>
                        </a:rPr>
                        <a:t>4.288</a:t>
                      </a:r>
                      <a:endParaRPr lang="en-US" sz="600" dirty="0">
                        <a:solidFill>
                          <a:schemeClr val="bg1"/>
                        </a:solidFill>
                      </a:endParaRP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r>
            </a:tbl>
          </a:graphicData>
        </a:graphic>
      </p:graphicFrame>
      <p:graphicFrame>
        <p:nvGraphicFramePr>
          <p:cNvPr id="48" name="Table 47"/>
          <p:cNvGraphicFramePr>
            <a:graphicFrameLocks noGrp="1"/>
          </p:cNvGraphicFramePr>
          <p:nvPr>
            <p:extLst>
              <p:ext uri="{D42A27DB-BD31-4B8C-83A1-F6EECF244321}">
                <p14:modId xmlns:p14="http://schemas.microsoft.com/office/powerpoint/2010/main" val="759620319"/>
              </p:ext>
            </p:extLst>
          </p:nvPr>
        </p:nvGraphicFramePr>
        <p:xfrm>
          <a:off x="7514493" y="4038600"/>
          <a:ext cx="1096107" cy="1371600"/>
        </p:xfrm>
        <a:graphic>
          <a:graphicData uri="http://schemas.openxmlformats.org/drawingml/2006/table">
            <a:tbl>
              <a:tblPr firstRow="1" bandRow="1">
                <a:tableStyleId>{5C22544A-7EE6-4342-B048-85BDC9FD1C3A}</a:tableStyleId>
              </a:tblPr>
              <a:tblGrid>
                <a:gridCol w="469759"/>
                <a:gridCol w="626348"/>
              </a:tblGrid>
              <a:tr h="135245">
                <a:tc>
                  <a:txBody>
                    <a:bodyPr/>
                    <a:lstStyle/>
                    <a:p>
                      <a:r>
                        <a:rPr lang="en-US" sz="600" dirty="0" smtClean="0">
                          <a:solidFill>
                            <a:schemeClr val="bg1"/>
                          </a:solidFill>
                        </a:rPr>
                        <a:t>Location</a:t>
                      </a:r>
                      <a:endParaRPr lang="en-US" sz="600" dirty="0">
                        <a:solidFill>
                          <a:schemeClr val="bg1"/>
                        </a:solidFill>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US" sz="600" dirty="0" smtClean="0">
                          <a:solidFill>
                            <a:schemeClr val="bg1"/>
                          </a:solidFill>
                        </a:rPr>
                        <a:t>Thickness [</a:t>
                      </a:r>
                      <a:r>
                        <a:rPr lang="en-US" sz="600" dirty="0" smtClean="0">
                          <a:solidFill>
                            <a:schemeClr val="bg1"/>
                          </a:solidFill>
                          <a:latin typeface="Symbol" pitchFamily="18" charset="2"/>
                        </a:rPr>
                        <a:t>m</a:t>
                      </a:r>
                      <a:r>
                        <a:rPr lang="en-US" sz="600" dirty="0" smtClean="0">
                          <a:solidFill>
                            <a:schemeClr val="bg1"/>
                          </a:solidFill>
                        </a:rPr>
                        <a:t>m]</a:t>
                      </a:r>
                      <a:endParaRPr lang="en-US" sz="600" dirty="0">
                        <a:solidFill>
                          <a:schemeClr val="bg1"/>
                        </a:solidFill>
                      </a:endParaRP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r>
              <a:tr h="135245">
                <a:tc>
                  <a:txBody>
                    <a:bodyPr/>
                    <a:lstStyle/>
                    <a:p>
                      <a:r>
                        <a:rPr lang="en-US" sz="600" dirty="0" smtClean="0">
                          <a:solidFill>
                            <a:schemeClr val="bg1"/>
                          </a:solidFill>
                        </a:rPr>
                        <a:t>L1</a:t>
                      </a:r>
                      <a:endParaRPr lang="en-US" sz="600" dirty="0">
                        <a:solidFill>
                          <a:schemeClr val="bg1"/>
                        </a:solidFill>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solidFill>
                  </a:tcPr>
                </a:tc>
                <a:tc>
                  <a:txBody>
                    <a:bodyPr/>
                    <a:lstStyle/>
                    <a:p>
                      <a:r>
                        <a:rPr lang="en-US" sz="600" dirty="0" smtClean="0">
                          <a:solidFill>
                            <a:schemeClr val="bg1"/>
                          </a:solidFill>
                        </a:rPr>
                        <a:t>6.189</a:t>
                      </a:r>
                      <a:endParaRPr lang="en-US" sz="600" dirty="0">
                        <a:solidFill>
                          <a:schemeClr val="bg1"/>
                        </a:solidFill>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solidFill>
                  </a:tcPr>
                </a:tc>
              </a:tr>
              <a:tr h="135245">
                <a:tc>
                  <a:txBody>
                    <a:bodyPr/>
                    <a:lstStyle/>
                    <a:p>
                      <a:r>
                        <a:rPr lang="en-US" sz="600" dirty="0" smtClean="0">
                          <a:solidFill>
                            <a:schemeClr val="bg1"/>
                          </a:solidFill>
                        </a:rPr>
                        <a:t>L2</a:t>
                      </a:r>
                      <a:endParaRPr lang="en-US" sz="600" dirty="0">
                        <a:solidFill>
                          <a:schemeClr val="bg1"/>
                        </a:solidFill>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r>
                        <a:rPr lang="en-US" sz="600" dirty="0" smtClean="0">
                          <a:solidFill>
                            <a:schemeClr val="bg1"/>
                          </a:solidFill>
                        </a:rPr>
                        <a:t>5.675</a:t>
                      </a:r>
                      <a:endParaRPr lang="en-US" sz="600" dirty="0">
                        <a:solidFill>
                          <a:schemeClr val="bg1"/>
                        </a:solidFill>
                      </a:endParaRP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r>
              <a:tr h="135245">
                <a:tc>
                  <a:txBody>
                    <a:bodyPr/>
                    <a:lstStyle/>
                    <a:p>
                      <a:r>
                        <a:rPr lang="en-US" sz="600" dirty="0" smtClean="0">
                          <a:solidFill>
                            <a:schemeClr val="bg1"/>
                          </a:solidFill>
                        </a:rPr>
                        <a:t>L3</a:t>
                      </a:r>
                      <a:endParaRPr lang="en-US" sz="600" dirty="0">
                        <a:solidFill>
                          <a:schemeClr val="bg1"/>
                        </a:solidFill>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r>
                        <a:rPr lang="en-US" sz="600" dirty="0" smtClean="0">
                          <a:solidFill>
                            <a:schemeClr val="bg1"/>
                          </a:solidFill>
                        </a:rPr>
                        <a:t>6.081</a:t>
                      </a:r>
                      <a:endParaRPr lang="en-US" sz="600" dirty="0">
                        <a:solidFill>
                          <a:schemeClr val="bg1"/>
                        </a:solidFill>
                      </a:endParaRP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r>
              <a:tr h="135245">
                <a:tc>
                  <a:txBody>
                    <a:bodyPr/>
                    <a:lstStyle/>
                    <a:p>
                      <a:r>
                        <a:rPr lang="en-US" sz="600" dirty="0" smtClean="0">
                          <a:solidFill>
                            <a:schemeClr val="bg1"/>
                          </a:solidFill>
                        </a:rPr>
                        <a:t>L4</a:t>
                      </a:r>
                      <a:endParaRPr lang="en-US" sz="600" dirty="0">
                        <a:solidFill>
                          <a:schemeClr val="bg1"/>
                        </a:solidFill>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r>
                        <a:rPr lang="en-US" sz="600" dirty="0" smtClean="0">
                          <a:solidFill>
                            <a:schemeClr val="bg1"/>
                          </a:solidFill>
                        </a:rPr>
                        <a:t>5.986</a:t>
                      </a:r>
                      <a:endParaRPr lang="en-US" sz="600" dirty="0">
                        <a:solidFill>
                          <a:schemeClr val="bg1"/>
                        </a:solidFill>
                      </a:endParaRP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r>
              <a:tr h="135245">
                <a:tc>
                  <a:txBody>
                    <a:bodyPr/>
                    <a:lstStyle/>
                    <a:p>
                      <a:r>
                        <a:rPr lang="en-US" sz="600" dirty="0" smtClean="0">
                          <a:solidFill>
                            <a:schemeClr val="bg1"/>
                          </a:solidFill>
                        </a:rPr>
                        <a:t>L5</a:t>
                      </a:r>
                      <a:endParaRPr lang="en-US" sz="600" dirty="0">
                        <a:solidFill>
                          <a:schemeClr val="bg1"/>
                        </a:solidFill>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r>
                        <a:rPr lang="en-US" sz="600" dirty="0" smtClean="0">
                          <a:solidFill>
                            <a:schemeClr val="bg1"/>
                          </a:solidFill>
                        </a:rPr>
                        <a:t>6.015</a:t>
                      </a:r>
                      <a:endParaRPr lang="en-US" sz="600" dirty="0">
                        <a:solidFill>
                          <a:schemeClr val="bg1"/>
                        </a:solidFill>
                      </a:endParaRP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r>
              <a:tr h="135245">
                <a:tc>
                  <a:txBody>
                    <a:bodyPr/>
                    <a:lstStyle/>
                    <a:p>
                      <a:r>
                        <a:rPr lang="en-US" sz="600" dirty="0" smtClean="0">
                          <a:solidFill>
                            <a:schemeClr val="bg1"/>
                          </a:solidFill>
                        </a:rPr>
                        <a:t>L6</a:t>
                      </a:r>
                      <a:endParaRPr lang="en-US" sz="600" dirty="0">
                        <a:solidFill>
                          <a:schemeClr val="bg1"/>
                        </a:solidFill>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US" sz="600" dirty="0" smtClean="0">
                          <a:solidFill>
                            <a:schemeClr val="bg1"/>
                          </a:solidFill>
                        </a:rPr>
                        <a:t>6.893</a:t>
                      </a:r>
                      <a:endParaRPr lang="en-US" sz="600" dirty="0">
                        <a:solidFill>
                          <a:schemeClr val="bg1"/>
                        </a:solidFill>
                      </a:endParaRP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r>
            </a:tbl>
          </a:graphicData>
        </a:graphic>
      </p:graphicFrame>
    </p:spTree>
    <p:extLst>
      <p:ext uri="{BB962C8B-B14F-4D97-AF65-F5344CB8AC3E}">
        <p14:creationId xmlns:p14="http://schemas.microsoft.com/office/powerpoint/2010/main" val="1198950848"/>
      </p:ext>
    </p:extLst>
  </p:cSld>
  <p:clrMapOvr>
    <a:masterClrMapping/>
  </p:clrMapOvr>
  <p:transition spd="med">
    <p:zo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txBox="1">
            <a:spLocks/>
          </p:cNvSpPr>
          <p:nvPr/>
        </p:nvSpPr>
        <p:spPr>
          <a:xfrm>
            <a:off x="457200" y="0"/>
            <a:ext cx="8382000" cy="609600"/>
          </a:xfrm>
          <a:prstGeom prst="rect">
            <a:avLst/>
          </a:prstGeom>
        </p:spPr>
        <p:txBody>
          <a:bodyPr>
            <a:normAutofit lnSpcReduction="10000"/>
          </a:bodyPr>
          <a:lstStyle>
            <a:extLst/>
          </a:lstStyle>
          <a:p>
            <a:pPr marL="411480" marR="0" lvl="0" indent="-342900" algn="l" defTabSz="914400" rtl="0" eaLnBrk="1" fontAlgn="auto" latinLnBrk="0" hangingPunct="1">
              <a:lnSpc>
                <a:spcPct val="100000"/>
              </a:lnSpc>
              <a:spcBef>
                <a:spcPts val="700"/>
              </a:spcBef>
              <a:spcAft>
                <a:spcPts val="0"/>
              </a:spcAft>
              <a:buClrTx/>
              <a:buSzPct val="95000"/>
              <a:tabLst/>
              <a:defRPr/>
            </a:pPr>
            <a:r>
              <a:rPr kumimoji="0" lang="en-US" sz="36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n-lt"/>
                <a:ea typeface="+mn-ea"/>
                <a:cs typeface="+mn-cs"/>
              </a:rPr>
              <a:t>Niobium Films – towards cavity</a:t>
            </a:r>
            <a:r>
              <a:rPr kumimoji="0" lang="en-US" sz="3600" b="1" i="0" u="none" strike="noStrike" kern="1200" cap="none" spc="0" normalizeH="0" noProof="0" dirty="0" smtClean="0">
                <a:ln>
                  <a:noFill/>
                </a:ln>
                <a:solidFill>
                  <a:srgbClr val="FF0000"/>
                </a:solidFill>
                <a:effectLst>
                  <a:outerShdw blurRad="38100" dist="38100" dir="2700000" algn="tl">
                    <a:srgbClr val="000000">
                      <a:alpha val="43137"/>
                    </a:srgbClr>
                  </a:outerShdw>
                </a:effectLst>
                <a:uLnTx/>
                <a:uFillTx/>
                <a:latin typeface="+mn-lt"/>
                <a:ea typeface="+mn-ea"/>
                <a:cs typeface="+mn-cs"/>
              </a:rPr>
              <a:t> coating</a:t>
            </a:r>
            <a:endParaRPr kumimoji="0" 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n-lt"/>
              <a:ea typeface="+mn-ea"/>
              <a:cs typeface="+mn-cs"/>
            </a:endParaRPr>
          </a:p>
        </p:txBody>
      </p:sp>
      <p:sp>
        <p:nvSpPr>
          <p:cNvPr id="3" name="Rectangle 2"/>
          <p:cNvSpPr/>
          <p:nvPr/>
        </p:nvSpPr>
        <p:spPr>
          <a:xfrm>
            <a:off x="304800" y="-152400"/>
            <a:ext cx="8382000" cy="1754326"/>
          </a:xfrm>
          <a:prstGeom prst="rect">
            <a:avLst/>
          </a:prstGeom>
        </p:spPr>
        <p:txBody>
          <a:bodyPr wrap="square">
            <a:spAutoFit/>
          </a:bodyPr>
          <a:lstStyle/>
          <a:p>
            <a:pPr lvl="1"/>
            <a:endParaRPr lang="en-US" dirty="0" smtClean="0">
              <a:solidFill>
                <a:srgbClr val="FFC000"/>
              </a:solidFill>
            </a:endParaRPr>
          </a:p>
          <a:p>
            <a:pPr lvl="1"/>
            <a:endParaRPr lang="en-US" dirty="0" smtClean="0">
              <a:solidFill>
                <a:srgbClr val="FFC000"/>
              </a:solidFill>
            </a:endParaRPr>
          </a:p>
          <a:p>
            <a:pPr lvl="1"/>
            <a:endParaRPr lang="en-US" dirty="0" smtClean="0"/>
          </a:p>
          <a:p>
            <a:pPr lvl="1"/>
            <a:endParaRPr lang="en-US" dirty="0" smtClean="0"/>
          </a:p>
          <a:p>
            <a:pPr lvl="1"/>
            <a:endParaRPr lang="en-US" dirty="0" smtClean="0"/>
          </a:p>
          <a:p>
            <a:pPr lvl="1"/>
            <a:endParaRPr lang="en-US" dirty="0" smtClean="0"/>
          </a:p>
        </p:txBody>
      </p:sp>
      <p:sp>
        <p:nvSpPr>
          <p:cNvPr id="7" name="TextBox 6"/>
          <p:cNvSpPr txBox="1"/>
          <p:nvPr/>
        </p:nvSpPr>
        <p:spPr>
          <a:xfrm>
            <a:off x="-76200" y="457200"/>
            <a:ext cx="10363200" cy="1569660"/>
          </a:xfrm>
          <a:prstGeom prst="rect">
            <a:avLst/>
          </a:prstGeom>
          <a:noFill/>
        </p:spPr>
        <p:txBody>
          <a:bodyPr wrap="square" rtlCol="0">
            <a:spAutoFit/>
          </a:bodyPr>
          <a:lstStyle/>
          <a:p>
            <a:r>
              <a:rPr lang="en-US" sz="1600" dirty="0" smtClean="0"/>
              <a:t>Concept for a cavity coating system  based on energetic condensation  (</a:t>
            </a:r>
            <a:r>
              <a:rPr lang="en-US" sz="1600" dirty="0" err="1" smtClean="0"/>
              <a:t>HiPIMS</a:t>
            </a:r>
            <a:r>
              <a:rPr lang="en-US" sz="1600" dirty="0" smtClean="0"/>
              <a:t> or ECR enhanced sputtering)</a:t>
            </a:r>
          </a:p>
          <a:p>
            <a:pPr marL="4283075" lvl="8"/>
            <a:r>
              <a:rPr lang="en-US" sz="1600" dirty="0" smtClean="0"/>
              <a:t>	</a:t>
            </a:r>
            <a:endParaRPr lang="en-US" sz="1600" dirty="0" smtClean="0"/>
          </a:p>
          <a:p>
            <a:pPr marL="4283075" lvl="8"/>
            <a:r>
              <a:rPr lang="en-US" sz="1600" dirty="0"/>
              <a:t>	</a:t>
            </a:r>
            <a:r>
              <a:rPr lang="en-US" sz="1600" dirty="0" smtClean="0"/>
              <a:t>Easily </a:t>
            </a:r>
            <a:r>
              <a:rPr lang="en-US" sz="1600" dirty="0" smtClean="0"/>
              <a:t>scalable for different cavity frequencies</a:t>
            </a:r>
            <a:r>
              <a:rPr lang="en-US" sz="1600" dirty="0" smtClean="0"/>
              <a:t>.</a:t>
            </a:r>
          </a:p>
          <a:p>
            <a:pPr marL="4283075" lvl="8"/>
            <a:r>
              <a:rPr lang="en-US" sz="1600" dirty="0" smtClean="0"/>
              <a:t>		A must for 200MHz </a:t>
            </a:r>
            <a:r>
              <a:rPr lang="en-US" sz="1600" dirty="0" err="1" smtClean="0"/>
              <a:t>muon</a:t>
            </a:r>
            <a:r>
              <a:rPr lang="en-US" sz="1600" dirty="0" smtClean="0"/>
              <a:t> cavities!</a:t>
            </a:r>
          </a:p>
          <a:p>
            <a:endParaRPr lang="en-US" sz="1600" dirty="0" smtClean="0"/>
          </a:p>
          <a:p>
            <a:endParaRPr lang="en-US" sz="1600" dirty="0" smtClean="0"/>
          </a:p>
        </p:txBody>
      </p:sp>
      <p:pic>
        <p:nvPicPr>
          <p:cNvPr id="9" name="Picture 8" descr="ScreenShot141.bmp"/>
          <p:cNvPicPr>
            <a:picLocks noChangeAspect="1"/>
          </p:cNvPicPr>
          <p:nvPr/>
        </p:nvPicPr>
        <p:blipFill>
          <a:blip r:embed="rId4" cstate="print"/>
          <a:stretch>
            <a:fillRect/>
          </a:stretch>
        </p:blipFill>
        <p:spPr>
          <a:xfrm>
            <a:off x="-152400" y="1981200"/>
            <a:ext cx="2046716" cy="2895600"/>
          </a:xfrm>
          <a:prstGeom prst="rect">
            <a:avLst/>
          </a:prstGeom>
          <a:scene3d>
            <a:camera prst="orthographicFront">
              <a:rot lat="0" lon="8700000" rev="0"/>
            </a:camera>
            <a:lightRig rig="threePt" dir="t"/>
          </a:scene3d>
        </p:spPr>
      </p:pic>
      <p:pic>
        <p:nvPicPr>
          <p:cNvPr id="13" name="Picture 12" descr="ScreenShot143 (3).bmp"/>
          <p:cNvPicPr>
            <a:picLocks noChangeAspect="1"/>
          </p:cNvPicPr>
          <p:nvPr/>
        </p:nvPicPr>
        <p:blipFill>
          <a:blip r:embed="rId5" cstate="print"/>
          <a:stretch>
            <a:fillRect/>
          </a:stretch>
        </p:blipFill>
        <p:spPr>
          <a:xfrm>
            <a:off x="2927645" y="685800"/>
            <a:ext cx="2330155" cy="5029199"/>
          </a:xfrm>
          <a:prstGeom prst="rect">
            <a:avLst/>
          </a:prstGeom>
          <a:scene3d>
            <a:camera prst="orthographicFront">
              <a:rot lat="0" lon="2100000" rev="0"/>
            </a:camera>
            <a:lightRig rig="threePt" dir="t"/>
          </a:scene3d>
        </p:spPr>
      </p:pic>
      <p:pic>
        <p:nvPicPr>
          <p:cNvPr id="11" name="Picture 10" descr="ScreenShot145.bmp"/>
          <p:cNvPicPr>
            <a:picLocks noChangeAspect="1"/>
          </p:cNvPicPr>
          <p:nvPr/>
        </p:nvPicPr>
        <p:blipFill>
          <a:blip r:embed="rId6" cstate="print"/>
          <a:stretch>
            <a:fillRect/>
          </a:stretch>
        </p:blipFill>
        <p:spPr>
          <a:xfrm>
            <a:off x="1447800" y="762000"/>
            <a:ext cx="2215745" cy="5029197"/>
          </a:xfrm>
          <a:prstGeom prst="rect">
            <a:avLst/>
          </a:prstGeom>
        </p:spPr>
      </p:pic>
      <p:sp>
        <p:nvSpPr>
          <p:cNvPr id="21" name="TextBox 20"/>
          <p:cNvSpPr txBox="1"/>
          <p:nvPr/>
        </p:nvSpPr>
        <p:spPr>
          <a:xfrm>
            <a:off x="1371600" y="1371600"/>
            <a:ext cx="914033" cy="276999"/>
          </a:xfrm>
          <a:prstGeom prst="rect">
            <a:avLst/>
          </a:prstGeom>
          <a:noFill/>
        </p:spPr>
        <p:txBody>
          <a:bodyPr wrap="none" rtlCol="0">
            <a:spAutoFit/>
          </a:bodyPr>
          <a:lstStyle/>
          <a:p>
            <a:r>
              <a:rPr lang="en-US" sz="1200" dirty="0" smtClean="0"/>
              <a:t>Gate valves</a:t>
            </a:r>
            <a:endParaRPr lang="en-US" sz="1200" dirty="0"/>
          </a:p>
        </p:txBody>
      </p:sp>
      <p:sp>
        <p:nvSpPr>
          <p:cNvPr id="22" name="TextBox 21"/>
          <p:cNvSpPr txBox="1"/>
          <p:nvPr/>
        </p:nvSpPr>
        <p:spPr>
          <a:xfrm>
            <a:off x="3276600" y="1018401"/>
            <a:ext cx="583814" cy="276999"/>
          </a:xfrm>
          <a:prstGeom prst="rect">
            <a:avLst/>
          </a:prstGeom>
          <a:noFill/>
        </p:spPr>
        <p:txBody>
          <a:bodyPr wrap="none" rtlCol="0">
            <a:spAutoFit/>
          </a:bodyPr>
          <a:lstStyle/>
          <a:p>
            <a:r>
              <a:rPr lang="en-US" sz="1200" dirty="0" smtClean="0"/>
              <a:t>Cavity</a:t>
            </a:r>
            <a:endParaRPr lang="en-US" sz="1200" dirty="0"/>
          </a:p>
        </p:txBody>
      </p:sp>
      <p:sp>
        <p:nvSpPr>
          <p:cNvPr id="23" name="TextBox 22"/>
          <p:cNvSpPr txBox="1"/>
          <p:nvPr/>
        </p:nvSpPr>
        <p:spPr>
          <a:xfrm>
            <a:off x="5028998" y="2703255"/>
            <a:ext cx="4191000" cy="3139321"/>
          </a:xfrm>
          <a:prstGeom prst="rect">
            <a:avLst/>
          </a:prstGeom>
          <a:noFill/>
        </p:spPr>
        <p:txBody>
          <a:bodyPr wrap="square" rtlCol="0">
            <a:spAutoFit/>
          </a:bodyPr>
          <a:lstStyle/>
          <a:p>
            <a:pPr>
              <a:buClr>
                <a:srgbClr val="FF0000"/>
              </a:buClr>
              <a:buFont typeface="Wingdings" pitchFamily="2" charset="2"/>
              <a:buChar char="q"/>
            </a:pPr>
            <a:r>
              <a:rPr lang="en-US" dirty="0" smtClean="0"/>
              <a:t>Energetic condensation</a:t>
            </a:r>
          </a:p>
          <a:p>
            <a:pPr>
              <a:buClr>
                <a:srgbClr val="FF0000"/>
              </a:buClr>
              <a:buFont typeface="Wingdings" pitchFamily="2" charset="2"/>
              <a:buChar char="q"/>
            </a:pPr>
            <a:r>
              <a:rPr lang="en-US" dirty="0" smtClean="0"/>
              <a:t> Normal angle of incidence </a:t>
            </a:r>
          </a:p>
          <a:p>
            <a:r>
              <a:rPr lang="en-US" dirty="0" smtClean="0">
                <a:latin typeface="Calibri"/>
              </a:rPr>
              <a:t>	</a:t>
            </a:r>
            <a:r>
              <a:rPr lang="en-US" dirty="0" smtClean="0">
                <a:latin typeface="Calibri"/>
              </a:rPr>
              <a:t>→ </a:t>
            </a:r>
            <a:r>
              <a:rPr lang="en-US" dirty="0" smtClean="0"/>
              <a:t>better film structure</a:t>
            </a:r>
          </a:p>
          <a:p>
            <a:endParaRPr lang="en-US" dirty="0" smtClean="0"/>
          </a:p>
          <a:p>
            <a:pPr>
              <a:buClr>
                <a:srgbClr val="FF0000"/>
              </a:buClr>
              <a:buFont typeface="Wingdings" pitchFamily="2" charset="2"/>
              <a:buChar char="q"/>
            </a:pPr>
            <a:r>
              <a:rPr lang="en-US" dirty="0" smtClean="0"/>
              <a:t>Source of ions in vacuum</a:t>
            </a:r>
          </a:p>
          <a:p>
            <a:pPr>
              <a:buClr>
                <a:srgbClr val="FF0000"/>
              </a:buClr>
              <a:buFont typeface="Wingdings" pitchFamily="2" charset="2"/>
              <a:buChar char="q"/>
            </a:pPr>
            <a:r>
              <a:rPr lang="en-US" dirty="0" smtClean="0"/>
              <a:t>Low gas pressure and use of Krypton </a:t>
            </a:r>
          </a:p>
          <a:p>
            <a:r>
              <a:rPr lang="en-US" dirty="0" smtClean="0"/>
              <a:t> 	 </a:t>
            </a:r>
            <a:r>
              <a:rPr lang="en-US" dirty="0" smtClean="0"/>
              <a:t>  </a:t>
            </a:r>
            <a:r>
              <a:rPr lang="en-US" dirty="0" smtClean="0">
                <a:latin typeface="Calibri"/>
              </a:rPr>
              <a:t>→ </a:t>
            </a:r>
            <a:r>
              <a:rPr lang="en-US" dirty="0" smtClean="0"/>
              <a:t>no gas inclusion </a:t>
            </a:r>
            <a:r>
              <a:rPr lang="en-US" dirty="0" smtClean="0">
                <a:latin typeface="Calibri"/>
              </a:rPr>
              <a:t>→</a:t>
            </a:r>
            <a:r>
              <a:rPr lang="en-US" dirty="0" smtClean="0"/>
              <a:t>high RRR</a:t>
            </a:r>
          </a:p>
          <a:p>
            <a:endParaRPr lang="en-US" dirty="0" smtClean="0"/>
          </a:p>
          <a:p>
            <a:pPr marL="112713" indent="-112713">
              <a:buClr>
                <a:srgbClr val="FF0000"/>
              </a:buClr>
              <a:buFont typeface="Wingdings" pitchFamily="2" charset="2"/>
              <a:buChar char="q"/>
            </a:pPr>
            <a:r>
              <a:rPr lang="en-US" dirty="0" smtClean="0"/>
              <a:t>No thermalization of the ions in transit</a:t>
            </a:r>
          </a:p>
          <a:p>
            <a:pPr>
              <a:buFont typeface="Wingdings" pitchFamily="2" charset="2"/>
              <a:buChar char="q"/>
            </a:pPr>
            <a:endParaRPr lang="en-US" dirty="0" smtClean="0"/>
          </a:p>
          <a:p>
            <a:endParaRPr lang="en-US" dirty="0" smtClean="0"/>
          </a:p>
        </p:txBody>
      </p:sp>
      <p:sp>
        <p:nvSpPr>
          <p:cNvPr id="26" name="TextBox 25"/>
          <p:cNvSpPr txBox="1"/>
          <p:nvPr/>
        </p:nvSpPr>
        <p:spPr>
          <a:xfrm>
            <a:off x="3276600" y="4038600"/>
            <a:ext cx="545342" cy="246221"/>
          </a:xfrm>
          <a:prstGeom prst="rect">
            <a:avLst/>
          </a:prstGeom>
          <a:noFill/>
        </p:spPr>
        <p:txBody>
          <a:bodyPr wrap="none" rtlCol="0">
            <a:spAutoFit/>
          </a:bodyPr>
          <a:lstStyle/>
          <a:p>
            <a:r>
              <a:rPr lang="en-US" sz="1000" dirty="0" smtClean="0"/>
              <a:t>Bellow</a:t>
            </a:r>
            <a:endParaRPr lang="en-US" sz="1000" dirty="0"/>
          </a:p>
        </p:txBody>
      </p:sp>
      <p:sp>
        <p:nvSpPr>
          <p:cNvPr id="27" name="TextBox 26"/>
          <p:cNvSpPr txBox="1"/>
          <p:nvPr/>
        </p:nvSpPr>
        <p:spPr>
          <a:xfrm>
            <a:off x="1295400" y="2971800"/>
            <a:ext cx="657552" cy="246221"/>
          </a:xfrm>
          <a:prstGeom prst="rect">
            <a:avLst/>
          </a:prstGeom>
          <a:noFill/>
        </p:spPr>
        <p:txBody>
          <a:bodyPr wrap="none" rtlCol="0">
            <a:spAutoFit/>
          </a:bodyPr>
          <a:lstStyle/>
          <a:p>
            <a:r>
              <a:rPr lang="en-US" sz="1000" dirty="0" smtClean="0"/>
              <a:t>Bias Grid</a:t>
            </a:r>
            <a:endParaRPr lang="en-US" sz="1000" dirty="0"/>
          </a:p>
        </p:txBody>
      </p:sp>
      <p:sp>
        <p:nvSpPr>
          <p:cNvPr id="28" name="TextBox 27"/>
          <p:cNvSpPr txBox="1"/>
          <p:nvPr/>
        </p:nvSpPr>
        <p:spPr>
          <a:xfrm>
            <a:off x="187175" y="5011579"/>
            <a:ext cx="803425" cy="246221"/>
          </a:xfrm>
          <a:prstGeom prst="rect">
            <a:avLst/>
          </a:prstGeom>
          <a:noFill/>
        </p:spPr>
        <p:txBody>
          <a:bodyPr wrap="none" rtlCol="0">
            <a:spAutoFit/>
          </a:bodyPr>
          <a:lstStyle/>
          <a:p>
            <a:r>
              <a:rPr lang="en-US" sz="1000" dirty="0" smtClean="0"/>
              <a:t>Nb cathode</a:t>
            </a:r>
            <a:endParaRPr lang="en-US" sz="1000" dirty="0"/>
          </a:p>
        </p:txBody>
      </p:sp>
      <p:sp>
        <p:nvSpPr>
          <p:cNvPr id="29" name="TextBox 28"/>
          <p:cNvSpPr txBox="1"/>
          <p:nvPr/>
        </p:nvSpPr>
        <p:spPr>
          <a:xfrm>
            <a:off x="0" y="3048000"/>
            <a:ext cx="583814" cy="276999"/>
          </a:xfrm>
          <a:prstGeom prst="rect">
            <a:avLst/>
          </a:prstGeom>
          <a:noFill/>
        </p:spPr>
        <p:txBody>
          <a:bodyPr wrap="none" rtlCol="0">
            <a:spAutoFit/>
          </a:bodyPr>
          <a:lstStyle/>
          <a:p>
            <a:r>
              <a:rPr lang="en-US" sz="1200" dirty="0" smtClean="0"/>
              <a:t>Cavity</a:t>
            </a:r>
            <a:endParaRPr lang="en-US" sz="1200" dirty="0"/>
          </a:p>
        </p:txBody>
      </p:sp>
      <p:cxnSp>
        <p:nvCxnSpPr>
          <p:cNvPr id="31" name="Straight Arrow Connector 30"/>
          <p:cNvCxnSpPr/>
          <p:nvPr/>
        </p:nvCxnSpPr>
        <p:spPr>
          <a:xfrm flipH="1">
            <a:off x="1195224" y="3218021"/>
            <a:ext cx="481176" cy="28717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28" idx="0"/>
          </p:cNvCxnSpPr>
          <p:nvPr/>
        </p:nvCxnSpPr>
        <p:spPr>
          <a:xfrm flipV="1">
            <a:off x="588888" y="4630579"/>
            <a:ext cx="360287" cy="3810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3307335" y="5544976"/>
            <a:ext cx="803425" cy="246221"/>
          </a:xfrm>
          <a:prstGeom prst="rect">
            <a:avLst/>
          </a:prstGeom>
          <a:noFill/>
        </p:spPr>
        <p:txBody>
          <a:bodyPr wrap="none" rtlCol="0">
            <a:spAutoFit/>
          </a:bodyPr>
          <a:lstStyle/>
          <a:p>
            <a:r>
              <a:rPr lang="en-US" sz="1000" dirty="0" smtClean="0"/>
              <a:t>Nb cathode</a:t>
            </a:r>
            <a:endParaRPr lang="en-US" sz="1000" dirty="0"/>
          </a:p>
        </p:txBody>
      </p:sp>
      <p:cxnSp>
        <p:nvCxnSpPr>
          <p:cNvPr id="36" name="Straight Arrow Connector 35"/>
          <p:cNvCxnSpPr>
            <a:stCxn id="26" idx="3"/>
          </p:cNvCxnSpPr>
          <p:nvPr/>
        </p:nvCxnSpPr>
        <p:spPr>
          <a:xfrm>
            <a:off x="3821942" y="4161711"/>
            <a:ext cx="216658" cy="10548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26" idx="1"/>
          </p:cNvCxnSpPr>
          <p:nvPr/>
        </p:nvCxnSpPr>
        <p:spPr>
          <a:xfrm flipH="1">
            <a:off x="3124200" y="4161711"/>
            <a:ext cx="152400" cy="10548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22" idx="3"/>
          </p:cNvCxnSpPr>
          <p:nvPr/>
        </p:nvCxnSpPr>
        <p:spPr>
          <a:xfrm>
            <a:off x="3860414" y="1156901"/>
            <a:ext cx="178186" cy="21469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22" idx="1"/>
          </p:cNvCxnSpPr>
          <p:nvPr/>
        </p:nvCxnSpPr>
        <p:spPr>
          <a:xfrm flipH="1">
            <a:off x="3048000" y="1156901"/>
            <a:ext cx="228600" cy="29089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5206600" y="2372159"/>
            <a:ext cx="1774012" cy="461665"/>
          </a:xfrm>
          <a:prstGeom prst="rect">
            <a:avLst/>
          </a:prstGeom>
          <a:noFill/>
        </p:spPr>
        <p:txBody>
          <a:bodyPr wrap="none" rtlCol="0">
            <a:spAutoFit/>
          </a:bodyPr>
          <a:lstStyle/>
          <a:p>
            <a:r>
              <a:rPr lang="en-US" sz="2400" b="1" cap="small" dirty="0" smtClean="0">
                <a:solidFill>
                  <a:srgbClr val="FF0000"/>
                </a:solidFill>
              </a:rPr>
              <a:t>Advantages</a:t>
            </a:r>
            <a:endParaRPr lang="en-US" sz="2400" b="1" cap="small" dirty="0">
              <a:solidFill>
                <a:srgbClr val="FF0000"/>
              </a:solidFill>
            </a:endParaRPr>
          </a:p>
        </p:txBody>
      </p:sp>
      <p:cxnSp>
        <p:nvCxnSpPr>
          <p:cNvPr id="6" name="Straight Arrow Connector 5"/>
          <p:cNvCxnSpPr>
            <a:stCxn id="13" idx="2"/>
          </p:cNvCxnSpPr>
          <p:nvPr/>
        </p:nvCxnSpPr>
        <p:spPr>
          <a:xfrm flipV="1">
            <a:off x="4092723" y="5486400"/>
            <a:ext cx="174477" cy="22859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34" idx="1"/>
          </p:cNvCxnSpPr>
          <p:nvPr/>
        </p:nvCxnSpPr>
        <p:spPr>
          <a:xfrm flipH="1" flipV="1">
            <a:off x="2819400" y="5544976"/>
            <a:ext cx="487935" cy="12311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3124200" y="1809690"/>
            <a:ext cx="790601" cy="400110"/>
          </a:xfrm>
          <a:prstGeom prst="rect">
            <a:avLst/>
          </a:prstGeom>
          <a:noFill/>
        </p:spPr>
        <p:txBody>
          <a:bodyPr wrap="none" rtlCol="0">
            <a:spAutoFit/>
          </a:bodyPr>
          <a:lstStyle/>
          <a:p>
            <a:pPr algn="ctr"/>
            <a:r>
              <a:rPr lang="en-US" sz="1000" dirty="0" smtClean="0"/>
              <a:t>Kr injection</a:t>
            </a:r>
          </a:p>
          <a:p>
            <a:pPr algn="ctr"/>
            <a:r>
              <a:rPr lang="en-US" sz="1000" dirty="0" smtClean="0"/>
              <a:t>port</a:t>
            </a:r>
            <a:endParaRPr lang="en-US" sz="1000" dirty="0"/>
          </a:p>
        </p:txBody>
      </p:sp>
      <p:cxnSp>
        <p:nvCxnSpPr>
          <p:cNvPr id="39" name="Straight Arrow Connector 38"/>
          <p:cNvCxnSpPr/>
          <p:nvPr/>
        </p:nvCxnSpPr>
        <p:spPr>
          <a:xfrm>
            <a:off x="3821942" y="1951911"/>
            <a:ext cx="216658" cy="10548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3124200" y="1981200"/>
            <a:ext cx="152400" cy="10548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35" name="Picture 23" descr="JLab_logo_text_white1"/>
          <p:cNvPicPr>
            <a:picLocks noChangeAspect="1" noChangeArrowheads="1"/>
          </p:cNvPicPr>
          <p:nvPr>
            <p:custDataLst>
              <p:tags r:id="rId1"/>
            </p:custDataLst>
          </p:nvPr>
        </p:nvPicPr>
        <p:blipFill>
          <a:blip r:embed="rId7" cstate="print"/>
          <a:srcRect/>
          <a:stretch>
            <a:fillRect/>
          </a:stretch>
        </p:blipFill>
        <p:spPr bwMode="auto">
          <a:xfrm>
            <a:off x="76200" y="6629400"/>
            <a:ext cx="1371600" cy="212336"/>
          </a:xfrm>
          <a:prstGeom prst="rect">
            <a:avLst/>
          </a:prstGeom>
          <a:noFill/>
          <a:ln w="9525">
            <a:noFill/>
            <a:miter lim="800000"/>
            <a:headEnd/>
            <a:tailEnd/>
          </a:ln>
        </p:spPr>
      </p:pic>
      <p:pic>
        <p:nvPicPr>
          <p:cNvPr id="37" name="Picture 36" descr="DOE.tif"/>
          <p:cNvPicPr>
            <a:picLocks noChangeAspect="1"/>
          </p:cNvPicPr>
          <p:nvPr/>
        </p:nvPicPr>
        <p:blipFill>
          <a:blip r:embed="rId8" cstate="print"/>
          <a:stretch>
            <a:fillRect/>
          </a:stretch>
        </p:blipFill>
        <p:spPr>
          <a:xfrm>
            <a:off x="8610600" y="6400800"/>
            <a:ext cx="474689" cy="457200"/>
          </a:xfrm>
          <a:prstGeom prst="rect">
            <a:avLst/>
          </a:prstGeom>
        </p:spPr>
      </p:pic>
      <p:sp>
        <p:nvSpPr>
          <p:cNvPr id="5" name="Footer Placeholder 4"/>
          <p:cNvSpPr>
            <a:spLocks noGrp="1"/>
          </p:cNvSpPr>
          <p:nvPr>
            <p:ph type="ftr" sz="quarter" idx="11"/>
          </p:nvPr>
        </p:nvSpPr>
        <p:spPr/>
        <p:txBody>
          <a:bodyPr/>
          <a:lstStyle/>
          <a:p>
            <a:r>
              <a:rPr lang="en-US" smtClean="0"/>
              <a:t>A-M Valente-Feliciano  - TFSRF 2012, 07/18/2012</a:t>
            </a:r>
            <a:endParaRPr lang="en-US" dirty="0"/>
          </a:p>
        </p:txBody>
      </p:sp>
    </p:spTree>
    <p:extLst>
      <p:ext uri="{BB962C8B-B14F-4D97-AF65-F5344CB8AC3E}">
        <p14:creationId xmlns:p14="http://schemas.microsoft.com/office/powerpoint/2010/main" val="1305445557"/>
      </p:ext>
    </p:extLst>
  </p:cSld>
  <p:clrMapOvr>
    <a:masterClrMapping/>
  </p:clrMapOvr>
  <p:transition spd="med">
    <p:zo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custDataLst>
              <p:tags r:id="rId2"/>
            </p:custDataLst>
          </p:nvPr>
        </p:nvSpPr>
        <p:spPr>
          <a:xfrm>
            <a:off x="0" y="0"/>
            <a:ext cx="9144000" cy="609600"/>
          </a:xfrm>
        </p:spPr>
        <p:txBody>
          <a:bodyPr/>
          <a:lstStyle/>
          <a:p>
            <a:pPr algn="ctr"/>
            <a:r>
              <a:rPr lang="en-US" b="1" cap="small" dirty="0" smtClean="0">
                <a:solidFill>
                  <a:srgbClr val="FF0000"/>
                </a:solidFill>
              </a:rPr>
              <a:t>SUMMARY </a:t>
            </a:r>
            <a:endParaRPr lang="en-US" b="1" cap="small" dirty="0">
              <a:solidFill>
                <a:srgbClr val="FF0000"/>
              </a:solidFill>
            </a:endParaRPr>
          </a:p>
        </p:txBody>
      </p:sp>
      <p:sp>
        <p:nvSpPr>
          <p:cNvPr id="5" name="Footer Placeholder 4"/>
          <p:cNvSpPr>
            <a:spLocks noGrp="1"/>
          </p:cNvSpPr>
          <p:nvPr>
            <p:ph type="ftr" sz="quarter" idx="11"/>
            <p:custDataLst>
              <p:tags r:id="rId3"/>
            </p:custDataLst>
          </p:nvPr>
        </p:nvSpPr>
        <p:spPr/>
        <p:txBody>
          <a:bodyPr/>
          <a:lstStyle/>
          <a:p>
            <a:pPr algn="ctr"/>
            <a:r>
              <a:rPr lang="en-US" smtClean="0"/>
              <a:t>A-M Valente-Feliciano  - TFSRF 2012, 07/18/2012</a:t>
            </a:r>
            <a:endParaRPr lang="en-US" dirty="0"/>
          </a:p>
        </p:txBody>
      </p:sp>
      <p:sp>
        <p:nvSpPr>
          <p:cNvPr id="27" name="TextBox 26"/>
          <p:cNvSpPr txBox="1"/>
          <p:nvPr>
            <p:custDataLst>
              <p:tags r:id="rId4"/>
            </p:custDataLst>
          </p:nvPr>
        </p:nvSpPr>
        <p:spPr>
          <a:xfrm>
            <a:off x="152400" y="833021"/>
            <a:ext cx="8915400" cy="5262979"/>
          </a:xfrm>
          <a:prstGeom prst="rect">
            <a:avLst/>
          </a:prstGeom>
          <a:noFill/>
        </p:spPr>
        <p:txBody>
          <a:bodyPr wrap="square" rtlCol="0">
            <a:spAutoFit/>
          </a:bodyPr>
          <a:lstStyle/>
          <a:p>
            <a:pPr>
              <a:buClr>
                <a:srgbClr val="FF0000"/>
              </a:buClr>
              <a:buSzPct val="80000"/>
              <a:buFont typeface="Wingdings" pitchFamily="2" charset="2"/>
              <a:buChar char="q"/>
            </a:pPr>
            <a:r>
              <a:rPr lang="en-US" sz="2000" b="1" dirty="0" smtClean="0"/>
              <a:t> </a:t>
            </a:r>
            <a:r>
              <a:rPr lang="en-US" sz="2200" b="1" dirty="0" smtClean="0"/>
              <a:t>Nb films deposited by energetic condensation via ECR exhibit high crystalline quality</a:t>
            </a:r>
            <a:r>
              <a:rPr lang="en-US" sz="2200" b="1" dirty="0"/>
              <a:t>:</a:t>
            </a:r>
            <a:endParaRPr lang="en-US" sz="2200" b="1" dirty="0" smtClean="0"/>
          </a:p>
          <a:p>
            <a:pPr marL="742950" lvl="1" indent="-285750">
              <a:buClr>
                <a:srgbClr val="FF0000"/>
              </a:buClr>
              <a:buSzPct val="80000"/>
              <a:buFont typeface="Wingdings" pitchFamily="2" charset="2"/>
              <a:buChar char="§"/>
            </a:pPr>
            <a:r>
              <a:rPr lang="en-US" sz="1600" b="1" dirty="0"/>
              <a:t>Film quality highly dependent on interface ( crystalline, amorphous</a:t>
            </a:r>
            <a:r>
              <a:rPr lang="en-US" sz="1600" b="1" dirty="0" smtClean="0"/>
              <a:t>…),  </a:t>
            </a:r>
            <a:r>
              <a:rPr lang="en-US" sz="1600" b="1" dirty="0"/>
              <a:t>substrate cleanliness</a:t>
            </a:r>
          </a:p>
          <a:p>
            <a:pPr marL="742950" lvl="1" indent="-285750">
              <a:buClr>
                <a:srgbClr val="FF0000"/>
              </a:buClr>
              <a:buSzPct val="80000"/>
              <a:buFont typeface="Wingdings" pitchFamily="2" charset="2"/>
              <a:buChar char="§"/>
            </a:pPr>
            <a:r>
              <a:rPr lang="en-US" sz="1600" b="1" dirty="0"/>
              <a:t>Improved quality by in-situ pre-heating of </a:t>
            </a:r>
            <a:r>
              <a:rPr lang="en-US" sz="1600" b="1" dirty="0" smtClean="0"/>
              <a:t>substrates. Some </a:t>
            </a:r>
            <a:r>
              <a:rPr lang="en-US" sz="1600" b="1" dirty="0"/>
              <a:t>substrate heating during coating seems necessary to improve RRR and reduce surface resistance around 2K.</a:t>
            </a:r>
          </a:p>
          <a:p>
            <a:pPr marL="742950" lvl="1" indent="-285750">
              <a:buClr>
                <a:srgbClr val="FF0000"/>
              </a:buClr>
              <a:buSzPct val="80000"/>
              <a:buFont typeface="Wingdings" pitchFamily="2" charset="2"/>
              <a:buChar char="§"/>
            </a:pPr>
            <a:r>
              <a:rPr lang="en-US" sz="1600" b="1" dirty="0">
                <a:solidFill>
                  <a:srgbClr val="FF0000"/>
                </a:solidFill>
              </a:rPr>
              <a:t>Unprecedented film quality due to energetic ions across all substrates.</a:t>
            </a:r>
          </a:p>
          <a:p>
            <a:pPr marL="742950" lvl="1" indent="-285750">
              <a:buClr>
                <a:srgbClr val="FF0000"/>
              </a:buClr>
              <a:buSzPct val="80000"/>
              <a:buFont typeface="Wingdings" pitchFamily="2" charset="2"/>
              <a:buChar char="§"/>
            </a:pPr>
            <a:r>
              <a:rPr lang="en-US" sz="1600" b="1" dirty="0"/>
              <a:t>Exploration of </a:t>
            </a:r>
            <a:r>
              <a:rPr lang="en-US" sz="1600" b="1" dirty="0" smtClean="0"/>
              <a:t>zones </a:t>
            </a:r>
            <a:r>
              <a:rPr lang="en-US" sz="1600" b="1" dirty="0"/>
              <a:t>in Structure Zone </a:t>
            </a:r>
            <a:r>
              <a:rPr lang="en-US" sz="1600" b="1" dirty="0" smtClean="0"/>
              <a:t>model never achieved before </a:t>
            </a:r>
            <a:endParaRPr lang="en-US" sz="1600" b="1" dirty="0"/>
          </a:p>
          <a:p>
            <a:pPr marL="742950" lvl="1" indent="-285750">
              <a:buClr>
                <a:srgbClr val="FF0000"/>
              </a:buClr>
              <a:buSzPct val="80000"/>
              <a:buFont typeface="Wingdings" pitchFamily="2" charset="2"/>
              <a:buChar char="§"/>
            </a:pPr>
            <a:r>
              <a:rPr lang="en-US" sz="1600" b="1" dirty="0"/>
              <a:t>Some dependence observed as a function of ion arrival energy for </a:t>
            </a:r>
            <a:r>
              <a:rPr lang="en-US" sz="1600" b="1" dirty="0" smtClean="0"/>
              <a:t>sapphire, </a:t>
            </a:r>
            <a:r>
              <a:rPr lang="en-US" sz="1600" b="1" dirty="0"/>
              <a:t>m</a:t>
            </a:r>
            <a:r>
              <a:rPr lang="en-US" sz="1600" b="1" dirty="0" smtClean="0"/>
              <a:t>agnesium oxide </a:t>
            </a:r>
            <a:r>
              <a:rPr lang="en-US" sz="1600" b="1" dirty="0"/>
              <a:t>and </a:t>
            </a:r>
            <a:r>
              <a:rPr lang="en-US" sz="1600" b="1" dirty="0" smtClean="0"/>
              <a:t>copper substrates.</a:t>
            </a:r>
            <a:endParaRPr lang="en-US" sz="1600" b="1" dirty="0"/>
          </a:p>
          <a:p>
            <a:pPr marL="742950" lvl="1" indent="-285750">
              <a:buClr>
                <a:srgbClr val="FF0000"/>
              </a:buClr>
              <a:buSzPct val="80000"/>
              <a:buFont typeface="Wingdings" pitchFamily="2" charset="2"/>
              <a:buChar char="§"/>
            </a:pPr>
            <a:r>
              <a:rPr lang="en-US" sz="1600" b="1" dirty="0"/>
              <a:t>Indication that good quality substrate can be created for subsequent growth at energies that promote epitaxy and generate less defects</a:t>
            </a:r>
            <a:r>
              <a:rPr lang="en-US" sz="1600" b="1" dirty="0" smtClean="0"/>
              <a:t>.</a:t>
            </a:r>
            <a:endParaRPr lang="en-US" sz="1600" b="1" dirty="0"/>
          </a:p>
          <a:p>
            <a:pPr>
              <a:buClr>
                <a:srgbClr val="FF0000"/>
              </a:buClr>
              <a:buSzPct val="80000"/>
              <a:buFont typeface="Wingdings" pitchFamily="2" charset="2"/>
              <a:buChar char="q"/>
            </a:pPr>
            <a:r>
              <a:rPr lang="en-US" sz="2200" b="1" dirty="0" smtClean="0"/>
              <a:t>Nb films with unprecedented RRR values (equivalent to bulk niobium)  have been produced.</a:t>
            </a:r>
          </a:p>
          <a:p>
            <a:pPr>
              <a:buClr>
                <a:srgbClr val="FF0000"/>
              </a:buClr>
              <a:buSzPct val="80000"/>
              <a:buFont typeface="Wingdings" pitchFamily="2" charset="2"/>
              <a:buChar char="q"/>
            </a:pPr>
            <a:r>
              <a:rPr lang="en-US" sz="2200" b="1" dirty="0" smtClean="0"/>
              <a:t>The investigation of the surface impedance as a function of the coating parameters and superconducting characteristics of the films is under way.</a:t>
            </a:r>
          </a:p>
          <a:p>
            <a:pPr>
              <a:buClr>
                <a:srgbClr val="FF0000"/>
              </a:buClr>
              <a:buSzPct val="80000"/>
              <a:buFont typeface="Wingdings" pitchFamily="2" charset="2"/>
              <a:buChar char="q"/>
            </a:pPr>
            <a:r>
              <a:rPr lang="en-US" sz="2200" b="1" dirty="0" smtClean="0"/>
              <a:t>Preparation for cavity coating in 2013</a:t>
            </a:r>
            <a:r>
              <a:rPr lang="en-US" b="1" dirty="0" smtClean="0"/>
              <a:t>	</a:t>
            </a:r>
            <a:endParaRPr lang="en-US" b="1" i="1" dirty="0" smtClean="0">
              <a:solidFill>
                <a:srgbClr val="FFC000"/>
              </a:solidFill>
            </a:endParaRPr>
          </a:p>
        </p:txBody>
      </p:sp>
      <p:pic>
        <p:nvPicPr>
          <p:cNvPr id="6" name="Picture 23" descr="JLab_logo_text_white1"/>
          <p:cNvPicPr>
            <a:picLocks noChangeAspect="1" noChangeArrowheads="1"/>
          </p:cNvPicPr>
          <p:nvPr>
            <p:custDataLst>
              <p:tags r:id="rId5"/>
            </p:custDataLst>
          </p:nvPr>
        </p:nvPicPr>
        <p:blipFill>
          <a:blip r:embed="rId8" cstate="print"/>
          <a:srcRect/>
          <a:stretch>
            <a:fillRect/>
          </a:stretch>
        </p:blipFill>
        <p:spPr bwMode="auto">
          <a:xfrm>
            <a:off x="76200" y="6629400"/>
            <a:ext cx="1371600" cy="212336"/>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207432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762000" y="0"/>
            <a:ext cx="7772400" cy="914400"/>
          </a:xfrm>
        </p:spPr>
        <p:txBody>
          <a:bodyPr/>
          <a:lstStyle/>
          <a:p>
            <a:pPr algn="ctr"/>
            <a:r>
              <a:rPr lang="en-US" b="1" dirty="0" smtClean="0">
                <a:solidFill>
                  <a:srgbClr val="FF0000"/>
                </a:solidFill>
                <a:effectLst/>
              </a:rPr>
              <a:t>SRF Thin Films Collaboration</a:t>
            </a:r>
            <a:endParaRPr lang="en-US" b="1" dirty="0">
              <a:solidFill>
                <a:srgbClr val="FF0000"/>
              </a:solidFill>
              <a:effectLst/>
            </a:endParaRPr>
          </a:p>
        </p:txBody>
      </p:sp>
      <p:sp>
        <p:nvSpPr>
          <p:cNvPr id="7" name="Footer Placeholder 3"/>
          <p:cNvSpPr>
            <a:spLocks noGrp="1"/>
          </p:cNvSpPr>
          <p:nvPr>
            <p:ph type="ftr" sz="quarter" idx="11"/>
            <p:custDataLst>
              <p:tags r:id="rId3"/>
            </p:custDataLst>
          </p:nvPr>
        </p:nvSpPr>
        <p:spPr>
          <a:xfrm>
            <a:off x="1219200" y="6477000"/>
            <a:ext cx="7696200" cy="365125"/>
          </a:xfrm>
          <a:prstGeom prst="rect">
            <a:avLst/>
          </a:prstGeom>
        </p:spPr>
        <p:txBody>
          <a:bodyPr/>
          <a:lstStyle>
            <a:extLst/>
          </a:lstStyle>
          <a:p>
            <a:pPr algn="ctr"/>
            <a:r>
              <a:rPr lang="en-US" sz="1000" smtClean="0"/>
              <a:t>A-M Valente-Feliciano  - TFSRF 2012, 07/18/2012</a:t>
            </a:r>
            <a:endParaRPr lang="en-US" sz="1000" dirty="0"/>
          </a:p>
        </p:txBody>
      </p:sp>
      <p:sp>
        <p:nvSpPr>
          <p:cNvPr id="3" name="TextBox 2"/>
          <p:cNvSpPr txBox="1"/>
          <p:nvPr>
            <p:custDataLst>
              <p:tags r:id="rId4"/>
            </p:custDataLst>
          </p:nvPr>
        </p:nvSpPr>
        <p:spPr>
          <a:xfrm>
            <a:off x="517485" y="4572000"/>
            <a:ext cx="8261429" cy="400110"/>
          </a:xfrm>
          <a:prstGeom prst="rect">
            <a:avLst/>
          </a:prstGeom>
          <a:noFill/>
        </p:spPr>
        <p:txBody>
          <a:bodyPr wrap="none" rtlCol="0">
            <a:spAutoFit/>
          </a:bodyPr>
          <a:lstStyle/>
          <a:p>
            <a:r>
              <a:rPr lang="en-US" sz="2000" dirty="0" smtClean="0"/>
              <a:t>Under DOE  HEP Grant ARRA  &amp; U.S. DOE Contract No. DE-AC05-06OR23177</a:t>
            </a:r>
            <a:endParaRPr lang="en-US" sz="2000" dirty="0"/>
          </a:p>
        </p:txBody>
      </p:sp>
      <p:sp>
        <p:nvSpPr>
          <p:cNvPr id="4" name="TextBox 3"/>
          <p:cNvSpPr txBox="1"/>
          <p:nvPr>
            <p:custDataLst>
              <p:tags r:id="rId5"/>
            </p:custDataLst>
          </p:nvPr>
        </p:nvSpPr>
        <p:spPr>
          <a:xfrm>
            <a:off x="647154" y="1219200"/>
            <a:ext cx="7620000" cy="3046988"/>
          </a:xfrm>
          <a:prstGeom prst="rect">
            <a:avLst/>
          </a:prstGeom>
          <a:noFill/>
        </p:spPr>
        <p:txBody>
          <a:bodyPr wrap="square" rtlCol="0">
            <a:spAutoFit/>
          </a:bodyPr>
          <a:lstStyle/>
          <a:p>
            <a:r>
              <a:rPr lang="en-US" sz="2400" dirty="0" smtClean="0"/>
              <a:t>Jlab: C.Reece, A-M Valente-Feliciano, J. Spradlin, L. Phillips, X. Zhao, B. Xiao, A. Wu</a:t>
            </a:r>
          </a:p>
          <a:p>
            <a:r>
              <a:rPr lang="en-US" sz="2400" dirty="0" smtClean="0"/>
              <a:t>W&amp;M: A. Lukaszew, D. Beringer, W. Roach, C. Clavero , R. Outlaw, O. Trofimova</a:t>
            </a:r>
          </a:p>
          <a:p>
            <a:r>
              <a:rPr lang="en-US" sz="2400" dirty="0" smtClean="0"/>
              <a:t>NSU: Q. Yang</a:t>
            </a:r>
          </a:p>
          <a:p>
            <a:r>
              <a:rPr lang="en-US" sz="2400" dirty="0" smtClean="0"/>
              <a:t>ODU: H. Baumgart, D. Gu</a:t>
            </a:r>
          </a:p>
          <a:p>
            <a:r>
              <a:rPr lang="en-US" sz="2400" dirty="0" smtClean="0"/>
              <a:t>Black Labs LLC: R. Crooks</a:t>
            </a:r>
          </a:p>
          <a:p>
            <a:r>
              <a:rPr lang="en-US" sz="2400" dirty="0" smtClean="0"/>
              <a:t>NCSU: F. Stevie, D. Batchelor</a:t>
            </a:r>
          </a:p>
        </p:txBody>
      </p:sp>
      <p:pic>
        <p:nvPicPr>
          <p:cNvPr id="5" name="Picture 206"/>
          <p:cNvPicPr>
            <a:picLocks noChangeArrowheads="1"/>
          </p:cNvPicPr>
          <p:nvPr>
            <p:custDataLst>
              <p:tags r:id="rId6"/>
            </p:custDataLst>
          </p:nvPr>
        </p:nvPicPr>
        <p:blipFill>
          <a:blip r:embed="rId11" cstate="print"/>
          <a:srcRect/>
          <a:stretch>
            <a:fillRect/>
          </a:stretch>
        </p:blipFill>
        <p:spPr bwMode="auto">
          <a:xfrm>
            <a:off x="1905000" y="5562600"/>
            <a:ext cx="1143000" cy="1066800"/>
          </a:xfrm>
          <a:prstGeom prst="rect">
            <a:avLst/>
          </a:prstGeom>
          <a:noFill/>
          <a:ln w="9525">
            <a:noFill/>
            <a:miter lim="800000"/>
            <a:headEnd/>
            <a:tailEnd/>
          </a:ln>
        </p:spPr>
      </p:pic>
      <p:pic>
        <p:nvPicPr>
          <p:cNvPr id="6" name="Picture 20"/>
          <p:cNvPicPr>
            <a:picLocks noChangeAspect="1" noChangeArrowheads="1"/>
          </p:cNvPicPr>
          <p:nvPr>
            <p:custDataLst>
              <p:tags r:id="rId7"/>
            </p:custDataLst>
          </p:nvPr>
        </p:nvPicPr>
        <p:blipFill>
          <a:blip r:embed="rId12" cstate="print"/>
          <a:srcRect/>
          <a:stretch>
            <a:fillRect/>
          </a:stretch>
        </p:blipFill>
        <p:spPr bwMode="auto">
          <a:xfrm>
            <a:off x="4648200" y="5867400"/>
            <a:ext cx="2499392" cy="556095"/>
          </a:xfrm>
          <a:prstGeom prst="rect">
            <a:avLst/>
          </a:prstGeom>
          <a:noFill/>
          <a:ln w="9525">
            <a:noFill/>
            <a:miter lim="800000"/>
            <a:headEnd/>
            <a:tailEnd/>
          </a:ln>
        </p:spPr>
      </p:pic>
      <p:pic>
        <p:nvPicPr>
          <p:cNvPr id="8" name="Picture 23" descr="JLab_logo_text_white1"/>
          <p:cNvPicPr>
            <a:picLocks noChangeAspect="1" noChangeArrowheads="1"/>
          </p:cNvPicPr>
          <p:nvPr>
            <p:custDataLst>
              <p:tags r:id="rId8"/>
            </p:custDataLst>
          </p:nvPr>
        </p:nvPicPr>
        <p:blipFill>
          <a:blip r:embed="rId13" cstate="print"/>
          <a:srcRect/>
          <a:stretch>
            <a:fillRect/>
          </a:stretch>
        </p:blipFill>
        <p:spPr bwMode="auto">
          <a:xfrm>
            <a:off x="76200" y="6629400"/>
            <a:ext cx="1371600" cy="212336"/>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163598071"/>
      </p:ext>
    </p:extLst>
  </p:cSld>
  <p:clrMapOvr>
    <a:masterClrMapping/>
  </p:clrMapOvr>
  <p:transition spd="med">
    <p:zo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4118"/>
            <a:ext cx="7772400" cy="914400"/>
          </a:xfrm>
        </p:spPr>
        <p:txBody>
          <a:bodyPr/>
          <a:lstStyle/>
          <a:p>
            <a:r>
              <a:rPr lang="en-US" b="1" dirty="0" smtClean="0">
                <a:solidFill>
                  <a:srgbClr val="FF0000"/>
                </a:solidFill>
                <a:effectLst/>
              </a:rPr>
              <a:t>Superconducting RF Cavities</a:t>
            </a:r>
            <a:endParaRPr lang="en-US" b="1" dirty="0">
              <a:solidFill>
                <a:srgbClr val="FF0000"/>
              </a:solidFill>
              <a:effectLst/>
            </a:endParaRPr>
          </a:p>
        </p:txBody>
      </p:sp>
      <p:sp>
        <p:nvSpPr>
          <p:cNvPr id="3" name="Footer Placeholder 2"/>
          <p:cNvSpPr>
            <a:spLocks noGrp="1"/>
          </p:cNvSpPr>
          <p:nvPr>
            <p:ph type="ftr" sz="quarter" idx="11"/>
          </p:nvPr>
        </p:nvSpPr>
        <p:spPr/>
        <p:txBody>
          <a:bodyPr/>
          <a:lstStyle/>
          <a:p>
            <a:pPr algn="ctr"/>
            <a:r>
              <a:rPr lang="en-US" smtClean="0"/>
              <a:t>A-M Valente-Feliciano  - TFSRF 2012, 07/18/2012</a:t>
            </a:r>
            <a:endParaRPr lang="en-US" dirty="0"/>
          </a:p>
        </p:txBody>
      </p:sp>
      <p:grpSp>
        <p:nvGrpSpPr>
          <p:cNvPr id="4" name="Group 3"/>
          <p:cNvGrpSpPr/>
          <p:nvPr/>
        </p:nvGrpSpPr>
        <p:grpSpPr>
          <a:xfrm>
            <a:off x="22412" y="1143000"/>
            <a:ext cx="9144000" cy="980420"/>
            <a:chOff x="8965" y="5562600"/>
            <a:chExt cx="9144000" cy="980420"/>
          </a:xfrm>
        </p:grpSpPr>
        <p:sp>
          <p:nvSpPr>
            <p:cNvPr id="5" name="Rectangle 4"/>
            <p:cNvSpPr/>
            <p:nvPr>
              <p:custDataLst>
                <p:tags r:id="rId1"/>
              </p:custDataLst>
            </p:nvPr>
          </p:nvSpPr>
          <p:spPr>
            <a:xfrm>
              <a:off x="8965" y="6019800"/>
              <a:ext cx="9065172" cy="523220"/>
            </a:xfrm>
            <a:prstGeom prst="rect">
              <a:avLst/>
            </a:prstGeom>
          </p:spPr>
          <p:txBody>
            <a:bodyPr wrap="square">
              <a:spAutoFit/>
            </a:bodyPr>
            <a:lstStyle/>
            <a:p>
              <a:r>
                <a:rPr lang="en-US" sz="1400" b="1" dirty="0" smtClean="0"/>
                <a:t>Breakdown fields close to the de-pairing limit of 50 MV/m for Nb. Best Nb cavities approaching their intrinsic limit at H</a:t>
              </a:r>
              <a:r>
                <a:rPr lang="en-US" sz="1400" b="1" baseline="-25000" dirty="0" smtClean="0"/>
                <a:t>max</a:t>
              </a:r>
              <a:r>
                <a:rPr lang="en-US" sz="1400" b="1" dirty="0" smtClean="0"/>
                <a:t> = H</a:t>
              </a:r>
              <a:r>
                <a:rPr lang="en-US" sz="1400" b="1" baseline="-25000" dirty="0" smtClean="0"/>
                <a:t>C</a:t>
              </a:r>
            </a:p>
          </p:txBody>
        </p:sp>
        <p:sp>
          <p:nvSpPr>
            <p:cNvPr id="6" name="Rectangle 5"/>
            <p:cNvSpPr/>
            <p:nvPr>
              <p:custDataLst>
                <p:tags r:id="rId2"/>
              </p:custDataLst>
            </p:nvPr>
          </p:nvSpPr>
          <p:spPr>
            <a:xfrm>
              <a:off x="8965" y="5562600"/>
              <a:ext cx="9144000" cy="523220"/>
            </a:xfrm>
            <a:prstGeom prst="rect">
              <a:avLst/>
            </a:prstGeom>
          </p:spPr>
          <p:txBody>
            <a:bodyPr wrap="square">
              <a:spAutoFit/>
            </a:bodyPr>
            <a:lstStyle/>
            <a:p>
              <a:r>
                <a:rPr lang="en-US" sz="1400" b="1" dirty="0" smtClean="0"/>
                <a:t>Nb has the highest T</a:t>
              </a:r>
              <a:r>
                <a:rPr lang="en-US" sz="1400" b="1" baseline="-25000" dirty="0" smtClean="0"/>
                <a:t>c</a:t>
              </a:r>
              <a:r>
                <a:rPr lang="en-US" sz="1400" b="1" dirty="0" smtClean="0"/>
                <a:t> among all pure metals and the highest lower critical field H</a:t>
              </a:r>
              <a:r>
                <a:rPr lang="en-US" sz="1400" b="1" baseline="-25000" dirty="0" smtClean="0"/>
                <a:t>c1</a:t>
              </a:r>
              <a:r>
                <a:rPr lang="en-US" sz="1400" b="1" dirty="0" smtClean="0"/>
                <a:t>≈170 </a:t>
              </a:r>
              <a:r>
                <a:rPr lang="en-US" sz="1400" b="1" dirty="0" err="1" smtClean="0"/>
                <a:t>mT</a:t>
              </a:r>
              <a:r>
                <a:rPr lang="en-US" sz="1400" b="1" dirty="0" smtClean="0"/>
                <a:t> (2K) among all superconductors . </a:t>
              </a:r>
              <a:r>
                <a:rPr lang="en-US" sz="1400" b="1" dirty="0" err="1" smtClean="0"/>
                <a:t>Meissner</a:t>
              </a:r>
              <a:r>
                <a:rPr lang="en-US" sz="1400" b="1" dirty="0" smtClean="0"/>
                <a:t> state can exist up to H = H</a:t>
              </a:r>
              <a:r>
                <a:rPr lang="en-US" sz="1400" b="1" baseline="-25000" dirty="0" smtClean="0"/>
                <a:t>c</a:t>
              </a:r>
              <a:r>
                <a:rPr lang="en-US" sz="1400" b="1" dirty="0" smtClean="0"/>
                <a:t>.</a:t>
              </a:r>
            </a:p>
          </p:txBody>
        </p:sp>
      </p:grpSp>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7800" y="2141348"/>
            <a:ext cx="5943600" cy="4192527"/>
          </a:xfrm>
          <a:prstGeom prst="rect">
            <a:avLst/>
          </a:prstGeom>
          <a:noFill/>
          <a:ln>
            <a:noFill/>
          </a:ln>
          <a:effectLst/>
          <a:scene3d>
            <a:camera prst="orthographicFront"/>
            <a:lightRig rig="threePt" dir="t"/>
          </a:scene3d>
          <a:sp3d>
            <a:bevelT w="63500"/>
            <a:bevelB w="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46877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946420" y="5715000"/>
            <a:ext cx="2512226" cy="461665"/>
          </a:xfrm>
          <a:prstGeom prst="rect">
            <a:avLst/>
          </a:prstGeom>
          <a:noFill/>
        </p:spPr>
        <p:txBody>
          <a:bodyPr wrap="none" rtlCol="0">
            <a:spAutoFit/>
          </a:bodyPr>
          <a:lstStyle/>
          <a:p>
            <a:r>
              <a:rPr lang="en-US" sz="2400" b="1" dirty="0" smtClean="0"/>
              <a:t>RRR</a:t>
            </a:r>
            <a:r>
              <a:rPr lang="en-US" sz="2400" b="1" baseline="-25000" dirty="0" smtClean="0"/>
              <a:t>Nb</a:t>
            </a:r>
            <a:r>
              <a:rPr lang="en-US" sz="2400" b="1" dirty="0" smtClean="0"/>
              <a:t>= R</a:t>
            </a:r>
            <a:r>
              <a:rPr lang="en-US" sz="2400" b="1" baseline="-25000" dirty="0" smtClean="0"/>
              <a:t>300K</a:t>
            </a:r>
            <a:r>
              <a:rPr lang="en-US" sz="2400" b="1" dirty="0" smtClean="0"/>
              <a:t>/R</a:t>
            </a:r>
            <a:r>
              <a:rPr lang="en-US" sz="2400" b="1" baseline="-25000" dirty="0" smtClean="0"/>
              <a:t>10K</a:t>
            </a:r>
            <a:endParaRPr lang="en-US" sz="2400" b="1" baseline="-25000" dirty="0"/>
          </a:p>
        </p:txBody>
      </p:sp>
      <p:pic>
        <p:nvPicPr>
          <p:cNvPr id="30" name="Picture 29" descr="UnloadedQvalue-CERNcavity.gif"/>
          <p:cNvPicPr>
            <a:picLocks noChangeAspect="1"/>
          </p:cNvPicPr>
          <p:nvPr/>
        </p:nvPicPr>
        <p:blipFill>
          <a:blip r:embed="rId21" cstate="print"/>
          <a:stretch>
            <a:fillRect/>
          </a:stretch>
        </p:blipFill>
        <p:spPr>
          <a:xfrm>
            <a:off x="7543800" y="76200"/>
            <a:ext cx="1371600" cy="1290917"/>
          </a:xfrm>
          <a:prstGeom prst="rect">
            <a:avLst/>
          </a:prstGeom>
          <a:ln>
            <a:noFill/>
          </a:ln>
        </p:spPr>
      </p:pic>
      <p:grpSp>
        <p:nvGrpSpPr>
          <p:cNvPr id="31" name="Group 30"/>
          <p:cNvGrpSpPr/>
          <p:nvPr/>
        </p:nvGrpSpPr>
        <p:grpSpPr>
          <a:xfrm>
            <a:off x="152400" y="1677888"/>
            <a:ext cx="4876800" cy="3963889"/>
            <a:chOff x="152400" y="2209800"/>
            <a:chExt cx="4114800" cy="3431977"/>
          </a:xfrm>
        </p:grpSpPr>
        <p:sp>
          <p:nvSpPr>
            <p:cNvPr id="33" name="TextBox 32"/>
            <p:cNvSpPr txBox="1"/>
            <p:nvPr>
              <p:custDataLst>
                <p:tags r:id="rId16"/>
              </p:custDataLst>
            </p:nvPr>
          </p:nvSpPr>
          <p:spPr>
            <a:xfrm>
              <a:off x="3244484" y="5334000"/>
              <a:ext cx="1022716" cy="307777"/>
            </a:xfrm>
            <a:prstGeom prst="rect">
              <a:avLst/>
            </a:prstGeom>
            <a:noFill/>
          </p:spPr>
          <p:txBody>
            <a:bodyPr wrap="none" rtlCol="0">
              <a:spAutoFit/>
            </a:bodyPr>
            <a:lstStyle/>
            <a:p>
              <a:r>
                <a:rPr lang="en-US" sz="1400" dirty="0" smtClean="0"/>
                <a:t>CERN 2000</a:t>
              </a:r>
              <a:endParaRPr lang="en-US" sz="1400" dirty="0"/>
            </a:p>
          </p:txBody>
        </p:sp>
        <p:grpSp>
          <p:nvGrpSpPr>
            <p:cNvPr id="34" name="Group 120"/>
            <p:cNvGrpSpPr>
              <a:grpSpLocks noChangeAspect="1"/>
            </p:cNvGrpSpPr>
            <p:nvPr>
              <p:custDataLst>
                <p:tags r:id="rId17"/>
              </p:custDataLst>
            </p:nvPr>
          </p:nvGrpSpPr>
          <p:grpSpPr bwMode="auto">
            <a:xfrm>
              <a:off x="170688" y="2209800"/>
              <a:ext cx="4096512" cy="3200400"/>
              <a:chOff x="644" y="591"/>
              <a:chExt cx="3674" cy="3447"/>
            </a:xfrm>
          </p:grpSpPr>
          <p:pic>
            <p:nvPicPr>
              <p:cNvPr id="38" name="Picture 7"/>
              <p:cNvPicPr>
                <a:picLocks noChangeAspect="1" noChangeArrowheads="1"/>
              </p:cNvPicPr>
              <p:nvPr/>
            </p:nvPicPr>
            <p:blipFill>
              <a:blip r:embed="rId22" cstate="print"/>
              <a:srcRect/>
              <a:stretch>
                <a:fillRect/>
              </a:stretch>
            </p:blipFill>
            <p:spPr bwMode="auto">
              <a:xfrm>
                <a:off x="644" y="591"/>
                <a:ext cx="3674" cy="3447"/>
              </a:xfrm>
              <a:prstGeom prst="rect">
                <a:avLst/>
              </a:prstGeom>
              <a:ln>
                <a:headEnd/>
                <a:tailEnd/>
              </a:ln>
            </p:spPr>
            <p:style>
              <a:lnRef idx="0">
                <a:schemeClr val="accent6"/>
              </a:lnRef>
              <a:fillRef idx="3">
                <a:schemeClr val="accent6"/>
              </a:fillRef>
              <a:effectRef idx="3">
                <a:schemeClr val="accent6"/>
              </a:effectRef>
              <a:fontRef idx="minor">
                <a:schemeClr val="lt1"/>
              </a:fontRef>
            </p:style>
          </p:pic>
          <p:sp>
            <p:nvSpPr>
              <p:cNvPr id="39" name="Line 8"/>
              <p:cNvSpPr>
                <a:spLocks noChangeShapeType="1"/>
              </p:cNvSpPr>
              <p:nvPr/>
            </p:nvSpPr>
            <p:spPr bwMode="auto">
              <a:xfrm>
                <a:off x="1206" y="1511"/>
                <a:ext cx="2807" cy="181"/>
              </a:xfrm>
              <a:prstGeom prst="line">
                <a:avLst/>
              </a:prstGeom>
              <a:noFill/>
              <a:ln w="50800" cap="rnd">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 name="Text Box 9"/>
              <p:cNvSpPr txBox="1">
                <a:spLocks noChangeArrowheads="1"/>
              </p:cNvSpPr>
              <p:nvPr/>
            </p:nvSpPr>
            <p:spPr bwMode="auto">
              <a:xfrm>
                <a:off x="3283" y="1328"/>
                <a:ext cx="488" cy="225"/>
              </a:xfrm>
              <a:prstGeom prst="rect">
                <a:avLst/>
              </a:prstGeom>
              <a:gradFill>
                <a:gsLst>
                  <a:gs pos="0">
                    <a:srgbClr val="8488C4"/>
                  </a:gs>
                  <a:gs pos="53000">
                    <a:srgbClr val="D4DEFF"/>
                  </a:gs>
                  <a:gs pos="83000">
                    <a:srgbClr val="D4DEFF"/>
                  </a:gs>
                  <a:gs pos="100000">
                    <a:srgbClr val="E0E0E0"/>
                  </a:gs>
                </a:gsLst>
                <a:lin ang="8350000" scaled="0"/>
              </a:gradFill>
              <a:ln>
                <a:headEnd/>
                <a:tailEnd/>
              </a:ln>
            </p:spPr>
            <p:style>
              <a:lnRef idx="0">
                <a:schemeClr val="accent6"/>
              </a:lnRef>
              <a:fillRef idx="3">
                <a:schemeClr val="accent6"/>
              </a:fillRef>
              <a:effectRef idx="3">
                <a:schemeClr val="accent6"/>
              </a:effectRef>
              <a:fontRef idx="minor">
                <a:schemeClr val="lt1"/>
              </a:fontRef>
            </p:style>
            <p:txBody>
              <a:bodyPr vert="horz" wrap="square" lIns="27432" tIns="27432" rIns="27432" bIns="27432"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000" b="1" i="0" u="none" strike="noStrike" cap="none" normalizeH="0" baseline="0" dirty="0" smtClean="0">
                    <a:ln>
                      <a:noFill/>
                    </a:ln>
                    <a:solidFill>
                      <a:schemeClr val="tx1"/>
                    </a:solidFill>
                    <a:effectLst/>
                    <a:latin typeface="+mj-lt"/>
                  </a:rPr>
                  <a:t>Bulk Nb</a:t>
                </a:r>
                <a:endParaRPr kumimoji="0" lang="en-US" sz="1000" b="0" i="0" u="none" strike="noStrike" cap="none" normalizeH="0" baseline="0" dirty="0" smtClean="0">
                  <a:ln>
                    <a:noFill/>
                  </a:ln>
                  <a:solidFill>
                    <a:schemeClr val="tx1"/>
                  </a:solidFill>
                  <a:effectLst/>
                  <a:latin typeface="+mj-lt"/>
                </a:endParaRPr>
              </a:p>
            </p:txBody>
          </p:sp>
          <p:sp>
            <p:nvSpPr>
              <p:cNvPr id="41" name="Text Box 10"/>
              <p:cNvSpPr txBox="1">
                <a:spLocks noChangeArrowheads="1"/>
              </p:cNvSpPr>
              <p:nvPr/>
            </p:nvSpPr>
            <p:spPr bwMode="auto">
              <a:xfrm>
                <a:off x="3104" y="2232"/>
                <a:ext cx="804" cy="225"/>
              </a:xfrm>
              <a:prstGeom prst="rect">
                <a:avLst/>
              </a:prstGeom>
              <a:gradFill>
                <a:gsLst>
                  <a:gs pos="0">
                    <a:srgbClr val="8488C4"/>
                  </a:gs>
                  <a:gs pos="53000">
                    <a:srgbClr val="D4DEFF"/>
                  </a:gs>
                  <a:gs pos="83000">
                    <a:srgbClr val="D4DEFF"/>
                  </a:gs>
                  <a:gs pos="100000">
                    <a:srgbClr val="E0E0E0"/>
                  </a:gs>
                </a:gsLst>
                <a:lin ang="8350000" scaled="0"/>
              </a:gradFill>
              <a:ln>
                <a:headEnd/>
                <a:tailEnd/>
              </a:ln>
            </p:spPr>
            <p:style>
              <a:lnRef idx="0">
                <a:schemeClr val="accent6"/>
              </a:lnRef>
              <a:fillRef idx="3">
                <a:schemeClr val="accent6"/>
              </a:fillRef>
              <a:effectRef idx="3">
                <a:schemeClr val="accent6"/>
              </a:effectRef>
              <a:fontRef idx="minor">
                <a:schemeClr val="lt1"/>
              </a:fontRef>
            </p:style>
            <p:txBody>
              <a:bodyPr vert="horz" wrap="square" lIns="27432" tIns="27432" rIns="27432" bIns="27432"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000" b="1" i="0" u="none" strike="noStrike" cap="none" normalizeH="0" baseline="0" dirty="0" smtClean="0">
                    <a:ln>
                      <a:noFill/>
                    </a:ln>
                    <a:solidFill>
                      <a:srgbClr val="0000FF"/>
                    </a:solidFill>
                    <a:effectLst/>
                    <a:latin typeface="+mj-lt"/>
                  </a:rPr>
                  <a:t>1.5 GHz Nb/Cu</a:t>
                </a:r>
                <a:endParaRPr kumimoji="0" lang="en-US" sz="1000" b="0" i="0" u="none" strike="noStrike" cap="none" normalizeH="0" baseline="0" dirty="0" smtClean="0">
                  <a:ln>
                    <a:noFill/>
                  </a:ln>
                  <a:solidFill>
                    <a:srgbClr val="0000FF"/>
                  </a:solidFill>
                  <a:effectLst/>
                  <a:latin typeface="+mj-lt"/>
                </a:endParaRPr>
              </a:p>
            </p:txBody>
          </p:sp>
        </p:grpSp>
        <p:sp>
          <p:nvSpPr>
            <p:cNvPr id="35" name="Text Box 5"/>
            <p:cNvSpPr txBox="1">
              <a:spLocks noChangeArrowheads="1"/>
            </p:cNvSpPr>
            <p:nvPr>
              <p:custDataLst>
                <p:tags r:id="rId18"/>
              </p:custDataLst>
            </p:nvPr>
          </p:nvSpPr>
          <p:spPr bwMode="auto">
            <a:xfrm>
              <a:off x="152400" y="2209800"/>
              <a:ext cx="4114800" cy="276999"/>
            </a:xfrm>
            <a:prstGeom prst="rect">
              <a:avLst/>
            </a:prstGeom>
            <a:noFill/>
            <a:ln w="12700">
              <a:noFill/>
              <a:miter lim="800000"/>
              <a:headEnd/>
              <a:tailEnd/>
            </a:ln>
            <a:effectLst/>
          </p:spPr>
          <p:txBody>
            <a:bodyPr wrap="square">
              <a:spAutoFit/>
            </a:bodyPr>
            <a:lstStyle/>
            <a:p>
              <a:pPr algn="ctr"/>
              <a:r>
                <a:rPr lang="en-GB" sz="1200" b="1" dirty="0" smtClean="0"/>
                <a:t>1.5 GHz Nb/Cu cavities, sputtered w/ Kr @ </a:t>
              </a:r>
              <a:r>
                <a:rPr lang="en-GB" sz="1200" b="1" dirty="0"/>
                <a:t>1.7 K (Q</a:t>
              </a:r>
              <a:r>
                <a:rPr lang="en-GB" sz="1200" b="1" baseline="-25000" dirty="0"/>
                <a:t>0</a:t>
              </a:r>
              <a:r>
                <a:rPr lang="en-GB" sz="1200" b="1" dirty="0"/>
                <a:t>=295/R</a:t>
              </a:r>
              <a:r>
                <a:rPr lang="en-GB" sz="1200" b="1" baseline="-25000" dirty="0"/>
                <a:t>s</a:t>
              </a:r>
              <a:r>
                <a:rPr lang="en-GB" sz="1200" b="1" dirty="0"/>
                <a:t>)</a:t>
              </a:r>
            </a:p>
          </p:txBody>
        </p:sp>
        <p:sp>
          <p:nvSpPr>
            <p:cNvPr id="36" name="Text Box 10"/>
            <p:cNvSpPr txBox="1">
              <a:spLocks noChangeArrowheads="1"/>
            </p:cNvSpPr>
            <p:nvPr/>
          </p:nvSpPr>
          <p:spPr bwMode="auto">
            <a:xfrm>
              <a:off x="914400" y="4011001"/>
              <a:ext cx="914400" cy="332399"/>
            </a:xfrm>
            <a:prstGeom prst="rect">
              <a:avLst/>
            </a:prstGeom>
            <a:gradFill>
              <a:gsLst>
                <a:gs pos="0">
                  <a:srgbClr val="8488C4"/>
                </a:gs>
                <a:gs pos="53000">
                  <a:srgbClr val="D4DEFF"/>
                </a:gs>
                <a:gs pos="83000">
                  <a:srgbClr val="D4DEFF"/>
                </a:gs>
                <a:gs pos="100000">
                  <a:srgbClr val="E0E0E0"/>
                </a:gs>
              </a:gsLst>
              <a:lin ang="8350000" scaled="0"/>
            </a:gradFill>
            <a:ln>
              <a:headEnd/>
              <a:tailEnd/>
            </a:ln>
          </p:spPr>
          <p:style>
            <a:lnRef idx="0">
              <a:schemeClr val="accent6"/>
            </a:lnRef>
            <a:fillRef idx="3">
              <a:schemeClr val="accent6"/>
            </a:fillRef>
            <a:effectRef idx="3">
              <a:schemeClr val="accent6"/>
            </a:effectRef>
            <a:fontRef idx="minor">
              <a:schemeClr val="lt1"/>
            </a:fontRef>
          </p:style>
          <p:txBody>
            <a:bodyPr vert="horz" wrap="square" lIns="27432" tIns="27432" rIns="27432" bIns="27432"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000" b="1" i="0" u="none" strike="noStrike" cap="none" normalizeH="0" baseline="0" dirty="0" smtClean="0">
                  <a:ln>
                    <a:noFill/>
                  </a:ln>
                  <a:solidFill>
                    <a:srgbClr val="00B050"/>
                  </a:solidFill>
                  <a:effectLst/>
                  <a:latin typeface="+mj-lt"/>
                </a:rPr>
                <a:t>LEP II</a:t>
              </a:r>
            </a:p>
            <a:p>
              <a:pPr marL="0" marR="0" lvl="0" indent="0" algn="l" defTabSz="914400" rtl="0" eaLnBrk="1" fontAlgn="base" latinLnBrk="0" hangingPunct="1">
                <a:lnSpc>
                  <a:spcPct val="100000"/>
                </a:lnSpc>
                <a:spcBef>
                  <a:spcPct val="0"/>
                </a:spcBef>
                <a:spcAft>
                  <a:spcPct val="0"/>
                </a:spcAft>
                <a:buClrTx/>
                <a:buSzTx/>
                <a:buFontTx/>
                <a:buNone/>
                <a:tabLst/>
              </a:pPr>
              <a:r>
                <a:rPr lang="it-IT" sz="700" b="1" dirty="0" smtClean="0">
                  <a:solidFill>
                    <a:srgbClr val="00B050"/>
                  </a:solidFill>
                  <a:latin typeface="+mj-lt"/>
                </a:rPr>
                <a:t>350MHz </a:t>
              </a:r>
              <a:r>
                <a:rPr kumimoji="0" lang="it-IT" sz="700" b="1" i="0" u="none" strike="noStrike" cap="none" normalizeH="0" baseline="0" dirty="0" smtClean="0">
                  <a:ln>
                    <a:noFill/>
                  </a:ln>
                  <a:solidFill>
                    <a:srgbClr val="00B050"/>
                  </a:solidFill>
                  <a:effectLst/>
                  <a:latin typeface="+mj-lt"/>
                </a:rPr>
                <a:t>Nb/Cu</a:t>
              </a:r>
              <a:r>
                <a:rPr kumimoji="0" lang="it-IT" sz="700" b="1" i="0" u="none" strike="noStrike" cap="none" normalizeH="0" dirty="0" smtClean="0">
                  <a:ln>
                    <a:noFill/>
                  </a:ln>
                  <a:solidFill>
                    <a:srgbClr val="00B050"/>
                  </a:solidFill>
                  <a:effectLst/>
                  <a:latin typeface="+mj-lt"/>
                </a:rPr>
                <a:t> </a:t>
              </a:r>
              <a:r>
                <a:rPr kumimoji="0" lang="it-IT" sz="800" b="1" i="0" u="none" strike="noStrike" cap="none" normalizeH="0" baseline="0" dirty="0" smtClean="0">
                  <a:ln>
                    <a:noFill/>
                  </a:ln>
                  <a:solidFill>
                    <a:srgbClr val="00B050"/>
                  </a:solidFill>
                  <a:effectLst/>
                  <a:latin typeface="+mj-lt"/>
                </a:rPr>
                <a:t>(4.2K)</a:t>
              </a:r>
              <a:endParaRPr kumimoji="0" lang="en-US" sz="800" b="0" i="0" u="none" strike="noStrike" cap="none" normalizeH="0" baseline="0" dirty="0" smtClean="0">
                <a:ln>
                  <a:noFill/>
                </a:ln>
                <a:solidFill>
                  <a:srgbClr val="00B050"/>
                </a:solidFill>
                <a:effectLst/>
                <a:latin typeface="+mj-lt"/>
              </a:endParaRPr>
            </a:p>
          </p:txBody>
        </p:sp>
        <p:sp>
          <p:nvSpPr>
            <p:cNvPr id="37" name="Freeform 36"/>
            <p:cNvSpPr/>
            <p:nvPr/>
          </p:nvSpPr>
          <p:spPr>
            <a:xfrm>
              <a:off x="914400" y="3459956"/>
              <a:ext cx="826293" cy="426244"/>
            </a:xfrm>
            <a:custGeom>
              <a:avLst/>
              <a:gdLst>
                <a:gd name="connsiteX0" fmla="*/ 0 w 919163"/>
                <a:gd name="connsiteY0" fmla="*/ 0 h 731044"/>
                <a:gd name="connsiteX1" fmla="*/ 704850 w 919163"/>
                <a:gd name="connsiteY1" fmla="*/ 447675 h 731044"/>
                <a:gd name="connsiteX2" fmla="*/ 919163 w 919163"/>
                <a:gd name="connsiteY2" fmla="*/ 731044 h 731044"/>
                <a:gd name="connsiteX3" fmla="*/ 919163 w 919163"/>
                <a:gd name="connsiteY3" fmla="*/ 731044 h 731044"/>
                <a:gd name="connsiteX4" fmla="*/ 919163 w 919163"/>
                <a:gd name="connsiteY4" fmla="*/ 731044 h 731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163" h="731044">
                  <a:moveTo>
                    <a:pt x="0" y="0"/>
                  </a:moveTo>
                  <a:cubicBezTo>
                    <a:pt x="275828" y="162917"/>
                    <a:pt x="551656" y="325834"/>
                    <a:pt x="704850" y="447675"/>
                  </a:cubicBezTo>
                  <a:cubicBezTo>
                    <a:pt x="858044" y="569516"/>
                    <a:pt x="919163" y="731044"/>
                    <a:pt x="919163" y="731044"/>
                  </a:cubicBezTo>
                  <a:lnTo>
                    <a:pt x="919163" y="731044"/>
                  </a:lnTo>
                  <a:lnTo>
                    <a:pt x="919163" y="731044"/>
                  </a:lnTo>
                </a:path>
              </a:pathLst>
            </a:custGeom>
            <a:ln w="44450">
              <a:solidFill>
                <a:srgbClr val="00B05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42" name="Straight Arrow Connector 41"/>
          <p:cNvCxnSpPr/>
          <p:nvPr/>
        </p:nvCxnSpPr>
        <p:spPr>
          <a:xfrm flipV="1">
            <a:off x="6629400" y="762000"/>
            <a:ext cx="1143000" cy="1524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533401" y="6096000"/>
            <a:ext cx="3962400" cy="400110"/>
          </a:xfrm>
          <a:prstGeom prst="rect">
            <a:avLst/>
          </a:prstGeom>
          <a:noFill/>
        </p:spPr>
        <p:txBody>
          <a:bodyPr wrap="square" rtlCol="0">
            <a:spAutoFit/>
          </a:bodyPr>
          <a:lstStyle/>
          <a:p>
            <a:r>
              <a:rPr lang="en-US" sz="1000" dirty="0" smtClean="0"/>
              <a:t>Gauge for mean free path &amp; material quality, affected by scattering centers such as structural defects, impurities …</a:t>
            </a:r>
            <a:endParaRPr lang="en-US" sz="1000" dirty="0"/>
          </a:p>
        </p:txBody>
      </p:sp>
      <p:sp>
        <p:nvSpPr>
          <p:cNvPr id="3" name="Title 2"/>
          <p:cNvSpPr>
            <a:spLocks noGrp="1"/>
          </p:cNvSpPr>
          <p:nvPr>
            <p:ph type="title"/>
            <p:custDataLst>
              <p:tags r:id="rId2"/>
            </p:custDataLst>
          </p:nvPr>
        </p:nvSpPr>
        <p:spPr>
          <a:xfrm>
            <a:off x="685800" y="0"/>
            <a:ext cx="7772400" cy="609600"/>
          </a:xfrm>
        </p:spPr>
        <p:txBody>
          <a:bodyPr/>
          <a:lstStyle/>
          <a:p>
            <a:pPr algn="ctr"/>
            <a:r>
              <a:rPr lang="en-US" sz="3200" b="1" dirty="0" smtClean="0">
                <a:solidFill>
                  <a:srgbClr val="FF0000"/>
                </a:solidFill>
              </a:rPr>
              <a:t>Thin Films: niobium –state of the art</a:t>
            </a:r>
            <a:endParaRPr lang="en-US" sz="3200" b="1" dirty="0">
              <a:solidFill>
                <a:srgbClr val="FF0000"/>
              </a:solidFill>
            </a:endParaRPr>
          </a:p>
        </p:txBody>
      </p:sp>
      <p:sp>
        <p:nvSpPr>
          <p:cNvPr id="11" name="Rectangle 3"/>
          <p:cNvSpPr>
            <a:spLocks noChangeArrowheads="1"/>
          </p:cNvSpPr>
          <p:nvPr>
            <p:custDataLst>
              <p:tags r:id="rId3"/>
            </p:custDataLst>
          </p:nvPr>
        </p:nvSpPr>
        <p:spPr bwMode="auto">
          <a:xfrm>
            <a:off x="0" y="5410200"/>
            <a:ext cx="8610600" cy="1219200"/>
          </a:xfrm>
          <a:prstGeom prst="rect">
            <a:avLst/>
          </a:prstGeom>
          <a:noFill/>
          <a:ln w="9525">
            <a:noFill/>
            <a:miter lim="800000"/>
            <a:headEnd/>
            <a:tailEnd/>
          </a:ln>
        </p:spPr>
        <p:txBody>
          <a:bodyPr lIns="92075" tIns="46038" rIns="92075" bIns="46038"/>
          <a:lstStyle/>
          <a:p>
            <a:pPr marL="342900" indent="-342900" algn="just" eaLnBrk="0" hangingPunct="0">
              <a:spcBef>
                <a:spcPct val="20000"/>
              </a:spcBef>
              <a:buFontTx/>
              <a:buChar char="•"/>
            </a:pPr>
            <a:endParaRPr lang="en-US" sz="1400" dirty="0"/>
          </a:p>
        </p:txBody>
      </p:sp>
      <p:sp>
        <p:nvSpPr>
          <p:cNvPr id="14" name="Footer Placeholder 13"/>
          <p:cNvSpPr>
            <a:spLocks noGrp="1"/>
          </p:cNvSpPr>
          <p:nvPr>
            <p:ph type="ftr" sz="quarter" idx="11"/>
            <p:custDataLst>
              <p:tags r:id="rId4"/>
            </p:custDataLst>
          </p:nvPr>
        </p:nvSpPr>
        <p:spPr/>
        <p:txBody>
          <a:bodyPr/>
          <a:lstStyle/>
          <a:p>
            <a:pPr algn="ctr"/>
            <a:r>
              <a:rPr lang="en-US" smtClean="0"/>
              <a:t>A-M Valente-Feliciano  - TFSRF 2012, 07/18/2012</a:t>
            </a:r>
            <a:endParaRPr lang="en-US" dirty="0"/>
          </a:p>
        </p:txBody>
      </p:sp>
      <p:sp>
        <p:nvSpPr>
          <p:cNvPr id="17" name="TextBox 16"/>
          <p:cNvSpPr txBox="1"/>
          <p:nvPr>
            <p:custDataLst>
              <p:tags r:id="rId5"/>
            </p:custDataLst>
          </p:nvPr>
        </p:nvSpPr>
        <p:spPr>
          <a:xfrm>
            <a:off x="1752600" y="762000"/>
            <a:ext cx="6019801" cy="707886"/>
          </a:xfrm>
          <a:prstGeom prst="rect">
            <a:avLst/>
          </a:prstGeom>
          <a:noFill/>
        </p:spPr>
        <p:txBody>
          <a:bodyPr wrap="square" rtlCol="0">
            <a:spAutoFit/>
          </a:bodyPr>
          <a:lstStyle/>
          <a:p>
            <a:pPr>
              <a:buFont typeface="Arial" pitchFamily="34" charset="0"/>
              <a:buChar char="•"/>
            </a:pPr>
            <a:r>
              <a:rPr lang="en-US" sz="1600" dirty="0" smtClean="0">
                <a:solidFill>
                  <a:srgbClr val="FF0000"/>
                </a:solidFill>
              </a:rPr>
              <a:t>CERN LEP 2 	</a:t>
            </a:r>
            <a:r>
              <a:rPr lang="en-US" sz="1600" dirty="0" smtClean="0"/>
              <a:t>272 x 353MHz Nb/Cu 4-cell cavities</a:t>
            </a:r>
          </a:p>
          <a:p>
            <a:pPr>
              <a:buFont typeface="Arial" pitchFamily="34" charset="0"/>
              <a:buChar char="•"/>
            </a:pPr>
            <a:endParaRPr lang="en-US" sz="800" dirty="0" smtClean="0"/>
          </a:p>
          <a:p>
            <a:pPr>
              <a:buFont typeface="Arial" pitchFamily="34" charset="0"/>
              <a:buChar char="•"/>
            </a:pPr>
            <a:r>
              <a:rPr lang="en-US" sz="1600" dirty="0" smtClean="0">
                <a:solidFill>
                  <a:srgbClr val="FF0000"/>
                </a:solidFill>
              </a:rPr>
              <a:t>INFN Legnaro 	</a:t>
            </a:r>
            <a:r>
              <a:rPr lang="en-US" sz="1600" dirty="0" smtClean="0"/>
              <a:t>52 x 160 MHZ Nb/Cu QWR</a:t>
            </a:r>
            <a:endParaRPr lang="en-US" sz="1600" dirty="0"/>
          </a:p>
        </p:txBody>
      </p:sp>
      <p:pic>
        <p:nvPicPr>
          <p:cNvPr id="59394" name="Picture 2"/>
          <p:cNvPicPr>
            <a:picLocks noChangeAspect="1" noChangeArrowheads="1"/>
          </p:cNvPicPr>
          <p:nvPr>
            <p:custDataLst>
              <p:tags r:id="rId6"/>
            </p:custDataLst>
          </p:nvPr>
        </p:nvPicPr>
        <p:blipFill>
          <a:blip r:embed="rId23" cstate="print"/>
          <a:srcRect/>
          <a:stretch>
            <a:fillRect/>
          </a:stretch>
        </p:blipFill>
        <p:spPr bwMode="auto">
          <a:xfrm>
            <a:off x="130859" y="533400"/>
            <a:ext cx="1545541" cy="1066800"/>
          </a:xfrm>
          <a:prstGeom prst="rect">
            <a:avLst/>
          </a:prstGeom>
          <a:noFill/>
          <a:ln w="9525">
            <a:noFill/>
            <a:miter lim="800000"/>
            <a:headEnd/>
            <a:tailEnd/>
          </a:ln>
        </p:spPr>
      </p:pic>
      <p:sp>
        <p:nvSpPr>
          <p:cNvPr id="46" name="Text Box 5"/>
          <p:cNvSpPr txBox="1">
            <a:spLocks noChangeArrowheads="1"/>
          </p:cNvSpPr>
          <p:nvPr>
            <p:custDataLst>
              <p:tags r:id="rId7"/>
            </p:custDataLst>
          </p:nvPr>
        </p:nvSpPr>
        <p:spPr bwMode="auto">
          <a:xfrm>
            <a:off x="107195" y="1677888"/>
            <a:ext cx="4953000" cy="276999"/>
          </a:xfrm>
          <a:prstGeom prst="rect">
            <a:avLst/>
          </a:prstGeom>
          <a:noFill/>
          <a:ln w="12700">
            <a:noFill/>
            <a:miter lim="800000"/>
            <a:headEnd/>
            <a:tailEnd/>
          </a:ln>
          <a:effectLst/>
        </p:spPr>
        <p:txBody>
          <a:bodyPr wrap="square">
            <a:spAutoFit/>
          </a:bodyPr>
          <a:lstStyle/>
          <a:p>
            <a:pPr algn="ctr"/>
            <a:r>
              <a:rPr lang="en-GB" sz="1200" b="1" dirty="0" smtClean="0">
                <a:solidFill>
                  <a:schemeClr val="bg1"/>
                </a:solidFill>
              </a:rPr>
              <a:t>1.5 GHz Nb/Cu cavities, sputtered w/ Kr @ </a:t>
            </a:r>
            <a:r>
              <a:rPr lang="en-GB" sz="1200" b="1" dirty="0">
                <a:solidFill>
                  <a:schemeClr val="bg1"/>
                </a:solidFill>
              </a:rPr>
              <a:t>1.7 K (Q</a:t>
            </a:r>
            <a:r>
              <a:rPr lang="en-GB" sz="1200" b="1" baseline="-25000" dirty="0">
                <a:solidFill>
                  <a:schemeClr val="bg1"/>
                </a:solidFill>
              </a:rPr>
              <a:t>0</a:t>
            </a:r>
            <a:r>
              <a:rPr lang="en-GB" sz="1200" b="1" dirty="0">
                <a:solidFill>
                  <a:schemeClr val="bg1"/>
                </a:solidFill>
              </a:rPr>
              <a:t>=295/R</a:t>
            </a:r>
            <a:r>
              <a:rPr lang="en-GB" sz="1200" b="1" baseline="-25000" dirty="0">
                <a:solidFill>
                  <a:schemeClr val="bg1"/>
                </a:solidFill>
              </a:rPr>
              <a:t>s</a:t>
            </a:r>
            <a:r>
              <a:rPr lang="en-GB" sz="1200" b="1" dirty="0">
                <a:solidFill>
                  <a:schemeClr val="bg1"/>
                </a:solidFill>
              </a:rPr>
              <a:t>)</a:t>
            </a:r>
          </a:p>
        </p:txBody>
      </p:sp>
      <p:pic>
        <p:nvPicPr>
          <p:cNvPr id="21" name="Picture 5" descr="J:\MyDocs\Project_NbCu_Nb_2000\FIB\E10-4-02.jpg"/>
          <p:cNvPicPr>
            <a:picLocks noChangeAspect="1" noChangeArrowheads="1"/>
          </p:cNvPicPr>
          <p:nvPr>
            <p:custDataLst>
              <p:tags r:id="rId8"/>
            </p:custDataLst>
          </p:nvPr>
        </p:nvPicPr>
        <p:blipFill>
          <a:blip r:embed="rId24" cstate="print"/>
          <a:srcRect/>
          <a:stretch>
            <a:fillRect/>
          </a:stretch>
        </p:blipFill>
        <p:spPr bwMode="auto">
          <a:xfrm>
            <a:off x="6629400" y="3886200"/>
            <a:ext cx="2286000" cy="2286000"/>
          </a:xfrm>
          <a:prstGeom prst="rect">
            <a:avLst/>
          </a:prstGeom>
          <a:noFill/>
          <a:ln w="9525">
            <a:noFill/>
            <a:miter lim="800000"/>
            <a:headEnd/>
            <a:tailEnd/>
          </a:ln>
        </p:spPr>
      </p:pic>
      <p:pic>
        <p:nvPicPr>
          <p:cNvPr id="22" name="Picture 6" descr="J:\MyDocs\Project_NbCu_Nb_2000\FIB\E8-7-02.jpg"/>
          <p:cNvPicPr>
            <a:picLocks noChangeAspect="1" noChangeArrowheads="1"/>
          </p:cNvPicPr>
          <p:nvPr>
            <p:custDataLst>
              <p:tags r:id="rId9"/>
            </p:custDataLst>
          </p:nvPr>
        </p:nvPicPr>
        <p:blipFill>
          <a:blip r:embed="rId25" cstate="print"/>
          <a:srcRect/>
          <a:stretch>
            <a:fillRect/>
          </a:stretch>
        </p:blipFill>
        <p:spPr bwMode="auto">
          <a:xfrm>
            <a:off x="6629400" y="1447800"/>
            <a:ext cx="2286000" cy="2286000"/>
          </a:xfrm>
          <a:prstGeom prst="rect">
            <a:avLst/>
          </a:prstGeom>
          <a:noFill/>
          <a:ln w="9525">
            <a:noFill/>
            <a:miter lim="800000"/>
            <a:headEnd/>
            <a:tailEnd/>
          </a:ln>
        </p:spPr>
      </p:pic>
      <p:sp>
        <p:nvSpPr>
          <p:cNvPr id="23" name="Text Box 3"/>
          <p:cNvSpPr txBox="1">
            <a:spLocks noChangeArrowheads="1"/>
          </p:cNvSpPr>
          <p:nvPr>
            <p:custDataLst>
              <p:tags r:id="rId10"/>
            </p:custDataLst>
          </p:nvPr>
        </p:nvSpPr>
        <p:spPr bwMode="auto">
          <a:xfrm>
            <a:off x="7391400" y="1524000"/>
            <a:ext cx="1493004" cy="307777"/>
          </a:xfrm>
          <a:prstGeom prst="rect">
            <a:avLst/>
          </a:prstGeom>
          <a:noFill/>
          <a:ln w="9525">
            <a:noFill/>
            <a:miter lim="800000"/>
            <a:headEnd/>
            <a:tailEnd/>
          </a:ln>
        </p:spPr>
        <p:txBody>
          <a:bodyPr wrap="square">
            <a:spAutoFit/>
          </a:bodyPr>
          <a:lstStyle/>
          <a:p>
            <a:pPr algn="r" eaLnBrk="0" hangingPunct="0"/>
            <a:r>
              <a:rPr lang="en-US" sz="1400" b="1" dirty="0">
                <a:solidFill>
                  <a:srgbClr val="0000CC"/>
                </a:solidFill>
                <a:latin typeface="+mn-lt"/>
              </a:rPr>
              <a:t>Standard films</a:t>
            </a:r>
          </a:p>
        </p:txBody>
      </p:sp>
      <p:sp>
        <p:nvSpPr>
          <p:cNvPr id="24" name="Text Box 4"/>
          <p:cNvSpPr txBox="1">
            <a:spLocks noChangeArrowheads="1"/>
          </p:cNvSpPr>
          <p:nvPr>
            <p:custDataLst>
              <p:tags r:id="rId11"/>
            </p:custDataLst>
          </p:nvPr>
        </p:nvSpPr>
        <p:spPr bwMode="auto">
          <a:xfrm>
            <a:off x="7380780" y="3886200"/>
            <a:ext cx="1534620" cy="307777"/>
          </a:xfrm>
          <a:prstGeom prst="rect">
            <a:avLst/>
          </a:prstGeom>
          <a:noFill/>
          <a:ln w="9525">
            <a:noFill/>
            <a:miter lim="800000"/>
            <a:headEnd/>
            <a:tailEnd/>
          </a:ln>
        </p:spPr>
        <p:txBody>
          <a:bodyPr wrap="square">
            <a:spAutoFit/>
          </a:bodyPr>
          <a:lstStyle/>
          <a:p>
            <a:pPr algn="r" eaLnBrk="0" hangingPunct="0"/>
            <a:r>
              <a:rPr lang="en-US" sz="1400" b="1" dirty="0">
                <a:solidFill>
                  <a:srgbClr val="FF0000"/>
                </a:solidFill>
                <a:latin typeface="+mn-lt"/>
              </a:rPr>
              <a:t>Oxide-free films</a:t>
            </a:r>
          </a:p>
        </p:txBody>
      </p:sp>
      <p:sp>
        <p:nvSpPr>
          <p:cNvPr id="25" name="Text Box 11"/>
          <p:cNvSpPr txBox="1">
            <a:spLocks noChangeArrowheads="1"/>
          </p:cNvSpPr>
          <p:nvPr>
            <p:custDataLst>
              <p:tags r:id="rId12"/>
            </p:custDataLst>
          </p:nvPr>
        </p:nvSpPr>
        <p:spPr bwMode="auto">
          <a:xfrm>
            <a:off x="7086600" y="3733800"/>
            <a:ext cx="1828800" cy="215444"/>
          </a:xfrm>
          <a:prstGeom prst="rect">
            <a:avLst/>
          </a:prstGeom>
          <a:noFill/>
          <a:ln w="12700">
            <a:noFill/>
            <a:miter lim="800000"/>
            <a:headEnd/>
            <a:tailEnd/>
          </a:ln>
        </p:spPr>
        <p:txBody>
          <a:bodyPr wrap="square">
            <a:spAutoFit/>
          </a:bodyPr>
          <a:lstStyle/>
          <a:p>
            <a:pPr algn="r" eaLnBrk="0" hangingPunct="0"/>
            <a:r>
              <a:rPr lang="en-US" sz="800" dirty="0">
                <a:solidFill>
                  <a:schemeClr val="tx1"/>
                </a:solidFill>
                <a:latin typeface="+mn-lt"/>
              </a:rPr>
              <a:t>Courtesy: P. Jacob - EMPA</a:t>
            </a:r>
          </a:p>
        </p:txBody>
      </p:sp>
      <p:sp>
        <p:nvSpPr>
          <p:cNvPr id="26" name="Rectangle 12"/>
          <p:cNvSpPr>
            <a:spLocks noChangeArrowheads="1"/>
          </p:cNvSpPr>
          <p:nvPr>
            <p:custDataLst>
              <p:tags r:id="rId13"/>
            </p:custDataLst>
          </p:nvPr>
        </p:nvSpPr>
        <p:spPr bwMode="auto">
          <a:xfrm>
            <a:off x="5181600" y="1828800"/>
            <a:ext cx="1447800" cy="1200329"/>
          </a:xfrm>
          <a:prstGeom prst="rect">
            <a:avLst/>
          </a:prstGeom>
          <a:noFill/>
          <a:ln w="12700">
            <a:noFill/>
            <a:miter lim="800000"/>
            <a:headEnd/>
            <a:tailEnd/>
          </a:ln>
        </p:spPr>
        <p:txBody>
          <a:bodyPr wrap="square">
            <a:spAutoFit/>
          </a:bodyPr>
          <a:lstStyle/>
          <a:p>
            <a:pPr algn="ctr" eaLnBrk="0" hangingPunct="0">
              <a:spcBef>
                <a:spcPct val="10000"/>
              </a:spcBef>
            </a:pPr>
            <a:r>
              <a:rPr lang="en-US" sz="1000" dirty="0" smtClean="0">
                <a:latin typeface="+mn-lt"/>
              </a:rPr>
              <a:t>Columnar grains, size </a:t>
            </a:r>
            <a:r>
              <a:rPr lang="en-US" sz="1000" dirty="0">
                <a:latin typeface="+mn-lt"/>
              </a:rPr>
              <a:t>~ 100 nm</a:t>
            </a:r>
          </a:p>
          <a:p>
            <a:pPr algn="ctr" eaLnBrk="0" hangingPunct="0">
              <a:spcBef>
                <a:spcPct val="10000"/>
              </a:spcBef>
            </a:pPr>
            <a:r>
              <a:rPr lang="en-US" sz="1000" dirty="0">
                <a:latin typeface="+mn-lt"/>
              </a:rPr>
              <a:t>In </a:t>
            </a:r>
            <a:r>
              <a:rPr lang="en-US" sz="1000" dirty="0" smtClean="0">
                <a:latin typeface="+mn-lt"/>
              </a:rPr>
              <a:t>plane </a:t>
            </a:r>
            <a:r>
              <a:rPr lang="en-US" sz="1000" dirty="0">
                <a:latin typeface="+mn-lt"/>
              </a:rPr>
              <a:t>diffraction pattern: powder diagram</a:t>
            </a:r>
          </a:p>
          <a:p>
            <a:pPr algn="ctr" eaLnBrk="0" hangingPunct="0">
              <a:spcBef>
                <a:spcPct val="10000"/>
              </a:spcBef>
            </a:pPr>
            <a:r>
              <a:rPr lang="en-US" sz="1000" dirty="0">
                <a:latin typeface="+mn-lt"/>
              </a:rPr>
              <a:t>(110) </a:t>
            </a:r>
            <a:r>
              <a:rPr lang="en-US" sz="1000" dirty="0" smtClean="0">
                <a:latin typeface="+mn-lt"/>
              </a:rPr>
              <a:t>fiber </a:t>
            </a:r>
            <a:r>
              <a:rPr lang="en-US" sz="1000" dirty="0">
                <a:latin typeface="+mn-lt"/>
              </a:rPr>
              <a:t>texture </a:t>
            </a:r>
            <a:r>
              <a:rPr lang="en-US" sz="1000" dirty="0">
                <a:latin typeface="+mn-lt"/>
                <a:sym typeface="Symbol" pitchFamily="18" charset="2"/>
              </a:rPr>
              <a:t></a:t>
            </a:r>
            <a:r>
              <a:rPr lang="en-US" sz="1000" dirty="0">
                <a:latin typeface="+mn-lt"/>
              </a:rPr>
              <a:t> substrate plane</a:t>
            </a:r>
          </a:p>
        </p:txBody>
      </p:sp>
      <p:sp>
        <p:nvSpPr>
          <p:cNvPr id="27" name="Text Box 13"/>
          <p:cNvSpPr txBox="1">
            <a:spLocks noChangeArrowheads="1"/>
          </p:cNvSpPr>
          <p:nvPr>
            <p:custDataLst>
              <p:tags r:id="rId14"/>
            </p:custDataLst>
          </p:nvPr>
        </p:nvSpPr>
        <p:spPr bwMode="auto">
          <a:xfrm>
            <a:off x="5181600" y="4116794"/>
            <a:ext cx="1447800" cy="1369606"/>
          </a:xfrm>
          <a:prstGeom prst="rect">
            <a:avLst/>
          </a:prstGeom>
          <a:noFill/>
          <a:ln w="9525">
            <a:noFill/>
            <a:miter lim="800000"/>
            <a:headEnd/>
            <a:tailEnd/>
          </a:ln>
        </p:spPr>
        <p:txBody>
          <a:bodyPr wrap="square">
            <a:spAutoFit/>
          </a:bodyPr>
          <a:lstStyle/>
          <a:p>
            <a:pPr algn="ctr">
              <a:spcBef>
                <a:spcPct val="10000"/>
              </a:spcBef>
            </a:pPr>
            <a:r>
              <a:rPr lang="en-US" sz="1000" dirty="0" smtClean="0">
                <a:latin typeface="+mn-lt"/>
              </a:rPr>
              <a:t>Equi-axed grains, size ~ </a:t>
            </a:r>
            <a:r>
              <a:rPr lang="en-US" sz="1000" dirty="0">
                <a:latin typeface="+mn-lt"/>
              </a:rPr>
              <a:t>1-5</a:t>
            </a:r>
            <a:r>
              <a:rPr lang="en-US" sz="1000" dirty="0">
                <a:latin typeface="Symbol" pitchFamily="18" charset="2"/>
              </a:rPr>
              <a:t>m</a:t>
            </a:r>
            <a:r>
              <a:rPr lang="en-US" sz="1000" dirty="0">
                <a:latin typeface="+mn-lt"/>
              </a:rPr>
              <a:t>m</a:t>
            </a:r>
          </a:p>
          <a:p>
            <a:pPr algn="ctr" eaLnBrk="0" hangingPunct="0">
              <a:spcBef>
                <a:spcPct val="10000"/>
              </a:spcBef>
            </a:pPr>
            <a:r>
              <a:rPr lang="en-US" sz="1000" dirty="0">
                <a:latin typeface="+mn-lt"/>
              </a:rPr>
              <a:t>In </a:t>
            </a:r>
            <a:r>
              <a:rPr lang="en-US" sz="1000" dirty="0" smtClean="0">
                <a:latin typeface="+mn-lt"/>
              </a:rPr>
              <a:t>plane </a:t>
            </a:r>
            <a:r>
              <a:rPr lang="en-US" sz="1000" dirty="0">
                <a:latin typeface="+mn-lt"/>
              </a:rPr>
              <a:t>diffraction pattern: zone axis [110]</a:t>
            </a:r>
          </a:p>
          <a:p>
            <a:pPr algn="ctr" eaLnBrk="0" hangingPunct="0">
              <a:spcBef>
                <a:spcPct val="10000"/>
              </a:spcBef>
            </a:pPr>
            <a:r>
              <a:rPr lang="en-US" sz="1000" dirty="0">
                <a:latin typeface="+mn-lt"/>
              </a:rPr>
              <a:t>Heteroepitaxy</a:t>
            </a:r>
          </a:p>
          <a:p>
            <a:pPr algn="ctr" eaLnBrk="0" hangingPunct="0">
              <a:spcBef>
                <a:spcPct val="10000"/>
              </a:spcBef>
            </a:pPr>
            <a:r>
              <a:rPr lang="en-US" sz="1000" dirty="0">
                <a:latin typeface="+mn-lt"/>
              </a:rPr>
              <a:t>Nb (110) //Cu(010) , Nb (110) //Cu(111),Nb (100) //Cu(110)</a:t>
            </a:r>
          </a:p>
        </p:txBody>
      </p:sp>
      <p:sp>
        <p:nvSpPr>
          <p:cNvPr id="5" name="TextBox 4"/>
          <p:cNvSpPr txBox="1"/>
          <p:nvPr/>
        </p:nvSpPr>
        <p:spPr>
          <a:xfrm>
            <a:off x="5334000" y="3048000"/>
            <a:ext cx="1321196" cy="369332"/>
          </a:xfrm>
          <a:prstGeom prst="rect">
            <a:avLst/>
          </a:prstGeom>
          <a:noFill/>
        </p:spPr>
        <p:txBody>
          <a:bodyPr wrap="none" rtlCol="0">
            <a:spAutoFit/>
          </a:bodyPr>
          <a:lstStyle/>
          <a:p>
            <a:r>
              <a:rPr lang="en-US" b="1" dirty="0" smtClean="0"/>
              <a:t>RRR</a:t>
            </a:r>
            <a:r>
              <a:rPr lang="en-US" b="1" baseline="-25000" dirty="0" smtClean="0"/>
              <a:t>max</a:t>
            </a:r>
            <a:r>
              <a:rPr lang="en-US" b="1" dirty="0" smtClean="0"/>
              <a:t> =28</a:t>
            </a:r>
            <a:endParaRPr lang="en-US" b="1" dirty="0"/>
          </a:p>
        </p:txBody>
      </p:sp>
      <p:sp>
        <p:nvSpPr>
          <p:cNvPr id="28" name="TextBox 27"/>
          <p:cNvSpPr txBox="1"/>
          <p:nvPr/>
        </p:nvSpPr>
        <p:spPr>
          <a:xfrm>
            <a:off x="5334000" y="5572035"/>
            <a:ext cx="1317990" cy="369332"/>
          </a:xfrm>
          <a:prstGeom prst="rect">
            <a:avLst/>
          </a:prstGeom>
          <a:noFill/>
        </p:spPr>
        <p:txBody>
          <a:bodyPr wrap="none" rtlCol="0">
            <a:spAutoFit/>
          </a:bodyPr>
          <a:lstStyle/>
          <a:p>
            <a:r>
              <a:rPr lang="en-US" b="1" dirty="0" smtClean="0"/>
              <a:t>RRR</a:t>
            </a:r>
            <a:r>
              <a:rPr lang="en-US" b="1" baseline="-25000" dirty="0"/>
              <a:t>max</a:t>
            </a:r>
            <a:r>
              <a:rPr lang="en-US" b="1" dirty="0" smtClean="0"/>
              <a:t>= 40</a:t>
            </a:r>
            <a:endParaRPr lang="en-US" b="1" dirty="0"/>
          </a:p>
        </p:txBody>
      </p:sp>
      <p:pic>
        <p:nvPicPr>
          <p:cNvPr id="44" name="Picture 23" descr="JLab_logo_text_white1"/>
          <p:cNvPicPr>
            <a:picLocks noChangeAspect="1" noChangeArrowheads="1"/>
          </p:cNvPicPr>
          <p:nvPr>
            <p:custDataLst>
              <p:tags r:id="rId15"/>
            </p:custDataLst>
          </p:nvPr>
        </p:nvPicPr>
        <p:blipFill>
          <a:blip r:embed="rId26" cstate="print"/>
          <a:srcRect/>
          <a:stretch>
            <a:fillRect/>
          </a:stretch>
        </p:blipFill>
        <p:spPr bwMode="auto">
          <a:xfrm>
            <a:off x="76200" y="6629400"/>
            <a:ext cx="1371600" cy="212336"/>
          </a:xfrm>
          <a:prstGeom prst="rect">
            <a:avLst/>
          </a:prstGeom>
          <a:noFill/>
          <a:ln w="9525">
            <a:noFill/>
            <a:miter lim="800000"/>
            <a:headEnd/>
            <a:tailEnd/>
          </a:ln>
        </p:spPr>
      </p:pic>
      <p:pic>
        <p:nvPicPr>
          <p:cNvPr id="45" name="Picture 44" descr="DOE.tif"/>
          <p:cNvPicPr>
            <a:picLocks noChangeAspect="1"/>
          </p:cNvPicPr>
          <p:nvPr/>
        </p:nvPicPr>
        <p:blipFill>
          <a:blip r:embed="rId27" cstate="print"/>
          <a:stretch>
            <a:fillRect/>
          </a:stretch>
        </p:blipFill>
        <p:spPr>
          <a:xfrm>
            <a:off x="8610600" y="6324600"/>
            <a:ext cx="474689" cy="457200"/>
          </a:xfrm>
          <a:prstGeom prst="rect">
            <a:avLst/>
          </a:prstGeom>
        </p:spPr>
      </p:pic>
    </p:spTree>
    <p:custDataLst>
      <p:tags r:id="rId1"/>
    </p:custDataLst>
    <p:extLst>
      <p:ext uri="{BB962C8B-B14F-4D97-AF65-F5344CB8AC3E}">
        <p14:creationId xmlns:p14="http://schemas.microsoft.com/office/powerpoint/2010/main" val="37677935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Group 54"/>
          <p:cNvGrpSpPr/>
          <p:nvPr>
            <p:custDataLst>
              <p:tags r:id="rId2"/>
            </p:custDataLst>
          </p:nvPr>
        </p:nvGrpSpPr>
        <p:grpSpPr>
          <a:xfrm>
            <a:off x="228600" y="4998184"/>
            <a:ext cx="9220200" cy="1631216"/>
            <a:chOff x="428101" y="3429000"/>
            <a:chExt cx="9220200" cy="1631216"/>
          </a:xfrm>
        </p:grpSpPr>
        <p:sp>
          <p:nvSpPr>
            <p:cNvPr id="47" name="Right Arrow 46"/>
            <p:cNvSpPr/>
            <p:nvPr/>
          </p:nvSpPr>
          <p:spPr bwMode="auto">
            <a:xfrm>
              <a:off x="4132802" y="3814911"/>
              <a:ext cx="486299" cy="522476"/>
            </a:xfrm>
            <a:prstGeom prst="rightArrow">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Comic Sans MS" pitchFamily="66" charset="0"/>
              </a:endParaRPr>
            </a:p>
          </p:txBody>
        </p:sp>
        <p:sp>
          <p:nvSpPr>
            <p:cNvPr id="49" name="Rectangle 48"/>
            <p:cNvSpPr/>
            <p:nvPr/>
          </p:nvSpPr>
          <p:spPr>
            <a:xfrm>
              <a:off x="428101" y="3844498"/>
              <a:ext cx="3595664" cy="400110"/>
            </a:xfrm>
            <a:prstGeom prst="rect">
              <a:avLst/>
            </a:prstGeom>
          </p:spPr>
          <p:txBody>
            <a:bodyPr wrap="none">
              <a:spAutoFit/>
            </a:bodyPr>
            <a:lstStyle/>
            <a:p>
              <a:r>
                <a:rPr lang="en-US" sz="2000" b="1" dirty="0" smtClean="0">
                  <a:solidFill>
                    <a:srgbClr val="FFC000"/>
                  </a:solidFill>
                </a:rPr>
                <a:t>Bulk-like performance  Nb film </a:t>
              </a:r>
              <a:endParaRPr lang="en-US" sz="2000" dirty="0">
                <a:solidFill>
                  <a:srgbClr val="FFC000"/>
                </a:solidFill>
              </a:endParaRPr>
            </a:p>
          </p:txBody>
        </p:sp>
        <p:sp>
          <p:nvSpPr>
            <p:cNvPr id="50" name="Rectangle 49"/>
            <p:cNvSpPr/>
            <p:nvPr/>
          </p:nvSpPr>
          <p:spPr>
            <a:xfrm>
              <a:off x="4619101" y="3429000"/>
              <a:ext cx="5029200" cy="1631216"/>
            </a:xfrm>
            <a:prstGeom prst="rect">
              <a:avLst/>
            </a:prstGeom>
          </p:spPr>
          <p:txBody>
            <a:bodyPr wrap="square">
              <a:spAutoFit/>
            </a:bodyPr>
            <a:lstStyle/>
            <a:p>
              <a:pPr lvl="0">
                <a:buClr>
                  <a:srgbClr val="FFC000"/>
                </a:buClr>
                <a:buSzPct val="80000"/>
                <a:buFont typeface="Wingdings" pitchFamily="2" charset="2"/>
                <a:buChar char="q"/>
              </a:pPr>
              <a:r>
                <a:rPr lang="en-US" sz="2000" dirty="0" smtClean="0"/>
                <a:t>major system simplifications.</a:t>
              </a:r>
            </a:p>
            <a:p>
              <a:pPr>
                <a:buClr>
                  <a:srgbClr val="FFC000"/>
                </a:buClr>
                <a:buSzPct val="80000"/>
                <a:buFont typeface="Wingdings" pitchFamily="2" charset="2"/>
                <a:buChar char="q"/>
              </a:pPr>
              <a:r>
                <a:rPr lang="en-US" sz="2000" dirty="0" smtClean="0"/>
                <a:t>highest level of quality assurance and reliable performance.</a:t>
              </a:r>
            </a:p>
            <a:p>
              <a:pPr>
                <a:buClr>
                  <a:srgbClr val="FFC000"/>
                </a:buClr>
                <a:buSzPct val="80000"/>
                <a:buFont typeface="Wingdings" pitchFamily="2" charset="2"/>
                <a:buChar char="q"/>
              </a:pPr>
              <a:r>
                <a:rPr lang="en-US" sz="2000" kern="0" dirty="0" smtClean="0"/>
                <a:t>Use of substrates with higher thermal conductivity </a:t>
              </a:r>
            </a:p>
          </p:txBody>
        </p:sp>
      </p:grpSp>
      <p:sp>
        <p:nvSpPr>
          <p:cNvPr id="41" name="Footer Placeholder 40"/>
          <p:cNvSpPr>
            <a:spLocks noGrp="1"/>
          </p:cNvSpPr>
          <p:nvPr>
            <p:ph type="ftr" sz="quarter" idx="11"/>
            <p:custDataLst>
              <p:tags r:id="rId3"/>
            </p:custDataLst>
          </p:nvPr>
        </p:nvSpPr>
        <p:spPr/>
        <p:txBody>
          <a:bodyPr/>
          <a:lstStyle/>
          <a:p>
            <a:pPr algn="ctr"/>
            <a:r>
              <a:rPr lang="en-US" smtClean="0"/>
              <a:t>A-M Valente-Feliciano  - TFSRF 2012, 07/18/2012</a:t>
            </a:r>
            <a:endParaRPr lang="en-US" dirty="0"/>
          </a:p>
        </p:txBody>
      </p:sp>
      <p:pic>
        <p:nvPicPr>
          <p:cNvPr id="37" name="Picture 23" descr="JLab_logo_text_white1"/>
          <p:cNvPicPr>
            <a:picLocks noChangeAspect="1" noChangeArrowheads="1"/>
          </p:cNvPicPr>
          <p:nvPr>
            <p:custDataLst>
              <p:tags r:id="rId4"/>
            </p:custDataLst>
          </p:nvPr>
        </p:nvPicPr>
        <p:blipFill>
          <a:blip r:embed="rId10" cstate="print"/>
          <a:srcRect/>
          <a:stretch>
            <a:fillRect/>
          </a:stretch>
        </p:blipFill>
        <p:spPr bwMode="auto">
          <a:xfrm>
            <a:off x="76200" y="6629400"/>
            <a:ext cx="1371600" cy="212336"/>
          </a:xfrm>
          <a:prstGeom prst="rect">
            <a:avLst/>
          </a:prstGeom>
          <a:noFill/>
          <a:ln w="9525">
            <a:noFill/>
            <a:miter lim="800000"/>
            <a:headEnd/>
            <a:tailEnd/>
          </a:ln>
        </p:spPr>
      </p:pic>
      <p:sp>
        <p:nvSpPr>
          <p:cNvPr id="11" name="Title 10"/>
          <p:cNvSpPr>
            <a:spLocks noGrp="1"/>
          </p:cNvSpPr>
          <p:nvPr>
            <p:ph type="title"/>
          </p:nvPr>
        </p:nvSpPr>
        <p:spPr/>
        <p:txBody>
          <a:bodyPr/>
          <a:lstStyle/>
          <a:p>
            <a:endParaRPr lang="en-US"/>
          </a:p>
        </p:txBody>
      </p:sp>
      <p:grpSp>
        <p:nvGrpSpPr>
          <p:cNvPr id="38" name="Group 37"/>
          <p:cNvGrpSpPr/>
          <p:nvPr/>
        </p:nvGrpSpPr>
        <p:grpSpPr>
          <a:xfrm>
            <a:off x="188273" y="1178086"/>
            <a:ext cx="4114800" cy="3431977"/>
            <a:chOff x="152400" y="2209800"/>
            <a:chExt cx="4114800" cy="3431977"/>
          </a:xfrm>
        </p:grpSpPr>
        <p:sp>
          <p:nvSpPr>
            <p:cNvPr id="42" name="TextBox 41"/>
            <p:cNvSpPr txBox="1"/>
            <p:nvPr>
              <p:custDataLst>
                <p:tags r:id="rId5"/>
              </p:custDataLst>
            </p:nvPr>
          </p:nvSpPr>
          <p:spPr>
            <a:xfrm>
              <a:off x="3244484" y="5334000"/>
              <a:ext cx="1022716" cy="307777"/>
            </a:xfrm>
            <a:prstGeom prst="rect">
              <a:avLst/>
            </a:prstGeom>
            <a:noFill/>
          </p:spPr>
          <p:txBody>
            <a:bodyPr wrap="none" rtlCol="0">
              <a:spAutoFit/>
            </a:bodyPr>
            <a:lstStyle/>
            <a:p>
              <a:r>
                <a:rPr lang="en-US" sz="1400" dirty="0" smtClean="0"/>
                <a:t>CERN 2000</a:t>
              </a:r>
              <a:endParaRPr lang="en-US" sz="1400" dirty="0"/>
            </a:p>
          </p:txBody>
        </p:sp>
        <p:grpSp>
          <p:nvGrpSpPr>
            <p:cNvPr id="43" name="Group 120"/>
            <p:cNvGrpSpPr>
              <a:grpSpLocks noChangeAspect="1"/>
            </p:cNvGrpSpPr>
            <p:nvPr>
              <p:custDataLst>
                <p:tags r:id="rId6"/>
              </p:custDataLst>
            </p:nvPr>
          </p:nvGrpSpPr>
          <p:grpSpPr bwMode="auto">
            <a:xfrm>
              <a:off x="170688" y="2209800"/>
              <a:ext cx="4096512" cy="3200400"/>
              <a:chOff x="644" y="591"/>
              <a:chExt cx="3674" cy="3447"/>
            </a:xfrm>
          </p:grpSpPr>
          <p:pic>
            <p:nvPicPr>
              <p:cNvPr id="48" name="Picture 7"/>
              <p:cNvPicPr>
                <a:picLocks noChangeAspect="1" noChangeArrowheads="1"/>
              </p:cNvPicPr>
              <p:nvPr/>
            </p:nvPicPr>
            <p:blipFill>
              <a:blip r:embed="rId11" cstate="print"/>
              <a:srcRect/>
              <a:stretch>
                <a:fillRect/>
              </a:stretch>
            </p:blipFill>
            <p:spPr bwMode="auto">
              <a:xfrm>
                <a:off x="644" y="591"/>
                <a:ext cx="3674" cy="3447"/>
              </a:xfrm>
              <a:prstGeom prst="rect">
                <a:avLst/>
              </a:prstGeom>
              <a:ln>
                <a:headEnd/>
                <a:tailEnd/>
              </a:ln>
            </p:spPr>
            <p:style>
              <a:lnRef idx="0">
                <a:schemeClr val="accent6"/>
              </a:lnRef>
              <a:fillRef idx="3">
                <a:schemeClr val="accent6"/>
              </a:fillRef>
              <a:effectRef idx="3">
                <a:schemeClr val="accent6"/>
              </a:effectRef>
              <a:fontRef idx="minor">
                <a:schemeClr val="lt1"/>
              </a:fontRef>
            </p:style>
          </p:pic>
          <p:sp>
            <p:nvSpPr>
              <p:cNvPr id="54" name="Line 8"/>
              <p:cNvSpPr>
                <a:spLocks noChangeShapeType="1"/>
              </p:cNvSpPr>
              <p:nvPr/>
            </p:nvSpPr>
            <p:spPr bwMode="auto">
              <a:xfrm>
                <a:off x="1206" y="1511"/>
                <a:ext cx="2807" cy="181"/>
              </a:xfrm>
              <a:prstGeom prst="line">
                <a:avLst/>
              </a:prstGeom>
              <a:noFill/>
              <a:ln w="50800" cap="rnd">
                <a:solidFill>
                  <a:schemeClr val="bg1"/>
                </a:solidFill>
                <a:prstDash val="sysDot"/>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5" name="Text Box 9"/>
              <p:cNvSpPr txBox="1">
                <a:spLocks noChangeArrowheads="1"/>
              </p:cNvSpPr>
              <p:nvPr/>
            </p:nvSpPr>
            <p:spPr bwMode="auto">
              <a:xfrm>
                <a:off x="3283" y="1328"/>
                <a:ext cx="488" cy="225"/>
              </a:xfrm>
              <a:prstGeom prst="rect">
                <a:avLst/>
              </a:prstGeom>
              <a:gradFill>
                <a:gsLst>
                  <a:gs pos="0">
                    <a:srgbClr val="8488C4"/>
                  </a:gs>
                  <a:gs pos="53000">
                    <a:srgbClr val="D4DEFF"/>
                  </a:gs>
                  <a:gs pos="83000">
                    <a:srgbClr val="D4DEFF"/>
                  </a:gs>
                  <a:gs pos="100000">
                    <a:srgbClr val="E0E0E0"/>
                  </a:gs>
                </a:gsLst>
                <a:lin ang="8350000" scaled="0"/>
              </a:gradFill>
              <a:ln>
                <a:headEnd/>
                <a:tailEnd/>
              </a:ln>
            </p:spPr>
            <p:style>
              <a:lnRef idx="0">
                <a:schemeClr val="accent6"/>
              </a:lnRef>
              <a:fillRef idx="3">
                <a:schemeClr val="accent6"/>
              </a:fillRef>
              <a:effectRef idx="3">
                <a:schemeClr val="accent6"/>
              </a:effectRef>
              <a:fontRef idx="minor">
                <a:schemeClr val="lt1"/>
              </a:fontRef>
            </p:style>
            <p:txBody>
              <a:bodyPr vert="horz" wrap="square" lIns="27432" tIns="27432" rIns="27432" bIns="27432"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000" b="1" i="0" u="none" strike="noStrike" cap="none" normalizeH="0" baseline="0" dirty="0" smtClean="0">
                    <a:ln>
                      <a:noFill/>
                    </a:ln>
                    <a:solidFill>
                      <a:schemeClr val="tx1"/>
                    </a:solidFill>
                    <a:effectLst/>
                    <a:latin typeface="+mj-lt"/>
                  </a:rPr>
                  <a:t>Bulk Nb</a:t>
                </a:r>
                <a:endParaRPr kumimoji="0" lang="en-US" sz="1000" b="0" i="0" u="none" strike="noStrike" cap="none" normalizeH="0" baseline="0" dirty="0" smtClean="0">
                  <a:ln>
                    <a:noFill/>
                  </a:ln>
                  <a:solidFill>
                    <a:schemeClr val="tx1"/>
                  </a:solidFill>
                  <a:effectLst/>
                  <a:latin typeface="+mj-lt"/>
                </a:endParaRPr>
              </a:p>
            </p:txBody>
          </p:sp>
          <p:sp>
            <p:nvSpPr>
              <p:cNvPr id="56" name="Text Box 10"/>
              <p:cNvSpPr txBox="1">
                <a:spLocks noChangeArrowheads="1"/>
              </p:cNvSpPr>
              <p:nvPr/>
            </p:nvSpPr>
            <p:spPr bwMode="auto">
              <a:xfrm>
                <a:off x="3104" y="2232"/>
                <a:ext cx="804" cy="225"/>
              </a:xfrm>
              <a:prstGeom prst="rect">
                <a:avLst/>
              </a:prstGeom>
              <a:gradFill>
                <a:gsLst>
                  <a:gs pos="0">
                    <a:srgbClr val="8488C4"/>
                  </a:gs>
                  <a:gs pos="53000">
                    <a:srgbClr val="D4DEFF"/>
                  </a:gs>
                  <a:gs pos="83000">
                    <a:srgbClr val="D4DEFF"/>
                  </a:gs>
                  <a:gs pos="100000">
                    <a:srgbClr val="E0E0E0"/>
                  </a:gs>
                </a:gsLst>
                <a:lin ang="8350000" scaled="0"/>
              </a:gradFill>
              <a:ln>
                <a:headEnd/>
                <a:tailEnd/>
              </a:ln>
            </p:spPr>
            <p:style>
              <a:lnRef idx="0">
                <a:schemeClr val="accent6"/>
              </a:lnRef>
              <a:fillRef idx="3">
                <a:schemeClr val="accent6"/>
              </a:fillRef>
              <a:effectRef idx="3">
                <a:schemeClr val="accent6"/>
              </a:effectRef>
              <a:fontRef idx="minor">
                <a:schemeClr val="lt1"/>
              </a:fontRef>
            </p:style>
            <p:txBody>
              <a:bodyPr vert="horz" wrap="square" lIns="27432" tIns="27432" rIns="27432" bIns="27432"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000" b="1" i="0" u="none" strike="noStrike" cap="none" normalizeH="0" baseline="0" dirty="0" smtClean="0">
                    <a:ln>
                      <a:noFill/>
                    </a:ln>
                    <a:solidFill>
                      <a:srgbClr val="0000FF"/>
                    </a:solidFill>
                    <a:effectLst/>
                    <a:latin typeface="+mj-lt"/>
                  </a:rPr>
                  <a:t>1.5 GHz Nb/Cu</a:t>
                </a:r>
                <a:endParaRPr kumimoji="0" lang="en-US" sz="1000" b="0" i="0" u="none" strike="noStrike" cap="none" normalizeH="0" baseline="0" dirty="0" smtClean="0">
                  <a:ln>
                    <a:noFill/>
                  </a:ln>
                  <a:solidFill>
                    <a:srgbClr val="0000FF"/>
                  </a:solidFill>
                  <a:effectLst/>
                  <a:latin typeface="+mj-lt"/>
                </a:endParaRPr>
              </a:p>
            </p:txBody>
          </p:sp>
        </p:grpSp>
        <p:sp>
          <p:nvSpPr>
            <p:cNvPr id="44" name="Text Box 5"/>
            <p:cNvSpPr txBox="1">
              <a:spLocks noChangeArrowheads="1"/>
            </p:cNvSpPr>
            <p:nvPr>
              <p:custDataLst>
                <p:tags r:id="rId7"/>
              </p:custDataLst>
            </p:nvPr>
          </p:nvSpPr>
          <p:spPr bwMode="auto">
            <a:xfrm>
              <a:off x="152400" y="2209800"/>
              <a:ext cx="4114800" cy="276999"/>
            </a:xfrm>
            <a:prstGeom prst="rect">
              <a:avLst/>
            </a:prstGeom>
            <a:noFill/>
            <a:ln w="12700">
              <a:noFill/>
              <a:miter lim="800000"/>
              <a:headEnd/>
              <a:tailEnd/>
            </a:ln>
            <a:effectLst/>
          </p:spPr>
          <p:txBody>
            <a:bodyPr wrap="square">
              <a:spAutoFit/>
            </a:bodyPr>
            <a:lstStyle/>
            <a:p>
              <a:pPr algn="ctr"/>
              <a:r>
                <a:rPr lang="en-GB" sz="1200" b="1" dirty="0" smtClean="0"/>
                <a:t>1.5 GHz Nb/Cu cavities, sputtered w/ Kr @ </a:t>
              </a:r>
              <a:r>
                <a:rPr lang="en-GB" sz="1200" b="1" dirty="0"/>
                <a:t>1.7 K (Q</a:t>
              </a:r>
              <a:r>
                <a:rPr lang="en-GB" sz="1200" b="1" baseline="-25000" dirty="0"/>
                <a:t>0</a:t>
              </a:r>
              <a:r>
                <a:rPr lang="en-GB" sz="1200" b="1" dirty="0"/>
                <a:t>=295/R</a:t>
              </a:r>
              <a:r>
                <a:rPr lang="en-GB" sz="1200" b="1" baseline="-25000" dirty="0"/>
                <a:t>s</a:t>
              </a:r>
              <a:r>
                <a:rPr lang="en-GB" sz="1200" b="1" dirty="0"/>
                <a:t>)</a:t>
              </a:r>
            </a:p>
          </p:txBody>
        </p:sp>
        <p:sp>
          <p:nvSpPr>
            <p:cNvPr id="45" name="Text Box 10"/>
            <p:cNvSpPr txBox="1">
              <a:spLocks noChangeArrowheads="1"/>
            </p:cNvSpPr>
            <p:nvPr/>
          </p:nvSpPr>
          <p:spPr bwMode="auto">
            <a:xfrm>
              <a:off x="914400" y="4011001"/>
              <a:ext cx="914400" cy="332399"/>
            </a:xfrm>
            <a:prstGeom prst="rect">
              <a:avLst/>
            </a:prstGeom>
            <a:gradFill>
              <a:gsLst>
                <a:gs pos="0">
                  <a:srgbClr val="8488C4"/>
                </a:gs>
                <a:gs pos="53000">
                  <a:srgbClr val="D4DEFF"/>
                </a:gs>
                <a:gs pos="83000">
                  <a:srgbClr val="D4DEFF"/>
                </a:gs>
                <a:gs pos="100000">
                  <a:srgbClr val="E0E0E0"/>
                </a:gs>
              </a:gsLst>
              <a:lin ang="8350000" scaled="0"/>
            </a:gradFill>
            <a:ln>
              <a:headEnd/>
              <a:tailEnd/>
            </a:ln>
          </p:spPr>
          <p:style>
            <a:lnRef idx="0">
              <a:schemeClr val="accent6"/>
            </a:lnRef>
            <a:fillRef idx="3">
              <a:schemeClr val="accent6"/>
            </a:fillRef>
            <a:effectRef idx="3">
              <a:schemeClr val="accent6"/>
            </a:effectRef>
            <a:fontRef idx="minor">
              <a:schemeClr val="lt1"/>
            </a:fontRef>
          </p:style>
          <p:txBody>
            <a:bodyPr vert="horz" wrap="square" lIns="27432" tIns="27432" rIns="27432" bIns="27432"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000" b="1" i="0" u="none" strike="noStrike" cap="none" normalizeH="0" baseline="0" dirty="0" smtClean="0">
                  <a:ln>
                    <a:noFill/>
                  </a:ln>
                  <a:solidFill>
                    <a:srgbClr val="00B050"/>
                  </a:solidFill>
                  <a:effectLst/>
                  <a:latin typeface="+mj-lt"/>
                </a:rPr>
                <a:t>LEP II</a:t>
              </a:r>
            </a:p>
            <a:p>
              <a:pPr marL="0" marR="0" lvl="0" indent="0" algn="l" defTabSz="914400" rtl="0" eaLnBrk="1" fontAlgn="base" latinLnBrk="0" hangingPunct="1">
                <a:lnSpc>
                  <a:spcPct val="100000"/>
                </a:lnSpc>
                <a:spcBef>
                  <a:spcPct val="0"/>
                </a:spcBef>
                <a:spcAft>
                  <a:spcPct val="0"/>
                </a:spcAft>
                <a:buClrTx/>
                <a:buSzTx/>
                <a:buFontTx/>
                <a:buNone/>
                <a:tabLst/>
              </a:pPr>
              <a:r>
                <a:rPr lang="it-IT" sz="700" b="1" dirty="0" smtClean="0">
                  <a:solidFill>
                    <a:srgbClr val="00B050"/>
                  </a:solidFill>
                  <a:latin typeface="+mj-lt"/>
                </a:rPr>
                <a:t>350MHz </a:t>
              </a:r>
              <a:r>
                <a:rPr kumimoji="0" lang="it-IT" sz="700" b="1" i="0" u="none" strike="noStrike" cap="none" normalizeH="0" baseline="0" dirty="0" smtClean="0">
                  <a:ln>
                    <a:noFill/>
                  </a:ln>
                  <a:solidFill>
                    <a:srgbClr val="00B050"/>
                  </a:solidFill>
                  <a:effectLst/>
                  <a:latin typeface="+mj-lt"/>
                </a:rPr>
                <a:t>Nb/Cu</a:t>
              </a:r>
              <a:r>
                <a:rPr kumimoji="0" lang="it-IT" sz="700" b="1" i="0" u="none" strike="noStrike" cap="none" normalizeH="0" dirty="0" smtClean="0">
                  <a:ln>
                    <a:noFill/>
                  </a:ln>
                  <a:solidFill>
                    <a:srgbClr val="00B050"/>
                  </a:solidFill>
                  <a:effectLst/>
                  <a:latin typeface="+mj-lt"/>
                </a:rPr>
                <a:t> </a:t>
              </a:r>
              <a:r>
                <a:rPr kumimoji="0" lang="it-IT" sz="800" b="1" i="0" u="none" strike="noStrike" cap="none" normalizeH="0" baseline="0" dirty="0" smtClean="0">
                  <a:ln>
                    <a:noFill/>
                  </a:ln>
                  <a:solidFill>
                    <a:srgbClr val="00B050"/>
                  </a:solidFill>
                  <a:effectLst/>
                  <a:latin typeface="+mj-lt"/>
                </a:rPr>
                <a:t>(4.2K)</a:t>
              </a:r>
              <a:endParaRPr kumimoji="0" lang="en-US" sz="800" b="0" i="0" u="none" strike="noStrike" cap="none" normalizeH="0" baseline="0" dirty="0" smtClean="0">
                <a:ln>
                  <a:noFill/>
                </a:ln>
                <a:solidFill>
                  <a:srgbClr val="00B050"/>
                </a:solidFill>
                <a:effectLst/>
                <a:latin typeface="+mj-lt"/>
              </a:endParaRPr>
            </a:p>
          </p:txBody>
        </p:sp>
        <p:sp>
          <p:nvSpPr>
            <p:cNvPr id="46" name="Freeform 45"/>
            <p:cNvSpPr/>
            <p:nvPr/>
          </p:nvSpPr>
          <p:spPr>
            <a:xfrm>
              <a:off x="914400" y="3459956"/>
              <a:ext cx="826293" cy="426244"/>
            </a:xfrm>
            <a:custGeom>
              <a:avLst/>
              <a:gdLst>
                <a:gd name="connsiteX0" fmla="*/ 0 w 919163"/>
                <a:gd name="connsiteY0" fmla="*/ 0 h 731044"/>
                <a:gd name="connsiteX1" fmla="*/ 704850 w 919163"/>
                <a:gd name="connsiteY1" fmla="*/ 447675 h 731044"/>
                <a:gd name="connsiteX2" fmla="*/ 919163 w 919163"/>
                <a:gd name="connsiteY2" fmla="*/ 731044 h 731044"/>
                <a:gd name="connsiteX3" fmla="*/ 919163 w 919163"/>
                <a:gd name="connsiteY3" fmla="*/ 731044 h 731044"/>
                <a:gd name="connsiteX4" fmla="*/ 919163 w 919163"/>
                <a:gd name="connsiteY4" fmla="*/ 731044 h 731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163" h="731044">
                  <a:moveTo>
                    <a:pt x="0" y="0"/>
                  </a:moveTo>
                  <a:cubicBezTo>
                    <a:pt x="275828" y="162917"/>
                    <a:pt x="551656" y="325834"/>
                    <a:pt x="704850" y="447675"/>
                  </a:cubicBezTo>
                  <a:cubicBezTo>
                    <a:pt x="858044" y="569516"/>
                    <a:pt x="919163" y="731044"/>
                    <a:pt x="919163" y="731044"/>
                  </a:cubicBezTo>
                  <a:lnTo>
                    <a:pt x="919163" y="731044"/>
                  </a:lnTo>
                  <a:lnTo>
                    <a:pt x="919163" y="731044"/>
                  </a:lnTo>
                </a:path>
              </a:pathLst>
            </a:custGeom>
            <a:ln w="44450">
              <a:solidFill>
                <a:srgbClr val="00B05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7" name="Group 56"/>
          <p:cNvGrpSpPr/>
          <p:nvPr/>
        </p:nvGrpSpPr>
        <p:grpSpPr>
          <a:xfrm>
            <a:off x="3845873" y="1178086"/>
            <a:ext cx="5222896" cy="3200400"/>
            <a:chOff x="3810000" y="1524000"/>
            <a:chExt cx="5222896" cy="3200400"/>
          </a:xfrm>
          <a:effectLst>
            <a:outerShdw blurRad="508000" dist="177800" dir="5400000" algn="ctr" rotWithShape="0">
              <a:schemeClr val="bg1"/>
            </a:outerShdw>
          </a:effectLst>
        </p:grpSpPr>
        <p:pic>
          <p:nvPicPr>
            <p:cNvPr id="58"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495800" y="1524000"/>
              <a:ext cx="4537096" cy="3200400"/>
            </a:xfrm>
            <a:prstGeom prst="rect">
              <a:avLst/>
            </a:prstGeom>
            <a:noFill/>
            <a:ln>
              <a:noFill/>
            </a:ln>
            <a:effectLst/>
            <a:scene3d>
              <a:camera prst="orthographicFront"/>
              <a:lightRig rig="threePt" dir="t"/>
            </a:scene3d>
            <a:sp3d>
              <a:bevelT w="63500"/>
              <a:bevelB w="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 name="Right Arrow 58"/>
            <p:cNvSpPr/>
            <p:nvPr/>
          </p:nvSpPr>
          <p:spPr>
            <a:xfrm>
              <a:off x="3810000" y="2819400"/>
              <a:ext cx="914400" cy="8382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2397050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500" fill="hold"/>
                                        <p:tgtEl>
                                          <p:spTgt spid="57"/>
                                        </p:tgtEl>
                                        <p:attrNameLst>
                                          <p:attrName>ppt_x</p:attrName>
                                        </p:attrNameLst>
                                      </p:cBhvr>
                                      <p:tavLst>
                                        <p:tav tm="0">
                                          <p:val>
                                            <p:strVal val="0-#ppt_w/2"/>
                                          </p:val>
                                        </p:tav>
                                        <p:tav tm="100000">
                                          <p:val>
                                            <p:strVal val="#ppt_x"/>
                                          </p:val>
                                        </p:tav>
                                      </p:tavLst>
                                    </p:anim>
                                    <p:anim calcmode="lin" valueType="num">
                                      <p:cBhvr additive="base">
                                        <p:cTn id="8" dur="500" fill="hold"/>
                                        <p:tgtEl>
                                          <p:spTgt spid="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custDataLst>
              <p:tags r:id="rId2"/>
            </p:custDataLst>
          </p:nvPr>
        </p:nvSpPr>
        <p:spPr>
          <a:xfrm>
            <a:off x="914400" y="0"/>
            <a:ext cx="7772400" cy="914400"/>
          </a:xfrm>
        </p:spPr>
        <p:txBody>
          <a:bodyPr/>
          <a:lstStyle/>
          <a:p>
            <a:r>
              <a:rPr lang="en-US" sz="3600" b="1" dirty="0" smtClean="0"/>
              <a:t>Tailoring for optimum RF performance</a:t>
            </a:r>
            <a:endParaRPr lang="en-US" sz="3600" b="1" dirty="0"/>
          </a:p>
        </p:txBody>
      </p:sp>
      <p:sp>
        <p:nvSpPr>
          <p:cNvPr id="6" name="Rectangle 5"/>
          <p:cNvSpPr/>
          <p:nvPr>
            <p:custDataLst>
              <p:tags r:id="rId3"/>
            </p:custDataLst>
          </p:nvPr>
        </p:nvSpPr>
        <p:spPr>
          <a:xfrm>
            <a:off x="609600" y="3810000"/>
            <a:ext cx="7848600" cy="2677656"/>
          </a:xfrm>
          <a:prstGeom prst="rect">
            <a:avLst/>
          </a:prstGeom>
        </p:spPr>
        <p:txBody>
          <a:bodyPr wrap="square">
            <a:spAutoFit/>
          </a:bodyPr>
          <a:lstStyle/>
          <a:p>
            <a:pPr lvl="0" algn="ctr"/>
            <a:r>
              <a:rPr lang="en-US" sz="2800" dirty="0" smtClean="0"/>
              <a:t>Careful </a:t>
            </a:r>
            <a:r>
              <a:rPr lang="en-US" sz="2800" b="1" dirty="0" smtClean="0">
                <a:solidFill>
                  <a:srgbClr val="FF0000"/>
                </a:solidFill>
              </a:rPr>
              <a:t>characterization of the attained composition and microstructure</a:t>
            </a:r>
          </a:p>
          <a:p>
            <a:pPr lvl="0" algn="ctr"/>
            <a:endParaRPr lang="en-US" sz="2800" dirty="0" smtClean="0">
              <a:solidFill>
                <a:srgbClr val="C00000"/>
              </a:solidFill>
            </a:endParaRPr>
          </a:p>
          <a:p>
            <a:pPr lvl="0" algn="ctr"/>
            <a:endParaRPr lang="en-US" sz="2800" dirty="0" smtClean="0">
              <a:solidFill>
                <a:srgbClr val="C00000"/>
              </a:solidFill>
            </a:endParaRPr>
          </a:p>
          <a:p>
            <a:pPr algn="ctr"/>
            <a:r>
              <a:rPr lang="en-US" sz="2800" dirty="0" smtClean="0"/>
              <a:t>Close association with </a:t>
            </a:r>
            <a:r>
              <a:rPr lang="en-US" sz="2800" b="1" dirty="0" smtClean="0">
                <a:solidFill>
                  <a:srgbClr val="FF0000"/>
                </a:solidFill>
              </a:rPr>
              <a:t>resulting rf surface impedance</a:t>
            </a:r>
            <a:r>
              <a:rPr lang="en-US" sz="2800" dirty="0" smtClean="0">
                <a:solidFill>
                  <a:srgbClr val="FF0000"/>
                </a:solidFill>
              </a:rPr>
              <a:t> </a:t>
            </a:r>
            <a:r>
              <a:rPr lang="en-US" sz="2800" b="1" dirty="0" smtClean="0">
                <a:solidFill>
                  <a:srgbClr val="FF0000"/>
                </a:solidFill>
              </a:rPr>
              <a:t> and superconducting </a:t>
            </a:r>
            <a:r>
              <a:rPr lang="en-US" sz="2800" dirty="0" smtClean="0"/>
              <a:t>properties</a:t>
            </a:r>
            <a:endParaRPr lang="en-US" sz="2800" dirty="0"/>
          </a:p>
        </p:txBody>
      </p:sp>
      <p:sp>
        <p:nvSpPr>
          <p:cNvPr id="7" name="Plus 6"/>
          <p:cNvSpPr/>
          <p:nvPr>
            <p:custDataLst>
              <p:tags r:id="rId4"/>
            </p:custDataLst>
          </p:nvPr>
        </p:nvSpPr>
        <p:spPr bwMode="auto">
          <a:xfrm>
            <a:off x="4196861" y="4876800"/>
            <a:ext cx="603739" cy="609600"/>
          </a:xfrm>
          <a:prstGeom prst="mathPlus">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dirty="0" smtClean="0">
              <a:ln>
                <a:noFill/>
              </a:ln>
              <a:solidFill>
                <a:srgbClr val="FFC000"/>
              </a:solidFill>
              <a:effectLst/>
              <a:latin typeface="Comic Sans MS" pitchFamily="66" charset="0"/>
            </a:endParaRPr>
          </a:p>
        </p:txBody>
      </p:sp>
      <p:sp>
        <p:nvSpPr>
          <p:cNvPr id="8" name="Footer Placeholder 7"/>
          <p:cNvSpPr>
            <a:spLocks noGrp="1"/>
          </p:cNvSpPr>
          <p:nvPr>
            <p:ph type="ftr" sz="quarter" idx="11"/>
            <p:custDataLst>
              <p:tags r:id="rId5"/>
            </p:custDataLst>
          </p:nvPr>
        </p:nvSpPr>
        <p:spPr/>
        <p:txBody>
          <a:bodyPr/>
          <a:lstStyle/>
          <a:p>
            <a:pPr algn="ctr"/>
            <a:r>
              <a:rPr lang="en-US" smtClean="0"/>
              <a:t>A-M Valente-Feliciano  - TFSRF 2012, 07/18/2012</a:t>
            </a:r>
            <a:endParaRPr lang="en-US" dirty="0"/>
          </a:p>
        </p:txBody>
      </p:sp>
      <p:sp>
        <p:nvSpPr>
          <p:cNvPr id="9" name="Rectangle 8"/>
          <p:cNvSpPr/>
          <p:nvPr>
            <p:custDataLst>
              <p:tags r:id="rId6"/>
            </p:custDataLst>
          </p:nvPr>
        </p:nvSpPr>
        <p:spPr>
          <a:xfrm>
            <a:off x="152400" y="609600"/>
            <a:ext cx="8839200" cy="3539430"/>
          </a:xfrm>
          <a:prstGeom prst="rect">
            <a:avLst/>
          </a:prstGeom>
        </p:spPr>
        <p:txBody>
          <a:bodyPr wrap="square">
            <a:spAutoFit/>
          </a:bodyPr>
          <a:lstStyle/>
          <a:p>
            <a:pPr algn="ctr">
              <a:buClr>
                <a:srgbClr val="FF0000"/>
              </a:buClr>
            </a:pPr>
            <a:r>
              <a:rPr lang="en-US" sz="3200" b="1" dirty="0" smtClean="0">
                <a:solidFill>
                  <a:srgbClr val="FFC000"/>
                </a:solidFill>
              </a:rPr>
              <a:t>3 sequential phases for film </a:t>
            </a:r>
            <a:r>
              <a:rPr lang="en-US" sz="3200" b="1" dirty="0">
                <a:solidFill>
                  <a:srgbClr val="FFC000"/>
                </a:solidFill>
              </a:rPr>
              <a:t>growth </a:t>
            </a:r>
            <a:endParaRPr lang="en-US" sz="3200" dirty="0" smtClean="0">
              <a:solidFill>
                <a:srgbClr val="FFC000"/>
              </a:solidFill>
            </a:endParaRPr>
          </a:p>
          <a:p>
            <a:pPr marL="628650" lvl="1" indent="-171450">
              <a:buClr>
                <a:srgbClr val="FF0000"/>
              </a:buClr>
            </a:pPr>
            <a:endParaRPr lang="en-US" sz="1400" dirty="0" smtClean="0"/>
          </a:p>
          <a:p>
            <a:pPr marL="628650" lvl="1" indent="-171450">
              <a:buClr>
                <a:srgbClr val="FF0000"/>
              </a:buClr>
            </a:pPr>
            <a:endParaRPr lang="en-US" sz="1400" dirty="0" smtClean="0"/>
          </a:p>
          <a:p>
            <a:pPr marL="628650" lvl="1" indent="-171450">
              <a:buClr>
                <a:srgbClr val="FF0000"/>
              </a:buClr>
              <a:buFont typeface="Wingdings" pitchFamily="2" charset="2"/>
              <a:buChar char="ü"/>
            </a:pPr>
            <a:r>
              <a:rPr lang="en-US" sz="2400" b="1" dirty="0" smtClean="0"/>
              <a:t>Film nucleation on the substrate (Nb, Al</a:t>
            </a:r>
            <a:r>
              <a:rPr lang="en-US" sz="2400" b="1" baseline="-25000" dirty="0" smtClean="0"/>
              <a:t>2</a:t>
            </a:r>
            <a:r>
              <a:rPr lang="en-US" sz="2400" b="1" dirty="0" smtClean="0"/>
              <a:t>O</a:t>
            </a:r>
            <a:r>
              <a:rPr lang="en-US" sz="2400" b="1" baseline="-25000" dirty="0" smtClean="0"/>
              <a:t>3</a:t>
            </a:r>
            <a:r>
              <a:rPr lang="en-US" sz="2400" b="1" dirty="0" smtClean="0"/>
              <a:t>, Cu; single crystal &amp; polycrystalline)</a:t>
            </a:r>
          </a:p>
          <a:p>
            <a:pPr marL="628650" lvl="1" indent="-171450">
              <a:buClr>
                <a:srgbClr val="FF0000"/>
              </a:buClr>
              <a:buFont typeface="Wingdings" pitchFamily="2" charset="2"/>
              <a:buChar char="ü"/>
            </a:pPr>
            <a:r>
              <a:rPr lang="en-US" sz="2400" b="1" dirty="0" smtClean="0"/>
              <a:t> Growth of an appropriate template for subsequent  deposition of the final RF surface</a:t>
            </a:r>
          </a:p>
          <a:p>
            <a:pPr marL="628650" lvl="1" indent="-171450">
              <a:buClr>
                <a:srgbClr val="FF0000"/>
              </a:buClr>
              <a:buFont typeface="Wingdings" pitchFamily="2" charset="2"/>
              <a:buChar char="ü"/>
            </a:pPr>
            <a:r>
              <a:rPr lang="en-US" sz="2400" b="1" dirty="0" smtClean="0"/>
              <a:t>Deposition of the final surface optimized for minimum defect density.</a:t>
            </a:r>
          </a:p>
          <a:p>
            <a:pPr algn="l">
              <a:buClr>
                <a:srgbClr val="FF0000"/>
              </a:buClr>
            </a:pPr>
            <a:endParaRPr lang="en-US" sz="2000" dirty="0" smtClean="0"/>
          </a:p>
        </p:txBody>
      </p:sp>
      <p:pic>
        <p:nvPicPr>
          <p:cNvPr id="10" name="Picture 23" descr="JLab_logo_text_white1"/>
          <p:cNvPicPr>
            <a:picLocks noChangeAspect="1" noChangeArrowheads="1"/>
          </p:cNvPicPr>
          <p:nvPr>
            <p:custDataLst>
              <p:tags r:id="rId7"/>
            </p:custDataLst>
          </p:nvPr>
        </p:nvPicPr>
        <p:blipFill>
          <a:blip r:embed="rId10" cstate="print"/>
          <a:srcRect/>
          <a:stretch>
            <a:fillRect/>
          </a:stretch>
        </p:blipFill>
        <p:spPr bwMode="auto">
          <a:xfrm>
            <a:off x="76200" y="6629400"/>
            <a:ext cx="1371600" cy="212336"/>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42635941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custDataLst>
              <p:tags r:id="rId2"/>
            </p:custDataLst>
          </p:nvPr>
        </p:nvSpPr>
        <p:spPr>
          <a:xfrm>
            <a:off x="304800" y="-152400"/>
            <a:ext cx="8229600" cy="838201"/>
          </a:xfrm>
          <a:effectLst>
            <a:outerShdw blurRad="50800" dist="38100" dir="8100000" algn="tr" rotWithShape="0">
              <a:prstClr val="black">
                <a:alpha val="40000"/>
              </a:prstClr>
            </a:outerShdw>
          </a:effectLst>
        </p:spPr>
        <p:txBody>
          <a:bodyPr>
            <a:noAutofit/>
          </a:bodyPr>
          <a:lstStyle/>
          <a:p>
            <a:pPr algn="ctr"/>
            <a:r>
              <a:rPr lang="en-US" sz="4400" b="1" dirty="0" smtClean="0">
                <a:solidFill>
                  <a:srgbClr val="FF0000"/>
                </a:solidFill>
                <a:latin typeface="Calibri" pitchFamily="34" charset="0"/>
              </a:rPr>
              <a:t>Deposition Techniques</a:t>
            </a:r>
            <a:endParaRPr lang="en-US" sz="4400" b="1" dirty="0">
              <a:solidFill>
                <a:srgbClr val="FF0000"/>
              </a:solidFill>
              <a:latin typeface="Calibri" pitchFamily="34" charset="0"/>
            </a:endParaRPr>
          </a:p>
        </p:txBody>
      </p:sp>
      <p:sp>
        <p:nvSpPr>
          <p:cNvPr id="6" name="Rectangle 5"/>
          <p:cNvSpPr/>
          <p:nvPr>
            <p:custDataLst>
              <p:tags r:id="rId3"/>
            </p:custDataLst>
          </p:nvPr>
        </p:nvSpPr>
        <p:spPr>
          <a:xfrm>
            <a:off x="152400" y="381000"/>
            <a:ext cx="8839200" cy="3000821"/>
          </a:xfrm>
          <a:prstGeom prst="rect">
            <a:avLst/>
          </a:prstGeom>
        </p:spPr>
        <p:txBody>
          <a:bodyPr wrap="square">
            <a:spAutoFit/>
          </a:bodyPr>
          <a:lstStyle/>
          <a:p>
            <a:pPr algn="ctr"/>
            <a:r>
              <a:rPr lang="en-US" sz="2000" dirty="0"/>
              <a:t>Control </a:t>
            </a:r>
            <a:r>
              <a:rPr lang="en-US" sz="2000" dirty="0" smtClean="0"/>
              <a:t>over the </a:t>
            </a:r>
            <a:r>
              <a:rPr lang="en-US" sz="2000" dirty="0"/>
              <a:t>deposition process is exercised by only </a:t>
            </a:r>
            <a:endParaRPr lang="en-US" sz="2000" dirty="0" smtClean="0"/>
          </a:p>
          <a:p>
            <a:pPr algn="ctr"/>
            <a:r>
              <a:rPr lang="en-US" sz="2000" b="1" dirty="0" smtClean="0"/>
              <a:t>3 first-order vapor </a:t>
            </a:r>
            <a:r>
              <a:rPr lang="en-US" sz="2000" b="1" dirty="0"/>
              <a:t>parameters &amp;</a:t>
            </a:r>
            <a:r>
              <a:rPr lang="en-US" sz="2000" b="1" dirty="0" smtClean="0"/>
              <a:t> 1 </a:t>
            </a:r>
            <a:r>
              <a:rPr lang="en-US" sz="2000" b="1" dirty="0"/>
              <a:t>first-order </a:t>
            </a:r>
            <a:r>
              <a:rPr lang="en-US" sz="2000" b="1" dirty="0" smtClean="0"/>
              <a:t>substrate parameter</a:t>
            </a:r>
            <a:r>
              <a:rPr lang="en-US" sz="2000" dirty="0"/>
              <a:t>. </a:t>
            </a:r>
            <a:endParaRPr lang="en-US" sz="2000" dirty="0" smtClean="0"/>
          </a:p>
          <a:p>
            <a:r>
              <a:rPr lang="en-US" sz="2000" b="1" dirty="0">
                <a:solidFill>
                  <a:srgbClr val="FFC000"/>
                </a:solidFill>
              </a:rPr>
              <a:t>V</a:t>
            </a:r>
            <a:r>
              <a:rPr lang="en-US" sz="2000" b="1" dirty="0" smtClean="0">
                <a:solidFill>
                  <a:srgbClr val="FFC000"/>
                </a:solidFill>
              </a:rPr>
              <a:t>apor </a:t>
            </a:r>
            <a:r>
              <a:rPr lang="en-US" sz="2000" b="1" dirty="0">
                <a:solidFill>
                  <a:srgbClr val="FFC000"/>
                </a:solidFill>
              </a:rPr>
              <a:t>parameters </a:t>
            </a:r>
            <a:r>
              <a:rPr lang="en-US" sz="2000" dirty="0" smtClean="0"/>
              <a:t>	</a:t>
            </a:r>
            <a:r>
              <a:rPr lang="en-US" sz="2000" b="1" dirty="0"/>
              <a:t>A</a:t>
            </a:r>
            <a:r>
              <a:rPr lang="en-US" sz="2000" b="1" dirty="0" smtClean="0"/>
              <a:t>bsolute arrival </a:t>
            </a:r>
            <a:r>
              <a:rPr lang="en-US" sz="2000" b="1" dirty="0"/>
              <a:t>rates of film </a:t>
            </a:r>
            <a:r>
              <a:rPr lang="en-US" sz="2000" b="1" dirty="0" smtClean="0"/>
              <a:t>atoms</a:t>
            </a:r>
            <a:endParaRPr lang="en-US" sz="2000" dirty="0" smtClean="0"/>
          </a:p>
          <a:p>
            <a:r>
              <a:rPr lang="en-US" sz="2000" b="1" dirty="0"/>
              <a:t>	</a:t>
            </a:r>
            <a:r>
              <a:rPr lang="en-US" sz="2000" b="1" dirty="0" smtClean="0"/>
              <a:t>		</a:t>
            </a:r>
            <a:r>
              <a:rPr lang="en-US" sz="2000" b="1" dirty="0"/>
              <a:t>P</a:t>
            </a:r>
            <a:r>
              <a:rPr lang="en-US" sz="2000" b="1" dirty="0" smtClean="0"/>
              <a:t>artial </a:t>
            </a:r>
            <a:r>
              <a:rPr lang="en-US" sz="2000" b="1" dirty="0"/>
              <a:t>pressures </a:t>
            </a:r>
            <a:r>
              <a:rPr lang="en-US" sz="2000" b="1" dirty="0" smtClean="0"/>
              <a:t>of background </a:t>
            </a:r>
            <a:r>
              <a:rPr lang="en-US" sz="2000" b="1" dirty="0"/>
              <a:t>gases in the chamber</a:t>
            </a:r>
            <a:r>
              <a:rPr lang="en-US" sz="2000" dirty="0"/>
              <a:t> </a:t>
            </a:r>
            <a:r>
              <a:rPr lang="en-US" sz="2000" dirty="0" smtClean="0"/>
              <a:t>			</a:t>
            </a:r>
            <a:r>
              <a:rPr lang="en-US" sz="2000" b="1" dirty="0"/>
              <a:t>E</a:t>
            </a:r>
            <a:r>
              <a:rPr lang="en-US" sz="2000" b="1" dirty="0" smtClean="0"/>
              <a:t>nergies of </a:t>
            </a:r>
            <a:r>
              <a:rPr lang="en-US" sz="2000" b="1" dirty="0"/>
              <a:t>the deposition </a:t>
            </a:r>
            <a:r>
              <a:rPr lang="en-US" sz="2000" b="1" dirty="0" smtClean="0"/>
              <a:t>fluxes</a:t>
            </a:r>
            <a:r>
              <a:rPr lang="en-US" sz="2000" dirty="0" smtClean="0"/>
              <a:t>. </a:t>
            </a:r>
          </a:p>
          <a:p>
            <a:r>
              <a:rPr lang="en-US" sz="2000" b="1" dirty="0">
                <a:solidFill>
                  <a:srgbClr val="FFC000"/>
                </a:solidFill>
              </a:rPr>
              <a:t>S</a:t>
            </a:r>
            <a:r>
              <a:rPr lang="en-US" sz="2000" b="1" dirty="0" smtClean="0">
                <a:solidFill>
                  <a:srgbClr val="FFC000"/>
                </a:solidFill>
              </a:rPr>
              <a:t>ubstrate </a:t>
            </a:r>
            <a:r>
              <a:rPr lang="en-US" sz="2000" b="1" dirty="0">
                <a:solidFill>
                  <a:srgbClr val="FFC000"/>
                </a:solidFill>
              </a:rPr>
              <a:t>parameter </a:t>
            </a:r>
            <a:r>
              <a:rPr lang="en-US" sz="2000" dirty="0" smtClean="0"/>
              <a:t>	Substrate </a:t>
            </a:r>
            <a:r>
              <a:rPr lang="en-US" sz="2000" b="1" dirty="0" smtClean="0"/>
              <a:t>temperature </a:t>
            </a:r>
            <a:r>
              <a:rPr lang="en-US" sz="2000" b="1" dirty="0"/>
              <a:t>T</a:t>
            </a:r>
            <a:r>
              <a:rPr lang="en-US" sz="2000" dirty="0"/>
              <a:t>. </a:t>
            </a:r>
            <a:endParaRPr lang="en-US" sz="2000" dirty="0" smtClean="0"/>
          </a:p>
          <a:p>
            <a:endParaRPr lang="en-US" sz="900" dirty="0" smtClean="0"/>
          </a:p>
          <a:p>
            <a:r>
              <a:rPr lang="en-US" sz="2000" dirty="0" smtClean="0"/>
              <a:t>Without </a:t>
            </a:r>
            <a:r>
              <a:rPr lang="en-US" sz="2000" dirty="0"/>
              <a:t>energetic atoms, only </a:t>
            </a:r>
            <a:r>
              <a:rPr lang="en-US" sz="2000" dirty="0" smtClean="0"/>
              <a:t>the substrate temperature </a:t>
            </a:r>
            <a:r>
              <a:rPr lang="en-US" sz="2000" dirty="0"/>
              <a:t>influences the </a:t>
            </a:r>
            <a:r>
              <a:rPr lang="en-US" sz="2000" dirty="0" smtClean="0"/>
              <a:t>processes of physi- </a:t>
            </a:r>
            <a:r>
              <a:rPr lang="en-US" sz="2000" dirty="0"/>
              <a:t>and chemisorption, thermal desorption, </a:t>
            </a:r>
            <a:r>
              <a:rPr lang="en-US" sz="2000" dirty="0" smtClean="0"/>
              <a:t>nucleation, nuclei </a:t>
            </a:r>
            <a:r>
              <a:rPr lang="en-US" sz="2000" dirty="0"/>
              <a:t>dissociation, surface diffusion, and </a:t>
            </a:r>
            <a:r>
              <a:rPr lang="en-US" sz="2000" dirty="0" smtClean="0"/>
              <a:t>formation of </a:t>
            </a:r>
            <a:r>
              <a:rPr lang="en-US" sz="2000" dirty="0"/>
              <a:t>specific nucleation sites. </a:t>
            </a:r>
          </a:p>
        </p:txBody>
      </p:sp>
      <p:sp>
        <p:nvSpPr>
          <p:cNvPr id="9" name="Rectangle 8"/>
          <p:cNvSpPr/>
          <p:nvPr>
            <p:custDataLst>
              <p:tags r:id="rId4"/>
            </p:custDataLst>
          </p:nvPr>
        </p:nvSpPr>
        <p:spPr>
          <a:xfrm>
            <a:off x="457200" y="5997714"/>
            <a:ext cx="8305800" cy="707886"/>
          </a:xfrm>
          <a:prstGeom prst="rect">
            <a:avLst/>
          </a:prstGeom>
        </p:spPr>
        <p:txBody>
          <a:bodyPr wrap="square">
            <a:spAutoFit/>
          </a:bodyPr>
          <a:lstStyle/>
          <a:p>
            <a:pPr algn="ctr"/>
            <a:r>
              <a:rPr lang="en-GB" sz="2000" b="1" dirty="0">
                <a:solidFill>
                  <a:srgbClr val="FFC000"/>
                </a:solidFill>
              </a:rPr>
              <a:t>However practical substrates for SRF cavities (Al, Cu) may not allow </a:t>
            </a:r>
            <a:r>
              <a:rPr lang="en-GB" sz="2000" b="1" dirty="0" smtClean="0">
                <a:solidFill>
                  <a:srgbClr val="FFC000"/>
                </a:solidFill>
              </a:rPr>
              <a:t>heating to high temperature!</a:t>
            </a:r>
            <a:endParaRPr lang="en-GB" sz="2000" b="1" dirty="0">
              <a:solidFill>
                <a:srgbClr val="FFC000"/>
              </a:solidFill>
            </a:endParaRPr>
          </a:p>
        </p:txBody>
      </p:sp>
      <p:sp>
        <p:nvSpPr>
          <p:cNvPr id="7" name="Rectangle 6"/>
          <p:cNvSpPr/>
          <p:nvPr>
            <p:custDataLst>
              <p:tags r:id="rId5"/>
            </p:custDataLst>
          </p:nvPr>
        </p:nvSpPr>
        <p:spPr>
          <a:xfrm>
            <a:off x="4876800" y="3250759"/>
            <a:ext cx="4267200" cy="2800767"/>
          </a:xfrm>
          <a:prstGeom prst="rect">
            <a:avLst/>
          </a:prstGeom>
        </p:spPr>
        <p:txBody>
          <a:bodyPr wrap="square">
            <a:spAutoFit/>
          </a:bodyPr>
          <a:lstStyle/>
          <a:p>
            <a:r>
              <a:rPr lang="en-US" sz="1600" dirty="0" smtClean="0"/>
              <a:t>Typical energy ranges for different PVD processes. </a:t>
            </a:r>
          </a:p>
          <a:p>
            <a:r>
              <a:rPr lang="en-US" sz="1600" dirty="0" smtClean="0"/>
              <a:t>PIIID = plasma immersion ion implantation and deposition</a:t>
            </a:r>
          </a:p>
          <a:p>
            <a:r>
              <a:rPr lang="en-US" sz="1600" dirty="0" smtClean="0"/>
              <a:t>IBAD = ion beam assisted deposition</a:t>
            </a:r>
          </a:p>
          <a:p>
            <a:r>
              <a:rPr lang="en-US" sz="1600" dirty="0" smtClean="0"/>
              <a:t> PLD = pulsed laser deposition</a:t>
            </a:r>
          </a:p>
          <a:p>
            <a:r>
              <a:rPr lang="en-US" sz="1600" dirty="0" smtClean="0"/>
              <a:t>VAD = vacuum arc deposition</a:t>
            </a:r>
          </a:p>
          <a:p>
            <a:r>
              <a:rPr lang="en-US" sz="1600" dirty="0" smtClean="0"/>
              <a:t>IBA-MBE = ion beam assisted molecular beam epitaxy</a:t>
            </a:r>
          </a:p>
          <a:p>
            <a:r>
              <a:rPr lang="en-US" sz="1600" dirty="0" smtClean="0"/>
              <a:t>MS = magnetron sputtering</a:t>
            </a:r>
          </a:p>
          <a:p>
            <a:r>
              <a:rPr lang="en-US" sz="1600" dirty="0" smtClean="0"/>
              <a:t>MBE = molecular beam epitaxy. </a:t>
            </a:r>
            <a:endParaRPr lang="en-US" sz="1600" dirty="0"/>
          </a:p>
        </p:txBody>
      </p:sp>
      <p:pic>
        <p:nvPicPr>
          <p:cNvPr id="8" name="Picture 7"/>
          <p:cNvPicPr>
            <a:picLocks noChangeAspect="1"/>
          </p:cNvPicPr>
          <p:nvPr>
            <p:custDataLst>
              <p:tags r:id="rId6"/>
            </p:custDataLst>
          </p:nvPr>
        </p:nvPicPr>
        <p:blipFill>
          <a:blip r:embed="rId10" cstate="print">
            <a:extLst>
              <a:ext uri="{28A0092B-C50C-407E-A947-70E740481C1C}">
                <a14:useLocalDpi xmlns:a14="http://schemas.microsoft.com/office/drawing/2010/main" val="0"/>
              </a:ext>
            </a:extLst>
          </a:blip>
          <a:stretch>
            <a:fillRect/>
          </a:stretch>
        </p:blipFill>
        <p:spPr>
          <a:xfrm>
            <a:off x="76200" y="3320935"/>
            <a:ext cx="4800600" cy="2710645"/>
          </a:xfrm>
          <a:prstGeom prst="rect">
            <a:avLst/>
          </a:prstGeom>
        </p:spPr>
      </p:pic>
      <p:sp>
        <p:nvSpPr>
          <p:cNvPr id="3" name="Footer Placeholder 2"/>
          <p:cNvSpPr>
            <a:spLocks noGrp="1"/>
          </p:cNvSpPr>
          <p:nvPr>
            <p:ph type="ftr" sz="quarter" idx="11"/>
          </p:nvPr>
        </p:nvSpPr>
        <p:spPr/>
        <p:txBody>
          <a:bodyPr/>
          <a:lstStyle/>
          <a:p>
            <a:r>
              <a:rPr lang="en-US" smtClean="0"/>
              <a:t>A-M Valente-Feliciano  - TFSRF 2012, 07/18/2012</a:t>
            </a:r>
            <a:endParaRPr lang="en-US" dirty="0"/>
          </a:p>
        </p:txBody>
      </p:sp>
      <p:pic>
        <p:nvPicPr>
          <p:cNvPr id="10" name="Picture 23" descr="JLab_logo_text_white1"/>
          <p:cNvPicPr>
            <a:picLocks noChangeAspect="1" noChangeArrowheads="1"/>
          </p:cNvPicPr>
          <p:nvPr>
            <p:custDataLst>
              <p:tags r:id="rId7"/>
            </p:custDataLst>
          </p:nvPr>
        </p:nvPicPr>
        <p:blipFill>
          <a:blip r:embed="rId11" cstate="print"/>
          <a:srcRect/>
          <a:stretch>
            <a:fillRect/>
          </a:stretch>
        </p:blipFill>
        <p:spPr bwMode="auto">
          <a:xfrm>
            <a:off x="76200" y="6629400"/>
            <a:ext cx="1371600" cy="212336"/>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319121840"/>
      </p:ext>
    </p:extLst>
  </p:cSld>
  <p:clrMapOvr>
    <a:masterClrMapping/>
  </p:clrMapOvr>
  <p:transition spd="med">
    <p:zo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custDataLst>
              <p:tags r:id="rId2"/>
            </p:custDataLst>
          </p:nvPr>
        </p:nvSpPr>
        <p:spPr>
          <a:xfrm>
            <a:off x="457200" y="-76200"/>
            <a:ext cx="8229600" cy="914400"/>
          </a:xfrm>
        </p:spPr>
        <p:txBody>
          <a:bodyPr/>
          <a:lstStyle/>
          <a:p>
            <a:pPr algn="ctr"/>
            <a:r>
              <a:rPr lang="en-US" sz="3600" b="1" dirty="0" smtClean="0">
                <a:solidFill>
                  <a:srgbClr val="FF0000"/>
                </a:solidFill>
              </a:rPr>
              <a:t>Energetic Condensation</a:t>
            </a:r>
            <a:endParaRPr lang="en-US" sz="3600" b="1" dirty="0">
              <a:solidFill>
                <a:srgbClr val="FF0000"/>
              </a:solidFill>
            </a:endParaRPr>
          </a:p>
        </p:txBody>
      </p:sp>
      <p:sp>
        <p:nvSpPr>
          <p:cNvPr id="8" name="Footer Placeholder 7"/>
          <p:cNvSpPr>
            <a:spLocks noGrp="1"/>
          </p:cNvSpPr>
          <p:nvPr>
            <p:ph type="ftr" sz="quarter" idx="11"/>
            <p:custDataLst>
              <p:tags r:id="rId3"/>
            </p:custDataLst>
          </p:nvPr>
        </p:nvSpPr>
        <p:spPr/>
        <p:txBody>
          <a:bodyPr/>
          <a:lstStyle/>
          <a:p>
            <a:pPr algn="ctr"/>
            <a:r>
              <a:rPr lang="en-US" smtClean="0"/>
              <a:t>A-M Valente-Feliciano  - TFSRF 2012, 07/18/2012</a:t>
            </a:r>
            <a:endParaRPr lang="en-US" dirty="0"/>
          </a:p>
        </p:txBody>
      </p:sp>
      <p:sp>
        <p:nvSpPr>
          <p:cNvPr id="4" name="Rectangle 3"/>
          <p:cNvSpPr/>
          <p:nvPr>
            <p:custDataLst>
              <p:tags r:id="rId4"/>
            </p:custDataLst>
          </p:nvPr>
        </p:nvSpPr>
        <p:spPr>
          <a:xfrm>
            <a:off x="3635718" y="457200"/>
            <a:ext cx="5508282" cy="861774"/>
          </a:xfrm>
          <a:prstGeom prst="rect">
            <a:avLst/>
          </a:prstGeom>
        </p:spPr>
        <p:txBody>
          <a:bodyPr wrap="square">
            <a:spAutoFit/>
          </a:bodyPr>
          <a:lstStyle/>
          <a:p>
            <a:r>
              <a:rPr lang="en-US" sz="1600" dirty="0"/>
              <a:t>The additional energy provided by fast particles </a:t>
            </a:r>
            <a:r>
              <a:rPr lang="en-US" sz="1600" dirty="0" smtClean="0"/>
              <a:t>arriving at </a:t>
            </a:r>
            <a:r>
              <a:rPr lang="en-US" sz="1600" dirty="0"/>
              <a:t>a surface can induce the following changes to the </a:t>
            </a:r>
            <a:r>
              <a:rPr lang="en-US" sz="1600" dirty="0" smtClean="0"/>
              <a:t>film growth process:</a:t>
            </a:r>
            <a:endParaRPr lang="en-US" dirty="0"/>
          </a:p>
        </p:txBody>
      </p:sp>
      <p:pic>
        <p:nvPicPr>
          <p:cNvPr id="5" name="Picture 4" descr="Figure 5.bmp"/>
          <p:cNvPicPr>
            <a:picLocks noChangeAspect="1"/>
          </p:cNvPicPr>
          <p:nvPr>
            <p:custDataLst>
              <p:tags r:id="rId5"/>
            </p:custDataLst>
          </p:nvPr>
        </p:nvPicPr>
        <p:blipFill>
          <a:blip r:embed="rId14" cstate="print"/>
          <a:srcRect/>
          <a:stretch>
            <a:fillRect/>
          </a:stretch>
        </p:blipFill>
        <p:spPr bwMode="auto">
          <a:xfrm>
            <a:off x="5943600" y="3810000"/>
            <a:ext cx="2976372" cy="2362200"/>
          </a:xfrm>
          <a:prstGeom prst="rect">
            <a:avLst/>
          </a:prstGeom>
          <a:noFill/>
          <a:ln w="9525">
            <a:noFill/>
            <a:miter lim="800000"/>
            <a:headEnd/>
            <a:tailEnd/>
          </a:ln>
        </p:spPr>
      </p:pic>
      <p:pic>
        <p:nvPicPr>
          <p:cNvPr id="6" name="Picture 5" descr="AAndersstructurezonediagram.jpg"/>
          <p:cNvPicPr>
            <a:picLocks noChangeAspect="1"/>
          </p:cNvPicPr>
          <p:nvPr>
            <p:custDataLst>
              <p:tags r:id="rId6"/>
            </p:custDataLst>
          </p:nvPr>
        </p:nvPicPr>
        <p:blipFill>
          <a:blip r:embed="rId15" cstate="print"/>
          <a:stretch>
            <a:fillRect/>
          </a:stretch>
        </p:blipFill>
        <p:spPr>
          <a:xfrm>
            <a:off x="75082" y="838200"/>
            <a:ext cx="3560636" cy="2362200"/>
          </a:xfrm>
          <a:prstGeom prst="rect">
            <a:avLst/>
          </a:prstGeom>
        </p:spPr>
      </p:pic>
      <p:sp>
        <p:nvSpPr>
          <p:cNvPr id="7" name="Title 1"/>
          <p:cNvSpPr txBox="1">
            <a:spLocks/>
          </p:cNvSpPr>
          <p:nvPr>
            <p:custDataLst>
              <p:tags r:id="rId7"/>
            </p:custDataLst>
          </p:nvPr>
        </p:nvSpPr>
        <p:spPr>
          <a:xfrm>
            <a:off x="-76200" y="457200"/>
            <a:ext cx="3435976" cy="457200"/>
          </a:xfrm>
          <a:prstGeom prst="rect">
            <a:avLst/>
          </a:prstGeom>
        </p:spPr>
        <p:txBody>
          <a:bodyPr/>
          <a:lstStyle>
            <a:lvl1pPr algn="l" rtl="0" eaLnBrk="1" latinLnBrk="0" hangingPunct="1">
              <a:spcBef>
                <a:spcPct val="0"/>
              </a:spcBef>
              <a:buNone/>
              <a:defRPr sz="4000" kern="1200" spc="-150" baseline="0">
                <a:solidFill>
                  <a:schemeClr val="tx2">
                    <a:satMod val="200000"/>
                  </a:schemeClr>
                </a:solidFill>
                <a:effectLst>
                  <a:outerShdw blurRad="50800" dist="50800" dir="2700000" algn="tl" rotWithShape="0">
                    <a:srgbClr val="000000">
                      <a:alpha val="43137"/>
                    </a:srgbClr>
                  </a:outerShdw>
                </a:effectLst>
                <a:latin typeface="+mj-lt"/>
                <a:ea typeface="+mj-ea"/>
                <a:cs typeface="+mj-cs"/>
              </a:defRPr>
            </a:lvl1pPr>
            <a:extLst/>
          </a:lstStyle>
          <a:p>
            <a:pPr algn="ctr"/>
            <a:r>
              <a:rPr lang="en-US" sz="1400" b="1" dirty="0" smtClean="0">
                <a:solidFill>
                  <a:srgbClr val="FF0000"/>
                </a:solidFill>
              </a:rPr>
              <a:t>Generalized Structure Zone Diagram</a:t>
            </a:r>
            <a:endParaRPr lang="en-US" sz="1400" dirty="0">
              <a:solidFill>
                <a:srgbClr val="FF0000"/>
              </a:solidFill>
            </a:endParaRPr>
          </a:p>
        </p:txBody>
      </p:sp>
      <p:sp>
        <p:nvSpPr>
          <p:cNvPr id="9" name="Rectangle 8"/>
          <p:cNvSpPr/>
          <p:nvPr>
            <p:custDataLst>
              <p:tags r:id="rId8"/>
            </p:custDataLst>
          </p:nvPr>
        </p:nvSpPr>
        <p:spPr>
          <a:xfrm>
            <a:off x="0" y="685800"/>
            <a:ext cx="2805448" cy="215444"/>
          </a:xfrm>
          <a:prstGeom prst="rect">
            <a:avLst/>
          </a:prstGeom>
        </p:spPr>
        <p:txBody>
          <a:bodyPr wrap="square">
            <a:spAutoFit/>
          </a:bodyPr>
          <a:lstStyle/>
          <a:p>
            <a:r>
              <a:rPr lang="en-US" sz="800" dirty="0" smtClean="0"/>
              <a:t>A. Anders, Thin Solid Films </a:t>
            </a:r>
            <a:r>
              <a:rPr lang="en-US" sz="800" b="1" dirty="0" smtClean="0"/>
              <a:t>518(2010) 4087</a:t>
            </a:r>
            <a:endParaRPr lang="en-US" sz="800" dirty="0"/>
          </a:p>
        </p:txBody>
      </p:sp>
      <p:sp>
        <p:nvSpPr>
          <p:cNvPr id="10" name="Rectangle 9"/>
          <p:cNvSpPr/>
          <p:nvPr>
            <p:custDataLst>
              <p:tags r:id="rId9"/>
            </p:custDataLst>
          </p:nvPr>
        </p:nvSpPr>
        <p:spPr>
          <a:xfrm>
            <a:off x="3733800" y="1219200"/>
            <a:ext cx="5867400" cy="1569660"/>
          </a:xfrm>
          <a:prstGeom prst="rect">
            <a:avLst/>
          </a:prstGeom>
        </p:spPr>
        <p:txBody>
          <a:bodyPr wrap="square">
            <a:spAutoFit/>
          </a:bodyPr>
          <a:lstStyle/>
          <a:p>
            <a:pPr marL="285750" indent="-285750">
              <a:buClr>
                <a:srgbClr val="FF0000"/>
              </a:buClr>
              <a:buFont typeface="Wingdings" pitchFamily="2" charset="2"/>
              <a:buChar char="q"/>
            </a:pPr>
            <a:r>
              <a:rPr lang="en-US" sz="1600" dirty="0" smtClean="0"/>
              <a:t>residual gases are desorbed from the substrate surface</a:t>
            </a:r>
          </a:p>
          <a:p>
            <a:pPr marL="285750" indent="-285750">
              <a:buClr>
                <a:srgbClr val="FF0000"/>
              </a:buClr>
              <a:buFont typeface="Wingdings" pitchFamily="2" charset="2"/>
              <a:buChar char="q"/>
            </a:pPr>
            <a:r>
              <a:rPr lang="en-US" sz="1600" dirty="0" smtClean="0"/>
              <a:t>chemical bonds may be broken and defects created thus affecting nucleation processes and film adhesion</a:t>
            </a:r>
          </a:p>
          <a:p>
            <a:pPr marL="285750" indent="-285750">
              <a:buClr>
                <a:srgbClr val="FF0000"/>
              </a:buClr>
              <a:buFont typeface="Wingdings" pitchFamily="2" charset="2"/>
              <a:buChar char="q"/>
            </a:pPr>
            <a:r>
              <a:rPr lang="en-US" sz="1600" dirty="0" smtClean="0"/>
              <a:t>film morphology changes</a:t>
            </a:r>
          </a:p>
          <a:p>
            <a:pPr marL="285750" indent="-285750">
              <a:buClr>
                <a:srgbClr val="FF0000"/>
              </a:buClr>
              <a:buFont typeface="Wingdings" pitchFamily="2" charset="2"/>
              <a:buChar char="q"/>
            </a:pPr>
            <a:r>
              <a:rPr lang="en-US" sz="1600" dirty="0" smtClean="0"/>
              <a:t>microstructure is altered</a:t>
            </a:r>
          </a:p>
          <a:p>
            <a:pPr marL="285750" indent="-285750">
              <a:buClr>
                <a:srgbClr val="FF0000"/>
              </a:buClr>
              <a:buFont typeface="Wingdings" pitchFamily="2" charset="2"/>
              <a:buChar char="q"/>
            </a:pPr>
            <a:r>
              <a:rPr lang="en-US" sz="1600" dirty="0" smtClean="0"/>
              <a:t>stress in the film alters</a:t>
            </a:r>
          </a:p>
        </p:txBody>
      </p:sp>
      <p:sp>
        <p:nvSpPr>
          <p:cNvPr id="11" name="Rectangle 10"/>
          <p:cNvSpPr/>
          <p:nvPr>
            <p:custDataLst>
              <p:tags r:id="rId10"/>
            </p:custDataLst>
          </p:nvPr>
        </p:nvSpPr>
        <p:spPr>
          <a:xfrm>
            <a:off x="304800" y="3352800"/>
            <a:ext cx="5638800" cy="3139321"/>
          </a:xfrm>
          <a:prstGeom prst="rect">
            <a:avLst/>
          </a:prstGeom>
        </p:spPr>
        <p:txBody>
          <a:bodyPr wrap="square">
            <a:spAutoFit/>
          </a:bodyPr>
          <a:lstStyle/>
          <a:p>
            <a:r>
              <a:rPr lang="en-US" dirty="0" smtClean="0"/>
              <a:t>As a result of these fundamental changes, energetic condensation allows the possibility of controlling the following film properties:</a:t>
            </a:r>
          </a:p>
          <a:p>
            <a:endParaRPr lang="en-US" dirty="0" smtClean="0"/>
          </a:p>
          <a:p>
            <a:pPr marL="742950" lvl="1" indent="-285750">
              <a:buClr>
                <a:srgbClr val="FF0000"/>
              </a:buClr>
              <a:buFont typeface="Wingdings" pitchFamily="2" charset="2"/>
              <a:buChar char="q"/>
            </a:pPr>
            <a:r>
              <a:rPr lang="en-US" dirty="0" smtClean="0"/>
              <a:t>the density of the film may be modified to produce improved optical and corrosion-resistant coatings </a:t>
            </a:r>
          </a:p>
          <a:p>
            <a:pPr marL="742950" lvl="1" indent="-285750">
              <a:buClr>
                <a:srgbClr val="FF0000"/>
              </a:buClr>
              <a:buFont typeface="Wingdings" pitchFamily="2" charset="2"/>
              <a:buChar char="q"/>
            </a:pPr>
            <a:r>
              <a:rPr lang="en-US" dirty="0" smtClean="0"/>
              <a:t>the film composition can be changed to produce a range of hard coatings and low friction surfaces</a:t>
            </a:r>
          </a:p>
          <a:p>
            <a:pPr marL="742950" lvl="1" indent="-285750">
              <a:buClr>
                <a:srgbClr val="FF0000"/>
              </a:buClr>
              <a:buFont typeface="Wingdings" pitchFamily="2" charset="2"/>
              <a:buChar char="q"/>
            </a:pPr>
            <a:r>
              <a:rPr lang="en-US" dirty="0" smtClean="0"/>
              <a:t>crystal orientation may be controlled to give the possibility of low-temperature epitaxy</a:t>
            </a:r>
            <a:endParaRPr lang="en-US" dirty="0"/>
          </a:p>
        </p:txBody>
      </p:sp>
      <p:pic>
        <p:nvPicPr>
          <p:cNvPr id="12" name="Picture 23" descr="JLab_logo_text_white1"/>
          <p:cNvPicPr>
            <a:picLocks noChangeAspect="1" noChangeArrowheads="1"/>
          </p:cNvPicPr>
          <p:nvPr>
            <p:custDataLst>
              <p:tags r:id="rId11"/>
            </p:custDataLst>
          </p:nvPr>
        </p:nvPicPr>
        <p:blipFill>
          <a:blip r:embed="rId16" cstate="print"/>
          <a:srcRect/>
          <a:stretch>
            <a:fillRect/>
          </a:stretch>
        </p:blipFill>
        <p:spPr bwMode="auto">
          <a:xfrm>
            <a:off x="76200" y="6629400"/>
            <a:ext cx="1371600" cy="212336"/>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3220837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3" name="Rectangle 2"/>
          <p:cNvSpPr>
            <a:spLocks noGrp="1" noChangeArrowheads="1"/>
          </p:cNvSpPr>
          <p:nvPr>
            <p:ph type="title"/>
            <p:custDataLst>
              <p:tags r:id="rId3"/>
            </p:custDataLst>
          </p:nvPr>
        </p:nvSpPr>
        <p:spPr>
          <a:xfrm>
            <a:off x="685800" y="0"/>
            <a:ext cx="7772400" cy="914400"/>
          </a:xfrm>
        </p:spPr>
        <p:txBody>
          <a:bodyPr/>
          <a:lstStyle/>
          <a:p>
            <a:pPr algn="ctr"/>
            <a:r>
              <a:rPr lang="en-GB" sz="3600" b="1" dirty="0" smtClean="0">
                <a:solidFill>
                  <a:srgbClr val="FF0000"/>
                </a:solidFill>
                <a:effectLst/>
              </a:rPr>
              <a:t>Energetic Condensation via ECR</a:t>
            </a:r>
          </a:p>
        </p:txBody>
      </p:sp>
      <p:sp>
        <p:nvSpPr>
          <p:cNvPr id="53254" name="Rectangle 3"/>
          <p:cNvSpPr>
            <a:spLocks noGrp="1" noChangeArrowheads="1"/>
          </p:cNvSpPr>
          <p:nvPr>
            <p:ph type="body" idx="1"/>
            <p:custDataLst>
              <p:tags r:id="rId4"/>
            </p:custDataLst>
          </p:nvPr>
        </p:nvSpPr>
        <p:spPr>
          <a:xfrm>
            <a:off x="-228600" y="588963"/>
            <a:ext cx="9143999" cy="1011237"/>
          </a:xfrm>
        </p:spPr>
        <p:txBody>
          <a:bodyPr/>
          <a:lstStyle/>
          <a:p>
            <a:pPr>
              <a:buNone/>
            </a:pPr>
            <a:r>
              <a:rPr lang="en-GB" sz="1800" b="1" dirty="0" smtClean="0"/>
              <a:t>	Niobium vapour produced by an e-beam gun is ionized by an ECR process. The Nb ions can be accelerated to the substrate by an appropriate bias. Energies in excess of 100 eV can be obtained.</a:t>
            </a:r>
          </a:p>
        </p:txBody>
      </p:sp>
      <p:sp>
        <p:nvSpPr>
          <p:cNvPr id="147543" name="Rectangle 87"/>
          <p:cNvSpPr>
            <a:spLocks noChangeArrowheads="1"/>
          </p:cNvSpPr>
          <p:nvPr>
            <p:custDataLst>
              <p:tags r:id="rId5"/>
            </p:custDataLst>
          </p:nvPr>
        </p:nvSpPr>
        <p:spPr bwMode="auto">
          <a:xfrm>
            <a:off x="5410200" y="1295400"/>
            <a:ext cx="3581400" cy="1569660"/>
          </a:xfrm>
          <a:prstGeom prst="rect">
            <a:avLst/>
          </a:prstGeom>
          <a:noFill/>
          <a:ln w="9525">
            <a:noFill/>
            <a:miter lim="800000"/>
            <a:headEnd/>
            <a:tailEnd/>
          </a:ln>
          <a:effectLst/>
        </p:spPr>
        <p:txBody>
          <a:bodyPr wrap="square">
            <a:spAutoFit/>
          </a:bodyPr>
          <a:lstStyle/>
          <a:p>
            <a:pPr algn="ctr">
              <a:defRPr/>
            </a:pPr>
            <a:r>
              <a:rPr lang="en-US" b="1" dirty="0">
                <a:solidFill>
                  <a:schemeClr val="tx1"/>
                </a:solidFill>
                <a:latin typeface="+mn-lt"/>
              </a:rPr>
              <a:t>Generation of </a:t>
            </a:r>
            <a:r>
              <a:rPr lang="en-US" b="1" dirty="0" smtClean="0">
                <a:solidFill>
                  <a:schemeClr val="tx1"/>
                </a:solidFill>
                <a:latin typeface="+mn-lt"/>
              </a:rPr>
              <a:t>plasma</a:t>
            </a:r>
            <a:endParaRPr lang="en-US" b="1" dirty="0">
              <a:solidFill>
                <a:schemeClr val="tx1"/>
              </a:solidFill>
              <a:latin typeface="+mn-lt"/>
            </a:endParaRPr>
          </a:p>
          <a:p>
            <a:pPr>
              <a:defRPr/>
            </a:pPr>
            <a:r>
              <a:rPr lang="en-US" sz="2400" b="1" dirty="0">
                <a:solidFill>
                  <a:srgbClr val="0000FF"/>
                </a:solidFill>
                <a:latin typeface="+mn-lt"/>
              </a:rPr>
              <a:t>3 essential components:</a:t>
            </a:r>
          </a:p>
          <a:p>
            <a:pPr>
              <a:defRPr/>
            </a:pPr>
            <a:r>
              <a:rPr lang="en-US" b="1" dirty="0">
                <a:solidFill>
                  <a:schemeClr val="tx1"/>
                </a:solidFill>
                <a:latin typeface="+mn-lt"/>
              </a:rPr>
              <a:t>Neutral Nb vapor</a:t>
            </a:r>
          </a:p>
          <a:p>
            <a:pPr>
              <a:defRPr/>
            </a:pPr>
            <a:r>
              <a:rPr lang="en-US" b="1" dirty="0">
                <a:solidFill>
                  <a:schemeClr val="tx1"/>
                </a:solidFill>
                <a:latin typeface="+mn-lt"/>
              </a:rPr>
              <a:t>RF power (@ 2.45GHz)	</a:t>
            </a:r>
          </a:p>
          <a:p>
            <a:pPr>
              <a:defRPr/>
            </a:pPr>
            <a:r>
              <a:rPr lang="en-US" b="1" dirty="0">
                <a:solidFill>
                  <a:schemeClr val="tx1"/>
                </a:solidFill>
                <a:latin typeface="+mn-lt"/>
              </a:rPr>
              <a:t>Static B </a:t>
            </a:r>
            <a:r>
              <a:rPr lang="en-US" b="1" dirty="0">
                <a:solidFill>
                  <a:schemeClr val="tx1"/>
                </a:solidFill>
                <a:latin typeface="+mn-lt"/>
                <a:sym typeface="Symbol" pitchFamily="18" charset="2"/>
              </a:rPr>
              <a:t></a:t>
            </a:r>
            <a:r>
              <a:rPr lang="en-US" b="1" dirty="0">
                <a:solidFill>
                  <a:schemeClr val="tx1"/>
                </a:solidFill>
                <a:latin typeface="+mn-lt"/>
              </a:rPr>
              <a:t> ERF with ECR condition</a:t>
            </a:r>
          </a:p>
        </p:txBody>
      </p:sp>
      <p:sp>
        <p:nvSpPr>
          <p:cNvPr id="147544" name="Rectangle 88"/>
          <p:cNvSpPr>
            <a:spLocks noChangeArrowheads="1"/>
          </p:cNvSpPr>
          <p:nvPr>
            <p:custDataLst>
              <p:tags r:id="rId6"/>
            </p:custDataLst>
          </p:nvPr>
        </p:nvSpPr>
        <p:spPr bwMode="auto">
          <a:xfrm>
            <a:off x="5333999" y="2895600"/>
            <a:ext cx="3886201" cy="3352800"/>
          </a:xfrm>
          <a:prstGeom prst="rect">
            <a:avLst/>
          </a:prstGeom>
          <a:noFill/>
          <a:ln w="9525">
            <a:noFill/>
            <a:miter lim="800000"/>
            <a:headEnd/>
            <a:tailEnd/>
          </a:ln>
          <a:effectLst/>
        </p:spPr>
        <p:txBody>
          <a:bodyPr/>
          <a:lstStyle/>
          <a:p>
            <a:pPr marL="609600" indent="-609600" eaLnBrk="0" hangingPunct="0">
              <a:spcBef>
                <a:spcPct val="20000"/>
              </a:spcBef>
              <a:defRPr/>
            </a:pPr>
            <a:r>
              <a:rPr lang="en-US" sz="2400" b="1" dirty="0">
                <a:solidFill>
                  <a:srgbClr val="0000FF"/>
                </a:solidFill>
                <a:latin typeface="+mn-lt"/>
                <a:cs typeface="Times New Roman" pitchFamily="18" charset="0"/>
              </a:rPr>
              <a:t>Why ECR?</a:t>
            </a:r>
          </a:p>
          <a:p>
            <a:pPr marL="609600" indent="-609600" eaLnBrk="0" hangingPunct="0">
              <a:spcBef>
                <a:spcPct val="20000"/>
              </a:spcBef>
              <a:defRPr/>
            </a:pPr>
            <a:r>
              <a:rPr lang="en-US" b="1" dirty="0">
                <a:latin typeface="+mn-lt"/>
                <a:cs typeface="Times New Roman" pitchFamily="18" charset="0"/>
              </a:rPr>
              <a:t>No working gas </a:t>
            </a:r>
          </a:p>
          <a:p>
            <a:pPr marL="609600" indent="-609600" eaLnBrk="0" hangingPunct="0">
              <a:spcBef>
                <a:spcPct val="20000"/>
              </a:spcBef>
              <a:defRPr/>
            </a:pPr>
            <a:r>
              <a:rPr lang="en-US" b="1" dirty="0">
                <a:latin typeface="+mn-lt"/>
                <a:cs typeface="Times New Roman" pitchFamily="18" charset="0"/>
              </a:rPr>
              <a:t>High vacuum </a:t>
            </a:r>
            <a:r>
              <a:rPr lang="en-US" b="1" dirty="0" smtClean="0">
                <a:latin typeface="+mn-lt"/>
                <a:cs typeface="Times New Roman" pitchFamily="18" charset="0"/>
              </a:rPr>
              <a:t>ie. </a:t>
            </a:r>
            <a:r>
              <a:rPr lang="en-US" b="1" dirty="0">
                <a:latin typeface="+mn-lt"/>
                <a:cs typeface="Times New Roman" pitchFamily="18" charset="0"/>
              </a:rPr>
              <a:t>reduced </a:t>
            </a:r>
            <a:r>
              <a:rPr lang="en-US" b="1" dirty="0" smtClean="0">
                <a:latin typeface="+mn-lt"/>
                <a:cs typeface="Times New Roman" pitchFamily="18" charset="0"/>
              </a:rPr>
              <a:t>impurities</a:t>
            </a:r>
          </a:p>
          <a:p>
            <a:pPr marL="609600" indent="-609600" eaLnBrk="0" hangingPunct="0">
              <a:spcBef>
                <a:spcPct val="20000"/>
              </a:spcBef>
              <a:defRPr/>
            </a:pPr>
            <a:r>
              <a:rPr lang="en-US" b="1" dirty="0" smtClean="0">
                <a:cs typeface="Times New Roman" pitchFamily="18" charset="0"/>
              </a:rPr>
              <a:t>Singly or “quasi-singly charged” ions</a:t>
            </a:r>
            <a:endParaRPr lang="en-US" b="1" dirty="0">
              <a:latin typeface="+mn-lt"/>
              <a:cs typeface="Times New Roman" pitchFamily="18" charset="0"/>
            </a:endParaRPr>
          </a:p>
          <a:p>
            <a:pPr marL="609600" indent="-609600" eaLnBrk="0" hangingPunct="0">
              <a:spcBef>
                <a:spcPct val="20000"/>
              </a:spcBef>
              <a:defRPr/>
            </a:pPr>
            <a:r>
              <a:rPr lang="en-US" b="1" dirty="0">
                <a:latin typeface="+mn-lt"/>
                <a:cs typeface="Times New Roman" pitchFamily="18" charset="0"/>
              </a:rPr>
              <a:t>Controllable deposition </a:t>
            </a:r>
            <a:r>
              <a:rPr lang="en-US" b="1" dirty="0" smtClean="0">
                <a:latin typeface="+mn-lt"/>
                <a:cs typeface="Times New Roman" pitchFamily="18" charset="0"/>
              </a:rPr>
              <a:t>energy</a:t>
            </a:r>
            <a:endParaRPr lang="en-US" b="1" dirty="0">
              <a:latin typeface="+mn-lt"/>
              <a:cs typeface="Times New Roman" pitchFamily="18" charset="0"/>
            </a:endParaRPr>
          </a:p>
          <a:p>
            <a:pPr marL="609600" indent="-609600" eaLnBrk="0" hangingPunct="0">
              <a:spcBef>
                <a:spcPct val="20000"/>
              </a:spcBef>
              <a:defRPr/>
            </a:pPr>
            <a:r>
              <a:rPr lang="en-US" b="1" dirty="0" smtClean="0">
                <a:latin typeface="+mn-lt"/>
                <a:cs typeface="Times" pitchFamily="18" charset="0"/>
              </a:rPr>
              <a:t>90° </a:t>
            </a:r>
            <a:r>
              <a:rPr lang="en-US" b="1" dirty="0">
                <a:latin typeface="+mn-lt"/>
                <a:cs typeface="Times" pitchFamily="18" charset="0"/>
              </a:rPr>
              <a:t>deposition flux</a:t>
            </a:r>
            <a:r>
              <a:rPr lang="en-US" b="1" dirty="0">
                <a:latin typeface="+mn-lt"/>
                <a:cs typeface="Times New Roman" pitchFamily="18" charset="0"/>
              </a:rPr>
              <a:t> </a:t>
            </a:r>
          </a:p>
          <a:p>
            <a:pPr marL="609600" indent="-609600" eaLnBrk="0" hangingPunct="0">
              <a:spcBef>
                <a:spcPct val="20000"/>
              </a:spcBef>
              <a:defRPr/>
            </a:pPr>
            <a:r>
              <a:rPr lang="en-US" b="1" dirty="0">
                <a:latin typeface="+mn-lt"/>
                <a:cs typeface="Times New Roman" pitchFamily="18" charset="0"/>
              </a:rPr>
              <a:t>(Possible to help control the </a:t>
            </a:r>
            <a:r>
              <a:rPr lang="en-US" b="1" dirty="0" smtClean="0">
                <a:latin typeface="+mn-lt"/>
                <a:cs typeface="Times New Roman" pitchFamily="18" charset="0"/>
              </a:rPr>
              <a:t>crystal structure</a:t>
            </a:r>
            <a:r>
              <a:rPr lang="en-US" b="1" dirty="0">
                <a:latin typeface="+mn-lt"/>
                <a:cs typeface="Times New Roman" pitchFamily="18" charset="0"/>
              </a:rPr>
              <a:t>)</a:t>
            </a:r>
          </a:p>
          <a:p>
            <a:pPr marL="609600" indent="-609600" eaLnBrk="0" hangingPunct="0">
              <a:spcBef>
                <a:spcPct val="20000"/>
              </a:spcBef>
              <a:defRPr/>
            </a:pPr>
            <a:r>
              <a:rPr lang="en-US" b="1" dirty="0">
                <a:latin typeface="+mn-lt"/>
                <a:cs typeface="Times" pitchFamily="18" charset="0"/>
              </a:rPr>
              <a:t>Excellent bonding</a:t>
            </a:r>
            <a:r>
              <a:rPr lang="en-US" b="1" dirty="0">
                <a:latin typeface="+mn-lt"/>
                <a:cs typeface="Times New Roman" pitchFamily="18" charset="0"/>
              </a:rPr>
              <a:t> </a:t>
            </a:r>
          </a:p>
          <a:p>
            <a:pPr marL="609600" indent="-609600" eaLnBrk="0" hangingPunct="0">
              <a:spcBef>
                <a:spcPct val="20000"/>
              </a:spcBef>
              <a:defRPr/>
            </a:pPr>
            <a:r>
              <a:rPr lang="en-US" b="1" dirty="0">
                <a:latin typeface="+mn-lt"/>
                <a:cs typeface="Times New Roman" pitchFamily="18" charset="0"/>
              </a:rPr>
              <a:t>No macro particles</a:t>
            </a:r>
          </a:p>
          <a:p>
            <a:pPr marL="609600" indent="-609600" eaLnBrk="0" hangingPunct="0">
              <a:spcBef>
                <a:spcPct val="20000"/>
              </a:spcBef>
              <a:defRPr/>
            </a:pPr>
            <a:endParaRPr lang="en-US" b="1" dirty="0">
              <a:solidFill>
                <a:srgbClr val="000000"/>
              </a:solidFill>
              <a:latin typeface="+mn-lt"/>
              <a:cs typeface="Times New Roman" pitchFamily="18" charset="0"/>
            </a:endParaRPr>
          </a:p>
          <a:p>
            <a:pPr marL="609600" indent="-609600" eaLnBrk="0" hangingPunct="0">
              <a:spcBef>
                <a:spcPct val="20000"/>
              </a:spcBef>
              <a:defRPr/>
            </a:pPr>
            <a:endParaRPr lang="en-US" b="1" dirty="0">
              <a:solidFill>
                <a:schemeClr val="accent2"/>
              </a:solidFill>
              <a:latin typeface="+mn-lt"/>
            </a:endParaRPr>
          </a:p>
        </p:txBody>
      </p:sp>
      <p:pic>
        <p:nvPicPr>
          <p:cNvPr id="7" name="Picture 4"/>
          <p:cNvPicPr>
            <a:picLocks noChangeAspect="1" noChangeArrowheads="1"/>
          </p:cNvPicPr>
          <p:nvPr>
            <p:custDataLst>
              <p:tags r:id="rId7"/>
            </p:custDataLst>
          </p:nvPr>
        </p:nvPicPr>
        <p:blipFill>
          <a:blip r:embed="rId15" cstate="print">
            <a:extLst>
              <a:ext uri="{28A0092B-C50C-407E-A947-70E740481C1C}">
                <a14:useLocalDpi xmlns:a14="http://schemas.microsoft.com/office/drawing/2010/main" val="0"/>
              </a:ext>
            </a:extLst>
          </a:blip>
          <a:stretch>
            <a:fillRect/>
          </a:stretch>
        </p:blipFill>
        <p:spPr bwMode="auto">
          <a:xfrm>
            <a:off x="305957" y="1600200"/>
            <a:ext cx="5026885" cy="3446463"/>
          </a:xfrm>
          <a:prstGeom prst="rect">
            <a:avLst/>
          </a:prstGeom>
          <a:noFill/>
          <a:ln w="9525">
            <a:noFill/>
            <a:miter lim="800000"/>
            <a:headEnd/>
            <a:tailEnd/>
          </a:ln>
        </p:spPr>
      </p:pic>
      <p:pic>
        <p:nvPicPr>
          <p:cNvPr id="8" name="Picture 7"/>
          <p:cNvPicPr>
            <a:picLocks noChangeAspect="1" noChangeArrowheads="1"/>
          </p:cNvPicPr>
          <p:nvPr>
            <p:custDataLst>
              <p:tags r:id="rId8"/>
            </p:custDataLst>
          </p:nvPr>
        </p:nvPicPr>
        <p:blipFill>
          <a:blip r:embed="rId16" cstate="print">
            <a:duotone>
              <a:prstClr val="black"/>
              <a:schemeClr val="tx2">
                <a:tint val="45000"/>
                <a:satMod val="400000"/>
              </a:schemeClr>
            </a:duotone>
            <a:extLst>
              <a:ext uri="{BEBA8EAE-BF5A-486C-A8C5-ECC9F3942E4B}">
                <a14:imgProps xmlns:a14="http://schemas.microsoft.com/office/drawing/2010/main">
                  <a14:imgLayer r:embed="rId17">
                    <a14:imgEffect>
                      <a14:colorTemperature colorTemp="8250"/>
                    </a14:imgEffect>
                    <a14:imgEffect>
                      <a14:saturation sat="250000"/>
                    </a14:imgEffect>
                    <a14:imgEffect>
                      <a14:brightnessContrast bright="-29000" contrast="46000"/>
                    </a14:imgEffect>
                  </a14:imgLayer>
                </a14:imgProps>
              </a:ext>
            </a:extLst>
          </a:blip>
          <a:srcRect/>
          <a:stretch>
            <a:fillRect/>
          </a:stretch>
        </p:blipFill>
        <p:spPr bwMode="auto">
          <a:xfrm>
            <a:off x="0" y="4795837"/>
            <a:ext cx="2362200" cy="1909763"/>
          </a:xfrm>
          <a:prstGeom prst="rect">
            <a:avLst/>
          </a:prstGeom>
          <a:noFill/>
          <a:ln w="9525">
            <a:noFill/>
            <a:miter lim="800000"/>
            <a:headEnd/>
            <a:tailEnd/>
          </a:ln>
          <a:scene3d>
            <a:camera prst="perspectiveRight">
              <a:rot lat="0" lon="18600000" rev="0"/>
            </a:camera>
            <a:lightRig rig="threePt" dir="t"/>
          </a:scene3d>
          <a:sp3d z="254000"/>
        </p:spPr>
      </p:pic>
      <p:sp>
        <p:nvSpPr>
          <p:cNvPr id="9" name="Rectangle 8"/>
          <p:cNvSpPr>
            <a:spLocks noChangeArrowheads="1"/>
          </p:cNvSpPr>
          <p:nvPr>
            <p:custDataLst>
              <p:tags r:id="rId9"/>
            </p:custDataLst>
          </p:nvPr>
        </p:nvSpPr>
        <p:spPr bwMode="auto">
          <a:xfrm>
            <a:off x="2133600" y="5486400"/>
            <a:ext cx="3429000" cy="461665"/>
          </a:xfrm>
          <a:prstGeom prst="rect">
            <a:avLst/>
          </a:prstGeom>
          <a:noFill/>
          <a:ln w="9525">
            <a:noFill/>
            <a:miter lim="800000"/>
            <a:headEnd/>
            <a:tailEnd/>
          </a:ln>
        </p:spPr>
        <p:txBody>
          <a:bodyPr wrap="square" anchor="ctr">
            <a:spAutoFit/>
          </a:bodyPr>
          <a:lstStyle/>
          <a:p>
            <a:pPr algn="ctr" eaLnBrk="0" hangingPunct="0"/>
            <a:r>
              <a:rPr lang="en-US" altLang="zh-CN" sz="1200" dirty="0">
                <a:ea typeface="SimSun" pitchFamily="2" charset="-122"/>
              </a:rPr>
              <a:t>Wu, G., et al</a:t>
            </a:r>
            <a:r>
              <a:rPr lang="en-US" altLang="zh-CN" sz="1200" dirty="0" smtClean="0">
                <a:ea typeface="SimSun" pitchFamily="2" charset="-122"/>
              </a:rPr>
              <a:t>. </a:t>
            </a:r>
          </a:p>
          <a:p>
            <a:pPr algn="ctr" eaLnBrk="0" hangingPunct="0"/>
            <a:r>
              <a:rPr lang="en-US" altLang="zh-CN" sz="1200" dirty="0" smtClean="0">
                <a:ea typeface="SimSun" pitchFamily="2" charset="-122"/>
              </a:rPr>
              <a:t>J</a:t>
            </a:r>
            <a:r>
              <a:rPr lang="en-US" altLang="zh-CN" sz="1200" dirty="0">
                <a:ea typeface="SimSun" pitchFamily="2" charset="-122"/>
              </a:rPr>
              <a:t>. Vac. Sci. Technol. A Vol. 21, No. 4, (2003) </a:t>
            </a:r>
          </a:p>
        </p:txBody>
      </p:sp>
      <p:graphicFrame>
        <p:nvGraphicFramePr>
          <p:cNvPr id="45057" name="Object 2"/>
          <p:cNvGraphicFramePr>
            <a:graphicFrameLocks noChangeAspect="1"/>
          </p:cNvGraphicFramePr>
          <p:nvPr>
            <p:custDataLst>
              <p:tags r:id="rId10"/>
            </p:custDataLst>
          </p:nvPr>
        </p:nvGraphicFramePr>
        <p:xfrm>
          <a:off x="1447800" y="6248400"/>
          <a:ext cx="495300" cy="390525"/>
        </p:xfrm>
        <a:graphic>
          <a:graphicData uri="http://schemas.openxmlformats.org/presentationml/2006/ole">
            <mc:AlternateContent xmlns:mc="http://schemas.openxmlformats.org/markup-compatibility/2006">
              <mc:Choice xmlns:v="urn:schemas-microsoft-com:vml" Requires="v">
                <p:oleObj spid="_x0000_s1148" name="Equation" r:id="rId18" imgW="495085" imgH="393529" progId="Equation.3">
                  <p:embed/>
                </p:oleObj>
              </mc:Choice>
              <mc:Fallback>
                <p:oleObj name="Equation" r:id="rId18" imgW="495085" imgH="393529" progId="Equation.3">
                  <p:embed/>
                  <p:pic>
                    <p:nvPicPr>
                      <p:cNvPr id="0" name="Picture 11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447800" y="6248400"/>
                        <a:ext cx="495300" cy="390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Footer Placeholder 10"/>
          <p:cNvSpPr>
            <a:spLocks noGrp="1"/>
          </p:cNvSpPr>
          <p:nvPr>
            <p:ph type="ftr" sz="quarter" idx="11"/>
            <p:custDataLst>
              <p:tags r:id="rId11"/>
            </p:custDataLst>
          </p:nvPr>
        </p:nvSpPr>
        <p:spPr/>
        <p:txBody>
          <a:bodyPr/>
          <a:lstStyle/>
          <a:p>
            <a:r>
              <a:rPr lang="en-US" smtClean="0"/>
              <a:t>A-M Valente-Feliciano  - TFSRF 2012, 07/18/2012</a:t>
            </a:r>
            <a:endParaRPr lang="en-US" dirty="0" smtClean="0"/>
          </a:p>
        </p:txBody>
      </p:sp>
      <p:pic>
        <p:nvPicPr>
          <p:cNvPr id="12" name="Picture 23" descr="JLab_logo_text_white1"/>
          <p:cNvPicPr>
            <a:picLocks noChangeAspect="1" noChangeArrowheads="1"/>
          </p:cNvPicPr>
          <p:nvPr>
            <p:custDataLst>
              <p:tags r:id="rId12"/>
            </p:custDataLst>
          </p:nvPr>
        </p:nvPicPr>
        <p:blipFill>
          <a:blip r:embed="rId20" cstate="print"/>
          <a:srcRect/>
          <a:stretch>
            <a:fillRect/>
          </a:stretch>
        </p:blipFill>
        <p:spPr bwMode="auto">
          <a:xfrm>
            <a:off x="7772400" y="6645664"/>
            <a:ext cx="1371600" cy="212336"/>
          </a:xfrm>
          <a:prstGeom prst="rect">
            <a:avLst/>
          </a:prstGeom>
          <a:noFill/>
          <a:ln w="9525">
            <a:noFill/>
            <a:miter lim="800000"/>
            <a:headEnd/>
            <a:tailEnd/>
          </a:ln>
        </p:spPr>
      </p:pic>
    </p:spTree>
    <p:custDataLst>
      <p:tags r:id="rId2"/>
    </p:custDataLst>
    <p:extLst>
      <p:ext uri="{BB962C8B-B14F-4D97-AF65-F5344CB8AC3E}">
        <p14:creationId xmlns:p14="http://schemas.microsoft.com/office/powerpoint/2010/main" val="3963119624"/>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rIu530L2CtDSy70K55XsoL"/>
</p:tagLst>
</file>

<file path=ppt/tags/tag10.xml><?xml version="1.0" encoding="utf-8"?>
<p:tagLst xmlns:a="http://schemas.openxmlformats.org/drawingml/2006/main" xmlns:r="http://schemas.openxmlformats.org/officeDocument/2006/relationships" xmlns:p="http://schemas.openxmlformats.org/presentationml/2006/main">
  <p:tag name="DVSHAPEID" val="saSZtwIxi2mtwAZfUMbqyj"/>
</p:tagLst>
</file>

<file path=ppt/tags/tag100.xml><?xml version="1.0" encoding="utf-8"?>
<p:tagLst xmlns:a="http://schemas.openxmlformats.org/drawingml/2006/main" xmlns:r="http://schemas.openxmlformats.org/officeDocument/2006/relationships" xmlns:p="http://schemas.openxmlformats.org/presentationml/2006/main">
  <p:tag name="DVSHAPEID" val="HK2XyvtAc8oy42ARRxeWT9"/>
</p:tagLst>
</file>

<file path=ppt/tags/tag101.xml><?xml version="1.0" encoding="utf-8"?>
<p:tagLst xmlns:a="http://schemas.openxmlformats.org/drawingml/2006/main" xmlns:r="http://schemas.openxmlformats.org/officeDocument/2006/relationships" xmlns:p="http://schemas.openxmlformats.org/presentationml/2006/main">
  <p:tag name="DVSHAPEID" val="J5GqV0yAMY0rowsxwbNAGo"/>
</p:tagLst>
</file>

<file path=ppt/tags/tag102.xml><?xml version="1.0" encoding="utf-8"?>
<p:tagLst xmlns:a="http://schemas.openxmlformats.org/drawingml/2006/main" xmlns:r="http://schemas.openxmlformats.org/officeDocument/2006/relationships" xmlns:p="http://schemas.openxmlformats.org/presentationml/2006/main">
  <p:tag name="DVSECTIONID" val="sIlu6FvMxOW7Xl2VgthQVt"/>
</p:tagLst>
</file>

<file path=ppt/tags/tag103.xml><?xml version="1.0" encoding="utf-8"?>
<p:tagLst xmlns:a="http://schemas.openxmlformats.org/drawingml/2006/main" xmlns:r="http://schemas.openxmlformats.org/officeDocument/2006/relationships" xmlns:p="http://schemas.openxmlformats.org/presentationml/2006/main">
  <p:tag name="DVSHAPEID" val="UtnB9Pb5fdOBYGJ97V6peh"/>
</p:tagLst>
</file>

<file path=ppt/tags/tag104.xml><?xml version="1.0" encoding="utf-8"?>
<p:tagLst xmlns:a="http://schemas.openxmlformats.org/drawingml/2006/main" xmlns:r="http://schemas.openxmlformats.org/officeDocument/2006/relationships" xmlns:p="http://schemas.openxmlformats.org/presentationml/2006/main">
  <p:tag name="DVSHAPEID" val="n0kaReNJn23hTRbFqy9BwL"/>
</p:tagLst>
</file>

<file path=ppt/tags/tag105.xml><?xml version="1.0" encoding="utf-8"?>
<p:tagLst xmlns:a="http://schemas.openxmlformats.org/drawingml/2006/main" xmlns:r="http://schemas.openxmlformats.org/officeDocument/2006/relationships" xmlns:p="http://schemas.openxmlformats.org/presentationml/2006/main">
  <p:tag name="DVSHAPEID" val="jaozjRjwfhSC6ngZYXhwPL"/>
</p:tagLst>
</file>

<file path=ppt/tags/tag106.xml><?xml version="1.0" encoding="utf-8"?>
<p:tagLst xmlns:a="http://schemas.openxmlformats.org/drawingml/2006/main" xmlns:r="http://schemas.openxmlformats.org/officeDocument/2006/relationships" xmlns:p="http://schemas.openxmlformats.org/presentationml/2006/main">
  <p:tag name="DVSHAPEID" val="xHNSXsuxfDKBGaMhUVqRNM"/>
</p:tagLst>
</file>

<file path=ppt/tags/tag107.xml><?xml version="1.0" encoding="utf-8"?>
<p:tagLst xmlns:a="http://schemas.openxmlformats.org/drawingml/2006/main" xmlns:r="http://schemas.openxmlformats.org/officeDocument/2006/relationships" xmlns:p="http://schemas.openxmlformats.org/presentationml/2006/main">
  <p:tag name="DVSHAPEID" val="ohLOorAcj0WxCHMrUQ1H1f"/>
</p:tagLst>
</file>

<file path=ppt/tags/tag108.xml><?xml version="1.0" encoding="utf-8"?>
<p:tagLst xmlns:a="http://schemas.openxmlformats.org/drawingml/2006/main" xmlns:r="http://schemas.openxmlformats.org/officeDocument/2006/relationships" xmlns:p="http://schemas.openxmlformats.org/presentationml/2006/main">
  <p:tag name="DVSHAPEID" val="RuG6cG2l5YXLiv7843X3jK"/>
</p:tagLst>
</file>

<file path=ppt/tags/tag109.xml><?xml version="1.0" encoding="utf-8"?>
<p:tagLst xmlns:a="http://schemas.openxmlformats.org/drawingml/2006/main" xmlns:r="http://schemas.openxmlformats.org/officeDocument/2006/relationships" xmlns:p="http://schemas.openxmlformats.org/presentationml/2006/main">
  <p:tag name="DVSHAPEID" val="F8x5vt1AP6L9pg7heT9XUY"/>
</p:tagLst>
</file>

<file path=ppt/tags/tag11.xml><?xml version="1.0" encoding="utf-8"?>
<p:tagLst xmlns:a="http://schemas.openxmlformats.org/drawingml/2006/main" xmlns:r="http://schemas.openxmlformats.org/officeDocument/2006/relationships" xmlns:p="http://schemas.openxmlformats.org/presentationml/2006/main">
  <p:tag name="DVSHAPEID" val="JsH5soZXPRBGhcHz9stS2P"/>
</p:tagLst>
</file>

<file path=ppt/tags/tag110.xml><?xml version="1.0" encoding="utf-8"?>
<p:tagLst xmlns:a="http://schemas.openxmlformats.org/drawingml/2006/main" xmlns:r="http://schemas.openxmlformats.org/officeDocument/2006/relationships" xmlns:p="http://schemas.openxmlformats.org/presentationml/2006/main">
  <p:tag name="DVSHAPEID" val="ARogjLLYJYW7Pxy7bykv8Q"/>
</p:tagLst>
</file>

<file path=ppt/tags/tag111.xml><?xml version="1.0" encoding="utf-8"?>
<p:tagLst xmlns:a="http://schemas.openxmlformats.org/drawingml/2006/main" xmlns:r="http://schemas.openxmlformats.org/officeDocument/2006/relationships" xmlns:p="http://schemas.openxmlformats.org/presentationml/2006/main">
  <p:tag name="DVSECTIONID" val="JnkFPcSpwf985Ze1dlKe38"/>
</p:tagLst>
</file>

<file path=ppt/tags/tag112.xml><?xml version="1.0" encoding="utf-8"?>
<p:tagLst xmlns:a="http://schemas.openxmlformats.org/drawingml/2006/main" xmlns:r="http://schemas.openxmlformats.org/officeDocument/2006/relationships" xmlns:p="http://schemas.openxmlformats.org/presentationml/2006/main">
  <p:tag name="DVSHAPEID" val="096Q1NO4TlPGyGGf9fORnN"/>
</p:tagLst>
</file>

<file path=ppt/tags/tag113.xml><?xml version="1.0" encoding="utf-8"?>
<p:tagLst xmlns:a="http://schemas.openxmlformats.org/drawingml/2006/main" xmlns:r="http://schemas.openxmlformats.org/officeDocument/2006/relationships" xmlns:p="http://schemas.openxmlformats.org/presentationml/2006/main">
  <p:tag name="DVSHAPEID" val="diqAI6IADoPJReatKY9E4A"/>
</p:tagLst>
</file>

<file path=ppt/tags/tag114.xml><?xml version="1.0" encoding="utf-8"?>
<p:tagLst xmlns:a="http://schemas.openxmlformats.org/drawingml/2006/main" xmlns:r="http://schemas.openxmlformats.org/officeDocument/2006/relationships" xmlns:p="http://schemas.openxmlformats.org/presentationml/2006/main">
  <p:tag name="DVSHAPEID" val="h8YSrVp5GhtcWNpq4HmiIq"/>
</p:tagLst>
</file>

<file path=ppt/tags/tag115.xml><?xml version="1.0" encoding="utf-8"?>
<p:tagLst xmlns:a="http://schemas.openxmlformats.org/drawingml/2006/main" xmlns:r="http://schemas.openxmlformats.org/officeDocument/2006/relationships" xmlns:p="http://schemas.openxmlformats.org/presentationml/2006/main">
  <p:tag name="DVSHAPEID" val="RPPr5GuQHIIC1hBQFMbyIy"/>
</p:tagLst>
</file>

<file path=ppt/tags/tag116.xml><?xml version="1.0" encoding="utf-8"?>
<p:tagLst xmlns:a="http://schemas.openxmlformats.org/drawingml/2006/main" xmlns:r="http://schemas.openxmlformats.org/officeDocument/2006/relationships" xmlns:p="http://schemas.openxmlformats.org/presentationml/2006/main">
  <p:tag name="DVSHAPEID" val="TgyTk2LYAzRZgN838kMw5j"/>
</p:tagLst>
</file>

<file path=ppt/tags/tag117.xml><?xml version="1.0" encoding="utf-8"?>
<p:tagLst xmlns:a="http://schemas.openxmlformats.org/drawingml/2006/main" xmlns:r="http://schemas.openxmlformats.org/officeDocument/2006/relationships" xmlns:p="http://schemas.openxmlformats.org/presentationml/2006/main">
  <p:tag name="DVSHAPEID" val="UBjsFeruoMr4xESpexBBQt"/>
</p:tagLst>
</file>

<file path=ppt/tags/tag118.xml><?xml version="1.0" encoding="utf-8"?>
<p:tagLst xmlns:a="http://schemas.openxmlformats.org/drawingml/2006/main" xmlns:r="http://schemas.openxmlformats.org/officeDocument/2006/relationships" xmlns:p="http://schemas.openxmlformats.org/presentationml/2006/main">
  <p:tag name="DVSECTIONID" val="n6NaRw5ymHeYZYaqQjU8hH"/>
</p:tagLst>
</file>

<file path=ppt/tags/tag119.xml><?xml version="1.0" encoding="utf-8"?>
<p:tagLst xmlns:a="http://schemas.openxmlformats.org/drawingml/2006/main" xmlns:r="http://schemas.openxmlformats.org/officeDocument/2006/relationships" xmlns:p="http://schemas.openxmlformats.org/presentationml/2006/main">
  <p:tag name="DVSHAPEID" val="gEim3jTriMSQh92ZQIAQzK"/>
</p:tagLst>
</file>

<file path=ppt/tags/tag12.xml><?xml version="1.0" encoding="utf-8"?>
<p:tagLst xmlns:a="http://schemas.openxmlformats.org/drawingml/2006/main" xmlns:r="http://schemas.openxmlformats.org/officeDocument/2006/relationships" xmlns:p="http://schemas.openxmlformats.org/presentationml/2006/main">
  <p:tag name="DVSHAPEID" val="Ac88whZI0WN9rqhn4jxkdu"/>
</p:tagLst>
</file>

<file path=ppt/tags/tag120.xml><?xml version="1.0" encoding="utf-8"?>
<p:tagLst xmlns:a="http://schemas.openxmlformats.org/drawingml/2006/main" xmlns:r="http://schemas.openxmlformats.org/officeDocument/2006/relationships" xmlns:p="http://schemas.openxmlformats.org/presentationml/2006/main">
  <p:tag name="DVSHAPEID" val="ukM7Pe2z7aIiyb9ICbXfqW"/>
</p:tagLst>
</file>

<file path=ppt/tags/tag121.xml><?xml version="1.0" encoding="utf-8"?>
<p:tagLst xmlns:a="http://schemas.openxmlformats.org/drawingml/2006/main" xmlns:r="http://schemas.openxmlformats.org/officeDocument/2006/relationships" xmlns:p="http://schemas.openxmlformats.org/presentationml/2006/main">
  <p:tag name="DVSHAPEID" val="7ZARQ76pSjjyzC7nqmCEcQ"/>
</p:tagLst>
</file>

<file path=ppt/tags/tag122.xml><?xml version="1.0" encoding="utf-8"?>
<p:tagLst xmlns:a="http://schemas.openxmlformats.org/drawingml/2006/main" xmlns:r="http://schemas.openxmlformats.org/officeDocument/2006/relationships" xmlns:p="http://schemas.openxmlformats.org/presentationml/2006/main">
  <p:tag name="DVSHAPEID" val="j21a8HGiQHh220RWQPmyZF"/>
</p:tagLst>
</file>

<file path=ppt/tags/tag123.xml><?xml version="1.0" encoding="utf-8"?>
<p:tagLst xmlns:a="http://schemas.openxmlformats.org/drawingml/2006/main" xmlns:r="http://schemas.openxmlformats.org/officeDocument/2006/relationships" xmlns:p="http://schemas.openxmlformats.org/presentationml/2006/main">
  <p:tag name="DVSHAPEID" val="cBoXN7e360vhFxPFYoIAsC"/>
</p:tagLst>
</file>

<file path=ppt/tags/tag124.xml><?xml version="1.0" encoding="utf-8"?>
<p:tagLst xmlns:a="http://schemas.openxmlformats.org/drawingml/2006/main" xmlns:r="http://schemas.openxmlformats.org/officeDocument/2006/relationships" xmlns:p="http://schemas.openxmlformats.org/presentationml/2006/main">
  <p:tag name="DVSHAPEID" val="wLlj7bQXQoczkQoGBKxiIS"/>
</p:tagLst>
</file>

<file path=ppt/tags/tag125.xml><?xml version="1.0" encoding="utf-8"?>
<p:tagLst xmlns:a="http://schemas.openxmlformats.org/drawingml/2006/main" xmlns:r="http://schemas.openxmlformats.org/officeDocument/2006/relationships" xmlns:p="http://schemas.openxmlformats.org/presentationml/2006/main">
  <p:tag name="DVSHAPEID" val="p1HoSNv9xF1Z1OLcmkWkNt"/>
</p:tagLst>
</file>

<file path=ppt/tags/tag126.xml><?xml version="1.0" encoding="utf-8"?>
<p:tagLst xmlns:a="http://schemas.openxmlformats.org/drawingml/2006/main" xmlns:r="http://schemas.openxmlformats.org/officeDocument/2006/relationships" xmlns:p="http://schemas.openxmlformats.org/presentationml/2006/main">
  <p:tag name="DVSHAPEID" val="rh5VMdXigiyDmjCIi3sGQx"/>
</p:tagLst>
</file>

<file path=ppt/tags/tag127.xml><?xml version="1.0" encoding="utf-8"?>
<p:tagLst xmlns:a="http://schemas.openxmlformats.org/drawingml/2006/main" xmlns:r="http://schemas.openxmlformats.org/officeDocument/2006/relationships" xmlns:p="http://schemas.openxmlformats.org/presentationml/2006/main">
  <p:tag name="DVSHAPEID" val="xlOAUoocln5VApjX0iceoI"/>
</p:tagLst>
</file>

<file path=ppt/tags/tag128.xml><?xml version="1.0" encoding="utf-8"?>
<p:tagLst xmlns:a="http://schemas.openxmlformats.org/drawingml/2006/main" xmlns:r="http://schemas.openxmlformats.org/officeDocument/2006/relationships" xmlns:p="http://schemas.openxmlformats.org/presentationml/2006/main">
  <p:tag name="DVSHAPEID" val="rossAE2TS6CTJK6ciyU4Xa"/>
</p:tagLst>
</file>

<file path=ppt/tags/tag129.xml><?xml version="1.0" encoding="utf-8"?>
<p:tagLst xmlns:a="http://schemas.openxmlformats.org/drawingml/2006/main" xmlns:r="http://schemas.openxmlformats.org/officeDocument/2006/relationships" xmlns:p="http://schemas.openxmlformats.org/presentationml/2006/main">
  <p:tag name="DVSHAPEID" val="xqJcpl29tC9PTq8sOK9rvY"/>
</p:tagLst>
</file>

<file path=ppt/tags/tag13.xml><?xml version="1.0" encoding="utf-8"?>
<p:tagLst xmlns:a="http://schemas.openxmlformats.org/drawingml/2006/main" xmlns:r="http://schemas.openxmlformats.org/officeDocument/2006/relationships" xmlns:p="http://schemas.openxmlformats.org/presentationml/2006/main">
  <p:tag name="DVSHAPEID" val="RQjNylDIXFhTRuWjSIY6QE"/>
</p:tagLst>
</file>

<file path=ppt/tags/tag130.xml><?xml version="1.0" encoding="utf-8"?>
<p:tagLst xmlns:a="http://schemas.openxmlformats.org/drawingml/2006/main" xmlns:r="http://schemas.openxmlformats.org/officeDocument/2006/relationships" xmlns:p="http://schemas.openxmlformats.org/presentationml/2006/main">
  <p:tag name="DVSHAPEID" val="jGGyQOZDkjLgQ1IneHQIC0"/>
</p:tagLst>
</file>

<file path=ppt/tags/tag131.xml><?xml version="1.0" encoding="utf-8"?>
<p:tagLst xmlns:a="http://schemas.openxmlformats.org/drawingml/2006/main" xmlns:r="http://schemas.openxmlformats.org/officeDocument/2006/relationships" xmlns:p="http://schemas.openxmlformats.org/presentationml/2006/main">
  <p:tag name="DVSHAPEID" val="KUQG4QK9VvFz63wRue9QhP"/>
</p:tagLst>
</file>

<file path=ppt/tags/tag132.xml><?xml version="1.0" encoding="utf-8"?>
<p:tagLst xmlns:a="http://schemas.openxmlformats.org/drawingml/2006/main" xmlns:r="http://schemas.openxmlformats.org/officeDocument/2006/relationships" xmlns:p="http://schemas.openxmlformats.org/presentationml/2006/main">
  <p:tag name="DVSHAPEID" val="knoUOKBLMn0jMK44GaZpqM"/>
</p:tagLst>
</file>

<file path=ppt/tags/tag133.xml><?xml version="1.0" encoding="utf-8"?>
<p:tagLst xmlns:a="http://schemas.openxmlformats.org/drawingml/2006/main" xmlns:r="http://schemas.openxmlformats.org/officeDocument/2006/relationships" xmlns:p="http://schemas.openxmlformats.org/presentationml/2006/main">
  <p:tag name="DVSHAPEID" val="Ka0rNGWsYRZw9YzVuFpJEI"/>
</p:tagLst>
</file>

<file path=ppt/tags/tag134.xml><?xml version="1.0" encoding="utf-8"?>
<p:tagLst xmlns:a="http://schemas.openxmlformats.org/drawingml/2006/main" xmlns:r="http://schemas.openxmlformats.org/officeDocument/2006/relationships" xmlns:p="http://schemas.openxmlformats.org/presentationml/2006/main">
  <p:tag name="DVSHAPEID" val="gxz7wtwNiDREQqMbTy3NBg"/>
</p:tagLst>
</file>

<file path=ppt/tags/tag135.xml><?xml version="1.0" encoding="utf-8"?>
<p:tagLst xmlns:a="http://schemas.openxmlformats.org/drawingml/2006/main" xmlns:r="http://schemas.openxmlformats.org/officeDocument/2006/relationships" xmlns:p="http://schemas.openxmlformats.org/presentationml/2006/main">
  <p:tag name="DVSHAPEID" val="wLlj7bQXQoczkQoGBKxiIS"/>
</p:tagLst>
</file>

<file path=ppt/tags/tag136.xml><?xml version="1.0" encoding="utf-8"?>
<p:tagLst xmlns:a="http://schemas.openxmlformats.org/drawingml/2006/main" xmlns:r="http://schemas.openxmlformats.org/officeDocument/2006/relationships" xmlns:p="http://schemas.openxmlformats.org/presentationml/2006/main">
  <p:tag name="DVSECTIONID" val="T60fRMvqkVRG8YUPOPiqBx"/>
</p:tagLst>
</file>

<file path=ppt/tags/tag137.xml><?xml version="1.0" encoding="utf-8"?>
<p:tagLst xmlns:a="http://schemas.openxmlformats.org/drawingml/2006/main" xmlns:r="http://schemas.openxmlformats.org/officeDocument/2006/relationships" xmlns:p="http://schemas.openxmlformats.org/presentationml/2006/main">
  <p:tag name="DVSHAPEID" val="9XiVPnb54KjZ1ov7ircRyq"/>
</p:tagLst>
</file>

<file path=ppt/tags/tag138.xml><?xml version="1.0" encoding="utf-8"?>
<p:tagLst xmlns:a="http://schemas.openxmlformats.org/drawingml/2006/main" xmlns:r="http://schemas.openxmlformats.org/officeDocument/2006/relationships" xmlns:p="http://schemas.openxmlformats.org/presentationml/2006/main">
  <p:tag name="DVSHAPEID" val="7xHunuETUPpJQnuYnIauZf"/>
</p:tagLst>
</file>

<file path=ppt/tags/tag139.xml><?xml version="1.0" encoding="utf-8"?>
<p:tagLst xmlns:a="http://schemas.openxmlformats.org/drawingml/2006/main" xmlns:r="http://schemas.openxmlformats.org/officeDocument/2006/relationships" xmlns:p="http://schemas.openxmlformats.org/presentationml/2006/main">
  <p:tag name="DVSHAPEID" val="knoUOKBLMn0jMK44GaZpqM"/>
</p:tagLst>
</file>

<file path=ppt/tags/tag14.xml><?xml version="1.0" encoding="utf-8"?>
<p:tagLst xmlns:a="http://schemas.openxmlformats.org/drawingml/2006/main" xmlns:r="http://schemas.openxmlformats.org/officeDocument/2006/relationships" xmlns:p="http://schemas.openxmlformats.org/presentationml/2006/main">
  <p:tag name="DVSHAPEID" val="S8KghLo9kHC6liPIID5iZ7"/>
</p:tagLst>
</file>

<file path=ppt/tags/tag140.xml><?xml version="1.0" encoding="utf-8"?>
<p:tagLst xmlns:a="http://schemas.openxmlformats.org/drawingml/2006/main" xmlns:r="http://schemas.openxmlformats.org/officeDocument/2006/relationships" xmlns:p="http://schemas.openxmlformats.org/presentationml/2006/main">
  <p:tag name="DVSHAPEID" val="Ka0rNGWsYRZw9YzVuFpJEI"/>
</p:tagLst>
</file>

<file path=ppt/tags/tag141.xml><?xml version="1.0" encoding="utf-8"?>
<p:tagLst xmlns:a="http://schemas.openxmlformats.org/drawingml/2006/main" xmlns:r="http://schemas.openxmlformats.org/officeDocument/2006/relationships" xmlns:p="http://schemas.openxmlformats.org/presentationml/2006/main">
  <p:tag name="DVSHAPEID" val="gxz7wtwNiDREQqMbTy3NBg"/>
</p:tagLst>
</file>

<file path=ppt/tags/tag142.xml><?xml version="1.0" encoding="utf-8"?>
<p:tagLst xmlns:a="http://schemas.openxmlformats.org/drawingml/2006/main" xmlns:r="http://schemas.openxmlformats.org/officeDocument/2006/relationships" xmlns:p="http://schemas.openxmlformats.org/presentationml/2006/main">
  <p:tag name="DVSHAPEID" val="wLlj7bQXQoczkQoGBKxiIS"/>
</p:tagLst>
</file>

<file path=ppt/tags/tag143.xml><?xml version="1.0" encoding="utf-8"?>
<p:tagLst xmlns:a="http://schemas.openxmlformats.org/drawingml/2006/main" xmlns:r="http://schemas.openxmlformats.org/officeDocument/2006/relationships" xmlns:p="http://schemas.openxmlformats.org/presentationml/2006/main">
  <p:tag name="DVSECTIONID" val="yoYWybZyNiOvV81rosrGmu"/>
</p:tagLst>
</file>

<file path=ppt/tags/tag144.xml><?xml version="1.0" encoding="utf-8"?>
<p:tagLst xmlns:a="http://schemas.openxmlformats.org/drawingml/2006/main" xmlns:r="http://schemas.openxmlformats.org/officeDocument/2006/relationships" xmlns:p="http://schemas.openxmlformats.org/presentationml/2006/main">
  <p:tag name="DVSHAPEID" val="ArmcW3wuOI1oNT8v5pUR9z"/>
</p:tagLst>
</file>

<file path=ppt/tags/tag145.xml><?xml version="1.0" encoding="utf-8"?>
<p:tagLst xmlns:a="http://schemas.openxmlformats.org/drawingml/2006/main" xmlns:r="http://schemas.openxmlformats.org/officeDocument/2006/relationships" xmlns:p="http://schemas.openxmlformats.org/presentationml/2006/main">
  <p:tag name="DVSHAPEID" val="bisNLVkkFUIRWg8ayBmp1G"/>
</p:tagLst>
</file>

<file path=ppt/tags/tag146.xml><?xml version="1.0" encoding="utf-8"?>
<p:tagLst xmlns:a="http://schemas.openxmlformats.org/drawingml/2006/main" xmlns:r="http://schemas.openxmlformats.org/officeDocument/2006/relationships" xmlns:p="http://schemas.openxmlformats.org/presentationml/2006/main">
  <p:tag name="DVSHAPEID" val="HrzBPSCLz861g3K9iBat36"/>
</p:tagLst>
</file>

<file path=ppt/tags/tag147.xml><?xml version="1.0" encoding="utf-8"?>
<p:tagLst xmlns:a="http://schemas.openxmlformats.org/drawingml/2006/main" xmlns:r="http://schemas.openxmlformats.org/officeDocument/2006/relationships" xmlns:p="http://schemas.openxmlformats.org/presentationml/2006/main">
  <p:tag name="DVSHAPEID" val="GWWSnURjvJxuB1d96rHTkA"/>
</p:tagLst>
</file>

<file path=ppt/tags/tag148.xml><?xml version="1.0" encoding="utf-8"?>
<p:tagLst xmlns:a="http://schemas.openxmlformats.org/drawingml/2006/main" xmlns:r="http://schemas.openxmlformats.org/officeDocument/2006/relationships" xmlns:p="http://schemas.openxmlformats.org/presentationml/2006/main">
  <p:tag name="DVSHAPEID" val="KVZ5qpiLfxDBKCFWvHUgDm"/>
</p:tagLst>
</file>

<file path=ppt/tags/tag149.xml><?xml version="1.0" encoding="utf-8"?>
<p:tagLst xmlns:a="http://schemas.openxmlformats.org/drawingml/2006/main" xmlns:r="http://schemas.openxmlformats.org/officeDocument/2006/relationships" xmlns:p="http://schemas.openxmlformats.org/presentationml/2006/main">
  <p:tag name="DVSHAPEID" val="knoUOKBLMn0jMK44GaZpqM"/>
</p:tagLst>
</file>

<file path=ppt/tags/tag15.xml><?xml version="1.0" encoding="utf-8"?>
<p:tagLst xmlns:a="http://schemas.openxmlformats.org/drawingml/2006/main" xmlns:r="http://schemas.openxmlformats.org/officeDocument/2006/relationships" xmlns:p="http://schemas.openxmlformats.org/presentationml/2006/main">
  <p:tag name="DVSHAPEID" val="RxzMqKrPm7DdXb2h3RjNlz"/>
</p:tagLst>
</file>

<file path=ppt/tags/tag150.xml><?xml version="1.0" encoding="utf-8"?>
<p:tagLst xmlns:a="http://schemas.openxmlformats.org/drawingml/2006/main" xmlns:r="http://schemas.openxmlformats.org/officeDocument/2006/relationships" xmlns:p="http://schemas.openxmlformats.org/presentationml/2006/main">
  <p:tag name="DVSECTIONID" val="kUNhm6AYmEgbezy79f1Cf9"/>
</p:tagLst>
</file>

<file path=ppt/tags/tag151.xml><?xml version="1.0" encoding="utf-8"?>
<p:tagLst xmlns:a="http://schemas.openxmlformats.org/drawingml/2006/main" xmlns:r="http://schemas.openxmlformats.org/officeDocument/2006/relationships" xmlns:p="http://schemas.openxmlformats.org/presentationml/2006/main">
  <p:tag name="DVSHAPEID" val="qZwJN97xmMXcOTZpmlk0xu"/>
</p:tagLst>
</file>

<file path=ppt/tags/tag152.xml><?xml version="1.0" encoding="utf-8"?>
<p:tagLst xmlns:a="http://schemas.openxmlformats.org/drawingml/2006/main" xmlns:r="http://schemas.openxmlformats.org/officeDocument/2006/relationships" xmlns:p="http://schemas.openxmlformats.org/presentationml/2006/main">
  <p:tag name="DVSHAPEID" val="a6eK8NjbgIQRQo9WEdYEqg"/>
</p:tagLst>
</file>

<file path=ppt/tags/tag153.xml><?xml version="1.0" encoding="utf-8"?>
<p:tagLst xmlns:a="http://schemas.openxmlformats.org/drawingml/2006/main" xmlns:r="http://schemas.openxmlformats.org/officeDocument/2006/relationships" xmlns:p="http://schemas.openxmlformats.org/presentationml/2006/main">
  <p:tag name="DVSHAPEID" val="ZVBhrwoIUpxWOqu30kebve"/>
</p:tagLst>
</file>

<file path=ppt/tags/tag154.xml><?xml version="1.0" encoding="utf-8"?>
<p:tagLst xmlns:a="http://schemas.openxmlformats.org/drawingml/2006/main" xmlns:r="http://schemas.openxmlformats.org/officeDocument/2006/relationships" xmlns:p="http://schemas.openxmlformats.org/presentationml/2006/main">
  <p:tag name="DVSHAPEID" val="mW3AgqG62T3U6j9QmMMyNq"/>
</p:tagLst>
</file>

<file path=ppt/tags/tag155.xml><?xml version="1.0" encoding="utf-8"?>
<p:tagLst xmlns:a="http://schemas.openxmlformats.org/drawingml/2006/main" xmlns:r="http://schemas.openxmlformats.org/officeDocument/2006/relationships" xmlns:p="http://schemas.openxmlformats.org/presentationml/2006/main">
  <p:tag name="DVSHAPEID" val="jTzJrBdDqeKKyEeQgY1NnE"/>
</p:tagLst>
</file>

<file path=ppt/tags/tag156.xml><?xml version="1.0" encoding="utf-8"?>
<p:tagLst xmlns:a="http://schemas.openxmlformats.org/drawingml/2006/main" xmlns:r="http://schemas.openxmlformats.org/officeDocument/2006/relationships" xmlns:p="http://schemas.openxmlformats.org/presentationml/2006/main">
  <p:tag name="DVSHAPEID" val="knoUOKBLMn0jMK44GaZpqM"/>
</p:tagLst>
</file>

<file path=ppt/tags/tag157.xml><?xml version="1.0" encoding="utf-8"?>
<p:tagLst xmlns:a="http://schemas.openxmlformats.org/drawingml/2006/main" xmlns:r="http://schemas.openxmlformats.org/officeDocument/2006/relationships" xmlns:p="http://schemas.openxmlformats.org/presentationml/2006/main">
  <p:tag name="DVSECTIONID" val="Jj4UKvxuFsQmxChUekrL8y"/>
</p:tagLst>
</file>

<file path=ppt/tags/tag158.xml><?xml version="1.0" encoding="utf-8"?>
<p:tagLst xmlns:a="http://schemas.openxmlformats.org/drawingml/2006/main" xmlns:r="http://schemas.openxmlformats.org/officeDocument/2006/relationships" xmlns:p="http://schemas.openxmlformats.org/presentationml/2006/main">
  <p:tag name="DVSHAPEID" val="tLsIV8uILaM6c0Shus0JuZ"/>
</p:tagLst>
</file>

<file path=ppt/tags/tag159.xml><?xml version="1.0" encoding="utf-8"?>
<p:tagLst xmlns:a="http://schemas.openxmlformats.org/drawingml/2006/main" xmlns:r="http://schemas.openxmlformats.org/officeDocument/2006/relationships" xmlns:p="http://schemas.openxmlformats.org/presentationml/2006/main">
  <p:tag name="DVSHAPEID" val="RZgBu9WZZ4XoreDItagwMs"/>
</p:tagLst>
</file>

<file path=ppt/tags/tag16.xml><?xml version="1.0" encoding="utf-8"?>
<p:tagLst xmlns:a="http://schemas.openxmlformats.org/drawingml/2006/main" xmlns:r="http://schemas.openxmlformats.org/officeDocument/2006/relationships" xmlns:p="http://schemas.openxmlformats.org/presentationml/2006/main">
  <p:tag name="DVSHAPEID" val="hL9Eu90k0yFLgdHvkEIvlu"/>
</p:tagLst>
</file>

<file path=ppt/tags/tag160.xml><?xml version="1.0" encoding="utf-8"?>
<p:tagLst xmlns:a="http://schemas.openxmlformats.org/drawingml/2006/main" xmlns:r="http://schemas.openxmlformats.org/officeDocument/2006/relationships" xmlns:p="http://schemas.openxmlformats.org/presentationml/2006/main">
  <p:tag name="DVSHAPEID" val="OEqE3ddrfTStTsrkElMLaH"/>
</p:tagLst>
</file>

<file path=ppt/tags/tag161.xml><?xml version="1.0" encoding="utf-8"?>
<p:tagLst xmlns:a="http://schemas.openxmlformats.org/drawingml/2006/main" xmlns:r="http://schemas.openxmlformats.org/officeDocument/2006/relationships" xmlns:p="http://schemas.openxmlformats.org/presentationml/2006/main">
  <p:tag name="DVSHAPEID" val="8OyEEMYQtXdobCaQ5IMxO3"/>
</p:tagLst>
</file>

<file path=ppt/tags/tag162.xml><?xml version="1.0" encoding="utf-8"?>
<p:tagLst xmlns:a="http://schemas.openxmlformats.org/drawingml/2006/main" xmlns:r="http://schemas.openxmlformats.org/officeDocument/2006/relationships" xmlns:p="http://schemas.openxmlformats.org/presentationml/2006/main">
  <p:tag name="DVSHAPEID" val="vYkbg9vUK1i7vC5pyrtpqU"/>
</p:tagLst>
</file>

<file path=ppt/tags/tag163.xml><?xml version="1.0" encoding="utf-8"?>
<p:tagLst xmlns:a="http://schemas.openxmlformats.org/drawingml/2006/main" xmlns:r="http://schemas.openxmlformats.org/officeDocument/2006/relationships" xmlns:p="http://schemas.openxmlformats.org/presentationml/2006/main">
  <p:tag name="DVSHAPEID" val="gvgP9Of3ZDT5iAjtvOkycc"/>
</p:tagLst>
</file>

<file path=ppt/tags/tag164.xml><?xml version="1.0" encoding="utf-8"?>
<p:tagLst xmlns:a="http://schemas.openxmlformats.org/drawingml/2006/main" xmlns:r="http://schemas.openxmlformats.org/officeDocument/2006/relationships" xmlns:p="http://schemas.openxmlformats.org/presentationml/2006/main">
  <p:tag name="DVSHAPEID" val="646xKG9k3pDBIPUr0HEG1E"/>
</p:tagLst>
</file>

<file path=ppt/tags/tag165.xml><?xml version="1.0" encoding="utf-8"?>
<p:tagLst xmlns:a="http://schemas.openxmlformats.org/drawingml/2006/main" xmlns:r="http://schemas.openxmlformats.org/officeDocument/2006/relationships" xmlns:p="http://schemas.openxmlformats.org/presentationml/2006/main">
  <p:tag name="DVSHAPEID" val="dqku54VF4SH3ocJC3zUEzt"/>
</p:tagLst>
</file>

<file path=ppt/tags/tag166.xml><?xml version="1.0" encoding="utf-8"?>
<p:tagLst xmlns:a="http://schemas.openxmlformats.org/drawingml/2006/main" xmlns:r="http://schemas.openxmlformats.org/officeDocument/2006/relationships" xmlns:p="http://schemas.openxmlformats.org/presentationml/2006/main">
  <p:tag name="DVSHAPEID" val="rHSuz4OCTwarQFcfA4polL"/>
</p:tagLst>
</file>

<file path=ppt/tags/tag167.xml><?xml version="1.0" encoding="utf-8"?>
<p:tagLst xmlns:a="http://schemas.openxmlformats.org/drawingml/2006/main" xmlns:r="http://schemas.openxmlformats.org/officeDocument/2006/relationships" xmlns:p="http://schemas.openxmlformats.org/presentationml/2006/main">
  <p:tag name="DVSHAPEID" val="knoUOKBLMn0jMK44GaZpqM"/>
</p:tagLst>
</file>

<file path=ppt/tags/tag168.xml><?xml version="1.0" encoding="utf-8"?>
<p:tagLst xmlns:a="http://schemas.openxmlformats.org/drawingml/2006/main" xmlns:r="http://schemas.openxmlformats.org/officeDocument/2006/relationships" xmlns:p="http://schemas.openxmlformats.org/presentationml/2006/main">
  <p:tag name="DVSECTIONID" val="RC3LNnrPYVa4FFREqt1iDm"/>
</p:tagLst>
</file>

<file path=ppt/tags/tag169.xml><?xml version="1.0" encoding="utf-8"?>
<p:tagLst xmlns:a="http://schemas.openxmlformats.org/drawingml/2006/main" xmlns:r="http://schemas.openxmlformats.org/officeDocument/2006/relationships" xmlns:p="http://schemas.openxmlformats.org/presentationml/2006/main">
  <p:tag name="DVSHAPEID" val="TEqHHnE5Mn5KZDCAvRQrYb"/>
</p:tagLst>
</file>

<file path=ppt/tags/tag17.xml><?xml version="1.0" encoding="utf-8"?>
<p:tagLst xmlns:a="http://schemas.openxmlformats.org/drawingml/2006/main" xmlns:r="http://schemas.openxmlformats.org/officeDocument/2006/relationships" xmlns:p="http://schemas.openxmlformats.org/presentationml/2006/main">
  <p:tag name="DVSHAPEID" val="s7lDGrAeYcMifOCMfhP175"/>
</p:tagLst>
</file>

<file path=ppt/tags/tag170.xml><?xml version="1.0" encoding="utf-8"?>
<p:tagLst xmlns:a="http://schemas.openxmlformats.org/drawingml/2006/main" xmlns:r="http://schemas.openxmlformats.org/officeDocument/2006/relationships" xmlns:p="http://schemas.openxmlformats.org/presentationml/2006/main">
  <p:tag name="DVSHAPEID" val="TWm4pNZPfa8GNe3SmqYOJM"/>
</p:tagLst>
</file>

<file path=ppt/tags/tag171.xml><?xml version="1.0" encoding="utf-8"?>
<p:tagLst xmlns:a="http://schemas.openxmlformats.org/drawingml/2006/main" xmlns:r="http://schemas.openxmlformats.org/officeDocument/2006/relationships" xmlns:p="http://schemas.openxmlformats.org/presentationml/2006/main">
  <p:tag name="DVSHAPEID" val="m5FzDZzxxTMIKtkDYQ5X8U"/>
</p:tagLst>
</file>

<file path=ppt/tags/tag172.xml><?xml version="1.0" encoding="utf-8"?>
<p:tagLst xmlns:a="http://schemas.openxmlformats.org/drawingml/2006/main" xmlns:r="http://schemas.openxmlformats.org/officeDocument/2006/relationships" xmlns:p="http://schemas.openxmlformats.org/presentationml/2006/main">
  <p:tag name="DVSHAPEID" val="CiPoxCuqsas6AhoPaZfHCe"/>
</p:tagLst>
</file>

<file path=ppt/tags/tag173.xml><?xml version="1.0" encoding="utf-8"?>
<p:tagLst xmlns:a="http://schemas.openxmlformats.org/drawingml/2006/main" xmlns:r="http://schemas.openxmlformats.org/officeDocument/2006/relationships" xmlns:p="http://schemas.openxmlformats.org/presentationml/2006/main">
  <p:tag name="DVSHAPEID" val="U5tAxJr8ILDrtmJesW37rB"/>
</p:tagLst>
</file>

<file path=ppt/tags/tag174.xml><?xml version="1.0" encoding="utf-8"?>
<p:tagLst xmlns:a="http://schemas.openxmlformats.org/drawingml/2006/main" xmlns:r="http://schemas.openxmlformats.org/officeDocument/2006/relationships" xmlns:p="http://schemas.openxmlformats.org/presentationml/2006/main">
  <p:tag name="DVSHAPEID" val="gET3e8F6HrhooKVW5KYjsG"/>
</p:tagLst>
</file>

<file path=ppt/tags/tag175.xml><?xml version="1.0" encoding="utf-8"?>
<p:tagLst xmlns:a="http://schemas.openxmlformats.org/drawingml/2006/main" xmlns:r="http://schemas.openxmlformats.org/officeDocument/2006/relationships" xmlns:p="http://schemas.openxmlformats.org/presentationml/2006/main">
  <p:tag name="DVSHAPEID" val="t8N16VxiDvNiPPGtuisC4c"/>
</p:tagLst>
</file>

<file path=ppt/tags/tag176.xml><?xml version="1.0" encoding="utf-8"?>
<p:tagLst xmlns:a="http://schemas.openxmlformats.org/drawingml/2006/main" xmlns:r="http://schemas.openxmlformats.org/officeDocument/2006/relationships" xmlns:p="http://schemas.openxmlformats.org/presentationml/2006/main">
  <p:tag name="DVSHAPEID" val="a4YZjvRi879zaKfd2KyoNM"/>
</p:tagLst>
</file>

<file path=ppt/tags/tag177.xml><?xml version="1.0" encoding="utf-8"?>
<p:tagLst xmlns:a="http://schemas.openxmlformats.org/drawingml/2006/main" xmlns:r="http://schemas.openxmlformats.org/officeDocument/2006/relationships" xmlns:p="http://schemas.openxmlformats.org/presentationml/2006/main">
  <p:tag name="DVSHAPEID" val="A6U6gBfGRQCgYI37C1rlnF"/>
</p:tagLst>
</file>

<file path=ppt/tags/tag178.xml><?xml version="1.0" encoding="utf-8"?>
<p:tagLst xmlns:a="http://schemas.openxmlformats.org/drawingml/2006/main" xmlns:r="http://schemas.openxmlformats.org/officeDocument/2006/relationships" xmlns:p="http://schemas.openxmlformats.org/presentationml/2006/main">
  <p:tag name="DVSHAPEID" val="knoUOKBLMn0jMK44GaZpqM"/>
</p:tagLst>
</file>

<file path=ppt/tags/tag179.xml><?xml version="1.0" encoding="utf-8"?>
<p:tagLst xmlns:a="http://schemas.openxmlformats.org/drawingml/2006/main" xmlns:r="http://schemas.openxmlformats.org/officeDocument/2006/relationships" xmlns:p="http://schemas.openxmlformats.org/presentationml/2006/main">
  <p:tag name="DVSECTIONID" val="btXC2ATYKPUvXuandXBRGz"/>
</p:tagLst>
</file>

<file path=ppt/tags/tag18.xml><?xml version="1.0" encoding="utf-8"?>
<p:tagLst xmlns:a="http://schemas.openxmlformats.org/drawingml/2006/main" xmlns:r="http://schemas.openxmlformats.org/officeDocument/2006/relationships" xmlns:p="http://schemas.openxmlformats.org/presentationml/2006/main">
  <p:tag name="DVSHAPEID" val="ybUPAyxF4QeNi2jQtyKMzs"/>
</p:tagLst>
</file>

<file path=ppt/tags/tag180.xml><?xml version="1.0" encoding="utf-8"?>
<p:tagLst xmlns:a="http://schemas.openxmlformats.org/drawingml/2006/main" xmlns:r="http://schemas.openxmlformats.org/officeDocument/2006/relationships" xmlns:p="http://schemas.openxmlformats.org/presentationml/2006/main">
  <p:tag name="DVSHAPEID" val="XblX48HFd0UZ1S4OavoXUl"/>
</p:tagLst>
</file>

<file path=ppt/tags/tag181.xml><?xml version="1.0" encoding="utf-8"?>
<p:tagLst xmlns:a="http://schemas.openxmlformats.org/drawingml/2006/main" xmlns:r="http://schemas.openxmlformats.org/officeDocument/2006/relationships" xmlns:p="http://schemas.openxmlformats.org/presentationml/2006/main">
  <p:tag name="DVSHAPEID" val="HTyuRyBoPB4dDNjP0tvQcu"/>
</p:tagLst>
</file>

<file path=ppt/tags/tag182.xml><?xml version="1.0" encoding="utf-8"?>
<p:tagLst xmlns:a="http://schemas.openxmlformats.org/drawingml/2006/main" xmlns:r="http://schemas.openxmlformats.org/officeDocument/2006/relationships" xmlns:p="http://schemas.openxmlformats.org/presentationml/2006/main">
  <p:tag name="DVSHAPEID" val="rkcQJuNismSBtsozg93Obi"/>
</p:tagLst>
</file>

<file path=ppt/tags/tag183.xml><?xml version="1.0" encoding="utf-8"?>
<p:tagLst xmlns:a="http://schemas.openxmlformats.org/drawingml/2006/main" xmlns:r="http://schemas.openxmlformats.org/officeDocument/2006/relationships" xmlns:p="http://schemas.openxmlformats.org/presentationml/2006/main">
  <p:tag name="DVSHAPEID" val="VNfgvluVs48drei1P6Aw9I"/>
</p:tagLst>
</file>

<file path=ppt/tags/tag184.xml><?xml version="1.0" encoding="utf-8"?>
<p:tagLst xmlns:a="http://schemas.openxmlformats.org/drawingml/2006/main" xmlns:r="http://schemas.openxmlformats.org/officeDocument/2006/relationships" xmlns:p="http://schemas.openxmlformats.org/presentationml/2006/main">
  <p:tag name="DVSHAPEID" val="l1kRqrdlMnj9ooAsZsNxTO"/>
</p:tagLst>
</file>

<file path=ppt/tags/tag185.xml><?xml version="1.0" encoding="utf-8"?>
<p:tagLst xmlns:a="http://schemas.openxmlformats.org/drawingml/2006/main" xmlns:r="http://schemas.openxmlformats.org/officeDocument/2006/relationships" xmlns:p="http://schemas.openxmlformats.org/presentationml/2006/main">
  <p:tag name="DVSHAPEID" val="sf0agfkXeE9dseWEV2H6hL"/>
</p:tagLst>
</file>

<file path=ppt/tags/tag186.xml><?xml version="1.0" encoding="utf-8"?>
<p:tagLst xmlns:a="http://schemas.openxmlformats.org/drawingml/2006/main" xmlns:r="http://schemas.openxmlformats.org/officeDocument/2006/relationships" xmlns:p="http://schemas.openxmlformats.org/presentationml/2006/main">
  <p:tag name="DVSHAPEID" val="HTyuRyBoPB4dDNjP0tvQcu"/>
</p:tagLst>
</file>

<file path=ppt/tags/tag187.xml><?xml version="1.0" encoding="utf-8"?>
<p:tagLst xmlns:a="http://schemas.openxmlformats.org/drawingml/2006/main" xmlns:r="http://schemas.openxmlformats.org/officeDocument/2006/relationships" xmlns:p="http://schemas.openxmlformats.org/presentationml/2006/main">
  <p:tag name="DVSHAPEID" val="KIecQNVoRvcJnBPMI3AACo"/>
</p:tagLst>
</file>

<file path=ppt/tags/tag188.xml><?xml version="1.0" encoding="utf-8"?>
<p:tagLst xmlns:a="http://schemas.openxmlformats.org/drawingml/2006/main" xmlns:r="http://schemas.openxmlformats.org/officeDocument/2006/relationships" xmlns:p="http://schemas.openxmlformats.org/presentationml/2006/main">
  <p:tag name="DVSECTIONID" val="FyBpaue7eAmbrrQYI93QtV"/>
</p:tagLst>
</file>

<file path=ppt/tags/tag189.xml><?xml version="1.0" encoding="utf-8"?>
<p:tagLst xmlns:a="http://schemas.openxmlformats.org/drawingml/2006/main" xmlns:r="http://schemas.openxmlformats.org/officeDocument/2006/relationships" xmlns:p="http://schemas.openxmlformats.org/presentationml/2006/main">
  <p:tag name="DVSHAPEID" val="9fEWdhgI3FonuR4dff2sgi"/>
</p:tagLst>
</file>

<file path=ppt/tags/tag19.xml><?xml version="1.0" encoding="utf-8"?>
<p:tagLst xmlns:a="http://schemas.openxmlformats.org/drawingml/2006/main" xmlns:r="http://schemas.openxmlformats.org/officeDocument/2006/relationships" xmlns:p="http://schemas.openxmlformats.org/presentationml/2006/main">
  <p:tag name="DVSHAPEID" val="ZYXTSxoqGjnnz9JRR1Gi7V"/>
</p:tagLst>
</file>

<file path=ppt/tags/tag190.xml><?xml version="1.0" encoding="utf-8"?>
<p:tagLst xmlns:a="http://schemas.openxmlformats.org/drawingml/2006/main" xmlns:r="http://schemas.openxmlformats.org/officeDocument/2006/relationships" xmlns:p="http://schemas.openxmlformats.org/presentationml/2006/main">
  <p:tag name="DVSHAPEID" val="XULwaU7xXsoVWFsjoYp8MX"/>
</p:tagLst>
</file>

<file path=ppt/tags/tag191.xml><?xml version="1.0" encoding="utf-8"?>
<p:tagLst xmlns:a="http://schemas.openxmlformats.org/drawingml/2006/main" xmlns:r="http://schemas.openxmlformats.org/officeDocument/2006/relationships" xmlns:p="http://schemas.openxmlformats.org/presentationml/2006/main">
  <p:tag name="DVSHAPEID" val="RAeb3oMciVpQhKaG7lAwHW"/>
</p:tagLst>
</file>

<file path=ppt/tags/tag192.xml><?xml version="1.0" encoding="utf-8"?>
<p:tagLst xmlns:a="http://schemas.openxmlformats.org/drawingml/2006/main" xmlns:r="http://schemas.openxmlformats.org/officeDocument/2006/relationships" xmlns:p="http://schemas.openxmlformats.org/presentationml/2006/main">
  <p:tag name="DVSHAPEID" val="YyUoLVR427w02biYRJKK9t"/>
</p:tagLst>
</file>

<file path=ppt/tags/tag193.xml><?xml version="1.0" encoding="utf-8"?>
<p:tagLst xmlns:a="http://schemas.openxmlformats.org/drawingml/2006/main" xmlns:r="http://schemas.openxmlformats.org/officeDocument/2006/relationships" xmlns:p="http://schemas.openxmlformats.org/presentationml/2006/main">
  <p:tag name="DVSHAPEID" val="v6nI9HQ4xgfUBGgEDQldSh"/>
</p:tagLst>
</file>

<file path=ppt/tags/tag194.xml><?xml version="1.0" encoding="utf-8"?>
<p:tagLst xmlns:a="http://schemas.openxmlformats.org/drawingml/2006/main" xmlns:r="http://schemas.openxmlformats.org/officeDocument/2006/relationships" xmlns:p="http://schemas.openxmlformats.org/presentationml/2006/main">
  <p:tag name="DVSHAPEID" val="kgHZo9tRLXMu3O02M9eYAf"/>
</p:tagLst>
</file>

<file path=ppt/tags/tag195.xml><?xml version="1.0" encoding="utf-8"?>
<p:tagLst xmlns:a="http://schemas.openxmlformats.org/drawingml/2006/main" xmlns:r="http://schemas.openxmlformats.org/officeDocument/2006/relationships" xmlns:p="http://schemas.openxmlformats.org/presentationml/2006/main">
  <p:tag name="DVSHAPEID" val="L7zCHc5UpWBdL70aiHAFuh"/>
</p:tagLst>
</file>

<file path=ppt/tags/tag196.xml><?xml version="1.0" encoding="utf-8"?>
<p:tagLst xmlns:a="http://schemas.openxmlformats.org/drawingml/2006/main" xmlns:r="http://schemas.openxmlformats.org/officeDocument/2006/relationships" xmlns:p="http://schemas.openxmlformats.org/presentationml/2006/main">
  <p:tag name="DVSHAPEID" val="76CsEB4bZTH4uApMrhMRyQ"/>
</p:tagLst>
</file>

<file path=ppt/tags/tag197.xml><?xml version="1.0" encoding="utf-8"?>
<p:tagLst xmlns:a="http://schemas.openxmlformats.org/drawingml/2006/main" xmlns:r="http://schemas.openxmlformats.org/officeDocument/2006/relationships" xmlns:p="http://schemas.openxmlformats.org/presentationml/2006/main">
  <p:tag name="DVSHAPEID" val="TP3T2CQwoULuZsZfyuQdXH"/>
</p:tagLst>
</file>

<file path=ppt/tags/tag198.xml><?xml version="1.0" encoding="utf-8"?>
<p:tagLst xmlns:a="http://schemas.openxmlformats.org/drawingml/2006/main" xmlns:r="http://schemas.openxmlformats.org/officeDocument/2006/relationships" xmlns:p="http://schemas.openxmlformats.org/presentationml/2006/main">
  <p:tag name="DVSHAPEID" val="wGCqKwfiTDJhdMpKyslsvN"/>
</p:tagLst>
</file>

<file path=ppt/tags/tag199.xml><?xml version="1.0" encoding="utf-8"?>
<p:tagLst xmlns:a="http://schemas.openxmlformats.org/drawingml/2006/main" xmlns:r="http://schemas.openxmlformats.org/officeDocument/2006/relationships" xmlns:p="http://schemas.openxmlformats.org/presentationml/2006/main">
  <p:tag name="DVSHAPEID" val="j0AXNcIi0lTcjmgBRkh517"/>
</p:tagLst>
</file>

<file path=ppt/tags/tag2.xml><?xml version="1.0" encoding="utf-8"?>
<p:tagLst xmlns:a="http://schemas.openxmlformats.org/drawingml/2006/main" xmlns:r="http://schemas.openxmlformats.org/officeDocument/2006/relationships" xmlns:p="http://schemas.openxmlformats.org/presentationml/2006/main">
  <p:tag name="DVSHAPEID" val="Jq5zLL0hNcKoj3W8qGYsVw"/>
</p:tagLst>
</file>

<file path=ppt/tags/tag20.xml><?xml version="1.0" encoding="utf-8"?>
<p:tagLst xmlns:a="http://schemas.openxmlformats.org/drawingml/2006/main" xmlns:r="http://schemas.openxmlformats.org/officeDocument/2006/relationships" xmlns:p="http://schemas.openxmlformats.org/presentationml/2006/main">
  <p:tag name="DVSHAPEID" val="3svAtoOghlv5cWRGFZhDaU"/>
</p:tagLst>
</file>

<file path=ppt/tags/tag200.xml><?xml version="1.0" encoding="utf-8"?>
<p:tagLst xmlns:a="http://schemas.openxmlformats.org/drawingml/2006/main" xmlns:r="http://schemas.openxmlformats.org/officeDocument/2006/relationships" xmlns:p="http://schemas.openxmlformats.org/presentationml/2006/main">
  <p:tag name="DVSHAPEID" val="KIecQNVoRvcJnBPMI3AACo"/>
</p:tagLst>
</file>

<file path=ppt/tags/tag201.xml><?xml version="1.0" encoding="utf-8"?>
<p:tagLst xmlns:a="http://schemas.openxmlformats.org/drawingml/2006/main" xmlns:r="http://schemas.openxmlformats.org/officeDocument/2006/relationships" xmlns:p="http://schemas.openxmlformats.org/presentationml/2006/main">
  <p:tag name="DVSHAPEID" val="o1t2tWA0bpLcfSIAlUnCto"/>
</p:tagLst>
</file>

<file path=ppt/tags/tag202.xml><?xml version="1.0" encoding="utf-8"?>
<p:tagLst xmlns:a="http://schemas.openxmlformats.org/drawingml/2006/main" xmlns:r="http://schemas.openxmlformats.org/officeDocument/2006/relationships" xmlns:p="http://schemas.openxmlformats.org/presentationml/2006/main">
  <p:tag name="DVSHAPEID" val="ZAYFM5BdvqumjdJNjYNRjM"/>
</p:tagLst>
</file>

<file path=ppt/tags/tag203.xml><?xml version="1.0" encoding="utf-8"?>
<p:tagLst xmlns:a="http://schemas.openxmlformats.org/drawingml/2006/main" xmlns:r="http://schemas.openxmlformats.org/officeDocument/2006/relationships" xmlns:p="http://schemas.openxmlformats.org/presentationml/2006/main">
  <p:tag name="DVSHAPEID" val="knoUOKBLMn0jMK44GaZpqM"/>
</p:tagLst>
</file>

<file path=ppt/tags/tag204.xml><?xml version="1.0" encoding="utf-8"?>
<p:tagLst xmlns:a="http://schemas.openxmlformats.org/drawingml/2006/main" xmlns:r="http://schemas.openxmlformats.org/officeDocument/2006/relationships" xmlns:p="http://schemas.openxmlformats.org/presentationml/2006/main">
  <p:tag name="DVSECTIONID" val="ItdpNrKRfMSJm7sxrEdgQw"/>
</p:tagLst>
</file>

<file path=ppt/tags/tag205.xml><?xml version="1.0" encoding="utf-8"?>
<p:tagLst xmlns:a="http://schemas.openxmlformats.org/drawingml/2006/main" xmlns:r="http://schemas.openxmlformats.org/officeDocument/2006/relationships" xmlns:p="http://schemas.openxmlformats.org/presentationml/2006/main">
  <p:tag name="DVSHAPEID" val="ZaWmwlxLPNwHlIkmOYQ5Vx"/>
</p:tagLst>
</file>

<file path=ppt/tags/tag206.xml><?xml version="1.0" encoding="utf-8"?>
<p:tagLst xmlns:a="http://schemas.openxmlformats.org/drawingml/2006/main" xmlns:r="http://schemas.openxmlformats.org/officeDocument/2006/relationships" xmlns:p="http://schemas.openxmlformats.org/presentationml/2006/main">
  <p:tag name="DVSHAPEID" val="pVFROFRK5tBfiFY4QLBXM0"/>
</p:tagLst>
</file>

<file path=ppt/tags/tag207.xml><?xml version="1.0" encoding="utf-8"?>
<p:tagLst xmlns:a="http://schemas.openxmlformats.org/drawingml/2006/main" xmlns:r="http://schemas.openxmlformats.org/officeDocument/2006/relationships" xmlns:p="http://schemas.openxmlformats.org/presentationml/2006/main">
  <p:tag name="DVSHAPEID" val="1RJ7WO92X3JsL0HFxST5H2"/>
</p:tagLst>
</file>

<file path=ppt/tags/tag208.xml><?xml version="1.0" encoding="utf-8"?>
<p:tagLst xmlns:a="http://schemas.openxmlformats.org/drawingml/2006/main" xmlns:r="http://schemas.openxmlformats.org/officeDocument/2006/relationships" xmlns:p="http://schemas.openxmlformats.org/presentationml/2006/main">
  <p:tag name="DVSHAPEID" val="Hm6TxQ9QuFxyzzKrnXRLU4"/>
</p:tagLst>
</file>

<file path=ppt/tags/tag209.xml><?xml version="1.0" encoding="utf-8"?>
<p:tagLst xmlns:a="http://schemas.openxmlformats.org/drawingml/2006/main" xmlns:r="http://schemas.openxmlformats.org/officeDocument/2006/relationships" xmlns:p="http://schemas.openxmlformats.org/presentationml/2006/main">
  <p:tag name="DVSHAPEID" val="65pEoK85uYLoUN7GI3A2vx"/>
</p:tagLst>
</file>

<file path=ppt/tags/tag21.xml><?xml version="1.0" encoding="utf-8"?>
<p:tagLst xmlns:a="http://schemas.openxmlformats.org/drawingml/2006/main" xmlns:r="http://schemas.openxmlformats.org/officeDocument/2006/relationships" xmlns:p="http://schemas.openxmlformats.org/presentationml/2006/main">
  <p:tag name="DVSHAPEID" val="qVs97BHI5gk3Uuni4ZCp21"/>
</p:tagLst>
</file>

<file path=ppt/tags/tag210.xml><?xml version="1.0" encoding="utf-8"?>
<p:tagLst xmlns:a="http://schemas.openxmlformats.org/drawingml/2006/main" xmlns:r="http://schemas.openxmlformats.org/officeDocument/2006/relationships" xmlns:p="http://schemas.openxmlformats.org/presentationml/2006/main">
  <p:tag name="DVSHAPEID" val="KIecQNVoRvcJnBPMI3AACo"/>
</p:tagLst>
</file>

<file path=ppt/tags/tag211.xml><?xml version="1.0" encoding="utf-8"?>
<p:tagLst xmlns:a="http://schemas.openxmlformats.org/drawingml/2006/main" xmlns:r="http://schemas.openxmlformats.org/officeDocument/2006/relationships" xmlns:p="http://schemas.openxmlformats.org/presentationml/2006/main">
  <p:tag name="DVSHAPEID" val="knoUOKBLMn0jMK44GaZpqM"/>
</p:tagLst>
</file>

<file path=ppt/tags/tag212.xml><?xml version="1.0" encoding="utf-8"?>
<p:tagLst xmlns:a="http://schemas.openxmlformats.org/drawingml/2006/main" xmlns:r="http://schemas.openxmlformats.org/officeDocument/2006/relationships" xmlns:p="http://schemas.openxmlformats.org/presentationml/2006/main">
  <p:tag name="DVSECTIONID" val="ItdpNrKRfMSJm7sxrEdgQw"/>
</p:tagLst>
</file>

<file path=ppt/tags/tag213.xml><?xml version="1.0" encoding="utf-8"?>
<p:tagLst xmlns:a="http://schemas.openxmlformats.org/drawingml/2006/main" xmlns:r="http://schemas.openxmlformats.org/officeDocument/2006/relationships" xmlns:p="http://schemas.openxmlformats.org/presentationml/2006/main">
  <p:tag name="DVSHAPEID" val="ZaWmwlxLPNwHlIkmOYQ5Vx"/>
</p:tagLst>
</file>

<file path=ppt/tags/tag214.xml><?xml version="1.0" encoding="utf-8"?>
<p:tagLst xmlns:a="http://schemas.openxmlformats.org/drawingml/2006/main" xmlns:r="http://schemas.openxmlformats.org/officeDocument/2006/relationships" xmlns:p="http://schemas.openxmlformats.org/presentationml/2006/main">
  <p:tag name="DVSHAPEID" val="KIecQNVoRvcJnBPMI3AACo"/>
</p:tagLst>
</file>

<file path=ppt/tags/tag215.xml><?xml version="1.0" encoding="utf-8"?>
<p:tagLst xmlns:a="http://schemas.openxmlformats.org/drawingml/2006/main" xmlns:r="http://schemas.openxmlformats.org/officeDocument/2006/relationships" xmlns:p="http://schemas.openxmlformats.org/presentationml/2006/main">
  <p:tag name="DVSHAPEID" val="knoUOKBLMn0jMK44GaZpqM"/>
</p:tagLst>
</file>

<file path=ppt/tags/tag216.xml><?xml version="1.0" encoding="utf-8"?>
<p:tagLst xmlns:a="http://schemas.openxmlformats.org/drawingml/2006/main" xmlns:r="http://schemas.openxmlformats.org/officeDocument/2006/relationships" xmlns:p="http://schemas.openxmlformats.org/presentationml/2006/main">
  <p:tag name="DVSHAPEID" val="Hm6TxQ9QuFxyzzKrnXRLU4"/>
</p:tagLst>
</file>

<file path=ppt/tags/tag217.xml><?xml version="1.0" encoding="utf-8"?>
<p:tagLst xmlns:a="http://schemas.openxmlformats.org/drawingml/2006/main" xmlns:r="http://schemas.openxmlformats.org/officeDocument/2006/relationships" xmlns:p="http://schemas.openxmlformats.org/presentationml/2006/main">
  <p:tag name="DVSECTIONID" val="ItdpNrKRfMSJm7sxrEdgQw"/>
</p:tagLst>
</file>

<file path=ppt/tags/tag218.xml><?xml version="1.0" encoding="utf-8"?>
<p:tagLst xmlns:a="http://schemas.openxmlformats.org/drawingml/2006/main" xmlns:r="http://schemas.openxmlformats.org/officeDocument/2006/relationships" xmlns:p="http://schemas.openxmlformats.org/presentationml/2006/main">
  <p:tag name="DVSHAPEID" val="ZaWmwlxLPNwHlIkmOYQ5Vx"/>
</p:tagLst>
</file>

<file path=ppt/tags/tag219.xml><?xml version="1.0" encoding="utf-8"?>
<p:tagLst xmlns:a="http://schemas.openxmlformats.org/drawingml/2006/main" xmlns:r="http://schemas.openxmlformats.org/officeDocument/2006/relationships" xmlns:p="http://schemas.openxmlformats.org/presentationml/2006/main">
  <p:tag name="DVSHAPEID" val="YJUNkYcCnvixGxf5Eld2xF"/>
</p:tagLst>
</file>

<file path=ppt/tags/tag22.xml><?xml version="1.0" encoding="utf-8"?>
<p:tagLst xmlns:a="http://schemas.openxmlformats.org/drawingml/2006/main" xmlns:r="http://schemas.openxmlformats.org/officeDocument/2006/relationships" xmlns:p="http://schemas.openxmlformats.org/presentationml/2006/main">
  <p:tag name="DVSHAPEID" val="StXMZalH1uL92A7jgcyyge"/>
</p:tagLst>
</file>

<file path=ppt/tags/tag220.xml><?xml version="1.0" encoding="utf-8"?>
<p:tagLst xmlns:a="http://schemas.openxmlformats.org/drawingml/2006/main" xmlns:r="http://schemas.openxmlformats.org/officeDocument/2006/relationships" xmlns:p="http://schemas.openxmlformats.org/presentationml/2006/main">
  <p:tag name="DVSHAPEID" val="knoUOKBLMn0jMK44GaZpqM"/>
</p:tagLst>
</file>

<file path=ppt/tags/tag221.xml><?xml version="1.0" encoding="utf-8"?>
<p:tagLst xmlns:a="http://schemas.openxmlformats.org/drawingml/2006/main" xmlns:r="http://schemas.openxmlformats.org/officeDocument/2006/relationships" xmlns:p="http://schemas.openxmlformats.org/presentationml/2006/main">
  <p:tag name="DVSECTIONID" val="gWumOkW6eCeCLtoCMrdTA8"/>
</p:tagLst>
</file>

<file path=ppt/tags/tag222.xml><?xml version="1.0" encoding="utf-8"?>
<p:tagLst xmlns:a="http://schemas.openxmlformats.org/drawingml/2006/main" xmlns:r="http://schemas.openxmlformats.org/officeDocument/2006/relationships" xmlns:p="http://schemas.openxmlformats.org/presentationml/2006/main">
  <p:tag name="DVSHAPEID" val="qd48xZ1X0OQCgbR3RHdjxU"/>
</p:tagLst>
</file>

<file path=ppt/tags/tag223.xml><?xml version="1.0" encoding="utf-8"?>
<p:tagLst xmlns:a="http://schemas.openxmlformats.org/drawingml/2006/main" xmlns:r="http://schemas.openxmlformats.org/officeDocument/2006/relationships" xmlns:p="http://schemas.openxmlformats.org/presentationml/2006/main">
  <p:tag name="DVSHAPEID" val="zOpcAUkubGRsvPpPUD9aCa"/>
</p:tagLst>
</file>

<file path=ppt/tags/tag224.xml><?xml version="1.0" encoding="utf-8"?>
<p:tagLst xmlns:a="http://schemas.openxmlformats.org/drawingml/2006/main" xmlns:r="http://schemas.openxmlformats.org/officeDocument/2006/relationships" xmlns:p="http://schemas.openxmlformats.org/presentationml/2006/main">
  <p:tag name="DVSHAPEID" val="UwhFBzvS0S6wDfJko7CwDa"/>
</p:tagLst>
</file>

<file path=ppt/tags/tag225.xml><?xml version="1.0" encoding="utf-8"?>
<p:tagLst xmlns:a="http://schemas.openxmlformats.org/drawingml/2006/main" xmlns:r="http://schemas.openxmlformats.org/officeDocument/2006/relationships" xmlns:p="http://schemas.openxmlformats.org/presentationml/2006/main">
  <p:tag name="DVSHAPEID" val="KOF2E2Nz9mipTSUViLZiFZ"/>
</p:tagLst>
</file>

<file path=ppt/tags/tag226.xml><?xml version="1.0" encoding="utf-8"?>
<p:tagLst xmlns:a="http://schemas.openxmlformats.org/drawingml/2006/main" xmlns:r="http://schemas.openxmlformats.org/officeDocument/2006/relationships" xmlns:p="http://schemas.openxmlformats.org/presentationml/2006/main">
  <p:tag name="DVSHAPEID" val="knoUOKBLMn0jMK44GaZpqM"/>
</p:tagLst>
</file>

<file path=ppt/tags/tag227.xml><?xml version="1.0" encoding="utf-8"?>
<p:tagLst xmlns:a="http://schemas.openxmlformats.org/drawingml/2006/main" xmlns:r="http://schemas.openxmlformats.org/officeDocument/2006/relationships" xmlns:p="http://schemas.openxmlformats.org/presentationml/2006/main">
  <p:tag name="DVSHAPEID" val="qd48xZ1X0OQCgbR3RHdjxU"/>
</p:tagLst>
</file>

<file path=ppt/tags/tag228.xml><?xml version="1.0" encoding="utf-8"?>
<p:tagLst xmlns:a="http://schemas.openxmlformats.org/drawingml/2006/main" xmlns:r="http://schemas.openxmlformats.org/officeDocument/2006/relationships" xmlns:p="http://schemas.openxmlformats.org/presentationml/2006/main">
  <p:tag name="DVSECTIONID" val="Cd73UFvXDqJbchVqDpU8yg"/>
</p:tagLst>
</file>

<file path=ppt/tags/tag229.xml><?xml version="1.0" encoding="utf-8"?>
<p:tagLst xmlns:a="http://schemas.openxmlformats.org/drawingml/2006/main" xmlns:r="http://schemas.openxmlformats.org/officeDocument/2006/relationships" xmlns:p="http://schemas.openxmlformats.org/presentationml/2006/main">
  <p:tag name="DVSHAPEID" val="S96qVIQvcegBKYNf9MdGyc"/>
</p:tagLst>
</file>

<file path=ppt/tags/tag23.xml><?xml version="1.0" encoding="utf-8"?>
<p:tagLst xmlns:a="http://schemas.openxmlformats.org/drawingml/2006/main" xmlns:r="http://schemas.openxmlformats.org/officeDocument/2006/relationships" xmlns:p="http://schemas.openxmlformats.org/presentationml/2006/main">
  <p:tag name="DVSHAPEID" val="K81ninUh1KRo3YckCwnofQ"/>
</p:tagLst>
</file>

<file path=ppt/tags/tag230.xml><?xml version="1.0" encoding="utf-8"?>
<p:tagLst xmlns:a="http://schemas.openxmlformats.org/drawingml/2006/main" xmlns:r="http://schemas.openxmlformats.org/officeDocument/2006/relationships" xmlns:p="http://schemas.openxmlformats.org/presentationml/2006/main">
  <p:tag name="DVSHAPEID" val="f01iJqxS7AU1ldKZx6018g"/>
</p:tagLst>
</file>

<file path=ppt/tags/tag231.xml><?xml version="1.0" encoding="utf-8"?>
<p:tagLst xmlns:a="http://schemas.openxmlformats.org/drawingml/2006/main" xmlns:r="http://schemas.openxmlformats.org/officeDocument/2006/relationships" xmlns:p="http://schemas.openxmlformats.org/presentationml/2006/main">
  <p:tag name="DVSHAPEID" val="knoUOKBLMn0jMK44GaZpqM"/>
</p:tagLst>
</file>

<file path=ppt/tags/tag232.xml><?xml version="1.0" encoding="utf-8"?>
<p:tagLst xmlns:a="http://schemas.openxmlformats.org/drawingml/2006/main" xmlns:r="http://schemas.openxmlformats.org/officeDocument/2006/relationships" xmlns:p="http://schemas.openxmlformats.org/presentationml/2006/main">
  <p:tag name="DVSECTIONID" val="geXXZPSsqPtyQigMnMRyyh"/>
</p:tagLst>
</file>

<file path=ppt/tags/tag233.xml><?xml version="1.0" encoding="utf-8"?>
<p:tagLst xmlns:a="http://schemas.openxmlformats.org/drawingml/2006/main" xmlns:r="http://schemas.openxmlformats.org/officeDocument/2006/relationships" xmlns:p="http://schemas.openxmlformats.org/presentationml/2006/main">
  <p:tag name="DVSHAPEID" val="6d9i8npuBhAvfs6eB4gkSI"/>
</p:tagLst>
</file>

<file path=ppt/tags/tag234.xml><?xml version="1.0" encoding="utf-8"?>
<p:tagLst xmlns:a="http://schemas.openxmlformats.org/drawingml/2006/main" xmlns:r="http://schemas.openxmlformats.org/officeDocument/2006/relationships" xmlns:p="http://schemas.openxmlformats.org/presentationml/2006/main">
  <p:tag name="DVSHAPEID" val="xOVjtPvFwaAnH5F1ZOQUDK"/>
</p:tagLst>
</file>

<file path=ppt/tags/tag235.xml><?xml version="1.0" encoding="utf-8"?>
<p:tagLst xmlns:a="http://schemas.openxmlformats.org/drawingml/2006/main" xmlns:r="http://schemas.openxmlformats.org/officeDocument/2006/relationships" xmlns:p="http://schemas.openxmlformats.org/presentationml/2006/main">
  <p:tag name="DVSHAPEID" val="r9C14L2V015oGlnOTzZVLp"/>
</p:tagLst>
</file>

<file path=ppt/tags/tag236.xml><?xml version="1.0" encoding="utf-8"?>
<p:tagLst xmlns:a="http://schemas.openxmlformats.org/drawingml/2006/main" xmlns:r="http://schemas.openxmlformats.org/officeDocument/2006/relationships" xmlns:p="http://schemas.openxmlformats.org/presentationml/2006/main">
  <p:tag name="DVSHAPEID" val="knoUOKBLMn0jMK44GaZpqM"/>
</p:tagLst>
</file>

<file path=ppt/tags/tag237.xml><?xml version="1.0" encoding="utf-8"?>
<p:tagLst xmlns:a="http://schemas.openxmlformats.org/drawingml/2006/main" xmlns:r="http://schemas.openxmlformats.org/officeDocument/2006/relationships" xmlns:p="http://schemas.openxmlformats.org/presentationml/2006/main">
  <p:tag name="DVSHAPEID" val="f01iJqxS7AU1ldKZx6018g"/>
</p:tagLst>
</file>

<file path=ppt/tags/tag238.xml><?xml version="1.0" encoding="utf-8"?>
<p:tagLst xmlns:a="http://schemas.openxmlformats.org/drawingml/2006/main" xmlns:r="http://schemas.openxmlformats.org/officeDocument/2006/relationships" xmlns:p="http://schemas.openxmlformats.org/presentationml/2006/main">
  <p:tag name="DVSECTIONID" val="Cd73UFvXDqJbchVqDpU8yg"/>
</p:tagLst>
</file>

<file path=ppt/tags/tag239.xml><?xml version="1.0" encoding="utf-8"?>
<p:tagLst xmlns:a="http://schemas.openxmlformats.org/drawingml/2006/main" xmlns:r="http://schemas.openxmlformats.org/officeDocument/2006/relationships" xmlns:p="http://schemas.openxmlformats.org/presentationml/2006/main">
  <p:tag name="DVSHAPEID" val="S96qVIQvcegBKYNf9MdGyc"/>
</p:tagLst>
</file>

<file path=ppt/tags/tag24.xml><?xml version="1.0" encoding="utf-8"?>
<p:tagLst xmlns:a="http://schemas.openxmlformats.org/drawingml/2006/main" xmlns:r="http://schemas.openxmlformats.org/officeDocument/2006/relationships" xmlns:p="http://schemas.openxmlformats.org/presentationml/2006/main">
  <p:tag name="DVSHAPEID" val="hKsNaLJpQuLDJOLCRXMKt1"/>
</p:tagLst>
</file>

<file path=ppt/tags/tag240.xml><?xml version="1.0" encoding="utf-8"?>
<p:tagLst xmlns:a="http://schemas.openxmlformats.org/drawingml/2006/main" xmlns:r="http://schemas.openxmlformats.org/officeDocument/2006/relationships" xmlns:p="http://schemas.openxmlformats.org/presentationml/2006/main">
  <p:tag name="DVSHAPEID" val="f01iJqxS7AU1ldKZx6018g"/>
</p:tagLst>
</file>

<file path=ppt/tags/tag241.xml><?xml version="1.0" encoding="utf-8"?>
<p:tagLst xmlns:a="http://schemas.openxmlformats.org/drawingml/2006/main" xmlns:r="http://schemas.openxmlformats.org/officeDocument/2006/relationships" xmlns:p="http://schemas.openxmlformats.org/presentationml/2006/main">
  <p:tag name="DVSHAPEID" val="knoUOKBLMn0jMK44GaZpqM"/>
</p:tagLst>
</file>

<file path=ppt/tags/tag242.xml><?xml version="1.0" encoding="utf-8"?>
<p:tagLst xmlns:a="http://schemas.openxmlformats.org/drawingml/2006/main" xmlns:r="http://schemas.openxmlformats.org/officeDocument/2006/relationships" xmlns:p="http://schemas.openxmlformats.org/presentationml/2006/main">
  <p:tag name="DVSECTIONID" val="Cd73UFvXDqJbchVqDpU8yg"/>
</p:tagLst>
</file>

<file path=ppt/tags/tag243.xml><?xml version="1.0" encoding="utf-8"?>
<p:tagLst xmlns:a="http://schemas.openxmlformats.org/drawingml/2006/main" xmlns:r="http://schemas.openxmlformats.org/officeDocument/2006/relationships" xmlns:p="http://schemas.openxmlformats.org/presentationml/2006/main">
  <p:tag name="DVSHAPEID" val="S96qVIQvcegBKYNf9MdGyc"/>
</p:tagLst>
</file>

<file path=ppt/tags/tag244.xml><?xml version="1.0" encoding="utf-8"?>
<p:tagLst xmlns:a="http://schemas.openxmlformats.org/drawingml/2006/main" xmlns:r="http://schemas.openxmlformats.org/officeDocument/2006/relationships" xmlns:p="http://schemas.openxmlformats.org/presentationml/2006/main">
  <p:tag name="DVSHAPEID" val="f01iJqxS7AU1ldKZx6018g"/>
</p:tagLst>
</file>

<file path=ppt/tags/tag245.xml><?xml version="1.0" encoding="utf-8"?>
<p:tagLst xmlns:a="http://schemas.openxmlformats.org/drawingml/2006/main" xmlns:r="http://schemas.openxmlformats.org/officeDocument/2006/relationships" xmlns:p="http://schemas.openxmlformats.org/presentationml/2006/main">
  <p:tag name="DVSHAPEID" val="knoUOKBLMn0jMK44GaZpqM"/>
</p:tagLst>
</file>

<file path=ppt/tags/tag246.xml><?xml version="1.0" encoding="utf-8"?>
<p:tagLst xmlns:a="http://schemas.openxmlformats.org/drawingml/2006/main" xmlns:r="http://schemas.openxmlformats.org/officeDocument/2006/relationships" xmlns:p="http://schemas.openxmlformats.org/presentationml/2006/main">
  <p:tag name="DVSECTIONID" val="Cd73UFvXDqJbchVqDpU8yg"/>
</p:tagLst>
</file>

<file path=ppt/tags/tag247.xml><?xml version="1.0" encoding="utf-8"?>
<p:tagLst xmlns:a="http://schemas.openxmlformats.org/drawingml/2006/main" xmlns:r="http://schemas.openxmlformats.org/officeDocument/2006/relationships" xmlns:p="http://schemas.openxmlformats.org/presentationml/2006/main">
  <p:tag name="DVSHAPEID" val="S96qVIQvcegBKYNf9MdGyc"/>
</p:tagLst>
</file>

<file path=ppt/tags/tag248.xml><?xml version="1.0" encoding="utf-8"?>
<p:tagLst xmlns:a="http://schemas.openxmlformats.org/drawingml/2006/main" xmlns:r="http://schemas.openxmlformats.org/officeDocument/2006/relationships" xmlns:p="http://schemas.openxmlformats.org/presentationml/2006/main">
  <p:tag name="DVSHAPEID" val="f01iJqxS7AU1ldKZx6018g"/>
</p:tagLst>
</file>

<file path=ppt/tags/tag249.xml><?xml version="1.0" encoding="utf-8"?>
<p:tagLst xmlns:a="http://schemas.openxmlformats.org/drawingml/2006/main" xmlns:r="http://schemas.openxmlformats.org/officeDocument/2006/relationships" xmlns:p="http://schemas.openxmlformats.org/presentationml/2006/main">
  <p:tag name="DVSHAPEID" val="YJUNkYcCnvixGxf5Eld2xF"/>
</p:tagLst>
</file>

<file path=ppt/tags/tag25.xml><?xml version="1.0" encoding="utf-8"?>
<p:tagLst xmlns:a="http://schemas.openxmlformats.org/drawingml/2006/main" xmlns:r="http://schemas.openxmlformats.org/officeDocument/2006/relationships" xmlns:p="http://schemas.openxmlformats.org/presentationml/2006/main">
  <p:tag name="DVSHAPEID" val="iEx96VA1bRZURgUvd8yBTm"/>
</p:tagLst>
</file>

<file path=ppt/tags/tag250.xml><?xml version="1.0" encoding="utf-8"?>
<p:tagLst xmlns:a="http://schemas.openxmlformats.org/drawingml/2006/main" xmlns:r="http://schemas.openxmlformats.org/officeDocument/2006/relationships" xmlns:p="http://schemas.openxmlformats.org/presentationml/2006/main">
  <p:tag name="DVSHAPEID" val="knoUOKBLMn0jMK44GaZpqM"/>
</p:tagLst>
</file>

<file path=ppt/tags/tag251.xml><?xml version="1.0" encoding="utf-8"?>
<p:tagLst xmlns:a="http://schemas.openxmlformats.org/drawingml/2006/main" xmlns:r="http://schemas.openxmlformats.org/officeDocument/2006/relationships" xmlns:p="http://schemas.openxmlformats.org/presentationml/2006/main">
  <p:tag name="DVSECTIONID" val="uKmZ9ORL2XW8jgeKphAhYO"/>
</p:tagLst>
</file>

<file path=ppt/tags/tag252.xml><?xml version="1.0" encoding="utf-8"?>
<p:tagLst xmlns:a="http://schemas.openxmlformats.org/drawingml/2006/main" xmlns:r="http://schemas.openxmlformats.org/officeDocument/2006/relationships" xmlns:p="http://schemas.openxmlformats.org/presentationml/2006/main">
  <p:tag name="DVSHAPEID" val="vQWRGG3xU8EFT6pDZqYk7F"/>
</p:tagLst>
</file>

<file path=ppt/tags/tag253.xml><?xml version="1.0" encoding="utf-8"?>
<p:tagLst xmlns:a="http://schemas.openxmlformats.org/drawingml/2006/main" xmlns:r="http://schemas.openxmlformats.org/officeDocument/2006/relationships" xmlns:p="http://schemas.openxmlformats.org/presentationml/2006/main">
  <p:tag name="DVSHAPEID" val="BTBeh7G6vxZUlWgRAk04tg"/>
</p:tagLst>
</file>

<file path=ppt/tags/tag254.xml><?xml version="1.0" encoding="utf-8"?>
<p:tagLst xmlns:a="http://schemas.openxmlformats.org/drawingml/2006/main" xmlns:r="http://schemas.openxmlformats.org/officeDocument/2006/relationships" xmlns:p="http://schemas.openxmlformats.org/presentationml/2006/main">
  <p:tag name="DVSHAPEID" val="QE18DDGUfSif4q1lCZTWiB"/>
</p:tagLst>
</file>

<file path=ppt/tags/tag255.xml><?xml version="1.0" encoding="utf-8"?>
<p:tagLst xmlns:a="http://schemas.openxmlformats.org/drawingml/2006/main" xmlns:r="http://schemas.openxmlformats.org/officeDocument/2006/relationships" xmlns:p="http://schemas.openxmlformats.org/presentationml/2006/main">
  <p:tag name="DVSHAPEID" val="knoUOKBLMn0jMK44GaZpqM"/>
</p:tagLst>
</file>

<file path=ppt/tags/tag256.xml><?xml version="1.0" encoding="utf-8"?>
<p:tagLst xmlns:a="http://schemas.openxmlformats.org/drawingml/2006/main" xmlns:r="http://schemas.openxmlformats.org/officeDocument/2006/relationships" xmlns:p="http://schemas.openxmlformats.org/presentationml/2006/main">
  <p:tag name="DVSHAPEID" val="knoUOKBLMn0jMK44GaZpqM"/>
</p:tagLst>
</file>

<file path=ppt/tags/tag257.xml><?xml version="1.0" encoding="utf-8"?>
<p:tagLst xmlns:a="http://schemas.openxmlformats.org/drawingml/2006/main" xmlns:r="http://schemas.openxmlformats.org/officeDocument/2006/relationships" xmlns:p="http://schemas.openxmlformats.org/presentationml/2006/main">
  <p:tag name="DVSHAPEID" val="knoUOKBLMn0jMK44GaZpqM"/>
</p:tagLst>
</file>

<file path=ppt/tags/tag258.xml><?xml version="1.0" encoding="utf-8"?>
<p:tagLst xmlns:a="http://schemas.openxmlformats.org/drawingml/2006/main" xmlns:r="http://schemas.openxmlformats.org/officeDocument/2006/relationships" xmlns:p="http://schemas.openxmlformats.org/presentationml/2006/main">
  <p:tag name="DVSECTIONID" val="ah4BXDfxjs0UsTPKavVa8k"/>
</p:tagLst>
</file>

<file path=ppt/tags/tag259.xml><?xml version="1.0" encoding="utf-8"?>
<p:tagLst xmlns:a="http://schemas.openxmlformats.org/drawingml/2006/main" xmlns:r="http://schemas.openxmlformats.org/officeDocument/2006/relationships" xmlns:p="http://schemas.openxmlformats.org/presentationml/2006/main">
  <p:tag name="DVSHAPEID" val="GzMUuof12yuoyz3Ia8MizU"/>
</p:tagLst>
</file>

<file path=ppt/tags/tag26.xml><?xml version="1.0" encoding="utf-8"?>
<p:tagLst xmlns:a="http://schemas.openxmlformats.org/drawingml/2006/main" xmlns:r="http://schemas.openxmlformats.org/officeDocument/2006/relationships" xmlns:p="http://schemas.openxmlformats.org/presentationml/2006/main">
  <p:tag name="DVSHAPEID" val="CpfozZFpBungsOg0FNPOjT"/>
</p:tagLst>
</file>

<file path=ppt/tags/tag260.xml><?xml version="1.0" encoding="utf-8"?>
<p:tagLst xmlns:a="http://schemas.openxmlformats.org/drawingml/2006/main" xmlns:r="http://schemas.openxmlformats.org/officeDocument/2006/relationships" xmlns:p="http://schemas.openxmlformats.org/presentationml/2006/main">
  <p:tag name="DVSHAPEID" val="N1LjEjsNRaqPEfobVaU3Cg"/>
</p:tagLst>
</file>

<file path=ppt/tags/tag261.xml><?xml version="1.0" encoding="utf-8"?>
<p:tagLst xmlns:a="http://schemas.openxmlformats.org/drawingml/2006/main" xmlns:r="http://schemas.openxmlformats.org/officeDocument/2006/relationships" xmlns:p="http://schemas.openxmlformats.org/presentationml/2006/main">
  <p:tag name="DVSHAPEID" val="ld4yF7AOCKsMLL9bKVzeGj"/>
</p:tagLst>
</file>

<file path=ppt/tags/tag262.xml><?xml version="1.0" encoding="utf-8"?>
<p:tagLst xmlns:a="http://schemas.openxmlformats.org/drawingml/2006/main" xmlns:r="http://schemas.openxmlformats.org/officeDocument/2006/relationships" xmlns:p="http://schemas.openxmlformats.org/presentationml/2006/main">
  <p:tag name="DVSHAPEID" val="knoUOKBLMn0jMK44GaZpqM"/>
</p:tagLst>
</file>

<file path=ppt/tags/tag263.xml><?xml version="1.0" encoding="utf-8"?>
<p:tagLst xmlns:a="http://schemas.openxmlformats.org/drawingml/2006/main" xmlns:r="http://schemas.openxmlformats.org/officeDocument/2006/relationships" xmlns:p="http://schemas.openxmlformats.org/presentationml/2006/main">
  <p:tag name="DVSECTIONID" val="Z3HCKzLRniE9op5kRs2XWN"/>
</p:tagLst>
</file>

<file path=ppt/tags/tag264.xml><?xml version="1.0" encoding="utf-8"?>
<p:tagLst xmlns:a="http://schemas.openxmlformats.org/drawingml/2006/main" xmlns:r="http://schemas.openxmlformats.org/officeDocument/2006/relationships" xmlns:p="http://schemas.openxmlformats.org/presentationml/2006/main">
  <p:tag name="DVSHAPEID" val="ue5CVEge1ELim1jIWsco1U"/>
</p:tagLst>
</file>

<file path=ppt/tags/tag265.xml><?xml version="1.0" encoding="utf-8"?>
<p:tagLst xmlns:a="http://schemas.openxmlformats.org/drawingml/2006/main" xmlns:r="http://schemas.openxmlformats.org/officeDocument/2006/relationships" xmlns:p="http://schemas.openxmlformats.org/presentationml/2006/main">
  <p:tag name="DVSHAPEID" val="XEhUrNyAryipofwpOLIgmV"/>
</p:tagLst>
</file>

<file path=ppt/tags/tag266.xml><?xml version="1.0" encoding="utf-8"?>
<p:tagLst xmlns:a="http://schemas.openxmlformats.org/drawingml/2006/main" xmlns:r="http://schemas.openxmlformats.org/officeDocument/2006/relationships" xmlns:p="http://schemas.openxmlformats.org/presentationml/2006/main">
  <p:tag name="DVSHAPEID" val="fWYCy4F9NYVzgqk1ctFqdd"/>
</p:tagLst>
</file>

<file path=ppt/tags/tag267.xml><?xml version="1.0" encoding="utf-8"?>
<p:tagLst xmlns:a="http://schemas.openxmlformats.org/drawingml/2006/main" xmlns:r="http://schemas.openxmlformats.org/officeDocument/2006/relationships" xmlns:p="http://schemas.openxmlformats.org/presentationml/2006/main">
  <p:tag name="DVSHAPEID" val="0XC4bwDqFLx2pkVOeuVhKj"/>
</p:tagLst>
</file>

<file path=ppt/tags/tag268.xml><?xml version="1.0" encoding="utf-8"?>
<p:tagLst xmlns:a="http://schemas.openxmlformats.org/drawingml/2006/main" xmlns:r="http://schemas.openxmlformats.org/officeDocument/2006/relationships" xmlns:p="http://schemas.openxmlformats.org/presentationml/2006/main">
  <p:tag name="DVSHAPEID" val="tOY54MzeAVI1W10uS9vmja"/>
</p:tagLst>
</file>

<file path=ppt/tags/tag269.xml><?xml version="1.0" encoding="utf-8"?>
<p:tagLst xmlns:a="http://schemas.openxmlformats.org/drawingml/2006/main" xmlns:r="http://schemas.openxmlformats.org/officeDocument/2006/relationships" xmlns:p="http://schemas.openxmlformats.org/presentationml/2006/main">
  <p:tag name="DVSHAPEID" val="2e1Z6ofbvVtGtN55rRRraB"/>
</p:tagLst>
</file>

<file path=ppt/tags/tag27.xml><?xml version="1.0" encoding="utf-8"?>
<p:tagLst xmlns:a="http://schemas.openxmlformats.org/drawingml/2006/main" xmlns:r="http://schemas.openxmlformats.org/officeDocument/2006/relationships" xmlns:p="http://schemas.openxmlformats.org/presentationml/2006/main">
  <p:tag name="DVSHAPEID" val="EOWuHmKDcR7V17TIlAmMfu"/>
</p:tagLst>
</file>

<file path=ppt/tags/tag270.xml><?xml version="1.0" encoding="utf-8"?>
<p:tagLst xmlns:a="http://schemas.openxmlformats.org/drawingml/2006/main" xmlns:r="http://schemas.openxmlformats.org/officeDocument/2006/relationships" xmlns:p="http://schemas.openxmlformats.org/presentationml/2006/main">
  <p:tag name="DVSHAPEID" val="knoUOKBLMn0jMK44GaZpqM"/>
</p:tagLst>
</file>

<file path=ppt/tags/tag28.xml><?xml version="1.0" encoding="utf-8"?>
<p:tagLst xmlns:a="http://schemas.openxmlformats.org/drawingml/2006/main" xmlns:r="http://schemas.openxmlformats.org/officeDocument/2006/relationships" xmlns:p="http://schemas.openxmlformats.org/presentationml/2006/main">
  <p:tag name="DVSHAPEID" val="xBO6ectKL43IKqr5iiFYiv"/>
</p:tagLst>
</file>

<file path=ppt/tags/tag29.xml><?xml version="1.0" encoding="utf-8"?>
<p:tagLst xmlns:a="http://schemas.openxmlformats.org/drawingml/2006/main" xmlns:r="http://schemas.openxmlformats.org/officeDocument/2006/relationships" xmlns:p="http://schemas.openxmlformats.org/presentationml/2006/main">
  <p:tag name="DVSHAPEID" val="8xM87XrfsxDahlGA8x9r63"/>
</p:tagLst>
</file>

<file path=ppt/tags/tag3.xml><?xml version="1.0" encoding="utf-8"?>
<p:tagLst xmlns:a="http://schemas.openxmlformats.org/drawingml/2006/main" xmlns:r="http://schemas.openxmlformats.org/officeDocument/2006/relationships" xmlns:p="http://schemas.openxmlformats.org/presentationml/2006/main">
  <p:tag name="DVSHAPEID" val="S0kkFdaxJX6GZ30tfZ2kFr"/>
</p:tagLst>
</file>

<file path=ppt/tags/tag30.xml><?xml version="1.0" encoding="utf-8"?>
<p:tagLst xmlns:a="http://schemas.openxmlformats.org/drawingml/2006/main" xmlns:r="http://schemas.openxmlformats.org/officeDocument/2006/relationships" xmlns:p="http://schemas.openxmlformats.org/presentationml/2006/main">
  <p:tag name="DVSHAPEID" val="Rinsggi36hb1tgk55wjwCw"/>
</p:tagLst>
</file>

<file path=ppt/tags/tag31.xml><?xml version="1.0" encoding="utf-8"?>
<p:tagLst xmlns:a="http://schemas.openxmlformats.org/drawingml/2006/main" xmlns:r="http://schemas.openxmlformats.org/officeDocument/2006/relationships" xmlns:p="http://schemas.openxmlformats.org/presentationml/2006/main">
  <p:tag name="DVSHAPEID" val="4z95pHa7ORp4GtLEGaWoqm"/>
</p:tagLst>
</file>

<file path=ppt/tags/tag32.xml><?xml version="1.0" encoding="utf-8"?>
<p:tagLst xmlns:a="http://schemas.openxmlformats.org/drawingml/2006/main" xmlns:r="http://schemas.openxmlformats.org/officeDocument/2006/relationships" xmlns:p="http://schemas.openxmlformats.org/presentationml/2006/main">
  <p:tag name="DVSHAPEID" val="ZfSpg2rD7zrkeNjaQBSZtk"/>
</p:tagLst>
</file>

<file path=ppt/tags/tag33.xml><?xml version="1.0" encoding="utf-8"?>
<p:tagLst xmlns:a="http://schemas.openxmlformats.org/drawingml/2006/main" xmlns:r="http://schemas.openxmlformats.org/officeDocument/2006/relationships" xmlns:p="http://schemas.openxmlformats.org/presentationml/2006/main">
  <p:tag name="DVSHAPEID" val="CoAQkrP8zd6IAUcZq8FaJP"/>
</p:tagLst>
</file>

<file path=ppt/tags/tag34.xml><?xml version="1.0" encoding="utf-8"?>
<p:tagLst xmlns:a="http://schemas.openxmlformats.org/drawingml/2006/main" xmlns:r="http://schemas.openxmlformats.org/officeDocument/2006/relationships" xmlns:p="http://schemas.openxmlformats.org/presentationml/2006/main">
  <p:tag name="DVSHAPEID" val="DlfXkvklwrSFCuPqI0OZZd"/>
</p:tagLst>
</file>

<file path=ppt/tags/tag35.xml><?xml version="1.0" encoding="utf-8"?>
<p:tagLst xmlns:a="http://schemas.openxmlformats.org/drawingml/2006/main" xmlns:r="http://schemas.openxmlformats.org/officeDocument/2006/relationships" xmlns:p="http://schemas.openxmlformats.org/presentationml/2006/main">
  <p:tag name="DVSHAPEID" val="evdpXQaKjiAMKeBm6jOeHF"/>
</p:tagLst>
</file>

<file path=ppt/tags/tag36.xml><?xml version="1.0" encoding="utf-8"?>
<p:tagLst xmlns:a="http://schemas.openxmlformats.org/drawingml/2006/main" xmlns:r="http://schemas.openxmlformats.org/officeDocument/2006/relationships" xmlns:p="http://schemas.openxmlformats.org/presentationml/2006/main">
  <p:tag name="DVSHAPEID" val="PVhIa0qEmKQp6JKVytbM7A"/>
</p:tagLst>
</file>

<file path=ppt/tags/tag37.xml><?xml version="1.0" encoding="utf-8"?>
<p:tagLst xmlns:a="http://schemas.openxmlformats.org/drawingml/2006/main" xmlns:r="http://schemas.openxmlformats.org/officeDocument/2006/relationships" xmlns:p="http://schemas.openxmlformats.org/presentationml/2006/main">
  <p:tag name="DVSHAPEID" val="4PJAOmUuaLwzFi8fGakEWP"/>
</p:tagLst>
</file>

<file path=ppt/tags/tag38.xml><?xml version="1.0" encoding="utf-8"?>
<p:tagLst xmlns:a="http://schemas.openxmlformats.org/drawingml/2006/main" xmlns:r="http://schemas.openxmlformats.org/officeDocument/2006/relationships" xmlns:p="http://schemas.openxmlformats.org/presentationml/2006/main">
  <p:tag name="DVSHAPEID" val="Wk8RCbLl3VxfQrYAb4KRz5"/>
</p:tagLst>
</file>

<file path=ppt/tags/tag39.xml><?xml version="1.0" encoding="utf-8"?>
<p:tagLst xmlns:a="http://schemas.openxmlformats.org/drawingml/2006/main" xmlns:r="http://schemas.openxmlformats.org/officeDocument/2006/relationships" xmlns:p="http://schemas.openxmlformats.org/presentationml/2006/main">
  <p:tag name="DVSHAPEID" val="Tx4sMiM0rtDfTpsXJIJPIB"/>
</p:tagLst>
</file>

<file path=ppt/tags/tag4.xml><?xml version="1.0" encoding="utf-8"?>
<p:tagLst xmlns:a="http://schemas.openxmlformats.org/drawingml/2006/main" xmlns:r="http://schemas.openxmlformats.org/officeDocument/2006/relationships" xmlns:p="http://schemas.openxmlformats.org/presentationml/2006/main">
  <p:tag name="DVSHAPEID" val="89NWOXEhtWPdy4eq5M6fsN"/>
</p:tagLst>
</file>

<file path=ppt/tags/tag40.xml><?xml version="1.0" encoding="utf-8"?>
<p:tagLst xmlns:a="http://schemas.openxmlformats.org/drawingml/2006/main" xmlns:r="http://schemas.openxmlformats.org/officeDocument/2006/relationships" xmlns:p="http://schemas.openxmlformats.org/presentationml/2006/main">
  <p:tag name="DVSHAPEID" val="1qrGg6YgT4fRrANaosy2t4"/>
</p:tagLst>
</file>

<file path=ppt/tags/tag41.xml><?xml version="1.0" encoding="utf-8"?>
<p:tagLst xmlns:a="http://schemas.openxmlformats.org/drawingml/2006/main" xmlns:r="http://schemas.openxmlformats.org/officeDocument/2006/relationships" xmlns:p="http://schemas.openxmlformats.org/presentationml/2006/main">
  <p:tag name="DVSHAPEID" val="CByz7dk28KmhwE061G2bzz"/>
</p:tagLst>
</file>

<file path=ppt/tags/tag42.xml><?xml version="1.0" encoding="utf-8"?>
<p:tagLst xmlns:a="http://schemas.openxmlformats.org/drawingml/2006/main" xmlns:r="http://schemas.openxmlformats.org/officeDocument/2006/relationships" xmlns:p="http://schemas.openxmlformats.org/presentationml/2006/main">
  <p:tag name="DVSHAPEID" val="Z1XSazkghG8XOQ8HYKWRVv"/>
</p:tagLst>
</file>

<file path=ppt/tags/tag43.xml><?xml version="1.0" encoding="utf-8"?>
<p:tagLst xmlns:a="http://schemas.openxmlformats.org/drawingml/2006/main" xmlns:r="http://schemas.openxmlformats.org/officeDocument/2006/relationships" xmlns:p="http://schemas.openxmlformats.org/presentationml/2006/main">
  <p:tag name="DVSHAPEID" val="u9389iqRZhu2CwBf3KIRsG"/>
</p:tagLst>
</file>

<file path=ppt/tags/tag44.xml><?xml version="1.0" encoding="utf-8"?>
<p:tagLst xmlns:a="http://schemas.openxmlformats.org/drawingml/2006/main" xmlns:r="http://schemas.openxmlformats.org/officeDocument/2006/relationships" xmlns:p="http://schemas.openxmlformats.org/presentationml/2006/main">
  <p:tag name="DVSHAPEID" val="9zQ9YkHhfIDtxNO1q1QqGQ"/>
</p:tagLst>
</file>

<file path=ppt/tags/tag45.xml><?xml version="1.0" encoding="utf-8"?>
<p:tagLst xmlns:a="http://schemas.openxmlformats.org/drawingml/2006/main" xmlns:r="http://schemas.openxmlformats.org/officeDocument/2006/relationships" xmlns:p="http://schemas.openxmlformats.org/presentationml/2006/main">
  <p:tag name="DVSHAPEID" val="sLeB5JHb932N0uiZk69I1M"/>
</p:tagLst>
</file>

<file path=ppt/tags/tag46.xml><?xml version="1.0" encoding="utf-8"?>
<p:tagLst xmlns:a="http://schemas.openxmlformats.org/drawingml/2006/main" xmlns:r="http://schemas.openxmlformats.org/officeDocument/2006/relationships" xmlns:p="http://schemas.openxmlformats.org/presentationml/2006/main">
  <p:tag name="DVSHAPEID" val="o8ZNr1kG120j64VmeYz4yz"/>
</p:tagLst>
</file>

<file path=ppt/tags/tag47.xml><?xml version="1.0" encoding="utf-8"?>
<p:tagLst xmlns:a="http://schemas.openxmlformats.org/drawingml/2006/main" xmlns:r="http://schemas.openxmlformats.org/officeDocument/2006/relationships" xmlns:p="http://schemas.openxmlformats.org/presentationml/2006/main">
  <p:tag name="DVSHAPEID" val="qJNjIqHJgXOFm5BhiGRt10"/>
</p:tagLst>
</file>

<file path=ppt/tags/tag48.xml><?xml version="1.0" encoding="utf-8"?>
<p:tagLst xmlns:a="http://schemas.openxmlformats.org/drawingml/2006/main" xmlns:r="http://schemas.openxmlformats.org/officeDocument/2006/relationships" xmlns:p="http://schemas.openxmlformats.org/presentationml/2006/main">
  <p:tag name="DVSHAPEID" val="NHne3XRa9XeOHg07iTYiL2"/>
</p:tagLst>
</file>

<file path=ppt/tags/tag49.xml><?xml version="1.0" encoding="utf-8"?>
<p:tagLst xmlns:a="http://schemas.openxmlformats.org/drawingml/2006/main" xmlns:r="http://schemas.openxmlformats.org/officeDocument/2006/relationships" xmlns:p="http://schemas.openxmlformats.org/presentationml/2006/main">
  <p:tag name="DVSHAPEID" val="urHPKWGSc5yqV6VumKS5OR"/>
</p:tagLst>
</file>

<file path=ppt/tags/tag5.xml><?xml version="1.0" encoding="utf-8"?>
<p:tagLst xmlns:a="http://schemas.openxmlformats.org/drawingml/2006/main" xmlns:r="http://schemas.openxmlformats.org/officeDocument/2006/relationships" xmlns:p="http://schemas.openxmlformats.org/presentationml/2006/main">
  <p:tag name="DVSHAPEID" val="hD4S8WrYqAQqSbxIpdSsta"/>
</p:tagLst>
</file>

<file path=ppt/tags/tag50.xml><?xml version="1.0" encoding="utf-8"?>
<p:tagLst xmlns:a="http://schemas.openxmlformats.org/drawingml/2006/main" xmlns:r="http://schemas.openxmlformats.org/officeDocument/2006/relationships" xmlns:p="http://schemas.openxmlformats.org/presentationml/2006/main">
  <p:tag name="DVSHAPEID" val="rxolhaoXuJeKcWwecUugL8"/>
</p:tagLst>
</file>

<file path=ppt/tags/tag51.xml><?xml version="1.0" encoding="utf-8"?>
<p:tagLst xmlns:a="http://schemas.openxmlformats.org/drawingml/2006/main" xmlns:r="http://schemas.openxmlformats.org/officeDocument/2006/relationships" xmlns:p="http://schemas.openxmlformats.org/presentationml/2006/main">
  <p:tag name="DVSHAPEID" val="ghkTbNxepFeDZarpFvueBO"/>
</p:tagLst>
</file>

<file path=ppt/tags/tag52.xml><?xml version="1.0" encoding="utf-8"?>
<p:tagLst xmlns:a="http://schemas.openxmlformats.org/drawingml/2006/main" xmlns:r="http://schemas.openxmlformats.org/officeDocument/2006/relationships" xmlns:p="http://schemas.openxmlformats.org/presentationml/2006/main">
  <p:tag name="DVSHAPEID" val="bbTZY8xYBy5jh71oZAqfkz"/>
</p:tagLst>
</file>

<file path=ppt/tags/tag53.xml><?xml version="1.0" encoding="utf-8"?>
<p:tagLst xmlns:a="http://schemas.openxmlformats.org/drawingml/2006/main" xmlns:r="http://schemas.openxmlformats.org/officeDocument/2006/relationships" xmlns:p="http://schemas.openxmlformats.org/presentationml/2006/main">
  <p:tag name="DVSHAPEID" val="wzXmMNfYLwxs59ZcPoHr4F"/>
</p:tagLst>
</file>

<file path=ppt/tags/tag54.xml><?xml version="1.0" encoding="utf-8"?>
<p:tagLst xmlns:a="http://schemas.openxmlformats.org/drawingml/2006/main" xmlns:r="http://schemas.openxmlformats.org/officeDocument/2006/relationships" xmlns:p="http://schemas.openxmlformats.org/presentationml/2006/main">
  <p:tag name="DVSHAPEID" val="xGTkogwTNluCEk1ClJICMz"/>
</p:tagLst>
</file>

<file path=ppt/tags/tag55.xml><?xml version="1.0" encoding="utf-8"?>
<p:tagLst xmlns:a="http://schemas.openxmlformats.org/drawingml/2006/main" xmlns:r="http://schemas.openxmlformats.org/officeDocument/2006/relationships" xmlns:p="http://schemas.openxmlformats.org/presentationml/2006/main">
  <p:tag name="DVSHAPEID" val="LO1RpNL1ySvQ2gsspYsSIc"/>
</p:tagLst>
</file>

<file path=ppt/tags/tag56.xml><?xml version="1.0" encoding="utf-8"?>
<p:tagLst xmlns:a="http://schemas.openxmlformats.org/drawingml/2006/main" xmlns:r="http://schemas.openxmlformats.org/officeDocument/2006/relationships" xmlns:p="http://schemas.openxmlformats.org/presentationml/2006/main">
  <p:tag name="DVSHAPEID" val="YtuFac3XIrTYU4iwRJ7LNB"/>
</p:tagLst>
</file>

<file path=ppt/tags/tag57.xml><?xml version="1.0" encoding="utf-8"?>
<p:tagLst xmlns:a="http://schemas.openxmlformats.org/drawingml/2006/main" xmlns:r="http://schemas.openxmlformats.org/officeDocument/2006/relationships" xmlns:p="http://schemas.openxmlformats.org/presentationml/2006/main">
  <p:tag name="DVSHAPEID" val="7NhK9TkKaUQzQynJCzYAa3"/>
</p:tagLst>
</file>

<file path=ppt/tags/tag58.xml><?xml version="1.0" encoding="utf-8"?>
<p:tagLst xmlns:a="http://schemas.openxmlformats.org/drawingml/2006/main" xmlns:r="http://schemas.openxmlformats.org/officeDocument/2006/relationships" xmlns:p="http://schemas.openxmlformats.org/presentationml/2006/main">
  <p:tag name="DVSHAPEID" val="X4mo9T6JKXpnmGnp39DYgZ"/>
</p:tagLst>
</file>

<file path=ppt/tags/tag59.xml><?xml version="1.0" encoding="utf-8"?>
<p:tagLst xmlns:a="http://schemas.openxmlformats.org/drawingml/2006/main" xmlns:r="http://schemas.openxmlformats.org/officeDocument/2006/relationships" xmlns:p="http://schemas.openxmlformats.org/presentationml/2006/main">
  <p:tag name="DVSHAPEID" val="8leK986yNcr3QdoLJrDr9T"/>
</p:tagLst>
</file>

<file path=ppt/tags/tag6.xml><?xml version="1.0" encoding="utf-8"?>
<p:tagLst xmlns:a="http://schemas.openxmlformats.org/drawingml/2006/main" xmlns:r="http://schemas.openxmlformats.org/officeDocument/2006/relationships" xmlns:p="http://schemas.openxmlformats.org/presentationml/2006/main">
  <p:tag name="DVSHAPEID" val="QMvVeOTfdqYlRaSVOHPvvf"/>
</p:tagLst>
</file>

<file path=ppt/tags/tag60.xml><?xml version="1.0" encoding="utf-8"?>
<p:tagLst xmlns:a="http://schemas.openxmlformats.org/drawingml/2006/main" xmlns:r="http://schemas.openxmlformats.org/officeDocument/2006/relationships" xmlns:p="http://schemas.openxmlformats.org/presentationml/2006/main">
  <p:tag name="DVSHAPEID" val="atbGldwPXbNYV0apKYCb9c"/>
</p:tagLst>
</file>

<file path=ppt/tags/tag61.xml><?xml version="1.0" encoding="utf-8"?>
<p:tagLst xmlns:a="http://schemas.openxmlformats.org/drawingml/2006/main" xmlns:r="http://schemas.openxmlformats.org/officeDocument/2006/relationships" xmlns:p="http://schemas.openxmlformats.org/presentationml/2006/main">
  <p:tag name="DVSHAPEID" val="WjQa0ipckPPfbKysMT2Xff"/>
</p:tagLst>
</file>

<file path=ppt/tags/tag62.xml><?xml version="1.0" encoding="utf-8"?>
<p:tagLst xmlns:a="http://schemas.openxmlformats.org/drawingml/2006/main" xmlns:r="http://schemas.openxmlformats.org/officeDocument/2006/relationships" xmlns:p="http://schemas.openxmlformats.org/presentationml/2006/main">
  <p:tag name="DVSHAPEID" val="gRhoAkHFOXJXxSPbcepLRX"/>
</p:tagLst>
</file>

<file path=ppt/tags/tag63.xml><?xml version="1.0" encoding="utf-8"?>
<p:tagLst xmlns:a="http://schemas.openxmlformats.org/drawingml/2006/main" xmlns:r="http://schemas.openxmlformats.org/officeDocument/2006/relationships" xmlns:p="http://schemas.openxmlformats.org/presentationml/2006/main">
  <p:tag name="DVSHAPEID" val="9GOpQhbJ9cWG3ZTBH5vF1R"/>
</p:tagLst>
</file>

<file path=ppt/tags/tag64.xml><?xml version="1.0" encoding="utf-8"?>
<p:tagLst xmlns:a="http://schemas.openxmlformats.org/drawingml/2006/main" xmlns:r="http://schemas.openxmlformats.org/officeDocument/2006/relationships" xmlns:p="http://schemas.openxmlformats.org/presentationml/2006/main">
  <p:tag name="DVSHAPEID" val="wddGDBGOyuniIAAbupt4Ow"/>
</p:tagLst>
</file>

<file path=ppt/tags/tag65.xml><?xml version="1.0" encoding="utf-8"?>
<p:tagLst xmlns:a="http://schemas.openxmlformats.org/drawingml/2006/main" xmlns:r="http://schemas.openxmlformats.org/officeDocument/2006/relationships" xmlns:p="http://schemas.openxmlformats.org/presentationml/2006/main">
  <p:tag name="DVSHAPEID" val="0QPQhAwkgcVhaAb9DA3lDs"/>
</p:tagLst>
</file>

<file path=ppt/tags/tag66.xml><?xml version="1.0" encoding="utf-8"?>
<p:tagLst xmlns:a="http://schemas.openxmlformats.org/drawingml/2006/main" xmlns:r="http://schemas.openxmlformats.org/officeDocument/2006/relationships" xmlns:p="http://schemas.openxmlformats.org/presentationml/2006/main">
  <p:tag name="DVSHAPEID" val="iKgi1wA5cW3ZcnQMj5heeb"/>
</p:tagLst>
</file>

<file path=ppt/tags/tag67.xml><?xml version="1.0" encoding="utf-8"?>
<p:tagLst xmlns:a="http://schemas.openxmlformats.org/drawingml/2006/main" xmlns:r="http://schemas.openxmlformats.org/officeDocument/2006/relationships" xmlns:p="http://schemas.openxmlformats.org/presentationml/2006/main">
  <p:tag name="DVSHAPEID" val="nqpZZkMS1sTyx5zYz0JaZY"/>
</p:tagLst>
</file>

<file path=ppt/tags/tag68.xml><?xml version="1.0" encoding="utf-8"?>
<p:tagLst xmlns:a="http://schemas.openxmlformats.org/drawingml/2006/main" xmlns:r="http://schemas.openxmlformats.org/officeDocument/2006/relationships" xmlns:p="http://schemas.openxmlformats.org/presentationml/2006/main">
  <p:tag name="DVSHAPEID" val="dbnOjQgX3pe7nQT2wgjjVB"/>
</p:tagLst>
</file>

<file path=ppt/tags/tag69.xml><?xml version="1.0" encoding="utf-8"?>
<p:tagLst xmlns:a="http://schemas.openxmlformats.org/drawingml/2006/main" xmlns:r="http://schemas.openxmlformats.org/officeDocument/2006/relationships" xmlns:p="http://schemas.openxmlformats.org/presentationml/2006/main">
  <p:tag name="DVSHAPEID" val="5EQLdkwhu3boceBb1VB3ot"/>
</p:tagLst>
</file>

<file path=ppt/tags/tag7.xml><?xml version="1.0" encoding="utf-8"?>
<p:tagLst xmlns:a="http://schemas.openxmlformats.org/drawingml/2006/main" xmlns:r="http://schemas.openxmlformats.org/officeDocument/2006/relationships" xmlns:p="http://schemas.openxmlformats.org/presentationml/2006/main">
  <p:tag name="DVSHAPEID" val="m7b3TnnTm0j7MincID4amp"/>
</p:tagLst>
</file>

<file path=ppt/tags/tag70.xml><?xml version="1.0" encoding="utf-8"?>
<p:tagLst xmlns:a="http://schemas.openxmlformats.org/drawingml/2006/main" xmlns:r="http://schemas.openxmlformats.org/officeDocument/2006/relationships" xmlns:p="http://schemas.openxmlformats.org/presentationml/2006/main">
  <p:tag name="DVSHAPEID" val="kqIJ5wttRG3C5JYyDWrMVb"/>
</p:tagLst>
</file>

<file path=ppt/tags/tag71.xml><?xml version="1.0" encoding="utf-8"?>
<p:tagLst xmlns:a="http://schemas.openxmlformats.org/drawingml/2006/main" xmlns:r="http://schemas.openxmlformats.org/officeDocument/2006/relationships" xmlns:p="http://schemas.openxmlformats.org/presentationml/2006/main">
  <p:tag name="DVSHAPEID" val="VYDEqleoHScCkp2ueZN0bv"/>
</p:tagLst>
</file>

<file path=ppt/tags/tag72.xml><?xml version="1.0" encoding="utf-8"?>
<p:tagLst xmlns:a="http://schemas.openxmlformats.org/drawingml/2006/main" xmlns:r="http://schemas.openxmlformats.org/officeDocument/2006/relationships" xmlns:p="http://schemas.openxmlformats.org/presentationml/2006/main">
  <p:tag name="DVSHAPEID" val="lA8SdthFBCy9vJ6r67etYa"/>
</p:tagLst>
</file>

<file path=ppt/tags/tag73.xml><?xml version="1.0" encoding="utf-8"?>
<p:tagLst xmlns:a="http://schemas.openxmlformats.org/drawingml/2006/main" xmlns:r="http://schemas.openxmlformats.org/officeDocument/2006/relationships" xmlns:p="http://schemas.openxmlformats.org/presentationml/2006/main">
  <p:tag name="DVSHAPEID" val="qtoyv9HsZUZpD2wy8L61hA"/>
</p:tagLst>
</file>

<file path=ppt/tags/tag74.xml><?xml version="1.0" encoding="utf-8"?>
<p:tagLst xmlns:a="http://schemas.openxmlformats.org/drawingml/2006/main" xmlns:r="http://schemas.openxmlformats.org/officeDocument/2006/relationships" xmlns:p="http://schemas.openxmlformats.org/presentationml/2006/main">
  <p:tag name="DVSHAPEID" val="4bUjnNTFMHwa9FtEX8Y9CE"/>
</p:tagLst>
</file>

<file path=ppt/tags/tag75.xml><?xml version="1.0" encoding="utf-8"?>
<p:tagLst xmlns:a="http://schemas.openxmlformats.org/drawingml/2006/main" xmlns:r="http://schemas.openxmlformats.org/officeDocument/2006/relationships" xmlns:p="http://schemas.openxmlformats.org/presentationml/2006/main">
  <p:tag name="DVSHAPEID" val="9563UxYtnXTQodDcLTzj8h"/>
</p:tagLst>
</file>

<file path=ppt/tags/tag76.xml><?xml version="1.0" encoding="utf-8"?>
<p:tagLst xmlns:a="http://schemas.openxmlformats.org/drawingml/2006/main" xmlns:r="http://schemas.openxmlformats.org/officeDocument/2006/relationships" xmlns:p="http://schemas.openxmlformats.org/presentationml/2006/main">
  <p:tag name="DVSHAPEID" val="TsTR4uNY37Xq1PckTlHjkz"/>
</p:tagLst>
</file>

<file path=ppt/tags/tag77.xml><?xml version="1.0" encoding="utf-8"?>
<p:tagLst xmlns:a="http://schemas.openxmlformats.org/drawingml/2006/main" xmlns:r="http://schemas.openxmlformats.org/officeDocument/2006/relationships" xmlns:p="http://schemas.openxmlformats.org/presentationml/2006/main">
  <p:tag name="DVSHAPEID" val="hjgg1Lm5zjwRbD93suFpUL"/>
</p:tagLst>
</file>

<file path=ppt/tags/tag78.xml><?xml version="1.0" encoding="utf-8"?>
<p:tagLst xmlns:a="http://schemas.openxmlformats.org/drawingml/2006/main" xmlns:r="http://schemas.openxmlformats.org/officeDocument/2006/relationships" xmlns:p="http://schemas.openxmlformats.org/presentationml/2006/main">
  <p:tag name="DVSHAPEID" val="TYbOZr0dCOXkbAAOt1BYyD"/>
</p:tagLst>
</file>

<file path=ppt/tags/tag79.xml><?xml version="1.0" encoding="utf-8"?>
<p:tagLst xmlns:a="http://schemas.openxmlformats.org/drawingml/2006/main" xmlns:r="http://schemas.openxmlformats.org/officeDocument/2006/relationships" xmlns:p="http://schemas.openxmlformats.org/presentationml/2006/main">
  <p:tag name="DVSHAPEID" val="UaDzaPScDVEvph4cMV4mHH"/>
</p:tagLst>
</file>

<file path=ppt/tags/tag8.xml><?xml version="1.0" encoding="utf-8"?>
<p:tagLst xmlns:a="http://schemas.openxmlformats.org/drawingml/2006/main" xmlns:r="http://schemas.openxmlformats.org/officeDocument/2006/relationships" xmlns:p="http://schemas.openxmlformats.org/presentationml/2006/main">
  <p:tag name="DVSHAPEID" val="rxknQtoaCYEBpnJbUwSk3Y"/>
</p:tagLst>
</file>

<file path=ppt/tags/tag80.xml><?xml version="1.0" encoding="utf-8"?>
<p:tagLst xmlns:a="http://schemas.openxmlformats.org/drawingml/2006/main" xmlns:r="http://schemas.openxmlformats.org/officeDocument/2006/relationships" xmlns:p="http://schemas.openxmlformats.org/presentationml/2006/main">
  <p:tag name="DVSHAPEID" val="URszsE1DNWdf41aqgakpb1"/>
</p:tagLst>
</file>

<file path=ppt/tags/tag81.xml><?xml version="1.0" encoding="utf-8"?>
<p:tagLst xmlns:a="http://schemas.openxmlformats.org/drawingml/2006/main" xmlns:r="http://schemas.openxmlformats.org/officeDocument/2006/relationships" xmlns:p="http://schemas.openxmlformats.org/presentationml/2006/main">
  <p:tag name="DVSHAPEID" val="FFaiJgfGTbVdfM7Anea08I"/>
</p:tagLst>
</file>

<file path=ppt/tags/tag82.xml><?xml version="1.0" encoding="utf-8"?>
<p:tagLst xmlns:a="http://schemas.openxmlformats.org/drawingml/2006/main" xmlns:r="http://schemas.openxmlformats.org/officeDocument/2006/relationships" xmlns:p="http://schemas.openxmlformats.org/presentationml/2006/main">
  <p:tag name="DVSHAPEID" val="iad32mEU1hwTbMp9ULo622"/>
</p:tagLst>
</file>

<file path=ppt/tags/tag83.xml><?xml version="1.0" encoding="utf-8"?>
<p:tagLst xmlns:a="http://schemas.openxmlformats.org/drawingml/2006/main" xmlns:r="http://schemas.openxmlformats.org/officeDocument/2006/relationships" xmlns:p="http://schemas.openxmlformats.org/presentationml/2006/main">
  <p:tag name="DVSHAPEID" val="kRLnjGN5faTWn05FdT2Z9D"/>
</p:tagLst>
</file>

<file path=ppt/tags/tag84.xml><?xml version="1.0" encoding="utf-8"?>
<p:tagLst xmlns:a="http://schemas.openxmlformats.org/drawingml/2006/main" xmlns:r="http://schemas.openxmlformats.org/officeDocument/2006/relationships" xmlns:p="http://schemas.openxmlformats.org/presentationml/2006/main">
  <p:tag name="DVSHAPEID" val="GmAladkoC1GfPmhF3X6W2l"/>
</p:tagLst>
</file>

<file path=ppt/tags/tag85.xml><?xml version="1.0" encoding="utf-8"?>
<p:tagLst xmlns:a="http://schemas.openxmlformats.org/drawingml/2006/main" xmlns:r="http://schemas.openxmlformats.org/officeDocument/2006/relationships" xmlns:p="http://schemas.openxmlformats.org/presentationml/2006/main">
  <p:tag name="DVSHAPEID" val="Zfop4eyu43SGapMYvALQyS"/>
</p:tagLst>
</file>

<file path=ppt/tags/tag86.xml><?xml version="1.0" encoding="utf-8"?>
<p:tagLst xmlns:a="http://schemas.openxmlformats.org/drawingml/2006/main" xmlns:r="http://schemas.openxmlformats.org/officeDocument/2006/relationships" xmlns:p="http://schemas.openxmlformats.org/presentationml/2006/main">
  <p:tag name="DVSHAPEID" val="g7aJoxP4SdBlmlWL85Q7XC"/>
</p:tagLst>
</file>

<file path=ppt/tags/tag87.xml><?xml version="1.0" encoding="utf-8"?>
<p:tagLst xmlns:a="http://schemas.openxmlformats.org/drawingml/2006/main" xmlns:r="http://schemas.openxmlformats.org/officeDocument/2006/relationships" xmlns:p="http://schemas.openxmlformats.org/presentationml/2006/main">
  <p:tag name="DVSHAPEID" val="n8bSS5swbbM7YgelQ0FZbE"/>
</p:tagLst>
</file>

<file path=ppt/tags/tag88.xml><?xml version="1.0" encoding="utf-8"?>
<p:tagLst xmlns:a="http://schemas.openxmlformats.org/drawingml/2006/main" xmlns:r="http://schemas.openxmlformats.org/officeDocument/2006/relationships" xmlns:p="http://schemas.openxmlformats.org/presentationml/2006/main">
  <p:tag name="DVSHAPEID" val="5O2q1JrF0rUDK1xvFKCl2p"/>
</p:tagLst>
</file>

<file path=ppt/tags/tag89.xml><?xml version="1.0" encoding="utf-8"?>
<p:tagLst xmlns:a="http://schemas.openxmlformats.org/drawingml/2006/main" xmlns:r="http://schemas.openxmlformats.org/officeDocument/2006/relationships" xmlns:p="http://schemas.openxmlformats.org/presentationml/2006/main">
  <p:tag name="DVSHAPEID" val="yfmGwNfPsYrI3nPr4I5vbl"/>
</p:tagLst>
</file>

<file path=ppt/tags/tag9.xml><?xml version="1.0" encoding="utf-8"?>
<p:tagLst xmlns:a="http://schemas.openxmlformats.org/drawingml/2006/main" xmlns:r="http://schemas.openxmlformats.org/officeDocument/2006/relationships" xmlns:p="http://schemas.openxmlformats.org/presentationml/2006/main">
  <p:tag name="DVSHAPEID" val="1JnAyCZcqlSXFEIwwUvbnl"/>
</p:tagLst>
</file>

<file path=ppt/tags/tag90.xml><?xml version="1.0" encoding="utf-8"?>
<p:tagLst xmlns:a="http://schemas.openxmlformats.org/drawingml/2006/main" xmlns:r="http://schemas.openxmlformats.org/officeDocument/2006/relationships" xmlns:p="http://schemas.openxmlformats.org/presentationml/2006/main">
  <p:tag name="DVSHAPEID" val="clvcOklUmPCFgN4kdEpaZW"/>
</p:tagLst>
</file>

<file path=ppt/tags/tag91.xml><?xml version="1.0" encoding="utf-8"?>
<p:tagLst xmlns:a="http://schemas.openxmlformats.org/drawingml/2006/main" xmlns:r="http://schemas.openxmlformats.org/officeDocument/2006/relationships" xmlns:p="http://schemas.openxmlformats.org/presentationml/2006/main">
  <p:tag name="DVSHAPEID" val="b1Y9GdGUfwed21ajYVuxBB"/>
</p:tagLst>
</file>

<file path=ppt/tags/tag92.xml><?xml version="1.0" encoding="utf-8"?>
<p:tagLst xmlns:a="http://schemas.openxmlformats.org/drawingml/2006/main" xmlns:r="http://schemas.openxmlformats.org/officeDocument/2006/relationships" xmlns:p="http://schemas.openxmlformats.org/presentationml/2006/main">
  <p:tag name="DVSHAPEID" val="6n71nJur51mg9ueED7drz5"/>
</p:tagLst>
</file>

<file path=ppt/tags/tag93.xml><?xml version="1.0" encoding="utf-8"?>
<p:tagLst xmlns:a="http://schemas.openxmlformats.org/drawingml/2006/main" xmlns:r="http://schemas.openxmlformats.org/officeDocument/2006/relationships" xmlns:p="http://schemas.openxmlformats.org/presentationml/2006/main">
  <p:tag name="DVSHAPEID" val="r2K2aTFuFrkzVB2EPXpOqd"/>
</p:tagLst>
</file>

<file path=ppt/tags/tag94.xml><?xml version="1.0" encoding="utf-8"?>
<p:tagLst xmlns:a="http://schemas.openxmlformats.org/drawingml/2006/main" xmlns:r="http://schemas.openxmlformats.org/officeDocument/2006/relationships" xmlns:p="http://schemas.openxmlformats.org/presentationml/2006/main">
  <p:tag name="DVSHAPEID" val="RMSG5khmj920V4glzBMBlU"/>
</p:tagLst>
</file>

<file path=ppt/tags/tag95.xml><?xml version="1.0" encoding="utf-8"?>
<p:tagLst xmlns:a="http://schemas.openxmlformats.org/drawingml/2006/main" xmlns:r="http://schemas.openxmlformats.org/officeDocument/2006/relationships" xmlns:p="http://schemas.openxmlformats.org/presentationml/2006/main">
  <p:tag name="DVSHAPEID" val="VzyDBZhg2LFebYatOldi7a"/>
</p:tagLst>
</file>

<file path=ppt/tags/tag96.xml><?xml version="1.0" encoding="utf-8"?>
<p:tagLst xmlns:a="http://schemas.openxmlformats.org/drawingml/2006/main" xmlns:r="http://schemas.openxmlformats.org/officeDocument/2006/relationships" xmlns:p="http://schemas.openxmlformats.org/presentationml/2006/main">
  <p:tag name="DVSHAPEID" val="xVFYnunO2PRWQi7sIi437g"/>
</p:tagLst>
</file>

<file path=ppt/tags/tag97.xml><?xml version="1.0" encoding="utf-8"?>
<p:tagLst xmlns:a="http://schemas.openxmlformats.org/drawingml/2006/main" xmlns:r="http://schemas.openxmlformats.org/officeDocument/2006/relationships" xmlns:p="http://schemas.openxmlformats.org/presentationml/2006/main">
  <p:tag name="DVSHAPEID" val="kGTia5Nrn2MK1CXDBNSeJP"/>
</p:tagLst>
</file>

<file path=ppt/tags/tag98.xml><?xml version="1.0" encoding="utf-8"?>
<p:tagLst xmlns:a="http://schemas.openxmlformats.org/drawingml/2006/main" xmlns:r="http://schemas.openxmlformats.org/officeDocument/2006/relationships" xmlns:p="http://schemas.openxmlformats.org/presentationml/2006/main">
  <p:tag name="DVSHAPEID" val="ne8RlmCVd43hAZ55ji1BrO"/>
</p:tagLst>
</file>

<file path=ppt/tags/tag99.xml><?xml version="1.0" encoding="utf-8"?>
<p:tagLst xmlns:a="http://schemas.openxmlformats.org/drawingml/2006/main" xmlns:r="http://schemas.openxmlformats.org/officeDocument/2006/relationships" xmlns:p="http://schemas.openxmlformats.org/presentationml/2006/main">
  <p:tag name="DVSHAPEID" val="95guv4GhaTxujE9jJqOsOI"/>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roducingPowerPoint2007">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53000"/>
                <a:satMod val="200000"/>
              </a:schemeClr>
              <a:schemeClr val="phClr">
                <a:tint val="78000"/>
                <a:satMod val="230000"/>
              </a:schemeClr>
            </a:duotone>
          </a:blip>
          <a:tile tx="0" ty="0" sx="90000" sy="90000" flip="none" algn="t"/>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2066</Words>
  <Application>Microsoft Office PowerPoint</Application>
  <PresentationFormat>On-screen Show (4:3)</PresentationFormat>
  <Paragraphs>387</Paragraphs>
  <Slides>29</Slides>
  <Notes>26</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29</vt:i4>
      </vt:variant>
    </vt:vector>
  </HeadingPairs>
  <TitlesOfParts>
    <vt:vector size="32" baseType="lpstr">
      <vt:lpstr>IntroducingPowerPoint2007</vt:lpstr>
      <vt:lpstr>Equation</vt:lpstr>
      <vt:lpstr>Graph</vt:lpstr>
      <vt:lpstr>PowerPoint Presentation</vt:lpstr>
      <vt:lpstr>OUTLINE</vt:lpstr>
      <vt:lpstr>Superconducting RF Cavities</vt:lpstr>
      <vt:lpstr>Thin Films: niobium –state of the art</vt:lpstr>
      <vt:lpstr>PowerPoint Presentation</vt:lpstr>
      <vt:lpstr>Tailoring for optimum RF performance</vt:lpstr>
      <vt:lpstr>Deposition Techniques</vt:lpstr>
      <vt:lpstr>Energetic Condensation</vt:lpstr>
      <vt:lpstr>Energetic Condensation via ECR</vt:lpstr>
      <vt:lpstr>PowerPoint Presentation</vt:lpstr>
      <vt:lpstr>Samples produced on different substrates</vt:lpstr>
      <vt:lpstr>Nb films grown on insulators  </vt:lpstr>
      <vt:lpstr>Nb films grown on insulators</vt:lpstr>
      <vt:lpstr>PowerPoint Presentation</vt:lpstr>
      <vt:lpstr>PowerPoint Presentation</vt:lpstr>
      <vt:lpstr>PowerPoint Presentation</vt:lpstr>
      <vt:lpstr>Nb on Cu single crystals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RF Performance  of ECR Nb films</vt:lpstr>
      <vt:lpstr>PowerPoint Presentation</vt:lpstr>
      <vt:lpstr>PowerPoint Presentation</vt:lpstr>
      <vt:lpstr>SUMMARY </vt:lpstr>
      <vt:lpstr>SRF Thin Films Collaboration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2010-04-09T22:41:37Z</dcterms:created>
  <dcterms:modified xsi:type="dcterms:W3CDTF">2012-07-18T11:35:59Z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LCID">
    <vt:i4>1033</vt:i4>
  </property>
  <property fmtid="{D5CDD505-2E9C-101B-9397-08002B2CF9AE}" pid="3" name="_Version">
    <vt:lpwstr>12.0.4518</vt:lpwstr>
  </property>
  <property fmtid="{D5CDD505-2E9C-101B-9397-08002B2CF9AE}" pid="4" name="Google.Documents.Tracking">
    <vt:lpwstr>true</vt:lpwstr>
  </property>
  <property fmtid="{D5CDD505-2E9C-101B-9397-08002B2CF9AE}" pid="5" name="Google.Documents.DocumentId">
    <vt:lpwstr>16qs41BaZe337gquJEZAd_T6dGrIj5-asr50DHS9iVCo</vt:lpwstr>
  </property>
  <property fmtid="{D5CDD505-2E9C-101B-9397-08002B2CF9AE}" pid="6" name="Google.Documents.RevisionId">
    <vt:lpwstr>17673303471256969181</vt:lpwstr>
  </property>
  <property fmtid="{D5CDD505-2E9C-101B-9397-08002B2CF9AE}" pid="7" name="Google.Documents.PluginVersion">
    <vt:lpwstr>2.0.2424.7283</vt:lpwstr>
  </property>
  <property fmtid="{D5CDD505-2E9C-101B-9397-08002B2CF9AE}" pid="8" name="Google.Documents.MergeIncapabilityFlags">
    <vt:i4>0</vt:i4>
  </property>
</Properties>
</file>