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743" r:id="rId3"/>
    <p:sldMasterId id="2147483755" r:id="rId4"/>
    <p:sldMasterId id="2147484352" r:id="rId5"/>
  </p:sldMasterIdLst>
  <p:notesMasterIdLst>
    <p:notesMasterId r:id="rId40"/>
  </p:notesMasterIdLst>
  <p:sldIdLst>
    <p:sldId id="256" r:id="rId6"/>
    <p:sldId id="366" r:id="rId7"/>
    <p:sldId id="339" r:id="rId8"/>
    <p:sldId id="346" r:id="rId9"/>
    <p:sldId id="336" r:id="rId10"/>
    <p:sldId id="367" r:id="rId11"/>
    <p:sldId id="389" r:id="rId12"/>
    <p:sldId id="345" r:id="rId13"/>
    <p:sldId id="359" r:id="rId14"/>
    <p:sldId id="349" r:id="rId15"/>
    <p:sldId id="361" r:id="rId16"/>
    <p:sldId id="363" r:id="rId17"/>
    <p:sldId id="368" r:id="rId18"/>
    <p:sldId id="369" r:id="rId19"/>
    <p:sldId id="370" r:id="rId20"/>
    <p:sldId id="377" r:id="rId21"/>
    <p:sldId id="378" r:id="rId22"/>
    <p:sldId id="386" r:id="rId23"/>
    <p:sldId id="395" r:id="rId24"/>
    <p:sldId id="387" r:id="rId25"/>
    <p:sldId id="388" r:id="rId26"/>
    <p:sldId id="396" r:id="rId27"/>
    <p:sldId id="397" r:id="rId28"/>
    <p:sldId id="398" r:id="rId29"/>
    <p:sldId id="399" r:id="rId30"/>
    <p:sldId id="372" r:id="rId31"/>
    <p:sldId id="373" r:id="rId32"/>
    <p:sldId id="374" r:id="rId33"/>
    <p:sldId id="375" r:id="rId34"/>
    <p:sldId id="376" r:id="rId35"/>
    <p:sldId id="350" r:id="rId36"/>
    <p:sldId id="371" r:id="rId37"/>
    <p:sldId id="385" r:id="rId38"/>
    <p:sldId id="354" r:id="rId3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SimSun" pitchFamily="2" charset="-122"/>
        <a:cs typeface="+mn-cs"/>
      </a:defRPr>
    </a:lvl1pPr>
    <a:lvl2pPr marL="457200" algn="l" rtl="0" fontAlgn="base">
      <a:spcBef>
        <a:spcPct val="0"/>
      </a:spcBef>
      <a:spcAft>
        <a:spcPct val="0"/>
      </a:spcAft>
      <a:defRPr kern="1200">
        <a:solidFill>
          <a:schemeClr val="tx1"/>
        </a:solidFill>
        <a:latin typeface="Arial" charset="0"/>
        <a:ea typeface="SimSun" pitchFamily="2" charset="-122"/>
        <a:cs typeface="+mn-cs"/>
      </a:defRPr>
    </a:lvl2pPr>
    <a:lvl3pPr marL="914400" algn="l" rtl="0" fontAlgn="base">
      <a:spcBef>
        <a:spcPct val="0"/>
      </a:spcBef>
      <a:spcAft>
        <a:spcPct val="0"/>
      </a:spcAft>
      <a:defRPr kern="1200">
        <a:solidFill>
          <a:schemeClr val="tx1"/>
        </a:solidFill>
        <a:latin typeface="Arial" charset="0"/>
        <a:ea typeface="SimSun" pitchFamily="2" charset="-122"/>
        <a:cs typeface="+mn-cs"/>
      </a:defRPr>
    </a:lvl3pPr>
    <a:lvl4pPr marL="1371600" algn="l" rtl="0" fontAlgn="base">
      <a:spcBef>
        <a:spcPct val="0"/>
      </a:spcBef>
      <a:spcAft>
        <a:spcPct val="0"/>
      </a:spcAft>
      <a:defRPr kern="1200">
        <a:solidFill>
          <a:schemeClr val="tx1"/>
        </a:solidFill>
        <a:latin typeface="Arial" charset="0"/>
        <a:ea typeface="SimSun" pitchFamily="2" charset="-122"/>
        <a:cs typeface="+mn-cs"/>
      </a:defRPr>
    </a:lvl4pPr>
    <a:lvl5pPr marL="1828800" algn="l" rtl="0" fontAlgn="base">
      <a:spcBef>
        <a:spcPct val="0"/>
      </a:spcBef>
      <a:spcAft>
        <a:spcPct val="0"/>
      </a:spcAft>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CC"/>
    <a:srgbClr val="99CCFF"/>
    <a:srgbClr val="FF0000"/>
    <a:srgbClr val="3399FF"/>
    <a:srgbClr val="FFFF00"/>
    <a:srgbClr val="FF33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8" autoAdjust="0"/>
    <p:restoredTop sz="94697" autoAdjust="0"/>
  </p:normalViewPr>
  <p:slideViewPr>
    <p:cSldViewPr snapToGrid="0">
      <p:cViewPr>
        <p:scale>
          <a:sx n="100" d="100"/>
          <a:sy n="100" d="100"/>
        </p:scale>
        <p:origin x="-1074"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SIC\SIC%20measurement\20111013%20MgB2-2%20XiaoXing%20Xi\20111013%20MgB2-2%20XiaoXing%20X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035434429384094"/>
          <c:y val="2.8286010983820966E-2"/>
          <c:w val="0.87740853211631464"/>
          <c:h val="0.86999560682907395"/>
        </c:manualLayout>
      </c:layout>
      <c:scatterChart>
        <c:scatterStyle val="lineMarker"/>
        <c:ser>
          <c:idx val="0"/>
          <c:order val="0"/>
          <c:spPr>
            <a:ln w="28575">
              <a:noFill/>
            </a:ln>
          </c:spPr>
          <c:marker>
            <c:symbol val="x"/>
            <c:size val="7"/>
            <c:spPr>
              <a:solidFill>
                <a:srgbClr val="FF00FF"/>
              </a:solidFill>
              <a:ln>
                <a:solidFill>
                  <a:srgbClr val="FF00FF"/>
                </a:solidFill>
                <a:prstDash val="solid"/>
              </a:ln>
            </c:spPr>
          </c:marker>
          <c:errBars>
            <c:errDir val="y"/>
            <c:errBarType val="both"/>
            <c:errValType val="cust"/>
            <c:plus>
              <c:numRef>
                <c:f>'D:\SIC\SIC measurement\20090902 LG Nb brazed on Cu\[20090902 Rs vs T results for LG Nb brazed on Cu.xls]SuperFit'!$C$2:$C$16</c:f>
                <c:numCache>
                  <c:formatCode>General</c:formatCode>
                  <c:ptCount val="15"/>
                  <c:pt idx="0">
                    <c:v>0.19600000000000029</c:v>
                  </c:pt>
                  <c:pt idx="1">
                    <c:v>0.45500000000000002</c:v>
                  </c:pt>
                  <c:pt idx="2">
                    <c:v>0.17100000000000001</c:v>
                  </c:pt>
                  <c:pt idx="3">
                    <c:v>6.1000000000000033E-2</c:v>
                  </c:pt>
                  <c:pt idx="4">
                    <c:v>4.7000000000000097E-2</c:v>
                  </c:pt>
                  <c:pt idx="5">
                    <c:v>0.43000000000000038</c:v>
                  </c:pt>
                  <c:pt idx="6">
                    <c:v>0.26700000000000002</c:v>
                  </c:pt>
                  <c:pt idx="7">
                    <c:v>1.2189999999999952</c:v>
                  </c:pt>
                  <c:pt idx="8">
                    <c:v>2.2869999999999999</c:v>
                  </c:pt>
                  <c:pt idx="9">
                    <c:v>1.5409999999999957</c:v>
                  </c:pt>
                  <c:pt idx="10">
                    <c:v>1.079</c:v>
                  </c:pt>
                  <c:pt idx="11">
                    <c:v>8.8980000000000015</c:v>
                  </c:pt>
                  <c:pt idx="12">
                    <c:v>12.159000000000002</c:v>
                  </c:pt>
                  <c:pt idx="13">
                    <c:v>51.182000000000002</c:v>
                  </c:pt>
                  <c:pt idx="14">
                    <c:v>60.948</c:v>
                  </c:pt>
                </c:numCache>
              </c:numRef>
            </c:plus>
            <c:minus>
              <c:numRef>
                <c:f>'D:\SIC\SIC measurement\20090902 LG Nb brazed on Cu\[20090902 Rs vs T results for LG Nb brazed on Cu.xls]SuperFit'!$C$2:$C$16</c:f>
                <c:numCache>
                  <c:formatCode>General</c:formatCode>
                  <c:ptCount val="15"/>
                  <c:pt idx="0">
                    <c:v>0.19600000000000029</c:v>
                  </c:pt>
                  <c:pt idx="1">
                    <c:v>0.45500000000000002</c:v>
                  </c:pt>
                  <c:pt idx="2">
                    <c:v>0.17100000000000001</c:v>
                  </c:pt>
                  <c:pt idx="3">
                    <c:v>6.1000000000000033E-2</c:v>
                  </c:pt>
                  <c:pt idx="4">
                    <c:v>4.7000000000000097E-2</c:v>
                  </c:pt>
                  <c:pt idx="5">
                    <c:v>0.43000000000000038</c:v>
                  </c:pt>
                  <c:pt idx="6">
                    <c:v>0.26700000000000002</c:v>
                  </c:pt>
                  <c:pt idx="7">
                    <c:v>1.2189999999999952</c:v>
                  </c:pt>
                  <c:pt idx="8">
                    <c:v>2.2869999999999999</c:v>
                  </c:pt>
                  <c:pt idx="9">
                    <c:v>1.5409999999999957</c:v>
                  </c:pt>
                  <c:pt idx="10">
                    <c:v>1.079</c:v>
                  </c:pt>
                  <c:pt idx="11">
                    <c:v>8.8980000000000015</c:v>
                  </c:pt>
                  <c:pt idx="12">
                    <c:v>12.159000000000002</c:v>
                  </c:pt>
                  <c:pt idx="13">
                    <c:v>51.182000000000002</c:v>
                  </c:pt>
                  <c:pt idx="14">
                    <c:v>60.948</c:v>
                  </c:pt>
                </c:numCache>
              </c:numRef>
            </c:minus>
            <c:spPr>
              <a:ln w="12700">
                <a:solidFill>
                  <a:srgbClr val="FF00FF"/>
                </a:solidFill>
                <a:prstDash val="solid"/>
              </a:ln>
            </c:spPr>
          </c:errBars>
          <c:xVal>
            <c:numRef>
              <c:f>'D:\SIC\SIC measurement\20111007 MgB2 XiaoXing Xi\[20111010 MgB2 XiaoXing Xi.xls]BCPNbvsMgB2'!$G$2:$G$16</c:f>
              <c:numCache>
                <c:formatCode>General</c:formatCode>
                <c:ptCount val="15"/>
                <c:pt idx="0">
                  <c:v>0.22678185745140464</c:v>
                </c:pt>
                <c:pt idx="1">
                  <c:v>0.26997840172786408</c:v>
                </c:pt>
                <c:pt idx="2">
                  <c:v>0.28077753779697628</c:v>
                </c:pt>
                <c:pt idx="3">
                  <c:v>0.32397408207343564</c:v>
                </c:pt>
                <c:pt idx="4">
                  <c:v>0.37796976241900826</c:v>
                </c:pt>
                <c:pt idx="5">
                  <c:v>0.43196544276457882</c:v>
                </c:pt>
                <c:pt idx="6">
                  <c:v>0.48596112311015138</c:v>
                </c:pt>
                <c:pt idx="7">
                  <c:v>0.53995680345572361</c:v>
                </c:pt>
                <c:pt idx="8">
                  <c:v>0.5939524838012944</c:v>
                </c:pt>
                <c:pt idx="9">
                  <c:v>0.64794816414686862</c:v>
                </c:pt>
                <c:pt idx="10">
                  <c:v>0.70194384449244063</c:v>
                </c:pt>
                <c:pt idx="11">
                  <c:v>0.75593952483801363</c:v>
                </c:pt>
                <c:pt idx="12">
                  <c:v>0.80993520518358886</c:v>
                </c:pt>
                <c:pt idx="13">
                  <c:v>0.86393088552915764</c:v>
                </c:pt>
                <c:pt idx="14">
                  <c:v>0.91792656587472787</c:v>
                </c:pt>
              </c:numCache>
            </c:numRef>
          </c:xVal>
          <c:yVal>
            <c:numRef>
              <c:f>'D:\SIC\SIC measurement\20111007 MgB2 XiaoXing Xi\[20111010 MgB2 XiaoXing Xi.xls]BCPNbvsMgB2'!$B$2:$B$16</c:f>
              <c:numCache>
                <c:formatCode>General</c:formatCode>
                <c:ptCount val="15"/>
                <c:pt idx="0">
                  <c:v>1.839</c:v>
                </c:pt>
                <c:pt idx="1">
                  <c:v>2.8739999999999997</c:v>
                </c:pt>
                <c:pt idx="2">
                  <c:v>3.1589999999999998</c:v>
                </c:pt>
                <c:pt idx="3">
                  <c:v>5.1029999999999855</c:v>
                </c:pt>
                <c:pt idx="4">
                  <c:v>9.1870000000000012</c:v>
                </c:pt>
                <c:pt idx="5">
                  <c:v>14.979000000000006</c:v>
                </c:pt>
                <c:pt idx="6">
                  <c:v>22.975999999999935</c:v>
                </c:pt>
                <c:pt idx="7">
                  <c:v>34.4</c:v>
                </c:pt>
                <c:pt idx="8">
                  <c:v>50.693000000000012</c:v>
                </c:pt>
                <c:pt idx="9">
                  <c:v>70.114000000000004</c:v>
                </c:pt>
                <c:pt idx="10">
                  <c:v>98.998999999999995</c:v>
                </c:pt>
                <c:pt idx="11">
                  <c:v>152.94200000000001</c:v>
                </c:pt>
                <c:pt idx="12">
                  <c:v>228.31200000000001</c:v>
                </c:pt>
                <c:pt idx="13">
                  <c:v>390.04</c:v>
                </c:pt>
                <c:pt idx="14">
                  <c:v>738.50699999999949</c:v>
                </c:pt>
              </c:numCache>
            </c:numRef>
          </c:yVal>
        </c:ser>
        <c:ser>
          <c:idx val="1"/>
          <c:order val="1"/>
          <c:spPr>
            <a:ln w="12700">
              <a:solidFill>
                <a:srgbClr val="800080"/>
              </a:solidFill>
              <a:prstDash val="solid"/>
            </a:ln>
          </c:spPr>
          <c:marker>
            <c:symbol val="none"/>
          </c:marker>
          <c:xVal>
            <c:numRef>
              <c:f>'D:\SIC\SIC measurement\20111007 MgB2 XiaoXing Xi\[20111010 MgB2 XiaoXing Xi.xls]BCPNbvsMgB2'!$G$2:$G$16</c:f>
              <c:numCache>
                <c:formatCode>General</c:formatCode>
                <c:ptCount val="15"/>
                <c:pt idx="0">
                  <c:v>0.22678185745140464</c:v>
                </c:pt>
                <c:pt idx="1">
                  <c:v>0.26997840172786408</c:v>
                </c:pt>
                <c:pt idx="2">
                  <c:v>0.28077753779697628</c:v>
                </c:pt>
                <c:pt idx="3">
                  <c:v>0.32397408207343564</c:v>
                </c:pt>
                <c:pt idx="4">
                  <c:v>0.37796976241900826</c:v>
                </c:pt>
                <c:pt idx="5">
                  <c:v>0.43196544276457882</c:v>
                </c:pt>
                <c:pt idx="6">
                  <c:v>0.48596112311015138</c:v>
                </c:pt>
                <c:pt idx="7">
                  <c:v>0.53995680345572361</c:v>
                </c:pt>
                <c:pt idx="8">
                  <c:v>0.5939524838012944</c:v>
                </c:pt>
                <c:pt idx="9">
                  <c:v>0.64794816414686862</c:v>
                </c:pt>
                <c:pt idx="10">
                  <c:v>0.70194384449244063</c:v>
                </c:pt>
                <c:pt idx="11">
                  <c:v>0.75593952483801363</c:v>
                </c:pt>
                <c:pt idx="12">
                  <c:v>0.80993520518358886</c:v>
                </c:pt>
                <c:pt idx="13">
                  <c:v>0.86393088552915764</c:v>
                </c:pt>
                <c:pt idx="14">
                  <c:v>0.91792656587472787</c:v>
                </c:pt>
              </c:numCache>
            </c:numRef>
          </c:xVal>
          <c:yVal>
            <c:numRef>
              <c:f>'D:\SIC\SIC measurement\20111007 MgB2 XiaoXing Xi\[20111010 MgB2 XiaoXing Xi.xls]BCPNbvsMgB2'!$D$2:$D$16</c:f>
              <c:numCache>
                <c:formatCode>General</c:formatCode>
                <c:ptCount val="15"/>
                <c:pt idx="0">
                  <c:v>1.9002699999999983</c:v>
                </c:pt>
                <c:pt idx="1">
                  <c:v>2.7644499999999987</c:v>
                </c:pt>
                <c:pt idx="2">
                  <c:v>3.104930000000008</c:v>
                </c:pt>
                <c:pt idx="3">
                  <c:v>5.0807099999999998</c:v>
                </c:pt>
                <c:pt idx="4">
                  <c:v>9.1381399999999999</c:v>
                </c:pt>
                <c:pt idx="5">
                  <c:v>15.222</c:v>
                </c:pt>
                <c:pt idx="6">
                  <c:v>23.671300000000031</c:v>
                </c:pt>
                <c:pt idx="7">
                  <c:v>35.059100000000001</c:v>
                </c:pt>
                <c:pt idx="8">
                  <c:v>50.411499999999997</c:v>
                </c:pt>
                <c:pt idx="9">
                  <c:v>71.57859999999998</c:v>
                </c:pt>
                <c:pt idx="10">
                  <c:v>102.003</c:v>
                </c:pt>
                <c:pt idx="11">
                  <c:v>148.54000000000002</c:v>
                </c:pt>
                <c:pt idx="12">
                  <c:v>226.441</c:v>
                </c:pt>
                <c:pt idx="13">
                  <c:v>375.87799999999999</c:v>
                </c:pt>
                <c:pt idx="14">
                  <c:v>736.649</c:v>
                </c:pt>
              </c:numCache>
            </c:numRef>
          </c:yVal>
        </c:ser>
        <c:ser>
          <c:idx val="2"/>
          <c:order val="2"/>
          <c:spPr>
            <a:ln w="6350">
              <a:solidFill>
                <a:srgbClr val="0000FF"/>
              </a:solidFill>
              <a:prstDash val="solid"/>
            </a:ln>
          </c:spPr>
          <c:marker>
            <c:symbol val="none"/>
          </c:marker>
          <c:xVal>
            <c:numRef>
              <c:f>'D:\SIC\SIC measurement\20111007 MgB2 XiaoXing Xi\[20111010 MgB2 XiaoXing Xi.xls]BCPNbvsMgB2'!$G$2:$G$16</c:f>
              <c:numCache>
                <c:formatCode>General</c:formatCode>
                <c:ptCount val="15"/>
                <c:pt idx="0">
                  <c:v>0.22678185745140464</c:v>
                </c:pt>
                <c:pt idx="1">
                  <c:v>0.26997840172786408</c:v>
                </c:pt>
                <c:pt idx="2">
                  <c:v>0.28077753779697628</c:v>
                </c:pt>
                <c:pt idx="3">
                  <c:v>0.32397408207343564</c:v>
                </c:pt>
                <c:pt idx="4">
                  <c:v>0.37796976241900826</c:v>
                </c:pt>
                <c:pt idx="5">
                  <c:v>0.43196544276457882</c:v>
                </c:pt>
                <c:pt idx="6">
                  <c:v>0.48596112311015138</c:v>
                </c:pt>
                <c:pt idx="7">
                  <c:v>0.53995680345572361</c:v>
                </c:pt>
                <c:pt idx="8">
                  <c:v>0.5939524838012944</c:v>
                </c:pt>
                <c:pt idx="9">
                  <c:v>0.64794816414686862</c:v>
                </c:pt>
                <c:pt idx="10">
                  <c:v>0.70194384449244063</c:v>
                </c:pt>
                <c:pt idx="11">
                  <c:v>0.75593952483801363</c:v>
                </c:pt>
                <c:pt idx="12">
                  <c:v>0.80993520518358886</c:v>
                </c:pt>
                <c:pt idx="13">
                  <c:v>0.86393088552915764</c:v>
                </c:pt>
                <c:pt idx="14">
                  <c:v>0.91792656587472787</c:v>
                </c:pt>
              </c:numCache>
            </c:numRef>
          </c:xVal>
          <c:yVal>
            <c:numRef>
              <c:f>'D:\SIC\SIC measurement\20111007 MgB2 XiaoXing Xi\[20111010 MgB2 XiaoXing Xi.xls]BCPNbvsMgB2'!$E$2:$E$16</c:f>
              <c:numCache>
                <c:formatCode>General</c:formatCode>
                <c:ptCount val="15"/>
                <c:pt idx="0">
                  <c:v>0.36227000000000031</c:v>
                </c:pt>
                <c:pt idx="1">
                  <c:v>1.2264499999999996</c:v>
                </c:pt>
                <c:pt idx="2">
                  <c:v>1.5669299999999959</c:v>
                </c:pt>
                <c:pt idx="3">
                  <c:v>3.5427099999999987</c:v>
                </c:pt>
                <c:pt idx="4">
                  <c:v>7.6001399999999855</c:v>
                </c:pt>
                <c:pt idx="5">
                  <c:v>13.684000000000001</c:v>
                </c:pt>
                <c:pt idx="6">
                  <c:v>22.13330000000003</c:v>
                </c:pt>
                <c:pt idx="7">
                  <c:v>33.521100000000011</c:v>
                </c:pt>
                <c:pt idx="8">
                  <c:v>48.8735</c:v>
                </c:pt>
                <c:pt idx="9">
                  <c:v>70.040600000000026</c:v>
                </c:pt>
                <c:pt idx="10">
                  <c:v>100.465</c:v>
                </c:pt>
                <c:pt idx="11">
                  <c:v>147.00200000000001</c:v>
                </c:pt>
                <c:pt idx="12">
                  <c:v>224.90300000000002</c:v>
                </c:pt>
                <c:pt idx="13">
                  <c:v>374.34000000000032</c:v>
                </c:pt>
                <c:pt idx="14">
                  <c:v>735.11099999999999</c:v>
                </c:pt>
              </c:numCache>
            </c:numRef>
          </c:yVal>
          <c:smooth val="1"/>
        </c:ser>
        <c:ser>
          <c:idx val="3"/>
          <c:order val="3"/>
          <c:spPr>
            <a:ln w="28575">
              <a:noFill/>
            </a:ln>
          </c:spPr>
          <c:marker>
            <c:symbol val="circle"/>
            <c:size val="5"/>
          </c:marker>
          <c:errBars>
            <c:errDir val="y"/>
            <c:errBarType val="both"/>
            <c:errValType val="cust"/>
            <c:plus>
              <c:numRef>
                <c:f>'D:\SIC\SIC measurement\20111007 MgB2 XiaoXing Xi\[20111010 MgB2 XiaoXing Xi.xls]BCPNbvsMgB2'!$C$57:$C$83</c:f>
                <c:numCache>
                  <c:formatCode>General</c:formatCode>
                  <c:ptCount val="27"/>
                  <c:pt idx="0">
                    <c:v>4.7309999999999999</c:v>
                  </c:pt>
                  <c:pt idx="1">
                    <c:v>9.5680000000000014</c:v>
                  </c:pt>
                  <c:pt idx="2">
                    <c:v>0.93200000000000005</c:v>
                  </c:pt>
                  <c:pt idx="3">
                    <c:v>1.9109999999999976</c:v>
                  </c:pt>
                  <c:pt idx="4">
                    <c:v>2.7709999999999999</c:v>
                  </c:pt>
                  <c:pt idx="5">
                    <c:v>0.88400000000000101</c:v>
                  </c:pt>
                  <c:pt idx="6">
                    <c:v>13.935</c:v>
                  </c:pt>
                  <c:pt idx="7">
                    <c:v>9.4240000000000013</c:v>
                  </c:pt>
                  <c:pt idx="8">
                    <c:v>1.2909999999999957</c:v>
                  </c:pt>
                  <c:pt idx="9">
                    <c:v>7.0279999999999845</c:v>
                  </c:pt>
                  <c:pt idx="10">
                    <c:v>13.365000000000036</c:v>
                  </c:pt>
                  <c:pt idx="11">
                    <c:v>23.754999999999999</c:v>
                  </c:pt>
                  <c:pt idx="12">
                    <c:v>10.011000000000001</c:v>
                  </c:pt>
                  <c:pt idx="13">
                    <c:v>9.141</c:v>
                  </c:pt>
                  <c:pt idx="14">
                    <c:v>7.5960000000000001</c:v>
                  </c:pt>
                  <c:pt idx="15">
                    <c:v>6.452</c:v>
                  </c:pt>
                  <c:pt idx="16">
                    <c:v>16.702999999999989</c:v>
                  </c:pt>
                  <c:pt idx="17">
                    <c:v>0.44900000000000051</c:v>
                  </c:pt>
                  <c:pt idx="18">
                    <c:v>7.2960000000000003</c:v>
                  </c:pt>
                  <c:pt idx="19">
                    <c:v>3.4499999999999997</c:v>
                  </c:pt>
                  <c:pt idx="20">
                    <c:v>1.083</c:v>
                  </c:pt>
                  <c:pt idx="21">
                    <c:v>13.885000000000026</c:v>
                  </c:pt>
                  <c:pt idx="22">
                    <c:v>6.1029999999999855</c:v>
                  </c:pt>
                  <c:pt idx="23">
                    <c:v>14.898</c:v>
                  </c:pt>
                  <c:pt idx="24">
                    <c:v>9.7780000000000005</c:v>
                  </c:pt>
                  <c:pt idx="25">
                    <c:v>211.2</c:v>
                  </c:pt>
                  <c:pt idx="26">
                    <c:v>5193.5460000000003</c:v>
                  </c:pt>
                </c:numCache>
              </c:numRef>
            </c:plus>
            <c:minus>
              <c:numRef>
                <c:f>'D:\SIC\SIC measurement\20111007 MgB2 XiaoXing Xi\[20111010 MgB2 XiaoXing Xi.xls]BCPNbvsMgB2'!$C$57:$C$83</c:f>
                <c:numCache>
                  <c:formatCode>General</c:formatCode>
                  <c:ptCount val="27"/>
                  <c:pt idx="0">
                    <c:v>4.7309999999999999</c:v>
                  </c:pt>
                  <c:pt idx="1">
                    <c:v>9.5680000000000014</c:v>
                  </c:pt>
                  <c:pt idx="2">
                    <c:v>0.93200000000000005</c:v>
                  </c:pt>
                  <c:pt idx="3">
                    <c:v>1.9109999999999976</c:v>
                  </c:pt>
                  <c:pt idx="4">
                    <c:v>2.7709999999999999</c:v>
                  </c:pt>
                  <c:pt idx="5">
                    <c:v>0.88400000000000101</c:v>
                  </c:pt>
                  <c:pt idx="6">
                    <c:v>13.935</c:v>
                  </c:pt>
                  <c:pt idx="7">
                    <c:v>9.4240000000000013</c:v>
                  </c:pt>
                  <c:pt idx="8">
                    <c:v>1.2909999999999957</c:v>
                  </c:pt>
                  <c:pt idx="9">
                    <c:v>7.0279999999999845</c:v>
                  </c:pt>
                  <c:pt idx="10">
                    <c:v>13.365000000000036</c:v>
                  </c:pt>
                  <c:pt idx="11">
                    <c:v>23.754999999999999</c:v>
                  </c:pt>
                  <c:pt idx="12">
                    <c:v>10.011000000000001</c:v>
                  </c:pt>
                  <c:pt idx="13">
                    <c:v>9.141</c:v>
                  </c:pt>
                  <c:pt idx="14">
                    <c:v>7.5960000000000001</c:v>
                  </c:pt>
                  <c:pt idx="15">
                    <c:v>6.452</c:v>
                  </c:pt>
                  <c:pt idx="16">
                    <c:v>16.702999999999989</c:v>
                  </c:pt>
                  <c:pt idx="17">
                    <c:v>0.44900000000000051</c:v>
                  </c:pt>
                  <c:pt idx="18">
                    <c:v>7.2960000000000003</c:v>
                  </c:pt>
                  <c:pt idx="19">
                    <c:v>3.4499999999999997</c:v>
                  </c:pt>
                  <c:pt idx="20">
                    <c:v>1.083</c:v>
                  </c:pt>
                  <c:pt idx="21">
                    <c:v>13.885000000000026</c:v>
                  </c:pt>
                  <c:pt idx="22">
                    <c:v>6.1029999999999855</c:v>
                  </c:pt>
                  <c:pt idx="23">
                    <c:v>14.898</c:v>
                  </c:pt>
                  <c:pt idx="24">
                    <c:v>9.7780000000000005</c:v>
                  </c:pt>
                  <c:pt idx="25">
                    <c:v>211.2</c:v>
                  </c:pt>
                  <c:pt idx="26">
                    <c:v>5193.5460000000003</c:v>
                  </c:pt>
                </c:numCache>
              </c:numRef>
            </c:minus>
          </c:errBars>
          <c:xVal>
            <c:numRef>
              <c:f>'D:\SIC\SIC measurement\20111007 MgB2 XiaoXing Xi\[20111010 MgB2 XiaoXing Xi.xls]BCPNbvsMgB2'!$D$57:$D$83</c:f>
              <c:numCache>
                <c:formatCode>General</c:formatCode>
                <c:ptCount val="27"/>
                <c:pt idx="0">
                  <c:v>5.7888040712468274E-2</c:v>
                </c:pt>
                <c:pt idx="1">
                  <c:v>5.9134860050890824E-2</c:v>
                </c:pt>
                <c:pt idx="2">
                  <c:v>8.7608142493638727E-2</c:v>
                </c:pt>
                <c:pt idx="3">
                  <c:v>0.10178117048346103</c:v>
                </c:pt>
                <c:pt idx="4">
                  <c:v>0.114503816793893</c:v>
                </c:pt>
                <c:pt idx="5">
                  <c:v>0.114503816793893</c:v>
                </c:pt>
                <c:pt idx="6">
                  <c:v>0.12722646310432628</c:v>
                </c:pt>
                <c:pt idx="7">
                  <c:v>0.15267175572519084</c:v>
                </c:pt>
                <c:pt idx="8">
                  <c:v>0.17811704834605599</c:v>
                </c:pt>
                <c:pt idx="9">
                  <c:v>0.17811704834605599</c:v>
                </c:pt>
                <c:pt idx="10">
                  <c:v>0.17811704834605599</c:v>
                </c:pt>
                <c:pt idx="11">
                  <c:v>0.17811704834605599</c:v>
                </c:pt>
                <c:pt idx="12">
                  <c:v>0.17811704834605599</c:v>
                </c:pt>
                <c:pt idx="13">
                  <c:v>0.21628498727735437</c:v>
                </c:pt>
                <c:pt idx="14">
                  <c:v>0.25445292620865251</c:v>
                </c:pt>
                <c:pt idx="15">
                  <c:v>0.3053435114503818</c:v>
                </c:pt>
                <c:pt idx="16">
                  <c:v>0.35623409669211176</c:v>
                </c:pt>
                <c:pt idx="17">
                  <c:v>0.43183206106870375</c:v>
                </c:pt>
                <c:pt idx="18">
                  <c:v>5.3638676844783961E-2</c:v>
                </c:pt>
                <c:pt idx="19">
                  <c:v>6.3587786259542187E-2</c:v>
                </c:pt>
                <c:pt idx="20">
                  <c:v>5.7913486005089318E-2</c:v>
                </c:pt>
                <c:pt idx="21">
                  <c:v>0.50885496183205803</c:v>
                </c:pt>
                <c:pt idx="22">
                  <c:v>0.61119592875318374</c:v>
                </c:pt>
                <c:pt idx="23">
                  <c:v>0.71139949109414991</c:v>
                </c:pt>
                <c:pt idx="24">
                  <c:v>0.81272264631043489</c:v>
                </c:pt>
                <c:pt idx="25">
                  <c:v>0.91272264631043265</c:v>
                </c:pt>
                <c:pt idx="26">
                  <c:v>0.95918575063613265</c:v>
                </c:pt>
              </c:numCache>
            </c:numRef>
          </c:xVal>
          <c:yVal>
            <c:numRef>
              <c:f>'D:\SIC\SIC measurement\20111007 MgB2 XiaoXing Xi\[20111010 MgB2 XiaoXing Xi.xls]BCPNbvsMgB2'!$B$57:$B$83</c:f>
              <c:numCache>
                <c:formatCode>General</c:formatCode>
                <c:ptCount val="27"/>
                <c:pt idx="0">
                  <c:v>19.62</c:v>
                </c:pt>
                <c:pt idx="1">
                  <c:v>23.341999999999999</c:v>
                </c:pt>
                <c:pt idx="2">
                  <c:v>29.725999999999935</c:v>
                </c:pt>
                <c:pt idx="3">
                  <c:v>34.981000000000002</c:v>
                </c:pt>
                <c:pt idx="4">
                  <c:v>37.56</c:v>
                </c:pt>
                <c:pt idx="5">
                  <c:v>34.450999999999993</c:v>
                </c:pt>
                <c:pt idx="6">
                  <c:v>48.541000000000004</c:v>
                </c:pt>
                <c:pt idx="7">
                  <c:v>52.753</c:v>
                </c:pt>
                <c:pt idx="8">
                  <c:v>45.494</c:v>
                </c:pt>
                <c:pt idx="9">
                  <c:v>51.745000000000012</c:v>
                </c:pt>
                <c:pt idx="10">
                  <c:v>55.989000000000004</c:v>
                </c:pt>
                <c:pt idx="11">
                  <c:v>63.726000000000013</c:v>
                </c:pt>
                <c:pt idx="12">
                  <c:v>73.361999999999995</c:v>
                </c:pt>
                <c:pt idx="13">
                  <c:v>58.286000000000001</c:v>
                </c:pt>
                <c:pt idx="14">
                  <c:v>66.887999999999991</c:v>
                </c:pt>
                <c:pt idx="15">
                  <c:v>81.334000000000003</c:v>
                </c:pt>
                <c:pt idx="16">
                  <c:v>97.891999999999996</c:v>
                </c:pt>
                <c:pt idx="17">
                  <c:v>103.871</c:v>
                </c:pt>
                <c:pt idx="18">
                  <c:v>20.905999999999924</c:v>
                </c:pt>
                <c:pt idx="19">
                  <c:v>20.135000000000005</c:v>
                </c:pt>
                <c:pt idx="20">
                  <c:v>18.611000000000072</c:v>
                </c:pt>
                <c:pt idx="21">
                  <c:v>114.139</c:v>
                </c:pt>
                <c:pt idx="22">
                  <c:v>174.28100000000001</c:v>
                </c:pt>
                <c:pt idx="23">
                  <c:v>345.27699999999868</c:v>
                </c:pt>
                <c:pt idx="24">
                  <c:v>748.05699999999797</c:v>
                </c:pt>
                <c:pt idx="25">
                  <c:v>1939.7339999999999</c:v>
                </c:pt>
                <c:pt idx="26">
                  <c:v>7493.3990000000003</c:v>
                </c:pt>
              </c:numCache>
            </c:numRef>
          </c:yVal>
        </c:ser>
        <c:ser>
          <c:idx val="4"/>
          <c:order val="4"/>
          <c:spPr>
            <a:ln w="28575">
              <a:noFill/>
            </a:ln>
          </c:spPr>
          <c:marker>
            <c:symbol val="diamond"/>
            <c:size val="5"/>
          </c:marker>
          <c:errBars>
            <c:errDir val="y"/>
            <c:errBarType val="both"/>
            <c:errValType val="cust"/>
            <c:plus>
              <c:numRef>
                <c:f>BCPNbvsMgB2!$D$2:$D$20</c:f>
                <c:numCache>
                  <c:formatCode>General</c:formatCode>
                  <c:ptCount val="19"/>
                  <c:pt idx="0">
                    <c:v>16.135999999999999</c:v>
                  </c:pt>
                  <c:pt idx="1">
                    <c:v>11.492000000000004</c:v>
                  </c:pt>
                  <c:pt idx="2">
                    <c:v>17.154000000000035</c:v>
                  </c:pt>
                  <c:pt idx="3">
                    <c:v>13.838000000000001</c:v>
                  </c:pt>
                  <c:pt idx="4">
                    <c:v>16.024000000000001</c:v>
                  </c:pt>
                  <c:pt idx="5">
                    <c:v>30.058</c:v>
                  </c:pt>
                  <c:pt idx="6">
                    <c:v>37.165000000000013</c:v>
                  </c:pt>
                  <c:pt idx="7">
                    <c:v>37.999000000000002</c:v>
                  </c:pt>
                  <c:pt idx="8">
                    <c:v>43.35</c:v>
                  </c:pt>
                  <c:pt idx="9">
                    <c:v>72.60799999999999</c:v>
                  </c:pt>
                  <c:pt idx="10">
                    <c:v>67.277000000000001</c:v>
                  </c:pt>
                  <c:pt idx="11">
                    <c:v>35.298000000000144</c:v>
                  </c:pt>
                  <c:pt idx="12">
                    <c:v>1.125</c:v>
                  </c:pt>
                  <c:pt idx="13">
                    <c:v>7.3259999999999845</c:v>
                  </c:pt>
                  <c:pt idx="14">
                    <c:v>29.672000000000001</c:v>
                  </c:pt>
                  <c:pt idx="15">
                    <c:v>100.25700000000002</c:v>
                  </c:pt>
                  <c:pt idx="16">
                    <c:v>19.597999999999999</c:v>
                  </c:pt>
                  <c:pt idx="17">
                    <c:v>161.768</c:v>
                  </c:pt>
                  <c:pt idx="18">
                    <c:v>1580.1529999999998</c:v>
                  </c:pt>
                </c:numCache>
              </c:numRef>
            </c:plus>
            <c:minus>
              <c:numRef>
                <c:f>BCPNbvsMgB2!$D$2:$D$20</c:f>
                <c:numCache>
                  <c:formatCode>General</c:formatCode>
                  <c:ptCount val="19"/>
                  <c:pt idx="0">
                    <c:v>16.135999999999999</c:v>
                  </c:pt>
                  <c:pt idx="1">
                    <c:v>11.492000000000004</c:v>
                  </c:pt>
                  <c:pt idx="2">
                    <c:v>17.154000000000035</c:v>
                  </c:pt>
                  <c:pt idx="3">
                    <c:v>13.838000000000001</c:v>
                  </c:pt>
                  <c:pt idx="4">
                    <c:v>16.024000000000001</c:v>
                  </c:pt>
                  <c:pt idx="5">
                    <c:v>30.058</c:v>
                  </c:pt>
                  <c:pt idx="6">
                    <c:v>37.165000000000013</c:v>
                  </c:pt>
                  <c:pt idx="7">
                    <c:v>37.999000000000002</c:v>
                  </c:pt>
                  <c:pt idx="8">
                    <c:v>43.35</c:v>
                  </c:pt>
                  <c:pt idx="9">
                    <c:v>72.60799999999999</c:v>
                  </c:pt>
                  <c:pt idx="10">
                    <c:v>67.277000000000001</c:v>
                  </c:pt>
                  <c:pt idx="11">
                    <c:v>35.298000000000144</c:v>
                  </c:pt>
                  <c:pt idx="12">
                    <c:v>1.125</c:v>
                  </c:pt>
                  <c:pt idx="13">
                    <c:v>7.3259999999999845</c:v>
                  </c:pt>
                  <c:pt idx="14">
                    <c:v>29.672000000000001</c:v>
                  </c:pt>
                  <c:pt idx="15">
                    <c:v>100.25700000000002</c:v>
                  </c:pt>
                  <c:pt idx="16">
                    <c:v>19.597999999999999</c:v>
                  </c:pt>
                  <c:pt idx="17">
                    <c:v>161.768</c:v>
                  </c:pt>
                  <c:pt idx="18">
                    <c:v>1580.1529999999998</c:v>
                  </c:pt>
                </c:numCache>
              </c:numRef>
            </c:minus>
            <c:spPr>
              <a:ln>
                <a:solidFill>
                  <a:srgbClr val="4BACC6">
                    <a:lumMod val="75000"/>
                  </a:srgbClr>
                </a:solidFill>
              </a:ln>
            </c:spPr>
          </c:errBars>
          <c:xVal>
            <c:numRef>
              <c:f>BCPNbvsMgB2!$B$2:$B$20</c:f>
              <c:numCache>
                <c:formatCode>General</c:formatCode>
                <c:ptCount val="19"/>
                <c:pt idx="0">
                  <c:v>5.7760814249364106E-2</c:v>
                </c:pt>
                <c:pt idx="1">
                  <c:v>5.938931297709938E-2</c:v>
                </c:pt>
                <c:pt idx="2">
                  <c:v>6.2798982188295327E-2</c:v>
                </c:pt>
                <c:pt idx="3">
                  <c:v>7.8117048346055984E-2</c:v>
                </c:pt>
                <c:pt idx="4">
                  <c:v>9.3129770992366842E-2</c:v>
                </c:pt>
                <c:pt idx="5">
                  <c:v>0.10648854961832058</c:v>
                </c:pt>
                <c:pt idx="6">
                  <c:v>0.12936386768447838</c:v>
                </c:pt>
                <c:pt idx="7">
                  <c:v>0.1652417302798988</c:v>
                </c:pt>
                <c:pt idx="8">
                  <c:v>0.20356234096692202</c:v>
                </c:pt>
                <c:pt idx="9">
                  <c:v>0.25445292620865251</c:v>
                </c:pt>
                <c:pt idx="10">
                  <c:v>0.25445292620865251</c:v>
                </c:pt>
                <c:pt idx="11">
                  <c:v>0.3053435114503818</c:v>
                </c:pt>
                <c:pt idx="12">
                  <c:v>0.35623409669211176</c:v>
                </c:pt>
                <c:pt idx="13">
                  <c:v>0.40712468193384527</c:v>
                </c:pt>
                <c:pt idx="14">
                  <c:v>0.45801526717557367</c:v>
                </c:pt>
                <c:pt idx="15">
                  <c:v>0.50890585241730502</c:v>
                </c:pt>
                <c:pt idx="16">
                  <c:v>0.6106870229007636</c:v>
                </c:pt>
                <c:pt idx="17">
                  <c:v>0.71246819338422396</c:v>
                </c:pt>
                <c:pt idx="18">
                  <c:v>0.86834605597964376</c:v>
                </c:pt>
              </c:numCache>
            </c:numRef>
          </c:xVal>
          <c:yVal>
            <c:numRef>
              <c:f>BCPNbvsMgB2!$C$2:$C$20</c:f>
              <c:numCache>
                <c:formatCode>General</c:formatCode>
                <c:ptCount val="19"/>
                <c:pt idx="0">
                  <c:v>25.55</c:v>
                </c:pt>
                <c:pt idx="1">
                  <c:v>30.699000000000005</c:v>
                </c:pt>
                <c:pt idx="2">
                  <c:v>30.43</c:v>
                </c:pt>
                <c:pt idx="3">
                  <c:v>39.836000000000006</c:v>
                </c:pt>
                <c:pt idx="4">
                  <c:v>49.443000000000005</c:v>
                </c:pt>
                <c:pt idx="5">
                  <c:v>55.192000000000128</c:v>
                </c:pt>
                <c:pt idx="6">
                  <c:v>65.176999999999978</c:v>
                </c:pt>
                <c:pt idx="7">
                  <c:v>78.632999999999981</c:v>
                </c:pt>
                <c:pt idx="8">
                  <c:v>79.218000000000004</c:v>
                </c:pt>
                <c:pt idx="9">
                  <c:v>88.418000000000006</c:v>
                </c:pt>
                <c:pt idx="10">
                  <c:v>86.492000000000004</c:v>
                </c:pt>
                <c:pt idx="11">
                  <c:v>126.473</c:v>
                </c:pt>
                <c:pt idx="12">
                  <c:v>154.947</c:v>
                </c:pt>
                <c:pt idx="13">
                  <c:v>173.94</c:v>
                </c:pt>
                <c:pt idx="14">
                  <c:v>187.66900000000001</c:v>
                </c:pt>
                <c:pt idx="15">
                  <c:v>235.696</c:v>
                </c:pt>
                <c:pt idx="16">
                  <c:v>296.78099999999893</c:v>
                </c:pt>
                <c:pt idx="17">
                  <c:v>595.26400000000001</c:v>
                </c:pt>
                <c:pt idx="18">
                  <c:v>1956.7629999999999</c:v>
                </c:pt>
              </c:numCache>
            </c:numRef>
          </c:yVal>
        </c:ser>
        <c:axId val="78183040"/>
        <c:axId val="88220416"/>
      </c:scatterChart>
      <c:valAx>
        <c:axId val="78183040"/>
        <c:scaling>
          <c:orientation val="minMax"/>
          <c:max val="1"/>
        </c:scaling>
        <c:axPos val="b"/>
        <c:minorGridlines/>
        <c:title>
          <c:tx>
            <c:rich>
              <a:bodyPr/>
              <a:lstStyle/>
              <a:p>
                <a:pPr>
                  <a:defRPr sz="1200" b="1" i="0" u="none" strike="noStrike" baseline="0">
                    <a:solidFill>
                      <a:srgbClr val="000000"/>
                    </a:solidFill>
                    <a:latin typeface="Arial Unicode MS"/>
                    <a:ea typeface="Arial Unicode MS"/>
                    <a:cs typeface="Arial Unicode MS"/>
                  </a:defRPr>
                </a:pPr>
                <a:r>
                  <a:rPr lang="en-US" sz="1200"/>
                  <a:t>T/Tc</a:t>
                </a:r>
              </a:p>
            </c:rich>
          </c:tx>
          <c:layout>
            <c:manualLayout>
              <c:xMode val="edge"/>
              <c:yMode val="edge"/>
              <c:x val="0.49514628954237172"/>
              <c:y val="0.92108051312092032"/>
            </c:manualLayout>
          </c:layout>
          <c:spPr>
            <a:noFill/>
            <a:ln w="25400">
              <a:noFill/>
            </a:ln>
          </c:spPr>
        </c:title>
        <c:numFmt formatCode="General" sourceLinked="0"/>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Unicode MS"/>
                <a:ea typeface="Arial Unicode MS"/>
                <a:cs typeface="Arial Unicode MS"/>
              </a:defRPr>
            </a:pPr>
            <a:endParaRPr lang="en-US"/>
          </a:p>
        </c:txPr>
        <c:crossAx val="88220416"/>
        <c:crossesAt val="0.1"/>
        <c:crossBetween val="midCat"/>
        <c:majorUnit val="0.2"/>
        <c:minorUnit val="0.2"/>
      </c:valAx>
      <c:valAx>
        <c:axId val="88220416"/>
        <c:scaling>
          <c:logBase val="10"/>
          <c:orientation val="minMax"/>
        </c:scaling>
        <c:axPos val="l"/>
        <c:majorGridlines>
          <c:spPr>
            <a:ln w="3175">
              <a:solidFill>
                <a:srgbClr val="000000"/>
              </a:solidFill>
              <a:prstDash val="solid"/>
            </a:ln>
          </c:spPr>
        </c:majorGridlines>
        <c:title>
          <c:tx>
            <c:rich>
              <a:bodyPr/>
              <a:lstStyle/>
              <a:p>
                <a:pPr>
                  <a:defRPr sz="1200" b="0" i="0" u="none" strike="noStrike" baseline="0">
                    <a:solidFill>
                      <a:srgbClr val="000000"/>
                    </a:solidFill>
                    <a:latin typeface="Calibri"/>
                    <a:ea typeface="Calibri"/>
                    <a:cs typeface="Calibri"/>
                  </a:defRPr>
                </a:pPr>
                <a:r>
                  <a:rPr lang="en-US" sz="1200" b="1" i="0" u="none" strike="noStrike" baseline="0">
                    <a:solidFill>
                      <a:srgbClr val="000000"/>
                    </a:solidFill>
                    <a:latin typeface="Arial Unicode MS"/>
                    <a:ea typeface="Arial Unicode MS"/>
                    <a:cs typeface="Arial Unicode MS"/>
                  </a:rPr>
                  <a:t>Rs[</a:t>
                </a:r>
                <a:r>
                  <a:rPr lang="el-GR" sz="1200" b="1" i="0" u="none" strike="noStrike" baseline="0">
                    <a:solidFill>
                      <a:srgbClr val="000000"/>
                    </a:solidFill>
                    <a:latin typeface="Arial Unicode MS"/>
                    <a:ea typeface="Arial Unicode MS"/>
                    <a:cs typeface="Arial Unicode MS"/>
                  </a:rPr>
                  <a:t>μΩ]</a:t>
                </a:r>
              </a:p>
            </c:rich>
          </c:tx>
          <c:layout>
            <c:manualLayout>
              <c:xMode val="edge"/>
              <c:yMode val="edge"/>
              <c:x val="1.6181229773462901E-3"/>
              <c:y val="0.39400653865635232"/>
            </c:manualLayout>
          </c:layout>
          <c:spPr>
            <a:noFill/>
            <a:ln w="25400">
              <a:noFill/>
            </a:ln>
          </c:spPr>
        </c:title>
        <c:numFmt formatCode="#,##0" sourceLinked="0"/>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Unicode MS"/>
                <a:ea typeface="Arial Unicode MS"/>
                <a:cs typeface="Arial Unicode MS"/>
              </a:defRPr>
            </a:pPr>
            <a:endParaRPr lang="en-US"/>
          </a:p>
        </c:txPr>
        <c:crossAx val="78183040"/>
        <c:crosses val="autoZero"/>
        <c:crossBetween val="midCat"/>
      </c:valAx>
      <c:spPr>
        <a:noFill/>
        <a:ln w="25400">
          <a:noFill/>
        </a:ln>
      </c:spPr>
    </c:plotArea>
    <c:plotVisOnly val="1"/>
    <c:dispBlanksAs val="gap"/>
  </c:chart>
  <c:spPr>
    <a:noFill/>
    <a:ln w="3175">
      <a:noFill/>
      <a:prstDash val="solid"/>
    </a:ln>
  </c:spPr>
  <c:txPr>
    <a:bodyPr/>
    <a:lstStyle/>
    <a:p>
      <a:pPr>
        <a:defRPr sz="1200" b="0" i="0" u="none" strike="noStrike" baseline="0">
          <a:solidFill>
            <a:srgbClr val="000000"/>
          </a:solidFill>
          <a:latin typeface="宋体"/>
          <a:ea typeface="宋体"/>
          <a:cs typeface="宋体"/>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2AF1FF4-5236-4E6E-8D6E-C541AFD3160E}" type="datetimeFigureOut">
              <a:rPr lang="en-US"/>
              <a:pPr>
                <a:defRPr/>
              </a:pPr>
              <a:t>7/18/2012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5A13F02-4256-4A8C-B0A6-BA21E625BA16}" type="slidenum">
              <a:rPr lang="en-US"/>
              <a:pPr>
                <a:defRPr/>
              </a:pPr>
              <a:t>‹#›</a:t>
            </a:fld>
            <a:endParaRPr lang="en-US"/>
          </a:p>
        </p:txBody>
      </p:sp>
    </p:spTree>
    <p:extLst>
      <p:ext uri="{BB962C8B-B14F-4D97-AF65-F5344CB8AC3E}">
        <p14:creationId xmlns:p14="http://schemas.microsoft.com/office/powerpoint/2010/main" xmlns="" val="4212438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SimSun"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SimSun"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SimSun"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SimSun"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a:lstStyle/>
          <a:p>
            <a:fld id="{F1FAE53C-A073-4A5B-BFC2-C409ECFD028A}" type="slidenum">
              <a:rPr lang="en-US" smtClean="0"/>
              <a:pPr/>
              <a:t>12</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a:lstStyle/>
          <a:p>
            <a:fld id="{F1FAE53C-A073-4A5B-BFC2-C409ECFD028A}" type="slidenum">
              <a:rPr lang="en-US" smtClean="0"/>
              <a:pPr/>
              <a:t>13</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a:lstStyle/>
          <a:p>
            <a:fld id="{F1FAE53C-A073-4A5B-BFC2-C409ECFD028A}" type="slidenum">
              <a:rPr lang="en-US" smtClean="0"/>
              <a:pPr/>
              <a:t>14</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a:lstStyle/>
          <a:p>
            <a:fld id="{F1FAE53C-A073-4A5B-BFC2-C409ECFD028A}" type="slidenum">
              <a:rPr lang="en-US" smtClean="0"/>
              <a:pPr/>
              <a:t>15</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p:spPr>
      </p:sp>
      <p:sp>
        <p:nvSpPr>
          <p:cNvPr id="22531" name="备注占位符 2"/>
          <p:cNvSpPr>
            <a:spLocks noGrp="1"/>
          </p:cNvSpPr>
          <p:nvPr>
            <p:ph type="body" idx="1"/>
          </p:nvPr>
        </p:nvSpPr>
        <p:spPr bwMode="auto">
          <a:noFill/>
        </p:spPr>
        <p:txBody>
          <a:bodyPr/>
          <a:lstStyle/>
          <a:p>
            <a:pPr>
              <a:spcBef>
                <a:spcPct val="0"/>
              </a:spcBef>
            </a:pPr>
            <a:r>
              <a:rPr lang="en-US" smtClean="0">
                <a:ea typeface="宋体" pitchFamily="2" charset="-122"/>
              </a:rPr>
              <a:t>In fabricating multilayer films. We use sputtered MgO as our insulator material. The MgO insulating layer is deposited using an MgO target and sputtered with 200W RF power for 30min. Then the film will be transferred back to the HPCVD chamber to deposit a layer of MgB2 on top of it. Comparing with bottom film, the film grown on top of the MgO showed decreased Tc and RRR. The Tc 38.4 K is close to the film on single crystal MgO substrate. 3 layers of mgb2 have been successfully fabricated with MgO between each 2 films.</a:t>
            </a:r>
          </a:p>
        </p:txBody>
      </p:sp>
      <p:sp>
        <p:nvSpPr>
          <p:cNvPr id="225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9759FF-BF81-4697-8533-2458F1F9D9B6}" type="slidenum">
              <a:rPr lang="en-US">
                <a:ea typeface="宋体" pitchFamily="2" charset="-122"/>
              </a:rPr>
              <a:pPr fontAlgn="base">
                <a:spcBef>
                  <a:spcPct val="0"/>
                </a:spcBef>
                <a:spcAft>
                  <a:spcPct val="0"/>
                </a:spcAft>
              </a:pPr>
              <a:t>18</a:t>
            </a:fld>
            <a:endParaRPr lang="en-US">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p:spPr>
      </p:sp>
      <p:sp>
        <p:nvSpPr>
          <p:cNvPr id="22531" name="备注占位符 2"/>
          <p:cNvSpPr>
            <a:spLocks noGrp="1"/>
          </p:cNvSpPr>
          <p:nvPr>
            <p:ph type="body" idx="1"/>
          </p:nvPr>
        </p:nvSpPr>
        <p:spPr bwMode="auto">
          <a:noFill/>
        </p:spPr>
        <p:txBody>
          <a:bodyPr/>
          <a:lstStyle/>
          <a:p>
            <a:pPr>
              <a:spcBef>
                <a:spcPct val="0"/>
              </a:spcBef>
            </a:pPr>
            <a:r>
              <a:rPr lang="en-US" smtClean="0">
                <a:ea typeface="宋体" pitchFamily="2" charset="-122"/>
              </a:rPr>
              <a:t>In fabricating multilayer films. We use sputtered MgO as our insulator material. The MgO insulating layer is deposited using an MgO target and sputtered with 200W RF power for 30min. Then the film will be transferred back to the HPCVD chamber to deposit a layer of MgB2 on top of it. Comparing with bottom film, the film grown on top of the MgO showed decreased Tc and RRR. The Tc 38.4 K is close to the film on single crystal MgO substrate. 3 layers of mgb2 have been successfully fabricated with MgO between each 2 films.</a:t>
            </a:r>
          </a:p>
        </p:txBody>
      </p:sp>
      <p:sp>
        <p:nvSpPr>
          <p:cNvPr id="225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9759FF-BF81-4697-8533-2458F1F9D9B6}" type="slidenum">
              <a:rPr lang="en-US">
                <a:ea typeface="宋体" pitchFamily="2" charset="-122"/>
              </a:rPr>
              <a:pPr fontAlgn="base">
                <a:spcBef>
                  <a:spcPct val="0"/>
                </a:spcBef>
                <a:spcAft>
                  <a:spcPct val="0"/>
                </a:spcAft>
              </a:pPr>
              <a:t>20</a:t>
            </a:fld>
            <a:endParaRPr lang="en-US">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p:spPr>
      </p:sp>
      <p:sp>
        <p:nvSpPr>
          <p:cNvPr id="22531" name="备注占位符 2"/>
          <p:cNvSpPr>
            <a:spLocks noGrp="1"/>
          </p:cNvSpPr>
          <p:nvPr>
            <p:ph type="body" idx="1"/>
          </p:nvPr>
        </p:nvSpPr>
        <p:spPr bwMode="auto">
          <a:noFill/>
        </p:spPr>
        <p:txBody>
          <a:bodyPr/>
          <a:lstStyle/>
          <a:p>
            <a:pPr>
              <a:spcBef>
                <a:spcPct val="0"/>
              </a:spcBef>
            </a:pPr>
            <a:r>
              <a:rPr lang="en-US" smtClean="0">
                <a:ea typeface="宋体" pitchFamily="2" charset="-122"/>
              </a:rPr>
              <a:t>In fabricating multilayer films. We use sputtered MgO as our insulator material. The MgO insulating layer is deposited using an MgO target and sputtered with 200W RF power for 30min. Then the film will be transferred back to the HPCVD chamber to deposit a layer of MgB2 on top of it. Comparing with bottom film, the film grown on top of the MgO showed decreased Tc and RRR. The Tc 38.4 K is close to the film on single crystal MgO substrate. 3 layers of mgb2 have been successfully fabricated with MgO between each 2 films.</a:t>
            </a:r>
          </a:p>
        </p:txBody>
      </p:sp>
      <p:sp>
        <p:nvSpPr>
          <p:cNvPr id="225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9759FF-BF81-4697-8533-2458F1F9D9B6}" type="slidenum">
              <a:rPr lang="en-US">
                <a:ea typeface="宋体" pitchFamily="2" charset="-122"/>
              </a:rPr>
              <a:pPr fontAlgn="base">
                <a:spcBef>
                  <a:spcPct val="0"/>
                </a:spcBef>
                <a:spcAft>
                  <a:spcPct val="0"/>
                </a:spcAft>
              </a:pPr>
              <a:t>21</a:t>
            </a:fld>
            <a:endParaRPr lang="en-US">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p:spPr>
      </p:sp>
      <p:sp>
        <p:nvSpPr>
          <p:cNvPr id="22531" name="备注占位符 2"/>
          <p:cNvSpPr>
            <a:spLocks noGrp="1"/>
          </p:cNvSpPr>
          <p:nvPr>
            <p:ph type="body" idx="1"/>
          </p:nvPr>
        </p:nvSpPr>
        <p:spPr bwMode="auto">
          <a:noFill/>
        </p:spPr>
        <p:txBody>
          <a:bodyPr/>
          <a:lstStyle/>
          <a:p>
            <a:pPr>
              <a:spcBef>
                <a:spcPct val="0"/>
              </a:spcBef>
            </a:pPr>
            <a:r>
              <a:rPr lang="en-US" smtClean="0">
                <a:ea typeface="宋体" pitchFamily="2" charset="-122"/>
              </a:rPr>
              <a:t>In fabricating multilayer films. We use sputtered MgO as our insulator material. The MgO insulating layer is deposited using an MgO target and sputtered with 200W RF power for 30min. Then the film will be transferred back to the HPCVD chamber to deposit a layer of MgB2 on top of it. Comparing with bottom film, the film grown on top of the MgO showed decreased Tc and RRR. The Tc 38.4 K is close to the film on single crystal MgO substrate. 3 layers of mgb2 have been successfully fabricated with MgO between each 2 films.</a:t>
            </a:r>
          </a:p>
        </p:txBody>
      </p:sp>
      <p:sp>
        <p:nvSpPr>
          <p:cNvPr id="225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9759FF-BF81-4697-8533-2458F1F9D9B6}" type="slidenum">
              <a:rPr lang="en-US">
                <a:ea typeface="宋体" pitchFamily="2" charset="-122"/>
              </a:rPr>
              <a:pPr fontAlgn="base">
                <a:spcBef>
                  <a:spcPct val="0"/>
                </a:spcBef>
                <a:spcAft>
                  <a:spcPct val="0"/>
                </a:spcAft>
              </a:pPr>
              <a:t>23</a:t>
            </a:fld>
            <a:endParaRPr lang="en-US">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76803" name="Rectangle 3"/>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D6CA15-7B36-4BB1-A27E-1757DD1FEC19}" type="slidenum">
              <a:rPr lang="en-US" sz="1200"/>
              <a:pPr algn="r"/>
              <a:t>6</a:t>
            </a:fld>
            <a:endParaRPr lang="en-US" sz="120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300D4DC-9A49-4777-B6A4-0A353759E1DF}" type="slidenum">
              <a:rPr lang="en-US" sz="1200">
                <a:solidFill>
                  <a:srgbClr val="000000"/>
                </a:solidFill>
              </a:rPr>
              <a:pPr algn="r"/>
              <a:t>8</a:t>
            </a:fld>
            <a:endParaRPr lang="en-US" sz="1200">
              <a:solidFill>
                <a:srgbClr val="000000"/>
              </a:solidFill>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1B3D0AE-144A-4222-8EC4-72EFF49136CB}" type="slidenum">
              <a:rPr lang="en-US" sz="1200">
                <a:solidFill>
                  <a:srgbClr val="000000"/>
                </a:solidFill>
              </a:rPr>
              <a:pPr algn="r"/>
              <a:t>10</a:t>
            </a:fld>
            <a:endParaRPr lang="en-US" sz="1200">
              <a:solidFill>
                <a:srgbClr val="000000"/>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BE9215C-27AD-4264-AE22-C0832AF78963}"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C88287F-2484-404D-B344-DE6B11403F93}"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9F3C67C-79B3-459D-A33A-DDAE6C39F8DB}"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A7C54F7-F695-4D3C-8E7C-6829E3B2B733}" type="datetimeFigureOut">
              <a:rPr lang="zh-CN" altLang="en-US"/>
              <a:pPr>
                <a:defRPr/>
              </a:pPr>
              <a:t>2012/7/18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CD090F4-C4E1-4884-8D6E-8B1C4BD13427}"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D483D27-F0C1-4917-B159-8C08A2637A11}" type="datetimeFigureOut">
              <a:rPr lang="zh-CN" altLang="en-US"/>
              <a:pPr>
                <a:defRPr/>
              </a:pPr>
              <a:t>2012/7/18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8AEC7BA-9A3F-454D-8BA6-8A1396C68A5F}"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6AAA4F4-359A-49BE-BF3F-E1F59EB76FCE}" type="datetimeFigureOut">
              <a:rPr lang="zh-CN" altLang="en-US"/>
              <a:pPr>
                <a:defRPr/>
              </a:pPr>
              <a:t>2012/7/18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4AC0F6A-A521-4D53-B7FD-30A0D0C6E28F}"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5235644-4FB5-43F7-89A9-0C5323EE4053}" type="datetimeFigureOut">
              <a:rPr lang="zh-CN" altLang="en-US"/>
              <a:pPr>
                <a:defRPr/>
              </a:pPr>
              <a:t>2012/7/18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8EBB0FA-495A-4204-8557-2101D6F9017D}"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04C5A6E-E88A-4031-821E-36DDBCEAD336}" type="datetimeFigureOut">
              <a:rPr lang="zh-CN" altLang="en-US"/>
              <a:pPr>
                <a:defRPr/>
              </a:pPr>
              <a:t>2012/7/18</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3E5A970C-27EC-4B2C-95DA-F362AE3088FA}"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8AF63A0-DC6A-4176-AE25-C220148B439C}" type="datetimeFigureOut">
              <a:rPr lang="zh-CN" altLang="en-US"/>
              <a:pPr>
                <a:defRPr/>
              </a:pPr>
              <a:t>2012/7/18</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2A65DD3-4F5F-44F0-876A-A913B55A0A14}"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575E79-9163-4558-9E07-085D1F51C615}" type="datetimeFigureOut">
              <a:rPr lang="zh-CN" altLang="en-US"/>
              <a:pPr>
                <a:defRPr/>
              </a:pPr>
              <a:t>2012/7/18</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87CB06BB-63BB-4DD7-8713-147445E08F23}"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2952B0B-A450-45D2-ACD5-C0F2FFE45856}" type="datetimeFigureOut">
              <a:rPr lang="zh-CN" altLang="en-US"/>
              <a:pPr>
                <a:defRPr/>
              </a:pPr>
              <a:t>2012/7/18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37B4C15-DC6E-4DF5-AE03-686DCA6B835C}"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42A61A9-9C52-465A-AD4F-E44E7D69F4E2}"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10E0D-9559-439B-ACDA-DC391DE0B26C}" type="datetimeFigureOut">
              <a:rPr lang="zh-CN" altLang="en-US"/>
              <a:pPr>
                <a:defRPr/>
              </a:pPr>
              <a:t>2012/7/18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A5B3AEA-D1E0-4589-8C4C-28E021BDEA48}"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6BB2528-AA88-4262-998F-EBBFBFE9AF8B}" type="datetimeFigureOut">
              <a:rPr lang="zh-CN" altLang="en-US"/>
              <a:pPr>
                <a:defRPr/>
              </a:pPr>
              <a:t>2012/7/18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AB2064A-491B-4E5F-B021-544147E10865}"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F31618-1F8B-4432-A5B9-345A846543A4}" type="datetimeFigureOut">
              <a:rPr lang="zh-CN" altLang="en-US"/>
              <a:pPr>
                <a:defRPr/>
              </a:pPr>
              <a:t>2012/7/18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5547611-7AC4-4D61-99EB-2B57C783CE3C}"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9C1E554-8DFC-444C-AD28-DB369367D17E}"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3C9EF98-0B2F-42ED-BFD4-DB91214A0AAD}"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234C8D6-BF50-463C-BF16-EA07DE68BD1C}"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64735CD-E000-48E2-9248-23C357AF8A5F}"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BA475D3-2E9E-418F-88F8-7104F23A6E06}"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C4AC823-D3EC-471A-AAC1-50948BA59EBD}"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16ED67FD-A38A-4588-B991-D69529761784}"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DE3CE7C-91E0-4195-A5D7-14345CA02724}"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C8D9191-C024-4DF3-93CC-78ABA044C304}"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CFF3B85-6D04-4801-A7FF-7DB9D3C02254}"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0F0C864-5392-4DD4-A7A0-7D1C64DBA132}"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7D28196-95B0-4392-8108-6774859A496B}"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FDF0ED3-9180-4E9B-955A-5F2B44B165C4}"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F50B40B-EE3B-40B9-B20C-051C11D85308}" type="slidenum">
              <a:rPr lang="en-US" altLang="zh-CN"/>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F28AB4D-C4C5-4151-AA1A-41F5E3A7540F}" type="slidenum">
              <a:rPr lang="en-US" altLang="zh-CN"/>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0F868DC-C97F-45BD-B689-65777BBD6E1F}"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5345C6B-4518-4C3D-8A88-C4430915D187}"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E0230B4-36C5-46FC-8EA6-22B0657E540F}"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F870F10-6731-4E9F-85ED-1AB18E2B52D9}" type="slidenum">
              <a:rPr lang="en-US" altLang="zh-CN"/>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FD8FD6D8-6BE8-4EA8-9A37-EE99DC9777EF}" type="slidenum">
              <a:rPr lang="en-US" altLang="zh-CN"/>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F41C7DD-8CC3-46DA-B628-AB8D7AACC746}" type="slidenum">
              <a:rPr lang="en-US" altLang="zh-CN"/>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86A8DB4-4404-426D-9E30-845DC1ED637E}" type="slidenum">
              <a:rPr lang="en-US" altLang="zh-CN"/>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609AFF1-F7BC-431C-8CC1-FB2D2913E9E4}" type="slidenum">
              <a:rPr lang="en-US" altLang="zh-CN"/>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BC5882F-B84A-4D73-A034-B4C46DB4F393}" type="slidenum">
              <a:rPr lang="en-US" altLang="zh-CN"/>
              <a:pPr>
                <a:defRPr/>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B37FAE6-68B3-493F-8C34-5662018E1E79}" type="slidenum">
              <a:rPr lang="en-US" altLang="zh-CN"/>
              <a:pPr/>
              <a:t>‹#›</a:t>
            </a:fld>
            <a:endParaRPr lang="en-US" altLang="zh-CN"/>
          </a:p>
        </p:txBody>
      </p:sp>
    </p:spTree>
    <p:extLst>
      <p:ext uri="{BB962C8B-B14F-4D97-AF65-F5344CB8AC3E}">
        <p14:creationId xmlns:p14="http://schemas.microsoft.com/office/powerpoint/2010/main" xmlns="" val="548194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EAFE679-BF5C-40EE-8FFF-A4F35FFD5B0E}" type="slidenum">
              <a:rPr lang="en-US" altLang="zh-CN"/>
              <a:pPr/>
              <a:t>‹#›</a:t>
            </a:fld>
            <a:endParaRPr lang="en-US" altLang="zh-CN"/>
          </a:p>
        </p:txBody>
      </p:sp>
    </p:spTree>
    <p:extLst>
      <p:ext uri="{BB962C8B-B14F-4D97-AF65-F5344CB8AC3E}">
        <p14:creationId xmlns:p14="http://schemas.microsoft.com/office/powerpoint/2010/main" xmlns="" val="1218265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3C361E6-5ADE-4A93-AC5A-CEB409A51629}" type="slidenum">
              <a:rPr lang="en-US" altLang="zh-CN"/>
              <a:pPr/>
              <a:t>‹#›</a:t>
            </a:fld>
            <a:endParaRPr lang="en-US" altLang="zh-CN"/>
          </a:p>
        </p:txBody>
      </p:sp>
    </p:spTree>
    <p:extLst>
      <p:ext uri="{BB962C8B-B14F-4D97-AF65-F5344CB8AC3E}">
        <p14:creationId xmlns:p14="http://schemas.microsoft.com/office/powerpoint/2010/main" xmlns="" val="771116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D4E7C29-4397-476B-A746-6CB7F07715CF}" type="slidenum">
              <a:rPr lang="en-US" altLang="zh-CN"/>
              <a:pPr/>
              <a:t>‹#›</a:t>
            </a:fld>
            <a:endParaRPr lang="en-US" altLang="zh-CN"/>
          </a:p>
        </p:txBody>
      </p:sp>
    </p:spTree>
    <p:extLst>
      <p:ext uri="{BB962C8B-B14F-4D97-AF65-F5344CB8AC3E}">
        <p14:creationId xmlns:p14="http://schemas.microsoft.com/office/powerpoint/2010/main" xmlns="" val="2888021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9BD420D3-9A8A-4F9E-8102-AC17E8EDACC7}" type="slidenum">
              <a:rPr lang="en-US" altLang="zh-CN"/>
              <a:pPr/>
              <a:t>‹#›</a:t>
            </a:fld>
            <a:endParaRPr lang="en-US" altLang="zh-CN"/>
          </a:p>
        </p:txBody>
      </p:sp>
    </p:spTree>
    <p:extLst>
      <p:ext uri="{BB962C8B-B14F-4D97-AF65-F5344CB8AC3E}">
        <p14:creationId xmlns:p14="http://schemas.microsoft.com/office/powerpoint/2010/main" xmlns="" val="69162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388FD60-C4DD-450E-B3B9-A5486215E7BD}" type="slidenum">
              <a:rPr lang="en-US" altLang="zh-CN"/>
              <a:pPr>
                <a:defRPr/>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1D6167E5-6A38-4A7F-97FC-341F4DE452EE}" type="slidenum">
              <a:rPr lang="en-US" altLang="zh-CN"/>
              <a:pPr/>
              <a:t>‹#›</a:t>
            </a:fld>
            <a:endParaRPr lang="en-US" altLang="zh-CN"/>
          </a:p>
        </p:txBody>
      </p:sp>
    </p:spTree>
    <p:extLst>
      <p:ext uri="{BB962C8B-B14F-4D97-AF65-F5344CB8AC3E}">
        <p14:creationId xmlns:p14="http://schemas.microsoft.com/office/powerpoint/2010/main" xmlns="" val="2885601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4CD7560F-31A8-494C-8066-7AE5ACC8AF6C}" type="slidenum">
              <a:rPr lang="en-US" altLang="zh-CN"/>
              <a:pPr/>
              <a:t>‹#›</a:t>
            </a:fld>
            <a:endParaRPr lang="en-US" altLang="zh-CN"/>
          </a:p>
        </p:txBody>
      </p:sp>
    </p:spTree>
    <p:extLst>
      <p:ext uri="{BB962C8B-B14F-4D97-AF65-F5344CB8AC3E}">
        <p14:creationId xmlns:p14="http://schemas.microsoft.com/office/powerpoint/2010/main" xmlns="" val="2198583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0FEF14DA-C441-4165-9347-1712BF0DB47F}" type="slidenum">
              <a:rPr lang="en-US" altLang="zh-CN"/>
              <a:pPr/>
              <a:t>‹#›</a:t>
            </a:fld>
            <a:endParaRPr lang="en-US" altLang="zh-CN"/>
          </a:p>
        </p:txBody>
      </p:sp>
    </p:spTree>
    <p:extLst>
      <p:ext uri="{BB962C8B-B14F-4D97-AF65-F5344CB8AC3E}">
        <p14:creationId xmlns:p14="http://schemas.microsoft.com/office/powerpoint/2010/main" xmlns="" val="1326391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6DC708C-7804-4864-A031-DF0FBA43B6FB}" type="slidenum">
              <a:rPr lang="en-US" altLang="zh-CN"/>
              <a:pPr/>
              <a:t>‹#›</a:t>
            </a:fld>
            <a:endParaRPr lang="en-US" altLang="zh-CN"/>
          </a:p>
        </p:txBody>
      </p:sp>
    </p:spTree>
    <p:extLst>
      <p:ext uri="{BB962C8B-B14F-4D97-AF65-F5344CB8AC3E}">
        <p14:creationId xmlns:p14="http://schemas.microsoft.com/office/powerpoint/2010/main" xmlns="" val="461689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3352CE0-8151-4D33-91CB-EDABAE14AA8C}" type="slidenum">
              <a:rPr lang="en-US" altLang="zh-CN"/>
              <a:pPr/>
              <a:t>‹#›</a:t>
            </a:fld>
            <a:endParaRPr lang="en-US" altLang="zh-CN"/>
          </a:p>
        </p:txBody>
      </p:sp>
    </p:spTree>
    <p:extLst>
      <p:ext uri="{BB962C8B-B14F-4D97-AF65-F5344CB8AC3E}">
        <p14:creationId xmlns:p14="http://schemas.microsoft.com/office/powerpoint/2010/main" xmlns="" val="1119075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9BF9B13-461A-4A03-839B-7A44A064FB1B}" type="slidenum">
              <a:rPr lang="en-US" altLang="zh-CN"/>
              <a:pPr/>
              <a:t>‹#›</a:t>
            </a:fld>
            <a:endParaRPr lang="en-US" altLang="zh-CN"/>
          </a:p>
        </p:txBody>
      </p:sp>
    </p:spTree>
    <p:extLst>
      <p:ext uri="{BB962C8B-B14F-4D97-AF65-F5344CB8AC3E}">
        <p14:creationId xmlns:p14="http://schemas.microsoft.com/office/powerpoint/2010/main" xmlns="" val="226811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DFD30F2-C7AF-4B85-9305-13C529DDAA1F}"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61D615E-DA8F-43E6-9F58-435327945CEA}"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7880724-F156-45B5-8137-C8D5A8D4995A}"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91E88E5-12EC-4F71-A523-6EB325FC7EEB}"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AB93A3B-1407-4C71-962E-9C0ECC62E61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rtl="0" eaLnBrk="0" fontAlgn="base" hangingPunct="0">
        <a:spcBef>
          <a:spcPct val="0"/>
        </a:spcBef>
        <a:spcAft>
          <a:spcPct val="0"/>
        </a:spcAft>
        <a:defRPr sz="4400">
          <a:solidFill>
            <a:schemeClr val="tx2"/>
          </a:solidFill>
          <a:latin typeface="+mj-lt"/>
          <a:ea typeface="SimSun" pitchFamily="2" charset="-122"/>
          <a:cs typeface="+mj-cs"/>
        </a:defRPr>
      </a:lvl1pPr>
      <a:lvl2pPr algn="ctr" rtl="0" eaLnBrk="0" fontAlgn="base" hangingPunct="0">
        <a:spcBef>
          <a:spcPct val="0"/>
        </a:spcBef>
        <a:spcAft>
          <a:spcPct val="0"/>
        </a:spcAft>
        <a:defRPr sz="4400">
          <a:solidFill>
            <a:schemeClr val="tx2"/>
          </a:solidFill>
          <a:latin typeface="Arial" charset="0"/>
          <a:ea typeface="SimSun" pitchFamily="2" charset="-122"/>
        </a:defRPr>
      </a:lvl2pPr>
      <a:lvl3pPr algn="ctr" rtl="0" eaLnBrk="0" fontAlgn="base" hangingPunct="0">
        <a:spcBef>
          <a:spcPct val="0"/>
        </a:spcBef>
        <a:spcAft>
          <a:spcPct val="0"/>
        </a:spcAft>
        <a:defRPr sz="4400">
          <a:solidFill>
            <a:schemeClr val="tx2"/>
          </a:solidFill>
          <a:latin typeface="Arial" charset="0"/>
          <a:ea typeface="SimSun" pitchFamily="2" charset="-122"/>
        </a:defRPr>
      </a:lvl3pPr>
      <a:lvl4pPr algn="ctr" rtl="0" eaLnBrk="0" fontAlgn="base" hangingPunct="0">
        <a:spcBef>
          <a:spcPct val="0"/>
        </a:spcBef>
        <a:spcAft>
          <a:spcPct val="0"/>
        </a:spcAft>
        <a:defRPr sz="4400">
          <a:solidFill>
            <a:schemeClr val="tx2"/>
          </a:solidFill>
          <a:latin typeface="Arial" charset="0"/>
          <a:ea typeface="SimSun" pitchFamily="2" charset="-122"/>
        </a:defRPr>
      </a:lvl4pPr>
      <a:lvl5pPr algn="ctr" rtl="0" eaLnBrk="0" fontAlgn="base" hangingPunct="0">
        <a:spcBef>
          <a:spcPct val="0"/>
        </a:spcBef>
        <a:spcAft>
          <a:spcPct val="0"/>
        </a:spcAft>
        <a:defRPr sz="4400">
          <a:solidFill>
            <a:schemeClr val="tx2"/>
          </a:solidFill>
          <a:latin typeface="Arial" charset="0"/>
          <a:ea typeface="SimSun"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SimSun"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fld id="{5CC71F39-9125-49EE-A606-06A76E649EB6}" type="datetimeFigureOut">
              <a:rPr lang="zh-CN" altLang="en-US"/>
              <a:pPr>
                <a:defRPr/>
              </a:pPr>
              <a:t>2012/7/18</a:t>
            </a:fld>
            <a:endParaRPr lang="en-US" altLang="zh-CN"/>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ltLang="zh-CN"/>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C670CF89-FC4C-4ACF-9F35-51EF17DD4CB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SimSun" pitchFamily="2" charset="-122"/>
        </a:defRPr>
      </a:lvl2pPr>
      <a:lvl3pPr algn="ctr" rtl="0" eaLnBrk="0" fontAlgn="base" hangingPunct="0">
        <a:spcBef>
          <a:spcPct val="0"/>
        </a:spcBef>
        <a:spcAft>
          <a:spcPct val="0"/>
        </a:spcAft>
        <a:defRPr sz="4400">
          <a:solidFill>
            <a:schemeClr val="tx2"/>
          </a:solidFill>
          <a:latin typeface="Arial" pitchFamily="34" charset="0"/>
          <a:ea typeface="SimSun" pitchFamily="2" charset="-122"/>
        </a:defRPr>
      </a:lvl3pPr>
      <a:lvl4pPr algn="ctr" rtl="0" eaLnBrk="0" fontAlgn="base" hangingPunct="0">
        <a:spcBef>
          <a:spcPct val="0"/>
        </a:spcBef>
        <a:spcAft>
          <a:spcPct val="0"/>
        </a:spcAft>
        <a:defRPr sz="4400">
          <a:solidFill>
            <a:schemeClr val="tx2"/>
          </a:solidFill>
          <a:latin typeface="Arial" pitchFamily="34" charset="0"/>
          <a:ea typeface="SimSun" pitchFamily="2" charset="-122"/>
        </a:defRPr>
      </a:lvl4pPr>
      <a:lvl5pPr algn="ctr" rtl="0" eaLnBrk="0" fontAlgn="base" hangingPunct="0">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C7E98C4F-4270-41A3-852C-2E30156395E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SimSun" pitchFamily="2" charset="-122"/>
        </a:defRPr>
      </a:lvl2pPr>
      <a:lvl3pPr algn="ctr" rtl="0" eaLnBrk="0" fontAlgn="base" hangingPunct="0">
        <a:spcBef>
          <a:spcPct val="0"/>
        </a:spcBef>
        <a:spcAft>
          <a:spcPct val="0"/>
        </a:spcAft>
        <a:defRPr sz="4400">
          <a:solidFill>
            <a:schemeClr val="tx2"/>
          </a:solidFill>
          <a:latin typeface="Arial" pitchFamily="34" charset="0"/>
          <a:ea typeface="SimSun" pitchFamily="2" charset="-122"/>
        </a:defRPr>
      </a:lvl3pPr>
      <a:lvl4pPr algn="ctr" rtl="0" eaLnBrk="0" fontAlgn="base" hangingPunct="0">
        <a:spcBef>
          <a:spcPct val="0"/>
        </a:spcBef>
        <a:spcAft>
          <a:spcPct val="0"/>
        </a:spcAft>
        <a:defRPr sz="4400">
          <a:solidFill>
            <a:schemeClr val="tx2"/>
          </a:solidFill>
          <a:latin typeface="Arial" pitchFamily="34" charset="0"/>
          <a:ea typeface="SimSun" pitchFamily="2" charset="-122"/>
        </a:defRPr>
      </a:lvl4pPr>
      <a:lvl5pPr algn="ctr" rtl="0" eaLnBrk="0" fontAlgn="base" hangingPunct="0">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1AE0CAD2-42BE-4C2F-BBDD-338C89AEAA9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rtl="0" eaLnBrk="0" fontAlgn="base" hangingPunct="0">
        <a:spcBef>
          <a:spcPct val="0"/>
        </a:spcBef>
        <a:spcAft>
          <a:spcPct val="0"/>
        </a:spcAft>
        <a:defRPr sz="4400">
          <a:solidFill>
            <a:schemeClr val="tx2"/>
          </a:solidFill>
          <a:latin typeface="+mj-lt"/>
          <a:ea typeface="SimSun" pitchFamily="2" charset="-122"/>
          <a:cs typeface="+mj-cs"/>
        </a:defRPr>
      </a:lvl1pPr>
      <a:lvl2pPr algn="ctr" rtl="0" eaLnBrk="0" fontAlgn="base" hangingPunct="0">
        <a:spcBef>
          <a:spcPct val="0"/>
        </a:spcBef>
        <a:spcAft>
          <a:spcPct val="0"/>
        </a:spcAft>
        <a:defRPr sz="4400">
          <a:solidFill>
            <a:schemeClr val="tx2"/>
          </a:solidFill>
          <a:latin typeface="Arial" charset="0"/>
          <a:ea typeface="SimSun" pitchFamily="2" charset="-122"/>
        </a:defRPr>
      </a:lvl2pPr>
      <a:lvl3pPr algn="ctr" rtl="0" eaLnBrk="0" fontAlgn="base" hangingPunct="0">
        <a:spcBef>
          <a:spcPct val="0"/>
        </a:spcBef>
        <a:spcAft>
          <a:spcPct val="0"/>
        </a:spcAft>
        <a:defRPr sz="4400">
          <a:solidFill>
            <a:schemeClr val="tx2"/>
          </a:solidFill>
          <a:latin typeface="Arial" charset="0"/>
          <a:ea typeface="SimSun" pitchFamily="2" charset="-122"/>
        </a:defRPr>
      </a:lvl3pPr>
      <a:lvl4pPr algn="ctr" rtl="0" eaLnBrk="0" fontAlgn="base" hangingPunct="0">
        <a:spcBef>
          <a:spcPct val="0"/>
        </a:spcBef>
        <a:spcAft>
          <a:spcPct val="0"/>
        </a:spcAft>
        <a:defRPr sz="4400">
          <a:solidFill>
            <a:schemeClr val="tx2"/>
          </a:solidFill>
          <a:latin typeface="Arial" charset="0"/>
          <a:ea typeface="SimSun" pitchFamily="2" charset="-122"/>
        </a:defRPr>
      </a:lvl4pPr>
      <a:lvl5pPr algn="ctr" rtl="0" eaLnBrk="0" fontAlgn="base" hangingPunct="0">
        <a:spcBef>
          <a:spcPct val="0"/>
        </a:spcBef>
        <a:spcAft>
          <a:spcPct val="0"/>
        </a:spcAft>
        <a:defRPr sz="4400">
          <a:solidFill>
            <a:schemeClr val="tx2"/>
          </a:solidFill>
          <a:latin typeface="Arial" charset="0"/>
          <a:ea typeface="SimSun"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SimSun"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ltLang="zh-CN" smtClean="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ltLang="zh-CN" smtClean="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F766227-71D0-4ADB-ADB4-CFA2907774B6}" type="slidenum">
              <a:rPr lang="en-US" altLang="zh-CN" smtClean="0"/>
              <a:pPr/>
              <a:t>‹#›</a:t>
            </a:fld>
            <a:endParaRPr lang="en-US" altLang="zh-CN" smtClean="0"/>
          </a:p>
        </p:txBody>
      </p:sp>
    </p:spTree>
    <p:extLst>
      <p:ext uri="{BB962C8B-B14F-4D97-AF65-F5344CB8AC3E}">
        <p14:creationId xmlns:p14="http://schemas.microsoft.com/office/powerpoint/2010/main" xmlns="" val="1556042827"/>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SimSun" pitchFamily="2" charset="-122"/>
        </a:defRPr>
      </a:lvl2pPr>
      <a:lvl3pPr algn="ctr" rtl="0" eaLnBrk="0" fontAlgn="base" hangingPunct="0">
        <a:spcBef>
          <a:spcPct val="0"/>
        </a:spcBef>
        <a:spcAft>
          <a:spcPct val="0"/>
        </a:spcAft>
        <a:defRPr sz="4400">
          <a:solidFill>
            <a:schemeClr val="tx2"/>
          </a:solidFill>
          <a:latin typeface="Arial" pitchFamily="34" charset="0"/>
          <a:ea typeface="SimSun" pitchFamily="2" charset="-122"/>
        </a:defRPr>
      </a:lvl3pPr>
      <a:lvl4pPr algn="ctr" rtl="0" eaLnBrk="0" fontAlgn="base" hangingPunct="0">
        <a:spcBef>
          <a:spcPct val="0"/>
        </a:spcBef>
        <a:spcAft>
          <a:spcPct val="0"/>
        </a:spcAft>
        <a:defRPr sz="4400">
          <a:solidFill>
            <a:schemeClr val="tx2"/>
          </a:solidFill>
          <a:latin typeface="Arial" pitchFamily="34" charset="0"/>
          <a:ea typeface="SimSun" pitchFamily="2" charset="-122"/>
        </a:defRPr>
      </a:lvl4pPr>
      <a:lvl5pPr algn="ctr" rtl="0" eaLnBrk="0" fontAlgn="base" hangingPunct="0">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6.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4.tif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28.tiff"/></Relationships>
</file>

<file path=ppt/slides/_rels/slide2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30.tiff"/></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0.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9.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9.xml"/><Relationship Id="rId1" Type="http://schemas.openxmlformats.org/officeDocument/2006/relationships/vmlDrawing" Target="../drawings/vmlDrawing9.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9.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5.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71475" y="428625"/>
            <a:ext cx="8534400" cy="1470025"/>
          </a:xfrm>
        </p:spPr>
        <p:txBody>
          <a:bodyPr/>
          <a:lstStyle/>
          <a:p>
            <a:pPr eaLnBrk="1" hangingPunct="1"/>
            <a:r>
              <a:rPr lang="en-US" altLang="zh-CN" sz="3200" b="1" dirty="0" smtClean="0">
                <a:solidFill>
                  <a:srgbClr val="FF0000"/>
                </a:solidFill>
              </a:rPr>
              <a:t>MgB</a:t>
            </a:r>
            <a:r>
              <a:rPr lang="en-US" altLang="zh-CN" sz="3200" b="1" baseline="-25000" dirty="0" smtClean="0">
                <a:solidFill>
                  <a:srgbClr val="FF0000"/>
                </a:solidFill>
              </a:rPr>
              <a:t>2</a:t>
            </a:r>
            <a:r>
              <a:rPr lang="en-US" altLang="zh-CN" sz="3200" b="1" dirty="0" smtClean="0">
                <a:solidFill>
                  <a:srgbClr val="FF0000"/>
                </a:solidFill>
              </a:rPr>
              <a:t> Thin Films for SRF Cavities</a:t>
            </a:r>
          </a:p>
        </p:txBody>
      </p:sp>
      <p:sp>
        <p:nvSpPr>
          <p:cNvPr id="34819" name="Rectangle 5"/>
          <p:cNvSpPr>
            <a:spLocks noChangeArrowheads="1"/>
          </p:cNvSpPr>
          <p:nvPr/>
        </p:nvSpPr>
        <p:spPr bwMode="auto">
          <a:xfrm>
            <a:off x="1025525" y="2038350"/>
            <a:ext cx="7226300" cy="1462088"/>
          </a:xfrm>
          <a:prstGeom prst="rect">
            <a:avLst/>
          </a:prstGeom>
          <a:noFill/>
          <a:ln w="12700">
            <a:noFill/>
            <a:miter lim="800000"/>
            <a:headEnd/>
            <a:tailEnd/>
          </a:ln>
        </p:spPr>
        <p:txBody>
          <a:bodyPr lIns="90487" tIns="44450" rIns="90487" bIns="44450">
            <a:spAutoFit/>
          </a:bodyPr>
          <a:lstStyle/>
          <a:p>
            <a:pPr algn="ctr" eaLnBrk="0" hangingPunct="0"/>
            <a:r>
              <a:rPr lang="en-US" b="1" dirty="0" err="1">
                <a:cs typeface="Arial" charset="0"/>
              </a:rPr>
              <a:t>Xiaoxing</a:t>
            </a:r>
            <a:r>
              <a:rPr lang="en-US" b="1" dirty="0">
                <a:cs typeface="Arial" charset="0"/>
              </a:rPr>
              <a:t> Xi</a:t>
            </a:r>
          </a:p>
          <a:p>
            <a:pPr algn="ctr" eaLnBrk="0" hangingPunct="0"/>
            <a:endParaRPr lang="en-US" b="1" dirty="0">
              <a:cs typeface="Arial" charset="0"/>
            </a:endParaRPr>
          </a:p>
          <a:p>
            <a:pPr algn="ctr" eaLnBrk="0" hangingPunct="0"/>
            <a:r>
              <a:rPr lang="en-US" dirty="0">
                <a:cs typeface="Arial" charset="0"/>
              </a:rPr>
              <a:t>Department of Physics </a:t>
            </a:r>
          </a:p>
          <a:p>
            <a:pPr algn="ctr" eaLnBrk="0" hangingPunct="0"/>
            <a:r>
              <a:rPr lang="en-US" dirty="0">
                <a:cs typeface="Arial" charset="0"/>
              </a:rPr>
              <a:t>Temple University, Philadelphia, PA</a:t>
            </a:r>
          </a:p>
          <a:p>
            <a:pPr algn="ctr" eaLnBrk="0" hangingPunct="0"/>
            <a:endParaRPr lang="en-US" dirty="0">
              <a:cs typeface="Arial" charset="0"/>
            </a:endParaRPr>
          </a:p>
        </p:txBody>
      </p:sp>
      <p:sp>
        <p:nvSpPr>
          <p:cNvPr id="34820" name="Rectangle 4"/>
          <p:cNvSpPr>
            <a:spLocks noChangeArrowheads="1"/>
          </p:cNvSpPr>
          <p:nvPr/>
        </p:nvSpPr>
        <p:spPr bwMode="auto">
          <a:xfrm>
            <a:off x="2997452" y="5962650"/>
            <a:ext cx="3284040" cy="828432"/>
          </a:xfrm>
          <a:prstGeom prst="rect">
            <a:avLst/>
          </a:prstGeom>
          <a:noFill/>
          <a:ln w="12700">
            <a:noFill/>
            <a:miter lim="800000"/>
            <a:headEnd/>
            <a:tailEnd/>
          </a:ln>
        </p:spPr>
        <p:txBody>
          <a:bodyPr wrap="none" lIns="90487" tIns="44450" rIns="90487" bIns="44450">
            <a:spAutoFit/>
          </a:bodyPr>
          <a:lstStyle/>
          <a:p>
            <a:pPr algn="ctr" eaLnBrk="0" hangingPunct="0"/>
            <a:r>
              <a:rPr lang="en-US" sz="1600" b="1" dirty="0" smtClean="0">
                <a:solidFill>
                  <a:srgbClr val="FF0000"/>
                </a:solidFill>
                <a:cs typeface="Arial" charset="0"/>
              </a:rPr>
              <a:t>July 18, 2012</a:t>
            </a:r>
            <a:endParaRPr lang="en-US" sz="1600" b="1" dirty="0">
              <a:solidFill>
                <a:srgbClr val="FF0000"/>
              </a:solidFill>
              <a:cs typeface="Arial" charset="0"/>
            </a:endParaRPr>
          </a:p>
          <a:p>
            <a:pPr algn="ctr" eaLnBrk="0" hangingPunct="0"/>
            <a:r>
              <a:rPr lang="en-US" sz="1600" b="1" dirty="0" smtClean="0">
                <a:solidFill>
                  <a:srgbClr val="FF0000"/>
                </a:solidFill>
                <a:cs typeface="Arial" charset="0"/>
              </a:rPr>
              <a:t>5</a:t>
            </a:r>
            <a:r>
              <a:rPr lang="en-US" sz="1600" b="1" baseline="30000" dirty="0" smtClean="0">
                <a:solidFill>
                  <a:srgbClr val="FF0000"/>
                </a:solidFill>
                <a:cs typeface="Arial" charset="0"/>
              </a:rPr>
              <a:t>th</a:t>
            </a:r>
            <a:r>
              <a:rPr lang="en-US" sz="1600" b="1" dirty="0" smtClean="0">
                <a:solidFill>
                  <a:srgbClr val="FF0000"/>
                </a:solidFill>
                <a:cs typeface="Arial" charset="0"/>
              </a:rPr>
              <a:t> Workshop on Thin Film SRF </a:t>
            </a:r>
            <a:endParaRPr lang="en-US" sz="1600" b="1" dirty="0">
              <a:solidFill>
                <a:srgbClr val="FF0000"/>
              </a:solidFill>
              <a:cs typeface="Arial" charset="0"/>
            </a:endParaRPr>
          </a:p>
          <a:p>
            <a:pPr algn="ctr" eaLnBrk="0" hangingPunct="0"/>
            <a:r>
              <a:rPr lang="en-US" sz="1600" b="1" dirty="0" err="1" smtClean="0">
                <a:solidFill>
                  <a:srgbClr val="FF0000"/>
                </a:solidFill>
                <a:cs typeface="Arial" charset="0"/>
              </a:rPr>
              <a:t>JLab</a:t>
            </a:r>
            <a:r>
              <a:rPr lang="en-US" sz="1600" b="1" dirty="0" smtClean="0">
                <a:solidFill>
                  <a:srgbClr val="FF0000"/>
                </a:solidFill>
                <a:cs typeface="Arial" charset="0"/>
              </a:rPr>
              <a:t>, Newport News, VA</a:t>
            </a:r>
            <a:endParaRPr lang="en-US" sz="1600" b="1" dirty="0">
              <a:solidFill>
                <a:srgbClr val="FF0000"/>
              </a:solidFill>
              <a:cs typeface="Arial" charset="0"/>
            </a:endParaRPr>
          </a:p>
        </p:txBody>
      </p:sp>
      <p:sp>
        <p:nvSpPr>
          <p:cNvPr id="34821" name="Text Box 7"/>
          <p:cNvSpPr txBox="1">
            <a:spLocks noChangeArrowheads="1"/>
          </p:cNvSpPr>
          <p:nvPr/>
        </p:nvSpPr>
        <p:spPr bwMode="auto">
          <a:xfrm>
            <a:off x="0" y="6461125"/>
            <a:ext cx="2524125" cy="336550"/>
          </a:xfrm>
          <a:prstGeom prst="rect">
            <a:avLst/>
          </a:prstGeom>
          <a:noFill/>
          <a:ln w="9525">
            <a:noFill/>
            <a:miter lim="800000"/>
            <a:headEnd/>
            <a:tailEnd/>
          </a:ln>
        </p:spPr>
        <p:txBody>
          <a:bodyPr>
            <a:spAutoFit/>
          </a:bodyPr>
          <a:lstStyle/>
          <a:p>
            <a:pPr algn="ctr"/>
            <a:r>
              <a:rPr lang="en-US" sz="1600">
                <a:cs typeface="Arial" charset="0"/>
              </a:rPr>
              <a:t>Supported by DOE/HEP</a:t>
            </a:r>
          </a:p>
        </p:txBody>
      </p:sp>
      <p:pic>
        <p:nvPicPr>
          <p:cNvPr id="34822" name="Picture 7" descr="Logo.jpg"/>
          <p:cNvPicPr>
            <a:picLocks noChangeAspect="1"/>
          </p:cNvPicPr>
          <p:nvPr/>
        </p:nvPicPr>
        <p:blipFill>
          <a:blip r:embed="rId3" cstate="print"/>
          <a:srcRect/>
          <a:stretch>
            <a:fillRect/>
          </a:stretch>
        </p:blipFill>
        <p:spPr bwMode="auto">
          <a:xfrm>
            <a:off x="6943725" y="6162675"/>
            <a:ext cx="2073275" cy="561975"/>
          </a:xfrm>
          <a:prstGeom prst="rect">
            <a:avLst/>
          </a:prstGeom>
          <a:noFill/>
          <a:ln w="9525">
            <a:noFill/>
            <a:miter lim="800000"/>
            <a:headEnd/>
            <a:tailEnd/>
          </a:ln>
        </p:spPr>
      </p:pic>
      <p:sp>
        <p:nvSpPr>
          <p:cNvPr id="34823" name="Rectangle 5"/>
          <p:cNvSpPr>
            <a:spLocks noChangeArrowheads="1"/>
          </p:cNvSpPr>
          <p:nvPr/>
        </p:nvSpPr>
        <p:spPr bwMode="auto">
          <a:xfrm>
            <a:off x="1362075" y="3400425"/>
            <a:ext cx="6334125" cy="2367315"/>
          </a:xfrm>
          <a:prstGeom prst="rect">
            <a:avLst/>
          </a:prstGeom>
          <a:noFill/>
          <a:ln w="12700">
            <a:noFill/>
            <a:miter lim="800000"/>
            <a:headEnd/>
            <a:tailEnd/>
          </a:ln>
        </p:spPr>
        <p:txBody>
          <a:bodyPr wrap="square" lIns="90487" tIns="44450" rIns="90487" bIns="44450">
            <a:spAutoFit/>
          </a:bodyPr>
          <a:lstStyle/>
          <a:p>
            <a:pPr algn="ctr" eaLnBrk="0" hangingPunct="0"/>
            <a:r>
              <a:rPr lang="en-US" b="1" dirty="0">
                <a:solidFill>
                  <a:schemeClr val="tx2"/>
                </a:solidFill>
              </a:rPr>
              <a:t>Contributors</a:t>
            </a:r>
            <a:endParaRPr lang="en-US" b="1" dirty="0">
              <a:cs typeface="Arial" charset="0"/>
            </a:endParaRPr>
          </a:p>
          <a:p>
            <a:pPr algn="ctr" eaLnBrk="0" hangingPunct="0"/>
            <a:r>
              <a:rPr lang="en-US" sz="1600" dirty="0" err="1" smtClean="0">
                <a:cs typeface="Arial" charset="0"/>
              </a:rPr>
              <a:t>Teng</a:t>
            </a:r>
            <a:r>
              <a:rPr lang="en-US" sz="1600" dirty="0" smtClean="0">
                <a:cs typeface="Arial" charset="0"/>
              </a:rPr>
              <a:t> Tan, Alex </a:t>
            </a:r>
            <a:r>
              <a:rPr lang="en-US" sz="1600" dirty="0" err="1" smtClean="0">
                <a:cs typeface="Arial" charset="0"/>
              </a:rPr>
              <a:t>Krick</a:t>
            </a:r>
            <a:r>
              <a:rPr lang="en-US" sz="1600" dirty="0" smtClean="0">
                <a:cs typeface="Arial" charset="0"/>
              </a:rPr>
              <a:t>, </a:t>
            </a:r>
            <a:r>
              <a:rPr lang="en-US" sz="1600" dirty="0" err="1" smtClean="0">
                <a:cs typeface="Arial" charset="0"/>
              </a:rPr>
              <a:t>Narendra</a:t>
            </a:r>
            <a:r>
              <a:rPr lang="en-US" sz="1600" dirty="0" smtClean="0">
                <a:cs typeface="Arial" charset="0"/>
              </a:rPr>
              <a:t> </a:t>
            </a:r>
            <a:r>
              <a:rPr lang="en-US" sz="1600" dirty="0" err="1" smtClean="0">
                <a:cs typeface="Arial" charset="0"/>
              </a:rPr>
              <a:t>Acharya</a:t>
            </a:r>
            <a:r>
              <a:rPr lang="en-US" sz="1600" dirty="0" smtClean="0">
                <a:cs typeface="Arial" charset="0"/>
              </a:rPr>
              <a:t>, </a:t>
            </a:r>
            <a:r>
              <a:rPr lang="en-US" sz="1600" dirty="0" smtClean="0">
                <a:cs typeface="Arial" charset="0"/>
              </a:rPr>
              <a:t>Evan Johnson, </a:t>
            </a:r>
            <a:r>
              <a:rPr lang="en-US" sz="1600" dirty="0" err="1" smtClean="0">
                <a:cs typeface="Arial" charset="0"/>
              </a:rPr>
              <a:t>Chenggang</a:t>
            </a:r>
            <a:r>
              <a:rPr lang="en-US" sz="1600" dirty="0" smtClean="0">
                <a:cs typeface="Arial" charset="0"/>
              </a:rPr>
              <a:t> </a:t>
            </a:r>
            <a:r>
              <a:rPr lang="en-US" sz="1600" dirty="0" err="1">
                <a:cs typeface="Arial" charset="0"/>
              </a:rPr>
              <a:t>Zhuang</a:t>
            </a:r>
            <a:r>
              <a:rPr lang="en-US" sz="1600" dirty="0">
                <a:cs typeface="Arial" charset="0"/>
              </a:rPr>
              <a:t>, </a:t>
            </a:r>
            <a:r>
              <a:rPr lang="en-US" sz="1600" dirty="0" err="1" smtClean="0">
                <a:cs typeface="Arial" charset="0"/>
              </a:rPr>
              <a:t>Ke</a:t>
            </a:r>
            <a:r>
              <a:rPr lang="en-US" sz="1600" dirty="0" smtClean="0">
                <a:cs typeface="Arial" charset="0"/>
              </a:rPr>
              <a:t> Chen</a:t>
            </a:r>
            <a:endParaRPr lang="en-US" sz="1600" dirty="0">
              <a:cs typeface="Arial" charset="0"/>
            </a:endParaRPr>
          </a:p>
          <a:p>
            <a:pPr algn="ctr" eaLnBrk="0" hangingPunct="0"/>
            <a:endParaRPr lang="en-US" sz="1600" dirty="0">
              <a:cs typeface="Arial" charset="0"/>
            </a:endParaRPr>
          </a:p>
          <a:p>
            <a:pPr algn="ctr" eaLnBrk="0" hangingPunct="0"/>
            <a:r>
              <a:rPr lang="en-US" b="1" dirty="0">
                <a:solidFill>
                  <a:srgbClr val="000000"/>
                </a:solidFill>
              </a:rPr>
              <a:t>Collaborators</a:t>
            </a:r>
            <a:endParaRPr lang="en-US" b="1" dirty="0">
              <a:solidFill>
                <a:srgbClr val="000000"/>
              </a:solidFill>
              <a:cs typeface="Arial" charset="0"/>
            </a:endParaRPr>
          </a:p>
          <a:p>
            <a:pPr algn="ctr" eaLnBrk="0" hangingPunct="0"/>
            <a:r>
              <a:rPr lang="en-US" sz="1600" dirty="0" err="1"/>
              <a:t>Enzo</a:t>
            </a:r>
            <a:r>
              <a:rPr lang="en-US" sz="1600" dirty="0"/>
              <a:t> </a:t>
            </a:r>
            <a:r>
              <a:rPr lang="en-US" sz="1600" dirty="0" err="1"/>
              <a:t>Palmieri</a:t>
            </a:r>
            <a:r>
              <a:rPr lang="en-US" sz="1600" dirty="0"/>
              <a:t> </a:t>
            </a:r>
            <a:r>
              <a:rPr lang="en-US" sz="1600" dirty="0" smtClean="0"/>
              <a:t>Group (INFN</a:t>
            </a:r>
            <a:r>
              <a:rPr lang="en-US" sz="1600" dirty="0"/>
              <a:t>), </a:t>
            </a:r>
            <a:r>
              <a:rPr lang="en-US" sz="1600" dirty="0" smtClean="0">
                <a:solidFill>
                  <a:srgbClr val="000000"/>
                </a:solidFill>
                <a:cs typeface="Arial" charset="0"/>
              </a:rPr>
              <a:t>Tsuyoshi </a:t>
            </a:r>
            <a:r>
              <a:rPr lang="en-US" sz="1600" dirty="0">
                <a:solidFill>
                  <a:srgbClr val="000000"/>
                </a:solidFill>
                <a:cs typeface="Arial" charset="0"/>
              </a:rPr>
              <a:t>Tajima and Leonardo </a:t>
            </a:r>
            <a:r>
              <a:rPr lang="en-US" sz="1600" dirty="0" err="1">
                <a:solidFill>
                  <a:srgbClr val="000000"/>
                </a:solidFill>
                <a:cs typeface="Arial" charset="0"/>
              </a:rPr>
              <a:t>Civale</a:t>
            </a:r>
            <a:r>
              <a:rPr lang="en-US" sz="1600" dirty="0">
                <a:solidFill>
                  <a:srgbClr val="000000"/>
                </a:solidFill>
                <a:cs typeface="Arial" charset="0"/>
              </a:rPr>
              <a:t> </a:t>
            </a:r>
            <a:r>
              <a:rPr lang="en-US" sz="1600" dirty="0" smtClean="0">
                <a:solidFill>
                  <a:srgbClr val="000000"/>
                </a:solidFill>
                <a:cs typeface="Arial" charset="0"/>
              </a:rPr>
              <a:t>Groups (LANL</a:t>
            </a:r>
            <a:r>
              <a:rPr lang="en-US" sz="1600" dirty="0">
                <a:solidFill>
                  <a:srgbClr val="000000"/>
                </a:solidFill>
                <a:cs typeface="Arial" charset="0"/>
              </a:rPr>
              <a:t>), Charlie Reese </a:t>
            </a:r>
            <a:r>
              <a:rPr lang="en-US" sz="1600" dirty="0" smtClean="0">
                <a:solidFill>
                  <a:srgbClr val="000000"/>
                </a:solidFill>
                <a:cs typeface="Arial" charset="0"/>
              </a:rPr>
              <a:t>Group (</a:t>
            </a:r>
            <a:r>
              <a:rPr lang="en-US" sz="1600" dirty="0" err="1" smtClean="0">
                <a:solidFill>
                  <a:srgbClr val="000000"/>
                </a:solidFill>
                <a:cs typeface="Arial" charset="0"/>
              </a:rPr>
              <a:t>JLab</a:t>
            </a:r>
            <a:r>
              <a:rPr lang="en-US" sz="1600" dirty="0" smtClean="0">
                <a:solidFill>
                  <a:srgbClr val="000000"/>
                </a:solidFill>
                <a:cs typeface="Arial" charset="0"/>
              </a:rPr>
              <a:t>), Michael Kelley Group (WM) </a:t>
            </a:r>
            <a:endParaRPr lang="en-US" dirty="0">
              <a:solidFill>
                <a:srgbClr val="000000"/>
              </a:solidFill>
              <a:cs typeface="Arial" charset="0"/>
            </a:endParaRPr>
          </a:p>
          <a:p>
            <a:pPr algn="ctr" eaLnBrk="0" hangingPunct="0"/>
            <a:r>
              <a:rPr lang="en-US" sz="1600" dirty="0">
                <a:cs typeface="Arial" charset="0"/>
              </a:rPr>
              <a:t> </a:t>
            </a:r>
            <a:endParaRPr lang="en-US" dirty="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14300" y="152400"/>
            <a:ext cx="9324975" cy="714375"/>
          </a:xfrm>
          <a:prstGeom prst="rect">
            <a:avLst/>
          </a:prstGeom>
          <a:noFill/>
          <a:ln w="12700">
            <a:noFill/>
            <a:miter lim="800000"/>
            <a:headEnd/>
            <a:tailEnd/>
          </a:ln>
        </p:spPr>
        <p:txBody>
          <a:bodyPr lIns="90487" tIns="44450" rIns="90487" bIns="44450" anchor="ctr"/>
          <a:lstStyle/>
          <a:p>
            <a:pPr algn="ctr"/>
            <a:r>
              <a:rPr lang="en-US" sz="2800" b="1">
                <a:solidFill>
                  <a:srgbClr val="000000"/>
                </a:solidFill>
              </a:rPr>
              <a:t>Scaling up HPCVD for Large Area Films</a:t>
            </a:r>
          </a:p>
        </p:txBody>
      </p:sp>
      <p:grpSp>
        <p:nvGrpSpPr>
          <p:cNvPr id="119" name="Group 118"/>
          <p:cNvGrpSpPr/>
          <p:nvPr/>
        </p:nvGrpSpPr>
        <p:grpSpPr>
          <a:xfrm>
            <a:off x="1490663" y="1195388"/>
            <a:ext cx="1871662" cy="4864100"/>
            <a:chOff x="280988" y="1195388"/>
            <a:chExt cx="1871662" cy="4864100"/>
          </a:xfrm>
        </p:grpSpPr>
        <p:grpSp>
          <p:nvGrpSpPr>
            <p:cNvPr id="54275" name="Group 239"/>
            <p:cNvGrpSpPr>
              <a:grpSpLocks/>
            </p:cNvGrpSpPr>
            <p:nvPr/>
          </p:nvGrpSpPr>
          <p:grpSpPr bwMode="auto">
            <a:xfrm>
              <a:off x="280988" y="1195388"/>
              <a:ext cx="1836737" cy="3898900"/>
              <a:chOff x="280988" y="1195388"/>
              <a:chExt cx="1836683" cy="3898408"/>
            </a:xfrm>
          </p:grpSpPr>
          <p:sp>
            <p:nvSpPr>
              <p:cNvPr id="54354" name="Rectangle 18"/>
              <p:cNvSpPr>
                <a:spLocks noChangeArrowheads="1"/>
              </p:cNvSpPr>
              <p:nvPr/>
            </p:nvSpPr>
            <p:spPr bwMode="auto">
              <a:xfrm>
                <a:off x="510679" y="1195388"/>
                <a:ext cx="1377300" cy="369332"/>
              </a:xfrm>
              <a:prstGeom prst="rect">
                <a:avLst/>
              </a:prstGeom>
              <a:noFill/>
              <a:ln w="9525">
                <a:noFill/>
                <a:miter lim="800000"/>
                <a:headEnd/>
                <a:tailEnd/>
              </a:ln>
            </p:spPr>
            <p:txBody>
              <a:bodyPr wrap="none">
                <a:spAutoFit/>
              </a:bodyPr>
              <a:lstStyle/>
              <a:p>
                <a:r>
                  <a:rPr lang="en-US" b="1">
                    <a:solidFill>
                      <a:srgbClr val="0000FF"/>
                    </a:solidFill>
                  </a:rPr>
                  <a:t>Penn State</a:t>
                </a:r>
              </a:p>
            </p:txBody>
          </p:sp>
          <p:grpSp>
            <p:nvGrpSpPr>
              <p:cNvPr id="54355" name="Group 228"/>
              <p:cNvGrpSpPr>
                <a:grpSpLocks/>
              </p:cNvGrpSpPr>
              <p:nvPr/>
            </p:nvGrpSpPr>
            <p:grpSpPr bwMode="auto">
              <a:xfrm>
                <a:off x="280988" y="1879600"/>
                <a:ext cx="1836683" cy="3214196"/>
                <a:chOff x="728663" y="2755900"/>
                <a:chExt cx="1836683" cy="3214196"/>
              </a:xfrm>
            </p:grpSpPr>
            <p:sp>
              <p:nvSpPr>
                <p:cNvPr id="54356" name="Rectangle 21"/>
                <p:cNvSpPr>
                  <a:spLocks noChangeAspect="1" noChangeArrowheads="1"/>
                </p:cNvSpPr>
                <p:nvPr/>
              </p:nvSpPr>
              <p:spPr bwMode="auto">
                <a:xfrm>
                  <a:off x="1472024" y="4228970"/>
                  <a:ext cx="349963" cy="50881"/>
                </a:xfrm>
                <a:prstGeom prst="rect">
                  <a:avLst/>
                </a:prstGeom>
                <a:noFill/>
                <a:ln w="9525">
                  <a:solidFill>
                    <a:schemeClr val="tx1"/>
                  </a:solidFill>
                  <a:miter lim="800000"/>
                  <a:headEnd/>
                  <a:tailEnd/>
                </a:ln>
              </p:spPr>
              <p:txBody>
                <a:bodyPr wrap="none" anchor="ctr"/>
                <a:lstStyle/>
                <a:p>
                  <a:endParaRPr lang="en-US" sz="1100">
                    <a:solidFill>
                      <a:srgbClr val="000000"/>
                    </a:solidFill>
                  </a:endParaRPr>
                </a:p>
              </p:txBody>
            </p:sp>
            <p:sp>
              <p:nvSpPr>
                <p:cNvPr id="54357" name="Line 22"/>
                <p:cNvSpPr>
                  <a:spLocks noChangeAspect="1" noChangeShapeType="1"/>
                </p:cNvSpPr>
                <p:nvPr/>
              </p:nvSpPr>
              <p:spPr bwMode="auto">
                <a:xfrm>
                  <a:off x="2103693" y="2837806"/>
                  <a:ext cx="0" cy="474063"/>
                </a:xfrm>
                <a:prstGeom prst="line">
                  <a:avLst/>
                </a:prstGeom>
                <a:noFill/>
                <a:ln w="9525">
                  <a:solidFill>
                    <a:srgbClr val="0000FF"/>
                  </a:solidFill>
                  <a:round/>
                  <a:headEnd/>
                  <a:tailEnd type="triangle" w="med" len="med"/>
                </a:ln>
              </p:spPr>
              <p:txBody>
                <a:bodyPr/>
                <a:lstStyle/>
                <a:p>
                  <a:endParaRPr lang="en-US"/>
                </a:p>
              </p:txBody>
            </p:sp>
            <p:sp>
              <p:nvSpPr>
                <p:cNvPr id="54358" name="Line 23"/>
                <p:cNvSpPr>
                  <a:spLocks noChangeAspect="1" noChangeShapeType="1"/>
                </p:cNvSpPr>
                <p:nvPr/>
              </p:nvSpPr>
              <p:spPr bwMode="auto">
                <a:xfrm>
                  <a:off x="1485674" y="2837806"/>
                  <a:ext cx="0" cy="474063"/>
                </a:xfrm>
                <a:prstGeom prst="line">
                  <a:avLst/>
                </a:prstGeom>
                <a:noFill/>
                <a:ln w="9525">
                  <a:solidFill>
                    <a:srgbClr val="0000FF"/>
                  </a:solidFill>
                  <a:round/>
                  <a:headEnd/>
                  <a:tailEnd type="triangle" w="med" len="med"/>
                </a:ln>
              </p:spPr>
              <p:txBody>
                <a:bodyPr/>
                <a:lstStyle/>
                <a:p>
                  <a:endParaRPr lang="en-US"/>
                </a:p>
              </p:txBody>
            </p:sp>
            <p:sp>
              <p:nvSpPr>
                <p:cNvPr id="54359" name="Line 25"/>
                <p:cNvSpPr>
                  <a:spLocks noChangeAspect="1" noChangeShapeType="1"/>
                </p:cNvSpPr>
                <p:nvPr/>
              </p:nvSpPr>
              <p:spPr bwMode="auto">
                <a:xfrm>
                  <a:off x="2327073" y="4166920"/>
                  <a:ext cx="0" cy="474063"/>
                </a:xfrm>
                <a:prstGeom prst="line">
                  <a:avLst/>
                </a:prstGeom>
                <a:noFill/>
                <a:ln w="9525">
                  <a:solidFill>
                    <a:srgbClr val="0000FF"/>
                  </a:solidFill>
                  <a:round/>
                  <a:headEnd/>
                  <a:tailEnd type="triangle" w="med" len="med"/>
                </a:ln>
              </p:spPr>
              <p:txBody>
                <a:bodyPr/>
                <a:lstStyle/>
                <a:p>
                  <a:endParaRPr lang="en-US"/>
                </a:p>
              </p:txBody>
            </p:sp>
            <p:sp>
              <p:nvSpPr>
                <p:cNvPr id="54360" name="Line 26"/>
                <p:cNvSpPr>
                  <a:spLocks noChangeAspect="1" noChangeShapeType="1"/>
                </p:cNvSpPr>
                <p:nvPr/>
              </p:nvSpPr>
              <p:spPr bwMode="auto">
                <a:xfrm>
                  <a:off x="2183117" y="4166920"/>
                  <a:ext cx="0" cy="474063"/>
                </a:xfrm>
                <a:prstGeom prst="line">
                  <a:avLst/>
                </a:prstGeom>
                <a:noFill/>
                <a:ln w="9525">
                  <a:solidFill>
                    <a:srgbClr val="0000FF"/>
                  </a:solidFill>
                  <a:round/>
                  <a:headEnd/>
                  <a:tailEnd type="triangle" w="med" len="med"/>
                </a:ln>
              </p:spPr>
              <p:txBody>
                <a:bodyPr/>
                <a:lstStyle/>
                <a:p>
                  <a:endParaRPr lang="en-US"/>
                </a:p>
              </p:txBody>
            </p:sp>
            <p:sp>
              <p:nvSpPr>
                <p:cNvPr id="54361" name="Line 28"/>
                <p:cNvSpPr>
                  <a:spLocks noChangeAspect="1" noChangeShapeType="1"/>
                </p:cNvSpPr>
                <p:nvPr/>
              </p:nvSpPr>
              <p:spPr bwMode="auto">
                <a:xfrm flipH="1">
                  <a:off x="960731" y="3463271"/>
                  <a:ext cx="208036" cy="483991"/>
                </a:xfrm>
                <a:prstGeom prst="line">
                  <a:avLst/>
                </a:prstGeom>
                <a:noFill/>
                <a:ln w="9525">
                  <a:solidFill>
                    <a:srgbClr val="0000FF"/>
                  </a:solidFill>
                  <a:round/>
                  <a:headEnd/>
                  <a:tailEnd type="triangle" w="med" len="med"/>
                </a:ln>
              </p:spPr>
              <p:txBody>
                <a:bodyPr/>
                <a:lstStyle/>
                <a:p>
                  <a:endParaRPr lang="en-US"/>
                </a:p>
              </p:txBody>
            </p:sp>
            <p:sp>
              <p:nvSpPr>
                <p:cNvPr id="54362" name="Line 29"/>
                <p:cNvSpPr>
                  <a:spLocks noChangeAspect="1" noChangeShapeType="1"/>
                </p:cNvSpPr>
                <p:nvPr/>
              </p:nvSpPr>
              <p:spPr bwMode="auto">
                <a:xfrm flipH="1">
                  <a:off x="1103071" y="3463271"/>
                  <a:ext cx="367712" cy="474876"/>
                </a:xfrm>
                <a:prstGeom prst="line">
                  <a:avLst/>
                </a:prstGeom>
                <a:noFill/>
                <a:ln w="9525">
                  <a:solidFill>
                    <a:srgbClr val="0000FF"/>
                  </a:solidFill>
                  <a:round/>
                  <a:headEnd/>
                  <a:tailEnd type="triangle" w="med" len="med"/>
                </a:ln>
              </p:spPr>
              <p:txBody>
                <a:bodyPr/>
                <a:lstStyle/>
                <a:p>
                  <a:endParaRPr lang="en-US"/>
                </a:p>
              </p:txBody>
            </p:sp>
            <p:sp>
              <p:nvSpPr>
                <p:cNvPr id="54363" name="Line 30"/>
                <p:cNvSpPr>
                  <a:spLocks noChangeAspect="1" noChangeShapeType="1"/>
                </p:cNvSpPr>
                <p:nvPr/>
              </p:nvSpPr>
              <p:spPr bwMode="auto">
                <a:xfrm>
                  <a:off x="1794684" y="2837806"/>
                  <a:ext cx="0" cy="474063"/>
                </a:xfrm>
                <a:prstGeom prst="line">
                  <a:avLst/>
                </a:prstGeom>
                <a:noFill/>
                <a:ln w="9525">
                  <a:solidFill>
                    <a:srgbClr val="0000FF"/>
                  </a:solidFill>
                  <a:round/>
                  <a:headEnd/>
                  <a:tailEnd type="triangle" w="med" len="med"/>
                </a:ln>
              </p:spPr>
              <p:txBody>
                <a:bodyPr/>
                <a:lstStyle/>
                <a:p>
                  <a:endParaRPr lang="en-US"/>
                </a:p>
              </p:txBody>
            </p:sp>
            <p:sp>
              <p:nvSpPr>
                <p:cNvPr id="54364" name="Line 31"/>
                <p:cNvSpPr>
                  <a:spLocks noChangeAspect="1" noChangeShapeType="1"/>
                </p:cNvSpPr>
                <p:nvPr/>
              </p:nvSpPr>
              <p:spPr bwMode="auto">
                <a:xfrm>
                  <a:off x="1176665" y="2837806"/>
                  <a:ext cx="0" cy="474063"/>
                </a:xfrm>
                <a:prstGeom prst="line">
                  <a:avLst/>
                </a:prstGeom>
                <a:noFill/>
                <a:ln w="9525">
                  <a:solidFill>
                    <a:srgbClr val="0000FF"/>
                  </a:solidFill>
                  <a:round/>
                  <a:headEnd/>
                  <a:tailEnd type="triangle" w="med" len="med"/>
                </a:ln>
              </p:spPr>
              <p:txBody>
                <a:bodyPr/>
                <a:lstStyle/>
                <a:p>
                  <a:endParaRPr lang="en-US"/>
                </a:p>
              </p:txBody>
            </p:sp>
            <p:sp>
              <p:nvSpPr>
                <p:cNvPr id="54365" name="Line 33"/>
                <p:cNvSpPr>
                  <a:spLocks noChangeAspect="1" noChangeShapeType="1"/>
                </p:cNvSpPr>
                <p:nvPr/>
              </p:nvSpPr>
              <p:spPr bwMode="auto">
                <a:xfrm>
                  <a:off x="2117063" y="3463271"/>
                  <a:ext cx="207529" cy="483991"/>
                </a:xfrm>
                <a:prstGeom prst="line">
                  <a:avLst/>
                </a:prstGeom>
                <a:noFill/>
                <a:ln w="9525">
                  <a:solidFill>
                    <a:srgbClr val="0000FF"/>
                  </a:solidFill>
                  <a:round/>
                  <a:headEnd/>
                  <a:tailEnd type="triangle" w="med" len="med"/>
                </a:ln>
              </p:spPr>
              <p:txBody>
                <a:bodyPr/>
                <a:lstStyle/>
                <a:p>
                  <a:endParaRPr lang="en-US"/>
                </a:p>
              </p:txBody>
            </p:sp>
            <p:sp>
              <p:nvSpPr>
                <p:cNvPr id="54366" name="Line 34"/>
                <p:cNvSpPr>
                  <a:spLocks noChangeAspect="1" noChangeShapeType="1"/>
                </p:cNvSpPr>
                <p:nvPr/>
              </p:nvSpPr>
              <p:spPr bwMode="auto">
                <a:xfrm>
                  <a:off x="1815781" y="3463271"/>
                  <a:ext cx="366817" cy="474876"/>
                </a:xfrm>
                <a:prstGeom prst="line">
                  <a:avLst/>
                </a:prstGeom>
                <a:noFill/>
                <a:ln w="9525">
                  <a:solidFill>
                    <a:srgbClr val="0000FF"/>
                  </a:solidFill>
                  <a:round/>
                  <a:headEnd/>
                  <a:tailEnd type="triangle" w="med" len="med"/>
                </a:ln>
              </p:spPr>
              <p:txBody>
                <a:bodyPr/>
                <a:lstStyle/>
                <a:p>
                  <a:endParaRPr lang="en-US"/>
                </a:p>
              </p:txBody>
            </p:sp>
            <p:sp>
              <p:nvSpPr>
                <p:cNvPr id="54367" name="Line 36"/>
                <p:cNvSpPr>
                  <a:spLocks noChangeAspect="1" noChangeShapeType="1"/>
                </p:cNvSpPr>
                <p:nvPr/>
              </p:nvSpPr>
              <p:spPr bwMode="auto">
                <a:xfrm>
                  <a:off x="1107169" y="4166920"/>
                  <a:ext cx="0" cy="474063"/>
                </a:xfrm>
                <a:prstGeom prst="line">
                  <a:avLst/>
                </a:prstGeom>
                <a:noFill/>
                <a:ln w="9525">
                  <a:solidFill>
                    <a:srgbClr val="0000FF"/>
                  </a:solidFill>
                  <a:round/>
                  <a:headEnd/>
                  <a:tailEnd type="triangle" w="med" len="med"/>
                </a:ln>
              </p:spPr>
              <p:txBody>
                <a:bodyPr/>
                <a:lstStyle/>
                <a:p>
                  <a:endParaRPr lang="en-US"/>
                </a:p>
              </p:txBody>
            </p:sp>
            <p:sp>
              <p:nvSpPr>
                <p:cNvPr id="54368" name="Line 37"/>
                <p:cNvSpPr>
                  <a:spLocks noChangeAspect="1" noChangeShapeType="1"/>
                </p:cNvSpPr>
                <p:nvPr/>
              </p:nvSpPr>
              <p:spPr bwMode="auto">
                <a:xfrm>
                  <a:off x="961971" y="4166920"/>
                  <a:ext cx="0" cy="474063"/>
                </a:xfrm>
                <a:prstGeom prst="line">
                  <a:avLst/>
                </a:prstGeom>
                <a:noFill/>
                <a:ln w="9525">
                  <a:solidFill>
                    <a:srgbClr val="0000FF"/>
                  </a:solidFill>
                  <a:round/>
                  <a:headEnd/>
                  <a:tailEnd type="triangle" w="med" len="med"/>
                </a:ln>
              </p:spPr>
              <p:txBody>
                <a:bodyPr/>
                <a:lstStyle/>
                <a:p>
                  <a:endParaRPr lang="en-US"/>
                </a:p>
              </p:txBody>
            </p:sp>
            <p:sp>
              <p:nvSpPr>
                <p:cNvPr id="54369" name="Line 39"/>
                <p:cNvSpPr>
                  <a:spLocks noChangeAspect="1" noChangeShapeType="1"/>
                </p:cNvSpPr>
                <p:nvPr/>
              </p:nvSpPr>
              <p:spPr bwMode="auto">
                <a:xfrm>
                  <a:off x="2323351" y="4819687"/>
                  <a:ext cx="0" cy="475303"/>
                </a:xfrm>
                <a:prstGeom prst="line">
                  <a:avLst/>
                </a:prstGeom>
                <a:noFill/>
                <a:ln w="9525">
                  <a:solidFill>
                    <a:srgbClr val="0000FF"/>
                  </a:solidFill>
                  <a:round/>
                  <a:headEnd/>
                  <a:tailEnd type="triangle" w="med" len="med"/>
                </a:ln>
              </p:spPr>
              <p:txBody>
                <a:bodyPr/>
                <a:lstStyle/>
                <a:p>
                  <a:endParaRPr lang="en-US"/>
                </a:p>
              </p:txBody>
            </p:sp>
            <p:sp>
              <p:nvSpPr>
                <p:cNvPr id="54370" name="Line 40"/>
                <p:cNvSpPr>
                  <a:spLocks noChangeAspect="1" noChangeShapeType="1"/>
                </p:cNvSpPr>
                <p:nvPr/>
              </p:nvSpPr>
              <p:spPr bwMode="auto">
                <a:xfrm>
                  <a:off x="2179395" y="4819687"/>
                  <a:ext cx="0" cy="475303"/>
                </a:xfrm>
                <a:prstGeom prst="line">
                  <a:avLst/>
                </a:prstGeom>
                <a:noFill/>
                <a:ln w="9525">
                  <a:solidFill>
                    <a:srgbClr val="0000FF"/>
                  </a:solidFill>
                  <a:round/>
                  <a:headEnd/>
                  <a:tailEnd type="triangle" w="med" len="med"/>
                </a:ln>
              </p:spPr>
              <p:txBody>
                <a:bodyPr/>
                <a:lstStyle/>
                <a:p>
                  <a:endParaRPr lang="en-US"/>
                </a:p>
              </p:txBody>
            </p:sp>
            <p:sp>
              <p:nvSpPr>
                <p:cNvPr id="54371" name="Line 42"/>
                <p:cNvSpPr>
                  <a:spLocks noChangeAspect="1" noChangeShapeType="1"/>
                </p:cNvSpPr>
                <p:nvPr/>
              </p:nvSpPr>
              <p:spPr bwMode="auto">
                <a:xfrm>
                  <a:off x="1103447" y="4819687"/>
                  <a:ext cx="0" cy="475303"/>
                </a:xfrm>
                <a:prstGeom prst="line">
                  <a:avLst/>
                </a:prstGeom>
                <a:noFill/>
                <a:ln w="9525">
                  <a:solidFill>
                    <a:srgbClr val="0000FF"/>
                  </a:solidFill>
                  <a:round/>
                  <a:headEnd/>
                  <a:tailEnd type="triangle" w="med" len="med"/>
                </a:ln>
              </p:spPr>
              <p:txBody>
                <a:bodyPr/>
                <a:lstStyle/>
                <a:p>
                  <a:endParaRPr lang="en-US"/>
                </a:p>
              </p:txBody>
            </p:sp>
            <p:sp>
              <p:nvSpPr>
                <p:cNvPr id="54372" name="Line 43"/>
                <p:cNvSpPr>
                  <a:spLocks noChangeAspect="1" noChangeShapeType="1"/>
                </p:cNvSpPr>
                <p:nvPr/>
              </p:nvSpPr>
              <p:spPr bwMode="auto">
                <a:xfrm>
                  <a:off x="958249" y="4819687"/>
                  <a:ext cx="0" cy="475303"/>
                </a:xfrm>
                <a:prstGeom prst="line">
                  <a:avLst/>
                </a:prstGeom>
                <a:noFill/>
                <a:ln w="9525">
                  <a:solidFill>
                    <a:srgbClr val="0000FF"/>
                  </a:solidFill>
                  <a:round/>
                  <a:headEnd/>
                  <a:tailEnd type="triangle" w="med" len="med"/>
                </a:ln>
              </p:spPr>
              <p:txBody>
                <a:bodyPr/>
                <a:lstStyle/>
                <a:p>
                  <a:endParaRPr lang="en-US"/>
                </a:p>
              </p:txBody>
            </p:sp>
            <p:sp>
              <p:nvSpPr>
                <p:cNvPr id="54373" name="AutoShape 44" descr="10%"/>
                <p:cNvSpPr>
                  <a:spLocks noChangeAspect="1" noChangeArrowheads="1"/>
                </p:cNvSpPr>
                <p:nvPr/>
              </p:nvSpPr>
              <p:spPr bwMode="auto">
                <a:xfrm>
                  <a:off x="1310693" y="3936094"/>
                  <a:ext cx="233308" cy="199801"/>
                </a:xfrm>
                <a:prstGeom prst="cloudCallout">
                  <a:avLst>
                    <a:gd name="adj1" fmla="val -44681"/>
                    <a:gd name="adj2" fmla="val 69875"/>
                  </a:avLst>
                </a:prstGeom>
                <a:pattFill prst="pct10">
                  <a:fgClr>
                    <a:srgbClr val="008000"/>
                  </a:fgClr>
                  <a:bgClr>
                    <a:schemeClr val="bg1"/>
                  </a:bgClr>
                </a:pattFill>
                <a:ln w="9525">
                  <a:solidFill>
                    <a:srgbClr val="008000"/>
                  </a:solidFill>
                  <a:round/>
                  <a:headEnd/>
                  <a:tailEnd/>
                </a:ln>
              </p:spPr>
              <p:txBody>
                <a:bodyPr/>
                <a:lstStyle/>
                <a:p>
                  <a:pPr algn="ctr"/>
                  <a:endParaRPr lang="en-US" sz="1100">
                    <a:solidFill>
                      <a:srgbClr val="008000"/>
                    </a:solidFill>
                  </a:endParaRPr>
                </a:p>
              </p:txBody>
            </p:sp>
            <p:sp>
              <p:nvSpPr>
                <p:cNvPr id="54374" name="AutoShape 45" descr="10%"/>
                <p:cNvSpPr>
                  <a:spLocks noChangeAspect="1" noChangeArrowheads="1"/>
                </p:cNvSpPr>
                <p:nvPr/>
              </p:nvSpPr>
              <p:spPr bwMode="auto">
                <a:xfrm flipH="1">
                  <a:off x="1723947" y="3948504"/>
                  <a:ext cx="233308" cy="201042"/>
                </a:xfrm>
                <a:prstGeom prst="cloudCallout">
                  <a:avLst>
                    <a:gd name="adj1" fmla="val -44685"/>
                    <a:gd name="adj2" fmla="val 69750"/>
                  </a:avLst>
                </a:prstGeom>
                <a:pattFill prst="pct10">
                  <a:fgClr>
                    <a:srgbClr val="008000"/>
                  </a:fgClr>
                  <a:bgClr>
                    <a:schemeClr val="bg1"/>
                  </a:bgClr>
                </a:pattFill>
                <a:ln w="9525">
                  <a:solidFill>
                    <a:srgbClr val="008000"/>
                  </a:solidFill>
                  <a:round/>
                  <a:headEnd/>
                  <a:tailEnd/>
                </a:ln>
              </p:spPr>
              <p:txBody>
                <a:bodyPr/>
                <a:lstStyle/>
                <a:p>
                  <a:pPr algn="ctr"/>
                  <a:endParaRPr lang="en-US" sz="1100">
                    <a:solidFill>
                      <a:srgbClr val="008000"/>
                    </a:solidFill>
                  </a:endParaRPr>
                </a:p>
              </p:txBody>
            </p:sp>
            <p:sp>
              <p:nvSpPr>
                <p:cNvPr id="32803" name="Text Box 47"/>
                <p:cNvSpPr txBox="1">
                  <a:spLocks noChangeAspect="1" noChangeArrowheads="1"/>
                </p:cNvSpPr>
                <p:nvPr/>
              </p:nvSpPr>
              <p:spPr bwMode="auto">
                <a:xfrm>
                  <a:off x="1643036" y="3698670"/>
                  <a:ext cx="388926" cy="261905"/>
                </a:xfrm>
                <a:prstGeom prst="rect">
                  <a:avLst/>
                </a:prstGeom>
                <a:noFill/>
                <a:ln w="9525">
                  <a:noFill/>
                  <a:miter lim="800000"/>
                  <a:headEnd/>
                  <a:tailEnd/>
                </a:ln>
              </p:spPr>
              <p:txBody>
                <a:bodyPr wrap="none">
                  <a:spAutoFit/>
                </a:bodyPr>
                <a:lstStyle/>
                <a:p>
                  <a:pPr>
                    <a:defRPr/>
                  </a:pPr>
                  <a:r>
                    <a:rPr lang="en-US" sz="1050" b="1">
                      <a:solidFill>
                        <a:srgbClr val="008000"/>
                      </a:solidFill>
                    </a:rPr>
                    <a:t>Mg</a:t>
                  </a:r>
                </a:p>
              </p:txBody>
            </p:sp>
            <p:sp>
              <p:nvSpPr>
                <p:cNvPr id="54376" name="Line 50"/>
                <p:cNvSpPr>
                  <a:spLocks noChangeAspect="1" noChangeShapeType="1"/>
                </p:cNvSpPr>
                <p:nvPr/>
              </p:nvSpPr>
              <p:spPr bwMode="auto">
                <a:xfrm>
                  <a:off x="894957" y="2755900"/>
                  <a:ext cx="0" cy="2895258"/>
                </a:xfrm>
                <a:prstGeom prst="line">
                  <a:avLst/>
                </a:prstGeom>
                <a:noFill/>
                <a:ln w="9525">
                  <a:solidFill>
                    <a:schemeClr val="tx1"/>
                  </a:solidFill>
                  <a:round/>
                  <a:headEnd/>
                  <a:tailEnd/>
                </a:ln>
              </p:spPr>
              <p:txBody>
                <a:bodyPr/>
                <a:lstStyle/>
                <a:p>
                  <a:endParaRPr lang="en-US"/>
                </a:p>
              </p:txBody>
            </p:sp>
            <p:sp>
              <p:nvSpPr>
                <p:cNvPr id="54377" name="Line 51"/>
                <p:cNvSpPr>
                  <a:spLocks noChangeAspect="1" noChangeShapeType="1"/>
                </p:cNvSpPr>
                <p:nvPr/>
              </p:nvSpPr>
              <p:spPr bwMode="auto">
                <a:xfrm>
                  <a:off x="2399051" y="2755900"/>
                  <a:ext cx="0" cy="2895258"/>
                </a:xfrm>
                <a:prstGeom prst="line">
                  <a:avLst/>
                </a:prstGeom>
                <a:noFill/>
                <a:ln w="9525">
                  <a:solidFill>
                    <a:schemeClr val="tx1"/>
                  </a:solidFill>
                  <a:round/>
                  <a:headEnd/>
                  <a:tailEnd/>
                </a:ln>
              </p:spPr>
              <p:txBody>
                <a:bodyPr/>
                <a:lstStyle/>
                <a:p>
                  <a:endParaRPr lang="en-US"/>
                </a:p>
              </p:txBody>
            </p:sp>
            <p:sp>
              <p:nvSpPr>
                <p:cNvPr id="54378" name="Text Box 52"/>
                <p:cNvSpPr txBox="1">
                  <a:spLocks noChangeAspect="1" noChangeArrowheads="1"/>
                </p:cNvSpPr>
                <p:nvPr/>
              </p:nvSpPr>
              <p:spPr bwMode="auto">
                <a:xfrm>
                  <a:off x="1239956" y="5724378"/>
                  <a:ext cx="758252" cy="245718"/>
                </a:xfrm>
                <a:prstGeom prst="rect">
                  <a:avLst/>
                </a:prstGeom>
                <a:noFill/>
                <a:ln w="9525">
                  <a:noFill/>
                  <a:miter lim="800000"/>
                  <a:headEnd/>
                  <a:tailEnd/>
                </a:ln>
              </p:spPr>
              <p:txBody>
                <a:bodyPr wrap="none">
                  <a:spAutoFit/>
                </a:bodyPr>
                <a:lstStyle/>
                <a:p>
                  <a:r>
                    <a:rPr lang="en-US" sz="1000">
                      <a:solidFill>
                        <a:srgbClr val="0000FF"/>
                      </a:solidFill>
                    </a:rPr>
                    <a:t>Susceptor</a:t>
                  </a:r>
                </a:p>
              </p:txBody>
            </p:sp>
            <p:sp>
              <p:nvSpPr>
                <p:cNvPr id="54379" name="Oval 53"/>
                <p:cNvSpPr>
                  <a:spLocks noChangeAspect="1" noChangeArrowheads="1"/>
                </p:cNvSpPr>
                <p:nvPr/>
              </p:nvSpPr>
              <p:spPr bwMode="auto">
                <a:xfrm>
                  <a:off x="728663" y="4500749"/>
                  <a:ext cx="146438" cy="146438"/>
                </a:xfrm>
                <a:prstGeom prst="ellipse">
                  <a:avLst/>
                </a:prstGeom>
                <a:solidFill>
                  <a:srgbClr val="FFCC99"/>
                </a:solidFill>
                <a:ln w="38100">
                  <a:solidFill>
                    <a:srgbClr val="FF0000"/>
                  </a:solidFill>
                  <a:round/>
                  <a:headEnd/>
                  <a:tailEnd/>
                </a:ln>
              </p:spPr>
              <p:txBody>
                <a:bodyPr wrap="none" anchor="ctr"/>
                <a:lstStyle/>
                <a:p>
                  <a:endParaRPr lang="en-US" sz="1100">
                    <a:solidFill>
                      <a:srgbClr val="000000"/>
                    </a:solidFill>
                  </a:endParaRPr>
                </a:p>
              </p:txBody>
            </p:sp>
            <p:sp>
              <p:nvSpPr>
                <p:cNvPr id="54380" name="Oval 54"/>
                <p:cNvSpPr>
                  <a:spLocks noChangeAspect="1" noChangeArrowheads="1"/>
                </p:cNvSpPr>
                <p:nvPr/>
              </p:nvSpPr>
              <p:spPr bwMode="auto">
                <a:xfrm>
                  <a:off x="728663" y="5420332"/>
                  <a:ext cx="146438" cy="146438"/>
                </a:xfrm>
                <a:prstGeom prst="ellipse">
                  <a:avLst/>
                </a:prstGeom>
                <a:solidFill>
                  <a:srgbClr val="FFCC99"/>
                </a:solidFill>
                <a:ln w="38100">
                  <a:solidFill>
                    <a:srgbClr val="FF0000"/>
                  </a:solidFill>
                  <a:round/>
                  <a:headEnd/>
                  <a:tailEnd/>
                </a:ln>
              </p:spPr>
              <p:txBody>
                <a:bodyPr wrap="none" anchor="ctr"/>
                <a:lstStyle/>
                <a:p>
                  <a:endParaRPr lang="en-US" sz="1100">
                    <a:solidFill>
                      <a:srgbClr val="000000"/>
                    </a:solidFill>
                  </a:endParaRPr>
                </a:p>
              </p:txBody>
            </p:sp>
            <p:sp>
              <p:nvSpPr>
                <p:cNvPr id="54381" name="Oval 55"/>
                <p:cNvSpPr>
                  <a:spLocks noChangeAspect="1" noChangeArrowheads="1"/>
                </p:cNvSpPr>
                <p:nvPr/>
              </p:nvSpPr>
              <p:spPr bwMode="auto">
                <a:xfrm>
                  <a:off x="728663" y="4959920"/>
                  <a:ext cx="146438" cy="147679"/>
                </a:xfrm>
                <a:prstGeom prst="ellipse">
                  <a:avLst/>
                </a:prstGeom>
                <a:solidFill>
                  <a:srgbClr val="FFCC99"/>
                </a:solidFill>
                <a:ln w="38100">
                  <a:solidFill>
                    <a:srgbClr val="FF0000"/>
                  </a:solidFill>
                  <a:round/>
                  <a:headEnd/>
                  <a:tailEnd/>
                </a:ln>
              </p:spPr>
              <p:txBody>
                <a:bodyPr wrap="none" anchor="ctr"/>
                <a:lstStyle/>
                <a:p>
                  <a:endParaRPr lang="en-US" sz="1100">
                    <a:solidFill>
                      <a:srgbClr val="000000"/>
                    </a:solidFill>
                  </a:endParaRPr>
                </a:p>
              </p:txBody>
            </p:sp>
            <p:sp>
              <p:nvSpPr>
                <p:cNvPr id="54382" name="Oval 56"/>
                <p:cNvSpPr>
                  <a:spLocks noChangeAspect="1" noChangeArrowheads="1"/>
                </p:cNvSpPr>
                <p:nvPr/>
              </p:nvSpPr>
              <p:spPr bwMode="auto">
                <a:xfrm>
                  <a:off x="2418908" y="4495785"/>
                  <a:ext cx="146438" cy="146438"/>
                </a:xfrm>
                <a:prstGeom prst="ellipse">
                  <a:avLst/>
                </a:prstGeom>
                <a:solidFill>
                  <a:srgbClr val="FFCC99"/>
                </a:solidFill>
                <a:ln w="38100">
                  <a:solidFill>
                    <a:srgbClr val="FF0000"/>
                  </a:solidFill>
                  <a:round/>
                  <a:headEnd/>
                  <a:tailEnd/>
                </a:ln>
              </p:spPr>
              <p:txBody>
                <a:bodyPr wrap="none" anchor="ctr"/>
                <a:lstStyle/>
                <a:p>
                  <a:endParaRPr lang="en-US" sz="1100">
                    <a:solidFill>
                      <a:srgbClr val="000000"/>
                    </a:solidFill>
                  </a:endParaRPr>
                </a:p>
              </p:txBody>
            </p:sp>
            <p:sp>
              <p:nvSpPr>
                <p:cNvPr id="54383" name="Oval 57"/>
                <p:cNvSpPr>
                  <a:spLocks noChangeAspect="1" noChangeArrowheads="1"/>
                </p:cNvSpPr>
                <p:nvPr/>
              </p:nvSpPr>
              <p:spPr bwMode="auto">
                <a:xfrm>
                  <a:off x="2418908" y="5414127"/>
                  <a:ext cx="146438" cy="146438"/>
                </a:xfrm>
                <a:prstGeom prst="ellipse">
                  <a:avLst/>
                </a:prstGeom>
                <a:solidFill>
                  <a:srgbClr val="FFCC99"/>
                </a:solidFill>
                <a:ln w="38100">
                  <a:solidFill>
                    <a:srgbClr val="FF0000"/>
                  </a:solidFill>
                  <a:round/>
                  <a:headEnd/>
                  <a:tailEnd/>
                </a:ln>
              </p:spPr>
              <p:txBody>
                <a:bodyPr wrap="none" anchor="ctr"/>
                <a:lstStyle/>
                <a:p>
                  <a:endParaRPr lang="en-US" sz="1100">
                    <a:solidFill>
                      <a:srgbClr val="000000"/>
                    </a:solidFill>
                  </a:endParaRPr>
                </a:p>
              </p:txBody>
            </p:sp>
            <p:sp>
              <p:nvSpPr>
                <p:cNvPr id="54384" name="Oval 58"/>
                <p:cNvSpPr>
                  <a:spLocks noChangeAspect="1" noChangeArrowheads="1"/>
                </p:cNvSpPr>
                <p:nvPr/>
              </p:nvSpPr>
              <p:spPr bwMode="auto">
                <a:xfrm>
                  <a:off x="2418908" y="4954956"/>
                  <a:ext cx="146438" cy="146438"/>
                </a:xfrm>
                <a:prstGeom prst="ellipse">
                  <a:avLst/>
                </a:prstGeom>
                <a:solidFill>
                  <a:srgbClr val="FFCC99"/>
                </a:solidFill>
                <a:ln w="38100">
                  <a:solidFill>
                    <a:srgbClr val="FF0000"/>
                  </a:solidFill>
                  <a:round/>
                  <a:headEnd/>
                  <a:tailEnd/>
                </a:ln>
              </p:spPr>
              <p:txBody>
                <a:bodyPr wrap="none" anchor="ctr"/>
                <a:lstStyle/>
                <a:p>
                  <a:endParaRPr lang="en-US" sz="1100">
                    <a:solidFill>
                      <a:srgbClr val="000000"/>
                    </a:solidFill>
                  </a:endParaRPr>
                </a:p>
              </p:txBody>
            </p:sp>
            <p:sp>
              <p:nvSpPr>
                <p:cNvPr id="54385" name="Rectangle 60" descr="30%"/>
                <p:cNvSpPr>
                  <a:spLocks noChangeAspect="1" noChangeArrowheads="1"/>
                </p:cNvSpPr>
                <p:nvPr/>
              </p:nvSpPr>
              <p:spPr bwMode="auto">
                <a:xfrm>
                  <a:off x="1197762" y="4287297"/>
                  <a:ext cx="898485" cy="1357657"/>
                </a:xfrm>
                <a:prstGeom prst="rect">
                  <a:avLst/>
                </a:prstGeom>
                <a:pattFill prst="pct30">
                  <a:fgClr>
                    <a:srgbClr val="FF0000"/>
                  </a:fgClr>
                  <a:bgClr>
                    <a:srgbClr val="FFFFFF"/>
                  </a:bgClr>
                </a:pattFill>
                <a:ln w="9525">
                  <a:solidFill>
                    <a:srgbClr val="FF0000"/>
                  </a:solidFill>
                  <a:miter lim="800000"/>
                  <a:headEnd/>
                  <a:tailEnd/>
                </a:ln>
              </p:spPr>
              <p:txBody>
                <a:bodyPr wrap="none" anchor="ctr"/>
                <a:lstStyle/>
                <a:p>
                  <a:endParaRPr lang="en-US" sz="1100">
                    <a:solidFill>
                      <a:srgbClr val="000000"/>
                    </a:solidFill>
                  </a:endParaRPr>
                </a:p>
              </p:txBody>
            </p:sp>
            <p:sp>
              <p:nvSpPr>
                <p:cNvPr id="54386" name="Rectangle 61"/>
                <p:cNvSpPr>
                  <a:spLocks noChangeAspect="1" noChangeArrowheads="1"/>
                </p:cNvSpPr>
                <p:nvPr/>
              </p:nvSpPr>
              <p:spPr bwMode="auto">
                <a:xfrm>
                  <a:off x="1218699" y="4287297"/>
                  <a:ext cx="174781" cy="68525"/>
                </a:xfrm>
                <a:prstGeom prst="rect">
                  <a:avLst/>
                </a:prstGeom>
                <a:solidFill>
                  <a:schemeClr val="bg1"/>
                </a:solidFill>
                <a:ln w="9525">
                  <a:solidFill>
                    <a:srgbClr val="FF0000"/>
                  </a:solidFill>
                  <a:miter lim="800000"/>
                  <a:headEnd/>
                  <a:tailEnd/>
                </a:ln>
              </p:spPr>
              <p:txBody>
                <a:bodyPr wrap="none" anchor="ctr"/>
                <a:lstStyle/>
                <a:p>
                  <a:endParaRPr lang="en-US" sz="1100">
                    <a:solidFill>
                      <a:srgbClr val="000000"/>
                    </a:solidFill>
                  </a:endParaRPr>
                </a:p>
              </p:txBody>
            </p:sp>
            <p:sp>
              <p:nvSpPr>
                <p:cNvPr id="54387" name="Rectangle 62"/>
                <p:cNvSpPr>
                  <a:spLocks noChangeAspect="1" noChangeArrowheads="1"/>
                </p:cNvSpPr>
                <p:nvPr/>
              </p:nvSpPr>
              <p:spPr bwMode="auto">
                <a:xfrm>
                  <a:off x="1899618" y="4287297"/>
                  <a:ext cx="174781" cy="68525"/>
                </a:xfrm>
                <a:prstGeom prst="rect">
                  <a:avLst/>
                </a:prstGeom>
                <a:solidFill>
                  <a:schemeClr val="bg1"/>
                </a:solidFill>
                <a:ln w="9525">
                  <a:solidFill>
                    <a:srgbClr val="FF0000"/>
                  </a:solidFill>
                  <a:miter lim="800000"/>
                  <a:headEnd/>
                  <a:tailEnd/>
                </a:ln>
              </p:spPr>
              <p:txBody>
                <a:bodyPr wrap="none" anchor="ctr"/>
                <a:lstStyle/>
                <a:p>
                  <a:endParaRPr lang="en-US" sz="1100">
                    <a:solidFill>
                      <a:srgbClr val="000000"/>
                    </a:solidFill>
                  </a:endParaRPr>
                </a:p>
              </p:txBody>
            </p:sp>
            <p:sp>
              <p:nvSpPr>
                <p:cNvPr id="54388" name="Oval 63"/>
                <p:cNvSpPr>
                  <a:spLocks noChangeAspect="1" noChangeArrowheads="1"/>
                </p:cNvSpPr>
                <p:nvPr/>
              </p:nvSpPr>
              <p:spPr bwMode="auto">
                <a:xfrm>
                  <a:off x="1225064" y="4225247"/>
                  <a:ext cx="165054" cy="126582"/>
                </a:xfrm>
                <a:prstGeom prst="ellipse">
                  <a:avLst/>
                </a:prstGeom>
                <a:solidFill>
                  <a:srgbClr val="008000"/>
                </a:solidFill>
                <a:ln w="9525">
                  <a:solidFill>
                    <a:schemeClr val="tx1"/>
                  </a:solidFill>
                  <a:round/>
                  <a:headEnd/>
                  <a:tailEnd/>
                </a:ln>
              </p:spPr>
              <p:txBody>
                <a:bodyPr wrap="none" anchor="ctr"/>
                <a:lstStyle/>
                <a:p>
                  <a:endParaRPr lang="en-US" sz="1100">
                    <a:solidFill>
                      <a:srgbClr val="000000"/>
                    </a:solidFill>
                  </a:endParaRPr>
                </a:p>
              </p:txBody>
            </p:sp>
            <p:sp>
              <p:nvSpPr>
                <p:cNvPr id="54389" name="Oval 64"/>
                <p:cNvSpPr>
                  <a:spLocks noChangeAspect="1" noChangeArrowheads="1"/>
                </p:cNvSpPr>
                <p:nvPr/>
              </p:nvSpPr>
              <p:spPr bwMode="auto">
                <a:xfrm>
                  <a:off x="1906374" y="4225247"/>
                  <a:ext cx="165054" cy="126582"/>
                </a:xfrm>
                <a:prstGeom prst="ellipse">
                  <a:avLst/>
                </a:prstGeom>
                <a:solidFill>
                  <a:srgbClr val="008000"/>
                </a:solidFill>
                <a:ln w="9525">
                  <a:solidFill>
                    <a:schemeClr val="tx1"/>
                  </a:solidFill>
                  <a:round/>
                  <a:headEnd/>
                  <a:tailEnd/>
                </a:ln>
              </p:spPr>
              <p:txBody>
                <a:bodyPr wrap="none" anchor="ctr"/>
                <a:lstStyle/>
                <a:p>
                  <a:endParaRPr lang="en-US" sz="1100">
                    <a:solidFill>
                      <a:srgbClr val="000000"/>
                    </a:solidFill>
                  </a:endParaRPr>
                </a:p>
              </p:txBody>
            </p:sp>
            <p:sp>
              <p:nvSpPr>
                <p:cNvPr id="54390" name="Rectangle 65"/>
                <p:cNvSpPr>
                  <a:spLocks noChangeArrowheads="1"/>
                </p:cNvSpPr>
                <p:nvPr/>
              </p:nvSpPr>
              <p:spPr bwMode="auto">
                <a:xfrm>
                  <a:off x="1261053" y="4586379"/>
                  <a:ext cx="776867" cy="215444"/>
                </a:xfrm>
                <a:prstGeom prst="rect">
                  <a:avLst/>
                </a:prstGeom>
                <a:solidFill>
                  <a:schemeClr val="bg1"/>
                </a:solidFill>
                <a:ln w="9525">
                  <a:noFill/>
                  <a:miter lim="800000"/>
                  <a:headEnd/>
                  <a:tailEnd/>
                </a:ln>
              </p:spPr>
              <p:txBody>
                <a:bodyPr>
                  <a:spAutoFit/>
                </a:bodyPr>
                <a:lstStyle/>
                <a:p>
                  <a:r>
                    <a:rPr lang="en-US" sz="800" b="1">
                      <a:solidFill>
                        <a:srgbClr val="FF0000"/>
                      </a:solidFill>
                    </a:rPr>
                    <a:t>550–760</a:t>
                  </a:r>
                  <a:r>
                    <a:rPr lang="en-US" sz="800" b="1">
                      <a:solidFill>
                        <a:srgbClr val="FF0000"/>
                      </a:solidFill>
                      <a:cs typeface="Arial" charset="0"/>
                    </a:rPr>
                    <a:t>°C</a:t>
                  </a:r>
                </a:p>
              </p:txBody>
            </p:sp>
          </p:grpSp>
        </p:grpSp>
        <p:sp>
          <p:nvSpPr>
            <p:cNvPr id="54278" name="Rectangle 10"/>
            <p:cNvSpPr>
              <a:spLocks noChangeArrowheads="1"/>
            </p:cNvSpPr>
            <p:nvPr/>
          </p:nvSpPr>
          <p:spPr bwMode="auto">
            <a:xfrm>
              <a:off x="293688" y="5229225"/>
              <a:ext cx="1858962" cy="830263"/>
            </a:xfrm>
            <a:prstGeom prst="rect">
              <a:avLst/>
            </a:prstGeom>
            <a:noFill/>
            <a:ln w="9525">
              <a:noFill/>
              <a:miter lim="800000"/>
              <a:headEnd/>
              <a:tailEnd/>
            </a:ln>
          </p:spPr>
          <p:txBody>
            <a:bodyPr>
              <a:spAutoFit/>
            </a:bodyPr>
            <a:lstStyle/>
            <a:p>
              <a:pPr>
                <a:buFont typeface="Arial" charset="0"/>
                <a:buChar char="•"/>
                <a:tabLst>
                  <a:tab pos="457200" algn="l"/>
                </a:tabLst>
              </a:pPr>
              <a:r>
                <a:rPr lang="en-US" sz="1600">
                  <a:solidFill>
                    <a:srgbClr val="000000"/>
                  </a:solidFill>
                  <a:cs typeface="Arial" charset="0"/>
                </a:rPr>
                <a:t> Inductive heater</a:t>
              </a:r>
            </a:p>
            <a:p>
              <a:pPr>
                <a:buFont typeface="Arial" charset="0"/>
                <a:buChar char="•"/>
                <a:tabLst>
                  <a:tab pos="457200" algn="l"/>
                </a:tabLst>
              </a:pPr>
              <a:r>
                <a:rPr lang="en-US" sz="1600">
                  <a:solidFill>
                    <a:srgbClr val="000000"/>
                  </a:solidFill>
                  <a:cs typeface="Arial" charset="0"/>
                </a:rPr>
                <a:t> Successful</a:t>
              </a:r>
            </a:p>
            <a:p>
              <a:pPr>
                <a:buFont typeface="Arial" charset="0"/>
                <a:buChar char="•"/>
                <a:tabLst>
                  <a:tab pos="457200" algn="l"/>
                </a:tabLst>
              </a:pPr>
              <a:r>
                <a:rPr lang="en-US" sz="1600">
                  <a:solidFill>
                    <a:srgbClr val="000000"/>
                  </a:solidFill>
                  <a:cs typeface="Arial" charset="0"/>
                </a:rPr>
                <a:t> 5mm x 5mm</a:t>
              </a:r>
            </a:p>
          </p:txBody>
        </p:sp>
        <p:sp>
          <p:nvSpPr>
            <p:cNvPr id="54281" name="Rectangle 115"/>
            <p:cNvSpPr>
              <a:spLocks noChangeArrowheads="1"/>
            </p:cNvSpPr>
            <p:nvPr/>
          </p:nvSpPr>
          <p:spPr bwMode="auto">
            <a:xfrm>
              <a:off x="890588" y="1635125"/>
              <a:ext cx="569912" cy="307975"/>
            </a:xfrm>
            <a:prstGeom prst="rect">
              <a:avLst/>
            </a:prstGeom>
            <a:noFill/>
            <a:ln w="9525">
              <a:noFill/>
              <a:miter lim="800000"/>
              <a:headEnd/>
              <a:tailEnd/>
            </a:ln>
          </p:spPr>
          <p:txBody>
            <a:bodyPr wrap="none">
              <a:spAutoFit/>
            </a:bodyPr>
            <a:lstStyle/>
            <a:p>
              <a:r>
                <a:rPr lang="en-US" sz="1400">
                  <a:solidFill>
                    <a:srgbClr val="0000FF"/>
                  </a:solidFill>
                </a:rPr>
                <a:t>B</a:t>
              </a:r>
              <a:r>
                <a:rPr lang="en-US" sz="1400" baseline="-25000">
                  <a:solidFill>
                    <a:srgbClr val="0000FF"/>
                  </a:solidFill>
                </a:rPr>
                <a:t>2</a:t>
              </a:r>
              <a:r>
                <a:rPr lang="en-US" sz="1400">
                  <a:solidFill>
                    <a:srgbClr val="0000FF"/>
                  </a:solidFill>
                </a:rPr>
                <a:t>H</a:t>
              </a:r>
              <a:r>
                <a:rPr lang="en-US" sz="1400" baseline="-25000">
                  <a:solidFill>
                    <a:srgbClr val="0000FF"/>
                  </a:solidFill>
                </a:rPr>
                <a:t>6</a:t>
              </a:r>
            </a:p>
          </p:txBody>
        </p:sp>
      </p:grpSp>
      <p:grpSp>
        <p:nvGrpSpPr>
          <p:cNvPr id="120" name="Group 119"/>
          <p:cNvGrpSpPr/>
          <p:nvPr/>
        </p:nvGrpSpPr>
        <p:grpSpPr>
          <a:xfrm>
            <a:off x="4705350" y="1195388"/>
            <a:ext cx="3303588" cy="4618037"/>
            <a:chOff x="5619750" y="1195388"/>
            <a:chExt cx="3303588" cy="4618037"/>
          </a:xfrm>
        </p:grpSpPr>
        <p:grpSp>
          <p:nvGrpSpPr>
            <p:cNvPr id="54277" name="Group 237"/>
            <p:cNvGrpSpPr>
              <a:grpSpLocks/>
            </p:cNvGrpSpPr>
            <p:nvPr/>
          </p:nvGrpSpPr>
          <p:grpSpPr bwMode="auto">
            <a:xfrm>
              <a:off x="5619750" y="1195388"/>
              <a:ext cx="3303588" cy="3813175"/>
              <a:chOff x="5619357" y="1195388"/>
              <a:chExt cx="3304319" cy="3813960"/>
            </a:xfrm>
          </p:grpSpPr>
          <p:grpSp>
            <p:nvGrpSpPr>
              <p:cNvPr id="54284" name="Group 234"/>
              <p:cNvGrpSpPr>
                <a:grpSpLocks/>
              </p:cNvGrpSpPr>
              <p:nvPr/>
            </p:nvGrpSpPr>
            <p:grpSpPr bwMode="auto">
              <a:xfrm>
                <a:off x="5619357" y="1879600"/>
                <a:ext cx="3304319" cy="3129748"/>
                <a:chOff x="5619357" y="2898775"/>
                <a:chExt cx="3304319" cy="3129748"/>
              </a:xfrm>
            </p:grpSpPr>
            <p:sp>
              <p:nvSpPr>
                <p:cNvPr id="54286" name="Rectangle 21"/>
                <p:cNvSpPr>
                  <a:spLocks noChangeArrowheads="1"/>
                </p:cNvSpPr>
                <p:nvPr/>
              </p:nvSpPr>
              <p:spPr bwMode="auto">
                <a:xfrm>
                  <a:off x="6291674" y="4371845"/>
                  <a:ext cx="1918876" cy="45719"/>
                </a:xfrm>
                <a:prstGeom prst="rect">
                  <a:avLst/>
                </a:prstGeom>
                <a:noFill/>
                <a:ln w="9525">
                  <a:solidFill>
                    <a:schemeClr val="tx1"/>
                  </a:solidFill>
                  <a:miter lim="800000"/>
                  <a:headEnd/>
                  <a:tailEnd/>
                </a:ln>
              </p:spPr>
              <p:txBody>
                <a:bodyPr wrap="none" anchor="ctr"/>
                <a:lstStyle/>
                <a:p>
                  <a:endParaRPr lang="en-US" sz="1100">
                    <a:solidFill>
                      <a:srgbClr val="000000"/>
                    </a:solidFill>
                  </a:endParaRPr>
                </a:p>
              </p:txBody>
            </p:sp>
            <p:sp>
              <p:nvSpPr>
                <p:cNvPr id="54287" name="Line 22"/>
                <p:cNvSpPr>
                  <a:spLocks noChangeAspect="1" noChangeShapeType="1"/>
                </p:cNvSpPr>
                <p:nvPr/>
              </p:nvSpPr>
              <p:spPr bwMode="auto">
                <a:xfrm>
                  <a:off x="8618793" y="2971156"/>
                  <a:ext cx="0" cy="474063"/>
                </a:xfrm>
                <a:prstGeom prst="line">
                  <a:avLst/>
                </a:prstGeom>
                <a:noFill/>
                <a:ln w="9525">
                  <a:solidFill>
                    <a:srgbClr val="0000FF"/>
                  </a:solidFill>
                  <a:round/>
                  <a:headEnd/>
                  <a:tailEnd type="triangle" w="med" len="med"/>
                </a:ln>
              </p:spPr>
              <p:txBody>
                <a:bodyPr/>
                <a:lstStyle/>
                <a:p>
                  <a:endParaRPr lang="en-US"/>
                </a:p>
              </p:txBody>
            </p:sp>
            <p:sp>
              <p:nvSpPr>
                <p:cNvPr id="54288" name="Line 23"/>
                <p:cNvSpPr>
                  <a:spLocks noChangeAspect="1" noChangeShapeType="1"/>
                </p:cNvSpPr>
                <p:nvPr/>
              </p:nvSpPr>
              <p:spPr bwMode="auto">
                <a:xfrm>
                  <a:off x="6210074" y="2971156"/>
                  <a:ext cx="0" cy="474063"/>
                </a:xfrm>
                <a:prstGeom prst="line">
                  <a:avLst/>
                </a:prstGeom>
                <a:noFill/>
                <a:ln w="9525">
                  <a:solidFill>
                    <a:srgbClr val="0000FF"/>
                  </a:solidFill>
                  <a:round/>
                  <a:headEnd/>
                  <a:tailEnd type="triangle" w="med" len="med"/>
                </a:ln>
              </p:spPr>
              <p:txBody>
                <a:bodyPr/>
                <a:lstStyle/>
                <a:p>
                  <a:endParaRPr lang="en-US"/>
                </a:p>
              </p:txBody>
            </p:sp>
            <p:sp>
              <p:nvSpPr>
                <p:cNvPr id="54289" name="Line 25"/>
                <p:cNvSpPr>
                  <a:spLocks noChangeAspect="1" noChangeShapeType="1"/>
                </p:cNvSpPr>
                <p:nvPr/>
              </p:nvSpPr>
              <p:spPr bwMode="auto">
                <a:xfrm>
                  <a:off x="8842173" y="4309795"/>
                  <a:ext cx="0" cy="474063"/>
                </a:xfrm>
                <a:prstGeom prst="line">
                  <a:avLst/>
                </a:prstGeom>
                <a:noFill/>
                <a:ln w="9525">
                  <a:solidFill>
                    <a:srgbClr val="0000FF"/>
                  </a:solidFill>
                  <a:round/>
                  <a:headEnd/>
                  <a:tailEnd type="triangle" w="med" len="med"/>
                </a:ln>
              </p:spPr>
              <p:txBody>
                <a:bodyPr/>
                <a:lstStyle/>
                <a:p>
                  <a:endParaRPr lang="en-US"/>
                </a:p>
              </p:txBody>
            </p:sp>
            <p:sp>
              <p:nvSpPr>
                <p:cNvPr id="54290" name="Line 26"/>
                <p:cNvSpPr>
                  <a:spLocks noChangeAspect="1" noChangeShapeType="1"/>
                </p:cNvSpPr>
                <p:nvPr/>
              </p:nvSpPr>
              <p:spPr bwMode="auto">
                <a:xfrm>
                  <a:off x="8698217" y="4309795"/>
                  <a:ext cx="0" cy="474063"/>
                </a:xfrm>
                <a:prstGeom prst="line">
                  <a:avLst/>
                </a:prstGeom>
                <a:noFill/>
                <a:ln w="9525">
                  <a:solidFill>
                    <a:srgbClr val="0000FF"/>
                  </a:solidFill>
                  <a:round/>
                  <a:headEnd/>
                  <a:tailEnd type="triangle" w="med" len="med"/>
                </a:ln>
              </p:spPr>
              <p:txBody>
                <a:bodyPr/>
                <a:lstStyle/>
                <a:p>
                  <a:endParaRPr lang="en-US"/>
                </a:p>
              </p:txBody>
            </p:sp>
            <p:sp>
              <p:nvSpPr>
                <p:cNvPr id="54291" name="Line 28"/>
                <p:cNvSpPr>
                  <a:spLocks noChangeAspect="1" noChangeShapeType="1"/>
                </p:cNvSpPr>
                <p:nvPr/>
              </p:nvSpPr>
              <p:spPr bwMode="auto">
                <a:xfrm flipH="1">
                  <a:off x="5685131" y="3606146"/>
                  <a:ext cx="208036" cy="483991"/>
                </a:xfrm>
                <a:prstGeom prst="line">
                  <a:avLst/>
                </a:prstGeom>
                <a:noFill/>
                <a:ln w="9525">
                  <a:solidFill>
                    <a:srgbClr val="0000FF"/>
                  </a:solidFill>
                  <a:round/>
                  <a:headEnd/>
                  <a:tailEnd type="triangle" w="med" len="med"/>
                </a:ln>
              </p:spPr>
              <p:txBody>
                <a:bodyPr/>
                <a:lstStyle/>
                <a:p>
                  <a:endParaRPr lang="en-US"/>
                </a:p>
              </p:txBody>
            </p:sp>
            <p:sp>
              <p:nvSpPr>
                <p:cNvPr id="54292" name="Line 29"/>
                <p:cNvSpPr>
                  <a:spLocks noChangeAspect="1" noChangeShapeType="1"/>
                </p:cNvSpPr>
                <p:nvPr/>
              </p:nvSpPr>
              <p:spPr bwMode="auto">
                <a:xfrm flipH="1">
                  <a:off x="5827471" y="3606146"/>
                  <a:ext cx="367712" cy="474876"/>
                </a:xfrm>
                <a:prstGeom prst="line">
                  <a:avLst/>
                </a:prstGeom>
                <a:noFill/>
                <a:ln w="9525">
                  <a:solidFill>
                    <a:srgbClr val="0000FF"/>
                  </a:solidFill>
                  <a:round/>
                  <a:headEnd/>
                  <a:tailEnd type="triangle" w="med" len="med"/>
                </a:ln>
              </p:spPr>
              <p:txBody>
                <a:bodyPr/>
                <a:lstStyle/>
                <a:p>
                  <a:endParaRPr lang="en-US"/>
                </a:p>
              </p:txBody>
            </p:sp>
            <p:sp>
              <p:nvSpPr>
                <p:cNvPr id="54293" name="Line 30"/>
                <p:cNvSpPr>
                  <a:spLocks noChangeAspect="1" noChangeShapeType="1"/>
                </p:cNvSpPr>
                <p:nvPr/>
              </p:nvSpPr>
              <p:spPr bwMode="auto">
                <a:xfrm>
                  <a:off x="8309784" y="2971156"/>
                  <a:ext cx="0" cy="474063"/>
                </a:xfrm>
                <a:prstGeom prst="line">
                  <a:avLst/>
                </a:prstGeom>
                <a:noFill/>
                <a:ln w="9525">
                  <a:solidFill>
                    <a:srgbClr val="0000FF"/>
                  </a:solidFill>
                  <a:round/>
                  <a:headEnd/>
                  <a:tailEnd type="triangle" w="med" len="med"/>
                </a:ln>
              </p:spPr>
              <p:txBody>
                <a:bodyPr/>
                <a:lstStyle/>
                <a:p>
                  <a:endParaRPr lang="en-US"/>
                </a:p>
              </p:txBody>
            </p:sp>
            <p:sp>
              <p:nvSpPr>
                <p:cNvPr id="54294" name="Line 31"/>
                <p:cNvSpPr>
                  <a:spLocks noChangeAspect="1" noChangeShapeType="1"/>
                </p:cNvSpPr>
                <p:nvPr/>
              </p:nvSpPr>
              <p:spPr bwMode="auto">
                <a:xfrm>
                  <a:off x="5901065" y="2971156"/>
                  <a:ext cx="0" cy="474063"/>
                </a:xfrm>
                <a:prstGeom prst="line">
                  <a:avLst/>
                </a:prstGeom>
                <a:noFill/>
                <a:ln w="9525">
                  <a:solidFill>
                    <a:srgbClr val="0000FF"/>
                  </a:solidFill>
                  <a:round/>
                  <a:headEnd/>
                  <a:tailEnd type="triangle" w="med" len="med"/>
                </a:ln>
              </p:spPr>
              <p:txBody>
                <a:bodyPr/>
                <a:lstStyle/>
                <a:p>
                  <a:endParaRPr lang="en-US"/>
                </a:p>
              </p:txBody>
            </p:sp>
            <p:sp>
              <p:nvSpPr>
                <p:cNvPr id="54295" name="Line 33"/>
                <p:cNvSpPr>
                  <a:spLocks noChangeAspect="1" noChangeShapeType="1"/>
                </p:cNvSpPr>
                <p:nvPr/>
              </p:nvSpPr>
              <p:spPr bwMode="auto">
                <a:xfrm>
                  <a:off x="8632163" y="3606146"/>
                  <a:ext cx="207529" cy="483991"/>
                </a:xfrm>
                <a:prstGeom prst="line">
                  <a:avLst/>
                </a:prstGeom>
                <a:noFill/>
                <a:ln w="9525">
                  <a:solidFill>
                    <a:srgbClr val="0000FF"/>
                  </a:solidFill>
                  <a:round/>
                  <a:headEnd/>
                  <a:tailEnd type="triangle" w="med" len="med"/>
                </a:ln>
              </p:spPr>
              <p:txBody>
                <a:bodyPr/>
                <a:lstStyle/>
                <a:p>
                  <a:endParaRPr lang="en-US"/>
                </a:p>
              </p:txBody>
            </p:sp>
            <p:sp>
              <p:nvSpPr>
                <p:cNvPr id="54296" name="Line 34"/>
                <p:cNvSpPr>
                  <a:spLocks noChangeAspect="1" noChangeShapeType="1"/>
                </p:cNvSpPr>
                <p:nvPr/>
              </p:nvSpPr>
              <p:spPr bwMode="auto">
                <a:xfrm>
                  <a:off x="8330881" y="3606146"/>
                  <a:ext cx="366817" cy="474876"/>
                </a:xfrm>
                <a:prstGeom prst="line">
                  <a:avLst/>
                </a:prstGeom>
                <a:noFill/>
                <a:ln w="9525">
                  <a:solidFill>
                    <a:srgbClr val="0000FF"/>
                  </a:solidFill>
                  <a:round/>
                  <a:headEnd/>
                  <a:tailEnd type="triangle" w="med" len="med"/>
                </a:ln>
              </p:spPr>
              <p:txBody>
                <a:bodyPr/>
                <a:lstStyle/>
                <a:p>
                  <a:endParaRPr lang="en-US"/>
                </a:p>
              </p:txBody>
            </p:sp>
            <p:sp>
              <p:nvSpPr>
                <p:cNvPr id="54297" name="Line 36"/>
                <p:cNvSpPr>
                  <a:spLocks noChangeAspect="1" noChangeShapeType="1"/>
                </p:cNvSpPr>
                <p:nvPr/>
              </p:nvSpPr>
              <p:spPr bwMode="auto">
                <a:xfrm>
                  <a:off x="5831569" y="4309795"/>
                  <a:ext cx="0" cy="474063"/>
                </a:xfrm>
                <a:prstGeom prst="line">
                  <a:avLst/>
                </a:prstGeom>
                <a:noFill/>
                <a:ln w="9525">
                  <a:solidFill>
                    <a:srgbClr val="0000FF"/>
                  </a:solidFill>
                  <a:round/>
                  <a:headEnd/>
                  <a:tailEnd type="triangle" w="med" len="med"/>
                </a:ln>
              </p:spPr>
              <p:txBody>
                <a:bodyPr/>
                <a:lstStyle/>
                <a:p>
                  <a:endParaRPr lang="en-US"/>
                </a:p>
              </p:txBody>
            </p:sp>
            <p:sp>
              <p:nvSpPr>
                <p:cNvPr id="54298" name="Line 37"/>
                <p:cNvSpPr>
                  <a:spLocks noChangeAspect="1" noChangeShapeType="1"/>
                </p:cNvSpPr>
                <p:nvPr/>
              </p:nvSpPr>
              <p:spPr bwMode="auto">
                <a:xfrm>
                  <a:off x="5686371" y="4309795"/>
                  <a:ext cx="0" cy="474063"/>
                </a:xfrm>
                <a:prstGeom prst="line">
                  <a:avLst/>
                </a:prstGeom>
                <a:noFill/>
                <a:ln w="9525">
                  <a:solidFill>
                    <a:srgbClr val="0000FF"/>
                  </a:solidFill>
                  <a:round/>
                  <a:headEnd/>
                  <a:tailEnd type="triangle" w="med" len="med"/>
                </a:ln>
              </p:spPr>
              <p:txBody>
                <a:bodyPr/>
                <a:lstStyle/>
                <a:p>
                  <a:endParaRPr lang="en-US"/>
                </a:p>
              </p:txBody>
            </p:sp>
            <p:sp>
              <p:nvSpPr>
                <p:cNvPr id="54299" name="Line 39"/>
                <p:cNvSpPr>
                  <a:spLocks noChangeAspect="1" noChangeShapeType="1"/>
                </p:cNvSpPr>
                <p:nvPr/>
              </p:nvSpPr>
              <p:spPr bwMode="auto">
                <a:xfrm>
                  <a:off x="8838451" y="4962562"/>
                  <a:ext cx="0" cy="475303"/>
                </a:xfrm>
                <a:prstGeom prst="line">
                  <a:avLst/>
                </a:prstGeom>
                <a:noFill/>
                <a:ln w="9525">
                  <a:solidFill>
                    <a:srgbClr val="0000FF"/>
                  </a:solidFill>
                  <a:round/>
                  <a:headEnd/>
                  <a:tailEnd type="triangle" w="med" len="med"/>
                </a:ln>
              </p:spPr>
              <p:txBody>
                <a:bodyPr/>
                <a:lstStyle/>
                <a:p>
                  <a:endParaRPr lang="en-US"/>
                </a:p>
              </p:txBody>
            </p:sp>
            <p:sp>
              <p:nvSpPr>
                <p:cNvPr id="54300" name="Line 40"/>
                <p:cNvSpPr>
                  <a:spLocks noChangeAspect="1" noChangeShapeType="1"/>
                </p:cNvSpPr>
                <p:nvPr/>
              </p:nvSpPr>
              <p:spPr bwMode="auto">
                <a:xfrm>
                  <a:off x="8694495" y="4962562"/>
                  <a:ext cx="0" cy="475303"/>
                </a:xfrm>
                <a:prstGeom prst="line">
                  <a:avLst/>
                </a:prstGeom>
                <a:noFill/>
                <a:ln w="9525">
                  <a:solidFill>
                    <a:srgbClr val="0000FF"/>
                  </a:solidFill>
                  <a:round/>
                  <a:headEnd/>
                  <a:tailEnd type="triangle" w="med" len="med"/>
                </a:ln>
              </p:spPr>
              <p:txBody>
                <a:bodyPr/>
                <a:lstStyle/>
                <a:p>
                  <a:endParaRPr lang="en-US"/>
                </a:p>
              </p:txBody>
            </p:sp>
            <p:sp>
              <p:nvSpPr>
                <p:cNvPr id="54301" name="Line 42"/>
                <p:cNvSpPr>
                  <a:spLocks noChangeAspect="1" noChangeShapeType="1"/>
                </p:cNvSpPr>
                <p:nvPr/>
              </p:nvSpPr>
              <p:spPr bwMode="auto">
                <a:xfrm>
                  <a:off x="5827847" y="4962562"/>
                  <a:ext cx="0" cy="475303"/>
                </a:xfrm>
                <a:prstGeom prst="line">
                  <a:avLst/>
                </a:prstGeom>
                <a:noFill/>
                <a:ln w="9525">
                  <a:solidFill>
                    <a:srgbClr val="0000FF"/>
                  </a:solidFill>
                  <a:round/>
                  <a:headEnd/>
                  <a:tailEnd type="triangle" w="med" len="med"/>
                </a:ln>
              </p:spPr>
              <p:txBody>
                <a:bodyPr/>
                <a:lstStyle/>
                <a:p>
                  <a:endParaRPr lang="en-US"/>
                </a:p>
              </p:txBody>
            </p:sp>
            <p:sp>
              <p:nvSpPr>
                <p:cNvPr id="54302" name="Line 43"/>
                <p:cNvSpPr>
                  <a:spLocks noChangeAspect="1" noChangeShapeType="1"/>
                </p:cNvSpPr>
                <p:nvPr/>
              </p:nvSpPr>
              <p:spPr bwMode="auto">
                <a:xfrm>
                  <a:off x="5682649" y="4962562"/>
                  <a:ext cx="0" cy="475303"/>
                </a:xfrm>
                <a:prstGeom prst="line">
                  <a:avLst/>
                </a:prstGeom>
                <a:noFill/>
                <a:ln w="9525">
                  <a:solidFill>
                    <a:srgbClr val="0000FF"/>
                  </a:solidFill>
                  <a:round/>
                  <a:headEnd/>
                  <a:tailEnd type="triangle" w="med" len="med"/>
                </a:ln>
              </p:spPr>
              <p:txBody>
                <a:bodyPr/>
                <a:lstStyle/>
                <a:p>
                  <a:endParaRPr lang="en-US"/>
                </a:p>
              </p:txBody>
            </p:sp>
            <p:sp>
              <p:nvSpPr>
                <p:cNvPr id="54303" name="AutoShape 44" descr="10%"/>
                <p:cNvSpPr>
                  <a:spLocks noChangeAspect="1" noChangeArrowheads="1"/>
                </p:cNvSpPr>
                <p:nvPr/>
              </p:nvSpPr>
              <p:spPr bwMode="auto">
                <a:xfrm>
                  <a:off x="6035093" y="4078969"/>
                  <a:ext cx="233308" cy="199801"/>
                </a:xfrm>
                <a:prstGeom prst="cloudCallout">
                  <a:avLst>
                    <a:gd name="adj1" fmla="val -44681"/>
                    <a:gd name="adj2" fmla="val 69875"/>
                  </a:avLst>
                </a:prstGeom>
                <a:pattFill prst="pct10">
                  <a:fgClr>
                    <a:srgbClr val="008000"/>
                  </a:fgClr>
                  <a:bgClr>
                    <a:schemeClr val="bg1"/>
                  </a:bgClr>
                </a:pattFill>
                <a:ln w="9525">
                  <a:solidFill>
                    <a:srgbClr val="008000"/>
                  </a:solidFill>
                  <a:round/>
                  <a:headEnd/>
                  <a:tailEnd/>
                </a:ln>
              </p:spPr>
              <p:txBody>
                <a:bodyPr/>
                <a:lstStyle/>
                <a:p>
                  <a:pPr algn="ctr"/>
                  <a:endParaRPr lang="en-US" sz="1100">
                    <a:solidFill>
                      <a:srgbClr val="008000"/>
                    </a:solidFill>
                  </a:endParaRPr>
                </a:p>
              </p:txBody>
            </p:sp>
            <p:sp>
              <p:nvSpPr>
                <p:cNvPr id="54304" name="AutoShape 45" descr="10%"/>
                <p:cNvSpPr>
                  <a:spLocks noChangeAspect="1" noChangeArrowheads="1"/>
                </p:cNvSpPr>
                <p:nvPr/>
              </p:nvSpPr>
              <p:spPr bwMode="auto">
                <a:xfrm flipH="1">
                  <a:off x="8239047" y="4091379"/>
                  <a:ext cx="233308" cy="201042"/>
                </a:xfrm>
                <a:prstGeom prst="cloudCallout">
                  <a:avLst>
                    <a:gd name="adj1" fmla="val -44685"/>
                    <a:gd name="adj2" fmla="val 69750"/>
                  </a:avLst>
                </a:prstGeom>
                <a:pattFill prst="pct10">
                  <a:fgClr>
                    <a:srgbClr val="008000"/>
                  </a:fgClr>
                  <a:bgClr>
                    <a:schemeClr val="bg1"/>
                  </a:bgClr>
                </a:pattFill>
                <a:ln w="9525">
                  <a:solidFill>
                    <a:srgbClr val="008000"/>
                  </a:solidFill>
                  <a:round/>
                  <a:headEnd/>
                  <a:tailEnd/>
                </a:ln>
              </p:spPr>
              <p:txBody>
                <a:bodyPr/>
                <a:lstStyle/>
                <a:p>
                  <a:pPr algn="ctr"/>
                  <a:endParaRPr lang="en-US" sz="1100">
                    <a:solidFill>
                      <a:srgbClr val="008000"/>
                    </a:solidFill>
                  </a:endParaRPr>
                </a:p>
              </p:txBody>
            </p:sp>
            <p:sp>
              <p:nvSpPr>
                <p:cNvPr id="217" name="Text Box 47"/>
                <p:cNvSpPr txBox="1">
                  <a:spLocks noChangeAspect="1" noChangeArrowheads="1"/>
                </p:cNvSpPr>
                <p:nvPr/>
              </p:nvSpPr>
              <p:spPr bwMode="auto">
                <a:xfrm>
                  <a:off x="6243383" y="3842085"/>
                  <a:ext cx="389023" cy="261992"/>
                </a:xfrm>
                <a:prstGeom prst="rect">
                  <a:avLst/>
                </a:prstGeom>
                <a:noFill/>
                <a:ln w="9525">
                  <a:noFill/>
                  <a:miter lim="800000"/>
                  <a:headEnd/>
                  <a:tailEnd/>
                </a:ln>
              </p:spPr>
              <p:txBody>
                <a:bodyPr wrap="none">
                  <a:spAutoFit/>
                </a:bodyPr>
                <a:lstStyle/>
                <a:p>
                  <a:pPr>
                    <a:defRPr/>
                  </a:pPr>
                  <a:r>
                    <a:rPr lang="en-US" sz="1050" b="1" dirty="0">
                      <a:solidFill>
                        <a:srgbClr val="008000"/>
                      </a:solidFill>
                    </a:rPr>
                    <a:t>Mg</a:t>
                  </a:r>
                </a:p>
              </p:txBody>
            </p:sp>
            <p:sp>
              <p:nvSpPr>
                <p:cNvPr id="54306" name="Line 50"/>
                <p:cNvSpPr>
                  <a:spLocks noChangeAspect="1" noChangeShapeType="1"/>
                </p:cNvSpPr>
                <p:nvPr/>
              </p:nvSpPr>
              <p:spPr bwMode="auto">
                <a:xfrm>
                  <a:off x="5619357" y="2898775"/>
                  <a:ext cx="0" cy="2895258"/>
                </a:xfrm>
                <a:prstGeom prst="line">
                  <a:avLst/>
                </a:prstGeom>
                <a:noFill/>
                <a:ln w="9525">
                  <a:solidFill>
                    <a:schemeClr val="tx1"/>
                  </a:solidFill>
                  <a:round/>
                  <a:headEnd/>
                  <a:tailEnd/>
                </a:ln>
              </p:spPr>
              <p:txBody>
                <a:bodyPr/>
                <a:lstStyle/>
                <a:p>
                  <a:endParaRPr lang="en-US"/>
                </a:p>
              </p:txBody>
            </p:sp>
            <p:sp>
              <p:nvSpPr>
                <p:cNvPr id="54307" name="Line 51"/>
                <p:cNvSpPr>
                  <a:spLocks noChangeAspect="1" noChangeShapeType="1"/>
                </p:cNvSpPr>
                <p:nvPr/>
              </p:nvSpPr>
              <p:spPr bwMode="auto">
                <a:xfrm>
                  <a:off x="8923676" y="2898775"/>
                  <a:ext cx="0" cy="2895258"/>
                </a:xfrm>
                <a:prstGeom prst="line">
                  <a:avLst/>
                </a:prstGeom>
                <a:noFill/>
                <a:ln w="9525">
                  <a:solidFill>
                    <a:schemeClr val="tx1"/>
                  </a:solidFill>
                  <a:round/>
                  <a:headEnd/>
                  <a:tailEnd/>
                </a:ln>
              </p:spPr>
              <p:txBody>
                <a:bodyPr/>
                <a:lstStyle/>
                <a:p>
                  <a:endParaRPr lang="en-US"/>
                </a:p>
              </p:txBody>
            </p:sp>
            <p:sp>
              <p:nvSpPr>
                <p:cNvPr id="54308" name="Rectangle 60" descr="30%"/>
                <p:cNvSpPr>
                  <a:spLocks noChangeArrowheads="1"/>
                </p:cNvSpPr>
                <p:nvPr/>
              </p:nvSpPr>
              <p:spPr bwMode="auto">
                <a:xfrm>
                  <a:off x="5922162" y="4430173"/>
                  <a:ext cx="2669387" cy="189452"/>
                </a:xfrm>
                <a:prstGeom prst="rect">
                  <a:avLst/>
                </a:prstGeom>
                <a:pattFill prst="pct30">
                  <a:fgClr>
                    <a:srgbClr val="FF0000"/>
                  </a:fgClr>
                  <a:bgClr>
                    <a:srgbClr val="FFFFFF"/>
                  </a:bgClr>
                </a:pattFill>
                <a:ln w="9525">
                  <a:solidFill>
                    <a:srgbClr val="FF0000"/>
                  </a:solidFill>
                  <a:miter lim="800000"/>
                  <a:headEnd/>
                  <a:tailEnd/>
                </a:ln>
              </p:spPr>
              <p:txBody>
                <a:bodyPr wrap="none" anchor="ctr"/>
                <a:lstStyle/>
                <a:p>
                  <a:endParaRPr lang="en-US" sz="1100">
                    <a:solidFill>
                      <a:srgbClr val="000000"/>
                    </a:solidFill>
                  </a:endParaRPr>
                </a:p>
              </p:txBody>
            </p:sp>
            <p:sp>
              <p:nvSpPr>
                <p:cNvPr id="54309" name="Rectangle 61"/>
                <p:cNvSpPr>
                  <a:spLocks noChangeAspect="1" noChangeArrowheads="1"/>
                </p:cNvSpPr>
                <p:nvPr/>
              </p:nvSpPr>
              <p:spPr bwMode="auto">
                <a:xfrm>
                  <a:off x="5943099" y="4430172"/>
                  <a:ext cx="174781" cy="68525"/>
                </a:xfrm>
                <a:prstGeom prst="rect">
                  <a:avLst/>
                </a:prstGeom>
                <a:solidFill>
                  <a:schemeClr val="bg1"/>
                </a:solidFill>
                <a:ln w="9525">
                  <a:solidFill>
                    <a:srgbClr val="FF0000"/>
                  </a:solidFill>
                  <a:miter lim="800000"/>
                  <a:headEnd/>
                  <a:tailEnd/>
                </a:ln>
              </p:spPr>
              <p:txBody>
                <a:bodyPr wrap="none" anchor="ctr"/>
                <a:lstStyle/>
                <a:p>
                  <a:endParaRPr lang="en-US" sz="1100">
                    <a:solidFill>
                      <a:srgbClr val="000000"/>
                    </a:solidFill>
                  </a:endParaRPr>
                </a:p>
              </p:txBody>
            </p:sp>
            <p:sp>
              <p:nvSpPr>
                <p:cNvPr id="54310" name="Rectangle 62"/>
                <p:cNvSpPr>
                  <a:spLocks noChangeAspect="1" noChangeArrowheads="1"/>
                </p:cNvSpPr>
                <p:nvPr/>
              </p:nvSpPr>
              <p:spPr bwMode="auto">
                <a:xfrm>
                  <a:off x="8386143" y="4430172"/>
                  <a:ext cx="174781" cy="68525"/>
                </a:xfrm>
                <a:prstGeom prst="rect">
                  <a:avLst/>
                </a:prstGeom>
                <a:solidFill>
                  <a:schemeClr val="bg1"/>
                </a:solidFill>
                <a:ln w="9525">
                  <a:solidFill>
                    <a:srgbClr val="FF0000"/>
                  </a:solidFill>
                  <a:miter lim="800000"/>
                  <a:headEnd/>
                  <a:tailEnd/>
                </a:ln>
              </p:spPr>
              <p:txBody>
                <a:bodyPr wrap="none" anchor="ctr"/>
                <a:lstStyle/>
                <a:p>
                  <a:endParaRPr lang="en-US" sz="1100">
                    <a:solidFill>
                      <a:srgbClr val="000000"/>
                    </a:solidFill>
                  </a:endParaRPr>
                </a:p>
              </p:txBody>
            </p:sp>
            <p:sp>
              <p:nvSpPr>
                <p:cNvPr id="54311" name="Oval 63"/>
                <p:cNvSpPr>
                  <a:spLocks noChangeAspect="1" noChangeArrowheads="1"/>
                </p:cNvSpPr>
                <p:nvPr/>
              </p:nvSpPr>
              <p:spPr bwMode="auto">
                <a:xfrm>
                  <a:off x="5949464" y="4368122"/>
                  <a:ext cx="165054" cy="126582"/>
                </a:xfrm>
                <a:prstGeom prst="ellipse">
                  <a:avLst/>
                </a:prstGeom>
                <a:solidFill>
                  <a:srgbClr val="008000"/>
                </a:solidFill>
                <a:ln w="9525">
                  <a:solidFill>
                    <a:schemeClr val="tx1"/>
                  </a:solidFill>
                  <a:round/>
                  <a:headEnd/>
                  <a:tailEnd/>
                </a:ln>
              </p:spPr>
              <p:txBody>
                <a:bodyPr wrap="none" anchor="ctr"/>
                <a:lstStyle/>
                <a:p>
                  <a:endParaRPr lang="en-US" sz="1100">
                    <a:solidFill>
                      <a:srgbClr val="000000"/>
                    </a:solidFill>
                  </a:endParaRPr>
                </a:p>
              </p:txBody>
            </p:sp>
            <p:sp>
              <p:nvSpPr>
                <p:cNvPr id="54312" name="Oval 64"/>
                <p:cNvSpPr>
                  <a:spLocks noChangeAspect="1" noChangeArrowheads="1"/>
                </p:cNvSpPr>
                <p:nvPr/>
              </p:nvSpPr>
              <p:spPr bwMode="auto">
                <a:xfrm>
                  <a:off x="8392899" y="4368122"/>
                  <a:ext cx="165054" cy="126582"/>
                </a:xfrm>
                <a:prstGeom prst="ellipse">
                  <a:avLst/>
                </a:prstGeom>
                <a:solidFill>
                  <a:srgbClr val="008000"/>
                </a:solidFill>
                <a:ln w="9525">
                  <a:solidFill>
                    <a:schemeClr val="tx1"/>
                  </a:solidFill>
                  <a:round/>
                  <a:headEnd/>
                  <a:tailEnd/>
                </a:ln>
              </p:spPr>
              <p:txBody>
                <a:bodyPr wrap="none" anchor="ctr"/>
                <a:lstStyle/>
                <a:p>
                  <a:endParaRPr lang="en-US" sz="1100">
                    <a:solidFill>
                      <a:srgbClr val="000000"/>
                    </a:solidFill>
                  </a:endParaRPr>
                </a:p>
              </p:txBody>
            </p:sp>
            <p:pic>
              <p:nvPicPr>
                <p:cNvPr id="54313" name="Picture 224" descr="resistor_symbol.JPG"/>
                <p:cNvPicPr>
                  <a:picLocks noChangeAspect="1"/>
                </p:cNvPicPr>
                <p:nvPr/>
              </p:nvPicPr>
              <p:blipFill>
                <a:blip r:embed="rId3" cstate="print"/>
                <a:srcRect/>
                <a:stretch>
                  <a:fillRect/>
                </a:stretch>
              </p:blipFill>
              <p:spPr bwMode="auto">
                <a:xfrm>
                  <a:off x="6115051" y="4633912"/>
                  <a:ext cx="2581274" cy="1280553"/>
                </a:xfrm>
                <a:prstGeom prst="rect">
                  <a:avLst/>
                </a:prstGeom>
                <a:noFill/>
                <a:ln w="9525">
                  <a:noFill/>
                  <a:miter lim="800000"/>
                  <a:headEnd/>
                  <a:tailEnd/>
                </a:ln>
              </p:spPr>
            </p:pic>
            <p:sp>
              <p:nvSpPr>
                <p:cNvPr id="54314" name="Text Box 52"/>
                <p:cNvSpPr txBox="1">
                  <a:spLocks noChangeAspect="1" noChangeArrowheads="1"/>
                </p:cNvSpPr>
                <p:nvPr/>
              </p:nvSpPr>
              <p:spPr bwMode="auto">
                <a:xfrm>
                  <a:off x="6917437" y="5505303"/>
                  <a:ext cx="912430" cy="523220"/>
                </a:xfrm>
                <a:prstGeom prst="rect">
                  <a:avLst/>
                </a:prstGeom>
                <a:solidFill>
                  <a:schemeClr val="bg1"/>
                </a:solidFill>
                <a:ln w="9525">
                  <a:noFill/>
                  <a:miter lim="800000"/>
                  <a:headEnd/>
                  <a:tailEnd/>
                </a:ln>
              </p:spPr>
              <p:txBody>
                <a:bodyPr wrap="none">
                  <a:spAutoFit/>
                </a:bodyPr>
                <a:lstStyle/>
                <a:p>
                  <a:pPr algn="ctr"/>
                  <a:r>
                    <a:rPr lang="en-US" sz="1400">
                      <a:solidFill>
                        <a:srgbClr val="FF0000"/>
                      </a:solidFill>
                    </a:rPr>
                    <a:t>Resistive</a:t>
                  </a:r>
                </a:p>
                <a:p>
                  <a:pPr algn="ctr"/>
                  <a:r>
                    <a:rPr lang="en-US" sz="1400">
                      <a:solidFill>
                        <a:srgbClr val="FF0000"/>
                      </a:solidFill>
                    </a:rPr>
                    <a:t>Heater</a:t>
                  </a:r>
                </a:p>
              </p:txBody>
            </p:sp>
            <p:sp>
              <p:nvSpPr>
                <p:cNvPr id="54315" name="Line 22"/>
                <p:cNvSpPr>
                  <a:spLocks noChangeAspect="1" noChangeShapeType="1"/>
                </p:cNvSpPr>
                <p:nvPr/>
              </p:nvSpPr>
              <p:spPr bwMode="auto">
                <a:xfrm>
                  <a:off x="6789993" y="2971156"/>
                  <a:ext cx="0" cy="474063"/>
                </a:xfrm>
                <a:prstGeom prst="line">
                  <a:avLst/>
                </a:prstGeom>
                <a:noFill/>
                <a:ln w="9525">
                  <a:solidFill>
                    <a:srgbClr val="0000FF"/>
                  </a:solidFill>
                  <a:round/>
                  <a:headEnd/>
                  <a:tailEnd type="triangle" w="med" len="med"/>
                </a:ln>
              </p:spPr>
              <p:txBody>
                <a:bodyPr/>
                <a:lstStyle/>
                <a:p>
                  <a:endParaRPr lang="en-US"/>
                </a:p>
              </p:txBody>
            </p:sp>
            <p:sp>
              <p:nvSpPr>
                <p:cNvPr id="54316" name="Line 30"/>
                <p:cNvSpPr>
                  <a:spLocks noChangeAspect="1" noChangeShapeType="1"/>
                </p:cNvSpPr>
                <p:nvPr/>
              </p:nvSpPr>
              <p:spPr bwMode="auto">
                <a:xfrm>
                  <a:off x="6480984" y="2971156"/>
                  <a:ext cx="0" cy="474063"/>
                </a:xfrm>
                <a:prstGeom prst="line">
                  <a:avLst/>
                </a:prstGeom>
                <a:noFill/>
                <a:ln w="9525">
                  <a:solidFill>
                    <a:srgbClr val="0000FF"/>
                  </a:solidFill>
                  <a:round/>
                  <a:headEnd/>
                  <a:tailEnd type="triangle" w="med" len="med"/>
                </a:ln>
              </p:spPr>
              <p:txBody>
                <a:bodyPr/>
                <a:lstStyle/>
                <a:p>
                  <a:endParaRPr lang="en-US"/>
                </a:p>
              </p:txBody>
            </p:sp>
            <p:sp>
              <p:nvSpPr>
                <p:cNvPr id="54317" name="Line 22"/>
                <p:cNvSpPr>
                  <a:spLocks noChangeAspect="1" noChangeShapeType="1"/>
                </p:cNvSpPr>
                <p:nvPr/>
              </p:nvSpPr>
              <p:spPr bwMode="auto">
                <a:xfrm>
                  <a:off x="7428168" y="2971156"/>
                  <a:ext cx="0" cy="474063"/>
                </a:xfrm>
                <a:prstGeom prst="line">
                  <a:avLst/>
                </a:prstGeom>
                <a:noFill/>
                <a:ln w="9525">
                  <a:solidFill>
                    <a:srgbClr val="0000FF"/>
                  </a:solidFill>
                  <a:round/>
                  <a:headEnd/>
                  <a:tailEnd type="triangle" w="med" len="med"/>
                </a:ln>
              </p:spPr>
              <p:txBody>
                <a:bodyPr/>
                <a:lstStyle/>
                <a:p>
                  <a:endParaRPr lang="en-US"/>
                </a:p>
              </p:txBody>
            </p:sp>
            <p:sp>
              <p:nvSpPr>
                <p:cNvPr id="54318" name="Line 30"/>
                <p:cNvSpPr>
                  <a:spLocks noChangeAspect="1" noChangeShapeType="1"/>
                </p:cNvSpPr>
                <p:nvPr/>
              </p:nvSpPr>
              <p:spPr bwMode="auto">
                <a:xfrm>
                  <a:off x="7119159" y="2971156"/>
                  <a:ext cx="0" cy="474063"/>
                </a:xfrm>
                <a:prstGeom prst="line">
                  <a:avLst/>
                </a:prstGeom>
                <a:noFill/>
                <a:ln w="9525">
                  <a:solidFill>
                    <a:srgbClr val="0000FF"/>
                  </a:solidFill>
                  <a:round/>
                  <a:headEnd/>
                  <a:tailEnd type="triangle" w="med" len="med"/>
                </a:ln>
              </p:spPr>
              <p:txBody>
                <a:bodyPr/>
                <a:lstStyle/>
                <a:p>
                  <a:endParaRPr lang="en-US"/>
                </a:p>
              </p:txBody>
            </p:sp>
            <p:sp>
              <p:nvSpPr>
                <p:cNvPr id="54319" name="Line 22"/>
                <p:cNvSpPr>
                  <a:spLocks noChangeAspect="1" noChangeShapeType="1"/>
                </p:cNvSpPr>
                <p:nvPr/>
              </p:nvSpPr>
              <p:spPr bwMode="auto">
                <a:xfrm>
                  <a:off x="7999668" y="2971156"/>
                  <a:ext cx="0" cy="474063"/>
                </a:xfrm>
                <a:prstGeom prst="line">
                  <a:avLst/>
                </a:prstGeom>
                <a:noFill/>
                <a:ln w="9525">
                  <a:solidFill>
                    <a:srgbClr val="0000FF"/>
                  </a:solidFill>
                  <a:round/>
                  <a:headEnd/>
                  <a:tailEnd type="triangle" w="med" len="med"/>
                </a:ln>
              </p:spPr>
              <p:txBody>
                <a:bodyPr/>
                <a:lstStyle/>
                <a:p>
                  <a:endParaRPr lang="en-US"/>
                </a:p>
              </p:txBody>
            </p:sp>
            <p:sp>
              <p:nvSpPr>
                <p:cNvPr id="54320" name="Line 30"/>
                <p:cNvSpPr>
                  <a:spLocks noChangeAspect="1" noChangeShapeType="1"/>
                </p:cNvSpPr>
                <p:nvPr/>
              </p:nvSpPr>
              <p:spPr bwMode="auto">
                <a:xfrm>
                  <a:off x="7690659" y="2971156"/>
                  <a:ext cx="0" cy="474063"/>
                </a:xfrm>
                <a:prstGeom prst="line">
                  <a:avLst/>
                </a:prstGeom>
                <a:noFill/>
                <a:ln w="9525">
                  <a:solidFill>
                    <a:srgbClr val="0000FF"/>
                  </a:solidFill>
                  <a:round/>
                  <a:headEnd/>
                  <a:tailEnd type="triangle" w="med" len="med"/>
                </a:ln>
              </p:spPr>
              <p:txBody>
                <a:bodyPr/>
                <a:lstStyle/>
                <a:p>
                  <a:endParaRPr lang="en-US"/>
                </a:p>
              </p:txBody>
            </p:sp>
          </p:grpSp>
          <p:sp>
            <p:nvSpPr>
              <p:cNvPr id="54285" name="Rectangle 18"/>
              <p:cNvSpPr>
                <a:spLocks noChangeArrowheads="1"/>
              </p:cNvSpPr>
              <p:nvPr/>
            </p:nvSpPr>
            <p:spPr bwMode="auto">
              <a:xfrm>
                <a:off x="6193881" y="1195388"/>
                <a:ext cx="2155270" cy="369332"/>
              </a:xfrm>
              <a:prstGeom prst="rect">
                <a:avLst/>
              </a:prstGeom>
              <a:noFill/>
              <a:ln w="9525">
                <a:noFill/>
                <a:miter lim="800000"/>
                <a:headEnd/>
                <a:tailEnd/>
              </a:ln>
            </p:spPr>
            <p:txBody>
              <a:bodyPr wrap="none">
                <a:spAutoFit/>
              </a:bodyPr>
              <a:lstStyle/>
              <a:p>
                <a:r>
                  <a:rPr lang="en-US" b="1">
                    <a:solidFill>
                      <a:srgbClr val="0000FF"/>
                    </a:solidFill>
                  </a:rPr>
                  <a:t>Temple University</a:t>
                </a:r>
              </a:p>
            </p:txBody>
          </p:sp>
        </p:grpSp>
        <p:sp>
          <p:nvSpPr>
            <p:cNvPr id="54280" name="Rectangle 10"/>
            <p:cNvSpPr>
              <a:spLocks noChangeArrowheads="1"/>
            </p:cNvSpPr>
            <p:nvPr/>
          </p:nvSpPr>
          <p:spPr bwMode="auto">
            <a:xfrm>
              <a:off x="6142038" y="5229225"/>
              <a:ext cx="2163762" cy="584200"/>
            </a:xfrm>
            <a:prstGeom prst="rect">
              <a:avLst/>
            </a:prstGeom>
            <a:noFill/>
            <a:ln w="9525">
              <a:noFill/>
              <a:miter lim="800000"/>
              <a:headEnd/>
              <a:tailEnd/>
            </a:ln>
          </p:spPr>
          <p:txBody>
            <a:bodyPr>
              <a:spAutoFit/>
            </a:bodyPr>
            <a:lstStyle/>
            <a:p>
              <a:pPr>
                <a:buFont typeface="Arial" charset="0"/>
                <a:buChar char="•"/>
                <a:tabLst>
                  <a:tab pos="457200" algn="l"/>
                </a:tabLst>
              </a:pPr>
              <a:r>
                <a:rPr lang="en-US" sz="1600">
                  <a:solidFill>
                    <a:srgbClr val="000000"/>
                  </a:solidFill>
                  <a:cs typeface="Arial" charset="0"/>
                </a:rPr>
                <a:t> Resistive heater</a:t>
              </a:r>
            </a:p>
            <a:p>
              <a:pPr>
                <a:buFont typeface="Arial" charset="0"/>
                <a:buChar char="•"/>
                <a:tabLst>
                  <a:tab pos="457200" algn="l"/>
                </a:tabLst>
              </a:pPr>
              <a:r>
                <a:rPr lang="en-US" sz="1600">
                  <a:solidFill>
                    <a:srgbClr val="000000"/>
                  </a:solidFill>
                  <a:cs typeface="Arial" charset="0"/>
                </a:rPr>
                <a:t> Designed for 2" dia.</a:t>
              </a:r>
            </a:p>
          </p:txBody>
        </p:sp>
        <p:sp>
          <p:nvSpPr>
            <p:cNvPr id="54282" name="Rectangle 116"/>
            <p:cNvSpPr>
              <a:spLocks noChangeArrowheads="1"/>
            </p:cNvSpPr>
            <p:nvPr/>
          </p:nvSpPr>
          <p:spPr bwMode="auto">
            <a:xfrm>
              <a:off x="7015163" y="1635125"/>
              <a:ext cx="569912" cy="307975"/>
            </a:xfrm>
            <a:prstGeom prst="rect">
              <a:avLst/>
            </a:prstGeom>
            <a:noFill/>
            <a:ln w="9525">
              <a:noFill/>
              <a:miter lim="800000"/>
              <a:headEnd/>
              <a:tailEnd/>
            </a:ln>
          </p:spPr>
          <p:txBody>
            <a:bodyPr wrap="none">
              <a:spAutoFit/>
            </a:bodyPr>
            <a:lstStyle/>
            <a:p>
              <a:r>
                <a:rPr lang="en-US" sz="1400">
                  <a:solidFill>
                    <a:srgbClr val="0000FF"/>
                  </a:solidFill>
                </a:rPr>
                <a:t>B</a:t>
              </a:r>
              <a:r>
                <a:rPr lang="en-US" sz="1400" baseline="-25000">
                  <a:solidFill>
                    <a:srgbClr val="0000FF"/>
                  </a:solidFill>
                </a:rPr>
                <a:t>2</a:t>
              </a:r>
              <a:r>
                <a:rPr lang="en-US" sz="1400">
                  <a:solidFill>
                    <a:srgbClr val="0000FF"/>
                  </a:solidFill>
                </a:rPr>
                <a:t>H</a:t>
              </a:r>
              <a:r>
                <a:rPr lang="en-US" sz="1400" baseline="-25000">
                  <a:solidFill>
                    <a:srgbClr val="0000FF"/>
                  </a:solidFill>
                </a:rPr>
                <a:t>6</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 descr="CIMG3994.JPG"/>
          <p:cNvPicPr>
            <a:picLocks noChangeAspect="1"/>
          </p:cNvPicPr>
          <p:nvPr/>
        </p:nvPicPr>
        <p:blipFill>
          <a:blip r:embed="rId2" cstate="print"/>
          <a:srcRect/>
          <a:stretch>
            <a:fillRect/>
          </a:stretch>
        </p:blipFill>
        <p:spPr bwMode="auto">
          <a:xfrm>
            <a:off x="538163" y="971550"/>
            <a:ext cx="3613150" cy="2782888"/>
          </a:xfrm>
          <a:prstGeom prst="rect">
            <a:avLst/>
          </a:prstGeom>
          <a:noFill/>
          <a:ln w="9525">
            <a:noFill/>
            <a:miter lim="800000"/>
            <a:headEnd/>
            <a:tailEnd/>
          </a:ln>
        </p:spPr>
      </p:pic>
      <p:sp>
        <p:nvSpPr>
          <p:cNvPr id="55299" name="Rectangle 2"/>
          <p:cNvSpPr>
            <a:spLocks noChangeArrowheads="1"/>
          </p:cNvSpPr>
          <p:nvPr/>
        </p:nvSpPr>
        <p:spPr bwMode="auto">
          <a:xfrm>
            <a:off x="-85725" y="0"/>
            <a:ext cx="9324975" cy="714375"/>
          </a:xfrm>
          <a:prstGeom prst="rect">
            <a:avLst/>
          </a:prstGeom>
          <a:noFill/>
          <a:ln w="12700">
            <a:noFill/>
            <a:miter lim="800000"/>
            <a:headEnd/>
            <a:tailEnd/>
          </a:ln>
        </p:spPr>
        <p:txBody>
          <a:bodyPr lIns="90487" tIns="44450" rIns="90487" bIns="44450" anchor="ctr"/>
          <a:lstStyle/>
          <a:p>
            <a:pPr algn="ctr"/>
            <a:r>
              <a:rPr lang="en-US" sz="2800" b="1" dirty="0">
                <a:solidFill>
                  <a:srgbClr val="000000"/>
                </a:solidFill>
              </a:rPr>
              <a:t>HPCVD Reactors at </a:t>
            </a:r>
            <a:r>
              <a:rPr lang="en-US" sz="2800" b="1" dirty="0" smtClean="0">
                <a:solidFill>
                  <a:srgbClr val="000000"/>
                </a:solidFill>
              </a:rPr>
              <a:t>Temple University</a:t>
            </a:r>
            <a:endParaRPr lang="en-US" sz="2800" b="1" dirty="0">
              <a:solidFill>
                <a:srgbClr val="000000"/>
              </a:solidFill>
            </a:endParaRPr>
          </a:p>
        </p:txBody>
      </p:sp>
      <p:pic>
        <p:nvPicPr>
          <p:cNvPr id="55300" name="Picture 17" descr="CIMG3989.JPG"/>
          <p:cNvPicPr>
            <a:picLocks noChangeAspect="1"/>
          </p:cNvPicPr>
          <p:nvPr/>
        </p:nvPicPr>
        <p:blipFill>
          <a:blip r:embed="rId3" cstate="print"/>
          <a:srcRect/>
          <a:stretch>
            <a:fillRect/>
          </a:stretch>
        </p:blipFill>
        <p:spPr bwMode="auto">
          <a:xfrm>
            <a:off x="4638675" y="908050"/>
            <a:ext cx="3962400" cy="5283200"/>
          </a:xfrm>
          <a:prstGeom prst="rect">
            <a:avLst/>
          </a:prstGeom>
          <a:noFill/>
          <a:ln w="9525">
            <a:noFill/>
            <a:miter lim="800000"/>
            <a:headEnd/>
            <a:tailEnd/>
          </a:ln>
        </p:spPr>
      </p:pic>
      <p:sp>
        <p:nvSpPr>
          <p:cNvPr id="55301" name="Rectangle 10"/>
          <p:cNvSpPr>
            <a:spLocks noChangeArrowheads="1"/>
          </p:cNvSpPr>
          <p:nvPr/>
        </p:nvSpPr>
        <p:spPr bwMode="auto">
          <a:xfrm>
            <a:off x="665163" y="4352925"/>
            <a:ext cx="3411537" cy="1754188"/>
          </a:xfrm>
          <a:prstGeom prst="rect">
            <a:avLst/>
          </a:prstGeom>
          <a:noFill/>
          <a:ln w="9525">
            <a:noFill/>
            <a:miter lim="800000"/>
            <a:headEnd/>
            <a:tailEnd/>
          </a:ln>
        </p:spPr>
        <p:txBody>
          <a:bodyPr>
            <a:spAutoFit/>
          </a:bodyPr>
          <a:lstStyle/>
          <a:p>
            <a:pPr>
              <a:buFont typeface="Arial" charset="0"/>
              <a:buChar char="•"/>
              <a:tabLst>
                <a:tab pos="457200" algn="l"/>
              </a:tabLst>
            </a:pPr>
            <a:r>
              <a:rPr lang="en-US" dirty="0">
                <a:solidFill>
                  <a:srgbClr val="000000"/>
                </a:solidFill>
                <a:cs typeface="Arial" charset="0"/>
              </a:rPr>
              <a:t> Two HPCVD reactors with resistive heaters</a:t>
            </a:r>
          </a:p>
          <a:p>
            <a:pPr>
              <a:buFont typeface="Arial" charset="0"/>
              <a:buChar char="•"/>
              <a:tabLst>
                <a:tab pos="457200" algn="l"/>
              </a:tabLst>
            </a:pPr>
            <a:r>
              <a:rPr lang="en-US" dirty="0">
                <a:solidFill>
                  <a:srgbClr val="000000"/>
                </a:solidFill>
                <a:cs typeface="Arial" charset="0"/>
              </a:rPr>
              <a:t> Smaller reactor for 15mm x 15mm films</a:t>
            </a:r>
          </a:p>
          <a:p>
            <a:pPr>
              <a:buFont typeface="Arial" charset="0"/>
              <a:buChar char="•"/>
              <a:tabLst>
                <a:tab pos="457200" algn="l"/>
              </a:tabLst>
            </a:pPr>
            <a:r>
              <a:rPr lang="en-US" dirty="0">
                <a:solidFill>
                  <a:srgbClr val="000000"/>
                </a:solidFill>
                <a:cs typeface="Arial" charset="0"/>
              </a:rPr>
              <a:t> Larger reactor for 2” diameter films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63538" y="165100"/>
            <a:ext cx="8382000" cy="409575"/>
          </a:xfrm>
          <a:prstGeom prst="rect">
            <a:avLst/>
          </a:prstGeom>
          <a:noFill/>
          <a:ln w="12700">
            <a:noFill/>
            <a:miter lim="800000"/>
            <a:headEnd/>
            <a:tailEnd/>
          </a:ln>
        </p:spPr>
        <p:txBody>
          <a:bodyPr lIns="90487" tIns="44450" rIns="90487" bIns="44450" anchor="ctr"/>
          <a:lstStyle/>
          <a:p>
            <a:pPr algn="ctr"/>
            <a:r>
              <a:rPr lang="en-US" sz="2800" b="1" dirty="0" smtClean="0"/>
              <a:t>2” MgB</a:t>
            </a:r>
            <a:r>
              <a:rPr lang="en-US" sz="2800" b="1" baseline="-25000" dirty="0" smtClean="0"/>
              <a:t>2</a:t>
            </a:r>
            <a:r>
              <a:rPr lang="en-US" sz="2800" b="1" dirty="0" smtClean="0"/>
              <a:t> </a:t>
            </a:r>
            <a:r>
              <a:rPr lang="en-US" sz="2800" b="1" dirty="0"/>
              <a:t>Films </a:t>
            </a:r>
            <a:r>
              <a:rPr lang="en-US" sz="2800" b="1" dirty="0" smtClean="0"/>
              <a:t>Grown by HPCVD</a:t>
            </a:r>
            <a:endParaRPr lang="en-US" sz="2800" b="1" dirty="0"/>
          </a:p>
        </p:txBody>
      </p:sp>
      <p:pic>
        <p:nvPicPr>
          <p:cNvPr id="5" name="Picture 6" descr="C:\5_AFMdata\AFM at Temple\2011\0506B TWO INCH FILM PROJECT\jpg\MB20 RMS 20.6 flat area.jpg"/>
          <p:cNvPicPr>
            <a:picLocks noChangeAspect="1" noChangeArrowheads="1"/>
          </p:cNvPicPr>
          <p:nvPr/>
        </p:nvPicPr>
        <p:blipFill>
          <a:blip r:embed="rId3" cstate="print"/>
          <a:srcRect/>
          <a:stretch>
            <a:fillRect/>
          </a:stretch>
        </p:blipFill>
        <p:spPr bwMode="auto">
          <a:xfrm>
            <a:off x="5789515" y="3371849"/>
            <a:ext cx="2726063" cy="2857501"/>
          </a:xfrm>
          <a:prstGeom prst="rect">
            <a:avLst/>
          </a:prstGeom>
          <a:noFill/>
          <a:ln w="9525">
            <a:noFill/>
            <a:miter lim="800000"/>
            <a:headEnd/>
            <a:tailEnd/>
          </a:ln>
        </p:spPr>
      </p:pic>
      <p:sp>
        <p:nvSpPr>
          <p:cNvPr id="6" name="Rectangle 5"/>
          <p:cNvSpPr/>
          <p:nvPr/>
        </p:nvSpPr>
        <p:spPr>
          <a:xfrm>
            <a:off x="1063074" y="824984"/>
            <a:ext cx="3774880" cy="369332"/>
          </a:xfrm>
          <a:prstGeom prst="rect">
            <a:avLst/>
          </a:prstGeom>
        </p:spPr>
        <p:txBody>
          <a:bodyPr wrap="none">
            <a:spAutoFit/>
          </a:bodyPr>
          <a:lstStyle/>
          <a:p>
            <a:r>
              <a:rPr lang="en-US" b="1" dirty="0" smtClean="0">
                <a:solidFill>
                  <a:srgbClr val="FF0000"/>
                </a:solidFill>
              </a:rPr>
              <a:t>200 nm 2’’ MgB</a:t>
            </a:r>
            <a:r>
              <a:rPr lang="en-US" b="1" baseline="-25000" dirty="0" smtClean="0">
                <a:solidFill>
                  <a:srgbClr val="FF0000"/>
                </a:solidFill>
              </a:rPr>
              <a:t>2</a:t>
            </a:r>
            <a:r>
              <a:rPr lang="en-US" b="1" dirty="0" smtClean="0">
                <a:solidFill>
                  <a:srgbClr val="FF0000"/>
                </a:solidFill>
              </a:rPr>
              <a:t> film on sapphire</a:t>
            </a:r>
            <a:endParaRPr lang="en-US" b="1" dirty="0">
              <a:solidFill>
                <a:srgbClr val="FF0000"/>
              </a:solidFill>
            </a:endParaRPr>
          </a:p>
        </p:txBody>
      </p:sp>
      <p:sp>
        <p:nvSpPr>
          <p:cNvPr id="7" name="Rectangle 6"/>
          <p:cNvSpPr/>
          <p:nvPr/>
        </p:nvSpPr>
        <p:spPr>
          <a:xfrm>
            <a:off x="5530299" y="2729984"/>
            <a:ext cx="3185487" cy="369332"/>
          </a:xfrm>
          <a:prstGeom prst="rect">
            <a:avLst/>
          </a:prstGeom>
        </p:spPr>
        <p:txBody>
          <a:bodyPr wrap="none">
            <a:spAutoFit/>
          </a:bodyPr>
          <a:lstStyle/>
          <a:p>
            <a:pPr algn="ctr"/>
            <a:r>
              <a:rPr lang="en-US" b="1" dirty="0" smtClean="0">
                <a:solidFill>
                  <a:srgbClr val="FF0000"/>
                </a:solidFill>
              </a:rPr>
              <a:t>AFM image of film surface </a:t>
            </a:r>
            <a:endParaRPr lang="en-US" b="1" dirty="0">
              <a:solidFill>
                <a:srgbClr val="FF0000"/>
              </a:solidFill>
            </a:endParaRPr>
          </a:p>
        </p:txBody>
      </p:sp>
      <p:pic>
        <p:nvPicPr>
          <p:cNvPr id="8" name="图片 14" descr="Figure4.tif"/>
          <p:cNvPicPr>
            <a:picLocks noChangeAspect="1"/>
          </p:cNvPicPr>
          <p:nvPr/>
        </p:nvPicPr>
        <p:blipFill>
          <a:blip r:embed="rId4" cstate="print"/>
          <a:stretch>
            <a:fillRect/>
          </a:stretch>
        </p:blipFill>
        <p:spPr>
          <a:xfrm>
            <a:off x="129683" y="1297781"/>
            <a:ext cx="5375767" cy="41886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63538" y="165100"/>
            <a:ext cx="8382000" cy="409575"/>
          </a:xfrm>
          <a:prstGeom prst="rect">
            <a:avLst/>
          </a:prstGeom>
          <a:noFill/>
          <a:ln w="12700">
            <a:noFill/>
            <a:miter lim="800000"/>
            <a:headEnd/>
            <a:tailEnd/>
          </a:ln>
        </p:spPr>
        <p:txBody>
          <a:bodyPr lIns="90487" tIns="44450" rIns="90487" bIns="44450" anchor="ctr"/>
          <a:lstStyle/>
          <a:p>
            <a:pPr algn="ctr"/>
            <a:r>
              <a:rPr lang="en-US" sz="2800" b="1" dirty="0" smtClean="0"/>
              <a:t>2” MgB</a:t>
            </a:r>
            <a:r>
              <a:rPr lang="en-US" sz="2800" b="1" baseline="-25000" dirty="0" smtClean="0"/>
              <a:t>2</a:t>
            </a:r>
            <a:r>
              <a:rPr lang="en-US" sz="2800" b="1" dirty="0" smtClean="0"/>
              <a:t> Films: Uniformity of </a:t>
            </a:r>
            <a:r>
              <a:rPr lang="en-US" sz="2800" b="1" i="1" dirty="0" err="1" smtClean="0"/>
              <a:t>T</a:t>
            </a:r>
            <a:r>
              <a:rPr lang="en-US" sz="2800" b="1" i="1" baseline="-25000" dirty="0" err="1" smtClean="0"/>
              <a:t>c</a:t>
            </a:r>
            <a:r>
              <a:rPr lang="en-US" sz="2800" b="1" dirty="0" smtClean="0"/>
              <a:t> and </a:t>
            </a:r>
            <a:r>
              <a:rPr lang="en-US" sz="2800" b="1" i="1" dirty="0" smtClean="0"/>
              <a:t>RRR</a:t>
            </a:r>
            <a:endParaRPr lang="en-US" sz="2800" b="1" i="1" dirty="0"/>
          </a:p>
        </p:txBody>
      </p:sp>
      <p:graphicFrame>
        <p:nvGraphicFramePr>
          <p:cNvPr id="169986" name="Object 7"/>
          <p:cNvGraphicFramePr>
            <a:graphicFrameLocks noChangeAspect="1"/>
          </p:cNvGraphicFramePr>
          <p:nvPr/>
        </p:nvGraphicFramePr>
        <p:xfrm>
          <a:off x="1076325" y="990600"/>
          <a:ext cx="6775450" cy="5187950"/>
        </p:xfrm>
        <a:graphic>
          <a:graphicData uri="http://schemas.openxmlformats.org/presentationml/2006/ole">
            <p:oleObj spid="_x0000_s169992" name="Graph" r:id="rId4" imgW="3901440" imgH="2987040" progId="Origin50.Graph">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63538" y="165100"/>
            <a:ext cx="8382000" cy="409575"/>
          </a:xfrm>
          <a:prstGeom prst="rect">
            <a:avLst/>
          </a:prstGeom>
          <a:noFill/>
          <a:ln w="12700">
            <a:noFill/>
            <a:miter lim="800000"/>
            <a:headEnd/>
            <a:tailEnd/>
          </a:ln>
        </p:spPr>
        <p:txBody>
          <a:bodyPr lIns="90487" tIns="44450" rIns="90487" bIns="44450" anchor="ctr"/>
          <a:lstStyle/>
          <a:p>
            <a:pPr algn="ctr"/>
            <a:r>
              <a:rPr lang="en-US" sz="2800" b="1" dirty="0" smtClean="0"/>
              <a:t>Clean 2” MgB</a:t>
            </a:r>
            <a:r>
              <a:rPr lang="en-US" sz="2800" b="1" baseline="-25000" dirty="0" smtClean="0"/>
              <a:t>2</a:t>
            </a:r>
            <a:r>
              <a:rPr lang="en-US" sz="2800" b="1" dirty="0" smtClean="0"/>
              <a:t> Films: Low </a:t>
            </a:r>
            <a:r>
              <a:rPr lang="en-US" sz="2800" b="1" i="1" dirty="0" smtClean="0"/>
              <a:t>H</a:t>
            </a:r>
            <a:r>
              <a:rPr lang="en-US" sz="2800" b="1" i="1" baseline="-25000" dirty="0" smtClean="0"/>
              <a:t>c2</a:t>
            </a:r>
            <a:endParaRPr lang="en-US" sz="2800" b="1" dirty="0"/>
          </a:p>
        </p:txBody>
      </p:sp>
      <p:graphicFrame>
        <p:nvGraphicFramePr>
          <p:cNvPr id="171012" name="Object 11"/>
          <p:cNvGraphicFramePr>
            <a:graphicFrameLocks noChangeAspect="1"/>
          </p:cNvGraphicFramePr>
          <p:nvPr/>
        </p:nvGraphicFramePr>
        <p:xfrm>
          <a:off x="1395413" y="1066800"/>
          <a:ext cx="6424612" cy="4918075"/>
        </p:xfrm>
        <a:graphic>
          <a:graphicData uri="http://schemas.openxmlformats.org/presentationml/2006/ole">
            <p:oleObj spid="_x0000_s171024" name="Graph" r:id="rId4" imgW="3901440" imgH="2987040" progId="Origin50.Graph">
              <p:embed/>
            </p:oleObj>
          </a:graphicData>
        </a:graphic>
      </p:graphicFrame>
      <p:graphicFrame>
        <p:nvGraphicFramePr>
          <p:cNvPr id="171013" name="Object 12"/>
          <p:cNvGraphicFramePr>
            <a:graphicFrameLocks noChangeAspect="1"/>
          </p:cNvGraphicFramePr>
          <p:nvPr/>
        </p:nvGraphicFramePr>
        <p:xfrm>
          <a:off x="4476750" y="1490663"/>
          <a:ext cx="2730500" cy="2090737"/>
        </p:xfrm>
        <a:graphic>
          <a:graphicData uri="http://schemas.openxmlformats.org/presentationml/2006/ole">
            <p:oleObj spid="_x0000_s171025" name="Graph" r:id="rId5" imgW="3901440" imgH="2987040" progId="Origin50.Graph">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63538" y="165100"/>
            <a:ext cx="8382000" cy="409575"/>
          </a:xfrm>
          <a:prstGeom prst="rect">
            <a:avLst/>
          </a:prstGeom>
          <a:noFill/>
          <a:ln w="12700">
            <a:noFill/>
            <a:miter lim="800000"/>
            <a:headEnd/>
            <a:tailEnd/>
          </a:ln>
        </p:spPr>
        <p:txBody>
          <a:bodyPr lIns="90487" tIns="44450" rIns="90487" bIns="44450" anchor="ctr"/>
          <a:lstStyle/>
          <a:p>
            <a:pPr algn="ctr"/>
            <a:r>
              <a:rPr lang="en-US" sz="2800" b="1" dirty="0" smtClean="0"/>
              <a:t>Clean 2” MgB</a:t>
            </a:r>
            <a:r>
              <a:rPr lang="en-US" sz="2800" b="1" baseline="-25000" dirty="0" smtClean="0"/>
              <a:t>2</a:t>
            </a:r>
            <a:r>
              <a:rPr lang="en-US" sz="2800" b="1" dirty="0" smtClean="0"/>
              <a:t> Films: High </a:t>
            </a:r>
            <a:r>
              <a:rPr lang="en-US" sz="2800" b="1" i="1" dirty="0" err="1" smtClean="0"/>
              <a:t>J</a:t>
            </a:r>
            <a:r>
              <a:rPr lang="en-US" sz="2800" b="1" i="1" baseline="-25000" dirty="0" err="1" smtClean="0"/>
              <a:t>c</a:t>
            </a:r>
            <a:r>
              <a:rPr lang="en-US" sz="2800" b="1" i="1" dirty="0" smtClean="0"/>
              <a:t>,</a:t>
            </a:r>
            <a:r>
              <a:rPr lang="en-US" sz="2800" b="1" i="1" baseline="-25000" dirty="0" smtClean="0"/>
              <a:t> </a:t>
            </a:r>
            <a:r>
              <a:rPr lang="en-US" sz="2800" b="1" dirty="0" smtClean="0"/>
              <a:t>Low Pinning</a:t>
            </a:r>
          </a:p>
        </p:txBody>
      </p:sp>
      <p:graphicFrame>
        <p:nvGraphicFramePr>
          <p:cNvPr id="172036" name="Object 9"/>
          <p:cNvGraphicFramePr>
            <a:graphicFrameLocks noChangeAspect="1"/>
          </p:cNvGraphicFramePr>
          <p:nvPr/>
        </p:nvGraphicFramePr>
        <p:xfrm>
          <a:off x="76200" y="1055970"/>
          <a:ext cx="4965923" cy="3801940"/>
        </p:xfrm>
        <a:graphic>
          <a:graphicData uri="http://schemas.openxmlformats.org/presentationml/2006/ole">
            <p:oleObj spid="_x0000_s172048" name="Graph" r:id="rId4" imgW="3901440" imgH="2987040" progId="Origin50.Graph">
              <p:embed/>
            </p:oleObj>
          </a:graphicData>
        </a:graphic>
      </p:graphicFrame>
      <p:graphicFrame>
        <p:nvGraphicFramePr>
          <p:cNvPr id="172037" name="Object 10"/>
          <p:cNvGraphicFramePr>
            <a:graphicFrameLocks noChangeAspect="1"/>
          </p:cNvGraphicFramePr>
          <p:nvPr/>
        </p:nvGraphicFramePr>
        <p:xfrm>
          <a:off x="4514850" y="1055970"/>
          <a:ext cx="4972050" cy="3806841"/>
        </p:xfrm>
        <a:graphic>
          <a:graphicData uri="http://schemas.openxmlformats.org/presentationml/2006/ole">
            <p:oleObj spid="_x0000_s172049" name="Graph" r:id="rId5" imgW="3901440" imgH="2987040" progId="Origin50.Graph">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117475"/>
            <a:ext cx="9144000" cy="409575"/>
          </a:xfrm>
          <a:prstGeom prst="rect">
            <a:avLst/>
          </a:prstGeom>
          <a:noFill/>
          <a:ln w="12700">
            <a:noFill/>
            <a:miter lim="800000"/>
            <a:headEnd/>
            <a:tailEnd/>
          </a:ln>
        </p:spPr>
        <p:txBody>
          <a:bodyPr lIns="90487" tIns="44450" rIns="90487" bIns="44450" anchor="ctr"/>
          <a:lstStyle/>
          <a:p>
            <a:pPr algn="ctr"/>
            <a:r>
              <a:rPr lang="en-US" sz="2800" b="1" dirty="0" smtClean="0"/>
              <a:t>Surface Impedance Compared to </a:t>
            </a:r>
            <a:r>
              <a:rPr lang="en-US" sz="2800" b="1" dirty="0" err="1" smtClean="0"/>
              <a:t>Nb</a:t>
            </a:r>
            <a:endParaRPr lang="en-US" sz="2800" b="1" dirty="0" smtClean="0"/>
          </a:p>
        </p:txBody>
      </p:sp>
      <p:graphicFrame>
        <p:nvGraphicFramePr>
          <p:cNvPr id="6" name="Chart 5"/>
          <p:cNvGraphicFramePr/>
          <p:nvPr/>
        </p:nvGraphicFramePr>
        <p:xfrm>
          <a:off x="1484451" y="813739"/>
          <a:ext cx="6030773" cy="391066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809624" y="4865549"/>
            <a:ext cx="8172451" cy="1754326"/>
          </a:xfrm>
          <a:prstGeom prst="rect">
            <a:avLst/>
          </a:prstGeom>
          <a:ln>
            <a:noFill/>
          </a:ln>
        </p:spPr>
        <p:txBody>
          <a:bodyPr wrap="square">
            <a:spAutoFit/>
          </a:bodyPr>
          <a:lstStyle/>
          <a:p>
            <a:r>
              <a:rPr lang="zh-CN" altLang="en-US" dirty="0" smtClean="0">
                <a:solidFill>
                  <a:srgbClr val="99CCFF"/>
                </a:solidFill>
              </a:rPr>
              <a:t>◆</a:t>
            </a:r>
            <a:r>
              <a:rPr lang="en-US" dirty="0" smtClean="0"/>
              <a:t>0926A </a:t>
            </a:r>
            <a:r>
              <a:rPr lang="zh-CN" altLang="en-US" dirty="0" smtClean="0"/>
              <a:t>●</a:t>
            </a:r>
            <a:r>
              <a:rPr lang="en-US" dirty="0"/>
              <a:t>0926D Surface resistance </a:t>
            </a:r>
            <a:r>
              <a:rPr lang="en-US" dirty="0" err="1" smtClean="0"/>
              <a:t>vs</a:t>
            </a:r>
            <a:r>
              <a:rPr lang="en-US" dirty="0" smtClean="0"/>
              <a:t> temperature </a:t>
            </a:r>
            <a:r>
              <a:rPr lang="en-US" dirty="0"/>
              <a:t>of MgB</a:t>
            </a:r>
            <a:r>
              <a:rPr lang="en-US" baseline="-25000" dirty="0"/>
              <a:t>2</a:t>
            </a:r>
            <a:r>
              <a:rPr lang="en-US" dirty="0"/>
              <a:t> on sapphire </a:t>
            </a:r>
            <a:r>
              <a:rPr lang="en-US" dirty="0" smtClean="0"/>
              <a:t>substrate. </a:t>
            </a:r>
          </a:p>
          <a:p>
            <a:r>
              <a:rPr lang="zh-CN" altLang="en-US" dirty="0" smtClean="0">
                <a:solidFill>
                  <a:srgbClr val="FF33CC"/>
                </a:solidFill>
              </a:rPr>
              <a:t>▇ </a:t>
            </a:r>
            <a:r>
              <a:rPr lang="en-US" dirty="0" smtClean="0"/>
              <a:t>Surface </a:t>
            </a:r>
            <a:r>
              <a:rPr lang="en-US" dirty="0"/>
              <a:t>resistance </a:t>
            </a:r>
            <a:r>
              <a:rPr lang="en-US" dirty="0" err="1" smtClean="0"/>
              <a:t>vs</a:t>
            </a:r>
            <a:r>
              <a:rPr lang="en-US" dirty="0" smtClean="0"/>
              <a:t> temperature </a:t>
            </a:r>
            <a:r>
              <a:rPr lang="en-US" dirty="0"/>
              <a:t>of </a:t>
            </a:r>
            <a:r>
              <a:rPr lang="en-US" dirty="0" err="1"/>
              <a:t>BCPed</a:t>
            </a:r>
            <a:r>
              <a:rPr lang="en-US" dirty="0"/>
              <a:t> large grain </a:t>
            </a:r>
            <a:r>
              <a:rPr lang="en-US" dirty="0" err="1"/>
              <a:t>Nb</a:t>
            </a:r>
            <a:r>
              <a:rPr lang="en-US" dirty="0"/>
              <a:t> </a:t>
            </a:r>
            <a:r>
              <a:rPr lang="en-US" dirty="0" smtClean="0"/>
              <a:t>sample. </a:t>
            </a:r>
          </a:p>
          <a:p>
            <a:r>
              <a:rPr lang="en-US" dirty="0" smtClean="0"/>
              <a:t>--- </a:t>
            </a:r>
            <a:r>
              <a:rPr lang="en-US" dirty="0"/>
              <a:t>Theoretical value with 1.54 </a:t>
            </a:r>
            <a:r>
              <a:rPr lang="en-US" dirty="0" err="1"/>
              <a:t>μΩ</a:t>
            </a:r>
            <a:r>
              <a:rPr lang="en-US" dirty="0"/>
              <a:t> residual resistance. </a:t>
            </a:r>
            <a:endParaRPr lang="en-US" dirty="0" smtClean="0"/>
          </a:p>
          <a:p>
            <a:r>
              <a:rPr lang="en-US" dirty="0" smtClean="0">
                <a:solidFill>
                  <a:srgbClr val="0000CC"/>
                </a:solidFill>
              </a:rPr>
              <a:t>—</a:t>
            </a:r>
            <a:r>
              <a:rPr lang="en-US" dirty="0" smtClean="0"/>
              <a:t> </a:t>
            </a:r>
            <a:r>
              <a:rPr lang="en-US" dirty="0"/>
              <a:t>BCS resistance with </a:t>
            </a:r>
            <a:r>
              <a:rPr lang="en-US" dirty="0">
                <a:latin typeface="Symbol" pitchFamily="18" charset="2"/>
              </a:rPr>
              <a:t>D</a:t>
            </a:r>
            <a:r>
              <a:rPr lang="en-US" dirty="0"/>
              <a:t>/</a:t>
            </a:r>
            <a:r>
              <a:rPr lang="en-US" dirty="0" err="1"/>
              <a:t>k</a:t>
            </a:r>
            <a:r>
              <a:rPr lang="en-US" i="1" dirty="0" err="1"/>
              <a:t>T</a:t>
            </a:r>
            <a:r>
              <a:rPr lang="en-US" i="1" baseline="-25000" dirty="0" err="1"/>
              <a:t>c</a:t>
            </a:r>
            <a:r>
              <a:rPr lang="en-US" i="1" dirty="0"/>
              <a:t> </a:t>
            </a:r>
            <a:r>
              <a:rPr lang="en-US" dirty="0"/>
              <a:t>= 1.842±0.002, London penetration depth = 36.1±0.1 nm, coherence length = 51.3±0.5 nm, mean free path = 256±5 nm.</a:t>
            </a:r>
          </a:p>
        </p:txBody>
      </p:sp>
      <p:sp>
        <p:nvSpPr>
          <p:cNvPr id="9" name="Rectangle 8"/>
          <p:cNvSpPr/>
          <p:nvPr/>
        </p:nvSpPr>
        <p:spPr>
          <a:xfrm>
            <a:off x="2240684" y="1082159"/>
            <a:ext cx="3121367" cy="369332"/>
          </a:xfrm>
          <a:prstGeom prst="rect">
            <a:avLst/>
          </a:prstGeom>
        </p:spPr>
        <p:txBody>
          <a:bodyPr wrap="none">
            <a:spAutoFit/>
          </a:bodyPr>
          <a:lstStyle/>
          <a:p>
            <a:r>
              <a:rPr lang="en-US" b="1" dirty="0" smtClean="0"/>
              <a:t>7.4 GHz, measured at </a:t>
            </a:r>
            <a:r>
              <a:rPr lang="en-US" b="1" dirty="0" err="1" smtClean="0"/>
              <a:t>JLab</a:t>
            </a:r>
            <a:endParaRPr lang="en-US" b="1" dirty="0"/>
          </a:p>
        </p:txBody>
      </p:sp>
      <p:sp>
        <p:nvSpPr>
          <p:cNvPr id="7" name="Rectangle 6"/>
          <p:cNvSpPr/>
          <p:nvPr/>
        </p:nvSpPr>
        <p:spPr>
          <a:xfrm>
            <a:off x="3962400" y="4620310"/>
            <a:ext cx="4886325" cy="307777"/>
          </a:xfrm>
          <a:prstGeom prst="rect">
            <a:avLst/>
          </a:prstGeom>
        </p:spPr>
        <p:txBody>
          <a:bodyPr wrap="square">
            <a:spAutoFit/>
          </a:bodyPr>
          <a:lstStyle/>
          <a:p>
            <a:r>
              <a:rPr lang="fr-FR" sz="1400" b="1" dirty="0" err="1" smtClean="0">
                <a:solidFill>
                  <a:srgbClr val="0000CC"/>
                </a:solidFill>
              </a:rPr>
              <a:t>Xiao</a:t>
            </a:r>
            <a:r>
              <a:rPr lang="fr-FR" sz="1400" b="1" dirty="0" smtClean="0">
                <a:solidFill>
                  <a:srgbClr val="0000CC"/>
                </a:solidFill>
              </a:rPr>
              <a:t> </a:t>
            </a:r>
            <a:r>
              <a:rPr lang="fr-FR" sz="1400" b="1" i="1" dirty="0" smtClean="0">
                <a:solidFill>
                  <a:srgbClr val="0000CC"/>
                </a:solidFill>
              </a:rPr>
              <a:t>et al</a:t>
            </a:r>
            <a:r>
              <a:rPr lang="fr-FR" sz="1400" b="1" dirty="0" smtClean="0">
                <a:solidFill>
                  <a:srgbClr val="0000CC"/>
                </a:solidFill>
              </a:rPr>
              <a:t>., </a:t>
            </a:r>
            <a:r>
              <a:rPr lang="fr-FR" sz="1400" b="1" dirty="0" err="1" smtClean="0">
                <a:solidFill>
                  <a:srgbClr val="0000CC"/>
                </a:solidFill>
              </a:rPr>
              <a:t>Supercond</a:t>
            </a:r>
            <a:r>
              <a:rPr lang="fr-FR" sz="1400" b="1" dirty="0" smtClean="0">
                <a:solidFill>
                  <a:srgbClr val="0000CC"/>
                </a:solidFill>
              </a:rPr>
              <a:t>. </a:t>
            </a:r>
            <a:r>
              <a:rPr lang="fr-FR" sz="1400" b="1" dirty="0" err="1" smtClean="0">
                <a:solidFill>
                  <a:srgbClr val="0000CC"/>
                </a:solidFill>
              </a:rPr>
              <a:t>Sci</a:t>
            </a:r>
            <a:r>
              <a:rPr lang="fr-FR" sz="1400" b="1" dirty="0" smtClean="0">
                <a:solidFill>
                  <a:srgbClr val="0000CC"/>
                </a:solidFill>
              </a:rPr>
              <a:t>. </a:t>
            </a:r>
            <a:r>
              <a:rPr lang="fr-FR" sz="1400" b="1" dirty="0" err="1" smtClean="0">
                <a:solidFill>
                  <a:srgbClr val="0000CC"/>
                </a:solidFill>
              </a:rPr>
              <a:t>Technol</a:t>
            </a:r>
            <a:r>
              <a:rPr lang="fr-FR" sz="1400" b="1" dirty="0" smtClean="0">
                <a:solidFill>
                  <a:srgbClr val="0000CC"/>
                </a:solidFill>
              </a:rPr>
              <a:t>. 25, 095006 (2012)</a:t>
            </a:r>
            <a:endParaRPr lang="en-US" sz="1400" b="1" dirty="0">
              <a:solidFill>
                <a:srgbClr val="0000C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cstate="print"/>
          <a:srcRect/>
          <a:stretch>
            <a:fillRect/>
          </a:stretch>
        </p:blipFill>
        <p:spPr bwMode="auto">
          <a:xfrm>
            <a:off x="1457326" y="954180"/>
            <a:ext cx="5746228" cy="4541745"/>
          </a:xfrm>
          <a:prstGeom prst="rect">
            <a:avLst/>
          </a:prstGeom>
          <a:noFill/>
          <a:ln w="9525">
            <a:noFill/>
            <a:miter lim="800000"/>
            <a:headEnd/>
            <a:tailEnd/>
          </a:ln>
          <a:effectLst/>
        </p:spPr>
      </p:pic>
      <p:sp>
        <p:nvSpPr>
          <p:cNvPr id="3" name="Rectangle 4"/>
          <p:cNvSpPr>
            <a:spLocks noChangeArrowheads="1"/>
          </p:cNvSpPr>
          <p:nvPr/>
        </p:nvSpPr>
        <p:spPr bwMode="auto">
          <a:xfrm>
            <a:off x="0" y="117475"/>
            <a:ext cx="9144000" cy="409575"/>
          </a:xfrm>
          <a:prstGeom prst="rect">
            <a:avLst/>
          </a:prstGeom>
          <a:noFill/>
          <a:ln w="12700">
            <a:noFill/>
            <a:miter lim="800000"/>
            <a:headEnd/>
            <a:tailEnd/>
          </a:ln>
        </p:spPr>
        <p:txBody>
          <a:bodyPr lIns="90487" tIns="44450" rIns="90487" bIns="44450" anchor="ctr"/>
          <a:lstStyle/>
          <a:p>
            <a:pPr algn="ctr"/>
            <a:r>
              <a:rPr lang="en-US" sz="2800" b="1" dirty="0" smtClean="0"/>
              <a:t>Vortex Penetration Field Measurement at LANL</a:t>
            </a:r>
          </a:p>
        </p:txBody>
      </p:sp>
      <p:sp>
        <p:nvSpPr>
          <p:cNvPr id="4" name="Rectangle 3"/>
          <p:cNvSpPr/>
          <p:nvPr/>
        </p:nvSpPr>
        <p:spPr>
          <a:xfrm>
            <a:off x="857249" y="5760899"/>
            <a:ext cx="8172451" cy="923330"/>
          </a:xfrm>
          <a:prstGeom prst="rect">
            <a:avLst/>
          </a:prstGeom>
          <a:ln>
            <a:noFill/>
          </a:ln>
        </p:spPr>
        <p:txBody>
          <a:bodyPr wrap="square">
            <a:spAutoFit/>
          </a:bodyPr>
          <a:lstStyle/>
          <a:p>
            <a:pPr>
              <a:buFont typeface="Arial" pitchFamily="34" charset="0"/>
              <a:buChar char="•"/>
            </a:pPr>
            <a:r>
              <a:rPr lang="en-US" dirty="0" smtClean="0"/>
              <a:t> Departure of magnetization from the </a:t>
            </a:r>
            <a:r>
              <a:rPr lang="en-US" dirty="0" err="1" smtClean="0"/>
              <a:t>Meissner</a:t>
            </a:r>
            <a:r>
              <a:rPr lang="en-US" dirty="0" smtClean="0"/>
              <a:t> slope indicates vortex entry.</a:t>
            </a:r>
          </a:p>
          <a:p>
            <a:pPr>
              <a:buFont typeface="Arial" pitchFamily="34" charset="0"/>
              <a:buChar char="•"/>
            </a:pPr>
            <a:r>
              <a:rPr lang="en-US" dirty="0"/>
              <a:t> </a:t>
            </a:r>
            <a:r>
              <a:rPr lang="en-US" dirty="0" smtClean="0"/>
              <a:t>Higher than Nb. Much higher than reported value of 23 </a:t>
            </a:r>
            <a:r>
              <a:rPr lang="en-US" dirty="0" err="1" smtClean="0"/>
              <a:t>mT</a:t>
            </a:r>
            <a:r>
              <a:rPr lang="en-US" dirty="0" smtClean="0"/>
              <a:t>.</a:t>
            </a:r>
          </a:p>
          <a:p>
            <a:pPr>
              <a:buFont typeface="Arial" pitchFamily="34" charset="0"/>
              <a:buChar char="•"/>
            </a:pPr>
            <a:r>
              <a:rPr lang="en-US" dirty="0"/>
              <a:t> </a:t>
            </a:r>
            <a:r>
              <a:rPr lang="en-US" dirty="0" smtClean="0"/>
              <a:t>Surface barrier may be responsible.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6" name="矩形 44"/>
          <p:cNvSpPr>
            <a:spLocks noChangeArrowheads="1"/>
          </p:cNvSpPr>
          <p:nvPr/>
        </p:nvSpPr>
        <p:spPr bwMode="auto">
          <a:xfrm>
            <a:off x="395288" y="3689350"/>
            <a:ext cx="4071937" cy="2862322"/>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Alternating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-insulator structures have </a:t>
            </a:r>
            <a:r>
              <a:rPr lang="en-US" dirty="0">
                <a:latin typeface="Arial" pitchFamily="34" charset="0"/>
                <a:cs typeface="Arial" pitchFamily="34" charset="0"/>
              </a:rPr>
              <a:t>been </a:t>
            </a:r>
            <a:r>
              <a:rPr lang="en-US" dirty="0" smtClean="0">
                <a:latin typeface="Arial" pitchFamily="34" charset="0"/>
                <a:cs typeface="Arial" pitchFamily="34" charset="0"/>
              </a:rPr>
              <a:t>fabricated </a:t>
            </a:r>
            <a:r>
              <a:rPr lang="en-US" dirty="0">
                <a:latin typeface="Arial" pitchFamily="34" charset="0"/>
                <a:cs typeface="Arial" pitchFamily="34" charset="0"/>
              </a:rPr>
              <a:t>on sapphire </a:t>
            </a:r>
            <a:r>
              <a:rPr lang="en-US" dirty="0" smtClean="0">
                <a:latin typeface="Arial" pitchFamily="34" charset="0"/>
                <a:cs typeface="Arial" pitchFamily="34" charset="0"/>
              </a:rPr>
              <a:t>substrate:</a:t>
            </a:r>
          </a:p>
          <a:p>
            <a:pPr>
              <a:buFont typeface="Wingdings" pitchFamily="2" charset="2"/>
              <a:buChar char="§"/>
            </a:pPr>
            <a:r>
              <a:rPr lang="en-US" dirty="0" smtClean="0">
                <a:latin typeface="Arial" pitchFamily="34" charset="0"/>
                <a:cs typeface="Arial" pitchFamily="34" charset="0"/>
              </a:rPr>
              <a:t> 40 nm </a:t>
            </a:r>
            <a:r>
              <a:rPr lang="en-US" dirty="0" err="1" smtClean="0">
                <a:latin typeface="Arial" pitchFamily="34" charset="0"/>
                <a:cs typeface="Arial" pitchFamily="34" charset="0"/>
              </a:rPr>
              <a:t>MgO</a:t>
            </a:r>
            <a:r>
              <a:rPr lang="en-US" dirty="0" smtClean="0">
                <a:latin typeface="Arial" pitchFamily="34" charset="0"/>
                <a:cs typeface="Arial" pitchFamily="34" charset="0"/>
              </a:rPr>
              <a:t> as </a:t>
            </a:r>
            <a:r>
              <a:rPr lang="en-US" dirty="0">
                <a:latin typeface="Arial" pitchFamily="34" charset="0"/>
                <a:cs typeface="Arial" pitchFamily="34" charset="0"/>
              </a:rPr>
              <a:t>insulating </a:t>
            </a:r>
            <a:r>
              <a:rPr lang="en-US" dirty="0" smtClean="0">
                <a:latin typeface="Arial" pitchFamily="34" charset="0"/>
                <a:cs typeface="Arial" pitchFamily="34" charset="0"/>
              </a:rPr>
              <a:t>layer, sputtered.</a:t>
            </a:r>
          </a:p>
          <a:p>
            <a:pPr>
              <a:buFont typeface="Wingdings" pitchFamily="2" charset="2"/>
              <a:buChar char="§"/>
            </a:pPr>
            <a:r>
              <a:rPr lang="en-US" dirty="0" smtClean="0">
                <a:latin typeface="Arial" pitchFamily="34" charset="0"/>
                <a:cs typeface="Arial" pitchFamily="34" charset="0"/>
              </a:rPr>
              <a:t>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deposited by HPCVD </a:t>
            </a:r>
            <a:r>
              <a:rPr lang="en-US" i="1" dirty="0" smtClean="0">
                <a:latin typeface="Arial" pitchFamily="34" charset="0"/>
                <a:cs typeface="Arial" pitchFamily="34" charset="0"/>
              </a:rPr>
              <a:t>ex situ</a:t>
            </a:r>
            <a:r>
              <a:rPr lang="en-US" dirty="0" smtClean="0">
                <a:latin typeface="Arial" pitchFamily="34" charset="0"/>
                <a:cs typeface="Arial" pitchFamily="34" charset="0"/>
              </a:rPr>
              <a:t>. 150, 100, and 75 nm in thickness.</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i="1" dirty="0" err="1" smtClean="0">
                <a:latin typeface="Arial" pitchFamily="34" charset="0"/>
                <a:cs typeface="Arial" pitchFamily="34" charset="0"/>
              </a:rPr>
              <a:t>T</a:t>
            </a:r>
            <a:r>
              <a:rPr lang="en-US" i="1" baseline="-25000" dirty="0" err="1" smtClean="0">
                <a:latin typeface="Arial" pitchFamily="34" charset="0"/>
                <a:cs typeface="Arial" pitchFamily="34" charset="0"/>
              </a:rPr>
              <a:t>c</a:t>
            </a:r>
            <a:r>
              <a:rPr lang="en-US" dirty="0" smtClean="0">
                <a:latin typeface="Arial" pitchFamily="34" charset="0"/>
                <a:cs typeface="Arial" pitchFamily="34" charset="0"/>
              </a:rPr>
              <a:t> near 40 K for 100 and 150 nm films. Lower for 75 nm film.</a:t>
            </a:r>
            <a:endParaRPr lang="en-US" dirty="0">
              <a:latin typeface="Arial" pitchFamily="34" charset="0"/>
              <a:cs typeface="Arial" pitchFamily="34" charset="0"/>
            </a:endParaRPr>
          </a:p>
        </p:txBody>
      </p:sp>
      <p:sp>
        <p:nvSpPr>
          <p:cNvPr id="27" name="立方体 26"/>
          <p:cNvSpPr/>
          <p:nvPr/>
        </p:nvSpPr>
        <p:spPr>
          <a:xfrm>
            <a:off x="395288" y="2420938"/>
            <a:ext cx="3529012" cy="863600"/>
          </a:xfrm>
          <a:prstGeom prst="cube">
            <a:avLst>
              <a:gd name="adj" fmla="val 68113"/>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Sapphire</a:t>
            </a:r>
          </a:p>
        </p:txBody>
      </p:sp>
      <p:sp>
        <p:nvSpPr>
          <p:cNvPr id="28" name="立方体 27"/>
          <p:cNvSpPr/>
          <p:nvPr/>
        </p:nvSpPr>
        <p:spPr>
          <a:xfrm>
            <a:off x="395288" y="2205038"/>
            <a:ext cx="3529012" cy="792162"/>
          </a:xfrm>
          <a:prstGeom prst="cube">
            <a:avLst>
              <a:gd name="adj" fmla="val 7399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MgB</a:t>
            </a:r>
            <a:r>
              <a:rPr lang="en-US" baseline="-25000" dirty="0"/>
              <a:t>2</a:t>
            </a:r>
            <a:endParaRPr lang="en-US" dirty="0"/>
          </a:p>
        </p:txBody>
      </p:sp>
      <p:sp>
        <p:nvSpPr>
          <p:cNvPr id="29" name="立方体 28"/>
          <p:cNvSpPr/>
          <p:nvPr/>
        </p:nvSpPr>
        <p:spPr>
          <a:xfrm>
            <a:off x="395288" y="1989138"/>
            <a:ext cx="3529012" cy="792162"/>
          </a:xfrm>
          <a:prstGeom prst="cube">
            <a:avLst>
              <a:gd name="adj" fmla="val 7399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MgO</a:t>
            </a:r>
            <a:endParaRPr lang="en-US" dirty="0"/>
          </a:p>
        </p:txBody>
      </p:sp>
      <p:sp>
        <p:nvSpPr>
          <p:cNvPr id="30" name="立方体 29"/>
          <p:cNvSpPr/>
          <p:nvPr/>
        </p:nvSpPr>
        <p:spPr>
          <a:xfrm>
            <a:off x="395288" y="1773238"/>
            <a:ext cx="3529012" cy="792162"/>
          </a:xfrm>
          <a:prstGeom prst="cube">
            <a:avLst>
              <a:gd name="adj" fmla="val 7399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MgB</a:t>
            </a:r>
            <a:r>
              <a:rPr lang="en-US" baseline="-25000" dirty="0"/>
              <a:t>2</a:t>
            </a:r>
            <a:endParaRPr lang="en-US" dirty="0"/>
          </a:p>
        </p:txBody>
      </p:sp>
      <p:sp>
        <p:nvSpPr>
          <p:cNvPr id="31" name="立方体 30"/>
          <p:cNvSpPr/>
          <p:nvPr/>
        </p:nvSpPr>
        <p:spPr>
          <a:xfrm>
            <a:off x="395288" y="1557338"/>
            <a:ext cx="3529012" cy="792162"/>
          </a:xfrm>
          <a:prstGeom prst="cube">
            <a:avLst>
              <a:gd name="adj" fmla="val 7399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MgO</a:t>
            </a:r>
            <a:endParaRPr lang="en-US" dirty="0"/>
          </a:p>
        </p:txBody>
      </p:sp>
      <p:sp>
        <p:nvSpPr>
          <p:cNvPr id="32" name="立方体 31"/>
          <p:cNvSpPr/>
          <p:nvPr/>
        </p:nvSpPr>
        <p:spPr>
          <a:xfrm>
            <a:off x="395288" y="1341438"/>
            <a:ext cx="3529012" cy="792162"/>
          </a:xfrm>
          <a:prstGeom prst="cube">
            <a:avLst>
              <a:gd name="adj" fmla="val 7399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MgB</a:t>
            </a:r>
            <a:r>
              <a:rPr lang="en-US" baseline="-25000" dirty="0"/>
              <a:t>2</a:t>
            </a:r>
            <a:endParaRPr lang="en-US" dirty="0"/>
          </a:p>
        </p:txBody>
      </p:sp>
      <p:sp>
        <p:nvSpPr>
          <p:cNvPr id="22" name="标题 1"/>
          <p:cNvSpPr txBox="1">
            <a:spLocks/>
          </p:cNvSpPr>
          <p:nvPr/>
        </p:nvSpPr>
        <p:spPr bwMode="auto">
          <a:xfrm>
            <a:off x="912813" y="0"/>
            <a:ext cx="7354887" cy="792163"/>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MgB</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-MgO Multilayer Films</a:t>
            </a:r>
            <a:endParaRPr lang="en-US" sz="2800" b="1" baseline="-25000" dirty="0">
              <a:latin typeface="Arial" pitchFamily="34" charset="0"/>
              <a:cs typeface="Arial" pitchFamily="34" charset="0"/>
            </a:endParaRPr>
          </a:p>
        </p:txBody>
      </p:sp>
      <p:pic>
        <p:nvPicPr>
          <p:cNvPr id="23" name="图片 9" descr="Fig1b.tif"/>
          <p:cNvPicPr/>
          <p:nvPr/>
        </p:nvPicPr>
        <p:blipFill>
          <a:blip r:embed="rId3" cstate="print"/>
          <a:stretch>
            <a:fillRect/>
          </a:stretch>
        </p:blipFill>
        <p:spPr>
          <a:xfrm>
            <a:off x="4506448" y="3684715"/>
            <a:ext cx="4513727" cy="3173285"/>
          </a:xfrm>
          <a:prstGeom prst="rect">
            <a:avLst/>
          </a:prstGeom>
        </p:spPr>
      </p:pic>
      <p:pic>
        <p:nvPicPr>
          <p:cNvPr id="24" name="图片 7" descr="Fig1a.tif"/>
          <p:cNvPicPr/>
          <p:nvPr/>
        </p:nvPicPr>
        <p:blipFill>
          <a:blip r:embed="rId4" cstate="print"/>
          <a:stretch>
            <a:fillRect/>
          </a:stretch>
        </p:blipFill>
        <p:spPr>
          <a:xfrm>
            <a:off x="4570024" y="609600"/>
            <a:ext cx="4573976" cy="33242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 y="548966"/>
          <a:ext cx="5835847" cy="4470709"/>
        </p:xfrm>
        <a:graphic>
          <a:graphicData uri="http://schemas.openxmlformats.org/presentationml/2006/ole">
            <p:oleObj spid="_x0000_s225282" name="Graph" r:id="rId3" imgW="3949920" imgH="3025440" progId="Origin50.Graph">
              <p:embed/>
            </p:oleObj>
          </a:graphicData>
        </a:graphic>
      </p:graphicFrame>
      <p:sp>
        <p:nvSpPr>
          <p:cNvPr id="3" name="标题 1"/>
          <p:cNvSpPr txBox="1">
            <a:spLocks/>
          </p:cNvSpPr>
          <p:nvPr/>
        </p:nvSpPr>
        <p:spPr bwMode="auto">
          <a:xfrm>
            <a:off x="912813" y="0"/>
            <a:ext cx="7354887" cy="792163"/>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Properties of MgB</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-MgO Multilayer Films</a:t>
            </a:r>
            <a:endParaRPr lang="en-US" sz="2800" b="1" baseline="-25000" dirty="0">
              <a:latin typeface="Arial" pitchFamily="34" charset="0"/>
              <a:cs typeface="Arial" pitchFamily="34" charset="0"/>
            </a:endParaRPr>
          </a:p>
        </p:txBody>
      </p:sp>
      <p:graphicFrame>
        <p:nvGraphicFramePr>
          <p:cNvPr id="225283" name="Object 3"/>
          <p:cNvGraphicFramePr>
            <a:graphicFrameLocks noChangeAspect="1"/>
          </p:cNvGraphicFramePr>
          <p:nvPr/>
        </p:nvGraphicFramePr>
        <p:xfrm>
          <a:off x="4962525" y="2718605"/>
          <a:ext cx="4181475" cy="3210708"/>
        </p:xfrm>
        <a:graphic>
          <a:graphicData uri="http://schemas.openxmlformats.org/presentationml/2006/ole">
            <p:oleObj spid="_x0000_s225283" name="Graph" r:id="rId4" imgW="3938400" imgH="3024000" progId="Origin50.Graph">
              <p:embed/>
            </p:oleObj>
          </a:graphicData>
        </a:graphic>
      </p:graphicFrame>
      <p:sp>
        <p:nvSpPr>
          <p:cNvPr id="5" name="矩形 44"/>
          <p:cNvSpPr>
            <a:spLocks noChangeArrowheads="1"/>
          </p:cNvSpPr>
          <p:nvPr/>
        </p:nvSpPr>
        <p:spPr bwMode="auto">
          <a:xfrm>
            <a:off x="5634039" y="6032500"/>
            <a:ext cx="3319462" cy="646331"/>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The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-MgO multilayer films are c-axis oriented.</a:t>
            </a:r>
            <a:endParaRPr lang="en-US" dirty="0">
              <a:latin typeface="Arial" pitchFamily="34" charset="0"/>
              <a:cs typeface="Arial" pitchFamily="34" charset="0"/>
            </a:endParaRPr>
          </a:p>
        </p:txBody>
      </p:sp>
      <p:sp>
        <p:nvSpPr>
          <p:cNvPr id="6" name="矩形 44"/>
          <p:cNvSpPr>
            <a:spLocks noChangeArrowheads="1"/>
          </p:cNvSpPr>
          <p:nvPr/>
        </p:nvSpPr>
        <p:spPr bwMode="auto">
          <a:xfrm>
            <a:off x="538163" y="5441950"/>
            <a:ext cx="4367211" cy="646331"/>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Top </a:t>
            </a:r>
            <a:r>
              <a:rPr lang="en-US" dirty="0">
                <a:latin typeface="Arial" pitchFamily="34" charset="0"/>
                <a:cs typeface="Arial" pitchFamily="34" charset="0"/>
              </a:rPr>
              <a:t>film has </a:t>
            </a:r>
            <a:r>
              <a:rPr lang="en-US" dirty="0" smtClean="0">
                <a:latin typeface="Arial" pitchFamily="34" charset="0"/>
                <a:cs typeface="Arial" pitchFamily="34" charset="0"/>
              </a:rPr>
              <a:t>higher resistivity and lower </a:t>
            </a:r>
            <a:r>
              <a:rPr lang="en-US" i="1" dirty="0" err="1" smtClean="0">
                <a:latin typeface="Arial" pitchFamily="34" charset="0"/>
                <a:cs typeface="Arial" pitchFamily="34" charset="0"/>
              </a:rPr>
              <a:t>T</a:t>
            </a:r>
            <a:r>
              <a:rPr lang="en-US" i="1" baseline="-25000" dirty="0" err="1" smtClean="0">
                <a:latin typeface="Arial" pitchFamily="34" charset="0"/>
                <a:cs typeface="Arial" pitchFamily="34" charset="0"/>
              </a:rPr>
              <a:t>c</a:t>
            </a:r>
            <a:r>
              <a:rPr lang="en-US" dirty="0" smtClean="0">
                <a:latin typeface="Arial" pitchFamily="34" charset="0"/>
                <a:cs typeface="Arial" pitchFamily="34" charset="0"/>
              </a:rPr>
              <a:t> compared to </a:t>
            </a:r>
            <a:r>
              <a:rPr lang="en-US" dirty="0">
                <a:latin typeface="Arial" pitchFamily="34" charset="0"/>
                <a:cs typeface="Arial" pitchFamily="34" charset="0"/>
              </a:rPr>
              <a:t>bottom film.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838200"/>
            <a:ext cx="8315325" cy="5632311"/>
          </a:xfrm>
          <a:prstGeom prst="rect">
            <a:avLst/>
          </a:prstGeom>
          <a:noFill/>
          <a:ln w="9525">
            <a:noFill/>
            <a:miter lim="800000"/>
            <a:headEnd/>
            <a:tailEnd/>
          </a:ln>
        </p:spPr>
        <p:txBody>
          <a:bodyPr>
            <a:spAutoFit/>
          </a:bodyPr>
          <a:lstStyle/>
          <a:p>
            <a:pPr>
              <a:spcBef>
                <a:spcPct val="50000"/>
              </a:spcBef>
              <a:buClr>
                <a:srgbClr val="24459C"/>
              </a:buClr>
              <a:buSzPct val="110000"/>
              <a:buFont typeface="Times" pitchFamily="18" charset="0"/>
              <a:buNone/>
            </a:pPr>
            <a:r>
              <a:rPr lang="en-US" dirty="0" err="1"/>
              <a:t>Nb</a:t>
            </a:r>
            <a:r>
              <a:rPr lang="en-US" dirty="0"/>
              <a:t> has the highest </a:t>
            </a:r>
            <a:r>
              <a:rPr lang="en-US" i="1" dirty="0" err="1"/>
              <a:t>T</a:t>
            </a:r>
            <a:r>
              <a:rPr lang="en-US" i="1" baseline="-25000" dirty="0" err="1"/>
              <a:t>c</a:t>
            </a:r>
            <a:r>
              <a:rPr lang="en-US" dirty="0"/>
              <a:t> for a pure metal and the highest lower magnetic field </a:t>
            </a:r>
            <a:r>
              <a:rPr lang="en-US" i="1" dirty="0"/>
              <a:t>H</a:t>
            </a:r>
            <a:r>
              <a:rPr lang="en-US" i="1" baseline="-25000" dirty="0"/>
              <a:t>c1</a:t>
            </a:r>
          </a:p>
          <a:p>
            <a:pPr>
              <a:spcBef>
                <a:spcPct val="50000"/>
              </a:spcBef>
              <a:buClr>
                <a:srgbClr val="24459C"/>
              </a:buClr>
              <a:buSzPct val="110000"/>
              <a:buFont typeface="Times" pitchFamily="18" charset="0"/>
              <a:buChar char="•"/>
            </a:pPr>
            <a:r>
              <a:rPr lang="en-US" dirty="0"/>
              <a:t> </a:t>
            </a:r>
            <a:r>
              <a:rPr lang="en-US" dirty="0" err="1"/>
              <a:t>Nb</a:t>
            </a:r>
            <a:r>
              <a:rPr lang="en-US" dirty="0"/>
              <a:t> cavities performance have reached close to its theoretical limit </a:t>
            </a:r>
            <a:r>
              <a:rPr lang="en-US" b="1" dirty="0">
                <a:solidFill>
                  <a:srgbClr val="0000CC"/>
                </a:solidFill>
              </a:rPr>
              <a:t>(</a:t>
            </a:r>
            <a:r>
              <a:rPr lang="en-US" i="1" dirty="0" err="1">
                <a:solidFill>
                  <a:srgbClr val="0000CC"/>
                </a:solidFill>
                <a:sym typeface="Symbol" pitchFamily="18" charset="2"/>
              </a:rPr>
              <a:t>H</a:t>
            </a:r>
            <a:r>
              <a:rPr lang="en-US" i="1" baseline="-25000" dirty="0" err="1">
                <a:solidFill>
                  <a:srgbClr val="0000CC"/>
                </a:solidFill>
                <a:sym typeface="Symbol" pitchFamily="18" charset="2"/>
              </a:rPr>
              <a:t>c</a:t>
            </a:r>
            <a:r>
              <a:rPr lang="en-US" dirty="0">
                <a:solidFill>
                  <a:srgbClr val="0000CC"/>
                </a:solidFill>
                <a:sym typeface="Symbol" pitchFamily="18" charset="2"/>
              </a:rPr>
              <a:t> = 200 </a:t>
            </a:r>
            <a:r>
              <a:rPr lang="en-US" dirty="0" err="1">
                <a:solidFill>
                  <a:srgbClr val="0000CC"/>
                </a:solidFill>
                <a:sym typeface="Symbol" pitchFamily="18" charset="2"/>
              </a:rPr>
              <a:t>mT</a:t>
            </a:r>
            <a:r>
              <a:rPr lang="en-US" dirty="0">
                <a:solidFill>
                  <a:srgbClr val="0000CC"/>
                </a:solidFill>
                <a:sym typeface="Symbol" pitchFamily="18" charset="2"/>
              </a:rPr>
              <a:t>, </a:t>
            </a:r>
            <a:r>
              <a:rPr lang="en-US" i="1" dirty="0">
                <a:solidFill>
                  <a:srgbClr val="0000CC"/>
                </a:solidFill>
                <a:sym typeface="Symbol" pitchFamily="18" charset="2"/>
              </a:rPr>
              <a:t>H</a:t>
            </a:r>
            <a:r>
              <a:rPr lang="en-US" i="1" baseline="-25000" dirty="0">
                <a:solidFill>
                  <a:srgbClr val="0000CC"/>
                </a:solidFill>
                <a:sym typeface="Symbol" pitchFamily="18" charset="2"/>
              </a:rPr>
              <a:t>c1</a:t>
            </a:r>
            <a:r>
              <a:rPr lang="en-US" dirty="0">
                <a:solidFill>
                  <a:srgbClr val="0000CC"/>
                </a:solidFill>
                <a:sym typeface="Symbol" pitchFamily="18" charset="2"/>
              </a:rPr>
              <a:t> = 170 </a:t>
            </a:r>
            <a:r>
              <a:rPr lang="en-US" dirty="0" err="1">
                <a:solidFill>
                  <a:srgbClr val="0000CC"/>
                </a:solidFill>
                <a:sym typeface="Symbol" pitchFamily="18" charset="2"/>
              </a:rPr>
              <a:t>mT</a:t>
            </a:r>
            <a:r>
              <a:rPr lang="en-US" b="1" dirty="0" smtClean="0">
                <a:solidFill>
                  <a:srgbClr val="0000CC"/>
                </a:solidFill>
                <a:sym typeface="Symbol" pitchFamily="18" charset="2"/>
              </a:rPr>
              <a:t>)</a:t>
            </a:r>
          </a:p>
          <a:p>
            <a:pPr>
              <a:spcBef>
                <a:spcPct val="50000"/>
              </a:spcBef>
              <a:buClr>
                <a:srgbClr val="24459C"/>
              </a:buClr>
              <a:buSzPct val="110000"/>
              <a:buFont typeface="Times" pitchFamily="18" charset="0"/>
              <a:buChar char="•"/>
            </a:pPr>
            <a:endParaRPr lang="en-US" b="1" dirty="0">
              <a:solidFill>
                <a:srgbClr val="0000CC"/>
              </a:solidFill>
              <a:sym typeface="Symbol" pitchFamily="18" charset="2"/>
            </a:endParaRPr>
          </a:p>
          <a:p>
            <a:pPr>
              <a:spcBef>
                <a:spcPct val="50000"/>
              </a:spcBef>
              <a:buClr>
                <a:srgbClr val="24459C"/>
              </a:buClr>
              <a:buSzPct val="110000"/>
              <a:buFont typeface="Times" pitchFamily="18" charset="0"/>
              <a:buChar char="•"/>
            </a:pPr>
            <a:endParaRPr lang="en-US" dirty="0"/>
          </a:p>
          <a:p>
            <a:pPr>
              <a:spcBef>
                <a:spcPct val="50000"/>
              </a:spcBef>
              <a:buClr>
                <a:srgbClr val="24459C"/>
              </a:buClr>
              <a:buSzPct val="110000"/>
              <a:buFont typeface="Times" pitchFamily="18" charset="0"/>
              <a:buChar char="•"/>
            </a:pPr>
            <a:endParaRPr lang="en-US" dirty="0"/>
          </a:p>
          <a:p>
            <a:pPr>
              <a:spcBef>
                <a:spcPct val="50000"/>
              </a:spcBef>
              <a:buClr>
                <a:srgbClr val="24459C"/>
              </a:buClr>
              <a:buSzPct val="110000"/>
              <a:buFont typeface="Times" pitchFamily="18" charset="0"/>
              <a:buChar char="•"/>
            </a:pPr>
            <a:endParaRPr lang="en-US" dirty="0"/>
          </a:p>
          <a:p>
            <a:pPr>
              <a:spcBef>
                <a:spcPct val="50000"/>
              </a:spcBef>
              <a:buClr>
                <a:srgbClr val="24459C"/>
              </a:buClr>
              <a:buSzPct val="110000"/>
              <a:buFont typeface="Times" pitchFamily="18" charset="0"/>
              <a:buNone/>
            </a:pPr>
            <a:endParaRPr lang="en-US" dirty="0"/>
          </a:p>
          <a:p>
            <a:pPr>
              <a:spcBef>
                <a:spcPct val="50000"/>
              </a:spcBef>
              <a:buClr>
                <a:srgbClr val="24459C"/>
              </a:buClr>
              <a:buSzPct val="110000"/>
              <a:buFont typeface="Times" pitchFamily="18" charset="0"/>
              <a:buChar char="•"/>
            </a:pPr>
            <a:endParaRPr lang="en-US" dirty="0"/>
          </a:p>
          <a:p>
            <a:pPr>
              <a:spcBef>
                <a:spcPct val="50000"/>
              </a:spcBef>
              <a:buClr>
                <a:srgbClr val="24459C"/>
              </a:buClr>
              <a:buSzPct val="110000"/>
              <a:buFont typeface="Times" pitchFamily="18" charset="0"/>
              <a:buChar char="•"/>
            </a:pPr>
            <a:endParaRPr lang="en-US" dirty="0"/>
          </a:p>
          <a:p>
            <a:pPr>
              <a:spcBef>
                <a:spcPct val="50000"/>
              </a:spcBef>
              <a:buClr>
                <a:srgbClr val="24459C"/>
              </a:buClr>
              <a:buSzPct val="110000"/>
              <a:buFont typeface="Times" pitchFamily="18" charset="0"/>
              <a:buChar char="•"/>
            </a:pPr>
            <a:endParaRPr lang="en-US" dirty="0"/>
          </a:p>
          <a:p>
            <a:pPr>
              <a:spcBef>
                <a:spcPct val="50000"/>
              </a:spcBef>
              <a:buClr>
                <a:srgbClr val="24459C"/>
              </a:buClr>
              <a:buSzPct val="110000"/>
              <a:buFont typeface="Times" pitchFamily="18" charset="0"/>
              <a:buChar char="•"/>
            </a:pPr>
            <a:endParaRPr lang="en-US" dirty="0"/>
          </a:p>
          <a:p>
            <a:pPr>
              <a:spcBef>
                <a:spcPct val="50000"/>
              </a:spcBef>
              <a:buClr>
                <a:srgbClr val="24459C"/>
              </a:buClr>
              <a:buSzPct val="110000"/>
            </a:pPr>
            <a:endParaRPr lang="en-US" dirty="0"/>
          </a:p>
          <a:p>
            <a:pPr>
              <a:spcBef>
                <a:spcPct val="50000"/>
              </a:spcBef>
              <a:buClr>
                <a:srgbClr val="24459C"/>
              </a:buClr>
              <a:buSzPct val="110000"/>
              <a:buFont typeface="Times" pitchFamily="18" charset="0"/>
              <a:buChar char="•"/>
            </a:pPr>
            <a:r>
              <a:rPr lang="en-US" dirty="0"/>
              <a:t> For  further improved cavity RF performance, new superconductor needed </a:t>
            </a:r>
          </a:p>
        </p:txBody>
      </p:sp>
      <p:sp>
        <p:nvSpPr>
          <p:cNvPr id="36867" name="Rectangle 3"/>
          <p:cNvSpPr>
            <a:spLocks noGrp="1" noChangeArrowheads="1"/>
          </p:cNvSpPr>
          <p:nvPr>
            <p:ph type="title" idx="4294967295"/>
          </p:nvPr>
        </p:nvSpPr>
        <p:spPr>
          <a:xfrm>
            <a:off x="685800" y="76200"/>
            <a:ext cx="7772400" cy="609600"/>
          </a:xfrm>
        </p:spPr>
        <p:txBody>
          <a:bodyPr/>
          <a:lstStyle/>
          <a:p>
            <a:r>
              <a:rPr lang="en-US" sz="2800" b="1" smtClean="0"/>
              <a:t>Looking Beyond Nb</a:t>
            </a:r>
          </a:p>
        </p:txBody>
      </p:sp>
      <p:pic>
        <p:nvPicPr>
          <p:cNvPr id="36868" name="Picture 4"/>
          <p:cNvPicPr>
            <a:picLocks noChangeAspect="1" noChangeArrowheads="1"/>
          </p:cNvPicPr>
          <p:nvPr/>
        </p:nvPicPr>
        <p:blipFill>
          <a:blip r:embed="rId3" cstate="print"/>
          <a:srcRect/>
          <a:stretch>
            <a:fillRect/>
          </a:stretch>
        </p:blipFill>
        <p:spPr bwMode="auto">
          <a:xfrm>
            <a:off x="1876425" y="2170113"/>
            <a:ext cx="5486400" cy="3630612"/>
          </a:xfrm>
          <a:prstGeom prst="rect">
            <a:avLst/>
          </a:prstGeom>
          <a:noFill/>
          <a:ln w="9525">
            <a:noFill/>
            <a:miter lim="800000"/>
            <a:headEnd/>
            <a:tailEnd/>
          </a:ln>
        </p:spPr>
      </p:pic>
      <p:sp>
        <p:nvSpPr>
          <p:cNvPr id="36869" name="Text Box 5"/>
          <p:cNvSpPr txBox="1">
            <a:spLocks noChangeArrowheads="1"/>
          </p:cNvSpPr>
          <p:nvPr/>
        </p:nvSpPr>
        <p:spPr bwMode="auto">
          <a:xfrm>
            <a:off x="2981325" y="2228850"/>
            <a:ext cx="1354138" cy="336550"/>
          </a:xfrm>
          <a:prstGeom prst="rect">
            <a:avLst/>
          </a:prstGeom>
          <a:solidFill>
            <a:schemeClr val="bg1"/>
          </a:solidFill>
          <a:ln w="9525">
            <a:noFill/>
            <a:miter lim="800000"/>
            <a:headEnd/>
            <a:tailEnd/>
          </a:ln>
        </p:spPr>
        <p:txBody>
          <a:bodyPr wrap="none">
            <a:spAutoFit/>
          </a:bodyPr>
          <a:lstStyle/>
          <a:p>
            <a:r>
              <a:rPr lang="en-US" sz="1600" b="1" dirty="0" err="1">
                <a:solidFill>
                  <a:srgbClr val="FF0000"/>
                </a:solidFill>
                <a:latin typeface="Comic Sans MS" pitchFamily="66" charset="0"/>
                <a:cs typeface="Arial" charset="0"/>
              </a:rPr>
              <a:t>KEK&amp;Cornell</a:t>
            </a:r>
            <a:endParaRPr lang="en-US" sz="1600" b="1" dirty="0">
              <a:solidFill>
                <a:srgbClr val="FF0000"/>
              </a:solidFill>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6" name="矩形 44"/>
          <p:cNvSpPr>
            <a:spLocks noChangeArrowheads="1"/>
          </p:cNvSpPr>
          <p:nvPr/>
        </p:nvSpPr>
        <p:spPr bwMode="auto">
          <a:xfrm>
            <a:off x="1190625" y="4879975"/>
            <a:ext cx="7191375" cy="1200329"/>
          </a:xfrm>
          <a:prstGeom prst="rect">
            <a:avLst/>
          </a:prstGeom>
          <a:noFill/>
          <a:ln w="9525">
            <a:noFill/>
            <a:miter lim="800000"/>
            <a:headEnd/>
            <a:tailEnd/>
          </a:ln>
        </p:spPr>
        <p:txBody>
          <a:bodyPr wrap="square">
            <a:spAutoFit/>
          </a:bodyPr>
          <a:lstStyle/>
          <a:p>
            <a:pPr>
              <a:buFont typeface="Wingdings" pitchFamily="2" charset="2"/>
              <a:buChar char="§"/>
            </a:pPr>
            <a:r>
              <a:rPr lang="en-US" dirty="0" smtClean="0">
                <a:latin typeface="Arial" pitchFamily="34" charset="0"/>
                <a:cs typeface="Arial" pitchFamily="34" charset="0"/>
              </a:rPr>
              <a:t> Vortex entry indicated by the deviation of </a:t>
            </a:r>
            <a:r>
              <a:rPr lang="en-US" i="1" dirty="0" smtClean="0">
                <a:latin typeface="Arial" pitchFamily="34" charset="0"/>
                <a:cs typeface="Arial" pitchFamily="34" charset="0"/>
              </a:rPr>
              <a:t>M</a:t>
            </a:r>
            <a:r>
              <a:rPr lang="en-US" dirty="0" smtClean="0">
                <a:latin typeface="Arial" pitchFamily="34" charset="0"/>
                <a:cs typeface="Arial" pitchFamily="34" charset="0"/>
              </a:rPr>
              <a:t> from linear </a:t>
            </a:r>
            <a:r>
              <a:rPr lang="en-US" i="1" dirty="0" smtClean="0">
                <a:latin typeface="Arial" pitchFamily="34" charset="0"/>
                <a:cs typeface="Arial" pitchFamily="34" charset="0"/>
              </a:rPr>
              <a:t>M</a:t>
            </a:r>
            <a:r>
              <a:rPr lang="en-US" dirty="0" smtClean="0">
                <a:latin typeface="Arial" pitchFamily="34" charset="0"/>
                <a:cs typeface="Arial" pitchFamily="34" charset="0"/>
              </a:rPr>
              <a:t>-</a:t>
            </a:r>
            <a:r>
              <a:rPr lang="en-US" i="1" dirty="0" smtClean="0">
                <a:latin typeface="Arial" pitchFamily="34" charset="0"/>
                <a:cs typeface="Arial" pitchFamily="34" charset="0"/>
              </a:rPr>
              <a:t>H</a:t>
            </a:r>
            <a:r>
              <a:rPr lang="en-US" dirty="0" smtClean="0">
                <a:latin typeface="Arial" pitchFamily="34" charset="0"/>
                <a:cs typeface="Arial" pitchFamily="34" charset="0"/>
              </a:rPr>
              <a:t> dependence.</a:t>
            </a:r>
          </a:p>
          <a:p>
            <a:pPr>
              <a:buFont typeface="Wingdings" pitchFamily="2" charset="2"/>
              <a:buChar char="§"/>
            </a:pPr>
            <a:r>
              <a:rPr lang="en-US" dirty="0" smtClean="0">
                <a:latin typeface="Arial" pitchFamily="34" charset="0"/>
                <a:cs typeface="Arial" pitchFamily="34" charset="0"/>
              </a:rPr>
              <a:t> Results from measurement of trapped vortices via residual </a:t>
            </a:r>
            <a:r>
              <a:rPr lang="en-US" i="1" dirty="0" smtClean="0">
                <a:latin typeface="Arial" pitchFamily="34" charset="0"/>
                <a:cs typeface="Arial" pitchFamily="34" charset="0"/>
              </a:rPr>
              <a:t>M</a:t>
            </a:r>
            <a:r>
              <a:rPr lang="en-US" dirty="0" smtClean="0">
                <a:latin typeface="Arial" pitchFamily="34" charset="0"/>
                <a:cs typeface="Arial" pitchFamily="34" charset="0"/>
              </a:rPr>
              <a:t> consistent with the ∆</a:t>
            </a:r>
            <a:r>
              <a:rPr lang="en-US" i="1" dirty="0" smtClean="0">
                <a:latin typeface="Arial" pitchFamily="34" charset="0"/>
                <a:cs typeface="Arial" pitchFamily="34" charset="0"/>
              </a:rPr>
              <a:t>M</a:t>
            </a:r>
            <a:r>
              <a:rPr lang="en-US" dirty="0" smtClean="0">
                <a:latin typeface="Arial" pitchFamily="34" charset="0"/>
                <a:cs typeface="Arial" pitchFamily="34" charset="0"/>
              </a:rPr>
              <a:t> method.</a:t>
            </a:r>
            <a:endParaRPr lang="en-US" dirty="0">
              <a:latin typeface="Arial" pitchFamily="34" charset="0"/>
              <a:cs typeface="Arial" pitchFamily="34" charset="0"/>
            </a:endParaRPr>
          </a:p>
        </p:txBody>
      </p:sp>
      <p:sp>
        <p:nvSpPr>
          <p:cNvPr id="22" name="标题 1"/>
          <p:cNvSpPr txBox="1">
            <a:spLocks/>
          </p:cNvSpPr>
          <p:nvPr/>
        </p:nvSpPr>
        <p:spPr bwMode="auto">
          <a:xfrm>
            <a:off x="657225" y="0"/>
            <a:ext cx="7610475" cy="792163"/>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Determining Vortex Entrance Field: </a:t>
            </a:r>
            <a:r>
              <a:rPr lang="en-US" sz="2800" b="1" i="1" dirty="0" smtClean="0">
                <a:latin typeface="Arial" pitchFamily="34" charset="0"/>
                <a:cs typeface="Arial" pitchFamily="34" charset="0"/>
              </a:rPr>
              <a:t>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vs</a:t>
            </a:r>
            <a:r>
              <a:rPr lang="en-US" sz="2800" b="1" dirty="0" smtClean="0">
                <a:latin typeface="Arial" pitchFamily="34" charset="0"/>
                <a:cs typeface="Arial" pitchFamily="34" charset="0"/>
              </a:rPr>
              <a:t> </a:t>
            </a:r>
            <a:r>
              <a:rPr lang="en-US" sz="2800" b="1" i="1" dirty="0" smtClean="0">
                <a:latin typeface="Arial" pitchFamily="34" charset="0"/>
                <a:cs typeface="Arial" pitchFamily="34" charset="0"/>
              </a:rPr>
              <a:t>H</a:t>
            </a:r>
            <a:endParaRPr lang="en-US" sz="2800" b="1" baseline="-25000" dirty="0">
              <a:latin typeface="Arial" pitchFamily="34" charset="0"/>
              <a:cs typeface="Arial" pitchFamily="34" charset="0"/>
            </a:endParaRPr>
          </a:p>
        </p:txBody>
      </p:sp>
      <p:pic>
        <p:nvPicPr>
          <p:cNvPr id="14" name="图片 0" descr="Graph24.tif"/>
          <p:cNvPicPr/>
          <p:nvPr/>
        </p:nvPicPr>
        <p:blipFill>
          <a:blip r:embed="rId3" cstate="print"/>
          <a:stretch>
            <a:fillRect/>
          </a:stretch>
        </p:blipFill>
        <p:spPr>
          <a:xfrm>
            <a:off x="238125" y="1077004"/>
            <a:ext cx="4448175" cy="3294971"/>
          </a:xfrm>
          <a:prstGeom prst="rect">
            <a:avLst/>
          </a:prstGeom>
        </p:spPr>
      </p:pic>
      <p:grpSp>
        <p:nvGrpSpPr>
          <p:cNvPr id="17" name="Group 16"/>
          <p:cNvGrpSpPr/>
          <p:nvPr/>
        </p:nvGrpSpPr>
        <p:grpSpPr>
          <a:xfrm>
            <a:off x="4200526" y="1060969"/>
            <a:ext cx="4454896" cy="3349105"/>
            <a:chOff x="4200526" y="775219"/>
            <a:chExt cx="4454896" cy="3349105"/>
          </a:xfrm>
        </p:grpSpPr>
        <p:pic>
          <p:nvPicPr>
            <p:cNvPr id="15" name="图片 1" descr="Graph37.tif"/>
            <p:cNvPicPr/>
            <p:nvPr/>
          </p:nvPicPr>
          <p:blipFill>
            <a:blip r:embed="rId4" cstate="print"/>
            <a:stretch>
              <a:fillRect/>
            </a:stretch>
          </p:blipFill>
          <p:spPr>
            <a:xfrm>
              <a:off x="4200526" y="775219"/>
              <a:ext cx="4454896" cy="3349105"/>
            </a:xfrm>
            <a:prstGeom prst="rect">
              <a:avLst/>
            </a:prstGeom>
          </p:spPr>
        </p:pic>
        <p:sp>
          <p:nvSpPr>
            <p:cNvPr id="16" name="TextBox 15"/>
            <p:cNvSpPr txBox="1"/>
            <p:nvPr/>
          </p:nvSpPr>
          <p:spPr>
            <a:xfrm rot="16200000">
              <a:off x="4295775" y="2876550"/>
              <a:ext cx="325730" cy="369332"/>
            </a:xfrm>
            <a:prstGeom prst="rect">
              <a:avLst/>
            </a:prstGeom>
            <a:noFill/>
          </p:spPr>
          <p:txBody>
            <a:bodyPr wrap="none" rtlCol="0">
              <a:spAutoFit/>
            </a:bodyPr>
            <a:lstStyle/>
            <a:p>
              <a:r>
                <a:rPr lang="en-US" dirty="0" smtClean="0"/>
                <a:t>∆</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0" name="图片 3" descr="Fig4.tif"/>
          <p:cNvPicPr/>
          <p:nvPr/>
        </p:nvPicPr>
        <p:blipFill>
          <a:blip r:embed="rId3" cstate="print"/>
          <a:stretch>
            <a:fillRect/>
          </a:stretch>
        </p:blipFill>
        <p:spPr>
          <a:xfrm>
            <a:off x="161925" y="390524"/>
            <a:ext cx="4819650" cy="4276725"/>
          </a:xfrm>
          <a:prstGeom prst="rect">
            <a:avLst/>
          </a:prstGeom>
        </p:spPr>
      </p:pic>
      <p:pic>
        <p:nvPicPr>
          <p:cNvPr id="11" name="图片 6" descr="Fig6.tif"/>
          <p:cNvPicPr/>
          <p:nvPr/>
        </p:nvPicPr>
        <p:blipFill>
          <a:blip r:embed="rId4" cstate="print"/>
          <a:stretch>
            <a:fillRect/>
          </a:stretch>
        </p:blipFill>
        <p:spPr>
          <a:xfrm>
            <a:off x="4525717" y="541020"/>
            <a:ext cx="4618283" cy="3973830"/>
          </a:xfrm>
          <a:prstGeom prst="rect">
            <a:avLst/>
          </a:prstGeom>
        </p:spPr>
      </p:pic>
      <p:sp>
        <p:nvSpPr>
          <p:cNvPr id="7" name="矩形 44"/>
          <p:cNvSpPr>
            <a:spLocks noChangeArrowheads="1"/>
          </p:cNvSpPr>
          <p:nvPr/>
        </p:nvSpPr>
        <p:spPr bwMode="auto">
          <a:xfrm>
            <a:off x="733425" y="4803775"/>
            <a:ext cx="7543800" cy="1754326"/>
          </a:xfrm>
          <a:prstGeom prst="rect">
            <a:avLst/>
          </a:prstGeom>
          <a:noFill/>
          <a:ln w="9525">
            <a:noFill/>
            <a:miter lim="800000"/>
            <a:headEnd/>
            <a:tailEnd/>
          </a:ln>
        </p:spPr>
        <p:txBody>
          <a:bodyPr wrap="square">
            <a:spAutoFit/>
          </a:bodyPr>
          <a:lstStyle/>
          <a:p>
            <a:pPr>
              <a:buFont typeface="Wingdings" pitchFamily="2" charset="2"/>
              <a:buChar char="§"/>
            </a:pPr>
            <a:r>
              <a:rPr lang="en-US" dirty="0" smtClean="0">
                <a:latin typeface="Arial" pitchFamily="34" charset="0"/>
                <a:cs typeface="Arial" pitchFamily="34" charset="0"/>
              </a:rPr>
              <a:t> Multilayer films with thin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layers show higher </a:t>
            </a:r>
            <a:r>
              <a:rPr lang="en-US" i="1" dirty="0" smtClean="0">
                <a:latin typeface="Arial" pitchFamily="34" charset="0"/>
                <a:cs typeface="Arial" pitchFamily="34" charset="0"/>
              </a:rPr>
              <a:t>H</a:t>
            </a:r>
            <a:r>
              <a:rPr lang="en-US" i="1" baseline="-25000" dirty="0" smtClean="0">
                <a:latin typeface="Arial" pitchFamily="34" charset="0"/>
                <a:cs typeface="Arial" pitchFamily="34" charset="0"/>
              </a:rPr>
              <a:t>c1</a:t>
            </a:r>
            <a:r>
              <a:rPr lang="en-US" dirty="0" smtClean="0">
                <a:latin typeface="Arial" pitchFamily="34" charset="0"/>
                <a:cs typeface="Arial" pitchFamily="34" charset="0"/>
              </a:rPr>
              <a:t> than the 300 nm film even though the total thickness are the same. </a:t>
            </a:r>
          </a:p>
          <a:p>
            <a:pPr>
              <a:buFont typeface="Wingdings" pitchFamily="2" charset="2"/>
              <a:buChar char="§"/>
            </a:pPr>
            <a:r>
              <a:rPr lang="en-US" dirty="0" smtClean="0">
                <a:latin typeface="Arial" pitchFamily="34" charset="0"/>
                <a:cs typeface="Arial" pitchFamily="34" charset="0"/>
              </a:rPr>
              <a:t> Multilayer films show the same </a:t>
            </a:r>
            <a:r>
              <a:rPr lang="en-US" i="1" dirty="0" smtClean="0">
                <a:latin typeface="Arial" pitchFamily="34" charset="0"/>
                <a:cs typeface="Arial" pitchFamily="34" charset="0"/>
              </a:rPr>
              <a:t>H</a:t>
            </a:r>
            <a:r>
              <a:rPr lang="en-US" i="1" baseline="-25000" dirty="0" smtClean="0">
                <a:latin typeface="Arial" pitchFamily="34" charset="0"/>
                <a:cs typeface="Arial" pitchFamily="34" charset="0"/>
              </a:rPr>
              <a:t>c1</a:t>
            </a:r>
            <a:r>
              <a:rPr lang="en-US" dirty="0" smtClean="0">
                <a:latin typeface="Arial" pitchFamily="34" charset="0"/>
                <a:cs typeface="Arial" pitchFamily="34" charset="0"/>
              </a:rPr>
              <a:t> as single-layer thin films of the same layer thickness.</a:t>
            </a:r>
          </a:p>
          <a:p>
            <a:pPr>
              <a:buFont typeface="Wingdings" pitchFamily="2" charset="2"/>
              <a:buChar char="§"/>
            </a:pPr>
            <a:r>
              <a:rPr lang="en-US" dirty="0" smtClean="0">
                <a:latin typeface="Arial" pitchFamily="34" charset="0"/>
                <a:cs typeface="Arial" pitchFamily="34" charset="0"/>
              </a:rPr>
              <a:t> Top and bottom layers show the same </a:t>
            </a:r>
            <a:r>
              <a:rPr lang="en-US" i="1" dirty="0" smtClean="0">
                <a:latin typeface="Arial" pitchFamily="34" charset="0"/>
                <a:cs typeface="Arial" pitchFamily="34" charset="0"/>
              </a:rPr>
              <a:t>H</a:t>
            </a:r>
            <a:r>
              <a:rPr lang="en-US" i="1" baseline="-25000" dirty="0" smtClean="0">
                <a:latin typeface="Arial" pitchFamily="34" charset="0"/>
                <a:cs typeface="Arial" pitchFamily="34" charset="0"/>
              </a:rPr>
              <a:t>c1</a:t>
            </a:r>
            <a:r>
              <a:rPr lang="en-US" dirty="0" smtClean="0">
                <a:latin typeface="Arial" pitchFamily="34" charset="0"/>
                <a:cs typeface="Arial" pitchFamily="34" charset="0"/>
              </a:rPr>
              <a:t>.</a:t>
            </a:r>
          </a:p>
          <a:p>
            <a:pPr>
              <a:buFont typeface="Wingdings" pitchFamily="2" charset="2"/>
              <a:buChar char="§"/>
            </a:pPr>
            <a:r>
              <a:rPr lang="en-US" dirty="0" smtClean="0">
                <a:latin typeface="Arial" pitchFamily="34" charset="0"/>
                <a:cs typeface="Arial" pitchFamily="34" charset="0"/>
              </a:rPr>
              <a:t> Lower </a:t>
            </a:r>
            <a:r>
              <a:rPr lang="en-US" i="1" dirty="0" smtClean="0">
                <a:latin typeface="Arial" pitchFamily="34" charset="0"/>
                <a:cs typeface="Arial" pitchFamily="34" charset="0"/>
              </a:rPr>
              <a:t>H</a:t>
            </a:r>
            <a:r>
              <a:rPr lang="en-US" i="1" baseline="-25000" dirty="0" smtClean="0">
                <a:latin typeface="Arial" pitchFamily="34" charset="0"/>
                <a:cs typeface="Arial" pitchFamily="34" charset="0"/>
              </a:rPr>
              <a:t>c1</a:t>
            </a:r>
            <a:r>
              <a:rPr lang="en-US" dirty="0" smtClean="0">
                <a:latin typeface="Arial" pitchFamily="34" charset="0"/>
                <a:cs typeface="Arial" pitchFamily="34" charset="0"/>
              </a:rPr>
              <a:t> in the 70 nm-thick thin film and multilayer is due to lower </a:t>
            </a:r>
            <a:r>
              <a:rPr lang="en-US" i="1" dirty="0" err="1" smtClean="0">
                <a:latin typeface="Arial" pitchFamily="34" charset="0"/>
                <a:cs typeface="Arial" pitchFamily="34" charset="0"/>
              </a:rPr>
              <a:t>T</a:t>
            </a:r>
            <a:r>
              <a:rPr lang="en-US" i="1" baseline="-25000" dirty="0" err="1" smtClean="0">
                <a:latin typeface="Arial" pitchFamily="34" charset="0"/>
                <a:cs typeface="Arial" pitchFamily="34" charset="0"/>
              </a:rPr>
              <a:t>c</a:t>
            </a:r>
            <a:r>
              <a:rPr lang="en-US" dirty="0" smtClean="0">
                <a:latin typeface="Arial" pitchFamily="34" charset="0"/>
                <a:cs typeface="Arial" pitchFamily="34" charset="0"/>
              </a:rPr>
              <a:t>.</a:t>
            </a:r>
          </a:p>
        </p:txBody>
      </p:sp>
      <p:sp>
        <p:nvSpPr>
          <p:cNvPr id="8" name="标题 1"/>
          <p:cNvSpPr txBox="1">
            <a:spLocks/>
          </p:cNvSpPr>
          <p:nvPr/>
        </p:nvSpPr>
        <p:spPr bwMode="auto">
          <a:xfrm>
            <a:off x="989013" y="0"/>
            <a:ext cx="7354887" cy="792163"/>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Enhancement of Vortex Entrance Field</a:t>
            </a:r>
            <a:endParaRPr lang="en-US" sz="2800" b="1" baseline="-25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47675" y="1257365"/>
            <a:ext cx="4752976" cy="2419887"/>
            <a:chOff x="371475" y="1257365"/>
            <a:chExt cx="4752976" cy="2419887"/>
          </a:xfrm>
        </p:grpSpPr>
        <p:pic>
          <p:nvPicPr>
            <p:cNvPr id="2" name="Picture 2"/>
            <p:cNvPicPr>
              <a:picLocks noChangeAspect="1" noChangeArrowheads="1"/>
            </p:cNvPicPr>
            <p:nvPr/>
          </p:nvPicPr>
          <p:blipFill>
            <a:blip r:embed="rId2" cstate="print"/>
            <a:srcRect/>
            <a:stretch>
              <a:fillRect/>
            </a:stretch>
          </p:blipFill>
          <p:spPr bwMode="auto">
            <a:xfrm>
              <a:off x="371475" y="1257365"/>
              <a:ext cx="3057525" cy="2419887"/>
            </a:xfrm>
            <a:prstGeom prst="rect">
              <a:avLst/>
            </a:prstGeom>
            <a:noFill/>
            <a:ln w="9525">
              <a:noFill/>
              <a:miter lim="800000"/>
              <a:headEnd/>
              <a:tailEnd/>
            </a:ln>
            <a:effectLst/>
          </p:spPr>
        </p:pic>
        <p:sp>
          <p:nvSpPr>
            <p:cNvPr id="4" name="Rectangle 3"/>
            <p:cNvSpPr/>
            <p:nvPr/>
          </p:nvSpPr>
          <p:spPr>
            <a:xfrm>
              <a:off x="3276601" y="1362075"/>
              <a:ext cx="1847850" cy="1828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37491" y="2657475"/>
              <a:ext cx="1146469" cy="261610"/>
            </a:xfrm>
            <a:prstGeom prst="rect">
              <a:avLst/>
            </a:prstGeom>
            <a:noFill/>
          </p:spPr>
          <p:txBody>
            <a:bodyPr wrap="none" rtlCol="0">
              <a:spAutoFit/>
            </a:bodyPr>
            <a:lstStyle/>
            <a:p>
              <a:pPr algn="ctr"/>
              <a:r>
                <a:rPr lang="en-US" sz="1100" dirty="0" smtClean="0"/>
                <a:t>metal substrate</a:t>
              </a:r>
              <a:endParaRPr lang="en-US" sz="1100" dirty="0"/>
            </a:p>
          </p:txBody>
        </p:sp>
        <p:sp>
          <p:nvSpPr>
            <p:cNvPr id="7" name="TextBox 6"/>
            <p:cNvSpPr txBox="1"/>
            <p:nvPr/>
          </p:nvSpPr>
          <p:spPr>
            <a:xfrm>
              <a:off x="2190750" y="2695575"/>
              <a:ext cx="558166" cy="276999"/>
            </a:xfrm>
            <a:prstGeom prst="rect">
              <a:avLst/>
            </a:prstGeom>
            <a:solidFill>
              <a:schemeClr val="bg1"/>
            </a:solidFill>
          </p:spPr>
          <p:txBody>
            <a:bodyPr wrap="none" rtlCol="0">
              <a:spAutoFit/>
            </a:bodyPr>
            <a:lstStyle/>
            <a:p>
              <a:r>
                <a:rPr lang="en-US" sz="1200" dirty="0" smtClean="0"/>
                <a:t>MgB</a:t>
              </a:r>
              <a:r>
                <a:rPr lang="en-US" sz="1200" baseline="-25000" dirty="0" smtClean="0"/>
                <a:t>2</a:t>
              </a:r>
              <a:endParaRPr lang="en-US" sz="1200" baseline="-25000" dirty="0"/>
            </a:p>
          </p:txBody>
        </p:sp>
      </p:grpSp>
      <p:grpSp>
        <p:nvGrpSpPr>
          <p:cNvPr id="24" name="Group 23"/>
          <p:cNvGrpSpPr/>
          <p:nvPr/>
        </p:nvGrpSpPr>
        <p:grpSpPr>
          <a:xfrm>
            <a:off x="502444" y="4014788"/>
            <a:ext cx="5110162" cy="2327379"/>
            <a:chOff x="1957389" y="3881438"/>
            <a:chExt cx="5110162" cy="2327379"/>
          </a:xfrm>
        </p:grpSpPr>
        <p:pic>
          <p:nvPicPr>
            <p:cNvPr id="17" name="Picture 2"/>
            <p:cNvPicPr>
              <a:picLocks noChangeAspect="1" noChangeArrowheads="1"/>
            </p:cNvPicPr>
            <p:nvPr/>
          </p:nvPicPr>
          <p:blipFill>
            <a:blip r:embed="rId3" cstate="print"/>
            <a:srcRect/>
            <a:stretch>
              <a:fillRect/>
            </a:stretch>
          </p:blipFill>
          <p:spPr bwMode="auto">
            <a:xfrm flipH="1">
              <a:off x="4510089" y="3881438"/>
              <a:ext cx="2557462" cy="2327379"/>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a:stretch>
              <a:fillRect/>
            </a:stretch>
          </p:blipFill>
          <p:spPr bwMode="auto">
            <a:xfrm>
              <a:off x="1957389" y="3881438"/>
              <a:ext cx="2557462" cy="2327379"/>
            </a:xfrm>
            <a:prstGeom prst="rect">
              <a:avLst/>
            </a:prstGeom>
            <a:noFill/>
            <a:ln w="9525">
              <a:noFill/>
              <a:miter lim="800000"/>
              <a:headEnd/>
              <a:tailEnd/>
            </a:ln>
            <a:effectLst/>
          </p:spPr>
        </p:pic>
        <p:sp>
          <p:nvSpPr>
            <p:cNvPr id="19" name="Rectangle 18"/>
            <p:cNvSpPr/>
            <p:nvPr/>
          </p:nvSpPr>
          <p:spPr>
            <a:xfrm>
              <a:off x="4676775" y="5267325"/>
              <a:ext cx="5143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638926" y="3886199"/>
              <a:ext cx="3810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43425" y="5810250"/>
              <a:ext cx="2219325"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95900" y="4267200"/>
              <a:ext cx="514350"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67150" y="5238750"/>
              <a:ext cx="558166" cy="276999"/>
            </a:xfrm>
            <a:prstGeom prst="rect">
              <a:avLst/>
            </a:prstGeom>
            <a:solidFill>
              <a:schemeClr val="bg1"/>
            </a:solidFill>
          </p:spPr>
          <p:txBody>
            <a:bodyPr wrap="none" rtlCol="0">
              <a:spAutoFit/>
            </a:bodyPr>
            <a:lstStyle/>
            <a:p>
              <a:r>
                <a:rPr lang="en-US" sz="1200" dirty="0" smtClean="0"/>
                <a:t>MgB</a:t>
              </a:r>
              <a:r>
                <a:rPr lang="en-US" sz="1200" baseline="-25000" dirty="0" smtClean="0"/>
                <a:t>2</a:t>
              </a:r>
              <a:endParaRPr lang="en-US" sz="1200" baseline="-25000" dirty="0"/>
            </a:p>
          </p:txBody>
        </p:sp>
      </p:grpSp>
      <p:sp>
        <p:nvSpPr>
          <p:cNvPr id="25" name="标题 1"/>
          <p:cNvSpPr txBox="1">
            <a:spLocks/>
          </p:cNvSpPr>
          <p:nvPr/>
        </p:nvSpPr>
        <p:spPr bwMode="auto">
          <a:xfrm>
            <a:off x="561976" y="0"/>
            <a:ext cx="7981950" cy="792163"/>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Multilayer-Coated MgB</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 SRF Configuration</a:t>
            </a:r>
            <a:endParaRPr lang="en-US" sz="2800" b="1" baseline="-25000" dirty="0">
              <a:latin typeface="Arial" pitchFamily="34" charset="0"/>
              <a:cs typeface="Arial" pitchFamily="34" charset="0"/>
            </a:endParaRPr>
          </a:p>
        </p:txBody>
      </p:sp>
      <p:sp>
        <p:nvSpPr>
          <p:cNvPr id="26" name="矩形 44"/>
          <p:cNvSpPr>
            <a:spLocks noChangeArrowheads="1"/>
          </p:cNvSpPr>
          <p:nvPr/>
        </p:nvSpPr>
        <p:spPr bwMode="auto">
          <a:xfrm>
            <a:off x="5529263" y="1003300"/>
            <a:ext cx="3433762" cy="2585323"/>
          </a:xfrm>
          <a:prstGeom prst="rect">
            <a:avLst/>
          </a:prstGeom>
          <a:noFill/>
          <a:ln w="9525">
            <a:noFill/>
            <a:miter lim="800000"/>
            <a:headEnd/>
            <a:tailEnd/>
          </a:ln>
        </p:spPr>
        <p:txBody>
          <a:bodyPr wrap="square">
            <a:spAutoFit/>
          </a:bodyPr>
          <a:lstStyle/>
          <a:p>
            <a:r>
              <a:rPr lang="en-US" b="1" dirty="0" smtClean="0">
                <a:solidFill>
                  <a:srgbClr val="0000CC"/>
                </a:solidFill>
                <a:latin typeface="Arial" pitchFamily="34" charset="0"/>
                <a:cs typeface="Arial" pitchFamily="34" charset="0"/>
              </a:rPr>
              <a:t>Multilayer coated SRF cavity:</a:t>
            </a:r>
          </a:p>
          <a:p>
            <a:pPr>
              <a:buFont typeface="Wingdings" pitchFamily="2" charset="2"/>
              <a:buChar char="§"/>
            </a:pPr>
            <a:r>
              <a:rPr lang="en-US" dirty="0" smtClean="0">
                <a:latin typeface="Arial" pitchFamily="34" charset="0"/>
                <a:cs typeface="Arial" pitchFamily="34" charset="0"/>
              </a:rPr>
              <a:t> Field inside of the cavity, thus only one side of the coating.</a:t>
            </a:r>
          </a:p>
          <a:p>
            <a:pPr>
              <a:buFont typeface="Wingdings" pitchFamily="2" charset="2"/>
              <a:buChar char="§"/>
            </a:pPr>
            <a:r>
              <a:rPr lang="en-US" dirty="0" smtClean="0">
                <a:latin typeface="Arial" pitchFamily="34" charset="0"/>
                <a:cs typeface="Arial" pitchFamily="34" charset="0"/>
              </a:rPr>
              <a:t> Thick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layer to shield field from the metal substrate. Higher </a:t>
            </a:r>
            <a:r>
              <a:rPr lang="en-US" i="1" dirty="0" err="1" smtClean="0">
                <a:latin typeface="Arial" pitchFamily="34" charset="0"/>
                <a:cs typeface="Arial" pitchFamily="34" charset="0"/>
              </a:rPr>
              <a:t>H</a:t>
            </a:r>
            <a:r>
              <a:rPr lang="en-US" i="1" baseline="-25000" dirty="0" err="1" smtClean="0">
                <a:latin typeface="Arial" pitchFamily="34" charset="0"/>
                <a:cs typeface="Arial" pitchFamily="34" charset="0"/>
              </a:rPr>
              <a:t>c</a:t>
            </a:r>
            <a:r>
              <a:rPr lang="en-US" dirty="0" smtClean="0">
                <a:latin typeface="Arial" pitchFamily="34" charset="0"/>
                <a:cs typeface="Arial" pitchFamily="34" charset="0"/>
              </a:rPr>
              <a:t> can lead to ultimate higher breakdown field.</a:t>
            </a:r>
          </a:p>
          <a:p>
            <a:pPr>
              <a:buFont typeface="Wingdings" pitchFamily="2" charset="2"/>
              <a:buChar char="§"/>
            </a:pPr>
            <a:r>
              <a:rPr lang="en-US" dirty="0" smtClean="0">
                <a:latin typeface="Arial" pitchFamily="34" charset="0"/>
                <a:cs typeface="Arial" pitchFamily="34" charset="0"/>
              </a:rPr>
              <a:t> Multilayer with thin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layers to enhance </a:t>
            </a:r>
            <a:r>
              <a:rPr lang="en-US" i="1" dirty="0" smtClean="0">
                <a:latin typeface="Arial" pitchFamily="34" charset="0"/>
                <a:cs typeface="Arial" pitchFamily="34" charset="0"/>
              </a:rPr>
              <a:t>H</a:t>
            </a:r>
            <a:r>
              <a:rPr lang="en-US" i="1" baseline="-25000" dirty="0" smtClean="0">
                <a:latin typeface="Arial" pitchFamily="34" charset="0"/>
                <a:cs typeface="Arial" pitchFamily="34" charset="0"/>
              </a:rPr>
              <a:t>c1</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28" name="矩形 44"/>
          <p:cNvSpPr>
            <a:spLocks noChangeArrowheads="1"/>
          </p:cNvSpPr>
          <p:nvPr/>
        </p:nvSpPr>
        <p:spPr bwMode="auto">
          <a:xfrm>
            <a:off x="5529263" y="3948827"/>
            <a:ext cx="3414712" cy="1754326"/>
          </a:xfrm>
          <a:prstGeom prst="rect">
            <a:avLst/>
          </a:prstGeom>
          <a:noFill/>
          <a:ln w="9525">
            <a:noFill/>
            <a:miter lim="800000"/>
            <a:headEnd/>
            <a:tailEnd/>
          </a:ln>
        </p:spPr>
        <p:txBody>
          <a:bodyPr wrap="square">
            <a:spAutoFit/>
          </a:bodyPr>
          <a:lstStyle/>
          <a:p>
            <a:r>
              <a:rPr lang="en-US" b="1" dirty="0" smtClean="0">
                <a:solidFill>
                  <a:srgbClr val="0000CC"/>
                </a:solidFill>
                <a:latin typeface="Arial" pitchFamily="34" charset="0"/>
                <a:cs typeface="Arial" pitchFamily="34" charset="0"/>
              </a:rPr>
              <a:t>Testing structure:</a:t>
            </a:r>
          </a:p>
          <a:p>
            <a:pPr>
              <a:buFont typeface="Wingdings" pitchFamily="2" charset="2"/>
              <a:buChar char="§"/>
            </a:pPr>
            <a:r>
              <a:rPr lang="en-US" dirty="0" smtClean="0">
                <a:latin typeface="Arial" pitchFamily="34" charset="0"/>
                <a:cs typeface="Arial" pitchFamily="34" charset="0"/>
              </a:rPr>
              <a:t> Field on both sides of the multilayer structure.</a:t>
            </a:r>
          </a:p>
          <a:p>
            <a:pPr>
              <a:buFont typeface="Wingdings" pitchFamily="2" charset="2"/>
              <a:buChar char="§"/>
            </a:pPr>
            <a:r>
              <a:rPr lang="en-US" dirty="0" smtClean="0">
                <a:latin typeface="Arial" pitchFamily="34" charset="0"/>
                <a:cs typeface="Arial" pitchFamily="34" charset="0"/>
              </a:rPr>
              <a:t> </a:t>
            </a:r>
            <a:r>
              <a:rPr lang="en-US" dirty="0" err="1" smtClean="0">
                <a:latin typeface="Arial" pitchFamily="34" charset="0"/>
                <a:cs typeface="Arial" pitchFamily="34" charset="0"/>
              </a:rPr>
              <a:t>Multilayers</a:t>
            </a:r>
            <a:r>
              <a:rPr lang="en-US" dirty="0" smtClean="0">
                <a:latin typeface="Arial" pitchFamily="34" charset="0"/>
                <a:cs typeface="Arial" pitchFamily="34" charset="0"/>
              </a:rPr>
              <a:t> need to be at both top and bottom of the structure to demonstrate their benefits.</a:t>
            </a:r>
            <a:endParaRPr lang="en-US"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7" name="矩形 44"/>
          <p:cNvSpPr>
            <a:spLocks noChangeArrowheads="1"/>
          </p:cNvSpPr>
          <p:nvPr/>
        </p:nvSpPr>
        <p:spPr bwMode="auto">
          <a:xfrm>
            <a:off x="561974" y="993775"/>
            <a:ext cx="3571875" cy="4801314"/>
          </a:xfrm>
          <a:prstGeom prst="rect">
            <a:avLst/>
          </a:prstGeom>
          <a:noFill/>
          <a:ln w="9525">
            <a:noFill/>
            <a:miter lim="800000"/>
            <a:headEnd/>
            <a:tailEnd/>
          </a:ln>
        </p:spPr>
        <p:txBody>
          <a:bodyPr wrap="square">
            <a:spAutoFit/>
          </a:bodyPr>
          <a:lstStyle/>
          <a:p>
            <a:pPr>
              <a:buFont typeface="Wingdings" pitchFamily="2" charset="2"/>
              <a:buChar char="§"/>
            </a:pPr>
            <a:r>
              <a:rPr lang="en-US" dirty="0" smtClean="0">
                <a:latin typeface="Arial" pitchFamily="34" charset="0"/>
                <a:cs typeface="Arial" pitchFamily="34" charset="0"/>
              </a:rPr>
              <a:t> The enhancement of </a:t>
            </a:r>
            <a:r>
              <a:rPr lang="en-US" i="1" dirty="0" smtClean="0">
                <a:latin typeface="Arial" pitchFamily="34" charset="0"/>
                <a:cs typeface="Arial" pitchFamily="34" charset="0"/>
              </a:rPr>
              <a:t>H</a:t>
            </a:r>
            <a:r>
              <a:rPr lang="en-US" i="1" baseline="-25000" dirty="0" smtClean="0">
                <a:latin typeface="Arial" pitchFamily="34" charset="0"/>
                <a:cs typeface="Arial" pitchFamily="34" charset="0"/>
              </a:rPr>
              <a:t>c1</a:t>
            </a:r>
            <a:r>
              <a:rPr lang="en-US" dirty="0" smtClean="0">
                <a:latin typeface="Arial" pitchFamily="34" charset="0"/>
                <a:cs typeface="Arial" pitchFamily="34" charset="0"/>
              </a:rPr>
              <a:t> by multilayer films indicates that the penetration depth of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films is longer than the film thickness.</a:t>
            </a: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 The </a:t>
            </a:r>
            <a:r>
              <a:rPr lang="en-US" i="1" dirty="0" smtClean="0">
                <a:latin typeface="Arial" pitchFamily="34" charset="0"/>
                <a:cs typeface="Arial" pitchFamily="34" charset="0"/>
              </a:rPr>
              <a:t>H</a:t>
            </a:r>
            <a:r>
              <a:rPr lang="en-US" i="1" baseline="-25000" dirty="0" smtClean="0">
                <a:latin typeface="Arial" pitchFamily="34" charset="0"/>
                <a:cs typeface="Arial" pitchFamily="34" charset="0"/>
              </a:rPr>
              <a:t>c1</a:t>
            </a:r>
            <a:r>
              <a:rPr lang="en-US" dirty="0" smtClean="0">
                <a:latin typeface="Arial" pitchFamily="34" charset="0"/>
                <a:cs typeface="Arial" pitchFamily="34" charset="0"/>
              </a:rPr>
              <a:t> values from 40 nm to 180 nm have been reported for our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films.</a:t>
            </a: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 Estimate from theory: </a:t>
            </a:r>
            <a:r>
              <a:rPr lang="el-GR" b="1" dirty="0" smtClean="0">
                <a:solidFill>
                  <a:srgbClr val="0000CC"/>
                </a:solidFill>
              </a:rPr>
              <a:t>λ</a:t>
            </a:r>
            <a:r>
              <a:rPr lang="el-GR" b="1" baseline="-25000" dirty="0" smtClean="0">
                <a:solidFill>
                  <a:srgbClr val="0000CC"/>
                </a:solidFill>
              </a:rPr>
              <a:t>π</a:t>
            </a:r>
            <a:r>
              <a:rPr lang="en-US" b="1" dirty="0" smtClean="0">
                <a:solidFill>
                  <a:srgbClr val="0000CC"/>
                </a:solidFill>
              </a:rPr>
              <a:t>(0) = 33.6 nm,</a:t>
            </a:r>
            <a:r>
              <a:rPr lang="en-US" dirty="0" smtClean="0">
                <a:solidFill>
                  <a:srgbClr val="0000CC"/>
                </a:solidFill>
              </a:rPr>
              <a:t> </a:t>
            </a:r>
            <a:r>
              <a:rPr lang="el-GR" b="1" dirty="0" smtClean="0">
                <a:solidFill>
                  <a:srgbClr val="0000CC"/>
                </a:solidFill>
              </a:rPr>
              <a:t>λ</a:t>
            </a:r>
            <a:r>
              <a:rPr lang="el-GR" b="1" baseline="-25000" dirty="0" smtClean="0">
                <a:solidFill>
                  <a:srgbClr val="0000CC"/>
                </a:solidFill>
              </a:rPr>
              <a:t>σ</a:t>
            </a:r>
            <a:r>
              <a:rPr lang="en-US" b="1" dirty="0" smtClean="0">
                <a:solidFill>
                  <a:srgbClr val="0000CC"/>
                </a:solidFill>
              </a:rPr>
              <a:t>(0) ~ 47.8 nm</a:t>
            </a:r>
            <a:r>
              <a:rPr lang="en-US" dirty="0" smtClean="0">
                <a:solidFill>
                  <a:srgbClr val="0000CC"/>
                </a:solidFill>
              </a:rPr>
              <a:t> </a:t>
            </a:r>
            <a:r>
              <a:rPr lang="en-US" dirty="0" smtClean="0"/>
              <a:t>[</a:t>
            </a:r>
            <a:r>
              <a:rPr lang="en-US" dirty="0" err="1" smtClean="0"/>
              <a:t>Moshchalkov</a:t>
            </a:r>
            <a:r>
              <a:rPr lang="en-US" dirty="0" smtClean="0"/>
              <a:t> </a:t>
            </a:r>
            <a:r>
              <a:rPr lang="en-US" i="1" dirty="0" smtClean="0"/>
              <a:t>et al</a:t>
            </a:r>
            <a:r>
              <a:rPr lang="en-US" dirty="0" smtClean="0"/>
              <a:t>. PRL 102, 117001 (2009), based on </a:t>
            </a:r>
            <a:r>
              <a:rPr lang="en-US" dirty="0" err="1" smtClean="0"/>
              <a:t>Mazin</a:t>
            </a:r>
            <a:r>
              <a:rPr lang="en-US" dirty="0" smtClean="0"/>
              <a:t> </a:t>
            </a:r>
            <a:r>
              <a:rPr lang="en-US" i="1" dirty="0" smtClean="0"/>
              <a:t>et al</a:t>
            </a:r>
            <a:r>
              <a:rPr lang="en-US" dirty="0" smtClean="0"/>
              <a:t>., PRL 89, 107002 (2002)]</a:t>
            </a:r>
            <a:endParaRPr lang="en-US" dirty="0" smtClean="0">
              <a:latin typeface="Arial" pitchFamily="34" charset="0"/>
              <a:cs typeface="Arial" pitchFamily="34" charset="0"/>
            </a:endParaRP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 What is the </a:t>
            </a:r>
            <a:r>
              <a:rPr lang="en-US" i="1" dirty="0" smtClean="0">
                <a:latin typeface="Arial" pitchFamily="34" charset="0"/>
                <a:cs typeface="Arial" pitchFamily="34" charset="0"/>
              </a:rPr>
              <a:t>H</a:t>
            </a:r>
            <a:r>
              <a:rPr lang="en-US" i="1" baseline="-25000" dirty="0" smtClean="0">
                <a:latin typeface="Arial" pitchFamily="34" charset="0"/>
                <a:cs typeface="Arial" pitchFamily="34" charset="0"/>
              </a:rPr>
              <a:t>c1</a:t>
            </a:r>
            <a:r>
              <a:rPr lang="en-US" dirty="0" smtClean="0">
                <a:latin typeface="Arial" pitchFamily="34" charset="0"/>
                <a:cs typeface="Arial" pitchFamily="34" charset="0"/>
              </a:rPr>
              <a:t> value for our MgB</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films?</a:t>
            </a:r>
          </a:p>
        </p:txBody>
      </p:sp>
      <p:sp>
        <p:nvSpPr>
          <p:cNvPr id="8" name="标题 1"/>
          <p:cNvSpPr txBox="1">
            <a:spLocks/>
          </p:cNvSpPr>
          <p:nvPr/>
        </p:nvSpPr>
        <p:spPr bwMode="auto">
          <a:xfrm>
            <a:off x="323850" y="0"/>
            <a:ext cx="8496299" cy="609600"/>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What is the Penetration Depth of MgB</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 Films?</a:t>
            </a:r>
            <a:endParaRPr lang="en-US" sz="2800" b="1" baseline="-25000" dirty="0">
              <a:latin typeface="Arial" pitchFamily="34" charset="0"/>
              <a:cs typeface="Arial" pitchFamily="34" charset="0"/>
            </a:endParaRPr>
          </a:p>
        </p:txBody>
      </p:sp>
      <p:pic>
        <p:nvPicPr>
          <p:cNvPr id="242690" name="Picture 2"/>
          <p:cNvPicPr>
            <a:picLocks noChangeAspect="1" noChangeArrowheads="1"/>
          </p:cNvPicPr>
          <p:nvPr/>
        </p:nvPicPr>
        <p:blipFill>
          <a:blip r:embed="rId3" cstate="print"/>
          <a:srcRect/>
          <a:stretch>
            <a:fillRect/>
          </a:stretch>
        </p:blipFill>
        <p:spPr bwMode="auto">
          <a:xfrm>
            <a:off x="4648200" y="776289"/>
            <a:ext cx="4057650" cy="2615101"/>
          </a:xfrm>
          <a:prstGeom prst="rect">
            <a:avLst/>
          </a:prstGeom>
          <a:noFill/>
          <a:ln w="9525">
            <a:noFill/>
            <a:miter lim="800000"/>
            <a:headEnd/>
            <a:tailEnd/>
          </a:ln>
          <a:effectLst/>
        </p:spPr>
      </p:pic>
      <p:pic>
        <p:nvPicPr>
          <p:cNvPr id="9" name="Picture 12"/>
          <p:cNvPicPr>
            <a:picLocks noChangeAspect="1" noChangeArrowheads="1"/>
          </p:cNvPicPr>
          <p:nvPr/>
        </p:nvPicPr>
        <p:blipFill>
          <a:blip r:embed="rId4" cstate="print"/>
          <a:srcRect/>
          <a:stretch>
            <a:fillRect/>
          </a:stretch>
        </p:blipFill>
        <p:spPr bwMode="auto">
          <a:xfrm>
            <a:off x="4533900" y="3676650"/>
            <a:ext cx="4286250" cy="2933700"/>
          </a:xfrm>
          <a:prstGeom prst="rect">
            <a:avLst/>
          </a:prstGeom>
          <a:noFill/>
          <a:ln w="9525">
            <a:noFill/>
            <a:miter lim="800000"/>
            <a:headEnd/>
            <a:tailEnd/>
          </a:ln>
        </p:spPr>
      </p:pic>
      <p:sp>
        <p:nvSpPr>
          <p:cNvPr id="12" name="Rectangle 5"/>
          <p:cNvSpPr>
            <a:spLocks noChangeArrowheads="1"/>
          </p:cNvSpPr>
          <p:nvPr/>
        </p:nvSpPr>
        <p:spPr bwMode="auto">
          <a:xfrm>
            <a:off x="5951010" y="6521450"/>
            <a:ext cx="3192990" cy="307777"/>
          </a:xfrm>
          <a:prstGeom prst="rect">
            <a:avLst/>
          </a:prstGeom>
          <a:noFill/>
          <a:ln w="9525">
            <a:noFill/>
            <a:miter lim="800000"/>
            <a:headEnd/>
            <a:tailEnd/>
          </a:ln>
          <a:effectLst/>
        </p:spPr>
        <p:txBody>
          <a:bodyPr wrap="none">
            <a:spAutoFit/>
          </a:bodyPr>
          <a:lstStyle/>
          <a:p>
            <a:r>
              <a:rPr lang="en-US" sz="1400" b="1" dirty="0">
                <a:solidFill>
                  <a:srgbClr val="0000FF"/>
                </a:solidFill>
                <a:cs typeface="Arial" pitchFamily="34" charset="0"/>
              </a:rPr>
              <a:t>Jin </a:t>
            </a:r>
            <a:r>
              <a:rPr lang="en-US" sz="1400" b="1" i="1" dirty="0">
                <a:solidFill>
                  <a:srgbClr val="0000FF"/>
                </a:solidFill>
                <a:cs typeface="Arial" pitchFamily="34" charset="0"/>
              </a:rPr>
              <a:t>et al</a:t>
            </a:r>
            <a:r>
              <a:rPr lang="en-US" sz="1400" b="1" dirty="0">
                <a:solidFill>
                  <a:srgbClr val="0000FF"/>
                </a:solidFill>
                <a:cs typeface="Arial" pitchFamily="34" charset="0"/>
              </a:rPr>
              <a:t>, SC Sci. Tech. 18, L1 (2005)</a:t>
            </a:r>
          </a:p>
        </p:txBody>
      </p:sp>
      <p:sp>
        <p:nvSpPr>
          <p:cNvPr id="13" name="Rectangle 12"/>
          <p:cNvSpPr/>
          <p:nvPr/>
        </p:nvSpPr>
        <p:spPr>
          <a:xfrm>
            <a:off x="4257675" y="3343960"/>
            <a:ext cx="4886325" cy="307777"/>
          </a:xfrm>
          <a:prstGeom prst="rect">
            <a:avLst/>
          </a:prstGeom>
        </p:spPr>
        <p:txBody>
          <a:bodyPr wrap="square">
            <a:spAutoFit/>
          </a:bodyPr>
          <a:lstStyle/>
          <a:p>
            <a:r>
              <a:rPr lang="fr-FR" sz="1400" b="1" dirty="0" err="1" smtClean="0">
                <a:solidFill>
                  <a:srgbClr val="0000CC"/>
                </a:solidFill>
              </a:rPr>
              <a:t>Xiao</a:t>
            </a:r>
            <a:r>
              <a:rPr lang="fr-FR" sz="1400" b="1" dirty="0" smtClean="0">
                <a:solidFill>
                  <a:srgbClr val="0000CC"/>
                </a:solidFill>
              </a:rPr>
              <a:t> </a:t>
            </a:r>
            <a:r>
              <a:rPr lang="fr-FR" sz="1400" b="1" i="1" dirty="0" smtClean="0">
                <a:solidFill>
                  <a:srgbClr val="0000CC"/>
                </a:solidFill>
              </a:rPr>
              <a:t>et al</a:t>
            </a:r>
            <a:r>
              <a:rPr lang="fr-FR" sz="1400" b="1" dirty="0" smtClean="0">
                <a:solidFill>
                  <a:srgbClr val="0000CC"/>
                </a:solidFill>
              </a:rPr>
              <a:t>., </a:t>
            </a:r>
            <a:r>
              <a:rPr lang="fr-FR" sz="1400" b="1" dirty="0" err="1" smtClean="0">
                <a:solidFill>
                  <a:srgbClr val="0000CC"/>
                </a:solidFill>
              </a:rPr>
              <a:t>Supercond</a:t>
            </a:r>
            <a:r>
              <a:rPr lang="fr-FR" sz="1400" b="1" dirty="0" smtClean="0">
                <a:solidFill>
                  <a:srgbClr val="0000CC"/>
                </a:solidFill>
              </a:rPr>
              <a:t>. </a:t>
            </a:r>
            <a:r>
              <a:rPr lang="fr-FR" sz="1400" b="1" dirty="0" err="1" smtClean="0">
                <a:solidFill>
                  <a:srgbClr val="0000CC"/>
                </a:solidFill>
              </a:rPr>
              <a:t>Sci</a:t>
            </a:r>
            <a:r>
              <a:rPr lang="fr-FR" sz="1400" b="1" dirty="0" smtClean="0">
                <a:solidFill>
                  <a:srgbClr val="0000CC"/>
                </a:solidFill>
              </a:rPr>
              <a:t>. </a:t>
            </a:r>
            <a:r>
              <a:rPr lang="fr-FR" sz="1400" b="1" dirty="0" err="1" smtClean="0">
                <a:solidFill>
                  <a:srgbClr val="0000CC"/>
                </a:solidFill>
              </a:rPr>
              <a:t>Technol</a:t>
            </a:r>
            <a:r>
              <a:rPr lang="fr-FR" sz="1400" b="1" dirty="0" smtClean="0">
                <a:solidFill>
                  <a:srgbClr val="0000CC"/>
                </a:solidFill>
              </a:rPr>
              <a:t>. 25, 095006 (2012)</a:t>
            </a:r>
            <a:endParaRPr lang="en-US" sz="1400" b="1" dirty="0">
              <a:solidFill>
                <a:srgbClr val="0000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1.png"/>
          <p:cNvPicPr/>
          <p:nvPr/>
        </p:nvPicPr>
        <p:blipFill>
          <a:blip r:embed="rId2" cstate="print"/>
          <a:stretch>
            <a:fillRect/>
          </a:stretch>
        </p:blipFill>
        <p:spPr>
          <a:xfrm>
            <a:off x="476251" y="990282"/>
            <a:ext cx="4152900" cy="5134293"/>
          </a:xfrm>
          <a:prstGeom prst="rect">
            <a:avLst/>
          </a:prstGeom>
        </p:spPr>
      </p:pic>
      <p:sp>
        <p:nvSpPr>
          <p:cNvPr id="243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3715" name="Rectangle 3"/>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800" b="0" i="0" u="none" strike="noStrike" cap="none" normalizeH="0" baseline="0" smtClean="0">
                <a:ln>
                  <a:noFill/>
                </a:ln>
                <a:solidFill>
                  <a:schemeClr val="tx1"/>
                </a:solidFill>
                <a:effectLst/>
                <a:latin typeface="Arial" pitchFamily="34" charset="0"/>
                <a:cs typeface="Arial"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标题 1"/>
          <p:cNvSpPr txBox="1">
            <a:spLocks/>
          </p:cNvSpPr>
          <p:nvPr/>
        </p:nvSpPr>
        <p:spPr bwMode="auto">
          <a:xfrm>
            <a:off x="323850" y="0"/>
            <a:ext cx="8496299" cy="609600"/>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Measuring </a:t>
            </a:r>
            <a:r>
              <a:rPr lang="el-GR" sz="2800" b="1" i="1" dirty="0" smtClean="0">
                <a:latin typeface="Arial" pitchFamily="34" charset="0"/>
                <a:cs typeface="Arial" pitchFamily="34" charset="0"/>
              </a:rPr>
              <a:t>λ</a:t>
            </a:r>
            <a:r>
              <a:rPr lang="en-US" sz="2800" b="1" dirty="0" smtClean="0">
                <a:latin typeface="Arial" pitchFamily="34" charset="0"/>
                <a:cs typeface="Arial" pitchFamily="34" charset="0"/>
              </a:rPr>
              <a:t> Using Josephson Junctions</a:t>
            </a:r>
            <a:endParaRPr lang="en-US" sz="2800" b="1" baseline="-25000" dirty="0">
              <a:latin typeface="Arial" pitchFamily="34" charset="0"/>
              <a:cs typeface="Arial" pitchFamily="34" charset="0"/>
            </a:endParaRPr>
          </a:p>
        </p:txBody>
      </p:sp>
      <p:sp>
        <p:nvSpPr>
          <p:cNvPr id="8" name="矩形 44"/>
          <p:cNvSpPr>
            <a:spLocks noChangeArrowheads="1"/>
          </p:cNvSpPr>
          <p:nvPr/>
        </p:nvSpPr>
        <p:spPr bwMode="auto">
          <a:xfrm>
            <a:off x="4805364" y="936625"/>
            <a:ext cx="4062411" cy="1200329"/>
          </a:xfrm>
          <a:prstGeom prst="rect">
            <a:avLst/>
          </a:prstGeom>
          <a:noFill/>
          <a:ln w="9525">
            <a:noFill/>
            <a:miter lim="800000"/>
            <a:headEnd/>
            <a:tailEnd/>
          </a:ln>
        </p:spPr>
        <p:txBody>
          <a:bodyPr wrap="square">
            <a:spAutoFit/>
          </a:bodyPr>
          <a:lstStyle/>
          <a:p>
            <a:pPr marL="342900" indent="-342900">
              <a:buAutoNum type="alphaLcParenBoth"/>
            </a:pPr>
            <a:r>
              <a:rPr lang="en-US" b="1" dirty="0" smtClean="0">
                <a:solidFill>
                  <a:srgbClr val="0000CC"/>
                </a:solidFill>
                <a:latin typeface="Arial" pitchFamily="34" charset="0"/>
                <a:cs typeface="Arial" pitchFamily="34" charset="0"/>
              </a:rPr>
              <a:t>Magnetic field modulation of junction critical current. </a:t>
            </a:r>
            <a:r>
              <a:rPr lang="en-US" dirty="0" smtClean="0">
                <a:latin typeface="Arial" pitchFamily="34" charset="0"/>
                <a:cs typeface="Arial" pitchFamily="34" charset="0"/>
              </a:rPr>
              <a:t>The period of the </a:t>
            </a:r>
            <a:r>
              <a:rPr lang="en-US" dirty="0" err="1" smtClean="0">
                <a:latin typeface="Arial" pitchFamily="34" charset="0"/>
                <a:cs typeface="Arial" pitchFamily="34" charset="0"/>
              </a:rPr>
              <a:t>Fraunhofer</a:t>
            </a:r>
            <a:r>
              <a:rPr lang="en-US" dirty="0" smtClean="0">
                <a:latin typeface="Arial" pitchFamily="34" charset="0"/>
                <a:cs typeface="Arial" pitchFamily="34" charset="0"/>
              </a:rPr>
              <a:t> patter depends on the penetration depth:</a:t>
            </a:r>
            <a:endParaRPr lang="en-US" dirty="0">
              <a:latin typeface="Arial" pitchFamily="34" charset="0"/>
              <a:cs typeface="Arial" pitchFamily="34" charset="0"/>
            </a:endParaRPr>
          </a:p>
        </p:txBody>
      </p:sp>
      <p:sp>
        <p:nvSpPr>
          <p:cNvPr id="9" name="矩形 44"/>
          <p:cNvSpPr>
            <a:spLocks noChangeArrowheads="1"/>
          </p:cNvSpPr>
          <p:nvPr/>
        </p:nvSpPr>
        <p:spPr bwMode="auto">
          <a:xfrm>
            <a:off x="4805364" y="3498850"/>
            <a:ext cx="4062411" cy="1754326"/>
          </a:xfrm>
          <a:prstGeom prst="rect">
            <a:avLst/>
          </a:prstGeom>
          <a:noFill/>
          <a:ln w="9525">
            <a:noFill/>
            <a:miter lim="800000"/>
            <a:headEnd/>
            <a:tailEnd/>
          </a:ln>
        </p:spPr>
        <p:txBody>
          <a:bodyPr wrap="square">
            <a:spAutoFit/>
          </a:bodyPr>
          <a:lstStyle/>
          <a:p>
            <a:pPr marL="342900" indent="-342900"/>
            <a:r>
              <a:rPr lang="en-US" dirty="0" smtClean="0">
                <a:latin typeface="Arial" pitchFamily="34" charset="0"/>
                <a:cs typeface="Arial" pitchFamily="34" charset="0"/>
              </a:rPr>
              <a:t>(b) </a:t>
            </a:r>
            <a:r>
              <a:rPr lang="en-US" b="1" dirty="0" smtClean="0">
                <a:solidFill>
                  <a:srgbClr val="0000CC"/>
                </a:solidFill>
              </a:rPr>
              <a:t>Inductance of the </a:t>
            </a:r>
            <a:r>
              <a:rPr lang="en-US" b="1" dirty="0" err="1" smtClean="0">
                <a:solidFill>
                  <a:srgbClr val="0000CC"/>
                </a:solidFill>
              </a:rPr>
              <a:t>microstrip</a:t>
            </a:r>
            <a:r>
              <a:rPr lang="en-US" b="1" dirty="0" smtClean="0">
                <a:solidFill>
                  <a:srgbClr val="0000CC"/>
                </a:solidFill>
              </a:rPr>
              <a:t> in the SQUID loop</a:t>
            </a:r>
            <a:r>
              <a:rPr lang="en-US" dirty="0" smtClean="0">
                <a:latin typeface="Arial" pitchFamily="34" charset="0"/>
                <a:cs typeface="Arial" pitchFamily="34" charset="0"/>
              </a:rPr>
              <a:t>. </a:t>
            </a:r>
            <a:r>
              <a:rPr lang="en-US" dirty="0" smtClean="0"/>
              <a:t>The period of control current modulation of the SQUID voltage is one </a:t>
            </a:r>
            <a:r>
              <a:rPr lang="en-US" dirty="0" err="1" smtClean="0"/>
              <a:t>fluxon</a:t>
            </a:r>
            <a:r>
              <a:rPr lang="en-US" dirty="0" smtClean="0"/>
              <a:t> through the SQUID loop, related to the Inductance of the </a:t>
            </a:r>
            <a:r>
              <a:rPr lang="en-US" dirty="0" err="1" smtClean="0"/>
              <a:t>microstrip</a:t>
            </a:r>
            <a:r>
              <a:rPr lang="en-US" dirty="0" smtClean="0"/>
              <a:t>: </a:t>
            </a:r>
            <a:endParaRPr lang="en-US" dirty="0">
              <a:latin typeface="Arial" pitchFamily="34" charset="0"/>
              <a:cs typeface="Arial" pitchFamily="34" charset="0"/>
            </a:endParaRPr>
          </a:p>
        </p:txBody>
      </p:sp>
      <p:sp>
        <p:nvSpPr>
          <p:cNvPr id="243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3719" name="Picture 7"/>
          <p:cNvPicPr>
            <a:picLocks noChangeAspect="1" noChangeArrowheads="1"/>
          </p:cNvPicPr>
          <p:nvPr/>
        </p:nvPicPr>
        <p:blipFill>
          <a:blip r:embed="rId3" cstate="print"/>
          <a:srcRect/>
          <a:stretch>
            <a:fillRect/>
          </a:stretch>
        </p:blipFill>
        <p:spPr bwMode="auto">
          <a:xfrm>
            <a:off x="4952999" y="5500329"/>
            <a:ext cx="4010025" cy="771883"/>
          </a:xfrm>
          <a:prstGeom prst="rect">
            <a:avLst/>
          </a:prstGeom>
          <a:noFill/>
          <a:ln w="9525">
            <a:noFill/>
            <a:miter lim="800000"/>
            <a:headEnd/>
            <a:tailEnd/>
          </a:ln>
          <a:effectLst/>
        </p:spPr>
      </p:pic>
      <p:pic>
        <p:nvPicPr>
          <p:cNvPr id="243720" name="Picture 8"/>
          <p:cNvPicPr>
            <a:picLocks noChangeAspect="1" noChangeArrowheads="1"/>
          </p:cNvPicPr>
          <p:nvPr/>
        </p:nvPicPr>
        <p:blipFill>
          <a:blip r:embed="rId4" cstate="print"/>
          <a:srcRect/>
          <a:stretch>
            <a:fillRect/>
          </a:stretch>
        </p:blipFill>
        <p:spPr bwMode="auto">
          <a:xfrm>
            <a:off x="5019675" y="2335925"/>
            <a:ext cx="3786188" cy="98353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3715" name="Rectangle 3"/>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800" b="0" i="0" u="none" strike="noStrike" cap="none" normalizeH="0" baseline="0" smtClean="0">
                <a:ln>
                  <a:noFill/>
                </a:ln>
                <a:solidFill>
                  <a:schemeClr val="tx1"/>
                </a:solidFill>
                <a:effectLst/>
                <a:latin typeface="Arial" pitchFamily="34" charset="0"/>
                <a:cs typeface="Arial"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矩形 44"/>
          <p:cNvSpPr>
            <a:spLocks noChangeArrowheads="1"/>
          </p:cNvSpPr>
          <p:nvPr/>
        </p:nvSpPr>
        <p:spPr bwMode="auto">
          <a:xfrm>
            <a:off x="519114" y="4775200"/>
            <a:ext cx="4062411" cy="1477328"/>
          </a:xfrm>
          <a:prstGeom prst="rect">
            <a:avLst/>
          </a:prstGeom>
          <a:noFill/>
          <a:ln w="9525">
            <a:noFill/>
            <a:miter lim="800000"/>
            <a:headEnd/>
            <a:tailEnd/>
          </a:ln>
        </p:spPr>
        <p:txBody>
          <a:bodyPr wrap="square">
            <a:spAutoFit/>
          </a:bodyPr>
          <a:lstStyle/>
          <a:p>
            <a:pPr marL="342900" indent="-342900">
              <a:buAutoNum type="alphaLcParenBoth"/>
            </a:pPr>
            <a:r>
              <a:rPr lang="en-US" b="1" dirty="0" smtClean="0">
                <a:solidFill>
                  <a:srgbClr val="0000CC"/>
                </a:solidFill>
                <a:latin typeface="Arial" pitchFamily="34" charset="0"/>
                <a:cs typeface="Arial" pitchFamily="34" charset="0"/>
              </a:rPr>
              <a:t>Magnetic field modulation of junction critical current. </a:t>
            </a:r>
          </a:p>
          <a:p>
            <a:pPr marL="342900" indent="-342900">
              <a:buAutoNum type="alphaLcParenBoth"/>
            </a:pPr>
            <a:endParaRPr lang="en-US" b="1" dirty="0" smtClean="0">
              <a:solidFill>
                <a:srgbClr val="0000CC"/>
              </a:solidFill>
              <a:latin typeface="Arial" pitchFamily="34" charset="0"/>
              <a:cs typeface="Arial" pitchFamily="34" charset="0"/>
            </a:endParaRPr>
          </a:p>
          <a:p>
            <a:pPr marL="342900" indent="-342900"/>
            <a:r>
              <a:rPr lang="en-US" b="1" dirty="0" smtClean="0">
                <a:solidFill>
                  <a:srgbClr val="0000CC"/>
                </a:solidFill>
                <a:latin typeface="Arial" pitchFamily="34" charset="0"/>
                <a:cs typeface="Arial" pitchFamily="34" charset="0"/>
              </a:rPr>
              <a:t>		</a:t>
            </a:r>
            <a:r>
              <a:rPr lang="en-US" dirty="0" smtClean="0">
                <a:latin typeface="Arial" pitchFamily="34" charset="0"/>
                <a:cs typeface="Arial" pitchFamily="34" charset="0"/>
              </a:rPr>
              <a:t>Range: </a:t>
            </a:r>
            <a:r>
              <a:rPr lang="el-GR" dirty="0" smtClean="0">
                <a:latin typeface="Arial" pitchFamily="34" charset="0"/>
                <a:cs typeface="Arial" pitchFamily="34" charset="0"/>
              </a:rPr>
              <a:t>λ</a:t>
            </a:r>
            <a:r>
              <a:rPr lang="en-US" dirty="0" smtClean="0"/>
              <a:t> = 37-58 nm</a:t>
            </a:r>
          </a:p>
          <a:p>
            <a:pPr marL="342900" indent="-342900"/>
            <a:r>
              <a:rPr lang="en-US" dirty="0" smtClean="0"/>
              <a:t>		Most results: </a:t>
            </a:r>
            <a:r>
              <a:rPr lang="el-GR" dirty="0" smtClean="0">
                <a:latin typeface="Arial" pitchFamily="34" charset="0"/>
                <a:cs typeface="Arial" pitchFamily="34" charset="0"/>
              </a:rPr>
              <a:t>λ</a:t>
            </a:r>
            <a:r>
              <a:rPr lang="en-US" dirty="0" smtClean="0"/>
              <a:t> = 40-45 nm</a:t>
            </a:r>
            <a:endParaRPr lang="en-US" dirty="0">
              <a:latin typeface="Arial" pitchFamily="34" charset="0"/>
              <a:cs typeface="Arial" pitchFamily="34" charset="0"/>
            </a:endParaRPr>
          </a:p>
        </p:txBody>
      </p:sp>
      <p:sp>
        <p:nvSpPr>
          <p:cNvPr id="9" name="矩形 44"/>
          <p:cNvSpPr>
            <a:spLocks noChangeArrowheads="1"/>
          </p:cNvSpPr>
          <p:nvPr/>
        </p:nvSpPr>
        <p:spPr bwMode="auto">
          <a:xfrm>
            <a:off x="4757739" y="4775200"/>
            <a:ext cx="4062411" cy="1200329"/>
          </a:xfrm>
          <a:prstGeom prst="rect">
            <a:avLst/>
          </a:prstGeom>
          <a:noFill/>
          <a:ln w="9525">
            <a:noFill/>
            <a:miter lim="800000"/>
            <a:headEnd/>
            <a:tailEnd/>
          </a:ln>
        </p:spPr>
        <p:txBody>
          <a:bodyPr wrap="square">
            <a:spAutoFit/>
          </a:bodyPr>
          <a:lstStyle/>
          <a:p>
            <a:pPr marL="342900" indent="-342900"/>
            <a:r>
              <a:rPr lang="en-US" b="1" dirty="0" smtClean="0">
                <a:solidFill>
                  <a:srgbClr val="0000CC"/>
                </a:solidFill>
                <a:latin typeface="Arial" pitchFamily="34" charset="0"/>
                <a:cs typeface="Arial" pitchFamily="34" charset="0"/>
              </a:rPr>
              <a:t>(b)</a:t>
            </a:r>
            <a:r>
              <a:rPr lang="en-US" dirty="0" smtClean="0">
                <a:latin typeface="Arial" pitchFamily="34" charset="0"/>
                <a:cs typeface="Arial" pitchFamily="34" charset="0"/>
              </a:rPr>
              <a:t> </a:t>
            </a:r>
            <a:r>
              <a:rPr lang="en-US" b="1" dirty="0" smtClean="0">
                <a:solidFill>
                  <a:srgbClr val="0000CC"/>
                </a:solidFill>
              </a:rPr>
              <a:t>Inductance of the </a:t>
            </a:r>
            <a:r>
              <a:rPr lang="en-US" b="1" dirty="0" err="1" smtClean="0">
                <a:solidFill>
                  <a:srgbClr val="0000CC"/>
                </a:solidFill>
              </a:rPr>
              <a:t>microstrip</a:t>
            </a:r>
            <a:r>
              <a:rPr lang="en-US" b="1" dirty="0" smtClean="0">
                <a:solidFill>
                  <a:srgbClr val="0000CC"/>
                </a:solidFill>
              </a:rPr>
              <a:t> in the SQUID loop</a:t>
            </a:r>
            <a:r>
              <a:rPr lang="en-US" dirty="0" smtClean="0">
                <a:latin typeface="Arial" pitchFamily="34" charset="0"/>
                <a:cs typeface="Arial" pitchFamily="34" charset="0"/>
              </a:rPr>
              <a:t>. </a:t>
            </a:r>
          </a:p>
          <a:p>
            <a:pPr marL="342900" indent="-342900"/>
            <a:endParaRPr lang="en-US" dirty="0" smtClean="0">
              <a:latin typeface="Arial" pitchFamily="34" charset="0"/>
              <a:cs typeface="Arial" pitchFamily="34" charset="0"/>
            </a:endParaRPr>
          </a:p>
          <a:p>
            <a:pPr marL="342900" indent="-342900"/>
            <a:r>
              <a:rPr lang="en-US" dirty="0" smtClean="0">
                <a:latin typeface="Arial" pitchFamily="34" charset="0"/>
                <a:cs typeface="Arial" pitchFamily="34" charset="0"/>
              </a:rPr>
              <a:t>		</a:t>
            </a:r>
            <a:r>
              <a:rPr lang="el-GR" dirty="0" smtClean="0">
                <a:latin typeface="Arial" pitchFamily="34" charset="0"/>
                <a:cs typeface="Arial" pitchFamily="34" charset="0"/>
              </a:rPr>
              <a:t>λ</a:t>
            </a:r>
            <a:r>
              <a:rPr lang="en-US" dirty="0" smtClean="0"/>
              <a:t> = 40 nm</a:t>
            </a:r>
          </a:p>
        </p:txBody>
      </p:sp>
      <p:sp>
        <p:nvSpPr>
          <p:cNvPr id="243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24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2449" name="Object 1"/>
          <p:cNvGraphicFramePr>
            <a:graphicFrameLocks noChangeAspect="1"/>
          </p:cNvGraphicFramePr>
          <p:nvPr/>
        </p:nvGraphicFramePr>
        <p:xfrm>
          <a:off x="0" y="644093"/>
          <a:ext cx="5057774" cy="3899332"/>
        </p:xfrm>
        <a:graphic>
          <a:graphicData uri="http://schemas.openxmlformats.org/presentationml/2006/ole">
            <p:oleObj spid="_x0000_s232449" name="Graph" r:id="rId3" imgW="3877056" imgH="2987040" progId="Origin50.Graph">
              <p:embed/>
            </p:oleObj>
          </a:graphicData>
        </a:graphic>
      </p:graphicFrame>
      <p:sp>
        <p:nvSpPr>
          <p:cNvPr id="11" name="标题 1"/>
          <p:cNvSpPr txBox="1">
            <a:spLocks/>
          </p:cNvSpPr>
          <p:nvPr/>
        </p:nvSpPr>
        <p:spPr bwMode="auto">
          <a:xfrm>
            <a:off x="323850" y="0"/>
            <a:ext cx="8496299" cy="609600"/>
          </a:xfrm>
          <a:prstGeom prst="rect">
            <a:avLst/>
          </a:prstGeom>
          <a:noFill/>
          <a:ln w="9525">
            <a:noFill/>
            <a:miter lim="800000"/>
            <a:headEnd/>
            <a:tailEnd/>
          </a:ln>
        </p:spPr>
        <p:txBody>
          <a:bodyPr anchor="ctr"/>
          <a:lstStyle/>
          <a:p>
            <a:pPr algn="ctr"/>
            <a:r>
              <a:rPr lang="en-US" sz="2800" b="1" dirty="0" smtClean="0">
                <a:latin typeface="Arial" pitchFamily="34" charset="0"/>
                <a:cs typeface="Arial" pitchFamily="34" charset="0"/>
              </a:rPr>
              <a:t>Measurement of </a:t>
            </a:r>
            <a:r>
              <a:rPr lang="el-GR" sz="2800" b="1" i="1" dirty="0" smtClean="0">
                <a:latin typeface="Arial" pitchFamily="34" charset="0"/>
                <a:cs typeface="Arial" pitchFamily="34" charset="0"/>
              </a:rPr>
              <a:t>λ</a:t>
            </a:r>
            <a:r>
              <a:rPr lang="en-US" sz="2800" b="1" dirty="0" smtClean="0">
                <a:latin typeface="Arial" pitchFamily="34" charset="0"/>
                <a:cs typeface="Arial" pitchFamily="34" charset="0"/>
              </a:rPr>
              <a:t> Using Josephson Junctions</a:t>
            </a:r>
            <a:endParaRPr lang="en-US" sz="2800" b="1" baseline="-25000" dirty="0">
              <a:latin typeface="Arial" pitchFamily="34" charset="0"/>
              <a:cs typeface="Arial" pitchFamily="34" charset="0"/>
            </a:endParaRPr>
          </a:p>
        </p:txBody>
      </p:sp>
      <p:sp>
        <p:nvSpPr>
          <p:cNvPr id="2324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2452" name="Object 4"/>
          <p:cNvGraphicFramePr>
            <a:graphicFrameLocks noChangeAspect="1"/>
          </p:cNvGraphicFramePr>
          <p:nvPr/>
        </p:nvGraphicFramePr>
        <p:xfrm>
          <a:off x="4343627" y="647699"/>
          <a:ext cx="5076598" cy="3876675"/>
        </p:xfrm>
        <a:graphic>
          <a:graphicData uri="http://schemas.openxmlformats.org/presentationml/2006/ole">
            <p:oleObj spid="_x0000_s232452" name="Graph" r:id="rId4" imgW="3950208" imgH="3013862" progId="Origin50.Graph">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52" y="904875"/>
          <a:ext cx="8553448" cy="4818298"/>
        </p:xfrm>
        <a:graphic>
          <a:graphicData uri="http://schemas.openxmlformats.org/drawingml/2006/table">
            <a:tbl>
              <a:tblPr firstRow="1" bandRow="1">
                <a:tableStyleId>{5C22544A-7EE6-4342-B048-85BDC9FD1C3A}</a:tableStyleId>
              </a:tblPr>
              <a:tblGrid>
                <a:gridCol w="1643598"/>
                <a:gridCol w="1617090"/>
                <a:gridCol w="1373989"/>
                <a:gridCol w="1241632"/>
                <a:gridCol w="1448414"/>
                <a:gridCol w="1228725"/>
              </a:tblGrid>
              <a:tr h="1154239">
                <a:tc>
                  <a:txBody>
                    <a:bodyPr/>
                    <a:lstStyle/>
                    <a:p>
                      <a:pPr algn="ctr"/>
                      <a:r>
                        <a:rPr lang="en-US" sz="1600" dirty="0" smtClean="0">
                          <a:solidFill>
                            <a:schemeClr val="tx1"/>
                          </a:solidFill>
                        </a:rPr>
                        <a:t>Materials</a:t>
                      </a:r>
                      <a:endParaRPr lang="en-US" sz="1600" dirty="0">
                        <a:solidFill>
                          <a:schemeClr val="tx1"/>
                        </a:solidFill>
                      </a:endParaRPr>
                    </a:p>
                  </a:txBody>
                  <a:tcPr marL="91443" marR="91443" marT="45714" marB="45714" anchor="ctr">
                    <a:solidFill>
                      <a:srgbClr val="3399FF"/>
                    </a:solidFill>
                  </a:tcPr>
                </a:tc>
                <a:tc>
                  <a:txBody>
                    <a:bodyPr/>
                    <a:lstStyle/>
                    <a:p>
                      <a:pPr algn="ctr"/>
                      <a:r>
                        <a:rPr lang="en-US" sz="1600" dirty="0" smtClean="0">
                          <a:solidFill>
                            <a:schemeClr val="tx1"/>
                          </a:solidFill>
                        </a:rPr>
                        <a:t>Reaction with Mg</a:t>
                      </a:r>
                      <a:r>
                        <a:rPr lang="en-US" sz="1600" baseline="0" dirty="0" smtClean="0">
                          <a:solidFill>
                            <a:schemeClr val="tx1"/>
                          </a:solidFill>
                        </a:rPr>
                        <a:t> vapor</a:t>
                      </a:r>
                      <a:endParaRPr lang="en-US" sz="1600" dirty="0">
                        <a:solidFill>
                          <a:schemeClr val="tx1"/>
                        </a:solidFill>
                      </a:endParaRPr>
                    </a:p>
                  </a:txBody>
                  <a:tcPr marL="91443" marR="91443" marT="45714" marB="45714" anchor="ctr">
                    <a:solidFill>
                      <a:srgbClr val="3399FF"/>
                    </a:solidFill>
                  </a:tcPr>
                </a:tc>
                <a:tc>
                  <a:txBody>
                    <a:bodyPr/>
                    <a:lstStyle/>
                    <a:p>
                      <a:pPr algn="ctr"/>
                      <a:r>
                        <a:rPr lang="en-US" sz="1600" dirty="0" smtClean="0">
                          <a:solidFill>
                            <a:schemeClr val="tx1"/>
                          </a:solidFill>
                        </a:rPr>
                        <a:t>Melting Point</a:t>
                      </a:r>
                      <a:endParaRPr lang="en-US" sz="1600" baseline="30000" dirty="0" smtClean="0">
                        <a:solidFill>
                          <a:schemeClr val="tx1"/>
                        </a:solidFill>
                      </a:endParaRPr>
                    </a:p>
                    <a:p>
                      <a:pPr algn="ctr"/>
                      <a:r>
                        <a:rPr lang="en-US" sz="1600" b="0" baseline="30000" dirty="0" err="1" smtClean="0">
                          <a:solidFill>
                            <a:schemeClr val="tx1"/>
                          </a:solidFill>
                        </a:rPr>
                        <a:t>o</a:t>
                      </a:r>
                      <a:r>
                        <a:rPr lang="en-US" sz="1600" b="0" baseline="0" dirty="0" err="1" smtClean="0">
                          <a:solidFill>
                            <a:schemeClr val="tx1"/>
                          </a:solidFill>
                        </a:rPr>
                        <a:t>C</a:t>
                      </a:r>
                      <a:endParaRPr lang="en-US" sz="1600" b="0" dirty="0" smtClean="0">
                        <a:solidFill>
                          <a:schemeClr val="tx1"/>
                        </a:solidFill>
                      </a:endParaRPr>
                    </a:p>
                  </a:txBody>
                  <a:tcPr marL="91443" marR="91443" marT="45714" marB="45714" anchor="ctr">
                    <a:solidFill>
                      <a:srgbClr val="3399FF"/>
                    </a:solidFill>
                  </a:tcPr>
                </a:tc>
                <a:tc>
                  <a:txBody>
                    <a:bodyPr/>
                    <a:lstStyle/>
                    <a:p>
                      <a:pPr algn="ctr"/>
                      <a:r>
                        <a:rPr lang="en-US" sz="1600" dirty="0" smtClean="0">
                          <a:solidFill>
                            <a:schemeClr val="tx1"/>
                          </a:solidFill>
                        </a:rPr>
                        <a:t>Electrical Resistivity</a:t>
                      </a:r>
                    </a:p>
                    <a:p>
                      <a:pPr algn="ctr"/>
                      <a:r>
                        <a:rPr lang="en-US" sz="1600" b="0" dirty="0" err="1" smtClean="0">
                          <a:solidFill>
                            <a:schemeClr val="tx1"/>
                          </a:solidFill>
                          <a:latin typeface="Symbol" pitchFamily="18" charset="2"/>
                        </a:rPr>
                        <a:t>mW</a:t>
                      </a:r>
                      <a:r>
                        <a:rPr lang="en-US" sz="1600" b="0" dirty="0" err="1" smtClean="0">
                          <a:solidFill>
                            <a:schemeClr val="tx1"/>
                          </a:solidFill>
                        </a:rPr>
                        <a:t>cm</a:t>
                      </a:r>
                      <a:endParaRPr lang="en-US" sz="1600" b="0" dirty="0">
                        <a:solidFill>
                          <a:schemeClr val="tx1"/>
                        </a:solidFill>
                      </a:endParaRPr>
                    </a:p>
                  </a:txBody>
                  <a:tcPr marL="91443" marR="91443" marT="45714" marB="45714" anchor="ctr">
                    <a:solidFill>
                      <a:srgbClr val="3399FF"/>
                    </a:solidFill>
                  </a:tcPr>
                </a:tc>
                <a:tc>
                  <a:txBody>
                    <a:bodyPr/>
                    <a:lstStyle/>
                    <a:p>
                      <a:pPr algn="ctr"/>
                      <a:r>
                        <a:rPr lang="en-US" sz="1600" dirty="0" smtClean="0">
                          <a:solidFill>
                            <a:schemeClr val="tx1"/>
                          </a:solidFill>
                        </a:rPr>
                        <a:t>Thermal Conductivity</a:t>
                      </a:r>
                    </a:p>
                    <a:p>
                      <a:pPr algn="ctr"/>
                      <a:r>
                        <a:rPr lang="en-US" sz="1600" b="0" dirty="0" smtClean="0">
                          <a:solidFill>
                            <a:schemeClr val="tx1"/>
                          </a:solidFill>
                        </a:rPr>
                        <a:t>W/</a:t>
                      </a:r>
                      <a:r>
                        <a:rPr lang="en-US" sz="1600" b="0" dirty="0" err="1" smtClean="0">
                          <a:solidFill>
                            <a:schemeClr val="tx1"/>
                          </a:solidFill>
                        </a:rPr>
                        <a:t>mK</a:t>
                      </a:r>
                      <a:r>
                        <a:rPr lang="en-US" sz="1600" b="0" dirty="0" smtClean="0">
                          <a:solidFill>
                            <a:schemeClr val="tx1"/>
                          </a:solidFill>
                        </a:rPr>
                        <a:t> (20</a:t>
                      </a:r>
                      <a:r>
                        <a:rPr lang="en-US" sz="1600" b="0" baseline="30000" dirty="0" smtClean="0">
                          <a:solidFill>
                            <a:schemeClr val="tx1"/>
                          </a:solidFill>
                        </a:rPr>
                        <a:t>o</a:t>
                      </a:r>
                      <a:r>
                        <a:rPr lang="en-US" sz="1600" b="0" dirty="0" smtClean="0">
                          <a:solidFill>
                            <a:schemeClr val="tx1"/>
                          </a:solidFill>
                        </a:rPr>
                        <a:t>)</a:t>
                      </a:r>
                      <a:endParaRPr lang="en-US" sz="1600" b="0" dirty="0">
                        <a:solidFill>
                          <a:schemeClr val="tx1"/>
                        </a:solidFill>
                      </a:endParaRPr>
                    </a:p>
                  </a:txBody>
                  <a:tcPr marL="91443" marR="91443" marT="45714" marB="45714" anchor="ctr">
                    <a:solidFill>
                      <a:srgbClr val="3399FF"/>
                    </a:solidFill>
                  </a:tcPr>
                </a:tc>
                <a:tc>
                  <a:txBody>
                    <a:bodyPr/>
                    <a:lstStyle/>
                    <a:p>
                      <a:pPr algn="ctr"/>
                      <a:r>
                        <a:rPr lang="en-US" sz="1600" dirty="0" smtClean="0">
                          <a:solidFill>
                            <a:schemeClr val="tx1"/>
                          </a:solidFill>
                        </a:rPr>
                        <a:t>Thermal Expansion</a:t>
                      </a:r>
                    </a:p>
                    <a:p>
                      <a:pPr algn="ctr"/>
                      <a:r>
                        <a:rPr lang="en-US" sz="1600" b="0" dirty="0" smtClean="0">
                          <a:solidFill>
                            <a:schemeClr val="tx1"/>
                          </a:solidFill>
                        </a:rPr>
                        <a:t>x 10</a:t>
                      </a:r>
                      <a:r>
                        <a:rPr lang="en-US" sz="1600" b="0" baseline="30000" dirty="0" smtClean="0">
                          <a:solidFill>
                            <a:schemeClr val="tx1"/>
                          </a:solidFill>
                        </a:rPr>
                        <a:t>-6</a:t>
                      </a:r>
                      <a:r>
                        <a:rPr lang="en-US" sz="1600" b="0" baseline="0" dirty="0" smtClean="0">
                          <a:solidFill>
                            <a:schemeClr val="tx1"/>
                          </a:solidFill>
                        </a:rPr>
                        <a:t> / K (20~100</a:t>
                      </a:r>
                      <a:r>
                        <a:rPr lang="en-US" sz="1600" b="0" baseline="30000" dirty="0" smtClean="0">
                          <a:solidFill>
                            <a:schemeClr val="tx1"/>
                          </a:solidFill>
                        </a:rPr>
                        <a:t>o</a:t>
                      </a:r>
                      <a:r>
                        <a:rPr lang="en-US" sz="1600" b="0" baseline="0" dirty="0" smtClean="0">
                          <a:solidFill>
                            <a:schemeClr val="tx1"/>
                          </a:solidFill>
                        </a:rPr>
                        <a:t>C)</a:t>
                      </a:r>
                      <a:endParaRPr lang="en-US" sz="1600" b="0" dirty="0">
                        <a:solidFill>
                          <a:schemeClr val="tx1"/>
                        </a:solidFill>
                      </a:endParaRPr>
                    </a:p>
                  </a:txBody>
                  <a:tcPr marL="91443" marR="91443" marT="45714" marB="45714" anchor="ctr">
                    <a:solidFill>
                      <a:srgbClr val="3399FF"/>
                    </a:solidFill>
                  </a:tcPr>
                </a:tc>
              </a:tr>
              <a:tr h="579132">
                <a:tc>
                  <a:txBody>
                    <a:bodyPr/>
                    <a:lstStyle/>
                    <a:p>
                      <a:pPr algn="ctr"/>
                      <a:r>
                        <a:rPr lang="en-US" sz="1800" b="1" dirty="0" smtClean="0">
                          <a:solidFill>
                            <a:srgbClr val="C00000"/>
                          </a:solidFill>
                        </a:rPr>
                        <a:t>MgB</a:t>
                      </a:r>
                      <a:r>
                        <a:rPr lang="en-US" sz="1800" b="1" baseline="-25000" dirty="0" smtClean="0">
                          <a:solidFill>
                            <a:srgbClr val="C00000"/>
                          </a:solidFill>
                        </a:rPr>
                        <a:t>2</a:t>
                      </a:r>
                      <a:endParaRPr lang="en-US" sz="1800" b="1" baseline="-25000" dirty="0">
                        <a:solidFill>
                          <a:srgbClr val="C00000"/>
                        </a:solidFill>
                      </a:endParaRPr>
                    </a:p>
                  </a:txBody>
                  <a:tcPr marL="91443" marR="91443" marT="45714" marB="45714" anchor="ctr">
                    <a:solidFill>
                      <a:srgbClr val="66FFFF"/>
                    </a:solidFill>
                  </a:tcPr>
                </a:tc>
                <a:tc>
                  <a:txBody>
                    <a:bodyPr/>
                    <a:lstStyle/>
                    <a:p>
                      <a:pPr algn="ctr"/>
                      <a:endParaRPr lang="en-US" sz="1800" dirty="0">
                        <a:solidFill>
                          <a:schemeClr val="tx1"/>
                        </a:solidFill>
                      </a:endParaRPr>
                    </a:p>
                  </a:txBody>
                  <a:tcPr marL="91443" marR="91443" marT="45714" marB="45714" anchor="ctr">
                    <a:solidFill>
                      <a:srgbClr val="66FFFF"/>
                    </a:solidFill>
                  </a:tcPr>
                </a:tc>
                <a:tc>
                  <a:txBody>
                    <a:bodyPr/>
                    <a:lstStyle/>
                    <a:p>
                      <a:pPr algn="ctr"/>
                      <a:endParaRPr lang="en-US" sz="1800" dirty="0">
                        <a:solidFill>
                          <a:schemeClr val="tx1"/>
                        </a:solidFill>
                      </a:endParaRPr>
                    </a:p>
                  </a:txBody>
                  <a:tcPr marL="91443" marR="91443" marT="45714" marB="45714" anchor="ctr">
                    <a:solidFill>
                      <a:srgbClr val="66FFFF"/>
                    </a:solidFill>
                  </a:tcPr>
                </a:tc>
                <a:tc>
                  <a:txBody>
                    <a:bodyPr/>
                    <a:lstStyle/>
                    <a:p>
                      <a:pPr algn="ctr"/>
                      <a:endParaRPr lang="en-US" sz="1800" dirty="0">
                        <a:solidFill>
                          <a:schemeClr val="tx1"/>
                        </a:solidFill>
                      </a:endParaRPr>
                    </a:p>
                  </a:txBody>
                  <a:tcPr marL="91443" marR="91443" marT="45714" marB="45714" anchor="ctr">
                    <a:solidFill>
                      <a:srgbClr val="66FFFF"/>
                    </a:solidFill>
                  </a:tcPr>
                </a:tc>
                <a:tc>
                  <a:txBody>
                    <a:bodyPr/>
                    <a:lstStyle/>
                    <a:p>
                      <a:pPr algn="ct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5.5</a:t>
                      </a:r>
                      <a:endParaRPr lang="en-US" sz="1800" dirty="0">
                        <a:solidFill>
                          <a:schemeClr val="tx1"/>
                        </a:solidFill>
                      </a:endParaRPr>
                    </a:p>
                  </a:txBody>
                  <a:tcPr marL="91443" marR="91443" marT="45714" marB="45714" anchor="ctr">
                    <a:solidFill>
                      <a:srgbClr val="66FFFF"/>
                    </a:solidFill>
                  </a:tcPr>
                </a:tc>
              </a:tr>
              <a:tr h="609600">
                <a:tc>
                  <a:txBody>
                    <a:bodyPr/>
                    <a:lstStyle/>
                    <a:p>
                      <a:pPr algn="ctr"/>
                      <a:r>
                        <a:rPr lang="en-US" sz="1800" b="1" dirty="0" smtClean="0">
                          <a:solidFill>
                            <a:srgbClr val="C00000"/>
                          </a:solidFill>
                        </a:rPr>
                        <a:t>Niobium</a:t>
                      </a:r>
                      <a:endParaRPr lang="en-US" sz="1800" b="1" dirty="0">
                        <a:solidFill>
                          <a:srgbClr val="C00000"/>
                        </a:solidFill>
                      </a:endParaRPr>
                    </a:p>
                  </a:txBody>
                  <a:tcPr marL="91443" marR="91443" marT="45714" marB="45714" anchor="ctr">
                    <a:solidFill>
                      <a:srgbClr val="66FFFF"/>
                    </a:solidFill>
                  </a:tcPr>
                </a:tc>
                <a:tc>
                  <a:txBody>
                    <a:bodyPr/>
                    <a:lstStyle/>
                    <a:p>
                      <a:pPr algn="ctr"/>
                      <a:r>
                        <a:rPr lang="en-US" sz="1800" dirty="0" smtClean="0">
                          <a:solidFill>
                            <a:schemeClr val="tx1"/>
                          </a:solidFill>
                        </a:rPr>
                        <a:t>stable</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2477</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12.5</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53.7</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7.02</a:t>
                      </a:r>
                      <a:endParaRPr lang="en-US" sz="1800" dirty="0">
                        <a:solidFill>
                          <a:schemeClr val="tx1"/>
                        </a:solidFill>
                      </a:endParaRPr>
                    </a:p>
                  </a:txBody>
                  <a:tcPr marL="91443" marR="91443" marT="45714" marB="45714" anchor="ctr">
                    <a:solidFill>
                      <a:srgbClr val="66FFFF"/>
                    </a:solidFill>
                  </a:tcPr>
                </a:tc>
              </a:tr>
              <a:tr h="783675">
                <a:tc>
                  <a:txBody>
                    <a:bodyPr/>
                    <a:lstStyle/>
                    <a:p>
                      <a:pPr algn="ctr"/>
                      <a:r>
                        <a:rPr lang="en-US" sz="1800" b="1" dirty="0" smtClean="0">
                          <a:solidFill>
                            <a:srgbClr val="C00000"/>
                          </a:solidFill>
                        </a:rPr>
                        <a:t>Copper</a:t>
                      </a:r>
                      <a:endParaRPr lang="en-US" sz="1800" b="1" dirty="0">
                        <a:solidFill>
                          <a:srgbClr val="C00000"/>
                        </a:solidFill>
                      </a:endParaRPr>
                    </a:p>
                  </a:txBody>
                  <a:tcPr marL="91443" marR="91443" marT="45714" marB="45714" anchor="ctr">
                    <a:solidFill>
                      <a:srgbClr val="66FFFF"/>
                    </a:solidFill>
                  </a:tcPr>
                </a:tc>
                <a:tc>
                  <a:txBody>
                    <a:bodyPr/>
                    <a:lstStyle/>
                    <a:p>
                      <a:pPr algn="ctr"/>
                      <a:r>
                        <a:rPr lang="en-US" sz="1800" dirty="0" smtClean="0">
                          <a:solidFill>
                            <a:schemeClr val="tx1"/>
                          </a:solidFill>
                        </a:rPr>
                        <a:t>alloyed</a:t>
                      </a:r>
                    </a:p>
                    <a:p>
                      <a:pPr algn="ctr"/>
                      <a:r>
                        <a:rPr lang="en-US" sz="1800" dirty="0" smtClean="0">
                          <a:solidFill>
                            <a:schemeClr val="tx1"/>
                          </a:solidFill>
                        </a:rPr>
                        <a:t>at</a:t>
                      </a:r>
                      <a:r>
                        <a:rPr lang="en-US" sz="1800" baseline="0" dirty="0" smtClean="0">
                          <a:solidFill>
                            <a:schemeClr val="tx1"/>
                          </a:solidFill>
                        </a:rPr>
                        <a:t> 500</a:t>
                      </a:r>
                      <a:r>
                        <a:rPr lang="en-US" sz="1800" baseline="30000" dirty="0" smtClean="0">
                          <a:solidFill>
                            <a:schemeClr val="tx1"/>
                          </a:solidFill>
                        </a:rPr>
                        <a:t>o</a:t>
                      </a:r>
                      <a:r>
                        <a:rPr lang="en-US" sz="1800" baseline="0" dirty="0" smtClean="0">
                          <a:solidFill>
                            <a:schemeClr val="tx1"/>
                          </a:solidFill>
                        </a:rPr>
                        <a:t>C</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1084</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1.67</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401</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17.6</a:t>
                      </a:r>
                      <a:endParaRPr lang="en-US" sz="1800" dirty="0">
                        <a:solidFill>
                          <a:schemeClr val="tx1"/>
                        </a:solidFill>
                      </a:endParaRPr>
                    </a:p>
                  </a:txBody>
                  <a:tcPr marL="91443" marR="91443" marT="45714" marB="45714" anchor="ctr">
                    <a:solidFill>
                      <a:srgbClr val="66FFFF"/>
                    </a:solidFill>
                  </a:tcPr>
                </a:tc>
              </a:tr>
              <a:tr h="624852">
                <a:tc>
                  <a:txBody>
                    <a:bodyPr/>
                    <a:lstStyle/>
                    <a:p>
                      <a:pPr algn="ctr"/>
                      <a:r>
                        <a:rPr lang="en-US" sz="1800" b="1" dirty="0" smtClean="0">
                          <a:solidFill>
                            <a:srgbClr val="C00000"/>
                          </a:solidFill>
                        </a:rPr>
                        <a:t>Molybdenum</a:t>
                      </a:r>
                      <a:endParaRPr lang="en-US" sz="1800" b="1" dirty="0">
                        <a:solidFill>
                          <a:srgbClr val="C00000"/>
                        </a:solidFill>
                      </a:endParaRPr>
                    </a:p>
                  </a:txBody>
                  <a:tcPr marL="91443" marR="91443" marT="45714" marB="45714" anchor="ctr">
                    <a:solidFill>
                      <a:srgbClr val="66FFFF"/>
                    </a:solidFill>
                  </a:tcPr>
                </a:tc>
                <a:tc>
                  <a:txBody>
                    <a:bodyPr/>
                    <a:lstStyle/>
                    <a:p>
                      <a:pPr algn="ctr"/>
                      <a:r>
                        <a:rPr lang="en-US" sz="1800" dirty="0" smtClean="0">
                          <a:solidFill>
                            <a:schemeClr val="tx1"/>
                          </a:solidFill>
                        </a:rPr>
                        <a:t>stable</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2623</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5.34</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138</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5.43</a:t>
                      </a:r>
                      <a:endParaRPr lang="en-US" sz="1800" dirty="0">
                        <a:solidFill>
                          <a:schemeClr val="tx1"/>
                        </a:solidFill>
                      </a:endParaRPr>
                    </a:p>
                  </a:txBody>
                  <a:tcPr marL="91443" marR="91443" marT="45714" marB="45714" anchor="ctr">
                    <a:solidFill>
                      <a:srgbClr val="66FFFF"/>
                    </a:solidFill>
                  </a:tcPr>
                </a:tc>
              </a:tr>
              <a:tr h="533400">
                <a:tc>
                  <a:txBody>
                    <a:bodyPr/>
                    <a:lstStyle/>
                    <a:p>
                      <a:pPr algn="ctr"/>
                      <a:r>
                        <a:rPr lang="en-US" sz="1800" b="1" dirty="0" smtClean="0">
                          <a:solidFill>
                            <a:srgbClr val="C00000"/>
                          </a:solidFill>
                        </a:rPr>
                        <a:t>Tantalum</a:t>
                      </a:r>
                      <a:endParaRPr lang="en-US" sz="1800" b="1" dirty="0">
                        <a:solidFill>
                          <a:srgbClr val="C00000"/>
                        </a:solidFill>
                      </a:endParaRPr>
                    </a:p>
                  </a:txBody>
                  <a:tcPr marL="91443" marR="91443" marT="45714" marB="45714" anchor="ctr">
                    <a:solidFill>
                      <a:srgbClr val="66FFFF"/>
                    </a:solidFill>
                  </a:tcPr>
                </a:tc>
                <a:tc>
                  <a:txBody>
                    <a:bodyPr/>
                    <a:lstStyle/>
                    <a:p>
                      <a:pPr marL="0" marR="0" indent="0" algn="ctr" defTabSz="711129"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stable</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3017</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13.15</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57.5</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7.02</a:t>
                      </a:r>
                      <a:endParaRPr lang="en-US" sz="1800" dirty="0">
                        <a:solidFill>
                          <a:schemeClr val="tx1"/>
                        </a:solidFill>
                      </a:endParaRPr>
                    </a:p>
                  </a:txBody>
                  <a:tcPr marL="91443" marR="91443" marT="45714" marB="45714" anchor="ctr">
                    <a:solidFill>
                      <a:srgbClr val="66FFFF"/>
                    </a:solidFill>
                  </a:tcPr>
                </a:tc>
              </a:tr>
              <a:tr h="533400">
                <a:tc>
                  <a:txBody>
                    <a:bodyPr/>
                    <a:lstStyle/>
                    <a:p>
                      <a:pPr algn="ctr"/>
                      <a:r>
                        <a:rPr lang="en-US" sz="1800" b="1" dirty="0" smtClean="0">
                          <a:solidFill>
                            <a:srgbClr val="C00000"/>
                          </a:solidFill>
                        </a:rPr>
                        <a:t>Iron</a:t>
                      </a:r>
                      <a:endParaRPr lang="en-US" sz="1800" b="1" dirty="0">
                        <a:solidFill>
                          <a:srgbClr val="C00000"/>
                        </a:solidFill>
                      </a:endParaRPr>
                    </a:p>
                  </a:txBody>
                  <a:tcPr marL="91443" marR="91443" marT="45714" marB="45714" anchor="ctr">
                    <a:solidFill>
                      <a:srgbClr val="66FFFF"/>
                    </a:solidFill>
                  </a:tcPr>
                </a:tc>
                <a:tc>
                  <a:txBody>
                    <a:bodyPr/>
                    <a:lstStyle/>
                    <a:p>
                      <a:pPr marL="0" marR="0" indent="0" algn="ctr" defTabSz="711129"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stable</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1538</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9.71</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80.2</a:t>
                      </a:r>
                      <a:endParaRPr lang="en-US" sz="1800" dirty="0">
                        <a:solidFill>
                          <a:schemeClr val="tx1"/>
                        </a:solidFill>
                      </a:endParaRPr>
                    </a:p>
                  </a:txBody>
                  <a:tcPr marL="91443" marR="91443" marT="45714" marB="45714" anchor="ctr">
                    <a:solidFill>
                      <a:srgbClr val="66FFFF"/>
                    </a:solidFill>
                  </a:tcPr>
                </a:tc>
                <a:tc>
                  <a:txBody>
                    <a:bodyPr/>
                    <a:lstStyle/>
                    <a:p>
                      <a:pPr algn="ctr"/>
                      <a:r>
                        <a:rPr lang="en-US" sz="1800" dirty="0" smtClean="0">
                          <a:solidFill>
                            <a:schemeClr val="tx1"/>
                          </a:solidFill>
                        </a:rPr>
                        <a:t>12.2</a:t>
                      </a:r>
                      <a:endParaRPr lang="en-US" sz="1800" dirty="0">
                        <a:solidFill>
                          <a:schemeClr val="tx1"/>
                        </a:solidFill>
                      </a:endParaRPr>
                    </a:p>
                  </a:txBody>
                  <a:tcPr marL="91443" marR="91443" marT="45714" marB="45714" anchor="ctr">
                    <a:solidFill>
                      <a:srgbClr val="66FFFF"/>
                    </a:solidFill>
                  </a:tcPr>
                </a:tc>
              </a:tr>
            </a:tbl>
          </a:graphicData>
        </a:graphic>
      </p:graphicFrame>
      <p:sp>
        <p:nvSpPr>
          <p:cNvPr id="3" name="Rectangle 4"/>
          <p:cNvSpPr>
            <a:spLocks noChangeArrowheads="1"/>
          </p:cNvSpPr>
          <p:nvPr/>
        </p:nvSpPr>
        <p:spPr bwMode="auto">
          <a:xfrm>
            <a:off x="363538" y="260350"/>
            <a:ext cx="8382000" cy="409575"/>
          </a:xfrm>
          <a:prstGeom prst="rect">
            <a:avLst/>
          </a:prstGeom>
          <a:noFill/>
          <a:ln w="12700">
            <a:noFill/>
            <a:miter lim="800000"/>
            <a:headEnd/>
            <a:tailEnd/>
          </a:ln>
        </p:spPr>
        <p:txBody>
          <a:bodyPr lIns="90487" tIns="44450" rIns="90487" bIns="44450" anchor="ctr"/>
          <a:lstStyle/>
          <a:p>
            <a:pPr algn="ctr"/>
            <a:r>
              <a:rPr lang="en-US" sz="2800" b="1" dirty="0" smtClean="0"/>
              <a:t>Choice of Cavity Materials</a:t>
            </a:r>
          </a:p>
        </p:txBody>
      </p:sp>
      <p:sp>
        <p:nvSpPr>
          <p:cNvPr id="4" name="Rectangle 10"/>
          <p:cNvSpPr>
            <a:spLocks noChangeArrowheads="1"/>
          </p:cNvSpPr>
          <p:nvPr/>
        </p:nvSpPr>
        <p:spPr bwMode="auto">
          <a:xfrm>
            <a:off x="760413" y="5934670"/>
            <a:ext cx="7697787" cy="646331"/>
          </a:xfrm>
          <a:prstGeom prst="rect">
            <a:avLst/>
          </a:prstGeom>
          <a:noFill/>
          <a:ln w="9525">
            <a:noFill/>
            <a:miter lim="800000"/>
            <a:headEnd/>
            <a:tailEnd/>
          </a:ln>
        </p:spPr>
        <p:txBody>
          <a:bodyPr wrap="square">
            <a:spAutoFit/>
          </a:bodyPr>
          <a:lstStyle/>
          <a:p>
            <a:pPr>
              <a:tabLst>
                <a:tab pos="457200" algn="l"/>
              </a:tabLst>
            </a:pPr>
            <a:r>
              <a:rPr lang="en-US" dirty="0" smtClean="0">
                <a:solidFill>
                  <a:srgbClr val="000000"/>
                </a:solidFill>
                <a:cs typeface="Arial" charset="0"/>
              </a:rPr>
              <a:t>Molybdenum has relatively high thermal conductivity, similar thermal expansion coefficient to MgB</a:t>
            </a:r>
            <a:r>
              <a:rPr lang="en-US" baseline="-25000" dirty="0" smtClean="0">
                <a:solidFill>
                  <a:srgbClr val="000000"/>
                </a:solidFill>
                <a:cs typeface="Arial" charset="0"/>
              </a:rPr>
              <a:t>2</a:t>
            </a:r>
            <a:r>
              <a:rPr lang="en-US" dirty="0" smtClean="0">
                <a:solidFill>
                  <a:srgbClr val="000000"/>
                </a:solidFill>
                <a:cs typeface="Arial" charset="0"/>
              </a:rPr>
              <a:t>, and does not react with MgB</a:t>
            </a:r>
            <a:r>
              <a:rPr lang="en-US" baseline="-25000" dirty="0" smtClean="0">
                <a:solidFill>
                  <a:srgbClr val="000000"/>
                </a:solidFill>
                <a:cs typeface="Arial" charset="0"/>
              </a:rPr>
              <a:t>2</a:t>
            </a:r>
            <a:r>
              <a:rPr lang="en-US" dirty="0" smtClean="0">
                <a:solidFill>
                  <a:srgbClr val="000000"/>
                </a:solidFill>
                <a:cs typeface="Arial" charset="0"/>
              </a:rPr>
              <a:t>.</a:t>
            </a:r>
            <a:endParaRPr lang="en-US" dirty="0">
              <a:solidFill>
                <a:srgbClr val="000000"/>
              </a:solidFill>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descr="C:\Users\user\Desktop\2.tif"/>
          <p:cNvPicPr>
            <a:picLocks noChangeAspect="1" noChangeArrowheads="1"/>
          </p:cNvPicPr>
          <p:nvPr/>
        </p:nvPicPr>
        <p:blipFill>
          <a:blip r:embed="rId2" cstate="print"/>
          <a:srcRect/>
          <a:stretch>
            <a:fillRect/>
          </a:stretch>
        </p:blipFill>
        <p:spPr bwMode="auto">
          <a:xfrm>
            <a:off x="1843088" y="1495425"/>
            <a:ext cx="5434012" cy="4086225"/>
          </a:xfrm>
          <a:prstGeom prst="rect">
            <a:avLst/>
          </a:prstGeom>
          <a:noFill/>
          <a:ln w="9525">
            <a:noFill/>
            <a:miter lim="800000"/>
            <a:headEnd/>
            <a:tailEnd/>
          </a:ln>
        </p:spPr>
      </p:pic>
      <p:sp>
        <p:nvSpPr>
          <p:cNvPr id="3" name="Rectangle 4"/>
          <p:cNvSpPr>
            <a:spLocks noChangeArrowheads="1"/>
          </p:cNvSpPr>
          <p:nvPr/>
        </p:nvSpPr>
        <p:spPr bwMode="auto">
          <a:xfrm>
            <a:off x="219075" y="327025"/>
            <a:ext cx="8724900" cy="409575"/>
          </a:xfrm>
          <a:prstGeom prst="rect">
            <a:avLst/>
          </a:prstGeom>
          <a:noFill/>
          <a:ln w="12700">
            <a:noFill/>
            <a:miter lim="800000"/>
            <a:headEnd/>
            <a:tailEnd/>
          </a:ln>
        </p:spPr>
        <p:txBody>
          <a:bodyPr lIns="90487" tIns="44450" rIns="90487" bIns="44450" anchor="ctr"/>
          <a:lstStyle/>
          <a:p>
            <a:pPr algn="ctr"/>
            <a:r>
              <a:rPr lang="en-US" sz="2800" b="1" dirty="0" smtClean="0"/>
              <a:t>Polycrystalline MgB</a:t>
            </a:r>
            <a:r>
              <a:rPr lang="en-US" sz="2800" b="1" baseline="-25000" dirty="0" smtClean="0"/>
              <a:t>2</a:t>
            </a:r>
            <a:r>
              <a:rPr lang="en-US" sz="2800" b="1" dirty="0" smtClean="0"/>
              <a:t> Films on Metal Substrates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184150"/>
            <a:ext cx="9144000" cy="409575"/>
          </a:xfrm>
          <a:prstGeom prst="rect">
            <a:avLst/>
          </a:prstGeom>
          <a:noFill/>
          <a:ln w="12700">
            <a:noFill/>
            <a:miter lim="800000"/>
            <a:headEnd/>
            <a:tailEnd/>
          </a:ln>
        </p:spPr>
        <p:txBody>
          <a:bodyPr lIns="90487" tIns="44450" rIns="90487" bIns="44450" anchor="ctr"/>
          <a:lstStyle/>
          <a:p>
            <a:pPr algn="ctr"/>
            <a:r>
              <a:rPr lang="en-US" sz="2800" b="1" dirty="0" smtClean="0"/>
              <a:t>MgB</a:t>
            </a:r>
            <a:r>
              <a:rPr lang="en-US" sz="2800" b="1" baseline="-25000" dirty="0" smtClean="0"/>
              <a:t>2</a:t>
            </a:r>
            <a:r>
              <a:rPr lang="en-US" sz="2800" b="1" dirty="0" smtClean="0"/>
              <a:t> on Metal: </a:t>
            </a:r>
            <a:r>
              <a:rPr lang="en-US" sz="2800" b="1" i="1" dirty="0" err="1" smtClean="0"/>
              <a:t>T</a:t>
            </a:r>
            <a:r>
              <a:rPr lang="en-US" sz="2800" b="1" i="1" baseline="-25000" dirty="0" err="1" smtClean="0"/>
              <a:t>c</a:t>
            </a:r>
            <a:r>
              <a:rPr lang="en-US" sz="2800" b="1" dirty="0" smtClean="0"/>
              <a:t> Measured by Mutual Inductance</a:t>
            </a:r>
          </a:p>
        </p:txBody>
      </p:sp>
      <p:graphicFrame>
        <p:nvGraphicFramePr>
          <p:cNvPr id="174082" name="Object 6"/>
          <p:cNvGraphicFramePr>
            <a:graphicFrameLocks noChangeAspect="1"/>
          </p:cNvGraphicFramePr>
          <p:nvPr/>
        </p:nvGraphicFramePr>
        <p:xfrm>
          <a:off x="1355725" y="1017588"/>
          <a:ext cx="3497263" cy="2678112"/>
        </p:xfrm>
        <a:graphic>
          <a:graphicData uri="http://schemas.openxmlformats.org/presentationml/2006/ole">
            <p:oleObj spid="_x0000_s174106" name="Graph" r:id="rId3" imgW="3901440" imgH="2987040" progId="Origin50.Graph">
              <p:embed/>
            </p:oleObj>
          </a:graphicData>
        </a:graphic>
      </p:graphicFrame>
      <p:graphicFrame>
        <p:nvGraphicFramePr>
          <p:cNvPr id="174083" name="Object 7"/>
          <p:cNvGraphicFramePr>
            <a:graphicFrameLocks noChangeAspect="1"/>
          </p:cNvGraphicFramePr>
          <p:nvPr/>
        </p:nvGraphicFramePr>
        <p:xfrm>
          <a:off x="4478338" y="1003300"/>
          <a:ext cx="3498850" cy="2678113"/>
        </p:xfrm>
        <a:graphic>
          <a:graphicData uri="http://schemas.openxmlformats.org/presentationml/2006/ole">
            <p:oleObj spid="_x0000_s174107" name="Graph" r:id="rId4" imgW="3901440" imgH="2987040" progId="Origin50.Graph">
              <p:embed/>
            </p:oleObj>
          </a:graphicData>
        </a:graphic>
      </p:graphicFrame>
      <p:graphicFrame>
        <p:nvGraphicFramePr>
          <p:cNvPr id="174084" name="Object 8"/>
          <p:cNvGraphicFramePr>
            <a:graphicFrameLocks noChangeAspect="1"/>
          </p:cNvGraphicFramePr>
          <p:nvPr/>
        </p:nvGraphicFramePr>
        <p:xfrm>
          <a:off x="1355725" y="3770313"/>
          <a:ext cx="3497263" cy="2678112"/>
        </p:xfrm>
        <a:graphic>
          <a:graphicData uri="http://schemas.openxmlformats.org/presentationml/2006/ole">
            <p:oleObj spid="_x0000_s174108" name="Graph" r:id="rId5" imgW="3901440" imgH="2987040" progId="Origin50.Graph">
              <p:embed/>
            </p:oleObj>
          </a:graphicData>
        </a:graphic>
      </p:graphicFrame>
      <p:graphicFrame>
        <p:nvGraphicFramePr>
          <p:cNvPr id="174085" name="Object 9"/>
          <p:cNvGraphicFramePr>
            <a:graphicFrameLocks noChangeAspect="1"/>
          </p:cNvGraphicFramePr>
          <p:nvPr/>
        </p:nvGraphicFramePr>
        <p:xfrm>
          <a:off x="4492625" y="3770313"/>
          <a:ext cx="3498850" cy="2678112"/>
        </p:xfrm>
        <a:graphic>
          <a:graphicData uri="http://schemas.openxmlformats.org/presentationml/2006/ole">
            <p:oleObj spid="_x0000_s174109" name="Graph" r:id="rId6" imgW="3901440" imgH="2987040" progId="Origin50.Graph">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117475"/>
            <a:ext cx="9144000" cy="409575"/>
          </a:xfrm>
          <a:prstGeom prst="rect">
            <a:avLst/>
          </a:prstGeom>
          <a:noFill/>
          <a:ln w="12700">
            <a:noFill/>
            <a:miter lim="800000"/>
            <a:headEnd/>
            <a:tailEnd/>
          </a:ln>
        </p:spPr>
        <p:txBody>
          <a:bodyPr lIns="90487" tIns="44450" rIns="90487" bIns="44450" anchor="ctr"/>
          <a:lstStyle/>
          <a:p>
            <a:pPr algn="ctr"/>
            <a:r>
              <a:rPr lang="en-US" sz="2800" b="1" dirty="0" smtClean="0"/>
              <a:t>Clean MgB</a:t>
            </a:r>
            <a:r>
              <a:rPr lang="en-US" sz="2800" b="1" baseline="-25000" dirty="0" smtClean="0"/>
              <a:t>2</a:t>
            </a:r>
            <a:r>
              <a:rPr lang="en-US" sz="2800" b="1" dirty="0" smtClean="0"/>
              <a:t> on Metal: Low </a:t>
            </a:r>
            <a:r>
              <a:rPr lang="en-US" sz="2800" b="1" i="1" dirty="0" smtClean="0"/>
              <a:t>H</a:t>
            </a:r>
            <a:r>
              <a:rPr lang="en-US" sz="2800" b="1" i="1" baseline="-25000" dirty="0" smtClean="0"/>
              <a:t>c2</a:t>
            </a:r>
            <a:endParaRPr lang="en-US" sz="2800" b="1" dirty="0" smtClean="0"/>
          </a:p>
        </p:txBody>
      </p:sp>
      <p:graphicFrame>
        <p:nvGraphicFramePr>
          <p:cNvPr id="175110" name="Object 7"/>
          <p:cNvGraphicFramePr>
            <a:graphicFrameLocks noChangeAspect="1"/>
          </p:cNvGraphicFramePr>
          <p:nvPr/>
        </p:nvGraphicFramePr>
        <p:xfrm>
          <a:off x="1282700" y="973137"/>
          <a:ext cx="6752157" cy="5170487"/>
        </p:xfrm>
        <a:graphic>
          <a:graphicData uri="http://schemas.openxmlformats.org/presentationml/2006/ole">
            <p:oleObj spid="_x0000_s175116" name="Graph" r:id="rId3" imgW="3901440" imgH="2987040" progId="Origin50.Graph">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312613" y="104775"/>
            <a:ext cx="8529899" cy="523220"/>
          </a:xfrm>
          <a:prstGeom prst="rect">
            <a:avLst/>
          </a:prstGeom>
          <a:noFill/>
          <a:ln w="9525">
            <a:noFill/>
            <a:miter lim="800000"/>
            <a:headEnd/>
            <a:tailEnd/>
          </a:ln>
        </p:spPr>
        <p:txBody>
          <a:bodyPr wrap="none">
            <a:spAutoFit/>
          </a:bodyPr>
          <a:lstStyle/>
          <a:p>
            <a:pPr algn="ctr" eaLnBrk="0" hangingPunct="0"/>
            <a:r>
              <a:rPr lang="en-US" sz="2800" b="1" dirty="0" smtClean="0">
                <a:cs typeface="Arial" charset="0"/>
              </a:rPr>
              <a:t>MgB</a:t>
            </a:r>
            <a:r>
              <a:rPr lang="en-US" sz="2800" b="1" baseline="-25000" dirty="0" smtClean="0">
                <a:cs typeface="Arial" charset="0"/>
              </a:rPr>
              <a:t>2</a:t>
            </a:r>
            <a:r>
              <a:rPr lang="en-US" sz="2800" b="1" dirty="0" smtClean="0">
                <a:cs typeface="Arial" charset="0"/>
              </a:rPr>
              <a:t>: Potential Low RF loss </a:t>
            </a:r>
            <a:r>
              <a:rPr lang="en-US" altLang="zh-CN" sz="2800" b="1" dirty="0" smtClean="0">
                <a:cs typeface="Arial" charset="0"/>
              </a:rPr>
              <a:t>and High Gradient</a:t>
            </a:r>
            <a:endParaRPr lang="en-US" sz="2800" i="1" baseline="-25000" dirty="0">
              <a:cs typeface="Arial" charset="0"/>
            </a:endParaRPr>
          </a:p>
        </p:txBody>
      </p:sp>
      <p:graphicFrame>
        <p:nvGraphicFramePr>
          <p:cNvPr id="28" name="表格 24"/>
          <p:cNvGraphicFramePr>
            <a:graphicFrameLocks noGrp="1"/>
          </p:cNvGraphicFramePr>
          <p:nvPr/>
        </p:nvGraphicFramePr>
        <p:xfrm>
          <a:off x="1676400" y="1046163"/>
          <a:ext cx="6324599" cy="2801940"/>
        </p:xfrm>
        <a:graphic>
          <a:graphicData uri="http://schemas.openxmlformats.org/drawingml/2006/table">
            <a:tbl>
              <a:tblPr firstRow="1" bandRow="1"/>
              <a:tblGrid>
                <a:gridCol w="2346222"/>
                <a:gridCol w="1734165"/>
                <a:gridCol w="2244212"/>
              </a:tblGrid>
              <a:tr h="46699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Niobium</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MgB</a:t>
                      </a:r>
                      <a:r>
                        <a:rPr lang="en-US" sz="2400" baseline="-25000" dirty="0" smtClean="0"/>
                        <a:t>2</a:t>
                      </a:r>
                      <a:endParaRPr lang="en-US" sz="2400" baseline="-25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46699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err="1" smtClean="0"/>
                        <a:t>T</a:t>
                      </a:r>
                      <a:r>
                        <a:rPr lang="en-US" sz="2400" baseline="-25000" dirty="0" err="1" smtClean="0"/>
                        <a:t>c</a:t>
                      </a:r>
                      <a:r>
                        <a:rPr lang="en-US" sz="2400" dirty="0" smtClean="0"/>
                        <a:t>/K</a:t>
                      </a:r>
                      <a:endParaRPr lang="en-US" sz="2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9</a:t>
                      </a:r>
                      <a:endParaRPr lang="en-US" sz="2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40</a:t>
                      </a:r>
                      <a:endParaRPr lang="en-US" sz="2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6699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2400" dirty="0" smtClean="0"/>
                        <a:t>ρ</a:t>
                      </a:r>
                      <a:r>
                        <a:rPr lang="en-US" sz="2400" baseline="-25000" dirty="0" smtClean="0"/>
                        <a:t>0</a:t>
                      </a:r>
                      <a:r>
                        <a:rPr lang="en-US" sz="2400" dirty="0" smtClean="0"/>
                        <a:t> /(</a:t>
                      </a:r>
                      <a:r>
                        <a:rPr lang="el-GR" sz="2400" dirty="0" smtClean="0"/>
                        <a:t>μΩ</a:t>
                      </a:r>
                      <a:r>
                        <a:rPr lang="en-US" sz="2400" dirty="0" smtClean="0"/>
                        <a:t> cm)</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5</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0.1</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6699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Energy</a:t>
                      </a:r>
                      <a:r>
                        <a:rPr lang="en-US" sz="2400" baseline="0" dirty="0" smtClean="0"/>
                        <a:t> gap/</a:t>
                      </a:r>
                      <a:r>
                        <a:rPr lang="en-US" sz="2400" baseline="0" dirty="0" err="1" smtClean="0"/>
                        <a:t>meV</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1.5</a:t>
                      </a:r>
                      <a:endParaRPr lang="en-US" sz="24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7 (</a:t>
                      </a:r>
                      <a:r>
                        <a:rPr lang="el-GR" sz="2400" dirty="0" smtClean="0"/>
                        <a:t>σ</a:t>
                      </a:r>
                      <a:r>
                        <a:rPr lang="en-US" sz="2400" dirty="0" smtClean="0"/>
                        <a:t>), 2(</a:t>
                      </a:r>
                      <a:r>
                        <a:rPr lang="el-GR" sz="2400" dirty="0" smtClean="0"/>
                        <a:t>π</a:t>
                      </a:r>
                      <a:r>
                        <a:rPr lang="en-US" sz="2400" dirty="0" smtClean="0"/>
                        <a:t>)</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6699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err="1" smtClean="0"/>
                        <a:t>B</a:t>
                      </a:r>
                      <a:r>
                        <a:rPr lang="en-US" sz="2400" baseline="-25000" dirty="0" err="1" smtClean="0"/>
                        <a:t>c</a:t>
                      </a:r>
                      <a:r>
                        <a:rPr lang="en-US" sz="2400" dirty="0" smtClean="0"/>
                        <a:t>(0)/T</a:t>
                      </a:r>
                      <a:endParaRPr lang="en-US" sz="2400" baseline="-25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0.20</a:t>
                      </a:r>
                      <a:endParaRPr lang="en-US" sz="24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possibly</a:t>
                      </a:r>
                      <a:r>
                        <a:rPr lang="en-US" sz="2400" baseline="0" dirty="0" smtClean="0"/>
                        <a:t> </a:t>
                      </a:r>
                      <a:r>
                        <a:rPr lang="en-US" sz="2400" dirty="0" smtClean="0"/>
                        <a:t>0.80</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6699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B</a:t>
                      </a:r>
                      <a:r>
                        <a:rPr lang="en-US" sz="2400" baseline="-25000" dirty="0" smtClean="0"/>
                        <a:t>c1</a:t>
                      </a:r>
                      <a:r>
                        <a:rPr lang="en-US" sz="2400" dirty="0" smtClean="0"/>
                        <a:t>(0)/T</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0.17</a:t>
                      </a:r>
                      <a:endParaRPr lang="en-US" sz="24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dirty="0" smtClean="0"/>
                        <a:t>&lt;0.1</a:t>
                      </a:r>
                      <a:endParaRPr lang="en-US" sz="24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4" name="Rectangle 3"/>
          <p:cNvSpPr/>
          <p:nvPr/>
        </p:nvSpPr>
        <p:spPr>
          <a:xfrm>
            <a:off x="590550" y="4279344"/>
            <a:ext cx="8220075" cy="2246769"/>
          </a:xfrm>
          <a:prstGeom prst="rect">
            <a:avLst/>
          </a:prstGeom>
        </p:spPr>
        <p:txBody>
          <a:bodyPr wrap="square">
            <a:spAutoFit/>
          </a:bodyPr>
          <a:lstStyle/>
          <a:p>
            <a:pPr defTabSz="3736975" eaLnBrk="0" hangingPunct="0">
              <a:spcBef>
                <a:spcPct val="50000"/>
              </a:spcBef>
              <a:buFont typeface="Arial" pitchFamily="34" charset="0"/>
              <a:buChar char="―"/>
            </a:pPr>
            <a:r>
              <a:rPr lang="en-US" altLang="zh-CN" sz="2000" dirty="0" smtClean="0">
                <a:ea typeface="宋体" pitchFamily="2" charset="-122"/>
              </a:rPr>
              <a:t> RF surface resistance depends on energy gap and residual resistivity. Larger gap and lower resistivity indicate potential low RF loss than in Nb.</a:t>
            </a:r>
          </a:p>
          <a:p>
            <a:pPr defTabSz="3736975" eaLnBrk="0" hangingPunct="0">
              <a:spcBef>
                <a:spcPct val="50000"/>
              </a:spcBef>
              <a:buFont typeface="Arial" charset="0"/>
              <a:buChar char="―"/>
            </a:pPr>
            <a:r>
              <a:rPr lang="en-US" altLang="zh-CN" sz="2000" dirty="0" smtClean="0">
                <a:ea typeface="宋体" pitchFamily="2" charset="-122"/>
              </a:rPr>
              <a:t> </a:t>
            </a:r>
            <a:r>
              <a:rPr lang="en-US" sz="2000" dirty="0" smtClean="0"/>
              <a:t>Field gradient is ultimately limited by thermodynamic critical field. For MgB</a:t>
            </a:r>
            <a:r>
              <a:rPr lang="en-US" sz="2000" baseline="-25000" dirty="0" smtClean="0"/>
              <a:t>2</a:t>
            </a:r>
            <a:r>
              <a:rPr lang="en-US" sz="2000" dirty="0" smtClean="0"/>
              <a:t>, </a:t>
            </a:r>
            <a:r>
              <a:rPr lang="en-US" sz="2000" i="1" dirty="0" err="1" smtClean="0"/>
              <a:t>B</a:t>
            </a:r>
            <a:r>
              <a:rPr lang="en-US" sz="2000" i="1" baseline="-25000" dirty="0" err="1" smtClean="0"/>
              <a:t>c</a:t>
            </a:r>
            <a:r>
              <a:rPr lang="en-US" sz="2000" dirty="0" smtClean="0"/>
              <a:t>(0) could be as high as 800 </a:t>
            </a:r>
            <a:r>
              <a:rPr lang="en-US" sz="2000" dirty="0" err="1" smtClean="0"/>
              <a:t>mT</a:t>
            </a:r>
            <a:r>
              <a:rPr lang="en-US" sz="2000" dirty="0" smtClean="0"/>
              <a:t>, vs. 200 </a:t>
            </a:r>
            <a:r>
              <a:rPr lang="en-US" sz="2000" dirty="0" err="1" smtClean="0"/>
              <a:t>mT</a:t>
            </a:r>
            <a:r>
              <a:rPr lang="en-US" sz="2000" dirty="0" smtClean="0"/>
              <a:t> for Nb.</a:t>
            </a:r>
          </a:p>
          <a:p>
            <a:pPr defTabSz="3736975" eaLnBrk="0" hangingPunct="0">
              <a:spcBef>
                <a:spcPct val="50000"/>
              </a:spcBef>
              <a:buFont typeface="Arial" charset="0"/>
              <a:buChar char="―"/>
            </a:pPr>
            <a:r>
              <a:rPr lang="en-US" altLang="zh-CN" sz="2000" dirty="0" smtClean="0">
                <a:ea typeface="宋体" pitchFamily="2" charset="-122"/>
              </a:rPr>
              <a:t> Lower critical field </a:t>
            </a:r>
            <a:r>
              <a:rPr lang="en-US" altLang="zh-CN" sz="2000" i="1" dirty="0" smtClean="0">
                <a:ea typeface="宋体" pitchFamily="2" charset="-122"/>
              </a:rPr>
              <a:t>B</a:t>
            </a:r>
            <a:r>
              <a:rPr lang="en-US" altLang="zh-CN" sz="2000" i="1" baseline="-25000" dirty="0" smtClean="0">
                <a:ea typeface="宋体" pitchFamily="2" charset="-122"/>
              </a:rPr>
              <a:t>c</a:t>
            </a:r>
            <a:r>
              <a:rPr lang="en-US" altLang="zh-CN" sz="2000" baseline="-25000" dirty="0" smtClean="0">
                <a:ea typeface="宋体" pitchFamily="2" charset="-122"/>
              </a:rPr>
              <a:t>1</a:t>
            </a:r>
            <a:r>
              <a:rPr lang="en-US" altLang="zh-CN" sz="2000" dirty="0" smtClean="0">
                <a:ea typeface="宋体" pitchFamily="2" charset="-122"/>
              </a:rPr>
              <a:t>(0) may be important.</a:t>
            </a:r>
            <a:endParaRPr lang="en-US" altLang="zh-CN" sz="2000" dirty="0">
              <a:ea typeface="宋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117475"/>
            <a:ext cx="9144000" cy="409575"/>
          </a:xfrm>
          <a:prstGeom prst="rect">
            <a:avLst/>
          </a:prstGeom>
          <a:noFill/>
          <a:ln w="12700">
            <a:noFill/>
            <a:miter lim="800000"/>
            <a:headEnd/>
            <a:tailEnd/>
          </a:ln>
        </p:spPr>
        <p:txBody>
          <a:bodyPr lIns="90487" tIns="44450" rIns="90487" bIns="44450" anchor="ctr"/>
          <a:lstStyle/>
          <a:p>
            <a:pPr algn="ctr"/>
            <a:r>
              <a:rPr lang="en-US" sz="2800" b="1" dirty="0" smtClean="0"/>
              <a:t>Clean MgB</a:t>
            </a:r>
            <a:r>
              <a:rPr lang="en-US" sz="2800" b="1" baseline="-25000" dirty="0" smtClean="0"/>
              <a:t>2</a:t>
            </a:r>
            <a:r>
              <a:rPr lang="en-US" sz="2800" b="1" dirty="0" smtClean="0"/>
              <a:t> on Metal: High </a:t>
            </a:r>
            <a:r>
              <a:rPr lang="en-US" sz="2800" b="1" i="1" dirty="0" err="1" smtClean="0"/>
              <a:t>J</a:t>
            </a:r>
            <a:r>
              <a:rPr lang="en-US" sz="2800" b="1" i="1" baseline="-25000" dirty="0" err="1" smtClean="0"/>
              <a:t>c</a:t>
            </a:r>
            <a:r>
              <a:rPr lang="en-US" sz="2800" b="1" i="1" dirty="0" smtClean="0"/>
              <a:t>,</a:t>
            </a:r>
            <a:r>
              <a:rPr lang="en-US" sz="2800" b="1" i="1" baseline="-25000" dirty="0" smtClean="0"/>
              <a:t> </a:t>
            </a:r>
            <a:r>
              <a:rPr lang="en-US" sz="2800" b="1" dirty="0" smtClean="0"/>
              <a:t>Low Pinning</a:t>
            </a:r>
          </a:p>
        </p:txBody>
      </p:sp>
      <p:graphicFrame>
        <p:nvGraphicFramePr>
          <p:cNvPr id="176131" name="Object 2"/>
          <p:cNvGraphicFramePr>
            <a:graphicFrameLocks noChangeAspect="1"/>
          </p:cNvGraphicFramePr>
          <p:nvPr/>
        </p:nvGraphicFramePr>
        <p:xfrm>
          <a:off x="4421187" y="628650"/>
          <a:ext cx="4068735" cy="3116478"/>
        </p:xfrm>
        <a:graphic>
          <a:graphicData uri="http://schemas.openxmlformats.org/presentationml/2006/ole">
            <p:oleObj spid="_x0000_s176155" name="Graph" r:id="rId3" imgW="3901440" imgH="2987040" progId="Origin50.Graph">
              <p:embed/>
            </p:oleObj>
          </a:graphicData>
        </a:graphic>
      </p:graphicFrame>
      <p:graphicFrame>
        <p:nvGraphicFramePr>
          <p:cNvPr id="176132" name="Object 3"/>
          <p:cNvGraphicFramePr>
            <a:graphicFrameLocks noChangeAspect="1"/>
          </p:cNvGraphicFramePr>
          <p:nvPr/>
        </p:nvGraphicFramePr>
        <p:xfrm>
          <a:off x="666749" y="628650"/>
          <a:ext cx="4070539" cy="3116478"/>
        </p:xfrm>
        <a:graphic>
          <a:graphicData uri="http://schemas.openxmlformats.org/presentationml/2006/ole">
            <p:oleObj spid="_x0000_s176156" name="Graph" r:id="rId4" imgW="3901440" imgH="2987040" progId="Origin50.Graph">
              <p:embed/>
            </p:oleObj>
          </a:graphicData>
        </a:graphic>
      </p:graphicFrame>
      <p:graphicFrame>
        <p:nvGraphicFramePr>
          <p:cNvPr id="176133" name="Object 4"/>
          <p:cNvGraphicFramePr>
            <a:graphicFrameLocks noChangeAspect="1"/>
          </p:cNvGraphicFramePr>
          <p:nvPr/>
        </p:nvGraphicFramePr>
        <p:xfrm>
          <a:off x="666749" y="3752850"/>
          <a:ext cx="4070539" cy="3116478"/>
        </p:xfrm>
        <a:graphic>
          <a:graphicData uri="http://schemas.openxmlformats.org/presentationml/2006/ole">
            <p:oleObj spid="_x0000_s176157" name="Graph" r:id="rId5" imgW="3901440" imgH="2987040" progId="Origin50.Graph">
              <p:embed/>
            </p:oleObj>
          </a:graphicData>
        </a:graphic>
      </p:graphicFrame>
      <p:graphicFrame>
        <p:nvGraphicFramePr>
          <p:cNvPr id="176134" name="Object 5"/>
          <p:cNvGraphicFramePr>
            <a:graphicFrameLocks noChangeAspect="1"/>
          </p:cNvGraphicFramePr>
          <p:nvPr/>
        </p:nvGraphicFramePr>
        <p:xfrm>
          <a:off x="4421187" y="3752850"/>
          <a:ext cx="4068735" cy="3114675"/>
        </p:xfrm>
        <a:graphic>
          <a:graphicData uri="http://schemas.openxmlformats.org/presentationml/2006/ole">
            <p:oleObj spid="_x0000_s176158" name="Graph" r:id="rId6" imgW="3901440" imgH="2987040" progId="Origin50.Graph">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18"/>
          <p:cNvGrpSpPr>
            <a:grpSpLocks noChangeAspect="1"/>
          </p:cNvGrpSpPr>
          <p:nvPr/>
        </p:nvGrpSpPr>
        <p:grpSpPr bwMode="auto">
          <a:xfrm>
            <a:off x="2154238" y="2557463"/>
            <a:ext cx="1806575" cy="3781425"/>
            <a:chOff x="3743325" y="504825"/>
            <a:chExt cx="2381250" cy="4984552"/>
          </a:xfrm>
        </p:grpSpPr>
        <p:pic>
          <p:nvPicPr>
            <p:cNvPr id="57352" name="Picture 3"/>
            <p:cNvPicPr>
              <a:picLocks noChangeAspect="1" noChangeArrowheads="1"/>
            </p:cNvPicPr>
            <p:nvPr/>
          </p:nvPicPr>
          <p:blipFill>
            <a:blip r:embed="rId2" cstate="print"/>
            <a:srcRect/>
            <a:stretch>
              <a:fillRect/>
            </a:stretch>
          </p:blipFill>
          <p:spPr bwMode="auto">
            <a:xfrm>
              <a:off x="3776147" y="1338154"/>
              <a:ext cx="2081728" cy="3405295"/>
            </a:xfrm>
            <a:prstGeom prst="rect">
              <a:avLst/>
            </a:prstGeom>
            <a:noFill/>
            <a:ln w="9525">
              <a:noFill/>
              <a:miter lim="800000"/>
              <a:headEnd/>
              <a:tailEnd/>
            </a:ln>
          </p:spPr>
        </p:pic>
        <p:sp>
          <p:nvSpPr>
            <p:cNvPr id="57353" name="TextBox 5"/>
            <p:cNvSpPr txBox="1">
              <a:spLocks noChangeArrowheads="1"/>
            </p:cNvSpPr>
            <p:nvPr/>
          </p:nvSpPr>
          <p:spPr bwMode="auto">
            <a:xfrm>
              <a:off x="3743325" y="2962850"/>
              <a:ext cx="299941" cy="265142"/>
            </a:xfrm>
            <a:prstGeom prst="rect">
              <a:avLst/>
            </a:prstGeom>
            <a:solidFill>
              <a:schemeClr val="bg1"/>
            </a:solidFill>
            <a:ln w="9525">
              <a:solidFill>
                <a:schemeClr val="bg1"/>
              </a:solidFill>
              <a:miter lim="800000"/>
              <a:headEnd/>
              <a:tailEnd/>
            </a:ln>
          </p:spPr>
          <p:txBody>
            <a:bodyPr wrap="none">
              <a:spAutoFit/>
            </a:bodyPr>
            <a:lstStyle/>
            <a:p>
              <a:r>
                <a:rPr lang="en-US" sz="1400">
                  <a:solidFill>
                    <a:srgbClr val="000000"/>
                  </a:solidFill>
                </a:rPr>
                <a:t>4"</a:t>
              </a:r>
            </a:p>
          </p:txBody>
        </p:sp>
        <p:sp>
          <p:nvSpPr>
            <p:cNvPr id="8" name="Rectangle 7"/>
            <p:cNvSpPr/>
            <p:nvPr/>
          </p:nvSpPr>
          <p:spPr>
            <a:xfrm>
              <a:off x="4908839" y="818714"/>
              <a:ext cx="104624" cy="181846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4908839" y="3400971"/>
              <a:ext cx="104624" cy="181846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1" name="Straight Arrow Connector 10"/>
            <p:cNvCxnSpPr/>
            <p:nvPr/>
          </p:nvCxnSpPr>
          <p:spPr>
            <a:xfrm rot="5400000">
              <a:off x="4742476" y="876260"/>
              <a:ext cx="439444" cy="2092"/>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a:off x="4742476" y="5115849"/>
              <a:ext cx="439444" cy="2092"/>
            </a:xfrm>
            <a:prstGeom prst="straightConnector1">
              <a:avLst/>
            </a:prstGeom>
            <a:ln w="63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7358" name="TextBox 12"/>
            <p:cNvSpPr txBox="1">
              <a:spLocks noChangeArrowheads="1"/>
            </p:cNvSpPr>
            <p:nvPr/>
          </p:nvSpPr>
          <p:spPr bwMode="auto">
            <a:xfrm>
              <a:off x="4924425" y="504825"/>
              <a:ext cx="569387" cy="307777"/>
            </a:xfrm>
            <a:prstGeom prst="rect">
              <a:avLst/>
            </a:prstGeom>
            <a:noFill/>
            <a:ln w="9525">
              <a:noFill/>
              <a:miter lim="800000"/>
              <a:headEnd/>
              <a:tailEnd/>
            </a:ln>
          </p:spPr>
          <p:txBody>
            <a:bodyPr wrap="none">
              <a:spAutoFit/>
            </a:bodyPr>
            <a:lstStyle/>
            <a:p>
              <a:r>
                <a:rPr lang="en-US" sz="1400">
                  <a:solidFill>
                    <a:srgbClr val="000000"/>
                  </a:solidFill>
                </a:rPr>
                <a:t>B</a:t>
              </a:r>
              <a:r>
                <a:rPr lang="en-US" sz="1400" baseline="-25000">
                  <a:solidFill>
                    <a:srgbClr val="000000"/>
                  </a:solidFill>
                </a:rPr>
                <a:t>2</a:t>
              </a:r>
              <a:r>
                <a:rPr lang="en-US" sz="1400">
                  <a:solidFill>
                    <a:srgbClr val="000000"/>
                  </a:solidFill>
                </a:rPr>
                <a:t>H</a:t>
              </a:r>
              <a:r>
                <a:rPr lang="en-US" sz="1400" baseline="-25000">
                  <a:solidFill>
                    <a:srgbClr val="000000"/>
                  </a:solidFill>
                </a:rPr>
                <a:t>6</a:t>
              </a:r>
            </a:p>
          </p:txBody>
        </p:sp>
        <p:sp>
          <p:nvSpPr>
            <p:cNvPr id="57359" name="TextBox 13"/>
            <p:cNvSpPr txBox="1">
              <a:spLocks noChangeArrowheads="1"/>
            </p:cNvSpPr>
            <p:nvPr/>
          </p:nvSpPr>
          <p:spPr bwMode="auto">
            <a:xfrm>
              <a:off x="4914900" y="5181600"/>
              <a:ext cx="433132" cy="307777"/>
            </a:xfrm>
            <a:prstGeom prst="rect">
              <a:avLst/>
            </a:prstGeom>
            <a:noFill/>
            <a:ln w="9525">
              <a:noFill/>
              <a:miter lim="800000"/>
              <a:headEnd/>
              <a:tailEnd/>
            </a:ln>
          </p:spPr>
          <p:txBody>
            <a:bodyPr wrap="none">
              <a:spAutoFit/>
            </a:bodyPr>
            <a:lstStyle/>
            <a:p>
              <a:r>
                <a:rPr lang="en-US" sz="1400">
                  <a:solidFill>
                    <a:srgbClr val="000000"/>
                  </a:solidFill>
                </a:rPr>
                <a:t>Mg</a:t>
              </a:r>
              <a:endParaRPr lang="en-US" sz="1400" baseline="-25000">
                <a:solidFill>
                  <a:srgbClr val="000000"/>
                </a:solidFill>
              </a:endParaRPr>
            </a:p>
          </p:txBody>
        </p:sp>
        <p:sp>
          <p:nvSpPr>
            <p:cNvPr id="17" name="Curved Right Arrow 16"/>
            <p:cNvSpPr/>
            <p:nvPr/>
          </p:nvSpPr>
          <p:spPr>
            <a:xfrm>
              <a:off x="3944204" y="1877565"/>
              <a:ext cx="552417" cy="399684"/>
            </a:xfrm>
            <a:prstGeom prst="curv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8" name="Up-Down Arrow 17"/>
            <p:cNvSpPr/>
            <p:nvPr/>
          </p:nvSpPr>
          <p:spPr>
            <a:xfrm>
              <a:off x="5963453" y="2503249"/>
              <a:ext cx="161122" cy="1002352"/>
            </a:xfrm>
            <a:prstGeom prst="upDown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57347" name="Rectangle 2"/>
          <p:cNvSpPr>
            <a:spLocks noChangeArrowheads="1"/>
          </p:cNvSpPr>
          <p:nvPr/>
        </p:nvSpPr>
        <p:spPr bwMode="auto">
          <a:xfrm>
            <a:off x="-114300" y="152400"/>
            <a:ext cx="9324975" cy="457200"/>
          </a:xfrm>
          <a:prstGeom prst="rect">
            <a:avLst/>
          </a:prstGeom>
          <a:noFill/>
          <a:ln w="12700">
            <a:noFill/>
            <a:miter lim="800000"/>
            <a:headEnd/>
            <a:tailEnd/>
          </a:ln>
        </p:spPr>
        <p:txBody>
          <a:bodyPr lIns="90487" tIns="44450" rIns="90487" bIns="44450" anchor="ctr"/>
          <a:lstStyle/>
          <a:p>
            <a:pPr algn="ctr"/>
            <a:r>
              <a:rPr lang="en-US" sz="2800" b="1" i="1">
                <a:solidFill>
                  <a:srgbClr val="000000"/>
                </a:solidFill>
              </a:rPr>
              <a:t>In Situ </a:t>
            </a:r>
            <a:r>
              <a:rPr lang="en-US" sz="2800" b="1">
                <a:solidFill>
                  <a:srgbClr val="000000"/>
                </a:solidFill>
              </a:rPr>
              <a:t>Coating of 6 GHz Nb Cavity</a:t>
            </a:r>
          </a:p>
        </p:txBody>
      </p:sp>
      <p:sp>
        <p:nvSpPr>
          <p:cNvPr id="57348" name="Rectangle 14"/>
          <p:cNvSpPr>
            <a:spLocks noChangeArrowheads="1"/>
          </p:cNvSpPr>
          <p:nvPr/>
        </p:nvSpPr>
        <p:spPr bwMode="auto">
          <a:xfrm>
            <a:off x="1035050" y="701675"/>
            <a:ext cx="7527925" cy="1477963"/>
          </a:xfrm>
          <a:prstGeom prst="rect">
            <a:avLst/>
          </a:prstGeom>
          <a:noFill/>
          <a:ln w="9525">
            <a:noFill/>
            <a:miter lim="800000"/>
            <a:headEnd/>
            <a:tailEnd/>
          </a:ln>
        </p:spPr>
        <p:txBody>
          <a:bodyPr>
            <a:spAutoFit/>
          </a:bodyPr>
          <a:lstStyle/>
          <a:p>
            <a:pPr>
              <a:buFont typeface="Arial" charset="0"/>
              <a:buChar char="•"/>
            </a:pPr>
            <a:r>
              <a:rPr lang="en-US" dirty="0">
                <a:solidFill>
                  <a:srgbClr val="000000"/>
                </a:solidFill>
              </a:rPr>
              <a:t> 6 GHz </a:t>
            </a:r>
            <a:r>
              <a:rPr lang="en-US" dirty="0" err="1">
                <a:solidFill>
                  <a:srgbClr val="000000"/>
                </a:solidFill>
              </a:rPr>
              <a:t>Nb</a:t>
            </a:r>
            <a:r>
              <a:rPr lang="en-US" dirty="0">
                <a:solidFill>
                  <a:srgbClr val="000000"/>
                </a:solidFill>
              </a:rPr>
              <a:t> cavity provided by </a:t>
            </a:r>
            <a:r>
              <a:rPr lang="en-US" dirty="0" err="1">
                <a:solidFill>
                  <a:srgbClr val="000000"/>
                </a:solidFill>
              </a:rPr>
              <a:t>Enzo</a:t>
            </a:r>
            <a:r>
              <a:rPr lang="en-US" dirty="0">
                <a:solidFill>
                  <a:srgbClr val="000000"/>
                </a:solidFill>
              </a:rPr>
              <a:t> </a:t>
            </a:r>
            <a:r>
              <a:rPr lang="en-US" dirty="0" err="1">
                <a:solidFill>
                  <a:srgbClr val="000000"/>
                </a:solidFill>
              </a:rPr>
              <a:t>Palmieri</a:t>
            </a:r>
            <a:r>
              <a:rPr lang="en-US" dirty="0">
                <a:solidFill>
                  <a:srgbClr val="000000"/>
                </a:solidFill>
              </a:rPr>
              <a:t>, INFN. </a:t>
            </a:r>
            <a:r>
              <a:rPr lang="en-US" altLang="zh-CN" dirty="0">
                <a:solidFill>
                  <a:srgbClr val="000000"/>
                </a:solidFill>
              </a:rPr>
              <a:t>Characterization capability exists at INFN.</a:t>
            </a:r>
            <a:endParaRPr lang="en-US" dirty="0">
              <a:solidFill>
                <a:srgbClr val="000000"/>
              </a:solidFill>
            </a:endParaRPr>
          </a:p>
          <a:p>
            <a:pPr>
              <a:buFont typeface="Arial" charset="0"/>
              <a:buChar char="•"/>
            </a:pPr>
            <a:r>
              <a:rPr lang="en-US" dirty="0">
                <a:solidFill>
                  <a:srgbClr val="000000"/>
                </a:solidFill>
              </a:rPr>
              <a:t> </a:t>
            </a:r>
            <a:r>
              <a:rPr lang="en-US" altLang="zh-CN" dirty="0">
                <a:solidFill>
                  <a:srgbClr val="000000"/>
                </a:solidFill>
              </a:rPr>
              <a:t>Small size: Can be coated using existing equipment in the lab; Low cost for optimization;</a:t>
            </a:r>
            <a:r>
              <a:rPr lang="en-US" dirty="0">
                <a:solidFill>
                  <a:srgbClr val="000000"/>
                </a:solidFill>
                <a:cs typeface="Arial" charset="0"/>
              </a:rPr>
              <a:t> First step towards coating of larger cavities.</a:t>
            </a:r>
          </a:p>
          <a:p>
            <a:pPr>
              <a:buFont typeface="Arial" charset="0"/>
              <a:buChar char="•"/>
            </a:pPr>
            <a:r>
              <a:rPr lang="en-US" dirty="0">
                <a:solidFill>
                  <a:srgbClr val="000000"/>
                </a:solidFill>
                <a:cs typeface="Arial" charset="0"/>
              </a:rPr>
              <a:t> Setup design near finish</a:t>
            </a:r>
          </a:p>
        </p:txBody>
      </p:sp>
      <p:pic>
        <p:nvPicPr>
          <p:cNvPr id="57349" name="Picture 3"/>
          <p:cNvPicPr>
            <a:picLocks noChangeAspect="1" noChangeArrowheads="1"/>
          </p:cNvPicPr>
          <p:nvPr/>
        </p:nvPicPr>
        <p:blipFill>
          <a:blip r:embed="rId3" cstate="print"/>
          <a:srcRect/>
          <a:stretch>
            <a:fillRect/>
          </a:stretch>
        </p:blipFill>
        <p:spPr bwMode="auto">
          <a:xfrm>
            <a:off x="381000" y="3078163"/>
            <a:ext cx="1593850" cy="2740025"/>
          </a:xfrm>
          <a:prstGeom prst="rect">
            <a:avLst/>
          </a:prstGeom>
          <a:noFill/>
          <a:ln w="9525">
            <a:noFill/>
            <a:miter lim="800000"/>
            <a:headEnd/>
            <a:tailEnd/>
          </a:ln>
        </p:spPr>
      </p:pic>
      <p:pic>
        <p:nvPicPr>
          <p:cNvPr id="57350" name="Picture 92"/>
          <p:cNvPicPr>
            <a:picLocks noChangeAspect="1" noChangeArrowheads="1"/>
          </p:cNvPicPr>
          <p:nvPr/>
        </p:nvPicPr>
        <p:blipFill>
          <a:blip r:embed="rId4" cstate="print"/>
          <a:srcRect/>
          <a:stretch>
            <a:fillRect/>
          </a:stretch>
        </p:blipFill>
        <p:spPr bwMode="auto">
          <a:xfrm>
            <a:off x="4271963" y="2586038"/>
            <a:ext cx="2074862" cy="3724275"/>
          </a:xfrm>
          <a:prstGeom prst="rect">
            <a:avLst/>
          </a:prstGeom>
          <a:noFill/>
          <a:ln w="9525">
            <a:noFill/>
            <a:miter lim="800000"/>
            <a:headEnd/>
            <a:tailEnd/>
          </a:ln>
        </p:spPr>
      </p:pic>
      <p:pic>
        <p:nvPicPr>
          <p:cNvPr id="57351" name="Picture 93"/>
          <p:cNvPicPr>
            <a:picLocks noChangeAspect="1" noChangeArrowheads="1"/>
          </p:cNvPicPr>
          <p:nvPr/>
        </p:nvPicPr>
        <p:blipFill>
          <a:blip r:embed="rId5" cstate="print"/>
          <a:srcRect/>
          <a:stretch>
            <a:fillRect/>
          </a:stretch>
        </p:blipFill>
        <p:spPr bwMode="auto">
          <a:xfrm>
            <a:off x="6526213" y="2938463"/>
            <a:ext cx="2125662"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114300" y="152400"/>
            <a:ext cx="9324975" cy="457200"/>
          </a:xfrm>
          <a:prstGeom prst="rect">
            <a:avLst/>
          </a:prstGeom>
          <a:noFill/>
          <a:ln w="12700">
            <a:noFill/>
            <a:miter lim="800000"/>
            <a:headEnd/>
            <a:tailEnd/>
          </a:ln>
        </p:spPr>
        <p:txBody>
          <a:bodyPr lIns="90487" tIns="44450" rIns="90487" bIns="44450" anchor="ctr"/>
          <a:lstStyle/>
          <a:p>
            <a:pPr algn="ctr"/>
            <a:r>
              <a:rPr lang="en-US" sz="2800" b="1" dirty="0" smtClean="0">
                <a:solidFill>
                  <a:srgbClr val="000000"/>
                </a:solidFill>
              </a:rPr>
              <a:t>Cavity Coating System Under Testing</a:t>
            </a:r>
            <a:endParaRPr lang="en-US" sz="2800" b="1" dirty="0">
              <a:solidFill>
                <a:srgbClr val="000000"/>
              </a:solidFill>
            </a:endParaRPr>
          </a:p>
        </p:txBody>
      </p:sp>
      <p:pic>
        <p:nvPicPr>
          <p:cNvPr id="173059" name="Picture 3"/>
          <p:cNvPicPr>
            <a:picLocks noChangeAspect="1" noChangeArrowheads="1"/>
          </p:cNvPicPr>
          <p:nvPr/>
        </p:nvPicPr>
        <p:blipFill>
          <a:blip r:embed="rId2" cstate="print"/>
          <a:srcRect/>
          <a:stretch>
            <a:fillRect/>
          </a:stretch>
        </p:blipFill>
        <p:spPr bwMode="auto">
          <a:xfrm>
            <a:off x="5133975" y="1117600"/>
            <a:ext cx="3057525" cy="4296460"/>
          </a:xfrm>
          <a:prstGeom prst="rect">
            <a:avLst/>
          </a:prstGeom>
          <a:noFill/>
          <a:ln w="9525">
            <a:noFill/>
            <a:miter lim="800000"/>
            <a:headEnd/>
            <a:tailEnd/>
          </a:ln>
          <a:effectLst/>
        </p:spPr>
      </p:pic>
      <p:pic>
        <p:nvPicPr>
          <p:cNvPr id="173060" name="Picture 4"/>
          <p:cNvPicPr>
            <a:picLocks noChangeAspect="1" noChangeArrowheads="1"/>
          </p:cNvPicPr>
          <p:nvPr/>
        </p:nvPicPr>
        <p:blipFill>
          <a:blip r:embed="rId3" cstate="print"/>
          <a:srcRect/>
          <a:stretch>
            <a:fillRect/>
          </a:stretch>
        </p:blipFill>
        <p:spPr bwMode="auto">
          <a:xfrm>
            <a:off x="992981" y="1117600"/>
            <a:ext cx="3226593" cy="4302125"/>
          </a:xfrm>
          <a:prstGeom prst="rect">
            <a:avLst/>
          </a:prstGeom>
          <a:noFill/>
          <a:ln w="9525">
            <a:noFill/>
            <a:miter lim="800000"/>
            <a:headEnd/>
            <a:tailEnd/>
          </a:ln>
          <a:effectLst/>
        </p:spPr>
      </p:pic>
      <p:sp>
        <p:nvSpPr>
          <p:cNvPr id="21" name="Rectangle 14"/>
          <p:cNvSpPr>
            <a:spLocks noChangeArrowheads="1"/>
          </p:cNvSpPr>
          <p:nvPr/>
        </p:nvSpPr>
        <p:spPr bwMode="auto">
          <a:xfrm>
            <a:off x="930275" y="5854700"/>
            <a:ext cx="7527925" cy="369332"/>
          </a:xfrm>
          <a:prstGeom prst="rect">
            <a:avLst/>
          </a:prstGeom>
          <a:noFill/>
          <a:ln w="9525">
            <a:noFill/>
            <a:miter lim="800000"/>
            <a:headEnd/>
            <a:tailEnd/>
          </a:ln>
        </p:spPr>
        <p:txBody>
          <a:bodyPr>
            <a:spAutoFit/>
          </a:bodyPr>
          <a:lstStyle/>
          <a:p>
            <a:pPr algn="ctr"/>
            <a:r>
              <a:rPr lang="en-US" dirty="0" smtClean="0">
                <a:solidFill>
                  <a:srgbClr val="000000"/>
                </a:solidFill>
              </a:rPr>
              <a:t>Back half of the cavity heater</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35727" t="30310" r="23732" b="24784"/>
          <a:stretch>
            <a:fillRect/>
          </a:stretch>
        </p:blipFill>
        <p:spPr bwMode="auto">
          <a:xfrm>
            <a:off x="5962650" y="2924175"/>
            <a:ext cx="3009900" cy="2490205"/>
          </a:xfrm>
          <a:prstGeom prst="rect">
            <a:avLst/>
          </a:prstGeom>
          <a:noFill/>
          <a:ln w="9525">
            <a:noFill/>
            <a:miter lim="800000"/>
            <a:headEnd/>
            <a:tailEnd/>
          </a:ln>
          <a:effectLst/>
        </p:spPr>
      </p:pic>
      <p:graphicFrame>
        <p:nvGraphicFramePr>
          <p:cNvPr id="1027" name="Object 3"/>
          <p:cNvGraphicFramePr>
            <a:graphicFrameLocks noChangeAspect="1"/>
          </p:cNvGraphicFramePr>
          <p:nvPr/>
        </p:nvGraphicFramePr>
        <p:xfrm>
          <a:off x="0" y="1840615"/>
          <a:ext cx="6510337" cy="5017385"/>
        </p:xfrm>
        <a:graphic>
          <a:graphicData uri="http://schemas.openxmlformats.org/presentationml/2006/ole">
            <p:oleObj spid="_x0000_s190472" name="Graph" r:id="rId4" imgW="3877056" imgH="2988259" progId="Origin50.Graph">
              <p:embed/>
            </p:oleObj>
          </a:graphicData>
        </a:graphic>
      </p:graphicFrame>
      <p:sp>
        <p:nvSpPr>
          <p:cNvPr id="7" name="TextBox 6"/>
          <p:cNvSpPr txBox="1"/>
          <p:nvPr/>
        </p:nvSpPr>
        <p:spPr>
          <a:xfrm>
            <a:off x="714375" y="914400"/>
            <a:ext cx="8429625" cy="923330"/>
          </a:xfrm>
          <a:prstGeom prst="rect">
            <a:avLst/>
          </a:prstGeom>
          <a:noFill/>
        </p:spPr>
        <p:txBody>
          <a:bodyPr wrap="square" rtlCol="0">
            <a:spAutoFit/>
          </a:bodyPr>
          <a:lstStyle/>
          <a:p>
            <a:pPr>
              <a:buFont typeface="Wingdings" pitchFamily="2" charset="2"/>
              <a:buChar char="§"/>
            </a:pPr>
            <a:r>
              <a:rPr lang="en-US" dirty="0" smtClean="0"/>
              <a:t> Sample mounted on a SS tube with small opening.</a:t>
            </a:r>
          </a:p>
          <a:p>
            <a:pPr>
              <a:buFont typeface="Wingdings" pitchFamily="2" charset="2"/>
              <a:buChar char="§"/>
            </a:pPr>
            <a:r>
              <a:rPr lang="en-US" dirty="0" smtClean="0"/>
              <a:t> Deposition temperature: Clamshell heater 800C; Mg heater 650C</a:t>
            </a:r>
          </a:p>
          <a:p>
            <a:pPr>
              <a:buFont typeface="Wingdings" pitchFamily="2" charset="2"/>
              <a:buChar char="§"/>
            </a:pPr>
            <a:r>
              <a:rPr lang="en-US" dirty="0" smtClean="0"/>
              <a:t> 50 </a:t>
            </a:r>
            <a:r>
              <a:rPr lang="en-US" dirty="0" err="1" smtClean="0"/>
              <a:t>sccm</a:t>
            </a:r>
            <a:r>
              <a:rPr lang="en-US" dirty="0" smtClean="0"/>
              <a:t> </a:t>
            </a:r>
            <a:r>
              <a:rPr lang="en-US" dirty="0" err="1" smtClean="0"/>
              <a:t>diborane</a:t>
            </a:r>
            <a:r>
              <a:rPr lang="en-US" dirty="0" smtClean="0"/>
              <a:t> for 5min.</a:t>
            </a:r>
          </a:p>
        </p:txBody>
      </p:sp>
      <p:sp>
        <p:nvSpPr>
          <p:cNvPr id="5" name="Rectangle 2"/>
          <p:cNvSpPr>
            <a:spLocks noChangeArrowheads="1"/>
          </p:cNvSpPr>
          <p:nvPr/>
        </p:nvSpPr>
        <p:spPr bwMode="auto">
          <a:xfrm>
            <a:off x="-114300" y="152400"/>
            <a:ext cx="9324975" cy="457200"/>
          </a:xfrm>
          <a:prstGeom prst="rect">
            <a:avLst/>
          </a:prstGeom>
          <a:noFill/>
          <a:ln w="12700">
            <a:noFill/>
            <a:miter lim="800000"/>
            <a:headEnd/>
            <a:tailEnd/>
          </a:ln>
        </p:spPr>
        <p:txBody>
          <a:bodyPr lIns="90487" tIns="44450" rIns="90487" bIns="44450" anchor="ctr"/>
          <a:lstStyle/>
          <a:p>
            <a:pPr algn="ctr"/>
            <a:r>
              <a:rPr lang="en-US" sz="2800" b="1" dirty="0" smtClean="0">
                <a:solidFill>
                  <a:srgbClr val="000000"/>
                </a:solidFill>
              </a:rPr>
              <a:t>Test Film on Sapphire Substrate</a:t>
            </a:r>
            <a:endParaRPr lang="en-US" sz="2800" b="1"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04800" y="323850"/>
            <a:ext cx="8382000" cy="409575"/>
          </a:xfrm>
          <a:prstGeom prst="rect">
            <a:avLst/>
          </a:prstGeom>
          <a:noFill/>
          <a:ln w="12700">
            <a:noFill/>
            <a:miter lim="800000"/>
            <a:headEnd/>
            <a:tailEnd/>
          </a:ln>
        </p:spPr>
        <p:txBody>
          <a:bodyPr lIns="90487" tIns="44450" rIns="90487" bIns="44450" anchor="ctr"/>
          <a:lstStyle/>
          <a:p>
            <a:pPr algn="ctr" eaLnBrk="0" hangingPunct="0"/>
            <a:r>
              <a:rPr lang="en-US" sz="2800" b="1">
                <a:solidFill>
                  <a:srgbClr val="000000"/>
                </a:solidFill>
              </a:rPr>
              <a:t>Summary</a:t>
            </a:r>
          </a:p>
        </p:txBody>
      </p:sp>
      <p:sp>
        <p:nvSpPr>
          <p:cNvPr id="63491" name="Text Box 3"/>
          <p:cNvSpPr txBox="1">
            <a:spLocks noChangeArrowheads="1"/>
          </p:cNvSpPr>
          <p:nvPr/>
        </p:nvSpPr>
        <p:spPr bwMode="auto">
          <a:xfrm>
            <a:off x="876300" y="876300"/>
            <a:ext cx="7458075" cy="5355312"/>
          </a:xfrm>
          <a:prstGeom prst="rect">
            <a:avLst/>
          </a:prstGeom>
          <a:noFill/>
          <a:ln w="9525">
            <a:noFill/>
            <a:miter lim="800000"/>
            <a:headEnd/>
            <a:tailEnd/>
          </a:ln>
        </p:spPr>
        <p:txBody>
          <a:bodyPr wrap="square">
            <a:spAutoFit/>
          </a:bodyPr>
          <a:lstStyle/>
          <a:p>
            <a:pPr eaLnBrk="0" hangingPunct="0">
              <a:buFont typeface="Arial" charset="0"/>
              <a:buChar char="―"/>
              <a:tabLst>
                <a:tab pos="461963" algn="l"/>
              </a:tabLst>
            </a:pPr>
            <a:r>
              <a:rPr lang="en-US" dirty="0">
                <a:solidFill>
                  <a:srgbClr val="000000"/>
                </a:solidFill>
              </a:rPr>
              <a:t> Clean MgB</a:t>
            </a:r>
            <a:r>
              <a:rPr lang="en-US" baseline="-25000" dirty="0">
                <a:solidFill>
                  <a:srgbClr val="000000"/>
                </a:solidFill>
              </a:rPr>
              <a:t>2  </a:t>
            </a:r>
            <a:r>
              <a:rPr lang="en-US" dirty="0">
                <a:solidFill>
                  <a:srgbClr val="000000"/>
                </a:solidFill>
              </a:rPr>
              <a:t>thin films </a:t>
            </a:r>
            <a:r>
              <a:rPr lang="en-US" dirty="0" smtClean="0">
                <a:solidFill>
                  <a:srgbClr val="000000"/>
                </a:solidFill>
              </a:rPr>
              <a:t>have promising properties for SRF application: </a:t>
            </a:r>
            <a:endParaRPr lang="en-US" dirty="0">
              <a:solidFill>
                <a:srgbClr val="000000"/>
              </a:solidFill>
            </a:endParaRPr>
          </a:p>
          <a:p>
            <a:pPr lvl="1" eaLnBrk="0" hangingPunct="0">
              <a:buFont typeface="Wingdings" pitchFamily="2" charset="2"/>
              <a:buChar char="§"/>
              <a:tabLst>
                <a:tab pos="461963" algn="l"/>
              </a:tabLst>
            </a:pPr>
            <a:r>
              <a:rPr lang="en-US" dirty="0">
                <a:solidFill>
                  <a:srgbClr val="000000"/>
                </a:solidFill>
              </a:rPr>
              <a:t> low resistivity (&lt;0.1 </a:t>
            </a:r>
            <a:r>
              <a:rPr lang="en-US" dirty="0" err="1">
                <a:solidFill>
                  <a:srgbClr val="000000"/>
                </a:solidFill>
                <a:latin typeface="Symbol" pitchFamily="18" charset="2"/>
              </a:rPr>
              <a:t>mW</a:t>
            </a:r>
            <a:r>
              <a:rPr lang="en-US" dirty="0" err="1">
                <a:solidFill>
                  <a:srgbClr val="000000"/>
                </a:solidFill>
              </a:rPr>
              <a:t>cm</a:t>
            </a:r>
            <a:r>
              <a:rPr lang="en-US" dirty="0">
                <a:solidFill>
                  <a:srgbClr val="000000"/>
                </a:solidFill>
                <a:cs typeface="Arial" charset="0"/>
              </a:rPr>
              <a:t>) and high </a:t>
            </a:r>
            <a:r>
              <a:rPr lang="en-US" i="1" dirty="0" err="1">
                <a:solidFill>
                  <a:srgbClr val="000000"/>
                </a:solidFill>
                <a:cs typeface="Arial" charset="0"/>
              </a:rPr>
              <a:t>T</a:t>
            </a:r>
            <a:r>
              <a:rPr lang="en-US" i="1" baseline="-25000" dirty="0" err="1">
                <a:solidFill>
                  <a:srgbClr val="000000"/>
                </a:solidFill>
                <a:cs typeface="Arial" charset="0"/>
              </a:rPr>
              <a:t>c</a:t>
            </a:r>
            <a:r>
              <a:rPr lang="en-US" dirty="0">
                <a:solidFill>
                  <a:srgbClr val="000000"/>
                </a:solidFill>
                <a:cs typeface="Arial" charset="0"/>
              </a:rPr>
              <a:t> promise low BCS surface resistance</a:t>
            </a:r>
          </a:p>
          <a:p>
            <a:pPr lvl="1" eaLnBrk="0" hangingPunct="0">
              <a:buFont typeface="Wingdings" pitchFamily="2" charset="2"/>
              <a:buChar char="§"/>
              <a:tabLst>
                <a:tab pos="461963" algn="l"/>
              </a:tabLst>
            </a:pPr>
            <a:r>
              <a:rPr lang="en-US" dirty="0">
                <a:solidFill>
                  <a:srgbClr val="000000"/>
                </a:solidFill>
                <a:cs typeface="Arial" charset="0"/>
              </a:rPr>
              <a:t> </a:t>
            </a:r>
            <a:r>
              <a:rPr lang="en-US" dirty="0" smtClean="0">
                <a:solidFill>
                  <a:srgbClr val="000000"/>
                </a:solidFill>
                <a:cs typeface="Arial" charset="0"/>
              </a:rPr>
              <a:t>High </a:t>
            </a:r>
            <a:r>
              <a:rPr lang="en-US" i="1" dirty="0" err="1">
                <a:solidFill>
                  <a:srgbClr val="000000"/>
                </a:solidFill>
                <a:cs typeface="Arial" charset="0"/>
              </a:rPr>
              <a:t>H</a:t>
            </a:r>
            <a:r>
              <a:rPr lang="en-US" i="1" baseline="-25000" dirty="0" err="1">
                <a:solidFill>
                  <a:srgbClr val="000000"/>
                </a:solidFill>
                <a:cs typeface="Arial" charset="0"/>
              </a:rPr>
              <a:t>c</a:t>
            </a:r>
            <a:r>
              <a:rPr lang="en-US" dirty="0">
                <a:solidFill>
                  <a:srgbClr val="000000"/>
                </a:solidFill>
                <a:cs typeface="Arial" charset="0"/>
              </a:rPr>
              <a:t>: possibly as high as ~ 820 </a:t>
            </a:r>
            <a:r>
              <a:rPr lang="en-US" dirty="0" err="1">
                <a:solidFill>
                  <a:srgbClr val="000000"/>
                </a:solidFill>
                <a:cs typeface="Arial" charset="0"/>
              </a:rPr>
              <a:t>mT</a:t>
            </a:r>
            <a:endParaRPr lang="en-US" dirty="0">
              <a:solidFill>
                <a:srgbClr val="000000"/>
              </a:solidFill>
              <a:cs typeface="Arial" charset="0"/>
            </a:endParaRPr>
          </a:p>
          <a:p>
            <a:pPr lvl="1" eaLnBrk="0" hangingPunct="0">
              <a:buFont typeface="Wingdings" pitchFamily="2" charset="2"/>
              <a:buChar char="§"/>
              <a:tabLst>
                <a:tab pos="461963" algn="l"/>
              </a:tabLst>
            </a:pPr>
            <a:r>
              <a:rPr lang="en-US" dirty="0">
                <a:solidFill>
                  <a:srgbClr val="000000"/>
                </a:solidFill>
                <a:cs typeface="Arial" charset="0"/>
              </a:rPr>
              <a:t> </a:t>
            </a:r>
            <a:r>
              <a:rPr lang="en-US" dirty="0" smtClean="0">
                <a:solidFill>
                  <a:srgbClr val="000000"/>
                </a:solidFill>
                <a:cs typeface="Arial" charset="0"/>
              </a:rPr>
              <a:t>Low </a:t>
            </a:r>
            <a:r>
              <a:rPr lang="en-US" i="1" dirty="0" smtClean="0">
                <a:solidFill>
                  <a:srgbClr val="000000"/>
                </a:solidFill>
                <a:cs typeface="Arial" charset="0"/>
              </a:rPr>
              <a:t>H</a:t>
            </a:r>
            <a:r>
              <a:rPr lang="en-US" i="1" baseline="-25000" dirty="0" smtClean="0">
                <a:solidFill>
                  <a:srgbClr val="000000"/>
                </a:solidFill>
                <a:cs typeface="Arial" charset="0"/>
              </a:rPr>
              <a:t>c1</a:t>
            </a:r>
            <a:r>
              <a:rPr lang="en-US" dirty="0" smtClean="0">
                <a:solidFill>
                  <a:srgbClr val="000000"/>
                </a:solidFill>
                <a:cs typeface="Arial" charset="0"/>
              </a:rPr>
              <a:t>: multilayer necessary</a:t>
            </a:r>
          </a:p>
          <a:p>
            <a:pPr lvl="1" eaLnBrk="0" hangingPunct="0">
              <a:buFont typeface="Wingdings" pitchFamily="2" charset="2"/>
              <a:buChar char="§"/>
              <a:tabLst>
                <a:tab pos="461963" algn="l"/>
              </a:tabLst>
            </a:pPr>
            <a:r>
              <a:rPr lang="en-US" dirty="0" smtClean="0">
                <a:solidFill>
                  <a:srgbClr val="000000"/>
                </a:solidFill>
                <a:cs typeface="Arial" charset="0"/>
              </a:rPr>
              <a:t> Two gap effects need to be investigated.</a:t>
            </a:r>
          </a:p>
          <a:p>
            <a:pPr eaLnBrk="0" hangingPunct="0">
              <a:buFont typeface="Arial" charset="0"/>
              <a:buChar char="―"/>
              <a:tabLst>
                <a:tab pos="461963" algn="l"/>
              </a:tabLst>
            </a:pPr>
            <a:endParaRPr lang="en-US" dirty="0">
              <a:solidFill>
                <a:srgbClr val="000000"/>
              </a:solidFill>
              <a:cs typeface="Arial" charset="0"/>
            </a:endParaRPr>
          </a:p>
          <a:p>
            <a:pPr eaLnBrk="0" hangingPunct="0">
              <a:buFont typeface="Arial" charset="0"/>
              <a:buChar char="―"/>
              <a:tabLst>
                <a:tab pos="461963" algn="l"/>
              </a:tabLst>
            </a:pPr>
            <a:r>
              <a:rPr lang="en-US" dirty="0" smtClean="0">
                <a:solidFill>
                  <a:srgbClr val="000000"/>
                </a:solidFill>
              </a:rPr>
              <a:t> MgB</a:t>
            </a:r>
            <a:r>
              <a:rPr lang="en-US" baseline="-25000" dirty="0" smtClean="0">
                <a:solidFill>
                  <a:srgbClr val="000000"/>
                </a:solidFill>
              </a:rPr>
              <a:t>2 </a:t>
            </a:r>
            <a:r>
              <a:rPr lang="en-US" dirty="0" smtClean="0">
                <a:solidFill>
                  <a:srgbClr val="000000"/>
                </a:solidFill>
              </a:rPr>
              <a:t>thin film research for SRF application: </a:t>
            </a:r>
          </a:p>
          <a:p>
            <a:pPr lvl="1" eaLnBrk="0" hangingPunct="0">
              <a:buFont typeface="Wingdings" pitchFamily="2" charset="2"/>
              <a:buChar char="§"/>
              <a:tabLst>
                <a:tab pos="461963" algn="l"/>
              </a:tabLst>
            </a:pPr>
            <a:r>
              <a:rPr lang="en-US" dirty="0" smtClean="0">
                <a:solidFill>
                  <a:srgbClr val="000000"/>
                </a:solidFill>
                <a:cs typeface="Arial" charset="0"/>
              </a:rPr>
              <a:t> Clean 2" </a:t>
            </a:r>
            <a:r>
              <a:rPr lang="en-US" dirty="0" smtClean="0">
                <a:solidFill>
                  <a:srgbClr val="000000"/>
                </a:solidFill>
              </a:rPr>
              <a:t>MgB</a:t>
            </a:r>
            <a:r>
              <a:rPr lang="en-US" baseline="-25000" dirty="0" smtClean="0">
                <a:solidFill>
                  <a:srgbClr val="000000"/>
                </a:solidFill>
              </a:rPr>
              <a:t>2 </a:t>
            </a:r>
            <a:r>
              <a:rPr lang="en-US" dirty="0" smtClean="0">
                <a:solidFill>
                  <a:srgbClr val="000000"/>
                </a:solidFill>
                <a:cs typeface="Arial" charset="0"/>
              </a:rPr>
              <a:t>films with good properties successfully deposited</a:t>
            </a:r>
          </a:p>
          <a:p>
            <a:pPr lvl="1" eaLnBrk="0" hangingPunct="0">
              <a:buFont typeface="Wingdings" pitchFamily="2" charset="2"/>
              <a:buChar char="§"/>
              <a:tabLst>
                <a:tab pos="461963" algn="l"/>
              </a:tabLst>
            </a:pPr>
            <a:r>
              <a:rPr lang="en-US" dirty="0">
                <a:solidFill>
                  <a:srgbClr val="000000"/>
                </a:solidFill>
                <a:cs typeface="Arial" charset="0"/>
              </a:rPr>
              <a:t> </a:t>
            </a:r>
            <a:r>
              <a:rPr lang="en-US" dirty="0" smtClean="0">
                <a:solidFill>
                  <a:srgbClr val="000000"/>
                </a:solidFill>
                <a:cs typeface="Arial" charset="0"/>
              </a:rPr>
              <a:t>RF measurements show promising results</a:t>
            </a:r>
          </a:p>
          <a:p>
            <a:pPr lvl="1" eaLnBrk="0" hangingPunct="0">
              <a:buFont typeface="Wingdings" pitchFamily="2" charset="2"/>
              <a:buChar char="§"/>
              <a:tabLst>
                <a:tab pos="461963" algn="l"/>
              </a:tabLst>
            </a:pPr>
            <a:r>
              <a:rPr lang="en-US" dirty="0">
                <a:solidFill>
                  <a:srgbClr val="000000"/>
                </a:solidFill>
                <a:cs typeface="Arial" charset="0"/>
              </a:rPr>
              <a:t> </a:t>
            </a:r>
            <a:r>
              <a:rPr lang="en-US" dirty="0" smtClean="0">
                <a:solidFill>
                  <a:srgbClr val="000000"/>
                </a:solidFill>
                <a:cs typeface="Arial" charset="0"/>
              </a:rPr>
              <a:t>Films on metal show good properties</a:t>
            </a:r>
            <a:endParaRPr lang="en-US" dirty="0">
              <a:solidFill>
                <a:srgbClr val="000000"/>
              </a:solidFill>
              <a:cs typeface="Arial" charset="0"/>
            </a:endParaRPr>
          </a:p>
          <a:p>
            <a:pPr lvl="1" eaLnBrk="0" hangingPunct="0">
              <a:buFont typeface="Wingdings" pitchFamily="2" charset="2"/>
              <a:buChar char="§"/>
              <a:tabLst>
                <a:tab pos="461963" algn="l"/>
              </a:tabLst>
            </a:pPr>
            <a:r>
              <a:rPr lang="en-US" dirty="0">
                <a:solidFill>
                  <a:srgbClr val="000000"/>
                </a:solidFill>
                <a:cs typeface="Arial" charset="0"/>
              </a:rPr>
              <a:t> </a:t>
            </a:r>
            <a:r>
              <a:rPr lang="en-US" dirty="0" smtClean="0">
                <a:solidFill>
                  <a:srgbClr val="000000"/>
                </a:solidFill>
                <a:cs typeface="Arial" charset="0"/>
              </a:rPr>
              <a:t>Multilayer enhances </a:t>
            </a:r>
            <a:r>
              <a:rPr lang="en-US" i="1" dirty="0" smtClean="0">
                <a:solidFill>
                  <a:srgbClr val="000000"/>
                </a:solidFill>
                <a:cs typeface="Arial" charset="0"/>
              </a:rPr>
              <a:t>H</a:t>
            </a:r>
            <a:r>
              <a:rPr lang="en-US" i="1" baseline="-25000" dirty="0" smtClean="0">
                <a:solidFill>
                  <a:srgbClr val="000000"/>
                </a:solidFill>
                <a:cs typeface="Arial" charset="0"/>
              </a:rPr>
              <a:t>c1</a:t>
            </a:r>
            <a:endParaRPr lang="en-US" dirty="0" smtClean="0">
              <a:solidFill>
                <a:srgbClr val="000000"/>
              </a:solidFill>
              <a:cs typeface="Arial" charset="0"/>
            </a:endParaRPr>
          </a:p>
          <a:p>
            <a:pPr lvl="1" eaLnBrk="0" hangingPunct="0">
              <a:buFont typeface="Wingdings" pitchFamily="2" charset="2"/>
              <a:buChar char="§"/>
              <a:tabLst>
                <a:tab pos="461963" algn="l"/>
              </a:tabLst>
            </a:pPr>
            <a:r>
              <a:rPr lang="en-US" dirty="0" smtClean="0">
                <a:solidFill>
                  <a:srgbClr val="000000"/>
                </a:solidFill>
                <a:cs typeface="Arial" charset="0"/>
              </a:rPr>
              <a:t> The value of the penetration depth of </a:t>
            </a:r>
            <a:r>
              <a:rPr lang="en-US" dirty="0" smtClean="0">
                <a:solidFill>
                  <a:srgbClr val="000000"/>
                </a:solidFill>
              </a:rPr>
              <a:t>MgB</a:t>
            </a:r>
            <a:r>
              <a:rPr lang="en-US" baseline="-25000" dirty="0" smtClean="0">
                <a:solidFill>
                  <a:srgbClr val="000000"/>
                </a:solidFill>
              </a:rPr>
              <a:t>2 </a:t>
            </a:r>
            <a:r>
              <a:rPr lang="en-US" dirty="0" smtClean="0">
                <a:solidFill>
                  <a:srgbClr val="000000"/>
                </a:solidFill>
                <a:cs typeface="Arial" charset="0"/>
              </a:rPr>
              <a:t>remains unresolved: 40 nm or 180 nm?</a:t>
            </a:r>
            <a:endParaRPr lang="en-US" dirty="0">
              <a:solidFill>
                <a:srgbClr val="000000"/>
              </a:solidFill>
              <a:cs typeface="Arial" charset="0"/>
            </a:endParaRPr>
          </a:p>
          <a:p>
            <a:pPr lvl="1" eaLnBrk="0" hangingPunct="0">
              <a:buFont typeface="Wingdings" pitchFamily="2" charset="2"/>
              <a:buChar char="§"/>
              <a:tabLst>
                <a:tab pos="461963" algn="l"/>
              </a:tabLst>
            </a:pPr>
            <a:endParaRPr lang="en-US" dirty="0" smtClean="0">
              <a:solidFill>
                <a:srgbClr val="000000"/>
              </a:solidFill>
              <a:cs typeface="Arial" charset="0"/>
            </a:endParaRPr>
          </a:p>
          <a:p>
            <a:pPr eaLnBrk="0" hangingPunct="0">
              <a:buFont typeface="Arial" charset="0"/>
              <a:buChar char="―"/>
              <a:tabLst>
                <a:tab pos="461963" algn="l"/>
              </a:tabLst>
            </a:pPr>
            <a:r>
              <a:rPr lang="en-US" dirty="0" smtClean="0">
                <a:solidFill>
                  <a:srgbClr val="000000"/>
                </a:solidFill>
              </a:rPr>
              <a:t> MgB</a:t>
            </a:r>
            <a:r>
              <a:rPr lang="en-US" baseline="-25000" dirty="0" smtClean="0">
                <a:solidFill>
                  <a:srgbClr val="000000"/>
                </a:solidFill>
              </a:rPr>
              <a:t>2 </a:t>
            </a:r>
            <a:r>
              <a:rPr lang="en-US" dirty="0" smtClean="0">
                <a:solidFill>
                  <a:srgbClr val="000000"/>
                </a:solidFill>
              </a:rPr>
              <a:t>coating of SRF cavity: </a:t>
            </a:r>
          </a:p>
          <a:p>
            <a:pPr lvl="1" eaLnBrk="0" hangingPunct="0">
              <a:buFont typeface="Wingdings" pitchFamily="2" charset="2"/>
              <a:buChar char="§"/>
              <a:tabLst>
                <a:tab pos="461963" algn="l"/>
              </a:tabLst>
            </a:pPr>
            <a:r>
              <a:rPr lang="en-US" dirty="0" smtClean="0">
                <a:solidFill>
                  <a:srgbClr val="000000"/>
                </a:solidFill>
                <a:cs typeface="Arial" charset="0"/>
              </a:rPr>
              <a:t> Coating of 6 GHz cavity by </a:t>
            </a:r>
            <a:r>
              <a:rPr lang="en-US" i="1" dirty="0" smtClean="0">
                <a:solidFill>
                  <a:srgbClr val="000000"/>
                </a:solidFill>
                <a:cs typeface="Arial" charset="0"/>
              </a:rPr>
              <a:t>in situ </a:t>
            </a:r>
            <a:r>
              <a:rPr lang="en-US" dirty="0" smtClean="0">
                <a:solidFill>
                  <a:srgbClr val="000000"/>
                </a:solidFill>
                <a:cs typeface="Arial" charset="0"/>
              </a:rPr>
              <a:t>processes investigated</a:t>
            </a:r>
          </a:p>
          <a:p>
            <a:pPr lvl="1" eaLnBrk="0" hangingPunct="0">
              <a:buFont typeface="Wingdings" pitchFamily="2" charset="2"/>
              <a:buChar char="§"/>
              <a:tabLst>
                <a:tab pos="461963" algn="l"/>
              </a:tabLst>
            </a:pPr>
            <a:r>
              <a:rPr lang="en-US" dirty="0" smtClean="0">
                <a:solidFill>
                  <a:srgbClr val="000000"/>
                </a:solidFill>
                <a:cs typeface="Arial" charset="0"/>
              </a:rPr>
              <a:t> After many modifications, </a:t>
            </a:r>
            <a:r>
              <a:rPr lang="en-US" dirty="0" smtClean="0">
                <a:solidFill>
                  <a:srgbClr val="000000"/>
                </a:solidFill>
              </a:rPr>
              <a:t>MgB</a:t>
            </a:r>
            <a:r>
              <a:rPr lang="en-US" baseline="-25000" dirty="0" smtClean="0">
                <a:solidFill>
                  <a:srgbClr val="000000"/>
                </a:solidFill>
              </a:rPr>
              <a:t>2 </a:t>
            </a:r>
            <a:r>
              <a:rPr lang="en-US" dirty="0" smtClean="0">
                <a:solidFill>
                  <a:srgbClr val="000000"/>
                </a:solidFill>
                <a:cs typeface="Arial" charset="0"/>
              </a:rPr>
              <a:t>test films with good properties have been produced.</a:t>
            </a:r>
            <a:endParaRPr lang="en-US"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788927" y="84138"/>
            <a:ext cx="5586787" cy="523220"/>
          </a:xfrm>
          <a:prstGeom prst="rect">
            <a:avLst/>
          </a:prstGeom>
          <a:noFill/>
          <a:ln w="9525">
            <a:noFill/>
            <a:miter lim="800000"/>
            <a:headEnd/>
            <a:tailEnd/>
          </a:ln>
        </p:spPr>
        <p:txBody>
          <a:bodyPr wrap="none">
            <a:spAutoFit/>
          </a:bodyPr>
          <a:lstStyle/>
          <a:p>
            <a:pPr algn="ctr" eaLnBrk="0" hangingPunct="0"/>
            <a:r>
              <a:rPr lang="en-US" sz="2800" b="1" dirty="0" smtClean="0">
                <a:solidFill>
                  <a:srgbClr val="000000"/>
                </a:solidFill>
                <a:cs typeface="Arial" charset="0"/>
              </a:rPr>
              <a:t>Epitaxial MgB</a:t>
            </a:r>
            <a:r>
              <a:rPr lang="en-US" sz="2800" b="1" baseline="-25000" dirty="0" smtClean="0">
                <a:solidFill>
                  <a:srgbClr val="000000"/>
                </a:solidFill>
                <a:cs typeface="Arial" charset="0"/>
              </a:rPr>
              <a:t>2</a:t>
            </a:r>
            <a:r>
              <a:rPr lang="en-US" sz="2800" b="1" dirty="0" smtClean="0">
                <a:solidFill>
                  <a:srgbClr val="000000"/>
                </a:solidFill>
                <a:cs typeface="Arial" charset="0"/>
              </a:rPr>
              <a:t> Films by HPCVD</a:t>
            </a:r>
            <a:endParaRPr lang="en-US" sz="2800" dirty="0">
              <a:solidFill>
                <a:srgbClr val="000000"/>
              </a:solidFill>
              <a:cs typeface="Arial" charset="0"/>
            </a:endParaRPr>
          </a:p>
        </p:txBody>
      </p:sp>
      <p:graphicFrame>
        <p:nvGraphicFramePr>
          <p:cNvPr id="1026" name="Object 3"/>
          <p:cNvGraphicFramePr>
            <a:graphicFrameLocks noChangeAspect="1"/>
          </p:cNvGraphicFramePr>
          <p:nvPr/>
        </p:nvGraphicFramePr>
        <p:xfrm>
          <a:off x="0" y="960438"/>
          <a:ext cx="4705350" cy="4185771"/>
        </p:xfrm>
        <a:graphic>
          <a:graphicData uri="http://schemas.openxmlformats.org/presentationml/2006/ole">
            <p:oleObj spid="_x0000_s1032" name="Graph" r:id="rId4" imgW="3539338" imgH="3149194" progId="Origin50.Graph">
              <p:embed/>
            </p:oleObj>
          </a:graphicData>
        </a:graphic>
      </p:graphicFrame>
      <p:sp>
        <p:nvSpPr>
          <p:cNvPr id="1028" name="Rectangle 7"/>
          <p:cNvSpPr>
            <a:spLocks noChangeArrowheads="1"/>
          </p:cNvSpPr>
          <p:nvPr/>
        </p:nvSpPr>
        <p:spPr bwMode="auto">
          <a:xfrm>
            <a:off x="1038225" y="5191125"/>
            <a:ext cx="3211513" cy="336550"/>
          </a:xfrm>
          <a:prstGeom prst="rect">
            <a:avLst/>
          </a:prstGeom>
          <a:noFill/>
          <a:ln w="9525">
            <a:noFill/>
            <a:miter lim="800000"/>
            <a:headEnd/>
            <a:tailEnd/>
          </a:ln>
        </p:spPr>
        <p:txBody>
          <a:bodyPr wrap="none">
            <a:spAutoFit/>
          </a:bodyPr>
          <a:lstStyle/>
          <a:p>
            <a:r>
              <a:rPr lang="en-US" sz="1600" dirty="0">
                <a:solidFill>
                  <a:srgbClr val="0000FF"/>
                </a:solidFill>
                <a:cs typeface="Arial" charset="0"/>
              </a:rPr>
              <a:t>Xi </a:t>
            </a:r>
            <a:r>
              <a:rPr lang="en-US" sz="1600" i="1" dirty="0">
                <a:solidFill>
                  <a:srgbClr val="0000FF"/>
                </a:solidFill>
                <a:cs typeface="Arial" charset="0"/>
              </a:rPr>
              <a:t>et al</a:t>
            </a:r>
            <a:r>
              <a:rPr lang="en-US" sz="1600" dirty="0">
                <a:solidFill>
                  <a:srgbClr val="0000FF"/>
                </a:solidFill>
                <a:cs typeface="Arial" charset="0"/>
              </a:rPr>
              <a:t>, </a:t>
            </a:r>
            <a:r>
              <a:rPr lang="en-US" sz="1600" dirty="0" err="1">
                <a:solidFill>
                  <a:srgbClr val="0000FF"/>
                </a:solidFill>
                <a:cs typeface="Arial" charset="0"/>
              </a:rPr>
              <a:t>Physica</a:t>
            </a:r>
            <a:r>
              <a:rPr lang="en-US" sz="1600" dirty="0">
                <a:solidFill>
                  <a:srgbClr val="0000FF"/>
                </a:solidFill>
                <a:cs typeface="Arial" charset="0"/>
              </a:rPr>
              <a:t> C 456, 22 (2007)</a:t>
            </a:r>
          </a:p>
        </p:txBody>
      </p:sp>
      <p:sp>
        <p:nvSpPr>
          <p:cNvPr id="15" name="Rectangle 7"/>
          <p:cNvSpPr>
            <a:spLocks noChangeArrowheads="1"/>
          </p:cNvSpPr>
          <p:nvPr/>
        </p:nvSpPr>
        <p:spPr bwMode="auto">
          <a:xfrm>
            <a:off x="1038225" y="990600"/>
            <a:ext cx="2786340" cy="338554"/>
          </a:xfrm>
          <a:prstGeom prst="rect">
            <a:avLst/>
          </a:prstGeom>
          <a:noFill/>
          <a:ln w="9525">
            <a:noFill/>
            <a:miter lim="800000"/>
            <a:headEnd/>
            <a:tailEnd/>
          </a:ln>
        </p:spPr>
        <p:txBody>
          <a:bodyPr wrap="none">
            <a:spAutoFit/>
          </a:bodyPr>
          <a:lstStyle/>
          <a:p>
            <a:r>
              <a:rPr lang="en-US" sz="1600" b="1" dirty="0" smtClean="0">
                <a:solidFill>
                  <a:srgbClr val="FF0000"/>
                </a:solidFill>
                <a:cs typeface="Arial" charset="0"/>
              </a:rPr>
              <a:t>Lower Residual Resistivity</a:t>
            </a:r>
            <a:endParaRPr lang="en-US" sz="1600" b="1" dirty="0">
              <a:solidFill>
                <a:srgbClr val="FF0000"/>
              </a:solidFill>
              <a:cs typeface="Arial" charset="0"/>
            </a:endParaRPr>
          </a:p>
        </p:txBody>
      </p:sp>
      <p:pic>
        <p:nvPicPr>
          <p:cNvPr id="3" name="Picture 4"/>
          <p:cNvPicPr>
            <a:picLocks noChangeAspect="1" noChangeArrowheads="1"/>
          </p:cNvPicPr>
          <p:nvPr/>
        </p:nvPicPr>
        <p:blipFill>
          <a:blip r:embed="rId5" cstate="print"/>
          <a:srcRect/>
          <a:stretch>
            <a:fillRect/>
          </a:stretch>
        </p:blipFill>
        <p:spPr bwMode="auto">
          <a:xfrm>
            <a:off x="4669415" y="1562100"/>
            <a:ext cx="3969760" cy="3295650"/>
          </a:xfrm>
          <a:prstGeom prst="rect">
            <a:avLst/>
          </a:prstGeom>
          <a:noFill/>
          <a:ln w="9525">
            <a:noFill/>
            <a:miter lim="800000"/>
            <a:headEnd/>
            <a:tailEnd/>
          </a:ln>
          <a:effectLst/>
        </p:spPr>
      </p:pic>
      <p:sp>
        <p:nvSpPr>
          <p:cNvPr id="18" name="Rectangle 7"/>
          <p:cNvSpPr>
            <a:spLocks noChangeArrowheads="1"/>
          </p:cNvSpPr>
          <p:nvPr/>
        </p:nvSpPr>
        <p:spPr bwMode="auto">
          <a:xfrm>
            <a:off x="5648325" y="990600"/>
            <a:ext cx="2031325" cy="338554"/>
          </a:xfrm>
          <a:prstGeom prst="rect">
            <a:avLst/>
          </a:prstGeom>
          <a:noFill/>
          <a:ln w="9525">
            <a:noFill/>
            <a:miter lim="800000"/>
            <a:headEnd/>
            <a:tailEnd/>
          </a:ln>
        </p:spPr>
        <p:txBody>
          <a:bodyPr wrap="none">
            <a:spAutoFit/>
          </a:bodyPr>
          <a:lstStyle/>
          <a:p>
            <a:r>
              <a:rPr lang="en-US" sz="1600" b="1" dirty="0" smtClean="0">
                <a:solidFill>
                  <a:srgbClr val="FF0000"/>
                </a:solidFill>
                <a:cs typeface="Arial" charset="0"/>
              </a:rPr>
              <a:t>Larger Energy Gap</a:t>
            </a:r>
            <a:endParaRPr lang="en-US" sz="1600" b="1" dirty="0">
              <a:solidFill>
                <a:srgbClr val="FF0000"/>
              </a:solidFill>
              <a:cs typeface="Arial" charset="0"/>
            </a:endParaRPr>
          </a:p>
        </p:txBody>
      </p:sp>
      <p:sp>
        <p:nvSpPr>
          <p:cNvPr id="19" name="Rectangle 7"/>
          <p:cNvSpPr>
            <a:spLocks noChangeArrowheads="1"/>
          </p:cNvSpPr>
          <p:nvPr/>
        </p:nvSpPr>
        <p:spPr bwMode="auto">
          <a:xfrm>
            <a:off x="5143500" y="5191125"/>
            <a:ext cx="3800475" cy="584775"/>
          </a:xfrm>
          <a:prstGeom prst="rect">
            <a:avLst/>
          </a:prstGeom>
          <a:noFill/>
          <a:ln w="9525">
            <a:noFill/>
            <a:miter lim="800000"/>
            <a:headEnd/>
            <a:tailEnd/>
          </a:ln>
        </p:spPr>
        <p:txBody>
          <a:bodyPr wrap="square">
            <a:spAutoFit/>
          </a:bodyPr>
          <a:lstStyle/>
          <a:p>
            <a:r>
              <a:rPr lang="en-US" sz="1600" dirty="0" smtClean="0">
                <a:solidFill>
                  <a:srgbClr val="0000FF"/>
                </a:solidFill>
                <a:cs typeface="Arial" charset="0"/>
              </a:rPr>
              <a:t>Chen </a:t>
            </a:r>
            <a:r>
              <a:rPr lang="en-US" sz="1600" i="1" dirty="0">
                <a:solidFill>
                  <a:srgbClr val="0000FF"/>
                </a:solidFill>
                <a:cs typeface="Arial" charset="0"/>
              </a:rPr>
              <a:t>et al</a:t>
            </a:r>
            <a:r>
              <a:rPr lang="en-US" sz="1600" dirty="0">
                <a:solidFill>
                  <a:srgbClr val="0000FF"/>
                </a:solidFill>
                <a:cs typeface="Arial" charset="0"/>
              </a:rPr>
              <a:t>, </a:t>
            </a:r>
            <a:r>
              <a:rPr lang="en-US" sz="1600" dirty="0" smtClean="0">
                <a:solidFill>
                  <a:srgbClr val="0000FF"/>
                </a:solidFill>
                <a:cs typeface="Arial" charset="0"/>
              </a:rPr>
              <a:t>Nature </a:t>
            </a:r>
            <a:r>
              <a:rPr lang="en-US" sz="1600" dirty="0" err="1" smtClean="0">
                <a:solidFill>
                  <a:srgbClr val="0000FF"/>
                </a:solidFill>
                <a:cs typeface="Arial" charset="0"/>
              </a:rPr>
              <a:t>Commun</a:t>
            </a:r>
            <a:r>
              <a:rPr lang="en-US" sz="1600" dirty="0" smtClean="0">
                <a:solidFill>
                  <a:srgbClr val="0000FF"/>
                </a:solidFill>
                <a:cs typeface="Arial" charset="0"/>
              </a:rPr>
              <a:t>. 3:619 | DOI: 10.1038/ncomms1626</a:t>
            </a:r>
            <a:endParaRPr lang="en-US" sz="1600" dirty="0">
              <a:solidFill>
                <a:srgbClr val="0000FF"/>
              </a:solidFill>
              <a:cs typeface="Arial" charset="0"/>
            </a:endParaRPr>
          </a:p>
        </p:txBody>
      </p:sp>
      <p:sp>
        <p:nvSpPr>
          <p:cNvPr id="20" name="Rectangle 19"/>
          <p:cNvSpPr/>
          <p:nvPr/>
        </p:nvSpPr>
        <p:spPr>
          <a:xfrm>
            <a:off x="5048250" y="1638985"/>
            <a:ext cx="1981200" cy="276999"/>
          </a:xfrm>
          <a:prstGeom prst="rect">
            <a:avLst/>
          </a:prstGeom>
        </p:spPr>
        <p:txBody>
          <a:bodyPr wrap="square">
            <a:spAutoFit/>
          </a:bodyPr>
          <a:lstStyle/>
          <a:p>
            <a:r>
              <a:rPr lang="en-US" sz="1200" b="1" dirty="0" smtClean="0"/>
              <a:t>Theory (</a:t>
            </a:r>
            <a:r>
              <a:rPr lang="en-US" sz="1200" b="1" dirty="0" err="1" smtClean="0"/>
              <a:t>Choi</a:t>
            </a:r>
            <a:r>
              <a:rPr lang="en-US" sz="1200" b="1" dirty="0" smtClean="0"/>
              <a:t> </a:t>
            </a:r>
            <a:r>
              <a:rPr lang="en-US" sz="1200" b="1" i="1" dirty="0" smtClean="0"/>
              <a:t>et al</a:t>
            </a:r>
            <a:r>
              <a:rPr lang="en-US" sz="1200" b="1" dirty="0" smtClean="0"/>
              <a:t>.)</a:t>
            </a:r>
            <a:endParaRPr lang="en-US" sz="1200" b="1" dirty="0"/>
          </a:p>
        </p:txBody>
      </p:sp>
      <p:sp>
        <p:nvSpPr>
          <p:cNvPr id="21" name="Rectangle 20"/>
          <p:cNvSpPr/>
          <p:nvPr/>
        </p:nvSpPr>
        <p:spPr>
          <a:xfrm>
            <a:off x="6438900" y="2934385"/>
            <a:ext cx="1943099" cy="276999"/>
          </a:xfrm>
          <a:prstGeom prst="rect">
            <a:avLst/>
          </a:prstGeom>
        </p:spPr>
        <p:txBody>
          <a:bodyPr wrap="square">
            <a:spAutoFit/>
          </a:bodyPr>
          <a:lstStyle/>
          <a:p>
            <a:r>
              <a:rPr lang="en-US" sz="1200" b="1" dirty="0" smtClean="0"/>
              <a:t>Tunneling spectroscopy</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957263" y="1104900"/>
            <a:ext cx="2828925" cy="339090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5102225" y="1000125"/>
            <a:ext cx="3860800" cy="5410200"/>
          </a:xfrm>
          <a:prstGeom prst="rect">
            <a:avLst/>
          </a:prstGeom>
          <a:noFill/>
          <a:ln w="9525">
            <a:noFill/>
            <a:miter lim="800000"/>
            <a:headEnd/>
            <a:tailEnd/>
          </a:ln>
        </p:spPr>
      </p:pic>
      <p:sp>
        <p:nvSpPr>
          <p:cNvPr id="5" name="Rectangle 4"/>
          <p:cNvSpPr/>
          <p:nvPr/>
        </p:nvSpPr>
        <p:spPr>
          <a:xfrm>
            <a:off x="4876800" y="704850"/>
            <a:ext cx="4133850" cy="59626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390525" y="4991100"/>
            <a:ext cx="4486275" cy="1676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41990" name="Picture 4"/>
          <p:cNvPicPr>
            <a:picLocks noChangeAspect="1" noChangeArrowheads="1"/>
          </p:cNvPicPr>
          <p:nvPr/>
        </p:nvPicPr>
        <p:blipFill>
          <a:blip r:embed="rId4" cstate="print"/>
          <a:srcRect/>
          <a:stretch>
            <a:fillRect/>
          </a:stretch>
        </p:blipFill>
        <p:spPr bwMode="auto">
          <a:xfrm>
            <a:off x="493713" y="5019675"/>
            <a:ext cx="4516437" cy="1643063"/>
          </a:xfrm>
          <a:prstGeom prst="rect">
            <a:avLst/>
          </a:prstGeom>
          <a:noFill/>
          <a:ln w="9525">
            <a:noFill/>
            <a:miter lim="800000"/>
            <a:headEnd/>
            <a:tailEnd/>
          </a:ln>
        </p:spPr>
      </p:pic>
      <p:sp>
        <p:nvSpPr>
          <p:cNvPr id="8" name="Rectangle 7"/>
          <p:cNvSpPr/>
          <p:nvPr/>
        </p:nvSpPr>
        <p:spPr>
          <a:xfrm>
            <a:off x="2095501" y="5591175"/>
            <a:ext cx="2819400" cy="257175"/>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992" name="Rectangle 11"/>
          <p:cNvSpPr>
            <a:spLocks noChangeArrowheads="1"/>
          </p:cNvSpPr>
          <p:nvPr/>
        </p:nvSpPr>
        <p:spPr bwMode="auto">
          <a:xfrm>
            <a:off x="5486400" y="733425"/>
            <a:ext cx="2924175" cy="333375"/>
          </a:xfrm>
          <a:prstGeom prst="rect">
            <a:avLst/>
          </a:prstGeom>
          <a:noFill/>
          <a:ln w="12700">
            <a:noFill/>
            <a:miter lim="800000"/>
            <a:headEnd/>
            <a:tailEnd/>
          </a:ln>
        </p:spPr>
        <p:txBody>
          <a:bodyPr lIns="90487" tIns="44450" rIns="90487" bIns="44450" anchor="ctr"/>
          <a:lstStyle/>
          <a:p>
            <a:pPr algn="ctr"/>
            <a:r>
              <a:rPr lang="en-US" sz="1400" b="1">
                <a:solidFill>
                  <a:srgbClr val="FF0000"/>
                </a:solidFill>
              </a:rPr>
              <a:t>Single Crystal, Magnetization</a:t>
            </a:r>
          </a:p>
        </p:txBody>
      </p:sp>
      <p:sp>
        <p:nvSpPr>
          <p:cNvPr id="10" name="Rectangle 9"/>
          <p:cNvSpPr/>
          <p:nvPr/>
        </p:nvSpPr>
        <p:spPr>
          <a:xfrm>
            <a:off x="390525" y="685800"/>
            <a:ext cx="4200525" cy="40862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994" name="Rectangle 11"/>
          <p:cNvSpPr>
            <a:spLocks noChangeArrowheads="1"/>
          </p:cNvSpPr>
          <p:nvPr/>
        </p:nvSpPr>
        <p:spPr bwMode="auto">
          <a:xfrm>
            <a:off x="1085850" y="809625"/>
            <a:ext cx="2924175" cy="333375"/>
          </a:xfrm>
          <a:prstGeom prst="rect">
            <a:avLst/>
          </a:prstGeom>
          <a:noFill/>
          <a:ln w="12700">
            <a:noFill/>
            <a:miter lim="800000"/>
            <a:headEnd/>
            <a:tailEnd/>
          </a:ln>
        </p:spPr>
        <p:txBody>
          <a:bodyPr lIns="90487" tIns="44450" rIns="90487" bIns="44450" anchor="ctr"/>
          <a:lstStyle/>
          <a:p>
            <a:pPr algn="ctr"/>
            <a:r>
              <a:rPr lang="en-US" sz="1400" b="1">
                <a:solidFill>
                  <a:srgbClr val="FF0000"/>
                </a:solidFill>
              </a:rPr>
              <a:t>Powder, Specific Heat</a:t>
            </a:r>
          </a:p>
        </p:txBody>
      </p:sp>
      <p:cxnSp>
        <p:nvCxnSpPr>
          <p:cNvPr id="13" name="Straight Arrow Connector 12"/>
          <p:cNvCxnSpPr/>
          <p:nvPr/>
        </p:nvCxnSpPr>
        <p:spPr>
          <a:xfrm>
            <a:off x="1028700" y="1419225"/>
            <a:ext cx="371475" cy="1588"/>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41996" name="Text Box 3"/>
          <p:cNvSpPr txBox="1">
            <a:spLocks noChangeArrowheads="1"/>
          </p:cNvSpPr>
          <p:nvPr/>
        </p:nvSpPr>
        <p:spPr bwMode="auto">
          <a:xfrm>
            <a:off x="969963" y="104775"/>
            <a:ext cx="7243762" cy="523875"/>
          </a:xfrm>
          <a:prstGeom prst="rect">
            <a:avLst/>
          </a:prstGeom>
          <a:noFill/>
          <a:ln w="9525">
            <a:noFill/>
            <a:miter lim="800000"/>
            <a:headEnd/>
            <a:tailEnd/>
          </a:ln>
        </p:spPr>
        <p:txBody>
          <a:bodyPr wrap="none">
            <a:spAutoFit/>
          </a:bodyPr>
          <a:lstStyle/>
          <a:p>
            <a:pPr algn="ctr" eaLnBrk="0" hangingPunct="0"/>
            <a:r>
              <a:rPr lang="en-US" sz="2800" b="1">
                <a:solidFill>
                  <a:srgbClr val="000000"/>
                </a:solidFill>
                <a:cs typeface="Arial" charset="0"/>
              </a:rPr>
              <a:t>Experimental Measurement of </a:t>
            </a:r>
            <a:r>
              <a:rPr lang="en-US" altLang="zh-CN" sz="2800" b="1" i="1">
                <a:solidFill>
                  <a:srgbClr val="000000"/>
                </a:solidFill>
                <a:cs typeface="Arial" charset="0"/>
              </a:rPr>
              <a:t>H</a:t>
            </a:r>
            <a:r>
              <a:rPr lang="en-US" altLang="zh-CN" sz="2800" b="1" i="1" baseline="-25000">
                <a:solidFill>
                  <a:srgbClr val="000000"/>
                </a:solidFill>
                <a:cs typeface="Arial" charset="0"/>
              </a:rPr>
              <a:t>c</a:t>
            </a:r>
            <a:r>
              <a:rPr lang="en-US" sz="2800" b="1">
                <a:solidFill>
                  <a:srgbClr val="000000"/>
                </a:solidFill>
                <a:cs typeface="Arial" charset="0"/>
              </a:rPr>
              <a:t> of MgB</a:t>
            </a:r>
            <a:r>
              <a:rPr lang="en-US" sz="2800" b="1" baseline="-25000">
                <a:solidFill>
                  <a:srgbClr val="000000"/>
                </a:solidFill>
                <a:cs typeface="Arial" charset="0"/>
              </a:rPr>
              <a:t>2</a:t>
            </a:r>
            <a:endParaRPr lang="en-US" sz="2800">
              <a:solidFill>
                <a:srgbClr val="000000"/>
              </a:solidFill>
              <a:cs typeface="Arial" charset="0"/>
            </a:endParaRPr>
          </a:p>
        </p:txBody>
      </p:sp>
      <p:sp>
        <p:nvSpPr>
          <p:cNvPr id="41997" name="Rectangle 7"/>
          <p:cNvSpPr>
            <a:spLocks noChangeArrowheads="1"/>
          </p:cNvSpPr>
          <p:nvPr/>
        </p:nvSpPr>
        <p:spPr bwMode="auto">
          <a:xfrm>
            <a:off x="5437188" y="6321425"/>
            <a:ext cx="3506787" cy="307975"/>
          </a:xfrm>
          <a:prstGeom prst="rect">
            <a:avLst/>
          </a:prstGeom>
          <a:noFill/>
          <a:ln w="9525">
            <a:noFill/>
            <a:miter lim="800000"/>
            <a:headEnd/>
            <a:tailEnd/>
          </a:ln>
        </p:spPr>
        <p:txBody>
          <a:bodyPr wrap="none">
            <a:spAutoFit/>
          </a:bodyPr>
          <a:lstStyle/>
          <a:p>
            <a:r>
              <a:rPr lang="en-US" sz="1400" dirty="0" err="1">
                <a:solidFill>
                  <a:srgbClr val="0000FF"/>
                </a:solidFill>
                <a:cs typeface="Arial" charset="0"/>
              </a:rPr>
              <a:t>Zehetmayer</a:t>
            </a:r>
            <a:r>
              <a:rPr lang="en-US" sz="1400" dirty="0">
                <a:solidFill>
                  <a:srgbClr val="0000FF"/>
                </a:solidFill>
                <a:cs typeface="Arial" charset="0"/>
              </a:rPr>
              <a:t> </a:t>
            </a:r>
            <a:r>
              <a:rPr lang="en-US" sz="1400" i="1" dirty="0">
                <a:solidFill>
                  <a:srgbClr val="0000FF"/>
                </a:solidFill>
                <a:cs typeface="Arial" charset="0"/>
              </a:rPr>
              <a:t>et al</a:t>
            </a:r>
            <a:r>
              <a:rPr lang="en-US" sz="1400" dirty="0">
                <a:solidFill>
                  <a:srgbClr val="0000FF"/>
                </a:solidFill>
                <a:cs typeface="Arial" charset="0"/>
              </a:rPr>
              <a:t>, PRB 66, 052505 (2002)</a:t>
            </a:r>
          </a:p>
        </p:txBody>
      </p:sp>
      <p:sp>
        <p:nvSpPr>
          <p:cNvPr id="41998" name="Rectangle 7"/>
          <p:cNvSpPr>
            <a:spLocks noChangeArrowheads="1"/>
          </p:cNvSpPr>
          <p:nvPr/>
        </p:nvSpPr>
        <p:spPr bwMode="auto">
          <a:xfrm>
            <a:off x="1417638" y="4454525"/>
            <a:ext cx="3190875" cy="307975"/>
          </a:xfrm>
          <a:prstGeom prst="rect">
            <a:avLst/>
          </a:prstGeom>
          <a:noFill/>
          <a:ln w="9525">
            <a:noFill/>
            <a:miter lim="800000"/>
            <a:headEnd/>
            <a:tailEnd/>
          </a:ln>
        </p:spPr>
        <p:txBody>
          <a:bodyPr wrap="none">
            <a:spAutoFit/>
          </a:bodyPr>
          <a:lstStyle/>
          <a:p>
            <a:r>
              <a:rPr lang="en-US" sz="1400">
                <a:solidFill>
                  <a:srgbClr val="0000FF"/>
                </a:solidFill>
                <a:cs typeface="Arial" charset="0"/>
              </a:rPr>
              <a:t>Bouquet </a:t>
            </a:r>
            <a:r>
              <a:rPr lang="en-US" sz="1400" i="1">
                <a:solidFill>
                  <a:srgbClr val="0000FF"/>
                </a:solidFill>
                <a:cs typeface="Arial" charset="0"/>
              </a:rPr>
              <a:t>et al</a:t>
            </a:r>
            <a:r>
              <a:rPr lang="en-US" sz="1400">
                <a:solidFill>
                  <a:srgbClr val="0000FF"/>
                </a:solidFill>
                <a:cs typeface="Arial" charset="0"/>
              </a:rPr>
              <a:t>, PRL 87, 047001 (2001)</a:t>
            </a:r>
          </a:p>
        </p:txBody>
      </p:sp>
      <p:cxnSp>
        <p:nvCxnSpPr>
          <p:cNvPr id="15" name="Straight Arrow Connector 14"/>
          <p:cNvCxnSpPr/>
          <p:nvPr/>
        </p:nvCxnSpPr>
        <p:spPr>
          <a:xfrm rot="5400000">
            <a:off x="5514182" y="3429794"/>
            <a:ext cx="315913" cy="219075"/>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620125" y="2781300"/>
            <a:ext cx="371475" cy="1588"/>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Text Box 3"/>
          <p:cNvSpPr txBox="1">
            <a:spLocks noChangeArrowheads="1"/>
          </p:cNvSpPr>
          <p:nvPr/>
        </p:nvSpPr>
        <p:spPr bwMode="auto">
          <a:xfrm>
            <a:off x="1850553" y="47625"/>
            <a:ext cx="5482591" cy="523220"/>
          </a:xfrm>
          <a:prstGeom prst="rect">
            <a:avLst/>
          </a:prstGeom>
          <a:noFill/>
          <a:ln w="9525">
            <a:noFill/>
            <a:miter lim="800000"/>
            <a:headEnd/>
            <a:tailEnd/>
          </a:ln>
        </p:spPr>
        <p:txBody>
          <a:bodyPr wrap="none">
            <a:spAutoFit/>
          </a:bodyPr>
          <a:lstStyle/>
          <a:p>
            <a:pPr algn="ctr" eaLnBrk="0" hangingPunct="0"/>
            <a:r>
              <a:rPr lang="en-US" sz="2800" b="1" dirty="0" smtClean="0">
                <a:cs typeface="Arial" charset="0"/>
              </a:rPr>
              <a:t>Enhancing</a:t>
            </a:r>
            <a:r>
              <a:rPr lang="en-US" altLang="zh-CN" sz="2800" b="1" dirty="0" smtClean="0">
                <a:cs typeface="Arial" charset="0"/>
              </a:rPr>
              <a:t> </a:t>
            </a:r>
            <a:r>
              <a:rPr lang="en-US" altLang="zh-CN" sz="2800" b="1" i="1" dirty="0" smtClean="0">
                <a:cs typeface="Arial" charset="0"/>
              </a:rPr>
              <a:t>B</a:t>
            </a:r>
            <a:r>
              <a:rPr lang="en-US" altLang="zh-CN" sz="2800" b="1" i="1" baseline="-25000" dirty="0" smtClean="0">
                <a:cs typeface="Arial" charset="0"/>
              </a:rPr>
              <a:t>c1</a:t>
            </a:r>
            <a:r>
              <a:rPr lang="en-US" sz="2800" b="1" dirty="0" smtClean="0">
                <a:cs typeface="Arial" charset="0"/>
              </a:rPr>
              <a:t> </a:t>
            </a:r>
            <a:r>
              <a:rPr lang="en-US" altLang="zh-CN" sz="2800" b="1" dirty="0" smtClean="0">
                <a:cs typeface="Arial" charset="0"/>
              </a:rPr>
              <a:t>by </a:t>
            </a:r>
            <a:r>
              <a:rPr lang="en-US" altLang="zh-CN" sz="2800" b="1" dirty="0" err="1" smtClean="0">
                <a:cs typeface="Arial" charset="0"/>
              </a:rPr>
              <a:t>Multilayering</a:t>
            </a:r>
            <a:endParaRPr lang="en-US" sz="2800" dirty="0">
              <a:cs typeface="Arial" charset="0"/>
            </a:endParaRPr>
          </a:p>
        </p:txBody>
      </p:sp>
      <p:sp>
        <p:nvSpPr>
          <p:cNvPr id="13" name="Text Box 10"/>
          <p:cNvSpPr txBox="1">
            <a:spLocks noChangeArrowheads="1"/>
          </p:cNvSpPr>
          <p:nvPr/>
        </p:nvSpPr>
        <p:spPr bwMode="auto">
          <a:xfrm>
            <a:off x="723900" y="1003300"/>
            <a:ext cx="3686175" cy="4339650"/>
          </a:xfrm>
          <a:prstGeom prst="rect">
            <a:avLst/>
          </a:prstGeom>
          <a:noFill/>
          <a:ln w="9525">
            <a:noFill/>
            <a:miter lim="800000"/>
            <a:headEnd/>
            <a:tailEnd/>
          </a:ln>
        </p:spPr>
        <p:txBody>
          <a:bodyPr wrap="square">
            <a:spAutoFit/>
          </a:bodyPr>
          <a:lstStyle/>
          <a:p>
            <a:pPr>
              <a:buFont typeface="Arial" pitchFamily="34" charset="0"/>
              <a:buChar char="•"/>
            </a:pPr>
            <a:r>
              <a:rPr lang="en-US" dirty="0" smtClean="0"/>
              <a:t> When vortices enter the superconductor, their motion driven by the RF field  can contribution to RF loss.</a:t>
            </a:r>
          </a:p>
          <a:p>
            <a:pPr>
              <a:buFont typeface="Arial" pitchFamily="34" charset="0"/>
              <a:buChar char="•"/>
            </a:pPr>
            <a:endParaRPr lang="en-US" dirty="0" smtClean="0"/>
          </a:p>
          <a:p>
            <a:pPr>
              <a:buFont typeface="Arial" pitchFamily="34" charset="0"/>
              <a:buChar char="•"/>
            </a:pPr>
            <a:r>
              <a:rPr lang="en-US" dirty="0" smtClean="0"/>
              <a:t> When film thickness </a:t>
            </a:r>
            <a:r>
              <a:rPr lang="en-US" i="1" dirty="0" smtClean="0"/>
              <a:t>d &lt; </a:t>
            </a:r>
            <a:r>
              <a:rPr lang="el-GR" i="1" dirty="0" smtClean="0"/>
              <a:t>λ</a:t>
            </a:r>
            <a:r>
              <a:rPr lang="en-US" dirty="0" smtClean="0"/>
              <a:t>, </a:t>
            </a:r>
            <a:r>
              <a:rPr lang="en-US" i="1" dirty="0" smtClean="0"/>
              <a:t>B</a:t>
            </a:r>
            <a:r>
              <a:rPr lang="en-US" i="1" baseline="-25000" dirty="0" smtClean="0"/>
              <a:t>c1 </a:t>
            </a:r>
            <a:r>
              <a:rPr lang="en-US" dirty="0" smtClean="0"/>
              <a:t>is larger than the bulk </a:t>
            </a:r>
            <a:r>
              <a:rPr lang="en-US" i="1" dirty="0" smtClean="0"/>
              <a:t>B</a:t>
            </a:r>
            <a:r>
              <a:rPr lang="en-US" i="1" baseline="-25000" dirty="0" smtClean="0"/>
              <a:t>c1</a:t>
            </a:r>
          </a:p>
          <a:p>
            <a:pPr>
              <a:buFont typeface="Arial" pitchFamily="34" charset="0"/>
              <a:buChar char="•"/>
            </a:pPr>
            <a:endParaRPr lang="en-US" b="1" i="1" baseline="-25000" dirty="0" smtClean="0">
              <a:solidFill>
                <a:srgbClr val="000000"/>
              </a:solidFill>
            </a:endParaRPr>
          </a:p>
          <a:p>
            <a:pPr>
              <a:buFont typeface="Arial" pitchFamily="34" charset="0"/>
              <a:buChar char="•"/>
            </a:pPr>
            <a:endParaRPr lang="en-US" b="1" i="1" baseline="-25000" dirty="0" smtClean="0">
              <a:solidFill>
                <a:srgbClr val="000000"/>
              </a:solidFill>
            </a:endParaRPr>
          </a:p>
          <a:p>
            <a:r>
              <a:rPr lang="en-US" b="1" i="1" dirty="0" smtClean="0">
                <a:solidFill>
                  <a:srgbClr val="000000"/>
                </a:solidFill>
              </a:rPr>
              <a:t>      </a:t>
            </a:r>
            <a:r>
              <a:rPr lang="en-US" i="1" dirty="0" smtClean="0"/>
              <a:t>B</a:t>
            </a:r>
            <a:r>
              <a:rPr lang="en-US" i="1" baseline="-25000" dirty="0" smtClean="0"/>
              <a:t>c1</a:t>
            </a:r>
            <a:r>
              <a:rPr lang="en-US" dirty="0" smtClean="0">
                <a:solidFill>
                  <a:srgbClr val="000000"/>
                </a:solidFill>
              </a:rPr>
              <a:t> </a:t>
            </a:r>
            <a:r>
              <a:rPr lang="en-US" dirty="0">
                <a:solidFill>
                  <a:srgbClr val="000000"/>
                </a:solidFill>
              </a:rPr>
              <a:t>= </a:t>
            </a:r>
            <a:r>
              <a:rPr lang="en-US" dirty="0" smtClean="0">
                <a:solidFill>
                  <a:srgbClr val="000000"/>
                </a:solidFill>
              </a:rPr>
              <a:t>(2</a:t>
            </a:r>
            <a:r>
              <a:rPr lang="en-US" i="1" dirty="0" smtClean="0">
                <a:solidFill>
                  <a:srgbClr val="000000"/>
                </a:solidFill>
                <a:latin typeface="Symbol" pitchFamily="18" charset="2"/>
                <a:cs typeface="Arial" charset="0"/>
              </a:rPr>
              <a:t>f</a:t>
            </a:r>
            <a:r>
              <a:rPr lang="en-US" i="1" baseline="-25000" dirty="0" smtClean="0">
                <a:solidFill>
                  <a:srgbClr val="000000"/>
                </a:solidFill>
                <a:cs typeface="Arial" charset="0"/>
              </a:rPr>
              <a:t>0</a:t>
            </a:r>
            <a:r>
              <a:rPr lang="en-US" dirty="0" smtClean="0">
                <a:solidFill>
                  <a:srgbClr val="000000"/>
                </a:solidFill>
                <a:cs typeface="Arial" charset="0"/>
              </a:rPr>
              <a:t>/</a:t>
            </a:r>
            <a:r>
              <a:rPr lang="el-GR" i="1" dirty="0" smtClean="0">
                <a:solidFill>
                  <a:srgbClr val="000000"/>
                </a:solidFill>
                <a:cs typeface="Arial" charset="0"/>
              </a:rPr>
              <a:t>π</a:t>
            </a:r>
            <a:r>
              <a:rPr lang="en-US" i="1" dirty="0" smtClean="0">
                <a:solidFill>
                  <a:srgbClr val="000000"/>
                </a:solidFill>
                <a:cs typeface="Arial" charset="0"/>
              </a:rPr>
              <a:t>d</a:t>
            </a:r>
            <a:r>
              <a:rPr lang="en-US" i="1" baseline="30000" dirty="0" smtClean="0">
                <a:solidFill>
                  <a:srgbClr val="000000"/>
                </a:solidFill>
                <a:cs typeface="Arial" charset="0"/>
              </a:rPr>
              <a:t>2</a:t>
            </a:r>
            <a:r>
              <a:rPr lang="en-US" dirty="0" smtClean="0">
                <a:solidFill>
                  <a:srgbClr val="000000"/>
                </a:solidFill>
                <a:cs typeface="Arial" charset="0"/>
              </a:rPr>
              <a:t>)[</a:t>
            </a:r>
            <a:r>
              <a:rPr lang="en-US" dirty="0" err="1" smtClean="0">
                <a:solidFill>
                  <a:srgbClr val="000000"/>
                </a:solidFill>
                <a:cs typeface="Arial" charset="0"/>
              </a:rPr>
              <a:t>ln</a:t>
            </a:r>
            <a:r>
              <a:rPr lang="en-US" dirty="0" smtClean="0">
                <a:solidFill>
                  <a:srgbClr val="000000"/>
                </a:solidFill>
                <a:cs typeface="Arial" charset="0"/>
              </a:rPr>
              <a:t>(d/</a:t>
            </a:r>
            <a:r>
              <a:rPr lang="el-GR" dirty="0" smtClean="0">
                <a:solidFill>
                  <a:srgbClr val="000000"/>
                </a:solidFill>
                <a:cs typeface="Arial" charset="0"/>
              </a:rPr>
              <a:t>ξ</a:t>
            </a:r>
            <a:r>
              <a:rPr lang="en-US" dirty="0" smtClean="0">
                <a:solidFill>
                  <a:srgbClr val="000000"/>
                </a:solidFill>
                <a:cs typeface="Arial" charset="0"/>
              </a:rPr>
              <a:t>)]</a:t>
            </a:r>
            <a:endParaRPr lang="en-US" dirty="0" smtClean="0"/>
          </a:p>
          <a:p>
            <a:endParaRPr lang="en-US" dirty="0"/>
          </a:p>
          <a:p>
            <a:pPr>
              <a:buFont typeface="Arial" pitchFamily="34" charset="0"/>
              <a:buChar char="•"/>
            </a:pPr>
            <a:r>
              <a:rPr lang="en-US" dirty="0" smtClean="0"/>
              <a:t> Vortex entrance field an be enhanced by coating a superconducting cavity with several thin film superconductors with </a:t>
            </a:r>
            <a:r>
              <a:rPr lang="en-US" i="1" dirty="0" smtClean="0"/>
              <a:t>d &lt; </a:t>
            </a:r>
            <a:r>
              <a:rPr lang="el-GR" i="1" dirty="0" smtClean="0"/>
              <a:t>λ</a:t>
            </a:r>
            <a:r>
              <a:rPr lang="en-US" dirty="0" smtClean="0"/>
              <a:t>. </a:t>
            </a:r>
          </a:p>
        </p:txBody>
      </p:sp>
      <p:sp>
        <p:nvSpPr>
          <p:cNvPr id="5" name="Rectangle 7"/>
          <p:cNvSpPr>
            <a:spLocks noChangeArrowheads="1"/>
          </p:cNvSpPr>
          <p:nvPr/>
        </p:nvSpPr>
        <p:spPr bwMode="auto">
          <a:xfrm>
            <a:off x="1389063" y="5883275"/>
            <a:ext cx="2919132" cy="307777"/>
          </a:xfrm>
          <a:prstGeom prst="rect">
            <a:avLst/>
          </a:prstGeom>
          <a:noFill/>
          <a:ln w="9525">
            <a:noFill/>
            <a:miter lim="800000"/>
            <a:headEnd/>
            <a:tailEnd/>
          </a:ln>
        </p:spPr>
        <p:txBody>
          <a:bodyPr wrap="none">
            <a:spAutoFit/>
          </a:bodyPr>
          <a:lstStyle/>
          <a:p>
            <a:r>
              <a:rPr lang="en-US" sz="1400" b="1" dirty="0" err="1" smtClean="0">
                <a:solidFill>
                  <a:srgbClr val="0000FF"/>
                </a:solidFill>
                <a:cs typeface="Arial" charset="0"/>
              </a:rPr>
              <a:t>Gurevich</a:t>
            </a:r>
            <a:r>
              <a:rPr lang="en-US" sz="1400" b="1" dirty="0" smtClean="0">
                <a:solidFill>
                  <a:srgbClr val="0000FF"/>
                </a:solidFill>
                <a:cs typeface="Arial" charset="0"/>
              </a:rPr>
              <a:t>, </a:t>
            </a:r>
            <a:r>
              <a:rPr lang="en-US" sz="1400" b="1" i="1" dirty="0" smtClean="0">
                <a:solidFill>
                  <a:srgbClr val="0000FF"/>
                </a:solidFill>
                <a:cs typeface="Arial" charset="0"/>
              </a:rPr>
              <a:t>APL</a:t>
            </a:r>
            <a:r>
              <a:rPr lang="en-US" sz="1400" b="1" dirty="0" smtClean="0">
                <a:solidFill>
                  <a:srgbClr val="0000FF"/>
                </a:solidFill>
                <a:cs typeface="Arial" charset="0"/>
              </a:rPr>
              <a:t> 88, 012511 </a:t>
            </a:r>
            <a:r>
              <a:rPr lang="en-US" sz="1400" b="1" dirty="0">
                <a:solidFill>
                  <a:srgbClr val="0000FF"/>
                </a:solidFill>
                <a:cs typeface="Arial" charset="0"/>
              </a:rPr>
              <a:t>(</a:t>
            </a:r>
            <a:r>
              <a:rPr lang="en-US" sz="1400" b="1" dirty="0" smtClean="0">
                <a:solidFill>
                  <a:srgbClr val="0000FF"/>
                </a:solidFill>
                <a:cs typeface="Arial" charset="0"/>
              </a:rPr>
              <a:t>2006)</a:t>
            </a:r>
            <a:endParaRPr lang="en-US" sz="1400" b="1" dirty="0">
              <a:solidFill>
                <a:srgbClr val="0000FF"/>
              </a:solidFill>
              <a:cs typeface="Arial" charset="0"/>
            </a:endParaRPr>
          </a:p>
        </p:txBody>
      </p:sp>
      <p:pic>
        <p:nvPicPr>
          <p:cNvPr id="168962" name="Picture 2"/>
          <p:cNvPicPr>
            <a:picLocks noChangeAspect="1" noChangeArrowheads="1"/>
          </p:cNvPicPr>
          <p:nvPr/>
        </p:nvPicPr>
        <p:blipFill>
          <a:blip r:embed="rId4" cstate="print"/>
          <a:srcRect/>
          <a:stretch>
            <a:fillRect/>
          </a:stretch>
        </p:blipFill>
        <p:spPr bwMode="auto">
          <a:xfrm>
            <a:off x="4686300" y="3676715"/>
            <a:ext cx="4019550" cy="3181285"/>
          </a:xfrm>
          <a:prstGeom prst="rect">
            <a:avLst/>
          </a:prstGeom>
          <a:noFill/>
          <a:ln w="9525">
            <a:noFill/>
            <a:miter lim="800000"/>
            <a:headEnd/>
            <a:tailEnd/>
          </a:ln>
          <a:effectLst/>
        </p:spPr>
      </p:pic>
      <p:graphicFrame>
        <p:nvGraphicFramePr>
          <p:cNvPr id="11265" name="Object 5"/>
          <p:cNvGraphicFramePr>
            <a:graphicFrameLocks noChangeAspect="1"/>
          </p:cNvGraphicFramePr>
          <p:nvPr/>
        </p:nvGraphicFramePr>
        <p:xfrm>
          <a:off x="4686301" y="539549"/>
          <a:ext cx="4400550" cy="3110114"/>
        </p:xfrm>
        <a:graphic>
          <a:graphicData uri="http://schemas.openxmlformats.org/presentationml/2006/ole">
            <p:oleObj spid="_x0000_s11271" name="Graph" r:id="rId5" imgW="4276954" imgH="3022397" progId="Origin50.Graph">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09800" y="133350"/>
            <a:ext cx="52498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r>
              <a:rPr lang="en-US" sz="2800" b="1" smtClean="0">
                <a:solidFill>
                  <a:srgbClr val="000000"/>
                </a:solidFill>
              </a:rPr>
              <a:t>Keys to Growth of MgB</a:t>
            </a:r>
            <a:r>
              <a:rPr lang="en-US" sz="2800" b="1" baseline="-25000" smtClean="0">
                <a:solidFill>
                  <a:srgbClr val="000000"/>
                </a:solidFill>
              </a:rPr>
              <a:t>2 </a:t>
            </a:r>
            <a:r>
              <a:rPr lang="en-US" sz="2800" b="1" smtClean="0">
                <a:solidFill>
                  <a:srgbClr val="000000"/>
                </a:solidFill>
              </a:rPr>
              <a:t>Films</a:t>
            </a:r>
          </a:p>
        </p:txBody>
      </p:sp>
      <p:sp>
        <p:nvSpPr>
          <p:cNvPr id="46083" name="Text Box 3"/>
          <p:cNvSpPr txBox="1">
            <a:spLocks noChangeArrowheads="1"/>
          </p:cNvSpPr>
          <p:nvPr/>
        </p:nvSpPr>
        <p:spPr bwMode="auto">
          <a:xfrm>
            <a:off x="5295900" y="1057275"/>
            <a:ext cx="3390900" cy="4257675"/>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tabLst>
                <a:tab pos="461963" algn="l"/>
              </a:tabLst>
              <a:defRPr>
                <a:solidFill>
                  <a:schemeClr val="tx1"/>
                </a:solidFill>
                <a:latin typeface="Arial" charset="0"/>
                <a:ea typeface="SimSun" pitchFamily="2" charset="-122"/>
              </a:defRPr>
            </a:lvl1pPr>
            <a:lvl2pPr eaLnBrk="0" hangingPunct="0">
              <a:tabLst>
                <a:tab pos="461963" algn="l"/>
              </a:tabLst>
              <a:defRPr>
                <a:solidFill>
                  <a:schemeClr val="tx1"/>
                </a:solidFill>
                <a:latin typeface="Arial" charset="0"/>
                <a:ea typeface="SimSun" pitchFamily="2" charset="-122"/>
              </a:defRPr>
            </a:lvl2pPr>
            <a:lvl3pPr marL="1143000" indent="-228600" eaLnBrk="0" hangingPunct="0">
              <a:tabLst>
                <a:tab pos="461963" algn="l"/>
              </a:tabLst>
              <a:defRPr>
                <a:solidFill>
                  <a:schemeClr val="tx1"/>
                </a:solidFill>
                <a:latin typeface="Arial" charset="0"/>
                <a:ea typeface="SimSun" pitchFamily="2" charset="-122"/>
              </a:defRPr>
            </a:lvl3pPr>
            <a:lvl4pPr marL="1600200" indent="-228600" eaLnBrk="0" hangingPunct="0">
              <a:tabLst>
                <a:tab pos="461963" algn="l"/>
              </a:tabLst>
              <a:defRPr>
                <a:solidFill>
                  <a:schemeClr val="tx1"/>
                </a:solidFill>
                <a:latin typeface="Arial" charset="0"/>
                <a:ea typeface="SimSun" pitchFamily="2" charset="-122"/>
              </a:defRPr>
            </a:lvl4pPr>
            <a:lvl5pPr marL="2057400" indent="-228600" eaLnBrk="0" hangingPunct="0">
              <a:tabLst>
                <a:tab pos="461963" algn="l"/>
              </a:tabLst>
              <a:defRPr>
                <a:solidFill>
                  <a:schemeClr val="tx1"/>
                </a:solidFill>
                <a:latin typeface="Arial" charset="0"/>
                <a:ea typeface="SimSun" pitchFamily="2" charset="-122"/>
              </a:defRPr>
            </a:lvl5pPr>
            <a:lvl6pPr marL="2514600" indent="-228600" eaLnBrk="0" fontAlgn="base" hangingPunct="0">
              <a:spcBef>
                <a:spcPct val="0"/>
              </a:spcBef>
              <a:spcAft>
                <a:spcPct val="0"/>
              </a:spcAft>
              <a:tabLst>
                <a:tab pos="461963" algn="l"/>
              </a:tabLst>
              <a:defRPr>
                <a:solidFill>
                  <a:schemeClr val="tx1"/>
                </a:solidFill>
                <a:latin typeface="Arial" charset="0"/>
                <a:ea typeface="SimSun" pitchFamily="2" charset="-122"/>
              </a:defRPr>
            </a:lvl6pPr>
            <a:lvl7pPr marL="2971800" indent="-228600" eaLnBrk="0" fontAlgn="base" hangingPunct="0">
              <a:spcBef>
                <a:spcPct val="0"/>
              </a:spcBef>
              <a:spcAft>
                <a:spcPct val="0"/>
              </a:spcAft>
              <a:tabLst>
                <a:tab pos="461963" algn="l"/>
              </a:tabLst>
              <a:defRPr>
                <a:solidFill>
                  <a:schemeClr val="tx1"/>
                </a:solidFill>
                <a:latin typeface="Arial" charset="0"/>
                <a:ea typeface="SimSun" pitchFamily="2" charset="-122"/>
              </a:defRPr>
            </a:lvl7pPr>
            <a:lvl8pPr marL="3429000" indent="-228600" eaLnBrk="0" fontAlgn="base" hangingPunct="0">
              <a:spcBef>
                <a:spcPct val="0"/>
              </a:spcBef>
              <a:spcAft>
                <a:spcPct val="0"/>
              </a:spcAft>
              <a:tabLst>
                <a:tab pos="461963" algn="l"/>
              </a:tabLst>
              <a:defRPr>
                <a:solidFill>
                  <a:schemeClr val="tx1"/>
                </a:solidFill>
                <a:latin typeface="Arial" charset="0"/>
                <a:ea typeface="SimSun" pitchFamily="2" charset="-122"/>
              </a:defRPr>
            </a:lvl8pPr>
            <a:lvl9pPr marL="3886200" indent="-228600" eaLnBrk="0" fontAlgn="base" hangingPunct="0">
              <a:spcBef>
                <a:spcPct val="0"/>
              </a:spcBef>
              <a:spcAft>
                <a:spcPct val="0"/>
              </a:spcAft>
              <a:tabLst>
                <a:tab pos="461963" algn="l"/>
              </a:tabLst>
              <a:defRPr>
                <a:solidFill>
                  <a:schemeClr val="tx1"/>
                </a:solidFill>
                <a:latin typeface="Arial" charset="0"/>
                <a:ea typeface="SimSun" pitchFamily="2" charset="-122"/>
              </a:defRPr>
            </a:lvl9pPr>
          </a:lstStyle>
          <a:p>
            <a:pPr eaLnBrk="1" hangingPunct="1">
              <a:buFontTx/>
              <a:buChar char="—"/>
            </a:pPr>
            <a:r>
              <a:rPr lang="en-US" altLang="en-US" sz="1600" smtClean="0">
                <a:solidFill>
                  <a:srgbClr val="000000"/>
                </a:solidFill>
              </a:rPr>
              <a:t> </a:t>
            </a:r>
            <a:r>
              <a:rPr lang="en-US" altLang="zh-CN" sz="1600" b="1" smtClean="0">
                <a:solidFill>
                  <a:srgbClr val="FF0000"/>
                </a:solidFill>
              </a:rPr>
              <a:t>Keep a high </a:t>
            </a:r>
            <a:r>
              <a:rPr lang="en-US" sz="1600" b="1" smtClean="0">
                <a:solidFill>
                  <a:srgbClr val="FF0000"/>
                </a:solidFill>
              </a:rPr>
              <a:t>Mg pressure for </a:t>
            </a:r>
            <a:r>
              <a:rPr lang="en-US" altLang="zh-CN" sz="1600" b="1" smtClean="0">
                <a:solidFill>
                  <a:srgbClr val="FF0000"/>
                </a:solidFill>
              </a:rPr>
              <a:t>phase stability</a:t>
            </a:r>
            <a:endParaRPr lang="en-US" sz="1600" b="1" smtClean="0">
              <a:solidFill>
                <a:srgbClr val="FF0000"/>
              </a:solidFill>
            </a:endParaRPr>
          </a:p>
          <a:p>
            <a:pPr lvl="1" eaLnBrk="1" hangingPunct="1"/>
            <a:r>
              <a:rPr lang="en-US" sz="1600" smtClean="0">
                <a:solidFill>
                  <a:srgbClr val="000000"/>
                </a:solidFill>
              </a:rPr>
              <a:t>For example, at 600</a:t>
            </a:r>
            <a:r>
              <a:rPr lang="en-US" sz="1600" smtClean="0">
                <a:solidFill>
                  <a:srgbClr val="000000"/>
                </a:solidFill>
                <a:cs typeface="Arial" charset="0"/>
              </a:rPr>
              <a:t>°C Mg vapor pressure of 0.9 mTorr or Mg flux of 500 Å/s is needed</a:t>
            </a:r>
          </a:p>
          <a:p>
            <a:pPr eaLnBrk="1" hangingPunct="1">
              <a:buFontTx/>
              <a:buChar char="—"/>
            </a:pPr>
            <a:endParaRPr lang="en-US" altLang="en-US" sz="1600" smtClean="0">
              <a:solidFill>
                <a:srgbClr val="000000"/>
              </a:solidFill>
            </a:endParaRPr>
          </a:p>
          <a:p>
            <a:pPr eaLnBrk="1" hangingPunct="1">
              <a:buFontTx/>
              <a:buChar char="—"/>
            </a:pPr>
            <a:r>
              <a:rPr lang="en-US" sz="1600" smtClean="0">
                <a:solidFill>
                  <a:srgbClr val="000000"/>
                </a:solidFill>
              </a:rPr>
              <a:t> </a:t>
            </a:r>
            <a:r>
              <a:rPr lang="en-US" altLang="zh-CN" sz="1600" b="1" smtClean="0">
                <a:solidFill>
                  <a:srgbClr val="FF0000"/>
                </a:solidFill>
              </a:rPr>
              <a:t>No need for </a:t>
            </a:r>
            <a:r>
              <a:rPr lang="en-US" altLang="en-US" sz="1600" b="1" smtClean="0">
                <a:solidFill>
                  <a:srgbClr val="FF0000"/>
                </a:solidFill>
              </a:rPr>
              <a:t>composition control</a:t>
            </a:r>
            <a:r>
              <a:rPr lang="en-US" altLang="zh-CN" sz="1600" smtClean="0">
                <a:solidFill>
                  <a:srgbClr val="333399"/>
                </a:solidFill>
              </a:rPr>
              <a:t>，as long as the</a:t>
            </a:r>
            <a:r>
              <a:rPr lang="en-US" altLang="en-US" sz="1600" smtClean="0">
                <a:solidFill>
                  <a:srgbClr val="333399"/>
                </a:solidFill>
              </a:rPr>
              <a:t> Mg:B ratio is above 1:2.</a:t>
            </a:r>
          </a:p>
          <a:p>
            <a:pPr eaLnBrk="1" hangingPunct="1">
              <a:buFontTx/>
              <a:buChar char="—"/>
            </a:pPr>
            <a:endParaRPr lang="en-US" sz="1600" b="1" u="sng" smtClean="0">
              <a:solidFill>
                <a:srgbClr val="333399"/>
              </a:solidFill>
            </a:endParaRPr>
          </a:p>
          <a:p>
            <a:pPr eaLnBrk="1" hangingPunct="1">
              <a:buFont typeface="Arial" charset="0"/>
              <a:buChar char="—"/>
            </a:pPr>
            <a:r>
              <a:rPr lang="en-US" sz="1600" smtClean="0">
                <a:solidFill>
                  <a:srgbClr val="000000"/>
                </a:solidFill>
              </a:rPr>
              <a:t> </a:t>
            </a:r>
            <a:r>
              <a:rPr lang="en-US" sz="1600" b="1" smtClean="0">
                <a:solidFill>
                  <a:srgbClr val="FF0000"/>
                </a:solidFill>
              </a:rPr>
              <a:t>Keep oxygen away</a:t>
            </a:r>
            <a:r>
              <a:rPr lang="en-US" sz="1600" smtClean="0">
                <a:solidFill>
                  <a:srgbClr val="000000"/>
                </a:solidFill>
              </a:rPr>
              <a:t>: Mg reacts strongly with </a:t>
            </a:r>
            <a:r>
              <a:rPr lang="en-US" sz="1600" b="1" smtClean="0">
                <a:solidFill>
                  <a:srgbClr val="333399"/>
                </a:solidFill>
              </a:rPr>
              <a:t>oxygen</a:t>
            </a:r>
            <a:r>
              <a:rPr lang="en-US" sz="1600" smtClean="0">
                <a:solidFill>
                  <a:srgbClr val="000000"/>
                </a:solidFill>
              </a:rPr>
              <a:t> - forms MgO, reduces Mg vapor pressure. </a:t>
            </a:r>
          </a:p>
          <a:p>
            <a:pPr eaLnBrk="1" hangingPunct="1">
              <a:buFont typeface="Arial" charset="0"/>
              <a:buChar char="—"/>
            </a:pPr>
            <a:endParaRPr lang="en-US" sz="1600" smtClean="0">
              <a:solidFill>
                <a:srgbClr val="FF0000"/>
              </a:solidFill>
            </a:endParaRPr>
          </a:p>
          <a:p>
            <a:pPr eaLnBrk="1" hangingPunct="1">
              <a:buFont typeface="Arial" charset="0"/>
              <a:buChar char="—"/>
            </a:pPr>
            <a:r>
              <a:rPr lang="en-US" sz="1600" smtClean="0">
                <a:solidFill>
                  <a:srgbClr val="000000"/>
                </a:solidFill>
              </a:rPr>
              <a:t> </a:t>
            </a:r>
            <a:r>
              <a:rPr lang="en-US" sz="1600" b="1" smtClean="0">
                <a:solidFill>
                  <a:srgbClr val="FF0000"/>
                </a:solidFill>
              </a:rPr>
              <a:t>Avoid carbon</a:t>
            </a:r>
            <a:r>
              <a:rPr lang="en-US" sz="1600" smtClean="0">
                <a:solidFill>
                  <a:srgbClr val="FF0000"/>
                </a:solidFill>
              </a:rPr>
              <a:t>:</a:t>
            </a:r>
            <a:r>
              <a:rPr lang="en-US" sz="1600" smtClean="0">
                <a:solidFill>
                  <a:srgbClr val="000000"/>
                </a:solidFill>
              </a:rPr>
              <a:t> </a:t>
            </a:r>
            <a:r>
              <a:rPr lang="en-US" sz="1600" b="1" smtClean="0">
                <a:solidFill>
                  <a:srgbClr val="333399"/>
                </a:solidFill>
              </a:rPr>
              <a:t>Carbon</a:t>
            </a:r>
            <a:r>
              <a:rPr lang="en-US" sz="1600" smtClean="0">
                <a:solidFill>
                  <a:srgbClr val="000000"/>
                </a:solidFill>
              </a:rPr>
              <a:t> doping reduces </a:t>
            </a:r>
            <a:r>
              <a:rPr lang="en-US" sz="1600" i="1" smtClean="0">
                <a:solidFill>
                  <a:srgbClr val="000000"/>
                </a:solidFill>
              </a:rPr>
              <a:t>T</a:t>
            </a:r>
            <a:r>
              <a:rPr lang="en-US" sz="1600" i="1" baseline="-25000" smtClean="0">
                <a:solidFill>
                  <a:srgbClr val="000000"/>
                </a:solidFill>
              </a:rPr>
              <a:t>c</a:t>
            </a:r>
            <a:r>
              <a:rPr lang="en-US" sz="1600" smtClean="0">
                <a:solidFill>
                  <a:srgbClr val="000000"/>
                </a:solidFill>
              </a:rPr>
              <a:t> and increases resistivity </a:t>
            </a:r>
            <a:endParaRPr lang="en-US" altLang="en-US" sz="1600" smtClean="0">
              <a:solidFill>
                <a:srgbClr val="000000"/>
              </a:solidFill>
            </a:endParaRPr>
          </a:p>
        </p:txBody>
      </p:sp>
      <p:grpSp>
        <p:nvGrpSpPr>
          <p:cNvPr id="46084" name="Group 4"/>
          <p:cNvGrpSpPr>
            <a:grpSpLocks/>
          </p:cNvGrpSpPr>
          <p:nvPr/>
        </p:nvGrpSpPr>
        <p:grpSpPr bwMode="auto">
          <a:xfrm>
            <a:off x="174625" y="652463"/>
            <a:ext cx="3670300" cy="3605212"/>
            <a:chOff x="110" y="555"/>
            <a:chExt cx="2954" cy="3033"/>
          </a:xfrm>
        </p:grpSpPr>
        <p:grpSp>
          <p:nvGrpSpPr>
            <p:cNvPr id="46087" name="Group 5"/>
            <p:cNvGrpSpPr>
              <a:grpSpLocks noChangeAspect="1"/>
            </p:cNvGrpSpPr>
            <p:nvPr/>
          </p:nvGrpSpPr>
          <p:grpSpPr bwMode="auto">
            <a:xfrm>
              <a:off x="110" y="555"/>
              <a:ext cx="2954" cy="3033"/>
              <a:chOff x="2448" y="672"/>
              <a:chExt cx="3123" cy="3207"/>
            </a:xfrm>
          </p:grpSpPr>
          <p:pic>
            <p:nvPicPr>
              <p:cNvPr id="4608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8" y="672"/>
                <a:ext cx="3123" cy="3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0" name="Line 7"/>
              <p:cNvSpPr>
                <a:spLocks noChangeAspect="1" noChangeShapeType="1"/>
              </p:cNvSpPr>
              <p:nvPr/>
            </p:nvSpPr>
            <p:spPr bwMode="auto">
              <a:xfrm flipH="1" flipV="1">
                <a:off x="2976" y="1584"/>
                <a:ext cx="1488" cy="1824"/>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mtClean="0">
                  <a:solidFill>
                    <a:srgbClr val="000000"/>
                  </a:solidFill>
                </a:endParaRPr>
              </a:p>
            </p:txBody>
          </p:sp>
        </p:grpSp>
        <p:sp>
          <p:nvSpPr>
            <p:cNvPr id="46088" name="Freeform 8"/>
            <p:cNvSpPr>
              <a:spLocks noChangeAspect="1"/>
            </p:cNvSpPr>
            <p:nvPr/>
          </p:nvSpPr>
          <p:spPr bwMode="auto">
            <a:xfrm>
              <a:off x="599" y="1198"/>
              <a:ext cx="2158" cy="1948"/>
            </a:xfrm>
            <a:custGeom>
              <a:avLst/>
              <a:gdLst>
                <a:gd name="T0" fmla="*/ 0 w 1968"/>
                <a:gd name="T1" fmla="*/ 0 h 1776"/>
                <a:gd name="T2" fmla="*/ 0 w 1968"/>
                <a:gd name="T3" fmla="*/ 442 h 1776"/>
                <a:gd name="T4" fmla="*/ 2968 w 1968"/>
                <a:gd name="T5" fmla="*/ 4082 h 1776"/>
                <a:gd name="T6" fmla="*/ 4509 w 1968"/>
                <a:gd name="T7" fmla="*/ 4082 h 1776"/>
                <a:gd name="T8" fmla="*/ 0 60000 65536"/>
                <a:gd name="T9" fmla="*/ 0 60000 65536"/>
                <a:gd name="T10" fmla="*/ 0 60000 65536"/>
                <a:gd name="T11" fmla="*/ 0 60000 65536"/>
                <a:gd name="T12" fmla="*/ 0 w 1968"/>
                <a:gd name="T13" fmla="*/ 0 h 1776"/>
                <a:gd name="T14" fmla="*/ 1968 w 1968"/>
                <a:gd name="T15" fmla="*/ 1776 h 1776"/>
              </a:gdLst>
              <a:ahLst/>
              <a:cxnLst>
                <a:cxn ang="T8">
                  <a:pos x="T0" y="T1"/>
                </a:cxn>
                <a:cxn ang="T9">
                  <a:pos x="T2" y="T3"/>
                </a:cxn>
                <a:cxn ang="T10">
                  <a:pos x="T4" y="T5"/>
                </a:cxn>
                <a:cxn ang="T11">
                  <a:pos x="T6" y="T7"/>
                </a:cxn>
              </a:cxnLst>
              <a:rect l="T12" t="T13" r="T14" b="T15"/>
              <a:pathLst>
                <a:path w="1968" h="1776">
                  <a:moveTo>
                    <a:pt x="0" y="0"/>
                  </a:moveTo>
                  <a:lnTo>
                    <a:pt x="0" y="192"/>
                  </a:lnTo>
                  <a:lnTo>
                    <a:pt x="1296" y="1776"/>
                  </a:lnTo>
                  <a:lnTo>
                    <a:pt x="1968" y="1776"/>
                  </a:lnTo>
                </a:path>
              </a:pathLst>
            </a:custGeom>
            <a:solidFill>
              <a:srgbClr val="FF3300">
                <a:alpha val="39999"/>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mtClean="0">
                <a:solidFill>
                  <a:srgbClr val="000000"/>
                </a:solidFill>
              </a:endParaRPr>
            </a:p>
          </p:txBody>
        </p:sp>
      </p:grpSp>
      <p:sp>
        <p:nvSpPr>
          <p:cNvPr id="46085" name="Rectangle 9"/>
          <p:cNvSpPr>
            <a:spLocks noChangeArrowheads="1"/>
          </p:cNvSpPr>
          <p:nvPr/>
        </p:nvSpPr>
        <p:spPr bwMode="auto">
          <a:xfrm>
            <a:off x="323850" y="4445000"/>
            <a:ext cx="16002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tabLst>
                <a:tab pos="457200" algn="l"/>
              </a:tabLst>
            </a:pPr>
            <a:r>
              <a:rPr lang="en-US" sz="1400" smtClean="0">
                <a:solidFill>
                  <a:srgbClr val="0000FF"/>
                </a:solidFill>
              </a:rPr>
              <a:t>Liu </a:t>
            </a:r>
            <a:r>
              <a:rPr lang="en-US" sz="1400" i="1" smtClean="0">
                <a:solidFill>
                  <a:srgbClr val="0000FF"/>
                </a:solidFill>
              </a:rPr>
              <a:t>et al</a:t>
            </a:r>
            <a:r>
              <a:rPr lang="en-US" sz="1400" smtClean="0">
                <a:solidFill>
                  <a:srgbClr val="0000FF"/>
                </a:solidFill>
              </a:rPr>
              <a:t>., APL 78, 3678 (2001)</a:t>
            </a:r>
          </a:p>
        </p:txBody>
      </p:sp>
      <p:pic>
        <p:nvPicPr>
          <p:cNvPr id="46086"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71738" y="4229100"/>
            <a:ext cx="2705100"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857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14300" y="152400"/>
            <a:ext cx="9324975" cy="714375"/>
          </a:xfrm>
          <a:prstGeom prst="rect">
            <a:avLst/>
          </a:prstGeom>
          <a:noFill/>
          <a:ln w="12700">
            <a:noFill/>
            <a:miter lim="800000"/>
            <a:headEnd/>
            <a:tailEnd/>
          </a:ln>
        </p:spPr>
        <p:txBody>
          <a:bodyPr lIns="90487" tIns="44450" rIns="90487" bIns="44450" anchor="ctr"/>
          <a:lstStyle/>
          <a:p>
            <a:pPr algn="ctr"/>
            <a:r>
              <a:rPr lang="en-US" sz="2800" b="1">
                <a:solidFill>
                  <a:srgbClr val="000000"/>
                </a:solidFill>
              </a:rPr>
              <a:t>Hybrid Physical-Chemical Vapor Deposition</a:t>
            </a:r>
          </a:p>
        </p:txBody>
      </p:sp>
      <p:grpSp>
        <p:nvGrpSpPr>
          <p:cNvPr id="47107" name="Group 3"/>
          <p:cNvGrpSpPr>
            <a:grpSpLocks/>
          </p:cNvGrpSpPr>
          <p:nvPr/>
        </p:nvGrpSpPr>
        <p:grpSpPr bwMode="auto">
          <a:xfrm>
            <a:off x="854075" y="938213"/>
            <a:ext cx="7864475" cy="5614987"/>
            <a:chOff x="538" y="561"/>
            <a:chExt cx="4954" cy="3537"/>
          </a:xfrm>
        </p:grpSpPr>
        <p:sp>
          <p:nvSpPr>
            <p:cNvPr id="47108" name="Text Box 4"/>
            <p:cNvSpPr txBox="1">
              <a:spLocks noChangeArrowheads="1"/>
            </p:cNvSpPr>
            <p:nvPr/>
          </p:nvSpPr>
          <p:spPr bwMode="auto">
            <a:xfrm>
              <a:off x="556" y="1022"/>
              <a:ext cx="1189" cy="372"/>
            </a:xfrm>
            <a:prstGeom prst="rect">
              <a:avLst/>
            </a:prstGeom>
            <a:noFill/>
            <a:ln w="9525" algn="ctr">
              <a:solidFill>
                <a:srgbClr val="FF0000"/>
              </a:solidFill>
              <a:miter lim="800000"/>
              <a:headEnd/>
              <a:tailEnd/>
            </a:ln>
          </p:spPr>
          <p:txBody>
            <a:bodyPr wrap="none">
              <a:spAutoFit/>
            </a:bodyPr>
            <a:lstStyle/>
            <a:p>
              <a:r>
                <a:rPr lang="en-US" sz="1600" b="1">
                  <a:solidFill>
                    <a:srgbClr val="FF0000"/>
                  </a:solidFill>
                  <a:cs typeface="Arial" charset="0"/>
                </a:rPr>
                <a:t>get rid of oxygen</a:t>
              </a:r>
            </a:p>
            <a:p>
              <a:r>
                <a:rPr lang="en-US" sz="1600" b="1">
                  <a:solidFill>
                    <a:srgbClr val="FF0000"/>
                  </a:solidFill>
                  <a:cs typeface="Arial" charset="0"/>
                </a:rPr>
                <a:t>prevent oxidation</a:t>
              </a:r>
            </a:p>
          </p:txBody>
        </p:sp>
        <p:sp>
          <p:nvSpPr>
            <p:cNvPr id="47109" name="Line 5"/>
            <p:cNvSpPr>
              <a:spLocks noChangeShapeType="1"/>
            </p:cNvSpPr>
            <p:nvPr/>
          </p:nvSpPr>
          <p:spPr bwMode="auto">
            <a:xfrm flipH="1" flipV="1">
              <a:off x="1746" y="1140"/>
              <a:ext cx="702" cy="156"/>
            </a:xfrm>
            <a:prstGeom prst="line">
              <a:avLst/>
            </a:prstGeom>
            <a:noFill/>
            <a:ln w="12700">
              <a:solidFill>
                <a:srgbClr val="FF0000"/>
              </a:solidFill>
              <a:round/>
              <a:headEnd/>
              <a:tailEnd/>
            </a:ln>
          </p:spPr>
          <p:txBody>
            <a:bodyPr wrap="none" anchor="ctr"/>
            <a:lstStyle/>
            <a:p>
              <a:endParaRPr lang="en-US"/>
            </a:p>
          </p:txBody>
        </p:sp>
        <p:sp>
          <p:nvSpPr>
            <p:cNvPr id="47110" name="Text Box 6"/>
            <p:cNvSpPr txBox="1">
              <a:spLocks noChangeArrowheads="1"/>
            </p:cNvSpPr>
            <p:nvPr/>
          </p:nvSpPr>
          <p:spPr bwMode="auto">
            <a:xfrm>
              <a:off x="4072" y="1076"/>
              <a:ext cx="1217" cy="372"/>
            </a:xfrm>
            <a:prstGeom prst="rect">
              <a:avLst/>
            </a:prstGeom>
            <a:noFill/>
            <a:ln w="9525" algn="ctr">
              <a:solidFill>
                <a:srgbClr val="FF0000"/>
              </a:solidFill>
              <a:miter lim="800000"/>
              <a:headEnd/>
              <a:tailEnd/>
            </a:ln>
          </p:spPr>
          <p:txBody>
            <a:bodyPr wrap="none">
              <a:spAutoFit/>
            </a:bodyPr>
            <a:lstStyle/>
            <a:p>
              <a:r>
                <a:rPr lang="en-US" sz="1600" b="1">
                  <a:solidFill>
                    <a:srgbClr val="FF0000"/>
                  </a:solidFill>
                  <a:cs typeface="Arial" charset="0"/>
                </a:rPr>
                <a:t>make high Mg</a:t>
              </a:r>
            </a:p>
            <a:p>
              <a:r>
                <a:rPr lang="en-US" sz="1600" b="1">
                  <a:solidFill>
                    <a:srgbClr val="FF0000"/>
                  </a:solidFill>
                  <a:cs typeface="Arial" charset="0"/>
                </a:rPr>
                <a:t>pressure possible</a:t>
              </a:r>
            </a:p>
          </p:txBody>
        </p:sp>
        <p:sp>
          <p:nvSpPr>
            <p:cNvPr id="47111" name="Line 7"/>
            <p:cNvSpPr>
              <a:spLocks noChangeShapeType="1"/>
            </p:cNvSpPr>
            <p:nvPr/>
          </p:nvSpPr>
          <p:spPr bwMode="auto">
            <a:xfrm flipH="1">
              <a:off x="3198" y="1158"/>
              <a:ext cx="870" cy="132"/>
            </a:xfrm>
            <a:prstGeom prst="line">
              <a:avLst/>
            </a:prstGeom>
            <a:noFill/>
            <a:ln w="12700">
              <a:solidFill>
                <a:srgbClr val="FF0000"/>
              </a:solidFill>
              <a:round/>
              <a:headEnd/>
              <a:tailEnd/>
            </a:ln>
          </p:spPr>
          <p:txBody>
            <a:bodyPr wrap="none" anchor="ctr"/>
            <a:lstStyle/>
            <a:p>
              <a:endParaRPr lang="en-US"/>
            </a:p>
          </p:txBody>
        </p:sp>
        <p:sp>
          <p:nvSpPr>
            <p:cNvPr id="47112" name="Text Box 8"/>
            <p:cNvSpPr txBox="1">
              <a:spLocks noChangeArrowheads="1"/>
            </p:cNvSpPr>
            <p:nvPr/>
          </p:nvSpPr>
          <p:spPr bwMode="auto">
            <a:xfrm>
              <a:off x="538" y="2186"/>
              <a:ext cx="1243" cy="680"/>
            </a:xfrm>
            <a:prstGeom prst="rect">
              <a:avLst/>
            </a:prstGeom>
            <a:noFill/>
            <a:ln w="9525" algn="ctr">
              <a:solidFill>
                <a:srgbClr val="FF0000"/>
              </a:solidFill>
              <a:miter lim="800000"/>
              <a:headEnd/>
              <a:tailEnd/>
            </a:ln>
          </p:spPr>
          <p:txBody>
            <a:bodyPr>
              <a:spAutoFit/>
            </a:bodyPr>
            <a:lstStyle/>
            <a:p>
              <a:r>
                <a:rPr lang="en-US" sz="1600" b="1">
                  <a:solidFill>
                    <a:srgbClr val="FF0000"/>
                  </a:solidFill>
                  <a:cs typeface="Arial" charset="0"/>
                </a:rPr>
                <a:t>generate high </a:t>
              </a:r>
            </a:p>
            <a:p>
              <a:r>
                <a:rPr lang="en-US" sz="1600" b="1">
                  <a:solidFill>
                    <a:srgbClr val="FF0000"/>
                  </a:solidFill>
                  <a:cs typeface="Arial" charset="0"/>
                </a:rPr>
                <a:t>Mg pressure: required by thermodynamics</a:t>
              </a:r>
            </a:p>
          </p:txBody>
        </p:sp>
        <p:sp>
          <p:nvSpPr>
            <p:cNvPr id="47113" name="Line 9"/>
            <p:cNvSpPr>
              <a:spLocks noChangeShapeType="1"/>
            </p:cNvSpPr>
            <p:nvPr/>
          </p:nvSpPr>
          <p:spPr bwMode="auto">
            <a:xfrm flipH="1" flipV="1">
              <a:off x="1788" y="2538"/>
              <a:ext cx="714" cy="168"/>
            </a:xfrm>
            <a:prstGeom prst="line">
              <a:avLst/>
            </a:prstGeom>
            <a:noFill/>
            <a:ln w="12700">
              <a:solidFill>
                <a:srgbClr val="FF0000"/>
              </a:solidFill>
              <a:round/>
              <a:headEnd/>
              <a:tailEnd/>
            </a:ln>
          </p:spPr>
          <p:txBody>
            <a:bodyPr wrap="none" anchor="ctr"/>
            <a:lstStyle/>
            <a:p>
              <a:endParaRPr lang="en-US"/>
            </a:p>
          </p:txBody>
        </p:sp>
        <p:sp>
          <p:nvSpPr>
            <p:cNvPr id="47114" name="Text Box 10"/>
            <p:cNvSpPr txBox="1">
              <a:spLocks noChangeArrowheads="1"/>
            </p:cNvSpPr>
            <p:nvPr/>
          </p:nvSpPr>
          <p:spPr bwMode="auto">
            <a:xfrm>
              <a:off x="556" y="1694"/>
              <a:ext cx="1139" cy="218"/>
            </a:xfrm>
            <a:prstGeom prst="rect">
              <a:avLst/>
            </a:prstGeom>
            <a:noFill/>
            <a:ln w="9525" algn="ctr">
              <a:solidFill>
                <a:srgbClr val="FF0000"/>
              </a:solidFill>
              <a:miter lim="800000"/>
              <a:headEnd/>
              <a:tailEnd/>
            </a:ln>
          </p:spPr>
          <p:txBody>
            <a:bodyPr wrap="none">
              <a:spAutoFit/>
            </a:bodyPr>
            <a:lstStyle/>
            <a:p>
              <a:r>
                <a:rPr lang="en-US" sz="1600" b="1">
                  <a:solidFill>
                    <a:srgbClr val="FF0000"/>
                  </a:solidFill>
                  <a:cs typeface="Arial" charset="0"/>
                </a:rPr>
                <a:t>pure source of B</a:t>
              </a:r>
            </a:p>
          </p:txBody>
        </p:sp>
        <p:sp>
          <p:nvSpPr>
            <p:cNvPr id="47115" name="Text Box 11"/>
            <p:cNvSpPr txBox="1">
              <a:spLocks noChangeArrowheads="1"/>
            </p:cNvSpPr>
            <p:nvPr/>
          </p:nvSpPr>
          <p:spPr bwMode="auto">
            <a:xfrm>
              <a:off x="4234" y="1928"/>
              <a:ext cx="1258" cy="526"/>
            </a:xfrm>
            <a:prstGeom prst="rect">
              <a:avLst/>
            </a:prstGeom>
            <a:noFill/>
            <a:ln w="9525" algn="ctr">
              <a:solidFill>
                <a:srgbClr val="FF0000"/>
              </a:solidFill>
              <a:miter lim="800000"/>
              <a:headEnd/>
              <a:tailEnd/>
            </a:ln>
          </p:spPr>
          <p:txBody>
            <a:bodyPr>
              <a:spAutoFit/>
            </a:bodyPr>
            <a:lstStyle/>
            <a:p>
              <a:r>
                <a:rPr lang="en-US" sz="1600" b="1">
                  <a:solidFill>
                    <a:srgbClr val="FF0000"/>
                  </a:solidFill>
                  <a:cs typeface="Arial" charset="0"/>
                </a:rPr>
                <a:t>B supply (B</a:t>
              </a:r>
              <a:r>
                <a:rPr lang="en-US" sz="1600" b="1" baseline="-25000">
                  <a:solidFill>
                    <a:srgbClr val="FF0000"/>
                  </a:solidFill>
                  <a:cs typeface="Arial" charset="0"/>
                </a:rPr>
                <a:t>2</a:t>
              </a:r>
              <a:r>
                <a:rPr lang="en-US" sz="1600" b="1">
                  <a:solidFill>
                    <a:srgbClr val="FF0000"/>
                  </a:solidFill>
                  <a:cs typeface="Arial" charset="0"/>
                </a:rPr>
                <a:t>H</a:t>
              </a:r>
              <a:r>
                <a:rPr lang="en-US" sz="1600" b="1" baseline="-25000">
                  <a:solidFill>
                    <a:srgbClr val="FF0000"/>
                  </a:solidFill>
                  <a:cs typeface="Arial" charset="0"/>
                </a:rPr>
                <a:t>6</a:t>
              </a:r>
              <a:r>
                <a:rPr lang="en-US" sz="1600" b="1">
                  <a:solidFill>
                    <a:srgbClr val="FF0000"/>
                  </a:solidFill>
                  <a:cs typeface="Arial" charset="0"/>
                </a:rPr>
                <a:t> flow rate) controls growth rate</a:t>
              </a:r>
            </a:p>
          </p:txBody>
        </p:sp>
        <p:sp>
          <p:nvSpPr>
            <p:cNvPr id="47116" name="Line 12"/>
            <p:cNvSpPr>
              <a:spLocks noChangeShapeType="1"/>
            </p:cNvSpPr>
            <p:nvPr/>
          </p:nvSpPr>
          <p:spPr bwMode="auto">
            <a:xfrm flipH="1">
              <a:off x="1686" y="1446"/>
              <a:ext cx="600" cy="330"/>
            </a:xfrm>
            <a:prstGeom prst="line">
              <a:avLst/>
            </a:prstGeom>
            <a:noFill/>
            <a:ln w="12700">
              <a:solidFill>
                <a:srgbClr val="FF0000"/>
              </a:solidFill>
              <a:round/>
              <a:headEnd/>
              <a:tailEnd/>
            </a:ln>
          </p:spPr>
          <p:txBody>
            <a:bodyPr wrap="none" anchor="ctr"/>
            <a:lstStyle/>
            <a:p>
              <a:endParaRPr lang="en-US"/>
            </a:p>
          </p:txBody>
        </p:sp>
        <p:sp>
          <p:nvSpPr>
            <p:cNvPr id="47117" name="Line 13"/>
            <p:cNvSpPr>
              <a:spLocks noChangeShapeType="1"/>
            </p:cNvSpPr>
            <p:nvPr/>
          </p:nvSpPr>
          <p:spPr bwMode="auto">
            <a:xfrm flipH="1" flipV="1">
              <a:off x="3018" y="1530"/>
              <a:ext cx="1218" cy="534"/>
            </a:xfrm>
            <a:prstGeom prst="line">
              <a:avLst/>
            </a:prstGeom>
            <a:noFill/>
            <a:ln w="12700">
              <a:solidFill>
                <a:srgbClr val="FF0000"/>
              </a:solidFill>
              <a:round/>
              <a:headEnd/>
              <a:tailEnd/>
            </a:ln>
          </p:spPr>
          <p:txBody>
            <a:bodyPr wrap="none" anchor="ctr"/>
            <a:lstStyle/>
            <a:p>
              <a:endParaRPr lang="en-US"/>
            </a:p>
          </p:txBody>
        </p:sp>
        <p:sp>
          <p:nvSpPr>
            <p:cNvPr id="47118" name="Line 14"/>
            <p:cNvSpPr>
              <a:spLocks noChangeShapeType="1"/>
            </p:cNvSpPr>
            <p:nvPr/>
          </p:nvSpPr>
          <p:spPr bwMode="auto">
            <a:xfrm flipH="1" flipV="1">
              <a:off x="3186" y="2724"/>
              <a:ext cx="1080" cy="528"/>
            </a:xfrm>
            <a:prstGeom prst="line">
              <a:avLst/>
            </a:prstGeom>
            <a:noFill/>
            <a:ln w="12700">
              <a:solidFill>
                <a:srgbClr val="FF0000"/>
              </a:solidFill>
              <a:round/>
              <a:headEnd/>
              <a:tailEnd/>
            </a:ln>
          </p:spPr>
          <p:txBody>
            <a:bodyPr wrap="none" anchor="ctr"/>
            <a:lstStyle/>
            <a:p>
              <a:endParaRPr lang="en-US"/>
            </a:p>
          </p:txBody>
        </p:sp>
        <p:sp>
          <p:nvSpPr>
            <p:cNvPr id="47119" name="Text Box 15"/>
            <p:cNvSpPr txBox="1">
              <a:spLocks noChangeArrowheads="1"/>
            </p:cNvSpPr>
            <p:nvPr/>
          </p:nvSpPr>
          <p:spPr bwMode="auto">
            <a:xfrm>
              <a:off x="4268" y="3134"/>
              <a:ext cx="1021" cy="372"/>
            </a:xfrm>
            <a:prstGeom prst="rect">
              <a:avLst/>
            </a:prstGeom>
            <a:noFill/>
            <a:ln w="9525" algn="ctr">
              <a:solidFill>
                <a:srgbClr val="FF0000"/>
              </a:solidFill>
              <a:miter lim="800000"/>
              <a:headEnd/>
              <a:tailEnd/>
            </a:ln>
          </p:spPr>
          <p:txBody>
            <a:bodyPr>
              <a:spAutoFit/>
            </a:bodyPr>
            <a:lstStyle/>
            <a:p>
              <a:r>
                <a:rPr lang="en-US" sz="1600" b="1">
                  <a:solidFill>
                    <a:srgbClr val="FF0000"/>
                  </a:solidFill>
                  <a:cs typeface="Arial" charset="0"/>
                </a:rPr>
                <a:t>Pure source of Mg</a:t>
              </a:r>
            </a:p>
          </p:txBody>
        </p:sp>
        <p:sp>
          <p:nvSpPr>
            <p:cNvPr id="47120" name="Text Box 16"/>
            <p:cNvSpPr txBox="1">
              <a:spLocks noChangeArrowheads="1"/>
            </p:cNvSpPr>
            <p:nvPr/>
          </p:nvSpPr>
          <p:spPr bwMode="auto">
            <a:xfrm>
              <a:off x="556" y="3278"/>
              <a:ext cx="1003" cy="372"/>
            </a:xfrm>
            <a:prstGeom prst="rect">
              <a:avLst/>
            </a:prstGeom>
            <a:noFill/>
            <a:ln w="9525" algn="ctr">
              <a:solidFill>
                <a:srgbClr val="FF0000"/>
              </a:solidFill>
              <a:miter lim="800000"/>
              <a:headEnd/>
              <a:tailEnd/>
            </a:ln>
          </p:spPr>
          <p:txBody>
            <a:bodyPr wrap="none">
              <a:spAutoFit/>
            </a:bodyPr>
            <a:lstStyle/>
            <a:p>
              <a:r>
                <a:rPr lang="en-US" sz="1600" b="1">
                  <a:solidFill>
                    <a:srgbClr val="FF0000"/>
                  </a:solidFill>
                  <a:cs typeface="Arial" charset="0"/>
                </a:rPr>
                <a:t>high enough </a:t>
              </a:r>
              <a:r>
                <a:rPr lang="en-US" sz="1600" b="1" i="1">
                  <a:solidFill>
                    <a:srgbClr val="FF0000"/>
                  </a:solidFill>
                  <a:cs typeface="Arial" charset="0"/>
                </a:rPr>
                <a:t>T</a:t>
              </a:r>
            </a:p>
            <a:p>
              <a:r>
                <a:rPr lang="en-US" sz="1600" b="1">
                  <a:solidFill>
                    <a:srgbClr val="FF0000"/>
                  </a:solidFill>
                  <a:cs typeface="Arial" charset="0"/>
                </a:rPr>
                <a:t>for epitaxy</a:t>
              </a:r>
            </a:p>
          </p:txBody>
        </p:sp>
        <p:sp>
          <p:nvSpPr>
            <p:cNvPr id="47121" name="Line 17"/>
            <p:cNvSpPr>
              <a:spLocks noChangeShapeType="1"/>
            </p:cNvSpPr>
            <p:nvPr/>
          </p:nvSpPr>
          <p:spPr bwMode="auto">
            <a:xfrm flipH="1">
              <a:off x="1566" y="3012"/>
              <a:ext cx="924" cy="444"/>
            </a:xfrm>
            <a:prstGeom prst="line">
              <a:avLst/>
            </a:prstGeom>
            <a:noFill/>
            <a:ln w="12700">
              <a:solidFill>
                <a:srgbClr val="FF0000"/>
              </a:solidFill>
              <a:round/>
              <a:headEnd/>
              <a:tailEnd/>
            </a:ln>
          </p:spPr>
          <p:txBody>
            <a:bodyPr wrap="none" anchor="ctr"/>
            <a:lstStyle/>
            <a:p>
              <a:endParaRPr lang="en-US"/>
            </a:p>
          </p:txBody>
        </p:sp>
        <p:sp>
          <p:nvSpPr>
            <p:cNvPr id="47122" name="Rectangle 18"/>
            <p:cNvSpPr>
              <a:spLocks noChangeArrowheads="1"/>
            </p:cNvSpPr>
            <p:nvPr/>
          </p:nvSpPr>
          <p:spPr bwMode="auto">
            <a:xfrm>
              <a:off x="2284" y="561"/>
              <a:ext cx="1210" cy="237"/>
            </a:xfrm>
            <a:prstGeom prst="rect">
              <a:avLst/>
            </a:prstGeom>
            <a:noFill/>
            <a:ln w="9525">
              <a:solidFill>
                <a:srgbClr val="0000FF"/>
              </a:solidFill>
              <a:miter lim="800000"/>
              <a:headEnd/>
              <a:tailEnd/>
            </a:ln>
          </p:spPr>
          <p:txBody>
            <a:bodyPr wrap="none">
              <a:spAutoFit/>
            </a:bodyPr>
            <a:lstStyle/>
            <a:p>
              <a:r>
                <a:rPr lang="en-US" b="1">
                  <a:solidFill>
                    <a:srgbClr val="0000FF"/>
                  </a:solidFill>
                </a:rPr>
                <a:t>Schematic View</a:t>
              </a:r>
            </a:p>
          </p:txBody>
        </p:sp>
        <p:sp>
          <p:nvSpPr>
            <p:cNvPr id="47123" name="Rectangle 19"/>
            <p:cNvSpPr>
              <a:spLocks noChangeArrowheads="1"/>
            </p:cNvSpPr>
            <p:nvPr/>
          </p:nvSpPr>
          <p:spPr bwMode="auto">
            <a:xfrm>
              <a:off x="3581" y="2459"/>
              <a:ext cx="594" cy="192"/>
            </a:xfrm>
            <a:prstGeom prst="rect">
              <a:avLst/>
            </a:prstGeom>
            <a:noFill/>
            <a:ln w="9525">
              <a:noFill/>
              <a:miter lim="800000"/>
              <a:headEnd/>
              <a:tailEnd/>
            </a:ln>
          </p:spPr>
          <p:txBody>
            <a:bodyPr wrap="none">
              <a:spAutoFit/>
            </a:bodyPr>
            <a:lstStyle/>
            <a:p>
              <a:r>
                <a:rPr lang="en-US" sz="1400">
                  <a:solidFill>
                    <a:srgbClr val="0000FF"/>
                  </a:solidFill>
                </a:rPr>
                <a:t>Substrate</a:t>
              </a:r>
            </a:p>
          </p:txBody>
        </p:sp>
        <p:grpSp>
          <p:nvGrpSpPr>
            <p:cNvPr id="47124" name="Group 20"/>
            <p:cNvGrpSpPr>
              <a:grpSpLocks/>
            </p:cNvGrpSpPr>
            <p:nvPr/>
          </p:nvGrpSpPr>
          <p:grpSpPr bwMode="auto">
            <a:xfrm>
              <a:off x="2121" y="1201"/>
              <a:ext cx="1497" cy="2897"/>
              <a:chOff x="2121" y="1201"/>
              <a:chExt cx="1497" cy="2897"/>
            </a:xfrm>
          </p:grpSpPr>
          <p:sp>
            <p:nvSpPr>
              <p:cNvPr id="47125" name="Rectangle 21"/>
              <p:cNvSpPr>
                <a:spLocks noChangeAspect="1" noChangeArrowheads="1"/>
              </p:cNvSpPr>
              <p:nvPr/>
            </p:nvSpPr>
            <p:spPr bwMode="auto">
              <a:xfrm>
                <a:off x="2720" y="2701"/>
                <a:ext cx="282" cy="41"/>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sp>
            <p:nvSpPr>
              <p:cNvPr id="47126" name="Line 22"/>
              <p:cNvSpPr>
                <a:spLocks noChangeAspect="1" noChangeShapeType="1"/>
              </p:cNvSpPr>
              <p:nvPr/>
            </p:nvSpPr>
            <p:spPr bwMode="auto">
              <a:xfrm>
                <a:off x="3229" y="1580"/>
                <a:ext cx="0" cy="382"/>
              </a:xfrm>
              <a:prstGeom prst="line">
                <a:avLst/>
              </a:prstGeom>
              <a:noFill/>
              <a:ln w="9525">
                <a:solidFill>
                  <a:srgbClr val="0000FF"/>
                </a:solidFill>
                <a:round/>
                <a:headEnd/>
                <a:tailEnd type="triangle" w="med" len="med"/>
              </a:ln>
            </p:spPr>
            <p:txBody>
              <a:bodyPr/>
              <a:lstStyle/>
              <a:p>
                <a:endParaRPr lang="en-US"/>
              </a:p>
            </p:txBody>
          </p:sp>
          <p:sp>
            <p:nvSpPr>
              <p:cNvPr id="47127" name="Line 23"/>
              <p:cNvSpPr>
                <a:spLocks noChangeAspect="1" noChangeShapeType="1"/>
              </p:cNvSpPr>
              <p:nvPr/>
            </p:nvSpPr>
            <p:spPr bwMode="auto">
              <a:xfrm>
                <a:off x="2731" y="1580"/>
                <a:ext cx="0" cy="382"/>
              </a:xfrm>
              <a:prstGeom prst="line">
                <a:avLst/>
              </a:prstGeom>
              <a:noFill/>
              <a:ln w="9525">
                <a:solidFill>
                  <a:srgbClr val="0000FF"/>
                </a:solidFill>
                <a:round/>
                <a:headEnd/>
                <a:tailEnd type="triangle" w="med" len="med"/>
              </a:ln>
            </p:spPr>
            <p:txBody>
              <a:bodyPr/>
              <a:lstStyle/>
              <a:p>
                <a:endParaRPr lang="en-US"/>
              </a:p>
            </p:txBody>
          </p:sp>
          <p:grpSp>
            <p:nvGrpSpPr>
              <p:cNvPr id="47128" name="Group 24"/>
              <p:cNvGrpSpPr>
                <a:grpSpLocks noChangeAspect="1"/>
              </p:cNvGrpSpPr>
              <p:nvPr/>
            </p:nvGrpSpPr>
            <p:grpSpPr bwMode="auto">
              <a:xfrm>
                <a:off x="3293" y="2651"/>
                <a:ext cx="116" cy="382"/>
                <a:chOff x="1843" y="2245"/>
                <a:chExt cx="159" cy="521"/>
              </a:xfrm>
            </p:grpSpPr>
            <p:sp>
              <p:nvSpPr>
                <p:cNvPr id="47169" name="Line 25"/>
                <p:cNvSpPr>
                  <a:spLocks noChangeAspect="1" noChangeShapeType="1"/>
                </p:cNvSpPr>
                <p:nvPr/>
              </p:nvSpPr>
              <p:spPr bwMode="auto">
                <a:xfrm>
                  <a:off x="2002" y="2245"/>
                  <a:ext cx="0" cy="521"/>
                </a:xfrm>
                <a:prstGeom prst="line">
                  <a:avLst/>
                </a:prstGeom>
                <a:noFill/>
                <a:ln w="9525">
                  <a:solidFill>
                    <a:srgbClr val="0000FF"/>
                  </a:solidFill>
                  <a:round/>
                  <a:headEnd/>
                  <a:tailEnd type="triangle" w="med" len="med"/>
                </a:ln>
              </p:spPr>
              <p:txBody>
                <a:bodyPr/>
                <a:lstStyle/>
                <a:p>
                  <a:endParaRPr lang="en-US"/>
                </a:p>
              </p:txBody>
            </p:sp>
            <p:sp>
              <p:nvSpPr>
                <p:cNvPr id="47170" name="Line 26"/>
                <p:cNvSpPr>
                  <a:spLocks noChangeAspect="1" noChangeShapeType="1"/>
                </p:cNvSpPr>
                <p:nvPr/>
              </p:nvSpPr>
              <p:spPr bwMode="auto">
                <a:xfrm>
                  <a:off x="1843" y="2245"/>
                  <a:ext cx="0" cy="521"/>
                </a:xfrm>
                <a:prstGeom prst="line">
                  <a:avLst/>
                </a:prstGeom>
                <a:noFill/>
                <a:ln w="9525">
                  <a:solidFill>
                    <a:srgbClr val="0000FF"/>
                  </a:solidFill>
                  <a:round/>
                  <a:headEnd/>
                  <a:tailEnd type="triangle" w="med" len="med"/>
                </a:ln>
              </p:spPr>
              <p:txBody>
                <a:bodyPr/>
                <a:lstStyle/>
                <a:p>
                  <a:endParaRPr lang="en-US"/>
                </a:p>
              </p:txBody>
            </p:sp>
          </p:grpSp>
          <p:grpSp>
            <p:nvGrpSpPr>
              <p:cNvPr id="47129" name="Group 27"/>
              <p:cNvGrpSpPr>
                <a:grpSpLocks noChangeAspect="1"/>
              </p:cNvGrpSpPr>
              <p:nvPr/>
            </p:nvGrpSpPr>
            <p:grpSpPr bwMode="auto">
              <a:xfrm>
                <a:off x="2308" y="2084"/>
                <a:ext cx="411" cy="390"/>
                <a:chOff x="1847" y="1491"/>
                <a:chExt cx="559" cy="531"/>
              </a:xfrm>
            </p:grpSpPr>
            <p:sp>
              <p:nvSpPr>
                <p:cNvPr id="47167" name="Line 28"/>
                <p:cNvSpPr>
                  <a:spLocks noChangeAspect="1" noChangeShapeType="1"/>
                </p:cNvSpPr>
                <p:nvPr/>
              </p:nvSpPr>
              <p:spPr bwMode="auto">
                <a:xfrm flipH="1">
                  <a:off x="1847" y="1491"/>
                  <a:ext cx="228" cy="531"/>
                </a:xfrm>
                <a:prstGeom prst="line">
                  <a:avLst/>
                </a:prstGeom>
                <a:noFill/>
                <a:ln w="9525">
                  <a:solidFill>
                    <a:srgbClr val="0000FF"/>
                  </a:solidFill>
                  <a:round/>
                  <a:headEnd/>
                  <a:tailEnd type="triangle" w="med" len="med"/>
                </a:ln>
              </p:spPr>
              <p:txBody>
                <a:bodyPr/>
                <a:lstStyle/>
                <a:p>
                  <a:endParaRPr lang="en-US"/>
                </a:p>
              </p:txBody>
            </p:sp>
            <p:sp>
              <p:nvSpPr>
                <p:cNvPr id="47168" name="Line 29"/>
                <p:cNvSpPr>
                  <a:spLocks noChangeAspect="1" noChangeShapeType="1"/>
                </p:cNvSpPr>
                <p:nvPr/>
              </p:nvSpPr>
              <p:spPr bwMode="auto">
                <a:xfrm flipH="1">
                  <a:off x="2003" y="1491"/>
                  <a:ext cx="403" cy="521"/>
                </a:xfrm>
                <a:prstGeom prst="line">
                  <a:avLst/>
                </a:prstGeom>
                <a:noFill/>
                <a:ln w="9525">
                  <a:solidFill>
                    <a:srgbClr val="0000FF"/>
                  </a:solidFill>
                  <a:round/>
                  <a:headEnd/>
                  <a:tailEnd type="triangle" w="med" len="med"/>
                </a:ln>
              </p:spPr>
              <p:txBody>
                <a:bodyPr/>
                <a:lstStyle/>
                <a:p>
                  <a:endParaRPr lang="en-US"/>
                </a:p>
              </p:txBody>
            </p:sp>
          </p:grpSp>
          <p:sp>
            <p:nvSpPr>
              <p:cNvPr id="47130" name="Line 30"/>
              <p:cNvSpPr>
                <a:spLocks noChangeAspect="1" noChangeShapeType="1"/>
              </p:cNvSpPr>
              <p:nvPr/>
            </p:nvSpPr>
            <p:spPr bwMode="auto">
              <a:xfrm>
                <a:off x="2980" y="1580"/>
                <a:ext cx="0" cy="382"/>
              </a:xfrm>
              <a:prstGeom prst="line">
                <a:avLst/>
              </a:prstGeom>
              <a:noFill/>
              <a:ln w="9525">
                <a:solidFill>
                  <a:srgbClr val="0000FF"/>
                </a:solidFill>
                <a:round/>
                <a:headEnd/>
                <a:tailEnd type="triangle" w="med" len="med"/>
              </a:ln>
            </p:spPr>
            <p:txBody>
              <a:bodyPr/>
              <a:lstStyle/>
              <a:p>
                <a:endParaRPr lang="en-US"/>
              </a:p>
            </p:txBody>
          </p:sp>
          <p:sp>
            <p:nvSpPr>
              <p:cNvPr id="47131" name="Line 31"/>
              <p:cNvSpPr>
                <a:spLocks noChangeAspect="1" noChangeShapeType="1"/>
              </p:cNvSpPr>
              <p:nvPr/>
            </p:nvSpPr>
            <p:spPr bwMode="auto">
              <a:xfrm>
                <a:off x="2482" y="1580"/>
                <a:ext cx="0" cy="382"/>
              </a:xfrm>
              <a:prstGeom prst="line">
                <a:avLst/>
              </a:prstGeom>
              <a:noFill/>
              <a:ln w="9525">
                <a:solidFill>
                  <a:srgbClr val="0000FF"/>
                </a:solidFill>
                <a:round/>
                <a:headEnd/>
                <a:tailEnd type="triangle" w="med" len="med"/>
              </a:ln>
            </p:spPr>
            <p:txBody>
              <a:bodyPr/>
              <a:lstStyle/>
              <a:p>
                <a:endParaRPr lang="en-US"/>
              </a:p>
            </p:txBody>
          </p:sp>
          <p:grpSp>
            <p:nvGrpSpPr>
              <p:cNvPr id="47132" name="Group 32"/>
              <p:cNvGrpSpPr>
                <a:grpSpLocks noChangeAspect="1"/>
              </p:cNvGrpSpPr>
              <p:nvPr/>
            </p:nvGrpSpPr>
            <p:grpSpPr bwMode="auto">
              <a:xfrm flipH="1">
                <a:off x="2997" y="2084"/>
                <a:ext cx="410" cy="390"/>
                <a:chOff x="1847" y="1491"/>
                <a:chExt cx="559" cy="531"/>
              </a:xfrm>
            </p:grpSpPr>
            <p:sp>
              <p:nvSpPr>
                <p:cNvPr id="47165" name="Line 33"/>
                <p:cNvSpPr>
                  <a:spLocks noChangeAspect="1" noChangeShapeType="1"/>
                </p:cNvSpPr>
                <p:nvPr/>
              </p:nvSpPr>
              <p:spPr bwMode="auto">
                <a:xfrm flipH="1">
                  <a:off x="1847" y="1491"/>
                  <a:ext cx="228" cy="531"/>
                </a:xfrm>
                <a:prstGeom prst="line">
                  <a:avLst/>
                </a:prstGeom>
                <a:noFill/>
                <a:ln w="9525">
                  <a:solidFill>
                    <a:srgbClr val="0000FF"/>
                  </a:solidFill>
                  <a:round/>
                  <a:headEnd/>
                  <a:tailEnd type="triangle" w="med" len="med"/>
                </a:ln>
              </p:spPr>
              <p:txBody>
                <a:bodyPr/>
                <a:lstStyle/>
                <a:p>
                  <a:endParaRPr lang="en-US"/>
                </a:p>
              </p:txBody>
            </p:sp>
            <p:sp>
              <p:nvSpPr>
                <p:cNvPr id="47166" name="Line 34"/>
                <p:cNvSpPr>
                  <a:spLocks noChangeAspect="1" noChangeShapeType="1"/>
                </p:cNvSpPr>
                <p:nvPr/>
              </p:nvSpPr>
              <p:spPr bwMode="auto">
                <a:xfrm flipH="1">
                  <a:off x="2003" y="1491"/>
                  <a:ext cx="403" cy="521"/>
                </a:xfrm>
                <a:prstGeom prst="line">
                  <a:avLst/>
                </a:prstGeom>
                <a:noFill/>
                <a:ln w="9525">
                  <a:solidFill>
                    <a:srgbClr val="0000FF"/>
                  </a:solidFill>
                  <a:round/>
                  <a:headEnd/>
                  <a:tailEnd type="triangle" w="med" len="med"/>
                </a:ln>
              </p:spPr>
              <p:txBody>
                <a:bodyPr/>
                <a:lstStyle/>
                <a:p>
                  <a:endParaRPr lang="en-US"/>
                </a:p>
              </p:txBody>
            </p:sp>
          </p:grpSp>
          <p:grpSp>
            <p:nvGrpSpPr>
              <p:cNvPr id="47133" name="Group 35"/>
              <p:cNvGrpSpPr>
                <a:grpSpLocks noChangeAspect="1"/>
              </p:cNvGrpSpPr>
              <p:nvPr/>
            </p:nvGrpSpPr>
            <p:grpSpPr bwMode="auto">
              <a:xfrm>
                <a:off x="2309" y="2651"/>
                <a:ext cx="117" cy="382"/>
                <a:chOff x="1843" y="2245"/>
                <a:chExt cx="159" cy="521"/>
              </a:xfrm>
            </p:grpSpPr>
            <p:sp>
              <p:nvSpPr>
                <p:cNvPr id="47163" name="Line 36"/>
                <p:cNvSpPr>
                  <a:spLocks noChangeAspect="1" noChangeShapeType="1"/>
                </p:cNvSpPr>
                <p:nvPr/>
              </p:nvSpPr>
              <p:spPr bwMode="auto">
                <a:xfrm>
                  <a:off x="2002" y="2245"/>
                  <a:ext cx="0" cy="521"/>
                </a:xfrm>
                <a:prstGeom prst="line">
                  <a:avLst/>
                </a:prstGeom>
                <a:noFill/>
                <a:ln w="9525">
                  <a:solidFill>
                    <a:srgbClr val="0000FF"/>
                  </a:solidFill>
                  <a:round/>
                  <a:headEnd/>
                  <a:tailEnd type="triangle" w="med" len="med"/>
                </a:ln>
              </p:spPr>
              <p:txBody>
                <a:bodyPr/>
                <a:lstStyle/>
                <a:p>
                  <a:endParaRPr lang="en-US"/>
                </a:p>
              </p:txBody>
            </p:sp>
            <p:sp>
              <p:nvSpPr>
                <p:cNvPr id="47164" name="Line 37"/>
                <p:cNvSpPr>
                  <a:spLocks noChangeAspect="1" noChangeShapeType="1"/>
                </p:cNvSpPr>
                <p:nvPr/>
              </p:nvSpPr>
              <p:spPr bwMode="auto">
                <a:xfrm>
                  <a:off x="1843" y="2245"/>
                  <a:ext cx="0" cy="521"/>
                </a:xfrm>
                <a:prstGeom prst="line">
                  <a:avLst/>
                </a:prstGeom>
                <a:noFill/>
                <a:ln w="9525">
                  <a:solidFill>
                    <a:srgbClr val="0000FF"/>
                  </a:solidFill>
                  <a:round/>
                  <a:headEnd/>
                  <a:tailEnd type="triangle" w="med" len="med"/>
                </a:ln>
              </p:spPr>
              <p:txBody>
                <a:bodyPr/>
                <a:lstStyle/>
                <a:p>
                  <a:endParaRPr lang="en-US"/>
                </a:p>
              </p:txBody>
            </p:sp>
          </p:grpSp>
          <p:grpSp>
            <p:nvGrpSpPr>
              <p:cNvPr id="47134" name="Group 38"/>
              <p:cNvGrpSpPr>
                <a:grpSpLocks noChangeAspect="1"/>
              </p:cNvGrpSpPr>
              <p:nvPr/>
            </p:nvGrpSpPr>
            <p:grpSpPr bwMode="auto">
              <a:xfrm>
                <a:off x="3290" y="3177"/>
                <a:ext cx="116" cy="383"/>
                <a:chOff x="1843" y="2245"/>
                <a:chExt cx="159" cy="521"/>
              </a:xfrm>
            </p:grpSpPr>
            <p:sp>
              <p:nvSpPr>
                <p:cNvPr id="47161" name="Line 39"/>
                <p:cNvSpPr>
                  <a:spLocks noChangeAspect="1" noChangeShapeType="1"/>
                </p:cNvSpPr>
                <p:nvPr/>
              </p:nvSpPr>
              <p:spPr bwMode="auto">
                <a:xfrm>
                  <a:off x="2002" y="2245"/>
                  <a:ext cx="0" cy="521"/>
                </a:xfrm>
                <a:prstGeom prst="line">
                  <a:avLst/>
                </a:prstGeom>
                <a:noFill/>
                <a:ln w="9525">
                  <a:solidFill>
                    <a:srgbClr val="0000FF"/>
                  </a:solidFill>
                  <a:round/>
                  <a:headEnd/>
                  <a:tailEnd type="triangle" w="med" len="med"/>
                </a:ln>
              </p:spPr>
              <p:txBody>
                <a:bodyPr/>
                <a:lstStyle/>
                <a:p>
                  <a:endParaRPr lang="en-US"/>
                </a:p>
              </p:txBody>
            </p:sp>
            <p:sp>
              <p:nvSpPr>
                <p:cNvPr id="47162" name="Line 40"/>
                <p:cNvSpPr>
                  <a:spLocks noChangeAspect="1" noChangeShapeType="1"/>
                </p:cNvSpPr>
                <p:nvPr/>
              </p:nvSpPr>
              <p:spPr bwMode="auto">
                <a:xfrm>
                  <a:off x="1843" y="2245"/>
                  <a:ext cx="0" cy="521"/>
                </a:xfrm>
                <a:prstGeom prst="line">
                  <a:avLst/>
                </a:prstGeom>
                <a:noFill/>
                <a:ln w="9525">
                  <a:solidFill>
                    <a:srgbClr val="0000FF"/>
                  </a:solidFill>
                  <a:round/>
                  <a:headEnd/>
                  <a:tailEnd type="triangle" w="med" len="med"/>
                </a:ln>
              </p:spPr>
              <p:txBody>
                <a:bodyPr/>
                <a:lstStyle/>
                <a:p>
                  <a:endParaRPr lang="en-US"/>
                </a:p>
              </p:txBody>
            </p:sp>
          </p:grpSp>
          <p:grpSp>
            <p:nvGrpSpPr>
              <p:cNvPr id="47135" name="Group 41"/>
              <p:cNvGrpSpPr>
                <a:grpSpLocks noChangeAspect="1"/>
              </p:cNvGrpSpPr>
              <p:nvPr/>
            </p:nvGrpSpPr>
            <p:grpSpPr bwMode="auto">
              <a:xfrm>
                <a:off x="2306" y="3177"/>
                <a:ext cx="117" cy="383"/>
                <a:chOff x="1843" y="2245"/>
                <a:chExt cx="159" cy="521"/>
              </a:xfrm>
            </p:grpSpPr>
            <p:sp>
              <p:nvSpPr>
                <p:cNvPr id="47159" name="Line 42"/>
                <p:cNvSpPr>
                  <a:spLocks noChangeAspect="1" noChangeShapeType="1"/>
                </p:cNvSpPr>
                <p:nvPr/>
              </p:nvSpPr>
              <p:spPr bwMode="auto">
                <a:xfrm>
                  <a:off x="2002" y="2245"/>
                  <a:ext cx="0" cy="521"/>
                </a:xfrm>
                <a:prstGeom prst="line">
                  <a:avLst/>
                </a:prstGeom>
                <a:noFill/>
                <a:ln w="9525">
                  <a:solidFill>
                    <a:srgbClr val="0000FF"/>
                  </a:solidFill>
                  <a:round/>
                  <a:headEnd/>
                  <a:tailEnd type="triangle" w="med" len="med"/>
                </a:ln>
              </p:spPr>
              <p:txBody>
                <a:bodyPr/>
                <a:lstStyle/>
                <a:p>
                  <a:endParaRPr lang="en-US"/>
                </a:p>
              </p:txBody>
            </p:sp>
            <p:sp>
              <p:nvSpPr>
                <p:cNvPr id="47160" name="Line 43"/>
                <p:cNvSpPr>
                  <a:spLocks noChangeAspect="1" noChangeShapeType="1"/>
                </p:cNvSpPr>
                <p:nvPr/>
              </p:nvSpPr>
              <p:spPr bwMode="auto">
                <a:xfrm>
                  <a:off x="1843" y="2245"/>
                  <a:ext cx="0" cy="521"/>
                </a:xfrm>
                <a:prstGeom prst="line">
                  <a:avLst/>
                </a:prstGeom>
                <a:noFill/>
                <a:ln w="9525">
                  <a:solidFill>
                    <a:srgbClr val="0000FF"/>
                  </a:solidFill>
                  <a:round/>
                  <a:headEnd/>
                  <a:tailEnd type="triangle" w="med" len="med"/>
                </a:ln>
              </p:spPr>
              <p:txBody>
                <a:bodyPr/>
                <a:lstStyle/>
                <a:p>
                  <a:endParaRPr lang="en-US"/>
                </a:p>
              </p:txBody>
            </p:sp>
          </p:grpSp>
          <p:sp>
            <p:nvSpPr>
              <p:cNvPr id="47136" name="AutoShape 44" descr="10%"/>
              <p:cNvSpPr>
                <a:spLocks noChangeAspect="1" noChangeArrowheads="1"/>
              </p:cNvSpPr>
              <p:nvPr/>
            </p:nvSpPr>
            <p:spPr bwMode="auto">
              <a:xfrm>
                <a:off x="2590" y="2465"/>
                <a:ext cx="188" cy="161"/>
              </a:xfrm>
              <a:prstGeom prst="cloudCallout">
                <a:avLst>
                  <a:gd name="adj1" fmla="val -44681"/>
                  <a:gd name="adj2" fmla="val 69875"/>
                </a:avLst>
              </a:prstGeom>
              <a:pattFill prst="pct10">
                <a:fgClr>
                  <a:srgbClr val="008000"/>
                </a:fgClr>
                <a:bgClr>
                  <a:schemeClr val="bg1"/>
                </a:bgClr>
              </a:pattFill>
              <a:ln w="9525">
                <a:solidFill>
                  <a:srgbClr val="008000"/>
                </a:solidFill>
                <a:round/>
                <a:headEnd/>
                <a:tailEnd/>
              </a:ln>
            </p:spPr>
            <p:txBody>
              <a:bodyPr/>
              <a:lstStyle/>
              <a:p>
                <a:pPr algn="ctr"/>
                <a:endParaRPr lang="en-US">
                  <a:solidFill>
                    <a:srgbClr val="008000"/>
                  </a:solidFill>
                </a:endParaRPr>
              </a:p>
            </p:txBody>
          </p:sp>
          <p:sp>
            <p:nvSpPr>
              <p:cNvPr id="47137" name="AutoShape 45" descr="10%"/>
              <p:cNvSpPr>
                <a:spLocks noChangeAspect="1" noChangeArrowheads="1"/>
              </p:cNvSpPr>
              <p:nvPr/>
            </p:nvSpPr>
            <p:spPr bwMode="auto">
              <a:xfrm flipH="1">
                <a:off x="2923" y="2475"/>
                <a:ext cx="188" cy="162"/>
              </a:xfrm>
              <a:prstGeom prst="cloudCallout">
                <a:avLst>
                  <a:gd name="adj1" fmla="val -44685"/>
                  <a:gd name="adj2" fmla="val 69750"/>
                </a:avLst>
              </a:prstGeom>
              <a:pattFill prst="pct10">
                <a:fgClr>
                  <a:srgbClr val="008000"/>
                </a:fgClr>
                <a:bgClr>
                  <a:schemeClr val="bg1"/>
                </a:bgClr>
              </a:pattFill>
              <a:ln w="9525">
                <a:solidFill>
                  <a:srgbClr val="008000"/>
                </a:solidFill>
                <a:round/>
                <a:headEnd/>
                <a:tailEnd/>
              </a:ln>
            </p:spPr>
            <p:txBody>
              <a:bodyPr/>
              <a:lstStyle/>
              <a:p>
                <a:pPr algn="ctr"/>
                <a:endParaRPr lang="en-US">
                  <a:solidFill>
                    <a:srgbClr val="008000"/>
                  </a:solidFill>
                </a:endParaRPr>
              </a:p>
            </p:txBody>
          </p:sp>
          <p:sp>
            <p:nvSpPr>
              <p:cNvPr id="47138" name="Text Box 46"/>
              <p:cNvSpPr txBox="1">
                <a:spLocks noChangeAspect="1" noChangeArrowheads="1"/>
              </p:cNvSpPr>
              <p:nvPr/>
            </p:nvSpPr>
            <p:spPr bwMode="auto">
              <a:xfrm>
                <a:off x="2250" y="1201"/>
                <a:ext cx="1192" cy="326"/>
              </a:xfrm>
              <a:prstGeom prst="rect">
                <a:avLst/>
              </a:prstGeom>
              <a:noFill/>
              <a:ln w="9525">
                <a:noFill/>
                <a:miter lim="800000"/>
                <a:headEnd/>
                <a:tailEnd/>
              </a:ln>
            </p:spPr>
            <p:txBody>
              <a:bodyPr wrap="none">
                <a:spAutoFit/>
              </a:bodyPr>
              <a:lstStyle/>
              <a:p>
                <a:pPr algn="ctr"/>
                <a:r>
                  <a:rPr lang="en-US" sz="1400">
                    <a:solidFill>
                      <a:srgbClr val="0000FF"/>
                    </a:solidFill>
                  </a:rPr>
                  <a:t>H</a:t>
                </a:r>
                <a:r>
                  <a:rPr lang="en-US" sz="1400" baseline="-25000">
                    <a:solidFill>
                      <a:srgbClr val="0000FF"/>
                    </a:solidFill>
                  </a:rPr>
                  <a:t>2</a:t>
                </a:r>
                <a:r>
                  <a:rPr lang="en-US" sz="1400">
                    <a:solidFill>
                      <a:srgbClr val="0000FF"/>
                    </a:solidFill>
                  </a:rPr>
                  <a:t> (~100 Torr)</a:t>
                </a:r>
              </a:p>
              <a:p>
                <a:pPr algn="ctr"/>
                <a:r>
                  <a:rPr lang="en-US" sz="1400">
                    <a:solidFill>
                      <a:srgbClr val="0000FF"/>
                    </a:solidFill>
                  </a:rPr>
                  <a:t>B</a:t>
                </a:r>
                <a:r>
                  <a:rPr lang="en-US" sz="1400" baseline="-25000">
                    <a:solidFill>
                      <a:srgbClr val="0000FF"/>
                    </a:solidFill>
                  </a:rPr>
                  <a:t>2</a:t>
                </a:r>
                <a:r>
                  <a:rPr lang="en-US" sz="1400">
                    <a:solidFill>
                      <a:srgbClr val="0000FF"/>
                    </a:solidFill>
                  </a:rPr>
                  <a:t>H</a:t>
                </a:r>
                <a:r>
                  <a:rPr lang="en-US" sz="1400" baseline="-25000">
                    <a:solidFill>
                      <a:srgbClr val="0000FF"/>
                    </a:solidFill>
                  </a:rPr>
                  <a:t>6</a:t>
                </a:r>
                <a:r>
                  <a:rPr lang="en-US" sz="1400">
                    <a:solidFill>
                      <a:srgbClr val="0000FF"/>
                    </a:solidFill>
                  </a:rPr>
                  <a:t> (~ 5 - 250 sccm)</a:t>
                </a:r>
              </a:p>
            </p:txBody>
          </p:sp>
          <p:sp>
            <p:nvSpPr>
              <p:cNvPr id="47139" name="Text Box 47"/>
              <p:cNvSpPr txBox="1">
                <a:spLocks noChangeAspect="1" noChangeArrowheads="1"/>
              </p:cNvSpPr>
              <p:nvPr/>
            </p:nvSpPr>
            <p:spPr bwMode="auto">
              <a:xfrm>
                <a:off x="2858" y="2274"/>
                <a:ext cx="301" cy="212"/>
              </a:xfrm>
              <a:prstGeom prst="rect">
                <a:avLst/>
              </a:prstGeom>
              <a:noFill/>
              <a:ln w="9525">
                <a:noFill/>
                <a:miter lim="800000"/>
                <a:headEnd/>
                <a:tailEnd/>
              </a:ln>
            </p:spPr>
            <p:txBody>
              <a:bodyPr wrap="none">
                <a:spAutoFit/>
              </a:bodyPr>
              <a:lstStyle/>
              <a:p>
                <a:r>
                  <a:rPr lang="en-US" sz="1600" b="1">
                    <a:solidFill>
                      <a:srgbClr val="008000"/>
                    </a:solidFill>
                  </a:rPr>
                  <a:t>Mg</a:t>
                </a:r>
              </a:p>
            </p:txBody>
          </p:sp>
          <p:grpSp>
            <p:nvGrpSpPr>
              <p:cNvPr id="47140" name="Group 48"/>
              <p:cNvGrpSpPr>
                <a:grpSpLocks/>
              </p:cNvGrpSpPr>
              <p:nvPr/>
            </p:nvGrpSpPr>
            <p:grpSpPr bwMode="auto">
              <a:xfrm>
                <a:off x="2121" y="1514"/>
                <a:ext cx="1480" cy="2584"/>
                <a:chOff x="159" y="1460"/>
                <a:chExt cx="1480" cy="2584"/>
              </a:xfrm>
            </p:grpSpPr>
            <p:grpSp>
              <p:nvGrpSpPr>
                <p:cNvPr id="47149" name="Group 49"/>
                <p:cNvGrpSpPr>
                  <a:grpSpLocks noChangeAspect="1"/>
                </p:cNvGrpSpPr>
                <p:nvPr/>
              </p:nvGrpSpPr>
              <p:grpSpPr bwMode="auto">
                <a:xfrm>
                  <a:off x="293" y="1460"/>
                  <a:ext cx="1212" cy="2333"/>
                  <a:chOff x="1774" y="1216"/>
                  <a:chExt cx="1650" cy="2222"/>
                </a:xfrm>
              </p:grpSpPr>
              <p:sp>
                <p:nvSpPr>
                  <p:cNvPr id="47157" name="Line 50"/>
                  <p:cNvSpPr>
                    <a:spLocks noChangeAspect="1" noChangeShapeType="1"/>
                  </p:cNvSpPr>
                  <p:nvPr/>
                </p:nvSpPr>
                <p:spPr bwMode="auto">
                  <a:xfrm>
                    <a:off x="1774" y="1216"/>
                    <a:ext cx="0" cy="2222"/>
                  </a:xfrm>
                  <a:prstGeom prst="line">
                    <a:avLst/>
                  </a:prstGeom>
                  <a:noFill/>
                  <a:ln w="9525">
                    <a:solidFill>
                      <a:schemeClr val="tx1"/>
                    </a:solidFill>
                    <a:round/>
                    <a:headEnd/>
                    <a:tailEnd/>
                  </a:ln>
                </p:spPr>
                <p:txBody>
                  <a:bodyPr/>
                  <a:lstStyle/>
                  <a:p>
                    <a:endParaRPr lang="en-US"/>
                  </a:p>
                </p:txBody>
              </p:sp>
              <p:sp>
                <p:nvSpPr>
                  <p:cNvPr id="47158" name="Line 51"/>
                  <p:cNvSpPr>
                    <a:spLocks noChangeAspect="1" noChangeShapeType="1"/>
                  </p:cNvSpPr>
                  <p:nvPr/>
                </p:nvSpPr>
                <p:spPr bwMode="auto">
                  <a:xfrm>
                    <a:off x="3424" y="1216"/>
                    <a:ext cx="0" cy="2222"/>
                  </a:xfrm>
                  <a:prstGeom prst="line">
                    <a:avLst/>
                  </a:prstGeom>
                  <a:noFill/>
                  <a:ln w="9525">
                    <a:solidFill>
                      <a:schemeClr val="tx1"/>
                    </a:solidFill>
                    <a:round/>
                    <a:headEnd/>
                    <a:tailEnd/>
                  </a:ln>
                </p:spPr>
                <p:txBody>
                  <a:bodyPr/>
                  <a:lstStyle/>
                  <a:p>
                    <a:endParaRPr lang="en-US"/>
                  </a:p>
                </p:txBody>
              </p:sp>
            </p:grpSp>
            <p:sp>
              <p:nvSpPr>
                <p:cNvPr id="47150" name="Text Box 52"/>
                <p:cNvSpPr txBox="1">
                  <a:spLocks noChangeAspect="1" noChangeArrowheads="1"/>
                </p:cNvSpPr>
                <p:nvPr/>
              </p:nvSpPr>
              <p:spPr bwMode="auto">
                <a:xfrm>
                  <a:off x="571" y="3852"/>
                  <a:ext cx="619" cy="192"/>
                </a:xfrm>
                <a:prstGeom prst="rect">
                  <a:avLst/>
                </a:prstGeom>
                <a:noFill/>
                <a:ln w="9525">
                  <a:noFill/>
                  <a:miter lim="800000"/>
                  <a:headEnd/>
                  <a:tailEnd/>
                </a:ln>
              </p:spPr>
              <p:txBody>
                <a:bodyPr wrap="none">
                  <a:spAutoFit/>
                </a:bodyPr>
                <a:lstStyle/>
                <a:p>
                  <a:r>
                    <a:rPr lang="en-US" sz="1400">
                      <a:solidFill>
                        <a:srgbClr val="0000FF"/>
                      </a:solidFill>
                    </a:rPr>
                    <a:t>Susceptor</a:t>
                  </a:r>
                </a:p>
              </p:txBody>
            </p:sp>
            <p:sp>
              <p:nvSpPr>
                <p:cNvPr id="47151" name="Oval 53"/>
                <p:cNvSpPr>
                  <a:spLocks noChangeAspect="1" noChangeArrowheads="1"/>
                </p:cNvSpPr>
                <p:nvPr/>
              </p:nvSpPr>
              <p:spPr bwMode="auto">
                <a:xfrm>
                  <a:off x="159" y="2866"/>
                  <a:ext cx="118" cy="118"/>
                </a:xfrm>
                <a:prstGeom prst="ellipse">
                  <a:avLst/>
                </a:prstGeom>
                <a:solidFill>
                  <a:srgbClr val="FFCC99"/>
                </a:solidFill>
                <a:ln w="38100">
                  <a:solidFill>
                    <a:srgbClr val="FF0000"/>
                  </a:solidFill>
                  <a:round/>
                  <a:headEnd/>
                  <a:tailEnd/>
                </a:ln>
              </p:spPr>
              <p:txBody>
                <a:bodyPr wrap="none" anchor="ctr"/>
                <a:lstStyle/>
                <a:p>
                  <a:endParaRPr lang="en-US">
                    <a:solidFill>
                      <a:srgbClr val="000000"/>
                    </a:solidFill>
                  </a:endParaRPr>
                </a:p>
              </p:txBody>
            </p:sp>
            <p:sp>
              <p:nvSpPr>
                <p:cNvPr id="47152" name="Oval 54"/>
                <p:cNvSpPr>
                  <a:spLocks noChangeAspect="1" noChangeArrowheads="1"/>
                </p:cNvSpPr>
                <p:nvPr/>
              </p:nvSpPr>
              <p:spPr bwMode="auto">
                <a:xfrm>
                  <a:off x="159" y="3607"/>
                  <a:ext cx="118" cy="118"/>
                </a:xfrm>
                <a:prstGeom prst="ellipse">
                  <a:avLst/>
                </a:prstGeom>
                <a:solidFill>
                  <a:srgbClr val="FFCC99"/>
                </a:solidFill>
                <a:ln w="38100">
                  <a:solidFill>
                    <a:srgbClr val="FF0000"/>
                  </a:solidFill>
                  <a:round/>
                  <a:headEnd/>
                  <a:tailEnd/>
                </a:ln>
              </p:spPr>
              <p:txBody>
                <a:bodyPr wrap="none" anchor="ctr"/>
                <a:lstStyle/>
                <a:p>
                  <a:endParaRPr lang="en-US">
                    <a:solidFill>
                      <a:srgbClr val="000000"/>
                    </a:solidFill>
                  </a:endParaRPr>
                </a:p>
              </p:txBody>
            </p:sp>
            <p:sp>
              <p:nvSpPr>
                <p:cNvPr id="47153" name="Oval 55"/>
                <p:cNvSpPr>
                  <a:spLocks noChangeAspect="1" noChangeArrowheads="1"/>
                </p:cNvSpPr>
                <p:nvPr/>
              </p:nvSpPr>
              <p:spPr bwMode="auto">
                <a:xfrm>
                  <a:off x="159" y="3236"/>
                  <a:ext cx="118" cy="119"/>
                </a:xfrm>
                <a:prstGeom prst="ellipse">
                  <a:avLst/>
                </a:prstGeom>
                <a:solidFill>
                  <a:srgbClr val="FFCC99"/>
                </a:solidFill>
                <a:ln w="38100">
                  <a:solidFill>
                    <a:srgbClr val="FF0000"/>
                  </a:solidFill>
                  <a:round/>
                  <a:headEnd/>
                  <a:tailEnd/>
                </a:ln>
              </p:spPr>
              <p:txBody>
                <a:bodyPr wrap="none" anchor="ctr"/>
                <a:lstStyle/>
                <a:p>
                  <a:endParaRPr lang="en-US">
                    <a:solidFill>
                      <a:srgbClr val="000000"/>
                    </a:solidFill>
                  </a:endParaRPr>
                </a:p>
              </p:txBody>
            </p:sp>
            <p:sp>
              <p:nvSpPr>
                <p:cNvPr id="47154" name="Oval 56"/>
                <p:cNvSpPr>
                  <a:spLocks noChangeAspect="1" noChangeArrowheads="1"/>
                </p:cNvSpPr>
                <p:nvPr/>
              </p:nvSpPr>
              <p:spPr bwMode="auto">
                <a:xfrm>
                  <a:off x="1521" y="2862"/>
                  <a:ext cx="118" cy="118"/>
                </a:xfrm>
                <a:prstGeom prst="ellipse">
                  <a:avLst/>
                </a:prstGeom>
                <a:solidFill>
                  <a:srgbClr val="FFCC99"/>
                </a:solidFill>
                <a:ln w="38100">
                  <a:solidFill>
                    <a:srgbClr val="FF0000"/>
                  </a:solidFill>
                  <a:round/>
                  <a:headEnd/>
                  <a:tailEnd/>
                </a:ln>
              </p:spPr>
              <p:txBody>
                <a:bodyPr wrap="none" anchor="ctr"/>
                <a:lstStyle/>
                <a:p>
                  <a:endParaRPr lang="en-US">
                    <a:solidFill>
                      <a:srgbClr val="000000"/>
                    </a:solidFill>
                  </a:endParaRPr>
                </a:p>
              </p:txBody>
            </p:sp>
            <p:sp>
              <p:nvSpPr>
                <p:cNvPr id="47155" name="Oval 57"/>
                <p:cNvSpPr>
                  <a:spLocks noChangeAspect="1" noChangeArrowheads="1"/>
                </p:cNvSpPr>
                <p:nvPr/>
              </p:nvSpPr>
              <p:spPr bwMode="auto">
                <a:xfrm>
                  <a:off x="1521" y="3602"/>
                  <a:ext cx="118" cy="118"/>
                </a:xfrm>
                <a:prstGeom prst="ellipse">
                  <a:avLst/>
                </a:prstGeom>
                <a:solidFill>
                  <a:srgbClr val="FFCC99"/>
                </a:solidFill>
                <a:ln w="38100">
                  <a:solidFill>
                    <a:srgbClr val="FF0000"/>
                  </a:solidFill>
                  <a:round/>
                  <a:headEnd/>
                  <a:tailEnd/>
                </a:ln>
              </p:spPr>
              <p:txBody>
                <a:bodyPr wrap="none" anchor="ctr"/>
                <a:lstStyle/>
                <a:p>
                  <a:endParaRPr lang="en-US">
                    <a:solidFill>
                      <a:srgbClr val="000000"/>
                    </a:solidFill>
                  </a:endParaRPr>
                </a:p>
              </p:txBody>
            </p:sp>
            <p:sp>
              <p:nvSpPr>
                <p:cNvPr id="47156" name="Oval 58"/>
                <p:cNvSpPr>
                  <a:spLocks noChangeAspect="1" noChangeArrowheads="1"/>
                </p:cNvSpPr>
                <p:nvPr/>
              </p:nvSpPr>
              <p:spPr bwMode="auto">
                <a:xfrm>
                  <a:off x="1521" y="3232"/>
                  <a:ext cx="118" cy="118"/>
                </a:xfrm>
                <a:prstGeom prst="ellipse">
                  <a:avLst/>
                </a:prstGeom>
                <a:solidFill>
                  <a:srgbClr val="FFCC99"/>
                </a:solidFill>
                <a:ln w="38100">
                  <a:solidFill>
                    <a:srgbClr val="FF0000"/>
                  </a:solidFill>
                  <a:round/>
                  <a:headEnd/>
                  <a:tailEnd/>
                </a:ln>
              </p:spPr>
              <p:txBody>
                <a:bodyPr wrap="none" anchor="ctr"/>
                <a:lstStyle/>
                <a:p>
                  <a:endParaRPr lang="en-US">
                    <a:solidFill>
                      <a:srgbClr val="000000"/>
                    </a:solidFill>
                  </a:endParaRPr>
                </a:p>
              </p:txBody>
            </p:sp>
          </p:grpSp>
          <p:grpSp>
            <p:nvGrpSpPr>
              <p:cNvPr id="47141" name="Group 59"/>
              <p:cNvGrpSpPr>
                <a:grpSpLocks noChangeAspect="1"/>
              </p:cNvGrpSpPr>
              <p:nvPr/>
            </p:nvGrpSpPr>
            <p:grpSpPr bwMode="auto">
              <a:xfrm>
                <a:off x="2499" y="2748"/>
                <a:ext cx="724" cy="1094"/>
                <a:chOff x="841" y="2824"/>
                <a:chExt cx="987" cy="951"/>
              </a:xfrm>
            </p:grpSpPr>
            <p:sp>
              <p:nvSpPr>
                <p:cNvPr id="47146" name="Rectangle 60" descr="30%"/>
                <p:cNvSpPr>
                  <a:spLocks noChangeAspect="1" noChangeArrowheads="1"/>
                </p:cNvSpPr>
                <p:nvPr/>
              </p:nvSpPr>
              <p:spPr bwMode="auto">
                <a:xfrm>
                  <a:off x="841" y="2824"/>
                  <a:ext cx="987" cy="951"/>
                </a:xfrm>
                <a:prstGeom prst="rect">
                  <a:avLst/>
                </a:prstGeom>
                <a:pattFill prst="pct30">
                  <a:fgClr>
                    <a:srgbClr val="FF0000"/>
                  </a:fgClr>
                  <a:bgClr>
                    <a:srgbClr val="FFFFFF"/>
                  </a:bgClr>
                </a:pattFill>
                <a:ln w="9525">
                  <a:solidFill>
                    <a:srgbClr val="FF0000"/>
                  </a:solidFill>
                  <a:miter lim="800000"/>
                  <a:headEnd/>
                  <a:tailEnd/>
                </a:ln>
              </p:spPr>
              <p:txBody>
                <a:bodyPr wrap="none" anchor="ctr"/>
                <a:lstStyle/>
                <a:p>
                  <a:endParaRPr lang="en-US">
                    <a:solidFill>
                      <a:srgbClr val="000000"/>
                    </a:solidFill>
                  </a:endParaRPr>
                </a:p>
              </p:txBody>
            </p:sp>
            <p:sp>
              <p:nvSpPr>
                <p:cNvPr id="47147" name="Rectangle 61"/>
                <p:cNvSpPr>
                  <a:spLocks noChangeAspect="1" noChangeArrowheads="1"/>
                </p:cNvSpPr>
                <p:nvPr/>
              </p:nvSpPr>
              <p:spPr bwMode="auto">
                <a:xfrm>
                  <a:off x="864" y="2824"/>
                  <a:ext cx="192" cy="48"/>
                </a:xfrm>
                <a:prstGeom prst="rect">
                  <a:avLst/>
                </a:prstGeom>
                <a:solidFill>
                  <a:schemeClr val="bg1"/>
                </a:solidFill>
                <a:ln w="9525">
                  <a:solidFill>
                    <a:srgbClr val="FF0000"/>
                  </a:solidFill>
                  <a:miter lim="800000"/>
                  <a:headEnd/>
                  <a:tailEnd/>
                </a:ln>
              </p:spPr>
              <p:txBody>
                <a:bodyPr wrap="none" anchor="ctr"/>
                <a:lstStyle/>
                <a:p>
                  <a:endParaRPr lang="en-US">
                    <a:solidFill>
                      <a:srgbClr val="000000"/>
                    </a:solidFill>
                  </a:endParaRPr>
                </a:p>
              </p:txBody>
            </p:sp>
            <p:sp>
              <p:nvSpPr>
                <p:cNvPr id="47148" name="Rectangle 62"/>
                <p:cNvSpPr>
                  <a:spLocks noChangeAspect="1" noChangeArrowheads="1"/>
                </p:cNvSpPr>
                <p:nvPr/>
              </p:nvSpPr>
              <p:spPr bwMode="auto">
                <a:xfrm>
                  <a:off x="1612" y="2824"/>
                  <a:ext cx="192" cy="48"/>
                </a:xfrm>
                <a:prstGeom prst="rect">
                  <a:avLst/>
                </a:prstGeom>
                <a:solidFill>
                  <a:schemeClr val="bg1"/>
                </a:solidFill>
                <a:ln w="9525">
                  <a:solidFill>
                    <a:srgbClr val="FF0000"/>
                  </a:solidFill>
                  <a:miter lim="800000"/>
                  <a:headEnd/>
                  <a:tailEnd/>
                </a:ln>
              </p:spPr>
              <p:txBody>
                <a:bodyPr wrap="none" anchor="ctr"/>
                <a:lstStyle/>
                <a:p>
                  <a:endParaRPr lang="en-US">
                    <a:solidFill>
                      <a:srgbClr val="000000"/>
                    </a:solidFill>
                  </a:endParaRPr>
                </a:p>
              </p:txBody>
            </p:sp>
          </p:grpSp>
          <p:sp>
            <p:nvSpPr>
              <p:cNvPr id="47142" name="Oval 63"/>
              <p:cNvSpPr>
                <a:spLocks noChangeAspect="1" noChangeArrowheads="1"/>
              </p:cNvSpPr>
              <p:nvPr/>
            </p:nvSpPr>
            <p:spPr bwMode="auto">
              <a:xfrm>
                <a:off x="2521" y="2698"/>
                <a:ext cx="133" cy="102"/>
              </a:xfrm>
              <a:prstGeom prst="ellipse">
                <a:avLst/>
              </a:prstGeom>
              <a:solidFill>
                <a:srgbClr val="008000"/>
              </a:solidFill>
              <a:ln w="9525">
                <a:solidFill>
                  <a:schemeClr val="tx1"/>
                </a:solidFill>
                <a:round/>
                <a:headEnd/>
                <a:tailEnd/>
              </a:ln>
            </p:spPr>
            <p:txBody>
              <a:bodyPr wrap="none" anchor="ctr"/>
              <a:lstStyle/>
              <a:p>
                <a:endParaRPr lang="en-US">
                  <a:solidFill>
                    <a:srgbClr val="000000"/>
                  </a:solidFill>
                </a:endParaRPr>
              </a:p>
            </p:txBody>
          </p:sp>
          <p:sp>
            <p:nvSpPr>
              <p:cNvPr id="47143" name="Oval 64"/>
              <p:cNvSpPr>
                <a:spLocks noChangeAspect="1" noChangeArrowheads="1"/>
              </p:cNvSpPr>
              <p:nvPr/>
            </p:nvSpPr>
            <p:spPr bwMode="auto">
              <a:xfrm>
                <a:off x="3070" y="2698"/>
                <a:ext cx="133" cy="102"/>
              </a:xfrm>
              <a:prstGeom prst="ellipse">
                <a:avLst/>
              </a:prstGeom>
              <a:solidFill>
                <a:srgbClr val="008000"/>
              </a:solidFill>
              <a:ln w="9525">
                <a:solidFill>
                  <a:schemeClr val="tx1"/>
                </a:solidFill>
                <a:round/>
                <a:headEnd/>
                <a:tailEnd/>
              </a:ln>
            </p:spPr>
            <p:txBody>
              <a:bodyPr wrap="none" anchor="ctr"/>
              <a:lstStyle/>
              <a:p>
                <a:endParaRPr lang="en-US">
                  <a:solidFill>
                    <a:srgbClr val="000000"/>
                  </a:solidFill>
                </a:endParaRPr>
              </a:p>
            </p:txBody>
          </p:sp>
          <p:sp>
            <p:nvSpPr>
              <p:cNvPr id="47144" name="Rectangle 65"/>
              <p:cNvSpPr>
                <a:spLocks noChangeArrowheads="1"/>
              </p:cNvSpPr>
              <p:nvPr/>
            </p:nvSpPr>
            <p:spPr bwMode="auto">
              <a:xfrm>
                <a:off x="2550" y="2989"/>
                <a:ext cx="626" cy="288"/>
              </a:xfrm>
              <a:prstGeom prst="rect">
                <a:avLst/>
              </a:prstGeom>
              <a:solidFill>
                <a:schemeClr val="bg1"/>
              </a:solidFill>
              <a:ln w="9525">
                <a:noFill/>
                <a:miter lim="800000"/>
                <a:headEnd/>
                <a:tailEnd/>
              </a:ln>
            </p:spPr>
            <p:txBody>
              <a:bodyPr>
                <a:spAutoFit/>
              </a:bodyPr>
              <a:lstStyle/>
              <a:p>
                <a:r>
                  <a:rPr lang="en-US" sz="1200" b="1">
                    <a:solidFill>
                      <a:srgbClr val="FF0000"/>
                    </a:solidFill>
                  </a:rPr>
                  <a:t>550–760 </a:t>
                </a:r>
                <a:r>
                  <a:rPr lang="en-US" sz="1200" b="1">
                    <a:solidFill>
                      <a:srgbClr val="FF0000"/>
                    </a:solidFill>
                    <a:cs typeface="Arial" charset="0"/>
                  </a:rPr>
                  <a:t>°C</a:t>
                </a:r>
              </a:p>
            </p:txBody>
          </p:sp>
          <p:sp>
            <p:nvSpPr>
              <p:cNvPr id="47145" name="Line 66"/>
              <p:cNvSpPr>
                <a:spLocks noChangeShapeType="1"/>
              </p:cNvSpPr>
              <p:nvPr/>
            </p:nvSpPr>
            <p:spPr bwMode="auto">
              <a:xfrm flipH="1">
                <a:off x="2952" y="2562"/>
                <a:ext cx="666" cy="120"/>
              </a:xfrm>
              <a:prstGeom prst="line">
                <a:avLst/>
              </a:prstGeom>
              <a:noFill/>
              <a:ln w="9525">
                <a:solidFill>
                  <a:srgbClr val="0000FF"/>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85750" y="171450"/>
            <a:ext cx="8382000" cy="704850"/>
          </a:xfrm>
          <a:prstGeom prst="rect">
            <a:avLst/>
          </a:prstGeom>
          <a:noFill/>
          <a:ln w="12700">
            <a:noFill/>
            <a:miter lim="800000"/>
            <a:headEnd/>
            <a:tailEnd/>
          </a:ln>
        </p:spPr>
        <p:txBody>
          <a:bodyPr lIns="90487" tIns="44450" rIns="90487" bIns="44450" anchor="ctr"/>
          <a:lstStyle/>
          <a:p>
            <a:pPr algn="ctr" eaLnBrk="0" hangingPunct="0"/>
            <a:r>
              <a:rPr lang="en-US" sz="2800" b="1"/>
              <a:t>“Magnesium Diboride Thin Films for Superconducting RF Cavities”</a:t>
            </a:r>
          </a:p>
        </p:txBody>
      </p:sp>
      <p:sp>
        <p:nvSpPr>
          <p:cNvPr id="53251" name="Text Box 3"/>
          <p:cNvSpPr txBox="1">
            <a:spLocks noChangeArrowheads="1"/>
          </p:cNvSpPr>
          <p:nvPr/>
        </p:nvSpPr>
        <p:spPr bwMode="auto">
          <a:xfrm>
            <a:off x="828675" y="1017588"/>
            <a:ext cx="7885113" cy="5508625"/>
          </a:xfrm>
          <a:prstGeom prst="rect">
            <a:avLst/>
          </a:prstGeom>
          <a:noFill/>
          <a:ln w="9525">
            <a:noFill/>
            <a:miter lim="800000"/>
            <a:headEnd/>
            <a:tailEnd/>
          </a:ln>
        </p:spPr>
        <p:txBody>
          <a:bodyPr>
            <a:spAutoFit/>
          </a:bodyPr>
          <a:lstStyle/>
          <a:p>
            <a:pPr eaLnBrk="0" hangingPunct="0">
              <a:buFont typeface="Arial" charset="0"/>
              <a:buChar char="―"/>
              <a:tabLst>
                <a:tab pos="461963" algn="l"/>
              </a:tabLst>
            </a:pPr>
            <a:r>
              <a:rPr lang="en-US" sz="1600" dirty="0"/>
              <a:t> Supported by DOE HEP, “Fundamental Research in Superconducting RF Cavity Design” Program</a:t>
            </a:r>
          </a:p>
          <a:p>
            <a:pPr eaLnBrk="0" hangingPunct="0">
              <a:buFont typeface="Arial" charset="0"/>
              <a:buChar char="―"/>
              <a:tabLst>
                <a:tab pos="461963" algn="l"/>
              </a:tabLst>
            </a:pPr>
            <a:endParaRPr lang="en-US" sz="1600" dirty="0"/>
          </a:p>
          <a:p>
            <a:pPr eaLnBrk="0" hangingPunct="0">
              <a:buFont typeface="Arial" charset="0"/>
              <a:buChar char="―"/>
              <a:tabLst>
                <a:tab pos="461963" algn="l"/>
              </a:tabLst>
            </a:pPr>
            <a:r>
              <a:rPr lang="en-US" sz="1600" dirty="0"/>
              <a:t> Project period: 6-15-10 to 6-14-13 </a:t>
            </a:r>
            <a:endParaRPr lang="en-US" sz="1600" baseline="-25000" dirty="0"/>
          </a:p>
          <a:p>
            <a:pPr eaLnBrk="0" hangingPunct="0">
              <a:buFont typeface="Arial" charset="0"/>
              <a:buNone/>
              <a:tabLst>
                <a:tab pos="461963" algn="l"/>
              </a:tabLst>
            </a:pPr>
            <a:endParaRPr lang="en-US" sz="1600" dirty="0"/>
          </a:p>
          <a:p>
            <a:pPr eaLnBrk="0" hangingPunct="0">
              <a:buFont typeface="Arial" charset="0"/>
              <a:buChar char="―"/>
              <a:tabLst>
                <a:tab pos="461963" algn="l"/>
              </a:tabLst>
            </a:pPr>
            <a:r>
              <a:rPr lang="en-US" sz="1600" dirty="0"/>
              <a:t> Project objective: Develop HPCVD technology for MgB</a:t>
            </a:r>
            <a:r>
              <a:rPr lang="en-US" sz="1600" baseline="-25000" dirty="0"/>
              <a:t>2</a:t>
            </a:r>
            <a:r>
              <a:rPr lang="en-US" sz="1600" dirty="0"/>
              <a:t> SRF cavities</a:t>
            </a:r>
          </a:p>
          <a:p>
            <a:pPr eaLnBrk="0" hangingPunct="0">
              <a:buFont typeface="Arial" charset="0"/>
              <a:buChar char="―"/>
              <a:tabLst>
                <a:tab pos="461963" algn="l"/>
              </a:tabLst>
            </a:pPr>
            <a:endParaRPr lang="en-US" sz="1600" dirty="0"/>
          </a:p>
          <a:p>
            <a:pPr eaLnBrk="0" hangingPunct="0">
              <a:buFont typeface="Arial" charset="0"/>
              <a:buChar char="―"/>
              <a:tabLst>
                <a:tab pos="461963" algn="l"/>
              </a:tabLst>
            </a:pPr>
            <a:r>
              <a:rPr lang="en-US" sz="1600" dirty="0"/>
              <a:t> Research activities:</a:t>
            </a:r>
          </a:p>
          <a:p>
            <a:pPr lvl="1" eaLnBrk="0" hangingPunct="0">
              <a:buFont typeface="Wingdings" pitchFamily="2" charset="2"/>
              <a:buChar char="§"/>
              <a:tabLst>
                <a:tab pos="461963" algn="l"/>
              </a:tabLst>
            </a:pPr>
            <a:r>
              <a:rPr lang="en-US" sz="1600" dirty="0"/>
              <a:t> Study of MgB</a:t>
            </a:r>
            <a:r>
              <a:rPr lang="en-US" sz="1600" baseline="-25000" dirty="0"/>
              <a:t>2 </a:t>
            </a:r>
            <a:r>
              <a:rPr lang="en-US" sz="1600" dirty="0"/>
              <a:t>film properties related to the RF cavity application </a:t>
            </a:r>
          </a:p>
          <a:p>
            <a:pPr lvl="1" eaLnBrk="0" hangingPunct="0">
              <a:buFont typeface="Wingdings" pitchFamily="2" charset="2"/>
              <a:buChar char="§"/>
              <a:tabLst>
                <a:tab pos="461963" algn="l"/>
              </a:tabLst>
            </a:pPr>
            <a:r>
              <a:rPr lang="en-US" sz="1600" dirty="0"/>
              <a:t> Coating single-cell RF cavities with MgB</a:t>
            </a:r>
            <a:r>
              <a:rPr lang="en-US" sz="1600" baseline="-25000" dirty="0"/>
              <a:t>2</a:t>
            </a:r>
            <a:r>
              <a:rPr lang="en-US" sz="1600" dirty="0"/>
              <a:t> film </a:t>
            </a:r>
          </a:p>
          <a:p>
            <a:pPr eaLnBrk="0" hangingPunct="0">
              <a:buFont typeface="Arial" charset="0"/>
              <a:buChar char="―"/>
              <a:tabLst>
                <a:tab pos="461963" algn="l"/>
              </a:tabLst>
            </a:pPr>
            <a:endParaRPr lang="en-US" sz="1600" dirty="0">
              <a:cs typeface="Arial" charset="0"/>
            </a:endParaRPr>
          </a:p>
          <a:p>
            <a:pPr eaLnBrk="0" hangingPunct="0">
              <a:buFont typeface="Arial" charset="0"/>
              <a:buChar char="―"/>
              <a:tabLst>
                <a:tab pos="461963" algn="l"/>
              </a:tabLst>
            </a:pPr>
            <a:r>
              <a:rPr lang="en-US" sz="1600" dirty="0"/>
              <a:t> Film research:</a:t>
            </a:r>
          </a:p>
          <a:p>
            <a:pPr lvl="1" eaLnBrk="0" hangingPunct="0">
              <a:buFont typeface="Wingdings" pitchFamily="2" charset="2"/>
              <a:buChar char="§"/>
              <a:tabLst>
                <a:tab pos="461963" algn="l"/>
              </a:tabLst>
            </a:pPr>
            <a:r>
              <a:rPr lang="en-US" sz="1600" dirty="0"/>
              <a:t> Deposit large-area (2" - 4" diameter) films using both </a:t>
            </a:r>
            <a:r>
              <a:rPr lang="en-US" sz="1600" i="1" dirty="0"/>
              <a:t>in situ </a:t>
            </a:r>
            <a:r>
              <a:rPr lang="en-US" sz="1600" dirty="0"/>
              <a:t>HPCVD and two-step annealing process</a:t>
            </a:r>
          </a:p>
          <a:p>
            <a:pPr lvl="1" eaLnBrk="0" hangingPunct="0">
              <a:buFont typeface="Wingdings" pitchFamily="2" charset="2"/>
              <a:buChar char="§"/>
              <a:tabLst>
                <a:tab pos="461963" algn="l"/>
              </a:tabLst>
            </a:pPr>
            <a:r>
              <a:rPr lang="en-US" sz="1600" dirty="0"/>
              <a:t> Deposit on sapphire and metal substrates, such as </a:t>
            </a:r>
            <a:r>
              <a:rPr lang="en-US" sz="1600" dirty="0" err="1"/>
              <a:t>Nb</a:t>
            </a:r>
            <a:r>
              <a:rPr lang="en-US" sz="1600" dirty="0"/>
              <a:t>, Mo, and Cu </a:t>
            </a:r>
          </a:p>
          <a:p>
            <a:pPr lvl="1" eaLnBrk="0" hangingPunct="0">
              <a:buFont typeface="Wingdings" pitchFamily="2" charset="2"/>
              <a:buChar char="§"/>
              <a:tabLst>
                <a:tab pos="461963" algn="l"/>
              </a:tabLst>
            </a:pPr>
            <a:r>
              <a:rPr lang="en-US" sz="1600" dirty="0"/>
              <a:t> Effects of smoothness, thermal expansion mismatch, hydrogen, film stability, two-gap nature of MgB</a:t>
            </a:r>
            <a:r>
              <a:rPr lang="en-US" sz="1600" baseline="-25000" dirty="0"/>
              <a:t>2</a:t>
            </a:r>
            <a:r>
              <a:rPr lang="en-US" sz="1600" dirty="0"/>
              <a:t>, and multilayer structure on RF properties</a:t>
            </a:r>
          </a:p>
          <a:p>
            <a:pPr lvl="1" eaLnBrk="0" hangingPunct="0">
              <a:buFont typeface="Wingdings" pitchFamily="2" charset="2"/>
              <a:buChar char="§"/>
              <a:tabLst>
                <a:tab pos="461963" algn="l"/>
              </a:tabLst>
            </a:pPr>
            <a:endParaRPr lang="en-US" sz="1600" dirty="0"/>
          </a:p>
          <a:p>
            <a:pPr eaLnBrk="0" hangingPunct="0">
              <a:buFont typeface="Arial" charset="0"/>
              <a:buChar char="―"/>
              <a:tabLst>
                <a:tab pos="461963" algn="l"/>
              </a:tabLst>
            </a:pPr>
            <a:r>
              <a:rPr lang="en-US" sz="1600" dirty="0"/>
              <a:t> Coating cavity:</a:t>
            </a:r>
          </a:p>
          <a:p>
            <a:pPr lvl="1" eaLnBrk="0" hangingPunct="0">
              <a:buFont typeface="Wingdings" pitchFamily="2" charset="2"/>
              <a:buChar char="§"/>
              <a:tabLst>
                <a:tab pos="461963" algn="l"/>
              </a:tabLst>
            </a:pPr>
            <a:r>
              <a:rPr lang="en-US" sz="1600" dirty="0"/>
              <a:t> Both </a:t>
            </a:r>
            <a:r>
              <a:rPr lang="en-US" sz="1600" i="1" dirty="0"/>
              <a:t>in situ </a:t>
            </a:r>
            <a:r>
              <a:rPr lang="en-US" sz="1600" dirty="0"/>
              <a:t>HPCVD and two-step annealing process </a:t>
            </a:r>
          </a:p>
          <a:p>
            <a:pPr lvl="1" eaLnBrk="0" hangingPunct="0">
              <a:buFont typeface="Wingdings" pitchFamily="2" charset="2"/>
              <a:buChar char="§"/>
              <a:tabLst>
                <a:tab pos="461963" algn="l"/>
              </a:tabLst>
            </a:pPr>
            <a:r>
              <a:rPr lang="en-US" sz="1600" dirty="0"/>
              <a:t> First step: 6 GHz cavity from INFN</a:t>
            </a:r>
          </a:p>
          <a:p>
            <a:pPr lvl="1" eaLnBrk="0" hangingPunct="0">
              <a:buFont typeface="Wingdings" pitchFamily="2" charset="2"/>
              <a:buChar char="§"/>
              <a:tabLst>
                <a:tab pos="461963" algn="l"/>
              </a:tabLst>
            </a:pPr>
            <a:r>
              <a:rPr lang="en-US" sz="1600" dirty="0"/>
              <a:t> Next step: larger cavities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7656</TotalTime>
  <Words>2284</Words>
  <Application>Microsoft Office PowerPoint</Application>
  <PresentationFormat>On-screen Show (4:3)</PresentationFormat>
  <Paragraphs>315</Paragraphs>
  <Slides>34</Slides>
  <Notes>18</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40" baseType="lpstr">
      <vt:lpstr>Default Design</vt:lpstr>
      <vt:lpstr>默认设计模板</vt:lpstr>
      <vt:lpstr>1_Default Design</vt:lpstr>
      <vt:lpstr>2_Default Design</vt:lpstr>
      <vt:lpstr>3_Default Design</vt:lpstr>
      <vt:lpstr>Graph</vt:lpstr>
      <vt:lpstr>MgB2 Thin Films for SRF Cavities</vt:lpstr>
      <vt:lpstr>Looking Beyond Nb</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dc:title>
  <dc:creator>owner</dc:creator>
  <cp:lastModifiedBy>Xiaoxing</cp:lastModifiedBy>
  <cp:revision>252</cp:revision>
  <dcterms:created xsi:type="dcterms:W3CDTF">2007-05-08T18:44:03Z</dcterms:created>
  <dcterms:modified xsi:type="dcterms:W3CDTF">2012-07-18T19:19:53Z</dcterms:modified>
</cp:coreProperties>
</file>