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3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3" r:id="rId6"/>
    <p:sldId id="264" r:id="rId7"/>
    <p:sldId id="282" r:id="rId8"/>
    <p:sldId id="266" r:id="rId9"/>
    <p:sldId id="267" r:id="rId10"/>
    <p:sldId id="268" r:id="rId11"/>
    <p:sldId id="269" r:id="rId12"/>
    <p:sldId id="272" r:id="rId13"/>
    <p:sldId id="273" r:id="rId14"/>
    <p:sldId id="271" r:id="rId15"/>
    <p:sldId id="274" r:id="rId16"/>
    <p:sldId id="275" r:id="rId17"/>
    <p:sldId id="279" r:id="rId18"/>
    <p:sldId id="280" r:id="rId19"/>
    <p:sldId id="283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D4FE"/>
    <a:srgbClr val="142DFE"/>
    <a:srgbClr val="DF1FFE"/>
    <a:srgbClr val="FEF501"/>
    <a:srgbClr val="FEF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4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A68AD-117F-1548-9A44-A3FCF9F54188}" type="datetimeFigureOut">
              <a:rPr lang="en-US" smtClean="0"/>
              <a:t>7/19/12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1B12D-829F-4848-A91B-846AF36B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073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4049A-FF8A-834E-BA5F-F231FD5FFA98}" type="datetimeFigureOut">
              <a:rPr lang="en-US" smtClean="0"/>
              <a:t>7/19/12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B32B7-B7ED-C745-AA87-60042AE6B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69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E6A3-610B-0C45-AB0B-FE7E7B1A768A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72AF-AB6F-0E49-9C23-27BF1AD65524}" type="datetime1">
              <a:rPr lang="en-US" smtClean="0"/>
              <a:t>7/19/12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9805-799C-614C-A547-D9EF46A0E643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98D-A364-BE42-85B5-090DBD2A28ED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BCC3-32CB-6244-A5F0-9DDAF1618902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8C2B-26E7-7346-A440-AFD54386304C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F1C6-7E3B-EF4E-8B09-EA262C296D4C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79B4-0E34-2749-988F-6109FE650F0F}" type="datetime1">
              <a:rPr lang="en-US" smtClean="0"/>
              <a:t>7/19/12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3B5A-F47D-6347-B373-D27598C714F1}" type="datetime1">
              <a:rPr lang="en-US" smtClean="0"/>
              <a:t>7/19/12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2C6-2159-D44F-BE6F-DB00B7C63349}" type="datetime1">
              <a:rPr lang="en-US" smtClean="0"/>
              <a:t>7/19/12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E9CD6-0D38-7146-99E3-7F3076265136}" type="datetime1">
              <a:rPr lang="en-US" smtClean="0"/>
              <a:t>7/19/12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06F5-39F4-0845-BED4-01EEA67AAD3E}" type="datetime1">
              <a:rPr lang="en-US" smtClean="0"/>
              <a:t>7/19/12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BFC8C2B-26E7-7346-A440-AFD54386304C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295400"/>
            <a:ext cx="6477000" cy="3124200"/>
          </a:xfrm>
        </p:spPr>
        <p:txBody>
          <a:bodyPr>
            <a:normAutofit fontScale="90000"/>
          </a:bodyPr>
          <a:lstStyle/>
          <a:p>
            <a:r>
              <a:rPr lang="en-US" dirty="0"/>
              <a:t>M</a:t>
            </a:r>
            <a:r>
              <a:rPr lang="en-US" dirty="0" smtClean="0"/>
              <a:t>agnetic </a:t>
            </a:r>
            <a:r>
              <a:rPr lang="en-US" dirty="0"/>
              <a:t>F</a:t>
            </a:r>
            <a:r>
              <a:rPr lang="en-US" dirty="0" smtClean="0"/>
              <a:t>lux </a:t>
            </a:r>
            <a:r>
              <a:rPr lang="en-US" dirty="0"/>
              <a:t>S</a:t>
            </a:r>
            <a:r>
              <a:rPr lang="en-US" dirty="0" smtClean="0"/>
              <a:t>tructure at </a:t>
            </a:r>
            <a:r>
              <a:rPr lang="en-US" dirty="0"/>
              <a:t>D</a:t>
            </a:r>
            <a:r>
              <a:rPr lang="en-US" dirty="0" smtClean="0"/>
              <a:t>ifferent </a:t>
            </a:r>
            <a:r>
              <a:rPr lang="en-US" dirty="0"/>
              <a:t>F</a:t>
            </a:r>
            <a:r>
              <a:rPr lang="en-US" dirty="0" smtClean="0"/>
              <a:t>ields </a:t>
            </a:r>
            <a:r>
              <a:rPr lang="en-US" dirty="0"/>
              <a:t>in </a:t>
            </a:r>
            <a:r>
              <a:rPr lang="en-US" dirty="0" smtClean="0"/>
              <a:t>Cavity </a:t>
            </a:r>
            <a:r>
              <a:rPr lang="en-US" dirty="0"/>
              <a:t>N</a:t>
            </a:r>
            <a:r>
              <a:rPr lang="en-US" dirty="0" smtClean="0"/>
              <a:t>iobium </a:t>
            </a:r>
            <a:r>
              <a:rPr lang="en-US" dirty="0"/>
              <a:t>by Bitter </a:t>
            </a:r>
            <a:r>
              <a:rPr lang="en-US" dirty="0" smtClean="0"/>
              <a:t>Decoration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762000"/>
          </a:xfrm>
        </p:spPr>
        <p:txBody>
          <a:bodyPr/>
          <a:lstStyle/>
          <a:p>
            <a:pPr marL="514350" indent="-514350"/>
            <a:r>
              <a:rPr lang="en-US" dirty="0" smtClean="0"/>
              <a:t>F. Barkov, A. Romanenko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715000"/>
            <a:ext cx="3810000" cy="72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996" y="5638800"/>
            <a:ext cx="249030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b_hof spot_6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304800"/>
            <a:ext cx="7152217" cy="5364163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F475-332A-4041-B48F-57D1D17E4384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57912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H=32mT. Hot spot. Zoom-in from previous picture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381000"/>
            <a:ext cx="14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EF009"/>
                </a:solidFill>
              </a:rPr>
              <a:t>Hot Spot</a:t>
            </a:r>
            <a:endParaRPr lang="en-US" sz="2400" b="1" dirty="0">
              <a:solidFill>
                <a:srgbClr val="FEF00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b_hof spot_8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04800"/>
            <a:ext cx="7239000" cy="542925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A38A-7F1F-9542-9B9C-7E5C4EFBE178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58674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H=32 </a:t>
            </a:r>
            <a:r>
              <a:rPr lang="en-US" dirty="0" err="1" smtClean="0"/>
              <a:t>mT</a:t>
            </a:r>
            <a:r>
              <a:rPr lang="en-US" dirty="0" smtClean="0"/>
              <a:t>. Hot spot. High-magnification image. No single vortices are resolved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381000"/>
            <a:ext cx="14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EF009"/>
                </a:solidFill>
              </a:rPr>
              <a:t>Hot Spot</a:t>
            </a:r>
            <a:endParaRPr lang="en-US" sz="2400" b="1" dirty="0">
              <a:solidFill>
                <a:srgbClr val="FEF00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08E3A-00EF-FE48-9EE5-8B1B78B8DA6D}" type="datetime1">
              <a:rPr lang="en-US" smtClean="0"/>
              <a:t>7/19/12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59436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H=60 </a:t>
            </a:r>
            <a:r>
              <a:rPr lang="en-US" dirty="0" err="1" smtClean="0"/>
              <a:t>mT</a:t>
            </a:r>
            <a:r>
              <a:rPr lang="en-US" dirty="0" smtClean="0"/>
              <a:t>. Hot spot. 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 descr="Nb_9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467600" cy="5600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304800"/>
            <a:ext cx="14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42DFE"/>
                </a:solidFill>
              </a:rPr>
              <a:t>Hot Spot</a:t>
            </a:r>
            <a:endParaRPr lang="en-US" sz="2400" b="1" dirty="0">
              <a:solidFill>
                <a:srgbClr val="142DF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b_5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381000"/>
            <a:ext cx="6553200" cy="491490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7F75-976A-DC47-9D98-1C9448EE2DD1}" type="datetime1">
              <a:rPr lang="en-US" smtClean="0"/>
              <a:t>7/19/12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1000"/>
            <a:ext cx="170990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51816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H=60 </a:t>
            </a:r>
            <a:r>
              <a:rPr lang="en-US" dirty="0" err="1" smtClean="0"/>
              <a:t>mT</a:t>
            </a:r>
            <a:r>
              <a:rPr lang="en-US" dirty="0" smtClean="0"/>
              <a:t>. Hot spot. Zoom-in from white spot from previous picture.  Individual vortices are observed. Inset: Fast Fourier Transform pattern with 6 maxima corresponding to a long range ordered hexagonal lattice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43800" y="2667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B=76±5 </a:t>
            </a:r>
            <a:r>
              <a:rPr lang="en-US" dirty="0" err="1" smtClean="0">
                <a:solidFill>
                  <a:srgbClr val="FF0000"/>
                </a:solidFill>
              </a:rPr>
              <a:t>mT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81000"/>
            <a:ext cx="14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EF009"/>
                </a:solidFill>
              </a:rPr>
              <a:t>Hot Spot</a:t>
            </a:r>
            <a:endParaRPr lang="en-US" sz="2400" b="1" dirty="0">
              <a:solidFill>
                <a:srgbClr val="FEF00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107A-9D16-6A49-900B-D3FF6C0F3366}" type="datetime1">
              <a:rPr lang="en-US" smtClean="0"/>
              <a:t>7/19/12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5715000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H=80 </a:t>
            </a:r>
            <a:r>
              <a:rPr lang="en-US" dirty="0" err="1" smtClean="0"/>
              <a:t>mT</a:t>
            </a:r>
            <a:r>
              <a:rPr lang="en-US" dirty="0" smtClean="0"/>
              <a:t>. Hot spot.  Vortex lattice is everywhere, there are no </a:t>
            </a:r>
            <a:r>
              <a:rPr lang="en-US" dirty="0" err="1" smtClean="0"/>
              <a:t>Meissner</a:t>
            </a:r>
            <a:r>
              <a:rPr lang="en-US" dirty="0" smtClean="0"/>
              <a:t> regions.</a:t>
            </a:r>
            <a:endParaRPr lang="en-US" dirty="0"/>
          </a:p>
        </p:txBody>
      </p:sp>
      <p:pic>
        <p:nvPicPr>
          <p:cNvPr id="9" name="Content Placeholder 3" descr="Nb_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52400"/>
            <a:ext cx="7391400" cy="5543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152400"/>
            <a:ext cx="14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EF009"/>
                </a:solidFill>
              </a:rPr>
              <a:t>Hot Spot</a:t>
            </a:r>
            <a:endParaRPr lang="en-US" sz="2400" b="1" dirty="0">
              <a:solidFill>
                <a:srgbClr val="FEF00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Nb_6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52400"/>
            <a:ext cx="7315200" cy="548640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A8A0B-09EC-344C-A561-0627BA396CE0}" type="datetime1">
              <a:rPr lang="en-US" smtClean="0"/>
              <a:t>7/19/12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4458" y="6340475"/>
            <a:ext cx="4840941" cy="365125"/>
          </a:xfrm>
        </p:spPr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57912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H=60 </a:t>
            </a:r>
            <a:r>
              <a:rPr lang="en-US" dirty="0" err="1" smtClean="0"/>
              <a:t>mT</a:t>
            </a:r>
            <a:r>
              <a:rPr lang="en-US" dirty="0" smtClean="0"/>
              <a:t>. Baked spot. The topology of </a:t>
            </a:r>
            <a:r>
              <a:rPr lang="en-US" dirty="0" err="1" smtClean="0"/>
              <a:t>Meissner</a:t>
            </a:r>
            <a:r>
              <a:rPr lang="en-US" dirty="0" smtClean="0"/>
              <a:t> regions is different.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228600"/>
            <a:ext cx="188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EF009"/>
                </a:solidFill>
              </a:rPr>
              <a:t>Baked Spot</a:t>
            </a:r>
            <a:endParaRPr lang="en-US" sz="2400" b="1" dirty="0">
              <a:solidFill>
                <a:srgbClr val="FEF00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b_9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7112000" cy="533400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7F1A-95CD-A94B-AEF5-42B0B6A7BDFE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F. Barkov, A. </a:t>
            </a:r>
            <a:r>
              <a:rPr lang="en-US" dirty="0" err="1" smtClean="0"/>
              <a:t>Romanenko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59436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H=60 </a:t>
            </a:r>
            <a:r>
              <a:rPr lang="en-US" dirty="0" err="1" smtClean="0"/>
              <a:t>mT</a:t>
            </a:r>
            <a:r>
              <a:rPr lang="en-US" dirty="0" smtClean="0"/>
              <a:t>. Baked spot.  Zoom-in from previous picture.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43800" y="2667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B=74±5 </a:t>
            </a:r>
            <a:r>
              <a:rPr lang="en-US" dirty="0" err="1" smtClean="0">
                <a:solidFill>
                  <a:srgbClr val="FF0000"/>
                </a:solidFill>
              </a:rPr>
              <a:t>mT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81000"/>
            <a:ext cx="184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27D4FE"/>
                </a:solidFill>
              </a:rPr>
              <a:t>Baked spot</a:t>
            </a:r>
            <a:endParaRPr lang="en-US" sz="2400" b="1" dirty="0">
              <a:solidFill>
                <a:srgbClr val="27D4F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b_bcp_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219200"/>
            <a:ext cx="6248400" cy="468630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0100-2701-704F-85AE-D3FC20E04B31}" type="datetime1">
              <a:rPr lang="en-US" smtClean="0"/>
              <a:t>7/19/12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60198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H=8 </a:t>
            </a:r>
            <a:r>
              <a:rPr lang="en-US" dirty="0" err="1" smtClean="0"/>
              <a:t>mT.</a:t>
            </a:r>
            <a:r>
              <a:rPr lang="en-US" dirty="0" smtClean="0"/>
              <a:t> BCP sample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43200" y="1219200"/>
            <a:ext cx="21336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172200" y="1143000"/>
            <a:ext cx="91440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0" y="838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flux bundles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838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Abrikosov</a:t>
            </a:r>
            <a:r>
              <a:rPr lang="en-US" dirty="0" smtClean="0"/>
              <a:t> vortices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467600" cy="792162"/>
          </a:xfrm>
        </p:spPr>
        <p:txBody>
          <a:bodyPr/>
          <a:lstStyle/>
          <a:p>
            <a:r>
              <a:rPr lang="en-US" dirty="0" smtClean="0"/>
              <a:t>Results for flat samples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1447800"/>
            <a:ext cx="1935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42DFE"/>
                </a:solidFill>
              </a:rPr>
              <a:t>Flat sample</a:t>
            </a:r>
            <a:endParaRPr lang="en-US" sz="2400" b="1" dirty="0">
              <a:solidFill>
                <a:srgbClr val="142DF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b_bcp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685800"/>
            <a:ext cx="6210514" cy="4525963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4FAC-F5E4-AB4E-B05C-33446458E90A}" type="datetime1">
              <a:rPr lang="en-US" smtClean="0"/>
              <a:t>7/19/12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 descr="Nb_bcp_3_bott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5105400"/>
            <a:ext cx="7353300" cy="628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5791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H =8 </a:t>
            </a:r>
            <a:r>
              <a:rPr lang="en-US" dirty="0" err="1" smtClean="0"/>
              <a:t>mT</a:t>
            </a:r>
            <a:r>
              <a:rPr lang="en-US" dirty="0" smtClean="0"/>
              <a:t>. BCP sample. Coexistence of </a:t>
            </a:r>
            <a:r>
              <a:rPr lang="en-US" dirty="0" err="1" smtClean="0"/>
              <a:t>Abrikosov</a:t>
            </a:r>
            <a:r>
              <a:rPr lang="en-US" dirty="0" smtClean="0"/>
              <a:t> vortices and </a:t>
            </a:r>
            <a:r>
              <a:rPr lang="ru-RU" dirty="0" smtClean="0"/>
              <a:t>	</a:t>
            </a:r>
            <a:r>
              <a:rPr lang="en-US" dirty="0" err="1" smtClean="0"/>
              <a:t>Shubnikov</a:t>
            </a:r>
            <a:r>
              <a:rPr lang="en-US" dirty="0" smtClean="0"/>
              <a:t> domains.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1524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region with </a:t>
            </a:r>
            <a:r>
              <a:rPr lang="en-US" dirty="0" err="1" smtClean="0"/>
              <a:t>Abrikosov</a:t>
            </a:r>
            <a:r>
              <a:rPr lang="en-US" dirty="0" smtClean="0"/>
              <a:t> vortices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105400" y="533400"/>
            <a:ext cx="457200" cy="3124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19200" y="1524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flux bundles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62200" y="533400"/>
            <a:ext cx="3048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38400" y="533400"/>
            <a:ext cx="14478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38800" y="685800"/>
            <a:ext cx="1935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42DFE"/>
                </a:solidFill>
              </a:rPr>
              <a:t>Flat sample</a:t>
            </a:r>
            <a:endParaRPr lang="en-US" sz="2400" b="1" dirty="0">
              <a:solidFill>
                <a:srgbClr val="142DF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524000"/>
            <a:ext cx="8042276" cy="4343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BCC3-32CB-6244-A5F0-9DDAF1618902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Content Placeholder 3" descr="Nb_bcp_1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52400"/>
            <a:ext cx="7315200" cy="54864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52400"/>
            <a:ext cx="149056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" y="57150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H=8 </a:t>
            </a:r>
            <a:r>
              <a:rPr lang="en-US" dirty="0" err="1" smtClean="0"/>
              <a:t>mT.</a:t>
            </a:r>
            <a:r>
              <a:rPr lang="en-US" dirty="0" smtClean="0"/>
              <a:t> BCP sample. Vortices do not form ordered lattice. FFT pattern is a circle.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152400"/>
            <a:ext cx="1935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27D4FE"/>
                </a:solidFill>
              </a:rPr>
              <a:t>Flat sample</a:t>
            </a:r>
            <a:endParaRPr lang="en-US" sz="2400" b="1" dirty="0">
              <a:solidFill>
                <a:srgbClr val="27D4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0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Magnetic flux penetration is a possible candidate for losses in SRF cavities</a:t>
            </a:r>
          </a:p>
          <a:p>
            <a:r>
              <a:rPr lang="en-US" dirty="0"/>
              <a:t>No high resolution studies of magnetic flux entry into cut-out samples were produced </a:t>
            </a:r>
            <a:r>
              <a:rPr lang="en-US" dirty="0" smtClean="0"/>
              <a:t>before</a:t>
            </a:r>
          </a:p>
          <a:p>
            <a:r>
              <a:rPr lang="en-US" dirty="0" smtClean="0"/>
              <a:t>Bitter decoration technique allows to investigate magnetic field distribution with a “single-vortex” spatial resolution</a:t>
            </a:r>
          </a:p>
          <a:p>
            <a:r>
              <a:rPr lang="en-US" dirty="0" smtClean="0"/>
              <a:t>The main idea was to directly observe spatial variations of surface superconducting properties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71B-15F6-AB4D-A2C8-C734EA6E1B28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 Field Cooling Results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did not observe penetration of magnetic field into samples up to:</a:t>
            </a:r>
          </a:p>
          <a:p>
            <a:pPr lvl="1"/>
            <a:r>
              <a:rPr lang="en-US" dirty="0" smtClean="0"/>
              <a:t>60 </a:t>
            </a:r>
            <a:r>
              <a:rPr lang="en-US" dirty="0" err="1" smtClean="0"/>
              <a:t>mT</a:t>
            </a:r>
            <a:r>
              <a:rPr lang="en-US" dirty="0" smtClean="0"/>
              <a:t> for baked spot</a:t>
            </a:r>
          </a:p>
          <a:p>
            <a:pPr lvl="1"/>
            <a:r>
              <a:rPr lang="en-US" dirty="0" smtClean="0"/>
              <a:t>120 </a:t>
            </a:r>
            <a:r>
              <a:rPr lang="en-US" dirty="0" err="1" smtClean="0"/>
              <a:t>mT</a:t>
            </a:r>
            <a:r>
              <a:rPr lang="en-US" dirty="0" smtClean="0"/>
              <a:t> for hot spot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9A01-8D3E-BB4F-9B1C-9945C39D8A93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77200" cy="808038"/>
          </a:xfrm>
        </p:spPr>
        <p:txBody>
          <a:bodyPr/>
          <a:lstStyle/>
          <a:p>
            <a:r>
              <a:rPr lang="en-US" dirty="0" smtClean="0"/>
              <a:t> Summary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We have investigated how magnetic field penetrates into cavity cutouts and flat niobium samples</a:t>
            </a:r>
          </a:p>
          <a:p>
            <a:r>
              <a:rPr lang="en-US" b="1" dirty="0" smtClean="0"/>
              <a:t>Cavity grade niobium is “type 1.5” superconductor</a:t>
            </a:r>
          </a:p>
          <a:p>
            <a:pPr lvl="1"/>
            <a:r>
              <a:rPr lang="en-US" b="1" dirty="0" smtClean="0"/>
              <a:t>Coexistence of regions with </a:t>
            </a:r>
            <a:r>
              <a:rPr lang="en-US" b="1" dirty="0" err="1" smtClean="0"/>
              <a:t>Abrikosov</a:t>
            </a:r>
            <a:r>
              <a:rPr lang="en-US" b="1" dirty="0" smtClean="0"/>
              <a:t> vortices and flux bundles is observed for flat samples</a:t>
            </a:r>
          </a:p>
          <a:p>
            <a:pPr lvl="1"/>
            <a:r>
              <a:rPr lang="en-US" b="1" dirty="0" smtClean="0"/>
              <a:t>Field driven transition from type-I to type-II superconductivity is observed for cavity cutouts</a:t>
            </a:r>
          </a:p>
          <a:p>
            <a:r>
              <a:rPr lang="en-US" dirty="0" smtClean="0"/>
              <a:t>Hot and baked spots behave similarly </a:t>
            </a:r>
          </a:p>
          <a:p>
            <a:r>
              <a:rPr lang="en-US" dirty="0" smtClean="0"/>
              <a:t>Pinning plays a significant role and prevents vortices penetration from the sample edges in ZFC regime</a:t>
            </a:r>
          </a:p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E277-B25D-154A-90EC-24634010AEED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Marianne </a:t>
            </a:r>
            <a:r>
              <a:rPr lang="en-US" dirty="0" err="1" smtClean="0"/>
              <a:t>Bossert</a:t>
            </a:r>
            <a:r>
              <a:rPr lang="en-US" dirty="0" smtClean="0"/>
              <a:t>, Rob Schuessler, Donna Hicks, FNAL – samples preparation</a:t>
            </a:r>
          </a:p>
          <a:p>
            <a:r>
              <a:rPr lang="en-US" dirty="0" smtClean="0"/>
              <a:t>Prof. </a:t>
            </a:r>
            <a:r>
              <a:rPr lang="en-US" dirty="0" err="1" smtClean="0"/>
              <a:t>L.Ya.Vinnikov</a:t>
            </a:r>
            <a:r>
              <a:rPr lang="en-US" dirty="0" smtClean="0"/>
              <a:t> and Prof. V.V. </a:t>
            </a:r>
            <a:r>
              <a:rPr lang="en-US" dirty="0" err="1" smtClean="0"/>
              <a:t>Ryazanov</a:t>
            </a:r>
            <a:r>
              <a:rPr lang="en-US" dirty="0" smtClean="0"/>
              <a:t>, ISSP RAS – help with the experiments, useful discussions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0F15-E3E8-134C-B25B-D6AC55A2D40F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7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Experimental technique</a:t>
            </a:r>
            <a:endParaRPr lang="en-US" dirty="0"/>
          </a:p>
        </p:txBody>
      </p:sp>
      <p:pic>
        <p:nvPicPr>
          <p:cNvPr id="4" name="Content Placeholder 3" descr="setu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1" y="1295400"/>
            <a:ext cx="2895600" cy="2779776"/>
          </a:xfr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EA61-A968-E244-8532-C9B5663E8585}" type="datetime1">
              <a:rPr lang="en-US" smtClean="0"/>
              <a:t>7/19/12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64458" y="6340475"/>
            <a:ext cx="4840941" cy="365125"/>
          </a:xfrm>
        </p:spPr>
        <p:txBody>
          <a:bodyPr/>
          <a:lstStyle/>
          <a:p>
            <a:r>
              <a:rPr lang="en-US" dirty="0" smtClean="0"/>
              <a:t>F. Barkov, A. </a:t>
            </a:r>
            <a:r>
              <a:rPr lang="en-US" dirty="0" err="1" smtClean="0"/>
              <a:t>Romanenko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0386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– Helium cryostat; 2 – </a:t>
            </a:r>
            <a:r>
              <a:rPr lang="en-US" dirty="0" err="1" smtClean="0"/>
              <a:t>Inse</a:t>
            </a:r>
            <a:r>
              <a:rPr lang="es-ES_tradnl" dirty="0" smtClean="0"/>
              <a:t>r</a:t>
            </a:r>
            <a:r>
              <a:rPr lang="en-US" dirty="0" smtClean="0"/>
              <a:t>t</a:t>
            </a:r>
            <a:r>
              <a:rPr lang="ru-RU" dirty="0" smtClean="0"/>
              <a:t> </a:t>
            </a:r>
            <a:r>
              <a:rPr lang="en-US" dirty="0" smtClean="0"/>
              <a:t>with decoration chamber (A); 3 </a:t>
            </a:r>
            <a:r>
              <a:rPr lang="ru-RU" dirty="0" smtClean="0"/>
              <a:t>–</a:t>
            </a:r>
            <a:r>
              <a:rPr lang="en-US" dirty="0" smtClean="0"/>
              <a:t> Plug/socket combination; 4 – Evaporator; 5 -  Sample; 6 – Protective screen; 7 – Thermometer; 8 – Mechanical valve; 9 -Solenoid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858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Superparamagnetic</a:t>
            </a:r>
            <a:r>
              <a:rPr lang="en-US" b="1" dirty="0" smtClean="0"/>
              <a:t> </a:t>
            </a:r>
            <a:r>
              <a:rPr lang="en-US" b="1" dirty="0" err="1" smtClean="0"/>
              <a:t>nanoparticles</a:t>
            </a:r>
            <a:r>
              <a:rPr lang="en-US" b="1" dirty="0" smtClean="0"/>
              <a:t> are deposited to mark regions with magnetic field 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486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2. Scanning electron microscope is used to examine particles distribution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371600"/>
            <a:ext cx="3048000" cy="3086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1200" y="45720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how the first direct observation of the vortex lattice was obtained!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15000" y="5486400"/>
            <a:ext cx="3581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3366FF"/>
                </a:solidFill>
              </a:rPr>
              <a:t>U. </a:t>
            </a:r>
            <a:r>
              <a:rPr lang="en-US" sz="1600" u="sng" dirty="0" err="1" smtClean="0">
                <a:solidFill>
                  <a:srgbClr val="3366FF"/>
                </a:solidFill>
              </a:rPr>
              <a:t>Essman</a:t>
            </a:r>
            <a:r>
              <a:rPr lang="en-US" sz="1600" u="sng" dirty="0" smtClean="0">
                <a:solidFill>
                  <a:srgbClr val="3366FF"/>
                </a:solidFill>
              </a:rPr>
              <a:t> and H. </a:t>
            </a:r>
            <a:r>
              <a:rPr lang="en-US" sz="1600" u="sng" dirty="0" err="1" smtClean="0">
                <a:solidFill>
                  <a:srgbClr val="3366FF"/>
                </a:solidFill>
              </a:rPr>
              <a:t>Trauble</a:t>
            </a:r>
            <a:r>
              <a:rPr lang="en-US" sz="1600" u="sng" dirty="0" smtClean="0">
                <a:solidFill>
                  <a:srgbClr val="3366FF"/>
                </a:solidFill>
              </a:rPr>
              <a:t>, </a:t>
            </a:r>
          </a:p>
          <a:p>
            <a:r>
              <a:rPr lang="en-US" sz="1600" u="sng" dirty="0" smtClean="0">
                <a:solidFill>
                  <a:srgbClr val="3366FF"/>
                </a:solidFill>
              </a:rPr>
              <a:t>Physics </a:t>
            </a:r>
            <a:r>
              <a:rPr lang="en-US" sz="1600" u="sng" dirty="0">
                <a:solidFill>
                  <a:srgbClr val="3366FF"/>
                </a:solidFill>
              </a:rPr>
              <a:t>Letters 24A, 526 (1967)</a:t>
            </a:r>
            <a:endParaRPr lang="en-US" sz="16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609600"/>
            <a:ext cx="4267200" cy="373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48200"/>
            <a:ext cx="8229600" cy="533400"/>
          </a:xfrm>
        </p:spPr>
        <p:txBody>
          <a:bodyPr/>
          <a:lstStyle/>
          <a:p>
            <a:r>
              <a:rPr lang="en-US" dirty="0" smtClean="0"/>
              <a:t>Experimental parameters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4876800" cy="3505201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latin typeface="Arial Narrow"/>
                <a:cs typeface="Arial Narrow"/>
              </a:rPr>
              <a:t>Cut-outs from cavities: </a:t>
            </a:r>
            <a:endParaRPr lang="en-US" sz="2200" dirty="0" smtClean="0">
              <a:latin typeface="Arial Narrow"/>
              <a:cs typeface="Arial Narrow"/>
            </a:endParaRPr>
          </a:p>
          <a:p>
            <a:pPr marL="0" indent="0">
              <a:buNone/>
            </a:pPr>
            <a:r>
              <a:rPr lang="en-US" sz="2200" dirty="0">
                <a:latin typeface="Arial Narrow"/>
                <a:cs typeface="Arial Narrow"/>
              </a:rPr>
              <a:t> </a:t>
            </a:r>
            <a:r>
              <a:rPr lang="en-US" sz="2200" dirty="0" smtClean="0">
                <a:latin typeface="Arial Narrow"/>
                <a:cs typeface="Arial Narrow"/>
              </a:rPr>
              <a:t>  -</a:t>
            </a:r>
            <a:r>
              <a:rPr lang="en-US" sz="2200" dirty="0">
                <a:latin typeface="Arial Narrow"/>
                <a:cs typeface="Arial Narrow"/>
              </a:rPr>
              <a:t>hot </a:t>
            </a:r>
            <a:r>
              <a:rPr lang="en-US" sz="2200" dirty="0" smtClean="0">
                <a:latin typeface="Arial Narrow"/>
                <a:cs typeface="Arial Narrow"/>
              </a:rPr>
              <a:t>spots</a:t>
            </a:r>
            <a:endParaRPr lang="en-US" sz="2200" dirty="0" smtClean="0">
              <a:latin typeface="Arial Narrow"/>
              <a:cs typeface="Arial Narrow"/>
            </a:endParaRPr>
          </a:p>
          <a:p>
            <a:pPr marL="0" indent="0">
              <a:buNone/>
            </a:pPr>
            <a:r>
              <a:rPr lang="en-US" sz="2200" dirty="0">
                <a:latin typeface="Arial Narrow"/>
                <a:cs typeface="Arial Narrow"/>
              </a:rPr>
              <a:t> </a:t>
            </a:r>
            <a:r>
              <a:rPr lang="en-US" sz="2200" dirty="0" smtClean="0">
                <a:latin typeface="Arial Narrow"/>
                <a:cs typeface="Arial Narrow"/>
              </a:rPr>
              <a:t>  -120C baked </a:t>
            </a:r>
            <a:r>
              <a:rPr lang="en-US" sz="2200" dirty="0" smtClean="0">
                <a:latin typeface="Arial Narrow"/>
                <a:cs typeface="Arial Narrow"/>
              </a:rPr>
              <a:t>spots</a:t>
            </a:r>
            <a:endParaRPr lang="en-US" sz="2200" dirty="0" smtClean="0">
              <a:latin typeface="Arial Narrow"/>
              <a:cs typeface="Arial Narrow"/>
            </a:endParaRPr>
          </a:p>
          <a:p>
            <a:r>
              <a:rPr lang="en-US" sz="2200" dirty="0" smtClean="0">
                <a:latin typeface="Arial Narrow"/>
                <a:cs typeface="Arial Narrow"/>
              </a:rPr>
              <a:t>Mechanically polished + 800C baked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Mechanically polished + 800C baked+ 20 microns EP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Mechanically polished + 800C baked + 20 microns BCP</a:t>
            </a:r>
          </a:p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4303-267C-B54F-BE9D-875AF9C656B4}" type="datetime1">
              <a:rPr lang="en-US" smtClean="0"/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29000" y="5181600"/>
            <a:ext cx="1828800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T=1.7-&gt;5..6 K</a:t>
            </a:r>
          </a:p>
          <a:p>
            <a:r>
              <a:rPr lang="en-US" dirty="0" smtClean="0"/>
              <a:t>H=0..120 </a:t>
            </a:r>
            <a:r>
              <a:rPr lang="en-US" dirty="0" err="1" smtClean="0"/>
              <a:t>mT</a:t>
            </a:r>
            <a:endParaRPr lang="ru-RU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3048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Samples</a:t>
            </a: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400800" cy="792162"/>
          </a:xfrm>
        </p:spPr>
        <p:txBody>
          <a:bodyPr/>
          <a:lstStyle/>
          <a:p>
            <a:r>
              <a:rPr lang="en-US" dirty="0" smtClean="0"/>
              <a:t> Field Cooling Results</a:t>
            </a:r>
            <a:endParaRPr lang="ru-RU" dirty="0"/>
          </a:p>
        </p:txBody>
      </p:sp>
      <p:pic>
        <p:nvPicPr>
          <p:cNvPr id="4" name="Content Placeholder 3" descr="Nb_hot spot_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781050"/>
            <a:ext cx="6477000" cy="485775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9F93-9868-BC4E-9182-9AABC98FEED8}" type="datetime1">
              <a:rPr lang="en-US" smtClean="0"/>
              <a:t>7/19/12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57150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H=10 </a:t>
            </a:r>
            <a:r>
              <a:rPr lang="en-US" dirty="0" err="1" smtClean="0"/>
              <a:t>mT</a:t>
            </a:r>
            <a:r>
              <a:rPr lang="en-US" dirty="0" smtClean="0"/>
              <a:t>. Hot spot. Flux bundles are observed instead of individual </a:t>
            </a:r>
            <a:r>
              <a:rPr lang="en-US" dirty="0" err="1" smtClean="0"/>
              <a:t>Abrikosov</a:t>
            </a:r>
            <a:r>
              <a:rPr lang="en-US" dirty="0" smtClean="0"/>
              <a:t> vortices.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762000"/>
            <a:ext cx="14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EF009"/>
                </a:solidFill>
              </a:rPr>
              <a:t>Hot Spot</a:t>
            </a:r>
            <a:endParaRPr lang="en-US" sz="2400" b="1" dirty="0">
              <a:solidFill>
                <a:srgbClr val="FEF00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7150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H=10 </a:t>
            </a:r>
            <a:r>
              <a:rPr lang="en-US" dirty="0" err="1" smtClean="0"/>
              <a:t>mT</a:t>
            </a:r>
            <a:r>
              <a:rPr lang="en-US" dirty="0" smtClean="0"/>
              <a:t>. Hot spot. Zoom-in from previous picture. Average number of magnetic flux quanta per bundle is </a:t>
            </a:r>
            <a:r>
              <a:rPr lang="en-US" dirty="0" smtClean="0">
                <a:solidFill>
                  <a:srgbClr val="FF0000"/>
                </a:solidFill>
              </a:rPr>
              <a:t>~80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Nb_hot spot_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533400"/>
            <a:ext cx="6629400" cy="497205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752600" y="533400"/>
            <a:ext cx="457200" cy="1295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86000" y="533400"/>
            <a:ext cx="304800" cy="2590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47800" y="152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flux bundles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105400" y="533400"/>
            <a:ext cx="6096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91200" y="533400"/>
            <a:ext cx="457200" cy="2362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24400" y="15240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dirty="0" err="1" smtClean="0"/>
              <a:t>Meissner</a:t>
            </a:r>
            <a:r>
              <a:rPr lang="en-US" dirty="0" smtClean="0"/>
              <a:t> regions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C5A3-CB48-E34B-ABD3-471692E234D2}" type="datetime1">
              <a:rPr lang="en-US" smtClean="0"/>
              <a:t>7/19/12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72200" y="609600"/>
            <a:ext cx="14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EF009"/>
                </a:solidFill>
              </a:rPr>
              <a:t>Hot Spot</a:t>
            </a:r>
            <a:endParaRPr lang="en-US" sz="2400" b="1" dirty="0">
              <a:solidFill>
                <a:srgbClr val="FEF00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b_hot spot_1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"/>
            <a:ext cx="7162800" cy="537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57150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H=10 </a:t>
            </a:r>
            <a:r>
              <a:rPr lang="en-US" dirty="0" err="1" smtClean="0"/>
              <a:t>mT</a:t>
            </a:r>
            <a:r>
              <a:rPr lang="en-US" dirty="0" smtClean="0"/>
              <a:t>. Hot spot. No single vortices are resolved even at highest magnification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0EE6B-EDDE-3242-A8A2-074E3AFF6CBD}" type="datetime1">
              <a:rPr lang="en-US" smtClean="0"/>
              <a:t>7/19/12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53000" y="76200"/>
            <a:ext cx="14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EF009"/>
                </a:solidFill>
              </a:rPr>
              <a:t>Hot Spot</a:t>
            </a:r>
            <a:endParaRPr lang="en-US" sz="2400" b="1" dirty="0">
              <a:solidFill>
                <a:srgbClr val="FEF00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b_5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727796"/>
            <a:ext cx="6553200" cy="5082453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076B-1840-044A-943B-7BB54F43774C}" type="datetime1">
              <a:rPr lang="en-US" smtClean="0"/>
              <a:t>7/19/12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59436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H=10 </a:t>
            </a:r>
            <a:r>
              <a:rPr lang="en-US" dirty="0" err="1" smtClean="0"/>
              <a:t>mT</a:t>
            </a:r>
            <a:r>
              <a:rPr lang="en-US" dirty="0" smtClean="0"/>
              <a:t>. Baked spot. No vortices, just flux bundles.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286000" y="609600"/>
            <a:ext cx="533400" cy="2362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895600" y="609600"/>
            <a:ext cx="457200" cy="2209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19600" y="1524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dirty="0" err="1" smtClean="0"/>
              <a:t>Meissner</a:t>
            </a:r>
            <a:r>
              <a:rPr lang="en-US" dirty="0" smtClean="0"/>
              <a:t> regions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876800" y="609600"/>
            <a:ext cx="60960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62600" y="609600"/>
            <a:ext cx="838200" cy="1676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28800" y="152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flux bundles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0" y="4648200"/>
            <a:ext cx="188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EF009"/>
                </a:solidFill>
              </a:rPr>
              <a:t>Baked Spot</a:t>
            </a:r>
            <a:endParaRPr lang="en-US" sz="2400" b="1" dirty="0">
              <a:solidFill>
                <a:srgbClr val="FEF00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b_hof spot_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457200"/>
            <a:ext cx="7239000" cy="542925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F2DA-B0DA-C64E-9EE8-B8CDF008911A}" type="datetime1">
              <a:rPr lang="en-US" smtClean="0"/>
              <a:t>7/19/12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Barkov, A. Romanenko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59436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H=32 </a:t>
            </a:r>
            <a:r>
              <a:rPr lang="en-US" dirty="0" err="1" smtClean="0"/>
              <a:t>mT</a:t>
            </a:r>
            <a:r>
              <a:rPr lang="en-US" dirty="0" smtClean="0"/>
              <a:t>. Hot spot.  Flux regions now form a “connected” structure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533400"/>
            <a:ext cx="14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EF009"/>
                </a:solidFill>
              </a:rPr>
              <a:t>Hot Spot</a:t>
            </a:r>
            <a:endParaRPr lang="en-US" sz="2400" b="1" dirty="0">
              <a:solidFill>
                <a:srgbClr val="FEF00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1347</TotalTime>
  <Words>907</Words>
  <Application>Microsoft Macintosh PowerPoint</Application>
  <PresentationFormat>On-screen Show (4:3)</PresentationFormat>
  <Paragraphs>143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Breeze</vt:lpstr>
      <vt:lpstr>Magnetic Flux Structure at Different Fields in Cavity Niobium by Bitter Decoration</vt:lpstr>
      <vt:lpstr>Motivation</vt:lpstr>
      <vt:lpstr>Experimental technique</vt:lpstr>
      <vt:lpstr>Experimental parameters</vt:lpstr>
      <vt:lpstr> Field Cooling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for flat samples</vt:lpstr>
      <vt:lpstr>PowerPoint Presentation</vt:lpstr>
      <vt:lpstr>PowerPoint Presentation</vt:lpstr>
      <vt:lpstr>Zero Field Cooling Results</vt:lpstr>
      <vt:lpstr> Summary</vt:lpstr>
      <vt:lpstr>Acknowledgments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STUDIES OF MAGNETIC FLUX PENETRATION INTO NB SAMPLES BY DECORATION TECHNIQUE</dc:title>
  <dc:creator/>
  <cp:lastModifiedBy>Fedor Barkov</cp:lastModifiedBy>
  <cp:revision>114</cp:revision>
  <dcterms:created xsi:type="dcterms:W3CDTF">2006-08-16T00:00:00Z</dcterms:created>
  <dcterms:modified xsi:type="dcterms:W3CDTF">2012-07-19T13:18:07Z</dcterms:modified>
</cp:coreProperties>
</file>