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3"/>
  </p:notesMasterIdLst>
  <p:handoutMasterIdLst>
    <p:handoutMasterId r:id="rId24"/>
  </p:handoutMasterIdLst>
  <p:sldIdLst>
    <p:sldId id="300" r:id="rId2"/>
    <p:sldId id="379" r:id="rId3"/>
    <p:sldId id="377" r:id="rId4"/>
    <p:sldId id="390" r:id="rId5"/>
    <p:sldId id="391" r:id="rId6"/>
    <p:sldId id="387" r:id="rId7"/>
    <p:sldId id="388" r:id="rId8"/>
    <p:sldId id="389" r:id="rId9"/>
    <p:sldId id="375" r:id="rId10"/>
    <p:sldId id="330" r:id="rId11"/>
    <p:sldId id="386" r:id="rId12"/>
    <p:sldId id="385" r:id="rId13"/>
    <p:sldId id="347" r:id="rId14"/>
    <p:sldId id="383" r:id="rId15"/>
    <p:sldId id="396" r:id="rId16"/>
    <p:sldId id="397" r:id="rId17"/>
    <p:sldId id="393" r:id="rId18"/>
    <p:sldId id="394" r:id="rId19"/>
    <p:sldId id="395" r:id="rId20"/>
    <p:sldId id="398" r:id="rId21"/>
    <p:sldId id="384" r:id="rId2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FF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734" autoAdjust="0"/>
  </p:normalViewPr>
  <p:slideViewPr>
    <p:cSldViewPr>
      <p:cViewPr>
        <p:scale>
          <a:sx n="110" d="100"/>
          <a:sy n="110" d="100"/>
        </p:scale>
        <p:origin x="-184" y="-80"/>
      </p:cViewPr>
      <p:guideLst>
        <p:guide orient="horz" pos="2160"/>
        <p:guide pos="2880"/>
      </p:guideLst>
    </p:cSldViewPr>
  </p:slideViewPr>
  <p:outlineViewPr>
    <p:cViewPr>
      <p:scale>
        <a:sx n="30" d="100"/>
        <a:sy n="30"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1D3E6D8-1B75-B74A-BFB5-829137D7B5C1}" type="datetimeFigureOut">
              <a:rPr lang="en-US"/>
              <a:pPr>
                <a:defRPr/>
              </a:pPr>
              <a:t>6/13/17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BB9219E-CA87-864D-802F-A1F11F71AE80}" type="slidenum">
              <a:rPr lang="en-US"/>
              <a:pPr>
                <a:defRPr/>
              </a:pPr>
              <a:t>‹#›</a:t>
            </a:fld>
            <a:endParaRPr lang="en-US"/>
          </a:p>
        </p:txBody>
      </p:sp>
    </p:spTree>
    <p:extLst>
      <p:ext uri="{BB962C8B-B14F-4D97-AF65-F5344CB8AC3E}">
        <p14:creationId xmlns:p14="http://schemas.microsoft.com/office/powerpoint/2010/main" val="4947696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348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48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348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CEB699C9-51F8-9346-83BA-5833C7A3D0A8}" type="slidenum">
              <a:rPr lang="en-US"/>
              <a:pPr>
                <a:defRPr/>
              </a:pPr>
              <a:t>‹#›</a:t>
            </a:fld>
            <a:endParaRPr lang="en-US"/>
          </a:p>
        </p:txBody>
      </p:sp>
    </p:spTree>
    <p:extLst>
      <p:ext uri="{BB962C8B-B14F-4D97-AF65-F5344CB8AC3E}">
        <p14:creationId xmlns:p14="http://schemas.microsoft.com/office/powerpoint/2010/main" val="407653903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B699C9-51F8-9346-83BA-5833C7A3D0A8}" type="slidenum">
              <a:rPr lang="en-US" smtClean="0"/>
              <a:pPr>
                <a:defRPr/>
              </a:pPr>
              <a:t>2</a:t>
            </a:fld>
            <a:endParaRPr lang="en-US"/>
          </a:p>
        </p:txBody>
      </p:sp>
    </p:spTree>
    <p:extLst>
      <p:ext uri="{BB962C8B-B14F-4D97-AF65-F5344CB8AC3E}">
        <p14:creationId xmlns:p14="http://schemas.microsoft.com/office/powerpoint/2010/main" val="2291013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FA1449C-6B31-7245-BAC5-02774F83E4E9}" type="slidenum">
              <a:rPr lang="en-US"/>
              <a:pPr/>
              <a:t>4</a:t>
            </a:fld>
            <a:endParaRPr lang="en-US"/>
          </a:p>
        </p:txBody>
      </p:sp>
      <p:sp>
        <p:nvSpPr>
          <p:cNvPr id="12289"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290"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C321B9A-3798-C247-BFD6-A1E8B34F0A37}" type="slidenum">
              <a:rPr lang="en-US"/>
              <a:pPr/>
              <a:t>5</a:t>
            </a:fld>
            <a:endParaRPr lang="en-US"/>
          </a:p>
        </p:txBody>
      </p:sp>
      <p:sp>
        <p:nvSpPr>
          <p:cNvPr id="13313"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314"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5BF2468-C6F6-C34F-BE18-DCF0041B26FF}" type="slidenum">
              <a:rPr lang="en-US"/>
              <a:pPr/>
              <a:t>6</a:t>
            </a:fld>
            <a:endParaRPr lang="en-US"/>
          </a:p>
        </p:txBody>
      </p:sp>
      <p:sp>
        <p:nvSpPr>
          <p:cNvPr id="15361"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362"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8D25B8D-6252-8048-B3F1-A9D862B75488}" type="slidenum">
              <a:rPr lang="en-US"/>
              <a:pPr/>
              <a:t>7</a:t>
            </a:fld>
            <a:endParaRPr lang="en-US"/>
          </a:p>
        </p:txBody>
      </p:sp>
      <p:sp>
        <p:nvSpPr>
          <p:cNvPr id="16385"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386"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1B2AFAB-8A85-A74D-A693-E2444769B449}" type="slidenum">
              <a:rPr lang="en-US"/>
              <a:pPr/>
              <a:t>8</a:t>
            </a:fld>
            <a:endParaRPr lang="en-US"/>
          </a:p>
        </p:txBody>
      </p:sp>
      <p:sp>
        <p:nvSpPr>
          <p:cNvPr id="20481"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0482"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63C07BC-0522-7244-87B6-1D53B613DAB9}" type="slidenum">
              <a:rPr lang="en-US" sz="1200"/>
              <a:pPr/>
              <a:t>9</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ea typeface="ＭＳ Ｐゴシック" charset="0"/>
                <a:cs typeface="ＭＳ Ｐゴシック" charset="0"/>
              </a:rPr>
              <a:t>HTCC – not “central” detector</a:t>
            </a:r>
            <a:endParaRPr lang="en-US" dirty="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Experienced</a:t>
            </a:r>
            <a:r>
              <a:rPr lang="en-US" baseline="0" dirty="0" smtClean="0"/>
              <a:t> delays in trigger development, now back on track</a:t>
            </a:r>
            <a:endParaRPr lang="en-US" dirty="0"/>
          </a:p>
        </p:txBody>
      </p:sp>
      <p:sp>
        <p:nvSpPr>
          <p:cNvPr id="4" name="Slide Number Placeholder 3"/>
          <p:cNvSpPr>
            <a:spLocks noGrp="1"/>
          </p:cNvSpPr>
          <p:nvPr>
            <p:ph type="sldNum" sz="quarter" idx="10"/>
          </p:nvPr>
        </p:nvSpPr>
        <p:spPr/>
        <p:txBody>
          <a:bodyPr/>
          <a:lstStyle/>
          <a:p>
            <a:pPr>
              <a:defRPr/>
            </a:pPr>
            <a:fld id="{CEB699C9-51F8-9346-83BA-5833C7A3D0A8}" type="slidenum">
              <a:rPr lang="en-US" smtClean="0"/>
              <a:pPr>
                <a:defRPr/>
              </a:pPr>
              <a:t>13</a:t>
            </a:fld>
            <a:endParaRPr lang="en-US"/>
          </a:p>
        </p:txBody>
      </p:sp>
    </p:spTree>
    <p:extLst>
      <p:ext uri="{BB962C8B-B14F-4D97-AF65-F5344CB8AC3E}">
        <p14:creationId xmlns:p14="http://schemas.microsoft.com/office/powerpoint/2010/main" val="2211307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CalCom Review</a:t>
            </a:r>
          </a:p>
        </p:txBody>
      </p:sp>
      <p:sp>
        <p:nvSpPr>
          <p:cNvPr id="6" name="Rectangle 6"/>
          <p:cNvSpPr>
            <a:spLocks noGrp="1" noChangeArrowheads="1"/>
          </p:cNvSpPr>
          <p:nvPr>
            <p:ph type="sldNum" sz="quarter" idx="12"/>
          </p:nvPr>
        </p:nvSpPr>
        <p:spPr>
          <a:ln/>
        </p:spPr>
        <p:txBody>
          <a:bodyPr/>
          <a:lstStyle>
            <a:lvl1pPr>
              <a:defRPr/>
            </a:lvl1pPr>
          </a:lstStyle>
          <a:p>
            <a:pPr>
              <a:defRPr/>
            </a:pPr>
            <a:fld id="{615CB2AC-135F-2945-88D3-904F282F3E70}" type="slidenum">
              <a:rPr lang="en-US"/>
              <a:pPr>
                <a:defRPr/>
              </a:pPr>
              <a:t>‹#›</a:t>
            </a:fld>
            <a:endParaRPr lang="en-US"/>
          </a:p>
        </p:txBody>
      </p:sp>
    </p:spTree>
    <p:extLst>
      <p:ext uri="{BB962C8B-B14F-4D97-AF65-F5344CB8AC3E}">
        <p14:creationId xmlns:p14="http://schemas.microsoft.com/office/powerpoint/2010/main" val="1676569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CalCom Review</a:t>
            </a:r>
          </a:p>
        </p:txBody>
      </p:sp>
      <p:sp>
        <p:nvSpPr>
          <p:cNvPr id="6" name="Rectangle 6"/>
          <p:cNvSpPr>
            <a:spLocks noGrp="1" noChangeArrowheads="1"/>
          </p:cNvSpPr>
          <p:nvPr>
            <p:ph type="sldNum" sz="quarter" idx="12"/>
          </p:nvPr>
        </p:nvSpPr>
        <p:spPr>
          <a:ln/>
        </p:spPr>
        <p:txBody>
          <a:bodyPr/>
          <a:lstStyle>
            <a:lvl1pPr>
              <a:defRPr/>
            </a:lvl1pPr>
          </a:lstStyle>
          <a:p>
            <a:pPr>
              <a:defRPr/>
            </a:pPr>
            <a:fld id="{D83364AA-CA55-CE45-8024-2B5726CE5B03}" type="slidenum">
              <a:rPr lang="en-US"/>
              <a:pPr>
                <a:defRPr/>
              </a:pPr>
              <a:t>‹#›</a:t>
            </a:fld>
            <a:endParaRPr lang="en-US"/>
          </a:p>
        </p:txBody>
      </p:sp>
    </p:spTree>
    <p:extLst>
      <p:ext uri="{BB962C8B-B14F-4D97-AF65-F5344CB8AC3E}">
        <p14:creationId xmlns:p14="http://schemas.microsoft.com/office/powerpoint/2010/main" val="3654196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CalCom Review</a:t>
            </a:r>
          </a:p>
        </p:txBody>
      </p:sp>
      <p:sp>
        <p:nvSpPr>
          <p:cNvPr id="6" name="Rectangle 6"/>
          <p:cNvSpPr>
            <a:spLocks noGrp="1" noChangeArrowheads="1"/>
          </p:cNvSpPr>
          <p:nvPr>
            <p:ph type="sldNum" sz="quarter" idx="12"/>
          </p:nvPr>
        </p:nvSpPr>
        <p:spPr>
          <a:ln/>
        </p:spPr>
        <p:txBody>
          <a:bodyPr/>
          <a:lstStyle>
            <a:lvl1pPr>
              <a:defRPr/>
            </a:lvl1pPr>
          </a:lstStyle>
          <a:p>
            <a:pPr>
              <a:defRPr/>
            </a:pPr>
            <a:fld id="{091A871E-96EC-E24F-ADC7-AD3E6B1ACE66}" type="slidenum">
              <a:rPr lang="en-US"/>
              <a:pPr>
                <a:defRPr/>
              </a:pPr>
              <a:t>‹#›</a:t>
            </a:fld>
            <a:endParaRPr lang="en-US"/>
          </a:p>
        </p:txBody>
      </p:sp>
    </p:spTree>
    <p:extLst>
      <p:ext uri="{BB962C8B-B14F-4D97-AF65-F5344CB8AC3E}">
        <p14:creationId xmlns:p14="http://schemas.microsoft.com/office/powerpoint/2010/main" val="623506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CalCom Review</a:t>
            </a:r>
          </a:p>
        </p:txBody>
      </p:sp>
      <p:sp>
        <p:nvSpPr>
          <p:cNvPr id="6" name="Rectangle 6"/>
          <p:cNvSpPr>
            <a:spLocks noGrp="1" noChangeArrowheads="1"/>
          </p:cNvSpPr>
          <p:nvPr>
            <p:ph type="sldNum" sz="quarter" idx="12"/>
          </p:nvPr>
        </p:nvSpPr>
        <p:spPr>
          <a:ln/>
        </p:spPr>
        <p:txBody>
          <a:bodyPr/>
          <a:lstStyle>
            <a:lvl1pPr>
              <a:defRPr/>
            </a:lvl1pPr>
          </a:lstStyle>
          <a:p>
            <a:pPr>
              <a:defRPr/>
            </a:pPr>
            <a:fld id="{D9750F3D-AB66-C24B-8F72-5799B9552713}" type="slidenum">
              <a:rPr lang="en-US"/>
              <a:pPr>
                <a:defRPr/>
              </a:pPr>
              <a:t>‹#›</a:t>
            </a:fld>
            <a:endParaRPr lang="en-US"/>
          </a:p>
        </p:txBody>
      </p:sp>
    </p:spTree>
    <p:extLst>
      <p:ext uri="{BB962C8B-B14F-4D97-AF65-F5344CB8AC3E}">
        <p14:creationId xmlns:p14="http://schemas.microsoft.com/office/powerpoint/2010/main" val="1553083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CalCom Review</a:t>
            </a:r>
          </a:p>
        </p:txBody>
      </p:sp>
      <p:sp>
        <p:nvSpPr>
          <p:cNvPr id="6" name="Rectangle 6"/>
          <p:cNvSpPr>
            <a:spLocks noGrp="1" noChangeArrowheads="1"/>
          </p:cNvSpPr>
          <p:nvPr>
            <p:ph type="sldNum" sz="quarter" idx="12"/>
          </p:nvPr>
        </p:nvSpPr>
        <p:spPr>
          <a:ln/>
        </p:spPr>
        <p:txBody>
          <a:bodyPr/>
          <a:lstStyle>
            <a:lvl1pPr>
              <a:defRPr/>
            </a:lvl1pPr>
          </a:lstStyle>
          <a:p>
            <a:pPr>
              <a:defRPr/>
            </a:pPr>
            <a:fld id="{65C44FAA-5861-B74E-BC9C-158494A7D4F1}" type="slidenum">
              <a:rPr lang="en-US"/>
              <a:pPr>
                <a:defRPr/>
              </a:pPr>
              <a:t>‹#›</a:t>
            </a:fld>
            <a:endParaRPr lang="en-US"/>
          </a:p>
        </p:txBody>
      </p:sp>
    </p:spTree>
    <p:extLst>
      <p:ext uri="{BB962C8B-B14F-4D97-AF65-F5344CB8AC3E}">
        <p14:creationId xmlns:p14="http://schemas.microsoft.com/office/powerpoint/2010/main" val="4284377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CalCom Review</a:t>
            </a:r>
          </a:p>
        </p:txBody>
      </p:sp>
      <p:sp>
        <p:nvSpPr>
          <p:cNvPr id="7" name="Rectangle 6"/>
          <p:cNvSpPr>
            <a:spLocks noGrp="1" noChangeArrowheads="1"/>
          </p:cNvSpPr>
          <p:nvPr>
            <p:ph type="sldNum" sz="quarter" idx="12"/>
          </p:nvPr>
        </p:nvSpPr>
        <p:spPr>
          <a:ln/>
        </p:spPr>
        <p:txBody>
          <a:bodyPr/>
          <a:lstStyle>
            <a:lvl1pPr>
              <a:defRPr/>
            </a:lvl1pPr>
          </a:lstStyle>
          <a:p>
            <a:pPr>
              <a:defRPr/>
            </a:pPr>
            <a:fld id="{3E19E69C-C908-E94F-8DE2-0D4343A52809}" type="slidenum">
              <a:rPr lang="en-US"/>
              <a:pPr>
                <a:defRPr/>
              </a:pPr>
              <a:t>‹#›</a:t>
            </a:fld>
            <a:endParaRPr lang="en-US"/>
          </a:p>
        </p:txBody>
      </p:sp>
    </p:spTree>
    <p:extLst>
      <p:ext uri="{BB962C8B-B14F-4D97-AF65-F5344CB8AC3E}">
        <p14:creationId xmlns:p14="http://schemas.microsoft.com/office/powerpoint/2010/main" val="542512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CalCom Review</a:t>
            </a:r>
          </a:p>
        </p:txBody>
      </p:sp>
      <p:sp>
        <p:nvSpPr>
          <p:cNvPr id="9" name="Rectangle 6"/>
          <p:cNvSpPr>
            <a:spLocks noGrp="1" noChangeArrowheads="1"/>
          </p:cNvSpPr>
          <p:nvPr>
            <p:ph type="sldNum" sz="quarter" idx="12"/>
          </p:nvPr>
        </p:nvSpPr>
        <p:spPr>
          <a:ln/>
        </p:spPr>
        <p:txBody>
          <a:bodyPr/>
          <a:lstStyle>
            <a:lvl1pPr>
              <a:defRPr/>
            </a:lvl1pPr>
          </a:lstStyle>
          <a:p>
            <a:pPr>
              <a:defRPr/>
            </a:pPr>
            <a:fld id="{08CC9BC4-B1DC-574A-8DB2-54CB7DDE5DCE}" type="slidenum">
              <a:rPr lang="en-US"/>
              <a:pPr>
                <a:defRPr/>
              </a:pPr>
              <a:t>‹#›</a:t>
            </a:fld>
            <a:endParaRPr lang="en-US"/>
          </a:p>
        </p:txBody>
      </p:sp>
    </p:spTree>
    <p:extLst>
      <p:ext uri="{BB962C8B-B14F-4D97-AF65-F5344CB8AC3E}">
        <p14:creationId xmlns:p14="http://schemas.microsoft.com/office/powerpoint/2010/main" val="11752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CalCom Review</a:t>
            </a:r>
          </a:p>
        </p:txBody>
      </p:sp>
      <p:sp>
        <p:nvSpPr>
          <p:cNvPr id="5" name="Rectangle 6"/>
          <p:cNvSpPr>
            <a:spLocks noGrp="1" noChangeArrowheads="1"/>
          </p:cNvSpPr>
          <p:nvPr>
            <p:ph type="sldNum" sz="quarter" idx="12"/>
          </p:nvPr>
        </p:nvSpPr>
        <p:spPr>
          <a:ln/>
        </p:spPr>
        <p:txBody>
          <a:bodyPr/>
          <a:lstStyle>
            <a:lvl1pPr>
              <a:defRPr/>
            </a:lvl1pPr>
          </a:lstStyle>
          <a:p>
            <a:pPr>
              <a:defRPr/>
            </a:pPr>
            <a:fld id="{0C0B7B01-3A4E-7842-86F4-018EFD8D5348}" type="slidenum">
              <a:rPr lang="en-US"/>
              <a:pPr>
                <a:defRPr/>
              </a:pPr>
              <a:t>‹#›</a:t>
            </a:fld>
            <a:endParaRPr lang="en-US"/>
          </a:p>
        </p:txBody>
      </p:sp>
    </p:spTree>
    <p:extLst>
      <p:ext uri="{BB962C8B-B14F-4D97-AF65-F5344CB8AC3E}">
        <p14:creationId xmlns:p14="http://schemas.microsoft.com/office/powerpoint/2010/main" val="2269777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CalCom Review</a:t>
            </a:r>
          </a:p>
        </p:txBody>
      </p:sp>
      <p:sp>
        <p:nvSpPr>
          <p:cNvPr id="4" name="Rectangle 6"/>
          <p:cNvSpPr>
            <a:spLocks noGrp="1" noChangeArrowheads="1"/>
          </p:cNvSpPr>
          <p:nvPr>
            <p:ph type="sldNum" sz="quarter" idx="12"/>
          </p:nvPr>
        </p:nvSpPr>
        <p:spPr>
          <a:ln/>
        </p:spPr>
        <p:txBody>
          <a:bodyPr/>
          <a:lstStyle>
            <a:lvl1pPr>
              <a:defRPr/>
            </a:lvl1pPr>
          </a:lstStyle>
          <a:p>
            <a:pPr>
              <a:defRPr/>
            </a:pPr>
            <a:fld id="{9A210C3A-EEB5-8C44-BB2E-7B0C9055FE07}" type="slidenum">
              <a:rPr lang="en-US"/>
              <a:pPr>
                <a:defRPr/>
              </a:pPr>
              <a:t>‹#›</a:t>
            </a:fld>
            <a:endParaRPr lang="en-US"/>
          </a:p>
        </p:txBody>
      </p:sp>
    </p:spTree>
    <p:extLst>
      <p:ext uri="{BB962C8B-B14F-4D97-AF65-F5344CB8AC3E}">
        <p14:creationId xmlns:p14="http://schemas.microsoft.com/office/powerpoint/2010/main" val="152896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CalCom Review</a:t>
            </a:r>
          </a:p>
        </p:txBody>
      </p:sp>
      <p:sp>
        <p:nvSpPr>
          <p:cNvPr id="7" name="Rectangle 6"/>
          <p:cNvSpPr>
            <a:spLocks noGrp="1" noChangeArrowheads="1"/>
          </p:cNvSpPr>
          <p:nvPr>
            <p:ph type="sldNum" sz="quarter" idx="12"/>
          </p:nvPr>
        </p:nvSpPr>
        <p:spPr>
          <a:ln/>
        </p:spPr>
        <p:txBody>
          <a:bodyPr/>
          <a:lstStyle>
            <a:lvl1pPr>
              <a:defRPr/>
            </a:lvl1pPr>
          </a:lstStyle>
          <a:p>
            <a:pPr>
              <a:defRPr/>
            </a:pPr>
            <a:fld id="{3B397EF5-2146-DC45-AC1B-D5D62F464950}" type="slidenum">
              <a:rPr lang="en-US"/>
              <a:pPr>
                <a:defRPr/>
              </a:pPr>
              <a:t>‹#›</a:t>
            </a:fld>
            <a:endParaRPr lang="en-US"/>
          </a:p>
        </p:txBody>
      </p:sp>
    </p:spTree>
    <p:extLst>
      <p:ext uri="{BB962C8B-B14F-4D97-AF65-F5344CB8AC3E}">
        <p14:creationId xmlns:p14="http://schemas.microsoft.com/office/powerpoint/2010/main" val="1437872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CalCom Review</a:t>
            </a:r>
          </a:p>
        </p:txBody>
      </p:sp>
      <p:sp>
        <p:nvSpPr>
          <p:cNvPr id="7" name="Rectangle 6"/>
          <p:cNvSpPr>
            <a:spLocks noGrp="1" noChangeArrowheads="1"/>
          </p:cNvSpPr>
          <p:nvPr>
            <p:ph type="sldNum" sz="quarter" idx="12"/>
          </p:nvPr>
        </p:nvSpPr>
        <p:spPr>
          <a:ln/>
        </p:spPr>
        <p:txBody>
          <a:bodyPr/>
          <a:lstStyle>
            <a:lvl1pPr>
              <a:defRPr/>
            </a:lvl1pPr>
          </a:lstStyle>
          <a:p>
            <a:pPr>
              <a:defRPr/>
            </a:pPr>
            <a:fld id="{A0C96A30-A1D4-3749-903B-80B12E4E96C8}" type="slidenum">
              <a:rPr lang="en-US"/>
              <a:pPr>
                <a:defRPr/>
              </a:pPr>
              <a:t>‹#›</a:t>
            </a:fld>
            <a:endParaRPr lang="en-US"/>
          </a:p>
        </p:txBody>
      </p:sp>
    </p:spTree>
    <p:extLst>
      <p:ext uri="{BB962C8B-B14F-4D97-AF65-F5344CB8AC3E}">
        <p14:creationId xmlns:p14="http://schemas.microsoft.com/office/powerpoint/2010/main" val="11941659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r>
              <a:rPr lang="en-US"/>
              <a:t>CalCom Review</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27BC0F8C-2A13-4E4B-B9E0-30A90F78C9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609600" y="914400"/>
            <a:ext cx="7772400" cy="1143000"/>
          </a:xfrm>
        </p:spPr>
        <p:txBody>
          <a:bodyPr/>
          <a:lstStyle/>
          <a:p>
            <a:pPr eaLnBrk="1" hangingPunct="1"/>
            <a:r>
              <a:rPr lang="en-US" sz="2400" dirty="0">
                <a:solidFill>
                  <a:srgbClr val="0000FF"/>
                </a:solidFill>
                <a:latin typeface="Arial" charset="0"/>
                <a:ea typeface="ＭＳ Ｐゴシック" charset="0"/>
                <a:cs typeface="ＭＳ Ｐゴシック" charset="0"/>
              </a:rPr>
              <a:t>CLAS12 </a:t>
            </a:r>
            <a:r>
              <a:rPr lang="en-US" sz="2400" dirty="0" smtClean="0">
                <a:solidFill>
                  <a:srgbClr val="0000FF"/>
                </a:solidFill>
                <a:latin typeface="Arial" charset="0"/>
                <a:ea typeface="ＭＳ Ｐゴシック" charset="0"/>
                <a:cs typeface="ＭＳ Ｐゴシック" charset="0"/>
              </a:rPr>
              <a:t>DAQ/Trigger/Online Status</a:t>
            </a:r>
            <a:endParaRPr lang="en-US" sz="2400" dirty="0">
              <a:solidFill>
                <a:srgbClr val="0000FF"/>
              </a:solidFill>
              <a:latin typeface="Arial" charset="0"/>
              <a:ea typeface="ＭＳ Ｐゴシック" charset="0"/>
              <a:cs typeface="ＭＳ Ｐゴシック" charset="0"/>
            </a:endParaRPr>
          </a:p>
        </p:txBody>
      </p:sp>
      <p:sp>
        <p:nvSpPr>
          <p:cNvPr id="15362" name="Subtitle 2"/>
          <p:cNvSpPr>
            <a:spLocks noGrp="1"/>
          </p:cNvSpPr>
          <p:nvPr>
            <p:ph type="subTitle" idx="1"/>
          </p:nvPr>
        </p:nvSpPr>
        <p:spPr>
          <a:xfrm>
            <a:off x="1295400" y="2362200"/>
            <a:ext cx="6400800" cy="1219200"/>
          </a:xfrm>
        </p:spPr>
        <p:txBody>
          <a:bodyPr/>
          <a:lstStyle/>
          <a:p>
            <a:pPr eaLnBrk="1" hangingPunct="1"/>
            <a:r>
              <a:rPr lang="en-US" sz="2400" dirty="0">
                <a:solidFill>
                  <a:srgbClr val="0000FF"/>
                </a:solidFill>
                <a:latin typeface="Arial" charset="0"/>
                <a:ea typeface="ＭＳ Ｐゴシック" charset="0"/>
                <a:cs typeface="ＭＳ Ｐゴシック" charset="0"/>
              </a:rPr>
              <a:t>Sergey </a:t>
            </a:r>
            <a:r>
              <a:rPr lang="en-US" sz="2400" dirty="0" err="1">
                <a:solidFill>
                  <a:srgbClr val="0000FF"/>
                </a:solidFill>
                <a:latin typeface="Arial" charset="0"/>
                <a:ea typeface="ＭＳ Ｐゴシック" charset="0"/>
                <a:cs typeface="ＭＳ Ｐゴシック" charset="0"/>
              </a:rPr>
              <a:t>Boyarinov</a:t>
            </a:r>
            <a:endParaRPr lang="en-US" sz="2400" dirty="0">
              <a:solidFill>
                <a:srgbClr val="0000FF"/>
              </a:solidFill>
              <a:latin typeface="Arial" charset="0"/>
              <a:ea typeface="ＭＳ Ｐゴシック" charset="0"/>
              <a:cs typeface="ＭＳ Ｐゴシック" charset="0"/>
            </a:endParaRPr>
          </a:p>
          <a:p>
            <a:pPr eaLnBrk="1" hangingPunct="1"/>
            <a:r>
              <a:rPr lang="en-US" sz="2400" dirty="0" smtClean="0">
                <a:solidFill>
                  <a:srgbClr val="0000FF"/>
                </a:solidFill>
                <a:latin typeface="Arial" charset="0"/>
                <a:ea typeface="ＭＳ Ｐゴシック" charset="0"/>
                <a:cs typeface="ＭＳ Ｐゴシック" charset="0"/>
              </a:rPr>
              <a:t>June 13, 2017</a:t>
            </a:r>
            <a:endParaRPr lang="en-US" sz="2400" dirty="0">
              <a:solidFill>
                <a:srgbClr val="0000FF"/>
              </a:solidFill>
              <a:latin typeface="Arial" charset="0"/>
              <a:ea typeface="ＭＳ Ｐゴシック" charset="0"/>
              <a:cs typeface="ＭＳ Ｐゴシック" charset="0"/>
            </a:endParaRPr>
          </a:p>
        </p:txBody>
      </p:sp>
      <p:sp>
        <p:nvSpPr>
          <p:cNvPr id="4" name="Subtitle 2"/>
          <p:cNvSpPr txBox="1">
            <a:spLocks/>
          </p:cNvSpPr>
          <p:nvPr/>
        </p:nvSpPr>
        <p:spPr bwMode="auto">
          <a:xfrm>
            <a:off x="2362200" y="3733800"/>
            <a:ext cx="5486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defRPr>
            </a:lvl2pPr>
            <a:lvl3pPr marL="914400" indent="0" algn="ctr" rtl="0" eaLnBrk="0" fontAlgn="base" hangingPunct="0">
              <a:spcBef>
                <a:spcPct val="20000"/>
              </a:spcBef>
              <a:spcAft>
                <a:spcPct val="0"/>
              </a:spcAft>
              <a:buNone/>
              <a:defRPr sz="2400">
                <a:solidFill>
                  <a:schemeClr val="tx1"/>
                </a:solidFill>
                <a:latin typeface="+mn-lt"/>
                <a:ea typeface="+mn-ea"/>
              </a:defRPr>
            </a:lvl3pPr>
            <a:lvl4pPr marL="1371600" indent="0" algn="ctr" rtl="0" eaLnBrk="0" fontAlgn="base" hangingPunct="0">
              <a:spcBef>
                <a:spcPct val="20000"/>
              </a:spcBef>
              <a:spcAft>
                <a:spcPct val="0"/>
              </a:spcAft>
              <a:buNone/>
              <a:defRPr sz="2000">
                <a:solidFill>
                  <a:schemeClr val="tx1"/>
                </a:solidFill>
                <a:latin typeface="+mn-lt"/>
                <a:ea typeface="+mn-ea"/>
              </a:defRPr>
            </a:lvl4pPr>
            <a:lvl5pPr marL="1828800" indent="0" algn="ctr" rtl="0" eaLnBrk="0" fontAlgn="base" hangingPunct="0">
              <a:spcBef>
                <a:spcPct val="20000"/>
              </a:spcBef>
              <a:spcAft>
                <a:spcPct val="0"/>
              </a:spcAft>
              <a:buNone/>
              <a:defRPr sz="2000">
                <a:solidFill>
                  <a:schemeClr val="tx1"/>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algn="l" eaLnBrk="1" hangingPunct="1"/>
            <a:r>
              <a:rPr lang="en-US" sz="2400" dirty="0" smtClean="0">
                <a:solidFill>
                  <a:srgbClr val="0000FF"/>
                </a:solidFill>
                <a:latin typeface="Arial" charset="0"/>
                <a:ea typeface="ＭＳ Ｐゴシック" charset="0"/>
                <a:cs typeface="ＭＳ Ｐゴシック" charset="0"/>
              </a:rPr>
              <a:t>In particular:</a:t>
            </a:r>
          </a:p>
          <a:p>
            <a:pPr marL="457200" indent="-457200" algn="l" eaLnBrk="1" hangingPunct="1">
              <a:buFont typeface="Wingdings" charset="2"/>
              <a:buAutoNum type="arabicPlain"/>
            </a:pPr>
            <a:r>
              <a:rPr lang="en-US" sz="2400" dirty="0" smtClean="0">
                <a:solidFill>
                  <a:srgbClr val="0000FF"/>
                </a:solidFill>
                <a:latin typeface="Arial" charset="0"/>
                <a:ea typeface="ＭＳ Ｐゴシック" charset="0"/>
                <a:cs typeface="ＭＳ Ｐゴシック" charset="0"/>
              </a:rPr>
              <a:t>Drift chamber noise</a:t>
            </a:r>
          </a:p>
          <a:p>
            <a:pPr marL="457200" indent="-457200" algn="l" eaLnBrk="1" hangingPunct="1">
              <a:buFont typeface="Wingdings" charset="2"/>
              <a:buAutoNum type="arabicPlain"/>
            </a:pPr>
            <a:r>
              <a:rPr lang="en-US" sz="2400" dirty="0" smtClean="0">
                <a:solidFill>
                  <a:srgbClr val="0000FF"/>
                </a:solidFill>
                <a:latin typeface="Arial" charset="0"/>
                <a:ea typeface="ＭＳ Ｐゴシック" charset="0"/>
                <a:cs typeface="ＭＳ Ｐゴシック" charset="0"/>
              </a:rPr>
              <a:t>Trigger progress</a:t>
            </a:r>
          </a:p>
          <a:p>
            <a:pPr marL="457200" indent="-457200" algn="l" eaLnBrk="1" hangingPunct="1">
              <a:buFont typeface="Wingdings" charset="2"/>
              <a:buAutoNum type="arabicPlain"/>
            </a:pPr>
            <a:r>
              <a:rPr lang="en-US" sz="2400" dirty="0" smtClean="0">
                <a:solidFill>
                  <a:srgbClr val="0000FF"/>
                </a:solidFill>
                <a:latin typeface="Arial" charset="0"/>
                <a:ea typeface="ＭＳ Ｐゴシック" charset="0"/>
                <a:cs typeface="ＭＳ Ｐゴシック" charset="0"/>
              </a:rPr>
              <a:t>Real time database</a:t>
            </a:r>
          </a:p>
          <a:p>
            <a:pPr marL="457200" indent="-457200" algn="l" eaLnBrk="1" hangingPunct="1">
              <a:buFont typeface="Wingdings" charset="2"/>
              <a:buAutoNum type="arabicPlain"/>
            </a:pPr>
            <a:r>
              <a:rPr lang="en-US" sz="2400" dirty="0" smtClean="0">
                <a:solidFill>
                  <a:srgbClr val="0000FF"/>
                </a:solidFill>
                <a:latin typeface="Arial" charset="0"/>
                <a:ea typeface="ＭＳ Ｐゴシック" charset="0"/>
                <a:cs typeface="ＭＳ Ｐゴシック" charset="0"/>
              </a:rPr>
              <a:t>Messaging system</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7"/>
          <p:cNvSpPr>
            <a:spLocks noGrp="1"/>
          </p:cNvSpPr>
          <p:nvPr>
            <p:ph type="title"/>
          </p:nvPr>
        </p:nvSpPr>
        <p:spPr>
          <a:xfrm>
            <a:off x="685800" y="304800"/>
            <a:ext cx="7772400" cy="457200"/>
          </a:xfrm>
        </p:spPr>
        <p:txBody>
          <a:bodyPr/>
          <a:lstStyle/>
          <a:p>
            <a:pPr eaLnBrk="1" hangingPunct="1"/>
            <a:r>
              <a:rPr lang="en-US" sz="2400" dirty="0" smtClean="0">
                <a:solidFill>
                  <a:srgbClr val="0000FF"/>
                </a:solidFill>
                <a:latin typeface="Arial" charset="0"/>
                <a:ea typeface="ＭＳ Ｐゴシック" charset="0"/>
                <a:cs typeface="ＭＳ Ｐゴシック" charset="0"/>
              </a:rPr>
              <a:t>DC Trigger: Segment Finder, 4 hits minimum</a:t>
            </a:r>
            <a:endParaRPr lang="en-US" sz="2400" dirty="0">
              <a:solidFill>
                <a:srgbClr val="0000FF"/>
              </a:solidFill>
              <a:latin typeface="Arial" charset="0"/>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pPr>
              <a:defRPr/>
            </a:pPr>
            <a:fld id="{D9750F3D-AB66-C24B-8F72-5799B9552713}" type="slidenum">
              <a:rPr lang="en-US" smtClean="0"/>
              <a:pPr>
                <a:defRPr/>
              </a:pPr>
              <a:t>10</a:t>
            </a:fld>
            <a:endParaRPr lang="en-US" dirty="0"/>
          </a:p>
        </p:txBody>
      </p:sp>
      <p:sp>
        <p:nvSpPr>
          <p:cNvPr id="3" name="Content Placeholder 2"/>
          <p:cNvSpPr>
            <a:spLocks noGrp="1"/>
          </p:cNvSpPr>
          <p:nvPr>
            <p:ph idx="1"/>
          </p:nvPr>
        </p:nvSpPr>
        <p:spPr>
          <a:xfrm>
            <a:off x="304800" y="838200"/>
            <a:ext cx="8153400" cy="5257800"/>
          </a:xfrm>
        </p:spPr>
        <p:txBody>
          <a:bodyPr/>
          <a:lstStyle/>
          <a:p>
            <a:pPr marL="0" indent="0">
              <a:buNone/>
            </a:pPr>
            <a:r>
              <a:rPr lang="en-US" sz="800" dirty="0"/>
              <a:t>ORIGINAL DATA:</a:t>
            </a:r>
          </a:p>
          <a:p>
            <a:pPr marL="0" indent="0">
              <a:buNone/>
            </a:pPr>
            <a:r>
              <a:rPr lang="en-US" sz="800" dirty="0"/>
              <a:t>         </a:t>
            </a:r>
            <a:r>
              <a:rPr lang="en-US" sz="800" dirty="0" smtClean="0"/>
              <a:t>   5</a:t>
            </a:r>
            <a:r>
              <a:rPr lang="en-US" sz="800" dirty="0"/>
              <a:t>&gt; </a:t>
            </a:r>
            <a:r>
              <a:rPr lang="en-US" sz="800" dirty="0" smtClean="0"/>
              <a:t>-|-</a:t>
            </a:r>
            <a:r>
              <a:rPr lang="en-US" sz="800" dirty="0"/>
              <a:t>------------- ---------------- --------------</a:t>
            </a:r>
            <a:r>
              <a:rPr lang="en-US" sz="800" dirty="0" smtClean="0"/>
              <a:t>-| </a:t>
            </a:r>
            <a:r>
              <a:rPr lang="en-US" sz="800" dirty="0"/>
              <a:t>---------------- --</a:t>
            </a:r>
            <a:r>
              <a:rPr lang="en-US" sz="800" dirty="0" smtClean="0"/>
              <a:t>-|-</a:t>
            </a:r>
            <a:r>
              <a:rPr lang="en-US" sz="800" dirty="0"/>
              <a:t>-------</a:t>
            </a:r>
            <a:r>
              <a:rPr lang="en-US" sz="800" dirty="0" smtClean="0"/>
              <a:t>-||- </a:t>
            </a:r>
            <a:r>
              <a:rPr lang="en-US" sz="800" dirty="0"/>
              <a:t>---------------- --------------</a:t>
            </a:r>
            <a:r>
              <a:rPr lang="en-US" sz="800" dirty="0" smtClean="0"/>
              <a:t>-|</a:t>
            </a:r>
            <a:endParaRPr lang="en-US" sz="800" dirty="0"/>
          </a:p>
          <a:p>
            <a:pPr marL="0" indent="0">
              <a:buNone/>
            </a:pPr>
            <a:r>
              <a:rPr lang="en-US" sz="800" dirty="0"/>
              <a:t>         </a:t>
            </a:r>
            <a:r>
              <a:rPr lang="en-US" sz="800" dirty="0" smtClean="0"/>
              <a:t>   4</a:t>
            </a:r>
            <a:r>
              <a:rPr lang="en-US" sz="800" dirty="0"/>
              <a:t>&gt; </a:t>
            </a:r>
            <a:r>
              <a:rPr lang="en-US" sz="800" dirty="0" smtClean="0"/>
              <a:t>-|-</a:t>
            </a:r>
            <a:r>
              <a:rPr lang="en-US" sz="800" dirty="0"/>
              <a:t>------------- ---------------- --------------</a:t>
            </a:r>
            <a:r>
              <a:rPr lang="en-US" sz="800" dirty="0" smtClean="0"/>
              <a:t>-| </a:t>
            </a:r>
            <a:r>
              <a:rPr lang="en-US" sz="800" dirty="0"/>
              <a:t>---------------- -------------</a:t>
            </a:r>
            <a:r>
              <a:rPr lang="en-US" sz="800" dirty="0" smtClean="0"/>
              <a:t>-|- </a:t>
            </a:r>
            <a:r>
              <a:rPr lang="en-US" sz="800" dirty="0"/>
              <a:t>---------------- --------------</a:t>
            </a:r>
            <a:r>
              <a:rPr lang="en-US" sz="800" dirty="0" smtClean="0"/>
              <a:t>-|</a:t>
            </a:r>
            <a:endParaRPr lang="en-US" sz="800" dirty="0"/>
          </a:p>
          <a:p>
            <a:pPr marL="0" indent="0">
              <a:buNone/>
            </a:pPr>
            <a:r>
              <a:rPr lang="en-US" sz="800" dirty="0"/>
              <a:t>         </a:t>
            </a:r>
            <a:r>
              <a:rPr lang="en-US" sz="800" dirty="0" smtClean="0"/>
              <a:t>   </a:t>
            </a:r>
            <a:r>
              <a:rPr lang="en-US" sz="800" dirty="0"/>
              <a:t>3&gt; ---------------- ---------------- --------------</a:t>
            </a:r>
            <a:r>
              <a:rPr lang="en-US" sz="800" dirty="0" smtClean="0"/>
              <a:t>-| </a:t>
            </a:r>
            <a:r>
              <a:rPr lang="en-US" sz="800" dirty="0"/>
              <a:t>---------------- --</a:t>
            </a:r>
            <a:r>
              <a:rPr lang="en-US" sz="800" dirty="0" smtClean="0"/>
              <a:t>-|-</a:t>
            </a:r>
            <a:r>
              <a:rPr lang="en-US" sz="800" dirty="0"/>
              <a:t>----------- ---------------- -------------</a:t>
            </a:r>
            <a:r>
              <a:rPr lang="en-US" sz="800" dirty="0" smtClean="0"/>
              <a:t>-|-</a:t>
            </a:r>
            <a:endParaRPr lang="en-US" sz="800" dirty="0"/>
          </a:p>
          <a:p>
            <a:pPr marL="0" indent="0">
              <a:buNone/>
            </a:pPr>
            <a:r>
              <a:rPr lang="en-US" sz="800" dirty="0"/>
              <a:t>         </a:t>
            </a:r>
            <a:r>
              <a:rPr lang="en-US" sz="800" dirty="0" smtClean="0"/>
              <a:t>   </a:t>
            </a:r>
            <a:r>
              <a:rPr lang="en-US" sz="800" dirty="0"/>
              <a:t>2&gt; ---------------- ---------------- --------------</a:t>
            </a:r>
            <a:r>
              <a:rPr lang="en-US" sz="800" dirty="0" smtClean="0"/>
              <a:t>-| </a:t>
            </a:r>
            <a:r>
              <a:rPr lang="en-US" sz="800" dirty="0"/>
              <a:t>---------------- ---------------- ---------------- -------------</a:t>
            </a:r>
            <a:r>
              <a:rPr lang="en-US" sz="800" dirty="0" smtClean="0"/>
              <a:t>-|-</a:t>
            </a:r>
            <a:endParaRPr lang="en-US" sz="800" dirty="0"/>
          </a:p>
          <a:p>
            <a:pPr marL="0" indent="0">
              <a:buNone/>
            </a:pPr>
            <a:r>
              <a:rPr lang="en-US" sz="800" dirty="0"/>
              <a:t>         </a:t>
            </a:r>
            <a:r>
              <a:rPr lang="en-US" sz="800" dirty="0" smtClean="0"/>
              <a:t>   1</a:t>
            </a:r>
            <a:r>
              <a:rPr lang="en-US" sz="800" dirty="0"/>
              <a:t>&gt; </a:t>
            </a:r>
            <a:r>
              <a:rPr lang="en-US" sz="800" dirty="0" smtClean="0"/>
              <a:t>|-</a:t>
            </a:r>
            <a:r>
              <a:rPr lang="en-US" sz="800" dirty="0"/>
              <a:t>-------------- ---------------- ---------------- </a:t>
            </a:r>
            <a:r>
              <a:rPr lang="en-US" sz="800" dirty="0" smtClean="0"/>
              <a:t>|-</a:t>
            </a:r>
            <a:r>
              <a:rPr lang="en-US" sz="800" dirty="0"/>
              <a:t>-------------- ------</a:t>
            </a:r>
            <a:r>
              <a:rPr lang="en-US" sz="800" dirty="0" smtClean="0"/>
              <a:t>-|-</a:t>
            </a:r>
            <a:r>
              <a:rPr lang="en-US" sz="800" dirty="0"/>
              <a:t>---</a:t>
            </a:r>
            <a:r>
              <a:rPr lang="en-US" sz="800" dirty="0" smtClean="0"/>
              <a:t>-|-</a:t>
            </a:r>
            <a:r>
              <a:rPr lang="en-US" sz="800" dirty="0"/>
              <a:t>- ---------------- ----------------</a:t>
            </a:r>
          </a:p>
          <a:p>
            <a:pPr marL="0" indent="0">
              <a:buNone/>
            </a:pPr>
            <a:r>
              <a:rPr lang="en-US" sz="800" dirty="0"/>
              <a:t>         </a:t>
            </a:r>
            <a:r>
              <a:rPr lang="en-US" sz="800" dirty="0" smtClean="0"/>
              <a:t>   </a:t>
            </a:r>
            <a:r>
              <a:rPr lang="en-US" sz="800" dirty="0"/>
              <a:t>0&gt; </a:t>
            </a:r>
            <a:r>
              <a:rPr lang="en-US" sz="800" dirty="0" smtClean="0"/>
              <a:t>|-</a:t>
            </a:r>
            <a:r>
              <a:rPr lang="en-US" sz="800" dirty="0"/>
              <a:t>-------------- ---------------- ---------------- </a:t>
            </a:r>
            <a:r>
              <a:rPr lang="en-US" sz="800" dirty="0" smtClean="0"/>
              <a:t>|-</a:t>
            </a:r>
            <a:r>
              <a:rPr lang="en-US" sz="800" dirty="0"/>
              <a:t>-------------- -----------</a:t>
            </a:r>
            <a:r>
              <a:rPr lang="en-US" sz="800" dirty="0" smtClean="0"/>
              <a:t>-||-</a:t>
            </a:r>
            <a:r>
              <a:rPr lang="en-US" sz="800" dirty="0"/>
              <a:t>- ---------------- -------------</a:t>
            </a:r>
            <a:r>
              <a:rPr lang="en-US" sz="800" dirty="0" smtClean="0"/>
              <a:t>-|-</a:t>
            </a:r>
            <a:endParaRPr lang="en-US" sz="800" dirty="0"/>
          </a:p>
          <a:p>
            <a:pPr marL="0" indent="0">
              <a:buNone/>
            </a:pPr>
            <a:endParaRPr lang="en-US" sz="800" dirty="0"/>
          </a:p>
          <a:p>
            <a:pPr marL="0" indent="0">
              <a:buNone/>
            </a:pPr>
            <a:r>
              <a:rPr lang="en-US" sz="800" dirty="0"/>
              <a:t>INPUT DATA:</a:t>
            </a:r>
          </a:p>
          <a:p>
            <a:pPr marL="0" indent="0">
              <a:buNone/>
            </a:pPr>
            <a:r>
              <a:rPr lang="en-US" sz="800" dirty="0"/>
              <a:t>  5&gt; --------</a:t>
            </a:r>
            <a:r>
              <a:rPr lang="en-US" sz="800" dirty="0" smtClean="0"/>
              <a:t>-|-</a:t>
            </a:r>
            <a:r>
              <a:rPr lang="en-US" sz="800" dirty="0"/>
              <a:t>----- ---------------- ---------------- ------</a:t>
            </a:r>
            <a:r>
              <a:rPr lang="en-US" sz="800" dirty="0" smtClean="0"/>
              <a:t>-|-</a:t>
            </a:r>
            <a:r>
              <a:rPr lang="en-US" sz="800" dirty="0"/>
              <a:t>------- ----------</a:t>
            </a:r>
            <a:r>
              <a:rPr lang="en-US" sz="800" dirty="0" smtClean="0"/>
              <a:t>-|-</a:t>
            </a:r>
            <a:r>
              <a:rPr lang="en-US" sz="800" dirty="0"/>
              <a:t>--- ----</a:t>
            </a:r>
            <a:r>
              <a:rPr lang="en-US" sz="800" dirty="0" smtClean="0"/>
              <a:t>-||-</a:t>
            </a:r>
            <a:r>
              <a:rPr lang="en-US" sz="800" dirty="0"/>
              <a:t>-------- ---------------- ------</a:t>
            </a:r>
            <a:r>
              <a:rPr lang="en-US" sz="800" dirty="0" smtClean="0"/>
              <a:t>-|-</a:t>
            </a:r>
            <a:r>
              <a:rPr lang="en-US" sz="800" dirty="0"/>
              <a:t>-------</a:t>
            </a:r>
          </a:p>
          <a:p>
            <a:pPr marL="0" indent="0">
              <a:buNone/>
            </a:pPr>
            <a:r>
              <a:rPr lang="en-US" sz="800" dirty="0"/>
              <a:t>  4&gt; --------</a:t>
            </a:r>
            <a:r>
              <a:rPr lang="en-US" sz="800" dirty="0" smtClean="0"/>
              <a:t>-|-</a:t>
            </a:r>
            <a:r>
              <a:rPr lang="en-US" sz="800" dirty="0"/>
              <a:t>----- ---------------- ---------------- ------</a:t>
            </a:r>
            <a:r>
              <a:rPr lang="en-US" sz="800" dirty="0" smtClean="0"/>
              <a:t>-|-</a:t>
            </a:r>
            <a:r>
              <a:rPr lang="en-US" sz="800" dirty="0"/>
              <a:t>------- ---------------- -----</a:t>
            </a:r>
            <a:r>
              <a:rPr lang="en-US" sz="800" dirty="0" smtClean="0"/>
              <a:t>-|-</a:t>
            </a:r>
            <a:r>
              <a:rPr lang="en-US" sz="800" dirty="0"/>
              <a:t>-------- ---------------- ------</a:t>
            </a:r>
            <a:r>
              <a:rPr lang="en-US" sz="800" dirty="0" smtClean="0"/>
              <a:t>-|-</a:t>
            </a:r>
            <a:r>
              <a:rPr lang="en-US" sz="800" dirty="0"/>
              <a:t>-------</a:t>
            </a:r>
          </a:p>
          <a:p>
            <a:pPr marL="0" indent="0">
              <a:buNone/>
            </a:pPr>
            <a:r>
              <a:rPr lang="en-US" sz="800" dirty="0"/>
              <a:t>  3&gt; ---------------- ---------------- ---------------- ------</a:t>
            </a:r>
            <a:r>
              <a:rPr lang="en-US" sz="800" dirty="0" smtClean="0"/>
              <a:t>-|-</a:t>
            </a:r>
            <a:r>
              <a:rPr lang="en-US" sz="800" dirty="0"/>
              <a:t>------- ----------</a:t>
            </a:r>
            <a:r>
              <a:rPr lang="en-US" sz="800" dirty="0" smtClean="0"/>
              <a:t>-|-</a:t>
            </a:r>
            <a:r>
              <a:rPr lang="en-US" sz="800" dirty="0"/>
              <a:t>--- ---------------- ---------------- -----</a:t>
            </a:r>
            <a:r>
              <a:rPr lang="en-US" sz="800" dirty="0" smtClean="0"/>
              <a:t>-|-</a:t>
            </a:r>
            <a:r>
              <a:rPr lang="en-US" sz="800" dirty="0"/>
              <a:t>--------</a:t>
            </a:r>
          </a:p>
          <a:p>
            <a:pPr marL="0" indent="0">
              <a:buNone/>
            </a:pPr>
            <a:r>
              <a:rPr lang="en-US" sz="800" dirty="0"/>
              <a:t>  2&gt; ---------------- ---------------- ---------------- ------</a:t>
            </a:r>
            <a:r>
              <a:rPr lang="en-US" sz="800" dirty="0" smtClean="0"/>
              <a:t>-|-</a:t>
            </a:r>
            <a:r>
              <a:rPr lang="en-US" sz="800" dirty="0"/>
              <a:t>------- ---------------- ---------------- ---------------- -----</a:t>
            </a:r>
            <a:r>
              <a:rPr lang="en-US" sz="800" dirty="0" smtClean="0"/>
              <a:t>-|-</a:t>
            </a:r>
            <a:r>
              <a:rPr lang="en-US" sz="800" dirty="0"/>
              <a:t>--------</a:t>
            </a:r>
          </a:p>
          <a:p>
            <a:pPr marL="0" indent="0">
              <a:buNone/>
            </a:pPr>
            <a:r>
              <a:rPr lang="en-US" sz="800" dirty="0"/>
              <a:t>  1&gt; -------</a:t>
            </a:r>
            <a:r>
              <a:rPr lang="en-US" sz="800" dirty="0" smtClean="0"/>
              <a:t>-|-</a:t>
            </a:r>
            <a:r>
              <a:rPr lang="en-US" sz="800" dirty="0"/>
              <a:t>------ ---------------- ---------------- -------</a:t>
            </a:r>
            <a:r>
              <a:rPr lang="en-US" sz="800" dirty="0" smtClean="0"/>
              <a:t>-|-</a:t>
            </a:r>
            <a:r>
              <a:rPr lang="en-US" sz="800" dirty="0"/>
              <a:t>------ --------------</a:t>
            </a:r>
            <a:r>
              <a:rPr lang="en-US" sz="800" dirty="0" smtClean="0"/>
              <a:t>-| </a:t>
            </a:r>
            <a:r>
              <a:rPr lang="en-US" sz="800" dirty="0"/>
              <a:t>----</a:t>
            </a:r>
            <a:r>
              <a:rPr lang="en-US" sz="800" dirty="0" smtClean="0"/>
              <a:t>-|-</a:t>
            </a:r>
            <a:r>
              <a:rPr lang="en-US" sz="800" dirty="0"/>
              <a:t>--------- ---------------- ----------------</a:t>
            </a:r>
          </a:p>
          <a:p>
            <a:pPr marL="0" indent="0">
              <a:buNone/>
            </a:pPr>
            <a:r>
              <a:rPr lang="en-US" sz="800" dirty="0"/>
              <a:t>  0&gt; -------</a:t>
            </a:r>
            <a:r>
              <a:rPr lang="en-US" sz="800" dirty="0" smtClean="0"/>
              <a:t>-|-</a:t>
            </a:r>
            <a:r>
              <a:rPr lang="en-US" sz="800" dirty="0"/>
              <a:t>------ ---------------- ---------------- -------</a:t>
            </a:r>
            <a:r>
              <a:rPr lang="en-US" sz="800" dirty="0" smtClean="0"/>
              <a:t>-|-</a:t>
            </a:r>
            <a:r>
              <a:rPr lang="en-US" sz="800" dirty="0"/>
              <a:t>------ ---------------- ---</a:t>
            </a:r>
            <a:r>
              <a:rPr lang="en-US" sz="800" dirty="0" smtClean="0"/>
              <a:t>-||-</a:t>
            </a:r>
            <a:r>
              <a:rPr lang="en-US" sz="800" dirty="0"/>
              <a:t>--------- ---------------- -----</a:t>
            </a:r>
            <a:r>
              <a:rPr lang="en-US" sz="800" dirty="0" smtClean="0"/>
              <a:t>-|-</a:t>
            </a:r>
            <a:r>
              <a:rPr lang="en-US" sz="800" dirty="0"/>
              <a:t>--------</a:t>
            </a:r>
          </a:p>
          <a:p>
            <a:pPr marL="0" indent="0">
              <a:buNone/>
            </a:pPr>
            <a:endParaRPr lang="en-US" sz="800" dirty="0"/>
          </a:p>
          <a:p>
            <a:pPr marL="0" indent="0">
              <a:buNone/>
            </a:pPr>
            <a:r>
              <a:rPr lang="en-US" sz="800" dirty="0"/>
              <a:t>OUTPUT ARRAY:</a:t>
            </a:r>
          </a:p>
          <a:p>
            <a:pPr marL="0" indent="0">
              <a:buNone/>
            </a:pPr>
            <a:r>
              <a:rPr lang="en-US" sz="800" dirty="0"/>
              <a:t>          </a:t>
            </a:r>
            <a:r>
              <a:rPr lang="en-US" sz="800" dirty="0" smtClean="0"/>
              <a:t>  8</a:t>
            </a:r>
            <a:r>
              <a:rPr lang="en-US" sz="800" dirty="0"/>
              <a:t>&gt; ---------------- ---------------- ---------------- ---------------- ---------------- ---------------- ----------------</a:t>
            </a:r>
          </a:p>
          <a:p>
            <a:pPr marL="0" indent="0">
              <a:buNone/>
            </a:pPr>
            <a:r>
              <a:rPr lang="en-US" sz="800" dirty="0"/>
              <a:t>          </a:t>
            </a:r>
            <a:r>
              <a:rPr lang="en-US" sz="800" dirty="0" smtClean="0"/>
              <a:t>  7</a:t>
            </a:r>
            <a:r>
              <a:rPr lang="en-US" sz="800" dirty="0"/>
              <a:t>&gt; ---------------- ---------------- ---------------- ---------------- ---------------- ---------------- ----------------</a:t>
            </a:r>
          </a:p>
          <a:p>
            <a:pPr marL="0" indent="0">
              <a:buNone/>
            </a:pPr>
            <a:r>
              <a:rPr lang="en-US" sz="800" dirty="0"/>
              <a:t>          </a:t>
            </a:r>
            <a:r>
              <a:rPr lang="en-US" sz="800" dirty="0" smtClean="0"/>
              <a:t>  6</a:t>
            </a:r>
            <a:r>
              <a:rPr lang="en-US" sz="800" dirty="0"/>
              <a:t>&gt; ---------------- ---------------- ---------------- ---------------- ---------------- ---------------- ----------------</a:t>
            </a:r>
          </a:p>
          <a:p>
            <a:pPr marL="0" indent="0">
              <a:buNone/>
            </a:pPr>
            <a:r>
              <a:rPr lang="en-US" sz="800" dirty="0"/>
              <a:t>          </a:t>
            </a:r>
            <a:r>
              <a:rPr lang="en-US" sz="800" dirty="0" smtClean="0"/>
              <a:t>  5</a:t>
            </a:r>
            <a:r>
              <a:rPr lang="en-US" sz="800" dirty="0"/>
              <a:t>&gt; ---------------- ---------------- ---------------- ---------------- ---------------- ---------------- ----------------</a:t>
            </a:r>
          </a:p>
          <a:p>
            <a:pPr marL="0" indent="0">
              <a:buNone/>
            </a:pPr>
            <a:r>
              <a:rPr lang="en-US" sz="800" dirty="0"/>
              <a:t>          </a:t>
            </a:r>
            <a:r>
              <a:rPr lang="en-US" sz="800" dirty="0" smtClean="0"/>
              <a:t>  4</a:t>
            </a:r>
            <a:r>
              <a:rPr lang="en-US" sz="800" dirty="0"/>
              <a:t>&gt; ---------------- ---------------- ---------------- -</a:t>
            </a:r>
            <a:r>
              <a:rPr lang="en-US" sz="800" dirty="0" smtClean="0"/>
              <a:t>-|-</a:t>
            </a:r>
            <a:r>
              <a:rPr lang="en-US" sz="800" dirty="0"/>
              <a:t>------------ ---------------- ---------------- ----------------</a:t>
            </a:r>
          </a:p>
          <a:p>
            <a:pPr marL="0" indent="0">
              <a:buNone/>
            </a:pPr>
            <a:r>
              <a:rPr lang="en-US" sz="800" dirty="0"/>
              <a:t>          </a:t>
            </a:r>
            <a:r>
              <a:rPr lang="en-US" sz="800" dirty="0" smtClean="0"/>
              <a:t>  3</a:t>
            </a:r>
            <a:r>
              <a:rPr lang="en-US" sz="800" dirty="0"/>
              <a:t>&gt; ---------------- ---------------- ---------------- </a:t>
            </a:r>
            <a:r>
              <a:rPr lang="en-US" sz="800" dirty="0" smtClean="0"/>
              <a:t>-|||-</a:t>
            </a:r>
            <a:r>
              <a:rPr lang="en-US" sz="800" dirty="0"/>
              <a:t>----------- ---------------- ---------------- ----------------</a:t>
            </a:r>
          </a:p>
          <a:p>
            <a:pPr marL="0" indent="0">
              <a:buNone/>
            </a:pPr>
            <a:r>
              <a:rPr lang="en-US" sz="800" dirty="0"/>
              <a:t>          </a:t>
            </a:r>
            <a:r>
              <a:rPr lang="en-US" sz="800" dirty="0" smtClean="0"/>
              <a:t>  2</a:t>
            </a:r>
            <a:r>
              <a:rPr lang="en-US" sz="800" dirty="0"/>
              <a:t>&gt; ---------------- ---------------- ---------------- </a:t>
            </a:r>
            <a:r>
              <a:rPr lang="en-US" sz="800" dirty="0" smtClean="0"/>
              <a:t>-||-</a:t>
            </a:r>
            <a:r>
              <a:rPr lang="en-US" sz="800" dirty="0"/>
              <a:t>------------ ---------------- ---------------- ----------------</a:t>
            </a:r>
          </a:p>
          <a:p>
            <a:pPr marL="0" indent="0">
              <a:buNone/>
            </a:pPr>
            <a:r>
              <a:rPr lang="en-US" sz="800" dirty="0"/>
              <a:t>          </a:t>
            </a:r>
            <a:r>
              <a:rPr lang="en-US" sz="800" dirty="0" smtClean="0"/>
              <a:t>  1</a:t>
            </a:r>
            <a:r>
              <a:rPr lang="en-US" sz="800" dirty="0"/>
              <a:t>&gt; ---------------- ---------------- ---------------- </a:t>
            </a:r>
            <a:r>
              <a:rPr lang="en-US" sz="800" dirty="0" smtClean="0"/>
              <a:t>-|-</a:t>
            </a:r>
            <a:r>
              <a:rPr lang="en-US" sz="800" dirty="0"/>
              <a:t>------------- ---------------- ---------------- ----------------</a:t>
            </a:r>
          </a:p>
          <a:p>
            <a:pPr marL="0" indent="0">
              <a:buNone/>
            </a:pPr>
            <a:r>
              <a:rPr lang="en-US" sz="800" dirty="0"/>
              <a:t>          </a:t>
            </a:r>
            <a:r>
              <a:rPr lang="en-US" sz="800" dirty="0" smtClean="0"/>
              <a:t>  0</a:t>
            </a:r>
            <a:r>
              <a:rPr lang="en-US" sz="800" dirty="0"/>
              <a:t>&gt; ---------------- ---------------- ---------------- </a:t>
            </a:r>
            <a:r>
              <a:rPr lang="en-US" sz="800" dirty="0" smtClean="0"/>
              <a:t>|-</a:t>
            </a:r>
            <a:r>
              <a:rPr lang="en-US" sz="800" dirty="0"/>
              <a:t>-------------- -------------</a:t>
            </a:r>
            <a:r>
              <a:rPr lang="en-US" sz="800" dirty="0" smtClean="0"/>
              <a:t>-|- </a:t>
            </a:r>
            <a:r>
              <a:rPr lang="en-US" sz="800" dirty="0"/>
              <a:t>---------------- --------------</a:t>
            </a:r>
            <a:r>
              <a:rPr lang="en-US" sz="800" dirty="0" smtClean="0"/>
              <a:t>-|</a:t>
            </a:r>
            <a:endParaRPr lang="en-US" sz="800" dirty="0"/>
          </a:p>
          <a:p>
            <a:pPr marL="0" indent="0">
              <a:buNone/>
            </a:pPr>
            <a:r>
              <a:rPr lang="en-US" sz="800" dirty="0"/>
              <a:t>         </a:t>
            </a:r>
            <a:r>
              <a:rPr lang="en-US" sz="800" dirty="0" smtClean="0"/>
              <a:t>  -</a:t>
            </a:r>
            <a:r>
              <a:rPr lang="en-US" sz="800" dirty="0"/>
              <a:t>1&gt; </a:t>
            </a:r>
            <a:r>
              <a:rPr lang="en-US" sz="800" dirty="0" smtClean="0"/>
              <a:t>-|-</a:t>
            </a:r>
            <a:r>
              <a:rPr lang="en-US" sz="800" dirty="0"/>
              <a:t>------------- ---------------- --------------</a:t>
            </a:r>
            <a:r>
              <a:rPr lang="en-US" sz="800" dirty="0" smtClean="0"/>
              <a:t>-| </a:t>
            </a:r>
            <a:r>
              <a:rPr lang="en-US" sz="800" dirty="0"/>
              <a:t>---------------- -------------</a:t>
            </a:r>
            <a:r>
              <a:rPr lang="en-US" sz="800" dirty="0" smtClean="0"/>
              <a:t>-|- </a:t>
            </a:r>
            <a:r>
              <a:rPr lang="en-US" sz="800" dirty="0"/>
              <a:t>---------------- --------------</a:t>
            </a:r>
            <a:r>
              <a:rPr lang="en-US" sz="800" dirty="0" smtClean="0"/>
              <a:t>-|</a:t>
            </a:r>
            <a:endParaRPr lang="en-US" sz="800" dirty="0"/>
          </a:p>
          <a:p>
            <a:pPr marL="0" indent="0">
              <a:buNone/>
            </a:pPr>
            <a:r>
              <a:rPr lang="en-US" sz="800" dirty="0"/>
              <a:t>         </a:t>
            </a:r>
            <a:r>
              <a:rPr lang="en-US" sz="800" dirty="0" smtClean="0"/>
              <a:t>  -</a:t>
            </a:r>
            <a:r>
              <a:rPr lang="en-US" sz="800" dirty="0"/>
              <a:t>2&gt; ---------------- ---------------- -------------</a:t>
            </a:r>
            <a:r>
              <a:rPr lang="en-US" sz="800" dirty="0" smtClean="0"/>
              <a:t>-|- </a:t>
            </a:r>
            <a:r>
              <a:rPr lang="en-US" sz="800" dirty="0"/>
              <a:t>---------------- ------------</a:t>
            </a:r>
            <a:r>
              <a:rPr lang="en-US" sz="800" dirty="0" smtClean="0"/>
              <a:t>-|-</a:t>
            </a:r>
            <a:r>
              <a:rPr lang="en-US" sz="800" dirty="0"/>
              <a:t>- ---------------- -------------</a:t>
            </a:r>
            <a:r>
              <a:rPr lang="en-US" sz="800" dirty="0" smtClean="0"/>
              <a:t>-||</a:t>
            </a:r>
            <a:endParaRPr lang="en-US" sz="800" dirty="0"/>
          </a:p>
          <a:p>
            <a:pPr marL="0" indent="0">
              <a:buNone/>
            </a:pPr>
            <a:r>
              <a:rPr lang="en-US" sz="800" dirty="0"/>
              <a:t>         </a:t>
            </a:r>
            <a:r>
              <a:rPr lang="en-US" sz="800" dirty="0" smtClean="0"/>
              <a:t>  -</a:t>
            </a:r>
            <a:r>
              <a:rPr lang="en-US" sz="800" dirty="0"/>
              <a:t>3&gt; ---------------- ---------------- ---------------- ---------------- ---------------- ---------------- ------------</a:t>
            </a:r>
            <a:r>
              <a:rPr lang="en-US" sz="800" dirty="0" smtClean="0"/>
              <a:t>-|-</a:t>
            </a:r>
            <a:r>
              <a:rPr lang="en-US" sz="800" dirty="0"/>
              <a:t>-</a:t>
            </a:r>
          </a:p>
          <a:p>
            <a:pPr marL="0" indent="0">
              <a:buNone/>
            </a:pPr>
            <a:r>
              <a:rPr lang="en-US" sz="800" dirty="0"/>
              <a:t>         </a:t>
            </a:r>
            <a:r>
              <a:rPr lang="en-US" sz="800" dirty="0" smtClean="0"/>
              <a:t>  -</a:t>
            </a:r>
            <a:r>
              <a:rPr lang="en-US" sz="800" dirty="0"/>
              <a:t>4&gt; ---------------- ---------------- ---------------- ---------------- ---------------- ---------------- -----------</a:t>
            </a:r>
            <a:r>
              <a:rPr lang="en-US" sz="800" dirty="0" smtClean="0"/>
              <a:t>-|-</a:t>
            </a:r>
            <a:r>
              <a:rPr lang="en-US" sz="800" dirty="0"/>
              <a:t>--</a:t>
            </a:r>
          </a:p>
          <a:p>
            <a:pPr marL="0" indent="0">
              <a:buNone/>
            </a:pPr>
            <a:r>
              <a:rPr lang="en-US" sz="800" dirty="0"/>
              <a:t>         </a:t>
            </a:r>
            <a:r>
              <a:rPr lang="en-US" sz="800" dirty="0" smtClean="0"/>
              <a:t>  -</a:t>
            </a:r>
            <a:r>
              <a:rPr lang="en-US" sz="800" dirty="0"/>
              <a:t>5&gt; ---------------- ---------------- ---------------- ---------------- ---------------- ---------------- ----------------</a:t>
            </a:r>
          </a:p>
          <a:p>
            <a:pPr marL="0" indent="0">
              <a:buNone/>
            </a:pPr>
            <a:r>
              <a:rPr lang="en-US" sz="800" dirty="0"/>
              <a:t>         </a:t>
            </a:r>
            <a:r>
              <a:rPr lang="en-US" sz="800" dirty="0" smtClean="0"/>
              <a:t>  -</a:t>
            </a:r>
            <a:r>
              <a:rPr lang="en-US" sz="800" dirty="0"/>
              <a:t>6&gt; ---------------- ---------------- ---------------- ---------------- ---------------- ---------------- ----------------</a:t>
            </a:r>
          </a:p>
          <a:p>
            <a:pPr marL="0" indent="0">
              <a:buNone/>
            </a:pPr>
            <a:r>
              <a:rPr lang="en-US" sz="800" dirty="0"/>
              <a:t>         </a:t>
            </a:r>
            <a:r>
              <a:rPr lang="en-US" sz="800" dirty="0" smtClean="0"/>
              <a:t>  -</a:t>
            </a:r>
            <a:r>
              <a:rPr lang="en-US" sz="800" dirty="0"/>
              <a:t>7&gt; ---------------- ---------------- ---------------- ---------------- ---------------- ---------------- ----------------</a:t>
            </a:r>
          </a:p>
          <a:p>
            <a:pPr marL="0" indent="0">
              <a:buNone/>
            </a:pPr>
            <a:r>
              <a:rPr lang="en-US" sz="800" dirty="0"/>
              <a:t>         </a:t>
            </a:r>
            <a:r>
              <a:rPr lang="en-US" sz="800" dirty="0" smtClean="0"/>
              <a:t>  -</a:t>
            </a:r>
            <a:r>
              <a:rPr lang="en-US" sz="800" dirty="0"/>
              <a:t>8&gt; ---------------- ---------------- ---------------- ---------------- ---------------- ---------------- ----------------</a:t>
            </a:r>
          </a:p>
          <a:p>
            <a:pPr marL="0" indent="0">
              <a:buNone/>
            </a:pPr>
            <a:endParaRPr lang="en-US" sz="800" dirty="0"/>
          </a:p>
          <a:p>
            <a:pPr marL="0" indent="0">
              <a:buNone/>
            </a:pPr>
            <a:endParaRPr lang="en-US" sz="800" dirty="0"/>
          </a:p>
        </p:txBody>
      </p:sp>
      <p:sp>
        <p:nvSpPr>
          <p:cNvPr id="4" name="TextBox 3"/>
          <p:cNvSpPr txBox="1"/>
          <p:nvPr/>
        </p:nvSpPr>
        <p:spPr>
          <a:xfrm>
            <a:off x="1600200" y="5943600"/>
            <a:ext cx="1547344" cy="276999"/>
          </a:xfrm>
          <a:prstGeom prst="rect">
            <a:avLst/>
          </a:prstGeom>
          <a:noFill/>
        </p:spPr>
        <p:txBody>
          <a:bodyPr wrap="none" rtlCol="0">
            <a:spAutoFit/>
          </a:bodyPr>
          <a:lstStyle/>
          <a:p>
            <a:r>
              <a:rPr lang="en-US" sz="1200" dirty="0"/>
              <a:t>w</a:t>
            </a:r>
            <a:r>
              <a:rPr lang="en-US" sz="1200" dirty="0" smtClean="0"/>
              <a:t>ire number (111-</a:t>
            </a:r>
            <a:r>
              <a:rPr lang="en-US" sz="1200" dirty="0"/>
              <a:t>0</a:t>
            </a:r>
            <a:r>
              <a:rPr lang="en-US" sz="1200" dirty="0" smtClean="0"/>
              <a:t>)</a:t>
            </a:r>
            <a:endParaRPr lang="en-US" sz="1200" dirty="0"/>
          </a:p>
        </p:txBody>
      </p:sp>
      <p:sp>
        <p:nvSpPr>
          <p:cNvPr id="7" name="TextBox 6"/>
          <p:cNvSpPr txBox="1"/>
          <p:nvPr/>
        </p:nvSpPr>
        <p:spPr>
          <a:xfrm>
            <a:off x="152400" y="4009288"/>
            <a:ext cx="369332" cy="1114172"/>
          </a:xfrm>
          <a:prstGeom prst="rect">
            <a:avLst/>
          </a:prstGeom>
          <a:noFill/>
        </p:spPr>
        <p:txBody>
          <a:bodyPr vert="vert270" wrap="none" rtlCol="0">
            <a:spAutoFit/>
          </a:bodyPr>
          <a:lstStyle/>
          <a:p>
            <a:pPr algn="ctr"/>
            <a:r>
              <a:rPr lang="en-US" sz="1200" dirty="0" smtClean="0"/>
              <a:t>W5-w0 (-8..+8)</a:t>
            </a:r>
            <a:endParaRPr lang="en-US" sz="1200" dirty="0"/>
          </a:p>
        </p:txBody>
      </p:sp>
      <p:sp>
        <p:nvSpPr>
          <p:cNvPr id="5" name="TextBox 4"/>
          <p:cNvSpPr txBox="1"/>
          <p:nvPr/>
        </p:nvSpPr>
        <p:spPr>
          <a:xfrm>
            <a:off x="6172200" y="5257800"/>
            <a:ext cx="2486002" cy="461665"/>
          </a:xfrm>
          <a:prstGeom prst="rect">
            <a:avLst/>
          </a:prstGeom>
          <a:noFill/>
        </p:spPr>
        <p:txBody>
          <a:bodyPr wrap="none" rtlCol="0">
            <a:spAutoFit/>
          </a:bodyPr>
          <a:lstStyle/>
          <a:p>
            <a:r>
              <a:rPr lang="en-US" sz="1200" dirty="0"/>
              <a:t>p</a:t>
            </a:r>
            <a:r>
              <a:rPr lang="en-US" sz="1200" dirty="0" smtClean="0"/>
              <a:t>erformance: 32ns per event</a:t>
            </a:r>
          </a:p>
          <a:p>
            <a:r>
              <a:rPr lang="en-US" sz="1200" dirty="0" smtClean="0"/>
              <a:t>(defined by backplane bandwidth)</a:t>
            </a:r>
          </a:p>
        </p:txBody>
      </p:sp>
      <p:sp>
        <p:nvSpPr>
          <p:cNvPr id="9" name="Isosceles Triangle 8"/>
          <p:cNvSpPr/>
          <p:nvPr/>
        </p:nvSpPr>
        <p:spPr bwMode="auto">
          <a:xfrm flipV="1">
            <a:off x="4343400" y="2209800"/>
            <a:ext cx="822960" cy="899160"/>
          </a:xfrm>
          <a:prstGeom prst="triangle">
            <a:avLst/>
          </a:prstGeom>
          <a:noFill/>
          <a:ln w="9525" cap="flat" cmpd="sng" algn="ctr">
            <a:solidFill>
              <a:schemeClr val="tx1"/>
            </a:solidFill>
            <a:prstDash val="solid"/>
            <a:round/>
            <a:headEnd type="none" w="med" len="med"/>
            <a:tailEnd type="none" w="med" len="med"/>
          </a:ln>
          <a:effectLst/>
        </p:spPr>
        <p:txBody>
          <a:bodyPr/>
          <a:lstStyle/>
          <a:p>
            <a:endParaRPr lang="en-US"/>
          </a:p>
        </p:txBody>
      </p:sp>
      <p:sp>
        <p:nvSpPr>
          <p:cNvPr id="11" name="TextBox 10"/>
          <p:cNvSpPr txBox="1"/>
          <p:nvPr/>
        </p:nvSpPr>
        <p:spPr>
          <a:xfrm>
            <a:off x="5181600" y="1981200"/>
            <a:ext cx="3092613" cy="646331"/>
          </a:xfrm>
          <a:prstGeom prst="rect">
            <a:avLst/>
          </a:prstGeom>
          <a:noFill/>
        </p:spPr>
        <p:txBody>
          <a:bodyPr wrap="none" rtlCol="0">
            <a:spAutoFit/>
          </a:bodyPr>
          <a:lstStyle/>
          <a:p>
            <a:r>
              <a:rPr lang="en-US" sz="1200" dirty="0"/>
              <a:t>t</a:t>
            </a:r>
            <a:r>
              <a:rPr lang="en-US" sz="1200" dirty="0" smtClean="0"/>
              <a:t>ry all possible segments for layer 0 wire 0,</a:t>
            </a:r>
          </a:p>
          <a:p>
            <a:r>
              <a:rPr lang="en-US" sz="1200" dirty="0" smtClean="0"/>
              <a:t>repeat 112 times moving along layer 0,</a:t>
            </a:r>
          </a:p>
          <a:p>
            <a:r>
              <a:rPr lang="en-US" sz="1200" dirty="0" smtClean="0"/>
              <a:t>fill 2-dim array below</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210C3A-EEB5-8C44-BB2E-7B0C9055FE07}" type="slidenum">
              <a:rPr lang="en-US" smtClean="0"/>
              <a:pPr>
                <a:defRPr/>
              </a:pPr>
              <a:t>11</a:t>
            </a:fld>
            <a:endParaRPr lang="en-US"/>
          </a:p>
        </p:txBody>
      </p:sp>
      <p:pic>
        <p:nvPicPr>
          <p:cNvPr id="3" name="Picture 2" descr="ced_dc_30m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5800"/>
            <a:ext cx="9144000" cy="5146180"/>
          </a:xfrm>
          <a:prstGeom prst="rect">
            <a:avLst/>
          </a:prstGeom>
        </p:spPr>
      </p:pic>
    </p:spTree>
    <p:extLst>
      <p:ext uri="{BB962C8B-B14F-4D97-AF65-F5344CB8AC3E}">
        <p14:creationId xmlns:p14="http://schemas.microsoft.com/office/powerpoint/2010/main" val="13361123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210C3A-EEB5-8C44-BB2E-7B0C9055FE07}" type="slidenum">
              <a:rPr lang="en-US" smtClean="0"/>
              <a:pPr>
                <a:defRPr/>
              </a:pPr>
              <a:t>12</a:t>
            </a:fld>
            <a:endParaRPr lang="en-US"/>
          </a:p>
        </p:txBody>
      </p:sp>
      <p:pic>
        <p:nvPicPr>
          <p:cNvPr id="4" name="Picture 3" descr="ced_dc_45m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600"/>
            <a:ext cx="9144000" cy="5146180"/>
          </a:xfrm>
          <a:prstGeom prst="rect">
            <a:avLst/>
          </a:prstGeom>
        </p:spPr>
      </p:pic>
    </p:spTree>
    <p:extLst>
      <p:ext uri="{BB962C8B-B14F-4D97-AF65-F5344CB8AC3E}">
        <p14:creationId xmlns:p14="http://schemas.microsoft.com/office/powerpoint/2010/main" val="38257538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7"/>
          <p:cNvSpPr>
            <a:spLocks noGrp="1"/>
          </p:cNvSpPr>
          <p:nvPr>
            <p:ph type="title"/>
          </p:nvPr>
        </p:nvSpPr>
        <p:spPr>
          <a:xfrm>
            <a:off x="609600" y="304800"/>
            <a:ext cx="7772400" cy="609600"/>
          </a:xfrm>
        </p:spPr>
        <p:txBody>
          <a:bodyPr/>
          <a:lstStyle/>
          <a:p>
            <a:pPr eaLnBrk="1" hangingPunct="1"/>
            <a:r>
              <a:rPr lang="en-US" sz="2400" dirty="0">
                <a:solidFill>
                  <a:srgbClr val="0000FF"/>
                </a:solidFill>
                <a:latin typeface="Arial" charset="0"/>
                <a:ea typeface="ＭＳ Ｐゴシック" charset="0"/>
                <a:cs typeface="ＭＳ Ｐゴシック" charset="0"/>
              </a:rPr>
              <a:t>CLAS12 </a:t>
            </a:r>
            <a:r>
              <a:rPr lang="en-US" sz="2400" dirty="0" smtClean="0">
                <a:solidFill>
                  <a:srgbClr val="0000FF"/>
                </a:solidFill>
                <a:latin typeface="Arial" charset="0"/>
                <a:ea typeface="ＭＳ Ｐゴシック" charset="0"/>
                <a:cs typeface="ＭＳ Ｐゴシック" charset="0"/>
              </a:rPr>
              <a:t>Trigger Status</a:t>
            </a:r>
            <a:endParaRPr lang="en-US" sz="2400" dirty="0">
              <a:solidFill>
                <a:srgbClr val="0000FF"/>
              </a:solidFill>
              <a:latin typeface="Arial" charset="0"/>
              <a:ea typeface="ＭＳ Ｐゴシック" charset="0"/>
              <a:cs typeface="ＭＳ Ｐゴシック" charset="0"/>
            </a:endParaRPr>
          </a:p>
        </p:txBody>
      </p:sp>
      <p:sp>
        <p:nvSpPr>
          <p:cNvPr id="41986" name="Content Placeholder 8"/>
          <p:cNvSpPr>
            <a:spLocks noGrp="1"/>
          </p:cNvSpPr>
          <p:nvPr>
            <p:ph idx="4294967295"/>
          </p:nvPr>
        </p:nvSpPr>
        <p:spPr>
          <a:xfrm>
            <a:off x="381000" y="1066800"/>
            <a:ext cx="8305800" cy="4419600"/>
          </a:xfrm>
        </p:spPr>
        <p:txBody>
          <a:bodyPr/>
          <a:lstStyle/>
          <a:p>
            <a:pPr eaLnBrk="1" hangingPunct="1">
              <a:defRPr/>
            </a:pPr>
            <a:endParaRPr lang="en-US" sz="1400" dirty="0" smtClean="0">
              <a:latin typeface="Arial" charset="0"/>
              <a:ea typeface="ＭＳ Ｐゴシック" charset="0"/>
              <a:cs typeface="ＭＳ Ｐゴシック" charset="0"/>
            </a:endParaRPr>
          </a:p>
          <a:p>
            <a:pPr eaLnBrk="1" hangingPunct="1">
              <a:defRPr/>
            </a:pPr>
            <a:r>
              <a:rPr lang="en-US" sz="1800" dirty="0" smtClean="0">
                <a:latin typeface="Arial" charset="0"/>
                <a:ea typeface="ＭＳ Ｐゴシック" charset="0"/>
                <a:cs typeface="ＭＳ Ｐゴシック" charset="0"/>
              </a:rPr>
              <a:t>All available trigger electronics installed. It </a:t>
            </a:r>
            <a:r>
              <a:rPr lang="en-US" sz="1800" strike="sngStrike" dirty="0" smtClean="0">
                <a:latin typeface="Arial" charset="0"/>
                <a:ea typeface="ＭＳ Ｐゴシック" charset="0"/>
                <a:cs typeface="ＭＳ Ｐゴシック" charset="0"/>
              </a:rPr>
              <a:t>i</a:t>
            </a:r>
            <a:r>
              <a:rPr lang="en-US" sz="1800" dirty="0" smtClean="0"/>
              <a:t>ncludes 22 </a:t>
            </a:r>
            <a:r>
              <a:rPr lang="en-US" sz="1800" dirty="0"/>
              <a:t>VTP boards (stage 1 and 3 of trigger system) </a:t>
            </a:r>
            <a:r>
              <a:rPr lang="en-US" sz="1800" dirty="0" smtClean="0"/>
              <a:t>in </a:t>
            </a:r>
            <a:r>
              <a:rPr lang="en-US" sz="1800" dirty="0"/>
              <a:t>ECAL, PCAL, </a:t>
            </a:r>
            <a:r>
              <a:rPr lang="en-US" sz="1800" dirty="0" smtClean="0"/>
              <a:t>HTCC, </a:t>
            </a:r>
            <a:r>
              <a:rPr lang="en-US" sz="1800" dirty="0"/>
              <a:t>R</a:t>
            </a:r>
            <a:r>
              <a:rPr lang="en-US" sz="1800" dirty="0" smtClean="0"/>
              <a:t>3 for all sectors and R1/R2 for sector 5 in Drift </a:t>
            </a:r>
            <a:r>
              <a:rPr lang="en-US" sz="1800" dirty="0"/>
              <a:t>Chamber and main trigger </a:t>
            </a:r>
            <a:r>
              <a:rPr lang="en-US" sz="1800" dirty="0" smtClean="0"/>
              <a:t>crates, and 9 SSP boards in stage 2.</a:t>
            </a:r>
            <a:endParaRPr lang="en-US" sz="1800" dirty="0" smtClean="0">
              <a:latin typeface="Arial" charset="0"/>
              <a:ea typeface="ＭＳ Ｐゴシック" charset="0"/>
              <a:cs typeface="ＭＳ Ｐゴシック" charset="0"/>
            </a:endParaRPr>
          </a:p>
          <a:p>
            <a:pPr eaLnBrk="1" hangingPunct="1">
              <a:defRPr/>
            </a:pPr>
            <a:r>
              <a:rPr lang="en-US" sz="1800" dirty="0" smtClean="0">
                <a:latin typeface="Arial" charset="0"/>
                <a:ea typeface="ＭＳ Ｐゴシック" charset="0"/>
                <a:cs typeface="ＭＳ Ｐゴシック" charset="0"/>
              </a:rPr>
              <a:t>All trigger algorithms modeling completed including ECAL, PCAL, DC and HTCC</a:t>
            </a:r>
          </a:p>
          <a:p>
            <a:pPr eaLnBrk="1" hangingPunct="1">
              <a:defRPr/>
            </a:pPr>
            <a:r>
              <a:rPr lang="en-US" sz="1800" dirty="0" smtClean="0">
                <a:solidFill>
                  <a:srgbClr val="008000"/>
                </a:solidFill>
                <a:latin typeface="Arial" charset="0"/>
                <a:ea typeface="ＭＳ Ｐゴシック" charset="0"/>
                <a:cs typeface="ＭＳ Ｐゴシック" charset="0"/>
              </a:rPr>
              <a:t>‘pixel’ trigger is implemented in ECAL and PCAL for cosmic calibration purposes</a:t>
            </a:r>
          </a:p>
          <a:p>
            <a:pPr eaLnBrk="1" hangingPunct="1">
              <a:defRPr/>
            </a:pPr>
            <a:r>
              <a:rPr lang="en-US" sz="1800" dirty="0" smtClean="0">
                <a:solidFill>
                  <a:srgbClr val="008000"/>
                </a:solidFill>
                <a:latin typeface="Arial" charset="0"/>
                <a:ea typeface="ＭＳ Ｐゴシック" charset="0"/>
                <a:cs typeface="ＭＳ Ｐゴシック" charset="0"/>
              </a:rPr>
              <a:t>DC trigger is implemented: segment finder with real segment dictionary, road finder is based on </a:t>
            </a:r>
            <a:r>
              <a:rPr lang="en-US" sz="1800" dirty="0" err="1" smtClean="0">
                <a:solidFill>
                  <a:srgbClr val="008000"/>
                </a:solidFill>
                <a:latin typeface="Arial" charset="0"/>
                <a:ea typeface="ＭＳ Ｐゴシック" charset="0"/>
                <a:cs typeface="ＭＳ Ｐゴシック" charset="0"/>
              </a:rPr>
              <a:t>superlayer</a:t>
            </a:r>
            <a:r>
              <a:rPr lang="en-US" sz="1800" dirty="0" smtClean="0">
                <a:solidFill>
                  <a:srgbClr val="008000"/>
                </a:solidFill>
                <a:latin typeface="Arial" charset="0"/>
                <a:ea typeface="ＭＳ Ｐゴシック" charset="0"/>
                <a:cs typeface="ＭＳ Ｐゴシック" charset="0"/>
              </a:rPr>
              <a:t> multiplicity</a:t>
            </a:r>
          </a:p>
          <a:p>
            <a:pPr eaLnBrk="1" hangingPunct="1">
              <a:defRPr/>
            </a:pPr>
            <a:r>
              <a:rPr lang="en-US" sz="1800" dirty="0" smtClean="0">
                <a:solidFill>
                  <a:srgbClr val="008000"/>
                </a:solidFill>
                <a:latin typeface="Arial" charset="0"/>
                <a:ea typeface="ＭＳ Ｐゴシック" charset="0"/>
                <a:cs typeface="ＭＳ Ｐゴシック" charset="0"/>
              </a:rPr>
              <a:t>20 additional VTP boards are ordered to be used in DC, FT and FTOF trigger subsystems</a:t>
            </a:r>
          </a:p>
          <a:p>
            <a:pPr eaLnBrk="1" hangingPunct="1">
              <a:buFont typeface="Arial"/>
              <a:buChar char="•"/>
              <a:defRPr/>
            </a:pPr>
            <a:r>
              <a:rPr lang="en-US" sz="1800" dirty="0" smtClean="0">
                <a:solidFill>
                  <a:srgbClr val="FF0000"/>
                </a:solidFill>
                <a:latin typeface="Arial" charset="0"/>
                <a:ea typeface="ＭＳ Ｐゴシック" charset="0"/>
                <a:cs typeface="ＭＳ Ｐゴシック" charset="0"/>
              </a:rPr>
              <a:t>Work in progress to implement following </a:t>
            </a:r>
            <a:r>
              <a:rPr lang="en-US" sz="1800" dirty="0">
                <a:solidFill>
                  <a:srgbClr val="FF0000"/>
                </a:solidFill>
                <a:latin typeface="Arial" charset="0"/>
                <a:ea typeface="ＭＳ Ｐゴシック" charset="0"/>
                <a:cs typeface="ＭＳ Ｐゴシック" charset="0"/>
              </a:rPr>
              <a:t>into hardware: cluster finding for PCAL, improved energy correction for both ECAL and </a:t>
            </a:r>
            <a:r>
              <a:rPr lang="en-US" sz="1800" dirty="0" smtClean="0">
                <a:solidFill>
                  <a:srgbClr val="FF0000"/>
                </a:solidFill>
                <a:latin typeface="Arial" charset="0"/>
                <a:ea typeface="ＭＳ Ｐゴシック" charset="0"/>
                <a:cs typeface="ＭＳ Ｐゴシック" charset="0"/>
              </a:rPr>
              <a:t>PCAL – more time requires</a:t>
            </a:r>
            <a:endParaRPr lang="en-US" sz="1800" dirty="0">
              <a:solidFill>
                <a:srgbClr val="FF0000"/>
              </a:solidFill>
              <a:latin typeface="Arial" charset="0"/>
              <a:ea typeface="ＭＳ Ｐゴシック" charset="0"/>
              <a:cs typeface="ＭＳ Ｐゴシック" charset="0"/>
            </a:endParaRPr>
          </a:p>
          <a:p>
            <a:pPr marL="0" indent="0" eaLnBrk="1" hangingPunct="1">
              <a:buNone/>
              <a:defRPr/>
            </a:pPr>
            <a:endParaRPr lang="en-US" sz="1800" dirty="0" smtClean="0">
              <a:latin typeface="Arial" charset="0"/>
              <a:ea typeface="ＭＳ Ｐゴシック" charset="0"/>
              <a:cs typeface="ＭＳ Ｐゴシック" charset="0"/>
            </a:endParaRPr>
          </a:p>
          <a:p>
            <a:pPr marL="0" indent="0" eaLnBrk="1" hangingPunct="1">
              <a:buNone/>
              <a:defRPr/>
            </a:pPr>
            <a:endParaRPr lang="en-US" sz="1800" dirty="0" smtClean="0">
              <a:latin typeface="Arial" charset="0"/>
              <a:ea typeface="ＭＳ Ｐゴシック" charset="0"/>
              <a:cs typeface="ＭＳ Ｐゴシック" charset="0"/>
            </a:endParaRPr>
          </a:p>
          <a:p>
            <a:pPr marL="0" indent="0" eaLnBrk="1" hangingPunct="1">
              <a:buNone/>
              <a:defRPr/>
            </a:pPr>
            <a:endParaRPr lang="en-US" sz="1800" dirty="0">
              <a:latin typeface="Arial" charset="0"/>
              <a:ea typeface="ＭＳ Ｐゴシック" charset="0"/>
              <a:cs typeface="ＭＳ Ｐゴシック" charset="0"/>
            </a:endParaRPr>
          </a:p>
          <a:p>
            <a:pPr marL="0" indent="0" eaLnBrk="1" hangingPunct="1">
              <a:buNone/>
              <a:defRPr/>
            </a:pPr>
            <a:endParaRPr lang="en-US" sz="1800" dirty="0">
              <a:latin typeface="Arial" charset="0"/>
              <a:ea typeface="ＭＳ Ｐゴシック" charset="0"/>
              <a:cs typeface="ＭＳ Ｐゴシック" charset="0"/>
            </a:endParaRPr>
          </a:p>
          <a:p>
            <a:pPr marL="0" indent="0" eaLnBrk="1" hangingPunct="1">
              <a:buNone/>
              <a:defRPr/>
            </a:pPr>
            <a:endParaRPr lang="en-US" sz="1800" strike="sngStrike" dirty="0" smtClean="0"/>
          </a:p>
        </p:txBody>
      </p:sp>
      <p:sp>
        <p:nvSpPr>
          <p:cNvPr id="2" name="Slide Number Placeholder 1"/>
          <p:cNvSpPr>
            <a:spLocks noGrp="1"/>
          </p:cNvSpPr>
          <p:nvPr>
            <p:ph type="sldNum" sz="quarter" idx="12"/>
          </p:nvPr>
        </p:nvSpPr>
        <p:spPr/>
        <p:txBody>
          <a:bodyPr/>
          <a:lstStyle/>
          <a:p>
            <a:pPr>
              <a:defRPr/>
            </a:pPr>
            <a:fld id="{0C0B7B01-3A4E-7842-86F4-018EFD8D5348}" type="slidenum">
              <a:rPr lang="en-US" smtClean="0"/>
              <a:pPr>
                <a:defRPr/>
              </a:pPr>
              <a:t>13</a:t>
            </a:fld>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7"/>
          <p:cNvSpPr>
            <a:spLocks noGrp="1"/>
          </p:cNvSpPr>
          <p:nvPr>
            <p:ph type="title"/>
          </p:nvPr>
        </p:nvSpPr>
        <p:spPr>
          <a:xfrm>
            <a:off x="685800" y="304800"/>
            <a:ext cx="7772400" cy="457200"/>
          </a:xfrm>
        </p:spPr>
        <p:txBody>
          <a:bodyPr/>
          <a:lstStyle/>
          <a:p>
            <a:pPr eaLnBrk="1" hangingPunct="1"/>
            <a:r>
              <a:rPr lang="en-US" sz="2400" dirty="0" smtClean="0">
                <a:solidFill>
                  <a:srgbClr val="0000FF"/>
                </a:solidFill>
                <a:latin typeface="Arial" charset="0"/>
                <a:ea typeface="ＭＳ Ｐゴシック" charset="0"/>
                <a:cs typeface="ＭＳ Ｐゴシック" charset="0"/>
              </a:rPr>
              <a:t>Online Status</a:t>
            </a:r>
            <a:endParaRPr lang="en-US" sz="2400" dirty="0">
              <a:solidFill>
                <a:srgbClr val="0000FF"/>
              </a:solidFill>
              <a:latin typeface="Arial" charset="0"/>
              <a:ea typeface="ＭＳ Ｐゴシック" charset="0"/>
              <a:cs typeface="ＭＳ Ｐゴシック" charset="0"/>
            </a:endParaRPr>
          </a:p>
        </p:txBody>
      </p:sp>
      <p:sp>
        <p:nvSpPr>
          <p:cNvPr id="21506" name="Content Placeholder 8"/>
          <p:cNvSpPr>
            <a:spLocks noGrp="1"/>
          </p:cNvSpPr>
          <p:nvPr>
            <p:ph idx="1"/>
          </p:nvPr>
        </p:nvSpPr>
        <p:spPr>
          <a:xfrm>
            <a:off x="685800" y="1447800"/>
            <a:ext cx="7772400" cy="5257800"/>
          </a:xfrm>
        </p:spPr>
        <p:txBody>
          <a:bodyPr/>
          <a:lstStyle/>
          <a:p>
            <a:pPr eaLnBrk="1" hangingPunct="1">
              <a:defRPr/>
            </a:pPr>
            <a:r>
              <a:rPr lang="en-US" sz="1800" dirty="0" smtClean="0">
                <a:latin typeface="Arial" charset="0"/>
                <a:ea typeface="ＭＳ Ｐゴシック" charset="0"/>
                <a:cs typeface="ＭＳ Ｐゴシック" charset="0"/>
              </a:rPr>
              <a:t>Computing hardware is available for most online tasks (runtime databases, messaging system, communication with EPICS </a:t>
            </a:r>
            <a:r>
              <a:rPr lang="en-US" sz="1800" dirty="0" err="1" smtClean="0">
                <a:latin typeface="Arial" charset="0"/>
                <a:ea typeface="ＭＳ Ｐゴシック" charset="0"/>
                <a:cs typeface="ＭＳ Ｐゴシック" charset="0"/>
              </a:rPr>
              <a:t>etc</a:t>
            </a:r>
            <a:r>
              <a:rPr lang="en-US" sz="1800" dirty="0" smtClean="0">
                <a:latin typeface="Arial" charset="0"/>
                <a:ea typeface="ＭＳ Ｐゴシック" charset="0"/>
                <a:cs typeface="ＭＳ Ｐゴシック" charset="0"/>
              </a:rPr>
              <a:t>)</a:t>
            </a:r>
          </a:p>
          <a:p>
            <a:pPr eaLnBrk="1" hangingPunct="1">
              <a:defRPr/>
            </a:pPr>
            <a:r>
              <a:rPr lang="en-US" sz="1800" dirty="0" smtClean="0">
                <a:latin typeface="Arial" charset="0"/>
                <a:ea typeface="ＭＳ Ｐゴシック" charset="0"/>
                <a:cs typeface="ＭＳ Ｐゴシック" charset="0"/>
              </a:rPr>
              <a:t>There is no designated ‘online farm’ for data processing in real time, two hot-swap DAQ servers can be used as temporary solution</a:t>
            </a:r>
          </a:p>
          <a:p>
            <a:pPr eaLnBrk="1" hangingPunct="1">
              <a:defRPr/>
            </a:pPr>
            <a:r>
              <a:rPr lang="en-US" sz="1800" dirty="0" smtClean="0">
                <a:latin typeface="Arial" charset="0"/>
                <a:ea typeface="ＭＳ Ｐゴシック" charset="0"/>
                <a:cs typeface="ＭＳ Ｐゴシック" charset="0"/>
              </a:rPr>
              <a:t>Available software (some work still needed): process monitoring and control, CLAS event display, data collection from different sources (DAQ, EPICS, </a:t>
            </a:r>
            <a:r>
              <a:rPr lang="en-US" sz="1800" dirty="0" err="1" smtClean="0">
                <a:latin typeface="Arial" charset="0"/>
                <a:ea typeface="ＭＳ Ｐゴシック" charset="0"/>
                <a:cs typeface="ＭＳ Ｐゴシック" charset="0"/>
              </a:rPr>
              <a:t>scalers</a:t>
            </a:r>
            <a:r>
              <a:rPr lang="en-US" sz="1800" dirty="0" smtClean="0">
                <a:latin typeface="Arial" charset="0"/>
                <a:ea typeface="ＭＳ Ｐゴシック" charset="0"/>
                <a:cs typeface="ＭＳ Ｐゴシック" charset="0"/>
              </a:rPr>
              <a:t> </a:t>
            </a:r>
            <a:r>
              <a:rPr lang="en-US" sz="1800" dirty="0" err="1" smtClean="0">
                <a:latin typeface="Arial" charset="0"/>
                <a:ea typeface="ＭＳ Ｐゴシック" charset="0"/>
                <a:cs typeface="ＭＳ Ｐゴシック" charset="0"/>
              </a:rPr>
              <a:t>etc</a:t>
            </a:r>
            <a:r>
              <a:rPr lang="en-US" sz="1800" dirty="0" smtClean="0">
                <a:latin typeface="Arial" charset="0"/>
                <a:ea typeface="ＭＳ Ｐゴシック" charset="0"/>
                <a:cs typeface="ＭＳ Ｐゴシック" charset="0"/>
              </a:rPr>
              <a:t>) and data recording into data stream</a:t>
            </a:r>
          </a:p>
          <a:p>
            <a:pPr eaLnBrk="1" hangingPunct="1">
              <a:defRPr/>
            </a:pPr>
            <a:r>
              <a:rPr lang="en-US" sz="1800" dirty="0" smtClean="0">
                <a:solidFill>
                  <a:srgbClr val="FF0000"/>
                </a:solidFill>
                <a:latin typeface="Arial" charset="0"/>
                <a:ea typeface="ＭＳ Ｐゴシック" charset="0"/>
                <a:cs typeface="ＭＳ Ｐゴシック" charset="0"/>
              </a:rPr>
              <a:t>Work needed: runtime database (transformation to RCDB), data monitoring (some components available): RCDB and new messaging – work in progress</a:t>
            </a:r>
          </a:p>
          <a:p>
            <a:pPr marL="0" indent="0" eaLnBrk="1" hangingPunct="1">
              <a:buFontTx/>
              <a:buNone/>
              <a:defRPr/>
            </a:pPr>
            <a:endParaRPr lang="en-US" sz="1800" dirty="0">
              <a:solidFill>
                <a:srgbClr val="FF0000"/>
              </a:solidFill>
              <a:latin typeface="Arial" charset="0"/>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pPr>
              <a:defRPr/>
            </a:pPr>
            <a:fld id="{D9750F3D-AB66-C24B-8F72-5799B9552713}" type="slidenum">
              <a:rPr lang="en-US" smtClean="0"/>
              <a:pPr>
                <a:defRPr/>
              </a:pPr>
              <a:t>14</a:t>
            </a:fld>
            <a:endParaRPr lang="en-US"/>
          </a:p>
        </p:txBody>
      </p:sp>
    </p:spTree>
    <p:extLst>
      <p:ext uri="{BB962C8B-B14F-4D97-AF65-F5344CB8AC3E}">
        <p14:creationId xmlns:p14="http://schemas.microsoft.com/office/powerpoint/2010/main" val="342836290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533400"/>
          </a:xfrm>
        </p:spPr>
        <p:txBody>
          <a:bodyPr/>
          <a:lstStyle/>
          <a:p>
            <a:r>
              <a:rPr lang="en-US" sz="2400" dirty="0" smtClean="0">
                <a:solidFill>
                  <a:srgbClr val="0000FF"/>
                </a:solidFill>
              </a:rPr>
              <a:t>RCDB (Run Conditions Data Base)</a:t>
            </a:r>
            <a:endParaRPr lang="en-US" sz="2400" dirty="0">
              <a:solidFill>
                <a:srgbClr val="0000FF"/>
              </a:solidFill>
            </a:endParaRPr>
          </a:p>
        </p:txBody>
      </p:sp>
      <p:sp>
        <p:nvSpPr>
          <p:cNvPr id="5" name="Content Placeholder 4"/>
          <p:cNvSpPr>
            <a:spLocks noGrp="1"/>
          </p:cNvSpPr>
          <p:nvPr>
            <p:ph idx="1"/>
          </p:nvPr>
        </p:nvSpPr>
        <p:spPr>
          <a:xfrm>
            <a:off x="609600" y="609600"/>
            <a:ext cx="7772400" cy="5181600"/>
          </a:xfrm>
        </p:spPr>
        <p:txBody>
          <a:bodyPr/>
          <a:lstStyle/>
          <a:p>
            <a:r>
              <a:rPr lang="en-US" sz="1600" dirty="0" smtClean="0"/>
              <a:t>CPP library installed, examples tested – from </a:t>
            </a:r>
            <a:r>
              <a:rPr lang="en-US" sz="1600" dirty="0" err="1" smtClean="0"/>
              <a:t>Dima</a:t>
            </a:r>
            <a:r>
              <a:rPr lang="en-US" sz="1600" dirty="0" smtClean="0"/>
              <a:t> Romanov (Hall D)</a:t>
            </a:r>
          </a:p>
          <a:p>
            <a:endParaRPr lang="en-US" sz="1600" dirty="0" smtClean="0"/>
          </a:p>
          <a:p>
            <a:r>
              <a:rPr lang="en-US" sz="1600" dirty="0" smtClean="0"/>
              <a:t>There are no fixed tables, items can be added or deleted using commands:</a:t>
            </a:r>
          </a:p>
          <a:p>
            <a:pPr marL="0" indent="0">
              <a:buNone/>
            </a:pPr>
            <a:r>
              <a:rPr lang="en-US" sz="1600" dirty="0" smtClean="0"/>
              <a:t>       </a:t>
            </a:r>
            <a:r>
              <a:rPr lang="en-US" sz="1600" dirty="0" err="1" smtClean="0"/>
              <a:t>rcnd</a:t>
            </a:r>
            <a:r>
              <a:rPr lang="en-US" sz="1600" dirty="0" smtClean="0"/>
              <a:t> </a:t>
            </a:r>
            <a:r>
              <a:rPr lang="en-US" sz="1600" dirty="0"/>
              <a:t>--create </a:t>
            </a:r>
            <a:r>
              <a:rPr lang="en-US" sz="1600" dirty="0" err="1"/>
              <a:t>run_start_time</a:t>
            </a:r>
            <a:r>
              <a:rPr lang="en-US" sz="1600" dirty="0"/>
              <a:t> --type time --description "Run start time"</a:t>
            </a:r>
          </a:p>
          <a:p>
            <a:pPr marL="0" indent="0">
              <a:buNone/>
            </a:pPr>
            <a:r>
              <a:rPr lang="en-US" sz="1600" dirty="0" smtClean="0"/>
              <a:t>       </a:t>
            </a:r>
            <a:r>
              <a:rPr lang="en-US" sz="1600" dirty="0" err="1" smtClean="0"/>
              <a:t>rcnd</a:t>
            </a:r>
            <a:r>
              <a:rPr lang="en-US" sz="1600" dirty="0" smtClean="0"/>
              <a:t> </a:t>
            </a:r>
            <a:r>
              <a:rPr lang="en-US" sz="1600" dirty="0"/>
              <a:t>--create </a:t>
            </a:r>
            <a:r>
              <a:rPr lang="en-US" sz="1600" dirty="0" err="1"/>
              <a:t>json_cnd</a:t>
            </a:r>
            <a:r>
              <a:rPr lang="en-US" sz="1600" dirty="0"/>
              <a:t> --type </a:t>
            </a:r>
            <a:r>
              <a:rPr lang="en-US" sz="1600" dirty="0" err="1"/>
              <a:t>json</a:t>
            </a:r>
            <a:r>
              <a:rPr lang="en-US" sz="1600" dirty="0"/>
              <a:t> --description "Basic run </a:t>
            </a:r>
            <a:r>
              <a:rPr lang="en-US" sz="1600" dirty="0" smtClean="0"/>
              <a:t>info”</a:t>
            </a:r>
          </a:p>
          <a:p>
            <a:pPr marL="0" indent="0">
              <a:buNone/>
            </a:pPr>
            <a:r>
              <a:rPr lang="en-US" sz="1600" dirty="0"/>
              <a:t> </a:t>
            </a:r>
            <a:r>
              <a:rPr lang="en-US" sz="1600" dirty="0" smtClean="0"/>
              <a:t>      </a:t>
            </a:r>
            <a:r>
              <a:rPr lang="en-US" sz="1600" dirty="0" err="1" smtClean="0"/>
              <a:t>rcnd</a:t>
            </a:r>
            <a:r>
              <a:rPr lang="en-US" sz="1600" dirty="0" smtClean="0"/>
              <a:t> –remove </a:t>
            </a:r>
            <a:r>
              <a:rPr lang="en-US" sz="1600" dirty="0" err="1" smtClean="0"/>
              <a:t>json_cnd</a:t>
            </a:r>
            <a:endParaRPr lang="en-US" sz="1600" dirty="0" smtClean="0"/>
          </a:p>
          <a:p>
            <a:endParaRPr lang="en-US" sz="1600" dirty="0" smtClean="0"/>
          </a:p>
          <a:p>
            <a:r>
              <a:rPr lang="en-US" sz="1600" dirty="0" smtClean="0"/>
              <a:t>Database</a:t>
            </a:r>
            <a:r>
              <a:rPr lang="en-US" sz="1600" dirty="0"/>
              <a:t> </a:t>
            </a:r>
            <a:r>
              <a:rPr lang="en-US" sz="1600" dirty="0" smtClean="0"/>
              <a:t>server: clondb1, database: “</a:t>
            </a:r>
            <a:r>
              <a:rPr lang="en-US" sz="1600" dirty="0" err="1" smtClean="0"/>
              <a:t>rcdb</a:t>
            </a:r>
            <a:r>
              <a:rPr lang="en-US" sz="1600" dirty="0" smtClean="0"/>
              <a:t>”</a:t>
            </a:r>
            <a:endParaRPr lang="en-US" sz="1600" dirty="0"/>
          </a:p>
          <a:p>
            <a:pPr marL="0" indent="0">
              <a:buNone/>
            </a:pPr>
            <a:endParaRPr lang="en-US" sz="1600" dirty="0" smtClean="0"/>
          </a:p>
          <a:p>
            <a:r>
              <a:rPr lang="en-US" sz="1600" dirty="0" smtClean="0"/>
              <a:t>Web interface (</a:t>
            </a:r>
            <a:r>
              <a:rPr lang="en-US" sz="1600" dirty="0" err="1" smtClean="0"/>
              <a:t>clasweb.jlab.org</a:t>
            </a:r>
            <a:r>
              <a:rPr lang="en-US" sz="1600" dirty="0" smtClean="0"/>
              <a:t>/</a:t>
            </a:r>
            <a:r>
              <a:rPr lang="en-US" sz="1600" dirty="0" err="1" smtClean="0"/>
              <a:t>rcdb</a:t>
            </a:r>
            <a:r>
              <a:rPr lang="en-US" sz="1600" dirty="0" smtClean="0"/>
              <a:t>/) contains search facility</a:t>
            </a:r>
            <a:endParaRPr lang="en-US" sz="1600" dirty="0"/>
          </a:p>
          <a:p>
            <a:endParaRPr lang="en-US" sz="1600" dirty="0"/>
          </a:p>
          <a:p>
            <a:r>
              <a:rPr lang="en-US" sz="1600" dirty="0" smtClean="0"/>
              <a:t>Implementation is in progress</a:t>
            </a:r>
          </a:p>
        </p:txBody>
      </p:sp>
      <p:sp>
        <p:nvSpPr>
          <p:cNvPr id="3" name="Slide Number Placeholder 2"/>
          <p:cNvSpPr>
            <a:spLocks noGrp="1"/>
          </p:cNvSpPr>
          <p:nvPr>
            <p:ph type="sldNum" sz="quarter" idx="12"/>
          </p:nvPr>
        </p:nvSpPr>
        <p:spPr/>
        <p:txBody>
          <a:bodyPr/>
          <a:lstStyle/>
          <a:p>
            <a:pPr>
              <a:defRPr/>
            </a:pPr>
            <a:fld id="{0C0B7B01-3A4E-7842-86F4-018EFD8D5348}" type="slidenum">
              <a:rPr lang="en-US" smtClean="0"/>
              <a:pPr>
                <a:defRPr/>
              </a:pPr>
              <a:t>15</a:t>
            </a:fld>
            <a:endParaRPr lang="en-US"/>
          </a:p>
        </p:txBody>
      </p:sp>
    </p:spTree>
    <p:extLst>
      <p:ext uri="{BB962C8B-B14F-4D97-AF65-F5344CB8AC3E}">
        <p14:creationId xmlns:p14="http://schemas.microsoft.com/office/powerpoint/2010/main" val="207767351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236"/>
            <a:ext cx="7772400" cy="685800"/>
          </a:xfrm>
        </p:spPr>
        <p:txBody>
          <a:bodyPr/>
          <a:lstStyle/>
          <a:p>
            <a:r>
              <a:rPr lang="en-US" sz="2400" dirty="0" smtClean="0">
                <a:solidFill>
                  <a:srgbClr val="0000FF"/>
                </a:solidFill>
              </a:rPr>
              <a:t>RCDB – </a:t>
            </a:r>
            <a:r>
              <a:rPr lang="en-US" sz="2400" dirty="0" err="1" smtClean="0">
                <a:solidFill>
                  <a:srgbClr val="0000FF"/>
                </a:solidFill>
              </a:rPr>
              <a:t>cpp</a:t>
            </a:r>
            <a:r>
              <a:rPr lang="en-US" sz="2400" dirty="0" smtClean="0">
                <a:solidFill>
                  <a:srgbClr val="0000FF"/>
                </a:solidFill>
              </a:rPr>
              <a:t> example</a:t>
            </a:r>
            <a:endParaRPr lang="en-US" sz="2400" dirty="0">
              <a:solidFill>
                <a:srgbClr val="0000FF"/>
              </a:solidFill>
            </a:endParaRPr>
          </a:p>
        </p:txBody>
      </p:sp>
      <p:sp>
        <p:nvSpPr>
          <p:cNvPr id="3" name="Slide Number Placeholder 2"/>
          <p:cNvSpPr>
            <a:spLocks noGrp="1"/>
          </p:cNvSpPr>
          <p:nvPr>
            <p:ph type="sldNum" sz="quarter" idx="12"/>
          </p:nvPr>
        </p:nvSpPr>
        <p:spPr/>
        <p:txBody>
          <a:bodyPr/>
          <a:lstStyle/>
          <a:p>
            <a:pPr>
              <a:defRPr/>
            </a:pPr>
            <a:fld id="{0C0B7B01-3A4E-7842-86F4-018EFD8D5348}" type="slidenum">
              <a:rPr lang="en-US" smtClean="0"/>
              <a:pPr>
                <a:defRPr/>
              </a:pPr>
              <a:t>16</a:t>
            </a:fld>
            <a:endParaRPr lang="en-US"/>
          </a:p>
        </p:txBody>
      </p:sp>
      <p:sp>
        <p:nvSpPr>
          <p:cNvPr id="4" name="TextBox 3"/>
          <p:cNvSpPr txBox="1"/>
          <p:nvPr/>
        </p:nvSpPr>
        <p:spPr>
          <a:xfrm>
            <a:off x="1371600" y="1295400"/>
            <a:ext cx="5160387" cy="5016758"/>
          </a:xfrm>
          <a:prstGeom prst="rect">
            <a:avLst/>
          </a:prstGeom>
          <a:noFill/>
        </p:spPr>
        <p:txBody>
          <a:bodyPr wrap="none" rtlCol="0">
            <a:spAutoFit/>
          </a:bodyPr>
          <a:lstStyle/>
          <a:p>
            <a:r>
              <a:rPr lang="en-US" sz="1000" dirty="0" smtClean="0"/>
              <a:t>/</a:t>
            </a:r>
            <a:r>
              <a:rPr lang="en-US" sz="1000" dirty="0"/>
              <a:t>/ Create DB connection</a:t>
            </a:r>
          </a:p>
          <a:p>
            <a:r>
              <a:rPr lang="en-US" sz="1000" dirty="0" err="1" smtClean="0"/>
              <a:t>rcdb</a:t>
            </a:r>
            <a:r>
              <a:rPr lang="en-US" sz="1000" dirty="0"/>
              <a:t>::</a:t>
            </a:r>
            <a:r>
              <a:rPr lang="en-US" sz="1000" dirty="0" err="1"/>
              <a:t>WritingConnection</a:t>
            </a:r>
            <a:r>
              <a:rPr lang="en-US" sz="1000" dirty="0"/>
              <a:t> connection(</a:t>
            </a:r>
            <a:r>
              <a:rPr lang="en-US" sz="1000" dirty="0" err="1"/>
              <a:t>connection_str</a:t>
            </a:r>
            <a:r>
              <a:rPr lang="en-US" sz="1000" dirty="0"/>
              <a:t>)</a:t>
            </a:r>
            <a:r>
              <a:rPr lang="en-US" sz="1000" dirty="0" smtClean="0"/>
              <a:t>;</a:t>
            </a:r>
          </a:p>
          <a:p>
            <a:endParaRPr lang="en-US" sz="1000" dirty="0" smtClean="0"/>
          </a:p>
          <a:p>
            <a:r>
              <a:rPr lang="en-US" sz="1000" dirty="0" smtClean="0"/>
              <a:t>    </a:t>
            </a:r>
            <a:r>
              <a:rPr lang="en-US" sz="1000" dirty="0" err="1" smtClean="0"/>
              <a:t>connection.AddRun</a:t>
            </a:r>
            <a:r>
              <a:rPr lang="en-US" sz="1000" dirty="0"/>
              <a:t>(999);</a:t>
            </a:r>
          </a:p>
          <a:p>
            <a:r>
              <a:rPr lang="en-US" sz="1000" dirty="0"/>
              <a:t>    </a:t>
            </a:r>
            <a:r>
              <a:rPr lang="en-US" sz="1000" dirty="0" err="1"/>
              <a:t>connection.AddRunStartTime</a:t>
            </a:r>
            <a:r>
              <a:rPr lang="en-US" sz="1000" dirty="0"/>
              <a:t>(999, </a:t>
            </a:r>
            <a:r>
              <a:rPr lang="en-US" sz="1000" dirty="0" err="1"/>
              <a:t>start_time</a:t>
            </a:r>
            <a:r>
              <a:rPr lang="en-US" sz="1000" dirty="0"/>
              <a:t>);</a:t>
            </a:r>
          </a:p>
          <a:p>
            <a:r>
              <a:rPr lang="en-US" sz="1000" dirty="0"/>
              <a:t>    </a:t>
            </a:r>
            <a:r>
              <a:rPr lang="en-US" sz="1000" dirty="0" err="1"/>
              <a:t>connection.AddRunEndTime</a:t>
            </a:r>
            <a:r>
              <a:rPr lang="en-US" sz="1000" dirty="0"/>
              <a:t>(999, </a:t>
            </a:r>
            <a:r>
              <a:rPr lang="en-US" sz="1000" dirty="0" err="1"/>
              <a:t>end_time</a:t>
            </a:r>
            <a:r>
              <a:rPr lang="en-US" sz="1000" dirty="0"/>
              <a:t>)</a:t>
            </a:r>
            <a:r>
              <a:rPr lang="en-US" sz="1000" dirty="0" smtClean="0"/>
              <a:t>;</a:t>
            </a:r>
          </a:p>
          <a:p>
            <a:r>
              <a:rPr lang="en-US" sz="1000" dirty="0"/>
              <a:t> </a:t>
            </a:r>
            <a:r>
              <a:rPr lang="en-US" sz="1000" dirty="0" smtClean="0"/>
              <a:t>   </a:t>
            </a:r>
            <a:r>
              <a:rPr lang="en-US" sz="1000" dirty="0" err="1" smtClean="0"/>
              <a:t>connection.AddCondition</a:t>
            </a:r>
            <a:r>
              <a:rPr lang="en-US" sz="1000" dirty="0"/>
              <a:t>(999, </a:t>
            </a:r>
            <a:r>
              <a:rPr lang="en-US" sz="1000" dirty="0" smtClean="0"/>
              <a:t>”</a:t>
            </a:r>
            <a:r>
              <a:rPr lang="en-US" sz="1000" dirty="0" err="1" smtClean="0"/>
              <a:t>event_count</a:t>
            </a:r>
            <a:r>
              <a:rPr lang="en-US" sz="1000" dirty="0" smtClean="0"/>
              <a:t>"</a:t>
            </a:r>
            <a:r>
              <a:rPr lang="en-US" sz="1000" dirty="0"/>
              <a:t>, </a:t>
            </a:r>
            <a:r>
              <a:rPr lang="en-US" sz="1000" dirty="0" smtClean="0"/>
              <a:t>123456)</a:t>
            </a:r>
            <a:r>
              <a:rPr lang="en-US" sz="1000" dirty="0"/>
              <a:t>;</a:t>
            </a:r>
            <a:endParaRPr lang="en-US" sz="1000" dirty="0" smtClean="0"/>
          </a:p>
          <a:p>
            <a:r>
              <a:rPr lang="en-US" sz="1000" dirty="0"/>
              <a:t> </a:t>
            </a:r>
            <a:r>
              <a:rPr lang="en-US" sz="1000" dirty="0" smtClean="0"/>
              <a:t>   ………………………………………………………….</a:t>
            </a:r>
            <a:endParaRPr lang="en-US" sz="1000" dirty="0"/>
          </a:p>
          <a:p>
            <a:endParaRPr lang="en-US" sz="1000" dirty="0" smtClean="0"/>
          </a:p>
          <a:p>
            <a:endParaRPr lang="en-US" sz="1000" dirty="0" smtClean="0"/>
          </a:p>
          <a:p>
            <a:r>
              <a:rPr lang="en-US" sz="1000" dirty="0" smtClean="0"/>
              <a:t>using </a:t>
            </a:r>
            <a:r>
              <a:rPr lang="en-US" sz="1000" dirty="0" err="1"/>
              <a:t>json</a:t>
            </a:r>
            <a:r>
              <a:rPr lang="en-US" sz="1000" dirty="0"/>
              <a:t> = </a:t>
            </a:r>
            <a:r>
              <a:rPr lang="en-US" sz="1000" dirty="0" err="1"/>
              <a:t>nlohmann</a:t>
            </a:r>
            <a:r>
              <a:rPr lang="en-US" sz="1000" dirty="0"/>
              <a:t>::</a:t>
            </a:r>
            <a:r>
              <a:rPr lang="en-US" sz="1000" dirty="0" err="1"/>
              <a:t>json</a:t>
            </a:r>
            <a:r>
              <a:rPr lang="en-US" sz="1000" dirty="0" smtClean="0"/>
              <a:t>;</a:t>
            </a:r>
          </a:p>
          <a:p>
            <a:endParaRPr lang="en-US" sz="1000" dirty="0" smtClean="0"/>
          </a:p>
          <a:p>
            <a:r>
              <a:rPr lang="en-US" sz="1000" dirty="0"/>
              <a:t> </a:t>
            </a:r>
            <a:r>
              <a:rPr lang="en-US" sz="1000" dirty="0" smtClean="0"/>
              <a:t>   /</a:t>
            </a:r>
            <a:r>
              <a:rPr lang="en-US" sz="1000" dirty="0"/>
              <a:t>/ You can create </a:t>
            </a:r>
            <a:r>
              <a:rPr lang="en-US" sz="1000" dirty="0" err="1"/>
              <a:t>json</a:t>
            </a:r>
            <a:r>
              <a:rPr lang="en-US" sz="1000" dirty="0"/>
              <a:t> a way, which looks very similar to the JSON itself)</a:t>
            </a:r>
          </a:p>
          <a:p>
            <a:r>
              <a:rPr lang="en-US" sz="1000" dirty="0"/>
              <a:t>    </a:t>
            </a:r>
            <a:r>
              <a:rPr lang="en-US" sz="1000" dirty="0" err="1"/>
              <a:t>json</a:t>
            </a:r>
            <a:r>
              <a:rPr lang="en-US" sz="1000" dirty="0"/>
              <a:t> j = {</a:t>
            </a:r>
          </a:p>
          <a:p>
            <a:r>
              <a:rPr lang="en-US" sz="1000" dirty="0"/>
              <a:t>            {"</a:t>
            </a:r>
            <a:r>
              <a:rPr lang="en-US" sz="1000" dirty="0" err="1"/>
              <a:t>event_count</a:t>
            </a:r>
            <a:r>
              <a:rPr lang="en-US" sz="1000" dirty="0"/>
              <a:t>", </a:t>
            </a:r>
            <a:r>
              <a:rPr lang="en-US" sz="1000" dirty="0" err="1"/>
              <a:t>event_count</a:t>
            </a:r>
            <a:r>
              <a:rPr lang="en-US" sz="1000" dirty="0"/>
              <a:t>},</a:t>
            </a:r>
          </a:p>
          <a:p>
            <a:r>
              <a:rPr lang="en-US" sz="1000" dirty="0"/>
              <a:t>            {"</a:t>
            </a:r>
            <a:r>
              <a:rPr lang="en-US" sz="1000" dirty="0" err="1"/>
              <a:t>events_rate</a:t>
            </a:r>
            <a:r>
              <a:rPr lang="en-US" sz="1000" dirty="0"/>
              <a:t>", </a:t>
            </a:r>
            <a:r>
              <a:rPr lang="en-US" sz="1000" dirty="0" err="1"/>
              <a:t>events_rate</a:t>
            </a:r>
            <a:r>
              <a:rPr lang="en-US" sz="1000" dirty="0"/>
              <a:t>},</a:t>
            </a:r>
          </a:p>
          <a:p>
            <a:r>
              <a:rPr lang="en-US" sz="1000" dirty="0"/>
              <a:t>            {"temperature", temperature},</a:t>
            </a:r>
          </a:p>
          <a:p>
            <a:r>
              <a:rPr lang="en-US" sz="1000" dirty="0"/>
              <a:t>            {"</a:t>
            </a:r>
            <a:r>
              <a:rPr lang="en-US" sz="1000" dirty="0" err="1"/>
              <a:t>beam_energy</a:t>
            </a:r>
            <a:r>
              <a:rPr lang="en-US" sz="1000" dirty="0"/>
              <a:t>", </a:t>
            </a:r>
            <a:r>
              <a:rPr lang="en-US" sz="1000" dirty="0" err="1"/>
              <a:t>beam_energy</a:t>
            </a:r>
            <a:r>
              <a:rPr lang="en-US" sz="1000" dirty="0"/>
              <a:t>},</a:t>
            </a:r>
          </a:p>
          <a:p>
            <a:r>
              <a:rPr lang="en-US" sz="1000" dirty="0"/>
              <a:t>            {"</a:t>
            </a:r>
            <a:r>
              <a:rPr lang="en-US" sz="1000" dirty="0" err="1"/>
              <a:t>daq_trigger</a:t>
            </a:r>
            <a:r>
              <a:rPr lang="en-US" sz="1000" dirty="0"/>
              <a:t>", </a:t>
            </a:r>
            <a:r>
              <a:rPr lang="en-US" sz="1000" dirty="0" err="1"/>
              <a:t>daq_trigger</a:t>
            </a:r>
            <a:r>
              <a:rPr lang="en-US" sz="1000" dirty="0"/>
              <a:t>},</a:t>
            </a:r>
          </a:p>
          <a:p>
            <a:r>
              <a:rPr lang="en-US" sz="1000" dirty="0"/>
              <a:t>            {"test",        test},</a:t>
            </a:r>
          </a:p>
          <a:p>
            <a:r>
              <a:rPr lang="en-US" sz="1000" dirty="0"/>
              <a:t>            {"list",        {1, 0, true}},</a:t>
            </a:r>
          </a:p>
          <a:p>
            <a:r>
              <a:rPr lang="en-US" sz="1000" dirty="0"/>
              <a:t>            {"object",      {{"currency", "USD"}, {"value", 42.99}}},</a:t>
            </a:r>
          </a:p>
          <a:p>
            <a:r>
              <a:rPr lang="en-US" sz="1000" dirty="0"/>
              <a:t>            {"</a:t>
            </a:r>
            <a:r>
              <a:rPr lang="en-US" sz="1000" dirty="0" err="1"/>
              <a:t>c_vector</a:t>
            </a:r>
            <a:r>
              <a:rPr lang="en-US" sz="1000" dirty="0"/>
              <a:t>", </a:t>
            </a:r>
            <a:r>
              <a:rPr lang="en-US" sz="1000" dirty="0" err="1"/>
              <a:t>c_vector</a:t>
            </a:r>
            <a:r>
              <a:rPr lang="en-US" sz="1000" dirty="0"/>
              <a:t>},</a:t>
            </a:r>
          </a:p>
          <a:p>
            <a:r>
              <a:rPr lang="en-US" sz="1000" dirty="0"/>
              <a:t>            {"</a:t>
            </a:r>
            <a:r>
              <a:rPr lang="en-US" sz="1000" dirty="0" err="1"/>
              <a:t>start_time</a:t>
            </a:r>
            <a:r>
              <a:rPr lang="en-US" sz="1000" dirty="0"/>
              <a:t>", </a:t>
            </a:r>
            <a:r>
              <a:rPr lang="en-US" sz="1000" dirty="0" err="1"/>
              <a:t>StringUtils</a:t>
            </a:r>
            <a:r>
              <a:rPr lang="en-US" sz="1000" dirty="0"/>
              <a:t>::</a:t>
            </a:r>
            <a:r>
              <a:rPr lang="en-US" sz="1000" dirty="0" err="1"/>
              <a:t>GetFormattedTime</a:t>
            </a:r>
            <a:r>
              <a:rPr lang="en-US" sz="1000" dirty="0"/>
              <a:t>(</a:t>
            </a:r>
            <a:r>
              <a:rPr lang="en-US" sz="1000" dirty="0" err="1"/>
              <a:t>start_time</a:t>
            </a:r>
            <a:r>
              <a:rPr lang="en-US" sz="1000" dirty="0"/>
              <a:t>)}</a:t>
            </a:r>
          </a:p>
          <a:p>
            <a:r>
              <a:rPr lang="en-US" sz="1000" dirty="0"/>
              <a:t>        };</a:t>
            </a:r>
          </a:p>
          <a:p>
            <a:endParaRPr lang="en-US" sz="1000" dirty="0"/>
          </a:p>
          <a:p>
            <a:endParaRPr lang="en-US" sz="1000" dirty="0"/>
          </a:p>
          <a:p>
            <a:r>
              <a:rPr lang="en-US" sz="1000" dirty="0"/>
              <a:t>    // or act as a dictionary</a:t>
            </a:r>
          </a:p>
          <a:p>
            <a:r>
              <a:rPr lang="en-US" sz="1000" dirty="0"/>
              <a:t>    // add a number that is stored as double (note the implicit conversion of j to an object)</a:t>
            </a:r>
          </a:p>
          <a:p>
            <a:r>
              <a:rPr lang="en-US" sz="1000" dirty="0"/>
              <a:t>    j["pi"] = </a:t>
            </a:r>
            <a:r>
              <a:rPr lang="en-US" sz="1000" dirty="0" smtClean="0"/>
              <a:t>3.14;</a:t>
            </a:r>
          </a:p>
          <a:p>
            <a:endParaRPr lang="en-US" sz="1000" dirty="0" smtClean="0"/>
          </a:p>
          <a:p>
            <a:r>
              <a:rPr lang="en-US" sz="1000" dirty="0"/>
              <a:t> </a:t>
            </a:r>
            <a:r>
              <a:rPr lang="en-US" sz="1000" dirty="0" smtClean="0"/>
              <a:t>   </a:t>
            </a:r>
            <a:r>
              <a:rPr lang="en-US" sz="1000" dirty="0" err="1" smtClean="0"/>
              <a:t>connection.AddCondition</a:t>
            </a:r>
            <a:r>
              <a:rPr lang="en-US" sz="1000" dirty="0"/>
              <a:t>(999, "</a:t>
            </a:r>
            <a:r>
              <a:rPr lang="en-US" sz="1000" dirty="0" err="1"/>
              <a:t>json_cnd</a:t>
            </a:r>
            <a:r>
              <a:rPr lang="en-US" sz="1000" dirty="0"/>
              <a:t>", </a:t>
            </a:r>
            <a:r>
              <a:rPr lang="en-US" sz="1000" dirty="0" err="1"/>
              <a:t>j.dump</a:t>
            </a:r>
            <a:r>
              <a:rPr lang="en-US" sz="1000" dirty="0"/>
              <a:t>());</a:t>
            </a:r>
          </a:p>
        </p:txBody>
      </p:sp>
      <p:sp>
        <p:nvSpPr>
          <p:cNvPr id="5" name="TextBox 4"/>
          <p:cNvSpPr txBox="1"/>
          <p:nvPr/>
        </p:nvSpPr>
        <p:spPr>
          <a:xfrm>
            <a:off x="609600" y="609600"/>
            <a:ext cx="7484140" cy="584776"/>
          </a:xfrm>
          <a:prstGeom prst="rect">
            <a:avLst/>
          </a:prstGeom>
          <a:noFill/>
        </p:spPr>
        <p:txBody>
          <a:bodyPr wrap="none" rtlCol="0">
            <a:spAutoFit/>
          </a:bodyPr>
          <a:lstStyle/>
          <a:p>
            <a:r>
              <a:rPr lang="en-US" sz="1600" dirty="0" smtClean="0"/>
              <a:t>Goal 1: fill database with runtime information</a:t>
            </a:r>
          </a:p>
          <a:p>
            <a:r>
              <a:rPr lang="en-US" sz="1600" dirty="0" smtClean="0"/>
              <a:t>Goal 2: provide information in the form suitable for web presentation and search </a:t>
            </a:r>
            <a:endParaRPr lang="en-US" sz="1600" dirty="0"/>
          </a:p>
        </p:txBody>
      </p:sp>
    </p:spTree>
    <p:extLst>
      <p:ext uri="{BB962C8B-B14F-4D97-AF65-F5344CB8AC3E}">
        <p14:creationId xmlns:p14="http://schemas.microsoft.com/office/powerpoint/2010/main" val="7782447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0C0B7B01-3A4E-7842-86F4-018EFD8D5348}" type="slidenum">
              <a:rPr lang="en-US" smtClean="0"/>
              <a:pPr>
                <a:defRPr/>
              </a:pPr>
              <a:t>17</a:t>
            </a:fld>
            <a:endParaRPr lang="en-US"/>
          </a:p>
        </p:txBody>
      </p:sp>
      <p:pic>
        <p:nvPicPr>
          <p:cNvPr id="4" name="Picture 3" descr="rcdb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997163"/>
          </a:xfrm>
          <a:prstGeom prst="rect">
            <a:avLst/>
          </a:prstGeom>
        </p:spPr>
      </p:pic>
    </p:spTree>
    <p:extLst>
      <p:ext uri="{BB962C8B-B14F-4D97-AF65-F5344CB8AC3E}">
        <p14:creationId xmlns:p14="http://schemas.microsoft.com/office/powerpoint/2010/main" val="223968376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0C0B7B01-3A4E-7842-86F4-018EFD8D5348}" type="slidenum">
              <a:rPr lang="en-US" smtClean="0"/>
              <a:pPr>
                <a:defRPr/>
              </a:pPr>
              <a:t>18</a:t>
            </a:fld>
            <a:endParaRPr lang="en-US"/>
          </a:p>
        </p:txBody>
      </p:sp>
      <p:pic>
        <p:nvPicPr>
          <p:cNvPr id="4" name="Picture 3" descr="rcdb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086354"/>
          </a:xfrm>
          <a:prstGeom prst="rect">
            <a:avLst/>
          </a:prstGeom>
        </p:spPr>
      </p:pic>
    </p:spTree>
    <p:extLst>
      <p:ext uri="{BB962C8B-B14F-4D97-AF65-F5344CB8AC3E}">
        <p14:creationId xmlns:p14="http://schemas.microsoft.com/office/powerpoint/2010/main" val="384104152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0C0B7B01-3A4E-7842-86F4-018EFD8D5348}" type="slidenum">
              <a:rPr lang="en-US" smtClean="0"/>
              <a:pPr>
                <a:defRPr/>
              </a:pPr>
              <a:t>19</a:t>
            </a:fld>
            <a:endParaRPr lang="en-US"/>
          </a:p>
        </p:txBody>
      </p:sp>
      <p:pic>
        <p:nvPicPr>
          <p:cNvPr id="4" name="Picture 3" descr="rcdb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899"/>
            <a:ext cx="9144000" cy="6086385"/>
          </a:xfrm>
          <a:prstGeom prst="rect">
            <a:avLst/>
          </a:prstGeom>
        </p:spPr>
      </p:pic>
    </p:spTree>
    <p:extLst>
      <p:ext uri="{BB962C8B-B14F-4D97-AF65-F5344CB8AC3E}">
        <p14:creationId xmlns:p14="http://schemas.microsoft.com/office/powerpoint/2010/main" val="41887988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2819400" y="152400"/>
            <a:ext cx="3321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solidFill>
                  <a:srgbClr val="0000FF"/>
                </a:solidFill>
              </a:rPr>
              <a:t>DAQ/Trigger Hardware</a:t>
            </a:r>
            <a:endParaRPr lang="en-US" dirty="0"/>
          </a:p>
        </p:txBody>
      </p:sp>
      <p:sp>
        <p:nvSpPr>
          <p:cNvPr id="2" name="Slide Number Placeholder 1"/>
          <p:cNvSpPr>
            <a:spLocks noGrp="1"/>
          </p:cNvSpPr>
          <p:nvPr>
            <p:ph type="sldNum" sz="quarter" idx="12"/>
          </p:nvPr>
        </p:nvSpPr>
        <p:spPr/>
        <p:txBody>
          <a:bodyPr/>
          <a:lstStyle/>
          <a:p>
            <a:pPr>
              <a:defRPr/>
            </a:pPr>
            <a:fld id="{9A210C3A-EEB5-8C44-BB2E-7B0C9055FE07}" type="slidenum">
              <a:rPr lang="en-US" smtClean="0"/>
              <a:pPr>
                <a:defRPr/>
              </a:pPr>
              <a:t>2</a:t>
            </a:fld>
            <a:endParaRPr lang="en-US"/>
          </a:p>
        </p:txBody>
      </p:sp>
      <p:pic>
        <p:nvPicPr>
          <p:cNvPr id="3" name="Picture 2" descr="CLAS12_HARDWARE_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762000"/>
            <a:ext cx="8661400" cy="5943600"/>
          </a:xfrm>
          <a:prstGeom prst="rect">
            <a:avLst/>
          </a:prstGeom>
        </p:spPr>
      </p:pic>
      <p:sp>
        <p:nvSpPr>
          <p:cNvPr id="4" name="TextBox 3"/>
          <p:cNvSpPr txBox="1"/>
          <p:nvPr/>
        </p:nvSpPr>
        <p:spPr>
          <a:xfrm>
            <a:off x="3657600" y="1676400"/>
            <a:ext cx="412893" cy="338554"/>
          </a:xfrm>
          <a:prstGeom prst="rect">
            <a:avLst/>
          </a:prstGeom>
          <a:noFill/>
        </p:spPr>
        <p:txBody>
          <a:bodyPr wrap="none" rtlCol="0">
            <a:spAutoFit/>
          </a:bodyPr>
          <a:lstStyle/>
          <a:p>
            <a:r>
              <a:rPr lang="en-US" sz="1600" dirty="0" smtClean="0">
                <a:solidFill>
                  <a:srgbClr val="FF0000"/>
                </a:solidFill>
              </a:rPr>
              <a:t>19</a:t>
            </a:r>
            <a:endParaRPr lang="en-US" sz="1600" dirty="0">
              <a:solidFill>
                <a:srgbClr val="FF0000"/>
              </a:solidFill>
            </a:endParaRPr>
          </a:p>
        </p:txBody>
      </p:sp>
      <p:sp>
        <p:nvSpPr>
          <p:cNvPr id="6" name="TextBox 5"/>
          <p:cNvSpPr txBox="1"/>
          <p:nvPr/>
        </p:nvSpPr>
        <p:spPr>
          <a:xfrm>
            <a:off x="3733800" y="4419600"/>
            <a:ext cx="481220" cy="338554"/>
          </a:xfrm>
          <a:prstGeom prst="rect">
            <a:avLst/>
          </a:prstGeom>
          <a:noFill/>
        </p:spPr>
        <p:txBody>
          <a:bodyPr wrap="none" rtlCol="0">
            <a:spAutoFit/>
          </a:bodyPr>
          <a:lstStyle/>
          <a:p>
            <a:r>
              <a:rPr lang="en-US" sz="1600" dirty="0" smtClean="0">
                <a:solidFill>
                  <a:srgbClr val="FF0000"/>
                </a:solidFill>
              </a:rPr>
              <a:t>18</a:t>
            </a:r>
            <a:endParaRPr lang="en-US" sz="1600" dirty="0">
              <a:solidFill>
                <a:srgbClr val="FF0000"/>
              </a:solidFill>
            </a:endParaRPr>
          </a:p>
        </p:txBody>
      </p:sp>
      <p:sp>
        <p:nvSpPr>
          <p:cNvPr id="8" name="TextBox 7"/>
          <p:cNvSpPr txBox="1"/>
          <p:nvPr/>
        </p:nvSpPr>
        <p:spPr>
          <a:xfrm>
            <a:off x="3733800" y="3276600"/>
            <a:ext cx="412893" cy="338554"/>
          </a:xfrm>
          <a:prstGeom prst="rect">
            <a:avLst/>
          </a:prstGeom>
          <a:noFill/>
        </p:spPr>
        <p:txBody>
          <a:bodyPr wrap="none" rtlCol="0">
            <a:spAutoFit/>
          </a:bodyPr>
          <a:lstStyle/>
          <a:p>
            <a:r>
              <a:rPr lang="en-US" sz="1600" dirty="0" smtClean="0">
                <a:solidFill>
                  <a:srgbClr val="FF0000"/>
                </a:solidFill>
              </a:rPr>
              <a:t>19</a:t>
            </a:r>
            <a:endParaRPr lang="en-US" sz="1600" dirty="0">
              <a:solidFill>
                <a:srgbClr val="FF0000"/>
              </a:solidFill>
            </a:endParaRPr>
          </a:p>
        </p:txBody>
      </p:sp>
      <p:sp>
        <p:nvSpPr>
          <p:cNvPr id="9" name="TextBox 8"/>
          <p:cNvSpPr txBox="1"/>
          <p:nvPr/>
        </p:nvSpPr>
        <p:spPr>
          <a:xfrm>
            <a:off x="3733800" y="5410200"/>
            <a:ext cx="355787" cy="338554"/>
          </a:xfrm>
          <a:prstGeom prst="rect">
            <a:avLst/>
          </a:prstGeom>
          <a:noFill/>
        </p:spPr>
        <p:txBody>
          <a:bodyPr wrap="none" rtlCol="0">
            <a:spAutoFit/>
          </a:bodyPr>
          <a:lstStyle/>
          <a:p>
            <a:r>
              <a:rPr lang="en-US" sz="1600" dirty="0">
                <a:solidFill>
                  <a:srgbClr val="FF0000"/>
                </a:solidFill>
              </a:rPr>
              <a:t> </a:t>
            </a:r>
            <a:r>
              <a:rPr lang="en-US" sz="1600" dirty="0" smtClean="0">
                <a:solidFill>
                  <a:srgbClr val="FF0000"/>
                </a:solidFill>
              </a:rPr>
              <a:t>3</a:t>
            </a:r>
            <a:endParaRPr lang="en-US" sz="1600" dirty="0">
              <a:solidFill>
                <a:srgbClr val="FF0000"/>
              </a:solidFill>
            </a:endParaRPr>
          </a:p>
        </p:txBody>
      </p:sp>
      <p:sp>
        <p:nvSpPr>
          <p:cNvPr id="10" name="TextBox 9"/>
          <p:cNvSpPr txBox="1"/>
          <p:nvPr/>
        </p:nvSpPr>
        <p:spPr>
          <a:xfrm>
            <a:off x="2057400" y="2133600"/>
            <a:ext cx="355787" cy="338554"/>
          </a:xfrm>
          <a:prstGeom prst="rect">
            <a:avLst/>
          </a:prstGeom>
          <a:noFill/>
        </p:spPr>
        <p:txBody>
          <a:bodyPr wrap="none" rtlCol="0">
            <a:spAutoFit/>
          </a:bodyPr>
          <a:lstStyle/>
          <a:p>
            <a:r>
              <a:rPr lang="en-US" sz="1600" dirty="0">
                <a:solidFill>
                  <a:srgbClr val="FF0000"/>
                </a:solidFill>
              </a:rPr>
              <a:t> </a:t>
            </a:r>
            <a:r>
              <a:rPr lang="en-US" sz="1600" dirty="0" smtClean="0">
                <a:solidFill>
                  <a:srgbClr val="FF0000"/>
                </a:solidFill>
              </a:rPr>
              <a:t>1</a:t>
            </a:r>
            <a:endParaRPr lang="en-US" sz="1600" dirty="0">
              <a:solidFill>
                <a:srgbClr val="FF0000"/>
              </a:solidFill>
            </a:endParaRPr>
          </a:p>
        </p:txBody>
      </p:sp>
      <p:sp>
        <p:nvSpPr>
          <p:cNvPr id="12" name="TextBox 11"/>
          <p:cNvSpPr txBox="1"/>
          <p:nvPr/>
        </p:nvSpPr>
        <p:spPr>
          <a:xfrm>
            <a:off x="6172200" y="1676400"/>
            <a:ext cx="298780" cy="338554"/>
          </a:xfrm>
          <a:prstGeom prst="rect">
            <a:avLst/>
          </a:prstGeom>
          <a:noFill/>
        </p:spPr>
        <p:txBody>
          <a:bodyPr wrap="none" rtlCol="0">
            <a:spAutoFit/>
          </a:bodyPr>
          <a:lstStyle/>
          <a:p>
            <a:r>
              <a:rPr lang="en-US" sz="1600" dirty="0" smtClean="0">
                <a:solidFill>
                  <a:srgbClr val="FF0000"/>
                </a:solidFill>
              </a:rPr>
              <a:t>1</a:t>
            </a:r>
            <a:endParaRPr lang="en-US" sz="1600" dirty="0">
              <a:solidFill>
                <a:srgbClr val="FF0000"/>
              </a:solidFill>
            </a:endParaRPr>
          </a:p>
        </p:txBody>
      </p:sp>
      <p:sp>
        <p:nvSpPr>
          <p:cNvPr id="13" name="TextBox 12"/>
          <p:cNvSpPr txBox="1"/>
          <p:nvPr/>
        </p:nvSpPr>
        <p:spPr>
          <a:xfrm>
            <a:off x="6172200" y="2819400"/>
            <a:ext cx="298780" cy="338554"/>
          </a:xfrm>
          <a:prstGeom prst="rect">
            <a:avLst/>
          </a:prstGeom>
          <a:noFill/>
        </p:spPr>
        <p:txBody>
          <a:bodyPr wrap="none" rtlCol="0">
            <a:spAutoFit/>
          </a:bodyPr>
          <a:lstStyle/>
          <a:p>
            <a:r>
              <a:rPr lang="en-US" sz="1600" dirty="0" smtClean="0">
                <a:solidFill>
                  <a:srgbClr val="FF0000"/>
                </a:solidFill>
              </a:rPr>
              <a:t>1</a:t>
            </a:r>
            <a:endParaRPr lang="en-US" sz="1600" dirty="0">
              <a:solidFill>
                <a:srgbClr val="FF0000"/>
              </a:solidFill>
            </a:endParaRPr>
          </a:p>
        </p:txBody>
      </p:sp>
      <p:sp>
        <p:nvSpPr>
          <p:cNvPr id="14" name="TextBox 13"/>
          <p:cNvSpPr txBox="1"/>
          <p:nvPr/>
        </p:nvSpPr>
        <p:spPr>
          <a:xfrm>
            <a:off x="2133600" y="2819400"/>
            <a:ext cx="298780" cy="338554"/>
          </a:xfrm>
          <a:prstGeom prst="rect">
            <a:avLst/>
          </a:prstGeom>
          <a:noFill/>
        </p:spPr>
        <p:txBody>
          <a:bodyPr wrap="none" rtlCol="0">
            <a:spAutoFit/>
          </a:bodyPr>
          <a:lstStyle/>
          <a:p>
            <a:r>
              <a:rPr lang="en-US" sz="1600" dirty="0">
                <a:solidFill>
                  <a:srgbClr val="FF0000"/>
                </a:solidFill>
              </a:rPr>
              <a:t>3</a:t>
            </a:r>
          </a:p>
        </p:txBody>
      </p:sp>
      <p:sp>
        <p:nvSpPr>
          <p:cNvPr id="15" name="TextBox 14"/>
          <p:cNvSpPr txBox="1"/>
          <p:nvPr/>
        </p:nvSpPr>
        <p:spPr>
          <a:xfrm>
            <a:off x="6324600" y="5715000"/>
            <a:ext cx="1697400" cy="338554"/>
          </a:xfrm>
          <a:prstGeom prst="rect">
            <a:avLst/>
          </a:prstGeom>
          <a:noFill/>
        </p:spPr>
        <p:txBody>
          <a:bodyPr wrap="none" rtlCol="0">
            <a:spAutoFit/>
          </a:bodyPr>
          <a:lstStyle/>
          <a:p>
            <a:r>
              <a:rPr lang="en-US" sz="1600" dirty="0" smtClean="0">
                <a:solidFill>
                  <a:srgbClr val="FF0000"/>
                </a:solidFill>
              </a:rPr>
              <a:t>NOW: 61 crates,</a:t>
            </a:r>
            <a:endParaRPr lang="en-US" sz="1600" dirty="0">
              <a:solidFill>
                <a:srgbClr val="FF0000"/>
              </a:solidFill>
            </a:endParaRPr>
          </a:p>
        </p:txBody>
      </p:sp>
      <p:sp>
        <p:nvSpPr>
          <p:cNvPr id="16" name="TextBox 15"/>
          <p:cNvSpPr txBox="1"/>
          <p:nvPr/>
        </p:nvSpPr>
        <p:spPr>
          <a:xfrm>
            <a:off x="6324600" y="5943600"/>
            <a:ext cx="2362200" cy="338554"/>
          </a:xfrm>
          <a:prstGeom prst="rect">
            <a:avLst/>
          </a:prstGeom>
          <a:noFill/>
        </p:spPr>
        <p:txBody>
          <a:bodyPr wrap="square" rtlCol="0">
            <a:spAutoFit/>
          </a:bodyPr>
          <a:lstStyle/>
          <a:p>
            <a:r>
              <a:rPr lang="en-US" sz="1600" dirty="0" smtClean="0">
                <a:solidFill>
                  <a:srgbClr val="FF0000"/>
                </a:solidFill>
              </a:rPr>
              <a:t>81 readout controllers</a:t>
            </a:r>
            <a:endParaRPr lang="en-US" sz="1600" dirty="0">
              <a:solidFill>
                <a:srgbClr val="FF0000"/>
              </a:solidFill>
            </a:endParaRPr>
          </a:p>
        </p:txBody>
      </p:sp>
    </p:spTree>
    <p:extLst>
      <p:ext uri="{BB962C8B-B14F-4D97-AF65-F5344CB8AC3E}">
        <p14:creationId xmlns:p14="http://schemas.microsoft.com/office/powerpoint/2010/main" val="573521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533400"/>
          </a:xfrm>
        </p:spPr>
        <p:txBody>
          <a:bodyPr/>
          <a:lstStyle/>
          <a:p>
            <a:r>
              <a:rPr lang="en-US" sz="2400" dirty="0" smtClean="0">
                <a:solidFill>
                  <a:srgbClr val="0000FF"/>
                </a:solidFill>
              </a:rPr>
              <a:t>Messaging (</a:t>
            </a:r>
            <a:r>
              <a:rPr lang="en-US" sz="2400" dirty="0" err="1" smtClean="0">
                <a:solidFill>
                  <a:srgbClr val="0000FF"/>
                </a:solidFill>
              </a:rPr>
              <a:t>ActiveMQ</a:t>
            </a:r>
            <a:r>
              <a:rPr lang="en-US" sz="2400" dirty="0" smtClean="0">
                <a:solidFill>
                  <a:srgbClr val="0000FF"/>
                </a:solidFill>
              </a:rPr>
              <a:t>)</a:t>
            </a:r>
            <a:endParaRPr lang="en-US" sz="2400" dirty="0">
              <a:solidFill>
                <a:srgbClr val="0000FF"/>
              </a:solidFill>
            </a:endParaRPr>
          </a:p>
        </p:txBody>
      </p:sp>
      <p:sp>
        <p:nvSpPr>
          <p:cNvPr id="4" name="Content Placeholder 3"/>
          <p:cNvSpPr>
            <a:spLocks noGrp="1"/>
          </p:cNvSpPr>
          <p:nvPr>
            <p:ph idx="1"/>
          </p:nvPr>
        </p:nvSpPr>
        <p:spPr>
          <a:xfrm>
            <a:off x="685800" y="685800"/>
            <a:ext cx="7772400" cy="4114800"/>
          </a:xfrm>
        </p:spPr>
        <p:txBody>
          <a:bodyPr/>
          <a:lstStyle/>
          <a:p>
            <a:r>
              <a:rPr lang="en-US" sz="2400" dirty="0" smtClean="0"/>
              <a:t>Old </a:t>
            </a:r>
            <a:r>
              <a:rPr lang="en-US" sz="2400" dirty="0" err="1" smtClean="0"/>
              <a:t>Smartsockets</a:t>
            </a:r>
            <a:r>
              <a:rPr lang="en-US" sz="2400" dirty="0" smtClean="0"/>
              <a:t> to be replaced with </a:t>
            </a:r>
            <a:r>
              <a:rPr lang="en-US" sz="2400" dirty="0" err="1" smtClean="0"/>
              <a:t>ActiveMQ</a:t>
            </a:r>
            <a:endParaRPr lang="en-US" sz="2400" dirty="0" smtClean="0"/>
          </a:p>
          <a:p>
            <a:r>
              <a:rPr lang="en-US" sz="2400" dirty="0" err="1" smtClean="0"/>
              <a:t>ActiveMQ</a:t>
            </a:r>
            <a:r>
              <a:rPr lang="en-US" sz="2400" dirty="0" smtClean="0"/>
              <a:t> is installed on </a:t>
            </a:r>
            <a:r>
              <a:rPr lang="en-US" sz="2400" dirty="0" err="1" smtClean="0"/>
              <a:t>clon</a:t>
            </a:r>
            <a:r>
              <a:rPr lang="en-US" sz="2400" dirty="0" smtClean="0"/>
              <a:t> machines and tested on all platforms where it suppose to be used (including DAQ and trigger boards)</a:t>
            </a:r>
          </a:p>
          <a:p>
            <a:r>
              <a:rPr lang="en-US" sz="2400" dirty="0" smtClean="0"/>
              <a:t>Dave Heddle and two students are working on both </a:t>
            </a:r>
            <a:r>
              <a:rPr lang="en-US" sz="2400" dirty="0" err="1" smtClean="0"/>
              <a:t>cpp</a:t>
            </a:r>
            <a:r>
              <a:rPr lang="en-US" sz="2400" dirty="0" smtClean="0"/>
              <a:t> and java implementation </a:t>
            </a:r>
            <a:endParaRPr lang="en-US" sz="2400" dirty="0"/>
          </a:p>
        </p:txBody>
      </p:sp>
      <p:sp>
        <p:nvSpPr>
          <p:cNvPr id="3" name="Slide Number Placeholder 2"/>
          <p:cNvSpPr>
            <a:spLocks noGrp="1"/>
          </p:cNvSpPr>
          <p:nvPr>
            <p:ph type="sldNum" sz="quarter" idx="12"/>
          </p:nvPr>
        </p:nvSpPr>
        <p:spPr/>
        <p:txBody>
          <a:bodyPr/>
          <a:lstStyle/>
          <a:p>
            <a:pPr>
              <a:defRPr/>
            </a:pPr>
            <a:fld id="{0C0B7B01-3A4E-7842-86F4-018EFD8D5348}" type="slidenum">
              <a:rPr lang="en-US" smtClean="0"/>
              <a:pPr>
                <a:defRPr/>
              </a:pPr>
              <a:t>20</a:t>
            </a:fld>
            <a:endParaRPr lang="en-US"/>
          </a:p>
        </p:txBody>
      </p:sp>
    </p:spTree>
    <p:extLst>
      <p:ext uri="{BB962C8B-B14F-4D97-AF65-F5344CB8AC3E}">
        <p14:creationId xmlns:p14="http://schemas.microsoft.com/office/powerpoint/2010/main" val="367172401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7"/>
          <p:cNvSpPr>
            <a:spLocks noGrp="1"/>
          </p:cNvSpPr>
          <p:nvPr>
            <p:ph type="title"/>
          </p:nvPr>
        </p:nvSpPr>
        <p:spPr>
          <a:xfrm>
            <a:off x="685800" y="304800"/>
            <a:ext cx="7772400" cy="457200"/>
          </a:xfrm>
        </p:spPr>
        <p:txBody>
          <a:bodyPr/>
          <a:lstStyle/>
          <a:p>
            <a:pPr eaLnBrk="1" hangingPunct="1"/>
            <a:r>
              <a:rPr lang="en-US" sz="2400" dirty="0" smtClean="0">
                <a:solidFill>
                  <a:srgbClr val="0000FF"/>
                </a:solidFill>
                <a:latin typeface="Arial" charset="0"/>
                <a:ea typeface="ＭＳ Ｐゴシック" charset="0"/>
                <a:cs typeface="ＭＳ Ｐゴシック" charset="0"/>
              </a:rPr>
              <a:t>Conclusion</a:t>
            </a:r>
            <a:endParaRPr lang="en-US" sz="2400" dirty="0">
              <a:solidFill>
                <a:srgbClr val="0000FF"/>
              </a:solidFill>
              <a:latin typeface="Arial" charset="0"/>
              <a:ea typeface="ＭＳ Ｐゴシック" charset="0"/>
              <a:cs typeface="ＭＳ Ｐゴシック" charset="0"/>
            </a:endParaRPr>
          </a:p>
        </p:txBody>
      </p:sp>
      <p:sp>
        <p:nvSpPr>
          <p:cNvPr id="21506" name="Content Placeholder 8"/>
          <p:cNvSpPr>
            <a:spLocks noGrp="1"/>
          </p:cNvSpPr>
          <p:nvPr>
            <p:ph idx="1"/>
          </p:nvPr>
        </p:nvSpPr>
        <p:spPr>
          <a:xfrm>
            <a:off x="685800" y="1447800"/>
            <a:ext cx="7772400" cy="5257800"/>
          </a:xfrm>
        </p:spPr>
        <p:txBody>
          <a:bodyPr/>
          <a:lstStyle/>
          <a:p>
            <a:pPr eaLnBrk="1" hangingPunct="1">
              <a:defRPr/>
            </a:pPr>
            <a:r>
              <a:rPr lang="en-US" sz="1800" dirty="0" smtClean="0">
                <a:latin typeface="Arial" charset="0"/>
                <a:ea typeface="ＭＳ Ｐゴシック" charset="0"/>
                <a:cs typeface="ＭＳ Ｐゴシック" charset="0"/>
              </a:rPr>
              <a:t>CLAS12 DAQ, computing and network was tested during KPP run and worked as expected, reliability meets CLAS12 requirements, performance looks good but final tests have to be done with full CLAS12 configuration (waiting for solenoid, remaining detectors and complete trigger)</a:t>
            </a:r>
          </a:p>
          <a:p>
            <a:pPr eaLnBrk="1" hangingPunct="1">
              <a:defRPr/>
            </a:pPr>
            <a:r>
              <a:rPr lang="en-US" sz="1800" dirty="0" smtClean="0">
                <a:latin typeface="Arial" charset="0"/>
                <a:ea typeface="ＭＳ Ｐゴシック" charset="0"/>
                <a:cs typeface="ＭＳ Ｐゴシック" charset="0"/>
              </a:rPr>
              <a:t>Trigger system worked as expected during KPP; some parts of stage 1 were not ready, but all completed components performed well; DC trigger was added after KPP and tested with cosmic; modeling for all algorithms completed; firmware development is in progress; remaining hardware has been ordered</a:t>
            </a:r>
          </a:p>
          <a:p>
            <a:pPr eaLnBrk="1" hangingPunct="1">
              <a:defRPr/>
            </a:pPr>
            <a:r>
              <a:rPr lang="en-US" sz="1800" dirty="0" smtClean="0">
                <a:latin typeface="Arial" charset="0"/>
                <a:ea typeface="ＭＳ Ｐゴシック" charset="0"/>
                <a:cs typeface="ＭＳ Ｐゴシック" charset="0"/>
              </a:rPr>
              <a:t>Online software development in progress, available tools allows to run but more work needed to complete the system (RCDB, messaging)</a:t>
            </a:r>
          </a:p>
          <a:p>
            <a:pPr eaLnBrk="1" hangingPunct="1">
              <a:defRPr/>
            </a:pPr>
            <a:r>
              <a:rPr lang="en-US" sz="1800" dirty="0" smtClean="0">
                <a:solidFill>
                  <a:srgbClr val="FF0000"/>
                </a:solidFill>
                <a:latin typeface="Arial" charset="0"/>
                <a:ea typeface="ＭＳ Ｐゴシック" charset="0"/>
                <a:cs typeface="ＭＳ Ｐゴシック" charset="0"/>
              </a:rPr>
              <a:t>Everything have to be ready for final testing by September 1</a:t>
            </a:r>
          </a:p>
          <a:p>
            <a:pPr marL="0" indent="0" eaLnBrk="1" hangingPunct="1">
              <a:buFontTx/>
              <a:buNone/>
              <a:defRPr/>
            </a:pPr>
            <a:endParaRPr lang="en-US" sz="1800" dirty="0">
              <a:latin typeface="Arial" charset="0"/>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pPr>
              <a:defRPr/>
            </a:pPr>
            <a:fld id="{D9750F3D-AB66-C24B-8F72-5799B9552713}" type="slidenum">
              <a:rPr lang="en-US" smtClean="0"/>
              <a:pPr>
                <a:defRPr/>
              </a:pPr>
              <a:t>21</a:t>
            </a:fld>
            <a:endParaRPr lang="en-US"/>
          </a:p>
        </p:txBody>
      </p:sp>
    </p:spTree>
    <p:extLst>
      <p:ext uri="{BB962C8B-B14F-4D97-AF65-F5344CB8AC3E}">
        <p14:creationId xmlns:p14="http://schemas.microsoft.com/office/powerpoint/2010/main" val="24896615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7"/>
          <p:cNvSpPr>
            <a:spLocks noGrp="1"/>
          </p:cNvSpPr>
          <p:nvPr>
            <p:ph type="title"/>
          </p:nvPr>
        </p:nvSpPr>
        <p:spPr>
          <a:xfrm>
            <a:off x="609600" y="304800"/>
            <a:ext cx="7772400" cy="609600"/>
          </a:xfrm>
        </p:spPr>
        <p:txBody>
          <a:bodyPr/>
          <a:lstStyle/>
          <a:p>
            <a:pPr eaLnBrk="1" hangingPunct="1"/>
            <a:r>
              <a:rPr lang="en-US" sz="2400" dirty="0">
                <a:solidFill>
                  <a:srgbClr val="0000FF"/>
                </a:solidFill>
                <a:latin typeface="Arial" charset="0"/>
                <a:ea typeface="ＭＳ Ｐゴシック" charset="0"/>
                <a:cs typeface="ＭＳ Ｐゴシック" charset="0"/>
              </a:rPr>
              <a:t>CLAS12 </a:t>
            </a:r>
            <a:r>
              <a:rPr lang="en-US" sz="2400" dirty="0" smtClean="0">
                <a:solidFill>
                  <a:srgbClr val="0000FF"/>
                </a:solidFill>
                <a:latin typeface="Arial" charset="0"/>
                <a:ea typeface="ＭＳ Ｐゴシック" charset="0"/>
                <a:cs typeface="ＭＳ Ｐゴシック" charset="0"/>
              </a:rPr>
              <a:t>DAQ </a:t>
            </a:r>
            <a:r>
              <a:rPr lang="en-US" sz="2400" dirty="0">
                <a:solidFill>
                  <a:srgbClr val="0000FF"/>
                </a:solidFill>
                <a:latin typeface="Arial" charset="0"/>
                <a:ea typeface="ＭＳ Ｐゴシック" charset="0"/>
                <a:cs typeface="ＭＳ Ｐゴシック" charset="0"/>
              </a:rPr>
              <a:t>Status</a:t>
            </a:r>
          </a:p>
        </p:txBody>
      </p:sp>
      <p:sp>
        <p:nvSpPr>
          <p:cNvPr id="41986" name="Content Placeholder 8"/>
          <p:cNvSpPr>
            <a:spLocks noGrp="1"/>
          </p:cNvSpPr>
          <p:nvPr>
            <p:ph idx="4294967295"/>
          </p:nvPr>
        </p:nvSpPr>
        <p:spPr>
          <a:xfrm>
            <a:off x="381000" y="838200"/>
            <a:ext cx="8305800" cy="3886200"/>
          </a:xfrm>
        </p:spPr>
        <p:txBody>
          <a:bodyPr/>
          <a:lstStyle/>
          <a:p>
            <a:pPr eaLnBrk="1" hangingPunct="1">
              <a:defRPr/>
            </a:pPr>
            <a:endParaRPr lang="en-US" sz="1400" dirty="0" smtClean="0">
              <a:latin typeface="Arial" charset="0"/>
              <a:ea typeface="ＭＳ Ｐゴシック" charset="0"/>
              <a:cs typeface="ＭＳ Ｐゴシック" charset="0"/>
            </a:endParaRPr>
          </a:p>
          <a:p>
            <a:pPr eaLnBrk="1" hangingPunct="1">
              <a:defRPr/>
            </a:pPr>
            <a:r>
              <a:rPr lang="en-US" sz="1800" dirty="0">
                <a:latin typeface="Arial" charset="0"/>
                <a:ea typeface="ＭＳ Ｐゴシック" charset="0"/>
                <a:cs typeface="ＭＳ Ｐゴシック" charset="0"/>
              </a:rPr>
              <a:t>E</a:t>
            </a:r>
            <a:r>
              <a:rPr lang="en-US" sz="1800" dirty="0" smtClean="0">
                <a:latin typeface="Arial" charset="0"/>
                <a:ea typeface="ＭＳ Ｐゴシック" charset="0"/>
                <a:cs typeface="ＭＳ Ｐゴシック" charset="0"/>
              </a:rPr>
              <a:t>lectronics installed (and was used for KPP): </a:t>
            </a:r>
            <a:r>
              <a:rPr lang="en-US" sz="1800" dirty="0" smtClean="0"/>
              <a:t>ECAL</a:t>
            </a:r>
            <a:r>
              <a:rPr lang="en-US" sz="1800" dirty="0"/>
              <a:t>, PCAL, FTOF, </a:t>
            </a:r>
            <a:r>
              <a:rPr lang="en-US" sz="1800" dirty="0" smtClean="0"/>
              <a:t>LTCC, DC, HTCC</a:t>
            </a:r>
            <a:r>
              <a:rPr lang="en-US" sz="1800" dirty="0"/>
              <a:t>, CTOF, </a:t>
            </a:r>
            <a:r>
              <a:rPr lang="en-US" sz="1800" dirty="0" smtClean="0"/>
              <a:t>SVT</a:t>
            </a:r>
            <a:endParaRPr lang="en-US" sz="1800" dirty="0" smtClean="0">
              <a:solidFill>
                <a:srgbClr val="FF0000"/>
              </a:solidFill>
              <a:latin typeface="Arial" charset="0"/>
              <a:ea typeface="ＭＳ Ｐゴシック" charset="0"/>
              <a:cs typeface="ＭＳ Ｐゴシック" charset="0"/>
            </a:endParaRPr>
          </a:p>
          <a:p>
            <a:pPr eaLnBrk="1" hangingPunct="1">
              <a:defRPr/>
            </a:pPr>
            <a:r>
              <a:rPr lang="en-US" sz="1800" dirty="0"/>
              <a:t>Online computer cluster is 100% complete and </a:t>
            </a:r>
            <a:r>
              <a:rPr lang="en-US" sz="1800" dirty="0" smtClean="0"/>
              <a:t>operational</a:t>
            </a:r>
            <a:endParaRPr lang="en-US" sz="1800" dirty="0">
              <a:solidFill>
                <a:srgbClr val="FF0000"/>
              </a:solidFill>
              <a:latin typeface="Arial" charset="0"/>
              <a:ea typeface="ＭＳ Ｐゴシック" charset="0"/>
              <a:cs typeface="ＭＳ Ｐゴシック" charset="0"/>
            </a:endParaRPr>
          </a:p>
          <a:p>
            <a:pPr eaLnBrk="1" hangingPunct="1">
              <a:defRPr/>
            </a:pPr>
            <a:r>
              <a:rPr lang="en-US" sz="1800" dirty="0"/>
              <a:t>Networking is 100% complete and </a:t>
            </a:r>
            <a:r>
              <a:rPr lang="en-US" sz="1800" dirty="0" smtClean="0"/>
              <a:t>operational</a:t>
            </a:r>
            <a:endParaRPr lang="en-US" sz="1800" dirty="0" smtClean="0">
              <a:solidFill>
                <a:srgbClr val="FF0000"/>
              </a:solidFill>
              <a:latin typeface="Arial" charset="0"/>
              <a:ea typeface="ＭＳ Ｐゴシック" charset="0"/>
              <a:cs typeface="ＭＳ Ｐゴシック" charset="0"/>
            </a:endParaRPr>
          </a:p>
          <a:p>
            <a:pPr eaLnBrk="1" hangingPunct="1">
              <a:defRPr/>
            </a:pPr>
            <a:r>
              <a:rPr lang="en-US" sz="1800" dirty="0" smtClean="0">
                <a:latin typeface="Arial" charset="0"/>
                <a:ea typeface="ＭＳ Ｐゴシック" charset="0"/>
                <a:cs typeface="ＭＳ Ｐゴシック" charset="0"/>
              </a:rPr>
              <a:t>DAQ software is operational, reliability is acceptable</a:t>
            </a:r>
          </a:p>
          <a:p>
            <a:pPr eaLnBrk="1" hangingPunct="1">
              <a:defRPr/>
            </a:pPr>
            <a:r>
              <a:rPr lang="en-US" sz="1800" dirty="0" smtClean="0">
                <a:latin typeface="Arial" charset="0"/>
                <a:ea typeface="ＭＳ Ｐゴシック" charset="0"/>
                <a:cs typeface="ＭＳ Ｐゴシック" charset="0"/>
              </a:rPr>
              <a:t>Performance observed: 5kHz, 200MByte/sec, 93% </a:t>
            </a:r>
            <a:r>
              <a:rPr lang="en-US" sz="1800" dirty="0" err="1" smtClean="0">
                <a:latin typeface="Arial" charset="0"/>
                <a:ea typeface="ＭＳ Ｐゴシック" charset="0"/>
                <a:cs typeface="ＭＳ Ｐゴシック" charset="0"/>
              </a:rPr>
              <a:t>livetime</a:t>
            </a:r>
            <a:r>
              <a:rPr lang="en-US" sz="1800" dirty="0" smtClean="0">
                <a:latin typeface="Arial" charset="0"/>
                <a:ea typeface="ＭＳ Ｐゴシック" charset="0"/>
                <a:cs typeface="ＭＳ Ｐゴシック" charset="0"/>
              </a:rPr>
              <a:t> (defined by hold-off timer = 15microsec)</a:t>
            </a:r>
          </a:p>
          <a:p>
            <a:pPr eaLnBrk="1" hangingPunct="1">
              <a:defRPr/>
            </a:pPr>
            <a:r>
              <a:rPr lang="en-US" sz="1800" dirty="0" smtClean="0">
                <a:solidFill>
                  <a:srgbClr val="FF0000"/>
                </a:solidFill>
                <a:latin typeface="Arial" charset="0"/>
                <a:ea typeface="ＭＳ Ｐゴシック" charset="0"/>
                <a:cs typeface="ＭＳ Ｐゴシック" charset="0"/>
              </a:rPr>
              <a:t>DC noise problem resolving is in progress</a:t>
            </a:r>
          </a:p>
          <a:p>
            <a:pPr eaLnBrk="1" hangingPunct="1">
              <a:defRPr/>
            </a:pPr>
            <a:r>
              <a:rPr lang="en-US" sz="1800" dirty="0" smtClean="0">
                <a:solidFill>
                  <a:srgbClr val="FF0000"/>
                </a:solidFill>
                <a:latin typeface="Arial" charset="0"/>
                <a:ea typeface="ＭＳ Ｐゴシック" charset="0"/>
                <a:cs typeface="ＭＳ Ｐゴシック" charset="0"/>
              </a:rPr>
              <a:t>SVT/MM test setup is running, to be installed (3 crates)</a:t>
            </a:r>
          </a:p>
          <a:p>
            <a:pPr eaLnBrk="1" hangingPunct="1">
              <a:defRPr/>
            </a:pPr>
            <a:r>
              <a:rPr lang="en-US" sz="1800" dirty="0" smtClean="0">
                <a:solidFill>
                  <a:srgbClr val="FF0000"/>
                </a:solidFill>
                <a:latin typeface="Arial" charset="0"/>
                <a:ea typeface="ＭＳ Ｐゴシック" charset="0"/>
                <a:cs typeface="ＭＳ Ｐゴシック" charset="0"/>
              </a:rPr>
              <a:t>FT/</a:t>
            </a:r>
            <a:r>
              <a:rPr lang="en-US" sz="1800" dirty="0" err="1" smtClean="0">
                <a:solidFill>
                  <a:srgbClr val="FF0000"/>
                </a:solidFill>
                <a:latin typeface="Arial" charset="0"/>
                <a:ea typeface="ＭＳ Ｐゴシック" charset="0"/>
                <a:cs typeface="ＭＳ Ｐゴシック" charset="0"/>
              </a:rPr>
              <a:t>forwardMM</a:t>
            </a:r>
            <a:r>
              <a:rPr lang="en-US" sz="1800" dirty="0" smtClean="0">
                <a:solidFill>
                  <a:srgbClr val="FF0000"/>
                </a:solidFill>
                <a:latin typeface="Arial" charset="0"/>
                <a:ea typeface="ＭＳ Ｐゴシック" charset="0"/>
                <a:cs typeface="ＭＳ Ｐゴシック" charset="0"/>
              </a:rPr>
              <a:t> test setup is running, to be installed (4 crates)</a:t>
            </a:r>
          </a:p>
          <a:p>
            <a:pPr eaLnBrk="1" hangingPunct="1">
              <a:defRPr/>
            </a:pPr>
            <a:r>
              <a:rPr lang="en-US" sz="1800" dirty="0">
                <a:solidFill>
                  <a:srgbClr val="FF0000"/>
                </a:solidFill>
                <a:latin typeface="Arial" charset="0"/>
                <a:ea typeface="ＭＳ Ｐゴシック" charset="0"/>
                <a:cs typeface="ＭＳ Ｐゴシック" charset="0"/>
              </a:rPr>
              <a:t>Need to add </a:t>
            </a:r>
            <a:r>
              <a:rPr lang="en-US" sz="1800" dirty="0" err="1">
                <a:solidFill>
                  <a:srgbClr val="FF0000"/>
                </a:solidFill>
                <a:latin typeface="Arial" charset="0"/>
                <a:ea typeface="ＭＳ Ｐゴシック" charset="0"/>
                <a:cs typeface="ＭＳ Ｐゴシック" charset="0"/>
              </a:rPr>
              <a:t>scalers</a:t>
            </a:r>
            <a:r>
              <a:rPr lang="en-US" sz="1800" dirty="0">
                <a:solidFill>
                  <a:srgbClr val="FF0000"/>
                </a:solidFill>
                <a:latin typeface="Arial" charset="0"/>
                <a:ea typeface="ＭＳ Ｐゴシック" charset="0"/>
                <a:cs typeface="ＭＳ Ｐゴシック" charset="0"/>
              </a:rPr>
              <a:t> for Faraday Cup, </a:t>
            </a:r>
            <a:r>
              <a:rPr lang="en-US" sz="1800" dirty="0" err="1">
                <a:solidFill>
                  <a:srgbClr val="FF0000"/>
                </a:solidFill>
                <a:latin typeface="Arial" charset="0"/>
                <a:ea typeface="ＭＳ Ｐゴシック" charset="0"/>
                <a:cs typeface="ＭＳ Ｐゴシック" charset="0"/>
              </a:rPr>
              <a:t>helicity</a:t>
            </a:r>
            <a:r>
              <a:rPr lang="en-US" sz="1800" dirty="0">
                <a:solidFill>
                  <a:srgbClr val="FF0000"/>
                </a:solidFill>
                <a:latin typeface="Arial" charset="0"/>
                <a:ea typeface="ＭＳ Ｐゴシック" charset="0"/>
                <a:cs typeface="ＭＳ Ｐゴシック" charset="0"/>
              </a:rPr>
              <a:t> </a:t>
            </a:r>
            <a:r>
              <a:rPr lang="en-US" sz="1800" dirty="0" err="1" smtClean="0">
                <a:solidFill>
                  <a:srgbClr val="FF0000"/>
                </a:solidFill>
                <a:latin typeface="Arial" charset="0"/>
                <a:ea typeface="ＭＳ Ｐゴシック" charset="0"/>
                <a:cs typeface="ＭＳ Ｐゴシック" charset="0"/>
              </a:rPr>
              <a:t>etc</a:t>
            </a:r>
            <a:endParaRPr lang="en-US" sz="1800" dirty="0" smtClean="0">
              <a:solidFill>
                <a:srgbClr val="FF0000"/>
              </a:solidFill>
              <a:latin typeface="Arial" charset="0"/>
              <a:ea typeface="ＭＳ Ｐゴシック" charset="0"/>
              <a:cs typeface="ＭＳ Ｐゴシック" charset="0"/>
            </a:endParaRPr>
          </a:p>
          <a:p>
            <a:pPr eaLnBrk="1" hangingPunct="1">
              <a:defRPr/>
            </a:pPr>
            <a:r>
              <a:rPr lang="en-US" sz="1800" dirty="0" smtClean="0">
                <a:solidFill>
                  <a:srgbClr val="FF0000"/>
                </a:solidFill>
                <a:latin typeface="Arial" charset="0"/>
                <a:ea typeface="ＭＳ Ｐゴシック" charset="0"/>
                <a:cs typeface="ＭＳ Ｐゴシック" charset="0"/>
              </a:rPr>
              <a:t>CAEN v1290/v1190 boards (re)calibration</a:t>
            </a:r>
            <a:endParaRPr lang="en-US" sz="1800" dirty="0" smtClean="0">
              <a:solidFill>
                <a:srgbClr val="FF0000"/>
              </a:solidFill>
              <a:latin typeface="Arial" charset="0"/>
              <a:ea typeface="ＭＳ Ｐゴシック" charset="0"/>
              <a:cs typeface="ＭＳ Ｐゴシック" charset="0"/>
            </a:endParaRPr>
          </a:p>
          <a:p>
            <a:pPr eaLnBrk="1" hangingPunct="1">
              <a:defRPr/>
            </a:pPr>
            <a:r>
              <a:rPr lang="en-US" sz="1800" dirty="0" smtClean="0">
                <a:solidFill>
                  <a:srgbClr val="FF0000"/>
                </a:solidFill>
                <a:latin typeface="Arial" charset="0"/>
                <a:ea typeface="ＭＳ Ｐゴシック" charset="0"/>
                <a:cs typeface="ＭＳ Ｐゴシック" charset="0"/>
              </a:rPr>
              <a:t>DAQ performance test</a:t>
            </a:r>
            <a:endParaRPr lang="en-US" sz="1800" dirty="0">
              <a:solidFill>
                <a:srgbClr val="FF0000"/>
              </a:solidFill>
              <a:latin typeface="Arial" charset="0"/>
              <a:ea typeface="ＭＳ Ｐゴシック" charset="0"/>
              <a:cs typeface="ＭＳ Ｐゴシック" charset="0"/>
            </a:endParaRPr>
          </a:p>
          <a:p>
            <a:pPr eaLnBrk="1" hangingPunct="1">
              <a:defRPr/>
            </a:pPr>
            <a:endParaRPr lang="en-US" sz="1800" dirty="0" smtClean="0">
              <a:solidFill>
                <a:srgbClr val="FF0000"/>
              </a:solidFill>
              <a:latin typeface="Arial" charset="0"/>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pPr>
              <a:defRPr/>
            </a:pPr>
            <a:fld id="{0C0B7B01-3A4E-7842-86F4-018EFD8D5348}" type="slidenum">
              <a:rPr lang="en-US" smtClean="0"/>
              <a:pPr>
                <a:defRPr/>
              </a:pPr>
              <a:t>3</a:t>
            </a:fld>
            <a:endParaRPr lang="en-US"/>
          </a:p>
        </p:txBody>
      </p:sp>
    </p:spTree>
    <p:extLst>
      <p:ext uri="{BB962C8B-B14F-4D97-AF65-F5344CB8AC3E}">
        <p14:creationId xmlns:p14="http://schemas.microsoft.com/office/powerpoint/2010/main" val="37855206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228600" y="381000"/>
            <a:ext cx="8228160" cy="619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20967" rIns="0" bIns="0" anchor="ct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charset="0"/>
                <a:ea typeface="ＭＳ Ｐゴシック" charset="0"/>
                <a:cs typeface="WenQuanYi Zen Hei Sharp"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charset="0"/>
                <a:ea typeface="ＭＳ Ｐゴシック" charset="0"/>
                <a:cs typeface="WenQuanYi Zen Hei Sharp"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charset="0"/>
                <a:ea typeface="ＭＳ Ｐゴシック" charset="0"/>
                <a:cs typeface="WenQuanYi Zen Hei Sharp"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charset="0"/>
                <a:ea typeface="ＭＳ Ｐゴシック" charset="0"/>
                <a:cs typeface="WenQuanYi Zen Hei Sharp"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charset="0"/>
                <a:ea typeface="ＭＳ Ｐゴシック" charset="0"/>
                <a:cs typeface="WenQuanYi Zen Hei Sharp"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charset="0"/>
                <a:ea typeface="ＭＳ Ｐゴシック" charset="0"/>
                <a:cs typeface="WenQuanYi Zen Hei Sharp"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charset="0"/>
                <a:ea typeface="ＭＳ Ｐゴシック" charset="0"/>
                <a:cs typeface="WenQuanYi Zen Hei Sharp"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charset="0"/>
                <a:ea typeface="ＭＳ Ｐゴシック" charset="0"/>
                <a:cs typeface="WenQuanYi Zen Hei Sharp"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charset="0"/>
                <a:ea typeface="ＭＳ Ｐゴシック" charset="0"/>
                <a:cs typeface="WenQuanYi Zen Hei Sharp" charset="0"/>
              </a:defRPr>
            </a:lvl9pPr>
          </a:lstStyle>
          <a:p>
            <a:r>
              <a:rPr lang="en-US" b="1" dirty="0"/>
              <a:t>DC Noise Sources (main)</a:t>
            </a:r>
          </a:p>
        </p:txBody>
      </p:sp>
      <p:sp>
        <p:nvSpPr>
          <p:cNvPr id="3076" name="Text Box 4"/>
          <p:cNvSpPr txBox="1">
            <a:spLocks noChangeArrowheads="1"/>
          </p:cNvSpPr>
          <p:nvPr/>
        </p:nvSpPr>
        <p:spPr bwMode="auto">
          <a:xfrm>
            <a:off x="228600" y="1219200"/>
            <a:ext cx="8184960" cy="15308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56948" rIns="81639" bIns="40820"/>
          <a:lstStyle>
            <a:lvl1pPr marL="431800" indent="-32385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charset="0"/>
                <a:ea typeface="ＭＳ Ｐゴシック" charset="0"/>
                <a:cs typeface="WenQuanYi Zen Hei Sharp"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charset="0"/>
                <a:ea typeface="ＭＳ Ｐゴシック" charset="0"/>
                <a:cs typeface="WenQuanYi Zen Hei Sharp"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charset="0"/>
                <a:ea typeface="ＭＳ Ｐゴシック" charset="0"/>
                <a:cs typeface="WenQuanYi Zen Hei Sharp"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charset="0"/>
                <a:ea typeface="ＭＳ Ｐゴシック" charset="0"/>
                <a:cs typeface="WenQuanYi Zen Hei Sharp"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charset="0"/>
                <a:ea typeface="ＭＳ Ｐゴシック" charset="0"/>
                <a:cs typeface="WenQuanYi Zen Hei Sharp"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charset="0"/>
                <a:ea typeface="ＭＳ Ｐゴシック" charset="0"/>
                <a:cs typeface="WenQuanYi Zen Hei Sharp"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charset="0"/>
                <a:ea typeface="ＭＳ Ｐゴシック" charset="0"/>
                <a:cs typeface="WenQuanYi Zen Hei Sharp"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charset="0"/>
                <a:ea typeface="ＭＳ Ｐゴシック" charset="0"/>
                <a:cs typeface="WenQuanYi Zen Hei Sharp"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charset="0"/>
                <a:ea typeface="ＭＳ Ｐゴシック" charset="0"/>
                <a:cs typeface="WenQuanYi Zen Hei Sharp" charset="0"/>
              </a:defRPr>
            </a:lvl9pPr>
          </a:lstStyle>
          <a:p>
            <a:pPr>
              <a:buSzPct val="45000"/>
              <a:buFont typeface="Wingdings" charset="0"/>
              <a:buChar char=""/>
            </a:pPr>
            <a:r>
              <a:rPr lang="en-US" sz="1800" dirty="0"/>
              <a:t>DCRB (Drift Chamber Readout Board) were found to emit common mode noise on preamp cables that couple to R2 chamber through air. Creates very high noise rates making unusable.</a:t>
            </a:r>
          </a:p>
          <a:p>
            <a:pPr>
              <a:buSzPct val="45000"/>
              <a:buFont typeface="Wingdings" charset="0"/>
              <a:buChar char=""/>
            </a:pPr>
            <a:r>
              <a:rPr lang="en-US" sz="1800" dirty="0"/>
              <a:t>Torus turbo pump uses noisy power supply – creates very high noise rates making R2 chambers unusable.</a:t>
            </a:r>
          </a:p>
        </p:txBody>
      </p:sp>
      <p:sp>
        <p:nvSpPr>
          <p:cNvPr id="2" name="TextBox 1"/>
          <p:cNvSpPr txBox="1"/>
          <p:nvPr/>
        </p:nvSpPr>
        <p:spPr>
          <a:xfrm>
            <a:off x="6858000" y="76200"/>
            <a:ext cx="2271175" cy="461665"/>
          </a:xfrm>
          <a:prstGeom prst="rect">
            <a:avLst/>
          </a:prstGeom>
          <a:noFill/>
        </p:spPr>
        <p:txBody>
          <a:bodyPr wrap="none" rtlCol="0">
            <a:spAutoFit/>
          </a:bodyPr>
          <a:lstStyle/>
          <a:p>
            <a:r>
              <a:rPr lang="en-US" dirty="0">
                <a:solidFill>
                  <a:srgbClr val="0000FF"/>
                </a:solidFill>
              </a:rPr>
              <a:t>(</a:t>
            </a:r>
            <a:r>
              <a:rPr lang="en-US" dirty="0" smtClean="0">
                <a:solidFill>
                  <a:srgbClr val="0000FF"/>
                </a:solidFill>
              </a:rPr>
              <a:t>from </a:t>
            </a:r>
            <a:r>
              <a:rPr lang="en-US" dirty="0" err="1" smtClean="0">
                <a:solidFill>
                  <a:srgbClr val="0000FF"/>
                </a:solidFill>
              </a:rPr>
              <a:t>B.Raydo</a:t>
            </a:r>
            <a:r>
              <a:rPr lang="en-US" dirty="0" smtClean="0">
                <a:solidFill>
                  <a:srgbClr val="0000FF"/>
                </a:solidFill>
              </a:rPr>
              <a:t>)</a:t>
            </a:r>
            <a:endParaRPr lang="en-US" dirty="0">
              <a:solidFill>
                <a:srgbClr val="0000FF"/>
              </a:solidFill>
            </a:endParaRPr>
          </a:p>
        </p:txBody>
      </p:sp>
    </p:spTree>
    <p:extLst>
      <p:ext uri="{BB962C8B-B14F-4D97-AF65-F5344CB8AC3E}">
        <p14:creationId xmlns:p14="http://schemas.microsoft.com/office/powerpoint/2010/main" val="362259963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456481" y="44646"/>
            <a:ext cx="8228160" cy="619265"/>
          </a:xfrm>
          <a:ln/>
        </p:spPr>
        <p:txBody>
          <a:bodyPr tIns="20967"/>
          <a:lstStyle/>
          <a:p>
            <a:pPr algn="l">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sz="2400" b="1"/>
              <a:t>DC Noise Work</a:t>
            </a:r>
          </a:p>
        </p:txBody>
      </p:sp>
      <p:sp>
        <p:nvSpPr>
          <p:cNvPr id="4098" name="Rectangle 2"/>
          <p:cNvSpPr>
            <a:spLocks noGrp="1" noChangeArrowheads="1"/>
          </p:cNvSpPr>
          <p:nvPr>
            <p:ph type="body" idx="1"/>
          </p:nvPr>
        </p:nvSpPr>
        <p:spPr>
          <a:xfrm>
            <a:off x="457920" y="652389"/>
            <a:ext cx="8228160" cy="5321358"/>
          </a:xfrm>
          <a:ln/>
        </p:spPr>
        <p:txBody>
          <a:bodyPr tIns="16128"/>
          <a:lstStyle/>
          <a:p>
            <a:pPr marL="391686" indent="-293764">
              <a:spcBef>
                <a:spcPct val="0"/>
              </a:spcBef>
              <a:buSzPct val="45000"/>
              <a:buFont typeface="Wingdings" charset="0"/>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sz="1800"/>
              <a:t>Turbo pump was moved (was already planned work luckily)</a:t>
            </a:r>
          </a:p>
          <a:p>
            <a:pPr marL="783372" lvl="1" indent="-293764">
              <a:buSzPct val="75000"/>
              <a:buFont typeface="Symbol" charset="0"/>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sz="1800"/>
              <a:t>Dramatic improvement on noise</a:t>
            </a:r>
          </a:p>
          <a:p>
            <a:pPr marL="783372" lvl="1" indent="-293764">
              <a:buSzPct val="75000"/>
              <a:buFont typeface="Symbol" charset="0"/>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sz="1800"/>
              <a:t>see next slide for noise rates before &amp; after</a:t>
            </a:r>
          </a:p>
          <a:p>
            <a:pPr marL="391686" indent="-293764">
              <a:buSzPct val="45000"/>
              <a:buFont typeface="Wingdings" charset="0"/>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sz="1800"/>
              <a:t>R2 DCRB modules were modified to improve power supply noise return path</a:t>
            </a:r>
          </a:p>
          <a:p>
            <a:pPr marL="783372" lvl="1" indent="-293764">
              <a:buSzPct val="75000"/>
              <a:buFont typeface="Symbol" charset="0"/>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sz="1800"/>
              <a:t>Dramatic improvement on noise </a:t>
            </a:r>
          </a:p>
          <a:p>
            <a:pPr marL="783372" lvl="1" indent="-293764">
              <a:buSzPct val="75000"/>
              <a:buFont typeface="Symbol" charset="0"/>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sz="1800"/>
              <a:t>see next slides for noise rates before &amp; after</a:t>
            </a:r>
          </a:p>
          <a:p>
            <a:pPr marL="783372" lvl="1" indent="-293764">
              <a:buSzPct val="75000"/>
              <a:buFont typeface="Symbol" charset="0"/>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sz="1800"/>
              <a:t>Currently can run at -45mV thresholds for R2 (lower for R1 &amp; R3)</a:t>
            </a:r>
          </a:p>
          <a:p>
            <a:pPr marL="391686" indent="-293764">
              <a:buSzPct val="45000"/>
              <a:buFont typeface="Wingdings" charset="0"/>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sz="1800"/>
              <a:t>R1 &amp; R3 DCRB modules are planned for modified week of June 12</a:t>
            </a:r>
            <a:r>
              <a:rPr lang="en-US" sz="1800" baseline="33000"/>
              <a:t>th</a:t>
            </a:r>
          </a:p>
          <a:p>
            <a:pPr marL="783372" lvl="1" indent="-293764">
              <a:buSzPct val="75000"/>
              <a:buFont typeface="Symbol" charset="0"/>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sz="1800"/>
              <a:t>Since R1 &amp; R3 DCRB contribute noise to R2 we expect a noticeable noise improvement on R2 after all DCRB modification complete</a:t>
            </a:r>
          </a:p>
          <a:p>
            <a:pPr marL="783372" lvl="1" indent="-293764">
              <a:buSzPct val="75000"/>
              <a:buFont typeface="Symbol" charset="0"/>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sz="1800"/>
              <a:t>See final slides which shows expected R2 noise when all DCRB modification complete (R1 and R3 crates were off for this measurement</a:t>
            </a:r>
          </a:p>
        </p:txBody>
      </p:sp>
      <p:sp>
        <p:nvSpPr>
          <p:cNvPr id="4" name="TextBox 3"/>
          <p:cNvSpPr txBox="1"/>
          <p:nvPr/>
        </p:nvSpPr>
        <p:spPr>
          <a:xfrm>
            <a:off x="6858000" y="76200"/>
            <a:ext cx="2271175" cy="461665"/>
          </a:xfrm>
          <a:prstGeom prst="rect">
            <a:avLst/>
          </a:prstGeom>
          <a:noFill/>
        </p:spPr>
        <p:txBody>
          <a:bodyPr wrap="none" rtlCol="0">
            <a:spAutoFit/>
          </a:bodyPr>
          <a:lstStyle/>
          <a:p>
            <a:r>
              <a:rPr lang="en-US" dirty="0">
                <a:solidFill>
                  <a:srgbClr val="0000FF"/>
                </a:solidFill>
              </a:rPr>
              <a:t>(</a:t>
            </a:r>
            <a:r>
              <a:rPr lang="en-US" dirty="0" smtClean="0">
                <a:solidFill>
                  <a:srgbClr val="0000FF"/>
                </a:solidFill>
              </a:rPr>
              <a:t>from </a:t>
            </a:r>
            <a:r>
              <a:rPr lang="en-US" dirty="0" err="1" smtClean="0">
                <a:solidFill>
                  <a:srgbClr val="0000FF"/>
                </a:solidFill>
              </a:rPr>
              <a:t>B.Raydo</a:t>
            </a:r>
            <a:r>
              <a:rPr lang="en-US" dirty="0" smtClean="0">
                <a:solidFill>
                  <a:srgbClr val="0000FF"/>
                </a:solidFill>
              </a:rPr>
              <a:t>)</a:t>
            </a:r>
            <a:endParaRPr lang="en-US" dirty="0">
              <a:solidFill>
                <a:srgbClr val="0000FF"/>
              </a:solidFill>
            </a:endParaRPr>
          </a:p>
        </p:txBody>
      </p:sp>
    </p:spTree>
    <p:extLst>
      <p:ext uri="{BB962C8B-B14F-4D97-AF65-F5344CB8AC3E}">
        <p14:creationId xmlns:p14="http://schemas.microsoft.com/office/powerpoint/2010/main" val="292988547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extLst>
              <a:ext uri="{28A0092B-C50C-407E-A947-70E740481C1C}">
                <a14:useLocalDpi xmlns:a14="http://schemas.microsoft.com/office/drawing/2010/main" val="0"/>
              </a:ext>
            </a:extLst>
          </a:blip>
          <a:srcRect l="12794" t="11464" r="13896"/>
          <a:stretch>
            <a:fillRect/>
          </a:stretch>
        </p:blipFill>
        <p:spPr bwMode="auto">
          <a:xfrm>
            <a:off x="1697761" y="1493438"/>
            <a:ext cx="4933440" cy="3649343"/>
          </a:xfrm>
          <a:prstGeom prst="rect">
            <a:avLst/>
          </a:prstGeom>
          <a:noFill/>
          <a:ln>
            <a:noFill/>
          </a:ln>
          <a:effectLst/>
          <a:extLst>
            <a:ext uri="{909E8E84-426E-40dd-AFC4-6F175D3DCCD1}">
              <a14:hiddenFill xmlns:a14="http://schemas.microsoft.com/office/drawing/2010/main">
                <a:blipFill dpi="0" rotWithShape="0">
                  <a:blip/>
                  <a:srcRect l="12794" t="11464" r="13896"/>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l="13474" t="10252" r="13216" b="35706"/>
          <a:stretch>
            <a:fillRect/>
          </a:stretch>
        </p:blipFill>
        <p:spPr bwMode="auto">
          <a:xfrm>
            <a:off x="0" y="5226310"/>
            <a:ext cx="4828320" cy="1631691"/>
          </a:xfrm>
          <a:prstGeom prst="rect">
            <a:avLst/>
          </a:prstGeom>
          <a:noFill/>
          <a:ln>
            <a:noFill/>
          </a:ln>
          <a:effectLst/>
          <a:extLst>
            <a:ext uri="{909E8E84-426E-40dd-AFC4-6F175D3DCCD1}">
              <a14:hiddenFill xmlns:a14="http://schemas.microsoft.com/office/drawing/2010/main">
                <a:blipFill dpi="0" rotWithShape="0">
                  <a:blip/>
                  <a:srcRect l="13474" t="10252" r="13216" b="35706"/>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l="13474" t="38701" r="13216"/>
          <a:stretch>
            <a:fillRect/>
          </a:stretch>
        </p:blipFill>
        <p:spPr bwMode="auto">
          <a:xfrm>
            <a:off x="4811040" y="5069333"/>
            <a:ext cx="4312800" cy="1823231"/>
          </a:xfrm>
          <a:prstGeom prst="rect">
            <a:avLst/>
          </a:prstGeom>
          <a:noFill/>
          <a:ln>
            <a:noFill/>
          </a:ln>
          <a:effectLst/>
          <a:extLst>
            <a:ext uri="{909E8E84-426E-40dd-AFC4-6F175D3DCCD1}">
              <a14:hiddenFill xmlns:a14="http://schemas.microsoft.com/office/drawing/2010/main">
                <a:blipFill dpi="0" rotWithShape="0">
                  <a:blip/>
                  <a:srcRect l="13474" t="38701" r="13216"/>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48" name="Rectangle 4"/>
          <p:cNvSpPr>
            <a:spLocks noGrp="1" noChangeArrowheads="1"/>
          </p:cNvSpPr>
          <p:nvPr>
            <p:ph type="title"/>
          </p:nvPr>
        </p:nvSpPr>
        <p:spPr>
          <a:xfrm>
            <a:off x="457920" y="273629"/>
            <a:ext cx="8228160" cy="1144921"/>
          </a:xfrm>
          <a:ln/>
        </p:spPr>
        <p:txBody>
          <a:bodyPr tIns="35482"/>
          <a:lstStyle/>
          <a:p>
            <a:pP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t>DC Noise (S5R2) @ 30mV</a:t>
            </a:r>
            <a:br>
              <a:rPr lang="en-US"/>
            </a:br>
            <a:r>
              <a:rPr lang="en-US" sz="2400" b="1"/>
              <a:t>Before &amp; after Torus turbo pump Moved</a:t>
            </a:r>
          </a:p>
        </p:txBody>
      </p:sp>
      <p:sp>
        <p:nvSpPr>
          <p:cNvPr id="6149" name="Text Box 5"/>
          <p:cNvSpPr txBox="1">
            <a:spLocks noChangeArrowheads="1"/>
          </p:cNvSpPr>
          <p:nvPr/>
        </p:nvSpPr>
        <p:spPr bwMode="auto">
          <a:xfrm>
            <a:off x="83520" y="1841954"/>
            <a:ext cx="1614240" cy="10109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55335" rIns="81639" bIns="40820"/>
          <a:lstStyle>
            <a:lvl1pPr>
              <a:tabLst>
                <a:tab pos="457200" algn="l"/>
                <a:tab pos="914400" algn="l"/>
                <a:tab pos="1371600" algn="l"/>
              </a:tabLst>
              <a:defRPr>
                <a:solidFill>
                  <a:srgbClr val="000000"/>
                </a:solidFill>
                <a:latin typeface="Arial" charset="0"/>
                <a:ea typeface="ＭＳ Ｐゴシック" charset="0"/>
                <a:cs typeface="WenQuanYi Zen Hei Sharp" charset="0"/>
              </a:defRPr>
            </a:lvl1pPr>
            <a:lvl2pPr>
              <a:tabLst>
                <a:tab pos="457200" algn="l"/>
                <a:tab pos="914400" algn="l"/>
                <a:tab pos="1371600" algn="l"/>
              </a:tabLst>
              <a:defRPr>
                <a:solidFill>
                  <a:srgbClr val="000000"/>
                </a:solidFill>
                <a:latin typeface="Arial" charset="0"/>
                <a:ea typeface="ＭＳ Ｐゴシック" charset="0"/>
                <a:cs typeface="WenQuanYi Zen Hei Sharp" charset="0"/>
              </a:defRPr>
            </a:lvl2pPr>
            <a:lvl3pPr>
              <a:tabLst>
                <a:tab pos="457200" algn="l"/>
                <a:tab pos="914400" algn="l"/>
                <a:tab pos="1371600" algn="l"/>
              </a:tabLst>
              <a:defRPr>
                <a:solidFill>
                  <a:srgbClr val="000000"/>
                </a:solidFill>
                <a:latin typeface="Arial" charset="0"/>
                <a:ea typeface="ＭＳ Ｐゴシック" charset="0"/>
                <a:cs typeface="WenQuanYi Zen Hei Sharp" charset="0"/>
              </a:defRPr>
            </a:lvl3pPr>
            <a:lvl4pPr>
              <a:tabLst>
                <a:tab pos="457200" algn="l"/>
                <a:tab pos="914400" algn="l"/>
                <a:tab pos="1371600" algn="l"/>
              </a:tabLst>
              <a:defRPr>
                <a:solidFill>
                  <a:srgbClr val="000000"/>
                </a:solidFill>
                <a:latin typeface="Arial" charset="0"/>
                <a:ea typeface="ＭＳ Ｐゴシック" charset="0"/>
                <a:cs typeface="WenQuanYi Zen Hei Sharp" charset="0"/>
              </a:defRPr>
            </a:lvl4pPr>
            <a:lvl5pPr>
              <a:tabLst>
                <a:tab pos="457200" algn="l"/>
                <a:tab pos="914400" algn="l"/>
                <a:tab pos="1371600" algn="l"/>
              </a:tabLst>
              <a:defRPr>
                <a:solidFill>
                  <a:srgbClr val="000000"/>
                </a:solidFill>
                <a:latin typeface="Arial" charset="0"/>
                <a:ea typeface="ＭＳ Ｐゴシック" charset="0"/>
                <a:cs typeface="WenQuanYi Zen Hei Sharp"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Lst>
              <a:defRPr>
                <a:solidFill>
                  <a:srgbClr val="000000"/>
                </a:solidFill>
                <a:latin typeface="Arial" charset="0"/>
                <a:ea typeface="ＭＳ Ｐゴシック" charset="0"/>
                <a:cs typeface="WenQuanYi Zen Hei Sharp"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Lst>
              <a:defRPr>
                <a:solidFill>
                  <a:srgbClr val="000000"/>
                </a:solidFill>
                <a:latin typeface="Arial" charset="0"/>
                <a:ea typeface="ＭＳ Ｐゴシック" charset="0"/>
                <a:cs typeface="WenQuanYi Zen Hei Sharp"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Lst>
              <a:defRPr>
                <a:solidFill>
                  <a:srgbClr val="000000"/>
                </a:solidFill>
                <a:latin typeface="Arial" charset="0"/>
                <a:ea typeface="ＭＳ Ｐゴシック" charset="0"/>
                <a:cs typeface="WenQuanYi Zen Hei Sharp"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Lst>
              <a:defRPr>
                <a:solidFill>
                  <a:srgbClr val="000000"/>
                </a:solidFill>
                <a:latin typeface="Arial" charset="0"/>
                <a:ea typeface="ＭＳ Ｐゴシック" charset="0"/>
                <a:cs typeface="WenQuanYi Zen Hei Sharp" charset="0"/>
              </a:defRPr>
            </a:lvl9pPr>
          </a:lstStyle>
          <a:p>
            <a:r>
              <a:rPr lang="en-US"/>
              <a:t>Before:</a:t>
            </a:r>
          </a:p>
          <a:p>
            <a:r>
              <a:rPr lang="en-US" sz="700" b="1"/>
              <a:t>(~300MHz hit rate noise)</a:t>
            </a:r>
          </a:p>
        </p:txBody>
      </p:sp>
      <p:sp>
        <p:nvSpPr>
          <p:cNvPr id="6150" name="Text Box 6"/>
          <p:cNvSpPr txBox="1">
            <a:spLocks noChangeArrowheads="1"/>
          </p:cNvSpPr>
          <p:nvPr/>
        </p:nvSpPr>
        <p:spPr bwMode="auto">
          <a:xfrm>
            <a:off x="7548480" y="1834753"/>
            <a:ext cx="1493280" cy="5717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55335" rIns="81639" bIns="40820"/>
          <a:lstStyle>
            <a:lvl1pPr>
              <a:tabLst>
                <a:tab pos="457200" algn="l"/>
                <a:tab pos="914400" algn="l"/>
                <a:tab pos="1371600" algn="l"/>
              </a:tabLst>
              <a:defRPr>
                <a:solidFill>
                  <a:srgbClr val="000000"/>
                </a:solidFill>
                <a:latin typeface="Arial" charset="0"/>
                <a:ea typeface="ＭＳ Ｐゴシック" charset="0"/>
                <a:cs typeface="WenQuanYi Zen Hei Sharp" charset="0"/>
              </a:defRPr>
            </a:lvl1pPr>
            <a:lvl2pPr>
              <a:tabLst>
                <a:tab pos="457200" algn="l"/>
                <a:tab pos="914400" algn="l"/>
                <a:tab pos="1371600" algn="l"/>
              </a:tabLst>
              <a:defRPr>
                <a:solidFill>
                  <a:srgbClr val="000000"/>
                </a:solidFill>
                <a:latin typeface="Arial" charset="0"/>
                <a:ea typeface="ＭＳ Ｐゴシック" charset="0"/>
                <a:cs typeface="WenQuanYi Zen Hei Sharp" charset="0"/>
              </a:defRPr>
            </a:lvl2pPr>
            <a:lvl3pPr>
              <a:tabLst>
                <a:tab pos="457200" algn="l"/>
                <a:tab pos="914400" algn="l"/>
                <a:tab pos="1371600" algn="l"/>
              </a:tabLst>
              <a:defRPr>
                <a:solidFill>
                  <a:srgbClr val="000000"/>
                </a:solidFill>
                <a:latin typeface="Arial" charset="0"/>
                <a:ea typeface="ＭＳ Ｐゴシック" charset="0"/>
                <a:cs typeface="WenQuanYi Zen Hei Sharp" charset="0"/>
              </a:defRPr>
            </a:lvl3pPr>
            <a:lvl4pPr>
              <a:tabLst>
                <a:tab pos="457200" algn="l"/>
                <a:tab pos="914400" algn="l"/>
                <a:tab pos="1371600" algn="l"/>
              </a:tabLst>
              <a:defRPr>
                <a:solidFill>
                  <a:srgbClr val="000000"/>
                </a:solidFill>
                <a:latin typeface="Arial" charset="0"/>
                <a:ea typeface="ＭＳ Ｐゴシック" charset="0"/>
                <a:cs typeface="WenQuanYi Zen Hei Sharp" charset="0"/>
              </a:defRPr>
            </a:lvl4pPr>
            <a:lvl5pPr>
              <a:tabLst>
                <a:tab pos="457200" algn="l"/>
                <a:tab pos="914400" algn="l"/>
                <a:tab pos="1371600" algn="l"/>
              </a:tabLst>
              <a:defRPr>
                <a:solidFill>
                  <a:srgbClr val="000000"/>
                </a:solidFill>
                <a:latin typeface="Arial" charset="0"/>
                <a:ea typeface="ＭＳ Ｐゴシック" charset="0"/>
                <a:cs typeface="WenQuanYi Zen Hei Sharp"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Lst>
              <a:defRPr>
                <a:solidFill>
                  <a:srgbClr val="000000"/>
                </a:solidFill>
                <a:latin typeface="Arial" charset="0"/>
                <a:ea typeface="ＭＳ Ｐゴシック" charset="0"/>
                <a:cs typeface="WenQuanYi Zen Hei Sharp"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Lst>
              <a:defRPr>
                <a:solidFill>
                  <a:srgbClr val="000000"/>
                </a:solidFill>
                <a:latin typeface="Arial" charset="0"/>
                <a:ea typeface="ＭＳ Ｐゴシック" charset="0"/>
                <a:cs typeface="WenQuanYi Zen Hei Sharp"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Lst>
              <a:defRPr>
                <a:solidFill>
                  <a:srgbClr val="000000"/>
                </a:solidFill>
                <a:latin typeface="Arial" charset="0"/>
                <a:ea typeface="ＭＳ Ｐゴシック" charset="0"/>
                <a:cs typeface="WenQuanYi Zen Hei Sharp"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Lst>
              <a:defRPr>
                <a:solidFill>
                  <a:srgbClr val="000000"/>
                </a:solidFill>
                <a:latin typeface="Arial" charset="0"/>
                <a:ea typeface="ＭＳ Ｐゴシック" charset="0"/>
                <a:cs typeface="WenQuanYi Zen Hei Sharp" charset="0"/>
              </a:defRPr>
            </a:lvl9pPr>
          </a:lstStyle>
          <a:p>
            <a:r>
              <a:rPr lang="en-US"/>
              <a:t>After:</a:t>
            </a:r>
          </a:p>
          <a:p>
            <a:r>
              <a:rPr lang="en-US" sz="900" b="1"/>
              <a:t>(&lt;2MHz hit rate noise)</a:t>
            </a:r>
          </a:p>
        </p:txBody>
      </p:sp>
      <p:cxnSp>
        <p:nvCxnSpPr>
          <p:cNvPr id="6151" name="AutoShape 7"/>
          <p:cNvCxnSpPr>
            <a:cxnSpLocks noChangeShapeType="1"/>
            <a:stCxn id="6145" idx="3"/>
            <a:endCxn id="6145" idx="3"/>
          </p:cNvCxnSpPr>
          <p:nvPr/>
        </p:nvCxnSpPr>
        <p:spPr bwMode="auto">
          <a:xfrm>
            <a:off x="6631201" y="3318108"/>
            <a:ext cx="1440" cy="1441"/>
          </a:xfrm>
          <a:prstGeom prst="curvedConnector3">
            <a:avLst>
              <a:gd name="adj1" fmla="val 50000"/>
            </a:avLst>
          </a:pr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6152" name="Rectangle 8"/>
          <p:cNvSpPr>
            <a:spLocks noChangeArrowheads="1"/>
          </p:cNvSpPr>
          <p:nvPr/>
        </p:nvSpPr>
        <p:spPr bwMode="auto">
          <a:xfrm>
            <a:off x="83520" y="1824672"/>
            <a:ext cx="4893120" cy="4977163"/>
          </a:xfrm>
          <a:prstGeom prst="rect">
            <a:avLst/>
          </a:prstGeom>
          <a:noFill/>
          <a:ln w="38160" cap="flat">
            <a:solidFill>
              <a:srgbClr val="FF333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6153" name="Rectangle 9"/>
          <p:cNvSpPr>
            <a:spLocks noChangeArrowheads="1"/>
          </p:cNvSpPr>
          <p:nvPr/>
        </p:nvSpPr>
        <p:spPr bwMode="auto">
          <a:xfrm>
            <a:off x="4976640" y="1824672"/>
            <a:ext cx="4063680" cy="4977163"/>
          </a:xfrm>
          <a:prstGeom prst="rect">
            <a:avLst/>
          </a:prstGeom>
          <a:noFill/>
          <a:ln w="38160" cap="flat">
            <a:solidFill>
              <a:srgbClr val="FF333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6154" name="Text Box 10"/>
          <p:cNvSpPr txBox="1">
            <a:spLocks noChangeArrowheads="1"/>
          </p:cNvSpPr>
          <p:nvPr/>
        </p:nvSpPr>
        <p:spPr bwMode="auto">
          <a:xfrm>
            <a:off x="83520" y="1843394"/>
            <a:ext cx="1614240" cy="10109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55335" rIns="81639" bIns="40820"/>
          <a:lstStyle>
            <a:lvl1pPr>
              <a:tabLst>
                <a:tab pos="457200" algn="l"/>
                <a:tab pos="914400" algn="l"/>
                <a:tab pos="1371600" algn="l"/>
              </a:tabLst>
              <a:defRPr>
                <a:solidFill>
                  <a:srgbClr val="000000"/>
                </a:solidFill>
                <a:latin typeface="Arial" charset="0"/>
                <a:ea typeface="ＭＳ Ｐゴシック" charset="0"/>
                <a:cs typeface="WenQuanYi Zen Hei Sharp" charset="0"/>
              </a:defRPr>
            </a:lvl1pPr>
            <a:lvl2pPr>
              <a:tabLst>
                <a:tab pos="457200" algn="l"/>
                <a:tab pos="914400" algn="l"/>
                <a:tab pos="1371600" algn="l"/>
              </a:tabLst>
              <a:defRPr>
                <a:solidFill>
                  <a:srgbClr val="000000"/>
                </a:solidFill>
                <a:latin typeface="Arial" charset="0"/>
                <a:ea typeface="ＭＳ Ｐゴシック" charset="0"/>
                <a:cs typeface="WenQuanYi Zen Hei Sharp" charset="0"/>
              </a:defRPr>
            </a:lvl2pPr>
            <a:lvl3pPr>
              <a:tabLst>
                <a:tab pos="457200" algn="l"/>
                <a:tab pos="914400" algn="l"/>
                <a:tab pos="1371600" algn="l"/>
              </a:tabLst>
              <a:defRPr>
                <a:solidFill>
                  <a:srgbClr val="000000"/>
                </a:solidFill>
                <a:latin typeface="Arial" charset="0"/>
                <a:ea typeface="ＭＳ Ｐゴシック" charset="0"/>
                <a:cs typeface="WenQuanYi Zen Hei Sharp" charset="0"/>
              </a:defRPr>
            </a:lvl3pPr>
            <a:lvl4pPr>
              <a:tabLst>
                <a:tab pos="457200" algn="l"/>
                <a:tab pos="914400" algn="l"/>
                <a:tab pos="1371600" algn="l"/>
              </a:tabLst>
              <a:defRPr>
                <a:solidFill>
                  <a:srgbClr val="000000"/>
                </a:solidFill>
                <a:latin typeface="Arial" charset="0"/>
                <a:ea typeface="ＭＳ Ｐゴシック" charset="0"/>
                <a:cs typeface="WenQuanYi Zen Hei Sharp" charset="0"/>
              </a:defRPr>
            </a:lvl4pPr>
            <a:lvl5pPr>
              <a:tabLst>
                <a:tab pos="457200" algn="l"/>
                <a:tab pos="914400" algn="l"/>
                <a:tab pos="1371600" algn="l"/>
              </a:tabLst>
              <a:defRPr>
                <a:solidFill>
                  <a:srgbClr val="000000"/>
                </a:solidFill>
                <a:latin typeface="Arial" charset="0"/>
                <a:ea typeface="ＭＳ Ｐゴシック" charset="0"/>
                <a:cs typeface="WenQuanYi Zen Hei Sharp"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Lst>
              <a:defRPr>
                <a:solidFill>
                  <a:srgbClr val="000000"/>
                </a:solidFill>
                <a:latin typeface="Arial" charset="0"/>
                <a:ea typeface="ＭＳ Ｐゴシック" charset="0"/>
                <a:cs typeface="WenQuanYi Zen Hei Sharp"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Lst>
              <a:defRPr>
                <a:solidFill>
                  <a:srgbClr val="000000"/>
                </a:solidFill>
                <a:latin typeface="Arial" charset="0"/>
                <a:ea typeface="ＭＳ Ｐゴシック" charset="0"/>
                <a:cs typeface="WenQuanYi Zen Hei Sharp"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Lst>
              <a:defRPr>
                <a:solidFill>
                  <a:srgbClr val="000000"/>
                </a:solidFill>
                <a:latin typeface="Arial" charset="0"/>
                <a:ea typeface="ＭＳ Ｐゴシック" charset="0"/>
                <a:cs typeface="WenQuanYi Zen Hei Sharp"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Lst>
              <a:defRPr>
                <a:solidFill>
                  <a:srgbClr val="000000"/>
                </a:solidFill>
                <a:latin typeface="Arial" charset="0"/>
                <a:ea typeface="ＭＳ Ｐゴシック" charset="0"/>
                <a:cs typeface="WenQuanYi Zen Hei Sharp" charset="0"/>
              </a:defRPr>
            </a:lvl9pPr>
          </a:lstStyle>
          <a:p>
            <a:r>
              <a:rPr lang="en-US"/>
              <a:t>Before:</a:t>
            </a:r>
          </a:p>
          <a:p>
            <a:r>
              <a:rPr lang="en-US" sz="700" b="1"/>
              <a:t>(~300MHz hit rate noise)</a:t>
            </a:r>
          </a:p>
        </p:txBody>
      </p:sp>
      <p:sp>
        <p:nvSpPr>
          <p:cNvPr id="12" name="TextBox 11"/>
          <p:cNvSpPr txBox="1"/>
          <p:nvPr/>
        </p:nvSpPr>
        <p:spPr>
          <a:xfrm>
            <a:off x="6872825" y="0"/>
            <a:ext cx="2271175" cy="461665"/>
          </a:xfrm>
          <a:prstGeom prst="rect">
            <a:avLst/>
          </a:prstGeom>
          <a:noFill/>
        </p:spPr>
        <p:txBody>
          <a:bodyPr wrap="none" rtlCol="0">
            <a:spAutoFit/>
          </a:bodyPr>
          <a:lstStyle/>
          <a:p>
            <a:r>
              <a:rPr lang="en-US" dirty="0">
                <a:solidFill>
                  <a:srgbClr val="0000FF"/>
                </a:solidFill>
              </a:rPr>
              <a:t>(</a:t>
            </a:r>
            <a:r>
              <a:rPr lang="en-US" dirty="0" smtClean="0">
                <a:solidFill>
                  <a:srgbClr val="0000FF"/>
                </a:solidFill>
              </a:rPr>
              <a:t>from </a:t>
            </a:r>
            <a:r>
              <a:rPr lang="en-US" dirty="0" err="1" smtClean="0">
                <a:solidFill>
                  <a:srgbClr val="0000FF"/>
                </a:solidFill>
              </a:rPr>
              <a:t>B.Raydo</a:t>
            </a:r>
            <a:r>
              <a:rPr lang="en-US" dirty="0" smtClean="0">
                <a:solidFill>
                  <a:srgbClr val="0000FF"/>
                </a:solidFill>
              </a:rPr>
              <a:t>)</a:t>
            </a:r>
            <a:endParaRPr lang="en-US" dirty="0">
              <a:solidFill>
                <a:srgbClr val="0000FF"/>
              </a:solidFill>
            </a:endParaRPr>
          </a:p>
        </p:txBody>
      </p:sp>
    </p:spTree>
    <p:extLst>
      <p:ext uri="{BB962C8B-B14F-4D97-AF65-F5344CB8AC3E}">
        <p14:creationId xmlns:p14="http://schemas.microsoft.com/office/powerpoint/2010/main" val="110920493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5221"/>
            <a:ext cx="9142560" cy="514277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70" name="Rectangle 2"/>
          <p:cNvSpPr>
            <a:spLocks noGrp="1" noChangeArrowheads="1"/>
          </p:cNvSpPr>
          <p:nvPr>
            <p:ph type="title"/>
          </p:nvPr>
        </p:nvSpPr>
        <p:spPr>
          <a:xfrm>
            <a:off x="456481" y="273629"/>
            <a:ext cx="8228160" cy="1144921"/>
          </a:xfrm>
          <a:ln/>
        </p:spPr>
        <p:txBody>
          <a:bodyPr tIns="35482"/>
          <a:lstStyle/>
          <a:p>
            <a:pP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dirty="0"/>
              <a:t>DC Noise @ 30mV</a:t>
            </a:r>
            <a:br>
              <a:rPr lang="en-US" dirty="0"/>
            </a:br>
            <a:r>
              <a:rPr lang="en-US" sz="2400" b="1" dirty="0"/>
              <a:t>only S5R2 DCRB modified for noise improvement</a:t>
            </a:r>
          </a:p>
        </p:txBody>
      </p:sp>
      <p:sp>
        <p:nvSpPr>
          <p:cNvPr id="4" name="TextBox 3"/>
          <p:cNvSpPr txBox="1"/>
          <p:nvPr/>
        </p:nvSpPr>
        <p:spPr>
          <a:xfrm>
            <a:off x="6858000" y="76200"/>
            <a:ext cx="2271175" cy="461665"/>
          </a:xfrm>
          <a:prstGeom prst="rect">
            <a:avLst/>
          </a:prstGeom>
          <a:noFill/>
        </p:spPr>
        <p:txBody>
          <a:bodyPr wrap="none" rtlCol="0">
            <a:spAutoFit/>
          </a:bodyPr>
          <a:lstStyle/>
          <a:p>
            <a:r>
              <a:rPr lang="en-US" dirty="0">
                <a:solidFill>
                  <a:srgbClr val="0000FF"/>
                </a:solidFill>
              </a:rPr>
              <a:t>(</a:t>
            </a:r>
            <a:r>
              <a:rPr lang="en-US" dirty="0" smtClean="0">
                <a:solidFill>
                  <a:srgbClr val="0000FF"/>
                </a:solidFill>
              </a:rPr>
              <a:t>from </a:t>
            </a:r>
            <a:r>
              <a:rPr lang="en-US" dirty="0" err="1" smtClean="0">
                <a:solidFill>
                  <a:srgbClr val="0000FF"/>
                </a:solidFill>
              </a:rPr>
              <a:t>B.Raydo</a:t>
            </a:r>
            <a:r>
              <a:rPr lang="en-US" dirty="0" smtClean="0">
                <a:solidFill>
                  <a:srgbClr val="0000FF"/>
                </a:solidFill>
              </a:rPr>
              <a:t>)</a:t>
            </a:r>
            <a:endParaRPr lang="en-US" dirty="0">
              <a:solidFill>
                <a:srgbClr val="0000FF"/>
              </a:solidFill>
            </a:endParaRPr>
          </a:p>
        </p:txBody>
      </p:sp>
    </p:spTree>
    <p:extLst>
      <p:ext uri="{BB962C8B-B14F-4D97-AF65-F5344CB8AC3E}">
        <p14:creationId xmlns:p14="http://schemas.microsoft.com/office/powerpoint/2010/main" val="299433499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457920" y="273629"/>
            <a:ext cx="8228160" cy="1144921"/>
          </a:xfrm>
          <a:ln/>
        </p:spPr>
        <p:txBody>
          <a:bodyPr tIns="35482"/>
          <a:lstStyle/>
          <a:p>
            <a:pP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t>DC Noise @ 45mV</a:t>
            </a:r>
            <a:br>
              <a:rPr lang="en-US"/>
            </a:br>
            <a:r>
              <a:rPr lang="en-US" sz="2400" b="1"/>
              <a:t>expected R2 noise when all DCRB are modified</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5221"/>
            <a:ext cx="9142560" cy="514277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TextBox 3"/>
          <p:cNvSpPr txBox="1"/>
          <p:nvPr/>
        </p:nvSpPr>
        <p:spPr>
          <a:xfrm>
            <a:off x="6858000" y="76200"/>
            <a:ext cx="2271175" cy="461665"/>
          </a:xfrm>
          <a:prstGeom prst="rect">
            <a:avLst/>
          </a:prstGeom>
          <a:noFill/>
        </p:spPr>
        <p:txBody>
          <a:bodyPr wrap="none" rtlCol="0">
            <a:spAutoFit/>
          </a:bodyPr>
          <a:lstStyle/>
          <a:p>
            <a:r>
              <a:rPr lang="en-US" dirty="0">
                <a:solidFill>
                  <a:srgbClr val="0000FF"/>
                </a:solidFill>
              </a:rPr>
              <a:t>(</a:t>
            </a:r>
            <a:r>
              <a:rPr lang="en-US" dirty="0" smtClean="0">
                <a:solidFill>
                  <a:srgbClr val="0000FF"/>
                </a:solidFill>
              </a:rPr>
              <a:t>from </a:t>
            </a:r>
            <a:r>
              <a:rPr lang="en-US" dirty="0" err="1" smtClean="0">
                <a:solidFill>
                  <a:srgbClr val="0000FF"/>
                </a:solidFill>
              </a:rPr>
              <a:t>B.Raydo</a:t>
            </a:r>
            <a:r>
              <a:rPr lang="en-US" dirty="0" smtClean="0">
                <a:solidFill>
                  <a:srgbClr val="0000FF"/>
                </a:solidFill>
              </a:rPr>
              <a:t>)</a:t>
            </a:r>
            <a:endParaRPr lang="en-US" dirty="0">
              <a:solidFill>
                <a:srgbClr val="0000FF"/>
              </a:solidFill>
            </a:endParaRPr>
          </a:p>
        </p:txBody>
      </p:sp>
    </p:spTree>
    <p:extLst>
      <p:ext uri="{BB962C8B-B14F-4D97-AF65-F5344CB8AC3E}">
        <p14:creationId xmlns:p14="http://schemas.microsoft.com/office/powerpoint/2010/main" val="208504722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5"/>
          <p:cNvSpPr txBox="1">
            <a:spLocks noChangeArrowheads="1"/>
          </p:cNvSpPr>
          <p:nvPr/>
        </p:nvSpPr>
        <p:spPr bwMode="auto">
          <a:xfrm>
            <a:off x="2514600" y="0"/>
            <a:ext cx="4306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solidFill>
                  <a:srgbClr val="0000FF"/>
                </a:solidFill>
              </a:rPr>
              <a:t>CLAS12 Trigger System Logic</a:t>
            </a:r>
            <a:endParaRPr lang="en-US" dirty="0"/>
          </a:p>
        </p:txBody>
      </p:sp>
      <p:pic>
        <p:nvPicPr>
          <p:cNvPr id="18434" name="Picture 1" descr="CLAS12_TRIGGER_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33400"/>
            <a:ext cx="7754938"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9A210C3A-EEB5-8C44-BB2E-7B0C9055FE07}" type="slidenum">
              <a:rPr lang="en-US" smtClean="0"/>
              <a:pPr>
                <a:defRPr/>
              </a:pPr>
              <a:t>9</a:t>
            </a:fld>
            <a:endParaRPr lang="en-US"/>
          </a:p>
        </p:txBody>
      </p:sp>
      <p:sp>
        <p:nvSpPr>
          <p:cNvPr id="3" name="Rectangle 2"/>
          <p:cNvSpPr/>
          <p:nvPr/>
        </p:nvSpPr>
        <p:spPr bwMode="auto">
          <a:xfrm>
            <a:off x="1066800" y="457200"/>
            <a:ext cx="7010400" cy="1066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 name="Rectangle 5"/>
          <p:cNvSpPr/>
          <p:nvPr/>
        </p:nvSpPr>
        <p:spPr bwMode="auto">
          <a:xfrm>
            <a:off x="4876800" y="3505200"/>
            <a:ext cx="1981200" cy="762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7" name="Rectangle 6"/>
          <p:cNvSpPr/>
          <p:nvPr/>
        </p:nvSpPr>
        <p:spPr bwMode="auto">
          <a:xfrm>
            <a:off x="7239000" y="3124200"/>
            <a:ext cx="685800" cy="1447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8" name="Rectangle 7"/>
          <p:cNvSpPr/>
          <p:nvPr/>
        </p:nvSpPr>
        <p:spPr bwMode="auto">
          <a:xfrm>
            <a:off x="2514600" y="2819400"/>
            <a:ext cx="4800600" cy="609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 name="Rectangle 8"/>
          <p:cNvSpPr/>
          <p:nvPr/>
        </p:nvSpPr>
        <p:spPr bwMode="auto">
          <a:xfrm>
            <a:off x="1143000" y="6248400"/>
            <a:ext cx="6934200" cy="609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0" name="Rectangle 9"/>
          <p:cNvSpPr/>
          <p:nvPr/>
        </p:nvSpPr>
        <p:spPr bwMode="auto">
          <a:xfrm>
            <a:off x="609600" y="3200400"/>
            <a:ext cx="1828800" cy="609600"/>
          </a:xfrm>
          <a:prstGeom prst="rect">
            <a:avLst/>
          </a:prstGeom>
          <a:noFill/>
          <a:ln w="381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 name="Rectangle 10"/>
          <p:cNvSpPr/>
          <p:nvPr/>
        </p:nvSpPr>
        <p:spPr bwMode="auto">
          <a:xfrm>
            <a:off x="1905000" y="5181600"/>
            <a:ext cx="685800" cy="16764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2" name="Rectangle 11"/>
          <p:cNvSpPr/>
          <p:nvPr/>
        </p:nvSpPr>
        <p:spPr bwMode="auto">
          <a:xfrm>
            <a:off x="1066800" y="1600200"/>
            <a:ext cx="7010400" cy="685800"/>
          </a:xfrm>
          <a:prstGeom prst="rect">
            <a:avLst/>
          </a:prstGeom>
          <a:noFill/>
          <a:ln w="38100" cap="flat" cmpd="sng" algn="ctr">
            <a:solidFill>
              <a:srgbClr val="FF66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3" name="Rectangle 12"/>
          <p:cNvSpPr/>
          <p:nvPr/>
        </p:nvSpPr>
        <p:spPr bwMode="auto">
          <a:xfrm>
            <a:off x="1143000" y="5181600"/>
            <a:ext cx="6934200" cy="990600"/>
          </a:xfrm>
          <a:prstGeom prst="rect">
            <a:avLst/>
          </a:prstGeom>
          <a:noFill/>
          <a:ln w="38100" cap="flat" cmpd="sng" algn="ctr">
            <a:solidFill>
              <a:srgbClr val="FF66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4" name="Rectangle 13"/>
          <p:cNvSpPr/>
          <p:nvPr/>
        </p:nvSpPr>
        <p:spPr bwMode="auto">
          <a:xfrm>
            <a:off x="609600" y="3962400"/>
            <a:ext cx="1828800" cy="685800"/>
          </a:xfrm>
          <a:prstGeom prst="rect">
            <a:avLst/>
          </a:prstGeom>
          <a:noFill/>
          <a:ln w="38100" cap="flat" cmpd="sng" algn="ctr">
            <a:solidFill>
              <a:srgbClr val="FF66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 name="TextBox 3"/>
          <p:cNvSpPr txBox="1"/>
          <p:nvPr/>
        </p:nvSpPr>
        <p:spPr>
          <a:xfrm>
            <a:off x="762000" y="4114800"/>
            <a:ext cx="1488208" cy="338554"/>
          </a:xfrm>
          <a:prstGeom prst="rect">
            <a:avLst/>
          </a:prstGeom>
          <a:noFill/>
        </p:spPr>
        <p:txBody>
          <a:bodyPr wrap="none" rtlCol="0">
            <a:spAutoFit/>
          </a:bodyPr>
          <a:lstStyle/>
          <a:p>
            <a:r>
              <a:rPr lang="en-US" sz="1600" dirty="0" smtClean="0"/>
              <a:t>VTP for FT (3)</a:t>
            </a:r>
            <a:endParaRPr lang="en-US" sz="1600" dirty="0"/>
          </a:p>
        </p:txBody>
      </p:sp>
    </p:spTree>
    <p:extLst>
      <p:ext uri="{BB962C8B-B14F-4D97-AF65-F5344CB8AC3E}">
        <p14:creationId xmlns:p14="http://schemas.microsoft.com/office/powerpoint/2010/main" val="122309490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28594</TotalTime>
  <Words>4835</Words>
  <Application>Microsoft Macintosh PowerPoint</Application>
  <PresentationFormat>On-screen Show (4:3)</PresentationFormat>
  <Paragraphs>202</Paragraphs>
  <Slides>21</Slides>
  <Notes>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Blank Presentation</vt:lpstr>
      <vt:lpstr>CLAS12 DAQ/Trigger/Online Status</vt:lpstr>
      <vt:lpstr>PowerPoint Presentation</vt:lpstr>
      <vt:lpstr>CLAS12 DAQ Status</vt:lpstr>
      <vt:lpstr>PowerPoint Presentation</vt:lpstr>
      <vt:lpstr>DC Noise Work</vt:lpstr>
      <vt:lpstr>DC Noise (S5R2) @ 30mV Before &amp; after Torus turbo pump Moved</vt:lpstr>
      <vt:lpstr>DC Noise @ 30mV only S5R2 DCRB modified for noise improvement</vt:lpstr>
      <vt:lpstr>DC Noise @ 45mV expected R2 noise when all DCRB are modified</vt:lpstr>
      <vt:lpstr>PowerPoint Presentation</vt:lpstr>
      <vt:lpstr>DC Trigger: Segment Finder, 4 hits minimum</vt:lpstr>
      <vt:lpstr>PowerPoint Presentation</vt:lpstr>
      <vt:lpstr>PowerPoint Presentation</vt:lpstr>
      <vt:lpstr>CLAS12 Trigger Status</vt:lpstr>
      <vt:lpstr>Online Status</vt:lpstr>
      <vt:lpstr>RCDB (Run Conditions Data Base)</vt:lpstr>
      <vt:lpstr>RCDB – cpp example</vt:lpstr>
      <vt:lpstr>PowerPoint Presentation</vt:lpstr>
      <vt:lpstr>PowerPoint Presentation</vt:lpstr>
      <vt:lpstr>PowerPoint Presentation</vt:lpstr>
      <vt:lpstr>Messaging (ActiveMQ)</vt:lpstr>
      <vt:lpstr>Conclusion</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CLON group FY07 plan</dc:title>
  <dc:creator>Andy Kowalski</dc:creator>
  <cp:keywords/>
  <cp:lastModifiedBy>sergey</cp:lastModifiedBy>
  <cp:revision>1478</cp:revision>
  <cp:lastPrinted>2017-03-28T14:20:07Z</cp:lastPrinted>
  <dcterms:created xsi:type="dcterms:W3CDTF">2012-02-21T17:48:33Z</dcterms:created>
  <dcterms:modified xsi:type="dcterms:W3CDTF">2017-06-13T13:41:43Z</dcterms:modified>
</cp:coreProperties>
</file>