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5" r:id="rId5"/>
    <p:sldId id="264" r:id="rId6"/>
    <p:sldId id="266" r:id="rId7"/>
    <p:sldId id="269" r:id="rId8"/>
    <p:sldId id="260" r:id="rId9"/>
    <p:sldId id="270" r:id="rId10"/>
    <p:sldId id="261" r:id="rId11"/>
    <p:sldId id="262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 D. Mestayer" initials="MDM" lastIdx="0" clrIdx="0">
    <p:extLst>
      <p:ext uri="{19B8F6BF-5375-455C-9EA6-DF929625EA0E}">
        <p15:presenceInfo xmlns:p15="http://schemas.microsoft.com/office/powerpoint/2012/main" userId="Mac D. Mestay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BBDDC"/>
    <a:srgbClr val="9999FF"/>
    <a:srgbClr val="A2D29E"/>
    <a:srgbClr val="CC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6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jlabhome\home\mestayer\doc\upgrade\magfield\torus-mapping-data\sector-comparison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jlabhome\home\mestayer\doc\upgrade\magfield\torus-mapping-data\sector-comparis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jlabhome\home\mestayer\doc\upgrade\magfield\torus-mapping-data\sector-comparison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jlabhome\home\mestayer\doc\upgrade\magfield\torus-mapping-data\sector-comparison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jlabhome\home\mestayer\Copy%20of%20TORUS_Comparison_Data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jlabhome\home\mestayer\Copy%20of%20TORUS_Comparison_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By</a:t>
            </a:r>
            <a:r>
              <a:rPr lang="en-US" baseline="0"/>
              <a:t> - midplane outer - all sectors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'By-C'!$A$1</c:f>
              <c:strCache>
                <c:ptCount val="1"/>
                <c:pt idx="0">
                  <c:v>By-sec5</c:v>
                </c:pt>
              </c:strCache>
            </c:strRef>
          </c:tx>
          <c:val>
            <c:numRef>
              <c:f>'By-C'!$A$2:$A$41</c:f>
              <c:numCache>
                <c:formatCode>General</c:formatCode>
                <c:ptCount val="40"/>
                <c:pt idx="0">
                  <c:v>572.04999999999995</c:v>
                </c:pt>
                <c:pt idx="1">
                  <c:v>943.51</c:v>
                </c:pt>
                <c:pt idx="2">
                  <c:v>1529.34</c:v>
                </c:pt>
                <c:pt idx="3">
                  <c:v>2398.21</c:v>
                </c:pt>
                <c:pt idx="4">
                  <c:v>3585.35</c:v>
                </c:pt>
                <c:pt idx="5">
                  <c:v>5061.93</c:v>
                </c:pt>
                <c:pt idx="6">
                  <c:v>6730.25</c:v>
                </c:pt>
                <c:pt idx="7">
                  <c:v>8460.24</c:v>
                </c:pt>
                <c:pt idx="8">
                  <c:v>10126.27</c:v>
                </c:pt>
                <c:pt idx="9">
                  <c:v>11621.11</c:v>
                </c:pt>
                <c:pt idx="10">
                  <c:v>12869.54</c:v>
                </c:pt>
                <c:pt idx="11">
                  <c:v>13846.16</c:v>
                </c:pt>
                <c:pt idx="12">
                  <c:v>14555.01</c:v>
                </c:pt>
                <c:pt idx="13">
                  <c:v>15036.42</c:v>
                </c:pt>
                <c:pt idx="14">
                  <c:v>15347.89</c:v>
                </c:pt>
                <c:pt idx="15">
                  <c:v>15538.59</c:v>
                </c:pt>
                <c:pt idx="16">
                  <c:v>15654.06</c:v>
                </c:pt>
                <c:pt idx="17">
                  <c:v>15720.6</c:v>
                </c:pt>
                <c:pt idx="18">
                  <c:v>15759.95</c:v>
                </c:pt>
                <c:pt idx="19">
                  <c:v>15780.56</c:v>
                </c:pt>
                <c:pt idx="20">
                  <c:v>15794.7</c:v>
                </c:pt>
                <c:pt idx="21">
                  <c:v>15804.21</c:v>
                </c:pt>
                <c:pt idx="22">
                  <c:v>15808.5</c:v>
                </c:pt>
                <c:pt idx="23">
                  <c:v>15808.29</c:v>
                </c:pt>
                <c:pt idx="24">
                  <c:v>15806.77</c:v>
                </c:pt>
                <c:pt idx="25">
                  <c:v>15802.31</c:v>
                </c:pt>
                <c:pt idx="26">
                  <c:v>15793.76</c:v>
                </c:pt>
                <c:pt idx="27">
                  <c:v>15774.56</c:v>
                </c:pt>
                <c:pt idx="28">
                  <c:v>15738.49</c:v>
                </c:pt>
                <c:pt idx="29">
                  <c:v>15671.96</c:v>
                </c:pt>
                <c:pt idx="30">
                  <c:v>15553.96</c:v>
                </c:pt>
                <c:pt idx="31">
                  <c:v>15351.54</c:v>
                </c:pt>
                <c:pt idx="32">
                  <c:v>15024.67</c:v>
                </c:pt>
                <c:pt idx="33">
                  <c:v>14518.04</c:v>
                </c:pt>
                <c:pt idx="34">
                  <c:v>13778.69</c:v>
                </c:pt>
                <c:pt idx="35">
                  <c:v>12774.36</c:v>
                </c:pt>
                <c:pt idx="36">
                  <c:v>11503.94</c:v>
                </c:pt>
                <c:pt idx="37">
                  <c:v>10007.59</c:v>
                </c:pt>
                <c:pt idx="38">
                  <c:v>8364.26</c:v>
                </c:pt>
                <c:pt idx="39">
                  <c:v>6681.71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3A-4C1A-98CF-911CACBDF505}"/>
            </c:ext>
          </c:extLst>
        </c:ser>
        <c:ser>
          <c:idx val="1"/>
          <c:order val="1"/>
          <c:tx>
            <c:strRef>
              <c:f>'By-C'!$B$1</c:f>
              <c:strCache>
                <c:ptCount val="1"/>
                <c:pt idx="0">
                  <c:v>By-sec4</c:v>
                </c:pt>
              </c:strCache>
            </c:strRef>
          </c:tx>
          <c:val>
            <c:numRef>
              <c:f>'By-C'!$B$2:$B$41</c:f>
              <c:numCache>
                <c:formatCode>General</c:formatCode>
                <c:ptCount val="40"/>
                <c:pt idx="0">
                  <c:v>570.91</c:v>
                </c:pt>
                <c:pt idx="1">
                  <c:v>943.09</c:v>
                </c:pt>
                <c:pt idx="2">
                  <c:v>1531.4</c:v>
                </c:pt>
                <c:pt idx="3">
                  <c:v>2405.77</c:v>
                </c:pt>
                <c:pt idx="4">
                  <c:v>3595.5</c:v>
                </c:pt>
                <c:pt idx="5">
                  <c:v>5078.3599999999997</c:v>
                </c:pt>
                <c:pt idx="6">
                  <c:v>6750</c:v>
                </c:pt>
                <c:pt idx="7">
                  <c:v>8479</c:v>
                </c:pt>
                <c:pt idx="8">
                  <c:v>10139.93</c:v>
                </c:pt>
                <c:pt idx="9">
                  <c:v>11627.31</c:v>
                </c:pt>
                <c:pt idx="10">
                  <c:v>12869.33</c:v>
                </c:pt>
                <c:pt idx="11">
                  <c:v>13839.89</c:v>
                </c:pt>
                <c:pt idx="12">
                  <c:v>14547.55</c:v>
                </c:pt>
                <c:pt idx="13">
                  <c:v>15031.41</c:v>
                </c:pt>
                <c:pt idx="14">
                  <c:v>15345.79</c:v>
                </c:pt>
                <c:pt idx="15">
                  <c:v>15539.48</c:v>
                </c:pt>
                <c:pt idx="16">
                  <c:v>15657.2</c:v>
                </c:pt>
                <c:pt idx="17">
                  <c:v>15724.54</c:v>
                </c:pt>
                <c:pt idx="18">
                  <c:v>15764.85</c:v>
                </c:pt>
                <c:pt idx="19">
                  <c:v>15785.79</c:v>
                </c:pt>
                <c:pt idx="20">
                  <c:v>15799.54</c:v>
                </c:pt>
                <c:pt idx="21">
                  <c:v>15808.32</c:v>
                </c:pt>
                <c:pt idx="22">
                  <c:v>15815.2</c:v>
                </c:pt>
                <c:pt idx="23">
                  <c:v>15815.33</c:v>
                </c:pt>
                <c:pt idx="24">
                  <c:v>15814.7</c:v>
                </c:pt>
                <c:pt idx="25">
                  <c:v>15811.4</c:v>
                </c:pt>
                <c:pt idx="26">
                  <c:v>15804.06</c:v>
                </c:pt>
                <c:pt idx="27">
                  <c:v>15786.76</c:v>
                </c:pt>
                <c:pt idx="28">
                  <c:v>15752.48</c:v>
                </c:pt>
                <c:pt idx="29">
                  <c:v>15686.18</c:v>
                </c:pt>
                <c:pt idx="30">
                  <c:v>15567.59</c:v>
                </c:pt>
                <c:pt idx="31">
                  <c:v>15363.79</c:v>
                </c:pt>
                <c:pt idx="32">
                  <c:v>15033.15</c:v>
                </c:pt>
                <c:pt idx="33">
                  <c:v>14523.29</c:v>
                </c:pt>
                <c:pt idx="34">
                  <c:v>13780.97</c:v>
                </c:pt>
                <c:pt idx="35">
                  <c:v>12773.81</c:v>
                </c:pt>
                <c:pt idx="36">
                  <c:v>11502.31</c:v>
                </c:pt>
                <c:pt idx="37">
                  <c:v>10005.73</c:v>
                </c:pt>
                <c:pt idx="38">
                  <c:v>8365.2199999999993</c:v>
                </c:pt>
                <c:pt idx="39">
                  <c:v>6686.73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3A-4C1A-98CF-911CACBDF505}"/>
            </c:ext>
          </c:extLst>
        </c:ser>
        <c:ser>
          <c:idx val="2"/>
          <c:order val="2"/>
          <c:tx>
            <c:strRef>
              <c:f>'By-C'!$C$1</c:f>
              <c:strCache>
                <c:ptCount val="1"/>
                <c:pt idx="0">
                  <c:v>By-sec3</c:v>
                </c:pt>
              </c:strCache>
            </c:strRef>
          </c:tx>
          <c:val>
            <c:numRef>
              <c:f>'By-C'!$C$2:$C$41</c:f>
              <c:numCache>
                <c:formatCode>General</c:formatCode>
                <c:ptCount val="40"/>
                <c:pt idx="0">
                  <c:v>557.48</c:v>
                </c:pt>
                <c:pt idx="1">
                  <c:v>921.13</c:v>
                </c:pt>
                <c:pt idx="2">
                  <c:v>1497.28</c:v>
                </c:pt>
                <c:pt idx="3">
                  <c:v>2355.41</c:v>
                </c:pt>
                <c:pt idx="4">
                  <c:v>3536.81</c:v>
                </c:pt>
                <c:pt idx="5">
                  <c:v>5013.53</c:v>
                </c:pt>
                <c:pt idx="6">
                  <c:v>6692.3</c:v>
                </c:pt>
                <c:pt idx="7">
                  <c:v>8434.3799999999992</c:v>
                </c:pt>
                <c:pt idx="8">
                  <c:v>10115.06</c:v>
                </c:pt>
                <c:pt idx="9">
                  <c:v>11619.69</c:v>
                </c:pt>
                <c:pt idx="10">
                  <c:v>12881</c:v>
                </c:pt>
                <c:pt idx="11">
                  <c:v>13863.21</c:v>
                </c:pt>
                <c:pt idx="12">
                  <c:v>14580.08</c:v>
                </c:pt>
                <c:pt idx="13">
                  <c:v>15069.87</c:v>
                </c:pt>
                <c:pt idx="14">
                  <c:v>15386.46</c:v>
                </c:pt>
                <c:pt idx="15">
                  <c:v>15581.38</c:v>
                </c:pt>
                <c:pt idx="16">
                  <c:v>15699.5</c:v>
                </c:pt>
                <c:pt idx="17">
                  <c:v>15762.69</c:v>
                </c:pt>
                <c:pt idx="18">
                  <c:v>15800.26</c:v>
                </c:pt>
                <c:pt idx="19">
                  <c:v>15821.23</c:v>
                </c:pt>
                <c:pt idx="20">
                  <c:v>15833.28</c:v>
                </c:pt>
                <c:pt idx="21">
                  <c:v>15839.95</c:v>
                </c:pt>
                <c:pt idx="22">
                  <c:v>15842.05</c:v>
                </c:pt>
                <c:pt idx="23">
                  <c:v>15841.72</c:v>
                </c:pt>
                <c:pt idx="24">
                  <c:v>15841.46</c:v>
                </c:pt>
                <c:pt idx="25">
                  <c:v>15836.5</c:v>
                </c:pt>
                <c:pt idx="26">
                  <c:v>15826.79</c:v>
                </c:pt>
                <c:pt idx="27">
                  <c:v>15809.07</c:v>
                </c:pt>
                <c:pt idx="28">
                  <c:v>15773.42</c:v>
                </c:pt>
                <c:pt idx="29">
                  <c:v>15704.83</c:v>
                </c:pt>
                <c:pt idx="30">
                  <c:v>15582.97</c:v>
                </c:pt>
                <c:pt idx="31">
                  <c:v>15377.11</c:v>
                </c:pt>
                <c:pt idx="32">
                  <c:v>15043.62</c:v>
                </c:pt>
                <c:pt idx="33">
                  <c:v>14531.79</c:v>
                </c:pt>
                <c:pt idx="34">
                  <c:v>13785.49</c:v>
                </c:pt>
                <c:pt idx="35">
                  <c:v>12773.55</c:v>
                </c:pt>
                <c:pt idx="36">
                  <c:v>11493.89</c:v>
                </c:pt>
                <c:pt idx="37">
                  <c:v>9988.83</c:v>
                </c:pt>
                <c:pt idx="38">
                  <c:v>8339.8700000000008</c:v>
                </c:pt>
                <c:pt idx="39">
                  <c:v>6654.92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3A-4C1A-98CF-911CACBDF505}"/>
            </c:ext>
          </c:extLst>
        </c:ser>
        <c:ser>
          <c:idx val="3"/>
          <c:order val="3"/>
          <c:tx>
            <c:strRef>
              <c:f>'By-C'!$D$1</c:f>
              <c:strCache>
                <c:ptCount val="1"/>
                <c:pt idx="0">
                  <c:v>By-sec2</c:v>
                </c:pt>
              </c:strCache>
            </c:strRef>
          </c:tx>
          <c:val>
            <c:numRef>
              <c:f>'By-C'!$D$2:$D$41</c:f>
              <c:numCache>
                <c:formatCode>General</c:formatCode>
                <c:ptCount val="40"/>
                <c:pt idx="0">
                  <c:v>552.27</c:v>
                </c:pt>
                <c:pt idx="1">
                  <c:v>909.14</c:v>
                </c:pt>
                <c:pt idx="2">
                  <c:v>1474.51</c:v>
                </c:pt>
                <c:pt idx="3">
                  <c:v>2318.0700000000002</c:v>
                </c:pt>
                <c:pt idx="4">
                  <c:v>3485.19</c:v>
                </c:pt>
                <c:pt idx="5">
                  <c:v>4949.8500000000004</c:v>
                </c:pt>
                <c:pt idx="6">
                  <c:v>6623.87</c:v>
                </c:pt>
                <c:pt idx="7">
                  <c:v>8373.89</c:v>
                </c:pt>
                <c:pt idx="8">
                  <c:v>10062.540000000001</c:v>
                </c:pt>
                <c:pt idx="9">
                  <c:v>11583.46</c:v>
                </c:pt>
                <c:pt idx="10">
                  <c:v>12859.18</c:v>
                </c:pt>
                <c:pt idx="11">
                  <c:v>13854.7</c:v>
                </c:pt>
                <c:pt idx="12">
                  <c:v>14580.37</c:v>
                </c:pt>
                <c:pt idx="13">
                  <c:v>15076.29</c:v>
                </c:pt>
                <c:pt idx="14">
                  <c:v>15397.35</c:v>
                </c:pt>
                <c:pt idx="15">
                  <c:v>15596.67</c:v>
                </c:pt>
                <c:pt idx="16">
                  <c:v>15717.42</c:v>
                </c:pt>
                <c:pt idx="17">
                  <c:v>15787.57</c:v>
                </c:pt>
                <c:pt idx="18">
                  <c:v>15824.4</c:v>
                </c:pt>
                <c:pt idx="19">
                  <c:v>15845.29</c:v>
                </c:pt>
                <c:pt idx="20">
                  <c:v>15857.77</c:v>
                </c:pt>
                <c:pt idx="21">
                  <c:v>15864.19</c:v>
                </c:pt>
                <c:pt idx="22">
                  <c:v>15866.84</c:v>
                </c:pt>
                <c:pt idx="23">
                  <c:v>15866.05</c:v>
                </c:pt>
                <c:pt idx="24">
                  <c:v>15865.52</c:v>
                </c:pt>
                <c:pt idx="25">
                  <c:v>15861.15</c:v>
                </c:pt>
                <c:pt idx="26">
                  <c:v>15852.07</c:v>
                </c:pt>
                <c:pt idx="27">
                  <c:v>15830.73</c:v>
                </c:pt>
                <c:pt idx="28">
                  <c:v>15792.19</c:v>
                </c:pt>
                <c:pt idx="29">
                  <c:v>15722.11</c:v>
                </c:pt>
                <c:pt idx="30">
                  <c:v>15598.74</c:v>
                </c:pt>
                <c:pt idx="31">
                  <c:v>15392.19</c:v>
                </c:pt>
                <c:pt idx="32">
                  <c:v>15059.01</c:v>
                </c:pt>
                <c:pt idx="33">
                  <c:v>14547.76</c:v>
                </c:pt>
                <c:pt idx="34">
                  <c:v>13802.16</c:v>
                </c:pt>
                <c:pt idx="35">
                  <c:v>12788.52</c:v>
                </c:pt>
                <c:pt idx="36">
                  <c:v>11505.36</c:v>
                </c:pt>
                <c:pt idx="37">
                  <c:v>9994.73</c:v>
                </c:pt>
                <c:pt idx="38">
                  <c:v>8338.43</c:v>
                </c:pt>
                <c:pt idx="39">
                  <c:v>6647.51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D3A-4C1A-98CF-911CACBDF505}"/>
            </c:ext>
          </c:extLst>
        </c:ser>
        <c:ser>
          <c:idx val="4"/>
          <c:order val="4"/>
          <c:tx>
            <c:strRef>
              <c:f>'By-C'!$E$1</c:f>
              <c:strCache>
                <c:ptCount val="1"/>
                <c:pt idx="0">
                  <c:v>By-sec6</c:v>
                </c:pt>
              </c:strCache>
            </c:strRef>
          </c:tx>
          <c:val>
            <c:numRef>
              <c:f>'By-C'!$E$2:$E$41</c:f>
              <c:numCache>
                <c:formatCode>General</c:formatCode>
                <c:ptCount val="40"/>
                <c:pt idx="0">
                  <c:v>575.51</c:v>
                </c:pt>
                <c:pt idx="1">
                  <c:v>944.22</c:v>
                </c:pt>
                <c:pt idx="2">
                  <c:v>1526.82</c:v>
                </c:pt>
                <c:pt idx="3">
                  <c:v>2390.04</c:v>
                </c:pt>
                <c:pt idx="4">
                  <c:v>3570.01</c:v>
                </c:pt>
                <c:pt idx="5">
                  <c:v>5039.74</c:v>
                </c:pt>
                <c:pt idx="6">
                  <c:v>6702.03</c:v>
                </c:pt>
                <c:pt idx="7">
                  <c:v>8430.6200000000008</c:v>
                </c:pt>
                <c:pt idx="8">
                  <c:v>10097.43</c:v>
                </c:pt>
                <c:pt idx="9">
                  <c:v>11596.05</c:v>
                </c:pt>
                <c:pt idx="10">
                  <c:v>12850.85</c:v>
                </c:pt>
                <c:pt idx="11">
                  <c:v>13828.73</c:v>
                </c:pt>
                <c:pt idx="12">
                  <c:v>14538.75</c:v>
                </c:pt>
                <c:pt idx="13">
                  <c:v>15021.59</c:v>
                </c:pt>
                <c:pt idx="14">
                  <c:v>15332.58</c:v>
                </c:pt>
                <c:pt idx="15">
                  <c:v>15523.94</c:v>
                </c:pt>
                <c:pt idx="16">
                  <c:v>15641.15</c:v>
                </c:pt>
                <c:pt idx="17">
                  <c:v>15709.58</c:v>
                </c:pt>
                <c:pt idx="18">
                  <c:v>15750.74</c:v>
                </c:pt>
                <c:pt idx="19">
                  <c:v>15773.99</c:v>
                </c:pt>
                <c:pt idx="20">
                  <c:v>15788.89</c:v>
                </c:pt>
                <c:pt idx="21">
                  <c:v>15797.71</c:v>
                </c:pt>
                <c:pt idx="22">
                  <c:v>15802.34</c:v>
                </c:pt>
                <c:pt idx="23">
                  <c:v>15801.69</c:v>
                </c:pt>
                <c:pt idx="24">
                  <c:v>15800.17</c:v>
                </c:pt>
                <c:pt idx="25">
                  <c:v>15795.15</c:v>
                </c:pt>
                <c:pt idx="26">
                  <c:v>15785.85</c:v>
                </c:pt>
                <c:pt idx="27">
                  <c:v>15764.63</c:v>
                </c:pt>
                <c:pt idx="28">
                  <c:v>15726.38</c:v>
                </c:pt>
                <c:pt idx="29">
                  <c:v>15657.51</c:v>
                </c:pt>
                <c:pt idx="30">
                  <c:v>15538.24</c:v>
                </c:pt>
                <c:pt idx="31">
                  <c:v>15335.58</c:v>
                </c:pt>
                <c:pt idx="32">
                  <c:v>15009.46</c:v>
                </c:pt>
                <c:pt idx="33">
                  <c:v>14505.73</c:v>
                </c:pt>
                <c:pt idx="34">
                  <c:v>13770.39</c:v>
                </c:pt>
                <c:pt idx="35">
                  <c:v>12769.35</c:v>
                </c:pt>
                <c:pt idx="36">
                  <c:v>11503.81</c:v>
                </c:pt>
                <c:pt idx="37">
                  <c:v>10008.32</c:v>
                </c:pt>
                <c:pt idx="38">
                  <c:v>8366.85</c:v>
                </c:pt>
                <c:pt idx="39">
                  <c:v>6687.36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D3A-4C1A-98CF-911CACBDF505}"/>
            </c:ext>
          </c:extLst>
        </c:ser>
        <c:ser>
          <c:idx val="5"/>
          <c:order val="5"/>
          <c:tx>
            <c:strRef>
              <c:f>'By-C'!$F$1</c:f>
              <c:strCache>
                <c:ptCount val="1"/>
                <c:pt idx="0">
                  <c:v>By-sec1</c:v>
                </c:pt>
              </c:strCache>
            </c:strRef>
          </c:tx>
          <c:val>
            <c:numRef>
              <c:f>'By-C'!$F$2:$F$41</c:f>
              <c:numCache>
                <c:formatCode>General</c:formatCode>
                <c:ptCount val="40"/>
                <c:pt idx="0">
                  <c:v>566.39</c:v>
                </c:pt>
                <c:pt idx="1">
                  <c:v>931.31</c:v>
                </c:pt>
                <c:pt idx="2">
                  <c:v>1507.32</c:v>
                </c:pt>
                <c:pt idx="3">
                  <c:v>2361.21</c:v>
                </c:pt>
                <c:pt idx="4">
                  <c:v>3535.69</c:v>
                </c:pt>
                <c:pt idx="5">
                  <c:v>5002.9799999999996</c:v>
                </c:pt>
                <c:pt idx="6">
                  <c:v>6667.09</c:v>
                </c:pt>
                <c:pt idx="7">
                  <c:v>8405.7900000000009</c:v>
                </c:pt>
                <c:pt idx="8">
                  <c:v>10081.200000000001</c:v>
                </c:pt>
                <c:pt idx="9">
                  <c:v>11586.42</c:v>
                </c:pt>
                <c:pt idx="10">
                  <c:v>12848.69</c:v>
                </c:pt>
                <c:pt idx="11">
                  <c:v>13831.35</c:v>
                </c:pt>
                <c:pt idx="12">
                  <c:v>14547.76</c:v>
                </c:pt>
                <c:pt idx="13">
                  <c:v>15035.63</c:v>
                </c:pt>
                <c:pt idx="14">
                  <c:v>15350.79</c:v>
                </c:pt>
                <c:pt idx="15">
                  <c:v>15546.79</c:v>
                </c:pt>
                <c:pt idx="16">
                  <c:v>15666.26</c:v>
                </c:pt>
                <c:pt idx="17">
                  <c:v>15735.81</c:v>
                </c:pt>
                <c:pt idx="18">
                  <c:v>15773.6</c:v>
                </c:pt>
                <c:pt idx="19">
                  <c:v>15796.4</c:v>
                </c:pt>
                <c:pt idx="20">
                  <c:v>15810.12</c:v>
                </c:pt>
                <c:pt idx="21">
                  <c:v>15817.77</c:v>
                </c:pt>
                <c:pt idx="22">
                  <c:v>15821.53</c:v>
                </c:pt>
                <c:pt idx="23">
                  <c:v>15821.24</c:v>
                </c:pt>
                <c:pt idx="24">
                  <c:v>15819.63</c:v>
                </c:pt>
                <c:pt idx="25">
                  <c:v>15814.16</c:v>
                </c:pt>
                <c:pt idx="26">
                  <c:v>15803.88</c:v>
                </c:pt>
                <c:pt idx="27">
                  <c:v>15782.14</c:v>
                </c:pt>
                <c:pt idx="28">
                  <c:v>15742.41</c:v>
                </c:pt>
                <c:pt idx="29">
                  <c:v>15672.67</c:v>
                </c:pt>
                <c:pt idx="30">
                  <c:v>15550.38</c:v>
                </c:pt>
                <c:pt idx="31">
                  <c:v>15347.14</c:v>
                </c:pt>
                <c:pt idx="32">
                  <c:v>15018.08</c:v>
                </c:pt>
                <c:pt idx="33">
                  <c:v>14512.55</c:v>
                </c:pt>
                <c:pt idx="34">
                  <c:v>13774.77</c:v>
                </c:pt>
                <c:pt idx="35">
                  <c:v>12771.03</c:v>
                </c:pt>
                <c:pt idx="36">
                  <c:v>11499.07</c:v>
                </c:pt>
                <c:pt idx="37">
                  <c:v>10000.48</c:v>
                </c:pt>
                <c:pt idx="38">
                  <c:v>8355.5300000000007</c:v>
                </c:pt>
                <c:pt idx="39">
                  <c:v>6672.03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D3A-4C1A-98CF-911CACBDF5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50336"/>
        <c:axId val="41931904"/>
      </c:lineChart>
      <c:catAx>
        <c:axId val="39550336"/>
        <c:scaling>
          <c:orientation val="minMax"/>
        </c:scaling>
        <c:delete val="0"/>
        <c:axPos val="b"/>
        <c:majorTickMark val="none"/>
        <c:minorTickMark val="none"/>
        <c:tickLblPos val="nextTo"/>
        <c:crossAx val="41931904"/>
        <c:crosses val="autoZero"/>
        <c:auto val="1"/>
        <c:lblAlgn val="ctr"/>
        <c:lblOffset val="100"/>
        <c:noMultiLvlLbl val="0"/>
      </c:catAx>
      <c:valAx>
        <c:axId val="419319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Gauss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9550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By</a:t>
            </a:r>
            <a:r>
              <a:rPr lang="en-US" baseline="0"/>
              <a:t> - midplane outer - all sectors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8147462817147855"/>
          <c:y val="0.19480351414406533"/>
          <c:w val="0.60534405074365705"/>
          <c:h val="0.68921660834062404"/>
        </c:manualLayout>
      </c:layout>
      <c:lineChart>
        <c:grouping val="standard"/>
        <c:varyColors val="0"/>
        <c:ser>
          <c:idx val="0"/>
          <c:order val="0"/>
          <c:tx>
            <c:strRef>
              <c:f>'By-C'!$A$1</c:f>
              <c:strCache>
                <c:ptCount val="1"/>
                <c:pt idx="0">
                  <c:v>By-sec5</c:v>
                </c:pt>
              </c:strCache>
            </c:strRef>
          </c:tx>
          <c:val>
            <c:numRef>
              <c:f>'By-C'!$A$2:$A$41</c:f>
              <c:numCache>
                <c:formatCode>General</c:formatCode>
                <c:ptCount val="40"/>
                <c:pt idx="0">
                  <c:v>572.04999999999995</c:v>
                </c:pt>
                <c:pt idx="1">
                  <c:v>943.51</c:v>
                </c:pt>
                <c:pt idx="2">
                  <c:v>1529.34</c:v>
                </c:pt>
                <c:pt idx="3">
                  <c:v>2398.21</c:v>
                </c:pt>
                <c:pt idx="4">
                  <c:v>3585.35</c:v>
                </c:pt>
                <c:pt idx="5">
                  <c:v>5061.93</c:v>
                </c:pt>
                <c:pt idx="6">
                  <c:v>6730.25</c:v>
                </c:pt>
                <c:pt idx="7">
                  <c:v>8460.24</c:v>
                </c:pt>
                <c:pt idx="8">
                  <c:v>10126.27</c:v>
                </c:pt>
                <c:pt idx="9">
                  <c:v>11621.11</c:v>
                </c:pt>
                <c:pt idx="10">
                  <c:v>12869.54</c:v>
                </c:pt>
                <c:pt idx="11">
                  <c:v>13846.16</c:v>
                </c:pt>
                <c:pt idx="12">
                  <c:v>14555.01</c:v>
                </c:pt>
                <c:pt idx="13">
                  <c:v>15036.42</c:v>
                </c:pt>
                <c:pt idx="14">
                  <c:v>15347.89</c:v>
                </c:pt>
                <c:pt idx="15">
                  <c:v>15538.59</c:v>
                </c:pt>
                <c:pt idx="16">
                  <c:v>15654.06</c:v>
                </c:pt>
                <c:pt idx="17">
                  <c:v>15720.6</c:v>
                </c:pt>
                <c:pt idx="18">
                  <c:v>15759.95</c:v>
                </c:pt>
                <c:pt idx="19">
                  <c:v>15780.56</c:v>
                </c:pt>
                <c:pt idx="20">
                  <c:v>15794.7</c:v>
                </c:pt>
                <c:pt idx="21">
                  <c:v>15804.21</c:v>
                </c:pt>
                <c:pt idx="22">
                  <c:v>15808.5</c:v>
                </c:pt>
                <c:pt idx="23">
                  <c:v>15808.29</c:v>
                </c:pt>
                <c:pt idx="24">
                  <c:v>15806.77</c:v>
                </c:pt>
                <c:pt idx="25">
                  <c:v>15802.31</c:v>
                </c:pt>
                <c:pt idx="26">
                  <c:v>15793.76</c:v>
                </c:pt>
                <c:pt idx="27">
                  <c:v>15774.56</c:v>
                </c:pt>
                <c:pt idx="28">
                  <c:v>15738.49</c:v>
                </c:pt>
                <c:pt idx="29">
                  <c:v>15671.96</c:v>
                </c:pt>
                <c:pt idx="30">
                  <c:v>15553.96</c:v>
                </c:pt>
                <c:pt idx="31">
                  <c:v>15351.54</c:v>
                </c:pt>
                <c:pt idx="32">
                  <c:v>15024.67</c:v>
                </c:pt>
                <c:pt idx="33">
                  <c:v>14518.04</c:v>
                </c:pt>
                <c:pt idx="34">
                  <c:v>13778.69</c:v>
                </c:pt>
                <c:pt idx="35">
                  <c:v>12774.36</c:v>
                </c:pt>
                <c:pt idx="36">
                  <c:v>11503.94</c:v>
                </c:pt>
                <c:pt idx="37">
                  <c:v>10007.59</c:v>
                </c:pt>
                <c:pt idx="38">
                  <c:v>8364.26</c:v>
                </c:pt>
                <c:pt idx="39">
                  <c:v>6681.71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B1-48D7-AD6B-ADD4A7A2376D}"/>
            </c:ext>
          </c:extLst>
        </c:ser>
        <c:ser>
          <c:idx val="1"/>
          <c:order val="1"/>
          <c:tx>
            <c:strRef>
              <c:f>'By-C'!$B$1</c:f>
              <c:strCache>
                <c:ptCount val="1"/>
                <c:pt idx="0">
                  <c:v>By-sec4</c:v>
                </c:pt>
              </c:strCache>
            </c:strRef>
          </c:tx>
          <c:val>
            <c:numRef>
              <c:f>'By-C'!$B$2:$B$41</c:f>
              <c:numCache>
                <c:formatCode>General</c:formatCode>
                <c:ptCount val="40"/>
                <c:pt idx="0">
                  <c:v>570.91</c:v>
                </c:pt>
                <c:pt idx="1">
                  <c:v>943.09</c:v>
                </c:pt>
                <c:pt idx="2">
                  <c:v>1531.4</c:v>
                </c:pt>
                <c:pt idx="3">
                  <c:v>2405.77</c:v>
                </c:pt>
                <c:pt idx="4">
                  <c:v>3595.5</c:v>
                </c:pt>
                <c:pt idx="5">
                  <c:v>5078.3599999999997</c:v>
                </c:pt>
                <c:pt idx="6">
                  <c:v>6750</c:v>
                </c:pt>
                <c:pt idx="7">
                  <c:v>8479</c:v>
                </c:pt>
                <c:pt idx="8">
                  <c:v>10139.93</c:v>
                </c:pt>
                <c:pt idx="9">
                  <c:v>11627.31</c:v>
                </c:pt>
                <c:pt idx="10">
                  <c:v>12869.33</c:v>
                </c:pt>
                <c:pt idx="11">
                  <c:v>13839.89</c:v>
                </c:pt>
                <c:pt idx="12">
                  <c:v>14547.55</c:v>
                </c:pt>
                <c:pt idx="13">
                  <c:v>15031.41</c:v>
                </c:pt>
                <c:pt idx="14">
                  <c:v>15345.79</c:v>
                </c:pt>
                <c:pt idx="15">
                  <c:v>15539.48</c:v>
                </c:pt>
                <c:pt idx="16">
                  <c:v>15657.2</c:v>
                </c:pt>
                <c:pt idx="17">
                  <c:v>15724.54</c:v>
                </c:pt>
                <c:pt idx="18">
                  <c:v>15764.85</c:v>
                </c:pt>
                <c:pt idx="19">
                  <c:v>15785.79</c:v>
                </c:pt>
                <c:pt idx="20">
                  <c:v>15799.54</c:v>
                </c:pt>
                <c:pt idx="21">
                  <c:v>15808.32</c:v>
                </c:pt>
                <c:pt idx="22">
                  <c:v>15815.2</c:v>
                </c:pt>
                <c:pt idx="23">
                  <c:v>15815.33</c:v>
                </c:pt>
                <c:pt idx="24">
                  <c:v>15814.7</c:v>
                </c:pt>
                <c:pt idx="25">
                  <c:v>15811.4</c:v>
                </c:pt>
                <c:pt idx="26">
                  <c:v>15804.06</c:v>
                </c:pt>
                <c:pt idx="27">
                  <c:v>15786.76</c:v>
                </c:pt>
                <c:pt idx="28">
                  <c:v>15752.48</c:v>
                </c:pt>
                <c:pt idx="29">
                  <c:v>15686.18</c:v>
                </c:pt>
                <c:pt idx="30">
                  <c:v>15567.59</c:v>
                </c:pt>
                <c:pt idx="31">
                  <c:v>15363.79</c:v>
                </c:pt>
                <c:pt idx="32">
                  <c:v>15033.15</c:v>
                </c:pt>
                <c:pt idx="33">
                  <c:v>14523.29</c:v>
                </c:pt>
                <c:pt idx="34">
                  <c:v>13780.97</c:v>
                </c:pt>
                <c:pt idx="35">
                  <c:v>12773.81</c:v>
                </c:pt>
                <c:pt idx="36">
                  <c:v>11502.31</c:v>
                </c:pt>
                <c:pt idx="37">
                  <c:v>10005.73</c:v>
                </c:pt>
                <c:pt idx="38">
                  <c:v>8365.2199999999993</c:v>
                </c:pt>
                <c:pt idx="39">
                  <c:v>6686.73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B1-48D7-AD6B-ADD4A7A2376D}"/>
            </c:ext>
          </c:extLst>
        </c:ser>
        <c:ser>
          <c:idx val="2"/>
          <c:order val="2"/>
          <c:tx>
            <c:strRef>
              <c:f>'By-C'!$C$1</c:f>
              <c:strCache>
                <c:ptCount val="1"/>
                <c:pt idx="0">
                  <c:v>By-sec3</c:v>
                </c:pt>
              </c:strCache>
            </c:strRef>
          </c:tx>
          <c:val>
            <c:numRef>
              <c:f>'By-C'!$C$2:$C$41</c:f>
              <c:numCache>
                <c:formatCode>General</c:formatCode>
                <c:ptCount val="40"/>
                <c:pt idx="0">
                  <c:v>557.48</c:v>
                </c:pt>
                <c:pt idx="1">
                  <c:v>921.13</c:v>
                </c:pt>
                <c:pt idx="2">
                  <c:v>1497.28</c:v>
                </c:pt>
                <c:pt idx="3">
                  <c:v>2355.41</c:v>
                </c:pt>
                <c:pt idx="4">
                  <c:v>3536.81</c:v>
                </c:pt>
                <c:pt idx="5">
                  <c:v>5013.53</c:v>
                </c:pt>
                <c:pt idx="6">
                  <c:v>6692.3</c:v>
                </c:pt>
                <c:pt idx="7">
                  <c:v>8434.3799999999992</c:v>
                </c:pt>
                <c:pt idx="8">
                  <c:v>10115.06</c:v>
                </c:pt>
                <c:pt idx="9">
                  <c:v>11619.69</c:v>
                </c:pt>
                <c:pt idx="10">
                  <c:v>12881</c:v>
                </c:pt>
                <c:pt idx="11">
                  <c:v>13863.21</c:v>
                </c:pt>
                <c:pt idx="12">
                  <c:v>14580.08</c:v>
                </c:pt>
                <c:pt idx="13">
                  <c:v>15069.87</c:v>
                </c:pt>
                <c:pt idx="14">
                  <c:v>15386.46</c:v>
                </c:pt>
                <c:pt idx="15">
                  <c:v>15581.38</c:v>
                </c:pt>
                <c:pt idx="16">
                  <c:v>15699.5</c:v>
                </c:pt>
                <c:pt idx="17">
                  <c:v>15762.69</c:v>
                </c:pt>
                <c:pt idx="18">
                  <c:v>15800.26</c:v>
                </c:pt>
                <c:pt idx="19">
                  <c:v>15821.23</c:v>
                </c:pt>
                <c:pt idx="20">
                  <c:v>15833.28</c:v>
                </c:pt>
                <c:pt idx="21">
                  <c:v>15839.95</c:v>
                </c:pt>
                <c:pt idx="22">
                  <c:v>15842.05</c:v>
                </c:pt>
                <c:pt idx="23">
                  <c:v>15841.72</c:v>
                </c:pt>
                <c:pt idx="24">
                  <c:v>15841.46</c:v>
                </c:pt>
                <c:pt idx="25">
                  <c:v>15836.5</c:v>
                </c:pt>
                <c:pt idx="26">
                  <c:v>15826.79</c:v>
                </c:pt>
                <c:pt idx="27">
                  <c:v>15809.07</c:v>
                </c:pt>
                <c:pt idx="28">
                  <c:v>15773.42</c:v>
                </c:pt>
                <c:pt idx="29">
                  <c:v>15704.83</c:v>
                </c:pt>
                <c:pt idx="30">
                  <c:v>15582.97</c:v>
                </c:pt>
                <c:pt idx="31">
                  <c:v>15377.11</c:v>
                </c:pt>
                <c:pt idx="32">
                  <c:v>15043.62</c:v>
                </c:pt>
                <c:pt idx="33">
                  <c:v>14531.79</c:v>
                </c:pt>
                <c:pt idx="34">
                  <c:v>13785.49</c:v>
                </c:pt>
                <c:pt idx="35">
                  <c:v>12773.55</c:v>
                </c:pt>
                <c:pt idx="36">
                  <c:v>11493.89</c:v>
                </c:pt>
                <c:pt idx="37">
                  <c:v>9988.83</c:v>
                </c:pt>
                <c:pt idx="38">
                  <c:v>8339.8700000000008</c:v>
                </c:pt>
                <c:pt idx="39">
                  <c:v>6654.92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B1-48D7-AD6B-ADD4A7A2376D}"/>
            </c:ext>
          </c:extLst>
        </c:ser>
        <c:ser>
          <c:idx val="3"/>
          <c:order val="3"/>
          <c:tx>
            <c:strRef>
              <c:f>'By-C'!$D$1</c:f>
              <c:strCache>
                <c:ptCount val="1"/>
                <c:pt idx="0">
                  <c:v>By-sec2</c:v>
                </c:pt>
              </c:strCache>
            </c:strRef>
          </c:tx>
          <c:val>
            <c:numRef>
              <c:f>'By-C'!$D$2:$D$41</c:f>
              <c:numCache>
                <c:formatCode>General</c:formatCode>
                <c:ptCount val="40"/>
                <c:pt idx="0">
                  <c:v>552.27</c:v>
                </c:pt>
                <c:pt idx="1">
                  <c:v>909.14</c:v>
                </c:pt>
                <c:pt idx="2">
                  <c:v>1474.51</c:v>
                </c:pt>
                <c:pt idx="3">
                  <c:v>2318.0700000000002</c:v>
                </c:pt>
                <c:pt idx="4">
                  <c:v>3485.19</c:v>
                </c:pt>
                <c:pt idx="5">
                  <c:v>4949.8500000000004</c:v>
                </c:pt>
                <c:pt idx="6">
                  <c:v>6623.87</c:v>
                </c:pt>
                <c:pt idx="7">
                  <c:v>8373.89</c:v>
                </c:pt>
                <c:pt idx="8">
                  <c:v>10062.540000000001</c:v>
                </c:pt>
                <c:pt idx="9">
                  <c:v>11583.46</c:v>
                </c:pt>
                <c:pt idx="10">
                  <c:v>12859.18</c:v>
                </c:pt>
                <c:pt idx="11">
                  <c:v>13854.7</c:v>
                </c:pt>
                <c:pt idx="12">
                  <c:v>14580.37</c:v>
                </c:pt>
                <c:pt idx="13">
                  <c:v>15076.29</c:v>
                </c:pt>
                <c:pt idx="14">
                  <c:v>15397.35</c:v>
                </c:pt>
                <c:pt idx="15">
                  <c:v>15596.67</c:v>
                </c:pt>
                <c:pt idx="16">
                  <c:v>15717.42</c:v>
                </c:pt>
                <c:pt idx="17">
                  <c:v>15787.57</c:v>
                </c:pt>
                <c:pt idx="18">
                  <c:v>15824.4</c:v>
                </c:pt>
                <c:pt idx="19">
                  <c:v>15845.29</c:v>
                </c:pt>
                <c:pt idx="20">
                  <c:v>15857.77</c:v>
                </c:pt>
                <c:pt idx="21">
                  <c:v>15864.19</c:v>
                </c:pt>
                <c:pt idx="22">
                  <c:v>15866.84</c:v>
                </c:pt>
                <c:pt idx="23">
                  <c:v>15866.05</c:v>
                </c:pt>
                <c:pt idx="24">
                  <c:v>15865.52</c:v>
                </c:pt>
                <c:pt idx="25">
                  <c:v>15861.15</c:v>
                </c:pt>
                <c:pt idx="26">
                  <c:v>15852.07</c:v>
                </c:pt>
                <c:pt idx="27">
                  <c:v>15830.73</c:v>
                </c:pt>
                <c:pt idx="28">
                  <c:v>15792.19</c:v>
                </c:pt>
                <c:pt idx="29">
                  <c:v>15722.11</c:v>
                </c:pt>
                <c:pt idx="30">
                  <c:v>15598.74</c:v>
                </c:pt>
                <c:pt idx="31">
                  <c:v>15392.19</c:v>
                </c:pt>
                <c:pt idx="32">
                  <c:v>15059.01</c:v>
                </c:pt>
                <c:pt idx="33">
                  <c:v>14547.76</c:v>
                </c:pt>
                <c:pt idx="34">
                  <c:v>13802.16</c:v>
                </c:pt>
                <c:pt idx="35">
                  <c:v>12788.52</c:v>
                </c:pt>
                <c:pt idx="36">
                  <c:v>11505.36</c:v>
                </c:pt>
                <c:pt idx="37">
                  <c:v>9994.73</c:v>
                </c:pt>
                <c:pt idx="38">
                  <c:v>8338.43</c:v>
                </c:pt>
                <c:pt idx="39">
                  <c:v>6647.51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5B1-48D7-AD6B-ADD4A7A2376D}"/>
            </c:ext>
          </c:extLst>
        </c:ser>
        <c:ser>
          <c:idx val="4"/>
          <c:order val="4"/>
          <c:tx>
            <c:strRef>
              <c:f>'By-C'!$E$1</c:f>
              <c:strCache>
                <c:ptCount val="1"/>
                <c:pt idx="0">
                  <c:v>By-sec6</c:v>
                </c:pt>
              </c:strCache>
            </c:strRef>
          </c:tx>
          <c:val>
            <c:numRef>
              <c:f>'By-C'!$E$2:$E$41</c:f>
              <c:numCache>
                <c:formatCode>General</c:formatCode>
                <c:ptCount val="40"/>
                <c:pt idx="0">
                  <c:v>575.51</c:v>
                </c:pt>
                <c:pt idx="1">
                  <c:v>944.22</c:v>
                </c:pt>
                <c:pt idx="2">
                  <c:v>1526.82</c:v>
                </c:pt>
                <c:pt idx="3">
                  <c:v>2390.04</c:v>
                </c:pt>
                <c:pt idx="4">
                  <c:v>3570.01</c:v>
                </c:pt>
                <c:pt idx="5">
                  <c:v>5039.74</c:v>
                </c:pt>
                <c:pt idx="6">
                  <c:v>6702.03</c:v>
                </c:pt>
                <c:pt idx="7">
                  <c:v>8430.6200000000008</c:v>
                </c:pt>
                <c:pt idx="8">
                  <c:v>10097.43</c:v>
                </c:pt>
                <c:pt idx="9">
                  <c:v>11596.05</c:v>
                </c:pt>
                <c:pt idx="10">
                  <c:v>12850.85</c:v>
                </c:pt>
                <c:pt idx="11">
                  <c:v>13828.73</c:v>
                </c:pt>
                <c:pt idx="12">
                  <c:v>14538.75</c:v>
                </c:pt>
                <c:pt idx="13">
                  <c:v>15021.59</c:v>
                </c:pt>
                <c:pt idx="14">
                  <c:v>15332.58</c:v>
                </c:pt>
                <c:pt idx="15">
                  <c:v>15523.94</c:v>
                </c:pt>
                <c:pt idx="16">
                  <c:v>15641.15</c:v>
                </c:pt>
                <c:pt idx="17">
                  <c:v>15709.58</c:v>
                </c:pt>
                <c:pt idx="18">
                  <c:v>15750.74</c:v>
                </c:pt>
                <c:pt idx="19">
                  <c:v>15773.99</c:v>
                </c:pt>
                <c:pt idx="20">
                  <c:v>15788.89</c:v>
                </c:pt>
                <c:pt idx="21">
                  <c:v>15797.71</c:v>
                </c:pt>
                <c:pt idx="22">
                  <c:v>15802.34</c:v>
                </c:pt>
                <c:pt idx="23">
                  <c:v>15801.69</c:v>
                </c:pt>
                <c:pt idx="24">
                  <c:v>15800.17</c:v>
                </c:pt>
                <c:pt idx="25">
                  <c:v>15795.15</c:v>
                </c:pt>
                <c:pt idx="26">
                  <c:v>15785.85</c:v>
                </c:pt>
                <c:pt idx="27">
                  <c:v>15764.63</c:v>
                </c:pt>
                <c:pt idx="28">
                  <c:v>15726.38</c:v>
                </c:pt>
                <c:pt idx="29">
                  <c:v>15657.51</c:v>
                </c:pt>
                <c:pt idx="30">
                  <c:v>15538.24</c:v>
                </c:pt>
                <c:pt idx="31">
                  <c:v>15335.58</c:v>
                </c:pt>
                <c:pt idx="32">
                  <c:v>15009.46</c:v>
                </c:pt>
                <c:pt idx="33">
                  <c:v>14505.73</c:v>
                </c:pt>
                <c:pt idx="34">
                  <c:v>13770.39</c:v>
                </c:pt>
                <c:pt idx="35">
                  <c:v>12769.35</c:v>
                </c:pt>
                <c:pt idx="36">
                  <c:v>11503.81</c:v>
                </c:pt>
                <c:pt idx="37">
                  <c:v>10008.32</c:v>
                </c:pt>
                <c:pt idx="38">
                  <c:v>8366.85</c:v>
                </c:pt>
                <c:pt idx="39">
                  <c:v>6687.36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5B1-48D7-AD6B-ADD4A7A2376D}"/>
            </c:ext>
          </c:extLst>
        </c:ser>
        <c:ser>
          <c:idx val="5"/>
          <c:order val="5"/>
          <c:tx>
            <c:strRef>
              <c:f>'By-C'!$F$1</c:f>
              <c:strCache>
                <c:ptCount val="1"/>
                <c:pt idx="0">
                  <c:v>By-sec1</c:v>
                </c:pt>
              </c:strCache>
            </c:strRef>
          </c:tx>
          <c:val>
            <c:numRef>
              <c:f>'By-C'!$F$2:$F$41</c:f>
              <c:numCache>
                <c:formatCode>General</c:formatCode>
                <c:ptCount val="40"/>
                <c:pt idx="0">
                  <c:v>566.39</c:v>
                </c:pt>
                <c:pt idx="1">
                  <c:v>931.31</c:v>
                </c:pt>
                <c:pt idx="2">
                  <c:v>1507.32</c:v>
                </c:pt>
                <c:pt idx="3">
                  <c:v>2361.21</c:v>
                </c:pt>
                <c:pt idx="4">
                  <c:v>3535.69</c:v>
                </c:pt>
                <c:pt idx="5">
                  <c:v>5002.9799999999996</c:v>
                </c:pt>
                <c:pt idx="6">
                  <c:v>6667.09</c:v>
                </c:pt>
                <c:pt idx="7">
                  <c:v>8405.7900000000009</c:v>
                </c:pt>
                <c:pt idx="8">
                  <c:v>10081.200000000001</c:v>
                </c:pt>
                <c:pt idx="9">
                  <c:v>11586.42</c:v>
                </c:pt>
                <c:pt idx="10">
                  <c:v>12848.69</c:v>
                </c:pt>
                <c:pt idx="11">
                  <c:v>13831.35</c:v>
                </c:pt>
                <c:pt idx="12">
                  <c:v>14547.76</c:v>
                </c:pt>
                <c:pt idx="13">
                  <c:v>15035.63</c:v>
                </c:pt>
                <c:pt idx="14">
                  <c:v>15350.79</c:v>
                </c:pt>
                <c:pt idx="15">
                  <c:v>15546.79</c:v>
                </c:pt>
                <c:pt idx="16">
                  <c:v>15666.26</c:v>
                </c:pt>
                <c:pt idx="17">
                  <c:v>15735.81</c:v>
                </c:pt>
                <c:pt idx="18">
                  <c:v>15773.6</c:v>
                </c:pt>
                <c:pt idx="19">
                  <c:v>15796.4</c:v>
                </c:pt>
                <c:pt idx="20">
                  <c:v>15810.12</c:v>
                </c:pt>
                <c:pt idx="21">
                  <c:v>15817.77</c:v>
                </c:pt>
                <c:pt idx="22">
                  <c:v>15821.53</c:v>
                </c:pt>
                <c:pt idx="23">
                  <c:v>15821.24</c:v>
                </c:pt>
                <c:pt idx="24">
                  <c:v>15819.63</c:v>
                </c:pt>
                <c:pt idx="25">
                  <c:v>15814.16</c:v>
                </c:pt>
                <c:pt idx="26">
                  <c:v>15803.88</c:v>
                </c:pt>
                <c:pt idx="27">
                  <c:v>15782.14</c:v>
                </c:pt>
                <c:pt idx="28">
                  <c:v>15742.41</c:v>
                </c:pt>
                <c:pt idx="29">
                  <c:v>15672.67</c:v>
                </c:pt>
                <c:pt idx="30">
                  <c:v>15550.38</c:v>
                </c:pt>
                <c:pt idx="31">
                  <c:v>15347.14</c:v>
                </c:pt>
                <c:pt idx="32">
                  <c:v>15018.08</c:v>
                </c:pt>
                <c:pt idx="33">
                  <c:v>14512.55</c:v>
                </c:pt>
                <c:pt idx="34">
                  <c:v>13774.77</c:v>
                </c:pt>
                <c:pt idx="35">
                  <c:v>12771.03</c:v>
                </c:pt>
                <c:pt idx="36">
                  <c:v>11499.07</c:v>
                </c:pt>
                <c:pt idx="37">
                  <c:v>10000.48</c:v>
                </c:pt>
                <c:pt idx="38">
                  <c:v>8355.5300000000007</c:v>
                </c:pt>
                <c:pt idx="39">
                  <c:v>6672.03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5B1-48D7-AD6B-ADD4A7A237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848000"/>
        <c:axId val="38849536"/>
      </c:lineChart>
      <c:catAx>
        <c:axId val="38848000"/>
        <c:scaling>
          <c:orientation val="minMax"/>
        </c:scaling>
        <c:delete val="0"/>
        <c:axPos val="b"/>
        <c:majorTickMark val="none"/>
        <c:minorTickMark val="none"/>
        <c:tickLblPos val="nextTo"/>
        <c:crossAx val="38849536"/>
        <c:crosses val="autoZero"/>
        <c:auto val="1"/>
        <c:lblAlgn val="ctr"/>
        <c:lblOffset val="100"/>
        <c:noMultiLvlLbl val="0"/>
      </c:catAx>
      <c:valAx>
        <c:axId val="38849536"/>
        <c:scaling>
          <c:orientation val="minMax"/>
          <c:min val="1560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Gauss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848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By</a:t>
            </a:r>
            <a:r>
              <a:rPr lang="en-US" baseline="0"/>
              <a:t>  midpane inner (all sectors)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'By-A'!$A$1</c:f>
              <c:strCache>
                <c:ptCount val="1"/>
                <c:pt idx="0">
                  <c:v>By-sec5</c:v>
                </c:pt>
              </c:strCache>
            </c:strRef>
          </c:tx>
          <c:val>
            <c:numRef>
              <c:f>'By-A'!$A$2:$A$41</c:f>
              <c:numCache>
                <c:formatCode>General</c:formatCode>
                <c:ptCount val="40"/>
                <c:pt idx="0">
                  <c:v>141.88999999999999</c:v>
                </c:pt>
                <c:pt idx="1">
                  <c:v>255.85</c:v>
                </c:pt>
                <c:pt idx="2">
                  <c:v>465.26</c:v>
                </c:pt>
                <c:pt idx="3">
                  <c:v>842.61</c:v>
                </c:pt>
                <c:pt idx="4">
                  <c:v>1492.76</c:v>
                </c:pt>
                <c:pt idx="5">
                  <c:v>2530.5500000000002</c:v>
                </c:pt>
                <c:pt idx="6">
                  <c:v>4001.55</c:v>
                </c:pt>
                <c:pt idx="7">
                  <c:v>5812.41</c:v>
                </c:pt>
                <c:pt idx="8">
                  <c:v>7768.92</c:v>
                </c:pt>
                <c:pt idx="9">
                  <c:v>9642.61</c:v>
                </c:pt>
                <c:pt idx="10">
                  <c:v>11279.07</c:v>
                </c:pt>
                <c:pt idx="11">
                  <c:v>12575.94</c:v>
                </c:pt>
                <c:pt idx="12">
                  <c:v>13522.22</c:v>
                </c:pt>
                <c:pt idx="13">
                  <c:v>14159.61</c:v>
                </c:pt>
                <c:pt idx="14">
                  <c:v>14553.83</c:v>
                </c:pt>
                <c:pt idx="15">
                  <c:v>14773.72</c:v>
                </c:pt>
                <c:pt idx="16">
                  <c:v>14886.63</c:v>
                </c:pt>
                <c:pt idx="17">
                  <c:v>14937.78</c:v>
                </c:pt>
                <c:pt idx="18">
                  <c:v>14954.54</c:v>
                </c:pt>
                <c:pt idx="19">
                  <c:v>14958.21</c:v>
                </c:pt>
                <c:pt idx="20">
                  <c:v>14959.8</c:v>
                </c:pt>
                <c:pt idx="21">
                  <c:v>14961.08</c:v>
                </c:pt>
                <c:pt idx="22">
                  <c:v>14962.85</c:v>
                </c:pt>
                <c:pt idx="23">
                  <c:v>14963.26</c:v>
                </c:pt>
                <c:pt idx="24">
                  <c:v>14963.67</c:v>
                </c:pt>
                <c:pt idx="25">
                  <c:v>14962.27</c:v>
                </c:pt>
                <c:pt idx="26">
                  <c:v>14959.82</c:v>
                </c:pt>
                <c:pt idx="27">
                  <c:v>14948.71</c:v>
                </c:pt>
                <c:pt idx="28">
                  <c:v>14925.83</c:v>
                </c:pt>
                <c:pt idx="29">
                  <c:v>14863.42</c:v>
                </c:pt>
                <c:pt idx="30">
                  <c:v>14727.43</c:v>
                </c:pt>
                <c:pt idx="31">
                  <c:v>14462.82</c:v>
                </c:pt>
                <c:pt idx="32">
                  <c:v>14005.57</c:v>
                </c:pt>
                <c:pt idx="33">
                  <c:v>13280.72</c:v>
                </c:pt>
                <c:pt idx="34">
                  <c:v>12226.27</c:v>
                </c:pt>
                <c:pt idx="35">
                  <c:v>10814.12</c:v>
                </c:pt>
                <c:pt idx="36">
                  <c:v>9088.6299999999992</c:v>
                </c:pt>
                <c:pt idx="37">
                  <c:v>7160.04</c:v>
                </c:pt>
                <c:pt idx="38">
                  <c:v>5220.88</c:v>
                </c:pt>
                <c:pt idx="39">
                  <c:v>3502.86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88-452D-A710-7C690FE6E0AE}"/>
            </c:ext>
          </c:extLst>
        </c:ser>
        <c:ser>
          <c:idx val="1"/>
          <c:order val="1"/>
          <c:tx>
            <c:strRef>
              <c:f>'By-A'!$B$1</c:f>
              <c:strCache>
                <c:ptCount val="1"/>
                <c:pt idx="0">
                  <c:v>By-sec4</c:v>
                </c:pt>
              </c:strCache>
            </c:strRef>
          </c:tx>
          <c:val>
            <c:numRef>
              <c:f>'By-A'!$B$2:$B$41</c:f>
              <c:numCache>
                <c:formatCode>General</c:formatCode>
                <c:ptCount val="40"/>
                <c:pt idx="0">
                  <c:v>135.27000000000001</c:v>
                </c:pt>
                <c:pt idx="1">
                  <c:v>247.76</c:v>
                </c:pt>
                <c:pt idx="2">
                  <c:v>455.79</c:v>
                </c:pt>
                <c:pt idx="3">
                  <c:v>831.6</c:v>
                </c:pt>
                <c:pt idx="4">
                  <c:v>1481.71</c:v>
                </c:pt>
                <c:pt idx="5">
                  <c:v>2518.44</c:v>
                </c:pt>
                <c:pt idx="6">
                  <c:v>3983.58</c:v>
                </c:pt>
                <c:pt idx="7">
                  <c:v>5784.96</c:v>
                </c:pt>
                <c:pt idx="8">
                  <c:v>7715.69</c:v>
                </c:pt>
                <c:pt idx="9">
                  <c:v>9564.33</c:v>
                </c:pt>
                <c:pt idx="10">
                  <c:v>11180.04</c:v>
                </c:pt>
                <c:pt idx="11">
                  <c:v>12469.34</c:v>
                </c:pt>
                <c:pt idx="12">
                  <c:v>13420.89</c:v>
                </c:pt>
                <c:pt idx="13">
                  <c:v>14074.01</c:v>
                </c:pt>
                <c:pt idx="14">
                  <c:v>14480.33</c:v>
                </c:pt>
                <c:pt idx="15">
                  <c:v>14708.6</c:v>
                </c:pt>
                <c:pt idx="16">
                  <c:v>14824.17</c:v>
                </c:pt>
                <c:pt idx="17">
                  <c:v>14875.42</c:v>
                </c:pt>
                <c:pt idx="18">
                  <c:v>14889.82</c:v>
                </c:pt>
                <c:pt idx="19">
                  <c:v>14892.57</c:v>
                </c:pt>
                <c:pt idx="20">
                  <c:v>14892.4</c:v>
                </c:pt>
                <c:pt idx="21">
                  <c:v>14894.23</c:v>
                </c:pt>
                <c:pt idx="22">
                  <c:v>14895.62</c:v>
                </c:pt>
                <c:pt idx="23">
                  <c:v>14897.14</c:v>
                </c:pt>
                <c:pt idx="24">
                  <c:v>14898.71</c:v>
                </c:pt>
                <c:pt idx="25">
                  <c:v>14902</c:v>
                </c:pt>
                <c:pt idx="26">
                  <c:v>14903.79</c:v>
                </c:pt>
                <c:pt idx="27">
                  <c:v>14898.22</c:v>
                </c:pt>
                <c:pt idx="28">
                  <c:v>14879.99</c:v>
                </c:pt>
                <c:pt idx="29">
                  <c:v>14821.95</c:v>
                </c:pt>
                <c:pt idx="30">
                  <c:v>14684.5</c:v>
                </c:pt>
                <c:pt idx="31">
                  <c:v>14414.64</c:v>
                </c:pt>
                <c:pt idx="32">
                  <c:v>13944.92</c:v>
                </c:pt>
                <c:pt idx="33">
                  <c:v>13201.36</c:v>
                </c:pt>
                <c:pt idx="34">
                  <c:v>12119.71</c:v>
                </c:pt>
                <c:pt idx="35">
                  <c:v>10694.12</c:v>
                </c:pt>
                <c:pt idx="36">
                  <c:v>8984.77</c:v>
                </c:pt>
                <c:pt idx="37">
                  <c:v>7065.1</c:v>
                </c:pt>
                <c:pt idx="38">
                  <c:v>5144.1099999999997</c:v>
                </c:pt>
                <c:pt idx="39">
                  <c:v>3451.93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88-452D-A710-7C690FE6E0AE}"/>
            </c:ext>
          </c:extLst>
        </c:ser>
        <c:ser>
          <c:idx val="2"/>
          <c:order val="2"/>
          <c:tx>
            <c:strRef>
              <c:f>'By-A'!$C$1</c:f>
              <c:strCache>
                <c:ptCount val="1"/>
                <c:pt idx="0">
                  <c:v>By-sec3</c:v>
                </c:pt>
              </c:strCache>
            </c:strRef>
          </c:tx>
          <c:val>
            <c:numRef>
              <c:f>'By-A'!$C$2:$C$41</c:f>
              <c:numCache>
                <c:formatCode>General</c:formatCode>
                <c:ptCount val="40"/>
                <c:pt idx="0">
                  <c:v>132.28</c:v>
                </c:pt>
                <c:pt idx="1">
                  <c:v>240.01</c:v>
                </c:pt>
                <c:pt idx="2">
                  <c:v>437.05</c:v>
                </c:pt>
                <c:pt idx="3">
                  <c:v>794.29</c:v>
                </c:pt>
                <c:pt idx="4">
                  <c:v>1414.79</c:v>
                </c:pt>
                <c:pt idx="5">
                  <c:v>2415.4299999999998</c:v>
                </c:pt>
                <c:pt idx="6">
                  <c:v>3852.57</c:v>
                </c:pt>
                <c:pt idx="7">
                  <c:v>5640.35</c:v>
                </c:pt>
                <c:pt idx="8">
                  <c:v>7575.85</c:v>
                </c:pt>
                <c:pt idx="9">
                  <c:v>9446.6200000000008</c:v>
                </c:pt>
                <c:pt idx="10">
                  <c:v>11089.77</c:v>
                </c:pt>
                <c:pt idx="11">
                  <c:v>12407.78</c:v>
                </c:pt>
                <c:pt idx="12">
                  <c:v>13379.74</c:v>
                </c:pt>
                <c:pt idx="13">
                  <c:v>14045.25</c:v>
                </c:pt>
                <c:pt idx="14">
                  <c:v>14467.64</c:v>
                </c:pt>
                <c:pt idx="15">
                  <c:v>14712.62</c:v>
                </c:pt>
                <c:pt idx="16">
                  <c:v>14837.9</c:v>
                </c:pt>
                <c:pt idx="17">
                  <c:v>14892.88</c:v>
                </c:pt>
                <c:pt idx="18">
                  <c:v>14910.6</c:v>
                </c:pt>
                <c:pt idx="19">
                  <c:v>14911.22</c:v>
                </c:pt>
                <c:pt idx="20">
                  <c:v>14907.98</c:v>
                </c:pt>
                <c:pt idx="21">
                  <c:v>14903.45</c:v>
                </c:pt>
                <c:pt idx="22">
                  <c:v>14898.67</c:v>
                </c:pt>
                <c:pt idx="23">
                  <c:v>14902.3</c:v>
                </c:pt>
                <c:pt idx="24">
                  <c:v>14905.76</c:v>
                </c:pt>
                <c:pt idx="25">
                  <c:v>14909.98</c:v>
                </c:pt>
                <c:pt idx="26">
                  <c:v>14912.98</c:v>
                </c:pt>
                <c:pt idx="27">
                  <c:v>14908.99</c:v>
                </c:pt>
                <c:pt idx="28">
                  <c:v>14878.9</c:v>
                </c:pt>
                <c:pt idx="29">
                  <c:v>14805.92</c:v>
                </c:pt>
                <c:pt idx="30">
                  <c:v>14650.71</c:v>
                </c:pt>
                <c:pt idx="31">
                  <c:v>14358.79</c:v>
                </c:pt>
                <c:pt idx="32">
                  <c:v>13872.32</c:v>
                </c:pt>
                <c:pt idx="33">
                  <c:v>13118.96</c:v>
                </c:pt>
                <c:pt idx="34">
                  <c:v>12037.79</c:v>
                </c:pt>
                <c:pt idx="35">
                  <c:v>10613.94</c:v>
                </c:pt>
                <c:pt idx="36">
                  <c:v>8881.52</c:v>
                </c:pt>
                <c:pt idx="37">
                  <c:v>6959.72</c:v>
                </c:pt>
                <c:pt idx="38">
                  <c:v>5048.7700000000004</c:v>
                </c:pt>
                <c:pt idx="39">
                  <c:v>3371.07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88-452D-A710-7C690FE6E0AE}"/>
            </c:ext>
          </c:extLst>
        </c:ser>
        <c:ser>
          <c:idx val="3"/>
          <c:order val="3"/>
          <c:tx>
            <c:strRef>
              <c:f>'By-A'!$D$1</c:f>
              <c:strCache>
                <c:ptCount val="1"/>
                <c:pt idx="0">
                  <c:v>By-sec2</c:v>
                </c:pt>
              </c:strCache>
            </c:strRef>
          </c:tx>
          <c:val>
            <c:numRef>
              <c:f>'By-A'!$D$2:$D$41</c:f>
              <c:numCache>
                <c:formatCode>General</c:formatCode>
                <c:ptCount val="40"/>
                <c:pt idx="0">
                  <c:v>138.94</c:v>
                </c:pt>
                <c:pt idx="1">
                  <c:v>245.71</c:v>
                </c:pt>
                <c:pt idx="2">
                  <c:v>440.57</c:v>
                </c:pt>
                <c:pt idx="3">
                  <c:v>790.73</c:v>
                </c:pt>
                <c:pt idx="4">
                  <c:v>1398.65</c:v>
                </c:pt>
                <c:pt idx="5">
                  <c:v>2381.1799999999998</c:v>
                </c:pt>
                <c:pt idx="6">
                  <c:v>3800.4</c:v>
                </c:pt>
                <c:pt idx="7">
                  <c:v>5582.24</c:v>
                </c:pt>
                <c:pt idx="8">
                  <c:v>7522.74</c:v>
                </c:pt>
                <c:pt idx="9">
                  <c:v>9410.69</c:v>
                </c:pt>
                <c:pt idx="10">
                  <c:v>11064.7</c:v>
                </c:pt>
                <c:pt idx="11">
                  <c:v>12388.74</c:v>
                </c:pt>
                <c:pt idx="12">
                  <c:v>13363.21</c:v>
                </c:pt>
                <c:pt idx="13">
                  <c:v>14029.49</c:v>
                </c:pt>
                <c:pt idx="14">
                  <c:v>14453.47</c:v>
                </c:pt>
                <c:pt idx="15">
                  <c:v>14703.77</c:v>
                </c:pt>
                <c:pt idx="16">
                  <c:v>14836.71</c:v>
                </c:pt>
                <c:pt idx="17">
                  <c:v>14897.95</c:v>
                </c:pt>
                <c:pt idx="18">
                  <c:v>14918.22</c:v>
                </c:pt>
                <c:pt idx="19">
                  <c:v>14918.74</c:v>
                </c:pt>
                <c:pt idx="20">
                  <c:v>14915.16</c:v>
                </c:pt>
                <c:pt idx="21">
                  <c:v>14909.92</c:v>
                </c:pt>
                <c:pt idx="22">
                  <c:v>14907.02</c:v>
                </c:pt>
                <c:pt idx="23">
                  <c:v>14908.07</c:v>
                </c:pt>
                <c:pt idx="24">
                  <c:v>14911.19</c:v>
                </c:pt>
                <c:pt idx="25">
                  <c:v>14916.87</c:v>
                </c:pt>
                <c:pt idx="26">
                  <c:v>14917.94</c:v>
                </c:pt>
                <c:pt idx="27">
                  <c:v>14910.81</c:v>
                </c:pt>
                <c:pt idx="28">
                  <c:v>14875.16</c:v>
                </c:pt>
                <c:pt idx="29">
                  <c:v>14795.14</c:v>
                </c:pt>
                <c:pt idx="30">
                  <c:v>14630.59</c:v>
                </c:pt>
                <c:pt idx="31">
                  <c:v>14334.8</c:v>
                </c:pt>
                <c:pt idx="32">
                  <c:v>13847.68</c:v>
                </c:pt>
                <c:pt idx="33">
                  <c:v>13097.7</c:v>
                </c:pt>
                <c:pt idx="34">
                  <c:v>12023.52</c:v>
                </c:pt>
                <c:pt idx="35">
                  <c:v>10599.71</c:v>
                </c:pt>
                <c:pt idx="36">
                  <c:v>8865.73</c:v>
                </c:pt>
                <c:pt idx="37">
                  <c:v>6941.96</c:v>
                </c:pt>
                <c:pt idx="38">
                  <c:v>5027.01</c:v>
                </c:pt>
                <c:pt idx="39">
                  <c:v>3352.08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588-452D-A710-7C690FE6E0AE}"/>
            </c:ext>
          </c:extLst>
        </c:ser>
        <c:ser>
          <c:idx val="4"/>
          <c:order val="4"/>
          <c:tx>
            <c:strRef>
              <c:f>'By-A'!$E$1</c:f>
              <c:strCache>
                <c:ptCount val="1"/>
                <c:pt idx="0">
                  <c:v>By-sec6</c:v>
                </c:pt>
              </c:strCache>
            </c:strRef>
          </c:tx>
          <c:val>
            <c:numRef>
              <c:f>'By-A'!$E$2:$E$41</c:f>
              <c:numCache>
                <c:formatCode>General</c:formatCode>
                <c:ptCount val="40"/>
                <c:pt idx="0">
                  <c:v>145.03</c:v>
                </c:pt>
                <c:pt idx="1">
                  <c:v>258.33999999999997</c:v>
                </c:pt>
                <c:pt idx="2">
                  <c:v>465.49</c:v>
                </c:pt>
                <c:pt idx="3">
                  <c:v>837.75</c:v>
                </c:pt>
                <c:pt idx="4">
                  <c:v>1484.14</c:v>
                </c:pt>
                <c:pt idx="5">
                  <c:v>2512.7199999999998</c:v>
                </c:pt>
                <c:pt idx="6">
                  <c:v>3980.72</c:v>
                </c:pt>
                <c:pt idx="7">
                  <c:v>5799.05</c:v>
                </c:pt>
                <c:pt idx="8">
                  <c:v>7764.16</c:v>
                </c:pt>
                <c:pt idx="9">
                  <c:v>9651.77</c:v>
                </c:pt>
                <c:pt idx="10">
                  <c:v>11296.96</c:v>
                </c:pt>
                <c:pt idx="11">
                  <c:v>12595.8</c:v>
                </c:pt>
                <c:pt idx="12">
                  <c:v>13540.57</c:v>
                </c:pt>
                <c:pt idx="13">
                  <c:v>14166.75</c:v>
                </c:pt>
                <c:pt idx="14">
                  <c:v>14554.45</c:v>
                </c:pt>
                <c:pt idx="15">
                  <c:v>14773.84</c:v>
                </c:pt>
                <c:pt idx="16">
                  <c:v>14888.71</c:v>
                </c:pt>
                <c:pt idx="17">
                  <c:v>14942.4</c:v>
                </c:pt>
                <c:pt idx="18">
                  <c:v>14967.39</c:v>
                </c:pt>
                <c:pt idx="19">
                  <c:v>14974.27</c:v>
                </c:pt>
                <c:pt idx="20">
                  <c:v>14974.14</c:v>
                </c:pt>
                <c:pt idx="21">
                  <c:v>14974.5</c:v>
                </c:pt>
                <c:pt idx="22">
                  <c:v>14974.95</c:v>
                </c:pt>
                <c:pt idx="23">
                  <c:v>14974.05</c:v>
                </c:pt>
                <c:pt idx="24">
                  <c:v>14972.96</c:v>
                </c:pt>
                <c:pt idx="25">
                  <c:v>14972.58</c:v>
                </c:pt>
                <c:pt idx="26">
                  <c:v>14971.22</c:v>
                </c:pt>
                <c:pt idx="27">
                  <c:v>14959.36</c:v>
                </c:pt>
                <c:pt idx="28">
                  <c:v>14928.57</c:v>
                </c:pt>
                <c:pt idx="29">
                  <c:v>14858.46</c:v>
                </c:pt>
                <c:pt idx="30">
                  <c:v>14714.08</c:v>
                </c:pt>
                <c:pt idx="31">
                  <c:v>14445.8</c:v>
                </c:pt>
                <c:pt idx="32">
                  <c:v>13992.49</c:v>
                </c:pt>
                <c:pt idx="33">
                  <c:v>13278.25</c:v>
                </c:pt>
                <c:pt idx="34">
                  <c:v>12237.44</c:v>
                </c:pt>
                <c:pt idx="35">
                  <c:v>10842.69</c:v>
                </c:pt>
                <c:pt idx="36">
                  <c:v>9130.59</c:v>
                </c:pt>
                <c:pt idx="37">
                  <c:v>7209.48</c:v>
                </c:pt>
                <c:pt idx="38">
                  <c:v>5268.23</c:v>
                </c:pt>
                <c:pt idx="39">
                  <c:v>3541.97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588-452D-A710-7C690FE6E0AE}"/>
            </c:ext>
          </c:extLst>
        </c:ser>
        <c:ser>
          <c:idx val="5"/>
          <c:order val="5"/>
          <c:tx>
            <c:strRef>
              <c:f>'By-A'!$F$1</c:f>
              <c:strCache>
                <c:ptCount val="1"/>
                <c:pt idx="0">
                  <c:v>By-sec1</c:v>
                </c:pt>
              </c:strCache>
            </c:strRef>
          </c:tx>
          <c:val>
            <c:numRef>
              <c:f>'By-A'!$F$2:$F$41</c:f>
              <c:numCache>
                <c:formatCode>General</c:formatCode>
                <c:ptCount val="40"/>
                <c:pt idx="0">
                  <c:v>141.94999999999999</c:v>
                </c:pt>
                <c:pt idx="1">
                  <c:v>253.24</c:v>
                </c:pt>
                <c:pt idx="2">
                  <c:v>457.55</c:v>
                </c:pt>
                <c:pt idx="3">
                  <c:v>824.16</c:v>
                </c:pt>
                <c:pt idx="4">
                  <c:v>1459.12</c:v>
                </c:pt>
                <c:pt idx="5">
                  <c:v>2477.34</c:v>
                </c:pt>
                <c:pt idx="6">
                  <c:v>3934.52</c:v>
                </c:pt>
                <c:pt idx="7">
                  <c:v>5741.02</c:v>
                </c:pt>
                <c:pt idx="8">
                  <c:v>7694.04</c:v>
                </c:pt>
                <c:pt idx="9">
                  <c:v>9577.6299999999992</c:v>
                </c:pt>
                <c:pt idx="10">
                  <c:v>11221.3</c:v>
                </c:pt>
                <c:pt idx="11">
                  <c:v>12527.1</c:v>
                </c:pt>
                <c:pt idx="12">
                  <c:v>13476.47</c:v>
                </c:pt>
                <c:pt idx="13">
                  <c:v>14117.28</c:v>
                </c:pt>
                <c:pt idx="14">
                  <c:v>14518.1</c:v>
                </c:pt>
                <c:pt idx="15">
                  <c:v>14751.68</c:v>
                </c:pt>
                <c:pt idx="16">
                  <c:v>14877.21</c:v>
                </c:pt>
                <c:pt idx="17">
                  <c:v>14933.5</c:v>
                </c:pt>
                <c:pt idx="18">
                  <c:v>14956.26</c:v>
                </c:pt>
                <c:pt idx="19">
                  <c:v>14963.02</c:v>
                </c:pt>
                <c:pt idx="20">
                  <c:v>14963.51</c:v>
                </c:pt>
                <c:pt idx="21">
                  <c:v>14960.51</c:v>
                </c:pt>
                <c:pt idx="22">
                  <c:v>14958.93</c:v>
                </c:pt>
                <c:pt idx="23">
                  <c:v>14959.57</c:v>
                </c:pt>
                <c:pt idx="24">
                  <c:v>14958.26</c:v>
                </c:pt>
                <c:pt idx="25">
                  <c:v>14957.67</c:v>
                </c:pt>
                <c:pt idx="26">
                  <c:v>14954.86</c:v>
                </c:pt>
                <c:pt idx="27">
                  <c:v>14944.59</c:v>
                </c:pt>
                <c:pt idx="28">
                  <c:v>14910.03</c:v>
                </c:pt>
                <c:pt idx="29">
                  <c:v>14832.4</c:v>
                </c:pt>
                <c:pt idx="30">
                  <c:v>14676.26</c:v>
                </c:pt>
                <c:pt idx="31">
                  <c:v>14393.06</c:v>
                </c:pt>
                <c:pt idx="32">
                  <c:v>13922.47</c:v>
                </c:pt>
                <c:pt idx="33">
                  <c:v>13188.58</c:v>
                </c:pt>
                <c:pt idx="34">
                  <c:v>12122.56</c:v>
                </c:pt>
                <c:pt idx="35">
                  <c:v>10711.68</c:v>
                </c:pt>
                <c:pt idx="36">
                  <c:v>9003.59</c:v>
                </c:pt>
                <c:pt idx="37">
                  <c:v>7087.19</c:v>
                </c:pt>
                <c:pt idx="38">
                  <c:v>5163.83</c:v>
                </c:pt>
                <c:pt idx="39">
                  <c:v>3458.6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588-452D-A710-7C690FE6E0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968768"/>
        <c:axId val="39970304"/>
      </c:lineChart>
      <c:catAx>
        <c:axId val="39968768"/>
        <c:scaling>
          <c:orientation val="minMax"/>
        </c:scaling>
        <c:delete val="0"/>
        <c:axPos val="b"/>
        <c:majorTickMark val="none"/>
        <c:minorTickMark val="none"/>
        <c:tickLblPos val="nextTo"/>
        <c:crossAx val="39970304"/>
        <c:crosses val="autoZero"/>
        <c:auto val="1"/>
        <c:lblAlgn val="ctr"/>
        <c:lblOffset val="100"/>
        <c:noMultiLvlLbl val="0"/>
      </c:catAx>
      <c:valAx>
        <c:axId val="399703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Gauss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9968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By</a:t>
            </a:r>
            <a:r>
              <a:rPr lang="en-US" baseline="0"/>
              <a:t>  midplane inner (all sectors)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'By-A'!$A$1</c:f>
              <c:strCache>
                <c:ptCount val="1"/>
                <c:pt idx="0">
                  <c:v>By-sec5</c:v>
                </c:pt>
              </c:strCache>
            </c:strRef>
          </c:tx>
          <c:val>
            <c:numRef>
              <c:f>'By-A'!$A$2:$A$41</c:f>
              <c:numCache>
                <c:formatCode>General</c:formatCode>
                <c:ptCount val="40"/>
                <c:pt idx="0">
                  <c:v>141.88999999999999</c:v>
                </c:pt>
                <c:pt idx="1">
                  <c:v>255.85</c:v>
                </c:pt>
                <c:pt idx="2">
                  <c:v>465.26</c:v>
                </c:pt>
                <c:pt idx="3">
                  <c:v>842.61</c:v>
                </c:pt>
                <c:pt idx="4">
                  <c:v>1492.76</c:v>
                </c:pt>
                <c:pt idx="5">
                  <c:v>2530.5500000000002</c:v>
                </c:pt>
                <c:pt idx="6">
                  <c:v>4001.55</c:v>
                </c:pt>
                <c:pt idx="7">
                  <c:v>5812.41</c:v>
                </c:pt>
                <c:pt idx="8">
                  <c:v>7768.92</c:v>
                </c:pt>
                <c:pt idx="9">
                  <c:v>9642.61</c:v>
                </c:pt>
                <c:pt idx="10">
                  <c:v>11279.07</c:v>
                </c:pt>
                <c:pt idx="11">
                  <c:v>12575.94</c:v>
                </c:pt>
                <c:pt idx="12">
                  <c:v>13522.22</c:v>
                </c:pt>
                <c:pt idx="13">
                  <c:v>14159.61</c:v>
                </c:pt>
                <c:pt idx="14">
                  <c:v>14553.83</c:v>
                </c:pt>
                <c:pt idx="15">
                  <c:v>14773.72</c:v>
                </c:pt>
                <c:pt idx="16">
                  <c:v>14886.63</c:v>
                </c:pt>
                <c:pt idx="17">
                  <c:v>14937.78</c:v>
                </c:pt>
                <c:pt idx="18">
                  <c:v>14954.54</c:v>
                </c:pt>
                <c:pt idx="19">
                  <c:v>14958.21</c:v>
                </c:pt>
                <c:pt idx="20">
                  <c:v>14959.8</c:v>
                </c:pt>
                <c:pt idx="21">
                  <c:v>14961.08</c:v>
                </c:pt>
                <c:pt idx="22">
                  <c:v>14962.85</c:v>
                </c:pt>
                <c:pt idx="23">
                  <c:v>14963.26</c:v>
                </c:pt>
                <c:pt idx="24">
                  <c:v>14963.67</c:v>
                </c:pt>
                <c:pt idx="25">
                  <c:v>14962.27</c:v>
                </c:pt>
                <c:pt idx="26">
                  <c:v>14959.82</c:v>
                </c:pt>
                <c:pt idx="27">
                  <c:v>14948.71</c:v>
                </c:pt>
                <c:pt idx="28">
                  <c:v>14925.83</c:v>
                </c:pt>
                <c:pt idx="29">
                  <c:v>14863.42</c:v>
                </c:pt>
                <c:pt idx="30">
                  <c:v>14727.43</c:v>
                </c:pt>
                <c:pt idx="31">
                  <c:v>14462.82</c:v>
                </c:pt>
                <c:pt idx="32">
                  <c:v>14005.57</c:v>
                </c:pt>
                <c:pt idx="33">
                  <c:v>13280.72</c:v>
                </c:pt>
                <c:pt idx="34">
                  <c:v>12226.27</c:v>
                </c:pt>
                <c:pt idx="35">
                  <c:v>10814.12</c:v>
                </c:pt>
                <c:pt idx="36">
                  <c:v>9088.6299999999992</c:v>
                </c:pt>
                <c:pt idx="37">
                  <c:v>7160.04</c:v>
                </c:pt>
                <c:pt idx="38">
                  <c:v>5220.88</c:v>
                </c:pt>
                <c:pt idx="39">
                  <c:v>3502.86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57-47B9-85DF-CCFE25EC2DD2}"/>
            </c:ext>
          </c:extLst>
        </c:ser>
        <c:ser>
          <c:idx val="1"/>
          <c:order val="1"/>
          <c:tx>
            <c:strRef>
              <c:f>'By-A'!$B$1</c:f>
              <c:strCache>
                <c:ptCount val="1"/>
                <c:pt idx="0">
                  <c:v>By-sec4</c:v>
                </c:pt>
              </c:strCache>
            </c:strRef>
          </c:tx>
          <c:val>
            <c:numRef>
              <c:f>'By-A'!$B$2:$B$41</c:f>
              <c:numCache>
                <c:formatCode>General</c:formatCode>
                <c:ptCount val="40"/>
                <c:pt idx="0">
                  <c:v>135.27000000000001</c:v>
                </c:pt>
                <c:pt idx="1">
                  <c:v>247.76</c:v>
                </c:pt>
                <c:pt idx="2">
                  <c:v>455.79</c:v>
                </c:pt>
                <c:pt idx="3">
                  <c:v>831.6</c:v>
                </c:pt>
                <c:pt idx="4">
                  <c:v>1481.71</c:v>
                </c:pt>
                <c:pt idx="5">
                  <c:v>2518.44</c:v>
                </c:pt>
                <c:pt idx="6">
                  <c:v>3983.58</c:v>
                </c:pt>
                <c:pt idx="7">
                  <c:v>5784.96</c:v>
                </c:pt>
                <c:pt idx="8">
                  <c:v>7715.69</c:v>
                </c:pt>
                <c:pt idx="9">
                  <c:v>9564.33</c:v>
                </c:pt>
                <c:pt idx="10">
                  <c:v>11180.04</c:v>
                </c:pt>
                <c:pt idx="11">
                  <c:v>12469.34</c:v>
                </c:pt>
                <c:pt idx="12">
                  <c:v>13420.89</c:v>
                </c:pt>
                <c:pt idx="13">
                  <c:v>14074.01</c:v>
                </c:pt>
                <c:pt idx="14">
                  <c:v>14480.33</c:v>
                </c:pt>
                <c:pt idx="15">
                  <c:v>14708.6</c:v>
                </c:pt>
                <c:pt idx="16">
                  <c:v>14824.17</c:v>
                </c:pt>
                <c:pt idx="17">
                  <c:v>14875.42</c:v>
                </c:pt>
                <c:pt idx="18">
                  <c:v>14889.82</c:v>
                </c:pt>
                <c:pt idx="19">
                  <c:v>14892.57</c:v>
                </c:pt>
                <c:pt idx="20">
                  <c:v>14892.4</c:v>
                </c:pt>
                <c:pt idx="21">
                  <c:v>14894.23</c:v>
                </c:pt>
                <c:pt idx="22">
                  <c:v>14895.62</c:v>
                </c:pt>
                <c:pt idx="23">
                  <c:v>14897.14</c:v>
                </c:pt>
                <c:pt idx="24">
                  <c:v>14898.71</c:v>
                </c:pt>
                <c:pt idx="25">
                  <c:v>14902</c:v>
                </c:pt>
                <c:pt idx="26">
                  <c:v>14903.79</c:v>
                </c:pt>
                <c:pt idx="27">
                  <c:v>14898.22</c:v>
                </c:pt>
                <c:pt idx="28">
                  <c:v>14879.99</c:v>
                </c:pt>
                <c:pt idx="29">
                  <c:v>14821.95</c:v>
                </c:pt>
                <c:pt idx="30">
                  <c:v>14684.5</c:v>
                </c:pt>
                <c:pt idx="31">
                  <c:v>14414.64</c:v>
                </c:pt>
                <c:pt idx="32">
                  <c:v>13944.92</c:v>
                </c:pt>
                <c:pt idx="33">
                  <c:v>13201.36</c:v>
                </c:pt>
                <c:pt idx="34">
                  <c:v>12119.71</c:v>
                </c:pt>
                <c:pt idx="35">
                  <c:v>10694.12</c:v>
                </c:pt>
                <c:pt idx="36">
                  <c:v>8984.77</c:v>
                </c:pt>
                <c:pt idx="37">
                  <c:v>7065.1</c:v>
                </c:pt>
                <c:pt idx="38">
                  <c:v>5144.1099999999997</c:v>
                </c:pt>
                <c:pt idx="39">
                  <c:v>3451.93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57-47B9-85DF-CCFE25EC2DD2}"/>
            </c:ext>
          </c:extLst>
        </c:ser>
        <c:ser>
          <c:idx val="2"/>
          <c:order val="2"/>
          <c:tx>
            <c:strRef>
              <c:f>'By-A'!$C$1</c:f>
              <c:strCache>
                <c:ptCount val="1"/>
                <c:pt idx="0">
                  <c:v>By-sec3</c:v>
                </c:pt>
              </c:strCache>
            </c:strRef>
          </c:tx>
          <c:val>
            <c:numRef>
              <c:f>'By-A'!$C$2:$C$41</c:f>
              <c:numCache>
                <c:formatCode>General</c:formatCode>
                <c:ptCount val="40"/>
                <c:pt idx="0">
                  <c:v>132.28</c:v>
                </c:pt>
                <c:pt idx="1">
                  <c:v>240.01</c:v>
                </c:pt>
                <c:pt idx="2">
                  <c:v>437.05</c:v>
                </c:pt>
                <c:pt idx="3">
                  <c:v>794.29</c:v>
                </c:pt>
                <c:pt idx="4">
                  <c:v>1414.79</c:v>
                </c:pt>
                <c:pt idx="5">
                  <c:v>2415.4299999999998</c:v>
                </c:pt>
                <c:pt idx="6">
                  <c:v>3852.57</c:v>
                </c:pt>
                <c:pt idx="7">
                  <c:v>5640.35</c:v>
                </c:pt>
                <c:pt idx="8">
                  <c:v>7575.85</c:v>
                </c:pt>
                <c:pt idx="9">
                  <c:v>9446.6200000000008</c:v>
                </c:pt>
                <c:pt idx="10">
                  <c:v>11089.77</c:v>
                </c:pt>
                <c:pt idx="11">
                  <c:v>12407.78</c:v>
                </c:pt>
                <c:pt idx="12">
                  <c:v>13379.74</c:v>
                </c:pt>
                <c:pt idx="13">
                  <c:v>14045.25</c:v>
                </c:pt>
                <c:pt idx="14">
                  <c:v>14467.64</c:v>
                </c:pt>
                <c:pt idx="15">
                  <c:v>14712.62</c:v>
                </c:pt>
                <c:pt idx="16">
                  <c:v>14837.9</c:v>
                </c:pt>
                <c:pt idx="17">
                  <c:v>14892.88</c:v>
                </c:pt>
                <c:pt idx="18">
                  <c:v>14910.6</c:v>
                </c:pt>
                <c:pt idx="19">
                  <c:v>14911.22</c:v>
                </c:pt>
                <c:pt idx="20">
                  <c:v>14907.98</c:v>
                </c:pt>
                <c:pt idx="21">
                  <c:v>14903.45</c:v>
                </c:pt>
                <c:pt idx="22">
                  <c:v>14898.67</c:v>
                </c:pt>
                <c:pt idx="23">
                  <c:v>14902.3</c:v>
                </c:pt>
                <c:pt idx="24">
                  <c:v>14905.76</c:v>
                </c:pt>
                <c:pt idx="25">
                  <c:v>14909.98</c:v>
                </c:pt>
                <c:pt idx="26">
                  <c:v>14912.98</c:v>
                </c:pt>
                <c:pt idx="27">
                  <c:v>14908.99</c:v>
                </c:pt>
                <c:pt idx="28">
                  <c:v>14878.9</c:v>
                </c:pt>
                <c:pt idx="29">
                  <c:v>14805.92</c:v>
                </c:pt>
                <c:pt idx="30">
                  <c:v>14650.71</c:v>
                </c:pt>
                <c:pt idx="31">
                  <c:v>14358.79</c:v>
                </c:pt>
                <c:pt idx="32">
                  <c:v>13872.32</c:v>
                </c:pt>
                <c:pt idx="33">
                  <c:v>13118.96</c:v>
                </c:pt>
                <c:pt idx="34">
                  <c:v>12037.79</c:v>
                </c:pt>
                <c:pt idx="35">
                  <c:v>10613.94</c:v>
                </c:pt>
                <c:pt idx="36">
                  <c:v>8881.52</c:v>
                </c:pt>
                <c:pt idx="37">
                  <c:v>6959.72</c:v>
                </c:pt>
                <c:pt idx="38">
                  <c:v>5048.7700000000004</c:v>
                </c:pt>
                <c:pt idx="39">
                  <c:v>3371.07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57-47B9-85DF-CCFE25EC2DD2}"/>
            </c:ext>
          </c:extLst>
        </c:ser>
        <c:ser>
          <c:idx val="3"/>
          <c:order val="3"/>
          <c:tx>
            <c:strRef>
              <c:f>'By-A'!$D$1</c:f>
              <c:strCache>
                <c:ptCount val="1"/>
                <c:pt idx="0">
                  <c:v>By-sec2</c:v>
                </c:pt>
              </c:strCache>
            </c:strRef>
          </c:tx>
          <c:val>
            <c:numRef>
              <c:f>'By-A'!$D$2:$D$41</c:f>
              <c:numCache>
                <c:formatCode>General</c:formatCode>
                <c:ptCount val="40"/>
                <c:pt idx="0">
                  <c:v>138.94</c:v>
                </c:pt>
                <c:pt idx="1">
                  <c:v>245.71</c:v>
                </c:pt>
                <c:pt idx="2">
                  <c:v>440.57</c:v>
                </c:pt>
                <c:pt idx="3">
                  <c:v>790.73</c:v>
                </c:pt>
                <c:pt idx="4">
                  <c:v>1398.65</c:v>
                </c:pt>
                <c:pt idx="5">
                  <c:v>2381.1799999999998</c:v>
                </c:pt>
                <c:pt idx="6">
                  <c:v>3800.4</c:v>
                </c:pt>
                <c:pt idx="7">
                  <c:v>5582.24</c:v>
                </c:pt>
                <c:pt idx="8">
                  <c:v>7522.74</c:v>
                </c:pt>
                <c:pt idx="9">
                  <c:v>9410.69</c:v>
                </c:pt>
                <c:pt idx="10">
                  <c:v>11064.7</c:v>
                </c:pt>
                <c:pt idx="11">
                  <c:v>12388.74</c:v>
                </c:pt>
                <c:pt idx="12">
                  <c:v>13363.21</c:v>
                </c:pt>
                <c:pt idx="13">
                  <c:v>14029.49</c:v>
                </c:pt>
                <c:pt idx="14">
                  <c:v>14453.47</c:v>
                </c:pt>
                <c:pt idx="15">
                  <c:v>14703.77</c:v>
                </c:pt>
                <c:pt idx="16">
                  <c:v>14836.71</c:v>
                </c:pt>
                <c:pt idx="17">
                  <c:v>14897.95</c:v>
                </c:pt>
                <c:pt idx="18">
                  <c:v>14918.22</c:v>
                </c:pt>
                <c:pt idx="19">
                  <c:v>14918.74</c:v>
                </c:pt>
                <c:pt idx="20">
                  <c:v>14915.16</c:v>
                </c:pt>
                <c:pt idx="21">
                  <c:v>14909.92</c:v>
                </c:pt>
                <c:pt idx="22">
                  <c:v>14907.02</c:v>
                </c:pt>
                <c:pt idx="23">
                  <c:v>14908.07</c:v>
                </c:pt>
                <c:pt idx="24">
                  <c:v>14911.19</c:v>
                </c:pt>
                <c:pt idx="25">
                  <c:v>14916.87</c:v>
                </c:pt>
                <c:pt idx="26">
                  <c:v>14917.94</c:v>
                </c:pt>
                <c:pt idx="27">
                  <c:v>14910.81</c:v>
                </c:pt>
                <c:pt idx="28">
                  <c:v>14875.16</c:v>
                </c:pt>
                <c:pt idx="29">
                  <c:v>14795.14</c:v>
                </c:pt>
                <c:pt idx="30">
                  <c:v>14630.59</c:v>
                </c:pt>
                <c:pt idx="31">
                  <c:v>14334.8</c:v>
                </c:pt>
                <c:pt idx="32">
                  <c:v>13847.68</c:v>
                </c:pt>
                <c:pt idx="33">
                  <c:v>13097.7</c:v>
                </c:pt>
                <c:pt idx="34">
                  <c:v>12023.52</c:v>
                </c:pt>
                <c:pt idx="35">
                  <c:v>10599.71</c:v>
                </c:pt>
                <c:pt idx="36">
                  <c:v>8865.73</c:v>
                </c:pt>
                <c:pt idx="37">
                  <c:v>6941.96</c:v>
                </c:pt>
                <c:pt idx="38">
                  <c:v>5027.01</c:v>
                </c:pt>
                <c:pt idx="39">
                  <c:v>3352.08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957-47B9-85DF-CCFE25EC2DD2}"/>
            </c:ext>
          </c:extLst>
        </c:ser>
        <c:ser>
          <c:idx val="4"/>
          <c:order val="4"/>
          <c:tx>
            <c:strRef>
              <c:f>'By-A'!$E$1</c:f>
              <c:strCache>
                <c:ptCount val="1"/>
                <c:pt idx="0">
                  <c:v>By-sec6</c:v>
                </c:pt>
              </c:strCache>
            </c:strRef>
          </c:tx>
          <c:val>
            <c:numRef>
              <c:f>'By-A'!$E$2:$E$41</c:f>
              <c:numCache>
                <c:formatCode>General</c:formatCode>
                <c:ptCount val="40"/>
                <c:pt idx="0">
                  <c:v>145.03</c:v>
                </c:pt>
                <c:pt idx="1">
                  <c:v>258.33999999999997</c:v>
                </c:pt>
                <c:pt idx="2">
                  <c:v>465.49</c:v>
                </c:pt>
                <c:pt idx="3">
                  <c:v>837.75</c:v>
                </c:pt>
                <c:pt idx="4">
                  <c:v>1484.14</c:v>
                </c:pt>
                <c:pt idx="5">
                  <c:v>2512.7199999999998</c:v>
                </c:pt>
                <c:pt idx="6">
                  <c:v>3980.72</c:v>
                </c:pt>
                <c:pt idx="7">
                  <c:v>5799.05</c:v>
                </c:pt>
                <c:pt idx="8">
                  <c:v>7764.16</c:v>
                </c:pt>
                <c:pt idx="9">
                  <c:v>9651.77</c:v>
                </c:pt>
                <c:pt idx="10">
                  <c:v>11296.96</c:v>
                </c:pt>
                <c:pt idx="11">
                  <c:v>12595.8</c:v>
                </c:pt>
                <c:pt idx="12">
                  <c:v>13540.57</c:v>
                </c:pt>
                <c:pt idx="13">
                  <c:v>14166.75</c:v>
                </c:pt>
                <c:pt idx="14">
                  <c:v>14554.45</c:v>
                </c:pt>
                <c:pt idx="15">
                  <c:v>14773.84</c:v>
                </c:pt>
                <c:pt idx="16">
                  <c:v>14888.71</c:v>
                </c:pt>
                <c:pt idx="17">
                  <c:v>14942.4</c:v>
                </c:pt>
                <c:pt idx="18">
                  <c:v>14967.39</c:v>
                </c:pt>
                <c:pt idx="19">
                  <c:v>14974.27</c:v>
                </c:pt>
                <c:pt idx="20">
                  <c:v>14974.14</c:v>
                </c:pt>
                <c:pt idx="21">
                  <c:v>14974.5</c:v>
                </c:pt>
                <c:pt idx="22">
                  <c:v>14974.95</c:v>
                </c:pt>
                <c:pt idx="23">
                  <c:v>14974.05</c:v>
                </c:pt>
                <c:pt idx="24">
                  <c:v>14972.96</c:v>
                </c:pt>
                <c:pt idx="25">
                  <c:v>14972.58</c:v>
                </c:pt>
                <c:pt idx="26">
                  <c:v>14971.22</c:v>
                </c:pt>
                <c:pt idx="27">
                  <c:v>14959.36</c:v>
                </c:pt>
                <c:pt idx="28">
                  <c:v>14928.57</c:v>
                </c:pt>
                <c:pt idx="29">
                  <c:v>14858.46</c:v>
                </c:pt>
                <c:pt idx="30">
                  <c:v>14714.08</c:v>
                </c:pt>
                <c:pt idx="31">
                  <c:v>14445.8</c:v>
                </c:pt>
                <c:pt idx="32">
                  <c:v>13992.49</c:v>
                </c:pt>
                <c:pt idx="33">
                  <c:v>13278.25</c:v>
                </c:pt>
                <c:pt idx="34">
                  <c:v>12237.44</c:v>
                </c:pt>
                <c:pt idx="35">
                  <c:v>10842.69</c:v>
                </c:pt>
                <c:pt idx="36">
                  <c:v>9130.59</c:v>
                </c:pt>
                <c:pt idx="37">
                  <c:v>7209.48</c:v>
                </c:pt>
                <c:pt idx="38">
                  <c:v>5268.23</c:v>
                </c:pt>
                <c:pt idx="39">
                  <c:v>3541.97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957-47B9-85DF-CCFE25EC2DD2}"/>
            </c:ext>
          </c:extLst>
        </c:ser>
        <c:ser>
          <c:idx val="5"/>
          <c:order val="5"/>
          <c:tx>
            <c:strRef>
              <c:f>'By-A'!$F$1</c:f>
              <c:strCache>
                <c:ptCount val="1"/>
                <c:pt idx="0">
                  <c:v>By-sec1</c:v>
                </c:pt>
              </c:strCache>
            </c:strRef>
          </c:tx>
          <c:val>
            <c:numRef>
              <c:f>'By-A'!$F$2:$F$41</c:f>
              <c:numCache>
                <c:formatCode>General</c:formatCode>
                <c:ptCount val="40"/>
                <c:pt idx="0">
                  <c:v>141.94999999999999</c:v>
                </c:pt>
                <c:pt idx="1">
                  <c:v>253.24</c:v>
                </c:pt>
                <c:pt idx="2">
                  <c:v>457.55</c:v>
                </c:pt>
                <c:pt idx="3">
                  <c:v>824.16</c:v>
                </c:pt>
                <c:pt idx="4">
                  <c:v>1459.12</c:v>
                </c:pt>
                <c:pt idx="5">
                  <c:v>2477.34</c:v>
                </c:pt>
                <c:pt idx="6">
                  <c:v>3934.52</c:v>
                </c:pt>
                <c:pt idx="7">
                  <c:v>5741.02</c:v>
                </c:pt>
                <c:pt idx="8">
                  <c:v>7694.04</c:v>
                </c:pt>
                <c:pt idx="9">
                  <c:v>9577.6299999999992</c:v>
                </c:pt>
                <c:pt idx="10">
                  <c:v>11221.3</c:v>
                </c:pt>
                <c:pt idx="11">
                  <c:v>12527.1</c:v>
                </c:pt>
                <c:pt idx="12">
                  <c:v>13476.47</c:v>
                </c:pt>
                <c:pt idx="13">
                  <c:v>14117.28</c:v>
                </c:pt>
                <c:pt idx="14">
                  <c:v>14518.1</c:v>
                </c:pt>
                <c:pt idx="15">
                  <c:v>14751.68</c:v>
                </c:pt>
                <c:pt idx="16">
                  <c:v>14877.21</c:v>
                </c:pt>
                <c:pt idx="17">
                  <c:v>14933.5</c:v>
                </c:pt>
                <c:pt idx="18">
                  <c:v>14956.26</c:v>
                </c:pt>
                <c:pt idx="19">
                  <c:v>14963.02</c:v>
                </c:pt>
                <c:pt idx="20">
                  <c:v>14963.51</c:v>
                </c:pt>
                <c:pt idx="21">
                  <c:v>14960.51</c:v>
                </c:pt>
                <c:pt idx="22">
                  <c:v>14958.93</c:v>
                </c:pt>
                <c:pt idx="23">
                  <c:v>14959.57</c:v>
                </c:pt>
                <c:pt idx="24">
                  <c:v>14958.26</c:v>
                </c:pt>
                <c:pt idx="25">
                  <c:v>14957.67</c:v>
                </c:pt>
                <c:pt idx="26">
                  <c:v>14954.86</c:v>
                </c:pt>
                <c:pt idx="27">
                  <c:v>14944.59</c:v>
                </c:pt>
                <c:pt idx="28">
                  <c:v>14910.03</c:v>
                </c:pt>
                <c:pt idx="29">
                  <c:v>14832.4</c:v>
                </c:pt>
                <c:pt idx="30">
                  <c:v>14676.26</c:v>
                </c:pt>
                <c:pt idx="31">
                  <c:v>14393.06</c:v>
                </c:pt>
                <c:pt idx="32">
                  <c:v>13922.47</c:v>
                </c:pt>
                <c:pt idx="33">
                  <c:v>13188.58</c:v>
                </c:pt>
                <c:pt idx="34">
                  <c:v>12122.56</c:v>
                </c:pt>
                <c:pt idx="35">
                  <c:v>10711.68</c:v>
                </c:pt>
                <c:pt idx="36">
                  <c:v>9003.59</c:v>
                </c:pt>
                <c:pt idx="37">
                  <c:v>7087.19</c:v>
                </c:pt>
                <c:pt idx="38">
                  <c:v>5163.83</c:v>
                </c:pt>
                <c:pt idx="39">
                  <c:v>3458.6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957-47B9-85DF-CCFE25EC2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068992"/>
        <c:axId val="40070528"/>
      </c:lineChart>
      <c:catAx>
        <c:axId val="40068992"/>
        <c:scaling>
          <c:orientation val="minMax"/>
        </c:scaling>
        <c:delete val="0"/>
        <c:axPos val="b"/>
        <c:majorTickMark val="none"/>
        <c:minorTickMark val="none"/>
        <c:tickLblPos val="nextTo"/>
        <c:crossAx val="40070528"/>
        <c:crosses val="autoZero"/>
        <c:auto val="1"/>
        <c:lblAlgn val="ctr"/>
        <c:lblOffset val="100"/>
        <c:noMultiLvlLbl val="0"/>
      </c:catAx>
      <c:valAx>
        <c:axId val="40070528"/>
        <c:scaling>
          <c:orientation val="minMax"/>
          <c:max val="15100"/>
          <c:min val="1470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Gauss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00689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By</a:t>
            </a:r>
            <a:r>
              <a:rPr lang="en-US" baseline="0"/>
              <a:t> - Nom. &amp; Meas. - Sec. 1, hole 3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Sheet1!$F$86:$F$127</c:f>
              <c:numCache>
                <c:formatCode>General</c:formatCode>
                <c:ptCount val="42"/>
                <c:pt idx="0">
                  <c:v>566.39</c:v>
                </c:pt>
                <c:pt idx="1">
                  <c:v>931.32899999999995</c:v>
                </c:pt>
                <c:pt idx="2">
                  <c:v>1507.36</c:v>
                </c:pt>
                <c:pt idx="3">
                  <c:v>2361.2399999999998</c:v>
                </c:pt>
                <c:pt idx="4">
                  <c:v>3535.69</c:v>
                </c:pt>
                <c:pt idx="5">
                  <c:v>5003.08</c:v>
                </c:pt>
                <c:pt idx="6">
                  <c:v>6667.38</c:v>
                </c:pt>
                <c:pt idx="7">
                  <c:v>8406.2199999999993</c:v>
                </c:pt>
                <c:pt idx="8">
                  <c:v>10082.4</c:v>
                </c:pt>
                <c:pt idx="9">
                  <c:v>11587.7</c:v>
                </c:pt>
                <c:pt idx="10">
                  <c:v>12850</c:v>
                </c:pt>
                <c:pt idx="11">
                  <c:v>13832</c:v>
                </c:pt>
                <c:pt idx="12">
                  <c:v>14548.2</c:v>
                </c:pt>
                <c:pt idx="13">
                  <c:v>15035.7</c:v>
                </c:pt>
                <c:pt idx="14">
                  <c:v>15350.8</c:v>
                </c:pt>
                <c:pt idx="15">
                  <c:v>15547</c:v>
                </c:pt>
                <c:pt idx="16">
                  <c:v>15666.8</c:v>
                </c:pt>
                <c:pt idx="17">
                  <c:v>15736.3</c:v>
                </c:pt>
                <c:pt idx="18">
                  <c:v>15774</c:v>
                </c:pt>
                <c:pt idx="19">
                  <c:v>15797.4</c:v>
                </c:pt>
                <c:pt idx="20">
                  <c:v>15811</c:v>
                </c:pt>
                <c:pt idx="21">
                  <c:v>15818.3</c:v>
                </c:pt>
                <c:pt idx="22">
                  <c:v>15821.6</c:v>
                </c:pt>
                <c:pt idx="23">
                  <c:v>15821.2</c:v>
                </c:pt>
                <c:pt idx="24">
                  <c:v>15819.9</c:v>
                </c:pt>
                <c:pt idx="25">
                  <c:v>15814.6</c:v>
                </c:pt>
                <c:pt idx="26">
                  <c:v>15804.6</c:v>
                </c:pt>
                <c:pt idx="27">
                  <c:v>15782.9</c:v>
                </c:pt>
                <c:pt idx="28">
                  <c:v>15743.8</c:v>
                </c:pt>
                <c:pt idx="29">
                  <c:v>15674.3</c:v>
                </c:pt>
                <c:pt idx="30">
                  <c:v>15552</c:v>
                </c:pt>
                <c:pt idx="31">
                  <c:v>15348.7</c:v>
                </c:pt>
                <c:pt idx="32">
                  <c:v>15019</c:v>
                </c:pt>
                <c:pt idx="33">
                  <c:v>14513.2</c:v>
                </c:pt>
                <c:pt idx="34">
                  <c:v>13774.9</c:v>
                </c:pt>
                <c:pt idx="35">
                  <c:v>12771</c:v>
                </c:pt>
                <c:pt idx="36">
                  <c:v>11499.2</c:v>
                </c:pt>
                <c:pt idx="37">
                  <c:v>10000.700000000001</c:v>
                </c:pt>
                <c:pt idx="38">
                  <c:v>8355.7099999999991</c:v>
                </c:pt>
                <c:pt idx="39">
                  <c:v>6672.15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CC-4DEE-A8DC-46511CA650D6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Sheet1!$G$86:$G$127</c:f>
              <c:numCache>
                <c:formatCode>General</c:formatCode>
                <c:ptCount val="42"/>
                <c:pt idx="0">
                  <c:v>450.82100000000003</c:v>
                </c:pt>
                <c:pt idx="1">
                  <c:v>746.62699999999995</c:v>
                </c:pt>
                <c:pt idx="2">
                  <c:v>1221.6400000000001</c:v>
                </c:pt>
                <c:pt idx="3">
                  <c:v>1946.63</c:v>
                </c:pt>
                <c:pt idx="4">
                  <c:v>2974.02</c:v>
                </c:pt>
                <c:pt idx="5">
                  <c:v>4303.3</c:v>
                </c:pt>
                <c:pt idx="6">
                  <c:v>5866.57</c:v>
                </c:pt>
                <c:pt idx="7">
                  <c:v>7550.08</c:v>
                </c:pt>
                <c:pt idx="8">
                  <c:v>9228.44</c:v>
                </c:pt>
                <c:pt idx="9">
                  <c:v>10788.5</c:v>
                </c:pt>
                <c:pt idx="10">
                  <c:v>12141.4</c:v>
                </c:pt>
                <c:pt idx="11">
                  <c:v>13231.7</c:v>
                </c:pt>
                <c:pt idx="12">
                  <c:v>14043.9</c:v>
                </c:pt>
                <c:pt idx="13">
                  <c:v>14601.7</c:v>
                </c:pt>
                <c:pt idx="14">
                  <c:v>14957.1</c:v>
                </c:pt>
                <c:pt idx="15">
                  <c:v>15170.3</c:v>
                </c:pt>
                <c:pt idx="16">
                  <c:v>15294.1</c:v>
                </c:pt>
                <c:pt idx="17">
                  <c:v>15365.5</c:v>
                </c:pt>
                <c:pt idx="18">
                  <c:v>15407.1</c:v>
                </c:pt>
                <c:pt idx="19">
                  <c:v>15432</c:v>
                </c:pt>
                <c:pt idx="20">
                  <c:v>15447.2</c:v>
                </c:pt>
                <c:pt idx="21">
                  <c:v>15456.7</c:v>
                </c:pt>
                <c:pt idx="22">
                  <c:v>15462.5</c:v>
                </c:pt>
                <c:pt idx="23">
                  <c:v>15465.6</c:v>
                </c:pt>
                <c:pt idx="24">
                  <c:v>15466.5</c:v>
                </c:pt>
                <c:pt idx="25">
                  <c:v>15464.9</c:v>
                </c:pt>
                <c:pt idx="26">
                  <c:v>15459.8</c:v>
                </c:pt>
                <c:pt idx="27">
                  <c:v>15449.3</c:v>
                </c:pt>
                <c:pt idx="28">
                  <c:v>15429</c:v>
                </c:pt>
                <c:pt idx="29">
                  <c:v>15391.1</c:v>
                </c:pt>
                <c:pt idx="30">
                  <c:v>15320.9</c:v>
                </c:pt>
                <c:pt idx="31">
                  <c:v>15192.3</c:v>
                </c:pt>
                <c:pt idx="32">
                  <c:v>14964.4</c:v>
                </c:pt>
                <c:pt idx="33">
                  <c:v>14581.6</c:v>
                </c:pt>
                <c:pt idx="34">
                  <c:v>13984.6</c:v>
                </c:pt>
                <c:pt idx="35">
                  <c:v>13127.9</c:v>
                </c:pt>
                <c:pt idx="36">
                  <c:v>11997.4</c:v>
                </c:pt>
                <c:pt idx="37">
                  <c:v>10618.3</c:v>
                </c:pt>
                <c:pt idx="38">
                  <c:v>9052.68</c:v>
                </c:pt>
                <c:pt idx="39">
                  <c:v>7392.78</c:v>
                </c:pt>
                <c:pt idx="40">
                  <c:v>5752.23</c:v>
                </c:pt>
                <c:pt idx="41">
                  <c:v>4252.2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CC-4DEE-A8DC-46511CA650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6134008"/>
        <c:axId val="346134336"/>
      </c:lineChart>
      <c:catAx>
        <c:axId val="34613400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134336"/>
        <c:crosses val="autoZero"/>
        <c:auto val="1"/>
        <c:lblAlgn val="ctr"/>
        <c:lblOffset val="100"/>
        <c:noMultiLvlLbl val="0"/>
      </c:catAx>
      <c:valAx>
        <c:axId val="346134336"/>
        <c:scaling>
          <c:orientation val="minMax"/>
          <c:max val="16500"/>
          <c:min val="14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134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Nom</a:t>
            </a:r>
            <a:r>
              <a:rPr lang="en-US" baseline="0"/>
              <a:t> vs. Meas. By - sec. 1 - hole 1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955073434969565"/>
          <c:y val="0.34347368205418533"/>
          <c:w val="0.82279750935388396"/>
          <c:h val="0.50827277772397816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Sheet1!$F$2:$F$43</c:f>
              <c:numCache>
                <c:formatCode>General</c:formatCode>
                <c:ptCount val="42"/>
                <c:pt idx="0">
                  <c:v>141.94999999999999</c:v>
                </c:pt>
                <c:pt idx="1">
                  <c:v>253.09100000000001</c:v>
                </c:pt>
                <c:pt idx="2">
                  <c:v>457.21199999999999</c:v>
                </c:pt>
                <c:pt idx="3">
                  <c:v>823.66800000000001</c:v>
                </c:pt>
                <c:pt idx="4">
                  <c:v>1458.52</c:v>
                </c:pt>
                <c:pt idx="5">
                  <c:v>2476.61</c:v>
                </c:pt>
                <c:pt idx="6">
                  <c:v>3933.86</c:v>
                </c:pt>
                <c:pt idx="7">
                  <c:v>5740.71</c:v>
                </c:pt>
                <c:pt idx="8">
                  <c:v>7694.64</c:v>
                </c:pt>
                <c:pt idx="9">
                  <c:v>9579.36</c:v>
                </c:pt>
                <c:pt idx="10">
                  <c:v>11224.1</c:v>
                </c:pt>
                <c:pt idx="11">
                  <c:v>12530.7</c:v>
                </c:pt>
                <c:pt idx="12">
                  <c:v>13481.2</c:v>
                </c:pt>
                <c:pt idx="13">
                  <c:v>14121.8</c:v>
                </c:pt>
                <c:pt idx="14">
                  <c:v>14522</c:v>
                </c:pt>
                <c:pt idx="15">
                  <c:v>14754.8</c:v>
                </c:pt>
                <c:pt idx="16">
                  <c:v>14880.2</c:v>
                </c:pt>
                <c:pt idx="17">
                  <c:v>14936.1</c:v>
                </c:pt>
                <c:pt idx="18">
                  <c:v>14958.8</c:v>
                </c:pt>
                <c:pt idx="19">
                  <c:v>14965.1</c:v>
                </c:pt>
                <c:pt idx="20">
                  <c:v>14964.7</c:v>
                </c:pt>
                <c:pt idx="21">
                  <c:v>14960.5</c:v>
                </c:pt>
                <c:pt idx="22">
                  <c:v>14959.2</c:v>
                </c:pt>
                <c:pt idx="23">
                  <c:v>14959.5</c:v>
                </c:pt>
                <c:pt idx="24">
                  <c:v>14958.8</c:v>
                </c:pt>
                <c:pt idx="25">
                  <c:v>14958</c:v>
                </c:pt>
                <c:pt idx="26">
                  <c:v>14955.3</c:v>
                </c:pt>
                <c:pt idx="27">
                  <c:v>14946</c:v>
                </c:pt>
                <c:pt idx="28">
                  <c:v>14911.3</c:v>
                </c:pt>
                <c:pt idx="29">
                  <c:v>14833.3</c:v>
                </c:pt>
                <c:pt idx="30">
                  <c:v>14676.7</c:v>
                </c:pt>
                <c:pt idx="31">
                  <c:v>14393.3</c:v>
                </c:pt>
                <c:pt idx="32">
                  <c:v>13922.9</c:v>
                </c:pt>
                <c:pt idx="33">
                  <c:v>13188.7</c:v>
                </c:pt>
                <c:pt idx="34">
                  <c:v>12122.4</c:v>
                </c:pt>
                <c:pt idx="35">
                  <c:v>10711</c:v>
                </c:pt>
                <c:pt idx="36">
                  <c:v>9002.7199999999993</c:v>
                </c:pt>
                <c:pt idx="37">
                  <c:v>7086.3</c:v>
                </c:pt>
                <c:pt idx="38">
                  <c:v>5162.92</c:v>
                </c:pt>
                <c:pt idx="39">
                  <c:v>3457.55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21-4EC7-B8DD-A71CD127C69E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Sheet1!$G$2:$G$43</c:f>
              <c:numCache>
                <c:formatCode>General</c:formatCode>
                <c:ptCount val="42"/>
                <c:pt idx="0">
                  <c:v>106.755</c:v>
                </c:pt>
                <c:pt idx="1">
                  <c:v>192.03800000000001</c:v>
                </c:pt>
                <c:pt idx="2">
                  <c:v>348.78800000000001</c:v>
                </c:pt>
                <c:pt idx="3">
                  <c:v>634.53800000000001</c:v>
                </c:pt>
                <c:pt idx="4">
                  <c:v>1140.8</c:v>
                </c:pt>
                <c:pt idx="5">
                  <c:v>1984.63</c:v>
                </c:pt>
                <c:pt idx="6">
                  <c:v>3256.2</c:v>
                </c:pt>
                <c:pt idx="7">
                  <c:v>4931.43</c:v>
                </c:pt>
                <c:pt idx="8">
                  <c:v>6844.7</c:v>
                </c:pt>
                <c:pt idx="9">
                  <c:v>8768.2199999999993</c:v>
                </c:pt>
                <c:pt idx="10">
                  <c:v>10503.6</c:v>
                </c:pt>
                <c:pt idx="11">
                  <c:v>11916.4</c:v>
                </c:pt>
                <c:pt idx="12">
                  <c:v>12940.4</c:v>
                </c:pt>
                <c:pt idx="13">
                  <c:v>13583</c:v>
                </c:pt>
                <c:pt idx="14">
                  <c:v>13926.5</c:v>
                </c:pt>
                <c:pt idx="15">
                  <c:v>14087.7</c:v>
                </c:pt>
                <c:pt idx="16">
                  <c:v>14159.1</c:v>
                </c:pt>
                <c:pt idx="17">
                  <c:v>14190.9</c:v>
                </c:pt>
                <c:pt idx="18">
                  <c:v>14205.6</c:v>
                </c:pt>
                <c:pt idx="19">
                  <c:v>14212.8</c:v>
                </c:pt>
                <c:pt idx="20">
                  <c:v>14216.5</c:v>
                </c:pt>
                <c:pt idx="21">
                  <c:v>14218.5</c:v>
                </c:pt>
                <c:pt idx="22">
                  <c:v>14219.5</c:v>
                </c:pt>
                <c:pt idx="23">
                  <c:v>14220</c:v>
                </c:pt>
                <c:pt idx="24">
                  <c:v>14220</c:v>
                </c:pt>
                <c:pt idx="25">
                  <c:v>14219.3</c:v>
                </c:pt>
                <c:pt idx="26">
                  <c:v>14217.7</c:v>
                </c:pt>
                <c:pt idx="27">
                  <c:v>14214.1</c:v>
                </c:pt>
                <c:pt idx="28">
                  <c:v>14206.3</c:v>
                </c:pt>
                <c:pt idx="29">
                  <c:v>14189.1</c:v>
                </c:pt>
                <c:pt idx="30">
                  <c:v>14150.2</c:v>
                </c:pt>
                <c:pt idx="31">
                  <c:v>14060.2</c:v>
                </c:pt>
                <c:pt idx="32">
                  <c:v>13856.9</c:v>
                </c:pt>
                <c:pt idx="33">
                  <c:v>13435.7</c:v>
                </c:pt>
                <c:pt idx="34">
                  <c:v>12683.9</c:v>
                </c:pt>
                <c:pt idx="35">
                  <c:v>11540.4</c:v>
                </c:pt>
                <c:pt idx="36">
                  <c:v>10021.6</c:v>
                </c:pt>
                <c:pt idx="37">
                  <c:v>8215.11</c:v>
                </c:pt>
                <c:pt idx="38">
                  <c:v>6275.66</c:v>
                </c:pt>
                <c:pt idx="39">
                  <c:v>4416.7700000000004</c:v>
                </c:pt>
                <c:pt idx="40">
                  <c:v>2857.93</c:v>
                </c:pt>
                <c:pt idx="41">
                  <c:v>1724.53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21-4EC7-B8DD-A71CD127C6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5416976"/>
        <c:axId val="385413040"/>
      </c:lineChart>
      <c:catAx>
        <c:axId val="38541697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413040"/>
        <c:crosses val="autoZero"/>
        <c:auto val="1"/>
        <c:lblAlgn val="ctr"/>
        <c:lblOffset val="100"/>
        <c:noMultiLvlLbl val="0"/>
      </c:catAx>
      <c:valAx>
        <c:axId val="385413040"/>
        <c:scaling>
          <c:orientation val="minMax"/>
          <c:max val="15500"/>
          <c:min val="13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416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0.28333</cdr:x>
      <cdr:y>0.30556</cdr:y>
    </cdr:from>
    <cdr:to>
      <cdr:x>0.4</cdr:x>
      <cdr:y>0.5</cdr:y>
    </cdr:to>
    <cdr:grpSp>
      <cdr:nvGrpSpPr>
        <cdr:cNvPr id="2" name="Group 1"/>
        <cdr:cNvGrpSpPr/>
      </cdr:nvGrpSpPr>
      <cdr:grpSpPr>
        <a:xfrm xmlns:a="http://schemas.openxmlformats.org/drawingml/2006/main">
          <a:off x="1148950" y="698510"/>
          <a:ext cx="473116" cy="444490"/>
          <a:chOff x="1092200" y="1066800"/>
          <a:chExt cx="533400" cy="533400"/>
        </a:xfrm>
      </cdr:grpSpPr>
      <cdr:cxnSp macro="">
        <cdr:nvCxnSpPr>
          <cdr:cNvPr id="3" name="Straight Arrow Connector 2"/>
          <cdr:cNvCxnSpPr/>
        </cdr:nvCxnSpPr>
        <cdr:spPr>
          <a:xfrm xmlns:a="http://schemas.openxmlformats.org/drawingml/2006/main">
            <a:off x="1625600" y="1066800"/>
            <a:ext cx="0" cy="533400"/>
          </a:xfrm>
          <a:prstGeom xmlns:a="http://schemas.openxmlformats.org/drawingml/2006/main" prst="straightConnector1">
            <a:avLst/>
          </a:prstGeom>
          <a:ln xmlns:a="http://schemas.openxmlformats.org/drawingml/2006/main" w="19050">
            <a:solidFill>
              <a:schemeClr val="tx1"/>
            </a:solidFill>
            <a:headEnd type="arrow"/>
            <a:tailEnd type="arrow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4" name="TextBox 3"/>
          <cdr:cNvSpPr txBox="1"/>
        </cdr:nvSpPr>
        <cdr:spPr>
          <a:xfrm xmlns:a="http://schemas.openxmlformats.org/drawingml/2006/main">
            <a:off x="1092200" y="1143000"/>
            <a:ext cx="457200" cy="3048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 dirty="0" smtClean="0"/>
              <a:t>1/2 %</a:t>
            </a:r>
            <a:endParaRPr lang="en-US" sz="1100" dirty="0"/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0.21667</cdr:x>
      <cdr:y>0.41667</cdr:y>
    </cdr:from>
    <cdr:to>
      <cdr:x>0.35</cdr:x>
      <cdr:y>0.55556</cdr:y>
    </cdr:to>
    <cdr:grpSp>
      <cdr:nvGrpSpPr>
        <cdr:cNvPr id="6" name="Group 5"/>
        <cdr:cNvGrpSpPr/>
      </cdr:nvGrpSpPr>
      <cdr:grpSpPr>
        <a:xfrm xmlns:a="http://schemas.openxmlformats.org/drawingml/2006/main">
          <a:off x="930317" y="952508"/>
          <a:ext cx="572479" cy="317502"/>
          <a:chOff x="990600" y="1143000"/>
          <a:chExt cx="609600" cy="381000"/>
        </a:xfrm>
      </cdr:grpSpPr>
      <cdr:cxnSp macro="">
        <cdr:nvCxnSpPr>
          <cdr:cNvPr id="3" name="Straight Arrow Connector 2"/>
          <cdr:cNvCxnSpPr/>
        </cdr:nvCxnSpPr>
        <cdr:spPr>
          <a:xfrm xmlns:a="http://schemas.openxmlformats.org/drawingml/2006/main">
            <a:off x="1600200" y="1143000"/>
            <a:ext cx="0" cy="381000"/>
          </a:xfrm>
          <a:prstGeom xmlns:a="http://schemas.openxmlformats.org/drawingml/2006/main" prst="straightConnector1">
            <a:avLst/>
          </a:prstGeom>
          <a:ln xmlns:a="http://schemas.openxmlformats.org/drawingml/2006/main" w="19050">
            <a:solidFill>
              <a:schemeClr val="tx1"/>
            </a:solidFill>
            <a:headEnd type="arrow"/>
            <a:tailEnd type="arrow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5" name="TextBox 4"/>
          <cdr:cNvSpPr txBox="1"/>
        </cdr:nvSpPr>
        <cdr:spPr>
          <a:xfrm xmlns:a="http://schemas.openxmlformats.org/drawingml/2006/main">
            <a:off x="990600" y="1219200"/>
            <a:ext cx="457200" cy="3048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en-US" sz="1100" dirty="0" smtClean="0"/>
              <a:t>1/2 %</a:t>
            </a:r>
            <a:endParaRPr lang="en-US" sz="1100" dirty="0"/>
          </a:p>
        </cdr:txBody>
      </cdr:sp>
    </cdr:grp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0.3293</cdr:x>
      <cdr:y>0.4114</cdr:y>
    </cdr:from>
    <cdr:to>
      <cdr:x>0.3293</cdr:x>
      <cdr:y>0.53409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1229524" y="846416"/>
          <a:ext cx="0" cy="252412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ABF5E-498F-4E5F-879C-29A6FA4C2584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24EF7-FF01-4365-BE5F-EEE36C94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5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24EF7-FF01-4365-BE5F-EEE36C9418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49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6589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8433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rgbClr val="CCCCFF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monitoring - calibration - simulation - corrections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7772400" cy="53340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sz="2200" b="1" dirty="0" smtClean="0">
                <a:latin typeface="Palatino Linotype" panose="02040502050505030304" pitchFamily="18" charset="0"/>
              </a:rPr>
              <a:t>Monitoring</a:t>
            </a:r>
            <a:r>
              <a:rPr lang="en-US" sz="2400" b="1" dirty="0" smtClean="0">
                <a:latin typeface="Palatino Linotype" panose="02040502050505030304" pitchFamily="18" charset="0"/>
              </a:rPr>
              <a:t> </a:t>
            </a:r>
            <a:r>
              <a:rPr lang="en-US" sz="2400" dirty="0" smtClean="0">
                <a:latin typeface="Palatino Linotype" panose="02040502050505030304" pitchFamily="18" charset="0"/>
              </a:rPr>
              <a:t> </a:t>
            </a:r>
            <a:r>
              <a:rPr lang="en-US" sz="2200" dirty="0" smtClean="0">
                <a:latin typeface="Palatino Linotype" panose="02040502050505030304" pitchFamily="18" charset="0"/>
              </a:rPr>
              <a:t>(Olga Cortes, </a:t>
            </a:r>
            <a:r>
              <a:rPr lang="en-US" sz="2200" dirty="0">
                <a:latin typeface="Palatino Linotype" panose="02040502050505030304" pitchFamily="18" charset="0"/>
              </a:rPr>
              <a:t> </a:t>
            </a:r>
            <a:r>
              <a:rPr lang="en-US" sz="2200" dirty="0" smtClean="0">
                <a:latin typeface="Palatino Linotype" panose="02040502050505030304" pitchFamily="18" charset="0"/>
              </a:rPr>
              <a:t>Michael Kunkel, </a:t>
            </a:r>
            <a:r>
              <a:rPr lang="en-US" sz="2200" dirty="0" err="1" smtClean="0">
                <a:latin typeface="Palatino Linotype" panose="02040502050505030304" pitchFamily="18" charset="0"/>
              </a:rPr>
              <a:t>Latiful</a:t>
            </a:r>
            <a:r>
              <a:rPr lang="en-US" sz="2200" dirty="0" smtClean="0">
                <a:latin typeface="Palatino Linotype" panose="02040502050505030304" pitchFamily="18" charset="0"/>
              </a:rPr>
              <a:t> </a:t>
            </a:r>
            <a:r>
              <a:rPr lang="en-US" sz="2200" dirty="0" err="1" smtClean="0">
                <a:latin typeface="Palatino Linotype" panose="02040502050505030304" pitchFamily="18" charset="0"/>
              </a:rPr>
              <a:t>Kabir</a:t>
            </a:r>
            <a:r>
              <a:rPr lang="en-US" sz="2200" dirty="0" smtClean="0">
                <a:latin typeface="Palatino Linotype" panose="02040502050505030304" pitchFamily="18" charset="0"/>
              </a:rPr>
              <a:t>)</a:t>
            </a:r>
            <a:endParaRPr lang="en-US" sz="2200" dirty="0" smtClean="0">
              <a:latin typeface="Palatino Linotype" panose="02040502050505030304" pitchFamily="18" charset="0"/>
            </a:endParaRP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</a:rPr>
              <a:t>Standard plots,   exploratory package (</a:t>
            </a:r>
            <a:r>
              <a:rPr lang="en-US" sz="2000" dirty="0" err="1" smtClean="0">
                <a:latin typeface="Palatino Linotype" panose="02040502050505030304" pitchFamily="18" charset="0"/>
              </a:rPr>
              <a:t>ntuple</a:t>
            </a:r>
            <a:r>
              <a:rPr lang="en-US" sz="2000" dirty="0" smtClean="0">
                <a:latin typeface="Palatino Linotype" panose="02040502050505030304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en-US" sz="2200" b="1" dirty="0">
                <a:latin typeface="Palatino Linotype" panose="02040502050505030304" pitchFamily="18" charset="0"/>
              </a:rPr>
              <a:t>Calibration</a:t>
            </a:r>
            <a:r>
              <a:rPr lang="en-US" sz="2200" dirty="0">
                <a:latin typeface="Palatino Linotype" panose="02040502050505030304" pitchFamily="18" charset="0"/>
              </a:rPr>
              <a:t> </a:t>
            </a:r>
            <a:r>
              <a:rPr lang="en-US" sz="2200" dirty="0" smtClean="0">
                <a:latin typeface="Palatino Linotype" panose="02040502050505030304" pitchFamily="18" charset="0"/>
              </a:rPr>
              <a:t> (Krishna </a:t>
            </a:r>
            <a:r>
              <a:rPr lang="en-US" sz="2200" dirty="0" err="1" smtClean="0">
                <a:latin typeface="Palatino Linotype" panose="02040502050505030304" pitchFamily="18" charset="0"/>
              </a:rPr>
              <a:t>Adhikari</a:t>
            </a:r>
            <a:r>
              <a:rPr lang="en-US" sz="2200" dirty="0" smtClean="0">
                <a:latin typeface="Palatino Linotype" panose="02040502050505030304" pitchFamily="18" charset="0"/>
              </a:rPr>
              <a:t>, </a:t>
            </a:r>
            <a:r>
              <a:rPr lang="en-US" sz="2200" dirty="0" smtClean="0">
                <a:latin typeface="Palatino Linotype" panose="02040502050505030304" pitchFamily="18" charset="0"/>
              </a:rPr>
              <a:t>MK, LK)</a:t>
            </a:r>
            <a:endParaRPr lang="en-US" sz="2200" dirty="0">
              <a:latin typeface="Palatino Linotype" panose="02040502050505030304" pitchFamily="18" charset="0"/>
            </a:endParaRPr>
          </a:p>
          <a:p>
            <a:pPr lvl="1">
              <a:buFontTx/>
              <a:buChar char="-"/>
            </a:pPr>
            <a:r>
              <a:rPr lang="en-US" sz="2000" dirty="0">
                <a:latin typeface="Palatino Linotype" panose="02040502050505030304" pitchFamily="18" charset="0"/>
              </a:rPr>
              <a:t>Fit time as </a:t>
            </a:r>
            <a:r>
              <a:rPr lang="en-US" sz="2000" dirty="0" smtClean="0">
                <a:latin typeface="Palatino Linotype" panose="02040502050505030304" pitchFamily="18" charset="0"/>
              </a:rPr>
              <a:t>function of </a:t>
            </a:r>
            <a:r>
              <a:rPr lang="en-US" sz="2000" dirty="0">
                <a:latin typeface="Palatino Linotype" panose="02040502050505030304" pitchFamily="18" charset="0"/>
              </a:rPr>
              <a:t>(</a:t>
            </a:r>
            <a:r>
              <a:rPr lang="en-US" sz="2000" dirty="0" err="1">
                <a:latin typeface="Palatino Linotype" panose="02040502050505030304" pitchFamily="18" charset="0"/>
              </a:rPr>
              <a:t>doca</a:t>
            </a:r>
            <a:r>
              <a:rPr lang="en-US" sz="2000" dirty="0">
                <a:latin typeface="Palatino Linotype" panose="02040502050505030304" pitchFamily="18" charset="0"/>
              </a:rPr>
              <a:t>, beta, B, local angle)</a:t>
            </a:r>
          </a:p>
          <a:p>
            <a:pPr lvl="2">
              <a:buFontTx/>
              <a:buChar char="-"/>
            </a:pPr>
            <a:r>
              <a:rPr lang="en-US" sz="1600" dirty="0">
                <a:latin typeface="Palatino Linotype" panose="02040502050505030304" pitchFamily="18" charset="0"/>
              </a:rPr>
              <a:t>Write calibration constants to CCDB</a:t>
            </a:r>
          </a:p>
          <a:p>
            <a:pPr lvl="2">
              <a:buFontTx/>
              <a:buChar char="-"/>
            </a:pPr>
            <a:r>
              <a:rPr lang="en-US" sz="1600" b="1" dirty="0" smtClean="0">
                <a:latin typeface="Palatino Linotype" panose="02040502050505030304" pitchFamily="18" charset="0"/>
              </a:rPr>
              <a:t>Same function </a:t>
            </a:r>
            <a:r>
              <a:rPr lang="en-US" sz="1600" dirty="0" smtClean="0">
                <a:latin typeface="Palatino Linotype" panose="02040502050505030304" pitchFamily="18" charset="0"/>
              </a:rPr>
              <a:t>used for </a:t>
            </a:r>
            <a:r>
              <a:rPr lang="en-US" sz="1600" b="1" dirty="0" smtClean="0">
                <a:latin typeface="Palatino Linotype" panose="02040502050505030304" pitchFamily="18" charset="0"/>
              </a:rPr>
              <a:t>reconstruction </a:t>
            </a:r>
            <a:r>
              <a:rPr lang="en-US" sz="1600" dirty="0" smtClean="0">
                <a:latin typeface="Palatino Linotype" panose="02040502050505030304" pitchFamily="18" charset="0"/>
              </a:rPr>
              <a:t>and</a:t>
            </a:r>
            <a:r>
              <a:rPr lang="en-US" sz="1600" b="1" dirty="0" smtClean="0">
                <a:latin typeface="Palatino Linotype" panose="02040502050505030304" pitchFamily="18" charset="0"/>
              </a:rPr>
              <a:t> simulation</a:t>
            </a:r>
            <a:endParaRPr lang="en-US" sz="1600" b="1" dirty="0"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r>
              <a:rPr lang="en-US" sz="2200" b="1" dirty="0" smtClean="0">
                <a:latin typeface="Palatino Linotype" panose="02040502050505030304" pitchFamily="18" charset="0"/>
              </a:rPr>
              <a:t>Simulation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</a:rPr>
              <a:t>Distance to </a:t>
            </a:r>
            <a:r>
              <a:rPr lang="en-US" sz="2000" dirty="0">
                <a:latin typeface="Palatino Linotype" panose="02040502050505030304" pitchFamily="18" charset="0"/>
              </a:rPr>
              <a:t>time </a:t>
            </a:r>
            <a:r>
              <a:rPr lang="en-US" sz="2200" dirty="0">
                <a:latin typeface="Palatino Linotype" panose="02040502050505030304" pitchFamily="18" charset="0"/>
              </a:rPr>
              <a:t>(</a:t>
            </a:r>
            <a:r>
              <a:rPr lang="en-US" sz="2200" dirty="0" smtClean="0">
                <a:latin typeface="Palatino Linotype" panose="02040502050505030304" pitchFamily="18" charset="0"/>
              </a:rPr>
              <a:t>KA, </a:t>
            </a:r>
            <a:r>
              <a:rPr lang="en-US" sz="2200" dirty="0">
                <a:latin typeface="Palatino Linotype" panose="02040502050505030304" pitchFamily="18" charset="0"/>
              </a:rPr>
              <a:t>Daniel </a:t>
            </a:r>
            <a:r>
              <a:rPr lang="en-US" sz="2200" dirty="0" err="1">
                <a:latin typeface="Palatino Linotype" panose="02040502050505030304" pitchFamily="18" charset="0"/>
              </a:rPr>
              <a:t>Lersch</a:t>
            </a:r>
            <a:r>
              <a:rPr lang="en-US" sz="2200" dirty="0">
                <a:latin typeface="Palatino Linotype" panose="02040502050505030304" pitchFamily="18" charset="0"/>
              </a:rPr>
              <a:t>)</a:t>
            </a:r>
            <a:endParaRPr lang="en-US" sz="2200" dirty="0" smtClean="0">
              <a:latin typeface="Palatino Linotype" panose="02040502050505030304" pitchFamily="18" charset="0"/>
            </a:endParaRPr>
          </a:p>
          <a:p>
            <a:pPr lvl="2">
              <a:buFontTx/>
              <a:buChar char="-"/>
            </a:pPr>
            <a:r>
              <a:rPr lang="en-US" sz="1600" dirty="0" smtClean="0">
                <a:latin typeface="Palatino Linotype" panose="02040502050505030304" pitchFamily="18" charset="0"/>
              </a:rPr>
              <a:t>non-linear function, time walk correction, random walk smearing</a:t>
            </a:r>
            <a:endParaRPr lang="en-US" sz="1600" dirty="0">
              <a:latin typeface="Palatino Linotype" panose="02040502050505030304" pitchFamily="18" charset="0"/>
            </a:endParaRP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</a:rPr>
              <a:t>Efficiency </a:t>
            </a:r>
            <a:r>
              <a:rPr lang="en-US" sz="2200" dirty="0" smtClean="0">
                <a:latin typeface="Palatino Linotype" panose="02040502050505030304" pitchFamily="18" charset="0"/>
              </a:rPr>
              <a:t>(</a:t>
            </a:r>
            <a:r>
              <a:rPr lang="en-US" sz="2200" dirty="0" smtClean="0">
                <a:latin typeface="Palatino Linotype" panose="02040502050505030304" pitchFamily="18" charset="0"/>
              </a:rPr>
              <a:t>DL</a:t>
            </a:r>
            <a:r>
              <a:rPr lang="en-US" sz="2200" dirty="0" smtClean="0">
                <a:latin typeface="Palatino Linotype" panose="02040502050505030304" pitchFamily="18" charset="0"/>
              </a:rPr>
              <a:t>, Michael Kunkel)</a:t>
            </a:r>
            <a:endParaRPr lang="en-US" sz="2200" dirty="0" smtClean="0">
              <a:latin typeface="Palatino Linotype" panose="02040502050505030304" pitchFamily="18" charset="0"/>
            </a:endParaRPr>
          </a:p>
          <a:p>
            <a:pPr lvl="2">
              <a:buFontTx/>
              <a:buChar char="-"/>
            </a:pPr>
            <a:r>
              <a:rPr lang="en-US" sz="1600" dirty="0">
                <a:latin typeface="Palatino Linotype" panose="02040502050505030304" pitchFamily="18" charset="0"/>
              </a:rPr>
              <a:t>i</a:t>
            </a:r>
            <a:r>
              <a:rPr lang="en-US" sz="1600" dirty="0" smtClean="0">
                <a:latin typeface="Palatino Linotype" panose="02040502050505030304" pitchFamily="18" charset="0"/>
              </a:rPr>
              <a:t>ntrinsic inefficiency, background inefficiency, malfunction-related inefficiency</a:t>
            </a:r>
          </a:p>
          <a:p>
            <a:pPr>
              <a:buFontTx/>
              <a:buChar char="-"/>
            </a:pPr>
            <a:r>
              <a:rPr lang="en-US" sz="2200" b="1" dirty="0" smtClean="0">
                <a:latin typeface="Palatino Linotype" panose="02040502050505030304" pitchFamily="18" charset="0"/>
              </a:rPr>
              <a:t>Corrections </a:t>
            </a:r>
            <a:r>
              <a:rPr lang="en-US" sz="2200" dirty="0" smtClean="0">
                <a:latin typeface="Palatino Linotype" panose="02040502050505030304" pitchFamily="18" charset="0"/>
              </a:rPr>
              <a:t>(No one yet! )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</a:rPr>
              <a:t>Time-of-flight, signal propagation, alignment, wire sag, endplate bowing</a:t>
            </a:r>
          </a:p>
          <a:p>
            <a:pPr>
              <a:buFontTx/>
              <a:buChar char="-"/>
            </a:pPr>
            <a:r>
              <a:rPr lang="en-US" sz="2200" b="1" dirty="0" smtClean="0">
                <a:latin typeface="Palatino Linotype" panose="02040502050505030304" pitchFamily="18" charset="0"/>
              </a:rPr>
              <a:t>Torus Mapping </a:t>
            </a:r>
            <a:r>
              <a:rPr lang="en-US" sz="2200" dirty="0" smtClean="0">
                <a:latin typeface="Palatino Linotype" panose="02040502050505030304" pitchFamily="18" charset="0"/>
              </a:rPr>
              <a:t>(Joseph Newton)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</a:rPr>
              <a:t>Compare sector to sector, measurement to model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</a:rPr>
              <a:t>Fit to individual misplacement, distortion</a:t>
            </a:r>
          </a:p>
          <a:p>
            <a:pPr lvl="1">
              <a:buFontTx/>
              <a:buChar char="-"/>
            </a:pPr>
            <a:endParaRPr lang="en-US" sz="1400" dirty="0" smtClean="0">
              <a:latin typeface="Palatino Linotype" panose="0204050205050503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16" y="103"/>
            <a:ext cx="9144000" cy="868362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DC Corrections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066800"/>
            <a:ext cx="8458200" cy="5334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4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Time corrections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time of flight (with and without particle id.)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signal propagation time along wire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Alignment 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‘straight-track’ runs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Distortions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endplate bowing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wire sagging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0" y="3505200"/>
            <a:ext cx="3084499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Palatino Linotype" panose="02040502050505030304" pitchFamily="18" charset="0"/>
              </a:rPr>
              <a:t>Parameterizations known</a:t>
            </a:r>
          </a:p>
          <a:p>
            <a:r>
              <a:rPr lang="en-US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 implementation &amp; testing</a:t>
            </a: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065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16" y="103"/>
            <a:ext cx="9144000" cy="868362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Torus Field Mapping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04800" y="914400"/>
            <a:ext cx="8229600" cy="5175766"/>
            <a:chOff x="304800" y="914400"/>
            <a:chExt cx="8229600" cy="5175766"/>
          </a:xfrm>
        </p:grpSpPr>
        <p:graphicFrame>
          <p:nvGraphicFramePr>
            <p:cNvPr id="17" name="Chart 1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96647169"/>
                </p:ext>
              </p:extLst>
            </p:nvPr>
          </p:nvGraphicFramePr>
          <p:xfrm>
            <a:off x="533400" y="3619500"/>
            <a:ext cx="3717235" cy="19685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8" name="Chart 1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70081204"/>
                </p:ext>
              </p:extLst>
            </p:nvPr>
          </p:nvGraphicFramePr>
          <p:xfrm>
            <a:off x="4250635" y="3429000"/>
            <a:ext cx="4055165" cy="228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9" name="Chart 1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04680690"/>
                </p:ext>
              </p:extLst>
            </p:nvPr>
          </p:nvGraphicFramePr>
          <p:xfrm>
            <a:off x="304800" y="1041400"/>
            <a:ext cx="4079019" cy="18415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20" name="Chart 1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16795397"/>
                </p:ext>
              </p:extLst>
            </p:nvPr>
          </p:nvGraphicFramePr>
          <p:xfrm>
            <a:off x="4240696" y="914400"/>
            <a:ext cx="4293704" cy="228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1" name="TextBox 20"/>
            <p:cNvSpPr txBox="1"/>
            <p:nvPr/>
          </p:nvSpPr>
          <p:spPr>
            <a:xfrm>
              <a:off x="2075233" y="5720834"/>
              <a:ext cx="5164875" cy="369332"/>
            </a:xfrm>
            <a:prstGeom prst="rect">
              <a:avLst/>
            </a:prstGeom>
            <a:solidFill>
              <a:srgbClr val="CCCCFF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Wingdings" panose="05000000000000000000" pitchFamily="2" charset="2"/>
                </a:rPr>
                <a:t>  </a:t>
              </a:r>
              <a:r>
                <a:rPr lang="en-US" dirty="0" err="1" smtClean="0"/>
                <a:t>Midplane</a:t>
              </a:r>
              <a:r>
                <a:rPr lang="en-US" dirty="0" smtClean="0"/>
                <a:t> B-fields Vary by ~ 1/2% Sector to Sector</a:t>
              </a:r>
              <a:endParaRPr lang="en-US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133600" y="1676400"/>
              <a:ext cx="609600" cy="304800"/>
            </a:xfrm>
            <a:prstGeom prst="roundRect">
              <a:avLst/>
            </a:prstGeom>
            <a:noFill/>
            <a:ln>
              <a:solidFill>
                <a:srgbClr val="7A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7A0000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133600" y="4451350"/>
              <a:ext cx="609600" cy="304800"/>
            </a:xfrm>
            <a:prstGeom prst="roundRect">
              <a:avLst/>
            </a:prstGeom>
            <a:noFill/>
            <a:ln>
              <a:solidFill>
                <a:srgbClr val="7A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743200" y="1469761"/>
              <a:ext cx="2762655" cy="312022"/>
            </a:xfrm>
            <a:custGeom>
              <a:avLst/>
              <a:gdLst>
                <a:gd name="connsiteX0" fmla="*/ 0 w 2762655"/>
                <a:gd name="connsiteY0" fmla="*/ 214745 h 312022"/>
                <a:gd name="connsiteX1" fmla="*/ 564204 w 2762655"/>
                <a:gd name="connsiteY1" fmla="*/ 39648 h 312022"/>
                <a:gd name="connsiteX2" fmla="*/ 1167319 w 2762655"/>
                <a:gd name="connsiteY2" fmla="*/ 737 h 312022"/>
                <a:gd name="connsiteX3" fmla="*/ 1692613 w 2762655"/>
                <a:gd name="connsiteY3" fmla="*/ 59103 h 312022"/>
                <a:gd name="connsiteX4" fmla="*/ 2762655 w 2762655"/>
                <a:gd name="connsiteY4" fmla="*/ 312022 h 312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2655" h="312022">
                  <a:moveTo>
                    <a:pt x="0" y="214745"/>
                  </a:moveTo>
                  <a:cubicBezTo>
                    <a:pt x="184825" y="145030"/>
                    <a:pt x="369651" y="75316"/>
                    <a:pt x="564204" y="39648"/>
                  </a:cubicBezTo>
                  <a:cubicBezTo>
                    <a:pt x="758757" y="3980"/>
                    <a:pt x="979251" y="-2505"/>
                    <a:pt x="1167319" y="737"/>
                  </a:cubicBezTo>
                  <a:cubicBezTo>
                    <a:pt x="1355387" y="3979"/>
                    <a:pt x="1426724" y="7222"/>
                    <a:pt x="1692613" y="59103"/>
                  </a:cubicBezTo>
                  <a:cubicBezTo>
                    <a:pt x="1958502" y="110984"/>
                    <a:pt x="2360578" y="211503"/>
                    <a:pt x="2762655" y="312022"/>
                  </a:cubicBezTo>
                </a:path>
              </a:pathLst>
            </a:custGeom>
            <a:noFill/>
            <a:ln w="57150">
              <a:solidFill>
                <a:srgbClr val="7A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743199" y="4241364"/>
              <a:ext cx="2762655" cy="312022"/>
            </a:xfrm>
            <a:custGeom>
              <a:avLst/>
              <a:gdLst>
                <a:gd name="connsiteX0" fmla="*/ 0 w 2762655"/>
                <a:gd name="connsiteY0" fmla="*/ 214745 h 312022"/>
                <a:gd name="connsiteX1" fmla="*/ 564204 w 2762655"/>
                <a:gd name="connsiteY1" fmla="*/ 39648 h 312022"/>
                <a:gd name="connsiteX2" fmla="*/ 1167319 w 2762655"/>
                <a:gd name="connsiteY2" fmla="*/ 737 h 312022"/>
                <a:gd name="connsiteX3" fmla="*/ 1692613 w 2762655"/>
                <a:gd name="connsiteY3" fmla="*/ 59103 h 312022"/>
                <a:gd name="connsiteX4" fmla="*/ 2762655 w 2762655"/>
                <a:gd name="connsiteY4" fmla="*/ 312022 h 312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2655" h="312022">
                  <a:moveTo>
                    <a:pt x="0" y="214745"/>
                  </a:moveTo>
                  <a:cubicBezTo>
                    <a:pt x="184825" y="145030"/>
                    <a:pt x="369651" y="75316"/>
                    <a:pt x="564204" y="39648"/>
                  </a:cubicBezTo>
                  <a:cubicBezTo>
                    <a:pt x="758757" y="3980"/>
                    <a:pt x="979251" y="-2505"/>
                    <a:pt x="1167319" y="737"/>
                  </a:cubicBezTo>
                  <a:cubicBezTo>
                    <a:pt x="1355387" y="3979"/>
                    <a:pt x="1426724" y="7222"/>
                    <a:pt x="1692613" y="59103"/>
                  </a:cubicBezTo>
                  <a:cubicBezTo>
                    <a:pt x="1958502" y="110984"/>
                    <a:pt x="2360578" y="211503"/>
                    <a:pt x="2762655" y="312022"/>
                  </a:cubicBezTo>
                </a:path>
              </a:pathLst>
            </a:custGeom>
            <a:noFill/>
            <a:ln w="57150">
              <a:solidFill>
                <a:srgbClr val="7A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24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16" y="103"/>
            <a:ext cx="9144000" cy="868362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Torus Field Mapping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066800"/>
            <a:ext cx="7772400" cy="5334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4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Torus field mapping</a:t>
            </a:r>
          </a:p>
          <a:p>
            <a:pPr lvl="1">
              <a:buFontTx/>
              <a:buChar char="-"/>
            </a:pPr>
            <a:r>
              <a:rPr lang="en-US" sz="18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measure field at selected points</a:t>
            </a:r>
          </a:p>
          <a:p>
            <a:pPr lvl="1">
              <a:buFontTx/>
              <a:buChar char="-"/>
            </a:pPr>
            <a:r>
              <a:rPr lang="en-US" sz="1800" b="1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compare to calculation</a:t>
            </a:r>
          </a:p>
          <a:p>
            <a:pPr lvl="1">
              <a:buFontTx/>
              <a:buChar char="-"/>
            </a:pPr>
            <a:r>
              <a:rPr lang="en-US" sz="18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calculation </a:t>
            </a:r>
            <a:r>
              <a:rPr lang="en-US" sz="1800" b="1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2% low </a:t>
            </a:r>
            <a:r>
              <a:rPr lang="en-US" sz="18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at 46.5 cm</a:t>
            </a:r>
          </a:p>
          <a:p>
            <a:pPr lvl="1">
              <a:buFontTx/>
              <a:buChar char="-"/>
            </a:pPr>
            <a:r>
              <a:rPr lang="en-US" sz="18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calculation </a:t>
            </a:r>
            <a:r>
              <a:rPr lang="en-US" sz="1800" b="1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5% low </a:t>
            </a:r>
            <a:r>
              <a:rPr lang="en-US" sz="18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at 30 cm</a:t>
            </a:r>
            <a:endParaRPr lang="en-US" sz="1800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485476" y="2195512"/>
          <a:ext cx="3733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4561676" y="4252912"/>
          <a:ext cx="3581400" cy="2147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81600" y="29834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2%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532685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5</a:t>
            </a:r>
            <a:r>
              <a:rPr lang="en-US" dirty="0" smtClean="0">
                <a:solidFill>
                  <a:srgbClr val="0000FF"/>
                </a:solidFill>
              </a:rPr>
              <a:t>%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791200" y="5259110"/>
            <a:ext cx="0" cy="4370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82" y="2983468"/>
            <a:ext cx="3633190" cy="296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V="1">
            <a:off x="3146118" y="3703796"/>
            <a:ext cx="1430798" cy="76200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6" idx="1"/>
          </p:cNvCxnSpPr>
          <p:nvPr/>
        </p:nvCxnSpPr>
        <p:spPr>
          <a:xfrm>
            <a:off x="2819400" y="4465796"/>
            <a:ext cx="1742276" cy="86106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0" y="1350684"/>
            <a:ext cx="4429418" cy="369332"/>
          </a:xfrm>
          <a:prstGeom prst="rect">
            <a:avLst/>
          </a:prstGeom>
          <a:solidFill>
            <a:srgbClr val="DBBDDC"/>
          </a:solidFill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Palatino Linotype" panose="02040502050505030304" pitchFamily="18" charset="0"/>
              </a:rPr>
              <a:t>Coil radius off by 1cm in calculation ??</a:t>
            </a: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590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rgbClr val="CCCCFF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monitoring - calibration - simulation - corrections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7772400" cy="5334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200" b="1" dirty="0" smtClean="0">
                <a:latin typeface="Palatino Linotype" panose="02040502050505030304" pitchFamily="18" charset="0"/>
              </a:rPr>
              <a:t>Monitoring</a:t>
            </a:r>
            <a:r>
              <a:rPr lang="en-US" sz="2400" b="1" dirty="0" smtClean="0">
                <a:latin typeface="Palatino Linotype" panose="02040502050505030304" pitchFamily="18" charset="0"/>
              </a:rPr>
              <a:t> </a:t>
            </a:r>
          </a:p>
          <a:p>
            <a:pPr lvl="1">
              <a:buFontTx/>
              <a:buChar char="-"/>
            </a:pPr>
            <a:r>
              <a:rPr lang="en-US" sz="1800" b="1" dirty="0">
                <a:solidFill>
                  <a:srgbClr val="0000FF"/>
                </a:solidFill>
                <a:latin typeface="Palatino Linotype" panose="02040502050505030304" pitchFamily="18" charset="0"/>
              </a:rPr>
              <a:t>s</a:t>
            </a:r>
            <a:r>
              <a:rPr lang="en-US" sz="18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tandard plots done, developing </a:t>
            </a:r>
            <a:r>
              <a:rPr lang="en-US" sz="1800" b="1" dirty="0" err="1" smtClean="0">
                <a:solidFill>
                  <a:srgbClr val="0000FF"/>
                </a:solidFill>
                <a:latin typeface="Palatino Linotype" panose="02040502050505030304" pitchFamily="18" charset="0"/>
              </a:rPr>
              <a:t>ntuple</a:t>
            </a:r>
            <a:r>
              <a:rPr lang="en-US" sz="18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, summary strip charts</a:t>
            </a:r>
            <a:endParaRPr lang="en-US" sz="1800" dirty="0" smtClean="0">
              <a:solidFill>
                <a:srgbClr val="0000FF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r>
              <a:rPr lang="en-US" sz="2200" b="1" dirty="0" smtClean="0">
                <a:latin typeface="Palatino Linotype" panose="02040502050505030304" pitchFamily="18" charset="0"/>
              </a:rPr>
              <a:t>Calibration</a:t>
            </a:r>
            <a:r>
              <a:rPr lang="en-US" sz="2200" dirty="0" smtClean="0">
                <a:latin typeface="Palatino Linotype" panose="02040502050505030304" pitchFamily="18" charset="0"/>
              </a:rPr>
              <a:t>  </a:t>
            </a:r>
          </a:p>
          <a:p>
            <a:pPr lvl="1">
              <a:buFontTx/>
              <a:buChar char="-"/>
            </a:pPr>
            <a:r>
              <a:rPr lang="en-US" sz="18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code written, fine-tuning procedures</a:t>
            </a:r>
            <a:endParaRPr lang="en-US" sz="1800" b="1" dirty="0">
              <a:solidFill>
                <a:srgbClr val="0000FF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r>
              <a:rPr lang="en-US" sz="2200" b="1" dirty="0" smtClean="0">
                <a:latin typeface="Palatino Linotype" panose="02040502050505030304" pitchFamily="18" charset="0"/>
              </a:rPr>
              <a:t>Simulation</a:t>
            </a:r>
          </a:p>
          <a:p>
            <a:pPr lvl="1">
              <a:buFontTx/>
              <a:buChar char="-"/>
            </a:pPr>
            <a:r>
              <a:rPr lang="en-US" sz="18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t </a:t>
            </a:r>
            <a:r>
              <a:rPr lang="en-US" sz="1800" b="1" dirty="0" smtClean="0">
                <a:solidFill>
                  <a:srgbClr val="0000FF"/>
                </a:solidFill>
                <a:latin typeface="Palatino Linotype" panose="02040502050505030304" pitchFamily="18" charset="0"/>
                <a:sym typeface="Wingdings" panose="05000000000000000000" pitchFamily="2" charset="2"/>
              </a:rPr>
              <a:t> d:  </a:t>
            </a:r>
            <a:r>
              <a:rPr lang="en-US" sz="18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code </a:t>
            </a:r>
            <a:r>
              <a:rPr lang="en-US" sz="18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written, adjusting parameters to match data</a:t>
            </a:r>
          </a:p>
          <a:p>
            <a:pPr lvl="1">
              <a:buFontTx/>
              <a:buChar char="-"/>
            </a:pPr>
            <a:r>
              <a:rPr lang="en-US" sz="18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malfunctions: GUI written, working on procedures</a:t>
            </a:r>
            <a:endParaRPr lang="en-US" sz="1800" b="1" dirty="0" smtClean="0">
              <a:solidFill>
                <a:srgbClr val="0000FF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r>
              <a:rPr lang="en-US" sz="2200" b="1" dirty="0" smtClean="0">
                <a:latin typeface="Palatino Linotype" panose="02040502050505030304" pitchFamily="18" charset="0"/>
              </a:rPr>
              <a:t>Corrections </a:t>
            </a:r>
          </a:p>
          <a:p>
            <a:pPr lvl="1">
              <a:buFontTx/>
              <a:buChar char="-"/>
            </a:pPr>
            <a:r>
              <a:rPr lang="en-US" sz="18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time, geometry corrections to be done in summer</a:t>
            </a:r>
            <a:endParaRPr lang="en-US" sz="1800" dirty="0" smtClean="0">
              <a:solidFill>
                <a:srgbClr val="0000FF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r>
              <a:rPr lang="en-US" sz="2200" b="1" dirty="0" smtClean="0">
                <a:latin typeface="Palatino Linotype" panose="02040502050505030304" pitchFamily="18" charset="0"/>
              </a:rPr>
              <a:t>Torus Mapping</a:t>
            </a:r>
            <a:endParaRPr lang="en-US" sz="1000" dirty="0">
              <a:latin typeface="Palatino Linotype" panose="02040502050505030304" pitchFamily="18" charset="0"/>
            </a:endParaRPr>
          </a:p>
          <a:p>
            <a:pPr lvl="1">
              <a:buFontTx/>
              <a:buChar char="-"/>
            </a:pPr>
            <a:r>
              <a:rPr lang="en-US" sz="1800" b="1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sector to sector variation ~ 0.5%; ready to fit</a:t>
            </a:r>
          </a:p>
          <a:p>
            <a:pPr lvl="1">
              <a:buFontTx/>
              <a:buChar char="-"/>
            </a:pPr>
            <a:endParaRPr lang="en-US" sz="1800" b="1" dirty="0" smtClean="0"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en-US" sz="2200" b="1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Credit to Idaho St., Mississippi St., </a:t>
            </a:r>
            <a:r>
              <a:rPr lang="en-US" sz="2200" b="1" dirty="0" err="1" smtClean="0">
                <a:latin typeface="Palatino Linotype" panose="02040502050505030304" pitchFamily="18" charset="0"/>
                <a:sym typeface="Wingdings" panose="05000000000000000000" pitchFamily="2" charset="2"/>
              </a:rPr>
              <a:t>Juelich</a:t>
            </a:r>
            <a:r>
              <a:rPr lang="en-US" sz="2200" b="1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 Inst., ODU</a:t>
            </a:r>
          </a:p>
          <a:p>
            <a:pPr marL="0" indent="0" algn="ctr">
              <a:buNone/>
            </a:pPr>
            <a:r>
              <a:rPr lang="en-US" sz="2200" b="1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Follow us at </a:t>
            </a:r>
            <a:r>
              <a:rPr lang="en-US" sz="2200" b="1" dirty="0" err="1" smtClean="0">
                <a:latin typeface="Palatino Linotype" panose="02040502050505030304" pitchFamily="18" charset="0"/>
                <a:sym typeface="Wingdings" panose="05000000000000000000" pitchFamily="2" charset="2"/>
              </a:rPr>
              <a:t>dc_team</a:t>
            </a:r>
            <a:r>
              <a:rPr lang="en-US" sz="2200" b="1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 on Slack</a:t>
            </a:r>
            <a:endParaRPr lang="en-US" sz="2200" b="1" dirty="0" smtClean="0">
              <a:latin typeface="Palatino Linotype" panose="0204050205050503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716" y="1037537"/>
            <a:ext cx="3505200" cy="169944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202" y="2450847"/>
            <a:ext cx="2924175" cy="300037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916" y="103"/>
            <a:ext cx="9144000" cy="868362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DC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monitoring: ‘standard plots’ done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541" y="1019869"/>
            <a:ext cx="2924175" cy="1495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02" y="4055580"/>
            <a:ext cx="5257800" cy="27034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" y="1037537"/>
            <a:ext cx="2924175" cy="30003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16527" y="2757137"/>
            <a:ext cx="1409360" cy="646331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Palatino Linotype" panose="02040502050505030304" pitchFamily="18" charset="0"/>
              </a:rPr>
              <a:t>Occupancy</a:t>
            </a:r>
          </a:p>
          <a:p>
            <a:r>
              <a:rPr lang="en-US" b="1" dirty="0" smtClean="0">
                <a:latin typeface="Palatino Linotype" panose="02040502050505030304" pitchFamily="18" charset="0"/>
              </a:rPr>
              <a:t>: dead areas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p:cxnSp>
        <p:nvCxnSpPr>
          <p:cNvPr id="12" name="Straight Arrow Connector 11"/>
          <p:cNvCxnSpPr>
            <a:stCxn id="10" idx="0"/>
          </p:cNvCxnSpPr>
          <p:nvPr/>
        </p:nvCxnSpPr>
        <p:spPr>
          <a:xfrm flipV="1">
            <a:off x="3521207" y="1921791"/>
            <a:ext cx="222726" cy="83534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0"/>
          </p:cNvCxnSpPr>
          <p:nvPr/>
        </p:nvCxnSpPr>
        <p:spPr>
          <a:xfrm flipH="1" flipV="1">
            <a:off x="2105905" y="2476220"/>
            <a:ext cx="1415302" cy="28091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41508" y="3034136"/>
            <a:ext cx="1794081" cy="369332"/>
          </a:xfrm>
          <a:prstGeom prst="rect">
            <a:avLst/>
          </a:prstGeom>
          <a:solidFill>
            <a:srgbClr val="CCCCFF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Palatino Linotype" panose="02040502050505030304" pitchFamily="18" charset="0"/>
              </a:rPr>
              <a:t>DOCA vs. time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p:cxnSp>
        <p:nvCxnSpPr>
          <p:cNvPr id="18" name="Straight Arrow Connector 17"/>
          <p:cNvCxnSpPr>
            <a:stCxn id="16" idx="0"/>
          </p:cNvCxnSpPr>
          <p:nvPr/>
        </p:nvCxnSpPr>
        <p:spPr>
          <a:xfrm flipV="1">
            <a:off x="5238549" y="2408752"/>
            <a:ext cx="781251" cy="62538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2"/>
          </p:cNvCxnSpPr>
          <p:nvPr/>
        </p:nvCxnSpPr>
        <p:spPr>
          <a:xfrm>
            <a:off x="5238549" y="3403468"/>
            <a:ext cx="781251" cy="20562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388155" y="5643437"/>
            <a:ext cx="2016321" cy="923330"/>
          </a:xfrm>
          <a:prstGeom prst="rect">
            <a:avLst/>
          </a:prstGeom>
          <a:solidFill>
            <a:srgbClr val="CCCCFF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Palatino Linotype" panose="02040502050505030304" pitchFamily="18" charset="0"/>
              </a:rPr>
              <a:t>Time Differences</a:t>
            </a:r>
          </a:p>
          <a:p>
            <a:r>
              <a:rPr lang="en-US" b="1" dirty="0" smtClean="0">
                <a:latin typeface="Palatino Linotype" panose="02040502050505030304" pitchFamily="18" charset="0"/>
              </a:rPr>
              <a:t>- spike at zero</a:t>
            </a:r>
          </a:p>
          <a:p>
            <a:r>
              <a:rPr lang="en-US" b="1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 coherent noise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p:cxnSp>
        <p:nvCxnSpPr>
          <p:cNvPr id="24" name="Straight Arrow Connector 23"/>
          <p:cNvCxnSpPr>
            <a:stCxn id="22" idx="1"/>
          </p:cNvCxnSpPr>
          <p:nvPr/>
        </p:nvCxnSpPr>
        <p:spPr>
          <a:xfrm flipH="1" flipV="1">
            <a:off x="5844202" y="5970064"/>
            <a:ext cx="543953" cy="13503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0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 noChangeAspect="1"/>
          </p:cNvGrpSpPr>
          <p:nvPr/>
        </p:nvGrpSpPr>
        <p:grpSpPr bwMode="auto">
          <a:xfrm>
            <a:off x="3962400" y="2535170"/>
            <a:ext cx="5003982" cy="3865630"/>
            <a:chOff x="1494440" y="-103645"/>
            <a:chExt cx="7836923" cy="6502874"/>
          </a:xfrm>
        </p:grpSpPr>
        <p:pic>
          <p:nvPicPr>
            <p:cNvPr id="3" name="Picture 2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200" y="-103645"/>
              <a:ext cx="6254509" cy="6199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94440" y="14663"/>
              <a:ext cx="7836923" cy="6384566"/>
              <a:chOff x="977899" y="281014"/>
              <a:chExt cx="6836556" cy="5633160"/>
            </a:xfrm>
          </p:grpSpPr>
          <p:sp>
            <p:nvSpPr>
              <p:cNvPr id="5" name="TextBox 7"/>
              <p:cNvSpPr txBox="1">
                <a:spLocks noChangeArrowheads="1"/>
              </p:cNvSpPr>
              <p:nvPr/>
            </p:nvSpPr>
            <p:spPr bwMode="auto">
              <a:xfrm>
                <a:off x="1984508" y="2704834"/>
                <a:ext cx="1846635" cy="419704"/>
              </a:xfrm>
              <a:prstGeom prst="rect">
                <a:avLst/>
              </a:prstGeom>
              <a:solidFill>
                <a:srgbClr val="B0BA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200" dirty="0"/>
                  <a:t>Distance (cm)</a:t>
                </a:r>
              </a:p>
            </p:txBody>
          </p:sp>
          <p:sp>
            <p:nvSpPr>
              <p:cNvPr id="6" name="TextBox 8"/>
              <p:cNvSpPr txBox="1">
                <a:spLocks noChangeArrowheads="1"/>
              </p:cNvSpPr>
              <p:nvPr/>
            </p:nvSpPr>
            <p:spPr bwMode="auto">
              <a:xfrm rot="16200000">
                <a:off x="779595" y="1389554"/>
                <a:ext cx="937974" cy="541366"/>
              </a:xfrm>
              <a:prstGeom prst="rect">
                <a:avLst/>
              </a:prstGeom>
              <a:solidFill>
                <a:srgbClr val="B0BA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200" dirty="0"/>
                  <a:t>Time (ns)</a:t>
                </a:r>
              </a:p>
            </p:txBody>
          </p:sp>
          <p:sp>
            <p:nvSpPr>
              <p:cNvPr id="7" name="TextBox 9"/>
              <p:cNvSpPr txBox="1">
                <a:spLocks noChangeArrowheads="1"/>
              </p:cNvSpPr>
              <p:nvPr/>
            </p:nvSpPr>
            <p:spPr bwMode="auto">
              <a:xfrm rot="-2921018">
                <a:off x="2136017" y="1033215"/>
                <a:ext cx="107914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Palatino Linotype" panose="02040502050505030304" pitchFamily="18" charset="0"/>
                  </a:rPr>
                  <a:t>Region 1</a:t>
                </a:r>
              </a:p>
            </p:txBody>
          </p:sp>
          <p:sp>
            <p:nvSpPr>
              <p:cNvPr id="8" name="TextBox 10"/>
              <p:cNvSpPr txBox="1">
                <a:spLocks noChangeArrowheads="1"/>
              </p:cNvSpPr>
              <p:nvPr/>
            </p:nvSpPr>
            <p:spPr bwMode="auto">
              <a:xfrm rot="-2921018">
                <a:off x="2241361" y="3511423"/>
                <a:ext cx="107914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Palatino Linotype" panose="02040502050505030304" pitchFamily="18" charset="0"/>
                  </a:rPr>
                  <a:t>Region 3</a:t>
                </a:r>
              </a:p>
            </p:txBody>
          </p:sp>
          <p:sp>
            <p:nvSpPr>
              <p:cNvPr id="9" name="TextBox 11"/>
              <p:cNvSpPr txBox="1">
                <a:spLocks noChangeArrowheads="1"/>
              </p:cNvSpPr>
              <p:nvPr/>
            </p:nvSpPr>
            <p:spPr bwMode="auto">
              <a:xfrm rot="-2921018">
                <a:off x="4345340" y="1333111"/>
                <a:ext cx="107914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Palatino Linotype" panose="02040502050505030304" pitchFamily="18" charset="0"/>
                  </a:rPr>
                  <a:t>Region 2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585731" y="281014"/>
                <a:ext cx="1228724" cy="54817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dirty="0">
                    <a:latin typeface="Arial" charset="0"/>
                    <a:cs typeface="Arial" charset="0"/>
                  </a:rPr>
                  <a:t>B=2T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585731" y="824696"/>
                <a:ext cx="1228724" cy="54817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dirty="0">
                    <a:latin typeface="Arial" charset="0"/>
                    <a:cs typeface="Arial" charset="0"/>
                  </a:rPr>
                  <a:t>B=1T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585731" y="1390194"/>
                <a:ext cx="1228724" cy="54817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dirty="0">
                    <a:latin typeface="Arial" charset="0"/>
                    <a:cs typeface="Arial" charset="0"/>
                  </a:rPr>
                  <a:t>B=0T</a:t>
                </a:r>
              </a:p>
            </p:txBody>
          </p:sp>
          <p:sp>
            <p:nvSpPr>
              <p:cNvPr id="14" name="TextBox 16"/>
              <p:cNvSpPr txBox="1">
                <a:spLocks noChangeArrowheads="1"/>
              </p:cNvSpPr>
              <p:nvPr/>
            </p:nvSpPr>
            <p:spPr bwMode="auto">
              <a:xfrm>
                <a:off x="1984508" y="5503040"/>
                <a:ext cx="1686352" cy="411134"/>
              </a:xfrm>
              <a:prstGeom prst="rect">
                <a:avLst/>
              </a:prstGeom>
              <a:solidFill>
                <a:srgbClr val="B0BA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200" dirty="0"/>
                  <a:t>Distance (cm)</a:t>
                </a:r>
              </a:p>
            </p:txBody>
          </p:sp>
          <p:sp>
            <p:nvSpPr>
              <p:cNvPr id="15" name="TextBox 17"/>
              <p:cNvSpPr txBox="1">
                <a:spLocks noChangeArrowheads="1"/>
              </p:cNvSpPr>
              <p:nvPr/>
            </p:nvSpPr>
            <p:spPr bwMode="auto">
              <a:xfrm rot="16200000">
                <a:off x="695141" y="3745190"/>
                <a:ext cx="1106882" cy="324819"/>
              </a:xfrm>
              <a:prstGeom prst="rect">
                <a:avLst/>
              </a:prstGeom>
              <a:solidFill>
                <a:srgbClr val="B0BA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200" dirty="0"/>
                  <a:t>Time (ns)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969777" y="3241049"/>
                <a:ext cx="2213432" cy="41113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1200" dirty="0">
                    <a:latin typeface="Arial" charset="0"/>
                    <a:cs typeface="Arial" charset="0"/>
                  </a:rPr>
                  <a:t>local angle = 0</a:t>
                </a:r>
                <a:r>
                  <a:rPr lang="en-US" sz="1200" baseline="30000" dirty="0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969777" y="3693447"/>
                <a:ext cx="2213432" cy="41113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1200" dirty="0">
                    <a:latin typeface="Arial" charset="0"/>
                    <a:cs typeface="Arial" charset="0"/>
                  </a:rPr>
                  <a:t>local angle = 30</a:t>
                </a:r>
                <a:r>
                  <a:rPr lang="en-US" sz="1200" baseline="30000" dirty="0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3581001" y="3200277"/>
                <a:ext cx="497272" cy="153884"/>
              </a:xfrm>
              <a:custGeom>
                <a:avLst/>
                <a:gdLst>
                  <a:gd name="connsiteX0" fmla="*/ 402336 w 402336"/>
                  <a:gd name="connsiteY0" fmla="*/ 55648 h 92224"/>
                  <a:gd name="connsiteX1" fmla="*/ 182880 w 402336"/>
                  <a:gd name="connsiteY1" fmla="*/ 784 h 92224"/>
                  <a:gd name="connsiteX2" fmla="*/ 0 w 402336"/>
                  <a:gd name="connsiteY2" fmla="*/ 92224 h 92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2336" h="92224">
                    <a:moveTo>
                      <a:pt x="402336" y="55648"/>
                    </a:moveTo>
                    <a:cubicBezTo>
                      <a:pt x="326136" y="25168"/>
                      <a:pt x="249936" y="-5312"/>
                      <a:pt x="182880" y="784"/>
                    </a:cubicBezTo>
                    <a:cubicBezTo>
                      <a:pt x="115824" y="6880"/>
                      <a:pt x="57912" y="49552"/>
                      <a:pt x="0" y="92224"/>
                    </a:cubicBezTo>
                  </a:path>
                </a:pathLst>
              </a:custGeom>
              <a:noFill/>
              <a:ln w="9525"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3831144" y="3354161"/>
                <a:ext cx="292336" cy="175165"/>
              </a:xfrm>
              <a:custGeom>
                <a:avLst/>
                <a:gdLst>
                  <a:gd name="connsiteX0" fmla="*/ 261937 w 261937"/>
                  <a:gd name="connsiteY0" fmla="*/ 203610 h 203610"/>
                  <a:gd name="connsiteX1" fmla="*/ 157162 w 261937"/>
                  <a:gd name="connsiteY1" fmla="*/ 17872 h 203610"/>
                  <a:gd name="connsiteX2" fmla="*/ 0 w 261937"/>
                  <a:gd name="connsiteY2" fmla="*/ 17872 h 203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1937" h="203610">
                    <a:moveTo>
                      <a:pt x="261937" y="203610"/>
                    </a:moveTo>
                    <a:cubicBezTo>
                      <a:pt x="231377" y="126219"/>
                      <a:pt x="200818" y="48828"/>
                      <a:pt x="157162" y="17872"/>
                    </a:cubicBezTo>
                    <a:cubicBezTo>
                      <a:pt x="113506" y="-13084"/>
                      <a:pt x="56753" y="2394"/>
                      <a:pt x="0" y="17872"/>
                    </a:cubicBezTo>
                  </a:path>
                </a:pathLst>
              </a:custGeom>
              <a:noFill/>
              <a:ln w="9525"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 flipV="1">
                <a:off x="3124415" y="4038451"/>
                <a:ext cx="0" cy="229188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3032495" y="4300381"/>
                <a:ext cx="1090987" cy="6852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1200" dirty="0">
                    <a:latin typeface="Arial" charset="0"/>
                    <a:cs typeface="Arial" charset="0"/>
                  </a:rPr>
                  <a:t>inflection point</a:t>
                </a:r>
              </a:p>
            </p:txBody>
          </p:sp>
          <p:sp>
            <p:nvSpPr>
              <p:cNvPr id="22" name="TextBox 24"/>
              <p:cNvSpPr txBox="1">
                <a:spLocks noChangeArrowheads="1"/>
              </p:cNvSpPr>
              <p:nvPr/>
            </p:nvSpPr>
            <p:spPr bwMode="auto">
              <a:xfrm>
                <a:off x="4863454" y="4487980"/>
                <a:ext cx="2951001" cy="1279084"/>
              </a:xfrm>
              <a:prstGeom prst="rect">
                <a:avLst/>
              </a:prstGeom>
              <a:solidFill>
                <a:srgbClr val="A2D2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dirty="0">
                    <a:latin typeface="Palatino Linotype" panose="02040502050505030304" pitchFamily="18" charset="0"/>
                  </a:rPr>
                  <a:t>Distance </a:t>
                </a:r>
                <a:r>
                  <a:rPr lang="en-US" altLang="en-US" dirty="0">
                    <a:latin typeface="Palatino Linotype" panose="02040502050505030304" pitchFamily="18" charset="0"/>
                    <a:sym typeface="Wingdings" panose="05000000000000000000" pitchFamily="2" charset="2"/>
                  </a:rPr>
                  <a:t> Time</a:t>
                </a:r>
                <a:endParaRPr lang="en-US" altLang="en-US" dirty="0">
                  <a:latin typeface="Palatino Linotype" panose="02040502050505030304" pitchFamily="18" charset="0"/>
                </a:endParaRPr>
              </a:p>
              <a:p>
                <a:pPr eaLnBrk="1" hangingPunct="1"/>
                <a:r>
                  <a:rPr lang="en-US" altLang="en-US" sz="1600" dirty="0">
                    <a:latin typeface="Palatino Linotype" panose="02040502050505030304" pitchFamily="18" charset="0"/>
                  </a:rPr>
                  <a:t>-local-angle and B-field </a:t>
                </a:r>
                <a:r>
                  <a:rPr lang="en-US" altLang="en-US" sz="1600" dirty="0" smtClean="0">
                    <a:latin typeface="Palatino Linotype" panose="02040502050505030304" pitchFamily="18" charset="0"/>
                  </a:rPr>
                  <a:t>dependence</a:t>
                </a:r>
                <a:endParaRPr lang="en-US" altLang="en-US" sz="1600" dirty="0">
                  <a:latin typeface="Palatino Linotype" panose="02040502050505030304" pitchFamily="18" charset="0"/>
                </a:endParaRPr>
              </a:p>
            </p:txBody>
          </p:sp>
        </p:grpSp>
      </p:grpSp>
      <p:sp>
        <p:nvSpPr>
          <p:cNvPr id="23" name="Title 1"/>
          <p:cNvSpPr txBox="1">
            <a:spLocks/>
          </p:cNvSpPr>
          <p:nvPr/>
        </p:nvSpPr>
        <p:spPr>
          <a:xfrm>
            <a:off x="4916" y="103"/>
            <a:ext cx="9144000" cy="868362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DC distance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time calibration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228600" y="1066800"/>
            <a:ext cx="7772400" cy="138723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400" dirty="0" smtClean="0">
                <a:latin typeface="Palatino Linotype" panose="02040502050505030304" pitchFamily="18" charset="0"/>
              </a:rPr>
              <a:t>Distance </a:t>
            </a:r>
            <a:r>
              <a:rPr lang="en-US" sz="24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 time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non-linear fit of time as function of </a:t>
            </a:r>
            <a:r>
              <a:rPr lang="en-US" sz="2000" dirty="0" err="1" smtClean="0">
                <a:latin typeface="Palatino Linotype" panose="02040502050505030304" pitchFamily="18" charset="0"/>
                <a:sym typeface="Wingdings" panose="05000000000000000000" pitchFamily="2" charset="2"/>
              </a:rPr>
              <a:t>doca</a:t>
            </a: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, local angle, B-field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numerically inverted to obtain time  distance tables for 2 angular bins; 5 bins of B-field strength</a:t>
            </a:r>
          </a:p>
          <a:p>
            <a:pPr marL="457200" lvl="1" indent="0">
              <a:buNone/>
            </a:pPr>
            <a:endParaRPr lang="en-US" sz="1000" dirty="0"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en-US" sz="1800" dirty="0">
              <a:latin typeface="Palatino Linotype" panose="02040502050505030304" pitchFamily="18" charset="0"/>
            </a:endParaRPr>
          </a:p>
        </p:txBody>
      </p:sp>
      <p:sp>
        <p:nvSpPr>
          <p:cNvPr id="26" name="TextBox 7"/>
          <p:cNvSpPr txBox="1">
            <a:spLocks noChangeArrowheads="1"/>
          </p:cNvSpPr>
          <p:nvPr/>
        </p:nvSpPr>
        <p:spPr bwMode="auto">
          <a:xfrm>
            <a:off x="6731569" y="4255525"/>
            <a:ext cx="1351635" cy="282773"/>
          </a:xfrm>
          <a:prstGeom prst="rect">
            <a:avLst/>
          </a:prstGeom>
          <a:solidFill>
            <a:srgbClr val="B0BA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/>
              <a:t>Distance (cm)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330432" y="2674098"/>
            <a:ext cx="3349920" cy="288850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en-US" sz="1000" dirty="0">
              <a:latin typeface="Palatino Linotype" panose="02040502050505030304" pitchFamily="18" charset="0"/>
            </a:endParaRPr>
          </a:p>
          <a:p>
            <a:r>
              <a:rPr lang="en-US" sz="2600" dirty="0" smtClean="0">
                <a:latin typeface="Palatino Linotype" panose="02040502050505030304" pitchFamily="18" charset="0"/>
              </a:rPr>
              <a:t>Reconstruct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write out track banks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cut on beta, angle, B-field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fit time, DOCA histogram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write constants to CCDB</a:t>
            </a:r>
          </a:p>
          <a:p>
            <a:r>
              <a:rPr lang="en-US" sz="24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Iterate</a:t>
            </a:r>
          </a:p>
          <a:p>
            <a:pPr>
              <a:buFont typeface="Wingdings" panose="05000000000000000000" pitchFamily="2" charset="2"/>
              <a:buChar char="à"/>
            </a:pPr>
            <a:endParaRPr lang="en-US" sz="2000" dirty="0" smtClean="0">
              <a:latin typeface="Palatino Linotype" panose="02040502050505030304" pitchFamily="18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en-US" sz="2000" dirty="0" smtClean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0940508">
            <a:off x="1216284" y="5608930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Palatino Linotype" panose="02040502050505030304" pitchFamily="18" charset="0"/>
              </a:rPr>
              <a:t>“Factory setting”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p:cxnSp>
        <p:nvCxnSpPr>
          <p:cNvPr id="28" name="Straight Arrow Connector 27"/>
          <p:cNvCxnSpPr>
            <a:stCxn id="13" idx="3"/>
          </p:cNvCxnSpPr>
          <p:nvPr/>
        </p:nvCxnSpPr>
        <p:spPr>
          <a:xfrm flipV="1">
            <a:off x="3159092" y="5467146"/>
            <a:ext cx="536862" cy="139524"/>
          </a:xfrm>
          <a:prstGeom prst="straightConnector1">
            <a:avLst/>
          </a:prstGeom>
          <a:ln w="25400" cmpd="tri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4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4916" y="103"/>
            <a:ext cx="9144000" cy="868362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DC distance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time calibration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33400" y="1066800"/>
            <a:ext cx="7620000" cy="6172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000" dirty="0" smtClean="0">
                <a:latin typeface="Palatino Linotype" panose="02040502050505030304" pitchFamily="18" charset="0"/>
              </a:rPr>
              <a:t>First find “t0”</a:t>
            </a:r>
          </a:p>
          <a:p>
            <a:pPr lvl="1"/>
            <a:endParaRPr lang="en-US" sz="2000" dirty="0">
              <a:latin typeface="Palatino Linotype" panose="02040502050505030304" pitchFamily="18" charset="0"/>
            </a:endParaRPr>
          </a:p>
          <a:p>
            <a:pPr lvl="1"/>
            <a:endParaRPr lang="en-US" sz="2000" dirty="0" smtClean="0">
              <a:latin typeface="Palatino Linotype" panose="02040502050505030304" pitchFamily="18" charset="0"/>
            </a:endParaRPr>
          </a:p>
          <a:p>
            <a:pPr lvl="1"/>
            <a:endParaRPr lang="en-US" sz="2000" dirty="0">
              <a:latin typeface="Palatino Linotype" panose="02040502050505030304" pitchFamily="18" charset="0"/>
            </a:endParaRPr>
          </a:p>
          <a:p>
            <a:pPr lvl="1"/>
            <a:endParaRPr lang="en-US" sz="2000" dirty="0" smtClean="0">
              <a:latin typeface="Palatino Linotype" panose="02040502050505030304" pitchFamily="18" charset="0"/>
            </a:endParaRPr>
          </a:p>
          <a:p>
            <a:pPr lvl="1"/>
            <a:endParaRPr lang="en-US" sz="2000" dirty="0">
              <a:latin typeface="Palatino Linotype" panose="02040502050505030304" pitchFamily="18" charset="0"/>
            </a:endParaRPr>
          </a:p>
          <a:p>
            <a:pPr lvl="1"/>
            <a:endParaRPr lang="en-US" sz="2000" dirty="0" smtClean="0">
              <a:latin typeface="Palatino Linotype" panose="02040502050505030304" pitchFamily="18" charset="0"/>
            </a:endParaRPr>
          </a:p>
          <a:p>
            <a:pPr lvl="1"/>
            <a:endParaRPr lang="en-US" sz="2000" dirty="0">
              <a:latin typeface="Palatino Linotype" panose="02040502050505030304" pitchFamily="18" charset="0"/>
            </a:endParaRPr>
          </a:p>
          <a:p>
            <a:pPr lvl="1"/>
            <a:endParaRPr lang="en-US" sz="2000" dirty="0" smtClean="0">
              <a:latin typeface="Palatino Linotype" panose="02040502050505030304" pitchFamily="18" charset="0"/>
            </a:endParaRPr>
          </a:p>
          <a:p>
            <a:pPr lvl="1"/>
            <a:endParaRPr lang="en-US" sz="2000" dirty="0">
              <a:latin typeface="Palatino Linotype" panose="02040502050505030304" pitchFamily="18" charset="0"/>
            </a:endParaRPr>
          </a:p>
          <a:p>
            <a:pPr lvl="1"/>
            <a:endParaRPr lang="en-US" sz="2000" dirty="0" smtClean="0">
              <a:latin typeface="Palatino Linotype" panose="02040502050505030304" pitchFamily="18" charset="0"/>
            </a:endParaRPr>
          </a:p>
          <a:p>
            <a:pPr lvl="1"/>
            <a:endParaRPr lang="en-US" sz="2000" dirty="0">
              <a:latin typeface="Palatino Linotype" panose="02040502050505030304" pitchFamily="18" charset="0"/>
            </a:endParaRPr>
          </a:p>
          <a:p>
            <a:pPr lvl="1"/>
            <a:endParaRPr lang="en-US" sz="2000" dirty="0" smtClean="0">
              <a:latin typeface="Palatino Linotype" panose="02040502050505030304" pitchFamily="18" charset="0"/>
            </a:endParaRPr>
          </a:p>
          <a:p>
            <a:pPr lvl="1"/>
            <a:r>
              <a:rPr lang="en-US" sz="2000" dirty="0" smtClean="0">
                <a:latin typeface="Palatino Linotype" panose="02040502050505030304" pitchFamily="18" charset="0"/>
              </a:rPr>
              <a:t>Find t0 for each of 1512 signal cables (252 from sector 2) 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2" name="AutoShape 2" descr="https://zimbra.jlab.org/service/home/~/?auth=co&amp;loc=en_US&amp;id=88611&amp;part=4"/>
          <p:cNvSpPr>
            <a:spLocks noChangeAspect="1" noChangeArrowheads="1"/>
          </p:cNvSpPr>
          <p:nvPr/>
        </p:nvSpPr>
        <p:spPr bwMode="auto">
          <a:xfrm>
            <a:off x="155575" y="-2605088"/>
            <a:ext cx="9448800" cy="542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zimbra.jlab.org/service/home/~/?auth=co&amp;loc=en_US&amp;id=88611&amp;part=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847" y="1524000"/>
            <a:ext cx="7217953" cy="421697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24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4916" y="103"/>
            <a:ext cx="9144000" cy="868362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DC distance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time calibration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76200" y="1219200"/>
            <a:ext cx="51054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  <a:latin typeface="Palatino Linotype" panose="02040502050505030304" pitchFamily="18" charset="0"/>
                <a:sym typeface="Wingdings" panose="05000000000000000000" pitchFamily="2" charset="2"/>
              </a:rPr>
              <a:t>Calibration GUI in operation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select events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select local angle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select range of fit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fix or free </a:t>
            </a:r>
            <a:r>
              <a:rPr lang="en-US" sz="2000" dirty="0" err="1" smtClean="0">
                <a:latin typeface="Palatino Linotype" panose="02040502050505030304" pitchFamily="18" charset="0"/>
                <a:sym typeface="Wingdings" panose="05000000000000000000" pitchFamily="2" charset="2"/>
              </a:rPr>
              <a:t>paramers</a:t>
            </a:r>
            <a:endParaRPr lang="en-US" sz="2000" dirty="0" smtClean="0">
              <a:latin typeface="Palatino Linotype" panose="02040502050505030304" pitchFamily="18" charset="0"/>
              <a:sym typeface="Wingdings" panose="05000000000000000000" pitchFamily="2" charset="2"/>
            </a:endParaRP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script to write to CCDB</a:t>
            </a:r>
          </a:p>
          <a:p>
            <a:pPr lvl="1">
              <a:buFontTx/>
              <a:buChar char="-"/>
            </a:pPr>
            <a:endParaRPr lang="en-US" sz="2000" dirty="0" smtClean="0">
              <a:latin typeface="Palatino Linotype" panose="02040502050505030304" pitchFamily="18" charset="0"/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  <a:latin typeface="Palatino Linotype" panose="02040502050505030304" pitchFamily="18" charset="0"/>
                <a:sym typeface="Wingdings" panose="05000000000000000000" pitchFamily="2" charset="2"/>
              </a:rPr>
              <a:t>Tune parameters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Different DT functions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polynomial ?  exponential?</a:t>
            </a:r>
          </a:p>
          <a:p>
            <a:pPr lvl="1">
              <a:buFontTx/>
              <a:buChar char="-"/>
            </a:pPr>
            <a:r>
              <a:rPr lang="en-US" sz="2000" dirty="0">
                <a:latin typeface="Palatino Linotype" panose="02040502050505030304" pitchFamily="18" charset="0"/>
                <a:sym typeface="Wingdings" panose="05000000000000000000" pitchFamily="2" charset="2"/>
              </a:rPr>
              <a:t>W</a:t>
            </a: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hich parameters to fix?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Iteration not improving resolution</a:t>
            </a:r>
          </a:p>
          <a:p>
            <a:pPr>
              <a:buFontTx/>
              <a:buChar char="-"/>
            </a:pPr>
            <a:endParaRPr lang="en-US" sz="1600" dirty="0" smtClean="0">
              <a:latin typeface="Palatino Linotype" panose="02040502050505030304" pitchFamily="18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sz="1400" dirty="0">
              <a:latin typeface="Palatino Linotype" panose="0204050205050503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219200"/>
            <a:ext cx="3719308" cy="39624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3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4916" y="103"/>
            <a:ext cx="9144000" cy="868362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DC distance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time calibration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33400" y="1066800"/>
            <a:ext cx="76200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000" dirty="0" smtClean="0">
                <a:latin typeface="Palatino Linotype" panose="02040502050505030304" pitchFamily="18" charset="0"/>
              </a:rPr>
              <a:t>Fits work pretty well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2" name="AutoShape 2" descr="https://zimbra.jlab.org/service/home/~/?auth=co&amp;loc=en_US&amp;id=88611&amp;part=4"/>
          <p:cNvSpPr>
            <a:spLocks noChangeAspect="1" noChangeArrowheads="1"/>
          </p:cNvSpPr>
          <p:nvPr/>
        </p:nvSpPr>
        <p:spPr bwMode="auto">
          <a:xfrm>
            <a:off x="155575" y="-2605088"/>
            <a:ext cx="9448800" cy="542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209800"/>
            <a:ext cx="6962775" cy="400096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9300" y="1526412"/>
            <a:ext cx="2892898" cy="2216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0352" y="1506249"/>
            <a:ext cx="3059234" cy="220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90800" y="3809626"/>
            <a:ext cx="2791399" cy="19982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371600" y="137436"/>
            <a:ext cx="6790800" cy="1252811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" sz="3200" dirty="0">
                <a:solidFill>
                  <a:srgbClr val="FF0000"/>
                </a:solidFill>
                <a:latin typeface="Palatino Linotype" panose="02040502050505030304" pitchFamily="18" charset="0"/>
              </a:rPr>
              <a:t>DC Calibration - Residuals Comparison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606674" y="3809662"/>
            <a:ext cx="2892900" cy="2063739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/>
        </p:nvSpPr>
        <p:spPr>
          <a:xfrm>
            <a:off x="195025" y="2190025"/>
            <a:ext cx="1866300" cy="43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b="1">
                <a:solidFill>
                  <a:srgbClr val="0000FF"/>
                </a:solidFill>
              </a:rPr>
              <a:t>Before Calibration</a:t>
            </a:r>
          </a:p>
        </p:txBody>
      </p:sp>
      <p:cxnSp>
        <p:nvCxnSpPr>
          <p:cNvPr id="70" name="Shape 70"/>
          <p:cNvCxnSpPr/>
          <p:nvPr/>
        </p:nvCxnSpPr>
        <p:spPr>
          <a:xfrm>
            <a:off x="195025" y="2942423"/>
            <a:ext cx="1585200" cy="117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1" name="Shape 71"/>
          <p:cNvCxnSpPr/>
          <p:nvPr/>
        </p:nvCxnSpPr>
        <p:spPr>
          <a:xfrm rot="10800000" flipH="1">
            <a:off x="195025" y="5257800"/>
            <a:ext cx="1593000" cy="2970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2" name="Shape 72"/>
          <p:cNvSpPr txBox="1"/>
          <p:nvPr/>
        </p:nvSpPr>
        <p:spPr>
          <a:xfrm>
            <a:off x="394525" y="4518000"/>
            <a:ext cx="1725900" cy="43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b="1" dirty="0">
                <a:solidFill>
                  <a:srgbClr val="38761D"/>
                </a:solidFill>
              </a:rPr>
              <a:t>After Calibration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2779925" y="1676450"/>
            <a:ext cx="1289100" cy="67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200" b="1">
                <a:solidFill>
                  <a:srgbClr val="0000FF"/>
                </a:solidFill>
              </a:rPr>
              <a:t>Superlayer = 1</a:t>
            </a:r>
          </a:p>
          <a:p>
            <a:r>
              <a:rPr lang="en" sz="1200" b="1">
                <a:solidFill>
                  <a:srgbClr val="0000FF"/>
                </a:solidFill>
              </a:rPr>
              <a:t> </a:t>
            </a:r>
            <a:r>
              <a:rPr lang="en" sz="1100" b="1">
                <a:solidFill>
                  <a:srgbClr val="0000FF"/>
                </a:solidFill>
              </a:rPr>
              <a:t>σ</a:t>
            </a:r>
            <a:r>
              <a:rPr lang="en" sz="1200" b="1">
                <a:solidFill>
                  <a:srgbClr val="0000FF"/>
                </a:solidFill>
              </a:rPr>
              <a:t> = 0.055 cm</a:t>
            </a:r>
          </a:p>
        </p:txBody>
      </p:sp>
      <p:cxnSp>
        <p:nvCxnSpPr>
          <p:cNvPr id="74" name="Shape 74"/>
          <p:cNvCxnSpPr/>
          <p:nvPr/>
        </p:nvCxnSpPr>
        <p:spPr>
          <a:xfrm>
            <a:off x="2667200" y="3754437"/>
            <a:ext cx="6015000" cy="84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5" name="Shape 75"/>
          <p:cNvSpPr txBox="1"/>
          <p:nvPr/>
        </p:nvSpPr>
        <p:spPr>
          <a:xfrm>
            <a:off x="5499575" y="3435850"/>
            <a:ext cx="604200" cy="31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>
                <a:solidFill>
                  <a:srgbClr val="FF0000"/>
                </a:solidFill>
              </a:rPr>
              <a:t>cm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6103775" y="1763600"/>
            <a:ext cx="1459200" cy="49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en" sz="1200" b="1">
                <a:solidFill>
                  <a:srgbClr val="0000FF"/>
                </a:solidFill>
              </a:rPr>
              <a:t>Superlayer = 5</a:t>
            </a:r>
          </a:p>
          <a:p>
            <a:r>
              <a:rPr lang="en" sz="1200" b="1">
                <a:solidFill>
                  <a:srgbClr val="0000FF"/>
                </a:solidFill>
              </a:rPr>
              <a:t> </a:t>
            </a:r>
            <a:r>
              <a:rPr lang="en" sz="1100" b="1">
                <a:solidFill>
                  <a:srgbClr val="0000FF"/>
                </a:solidFill>
              </a:rPr>
              <a:t>σ</a:t>
            </a:r>
            <a:r>
              <a:rPr lang="en" sz="1200" b="1">
                <a:solidFill>
                  <a:srgbClr val="0000FF"/>
                </a:solidFill>
              </a:rPr>
              <a:t> = 0.044 cm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6045925" y="4016075"/>
            <a:ext cx="1326900" cy="43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en" sz="1200" b="1">
                <a:solidFill>
                  <a:srgbClr val="38761D"/>
                </a:solidFill>
              </a:rPr>
              <a:t>Superlayer = 5</a:t>
            </a:r>
          </a:p>
          <a:p>
            <a:r>
              <a:rPr lang="en" sz="1200" b="1">
                <a:solidFill>
                  <a:srgbClr val="38761D"/>
                </a:solidFill>
              </a:rPr>
              <a:t> </a:t>
            </a:r>
            <a:r>
              <a:rPr lang="en" sz="1100" b="1">
                <a:solidFill>
                  <a:srgbClr val="38761D"/>
                </a:solidFill>
              </a:rPr>
              <a:t>σ</a:t>
            </a:r>
            <a:r>
              <a:rPr lang="en" sz="1200" b="1">
                <a:solidFill>
                  <a:srgbClr val="38761D"/>
                </a:solidFill>
              </a:rPr>
              <a:t> = 0.037 cm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2761025" y="4049725"/>
            <a:ext cx="1326900" cy="43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en" sz="1200" b="1">
                <a:solidFill>
                  <a:srgbClr val="38761D"/>
                </a:solidFill>
              </a:rPr>
              <a:t>Superlayer = 1</a:t>
            </a:r>
          </a:p>
          <a:p>
            <a:r>
              <a:rPr lang="en" sz="1200" b="1">
                <a:solidFill>
                  <a:srgbClr val="38761D"/>
                </a:solidFill>
              </a:rPr>
              <a:t> </a:t>
            </a:r>
            <a:r>
              <a:rPr lang="en" sz="1100" b="1">
                <a:solidFill>
                  <a:srgbClr val="38761D"/>
                </a:solidFill>
              </a:rPr>
              <a:t>σ</a:t>
            </a:r>
            <a:r>
              <a:rPr lang="en" sz="1200" b="1">
                <a:solidFill>
                  <a:srgbClr val="38761D"/>
                </a:solidFill>
              </a:rPr>
              <a:t> = 0.036 cm</a:t>
            </a:r>
          </a:p>
        </p:txBody>
      </p:sp>
    </p:spTree>
    <p:extLst>
      <p:ext uri="{BB962C8B-B14F-4D97-AF65-F5344CB8AC3E}">
        <p14:creationId xmlns:p14="http://schemas.microsoft.com/office/powerpoint/2010/main" val="3461732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16" y="103"/>
            <a:ext cx="9144000" cy="868362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DC simulation: distance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time; time smearing; efficiency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066800"/>
            <a:ext cx="8382000" cy="5334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400" dirty="0" smtClean="0">
                <a:latin typeface="Palatino Linotype" panose="02040502050505030304" pitchFamily="18" charset="0"/>
              </a:rPr>
              <a:t>Simulate  distance </a:t>
            </a:r>
            <a:r>
              <a:rPr lang="en-US" sz="24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 time (including smearing)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non-linear distance to time function (SAME as for calibration)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time-walk (beta-dependent) time smearing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random walk smearing</a:t>
            </a:r>
          </a:p>
          <a:p>
            <a:pPr lvl="1">
              <a:buFontTx/>
              <a:buChar char="-"/>
            </a:pPr>
            <a:endParaRPr lang="en-US" sz="2000" dirty="0" smtClean="0">
              <a:latin typeface="Palatino Linotype" panose="02040502050505030304" pitchFamily="18" charset="0"/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Simulate wire-hit efficiency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intrinsic efficiency (distance dependent)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malfunction related (run dependent)</a:t>
            </a:r>
          </a:p>
          <a:p>
            <a:pPr lvl="2">
              <a:buFontTx/>
              <a:buChar char="-"/>
            </a:pPr>
            <a:r>
              <a:rPr lang="en-US" sz="16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malfunction table in MySQL (date, wire-list, </a:t>
            </a:r>
            <a:r>
              <a:rPr lang="en-US" sz="1600" dirty="0" err="1" smtClean="0">
                <a:latin typeface="Palatino Linotype" panose="02040502050505030304" pitchFamily="18" charset="0"/>
                <a:sym typeface="Wingdings" panose="05000000000000000000" pitchFamily="2" charset="2"/>
              </a:rPr>
              <a:t>statchange</a:t>
            </a:r>
            <a:r>
              <a:rPr lang="en-US" sz="16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)</a:t>
            </a:r>
          </a:p>
          <a:p>
            <a:pPr lvl="2">
              <a:buFontTx/>
              <a:buChar char="-"/>
            </a:pPr>
            <a:r>
              <a:rPr lang="en-US" sz="16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translation table (equipment  wire)</a:t>
            </a:r>
          </a:p>
          <a:p>
            <a:pPr marL="914400" lvl="2" indent="0">
              <a:buNone/>
            </a:pPr>
            <a:r>
              <a:rPr lang="en-US" sz="16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 run-dependent wire status table in CCDB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background related</a:t>
            </a:r>
          </a:p>
          <a:p>
            <a:pPr lvl="2">
              <a:buFontTx/>
              <a:buChar char="-"/>
            </a:pPr>
            <a:r>
              <a:rPr lang="en-US" sz="16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on-track (handled by GEMC)</a:t>
            </a:r>
          </a:p>
          <a:p>
            <a:pPr lvl="2">
              <a:buFontTx/>
              <a:buChar char="-"/>
            </a:pPr>
            <a:r>
              <a:rPr lang="en-US" sz="16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out of time (need to merge events)</a:t>
            </a:r>
            <a:endParaRPr lang="en-US" sz="1600" dirty="0" smtClean="0"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en-US" sz="1000" dirty="0"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en-US" sz="1800" dirty="0">
              <a:latin typeface="Palatino Linotype" panose="0204050205050503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52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16" y="103"/>
            <a:ext cx="9144000" cy="868362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DC simulation: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efficiency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066800"/>
            <a:ext cx="8382000" cy="91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Simulate malfunction-related inefficiencies</a:t>
            </a:r>
            <a:endParaRPr lang="en-US" sz="2000" dirty="0" smtClean="0">
              <a:latin typeface="Palatino Linotype" panose="02040502050505030304" pitchFamily="18" charset="0"/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endParaRPr lang="en-US" sz="1000" dirty="0"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en-US" sz="1800" dirty="0">
              <a:latin typeface="Palatino Linotype" panose="0204050205050503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Readiness for First Experiment                  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79535"/>
            <a:ext cx="6781800" cy="381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3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847</Words>
  <Application>Microsoft Office PowerPoint</Application>
  <PresentationFormat>On-screen Show (4:3)</PresentationFormat>
  <Paragraphs>198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Palatino Linotype</vt:lpstr>
      <vt:lpstr>Times New Roman</vt:lpstr>
      <vt:lpstr>Wingdings</vt:lpstr>
      <vt:lpstr>Office Theme</vt:lpstr>
      <vt:lpstr>DC monitoring - calibration - simulation - corrections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DC Calibration - Residuals Comparison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DC monitoring - calibration - simulation - corrections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DC: time-to-distance function</dc:title>
  <dc:creator>KPAdhikari</dc:creator>
  <cp:lastModifiedBy>Mac D. Mestayer</cp:lastModifiedBy>
  <cp:revision>55</cp:revision>
  <dcterms:created xsi:type="dcterms:W3CDTF">2016-09-14T16:29:14Z</dcterms:created>
  <dcterms:modified xsi:type="dcterms:W3CDTF">2017-06-12T20:56:19Z</dcterms:modified>
</cp:coreProperties>
</file>