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21"/>
  </p:notesMasterIdLst>
  <p:handoutMasterIdLst>
    <p:handoutMasterId r:id="rId22"/>
  </p:handoutMasterIdLst>
  <p:sldIdLst>
    <p:sldId id="2509" r:id="rId2"/>
    <p:sldId id="2616" r:id="rId3"/>
    <p:sldId id="2612" r:id="rId4"/>
    <p:sldId id="2615" r:id="rId5"/>
    <p:sldId id="2650" r:id="rId6"/>
    <p:sldId id="2622" r:id="rId7"/>
    <p:sldId id="2614" r:id="rId8"/>
    <p:sldId id="2653" r:id="rId9"/>
    <p:sldId id="2625" r:id="rId10"/>
    <p:sldId id="2657" r:id="rId11"/>
    <p:sldId id="2627" r:id="rId12"/>
    <p:sldId id="2669" r:id="rId13"/>
    <p:sldId id="2629" r:id="rId14"/>
    <p:sldId id="2661" r:id="rId15"/>
    <p:sldId id="2658" r:id="rId16"/>
    <p:sldId id="2646" r:id="rId17"/>
    <p:sldId id="2651" r:id="rId18"/>
    <p:sldId id="2631" r:id="rId19"/>
    <p:sldId id="2632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1FC"/>
    <a:srgbClr val="17EF3D"/>
    <a:srgbClr val="FEFA5B"/>
    <a:srgbClr val="12D533"/>
    <a:srgbClr val="A2E399"/>
    <a:srgbClr val="3ED45B"/>
    <a:srgbClr val="01FDFF"/>
    <a:srgbClr val="F02432"/>
    <a:srgbClr val="2FD802"/>
    <a:srgbClr val="1515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86" autoAdjust="0"/>
    <p:restoredTop sz="50000" autoAdjust="0"/>
  </p:normalViewPr>
  <p:slideViewPr>
    <p:cSldViewPr snapToGrid="0" snapToObjects="1">
      <p:cViewPr varScale="1">
        <p:scale>
          <a:sx n="127" d="100"/>
          <a:sy n="127" d="100"/>
        </p:scale>
        <p:origin x="129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81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157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77F7D5-3B97-604F-B335-ADE7DD982909}" type="datetimeFigureOut">
              <a:rPr lang="en-US" smtClean="0"/>
              <a:t>10/4/17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D0C134-A3C5-C34C-8249-8F87C130B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21141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15E729-3508-B142-92E9-E014259E6FF2}" type="datetimeFigureOut">
              <a:rPr lang="en-US" smtClean="0"/>
              <a:t>10/4/17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8A273C-AF52-5F40-AAE1-50ACE99E2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6507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AD30-FC14-624E-ADD4-024BC3245058}" type="datetime1">
              <a:rPr lang="en-US" smtClean="0"/>
              <a:t>10/4/17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AAFD4-B017-964F-A0DC-43914958C2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23295-1352-5240-AC25-4E78F67B2182}" type="datetime1">
              <a:rPr lang="en-US" smtClean="0"/>
              <a:t>10/4/17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AE1CB-DE7C-8E4F-8210-697074C3C986}" type="datetime1">
              <a:rPr lang="en-US" smtClean="0"/>
              <a:t>10/4/17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0A17-EB5D-EC41-A4C5-002A144AE365}" type="datetime1">
              <a:rPr lang="en-US" smtClean="0"/>
              <a:t>10/4/17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136BB-E155-9C41-921E-7BA04EA81F3C}" type="datetime1">
              <a:rPr lang="en-US" smtClean="0"/>
              <a:t>10/4/17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AAFD4-B017-964F-A0DC-43914958C2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C0685-42E0-374E-9CAB-CC2A7CB1F5E4}" type="datetime1">
              <a:rPr lang="en-US" smtClean="0"/>
              <a:t>10/4/17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07768-7204-AD43-BCD4-4958527C58A7}" type="datetime1">
              <a:rPr lang="en-US" smtClean="0"/>
              <a:t>10/4/17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E0A3B-A04C-4243-8B76-654181BFC17A}" type="datetime1">
              <a:rPr lang="en-US" smtClean="0"/>
              <a:t>10/4/17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DAA74-4C12-1A48-8562-46B140970778}" type="datetime1">
              <a:rPr lang="en-US" smtClean="0"/>
              <a:t>10/4/17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EC6AB-3756-6546-BC7F-0354A7701A22}" type="datetime1">
              <a:rPr lang="en-US" smtClean="0"/>
              <a:t>10/4/17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4E0C3-019A-DC4A-85F3-D3AAE294E920}" type="datetime1">
              <a:rPr lang="en-US" smtClean="0"/>
              <a:t>10/4/17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21163-E619-3E45-8DAC-7F71AC4EBFA8}" type="datetime1">
              <a:rPr lang="en-US" smtClean="0"/>
              <a:t>10/4/17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5" Type="http://schemas.openxmlformats.org/officeDocument/2006/relationships/image" Target="../media/image4.tiff"/><Relationship Id="rId6" Type="http://schemas.openxmlformats.org/officeDocument/2006/relationships/image" Target="../media/image5.tiff"/><Relationship Id="rId7" Type="http://schemas.openxmlformats.org/officeDocument/2006/relationships/image" Target="../media/image6.png"/><Relationship Id="rId8" Type="http://schemas.openxmlformats.org/officeDocument/2006/relationships/image" Target="../media/image7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6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Relationship Id="rId3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Relationship Id="rId3" Type="http://schemas.openxmlformats.org/officeDocument/2006/relationships/image" Target="../media/image2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tiff"/><Relationship Id="rId7" Type="http://schemas.openxmlformats.org/officeDocument/2006/relationships/image" Target="../media/image45.tiff"/><Relationship Id="rId8" Type="http://schemas.openxmlformats.org/officeDocument/2006/relationships/image" Target="../media/image46.tiff"/><Relationship Id="rId9" Type="http://schemas.openxmlformats.org/officeDocument/2006/relationships/image" Target="../media/image47.tiff"/><Relationship Id="rId10" Type="http://schemas.openxmlformats.org/officeDocument/2006/relationships/image" Target="../media/image48.tiff"/><Relationship Id="rId11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15.tiff"/><Relationship Id="rId5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-33129"/>
            <a:ext cx="9144000" cy="68911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837" y="802042"/>
            <a:ext cx="9054163" cy="1470025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Electrons for Neutrinos: Addressing Critical Neutrino-Nucleus Issue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43109" y="6408498"/>
            <a:ext cx="4827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CLAS Collaboration Meeting, 10/4/17</a:t>
            </a:r>
            <a:endParaRPr lang="en-US" sz="2400" dirty="0" smtClean="0">
              <a:solidFill>
                <a:srgbClr val="FFFF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28" y="-21253"/>
            <a:ext cx="2993364" cy="68203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9838" y="2201286"/>
            <a:ext cx="2375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Proposal PR12-17-006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7137" y="2913004"/>
            <a:ext cx="552702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chemeClr val="bg1"/>
                </a:solidFill>
              </a:rPr>
              <a:t>Spokespersons:</a:t>
            </a:r>
          </a:p>
          <a:p>
            <a:r>
              <a:rPr lang="en-US" sz="2600" dirty="0" smtClean="0">
                <a:solidFill>
                  <a:schemeClr val="bg1"/>
                </a:solidFill>
              </a:rPr>
              <a:t>O. Hen (MIT), K. </a:t>
            </a:r>
            <a:r>
              <a:rPr lang="en-US" sz="2600" dirty="0" err="1" smtClean="0">
                <a:solidFill>
                  <a:schemeClr val="bg1"/>
                </a:solidFill>
              </a:rPr>
              <a:t>Mahn</a:t>
            </a:r>
            <a:r>
              <a:rPr lang="en-US" sz="2600" dirty="0" smtClean="0">
                <a:solidFill>
                  <a:schemeClr val="bg1"/>
                </a:solidFill>
              </a:rPr>
              <a:t> (MSU),  </a:t>
            </a:r>
          </a:p>
          <a:p>
            <a:r>
              <a:rPr lang="en-US" sz="2600" dirty="0">
                <a:solidFill>
                  <a:schemeClr val="bg1"/>
                </a:solidFill>
              </a:rPr>
              <a:t>E. Piasetzky (TAU</a:t>
            </a:r>
            <a:r>
              <a:rPr lang="en-US" sz="2600" dirty="0" smtClean="0">
                <a:solidFill>
                  <a:schemeClr val="bg1"/>
                </a:solidFill>
              </a:rPr>
              <a:t>), </a:t>
            </a:r>
            <a:r>
              <a:rPr lang="en-US" sz="2600" dirty="0">
                <a:solidFill>
                  <a:schemeClr val="bg1"/>
                </a:solidFill>
              </a:rPr>
              <a:t>S. </a:t>
            </a:r>
            <a:r>
              <a:rPr lang="en-US" sz="2600" dirty="0" err="1">
                <a:solidFill>
                  <a:schemeClr val="bg1"/>
                </a:solidFill>
              </a:rPr>
              <a:t>Stepanyan</a:t>
            </a:r>
            <a:r>
              <a:rPr lang="en-US" sz="2600" dirty="0">
                <a:solidFill>
                  <a:schemeClr val="bg1"/>
                </a:solidFill>
              </a:rPr>
              <a:t> (JLab)</a:t>
            </a:r>
          </a:p>
          <a:p>
            <a:r>
              <a:rPr lang="en-US" sz="2600" dirty="0">
                <a:solidFill>
                  <a:schemeClr val="bg1"/>
                </a:solidFill>
              </a:rPr>
              <a:t>a</a:t>
            </a:r>
            <a:r>
              <a:rPr lang="en-US" sz="2600" dirty="0" smtClean="0">
                <a:solidFill>
                  <a:schemeClr val="bg1"/>
                </a:solidFill>
              </a:rPr>
              <a:t>nd L.B. Weinstein (ODU).</a:t>
            </a:r>
            <a:endParaRPr lang="en-US" sz="26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8641" y="-21251"/>
            <a:ext cx="1152922" cy="6820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2050" y="3874"/>
            <a:ext cx="1352112" cy="5886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5500" y="-72051"/>
            <a:ext cx="1415535" cy="8740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549" y="4722877"/>
            <a:ext cx="3410968" cy="1898989"/>
          </a:xfrm>
          <a:prstGeom prst="round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4801" y="2953141"/>
            <a:ext cx="3598966" cy="3055189"/>
          </a:xfrm>
          <a:prstGeom prst="roundRect">
            <a:avLst>
              <a:gd name="adj" fmla="val 21841"/>
            </a:avLst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1850" y="29274"/>
            <a:ext cx="2010826" cy="55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00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33682" y="6525684"/>
            <a:ext cx="2057400" cy="365125"/>
          </a:xfrm>
        </p:spPr>
        <p:txBody>
          <a:bodyPr/>
          <a:lstStyle/>
          <a:p>
            <a:fld id="{886BB73A-582F-4420-9A14-CB10A2B2E5E8}" type="slidenum">
              <a:rPr lang="en-US" smtClean="0"/>
              <a:t>10</a:t>
            </a:fld>
            <a:endParaRPr lang="en-US"/>
          </a:p>
        </p:txBody>
      </p:sp>
      <p:sp>
        <p:nvSpPr>
          <p:cNvPr id="5" name="Content Placeholder 17"/>
          <p:cNvSpPr>
            <a:spLocks noGrp="1"/>
          </p:cNvSpPr>
          <p:nvPr>
            <p:ph idx="1"/>
          </p:nvPr>
        </p:nvSpPr>
        <p:spPr>
          <a:xfrm>
            <a:off x="14995" y="411225"/>
            <a:ext cx="9143999" cy="793719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1800"/>
              </a:spcAft>
              <a:buNone/>
            </a:pPr>
            <a:r>
              <a:rPr lang="en-US" sz="3600" dirty="0" smtClean="0">
                <a:solidFill>
                  <a:srgbClr val="C0504D"/>
                </a:solidFill>
              </a:rPr>
              <a:t>Existing CLAS6 Data</a:t>
            </a:r>
            <a:endParaRPr lang="en-US" sz="36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9150" y="6350482"/>
            <a:ext cx="8201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+ EG2 (~ x10 less stat): </a:t>
            </a:r>
            <a:r>
              <a:rPr lang="en-US" sz="2400" dirty="0" smtClean="0"/>
              <a:t>5 GeV on d, 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C, </a:t>
            </a:r>
            <a:r>
              <a:rPr lang="en-US" sz="2400" baseline="30000" dirty="0" smtClean="0"/>
              <a:t>27</a:t>
            </a:r>
            <a:r>
              <a:rPr lang="en-US" sz="2400" dirty="0" smtClean="0"/>
              <a:t>Al, </a:t>
            </a:r>
            <a:r>
              <a:rPr lang="en-US" sz="2400" baseline="30000" dirty="0" smtClean="0"/>
              <a:t>56</a:t>
            </a:r>
            <a:r>
              <a:rPr lang="en-US" sz="2400" dirty="0" smtClean="0"/>
              <a:t>Fe, </a:t>
            </a:r>
            <a:r>
              <a:rPr lang="en-US" sz="2400" baseline="30000" dirty="0" smtClean="0"/>
              <a:t>208</a:t>
            </a:r>
            <a:r>
              <a:rPr lang="en-US" sz="2400" dirty="0" smtClean="0"/>
              <a:t>Pb (Q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&gt; 1.5)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66252" y="1492235"/>
          <a:ext cx="4579493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4057"/>
                <a:gridCol w="833755"/>
                <a:gridCol w="973963"/>
                <a:gridCol w="833755"/>
                <a:gridCol w="973963"/>
              </a:tblGrid>
              <a:tr h="426720">
                <a:tc rowSpan="2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chemeClr val="bg1"/>
                          </a:solidFill>
                        </a:rPr>
                        <a:t>Target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bg1"/>
                          </a:solidFill>
                        </a:rPr>
                        <a:t>2.2 GeV</a:t>
                      </a:r>
                      <a:endParaRPr lang="en-US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bg1"/>
                          </a:solidFill>
                        </a:rPr>
                        <a:t>4.4 GeV</a:t>
                      </a:r>
                      <a:endParaRPr lang="en-US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e,e</a:t>
                      </a:r>
                      <a:r>
                        <a:rPr lang="en-US" sz="2200" dirty="0" smtClean="0">
                          <a:solidFill>
                            <a:schemeClr val="bg1"/>
                          </a:solidFill>
                        </a:rPr>
                        <a:t>’)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e,e’p</a:t>
                      </a:r>
                      <a:r>
                        <a:rPr lang="en-US" sz="2200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e,e</a:t>
                      </a:r>
                      <a:r>
                        <a:rPr lang="en-US" sz="2200" dirty="0" smtClean="0">
                          <a:solidFill>
                            <a:schemeClr val="bg1"/>
                          </a:solidFill>
                        </a:rPr>
                        <a:t>’)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e,e’p</a:t>
                      </a:r>
                      <a:r>
                        <a:rPr lang="en-US" sz="2200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baseline="30000" dirty="0" smtClean="0"/>
                        <a:t>3</a:t>
                      </a:r>
                      <a:r>
                        <a:rPr lang="en-US" sz="2200" dirty="0" smtClean="0"/>
                        <a:t>He</a:t>
                      </a:r>
                      <a:endParaRPr lang="en-US" sz="2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24.5</a:t>
                      </a:r>
                      <a:endParaRPr lang="en-US" sz="2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9.3</a:t>
                      </a:r>
                      <a:endParaRPr lang="en-US" sz="2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4.1</a:t>
                      </a:r>
                      <a:endParaRPr lang="en-US" sz="2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1.5</a:t>
                      </a:r>
                      <a:endParaRPr lang="en-US" sz="2200" b="1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86080">
                <a:tc>
                  <a:txBody>
                    <a:bodyPr/>
                    <a:lstStyle/>
                    <a:p>
                      <a:pPr algn="ctr"/>
                      <a:r>
                        <a:rPr lang="en-US" sz="2200" baseline="30000" dirty="0" smtClean="0"/>
                        <a:t>4</a:t>
                      </a:r>
                      <a:r>
                        <a:rPr lang="en-US" sz="2200" dirty="0" smtClean="0"/>
                        <a:t>He</a:t>
                      </a:r>
                      <a:endParaRPr lang="en-US" sz="2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46.3</a:t>
                      </a:r>
                      <a:endParaRPr lang="en-US" sz="2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17.3</a:t>
                      </a:r>
                      <a:endParaRPr lang="en-US" sz="2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8.0</a:t>
                      </a:r>
                      <a:endParaRPr lang="en-US" sz="2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2.8</a:t>
                      </a:r>
                      <a:endParaRPr lang="en-US" sz="2200" b="1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baseline="30000" dirty="0" smtClean="0"/>
                        <a:t>12</a:t>
                      </a:r>
                      <a:r>
                        <a:rPr lang="en-US" sz="2200" dirty="0" smtClean="0"/>
                        <a:t>C</a:t>
                      </a:r>
                      <a:endParaRPr lang="en-US" sz="2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30.0</a:t>
                      </a:r>
                      <a:endParaRPr lang="en-US" sz="2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11.0</a:t>
                      </a:r>
                      <a:endParaRPr lang="en-US" sz="2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4.8</a:t>
                      </a:r>
                      <a:endParaRPr lang="en-US" sz="2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1.5</a:t>
                      </a:r>
                      <a:endParaRPr lang="en-US" sz="2200" b="1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baseline="30000" dirty="0" smtClean="0"/>
                        <a:t>56</a:t>
                      </a:r>
                      <a:r>
                        <a:rPr lang="en-US" sz="2200" dirty="0" smtClean="0"/>
                        <a:t>Fe</a:t>
                      </a:r>
                      <a:endParaRPr lang="en-US" sz="2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1.4</a:t>
                      </a:r>
                      <a:endParaRPr lang="en-US" sz="22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0.5</a:t>
                      </a:r>
                      <a:endParaRPr lang="en-US" sz="22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0.4</a:t>
                      </a:r>
                      <a:endParaRPr lang="en-US" sz="22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0.1</a:t>
                      </a:r>
                      <a:endParaRPr lang="en-US" sz="22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4136" y="2339295"/>
            <a:ext cx="4022032" cy="38616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3275" y="4052555"/>
            <a:ext cx="26669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smtClean="0"/>
              <a:t>Millions of  </a:t>
            </a:r>
            <a:r>
              <a:rPr lang="en-US" sz="2000"/>
              <a:t>good events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497913" y="4709076"/>
            <a:ext cx="3456570" cy="1200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Symbol" charset="2"/>
              <a:buChar char="Þ"/>
            </a:pPr>
            <a:r>
              <a:rPr lang="en-US" sz="2400" b="1" smtClean="0">
                <a:solidFill>
                  <a:srgbClr val="C00000"/>
                </a:solidFill>
              </a:rPr>
              <a:t>Very limited </a:t>
            </a:r>
            <a:r>
              <a:rPr lang="en-US" sz="2400" b="1" dirty="0" smtClean="0">
                <a:solidFill>
                  <a:srgbClr val="C00000"/>
                </a:solidFill>
              </a:rPr>
              <a:t>medium / heavy nuclei data.</a:t>
            </a:r>
            <a:endParaRPr lang="en-US" sz="2400" b="1" dirty="0" smtClean="0">
              <a:solidFill>
                <a:srgbClr val="C00000"/>
              </a:solidFill>
              <a:sym typeface="Wingdings"/>
            </a:endParaRPr>
          </a:p>
          <a:p>
            <a:pPr marL="457200" indent="-457200">
              <a:buFont typeface="Symbol" charset="2"/>
              <a:buChar char="Þ"/>
            </a:pPr>
            <a:r>
              <a:rPr lang="en-US" sz="2400" b="1" dirty="0" smtClean="0">
                <a:solidFill>
                  <a:srgbClr val="C00000"/>
                </a:solidFill>
                <a:sym typeface="Wingdings"/>
              </a:rPr>
              <a:t>Limited low-Q</a:t>
            </a:r>
            <a:r>
              <a:rPr lang="en-US" sz="2400" b="1" baseline="30000" dirty="0" smtClean="0">
                <a:solidFill>
                  <a:srgbClr val="C00000"/>
                </a:solidFill>
                <a:sym typeface="Wingdings"/>
              </a:rPr>
              <a:t>2</a:t>
            </a:r>
            <a:r>
              <a:rPr lang="en-US" sz="2400" b="1" dirty="0" smtClean="0">
                <a:solidFill>
                  <a:srgbClr val="C00000"/>
                </a:solidFill>
                <a:sym typeface="Wingdings"/>
              </a:rPr>
              <a:t> reach.</a:t>
            </a:r>
          </a:p>
        </p:txBody>
      </p:sp>
    </p:spTree>
    <p:extLst>
      <p:ext uri="{BB962C8B-B14F-4D97-AF65-F5344CB8AC3E}">
        <p14:creationId xmlns:p14="http://schemas.microsoft.com/office/powerpoint/2010/main" val="174760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78702"/>
            <a:ext cx="2057400" cy="365125"/>
          </a:xfrm>
        </p:spPr>
        <p:txBody>
          <a:bodyPr/>
          <a:lstStyle/>
          <a:p>
            <a:fld id="{886BB73A-582F-4420-9A14-CB10A2B2E5E8}" type="slidenum">
              <a:rPr lang="en-US" smtClean="0"/>
              <a:t>11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14995" y="6460195"/>
                <a:ext cx="2694327" cy="3836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𝑷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𝑻</m:t>
                        </m:r>
                      </m:sub>
                      <m:sup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𝒎𝒊𝒔𝒔</m:t>
                        </m:r>
                      </m:sup>
                    </m:sSubSup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=</m:t>
                    </m:r>
                    <m:sSubSup>
                      <m:sSubSup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𝑷</m:t>
                        </m:r>
                      </m:e>
                      <m:sub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𝑻</m:t>
                        </m:r>
                      </m:sub>
                      <m:sup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𝒍𝒆𝒑𝒕𝒐𝒏</m:t>
                        </m:r>
                      </m:sup>
                    </m:sSubSup>
                  </m:oMath>
                </a14:m>
                <a:r>
                  <a:rPr lang="en-US" sz="2000" b="1" dirty="0" smtClean="0">
                    <a:solidFill>
                      <a:srgbClr val="FF0000"/>
                    </a:solidFill>
                  </a:rPr>
                  <a:t>+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𝑷</m:t>
                        </m:r>
                      </m:e>
                      <m:sub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𝑻</m:t>
                        </m:r>
                      </m:sub>
                      <m:sup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𝑷𝒓𝒐𝒕𝒐𝒏</m:t>
                        </m:r>
                      </m:sup>
                    </m:sSubSup>
                  </m:oMath>
                </a14:m>
                <a:endParaRPr 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95" y="6460195"/>
                <a:ext cx="2694327" cy="383631"/>
              </a:xfrm>
              <a:prstGeom prst="rect">
                <a:avLst/>
              </a:prstGeom>
              <a:blipFill rotWithShape="0">
                <a:blip r:embed="rId6"/>
                <a:stretch>
                  <a:fillRect l="-3167" t="-4762" r="-1584" b="-34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17"/>
          <p:cNvSpPr txBox="1">
            <a:spLocks/>
          </p:cNvSpPr>
          <p:nvPr/>
        </p:nvSpPr>
        <p:spPr>
          <a:xfrm>
            <a:off x="14995" y="0"/>
            <a:ext cx="9143999" cy="52251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800"/>
              </a:spcAft>
              <a:buFont typeface="Arial"/>
              <a:buNone/>
            </a:pPr>
            <a:r>
              <a:rPr lang="en-US" sz="4000" dirty="0" smtClean="0">
                <a:solidFill>
                  <a:srgbClr val="C0504D"/>
                </a:solidFill>
              </a:rPr>
              <a:t>CLAS Energy </a:t>
            </a:r>
            <a:r>
              <a:rPr lang="en-US" sz="4000" dirty="0" smtClean="0">
                <a:solidFill>
                  <a:srgbClr val="C0504D"/>
                </a:solidFill>
              </a:rPr>
              <a:t>Reconstruction Example</a:t>
            </a:r>
            <a:endParaRPr lang="en-US" sz="40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562" y="401934"/>
            <a:ext cx="8100483" cy="605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76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12</a:t>
            </a:fld>
            <a:endParaRPr lang="en-US"/>
          </a:p>
        </p:txBody>
      </p:sp>
      <p:sp>
        <p:nvSpPr>
          <p:cNvPr id="5" name="Content Placeholder 17"/>
          <p:cNvSpPr txBox="1">
            <a:spLocks/>
          </p:cNvSpPr>
          <p:nvPr/>
        </p:nvSpPr>
        <p:spPr>
          <a:xfrm>
            <a:off x="14995" y="172110"/>
            <a:ext cx="9143999" cy="7937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800"/>
              </a:spcAft>
              <a:buFont typeface="Arial"/>
              <a:buNone/>
            </a:pPr>
            <a:r>
              <a:rPr lang="en-US" sz="4000" dirty="0" smtClean="0">
                <a:solidFill>
                  <a:srgbClr val="C0504D"/>
                </a:solidFill>
              </a:rPr>
              <a:t>CLAS Data-Generator </a:t>
            </a:r>
            <a:r>
              <a:rPr lang="en-US" sz="4000" dirty="0" smtClean="0">
                <a:solidFill>
                  <a:srgbClr val="C0504D"/>
                </a:solidFill>
              </a:rPr>
              <a:t>Comparisons</a:t>
            </a:r>
            <a:endParaRPr lang="en-US" sz="40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9" y="4080477"/>
            <a:ext cx="4390936" cy="27775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6021" y="2006930"/>
            <a:ext cx="4727980" cy="31944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001" y="887237"/>
            <a:ext cx="4105743" cy="31932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56166" y="4436737"/>
            <a:ext cx="1582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</a:rPr>
              <a:t>Kinematics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17298" y="1219291"/>
            <a:ext cx="2287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Pion Multiplicity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86996" y="4482903"/>
            <a:ext cx="13237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Lepton Energy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81606" y="5596160"/>
            <a:ext cx="23968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bg1">
                    <a:lumMod val="75000"/>
                  </a:schemeClr>
                </a:solidFill>
              </a:rPr>
              <a:t>Preliminary</a:t>
            </a:r>
            <a:endParaRPr lang="en-US" sz="3600" b="1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17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34333" y="6445611"/>
            <a:ext cx="415557" cy="365125"/>
          </a:xfrm>
        </p:spPr>
        <p:txBody>
          <a:bodyPr/>
          <a:lstStyle/>
          <a:p>
            <a:fld id="{886BB73A-582F-4420-9A14-CB10A2B2E5E8}" type="slidenum">
              <a:rPr lang="en-US" smtClean="0"/>
              <a:t>13</a:t>
            </a:fld>
            <a:endParaRPr lang="en-US"/>
          </a:p>
        </p:txBody>
      </p:sp>
      <p:sp>
        <p:nvSpPr>
          <p:cNvPr id="3" name="Content Placeholder 17"/>
          <p:cNvSpPr>
            <a:spLocks noGrp="1"/>
          </p:cNvSpPr>
          <p:nvPr>
            <p:ph idx="1"/>
          </p:nvPr>
        </p:nvSpPr>
        <p:spPr>
          <a:xfrm>
            <a:off x="14995" y="280596"/>
            <a:ext cx="9143999" cy="793719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1800"/>
              </a:spcAft>
              <a:buNone/>
            </a:pPr>
            <a:r>
              <a:rPr lang="en-US" sz="4000" dirty="0" smtClean="0">
                <a:solidFill>
                  <a:srgbClr val="C0504D"/>
                </a:solidFill>
              </a:rPr>
              <a:t>New Proposal: Systematic study!</a:t>
            </a:r>
            <a:endParaRPr lang="en-US" sz="4000" dirty="0" smtClean="0"/>
          </a:p>
        </p:txBody>
      </p:sp>
      <p:sp>
        <p:nvSpPr>
          <p:cNvPr id="2" name="TextBox 1"/>
          <p:cNvSpPr txBox="1"/>
          <p:nvPr/>
        </p:nvSpPr>
        <p:spPr>
          <a:xfrm flipH="1">
            <a:off x="47706" y="776438"/>
            <a:ext cx="5303766" cy="2408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/>
              <a:t>Targets: </a:t>
            </a:r>
          </a:p>
          <a:p>
            <a:r>
              <a:rPr lang="en-US" sz="2800" dirty="0" smtClean="0"/>
              <a:t>    </a:t>
            </a:r>
            <a:r>
              <a:rPr lang="en-US" sz="2800" baseline="30000" dirty="0" smtClean="0"/>
              <a:t>4</a:t>
            </a:r>
            <a:r>
              <a:rPr lang="en-US" sz="2800" dirty="0" smtClean="0"/>
              <a:t>He, </a:t>
            </a:r>
            <a:r>
              <a:rPr lang="en-US" sz="2800" baseline="30000" dirty="0" smtClean="0"/>
              <a:t>12</a:t>
            </a:r>
            <a:r>
              <a:rPr lang="en-US" sz="2800" dirty="0" smtClean="0"/>
              <a:t>C, </a:t>
            </a:r>
            <a:r>
              <a:rPr lang="en-US" sz="2800" baseline="30000" dirty="0" smtClean="0"/>
              <a:t>16</a:t>
            </a:r>
            <a:r>
              <a:rPr lang="en-US" sz="2800" dirty="0" smtClean="0"/>
              <a:t>O, </a:t>
            </a:r>
            <a:r>
              <a:rPr lang="en-US" sz="2800" u="sng" baseline="30000" dirty="0" smtClean="0"/>
              <a:t>40</a:t>
            </a:r>
            <a:r>
              <a:rPr lang="en-US" sz="2800" u="sng" dirty="0" smtClean="0"/>
              <a:t>Ar</a:t>
            </a:r>
            <a:r>
              <a:rPr lang="en-US" sz="2800" dirty="0" smtClean="0"/>
              <a:t>, </a:t>
            </a:r>
            <a:r>
              <a:rPr lang="en-US" sz="2800" baseline="30000" dirty="0" smtClean="0"/>
              <a:t>120</a:t>
            </a:r>
            <a:r>
              <a:rPr lang="en-US" sz="2800" dirty="0" smtClean="0"/>
              <a:t>Sn</a:t>
            </a:r>
          </a:p>
          <a:p>
            <a:r>
              <a:rPr lang="en-US" sz="2800" dirty="0" smtClean="0"/>
              <a:t>Materials used in 𝜈 detectors</a:t>
            </a:r>
            <a:endParaRPr lang="en-US" sz="2800" dirty="0" smtClean="0"/>
          </a:p>
          <a:p>
            <a:endParaRPr lang="en-US" sz="1050" dirty="0" smtClean="0"/>
          </a:p>
          <a:p>
            <a:r>
              <a:rPr lang="en-US" sz="2800" b="1" u="sng" dirty="0" smtClean="0"/>
              <a:t>Beam Energies: </a:t>
            </a:r>
          </a:p>
          <a:p>
            <a:r>
              <a:rPr lang="en-US" sz="2800" dirty="0" smtClean="0"/>
              <a:t>    1.1, 2.2, 4.4, 6.6, 8.8 GeV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8497" y="3898220"/>
            <a:ext cx="3494472" cy="268014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4947177" y="1336557"/>
            <a:ext cx="3460237" cy="2131542"/>
            <a:chOff x="4947177" y="4712810"/>
            <a:chExt cx="3460237" cy="213154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605"/>
            <a:stretch/>
          </p:blipFill>
          <p:spPr>
            <a:xfrm>
              <a:off x="4947177" y="4712810"/>
              <a:ext cx="3460237" cy="2131542"/>
            </a:xfrm>
            <a:prstGeom prst="rect">
              <a:avLst/>
            </a:prstGeom>
          </p:spPr>
        </p:pic>
        <p:sp>
          <p:nvSpPr>
            <p:cNvPr id="19" name="Freeform 18"/>
            <p:cNvSpPr/>
            <p:nvPr/>
          </p:nvSpPr>
          <p:spPr>
            <a:xfrm>
              <a:off x="5457092" y="4812549"/>
              <a:ext cx="2801816" cy="1810989"/>
            </a:xfrm>
            <a:custGeom>
              <a:avLst/>
              <a:gdLst>
                <a:gd name="connsiteX0" fmla="*/ 2801816 w 2801816"/>
                <a:gd name="connsiteY0" fmla="*/ 1810989 h 1810989"/>
                <a:gd name="connsiteX1" fmla="*/ 2362200 w 2801816"/>
                <a:gd name="connsiteY1" fmla="*/ 1805128 h 1810989"/>
                <a:gd name="connsiteX2" fmla="*/ 1951893 w 2801816"/>
                <a:gd name="connsiteY2" fmla="*/ 1787543 h 1810989"/>
                <a:gd name="connsiteX3" fmla="*/ 1682262 w 2801816"/>
                <a:gd name="connsiteY3" fmla="*/ 1711343 h 1810989"/>
                <a:gd name="connsiteX4" fmla="*/ 1500554 w 2801816"/>
                <a:gd name="connsiteY4" fmla="*/ 1535497 h 1810989"/>
                <a:gd name="connsiteX5" fmla="*/ 1301262 w 2801816"/>
                <a:gd name="connsiteY5" fmla="*/ 1107605 h 1810989"/>
                <a:gd name="connsiteX6" fmla="*/ 1072662 w 2801816"/>
                <a:gd name="connsiteY6" fmla="*/ 556620 h 1810989"/>
                <a:gd name="connsiteX7" fmla="*/ 949570 w 2801816"/>
                <a:gd name="connsiteY7" fmla="*/ 339743 h 1810989"/>
                <a:gd name="connsiteX8" fmla="*/ 832339 w 2801816"/>
                <a:gd name="connsiteY8" fmla="*/ 199066 h 1810989"/>
                <a:gd name="connsiteX9" fmla="*/ 679939 w 2801816"/>
                <a:gd name="connsiteY9" fmla="*/ 81836 h 1810989"/>
                <a:gd name="connsiteX10" fmla="*/ 621323 w 2801816"/>
                <a:gd name="connsiteY10" fmla="*/ 11497 h 1810989"/>
                <a:gd name="connsiteX11" fmla="*/ 498231 w 2801816"/>
                <a:gd name="connsiteY11" fmla="*/ 11497 h 1810989"/>
                <a:gd name="connsiteX12" fmla="*/ 427893 w 2801816"/>
                <a:gd name="connsiteY12" fmla="*/ 122866 h 1810989"/>
                <a:gd name="connsiteX13" fmla="*/ 351693 w 2801816"/>
                <a:gd name="connsiteY13" fmla="*/ 462836 h 1810989"/>
                <a:gd name="connsiteX14" fmla="*/ 269631 w 2801816"/>
                <a:gd name="connsiteY14" fmla="*/ 861420 h 1810989"/>
                <a:gd name="connsiteX15" fmla="*/ 199293 w 2801816"/>
                <a:gd name="connsiteY15" fmla="*/ 1336205 h 1810989"/>
                <a:gd name="connsiteX16" fmla="*/ 140677 w 2801816"/>
                <a:gd name="connsiteY16" fmla="*/ 1529636 h 1810989"/>
                <a:gd name="connsiteX17" fmla="*/ 93785 w 2801816"/>
                <a:gd name="connsiteY17" fmla="*/ 1611697 h 1810989"/>
                <a:gd name="connsiteX18" fmla="*/ 46893 w 2801816"/>
                <a:gd name="connsiteY18" fmla="*/ 1635143 h 1810989"/>
                <a:gd name="connsiteX19" fmla="*/ 0 w 2801816"/>
                <a:gd name="connsiteY19" fmla="*/ 1699620 h 1810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801816" h="1810989">
                  <a:moveTo>
                    <a:pt x="2801816" y="1810989"/>
                  </a:moveTo>
                  <a:lnTo>
                    <a:pt x="2362200" y="1805128"/>
                  </a:lnTo>
                  <a:cubicBezTo>
                    <a:pt x="2220546" y="1801220"/>
                    <a:pt x="2065216" y="1803174"/>
                    <a:pt x="1951893" y="1787543"/>
                  </a:cubicBezTo>
                  <a:cubicBezTo>
                    <a:pt x="1838570" y="1771912"/>
                    <a:pt x="1757485" y="1753351"/>
                    <a:pt x="1682262" y="1711343"/>
                  </a:cubicBezTo>
                  <a:cubicBezTo>
                    <a:pt x="1607039" y="1669335"/>
                    <a:pt x="1564054" y="1636120"/>
                    <a:pt x="1500554" y="1535497"/>
                  </a:cubicBezTo>
                  <a:cubicBezTo>
                    <a:pt x="1437054" y="1434874"/>
                    <a:pt x="1372577" y="1270751"/>
                    <a:pt x="1301262" y="1107605"/>
                  </a:cubicBezTo>
                  <a:cubicBezTo>
                    <a:pt x="1229947" y="944459"/>
                    <a:pt x="1131277" y="684597"/>
                    <a:pt x="1072662" y="556620"/>
                  </a:cubicBezTo>
                  <a:cubicBezTo>
                    <a:pt x="1014047" y="428643"/>
                    <a:pt x="989624" y="399335"/>
                    <a:pt x="949570" y="339743"/>
                  </a:cubicBezTo>
                  <a:cubicBezTo>
                    <a:pt x="909516" y="280151"/>
                    <a:pt x="877277" y="242050"/>
                    <a:pt x="832339" y="199066"/>
                  </a:cubicBezTo>
                  <a:cubicBezTo>
                    <a:pt x="787400" y="156081"/>
                    <a:pt x="715108" y="113097"/>
                    <a:pt x="679939" y="81836"/>
                  </a:cubicBezTo>
                  <a:cubicBezTo>
                    <a:pt x="644770" y="50575"/>
                    <a:pt x="651608" y="23220"/>
                    <a:pt x="621323" y="11497"/>
                  </a:cubicBezTo>
                  <a:cubicBezTo>
                    <a:pt x="591038" y="-226"/>
                    <a:pt x="530469" y="-7064"/>
                    <a:pt x="498231" y="11497"/>
                  </a:cubicBezTo>
                  <a:cubicBezTo>
                    <a:pt x="465993" y="30058"/>
                    <a:pt x="452316" y="47643"/>
                    <a:pt x="427893" y="122866"/>
                  </a:cubicBezTo>
                  <a:cubicBezTo>
                    <a:pt x="403470" y="198089"/>
                    <a:pt x="378070" y="339744"/>
                    <a:pt x="351693" y="462836"/>
                  </a:cubicBezTo>
                  <a:cubicBezTo>
                    <a:pt x="325316" y="585928"/>
                    <a:pt x="295031" y="715859"/>
                    <a:pt x="269631" y="861420"/>
                  </a:cubicBezTo>
                  <a:cubicBezTo>
                    <a:pt x="244231" y="1006981"/>
                    <a:pt x="220785" y="1224836"/>
                    <a:pt x="199293" y="1336205"/>
                  </a:cubicBezTo>
                  <a:cubicBezTo>
                    <a:pt x="177801" y="1447574"/>
                    <a:pt x="158262" y="1483721"/>
                    <a:pt x="140677" y="1529636"/>
                  </a:cubicBezTo>
                  <a:cubicBezTo>
                    <a:pt x="123092" y="1575551"/>
                    <a:pt x="109416" y="1594113"/>
                    <a:pt x="93785" y="1611697"/>
                  </a:cubicBezTo>
                  <a:cubicBezTo>
                    <a:pt x="78154" y="1629281"/>
                    <a:pt x="62524" y="1620489"/>
                    <a:pt x="46893" y="1635143"/>
                  </a:cubicBezTo>
                  <a:cubicBezTo>
                    <a:pt x="31262" y="1649797"/>
                    <a:pt x="0" y="1699620"/>
                    <a:pt x="0" y="169962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6093910" y="4712810"/>
              <a:ext cx="0" cy="1937966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5746580" y="4712810"/>
              <a:ext cx="0" cy="1937966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717456" y="4712810"/>
              <a:ext cx="0" cy="1937966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7364270" y="4712810"/>
              <a:ext cx="0" cy="1937966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7979187" y="4712810"/>
              <a:ext cx="0" cy="1937966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 flipH="1">
            <a:off x="62149" y="3143786"/>
            <a:ext cx="530376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/>
              <a:t>CLAS12 Spectrometer: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Luminosity: x10 </a:t>
            </a:r>
            <a:r>
              <a:rPr lang="en-US" sz="2400" dirty="0" smtClean="0"/>
              <a:t>higher than CLAS6 !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Charged Particles: 5</a:t>
            </a:r>
            <a:r>
              <a:rPr lang="en-US" sz="2400" baseline="30000" dirty="0" smtClean="0"/>
              <a:t>o</a:t>
            </a:r>
            <a:r>
              <a:rPr lang="en-US" sz="2400" dirty="0" smtClean="0"/>
              <a:t> </a:t>
            </a:r>
            <a:r>
              <a:rPr lang="mr-IN" sz="2400" dirty="0" smtClean="0"/>
              <a:t>–</a:t>
            </a:r>
            <a:r>
              <a:rPr lang="en-US" sz="2400" dirty="0" smtClean="0"/>
              <a:t> 120</a:t>
            </a:r>
            <a:r>
              <a:rPr lang="en-US" sz="2400" baseline="30000" dirty="0" smtClean="0"/>
              <a:t>o</a:t>
            </a:r>
            <a:endParaRPr lang="en-US" sz="24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400" b="1" dirty="0" smtClean="0"/>
              <a:t>Neutrons</a:t>
            </a:r>
            <a:r>
              <a:rPr lang="en-US" sz="2400" dirty="0" smtClean="0"/>
              <a:t>: 5</a:t>
            </a:r>
            <a:r>
              <a:rPr lang="en-US" sz="2400" baseline="30000" dirty="0" smtClean="0"/>
              <a:t>o</a:t>
            </a:r>
            <a:r>
              <a:rPr lang="en-US" sz="2400" dirty="0" smtClean="0"/>
              <a:t> </a:t>
            </a:r>
            <a:r>
              <a:rPr lang="mr-IN" sz="2400" dirty="0" smtClean="0"/>
              <a:t>–</a:t>
            </a:r>
            <a:r>
              <a:rPr lang="en-US" sz="2400" dirty="0" smtClean="0"/>
              <a:t> 120</a:t>
            </a:r>
            <a:r>
              <a:rPr lang="en-US" sz="2400" baseline="30000" dirty="0" smtClean="0"/>
              <a:t>o</a:t>
            </a:r>
            <a:r>
              <a:rPr lang="en-US" sz="2400" dirty="0" smtClean="0"/>
              <a:t> + 160</a:t>
            </a:r>
            <a:r>
              <a:rPr lang="en-US" sz="2400" baseline="30000" dirty="0" smtClean="0"/>
              <a:t>o</a:t>
            </a:r>
            <a:r>
              <a:rPr lang="en-US" sz="2400" dirty="0" smtClean="0"/>
              <a:t> </a:t>
            </a:r>
            <a:r>
              <a:rPr lang="mr-IN" sz="2400" dirty="0" smtClean="0"/>
              <a:t>–</a:t>
            </a:r>
            <a:r>
              <a:rPr lang="en-US" sz="2400" dirty="0" smtClean="0"/>
              <a:t> 170</a:t>
            </a:r>
            <a:r>
              <a:rPr lang="en-US" sz="2400" baseline="30000" dirty="0" smtClean="0"/>
              <a:t>o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Threshold: ~300 MeV/c</a:t>
            </a:r>
          </a:p>
        </p:txBody>
      </p:sp>
      <p:sp>
        <p:nvSpPr>
          <p:cNvPr id="21" name="TextBox 20"/>
          <p:cNvSpPr txBox="1"/>
          <p:nvPr/>
        </p:nvSpPr>
        <p:spPr>
          <a:xfrm flipH="1">
            <a:off x="68137" y="5193366"/>
            <a:ext cx="51566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=&gt; High stat. semi-inclusive and exclusive data sets on multiple targets at multiple energies. 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958671" y="924444"/>
            <a:ext cx="1744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DUNE 𝜈 flux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1745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20" t="9403" r="9513" b="9429"/>
          <a:stretch/>
        </p:blipFill>
        <p:spPr>
          <a:xfrm>
            <a:off x="765090" y="2608089"/>
            <a:ext cx="3750925" cy="34512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22" t="9578" r="9680" b="9720"/>
          <a:stretch/>
        </p:blipFill>
        <p:spPr>
          <a:xfrm>
            <a:off x="5131438" y="1063719"/>
            <a:ext cx="3725472" cy="345555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623974" y="1279420"/>
            <a:ext cx="572593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/>
              <a:t>2</a:t>
            </a:r>
          </a:p>
          <a:p>
            <a:pPr algn="r"/>
            <a:endParaRPr lang="en-US" sz="2400" dirty="0"/>
          </a:p>
          <a:p>
            <a:pPr algn="r"/>
            <a:r>
              <a:rPr lang="en-US" sz="2400" dirty="0" smtClean="0"/>
              <a:t>1.5</a:t>
            </a:r>
          </a:p>
          <a:p>
            <a:pPr algn="r"/>
            <a:endParaRPr lang="en-US" sz="2400" dirty="0"/>
          </a:p>
          <a:p>
            <a:pPr algn="r"/>
            <a:r>
              <a:rPr lang="en-US" sz="2400" dirty="0" smtClean="0"/>
              <a:t>1</a:t>
            </a:r>
          </a:p>
          <a:p>
            <a:pPr algn="r"/>
            <a:endParaRPr lang="en-US" sz="2500" dirty="0"/>
          </a:p>
          <a:p>
            <a:pPr algn="r"/>
            <a:r>
              <a:rPr lang="en-US" sz="2400" dirty="0" smtClean="0"/>
              <a:t>0.5</a:t>
            </a:r>
          </a:p>
          <a:p>
            <a:pPr algn="r"/>
            <a:endParaRPr lang="en-US" sz="2800" dirty="0"/>
          </a:p>
          <a:p>
            <a:pPr algn="r"/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649255" y="3883639"/>
            <a:ext cx="2242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</a:t>
            </a:r>
            <a:r>
              <a:rPr lang="en-US" sz="2800" baseline="-25000" dirty="0" smtClean="0"/>
              <a:t>T</a:t>
            </a:r>
            <a:r>
              <a:rPr lang="en-US" sz="2800" dirty="0" smtClean="0"/>
              <a:t> &lt; 0.2 GeV/c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328868" y="5460184"/>
            <a:ext cx="2242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</a:t>
            </a:r>
            <a:r>
              <a:rPr lang="en-US" sz="2800" baseline="-25000" dirty="0" smtClean="0"/>
              <a:t>T</a:t>
            </a:r>
            <a:r>
              <a:rPr lang="en-US" sz="2800" dirty="0" smtClean="0"/>
              <a:t> &gt; 0.4 GeV/c</a:t>
            </a:r>
            <a:endParaRPr lang="en-US" sz="2800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5147479" y="1090278"/>
            <a:ext cx="3689616" cy="3429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765090" y="2589802"/>
            <a:ext cx="3725123" cy="345123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 rot="16200000">
            <a:off x="3905133" y="1269760"/>
            <a:ext cx="1380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Q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[GeV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]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5012964" y="4495963"/>
            <a:ext cx="4083169" cy="6906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/>
              <a:t>0        0.5       1        1.5        2</a:t>
            </a:r>
          </a:p>
          <a:p>
            <a:pPr algn="r">
              <a:lnSpc>
                <a:spcPct val="80000"/>
              </a:lnSpc>
            </a:pPr>
            <a:r>
              <a:rPr lang="en-US" sz="2400" dirty="0"/>
              <a:t>Q</a:t>
            </a:r>
            <a:r>
              <a:rPr lang="en-US" sz="2400" baseline="30000" dirty="0"/>
              <a:t>2</a:t>
            </a:r>
            <a:r>
              <a:rPr lang="en-US" sz="2400" baseline="-25000" dirty="0"/>
              <a:t>p</a:t>
            </a:r>
            <a:r>
              <a:rPr lang="en-US" sz="2400" dirty="0"/>
              <a:t> [GeV</a:t>
            </a:r>
            <a:r>
              <a:rPr lang="en-US" sz="2400" baseline="30000" dirty="0"/>
              <a:t>2</a:t>
            </a:r>
            <a:r>
              <a:rPr lang="en-US" sz="2400" dirty="0" smtClean="0"/>
              <a:t>]</a:t>
            </a:r>
            <a:endParaRPr lang="en-US" sz="2400" dirty="0"/>
          </a:p>
        </p:txBody>
      </p:sp>
      <p:sp>
        <p:nvSpPr>
          <p:cNvPr id="32" name="TextBox 31"/>
          <p:cNvSpPr txBox="1"/>
          <p:nvPr/>
        </p:nvSpPr>
        <p:spPr>
          <a:xfrm>
            <a:off x="244886" y="977973"/>
            <a:ext cx="39825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High Q</a:t>
            </a:r>
            <a:r>
              <a:rPr lang="en-US" sz="2800" baseline="30000" dirty="0" smtClean="0">
                <a:solidFill>
                  <a:srgbClr val="C00000"/>
                </a:solidFill>
              </a:rPr>
              <a:t>2</a:t>
            </a:r>
            <a:r>
              <a:rPr lang="en-US" sz="2800" dirty="0" smtClean="0">
                <a:solidFill>
                  <a:srgbClr val="C00000"/>
                </a:solidFill>
              </a:rPr>
              <a:t> events reconstructed as low Q</a:t>
            </a:r>
            <a:r>
              <a:rPr lang="en-US" sz="2800" baseline="30000" dirty="0" smtClean="0">
                <a:solidFill>
                  <a:srgbClr val="C00000"/>
                </a:solidFill>
              </a:rPr>
              <a:t>2</a:t>
            </a:r>
            <a:r>
              <a:rPr lang="en-US" sz="2800" baseline="-25000" dirty="0" smtClean="0">
                <a:solidFill>
                  <a:srgbClr val="C00000"/>
                </a:solidFill>
              </a:rPr>
              <a:t>p</a:t>
            </a:r>
            <a:r>
              <a:rPr lang="en-US" sz="2800" dirty="0" smtClean="0">
                <a:solidFill>
                  <a:srgbClr val="C00000"/>
                </a:solidFill>
              </a:rPr>
              <a:t> due to nuclear effects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9409" y="6059324"/>
            <a:ext cx="4083169" cy="6906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/>
              <a:t>0        0.5       1        1.5        2</a:t>
            </a:r>
          </a:p>
          <a:p>
            <a:pPr algn="r">
              <a:lnSpc>
                <a:spcPct val="80000"/>
              </a:lnSpc>
            </a:pPr>
            <a:r>
              <a:rPr lang="en-US" sz="2400" dirty="0"/>
              <a:t>Q</a:t>
            </a:r>
            <a:r>
              <a:rPr lang="en-US" sz="2400" baseline="30000" dirty="0"/>
              <a:t>2</a:t>
            </a:r>
            <a:r>
              <a:rPr lang="en-US" sz="2400" baseline="-25000" dirty="0"/>
              <a:t>p</a:t>
            </a:r>
            <a:r>
              <a:rPr lang="en-US" sz="2400" dirty="0"/>
              <a:t> [GeV</a:t>
            </a:r>
            <a:r>
              <a:rPr lang="en-US" sz="2400" baseline="30000" dirty="0"/>
              <a:t>2</a:t>
            </a:r>
            <a:r>
              <a:rPr lang="en-US" sz="2400" dirty="0" smtClean="0"/>
              <a:t>]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252115" y="2790147"/>
            <a:ext cx="572593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/>
              <a:t>2</a:t>
            </a:r>
          </a:p>
          <a:p>
            <a:pPr algn="r"/>
            <a:endParaRPr lang="en-US" sz="2400" dirty="0"/>
          </a:p>
          <a:p>
            <a:pPr algn="r"/>
            <a:r>
              <a:rPr lang="en-US" sz="2400" dirty="0" smtClean="0"/>
              <a:t>1.5</a:t>
            </a:r>
          </a:p>
          <a:p>
            <a:pPr algn="r"/>
            <a:endParaRPr lang="en-US" sz="2400" dirty="0"/>
          </a:p>
          <a:p>
            <a:pPr algn="r"/>
            <a:r>
              <a:rPr lang="en-US" sz="2400" dirty="0" smtClean="0"/>
              <a:t>1</a:t>
            </a:r>
          </a:p>
          <a:p>
            <a:pPr algn="r"/>
            <a:endParaRPr lang="en-US" sz="2500" dirty="0"/>
          </a:p>
          <a:p>
            <a:pPr algn="r"/>
            <a:r>
              <a:rPr lang="en-US" sz="2400" dirty="0" smtClean="0"/>
              <a:t>0.5</a:t>
            </a:r>
          </a:p>
          <a:p>
            <a:pPr algn="r"/>
            <a:endParaRPr lang="en-US" sz="2800" dirty="0"/>
          </a:p>
          <a:p>
            <a:pPr algn="r"/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-478601" y="2835351"/>
            <a:ext cx="1380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Q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[GeV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]</a:t>
            </a:r>
            <a:endParaRPr lang="en-US" sz="2400" dirty="0"/>
          </a:p>
        </p:txBody>
      </p:sp>
      <p:sp>
        <p:nvSpPr>
          <p:cNvPr id="35" name="Content Placeholder 17"/>
          <p:cNvSpPr txBox="1">
            <a:spLocks/>
          </p:cNvSpPr>
          <p:nvPr/>
        </p:nvSpPr>
        <p:spPr>
          <a:xfrm>
            <a:off x="5987" y="140020"/>
            <a:ext cx="9143999" cy="7937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800"/>
              </a:spcAft>
              <a:buNone/>
            </a:pPr>
            <a:r>
              <a:rPr lang="en-US" sz="4000" dirty="0" smtClean="0">
                <a:solidFill>
                  <a:srgbClr val="C0504D"/>
                </a:solidFill>
              </a:rPr>
              <a:t>Electron data:</a:t>
            </a:r>
            <a:r>
              <a:rPr lang="en-US" sz="4000" dirty="0" smtClean="0">
                <a:solidFill>
                  <a:srgbClr val="C0504D"/>
                </a:solidFill>
              </a:rPr>
              <a:t> </a:t>
            </a:r>
            <a:r>
              <a:rPr lang="en-US" sz="4000" dirty="0" err="1" smtClean="0">
                <a:solidFill>
                  <a:srgbClr val="C0504D"/>
                </a:solidFill>
              </a:rPr>
              <a:t>E</a:t>
            </a:r>
            <a:r>
              <a:rPr lang="en-US" sz="4000" i="1" baseline="-25000" dirty="0" err="1" smtClean="0">
                <a:solidFill>
                  <a:srgbClr val="C0504D"/>
                </a:solidFill>
              </a:rPr>
              <a:t>v</a:t>
            </a:r>
            <a:r>
              <a:rPr lang="en-US" sz="4000" dirty="0" smtClean="0">
                <a:solidFill>
                  <a:srgbClr val="C0504D"/>
                </a:solidFill>
              </a:rPr>
              <a:t> &amp; Q</a:t>
            </a:r>
            <a:r>
              <a:rPr lang="en-US" sz="4000" baseline="30000" dirty="0" smtClean="0">
                <a:solidFill>
                  <a:srgbClr val="C0504D"/>
                </a:solidFill>
              </a:rPr>
              <a:t>2</a:t>
            </a:r>
            <a:r>
              <a:rPr lang="en-US" sz="4000" dirty="0" smtClean="0">
                <a:solidFill>
                  <a:srgbClr val="C0504D"/>
                </a:solidFill>
              </a:rPr>
              <a:t> Reconstruction</a:t>
            </a:r>
            <a:endParaRPr lang="en-US" sz="4000" dirty="0" smtClean="0"/>
          </a:p>
        </p:txBody>
      </p:sp>
      <p:sp>
        <p:nvSpPr>
          <p:cNvPr id="36" name="TextBox 35"/>
          <p:cNvSpPr txBox="1"/>
          <p:nvPr/>
        </p:nvSpPr>
        <p:spPr>
          <a:xfrm>
            <a:off x="4874401" y="5303634"/>
            <a:ext cx="39825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CLAS6 Data,</a:t>
            </a:r>
            <a:endParaRPr lang="he-IL" sz="2800" dirty="0" smtClean="0"/>
          </a:p>
          <a:p>
            <a:pPr algn="ctr"/>
            <a:r>
              <a:rPr lang="en-US" sz="2800" dirty="0" smtClean="0"/>
              <a:t>2.2 GeV Incoming beam. </a:t>
            </a:r>
          </a:p>
          <a:p>
            <a:pPr algn="ctr"/>
            <a:r>
              <a:rPr lang="en-US" sz="2800" baseline="30000" dirty="0" smtClean="0"/>
              <a:t>12</a:t>
            </a:r>
            <a:r>
              <a:rPr lang="en-US" sz="2800" dirty="0" smtClean="0"/>
              <a:t>C(</a:t>
            </a:r>
            <a:r>
              <a:rPr lang="en-US" sz="2800" dirty="0" err="1" smtClean="0"/>
              <a:t>e,e’p</a:t>
            </a:r>
            <a:r>
              <a:rPr lang="en-US" sz="2800" dirty="0" smtClean="0"/>
              <a:t>) no pion events.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1465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3728" y="6490727"/>
            <a:ext cx="4276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MicroBooNE</a:t>
            </a:r>
            <a:r>
              <a:rPr lang="en-US" dirty="0" smtClean="0"/>
              <a:t> Preliminary (MIT-TAU Analysis)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061" y="1542288"/>
            <a:ext cx="6528816" cy="38006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42545" y="5393605"/>
            <a:ext cx="2583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(</a:t>
            </a:r>
            <a:r>
              <a:rPr lang="en-US" sz="2800" i="1" dirty="0" err="1" smtClean="0"/>
              <a:t>E</a:t>
            </a:r>
            <a:r>
              <a:rPr lang="en-US" sz="2800" i="1" baseline="-25000" dirty="0" err="1" smtClean="0"/>
              <a:t>gen</a:t>
            </a:r>
            <a:r>
              <a:rPr lang="en-US" sz="2800" dirty="0" smtClean="0"/>
              <a:t> </a:t>
            </a:r>
            <a:r>
              <a:rPr lang="mr-IN" sz="2800" dirty="0" smtClean="0"/>
              <a:t>–</a:t>
            </a:r>
            <a:r>
              <a:rPr lang="en-US" sz="2800" dirty="0" smtClean="0"/>
              <a:t> </a:t>
            </a:r>
            <a:r>
              <a:rPr lang="en-US" sz="2800" i="1" dirty="0" err="1" smtClean="0"/>
              <a:t>E</a:t>
            </a:r>
            <a:r>
              <a:rPr lang="en-US" sz="2800" i="1" baseline="-25000" dirty="0" err="1" smtClean="0"/>
              <a:t>rec</a:t>
            </a:r>
            <a:r>
              <a:rPr lang="en-US" sz="2800" dirty="0" smtClean="0"/>
              <a:t>) / </a:t>
            </a:r>
            <a:r>
              <a:rPr lang="en-US" sz="2800" i="1" dirty="0" err="1" smtClean="0"/>
              <a:t>E</a:t>
            </a:r>
            <a:r>
              <a:rPr lang="en-US" sz="2800" i="1" baseline="-25000" dirty="0" err="1" smtClean="0"/>
              <a:t>gen</a:t>
            </a:r>
            <a:endParaRPr lang="en-US" sz="2800" i="1" baseline="-25000" dirty="0"/>
          </a:p>
        </p:txBody>
      </p:sp>
      <p:sp>
        <p:nvSpPr>
          <p:cNvPr id="9" name="Content Placeholder 17"/>
          <p:cNvSpPr txBox="1">
            <a:spLocks/>
          </p:cNvSpPr>
          <p:nvPr/>
        </p:nvSpPr>
        <p:spPr>
          <a:xfrm>
            <a:off x="5987" y="140020"/>
            <a:ext cx="9143999" cy="7937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800"/>
              </a:spcAft>
              <a:buNone/>
            </a:pPr>
            <a:r>
              <a:rPr lang="en-US" sz="4000" dirty="0" smtClean="0">
                <a:solidFill>
                  <a:srgbClr val="C0504D"/>
                </a:solidFill>
              </a:rPr>
              <a:t>Neutrino MC</a:t>
            </a:r>
            <a:r>
              <a:rPr lang="en-US" sz="4000" dirty="0" smtClean="0">
                <a:solidFill>
                  <a:srgbClr val="C0504D"/>
                </a:solidFill>
              </a:rPr>
              <a:t>: </a:t>
            </a:r>
            <a:r>
              <a:rPr lang="en-US" sz="4000" dirty="0" err="1" smtClean="0">
                <a:solidFill>
                  <a:srgbClr val="C0504D"/>
                </a:solidFill>
              </a:rPr>
              <a:t>E</a:t>
            </a:r>
            <a:r>
              <a:rPr lang="en-US" sz="4000" i="1" baseline="-25000" dirty="0" err="1" smtClean="0">
                <a:solidFill>
                  <a:srgbClr val="C0504D"/>
                </a:solidFill>
              </a:rPr>
              <a:t>v</a:t>
            </a:r>
            <a:r>
              <a:rPr lang="en-US" sz="4000" dirty="0" smtClean="0">
                <a:solidFill>
                  <a:srgbClr val="C0504D"/>
                </a:solidFill>
              </a:rPr>
              <a:t> &amp; Q</a:t>
            </a:r>
            <a:r>
              <a:rPr lang="en-US" sz="4000" baseline="30000" dirty="0" smtClean="0">
                <a:solidFill>
                  <a:srgbClr val="C0504D"/>
                </a:solidFill>
              </a:rPr>
              <a:t>2</a:t>
            </a:r>
            <a:r>
              <a:rPr lang="en-US" sz="4000" dirty="0" smtClean="0">
                <a:solidFill>
                  <a:srgbClr val="C0504D"/>
                </a:solidFill>
              </a:rPr>
              <a:t> Reconstruction</a:t>
            </a:r>
            <a:endParaRPr lang="en-US" sz="40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5526329" y="4358038"/>
            <a:ext cx="1981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B050"/>
                </a:solidFill>
              </a:rPr>
              <a:t>p</a:t>
            </a:r>
            <a:r>
              <a:rPr lang="en-US" sz="2400" baseline="-25000" dirty="0" err="1" smtClean="0">
                <a:solidFill>
                  <a:srgbClr val="00B050"/>
                </a:solidFill>
              </a:rPr>
              <a:t>t</a:t>
            </a:r>
            <a:r>
              <a:rPr lang="en-US" sz="2400" dirty="0" smtClean="0">
                <a:solidFill>
                  <a:srgbClr val="00B050"/>
                </a:solidFill>
              </a:rPr>
              <a:t> &gt; 0.2 GeV/c 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70992" y="2979401"/>
            <a:ext cx="1981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431FC"/>
                </a:solidFill>
              </a:rPr>
              <a:t>p</a:t>
            </a:r>
            <a:r>
              <a:rPr lang="en-US" sz="2400" baseline="-25000" dirty="0" err="1" smtClean="0">
                <a:solidFill>
                  <a:srgbClr val="0431FC"/>
                </a:solidFill>
              </a:rPr>
              <a:t>t</a:t>
            </a:r>
            <a:r>
              <a:rPr lang="en-US" sz="2400" dirty="0" smtClean="0">
                <a:solidFill>
                  <a:srgbClr val="0431FC"/>
                </a:solidFill>
              </a:rPr>
              <a:t> &lt; 0.1 GeV/c </a:t>
            </a:r>
            <a:endParaRPr lang="en-US" sz="2400" dirty="0">
              <a:solidFill>
                <a:srgbClr val="0431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95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76929" y="6482961"/>
            <a:ext cx="2057400" cy="365125"/>
          </a:xfrm>
        </p:spPr>
        <p:txBody>
          <a:bodyPr/>
          <a:lstStyle/>
          <a:p>
            <a:fld id="{886BB73A-582F-4420-9A14-CB10A2B2E5E8}" type="slidenum">
              <a:rPr lang="en-US" smtClean="0"/>
              <a:t>16</a:t>
            </a:fld>
            <a:endParaRPr lang="en-US"/>
          </a:p>
        </p:txBody>
      </p:sp>
      <p:sp>
        <p:nvSpPr>
          <p:cNvPr id="5" name="Content Placeholder 17"/>
          <p:cNvSpPr txBox="1">
            <a:spLocks/>
          </p:cNvSpPr>
          <p:nvPr/>
        </p:nvSpPr>
        <p:spPr>
          <a:xfrm>
            <a:off x="14995" y="198708"/>
            <a:ext cx="9143999" cy="7937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800"/>
              </a:spcAft>
              <a:buFont typeface="Arial"/>
              <a:buNone/>
            </a:pPr>
            <a:r>
              <a:rPr lang="en-US" sz="4000" dirty="0" smtClean="0">
                <a:solidFill>
                  <a:srgbClr val="C0504D"/>
                </a:solidFill>
              </a:rPr>
              <a:t>Electrons 4 Neutrinos</a:t>
            </a:r>
            <a:endParaRPr lang="en-US" sz="4000" dirty="0" smtClean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5804155"/>
              </p:ext>
            </p:extLst>
          </p:nvPr>
        </p:nvGraphicFramePr>
        <p:xfrm>
          <a:off x="125273" y="1226521"/>
          <a:ext cx="6517705" cy="307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1536"/>
                <a:gridCol w="560705"/>
                <a:gridCol w="657543"/>
                <a:gridCol w="632143"/>
                <a:gridCol w="668655"/>
                <a:gridCol w="741680"/>
                <a:gridCol w="882968"/>
                <a:gridCol w="75247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Energy</a:t>
                      </a:r>
                    </a:p>
                    <a:p>
                      <a:pPr algn="ctr"/>
                      <a:r>
                        <a:rPr lang="en-US" sz="2000" dirty="0" smtClean="0"/>
                        <a:t>[GeV]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H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30000" dirty="0" smtClean="0"/>
                        <a:t>4</a:t>
                      </a:r>
                      <a:r>
                        <a:rPr lang="en-US" sz="2000" dirty="0" smtClean="0"/>
                        <a:t>He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30000" dirty="0" smtClean="0"/>
                        <a:t>12</a:t>
                      </a:r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30000" dirty="0" smtClean="0"/>
                        <a:t>16</a:t>
                      </a:r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30000" dirty="0" smtClean="0"/>
                        <a:t>40</a:t>
                      </a:r>
                      <a:r>
                        <a:rPr lang="en-US" sz="2000" dirty="0" smtClean="0"/>
                        <a:t>Ar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30000" dirty="0" smtClean="0"/>
                        <a:t>120</a:t>
                      </a:r>
                      <a:r>
                        <a:rPr lang="en-US" sz="2000" dirty="0" smtClean="0"/>
                        <a:t>Sn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Total</a:t>
                      </a:r>
                      <a:endParaRPr lang="en-US" sz="2000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0.2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0.5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0.5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0.5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0.5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0.5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2.5</a:t>
                      </a:r>
                      <a:endParaRPr lang="en-US" sz="2000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2.2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0.2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5</a:t>
                      </a:r>
                      <a:endParaRPr lang="en-US" sz="2000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4.4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0.2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5</a:t>
                      </a:r>
                      <a:endParaRPr lang="en-US" sz="2000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6.6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0.2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8</a:t>
                      </a:r>
                      <a:endParaRPr lang="en-US" sz="2000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8.8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0.2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16</a:t>
                      </a:r>
                      <a:endParaRPr lang="en-US" sz="2000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Total (days)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1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8.5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8.5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2.5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8.5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8.5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37.5</a:t>
                      </a:r>
                      <a:endParaRPr lang="en-US" sz="2000" b="1" dirty="0"/>
                    </a:p>
                  </a:txBody>
                  <a:tcPr anchor="ctr"/>
                </a:tc>
              </a:tr>
            </a:tbl>
          </a:graphicData>
        </a:graphic>
      </p:graphicFrame>
      <p:cxnSp>
        <p:nvCxnSpPr>
          <p:cNvPr id="9" name="Straight Arrow Connector 8"/>
          <p:cNvCxnSpPr/>
          <p:nvPr/>
        </p:nvCxnSpPr>
        <p:spPr>
          <a:xfrm flipV="1">
            <a:off x="6524788" y="2371243"/>
            <a:ext cx="433953" cy="52694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524788" y="2898185"/>
            <a:ext cx="433953" cy="51613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710769" y="2030279"/>
            <a:ext cx="23662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4 days out-bending</a:t>
            </a:r>
            <a:endParaRPr lang="en-US" sz="2200" dirty="0"/>
          </a:p>
        </p:txBody>
      </p:sp>
      <p:sp>
        <p:nvSpPr>
          <p:cNvPr id="15" name="TextBox 14"/>
          <p:cNvSpPr txBox="1"/>
          <p:nvPr/>
        </p:nvSpPr>
        <p:spPr>
          <a:xfrm>
            <a:off x="6757263" y="3363645"/>
            <a:ext cx="208717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1</a:t>
            </a:r>
            <a:r>
              <a:rPr lang="en-US" sz="2200" dirty="0" smtClean="0"/>
              <a:t> day in-bending</a:t>
            </a:r>
            <a:endParaRPr lang="en-US" sz="22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1" y="4890711"/>
            <a:ext cx="3870960" cy="17752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1529" y="4509750"/>
            <a:ext cx="3040640" cy="17479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1777" y="4797417"/>
            <a:ext cx="1850299" cy="172845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49282" y="2620939"/>
            <a:ext cx="242011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[added low-Q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r>
              <a:rPr lang="en-US" smtClean="0"/>
              <a:t>running @ 4.4,6.6 </a:t>
            </a:r>
            <a:r>
              <a:rPr lang="en-US" dirty="0" smtClean="0"/>
              <a:t>and 8.8 GeV]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54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84328"/>
            <a:ext cx="9158994" cy="5082030"/>
          </a:xfrm>
        </p:spPr>
        <p:txBody>
          <a:bodyPr>
            <a:normAutofit/>
          </a:bodyPr>
          <a:lstStyle/>
          <a:p>
            <a:pPr defTabSz="914400">
              <a:lnSpc>
                <a:spcPct val="100000"/>
              </a:lnSpc>
              <a:spcBef>
                <a:spcPts val="0"/>
              </a:spcBef>
            </a:pPr>
            <a:r>
              <a:rPr lang="en-US" sz="2800" b="1" dirty="0" smtClean="0"/>
              <a:t>High impact study of bias in neutrino oscillation analyses:</a:t>
            </a:r>
          </a:p>
          <a:p>
            <a:pPr lvl="1" defTabSz="914400">
              <a:lnSpc>
                <a:spcPct val="100000"/>
              </a:lnSpc>
              <a:spcBef>
                <a:spcPts val="0"/>
              </a:spcBef>
            </a:pPr>
            <a:r>
              <a:rPr lang="en-US" sz="2500" dirty="0" smtClean="0"/>
              <a:t> Incident energy reconstruction,</a:t>
            </a:r>
          </a:p>
          <a:p>
            <a:pPr lvl="1" defTabSz="914400">
              <a:lnSpc>
                <a:spcPct val="100000"/>
              </a:lnSpc>
              <a:spcBef>
                <a:spcPts val="0"/>
              </a:spcBef>
            </a:pPr>
            <a:r>
              <a:rPr lang="en-US" sz="2500" dirty="0" smtClean="0"/>
              <a:t> Final State Interactions,</a:t>
            </a:r>
          </a:p>
          <a:p>
            <a:pPr lvl="1" defTabSz="914400">
              <a:lnSpc>
                <a:spcPct val="100000"/>
              </a:lnSpc>
              <a:spcBef>
                <a:spcPts val="0"/>
              </a:spcBef>
            </a:pPr>
            <a:r>
              <a:rPr lang="en-US" sz="2500" dirty="0" smtClean="0"/>
              <a:t> Resonance production,</a:t>
            </a:r>
          </a:p>
          <a:p>
            <a:pPr lvl="1" defTabSz="914400">
              <a:lnSpc>
                <a:spcPct val="100000"/>
              </a:lnSpc>
              <a:spcBef>
                <a:spcPts val="0"/>
              </a:spcBef>
            </a:pPr>
            <a:r>
              <a:rPr lang="en-US" sz="2500" dirty="0" smtClean="0"/>
              <a:t> </a:t>
            </a:r>
            <a:r>
              <a:rPr lang="en-US" sz="2500" dirty="0" err="1" smtClean="0"/>
              <a:t>Multinucleon</a:t>
            </a:r>
            <a:r>
              <a:rPr lang="en-US" sz="2500" dirty="0" smtClean="0"/>
              <a:t> effects.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</a:pPr>
            <a:endParaRPr lang="en-US" sz="1400" dirty="0" smtClean="0"/>
          </a:p>
          <a:p>
            <a:pPr defTabSz="914400">
              <a:lnSpc>
                <a:spcPct val="100000"/>
              </a:lnSpc>
              <a:spcBef>
                <a:spcPts val="0"/>
              </a:spcBef>
            </a:pPr>
            <a:r>
              <a:rPr lang="en-US" sz="2800" b="1" dirty="0" smtClean="0"/>
              <a:t>The ‘Vector Currents’ partner of the short-baseline (near-detector) neutrino program</a:t>
            </a:r>
            <a:r>
              <a:rPr lang="en-US" sz="2800" b="1" dirty="0" smtClean="0"/>
              <a:t>.</a:t>
            </a:r>
            <a:endParaRPr lang="en-US" sz="1400" dirty="0" smtClean="0"/>
          </a:p>
          <a:p>
            <a:pPr defTabSz="914400">
              <a:lnSpc>
                <a:spcPct val="100000"/>
              </a:lnSpc>
              <a:spcBef>
                <a:spcPts val="0"/>
              </a:spcBef>
            </a:pPr>
            <a:endParaRPr lang="en-US" sz="1400" dirty="0" smtClean="0"/>
          </a:p>
          <a:p>
            <a:pPr defTabSz="914400">
              <a:lnSpc>
                <a:spcPct val="100000"/>
              </a:lnSpc>
              <a:spcBef>
                <a:spcPts val="0"/>
              </a:spcBef>
            </a:pPr>
            <a:r>
              <a:rPr lang="en-US" sz="2800" b="1" dirty="0" smtClean="0"/>
              <a:t>Impact on </a:t>
            </a:r>
            <a:r>
              <a:rPr lang="en-US" sz="2500" b="1" dirty="0"/>
              <a:t>h</a:t>
            </a:r>
            <a:r>
              <a:rPr lang="en-US" sz="2500" b="1" dirty="0" smtClean="0"/>
              <a:t>igh-luminosity accelerators R&amp;D </a:t>
            </a:r>
            <a:r>
              <a:rPr lang="en-US" sz="2500" dirty="0" smtClean="0"/>
              <a:t>(</a:t>
            </a:r>
            <a:r>
              <a:rPr lang="en-US" sz="2500" dirty="0" err="1" smtClean="0"/>
              <a:t>RadCon</a:t>
            </a:r>
            <a:r>
              <a:rPr lang="en-US" sz="2500" dirty="0" smtClean="0"/>
              <a:t> interest to improve Geant4, </a:t>
            </a:r>
            <a:r>
              <a:rPr lang="en-US" sz="2500" dirty="0" err="1" smtClean="0"/>
              <a:t>Fluka</a:t>
            </a:r>
            <a:r>
              <a:rPr lang="en-US" sz="2500" dirty="0" smtClean="0"/>
              <a:t> etc.).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76929" y="6482961"/>
            <a:ext cx="2057400" cy="365125"/>
          </a:xfrm>
        </p:spPr>
        <p:txBody>
          <a:bodyPr/>
          <a:lstStyle/>
          <a:p>
            <a:fld id="{886BB73A-582F-4420-9A14-CB10A2B2E5E8}" type="slidenum">
              <a:rPr lang="en-US" smtClean="0"/>
              <a:t>17</a:t>
            </a:fld>
            <a:endParaRPr lang="en-US"/>
          </a:p>
        </p:txBody>
      </p:sp>
      <p:sp>
        <p:nvSpPr>
          <p:cNvPr id="5" name="Content Placeholder 17"/>
          <p:cNvSpPr txBox="1">
            <a:spLocks/>
          </p:cNvSpPr>
          <p:nvPr/>
        </p:nvSpPr>
        <p:spPr>
          <a:xfrm>
            <a:off x="14995" y="212356"/>
            <a:ext cx="9143999" cy="7937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800"/>
              </a:spcAft>
              <a:buFont typeface="Arial"/>
              <a:buNone/>
            </a:pPr>
            <a:r>
              <a:rPr lang="en-US" sz="4000" dirty="0" smtClean="0">
                <a:solidFill>
                  <a:srgbClr val="C0504D"/>
                </a:solidFill>
              </a:rPr>
              <a:t>Electrons 4 Neutrinos</a:t>
            </a:r>
            <a:endParaRPr lang="en-US" sz="40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192953" y="5647735"/>
            <a:ext cx="8056975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“benchmarking </a:t>
            </a:r>
            <a:r>
              <a:rPr lang="en-US" dirty="0"/>
              <a:t>of the simulation packages such as Geant4 and </a:t>
            </a:r>
            <a:r>
              <a:rPr lang="en-US" dirty="0" smtClean="0"/>
              <a:t>FLUKA </a:t>
            </a:r>
            <a:r>
              <a:rPr lang="mr-IN" dirty="0" smtClean="0"/>
              <a:t>…</a:t>
            </a:r>
            <a:r>
              <a:rPr lang="en-US" dirty="0" smtClean="0"/>
              <a:t> is </a:t>
            </a:r>
            <a:r>
              <a:rPr lang="en-US" dirty="0"/>
              <a:t>a long-standing important problem for the radiological evaluations at JLab and other high energy electron </a:t>
            </a:r>
            <a:r>
              <a:rPr lang="en-US" dirty="0" smtClean="0"/>
              <a:t>facilities” (</a:t>
            </a:r>
            <a:r>
              <a:rPr lang="en-US" dirty="0" err="1" smtClean="0"/>
              <a:t>RadCon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773347" y="816859"/>
            <a:ext cx="34575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431FC"/>
                </a:solidFill>
              </a:rPr>
              <a:t>C2 approved by PAC45</a:t>
            </a:r>
            <a:endParaRPr lang="en-US" sz="2800" dirty="0">
              <a:solidFill>
                <a:srgbClr val="0431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87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-11043" y="-60511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C0504D"/>
                </a:solidFill>
              </a:rPr>
              <a:t>Electrons 4 Neutrinos Team</a:t>
            </a:r>
            <a:endParaRPr lang="en-US" b="1" dirty="0">
              <a:solidFill>
                <a:srgbClr val="C0504D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85"/>
          <a:stretch/>
        </p:blipFill>
        <p:spPr>
          <a:xfrm>
            <a:off x="3511903" y="1185583"/>
            <a:ext cx="2573246" cy="2632027"/>
          </a:xfrm>
          <a:prstGeom prst="round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9879" y="1224787"/>
            <a:ext cx="2003831" cy="2616573"/>
          </a:xfrm>
          <a:prstGeom prst="round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635" y="1207023"/>
            <a:ext cx="2564539" cy="2632027"/>
          </a:xfrm>
          <a:prstGeom prst="round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0760" y="3838097"/>
            <a:ext cx="2436946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rgbClr val="C00000"/>
                </a:solidFill>
              </a:rPr>
              <a:t>Mariana </a:t>
            </a:r>
            <a:r>
              <a:rPr lang="en-US" sz="2400" b="1" dirty="0" err="1" smtClean="0">
                <a:solidFill>
                  <a:srgbClr val="C00000"/>
                </a:solidFill>
              </a:rPr>
              <a:t>Khachatryan</a:t>
            </a:r>
            <a:r>
              <a:rPr lang="en-US" sz="2400" b="1" dirty="0" smtClean="0">
                <a:solidFill>
                  <a:srgbClr val="C00000"/>
                </a:solidFill>
              </a:rPr>
              <a:t> (</a:t>
            </a:r>
            <a:r>
              <a:rPr lang="en-US" sz="2400" b="1" dirty="0" err="1" smtClean="0">
                <a:solidFill>
                  <a:srgbClr val="C00000"/>
                </a:solidFill>
              </a:rPr>
              <a:t>ODU@JLab</a:t>
            </a:r>
            <a:r>
              <a:rPr lang="en-US" sz="2400" b="1" dirty="0" smtClean="0">
                <a:solidFill>
                  <a:srgbClr val="C00000"/>
                </a:solidFill>
              </a:rPr>
              <a:t>)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88384" y="3851947"/>
            <a:ext cx="2541568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 err="1">
                <a:solidFill>
                  <a:srgbClr val="C00000"/>
                </a:solidFill>
              </a:rPr>
              <a:t>Afroditi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Papadopoulou</a:t>
            </a:r>
            <a:r>
              <a:rPr lang="en-US" sz="2400" b="1" dirty="0" smtClean="0">
                <a:solidFill>
                  <a:srgbClr val="C00000"/>
                </a:solidFill>
              </a:rPr>
              <a:t> (MIT@FNAL)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763560" y="3850610"/>
            <a:ext cx="184015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 err="1" smtClean="0">
                <a:solidFill>
                  <a:srgbClr val="C00000"/>
                </a:solidFill>
              </a:rPr>
              <a:t>Adi</a:t>
            </a:r>
            <a:r>
              <a:rPr lang="en-US" sz="2400" b="1" dirty="0" smtClean="0">
                <a:solidFill>
                  <a:srgbClr val="C00000"/>
                </a:solidFill>
              </a:rPr>
              <a:t> Ashkenazi (MIT@FNAL)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5231" y="5377157"/>
            <a:ext cx="8186849" cy="144655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sz="2200" dirty="0" smtClean="0"/>
              <a:t>L.B. Weinstein (ODU),</a:t>
            </a:r>
          </a:p>
          <a:p>
            <a:r>
              <a:rPr lang="en-US" sz="2200" dirty="0" smtClean="0"/>
              <a:t>O. Hen, A. Schmidt,  A. Silva (MIT),</a:t>
            </a:r>
          </a:p>
          <a:p>
            <a:r>
              <a:rPr lang="en-US" sz="2200" dirty="0" smtClean="0"/>
              <a:t>K. </a:t>
            </a:r>
            <a:r>
              <a:rPr lang="en-US" sz="2200" dirty="0" err="1" smtClean="0"/>
              <a:t>Mahn</a:t>
            </a:r>
            <a:r>
              <a:rPr lang="en-US" sz="2200" dirty="0" smtClean="0"/>
              <a:t> (MSU),</a:t>
            </a:r>
          </a:p>
          <a:p>
            <a:endParaRPr lang="en-US" sz="2200" dirty="0" smtClean="0"/>
          </a:p>
          <a:p>
            <a:r>
              <a:rPr lang="en-US" sz="2200" dirty="0" smtClean="0"/>
              <a:t>E. Piasetzky</a:t>
            </a:r>
            <a:r>
              <a:rPr lang="en-US" sz="2200" dirty="0"/>
              <a:t>, </a:t>
            </a:r>
            <a:r>
              <a:rPr lang="en-US" sz="2200" dirty="0" smtClean="0"/>
              <a:t>E. Cohen </a:t>
            </a:r>
            <a:r>
              <a:rPr lang="en-US" sz="2200" dirty="0"/>
              <a:t>(TAU)</a:t>
            </a:r>
          </a:p>
          <a:p>
            <a:r>
              <a:rPr lang="en-US" sz="2200" dirty="0" smtClean="0"/>
              <a:t>S. </a:t>
            </a:r>
            <a:r>
              <a:rPr lang="en-US" sz="2200" dirty="0" err="1" smtClean="0"/>
              <a:t>Dytman</a:t>
            </a:r>
            <a:r>
              <a:rPr lang="en-US" sz="2200" dirty="0" smtClean="0"/>
              <a:t> (Pittsburgh),</a:t>
            </a:r>
          </a:p>
          <a:p>
            <a:r>
              <a:rPr lang="en-US" sz="2200" dirty="0" smtClean="0"/>
              <a:t>M. Betancourt (FNAL)</a:t>
            </a:r>
            <a:endParaRPr lang="en-US" sz="2200" dirty="0"/>
          </a:p>
        </p:txBody>
      </p:sp>
      <p:sp>
        <p:nvSpPr>
          <p:cNvPr id="16" name="TextBox 15"/>
          <p:cNvSpPr txBox="1"/>
          <p:nvPr/>
        </p:nvSpPr>
        <p:spPr>
          <a:xfrm>
            <a:off x="163136" y="5428872"/>
            <a:ext cx="7139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+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57561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-11043" y="-9711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C0504D"/>
                </a:solidFill>
              </a:rPr>
              <a:t>Overwhelming Support</a:t>
            </a:r>
            <a:endParaRPr lang="en-US" b="1" dirty="0">
              <a:solidFill>
                <a:srgbClr val="C0504D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147" y="5543361"/>
            <a:ext cx="2828816" cy="11959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925" y="3868751"/>
            <a:ext cx="1981200" cy="13169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476" y="1254209"/>
            <a:ext cx="3022600" cy="736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788" y="2337513"/>
            <a:ext cx="2716975" cy="10846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6638" y="1000210"/>
            <a:ext cx="4087162" cy="117334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4261" y="5711105"/>
            <a:ext cx="5700675" cy="98543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3324531" y="3705153"/>
            <a:ext cx="1640661" cy="1688564"/>
            <a:chOff x="7268843" y="2623221"/>
            <a:chExt cx="1350462" cy="148072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75774" y="2623221"/>
              <a:ext cx="1144298" cy="103879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7268843" y="3645130"/>
              <a:ext cx="1350462" cy="458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smtClean="0"/>
                <a:t>MINERvA</a:t>
              </a:r>
              <a:endParaRPr lang="en-US" sz="2800" dirty="0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82369" y="2517142"/>
            <a:ext cx="3695700" cy="7493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45153" y="4364213"/>
            <a:ext cx="3020087" cy="13868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3253" y="3665441"/>
            <a:ext cx="2028530" cy="94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2</a:t>
            </a:fld>
            <a:endParaRPr lang="en-US"/>
          </a:p>
        </p:txBody>
      </p:sp>
      <p:sp>
        <p:nvSpPr>
          <p:cNvPr id="5" name="Content Placeholder 17"/>
          <p:cNvSpPr txBox="1">
            <a:spLocks/>
          </p:cNvSpPr>
          <p:nvPr/>
        </p:nvSpPr>
        <p:spPr>
          <a:xfrm>
            <a:off x="3118" y="236106"/>
            <a:ext cx="9143999" cy="7937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800"/>
              </a:spcAft>
              <a:buFont typeface="Arial"/>
              <a:buNone/>
            </a:pPr>
            <a:r>
              <a:rPr lang="en-US" sz="3600" dirty="0" smtClean="0">
                <a:solidFill>
                  <a:srgbClr val="C0504D"/>
                </a:solidFill>
              </a:rPr>
              <a:t>Long Baseline Oscillations</a:t>
            </a:r>
            <a:endParaRPr lang="en-US" sz="3600" dirty="0" smtClean="0"/>
          </a:p>
        </p:txBody>
      </p:sp>
      <p:sp>
        <p:nvSpPr>
          <p:cNvPr id="9" name="Can 8"/>
          <p:cNvSpPr/>
          <p:nvPr/>
        </p:nvSpPr>
        <p:spPr>
          <a:xfrm>
            <a:off x="1995560" y="1351721"/>
            <a:ext cx="940904" cy="147099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Near Det.</a:t>
            </a:r>
            <a:endParaRPr lang="en-US" dirty="0"/>
          </a:p>
        </p:txBody>
      </p:sp>
      <p:sp>
        <p:nvSpPr>
          <p:cNvPr id="10" name="Can 9"/>
          <p:cNvSpPr/>
          <p:nvPr/>
        </p:nvSpPr>
        <p:spPr>
          <a:xfrm>
            <a:off x="6026034" y="1351721"/>
            <a:ext cx="2347408" cy="147099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Far Det.</a:t>
            </a:r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>
            <a:off x="321169" y="1821477"/>
            <a:ext cx="1520883" cy="5211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81413" y="1524241"/>
            <a:ext cx="13372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/>
              <a:t>𝛎</a:t>
            </a:r>
            <a:r>
              <a:rPr lang="en-US" sz="2800" b="1" smtClean="0"/>
              <a:t>-Beam</a:t>
            </a:r>
            <a:endParaRPr lang="en-US" sz="2800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542041" y="2994796"/>
            <a:ext cx="3884117" cy="3380217"/>
            <a:chOff x="542041" y="2994796"/>
            <a:chExt cx="3884117" cy="338021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2041" y="2994796"/>
              <a:ext cx="3847942" cy="281817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852744" y="5728682"/>
              <a:ext cx="35734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0          2          4          6   </a:t>
              </a:r>
              <a:r>
                <a:rPr lang="en-US" sz="1050" dirty="0" smtClean="0"/>
                <a:t> </a:t>
              </a:r>
              <a:r>
                <a:rPr lang="en-US" dirty="0" smtClean="0"/>
                <a:t>       8        10</a:t>
              </a:r>
            </a:p>
            <a:p>
              <a:pPr algn="ctr"/>
              <a:r>
                <a:rPr lang="en-US" dirty="0" err="1" smtClean="0"/>
                <a:t>E</a:t>
              </a:r>
              <a:r>
                <a:rPr lang="en-US" i="1" baseline="-25000" dirty="0" err="1" smtClean="0"/>
                <a:t>v</a:t>
              </a:r>
              <a:r>
                <a:rPr lang="en-US" dirty="0" smtClean="0"/>
                <a:t> [GeV]</a:t>
              </a:r>
              <a:endParaRPr lang="en-US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356927" y="3017079"/>
            <a:ext cx="3791369" cy="3357933"/>
            <a:chOff x="5356927" y="3017079"/>
            <a:chExt cx="3791369" cy="335793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56927" y="3017079"/>
              <a:ext cx="3689969" cy="277094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538012" y="5728681"/>
              <a:ext cx="36102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0          2          4          6   </a:t>
              </a:r>
              <a:r>
                <a:rPr lang="en-US" sz="500" dirty="0" smtClean="0"/>
                <a:t> </a:t>
              </a:r>
              <a:r>
                <a:rPr lang="en-US" dirty="0" smtClean="0"/>
                <a:t>       8   </a:t>
              </a:r>
              <a:r>
                <a:rPr lang="en-US" sz="1200" dirty="0" smtClean="0"/>
                <a:t> </a:t>
              </a:r>
              <a:r>
                <a:rPr lang="en-US" dirty="0" smtClean="0"/>
                <a:t>     10</a:t>
              </a:r>
            </a:p>
            <a:p>
              <a:pPr algn="ctr"/>
              <a:r>
                <a:rPr lang="en-US" dirty="0" err="1" smtClean="0"/>
                <a:t>E</a:t>
              </a:r>
              <a:r>
                <a:rPr lang="en-US" i="1" baseline="-25000" dirty="0" err="1" smtClean="0"/>
                <a:t>v</a:t>
              </a:r>
              <a:r>
                <a:rPr lang="en-US" dirty="0" smtClean="0"/>
                <a:t> [GeV]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5453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7"/>
          <p:cNvSpPr>
            <a:spLocks noGrp="1"/>
          </p:cNvSpPr>
          <p:nvPr>
            <p:ph idx="1"/>
          </p:nvPr>
        </p:nvSpPr>
        <p:spPr>
          <a:xfrm>
            <a:off x="3118" y="236106"/>
            <a:ext cx="9143999" cy="793719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1800"/>
              </a:spcAft>
              <a:buNone/>
            </a:pPr>
            <a:r>
              <a:rPr lang="en-US" sz="3600" dirty="0" smtClean="0">
                <a:solidFill>
                  <a:srgbClr val="C0504D"/>
                </a:solidFill>
              </a:rPr>
              <a:t>Neutrino Oscillations</a:t>
            </a:r>
            <a:endParaRPr lang="en-US" sz="3600" dirty="0" smtClean="0"/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>
          <a:xfrm>
            <a:off x="7010402" y="6492276"/>
            <a:ext cx="2133600" cy="365125"/>
          </a:xfrm>
        </p:spPr>
        <p:txBody>
          <a:bodyPr/>
          <a:lstStyle/>
          <a:p>
            <a:fld id="{886BB73A-582F-4420-9A14-CB10A2B2E5E8}" type="slidenum">
              <a:rPr lang="en-US" smtClean="0"/>
              <a:t>3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-34056" y="6512784"/>
            <a:ext cx="3443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KamLAND</a:t>
            </a:r>
            <a:r>
              <a:rPr lang="en-US" dirty="0" smtClean="0"/>
              <a:t>, PRL 100, 221803 (2008)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696777" y="912524"/>
            <a:ext cx="7575028" cy="5561188"/>
            <a:chOff x="518648" y="841270"/>
            <a:chExt cx="7575028" cy="5561188"/>
          </a:xfrm>
        </p:grpSpPr>
        <p:pic>
          <p:nvPicPr>
            <p:cNvPr id="4" name="Picture 3" descr="Screen Shot 2014-05-27 at 12.43.35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336" y="841270"/>
              <a:ext cx="7465340" cy="5515080"/>
            </a:xfrm>
            <a:prstGeom prst="rect">
              <a:avLst/>
            </a:prstGeom>
          </p:spPr>
        </p:pic>
        <p:pic>
          <p:nvPicPr>
            <p:cNvPr id="13" name="Picture 12" descr="Screen Shot 2014-05-27 at 1.03.06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89015" y="1013249"/>
              <a:ext cx="4429699" cy="864332"/>
            </a:xfrm>
            <a:prstGeom prst="rect">
              <a:avLst/>
            </a:prstGeom>
            <a:noFill/>
          </p:spPr>
        </p:pic>
        <p:sp>
          <p:nvSpPr>
            <p:cNvPr id="2" name="TextBox 1"/>
            <p:cNvSpPr txBox="1"/>
            <p:nvPr/>
          </p:nvSpPr>
          <p:spPr>
            <a:xfrm rot="16200000">
              <a:off x="-842398" y="2928560"/>
              <a:ext cx="318375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#Observed / </a:t>
              </a:r>
              <a:r>
                <a:rPr lang="en-US" sz="2400" b="1" dirty="0">
                  <a:solidFill>
                    <a:srgbClr val="FF0000"/>
                  </a:solidFill>
                </a:rPr>
                <a:t>#Expected 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72349" y="1170155"/>
              <a:ext cx="572656" cy="446276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dirty="0" smtClean="0"/>
                <a:t>1</a:t>
              </a:r>
            </a:p>
            <a:p>
              <a:pPr algn="r"/>
              <a:endParaRPr lang="en-US" sz="2800" dirty="0"/>
            </a:p>
            <a:p>
              <a:pPr algn="r"/>
              <a:r>
                <a:rPr lang="en-US" sz="2400" dirty="0" smtClean="0"/>
                <a:t>0.8</a:t>
              </a:r>
            </a:p>
            <a:p>
              <a:pPr algn="r"/>
              <a:endParaRPr lang="en-US" sz="2800" dirty="0"/>
            </a:p>
            <a:p>
              <a:pPr algn="r"/>
              <a:r>
                <a:rPr lang="en-US" sz="2400" dirty="0" smtClean="0"/>
                <a:t>0.6</a:t>
              </a:r>
            </a:p>
            <a:p>
              <a:pPr algn="r"/>
              <a:endParaRPr lang="en-US" sz="2800" dirty="0"/>
            </a:p>
            <a:p>
              <a:pPr algn="r"/>
              <a:r>
                <a:rPr lang="en-US" sz="2400" dirty="0" smtClean="0"/>
                <a:t>0.4</a:t>
              </a:r>
            </a:p>
            <a:p>
              <a:pPr algn="r"/>
              <a:endParaRPr lang="en-US" sz="2800" dirty="0"/>
            </a:p>
            <a:p>
              <a:pPr algn="r"/>
              <a:r>
                <a:rPr lang="en-US" sz="2400" dirty="0" smtClean="0"/>
                <a:t>0.2</a:t>
              </a:r>
            </a:p>
            <a:p>
              <a:pPr algn="r"/>
              <a:endParaRPr lang="en-US" sz="2800" dirty="0"/>
            </a:p>
            <a:p>
              <a:pPr algn="r"/>
              <a:r>
                <a:rPr lang="en-US" sz="2400" dirty="0" smtClean="0"/>
                <a:t>0</a:t>
              </a:r>
              <a:endParaRPr lang="en-US" sz="24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591387" y="5417573"/>
              <a:ext cx="6444393" cy="98488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20               40              60               </a:t>
              </a:r>
              <a:r>
                <a:rPr lang="en-US" sz="2400" smtClean="0"/>
                <a:t>80             100         </a:t>
              </a:r>
              <a:endParaRPr lang="en-US" sz="2400" dirty="0" smtClean="0"/>
            </a:p>
            <a:p>
              <a:pPr algn="ctr"/>
              <a:r>
                <a:rPr lang="en-US" sz="2400" dirty="0" smtClean="0"/>
                <a:t>L/</a:t>
              </a:r>
              <a:r>
                <a:rPr lang="en-US" sz="2400" dirty="0" err="1" smtClean="0"/>
                <a:t>E</a:t>
              </a:r>
              <a:r>
                <a:rPr lang="en-US" sz="2400" baseline="-25000" dirty="0" err="1" smtClean="0"/>
                <a:t>ν</a:t>
              </a:r>
              <a:r>
                <a:rPr lang="en-US" sz="2400" dirty="0" smtClean="0"/>
                <a:t> [km/MeV]</a:t>
              </a:r>
            </a:p>
            <a:p>
              <a:pPr algn="ctr"/>
              <a:endParaRPr lang="en-US" sz="1000" dirty="0"/>
            </a:p>
          </p:txBody>
        </p:sp>
      </p:grpSp>
      <p:sp>
        <p:nvSpPr>
          <p:cNvPr id="11" name="Oval 10"/>
          <p:cNvSpPr/>
          <p:nvPr/>
        </p:nvSpPr>
        <p:spPr>
          <a:xfrm>
            <a:off x="4277857" y="5934887"/>
            <a:ext cx="365760" cy="36576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3458921" y="6247083"/>
            <a:ext cx="872500" cy="5356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017344" y="6045687"/>
            <a:ext cx="26053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“Reconstructed” </a:t>
            </a:r>
            <a:r>
              <a:rPr lang="en-US" sz="2400" b="1" dirty="0" err="1" smtClean="0">
                <a:solidFill>
                  <a:srgbClr val="FF0000"/>
                </a:solidFill>
              </a:rPr>
              <a:t>E</a:t>
            </a:r>
            <a:r>
              <a:rPr lang="en-US" sz="2400" b="1" baseline="-25000" dirty="0" err="1" smtClean="0">
                <a:solidFill>
                  <a:srgbClr val="FF0000"/>
                </a:solidFill>
              </a:rPr>
              <a:t>ν</a:t>
            </a:r>
            <a:endParaRPr lang="en-US" sz="2400" b="1" baseline="-25000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6259532" y="1560009"/>
            <a:ext cx="367929" cy="36576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6627461" y="1460381"/>
            <a:ext cx="547818" cy="28250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6860119" y="1048489"/>
            <a:ext cx="10524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Real </a:t>
            </a:r>
            <a:r>
              <a:rPr lang="en-US" sz="2400" b="1" dirty="0" err="1" smtClean="0">
                <a:solidFill>
                  <a:srgbClr val="FF0000"/>
                </a:solidFill>
              </a:rPr>
              <a:t>E</a:t>
            </a:r>
            <a:r>
              <a:rPr lang="en-US" sz="2400" b="1" baseline="-25000" dirty="0" err="1" smtClean="0">
                <a:solidFill>
                  <a:srgbClr val="FF0000"/>
                </a:solidFill>
              </a:rPr>
              <a:t>ν</a:t>
            </a:r>
            <a:endParaRPr lang="en-US" sz="2400" b="1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77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9409" y="3917679"/>
            <a:ext cx="3604591" cy="289656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71202" y="6422611"/>
            <a:ext cx="2057400" cy="365125"/>
          </a:xfrm>
        </p:spPr>
        <p:txBody>
          <a:bodyPr/>
          <a:lstStyle/>
          <a:p>
            <a:fld id="{886BB73A-582F-4420-9A14-CB10A2B2E5E8}" type="slidenum">
              <a:rPr lang="en-US" smtClean="0"/>
              <a:t>4</a:t>
            </a:fld>
            <a:endParaRPr lang="en-US"/>
          </a:p>
        </p:txBody>
      </p:sp>
      <p:sp>
        <p:nvSpPr>
          <p:cNvPr id="5" name="Content Placeholder 17"/>
          <p:cNvSpPr txBox="1">
            <a:spLocks/>
          </p:cNvSpPr>
          <p:nvPr/>
        </p:nvSpPr>
        <p:spPr>
          <a:xfrm>
            <a:off x="3118" y="236106"/>
            <a:ext cx="9143999" cy="7937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800"/>
              </a:spcAft>
              <a:buFont typeface="Arial"/>
              <a:buNone/>
            </a:pPr>
            <a:r>
              <a:rPr lang="en-US" sz="3600" dirty="0" smtClean="0">
                <a:solidFill>
                  <a:srgbClr val="C0504D"/>
                </a:solidFill>
              </a:rPr>
              <a:t>(Long Baseline) Oscillation Challenge</a:t>
            </a:r>
            <a:endParaRPr lang="en-US" sz="3600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95955" y="1157836"/>
            <a:ext cx="511222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 smtClean="0"/>
              <a:t>Oscillations are basically ratios of reconstructed 𝜈 energy spectra:</a:t>
            </a:r>
          </a:p>
          <a:p>
            <a:endParaRPr lang="en-US" sz="1000" dirty="0" smtClean="0"/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Energy (x-axis): Reconstructed from </a:t>
            </a:r>
            <a:r>
              <a:rPr lang="en-US" sz="2800" dirty="0"/>
              <a:t>the measured final state</a:t>
            </a:r>
            <a:r>
              <a:rPr lang="en-US" sz="2800" dirty="0" smtClean="0"/>
              <a:t>.</a:t>
            </a:r>
          </a:p>
          <a:p>
            <a:pPr marL="457200" indent="-457200">
              <a:buFont typeface="Arial" charset="0"/>
              <a:buChar char="•"/>
            </a:pPr>
            <a:endParaRPr lang="en-US" sz="1000" dirty="0"/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Flux (y-axis): Reconstructed using reaction model (cross-section </a:t>
            </a:r>
            <a:r>
              <a:rPr lang="en-US" sz="2800" dirty="0"/>
              <a:t>+ </a:t>
            </a:r>
            <a:r>
              <a:rPr lang="en-US" sz="2800" dirty="0" smtClean="0"/>
              <a:t>FSI + </a:t>
            </a:r>
            <a:r>
              <a:rPr lang="mr-IN" sz="2800" dirty="0" smtClean="0"/>
              <a:t>…</a:t>
            </a:r>
            <a:r>
              <a:rPr lang="en-US" sz="2800" dirty="0"/>
              <a:t>)</a:t>
            </a:r>
            <a:endParaRPr lang="en-US" sz="2800" dirty="0" smtClean="0"/>
          </a:p>
          <a:p>
            <a:endParaRPr lang="en-US" sz="1000" dirty="0" smtClean="0"/>
          </a:p>
          <a:p>
            <a:endParaRPr lang="en-US" sz="1000" dirty="0" smtClean="0"/>
          </a:p>
          <a:p>
            <a:endParaRPr lang="en-US" sz="1000" dirty="0" smtClean="0"/>
          </a:p>
          <a:p>
            <a:r>
              <a:rPr lang="en-US" sz="2800" dirty="0" smtClean="0"/>
              <a:t>=&gt; Incorrect neutrino-nucleus interaction modeling can bias the extracted oscillation parameters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371" y="4356790"/>
            <a:ext cx="2195633" cy="12223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1173" y="917852"/>
            <a:ext cx="3712828" cy="298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8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7"/>
          <p:cNvSpPr txBox="1">
            <a:spLocks/>
          </p:cNvSpPr>
          <p:nvPr/>
        </p:nvSpPr>
        <p:spPr>
          <a:xfrm>
            <a:off x="3118" y="236106"/>
            <a:ext cx="9143999" cy="7937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800"/>
              </a:spcAft>
              <a:buFont typeface="Arial"/>
              <a:buNone/>
            </a:pPr>
            <a:r>
              <a:rPr lang="en-US" sz="3600" dirty="0" smtClean="0">
                <a:solidFill>
                  <a:srgbClr val="C0504D"/>
                </a:solidFill>
              </a:rPr>
              <a:t>(Long Baseline) Oscillation Challenge</a:t>
            </a:r>
            <a:endParaRPr lang="en-US" sz="3600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95955" y="1157836"/>
            <a:ext cx="511222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 smtClean="0"/>
              <a:t>Oscillations are basically ratios of reconstructed 𝜈 energy spectra:</a:t>
            </a:r>
          </a:p>
          <a:p>
            <a:endParaRPr lang="en-US" sz="1000" dirty="0" smtClean="0"/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Energy (x-axis): Reconstructed from </a:t>
            </a:r>
            <a:r>
              <a:rPr lang="en-US" sz="2800" dirty="0"/>
              <a:t>the measured final state</a:t>
            </a:r>
            <a:r>
              <a:rPr lang="en-US" sz="2800" dirty="0" smtClean="0"/>
              <a:t>.</a:t>
            </a:r>
          </a:p>
          <a:p>
            <a:pPr marL="457200" indent="-457200">
              <a:buFont typeface="Arial" charset="0"/>
              <a:buChar char="•"/>
            </a:pPr>
            <a:endParaRPr lang="en-US" sz="1000" dirty="0"/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Flux (y-axis): Reconstructed using reaction model (cross-section </a:t>
            </a:r>
            <a:r>
              <a:rPr lang="en-US" sz="2800" dirty="0"/>
              <a:t>+ </a:t>
            </a:r>
            <a:r>
              <a:rPr lang="en-US" sz="2800" dirty="0" smtClean="0"/>
              <a:t>FSI + </a:t>
            </a:r>
            <a:r>
              <a:rPr lang="mr-IN" sz="2800" dirty="0" smtClean="0"/>
              <a:t>…</a:t>
            </a:r>
            <a:r>
              <a:rPr lang="en-US" sz="2800" dirty="0"/>
              <a:t>)</a:t>
            </a:r>
            <a:endParaRPr lang="en-US" sz="2800" dirty="0" smtClean="0"/>
          </a:p>
          <a:p>
            <a:endParaRPr lang="en-US" sz="1000" dirty="0" smtClean="0"/>
          </a:p>
          <a:p>
            <a:endParaRPr lang="en-US" sz="1000" dirty="0" smtClean="0"/>
          </a:p>
          <a:p>
            <a:endParaRPr lang="en-US" sz="1000" dirty="0" smtClean="0"/>
          </a:p>
          <a:p>
            <a:r>
              <a:rPr lang="en-US" sz="2800" b="1" dirty="0" smtClean="0">
                <a:solidFill>
                  <a:srgbClr val="C00000"/>
                </a:solidFill>
              </a:rPr>
              <a:t>=&gt; Incorrect neutrino-nucleus interaction modeling can bias the extracted oscillation parameters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3583" y="2003381"/>
            <a:ext cx="3800417" cy="374427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051175" y="1793315"/>
            <a:ext cx="29535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/>
              <a:t>Phys.Rev. D89 (2014</a:t>
            </a:r>
            <a:r>
              <a:rPr lang="is-IS" dirty="0" smtClean="0"/>
              <a:t>), </a:t>
            </a:r>
            <a:r>
              <a:rPr lang="is-IS" dirty="0"/>
              <a:t>073015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13335" y="4573041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GiBUU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16760" y="2188047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34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7"/>
          <p:cNvSpPr txBox="1">
            <a:spLocks/>
          </p:cNvSpPr>
          <p:nvPr/>
        </p:nvSpPr>
        <p:spPr>
          <a:xfrm>
            <a:off x="3118" y="236106"/>
            <a:ext cx="9143999" cy="7937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800"/>
              </a:spcAft>
              <a:buFont typeface="Arial"/>
              <a:buNone/>
            </a:pPr>
            <a:r>
              <a:rPr lang="en-US" sz="3600" dirty="0" smtClean="0">
                <a:solidFill>
                  <a:srgbClr val="C0504D"/>
                </a:solidFill>
              </a:rPr>
              <a:t>Neutrino detectors</a:t>
            </a:r>
            <a:endParaRPr lang="en-US" sz="3600" dirty="0" smtClean="0"/>
          </a:p>
        </p:txBody>
      </p:sp>
      <p:sp>
        <p:nvSpPr>
          <p:cNvPr id="6" name="Rounded Rectangle 5"/>
          <p:cNvSpPr/>
          <p:nvPr/>
        </p:nvSpPr>
        <p:spPr>
          <a:xfrm>
            <a:off x="180936" y="940925"/>
            <a:ext cx="3616364" cy="21368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u="sng" dirty="0" smtClean="0"/>
              <a:t>Cherenkov detectors: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dirty="0" smtClean="0"/>
              <a:t>Electrons &amp; </a:t>
            </a:r>
            <a:r>
              <a:rPr lang="en-US" sz="2200" dirty="0" err="1" smtClean="0"/>
              <a:t>Pions</a:t>
            </a:r>
            <a:endParaRPr lang="en-US" sz="22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200" dirty="0" smtClean="0"/>
              <a:t>No protons / neutrons</a:t>
            </a:r>
          </a:p>
          <a:p>
            <a:endParaRPr lang="en-US" sz="2200" dirty="0" smtClean="0"/>
          </a:p>
          <a:p>
            <a:pPr marL="342900" indent="-342900">
              <a:buFont typeface="Symbol" charset="2"/>
              <a:buChar char="Þ"/>
            </a:pPr>
            <a:r>
              <a:rPr lang="en-US" sz="2200" b="1" dirty="0" smtClean="0"/>
              <a:t>E</a:t>
            </a:r>
            <a:r>
              <a:rPr lang="en-US" sz="2200" b="1" baseline="-25000" dirty="0" smtClean="0"/>
              <a:t>𝜈</a:t>
            </a:r>
            <a:r>
              <a:rPr lang="en-US" sz="2200" b="1" dirty="0" smtClean="0"/>
              <a:t> Reconstruction from lepton kinematics.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926397" y="940924"/>
            <a:ext cx="4075872" cy="21368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u="sng" dirty="0" smtClean="0"/>
              <a:t>Tracking detectors: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dirty="0"/>
              <a:t>Charged particles +π</a:t>
            </a:r>
            <a:r>
              <a:rPr lang="en-US" sz="2200" baseline="30000" dirty="0"/>
              <a:t>0</a:t>
            </a:r>
          </a:p>
          <a:p>
            <a:pPr marL="285750" indent="-285750">
              <a:buFont typeface="Arial" charset="0"/>
              <a:buChar char="•"/>
            </a:pPr>
            <a:r>
              <a:rPr lang="he-IL" sz="2200" dirty="0"/>
              <a:t>]</a:t>
            </a:r>
            <a:r>
              <a:rPr lang="en-US" sz="2200" dirty="0"/>
              <a:t>Progress towards neutrons</a:t>
            </a:r>
            <a:r>
              <a:rPr lang="he-IL" sz="2200" dirty="0"/>
              <a:t>[</a:t>
            </a:r>
          </a:p>
          <a:p>
            <a:endParaRPr lang="he-IL" sz="2200" dirty="0" smtClean="0"/>
          </a:p>
          <a:p>
            <a:pPr marL="342900" indent="-342900">
              <a:buFont typeface="Symbol" charset="2"/>
              <a:buChar char="Þ"/>
            </a:pPr>
            <a:r>
              <a:rPr lang="en-US" sz="2200" b="1" dirty="0" smtClean="0"/>
              <a:t>E</a:t>
            </a:r>
            <a:r>
              <a:rPr lang="en-US" sz="2200" b="1" baseline="-25000" dirty="0"/>
              <a:t>𝜈</a:t>
            </a:r>
            <a:r>
              <a:rPr lang="en-US" sz="2200" b="1" dirty="0"/>
              <a:t> Reconstruction </a:t>
            </a:r>
            <a:r>
              <a:rPr lang="en-US" sz="2200" b="1" dirty="0" smtClean="0"/>
              <a:t>from</a:t>
            </a:r>
          </a:p>
          <a:p>
            <a:r>
              <a:rPr lang="en-US" sz="2200" b="1" dirty="0"/>
              <a:t> </a:t>
            </a:r>
            <a:r>
              <a:rPr lang="en-US" sz="2200" b="1" dirty="0" smtClean="0"/>
              <a:t>    ‘full’ final state.</a:t>
            </a:r>
            <a:endParaRPr lang="en-US" sz="2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-25400" y="5880708"/>
                <a:ext cx="5559855" cy="8753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𝜈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mr-IN" sz="24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𝑀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mr-IN" sz="2400" b="0" i="1" smtClean="0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𝑀</m:t>
                                  </m:r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𝜀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𝑙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sz="2400" b="0" i="1" smtClean="0">
                              <a:latin typeface="Cambria Math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mr-IN" sz="24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𝑀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𝜀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+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hr-HR" sz="24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𝑐𝑜𝑠</m:t>
                              </m:r>
                              <m:d>
                                <m:dPr>
                                  <m:ctrlPr>
                                    <a:rPr lang="mr-IN" sz="24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mr-IN" sz="24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d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5400" y="5880708"/>
                <a:ext cx="5559855" cy="87536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905242" y="5293844"/>
                <a:ext cx="3165675" cy="4879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𝐸</m:t>
                          </m:r>
                        </m:e>
                        <m:sub>
                          <m:r>
                            <a:rPr lang="en-US" sz="28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𝜈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𝐸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𝑙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</a:rPr>
                        <m:t>+</m:t>
                      </m:r>
                      <m:sSubSup>
                        <m:sSubSup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𝐸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𝑝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charset="0"/>
                            </a:rPr>
                            <m:t>𝑘𝑖𝑛</m:t>
                          </m:r>
                        </m:sup>
                      </m:sSubSup>
                      <m:r>
                        <a:rPr lang="en-US" sz="2800" b="0" i="1" smtClean="0"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𝐸</m:t>
                          </m:r>
                        </m:e>
                        <m:sub>
                          <m:r>
                            <a:rPr lang="en-US" sz="2800" i="1">
                              <a:latin typeface="Cambria Math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242" y="5293844"/>
                <a:ext cx="3165675" cy="48795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186" y="3220732"/>
            <a:ext cx="2663864" cy="2517010"/>
          </a:xfrm>
          <a:prstGeom prst="round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8146" y="3252875"/>
            <a:ext cx="4628806" cy="205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2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7"/>
          <p:cNvSpPr txBox="1">
            <a:spLocks/>
          </p:cNvSpPr>
          <p:nvPr/>
        </p:nvSpPr>
        <p:spPr>
          <a:xfrm>
            <a:off x="14995" y="218308"/>
            <a:ext cx="9143999" cy="7937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800"/>
              </a:spcAft>
              <a:buFont typeface="Arial"/>
              <a:buNone/>
            </a:pPr>
            <a:r>
              <a:rPr lang="en-US" sz="4000" dirty="0" smtClean="0">
                <a:solidFill>
                  <a:srgbClr val="C0504D"/>
                </a:solidFill>
              </a:rPr>
              <a:t>Attacking the Monster From All Sides</a:t>
            </a:r>
            <a:endParaRPr lang="en-US" sz="4000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0598" y="2113558"/>
            <a:ext cx="4052792" cy="314780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9514" y="1367049"/>
            <a:ext cx="2646304" cy="1353777"/>
          </a:xfrm>
          <a:prstGeom prst="roundRect">
            <a:avLst/>
          </a:prstGeom>
          <a:blipFill dpi="0" rotWithShape="1">
            <a:blip r:embed="rId3">
              <a:alphaModFix amt="91000"/>
            </a:blip>
            <a:srcRect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tx1"/>
                </a:solidFill>
              </a:rPr>
              <a:t>e-scattering</a:t>
            </a:r>
          </a:p>
          <a:p>
            <a:endParaRPr lang="en-US" sz="3200" dirty="0" smtClean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1810" y="1951877"/>
            <a:ext cx="764496" cy="699891"/>
          </a:xfrm>
          <a:prstGeom prst="roundRect">
            <a:avLst>
              <a:gd name="adj" fmla="val 26134"/>
            </a:avLst>
          </a:prstGeom>
        </p:spPr>
      </p:pic>
      <p:sp>
        <p:nvSpPr>
          <p:cNvPr id="13" name="Rounded Rectangle 12"/>
          <p:cNvSpPr/>
          <p:nvPr/>
        </p:nvSpPr>
        <p:spPr>
          <a:xfrm>
            <a:off x="6411677" y="1367049"/>
            <a:ext cx="2646304" cy="1354616"/>
          </a:xfrm>
          <a:prstGeom prst="roundRect">
            <a:avLst/>
          </a:prstGeom>
          <a:blipFill dpi="0" rotWithShape="1">
            <a:blip r:embed="rId3">
              <a:alphaModFix amt="91000"/>
            </a:blip>
            <a:srcRect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tx1"/>
                </a:solidFill>
              </a:rPr>
              <a:t>𝛎-scattering</a:t>
            </a:r>
          </a:p>
          <a:p>
            <a:endParaRPr lang="en-US" sz="3200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9180" y="1951876"/>
            <a:ext cx="764496" cy="699891"/>
          </a:xfrm>
          <a:prstGeom prst="roundRect">
            <a:avLst>
              <a:gd name="adj" fmla="val 26134"/>
            </a:avLst>
          </a:prstGeom>
        </p:spPr>
      </p:pic>
      <p:sp>
        <p:nvSpPr>
          <p:cNvPr id="15" name="Rounded Rectangle 14"/>
          <p:cNvSpPr/>
          <p:nvPr/>
        </p:nvSpPr>
        <p:spPr>
          <a:xfrm>
            <a:off x="709589" y="5426201"/>
            <a:ext cx="3477632" cy="1306896"/>
          </a:xfrm>
          <a:prstGeom prst="roundRect">
            <a:avLst/>
          </a:prstGeom>
          <a:blipFill dpi="0" rotWithShape="1">
            <a:blip r:embed="rId3">
              <a:alphaModFix amt="91000"/>
            </a:blip>
            <a:srcRect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tx1"/>
                </a:solidFill>
              </a:rPr>
              <a:t>Event-Generators</a:t>
            </a:r>
          </a:p>
          <a:p>
            <a:endParaRPr lang="en-US" dirty="0" smtClean="0"/>
          </a:p>
          <a:p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8934" y="5964920"/>
            <a:ext cx="764496" cy="699891"/>
          </a:xfrm>
          <a:prstGeom prst="roundRect">
            <a:avLst>
              <a:gd name="adj" fmla="val 26134"/>
            </a:avLst>
          </a:prstGeom>
        </p:spPr>
      </p:pic>
      <p:sp>
        <p:nvSpPr>
          <p:cNvPr id="2" name="TextBox 1"/>
          <p:cNvSpPr txBox="1"/>
          <p:nvPr/>
        </p:nvSpPr>
        <p:spPr>
          <a:xfrm>
            <a:off x="0" y="2720826"/>
            <a:ext cx="28450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(1) Monochromatic e-beam </a:t>
            </a:r>
            <a:r>
              <a:rPr lang="en-US" sz="2400" b="1" dirty="0" smtClean="0"/>
              <a:t>constraints</a:t>
            </a:r>
            <a:r>
              <a:rPr lang="en-US" sz="2400" b="1" dirty="0" smtClean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1" dirty="0" smtClean="0"/>
              <a:t>Vector currents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1" dirty="0" smtClean="0"/>
              <a:t>Nuclear FSI</a:t>
            </a:r>
          </a:p>
          <a:p>
            <a:pPr marL="342900" indent="-342900">
              <a:buFont typeface="Arial" charset="0"/>
              <a:buChar char="•"/>
            </a:pPr>
            <a:r>
              <a:rPr lang="mr-IN" sz="2400" b="1" dirty="0" smtClean="0"/>
              <a:t>…</a:t>
            </a:r>
            <a:endParaRPr lang="en-US" sz="2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451436" y="2705123"/>
            <a:ext cx="28383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(2</a:t>
            </a:r>
            <a:r>
              <a:rPr lang="en-US" sz="2400" dirty="0"/>
              <a:t>) 𝜈 </a:t>
            </a:r>
            <a:r>
              <a:rPr lang="en-US" sz="2400" dirty="0" smtClean="0"/>
              <a:t>‘near-detector’ data </a:t>
            </a:r>
            <a:r>
              <a:rPr lang="en-US" sz="2400" dirty="0" smtClean="0"/>
              <a:t>constraints</a:t>
            </a:r>
            <a:r>
              <a:rPr lang="en-US" sz="2400" dirty="0" smtClean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Axial / Vector-Axial currents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Ultra-low Q</a:t>
            </a:r>
            <a:r>
              <a:rPr lang="en-US" sz="2400" baseline="30000" dirty="0" smtClean="0"/>
              <a:t>2</a:t>
            </a:r>
          </a:p>
          <a:p>
            <a:pPr marL="342900" indent="-342900">
              <a:buFont typeface="Arial" charset="0"/>
              <a:buChar char="•"/>
            </a:pPr>
            <a:r>
              <a:rPr lang="mr-IN" sz="2400" dirty="0" smtClean="0"/>
              <a:t>…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4174435" y="5506638"/>
            <a:ext cx="49315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(3) Must reproduce e-data and 𝜈 </a:t>
            </a:r>
            <a:r>
              <a:rPr lang="en-US" sz="2400" dirty="0"/>
              <a:t>‘</a:t>
            </a:r>
            <a:r>
              <a:rPr lang="en-US" sz="2400" dirty="0" smtClean="0"/>
              <a:t>near-detector’ data before reliably used to extract oscillation parameters.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591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89" y="884722"/>
            <a:ext cx="9129005" cy="453748"/>
          </a:xfrm>
        </p:spPr>
        <p:txBody>
          <a:bodyPr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/>
              <a:t>“We’ve been throwing electrons at nuclei for over 40 years </a:t>
            </a:r>
            <a:r>
              <a:rPr lang="mr-IN" sz="2800" b="1" dirty="0" smtClean="0"/>
              <a:t>–</a:t>
            </a:r>
            <a:r>
              <a:rPr lang="en-US" sz="2800" b="1" dirty="0" smtClean="0"/>
              <a:t> why new data?”</a:t>
            </a:r>
            <a:endParaRPr lang="en-US" sz="2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8</a:t>
            </a:fld>
            <a:endParaRPr lang="en-US"/>
          </a:p>
        </p:txBody>
      </p:sp>
      <p:sp>
        <p:nvSpPr>
          <p:cNvPr id="5" name="Content Placeholder 17"/>
          <p:cNvSpPr txBox="1">
            <a:spLocks/>
          </p:cNvSpPr>
          <p:nvPr/>
        </p:nvSpPr>
        <p:spPr>
          <a:xfrm>
            <a:off x="14995" y="218308"/>
            <a:ext cx="9143999" cy="7937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800"/>
              </a:spcAft>
              <a:buFont typeface="Arial"/>
              <a:buNone/>
            </a:pPr>
            <a:r>
              <a:rPr lang="en-US" sz="4000" dirty="0" smtClean="0">
                <a:solidFill>
                  <a:srgbClr val="C0504D"/>
                </a:solidFill>
              </a:rPr>
              <a:t>Existing e-scattering data</a:t>
            </a:r>
            <a:endParaRPr lang="en-US" sz="4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9989" y="1937921"/>
            <a:ext cx="912900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Electron data is taken selectively to exclude ugly effects that make interpretation harder (</a:t>
            </a:r>
            <a:r>
              <a:rPr lang="en-US" sz="2800" dirty="0" err="1" smtClean="0">
                <a:solidFill>
                  <a:srgbClr val="C00000"/>
                </a:solidFill>
              </a:rPr>
              <a:t>pions</a:t>
            </a:r>
            <a:r>
              <a:rPr lang="en-US" sz="2800" dirty="0" smtClean="0">
                <a:solidFill>
                  <a:srgbClr val="C00000"/>
                </a:solidFill>
              </a:rPr>
              <a:t>, FSI, MEC, </a:t>
            </a:r>
            <a:r>
              <a:rPr lang="en-US" sz="2800" dirty="0" err="1" smtClean="0">
                <a:solidFill>
                  <a:srgbClr val="C00000"/>
                </a:solidFill>
              </a:rPr>
              <a:t>etc</a:t>
            </a:r>
            <a:r>
              <a:rPr lang="en-US" sz="2800" dirty="0" smtClean="0">
                <a:solidFill>
                  <a:srgbClr val="C00000"/>
                </a:solidFill>
              </a:rPr>
              <a:t>):</a:t>
            </a:r>
            <a:endParaRPr lang="en-US" sz="2800" dirty="0">
              <a:solidFill>
                <a:srgbClr val="C000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W-boson mass makes the neutrino ‘Mott’ cross-section flat. </a:t>
            </a:r>
            <a:r>
              <a:rPr lang="en-US" sz="2800" dirty="0"/>
              <a:t>T</a:t>
            </a:r>
            <a:r>
              <a:rPr lang="en-US" sz="2800" dirty="0" smtClean="0"/>
              <a:t>he electron </a:t>
            </a:r>
            <a:r>
              <a:rPr lang="en-US" sz="2800" dirty="0"/>
              <a:t>cross section is </a:t>
            </a:r>
            <a:r>
              <a:rPr lang="en-US" sz="2800" dirty="0" smtClean="0"/>
              <a:t>very forward peaked.</a:t>
            </a:r>
            <a:endParaRPr lang="en-US" sz="2800" dirty="0"/>
          </a:p>
          <a:p>
            <a:pPr marL="285750" indent="-285750">
              <a:buFont typeface="Arial" charset="0"/>
              <a:buChar char="•"/>
            </a:pPr>
            <a:r>
              <a:rPr lang="en-US" sz="2800" u="sng" dirty="0" smtClean="0"/>
              <a:t>A(</a:t>
            </a:r>
            <a:r>
              <a:rPr lang="en-US" sz="2800" u="sng" dirty="0" err="1" smtClean="0"/>
              <a:t>e,e</a:t>
            </a:r>
            <a:r>
              <a:rPr lang="en-US" sz="2800" u="sng" dirty="0" smtClean="0"/>
              <a:t>’):</a:t>
            </a:r>
            <a:r>
              <a:rPr lang="en-US" sz="2800" dirty="0" smtClean="0"/>
              <a:t> measured extensively; well </a:t>
            </a:r>
            <a:r>
              <a:rPr lang="en-US" sz="2800" dirty="0" smtClean="0"/>
              <a:t>described</a:t>
            </a:r>
            <a:endParaRPr lang="en-US" sz="28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800" u="sng" dirty="0" smtClean="0"/>
              <a:t>A(</a:t>
            </a:r>
            <a:r>
              <a:rPr lang="en-US" sz="2800" u="sng" dirty="0" err="1" smtClean="0"/>
              <a:t>e,e’p</a:t>
            </a:r>
            <a:r>
              <a:rPr lang="en-US" sz="2800" u="sng" dirty="0" smtClean="0"/>
              <a:t>):</a:t>
            </a:r>
            <a:r>
              <a:rPr lang="en-US" sz="2800" dirty="0" smtClean="0"/>
              <a:t> measured primarily in selective kinematics (around the QE peak). Usually reported as ratio to theory.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u="sng" dirty="0" smtClean="0"/>
              <a:t>A(</a:t>
            </a:r>
            <a:r>
              <a:rPr lang="en-US" sz="2800" u="sng" dirty="0" err="1" smtClean="0"/>
              <a:t>e,e’n</a:t>
            </a:r>
            <a:r>
              <a:rPr lang="en-US" sz="2800" u="sng" dirty="0" smtClean="0"/>
              <a:t>), </a:t>
            </a:r>
            <a:r>
              <a:rPr lang="en-US" sz="2800" u="sng" dirty="0"/>
              <a:t>A(</a:t>
            </a:r>
            <a:r>
              <a:rPr lang="en-US" sz="2800" u="sng" dirty="0" err="1"/>
              <a:t>e,e’NN</a:t>
            </a:r>
            <a:r>
              <a:rPr lang="en-US" sz="2800" u="sng" dirty="0"/>
              <a:t>)</a:t>
            </a:r>
            <a:r>
              <a:rPr lang="en-US" sz="2800" u="sng" dirty="0" smtClean="0"/>
              <a:t>:</a:t>
            </a:r>
            <a:r>
              <a:rPr lang="en-US" sz="2800" dirty="0" smtClean="0"/>
              <a:t> Sparse data, especially at GeV energies.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Resonance production: lacking systematic data on nuclei and at large </a:t>
            </a:r>
            <a:r>
              <a:rPr lang="en-US" sz="2800" dirty="0" smtClean="0"/>
              <a:t>particle multiplicities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4814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33682" y="6525684"/>
            <a:ext cx="2057400" cy="365125"/>
          </a:xfrm>
        </p:spPr>
        <p:txBody>
          <a:bodyPr/>
          <a:lstStyle/>
          <a:p>
            <a:fld id="{886BB73A-582F-4420-9A14-CB10A2B2E5E8}" type="slidenum">
              <a:rPr lang="en-US" smtClean="0"/>
              <a:t>9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9334" y="1229774"/>
            <a:ext cx="89408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 smtClean="0"/>
              <a:t>Goal:</a:t>
            </a:r>
            <a:r>
              <a:rPr lang="en-US" sz="2800" dirty="0" smtClean="0"/>
              <a:t> Use CLAS data to </a:t>
            </a:r>
            <a:r>
              <a:rPr lang="en-US" sz="2800" dirty="0"/>
              <a:t>study </a:t>
            </a:r>
            <a:r>
              <a:rPr lang="en-US" sz="2800" dirty="0" err="1"/>
              <a:t>E</a:t>
            </a:r>
            <a:r>
              <a:rPr lang="en-US" sz="2800" baseline="-25000" dirty="0" err="1"/>
              <a:t>beam</a:t>
            </a:r>
            <a:r>
              <a:rPr lang="en-US" sz="2800" dirty="0"/>
              <a:t> reconstruction and </a:t>
            </a:r>
            <a:r>
              <a:rPr lang="en-US" sz="2800" dirty="0" smtClean="0"/>
              <a:t>vector-current cross-sections for different energies / nuclei.</a:t>
            </a:r>
          </a:p>
          <a:p>
            <a:endParaRPr lang="en-US" sz="2800" dirty="0"/>
          </a:p>
          <a:p>
            <a:r>
              <a:rPr lang="en-US" sz="2800" u="sng" dirty="0" smtClean="0"/>
              <a:t>Means (for QE study):</a:t>
            </a:r>
            <a:endParaRPr lang="en-US" sz="2800" u="sng" dirty="0"/>
          </a:p>
          <a:p>
            <a:pPr marL="742950" lvl="1" indent="-285750">
              <a:buFont typeface="Arial" charset="0"/>
              <a:buChar char="•"/>
            </a:pPr>
            <a:r>
              <a:rPr lang="en-US" sz="2800" dirty="0"/>
              <a:t>Select </a:t>
            </a:r>
            <a:r>
              <a:rPr lang="en-US" sz="2800" dirty="0" smtClean="0"/>
              <a:t>clean (</a:t>
            </a:r>
            <a:r>
              <a:rPr lang="en-US" sz="2800" dirty="0" err="1" smtClean="0"/>
              <a:t>e,e'p</a:t>
            </a:r>
            <a:r>
              <a:rPr lang="en-US" sz="2800" dirty="0"/>
              <a:t>) </a:t>
            </a:r>
            <a:r>
              <a:rPr lang="en-US" sz="2800" dirty="0" smtClean="0"/>
              <a:t>events (no </a:t>
            </a:r>
            <a:r>
              <a:rPr lang="en-US" sz="2800" dirty="0" err="1"/>
              <a:t>pions</a:t>
            </a:r>
            <a:r>
              <a:rPr lang="en-US" sz="2800" dirty="0"/>
              <a:t>, </a:t>
            </a:r>
            <a:r>
              <a:rPr lang="en-US" sz="2800" dirty="0" smtClean="0"/>
              <a:t>2</a:t>
            </a:r>
            <a:r>
              <a:rPr lang="en-US" sz="2800" baseline="30000" dirty="0" smtClean="0"/>
              <a:t>nd</a:t>
            </a:r>
            <a:r>
              <a:rPr lang="en-US" sz="2800" dirty="0" smtClean="0"/>
              <a:t> protons, ...),</a:t>
            </a:r>
            <a:endParaRPr lang="en-US" sz="2800" dirty="0"/>
          </a:p>
          <a:p>
            <a:pPr marL="742950" lvl="1" indent="-285750">
              <a:buFont typeface="Arial" charset="0"/>
              <a:buChar char="•"/>
            </a:pPr>
            <a:r>
              <a:rPr lang="en-US" sz="2800" dirty="0" smtClean="0"/>
              <a:t>Reweight by </a:t>
            </a:r>
            <a:r>
              <a:rPr lang="en-US" sz="2800" i="1" dirty="0" smtClean="0"/>
              <a:t>e-N</a:t>
            </a:r>
            <a:r>
              <a:rPr lang="en-US" sz="2800" dirty="0" smtClean="0"/>
              <a:t> / </a:t>
            </a:r>
            <a:r>
              <a:rPr lang="en-US" sz="2800" i="1" dirty="0" smtClean="0"/>
              <a:t>𝝂-N</a:t>
            </a:r>
            <a:r>
              <a:rPr lang="en-US" sz="2800" dirty="0" smtClean="0"/>
              <a:t> cross-section ratio.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 smtClean="0"/>
              <a:t>Analyze as ‘neutrino data’ </a:t>
            </a:r>
            <a:r>
              <a:rPr lang="en-US" sz="2800" dirty="0"/>
              <a:t>(</a:t>
            </a:r>
            <a:r>
              <a:rPr lang="en-US" sz="2800" dirty="0" smtClean="0"/>
              <a:t>assume </a:t>
            </a:r>
            <a:r>
              <a:rPr lang="en-US" sz="2800" dirty="0"/>
              <a:t>unknown beam energy</a:t>
            </a:r>
            <a:r>
              <a:rPr lang="en-US" sz="2800" dirty="0" smtClean="0"/>
              <a:t>),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 smtClean="0"/>
              <a:t>Study beam energy reconstruction methods,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 smtClean="0"/>
              <a:t>Compare </a:t>
            </a:r>
            <a:r>
              <a:rPr lang="en-US" sz="2800" dirty="0"/>
              <a:t>to GENIE </a:t>
            </a:r>
            <a:r>
              <a:rPr lang="en-US" sz="2800" dirty="0" smtClean="0"/>
              <a:t>predictions</a:t>
            </a:r>
            <a:r>
              <a:rPr lang="en-US" sz="2800" dirty="0"/>
              <a:t>,</a:t>
            </a:r>
            <a:endParaRPr lang="en-US" sz="2800" dirty="0" smtClean="0"/>
          </a:p>
          <a:p>
            <a:pPr marL="742950" lvl="1" indent="-285750">
              <a:buFont typeface="Arial" charset="0"/>
              <a:buChar char="•"/>
            </a:pPr>
            <a:r>
              <a:rPr lang="en-US" sz="2800" dirty="0" smtClean="0"/>
              <a:t>Identify regions in </a:t>
            </a:r>
            <a:r>
              <a:rPr lang="en-US" sz="2800" dirty="0"/>
              <a:t>phase-space where energy reconstruction and GENIE predictions agree well. </a:t>
            </a:r>
            <a:endParaRPr lang="en-US" sz="2800" dirty="0">
              <a:effectLst/>
            </a:endParaRPr>
          </a:p>
        </p:txBody>
      </p:sp>
      <p:sp>
        <p:nvSpPr>
          <p:cNvPr id="5" name="Content Placeholder 17"/>
          <p:cNvSpPr>
            <a:spLocks noGrp="1"/>
          </p:cNvSpPr>
          <p:nvPr>
            <p:ph idx="1"/>
          </p:nvPr>
        </p:nvSpPr>
        <p:spPr>
          <a:xfrm>
            <a:off x="14995" y="375598"/>
            <a:ext cx="9143999" cy="793719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1800"/>
              </a:spcAft>
              <a:buNone/>
            </a:pPr>
            <a:r>
              <a:rPr lang="en-US" sz="3600" dirty="0" smtClean="0">
                <a:solidFill>
                  <a:srgbClr val="C0504D"/>
                </a:solidFill>
              </a:rPr>
              <a:t>Mining For Neutrinos</a:t>
            </a:r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106387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77474</TotalTime>
  <Words>1178</Words>
  <Application>Microsoft Macintosh PowerPoint</Application>
  <PresentationFormat>On-screen Show (4:3)</PresentationFormat>
  <Paragraphs>288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Calibri</vt:lpstr>
      <vt:lpstr>Calibri Light</vt:lpstr>
      <vt:lpstr>Cambria Math</vt:lpstr>
      <vt:lpstr>Mangal</vt:lpstr>
      <vt:lpstr>Symbol</vt:lpstr>
      <vt:lpstr>Wingdings</vt:lpstr>
      <vt:lpstr>Arial</vt:lpstr>
      <vt:lpstr>Office Theme</vt:lpstr>
      <vt:lpstr>Electrons for Neutrinos: Addressing Critical Neutrino-Nucleus Issue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or.chen@mail.huji.ac.il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Review of EMC/SRC Correlation Studies  [Theory - Phenology - Experiment]</dc:title>
  <dc:creator>Or Chen</dc:creator>
  <cp:lastModifiedBy>Weinstein, Lawrence B.</cp:lastModifiedBy>
  <cp:revision>1258</cp:revision>
  <cp:lastPrinted>2017-07-11T02:35:26Z</cp:lastPrinted>
  <dcterms:created xsi:type="dcterms:W3CDTF">2013-02-10T10:04:21Z</dcterms:created>
  <dcterms:modified xsi:type="dcterms:W3CDTF">2017-10-04T14:31:09Z</dcterms:modified>
</cp:coreProperties>
</file>