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6"/>
  </p:notesMasterIdLst>
  <p:handoutMasterIdLst>
    <p:handoutMasterId r:id="rId27"/>
  </p:handoutMasterIdLst>
  <p:sldIdLst>
    <p:sldId id="300" r:id="rId2"/>
    <p:sldId id="404" r:id="rId3"/>
    <p:sldId id="407" r:id="rId4"/>
    <p:sldId id="406" r:id="rId5"/>
    <p:sldId id="415" r:id="rId6"/>
    <p:sldId id="416" r:id="rId7"/>
    <p:sldId id="394" r:id="rId8"/>
    <p:sldId id="375" r:id="rId9"/>
    <p:sldId id="385" r:id="rId10"/>
    <p:sldId id="405" r:id="rId11"/>
    <p:sldId id="421" r:id="rId12"/>
    <p:sldId id="403" r:id="rId13"/>
    <p:sldId id="347" r:id="rId14"/>
    <p:sldId id="395" r:id="rId15"/>
    <p:sldId id="400" r:id="rId16"/>
    <p:sldId id="399" r:id="rId17"/>
    <p:sldId id="397" r:id="rId18"/>
    <p:sldId id="398" r:id="rId19"/>
    <p:sldId id="417" r:id="rId20"/>
    <p:sldId id="402" r:id="rId21"/>
    <p:sldId id="401" r:id="rId22"/>
    <p:sldId id="418" r:id="rId23"/>
    <p:sldId id="412" r:id="rId24"/>
    <p:sldId id="422" r:id="rId2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FF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autoAdjust="0"/>
    <p:restoredTop sz="98678" autoAdjust="0"/>
  </p:normalViewPr>
  <p:slideViewPr>
    <p:cSldViewPr>
      <p:cViewPr>
        <p:scale>
          <a:sx n="110" d="100"/>
          <a:sy n="110" d="100"/>
        </p:scale>
        <p:origin x="-160" y="-120"/>
      </p:cViewPr>
      <p:guideLst>
        <p:guide orient="horz" pos="2160"/>
        <p:guide pos="2880"/>
      </p:guideLst>
    </p:cSldViewPr>
  </p:slideViewPr>
  <p:outlineViewPr>
    <p:cViewPr>
      <p:scale>
        <a:sx n="30" d="100"/>
        <a:sy n="30" d="100"/>
      </p:scale>
      <p:origin x="0" y="2273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C81AC9-DB94-B545-9C80-CCCF70B7DFAE}"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en-US"/>
        </a:p>
      </dgm:t>
    </dgm:pt>
    <dgm:pt modelId="{E56F9DAB-212F-D647-8170-249D37E1FBB0}">
      <dgm:prSet phldrT="[Text]"/>
      <dgm:spPr/>
      <dgm:t>
        <a:bodyPr/>
        <a:lstStyle/>
        <a:p>
          <a:r>
            <a:rPr lang="en-US" dirty="0" smtClean="0">
              <a:solidFill>
                <a:srgbClr val="0000FF"/>
              </a:solidFill>
            </a:rPr>
            <a:t>Trigger C++</a:t>
          </a:r>
          <a:endParaRPr lang="en-US" dirty="0">
            <a:solidFill>
              <a:srgbClr val="0000FF"/>
            </a:solidFill>
          </a:endParaRPr>
        </a:p>
      </dgm:t>
    </dgm:pt>
    <dgm:pt modelId="{5A79A7BF-B0EF-A44B-83BE-8DACB0C523EB}" type="parTrans" cxnId="{250AC923-3084-F646-AD0B-D93888AB3FEA}">
      <dgm:prSet/>
      <dgm:spPr/>
      <dgm:t>
        <a:bodyPr/>
        <a:lstStyle/>
        <a:p>
          <a:endParaRPr lang="en-US"/>
        </a:p>
      </dgm:t>
    </dgm:pt>
    <dgm:pt modelId="{519DC1F0-6C73-4745-ACA6-9E311BAE3950}" type="sibTrans" cxnId="{250AC923-3084-F646-AD0B-D93888AB3FEA}">
      <dgm:prSet/>
      <dgm:spPr/>
      <dgm:t>
        <a:bodyPr/>
        <a:lstStyle/>
        <a:p>
          <a:endParaRPr lang="en-US"/>
        </a:p>
      </dgm:t>
    </dgm:pt>
    <dgm:pt modelId="{1D698924-9E77-BA43-8FE0-A4F491E17B74}">
      <dgm:prSet phldrT="[Text]"/>
      <dgm:spPr/>
      <dgm:t>
        <a:bodyPr/>
        <a:lstStyle/>
        <a:p>
          <a:r>
            <a:rPr lang="en-US" dirty="0" smtClean="0">
              <a:solidFill>
                <a:srgbClr val="0000FF"/>
              </a:solidFill>
            </a:rPr>
            <a:t>.VHDL</a:t>
          </a:r>
          <a:endParaRPr lang="en-US" dirty="0">
            <a:solidFill>
              <a:srgbClr val="0000FF"/>
            </a:solidFill>
          </a:endParaRPr>
        </a:p>
      </dgm:t>
    </dgm:pt>
    <dgm:pt modelId="{5E90CB26-25B1-F341-976E-5571598C1C4F}" type="parTrans" cxnId="{55DFF273-67D0-E043-B975-79F50CDDE319}">
      <dgm:prSet/>
      <dgm:spPr/>
      <dgm:t>
        <a:bodyPr/>
        <a:lstStyle/>
        <a:p>
          <a:endParaRPr lang="en-US"/>
        </a:p>
      </dgm:t>
    </dgm:pt>
    <dgm:pt modelId="{C3C65AFD-96BA-5046-AAA8-9928197578F5}" type="sibTrans" cxnId="{55DFF273-67D0-E043-B975-79F50CDDE319}">
      <dgm:prSet/>
      <dgm:spPr/>
      <dgm:t>
        <a:bodyPr/>
        <a:lstStyle/>
        <a:p>
          <a:endParaRPr lang="en-US"/>
        </a:p>
      </dgm:t>
    </dgm:pt>
    <dgm:pt modelId="{342B3C7E-A215-CF49-9C64-BCDDB905269B}">
      <dgm:prSet phldrT="[Text]"/>
      <dgm:spPr/>
      <dgm:t>
        <a:bodyPr/>
        <a:lstStyle/>
        <a:p>
          <a:r>
            <a:rPr lang="en-US" dirty="0" smtClean="0">
              <a:solidFill>
                <a:srgbClr val="0000FF"/>
              </a:solidFill>
            </a:rPr>
            <a:t>.bin (FPGA image)</a:t>
          </a:r>
          <a:endParaRPr lang="en-US" dirty="0">
            <a:solidFill>
              <a:srgbClr val="0000FF"/>
            </a:solidFill>
          </a:endParaRPr>
        </a:p>
      </dgm:t>
    </dgm:pt>
    <dgm:pt modelId="{C8449847-7463-494F-B25C-BC21EFB1F5B2}" type="parTrans" cxnId="{DF0279B0-DFB4-0242-8A8C-BE50180960CC}">
      <dgm:prSet/>
      <dgm:spPr/>
      <dgm:t>
        <a:bodyPr/>
        <a:lstStyle/>
        <a:p>
          <a:endParaRPr lang="en-US"/>
        </a:p>
      </dgm:t>
    </dgm:pt>
    <dgm:pt modelId="{1D72A6C7-523D-A846-8311-B5CDF41CB978}" type="sibTrans" cxnId="{DF0279B0-DFB4-0242-8A8C-BE50180960CC}">
      <dgm:prSet/>
      <dgm:spPr/>
      <dgm:t>
        <a:bodyPr/>
        <a:lstStyle/>
        <a:p>
          <a:endParaRPr lang="en-US"/>
        </a:p>
      </dgm:t>
    </dgm:pt>
    <dgm:pt modelId="{DB0406F7-3DC7-A141-8C96-919D8A25B28E}">
      <dgm:prSet phldrT="[Text]"/>
      <dgm:spPr/>
      <dgm:t>
        <a:bodyPr/>
        <a:lstStyle/>
        <a:p>
          <a:r>
            <a:rPr lang="en-US" dirty="0" smtClean="0">
              <a:solidFill>
                <a:srgbClr val="0000FF"/>
              </a:solidFill>
            </a:rPr>
            <a:t>.</a:t>
          </a:r>
          <a:r>
            <a:rPr lang="en-US" dirty="0" err="1" smtClean="0">
              <a:solidFill>
                <a:srgbClr val="0000FF"/>
              </a:solidFill>
            </a:rPr>
            <a:t>evio</a:t>
          </a:r>
          <a:endParaRPr lang="en-US" dirty="0">
            <a:solidFill>
              <a:srgbClr val="0000FF"/>
            </a:solidFill>
          </a:endParaRPr>
        </a:p>
      </dgm:t>
    </dgm:pt>
    <dgm:pt modelId="{A65A838E-B86E-AA41-B700-FBBD985DE7E1}" type="parTrans" cxnId="{B9DDBDD3-26A2-7443-96A9-6CE3F1ABE822}">
      <dgm:prSet/>
      <dgm:spPr/>
      <dgm:t>
        <a:bodyPr/>
        <a:lstStyle/>
        <a:p>
          <a:endParaRPr lang="en-US"/>
        </a:p>
      </dgm:t>
    </dgm:pt>
    <dgm:pt modelId="{9C2DA2AD-0584-1E41-A44C-0F6C3DBCD699}" type="sibTrans" cxnId="{B9DDBDD3-26A2-7443-96A9-6CE3F1ABE822}">
      <dgm:prSet/>
      <dgm:spPr/>
      <dgm:t>
        <a:bodyPr/>
        <a:lstStyle/>
        <a:p>
          <a:endParaRPr lang="en-US"/>
        </a:p>
      </dgm:t>
    </dgm:pt>
    <dgm:pt modelId="{37C9DD58-1903-154F-9A17-9A669182B64F}" type="pres">
      <dgm:prSet presAssocID="{AFC81AC9-DB94-B545-9C80-CCCF70B7DFAE}" presName="Name0" presStyleCnt="0">
        <dgm:presLayoutVars>
          <dgm:dir/>
          <dgm:resizeHandles val="exact"/>
        </dgm:presLayoutVars>
      </dgm:prSet>
      <dgm:spPr/>
      <dgm:t>
        <a:bodyPr/>
        <a:lstStyle/>
        <a:p>
          <a:endParaRPr lang="en-US"/>
        </a:p>
      </dgm:t>
    </dgm:pt>
    <dgm:pt modelId="{0CCEF5D3-EACF-2D4E-8B50-8ADED08B0FB7}" type="pres">
      <dgm:prSet presAssocID="{AFC81AC9-DB94-B545-9C80-CCCF70B7DFAE}" presName="cycle" presStyleCnt="0"/>
      <dgm:spPr/>
    </dgm:pt>
    <dgm:pt modelId="{2C8EA17E-BAA0-7647-837B-E1911A5783F0}" type="pres">
      <dgm:prSet presAssocID="{1D698924-9E77-BA43-8FE0-A4F491E17B74}" presName="nodeFirstNode" presStyleLbl="node1" presStyleIdx="0" presStyleCnt="4" custScaleX="58665" custScaleY="61025" custRadScaleRad="99870" custRadScaleInc="7567">
        <dgm:presLayoutVars>
          <dgm:bulletEnabled val="1"/>
        </dgm:presLayoutVars>
      </dgm:prSet>
      <dgm:spPr/>
      <dgm:t>
        <a:bodyPr/>
        <a:lstStyle/>
        <a:p>
          <a:endParaRPr lang="en-US"/>
        </a:p>
      </dgm:t>
    </dgm:pt>
    <dgm:pt modelId="{0483F9B0-32EF-6C41-991E-B90C40CF0C4A}" type="pres">
      <dgm:prSet presAssocID="{C3C65AFD-96BA-5046-AAA8-9928197578F5}" presName="sibTransFirstNode" presStyleLbl="bgShp" presStyleIdx="0" presStyleCnt="1"/>
      <dgm:spPr/>
      <dgm:t>
        <a:bodyPr/>
        <a:lstStyle/>
        <a:p>
          <a:endParaRPr lang="en-US"/>
        </a:p>
      </dgm:t>
    </dgm:pt>
    <dgm:pt modelId="{A6D10794-0DFA-254E-AC64-01A7D1D852A2}" type="pres">
      <dgm:prSet presAssocID="{342B3C7E-A215-CF49-9C64-BCDDB905269B}" presName="nodeFollowingNodes" presStyleLbl="node1" presStyleIdx="1" presStyleCnt="4" custScaleX="80661" custScaleY="40864" custRadScaleRad="103789" custRadScaleInc="2921">
        <dgm:presLayoutVars>
          <dgm:bulletEnabled val="1"/>
        </dgm:presLayoutVars>
      </dgm:prSet>
      <dgm:spPr/>
      <dgm:t>
        <a:bodyPr/>
        <a:lstStyle/>
        <a:p>
          <a:endParaRPr lang="en-US"/>
        </a:p>
      </dgm:t>
    </dgm:pt>
    <dgm:pt modelId="{09A86941-5ECE-F24D-A76D-258BF8C0EBE2}" type="pres">
      <dgm:prSet presAssocID="{DB0406F7-3DC7-A141-8C96-919D8A25B28E}" presName="nodeFollowingNodes" presStyleLbl="node1" presStyleIdx="2" presStyleCnt="4" custScaleX="72027" custScaleY="62011" custRadScaleRad="138688" custRadScaleInc="-8072">
        <dgm:presLayoutVars>
          <dgm:bulletEnabled val="1"/>
        </dgm:presLayoutVars>
      </dgm:prSet>
      <dgm:spPr/>
      <dgm:t>
        <a:bodyPr/>
        <a:lstStyle/>
        <a:p>
          <a:endParaRPr lang="en-US"/>
        </a:p>
      </dgm:t>
    </dgm:pt>
    <dgm:pt modelId="{C511866B-5BB3-B64B-86FC-FC93359C9E36}" type="pres">
      <dgm:prSet presAssocID="{E56F9DAB-212F-D647-8170-249D37E1FBB0}" presName="nodeFollowingNodes" presStyleLbl="node1" presStyleIdx="3" presStyleCnt="4" custScaleX="72086" custScaleY="37240">
        <dgm:presLayoutVars>
          <dgm:bulletEnabled val="1"/>
        </dgm:presLayoutVars>
      </dgm:prSet>
      <dgm:spPr/>
      <dgm:t>
        <a:bodyPr/>
        <a:lstStyle/>
        <a:p>
          <a:endParaRPr lang="en-US"/>
        </a:p>
      </dgm:t>
    </dgm:pt>
  </dgm:ptLst>
  <dgm:cxnLst>
    <dgm:cxn modelId="{593FA89C-0345-EC4F-98B8-B3AF6BA040A3}" type="presOf" srcId="{DB0406F7-3DC7-A141-8C96-919D8A25B28E}" destId="{09A86941-5ECE-F24D-A76D-258BF8C0EBE2}" srcOrd="0" destOrd="0" presId="urn:microsoft.com/office/officeart/2005/8/layout/cycle3"/>
    <dgm:cxn modelId="{3487B6CB-1614-A544-83FE-28222B7B5183}" type="presOf" srcId="{342B3C7E-A215-CF49-9C64-BCDDB905269B}" destId="{A6D10794-0DFA-254E-AC64-01A7D1D852A2}" srcOrd="0" destOrd="0" presId="urn:microsoft.com/office/officeart/2005/8/layout/cycle3"/>
    <dgm:cxn modelId="{DF0279B0-DFB4-0242-8A8C-BE50180960CC}" srcId="{AFC81AC9-DB94-B545-9C80-CCCF70B7DFAE}" destId="{342B3C7E-A215-CF49-9C64-BCDDB905269B}" srcOrd="1" destOrd="0" parTransId="{C8449847-7463-494F-B25C-BC21EFB1F5B2}" sibTransId="{1D72A6C7-523D-A846-8311-B5CDF41CB978}"/>
    <dgm:cxn modelId="{B9DDBDD3-26A2-7443-96A9-6CE3F1ABE822}" srcId="{AFC81AC9-DB94-B545-9C80-CCCF70B7DFAE}" destId="{DB0406F7-3DC7-A141-8C96-919D8A25B28E}" srcOrd="2" destOrd="0" parTransId="{A65A838E-B86E-AA41-B700-FBBD985DE7E1}" sibTransId="{9C2DA2AD-0584-1E41-A44C-0F6C3DBCD699}"/>
    <dgm:cxn modelId="{55DFF273-67D0-E043-B975-79F50CDDE319}" srcId="{AFC81AC9-DB94-B545-9C80-CCCF70B7DFAE}" destId="{1D698924-9E77-BA43-8FE0-A4F491E17B74}" srcOrd="0" destOrd="0" parTransId="{5E90CB26-25B1-F341-976E-5571598C1C4F}" sibTransId="{C3C65AFD-96BA-5046-AAA8-9928197578F5}"/>
    <dgm:cxn modelId="{95739FA3-520C-2349-A8CD-D742554C4368}" type="presOf" srcId="{C3C65AFD-96BA-5046-AAA8-9928197578F5}" destId="{0483F9B0-32EF-6C41-991E-B90C40CF0C4A}" srcOrd="0" destOrd="0" presId="urn:microsoft.com/office/officeart/2005/8/layout/cycle3"/>
    <dgm:cxn modelId="{250AC923-3084-F646-AD0B-D93888AB3FEA}" srcId="{AFC81AC9-DB94-B545-9C80-CCCF70B7DFAE}" destId="{E56F9DAB-212F-D647-8170-249D37E1FBB0}" srcOrd="3" destOrd="0" parTransId="{5A79A7BF-B0EF-A44B-83BE-8DACB0C523EB}" sibTransId="{519DC1F0-6C73-4745-ACA6-9E311BAE3950}"/>
    <dgm:cxn modelId="{8BF66FF7-96CD-5A4A-8233-B87EE0444F28}" type="presOf" srcId="{1D698924-9E77-BA43-8FE0-A4F491E17B74}" destId="{2C8EA17E-BAA0-7647-837B-E1911A5783F0}" srcOrd="0" destOrd="0" presId="urn:microsoft.com/office/officeart/2005/8/layout/cycle3"/>
    <dgm:cxn modelId="{67A036CA-2223-9A42-AE3F-45F688486A85}" type="presOf" srcId="{AFC81AC9-DB94-B545-9C80-CCCF70B7DFAE}" destId="{37C9DD58-1903-154F-9A17-9A669182B64F}" srcOrd="0" destOrd="0" presId="urn:microsoft.com/office/officeart/2005/8/layout/cycle3"/>
    <dgm:cxn modelId="{C9C3C48E-4F51-A64D-82D3-5A911A8E7382}" type="presOf" srcId="{E56F9DAB-212F-D647-8170-249D37E1FBB0}" destId="{C511866B-5BB3-B64B-86FC-FC93359C9E36}" srcOrd="0" destOrd="0" presId="urn:microsoft.com/office/officeart/2005/8/layout/cycle3"/>
    <dgm:cxn modelId="{71B3F004-CD9B-6046-8C4D-E00452DF6AC1}" type="presParOf" srcId="{37C9DD58-1903-154F-9A17-9A669182B64F}" destId="{0CCEF5D3-EACF-2D4E-8B50-8ADED08B0FB7}" srcOrd="0" destOrd="0" presId="urn:microsoft.com/office/officeart/2005/8/layout/cycle3"/>
    <dgm:cxn modelId="{0475E484-E20C-CD44-B798-B187A61958E2}" type="presParOf" srcId="{0CCEF5D3-EACF-2D4E-8B50-8ADED08B0FB7}" destId="{2C8EA17E-BAA0-7647-837B-E1911A5783F0}" srcOrd="0" destOrd="0" presId="urn:microsoft.com/office/officeart/2005/8/layout/cycle3"/>
    <dgm:cxn modelId="{0F4CBD68-072F-CE43-99DF-0E87101256EC}" type="presParOf" srcId="{0CCEF5D3-EACF-2D4E-8B50-8ADED08B0FB7}" destId="{0483F9B0-32EF-6C41-991E-B90C40CF0C4A}" srcOrd="1" destOrd="0" presId="urn:microsoft.com/office/officeart/2005/8/layout/cycle3"/>
    <dgm:cxn modelId="{55729640-5B66-3840-B993-1184F1224102}" type="presParOf" srcId="{0CCEF5D3-EACF-2D4E-8B50-8ADED08B0FB7}" destId="{A6D10794-0DFA-254E-AC64-01A7D1D852A2}" srcOrd="2" destOrd="0" presId="urn:microsoft.com/office/officeart/2005/8/layout/cycle3"/>
    <dgm:cxn modelId="{9F5EAB7C-FEC1-E445-84DE-7949DDB34189}" type="presParOf" srcId="{0CCEF5D3-EACF-2D4E-8B50-8ADED08B0FB7}" destId="{09A86941-5ECE-F24D-A76D-258BF8C0EBE2}" srcOrd="3" destOrd="0" presId="urn:microsoft.com/office/officeart/2005/8/layout/cycle3"/>
    <dgm:cxn modelId="{56E7A08D-2124-454B-9DB1-1F97EA2D11AC}" type="presParOf" srcId="{0CCEF5D3-EACF-2D4E-8B50-8ADED08B0FB7}" destId="{C511866B-5BB3-B64B-86FC-FC93359C9E36}"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76EC77-44D8-CC42-A300-AD9952341298}" type="doc">
      <dgm:prSet loTypeId="urn:microsoft.com/office/officeart/2005/8/layout/process1" loCatId="" qsTypeId="urn:microsoft.com/office/officeart/2005/8/quickstyle/simple4" qsCatId="simple" csTypeId="urn:microsoft.com/office/officeart/2005/8/colors/accent1_2" csCatId="accent1" phldr="1"/>
      <dgm:spPr/>
    </dgm:pt>
    <dgm:pt modelId="{F47769DF-150A-6446-9471-6AB43DCC8D97}">
      <dgm:prSet phldrT="[Text]"/>
      <dgm:spPr/>
      <dgm:t>
        <a:bodyPr/>
        <a:lstStyle/>
        <a:p>
          <a:r>
            <a:rPr lang="en-US" dirty="0" smtClean="0">
              <a:solidFill>
                <a:srgbClr val="0000FF"/>
              </a:solidFill>
            </a:rPr>
            <a:t>GEMC</a:t>
          </a:r>
        </a:p>
        <a:p>
          <a:r>
            <a:rPr lang="en-US" dirty="0" smtClean="0">
              <a:solidFill>
                <a:srgbClr val="0000FF"/>
              </a:solidFill>
            </a:rPr>
            <a:t>Or</a:t>
          </a:r>
        </a:p>
        <a:p>
          <a:r>
            <a:rPr lang="en-US" dirty="0" smtClean="0">
              <a:solidFill>
                <a:srgbClr val="0000FF"/>
              </a:solidFill>
            </a:rPr>
            <a:t>DAQ</a:t>
          </a:r>
        </a:p>
        <a:p>
          <a:r>
            <a:rPr lang="en-US" dirty="0" smtClean="0">
              <a:solidFill>
                <a:srgbClr val="0000FF"/>
              </a:solidFill>
            </a:rPr>
            <a:t>(.</a:t>
          </a:r>
          <a:r>
            <a:rPr lang="en-US" dirty="0" err="1" smtClean="0">
              <a:solidFill>
                <a:srgbClr val="0000FF"/>
              </a:solidFill>
            </a:rPr>
            <a:t>evio</a:t>
          </a:r>
          <a:r>
            <a:rPr lang="en-US" dirty="0" smtClean="0">
              <a:solidFill>
                <a:srgbClr val="0000FF"/>
              </a:solidFill>
            </a:rPr>
            <a:t>)</a:t>
          </a:r>
          <a:endParaRPr lang="en-US" dirty="0">
            <a:solidFill>
              <a:srgbClr val="0000FF"/>
            </a:solidFill>
          </a:endParaRPr>
        </a:p>
      </dgm:t>
    </dgm:pt>
    <dgm:pt modelId="{9AC93A54-5350-F244-ABF2-561AB28A2AF0}" type="parTrans" cxnId="{31D43561-BAEF-7945-B371-CCF1CBF297DD}">
      <dgm:prSet/>
      <dgm:spPr/>
      <dgm:t>
        <a:bodyPr/>
        <a:lstStyle/>
        <a:p>
          <a:endParaRPr lang="en-US"/>
        </a:p>
      </dgm:t>
    </dgm:pt>
    <dgm:pt modelId="{E3B0D6B6-2665-3041-878F-1874B9017377}" type="sibTrans" cxnId="{31D43561-BAEF-7945-B371-CCF1CBF297DD}">
      <dgm:prSet/>
      <dgm:spPr/>
      <dgm:t>
        <a:bodyPr/>
        <a:lstStyle/>
        <a:p>
          <a:endParaRPr lang="en-US"/>
        </a:p>
      </dgm:t>
    </dgm:pt>
    <dgm:pt modelId="{2F1CA5DB-6541-E546-8909-98B354508AD2}">
      <dgm:prSet phldrT="[Text]"/>
      <dgm:spPr/>
      <dgm:t>
        <a:bodyPr/>
        <a:lstStyle/>
        <a:p>
          <a:r>
            <a:rPr lang="en-US" dirty="0" smtClean="0">
              <a:solidFill>
                <a:srgbClr val="0000FF"/>
              </a:solidFill>
            </a:rPr>
            <a:t>Trigger C++</a:t>
          </a:r>
        </a:p>
        <a:p>
          <a:r>
            <a:rPr lang="en-US" dirty="0" smtClean="0">
              <a:solidFill>
                <a:srgbClr val="0000FF"/>
              </a:solidFill>
            </a:rPr>
            <a:t>(.</a:t>
          </a:r>
          <a:r>
            <a:rPr lang="en-US" dirty="0" err="1" smtClean="0">
              <a:solidFill>
                <a:srgbClr val="0000FF"/>
              </a:solidFill>
            </a:rPr>
            <a:t>evio</a:t>
          </a:r>
          <a:r>
            <a:rPr lang="en-US" dirty="0" smtClean="0">
              <a:solidFill>
                <a:srgbClr val="0000FF"/>
              </a:solidFill>
            </a:rPr>
            <a:t>)</a:t>
          </a:r>
          <a:endParaRPr lang="en-US" dirty="0">
            <a:solidFill>
              <a:srgbClr val="0000FF"/>
            </a:solidFill>
          </a:endParaRPr>
        </a:p>
      </dgm:t>
    </dgm:pt>
    <dgm:pt modelId="{254B2D78-F3A1-AB48-811C-130CE0E26BAF}" type="parTrans" cxnId="{D23CF123-B042-0344-A50E-1347C1401557}">
      <dgm:prSet/>
      <dgm:spPr/>
      <dgm:t>
        <a:bodyPr/>
        <a:lstStyle/>
        <a:p>
          <a:endParaRPr lang="en-US"/>
        </a:p>
      </dgm:t>
    </dgm:pt>
    <dgm:pt modelId="{89F93F12-83E7-3842-8ED5-CB7AAFEF0DC7}" type="sibTrans" cxnId="{D23CF123-B042-0344-A50E-1347C1401557}">
      <dgm:prSet/>
      <dgm:spPr/>
      <dgm:t>
        <a:bodyPr/>
        <a:lstStyle/>
        <a:p>
          <a:endParaRPr lang="en-US"/>
        </a:p>
      </dgm:t>
    </dgm:pt>
    <dgm:pt modelId="{93107257-69DD-2E47-AAD4-DB7F5BE146F1}">
      <dgm:prSet phldrT="[Text]"/>
      <dgm:spPr/>
      <dgm:t>
        <a:bodyPr/>
        <a:lstStyle/>
        <a:p>
          <a:r>
            <a:rPr lang="en-US" dirty="0" smtClean="0">
              <a:solidFill>
                <a:srgbClr val="0000FF"/>
              </a:solidFill>
            </a:rPr>
            <a:t>CLARA Offline Reconstruction</a:t>
          </a:r>
          <a:endParaRPr lang="en-US" dirty="0">
            <a:solidFill>
              <a:srgbClr val="0000FF"/>
            </a:solidFill>
          </a:endParaRPr>
        </a:p>
      </dgm:t>
    </dgm:pt>
    <dgm:pt modelId="{E5FF7D6F-1E2A-F24B-8D98-E3415D949EF3}" type="parTrans" cxnId="{AF6B6C13-B6B3-494E-AF7C-60B327B5F864}">
      <dgm:prSet/>
      <dgm:spPr/>
      <dgm:t>
        <a:bodyPr/>
        <a:lstStyle/>
        <a:p>
          <a:endParaRPr lang="en-US"/>
        </a:p>
      </dgm:t>
    </dgm:pt>
    <dgm:pt modelId="{C73BF660-E7A8-C54B-84D2-0B20C73539EA}" type="sibTrans" cxnId="{AF6B6C13-B6B3-494E-AF7C-60B327B5F864}">
      <dgm:prSet/>
      <dgm:spPr/>
      <dgm:t>
        <a:bodyPr/>
        <a:lstStyle/>
        <a:p>
          <a:endParaRPr lang="en-US"/>
        </a:p>
      </dgm:t>
    </dgm:pt>
    <dgm:pt modelId="{8B58C507-3269-B344-93A2-F53EEF1B96E7}" type="pres">
      <dgm:prSet presAssocID="{BE76EC77-44D8-CC42-A300-AD9952341298}" presName="Name0" presStyleCnt="0">
        <dgm:presLayoutVars>
          <dgm:dir/>
          <dgm:resizeHandles val="exact"/>
        </dgm:presLayoutVars>
      </dgm:prSet>
      <dgm:spPr/>
    </dgm:pt>
    <dgm:pt modelId="{DE5902CA-359E-314D-83E3-57B5BEC75441}" type="pres">
      <dgm:prSet presAssocID="{F47769DF-150A-6446-9471-6AB43DCC8D97}" presName="node" presStyleLbl="node1" presStyleIdx="0" presStyleCnt="3">
        <dgm:presLayoutVars>
          <dgm:bulletEnabled val="1"/>
        </dgm:presLayoutVars>
      </dgm:prSet>
      <dgm:spPr/>
      <dgm:t>
        <a:bodyPr/>
        <a:lstStyle/>
        <a:p>
          <a:endParaRPr lang="en-US"/>
        </a:p>
      </dgm:t>
    </dgm:pt>
    <dgm:pt modelId="{90238FEA-A6A8-1C45-A7A9-E060594D50F5}" type="pres">
      <dgm:prSet presAssocID="{E3B0D6B6-2665-3041-878F-1874B9017377}" presName="sibTrans" presStyleLbl="sibTrans2D1" presStyleIdx="0" presStyleCnt="2"/>
      <dgm:spPr/>
      <dgm:t>
        <a:bodyPr/>
        <a:lstStyle/>
        <a:p>
          <a:endParaRPr lang="en-US"/>
        </a:p>
      </dgm:t>
    </dgm:pt>
    <dgm:pt modelId="{0517E3A0-0052-F648-AA85-C225CAEFAFF3}" type="pres">
      <dgm:prSet presAssocID="{E3B0D6B6-2665-3041-878F-1874B9017377}" presName="connectorText" presStyleLbl="sibTrans2D1" presStyleIdx="0" presStyleCnt="2"/>
      <dgm:spPr/>
      <dgm:t>
        <a:bodyPr/>
        <a:lstStyle/>
        <a:p>
          <a:endParaRPr lang="en-US"/>
        </a:p>
      </dgm:t>
    </dgm:pt>
    <dgm:pt modelId="{1671C111-2B0D-BC41-81DB-A65803FEAA3A}" type="pres">
      <dgm:prSet presAssocID="{2F1CA5DB-6541-E546-8909-98B354508AD2}" presName="node" presStyleLbl="node1" presStyleIdx="1" presStyleCnt="3">
        <dgm:presLayoutVars>
          <dgm:bulletEnabled val="1"/>
        </dgm:presLayoutVars>
      </dgm:prSet>
      <dgm:spPr/>
      <dgm:t>
        <a:bodyPr/>
        <a:lstStyle/>
        <a:p>
          <a:endParaRPr lang="en-US"/>
        </a:p>
      </dgm:t>
    </dgm:pt>
    <dgm:pt modelId="{EADD57E3-EB9D-B547-B96E-04D52F3E2764}" type="pres">
      <dgm:prSet presAssocID="{89F93F12-83E7-3842-8ED5-CB7AAFEF0DC7}" presName="sibTrans" presStyleLbl="sibTrans2D1" presStyleIdx="1" presStyleCnt="2"/>
      <dgm:spPr/>
      <dgm:t>
        <a:bodyPr/>
        <a:lstStyle/>
        <a:p>
          <a:endParaRPr lang="en-US"/>
        </a:p>
      </dgm:t>
    </dgm:pt>
    <dgm:pt modelId="{DA3AEFD7-DEB5-AA45-A2BF-A97EEF0E9CA1}" type="pres">
      <dgm:prSet presAssocID="{89F93F12-83E7-3842-8ED5-CB7AAFEF0DC7}" presName="connectorText" presStyleLbl="sibTrans2D1" presStyleIdx="1" presStyleCnt="2"/>
      <dgm:spPr/>
      <dgm:t>
        <a:bodyPr/>
        <a:lstStyle/>
        <a:p>
          <a:endParaRPr lang="en-US"/>
        </a:p>
      </dgm:t>
    </dgm:pt>
    <dgm:pt modelId="{EED88D72-4574-1A41-814D-06A1CA1F98BD}" type="pres">
      <dgm:prSet presAssocID="{93107257-69DD-2E47-AAD4-DB7F5BE146F1}" presName="node" presStyleLbl="node1" presStyleIdx="2" presStyleCnt="3">
        <dgm:presLayoutVars>
          <dgm:bulletEnabled val="1"/>
        </dgm:presLayoutVars>
      </dgm:prSet>
      <dgm:spPr/>
      <dgm:t>
        <a:bodyPr/>
        <a:lstStyle/>
        <a:p>
          <a:endParaRPr lang="en-US"/>
        </a:p>
      </dgm:t>
    </dgm:pt>
  </dgm:ptLst>
  <dgm:cxnLst>
    <dgm:cxn modelId="{0BA4B50B-4D58-184E-8D3A-64D139F93829}" type="presOf" srcId="{89F93F12-83E7-3842-8ED5-CB7AAFEF0DC7}" destId="{EADD57E3-EB9D-B547-B96E-04D52F3E2764}" srcOrd="0" destOrd="0" presId="urn:microsoft.com/office/officeart/2005/8/layout/process1"/>
    <dgm:cxn modelId="{E2E8B24F-0388-5B4A-9F98-365BD2FB60F3}" type="presOf" srcId="{93107257-69DD-2E47-AAD4-DB7F5BE146F1}" destId="{EED88D72-4574-1A41-814D-06A1CA1F98BD}" srcOrd="0" destOrd="0" presId="urn:microsoft.com/office/officeart/2005/8/layout/process1"/>
    <dgm:cxn modelId="{D23CF123-B042-0344-A50E-1347C1401557}" srcId="{BE76EC77-44D8-CC42-A300-AD9952341298}" destId="{2F1CA5DB-6541-E546-8909-98B354508AD2}" srcOrd="1" destOrd="0" parTransId="{254B2D78-F3A1-AB48-811C-130CE0E26BAF}" sibTransId="{89F93F12-83E7-3842-8ED5-CB7AAFEF0DC7}"/>
    <dgm:cxn modelId="{0128CE34-E589-9B4B-A7F9-26C9180D4E74}" type="presOf" srcId="{E3B0D6B6-2665-3041-878F-1874B9017377}" destId="{90238FEA-A6A8-1C45-A7A9-E060594D50F5}" srcOrd="0" destOrd="0" presId="urn:microsoft.com/office/officeart/2005/8/layout/process1"/>
    <dgm:cxn modelId="{C5E05DBC-0D80-7249-8EBA-F0D2DCE6A81C}" type="presOf" srcId="{2F1CA5DB-6541-E546-8909-98B354508AD2}" destId="{1671C111-2B0D-BC41-81DB-A65803FEAA3A}" srcOrd="0" destOrd="0" presId="urn:microsoft.com/office/officeart/2005/8/layout/process1"/>
    <dgm:cxn modelId="{E6F5BBDB-F547-E04F-B678-C90C3F7F8DA3}" type="presOf" srcId="{BE76EC77-44D8-CC42-A300-AD9952341298}" destId="{8B58C507-3269-B344-93A2-F53EEF1B96E7}" srcOrd="0" destOrd="0" presId="urn:microsoft.com/office/officeart/2005/8/layout/process1"/>
    <dgm:cxn modelId="{31D43561-BAEF-7945-B371-CCF1CBF297DD}" srcId="{BE76EC77-44D8-CC42-A300-AD9952341298}" destId="{F47769DF-150A-6446-9471-6AB43DCC8D97}" srcOrd="0" destOrd="0" parTransId="{9AC93A54-5350-F244-ABF2-561AB28A2AF0}" sibTransId="{E3B0D6B6-2665-3041-878F-1874B9017377}"/>
    <dgm:cxn modelId="{606523F7-71EB-5042-91E2-4E98B4828667}" type="presOf" srcId="{F47769DF-150A-6446-9471-6AB43DCC8D97}" destId="{DE5902CA-359E-314D-83E3-57B5BEC75441}" srcOrd="0" destOrd="0" presId="urn:microsoft.com/office/officeart/2005/8/layout/process1"/>
    <dgm:cxn modelId="{AF6B6C13-B6B3-494E-AF7C-60B327B5F864}" srcId="{BE76EC77-44D8-CC42-A300-AD9952341298}" destId="{93107257-69DD-2E47-AAD4-DB7F5BE146F1}" srcOrd="2" destOrd="0" parTransId="{E5FF7D6F-1E2A-F24B-8D98-E3415D949EF3}" sibTransId="{C73BF660-E7A8-C54B-84D2-0B20C73539EA}"/>
    <dgm:cxn modelId="{90755C59-1347-FC4E-9629-8B29E5A1AA2F}" type="presOf" srcId="{89F93F12-83E7-3842-8ED5-CB7AAFEF0DC7}" destId="{DA3AEFD7-DEB5-AA45-A2BF-A97EEF0E9CA1}" srcOrd="1" destOrd="0" presId="urn:microsoft.com/office/officeart/2005/8/layout/process1"/>
    <dgm:cxn modelId="{DBD3753F-48FE-D941-B121-1EE33A6F83E8}" type="presOf" srcId="{E3B0D6B6-2665-3041-878F-1874B9017377}" destId="{0517E3A0-0052-F648-AA85-C225CAEFAFF3}" srcOrd="1" destOrd="0" presId="urn:microsoft.com/office/officeart/2005/8/layout/process1"/>
    <dgm:cxn modelId="{0F74A425-107A-4444-AFEF-F6E3758E58A3}" type="presParOf" srcId="{8B58C507-3269-B344-93A2-F53EEF1B96E7}" destId="{DE5902CA-359E-314D-83E3-57B5BEC75441}" srcOrd="0" destOrd="0" presId="urn:microsoft.com/office/officeart/2005/8/layout/process1"/>
    <dgm:cxn modelId="{3FEB1DC5-1556-C549-9E88-3931B273AFE5}" type="presParOf" srcId="{8B58C507-3269-B344-93A2-F53EEF1B96E7}" destId="{90238FEA-A6A8-1C45-A7A9-E060594D50F5}" srcOrd="1" destOrd="0" presId="urn:microsoft.com/office/officeart/2005/8/layout/process1"/>
    <dgm:cxn modelId="{2CA37EF5-3480-C54D-8262-3E8080F9543B}" type="presParOf" srcId="{90238FEA-A6A8-1C45-A7A9-E060594D50F5}" destId="{0517E3A0-0052-F648-AA85-C225CAEFAFF3}" srcOrd="0" destOrd="0" presId="urn:microsoft.com/office/officeart/2005/8/layout/process1"/>
    <dgm:cxn modelId="{2E73DFA5-2AD4-C942-805D-E1666414A0F9}" type="presParOf" srcId="{8B58C507-3269-B344-93A2-F53EEF1B96E7}" destId="{1671C111-2B0D-BC41-81DB-A65803FEAA3A}" srcOrd="2" destOrd="0" presId="urn:microsoft.com/office/officeart/2005/8/layout/process1"/>
    <dgm:cxn modelId="{10465790-A3BA-4849-8925-670A28E4CE66}" type="presParOf" srcId="{8B58C507-3269-B344-93A2-F53EEF1B96E7}" destId="{EADD57E3-EB9D-B547-B96E-04D52F3E2764}" srcOrd="3" destOrd="0" presId="urn:microsoft.com/office/officeart/2005/8/layout/process1"/>
    <dgm:cxn modelId="{662FD8B3-76D7-594B-8A91-BD910570CF64}" type="presParOf" srcId="{EADD57E3-EB9D-B547-B96E-04D52F3E2764}" destId="{DA3AEFD7-DEB5-AA45-A2BF-A97EEF0E9CA1}" srcOrd="0" destOrd="0" presId="urn:microsoft.com/office/officeart/2005/8/layout/process1"/>
    <dgm:cxn modelId="{A416CA11-034E-C74E-BB9A-1D3DF17F24D9}" type="presParOf" srcId="{8B58C507-3269-B344-93A2-F53EEF1B96E7}" destId="{EED88D72-4574-1A41-814D-06A1CA1F98B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3F9B0-32EF-6C41-991E-B90C40CF0C4A}">
      <dsp:nvSpPr>
        <dsp:cNvPr id="0" name=""/>
        <dsp:cNvSpPr/>
      </dsp:nvSpPr>
      <dsp:spPr>
        <a:xfrm>
          <a:off x="943523" y="321559"/>
          <a:ext cx="4416651" cy="4416651"/>
        </a:xfrm>
        <a:prstGeom prst="circularArrow">
          <a:avLst>
            <a:gd name="adj1" fmla="val 4668"/>
            <a:gd name="adj2" fmla="val 272909"/>
            <a:gd name="adj3" fmla="val 14319562"/>
            <a:gd name="adj4" fmla="val 17096823"/>
            <a:gd name="adj5" fmla="val 4847"/>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C8EA17E-BAA0-7647-837B-E1911A5783F0}">
      <dsp:nvSpPr>
        <dsp:cNvPr id="0" name=""/>
        <dsp:cNvSpPr/>
      </dsp:nvSpPr>
      <dsp:spPr>
        <a:xfrm>
          <a:off x="2325650" y="280774"/>
          <a:ext cx="1652397" cy="85943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rgbClr val="0000FF"/>
              </a:solidFill>
            </a:rPr>
            <a:t>.VHDL</a:t>
          </a:r>
          <a:endParaRPr lang="en-US" sz="1900" kern="1200" dirty="0">
            <a:solidFill>
              <a:srgbClr val="0000FF"/>
            </a:solidFill>
          </a:endParaRPr>
        </a:p>
      </dsp:txBody>
      <dsp:txXfrm>
        <a:off x="2367604" y="322728"/>
        <a:ext cx="1568489" cy="775527"/>
      </dsp:txXfrm>
    </dsp:sp>
    <dsp:sp modelId="{A6D10794-0DFA-254E-AC64-01A7D1D852A2}">
      <dsp:nvSpPr>
        <dsp:cNvPr id="0" name=""/>
        <dsp:cNvSpPr/>
      </dsp:nvSpPr>
      <dsp:spPr>
        <a:xfrm>
          <a:off x="3510347" y="2059799"/>
          <a:ext cx="2271951" cy="57550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rgbClr val="0000FF"/>
              </a:solidFill>
            </a:rPr>
            <a:t>.bin (FPGA image)</a:t>
          </a:r>
          <a:endParaRPr lang="en-US" sz="1900" kern="1200" dirty="0">
            <a:solidFill>
              <a:srgbClr val="0000FF"/>
            </a:solidFill>
          </a:endParaRPr>
        </a:p>
      </dsp:txBody>
      <dsp:txXfrm>
        <a:off x="3538441" y="2087893"/>
        <a:ext cx="2215763" cy="519313"/>
      </dsp:txXfrm>
    </dsp:sp>
    <dsp:sp modelId="{09A86941-5ECE-F24D-A76D-258BF8C0EBE2}">
      <dsp:nvSpPr>
        <dsp:cNvPr id="0" name=""/>
        <dsp:cNvSpPr/>
      </dsp:nvSpPr>
      <dsp:spPr>
        <a:xfrm>
          <a:off x="2209808" y="3707915"/>
          <a:ext cx="2028760" cy="87332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rgbClr val="0000FF"/>
              </a:solidFill>
            </a:rPr>
            <a:t>.</a:t>
          </a:r>
          <a:r>
            <a:rPr lang="en-US" sz="1900" kern="1200" dirty="0" err="1" smtClean="0">
              <a:solidFill>
                <a:srgbClr val="0000FF"/>
              </a:solidFill>
            </a:rPr>
            <a:t>evio</a:t>
          </a:r>
          <a:endParaRPr lang="en-US" sz="1900" kern="1200" dirty="0">
            <a:solidFill>
              <a:srgbClr val="0000FF"/>
            </a:solidFill>
          </a:endParaRPr>
        </a:p>
      </dsp:txBody>
      <dsp:txXfrm>
        <a:off x="2252440" y="3750547"/>
        <a:ext cx="1943496" cy="788057"/>
      </dsp:txXfrm>
    </dsp:sp>
    <dsp:sp modelId="{C511866B-5BB3-B64B-86FC-FC93359C9E36}">
      <dsp:nvSpPr>
        <dsp:cNvPr id="0" name=""/>
        <dsp:cNvSpPr/>
      </dsp:nvSpPr>
      <dsp:spPr>
        <a:xfrm>
          <a:off x="400389" y="2024915"/>
          <a:ext cx="2030422" cy="524463"/>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rgbClr val="0000FF"/>
              </a:solidFill>
            </a:rPr>
            <a:t>Trigger C++</a:t>
          </a:r>
          <a:endParaRPr lang="en-US" sz="1900" kern="1200" dirty="0">
            <a:solidFill>
              <a:srgbClr val="0000FF"/>
            </a:solidFill>
          </a:endParaRPr>
        </a:p>
      </dsp:txBody>
      <dsp:txXfrm>
        <a:off x="425991" y="2050517"/>
        <a:ext cx="1979218" cy="4732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902CA-359E-314D-83E3-57B5BEC75441}">
      <dsp:nvSpPr>
        <dsp:cNvPr id="0" name=""/>
        <dsp:cNvSpPr/>
      </dsp:nvSpPr>
      <dsp:spPr>
        <a:xfrm>
          <a:off x="5357" y="1348906"/>
          <a:ext cx="1601390" cy="136618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FF"/>
              </a:solidFill>
            </a:rPr>
            <a:t>GEMC</a:t>
          </a:r>
        </a:p>
        <a:p>
          <a:pPr lvl="0" algn="ctr" defTabSz="711200">
            <a:lnSpc>
              <a:spcPct val="90000"/>
            </a:lnSpc>
            <a:spcBef>
              <a:spcPct val="0"/>
            </a:spcBef>
            <a:spcAft>
              <a:spcPct val="35000"/>
            </a:spcAft>
          </a:pPr>
          <a:r>
            <a:rPr lang="en-US" sz="1600" kern="1200" dirty="0" smtClean="0">
              <a:solidFill>
                <a:srgbClr val="0000FF"/>
              </a:solidFill>
            </a:rPr>
            <a:t>Or</a:t>
          </a:r>
        </a:p>
        <a:p>
          <a:pPr lvl="0" algn="ctr" defTabSz="711200">
            <a:lnSpc>
              <a:spcPct val="90000"/>
            </a:lnSpc>
            <a:spcBef>
              <a:spcPct val="0"/>
            </a:spcBef>
            <a:spcAft>
              <a:spcPct val="35000"/>
            </a:spcAft>
          </a:pPr>
          <a:r>
            <a:rPr lang="en-US" sz="1600" kern="1200" dirty="0" smtClean="0">
              <a:solidFill>
                <a:srgbClr val="0000FF"/>
              </a:solidFill>
            </a:rPr>
            <a:t>DAQ</a:t>
          </a:r>
        </a:p>
        <a:p>
          <a:pPr lvl="0" algn="ctr" defTabSz="711200">
            <a:lnSpc>
              <a:spcPct val="90000"/>
            </a:lnSpc>
            <a:spcBef>
              <a:spcPct val="0"/>
            </a:spcBef>
            <a:spcAft>
              <a:spcPct val="35000"/>
            </a:spcAft>
          </a:pPr>
          <a:r>
            <a:rPr lang="en-US" sz="1600" kern="1200" dirty="0" smtClean="0">
              <a:solidFill>
                <a:srgbClr val="0000FF"/>
              </a:solidFill>
            </a:rPr>
            <a:t>(.</a:t>
          </a:r>
          <a:r>
            <a:rPr lang="en-US" sz="1600" kern="1200" dirty="0" err="1" smtClean="0">
              <a:solidFill>
                <a:srgbClr val="0000FF"/>
              </a:solidFill>
            </a:rPr>
            <a:t>evio</a:t>
          </a:r>
          <a:r>
            <a:rPr lang="en-US" sz="1600" kern="1200" dirty="0" smtClean="0">
              <a:solidFill>
                <a:srgbClr val="0000FF"/>
              </a:solidFill>
            </a:rPr>
            <a:t>)</a:t>
          </a:r>
          <a:endParaRPr lang="en-US" sz="1600" kern="1200" dirty="0">
            <a:solidFill>
              <a:srgbClr val="0000FF"/>
            </a:solidFill>
          </a:endParaRPr>
        </a:p>
      </dsp:txBody>
      <dsp:txXfrm>
        <a:off x="45371" y="1388920"/>
        <a:ext cx="1521362" cy="1286158"/>
      </dsp:txXfrm>
    </dsp:sp>
    <dsp:sp modelId="{90238FEA-A6A8-1C45-A7A9-E060594D50F5}">
      <dsp:nvSpPr>
        <dsp:cNvPr id="0" name=""/>
        <dsp:cNvSpPr/>
      </dsp:nvSpPr>
      <dsp:spPr>
        <a:xfrm>
          <a:off x="1766887" y="1833427"/>
          <a:ext cx="339494" cy="39714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766887" y="1912856"/>
        <a:ext cx="237646" cy="238286"/>
      </dsp:txXfrm>
    </dsp:sp>
    <dsp:sp modelId="{1671C111-2B0D-BC41-81DB-A65803FEAA3A}">
      <dsp:nvSpPr>
        <dsp:cNvPr id="0" name=""/>
        <dsp:cNvSpPr/>
      </dsp:nvSpPr>
      <dsp:spPr>
        <a:xfrm>
          <a:off x="2247304" y="1348906"/>
          <a:ext cx="1601390" cy="136618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FF"/>
              </a:solidFill>
            </a:rPr>
            <a:t>Trigger C++</a:t>
          </a:r>
        </a:p>
        <a:p>
          <a:pPr lvl="0" algn="ctr" defTabSz="711200">
            <a:lnSpc>
              <a:spcPct val="90000"/>
            </a:lnSpc>
            <a:spcBef>
              <a:spcPct val="0"/>
            </a:spcBef>
            <a:spcAft>
              <a:spcPct val="35000"/>
            </a:spcAft>
          </a:pPr>
          <a:r>
            <a:rPr lang="en-US" sz="1600" kern="1200" dirty="0" smtClean="0">
              <a:solidFill>
                <a:srgbClr val="0000FF"/>
              </a:solidFill>
            </a:rPr>
            <a:t>(.</a:t>
          </a:r>
          <a:r>
            <a:rPr lang="en-US" sz="1600" kern="1200" dirty="0" err="1" smtClean="0">
              <a:solidFill>
                <a:srgbClr val="0000FF"/>
              </a:solidFill>
            </a:rPr>
            <a:t>evio</a:t>
          </a:r>
          <a:r>
            <a:rPr lang="en-US" sz="1600" kern="1200" dirty="0" smtClean="0">
              <a:solidFill>
                <a:srgbClr val="0000FF"/>
              </a:solidFill>
            </a:rPr>
            <a:t>)</a:t>
          </a:r>
          <a:endParaRPr lang="en-US" sz="1600" kern="1200" dirty="0">
            <a:solidFill>
              <a:srgbClr val="0000FF"/>
            </a:solidFill>
          </a:endParaRPr>
        </a:p>
      </dsp:txBody>
      <dsp:txXfrm>
        <a:off x="2287318" y="1388920"/>
        <a:ext cx="1521362" cy="1286158"/>
      </dsp:txXfrm>
    </dsp:sp>
    <dsp:sp modelId="{EADD57E3-EB9D-B547-B96E-04D52F3E2764}">
      <dsp:nvSpPr>
        <dsp:cNvPr id="0" name=""/>
        <dsp:cNvSpPr/>
      </dsp:nvSpPr>
      <dsp:spPr>
        <a:xfrm>
          <a:off x="4008834" y="1833427"/>
          <a:ext cx="339494" cy="39714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008834" y="1912856"/>
        <a:ext cx="237646" cy="238286"/>
      </dsp:txXfrm>
    </dsp:sp>
    <dsp:sp modelId="{EED88D72-4574-1A41-814D-06A1CA1F98BD}">
      <dsp:nvSpPr>
        <dsp:cNvPr id="0" name=""/>
        <dsp:cNvSpPr/>
      </dsp:nvSpPr>
      <dsp:spPr>
        <a:xfrm>
          <a:off x="4489251" y="1348906"/>
          <a:ext cx="1601390" cy="1366186"/>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FF"/>
              </a:solidFill>
            </a:rPr>
            <a:t>CLARA Offline Reconstruction</a:t>
          </a:r>
          <a:endParaRPr lang="en-US" sz="1600" kern="1200" dirty="0">
            <a:solidFill>
              <a:srgbClr val="0000FF"/>
            </a:solidFill>
          </a:endParaRPr>
        </a:p>
      </dsp:txBody>
      <dsp:txXfrm>
        <a:off x="4529265" y="1388920"/>
        <a:ext cx="1521362" cy="128615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1D3E6D8-1B75-B74A-BFB5-829137D7B5C1}" type="datetimeFigureOut">
              <a:rPr lang="en-US"/>
              <a:pPr>
                <a:defRPr/>
              </a:pPr>
              <a:t>10/3/17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BB9219E-CA87-864D-802F-A1F11F71AE80}" type="slidenum">
              <a:rPr lang="en-US"/>
              <a:pPr>
                <a:defRPr/>
              </a:pPr>
              <a:t>‹#›</a:t>
            </a:fld>
            <a:endParaRPr lang="en-US"/>
          </a:p>
        </p:txBody>
      </p:sp>
    </p:spTree>
    <p:extLst>
      <p:ext uri="{BB962C8B-B14F-4D97-AF65-F5344CB8AC3E}">
        <p14:creationId xmlns:p14="http://schemas.microsoft.com/office/powerpoint/2010/main" val="4947696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348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8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348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CEB699C9-51F8-9346-83BA-5833C7A3D0A8}" type="slidenum">
              <a:rPr lang="en-US"/>
              <a:pPr>
                <a:defRPr/>
              </a:pPr>
              <a:t>‹#›</a:t>
            </a:fld>
            <a:endParaRPr lang="en-US"/>
          </a:p>
        </p:txBody>
      </p:sp>
    </p:spTree>
    <p:extLst>
      <p:ext uri="{BB962C8B-B14F-4D97-AF65-F5344CB8AC3E}">
        <p14:creationId xmlns:p14="http://schemas.microsoft.com/office/powerpoint/2010/main" val="407653903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B699C9-51F8-9346-83BA-5833C7A3D0A8}" type="slidenum">
              <a:rPr lang="en-US" smtClean="0"/>
              <a:pPr>
                <a:defRPr/>
              </a:pPr>
              <a:t>4</a:t>
            </a:fld>
            <a:endParaRPr lang="en-US"/>
          </a:p>
        </p:txBody>
      </p:sp>
    </p:spTree>
    <p:extLst>
      <p:ext uri="{BB962C8B-B14F-4D97-AF65-F5344CB8AC3E}">
        <p14:creationId xmlns:p14="http://schemas.microsoft.com/office/powerpoint/2010/main" val="2291013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Experienced</a:t>
            </a:r>
            <a:r>
              <a:rPr lang="en-US" baseline="0" dirty="0" smtClean="0"/>
              <a:t> delays in trigger development, now back on track</a:t>
            </a:r>
            <a:endParaRPr lang="en-US" dirty="0"/>
          </a:p>
        </p:txBody>
      </p:sp>
      <p:sp>
        <p:nvSpPr>
          <p:cNvPr id="4" name="Slide Number Placeholder 3"/>
          <p:cNvSpPr>
            <a:spLocks noGrp="1"/>
          </p:cNvSpPr>
          <p:nvPr>
            <p:ph type="sldNum" sz="quarter" idx="10"/>
          </p:nvPr>
        </p:nvSpPr>
        <p:spPr/>
        <p:txBody>
          <a:bodyPr/>
          <a:lstStyle/>
          <a:p>
            <a:pPr>
              <a:defRPr/>
            </a:pPr>
            <a:fld id="{CEB699C9-51F8-9346-83BA-5833C7A3D0A8}" type="slidenum">
              <a:rPr lang="en-US" smtClean="0"/>
              <a:pPr>
                <a:defRPr/>
              </a:pPr>
              <a:t>7</a:t>
            </a:fld>
            <a:endParaRPr lang="en-US"/>
          </a:p>
        </p:txBody>
      </p:sp>
    </p:spTree>
    <p:extLst>
      <p:ext uri="{BB962C8B-B14F-4D97-AF65-F5344CB8AC3E}">
        <p14:creationId xmlns:p14="http://schemas.microsoft.com/office/powerpoint/2010/main" val="2211307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63C07BC-0522-7244-87B6-1D53B613DAB9}" type="slidenum">
              <a:rPr lang="en-US" sz="1200"/>
              <a:pPr/>
              <a:t>8</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ea typeface="ＭＳ Ｐゴシック" charset="0"/>
                <a:cs typeface="ＭＳ Ｐゴシック" charset="0"/>
              </a:rPr>
              <a:t>HTCC – not “central” detector</a:t>
            </a:r>
            <a:endParaRPr lang="en-US" dirty="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Experienced</a:t>
            </a:r>
            <a:r>
              <a:rPr lang="en-US" baseline="0" dirty="0" smtClean="0"/>
              <a:t> delays in trigger development, now back on track</a:t>
            </a:r>
            <a:endParaRPr lang="en-US" dirty="0"/>
          </a:p>
        </p:txBody>
      </p:sp>
      <p:sp>
        <p:nvSpPr>
          <p:cNvPr id="4" name="Slide Number Placeholder 3"/>
          <p:cNvSpPr>
            <a:spLocks noGrp="1"/>
          </p:cNvSpPr>
          <p:nvPr>
            <p:ph type="sldNum" sz="quarter" idx="10"/>
          </p:nvPr>
        </p:nvSpPr>
        <p:spPr/>
        <p:txBody>
          <a:bodyPr/>
          <a:lstStyle/>
          <a:p>
            <a:pPr>
              <a:defRPr/>
            </a:pPr>
            <a:fld id="{CEB699C9-51F8-9346-83BA-5833C7A3D0A8}" type="slidenum">
              <a:rPr lang="en-US" smtClean="0"/>
              <a:pPr>
                <a:defRPr/>
              </a:pPr>
              <a:t>12</a:t>
            </a:fld>
            <a:endParaRPr lang="en-US"/>
          </a:p>
        </p:txBody>
      </p:sp>
    </p:spTree>
    <p:extLst>
      <p:ext uri="{BB962C8B-B14F-4D97-AF65-F5344CB8AC3E}">
        <p14:creationId xmlns:p14="http://schemas.microsoft.com/office/powerpoint/2010/main" val="2211307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Experienced</a:t>
            </a:r>
            <a:r>
              <a:rPr lang="en-US" baseline="0" dirty="0" smtClean="0"/>
              <a:t> delays in trigger development, now back on track</a:t>
            </a:r>
            <a:endParaRPr lang="en-US" dirty="0"/>
          </a:p>
        </p:txBody>
      </p:sp>
      <p:sp>
        <p:nvSpPr>
          <p:cNvPr id="4" name="Slide Number Placeholder 3"/>
          <p:cNvSpPr>
            <a:spLocks noGrp="1"/>
          </p:cNvSpPr>
          <p:nvPr>
            <p:ph type="sldNum" sz="quarter" idx="10"/>
          </p:nvPr>
        </p:nvSpPr>
        <p:spPr/>
        <p:txBody>
          <a:bodyPr/>
          <a:lstStyle/>
          <a:p>
            <a:pPr>
              <a:defRPr/>
            </a:pPr>
            <a:fld id="{CEB699C9-51F8-9346-83BA-5833C7A3D0A8}" type="slidenum">
              <a:rPr lang="en-US" smtClean="0"/>
              <a:pPr>
                <a:defRPr/>
              </a:pPr>
              <a:t>13</a:t>
            </a:fld>
            <a:endParaRPr lang="en-US"/>
          </a:p>
        </p:txBody>
      </p:sp>
    </p:spTree>
    <p:extLst>
      <p:ext uri="{BB962C8B-B14F-4D97-AF65-F5344CB8AC3E}">
        <p14:creationId xmlns:p14="http://schemas.microsoft.com/office/powerpoint/2010/main" val="2211307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CalCom Review</a:t>
            </a:r>
          </a:p>
        </p:txBody>
      </p:sp>
      <p:sp>
        <p:nvSpPr>
          <p:cNvPr id="6" name="Rectangle 6"/>
          <p:cNvSpPr>
            <a:spLocks noGrp="1" noChangeArrowheads="1"/>
          </p:cNvSpPr>
          <p:nvPr>
            <p:ph type="sldNum" sz="quarter" idx="12"/>
          </p:nvPr>
        </p:nvSpPr>
        <p:spPr>
          <a:ln/>
        </p:spPr>
        <p:txBody>
          <a:bodyPr/>
          <a:lstStyle>
            <a:lvl1pPr>
              <a:defRPr/>
            </a:lvl1pPr>
          </a:lstStyle>
          <a:p>
            <a:pPr>
              <a:defRPr/>
            </a:pPr>
            <a:fld id="{615CB2AC-135F-2945-88D3-904F282F3E70}" type="slidenum">
              <a:rPr lang="en-US"/>
              <a:pPr>
                <a:defRPr/>
              </a:pPr>
              <a:t>‹#›</a:t>
            </a:fld>
            <a:endParaRPr lang="en-US"/>
          </a:p>
        </p:txBody>
      </p:sp>
    </p:spTree>
    <p:extLst>
      <p:ext uri="{BB962C8B-B14F-4D97-AF65-F5344CB8AC3E}">
        <p14:creationId xmlns:p14="http://schemas.microsoft.com/office/powerpoint/2010/main" val="167656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CalCom Review</a:t>
            </a:r>
          </a:p>
        </p:txBody>
      </p:sp>
      <p:sp>
        <p:nvSpPr>
          <p:cNvPr id="6" name="Rectangle 6"/>
          <p:cNvSpPr>
            <a:spLocks noGrp="1" noChangeArrowheads="1"/>
          </p:cNvSpPr>
          <p:nvPr>
            <p:ph type="sldNum" sz="quarter" idx="12"/>
          </p:nvPr>
        </p:nvSpPr>
        <p:spPr>
          <a:ln/>
        </p:spPr>
        <p:txBody>
          <a:bodyPr/>
          <a:lstStyle>
            <a:lvl1pPr>
              <a:defRPr/>
            </a:lvl1pPr>
          </a:lstStyle>
          <a:p>
            <a:pPr>
              <a:defRPr/>
            </a:pPr>
            <a:fld id="{D83364AA-CA55-CE45-8024-2B5726CE5B03}" type="slidenum">
              <a:rPr lang="en-US"/>
              <a:pPr>
                <a:defRPr/>
              </a:pPr>
              <a:t>‹#›</a:t>
            </a:fld>
            <a:endParaRPr lang="en-US"/>
          </a:p>
        </p:txBody>
      </p:sp>
    </p:spTree>
    <p:extLst>
      <p:ext uri="{BB962C8B-B14F-4D97-AF65-F5344CB8AC3E}">
        <p14:creationId xmlns:p14="http://schemas.microsoft.com/office/powerpoint/2010/main" val="3654196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CalCom Review</a:t>
            </a:r>
          </a:p>
        </p:txBody>
      </p:sp>
      <p:sp>
        <p:nvSpPr>
          <p:cNvPr id="6" name="Rectangle 6"/>
          <p:cNvSpPr>
            <a:spLocks noGrp="1" noChangeArrowheads="1"/>
          </p:cNvSpPr>
          <p:nvPr>
            <p:ph type="sldNum" sz="quarter" idx="12"/>
          </p:nvPr>
        </p:nvSpPr>
        <p:spPr>
          <a:ln/>
        </p:spPr>
        <p:txBody>
          <a:bodyPr/>
          <a:lstStyle>
            <a:lvl1pPr>
              <a:defRPr/>
            </a:lvl1pPr>
          </a:lstStyle>
          <a:p>
            <a:pPr>
              <a:defRPr/>
            </a:pPr>
            <a:fld id="{091A871E-96EC-E24F-ADC7-AD3E6B1ACE66}" type="slidenum">
              <a:rPr lang="en-US"/>
              <a:pPr>
                <a:defRPr/>
              </a:pPr>
              <a:t>‹#›</a:t>
            </a:fld>
            <a:endParaRPr lang="en-US"/>
          </a:p>
        </p:txBody>
      </p:sp>
    </p:spTree>
    <p:extLst>
      <p:ext uri="{BB962C8B-B14F-4D97-AF65-F5344CB8AC3E}">
        <p14:creationId xmlns:p14="http://schemas.microsoft.com/office/powerpoint/2010/main" val="623506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CalCom Review</a:t>
            </a:r>
          </a:p>
        </p:txBody>
      </p:sp>
      <p:sp>
        <p:nvSpPr>
          <p:cNvPr id="6" name="Rectangle 6"/>
          <p:cNvSpPr>
            <a:spLocks noGrp="1" noChangeArrowheads="1"/>
          </p:cNvSpPr>
          <p:nvPr>
            <p:ph type="sldNum" sz="quarter" idx="12"/>
          </p:nvPr>
        </p:nvSpPr>
        <p:spPr>
          <a:ln/>
        </p:spPr>
        <p:txBody>
          <a:bodyPr/>
          <a:lstStyle>
            <a:lvl1pPr>
              <a:defRPr/>
            </a:lvl1pPr>
          </a:lstStyle>
          <a:p>
            <a:pPr>
              <a:defRPr/>
            </a:pPr>
            <a:fld id="{D9750F3D-AB66-C24B-8F72-5799B9552713}" type="slidenum">
              <a:rPr lang="en-US"/>
              <a:pPr>
                <a:defRPr/>
              </a:pPr>
              <a:t>‹#›</a:t>
            </a:fld>
            <a:endParaRPr lang="en-US"/>
          </a:p>
        </p:txBody>
      </p:sp>
    </p:spTree>
    <p:extLst>
      <p:ext uri="{BB962C8B-B14F-4D97-AF65-F5344CB8AC3E}">
        <p14:creationId xmlns:p14="http://schemas.microsoft.com/office/powerpoint/2010/main" val="155308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CalCom Review</a:t>
            </a:r>
          </a:p>
        </p:txBody>
      </p:sp>
      <p:sp>
        <p:nvSpPr>
          <p:cNvPr id="6" name="Rectangle 6"/>
          <p:cNvSpPr>
            <a:spLocks noGrp="1" noChangeArrowheads="1"/>
          </p:cNvSpPr>
          <p:nvPr>
            <p:ph type="sldNum" sz="quarter" idx="12"/>
          </p:nvPr>
        </p:nvSpPr>
        <p:spPr>
          <a:ln/>
        </p:spPr>
        <p:txBody>
          <a:bodyPr/>
          <a:lstStyle>
            <a:lvl1pPr>
              <a:defRPr/>
            </a:lvl1pPr>
          </a:lstStyle>
          <a:p>
            <a:pPr>
              <a:defRPr/>
            </a:pPr>
            <a:fld id="{65C44FAA-5861-B74E-BC9C-158494A7D4F1}" type="slidenum">
              <a:rPr lang="en-US"/>
              <a:pPr>
                <a:defRPr/>
              </a:pPr>
              <a:t>‹#›</a:t>
            </a:fld>
            <a:endParaRPr lang="en-US"/>
          </a:p>
        </p:txBody>
      </p:sp>
    </p:spTree>
    <p:extLst>
      <p:ext uri="{BB962C8B-B14F-4D97-AF65-F5344CB8AC3E}">
        <p14:creationId xmlns:p14="http://schemas.microsoft.com/office/powerpoint/2010/main" val="4284377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CalCom Review</a:t>
            </a:r>
          </a:p>
        </p:txBody>
      </p:sp>
      <p:sp>
        <p:nvSpPr>
          <p:cNvPr id="7" name="Rectangle 6"/>
          <p:cNvSpPr>
            <a:spLocks noGrp="1" noChangeArrowheads="1"/>
          </p:cNvSpPr>
          <p:nvPr>
            <p:ph type="sldNum" sz="quarter" idx="12"/>
          </p:nvPr>
        </p:nvSpPr>
        <p:spPr>
          <a:ln/>
        </p:spPr>
        <p:txBody>
          <a:bodyPr/>
          <a:lstStyle>
            <a:lvl1pPr>
              <a:defRPr/>
            </a:lvl1pPr>
          </a:lstStyle>
          <a:p>
            <a:pPr>
              <a:defRPr/>
            </a:pPr>
            <a:fld id="{3E19E69C-C908-E94F-8DE2-0D4343A52809}" type="slidenum">
              <a:rPr lang="en-US"/>
              <a:pPr>
                <a:defRPr/>
              </a:pPr>
              <a:t>‹#›</a:t>
            </a:fld>
            <a:endParaRPr lang="en-US"/>
          </a:p>
        </p:txBody>
      </p:sp>
    </p:spTree>
    <p:extLst>
      <p:ext uri="{BB962C8B-B14F-4D97-AF65-F5344CB8AC3E}">
        <p14:creationId xmlns:p14="http://schemas.microsoft.com/office/powerpoint/2010/main" val="542512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CalCom Review</a:t>
            </a:r>
          </a:p>
        </p:txBody>
      </p:sp>
      <p:sp>
        <p:nvSpPr>
          <p:cNvPr id="9" name="Rectangle 6"/>
          <p:cNvSpPr>
            <a:spLocks noGrp="1" noChangeArrowheads="1"/>
          </p:cNvSpPr>
          <p:nvPr>
            <p:ph type="sldNum" sz="quarter" idx="12"/>
          </p:nvPr>
        </p:nvSpPr>
        <p:spPr>
          <a:ln/>
        </p:spPr>
        <p:txBody>
          <a:bodyPr/>
          <a:lstStyle>
            <a:lvl1pPr>
              <a:defRPr/>
            </a:lvl1pPr>
          </a:lstStyle>
          <a:p>
            <a:pPr>
              <a:defRPr/>
            </a:pPr>
            <a:fld id="{08CC9BC4-B1DC-574A-8DB2-54CB7DDE5DCE}" type="slidenum">
              <a:rPr lang="en-US"/>
              <a:pPr>
                <a:defRPr/>
              </a:pPr>
              <a:t>‹#›</a:t>
            </a:fld>
            <a:endParaRPr lang="en-US"/>
          </a:p>
        </p:txBody>
      </p:sp>
    </p:spTree>
    <p:extLst>
      <p:ext uri="{BB962C8B-B14F-4D97-AF65-F5344CB8AC3E}">
        <p14:creationId xmlns:p14="http://schemas.microsoft.com/office/powerpoint/2010/main" val="11752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CalCom Review</a:t>
            </a:r>
          </a:p>
        </p:txBody>
      </p:sp>
      <p:sp>
        <p:nvSpPr>
          <p:cNvPr id="5" name="Rectangle 6"/>
          <p:cNvSpPr>
            <a:spLocks noGrp="1" noChangeArrowheads="1"/>
          </p:cNvSpPr>
          <p:nvPr>
            <p:ph type="sldNum" sz="quarter" idx="12"/>
          </p:nvPr>
        </p:nvSpPr>
        <p:spPr>
          <a:ln/>
        </p:spPr>
        <p:txBody>
          <a:bodyPr/>
          <a:lstStyle>
            <a:lvl1pPr>
              <a:defRPr/>
            </a:lvl1pPr>
          </a:lstStyle>
          <a:p>
            <a:pPr>
              <a:defRPr/>
            </a:pPr>
            <a:fld id="{0C0B7B01-3A4E-7842-86F4-018EFD8D5348}" type="slidenum">
              <a:rPr lang="en-US"/>
              <a:pPr>
                <a:defRPr/>
              </a:pPr>
              <a:t>‹#›</a:t>
            </a:fld>
            <a:endParaRPr lang="en-US"/>
          </a:p>
        </p:txBody>
      </p:sp>
    </p:spTree>
    <p:extLst>
      <p:ext uri="{BB962C8B-B14F-4D97-AF65-F5344CB8AC3E}">
        <p14:creationId xmlns:p14="http://schemas.microsoft.com/office/powerpoint/2010/main" val="2269777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CalCom Review</a:t>
            </a:r>
          </a:p>
        </p:txBody>
      </p:sp>
      <p:sp>
        <p:nvSpPr>
          <p:cNvPr id="4" name="Rectangle 6"/>
          <p:cNvSpPr>
            <a:spLocks noGrp="1" noChangeArrowheads="1"/>
          </p:cNvSpPr>
          <p:nvPr>
            <p:ph type="sldNum" sz="quarter" idx="12"/>
          </p:nvPr>
        </p:nvSpPr>
        <p:spPr>
          <a:ln/>
        </p:spPr>
        <p:txBody>
          <a:bodyPr/>
          <a:lstStyle>
            <a:lvl1pPr>
              <a:defRPr/>
            </a:lvl1pPr>
          </a:lstStyle>
          <a:p>
            <a:pPr>
              <a:defRPr/>
            </a:pPr>
            <a:fld id="{9A210C3A-EEB5-8C44-BB2E-7B0C9055FE07}" type="slidenum">
              <a:rPr lang="en-US"/>
              <a:pPr>
                <a:defRPr/>
              </a:pPr>
              <a:t>‹#›</a:t>
            </a:fld>
            <a:endParaRPr lang="en-US"/>
          </a:p>
        </p:txBody>
      </p:sp>
    </p:spTree>
    <p:extLst>
      <p:ext uri="{BB962C8B-B14F-4D97-AF65-F5344CB8AC3E}">
        <p14:creationId xmlns:p14="http://schemas.microsoft.com/office/powerpoint/2010/main" val="152896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CalCom Review</a:t>
            </a:r>
          </a:p>
        </p:txBody>
      </p:sp>
      <p:sp>
        <p:nvSpPr>
          <p:cNvPr id="7" name="Rectangle 6"/>
          <p:cNvSpPr>
            <a:spLocks noGrp="1" noChangeArrowheads="1"/>
          </p:cNvSpPr>
          <p:nvPr>
            <p:ph type="sldNum" sz="quarter" idx="12"/>
          </p:nvPr>
        </p:nvSpPr>
        <p:spPr>
          <a:ln/>
        </p:spPr>
        <p:txBody>
          <a:bodyPr/>
          <a:lstStyle>
            <a:lvl1pPr>
              <a:defRPr/>
            </a:lvl1pPr>
          </a:lstStyle>
          <a:p>
            <a:pPr>
              <a:defRPr/>
            </a:pPr>
            <a:fld id="{3B397EF5-2146-DC45-AC1B-D5D62F464950}" type="slidenum">
              <a:rPr lang="en-US"/>
              <a:pPr>
                <a:defRPr/>
              </a:pPr>
              <a:t>‹#›</a:t>
            </a:fld>
            <a:endParaRPr lang="en-US"/>
          </a:p>
        </p:txBody>
      </p:sp>
    </p:spTree>
    <p:extLst>
      <p:ext uri="{BB962C8B-B14F-4D97-AF65-F5344CB8AC3E}">
        <p14:creationId xmlns:p14="http://schemas.microsoft.com/office/powerpoint/2010/main" val="1437872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CalCom Review</a:t>
            </a:r>
          </a:p>
        </p:txBody>
      </p:sp>
      <p:sp>
        <p:nvSpPr>
          <p:cNvPr id="7" name="Rectangle 6"/>
          <p:cNvSpPr>
            <a:spLocks noGrp="1" noChangeArrowheads="1"/>
          </p:cNvSpPr>
          <p:nvPr>
            <p:ph type="sldNum" sz="quarter" idx="12"/>
          </p:nvPr>
        </p:nvSpPr>
        <p:spPr>
          <a:ln/>
        </p:spPr>
        <p:txBody>
          <a:bodyPr/>
          <a:lstStyle>
            <a:lvl1pPr>
              <a:defRPr/>
            </a:lvl1pPr>
          </a:lstStyle>
          <a:p>
            <a:pPr>
              <a:defRPr/>
            </a:pPr>
            <a:fld id="{A0C96A30-A1D4-3749-903B-80B12E4E96C8}" type="slidenum">
              <a:rPr lang="en-US"/>
              <a:pPr>
                <a:defRPr/>
              </a:pPr>
              <a:t>‹#›</a:t>
            </a:fld>
            <a:endParaRPr lang="en-US"/>
          </a:p>
        </p:txBody>
      </p:sp>
    </p:spTree>
    <p:extLst>
      <p:ext uri="{BB962C8B-B14F-4D97-AF65-F5344CB8AC3E}">
        <p14:creationId xmlns:p14="http://schemas.microsoft.com/office/powerpoint/2010/main" val="11941659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r>
              <a:rPr lang="en-US"/>
              <a:t>CalCom Review</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27BC0F8C-2A13-4E4B-B9E0-30A90F78C9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609600" y="1295400"/>
            <a:ext cx="7772400" cy="1143000"/>
          </a:xfrm>
        </p:spPr>
        <p:txBody>
          <a:bodyPr/>
          <a:lstStyle/>
          <a:p>
            <a:pPr eaLnBrk="1" hangingPunct="1"/>
            <a:r>
              <a:rPr lang="en-US" sz="2400" dirty="0">
                <a:solidFill>
                  <a:srgbClr val="0000FF"/>
                </a:solidFill>
                <a:latin typeface="Arial" charset="0"/>
                <a:ea typeface="ＭＳ Ｐゴシック" charset="0"/>
                <a:cs typeface="ＭＳ Ｐゴシック" charset="0"/>
              </a:rPr>
              <a:t>CLAS12 </a:t>
            </a:r>
            <a:r>
              <a:rPr lang="en-US" sz="2400" dirty="0" smtClean="0">
                <a:solidFill>
                  <a:srgbClr val="0000FF"/>
                </a:solidFill>
                <a:latin typeface="Arial" charset="0"/>
                <a:ea typeface="ＭＳ Ｐゴシック" charset="0"/>
                <a:cs typeface="ＭＳ Ｐゴシック" charset="0"/>
              </a:rPr>
              <a:t>DAQ</a:t>
            </a:r>
            <a:r>
              <a:rPr lang="en-US" sz="2400" dirty="0">
                <a:solidFill>
                  <a:srgbClr val="0000FF"/>
                </a:solidFill>
                <a:latin typeface="Arial" charset="0"/>
                <a:ea typeface="ＭＳ Ｐゴシック" charset="0"/>
                <a:cs typeface="ＭＳ Ｐゴシック" charset="0"/>
              </a:rPr>
              <a:t> &amp;</a:t>
            </a:r>
            <a:r>
              <a:rPr lang="en-US" sz="2400" dirty="0" smtClean="0">
                <a:solidFill>
                  <a:srgbClr val="0000FF"/>
                </a:solidFill>
                <a:latin typeface="Arial" charset="0"/>
                <a:ea typeface="ＭＳ Ｐゴシック" charset="0"/>
                <a:cs typeface="ＭＳ Ｐゴシック" charset="0"/>
              </a:rPr>
              <a:t> Trigger Status and Timeline</a:t>
            </a:r>
            <a:endParaRPr lang="en-US" sz="2400" dirty="0">
              <a:solidFill>
                <a:srgbClr val="0000FF"/>
              </a:solidFill>
              <a:latin typeface="Arial" charset="0"/>
              <a:ea typeface="ＭＳ Ｐゴシック" charset="0"/>
              <a:cs typeface="ＭＳ Ｐゴシック" charset="0"/>
            </a:endParaRPr>
          </a:p>
        </p:txBody>
      </p:sp>
      <p:sp>
        <p:nvSpPr>
          <p:cNvPr id="15362" name="Subtitle 2"/>
          <p:cNvSpPr>
            <a:spLocks noGrp="1"/>
          </p:cNvSpPr>
          <p:nvPr>
            <p:ph type="subTitle" idx="1"/>
          </p:nvPr>
        </p:nvSpPr>
        <p:spPr>
          <a:xfrm>
            <a:off x="1371600" y="3657600"/>
            <a:ext cx="6400800" cy="1219200"/>
          </a:xfrm>
        </p:spPr>
        <p:txBody>
          <a:bodyPr/>
          <a:lstStyle/>
          <a:p>
            <a:pPr eaLnBrk="1" hangingPunct="1"/>
            <a:r>
              <a:rPr lang="en-US" sz="2400" dirty="0">
                <a:solidFill>
                  <a:srgbClr val="0000FF"/>
                </a:solidFill>
                <a:latin typeface="Arial" charset="0"/>
                <a:ea typeface="ＭＳ Ｐゴシック" charset="0"/>
                <a:cs typeface="ＭＳ Ｐゴシック" charset="0"/>
              </a:rPr>
              <a:t>Sergey </a:t>
            </a:r>
            <a:r>
              <a:rPr lang="en-US" sz="2400" dirty="0" err="1">
                <a:solidFill>
                  <a:srgbClr val="0000FF"/>
                </a:solidFill>
                <a:latin typeface="Arial" charset="0"/>
                <a:ea typeface="ＭＳ Ｐゴシック" charset="0"/>
                <a:cs typeface="ＭＳ Ｐゴシック" charset="0"/>
              </a:rPr>
              <a:t>Boyarinov</a:t>
            </a:r>
            <a:endParaRPr lang="en-US" sz="2400" dirty="0">
              <a:solidFill>
                <a:srgbClr val="0000FF"/>
              </a:solidFill>
              <a:latin typeface="Arial" charset="0"/>
              <a:ea typeface="ＭＳ Ｐゴシック" charset="0"/>
              <a:cs typeface="ＭＳ Ｐゴシック" charset="0"/>
            </a:endParaRPr>
          </a:p>
          <a:p>
            <a:pPr eaLnBrk="1" hangingPunct="1"/>
            <a:r>
              <a:rPr lang="en-US" sz="2400" dirty="0" smtClean="0">
                <a:solidFill>
                  <a:srgbClr val="0000FF"/>
                </a:solidFill>
                <a:latin typeface="Arial" charset="0"/>
                <a:ea typeface="ＭＳ Ｐゴシック" charset="0"/>
                <a:cs typeface="ＭＳ Ｐゴシック" charset="0"/>
              </a:rPr>
              <a:t>Oct </a:t>
            </a:r>
            <a:r>
              <a:rPr lang="en-US" sz="2400" dirty="0">
                <a:solidFill>
                  <a:srgbClr val="0000FF"/>
                </a:solidFill>
                <a:latin typeface="Arial" charset="0"/>
                <a:ea typeface="ＭＳ Ｐゴシック" charset="0"/>
                <a:cs typeface="ＭＳ Ｐゴシック" charset="0"/>
              </a:rPr>
              <a:t>3</a:t>
            </a:r>
            <a:r>
              <a:rPr lang="en-US" sz="2400" dirty="0" smtClean="0">
                <a:solidFill>
                  <a:srgbClr val="0000FF"/>
                </a:solidFill>
                <a:latin typeface="Arial" charset="0"/>
                <a:ea typeface="ＭＳ Ｐゴシック" charset="0"/>
                <a:cs typeface="ＭＳ Ｐゴシック" charset="0"/>
              </a:rPr>
              <a:t>, 2017</a:t>
            </a:r>
            <a:endParaRPr lang="en-US" sz="2400" dirty="0">
              <a:solidFill>
                <a:srgbClr val="0000FF"/>
              </a:solidFill>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457200"/>
          </a:xfrm>
        </p:spPr>
        <p:txBody>
          <a:bodyPr/>
          <a:lstStyle/>
          <a:p>
            <a:r>
              <a:rPr lang="en-US" sz="2400" dirty="0" smtClean="0">
                <a:solidFill>
                  <a:srgbClr val="0000FF"/>
                </a:solidFill>
              </a:rPr>
              <a:t>CLAS12 Trigger Components Summary</a:t>
            </a:r>
            <a:endParaRPr lang="en-US" sz="2400" dirty="0">
              <a:solidFill>
                <a:srgbClr val="0000FF"/>
              </a:solidFill>
            </a:endParaRPr>
          </a:p>
        </p:txBody>
      </p:sp>
      <p:sp>
        <p:nvSpPr>
          <p:cNvPr id="3" name="Slide Number Placeholder 2"/>
          <p:cNvSpPr>
            <a:spLocks noGrp="1"/>
          </p:cNvSpPr>
          <p:nvPr>
            <p:ph type="sldNum" sz="quarter" idx="12"/>
          </p:nvPr>
        </p:nvSpPr>
        <p:spPr/>
        <p:txBody>
          <a:bodyPr/>
          <a:lstStyle/>
          <a:p>
            <a:pPr>
              <a:defRPr/>
            </a:pPr>
            <a:fld id="{0C0B7B01-3A4E-7842-86F4-018EFD8D5348}" type="slidenum">
              <a:rPr lang="en-US" smtClean="0"/>
              <a:pPr>
                <a:defRPr/>
              </a:pPr>
              <a:t>10</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78312549"/>
              </p:ext>
            </p:extLst>
          </p:nvPr>
        </p:nvGraphicFramePr>
        <p:xfrm>
          <a:off x="87745" y="1371600"/>
          <a:ext cx="9033164" cy="3657600"/>
        </p:xfrm>
        <a:graphic>
          <a:graphicData uri="http://schemas.openxmlformats.org/drawingml/2006/table">
            <a:tbl>
              <a:tblPr firstRow="1" bandRow="1">
                <a:tableStyleId>{5C22544A-7EE6-4342-B048-85BDC9FD1C3A}</a:tableStyleId>
              </a:tblPr>
              <a:tblGrid>
                <a:gridCol w="651164"/>
                <a:gridCol w="609600"/>
                <a:gridCol w="609600"/>
                <a:gridCol w="2743200"/>
                <a:gridCol w="685800"/>
                <a:gridCol w="1371600"/>
                <a:gridCol w="1066800"/>
                <a:gridCol w="1295400"/>
              </a:tblGrid>
              <a:tr h="370840">
                <a:tc>
                  <a:txBody>
                    <a:bodyPr/>
                    <a:lstStyle/>
                    <a:p>
                      <a:r>
                        <a:rPr lang="en-US" sz="1200" dirty="0" smtClean="0">
                          <a:solidFill>
                            <a:schemeClr val="tx1"/>
                          </a:solidFill>
                        </a:rPr>
                        <a:t>stage</a:t>
                      </a:r>
                      <a:endParaRPr lang="en-US" sz="1200" dirty="0">
                        <a:solidFill>
                          <a:schemeClr val="tx1"/>
                        </a:solidFill>
                      </a:endParaRPr>
                    </a:p>
                  </a:txBody>
                  <a:tcPr/>
                </a:tc>
                <a:tc>
                  <a:txBody>
                    <a:bodyPr/>
                    <a:lstStyle/>
                    <a:p>
                      <a:r>
                        <a:rPr lang="en-US" sz="1200" dirty="0" smtClean="0">
                          <a:solidFill>
                            <a:schemeClr val="tx1"/>
                          </a:solidFill>
                        </a:rPr>
                        <a:t>name</a:t>
                      </a:r>
                      <a:endParaRPr lang="en-US" sz="1200" dirty="0">
                        <a:solidFill>
                          <a:schemeClr val="tx1"/>
                        </a:solidFill>
                      </a:endParaRPr>
                    </a:p>
                  </a:txBody>
                  <a:tcPr/>
                </a:tc>
                <a:tc>
                  <a:txBody>
                    <a:bodyPr/>
                    <a:lstStyle/>
                    <a:p>
                      <a:r>
                        <a:rPr lang="en-US" sz="1200" dirty="0" smtClean="0">
                          <a:solidFill>
                            <a:schemeClr val="tx1"/>
                          </a:solidFill>
                        </a:rPr>
                        <a:t>Clock (ns)</a:t>
                      </a:r>
                      <a:endParaRPr lang="en-US" sz="1200" dirty="0">
                        <a:solidFill>
                          <a:schemeClr val="tx1"/>
                        </a:solidFill>
                      </a:endParaRPr>
                    </a:p>
                  </a:txBody>
                  <a:tcPr/>
                </a:tc>
                <a:tc>
                  <a:txBody>
                    <a:bodyPr/>
                    <a:lstStyle/>
                    <a:p>
                      <a:r>
                        <a:rPr lang="en-US" sz="1200" dirty="0" smtClean="0">
                          <a:solidFill>
                            <a:schemeClr val="tx1"/>
                          </a:solidFill>
                        </a:rPr>
                        <a:t>algorithm</a:t>
                      </a:r>
                      <a:endParaRPr lang="en-US" sz="1200" dirty="0">
                        <a:solidFill>
                          <a:schemeClr val="tx1"/>
                        </a:solidFill>
                      </a:endParaRPr>
                    </a:p>
                  </a:txBody>
                  <a:tcPr/>
                </a:tc>
                <a:tc>
                  <a:txBody>
                    <a:bodyPr/>
                    <a:lstStyle/>
                    <a:p>
                      <a:r>
                        <a:rPr lang="en-US" sz="1200" dirty="0" smtClean="0">
                          <a:solidFill>
                            <a:schemeClr val="tx1"/>
                          </a:solidFill>
                        </a:rPr>
                        <a:t>input</a:t>
                      </a:r>
                      <a:endParaRPr lang="en-US" sz="1200" dirty="0">
                        <a:solidFill>
                          <a:schemeClr val="tx1"/>
                        </a:solidFill>
                      </a:endParaRPr>
                    </a:p>
                  </a:txBody>
                  <a:tcPr/>
                </a:tc>
                <a:tc>
                  <a:txBody>
                    <a:bodyPr/>
                    <a:lstStyle/>
                    <a:p>
                      <a:r>
                        <a:rPr lang="en-US" sz="1200" dirty="0" smtClean="0">
                          <a:solidFill>
                            <a:schemeClr val="tx1"/>
                          </a:solidFill>
                        </a:rPr>
                        <a:t>Output</a:t>
                      </a:r>
                      <a:r>
                        <a:rPr lang="en-US" sz="1200" baseline="0" dirty="0" smtClean="0">
                          <a:solidFill>
                            <a:schemeClr val="tx1"/>
                          </a:solidFill>
                        </a:rPr>
                        <a:t> to trigger</a:t>
                      </a:r>
                      <a:endParaRPr lang="en-US" sz="1200" dirty="0">
                        <a:solidFill>
                          <a:schemeClr val="tx1"/>
                        </a:solidFill>
                      </a:endParaRPr>
                    </a:p>
                  </a:txBody>
                  <a:tcPr/>
                </a:tc>
                <a:tc>
                  <a:txBody>
                    <a:bodyPr/>
                    <a:lstStyle/>
                    <a:p>
                      <a:r>
                        <a:rPr lang="en-US" sz="1200" dirty="0" smtClean="0">
                          <a:solidFill>
                            <a:schemeClr val="tx1"/>
                          </a:solidFill>
                        </a:rPr>
                        <a:t>Output to </a:t>
                      </a:r>
                      <a:r>
                        <a:rPr lang="en-US" sz="1200" dirty="0" err="1" smtClean="0">
                          <a:solidFill>
                            <a:schemeClr val="tx1"/>
                          </a:solidFill>
                        </a:rPr>
                        <a:t>datastream</a:t>
                      </a:r>
                      <a:endParaRPr lang="en-US" sz="1200" dirty="0">
                        <a:solidFill>
                          <a:schemeClr val="tx1"/>
                        </a:solidFill>
                      </a:endParaRPr>
                    </a:p>
                  </a:txBody>
                  <a:tcPr/>
                </a:tc>
                <a:tc>
                  <a:txBody>
                    <a:bodyPr/>
                    <a:lstStyle/>
                    <a:p>
                      <a:r>
                        <a:rPr lang="en-US" sz="1200" dirty="0" smtClean="0">
                          <a:solidFill>
                            <a:schemeClr val="tx1"/>
                          </a:solidFill>
                        </a:rPr>
                        <a:t>Control registers</a:t>
                      </a:r>
                      <a:endParaRPr lang="en-US" sz="1200" dirty="0">
                        <a:solidFill>
                          <a:schemeClr val="tx1"/>
                        </a:solidFill>
                      </a:endParaRPr>
                    </a:p>
                  </a:txBody>
                  <a:tcPr/>
                </a:tc>
              </a:tr>
              <a:tr h="370840">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ECAL</a:t>
                      </a:r>
                      <a:endParaRPr lang="en-US" sz="1200" dirty="0">
                        <a:solidFill>
                          <a:schemeClr val="tx1"/>
                        </a:solidFill>
                      </a:endParaRPr>
                    </a:p>
                  </a:txBody>
                  <a:tcPr/>
                </a:tc>
                <a:tc>
                  <a:txBody>
                    <a:bodyPr/>
                    <a:lstStyle/>
                    <a:p>
                      <a:r>
                        <a:rPr lang="en-US" sz="1200" dirty="0" smtClean="0">
                          <a:solidFill>
                            <a:schemeClr val="tx1"/>
                          </a:solidFill>
                        </a:rPr>
                        <a:t>32</a:t>
                      </a:r>
                      <a:endParaRPr lang="en-US" sz="1200" dirty="0">
                        <a:solidFill>
                          <a:schemeClr val="tx1"/>
                        </a:solidFill>
                      </a:endParaRPr>
                    </a:p>
                  </a:txBody>
                  <a:tcPr/>
                </a:tc>
                <a:tc>
                  <a:txBody>
                    <a:bodyPr/>
                    <a:lstStyle/>
                    <a:p>
                      <a:r>
                        <a:rPr lang="en-US" sz="1200" dirty="0" smtClean="0">
                          <a:solidFill>
                            <a:schemeClr val="tx1"/>
                          </a:solidFill>
                        </a:rPr>
                        <a:t>Cluster finding with energy correction</a:t>
                      </a:r>
                      <a:endParaRPr lang="en-US" sz="1200" dirty="0">
                        <a:solidFill>
                          <a:schemeClr val="tx1"/>
                        </a:solidFill>
                      </a:endParaRPr>
                    </a:p>
                  </a:txBody>
                  <a:tcPr/>
                </a:tc>
                <a:tc>
                  <a:txBody>
                    <a:bodyPr/>
                    <a:lstStyle/>
                    <a:p>
                      <a:r>
                        <a:rPr lang="en-US" sz="1200" dirty="0" smtClean="0">
                          <a:solidFill>
                            <a:schemeClr val="tx1"/>
                          </a:solidFill>
                        </a:rPr>
                        <a:t>FADC</a:t>
                      </a:r>
                      <a:endParaRPr lang="en-US" sz="1200" dirty="0">
                        <a:solidFill>
                          <a:schemeClr val="tx1"/>
                        </a:solidFill>
                      </a:endParaRPr>
                    </a:p>
                  </a:txBody>
                  <a:tcPr/>
                </a:tc>
                <a:tc>
                  <a:txBody>
                    <a:bodyPr/>
                    <a:lstStyle/>
                    <a:p>
                      <a:r>
                        <a:rPr lang="en-US" sz="1200" dirty="0" smtClean="0">
                          <a:solidFill>
                            <a:schemeClr val="tx1"/>
                          </a:solidFill>
                        </a:rPr>
                        <a:t>4 clusters</a:t>
                      </a:r>
                      <a:endParaRPr lang="en-US" sz="1200" dirty="0">
                        <a:solidFill>
                          <a:schemeClr val="tx1"/>
                        </a:solidFill>
                      </a:endParaRPr>
                    </a:p>
                  </a:txBody>
                  <a:tcPr/>
                </a:tc>
                <a:tc>
                  <a:txBody>
                    <a:bodyPr/>
                    <a:lstStyle/>
                    <a:p>
                      <a:r>
                        <a:rPr lang="en-US" sz="1200" dirty="0" smtClean="0">
                          <a:solidFill>
                            <a:schemeClr val="tx1"/>
                          </a:solidFill>
                        </a:rPr>
                        <a:t>List of clusters</a:t>
                      </a:r>
                      <a:endParaRPr lang="en-US" sz="1200" dirty="0">
                        <a:solidFill>
                          <a:schemeClr val="tx1"/>
                        </a:solidFill>
                      </a:endParaRPr>
                    </a:p>
                  </a:txBody>
                  <a:tcPr/>
                </a:tc>
                <a:tc>
                  <a:txBody>
                    <a:bodyPr/>
                    <a:lstStyle/>
                    <a:p>
                      <a:r>
                        <a:rPr lang="en-US" sz="1200" dirty="0" smtClean="0">
                          <a:solidFill>
                            <a:schemeClr val="tx1"/>
                          </a:solidFill>
                        </a:rPr>
                        <a:t>Thresholds, windows</a:t>
                      </a:r>
                      <a:endParaRPr lang="en-US" sz="1200" dirty="0">
                        <a:solidFill>
                          <a:schemeClr val="tx1"/>
                        </a:solidFill>
                      </a:endParaRPr>
                    </a:p>
                  </a:txBody>
                  <a:tcPr/>
                </a:tc>
              </a:tr>
              <a:tr h="370840">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PCAL</a:t>
                      </a:r>
                      <a:endParaRPr lang="en-US" sz="1200" dirty="0">
                        <a:solidFill>
                          <a:schemeClr val="tx1"/>
                        </a:solidFill>
                      </a:endParaRPr>
                    </a:p>
                  </a:txBody>
                  <a:tcPr/>
                </a:tc>
                <a:tc>
                  <a:txBody>
                    <a:bodyPr/>
                    <a:lstStyle/>
                    <a:p>
                      <a:r>
                        <a:rPr lang="en-US" sz="1200" dirty="0" smtClean="0">
                          <a:solidFill>
                            <a:schemeClr val="tx1"/>
                          </a:solidFill>
                        </a:rPr>
                        <a:t>32</a:t>
                      </a:r>
                      <a:endParaRPr lang="en-US" sz="1200" dirty="0">
                        <a:solidFill>
                          <a:schemeClr val="tx1"/>
                        </a:solidFill>
                      </a:endParaRPr>
                    </a:p>
                  </a:txBody>
                  <a:tcPr/>
                </a:tc>
                <a:tc>
                  <a:txBody>
                    <a:bodyPr/>
                    <a:lstStyle/>
                    <a:p>
                      <a:r>
                        <a:rPr lang="en-US" sz="1200" dirty="0" smtClean="0">
                          <a:solidFill>
                            <a:schemeClr val="tx1"/>
                          </a:solidFill>
                        </a:rPr>
                        <a:t>Cluster finding with energy correction</a:t>
                      </a:r>
                      <a:endParaRPr lang="en-US" sz="1200" dirty="0">
                        <a:solidFill>
                          <a:schemeClr val="tx1"/>
                        </a:solidFill>
                      </a:endParaRPr>
                    </a:p>
                  </a:txBody>
                  <a:tcPr/>
                </a:tc>
                <a:tc>
                  <a:txBody>
                    <a:bodyPr/>
                    <a:lstStyle/>
                    <a:p>
                      <a:r>
                        <a:rPr lang="en-US" sz="1200" dirty="0" smtClean="0">
                          <a:solidFill>
                            <a:schemeClr val="tx1"/>
                          </a:solidFill>
                        </a:rPr>
                        <a:t>FADC</a:t>
                      </a:r>
                      <a:endParaRPr lang="en-US" sz="1200" dirty="0">
                        <a:solidFill>
                          <a:schemeClr val="tx1"/>
                        </a:solidFill>
                      </a:endParaRPr>
                    </a:p>
                  </a:txBody>
                  <a:tcPr/>
                </a:tc>
                <a:tc>
                  <a:txBody>
                    <a:bodyPr/>
                    <a:lstStyle/>
                    <a:p>
                      <a:r>
                        <a:rPr lang="en-US" sz="1200" dirty="0" smtClean="0">
                          <a:solidFill>
                            <a:schemeClr val="tx1"/>
                          </a:solidFill>
                        </a:rPr>
                        <a:t>4 clusters</a:t>
                      </a:r>
                      <a:endParaRPr lang="en-US" sz="1200" dirty="0">
                        <a:solidFill>
                          <a:schemeClr val="tx1"/>
                        </a:solidFill>
                      </a:endParaRPr>
                    </a:p>
                  </a:txBody>
                  <a:tcPr/>
                </a:tc>
                <a:tc>
                  <a:txBody>
                    <a:bodyPr/>
                    <a:lstStyle/>
                    <a:p>
                      <a:r>
                        <a:rPr lang="en-US" sz="1200" dirty="0" smtClean="0">
                          <a:solidFill>
                            <a:schemeClr val="tx1"/>
                          </a:solidFill>
                        </a:rPr>
                        <a:t>List of clusters</a:t>
                      </a:r>
                      <a:endParaRPr lang="en-US" sz="1200" dirty="0">
                        <a:solidFill>
                          <a:schemeClr val="tx1"/>
                        </a:solidFill>
                      </a:endParaRPr>
                    </a:p>
                  </a:txBody>
                  <a:tcPr/>
                </a:tc>
                <a:tc>
                  <a:txBody>
                    <a:bodyPr/>
                    <a:lstStyle/>
                    <a:p>
                      <a:r>
                        <a:rPr lang="en-US" sz="1200" dirty="0" smtClean="0">
                          <a:solidFill>
                            <a:schemeClr val="tx1"/>
                          </a:solidFill>
                        </a:rPr>
                        <a:t>Thresholds, windows</a:t>
                      </a:r>
                      <a:endParaRPr lang="en-US" sz="1200" dirty="0">
                        <a:solidFill>
                          <a:schemeClr val="tx1"/>
                        </a:solidFill>
                      </a:endParaRPr>
                    </a:p>
                  </a:txBody>
                  <a:tcPr/>
                </a:tc>
              </a:tr>
              <a:tr h="370840">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DC</a:t>
                      </a:r>
                      <a:endParaRPr lang="en-US" sz="1200" dirty="0">
                        <a:solidFill>
                          <a:schemeClr val="tx1"/>
                        </a:solidFill>
                      </a:endParaRPr>
                    </a:p>
                  </a:txBody>
                  <a:tcPr/>
                </a:tc>
                <a:tc>
                  <a:txBody>
                    <a:bodyPr/>
                    <a:lstStyle/>
                    <a:p>
                      <a:r>
                        <a:rPr lang="en-US" sz="1200" dirty="0" smtClean="0">
                          <a:solidFill>
                            <a:schemeClr val="tx1"/>
                          </a:solidFill>
                        </a:rPr>
                        <a:t>32</a:t>
                      </a:r>
                      <a:endParaRPr lang="en-US" sz="1200" dirty="0">
                        <a:solidFill>
                          <a:schemeClr val="tx1"/>
                        </a:solidFill>
                      </a:endParaRPr>
                    </a:p>
                  </a:txBody>
                  <a:tcPr/>
                </a:tc>
                <a:tc>
                  <a:txBody>
                    <a:bodyPr/>
                    <a:lstStyle/>
                    <a:p>
                      <a:r>
                        <a:rPr lang="en-US" sz="1200" dirty="0" smtClean="0">
                          <a:solidFill>
                            <a:schemeClr val="tx1"/>
                          </a:solidFill>
                        </a:rPr>
                        <a:t>Segment finding</a:t>
                      </a:r>
                      <a:endParaRPr lang="en-US" sz="1200" dirty="0">
                        <a:solidFill>
                          <a:schemeClr val="tx1"/>
                        </a:solidFill>
                      </a:endParaRPr>
                    </a:p>
                  </a:txBody>
                  <a:tcPr/>
                </a:tc>
                <a:tc>
                  <a:txBody>
                    <a:bodyPr/>
                    <a:lstStyle/>
                    <a:p>
                      <a:r>
                        <a:rPr lang="en-US" sz="1200" dirty="0" smtClean="0">
                          <a:solidFill>
                            <a:schemeClr val="tx1"/>
                          </a:solidFill>
                        </a:rPr>
                        <a:t>DCRB</a:t>
                      </a:r>
                      <a:endParaRPr lang="en-US" sz="1200" dirty="0">
                        <a:solidFill>
                          <a:schemeClr val="tx1"/>
                        </a:solidFill>
                      </a:endParaRPr>
                    </a:p>
                  </a:txBody>
                  <a:tcPr/>
                </a:tc>
                <a:tc>
                  <a:txBody>
                    <a:bodyPr/>
                    <a:lstStyle/>
                    <a:p>
                      <a:r>
                        <a:rPr lang="en-US" sz="1200" dirty="0" smtClean="0">
                          <a:solidFill>
                            <a:schemeClr val="tx1"/>
                          </a:solidFill>
                        </a:rPr>
                        <a:t>Segment mask</a:t>
                      </a:r>
                      <a:endParaRPr lang="en-US" sz="1200" dirty="0">
                        <a:solidFill>
                          <a:schemeClr val="tx1"/>
                        </a:solidFill>
                      </a:endParaRPr>
                    </a:p>
                  </a:txBody>
                  <a:tcPr/>
                </a:tc>
                <a:tc>
                  <a:txBody>
                    <a:bodyPr/>
                    <a:lstStyle/>
                    <a:p>
                      <a:r>
                        <a:rPr lang="en-US" sz="1200" dirty="0" smtClean="0">
                          <a:solidFill>
                            <a:schemeClr val="tx1"/>
                          </a:solidFill>
                        </a:rPr>
                        <a:t>Segment mask</a:t>
                      </a:r>
                      <a:endParaRPr lang="en-US" sz="1200" dirty="0">
                        <a:solidFill>
                          <a:schemeClr val="tx1"/>
                        </a:solidFill>
                      </a:endParaRPr>
                    </a:p>
                  </a:txBody>
                  <a:tcPr/>
                </a:tc>
                <a:tc>
                  <a:txBody>
                    <a:bodyPr/>
                    <a:lstStyle/>
                    <a:p>
                      <a:r>
                        <a:rPr lang="en-US" sz="1200" dirty="0" smtClean="0">
                          <a:solidFill>
                            <a:schemeClr val="tx1"/>
                          </a:solidFill>
                        </a:rPr>
                        <a:t>Thresholds,</a:t>
                      </a:r>
                    </a:p>
                    <a:p>
                      <a:r>
                        <a:rPr lang="en-US" sz="1200" dirty="0" smtClean="0">
                          <a:solidFill>
                            <a:schemeClr val="tx1"/>
                          </a:solidFill>
                        </a:rPr>
                        <a:t>windows</a:t>
                      </a:r>
                      <a:endParaRPr lang="en-US" sz="1200" dirty="0">
                        <a:solidFill>
                          <a:schemeClr val="tx1"/>
                        </a:solidFill>
                      </a:endParaRPr>
                    </a:p>
                  </a:txBody>
                  <a:tcPr/>
                </a:tc>
              </a:tr>
              <a:tr h="370840">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HTCC</a:t>
                      </a:r>
                      <a:endParaRPr lang="en-US" sz="1200" dirty="0">
                        <a:solidFill>
                          <a:schemeClr val="tx1"/>
                        </a:solidFill>
                      </a:endParaRPr>
                    </a:p>
                  </a:txBody>
                  <a:tcPr/>
                </a:tc>
                <a:tc>
                  <a:txBody>
                    <a:bodyPr/>
                    <a:lstStyle/>
                    <a:p>
                      <a:r>
                        <a:rPr lang="en-US" sz="1200" dirty="0" smtClean="0">
                          <a:solidFill>
                            <a:schemeClr val="tx1"/>
                          </a:solidFill>
                        </a:rPr>
                        <a:t>4</a:t>
                      </a:r>
                      <a:endParaRPr lang="en-US" sz="1200" dirty="0">
                        <a:solidFill>
                          <a:schemeClr val="tx1"/>
                        </a:solidFill>
                      </a:endParaRPr>
                    </a:p>
                  </a:txBody>
                  <a:tcPr/>
                </a:tc>
                <a:tc>
                  <a:txBody>
                    <a:bodyPr/>
                    <a:lstStyle/>
                    <a:p>
                      <a:r>
                        <a:rPr lang="en-US" sz="1200" dirty="0" smtClean="0">
                          <a:solidFill>
                            <a:schemeClr val="tx1"/>
                          </a:solidFill>
                        </a:rPr>
                        <a:t>Cluster finding</a:t>
                      </a:r>
                      <a:endParaRPr lang="en-US" sz="1200" dirty="0">
                        <a:solidFill>
                          <a:schemeClr val="tx1"/>
                        </a:solidFill>
                      </a:endParaRPr>
                    </a:p>
                  </a:txBody>
                  <a:tcPr/>
                </a:tc>
                <a:tc>
                  <a:txBody>
                    <a:bodyPr/>
                    <a:lstStyle/>
                    <a:p>
                      <a:r>
                        <a:rPr lang="en-US" sz="1200" dirty="0" smtClean="0">
                          <a:solidFill>
                            <a:schemeClr val="tx1"/>
                          </a:solidFill>
                        </a:rPr>
                        <a:t>FADC</a:t>
                      </a:r>
                      <a:endParaRPr lang="en-US" sz="1200" dirty="0">
                        <a:solidFill>
                          <a:schemeClr val="tx1"/>
                        </a:solidFill>
                      </a:endParaRPr>
                    </a:p>
                  </a:txBody>
                  <a:tcPr/>
                </a:tc>
                <a:tc>
                  <a:txBody>
                    <a:bodyPr/>
                    <a:lstStyle/>
                    <a:p>
                      <a:r>
                        <a:rPr lang="en-US" sz="1200" dirty="0" smtClean="0">
                          <a:solidFill>
                            <a:schemeClr val="tx1"/>
                          </a:solidFill>
                        </a:rPr>
                        <a:t>Cluster mask</a:t>
                      </a:r>
                      <a:endParaRPr lang="en-US" sz="1200" dirty="0">
                        <a:solidFill>
                          <a:schemeClr val="tx1"/>
                        </a:solidFill>
                      </a:endParaRPr>
                    </a:p>
                  </a:txBody>
                  <a:tcPr/>
                </a:tc>
                <a:tc>
                  <a:txBody>
                    <a:bodyPr/>
                    <a:lstStyle/>
                    <a:p>
                      <a:r>
                        <a:rPr lang="en-US" sz="1200" dirty="0" smtClean="0">
                          <a:solidFill>
                            <a:schemeClr val="tx1"/>
                          </a:solidFill>
                        </a:rPr>
                        <a:t>Cluster mask</a:t>
                      </a:r>
                      <a:endParaRPr lang="en-US" sz="1200" dirty="0">
                        <a:solidFill>
                          <a:schemeClr val="tx1"/>
                        </a:solidFill>
                      </a:endParaRPr>
                    </a:p>
                  </a:txBody>
                  <a:tcPr/>
                </a:tc>
                <a:tc>
                  <a:txBody>
                    <a:bodyPr/>
                    <a:lstStyle/>
                    <a:p>
                      <a:r>
                        <a:rPr lang="en-US" sz="1200" dirty="0" smtClean="0">
                          <a:solidFill>
                            <a:schemeClr val="tx1"/>
                          </a:solidFill>
                        </a:rPr>
                        <a:t>Thresholds, windows</a:t>
                      </a:r>
                      <a:endParaRPr lang="en-US" sz="1200" dirty="0">
                        <a:solidFill>
                          <a:schemeClr val="tx1"/>
                        </a:solidFill>
                      </a:endParaRPr>
                    </a:p>
                  </a:txBody>
                  <a:tcPr/>
                </a:tc>
              </a:tr>
              <a:tr h="370840">
                <a:tc>
                  <a:txBody>
                    <a:bodyPr/>
                    <a:lstStyle/>
                    <a:p>
                      <a:r>
                        <a:rPr lang="en-US" sz="1200" dirty="0" smtClean="0">
                          <a:solidFill>
                            <a:schemeClr val="tx1"/>
                          </a:solidFill>
                        </a:rPr>
                        <a:t>1</a:t>
                      </a:r>
                      <a:endParaRPr lang="en-US" sz="1200" dirty="0">
                        <a:solidFill>
                          <a:schemeClr val="tx1"/>
                        </a:solidFill>
                      </a:endParaRPr>
                    </a:p>
                  </a:txBody>
                  <a:tcPr/>
                </a:tc>
                <a:tc>
                  <a:txBody>
                    <a:bodyPr/>
                    <a:lstStyle/>
                    <a:p>
                      <a:r>
                        <a:rPr lang="en-US" sz="1200" dirty="0" smtClean="0">
                          <a:solidFill>
                            <a:schemeClr val="tx1"/>
                          </a:solidFill>
                        </a:rPr>
                        <a:t>FT</a:t>
                      </a:r>
                      <a:endParaRPr lang="en-US" sz="1200" dirty="0">
                        <a:solidFill>
                          <a:schemeClr val="tx1"/>
                        </a:solidFill>
                      </a:endParaRPr>
                    </a:p>
                  </a:txBody>
                  <a:tcPr/>
                </a:tc>
                <a:tc>
                  <a:txBody>
                    <a:bodyPr/>
                    <a:lstStyle/>
                    <a:p>
                      <a:r>
                        <a:rPr lang="en-US" sz="1200" dirty="0" smtClean="0">
                          <a:solidFill>
                            <a:schemeClr val="tx1"/>
                          </a:solidFill>
                        </a:rPr>
                        <a:t>4</a:t>
                      </a:r>
                      <a:endParaRPr lang="en-US" sz="1200" dirty="0">
                        <a:solidFill>
                          <a:schemeClr val="tx1"/>
                        </a:solidFill>
                      </a:endParaRPr>
                    </a:p>
                  </a:txBody>
                  <a:tcPr/>
                </a:tc>
                <a:tc>
                  <a:txBody>
                    <a:bodyPr/>
                    <a:lstStyle/>
                    <a:p>
                      <a:r>
                        <a:rPr lang="en-US" sz="1200" dirty="0" smtClean="0">
                          <a:solidFill>
                            <a:schemeClr val="tx1"/>
                          </a:solidFill>
                        </a:rPr>
                        <a:t>Cluster finding</a:t>
                      </a:r>
                      <a:endParaRPr lang="en-US" sz="1200" dirty="0">
                        <a:solidFill>
                          <a:schemeClr val="tx1"/>
                        </a:solidFill>
                      </a:endParaRPr>
                    </a:p>
                  </a:txBody>
                  <a:tcPr/>
                </a:tc>
                <a:tc>
                  <a:txBody>
                    <a:bodyPr/>
                    <a:lstStyle/>
                    <a:p>
                      <a:r>
                        <a:rPr lang="en-US" sz="1200" dirty="0" smtClean="0">
                          <a:solidFill>
                            <a:schemeClr val="tx1"/>
                          </a:solidFill>
                        </a:rPr>
                        <a:t>FADC</a:t>
                      </a:r>
                      <a:endParaRPr lang="en-US" sz="1200" dirty="0">
                        <a:solidFill>
                          <a:schemeClr val="tx1"/>
                        </a:solidFill>
                      </a:endParaRPr>
                    </a:p>
                  </a:txBody>
                  <a:tcPr/>
                </a:tc>
                <a:tc>
                  <a:txBody>
                    <a:bodyPr/>
                    <a:lstStyle/>
                    <a:p>
                      <a:r>
                        <a:rPr lang="en-US" sz="1200" dirty="0" smtClean="0">
                          <a:solidFill>
                            <a:schemeClr val="tx1"/>
                          </a:solidFill>
                        </a:rPr>
                        <a:t>Cluster mask</a:t>
                      </a:r>
                      <a:endParaRPr lang="en-US" sz="1200" dirty="0">
                        <a:solidFill>
                          <a:schemeClr val="tx1"/>
                        </a:solidFill>
                      </a:endParaRPr>
                    </a:p>
                  </a:txBody>
                  <a:tcPr/>
                </a:tc>
                <a:tc>
                  <a:txBody>
                    <a:bodyPr/>
                    <a:lstStyle/>
                    <a:p>
                      <a:r>
                        <a:rPr lang="en-US" sz="1200" dirty="0" smtClean="0">
                          <a:solidFill>
                            <a:schemeClr val="tx1"/>
                          </a:solidFill>
                        </a:rPr>
                        <a:t>Cluster mask</a:t>
                      </a:r>
                      <a:endParaRPr lang="en-US" sz="1200" dirty="0">
                        <a:solidFill>
                          <a:schemeClr val="tx1"/>
                        </a:solidFill>
                      </a:endParaRPr>
                    </a:p>
                  </a:txBody>
                  <a:tcPr/>
                </a:tc>
                <a:tc>
                  <a:txBody>
                    <a:bodyPr/>
                    <a:lstStyle/>
                    <a:p>
                      <a:r>
                        <a:rPr lang="en-US" sz="1200" dirty="0" smtClean="0">
                          <a:solidFill>
                            <a:schemeClr val="tx1"/>
                          </a:solidFill>
                        </a:rPr>
                        <a:t>Thresholds,</a:t>
                      </a:r>
                      <a:r>
                        <a:rPr lang="en-US" sz="1200" baseline="0" dirty="0" smtClean="0">
                          <a:solidFill>
                            <a:schemeClr val="tx1"/>
                          </a:solidFill>
                        </a:rPr>
                        <a:t> windows</a:t>
                      </a:r>
                      <a:endParaRPr lang="en-US" sz="1200" dirty="0">
                        <a:solidFill>
                          <a:schemeClr val="tx1"/>
                        </a:solidFill>
                      </a:endParaRPr>
                    </a:p>
                  </a:txBody>
                  <a:tcPr/>
                </a:tc>
              </a:tr>
              <a:tr h="370840">
                <a:tc>
                  <a:txBody>
                    <a:bodyPr/>
                    <a:lstStyle/>
                    <a:p>
                      <a:r>
                        <a:rPr lang="en-US" sz="1200" dirty="0" smtClean="0">
                          <a:solidFill>
                            <a:schemeClr val="tx1"/>
                          </a:solidFill>
                        </a:rPr>
                        <a:t>2</a:t>
                      </a:r>
                    </a:p>
                  </a:txBody>
                  <a:tcPr/>
                </a:tc>
                <a:tc>
                  <a:txBody>
                    <a:bodyPr/>
                    <a:lstStyle/>
                    <a:p>
                      <a:r>
                        <a:rPr lang="en-US" sz="1200" dirty="0" smtClean="0">
                          <a:solidFill>
                            <a:schemeClr val="tx1"/>
                          </a:solidFill>
                        </a:rPr>
                        <a:t>sector</a:t>
                      </a:r>
                      <a:endParaRPr lang="en-US" sz="1200" dirty="0">
                        <a:solidFill>
                          <a:schemeClr val="tx1"/>
                        </a:solidFill>
                      </a:endParaRPr>
                    </a:p>
                  </a:txBody>
                  <a:tcPr/>
                </a:tc>
                <a:tc>
                  <a:txBody>
                    <a:bodyPr/>
                    <a:lstStyle/>
                    <a:p>
                      <a:r>
                        <a:rPr lang="en-US" sz="1200" dirty="0" smtClean="0">
                          <a:solidFill>
                            <a:schemeClr val="tx1"/>
                          </a:solidFill>
                        </a:rPr>
                        <a:t>4</a:t>
                      </a:r>
                      <a:endParaRPr lang="en-US" sz="1200" dirty="0">
                        <a:solidFill>
                          <a:schemeClr val="tx1"/>
                        </a:solidFill>
                      </a:endParaRPr>
                    </a:p>
                  </a:txBody>
                  <a:tcPr/>
                </a:tc>
                <a:tc>
                  <a:txBody>
                    <a:bodyPr/>
                    <a:lstStyle/>
                    <a:p>
                      <a:r>
                        <a:rPr lang="en-US" sz="1200" dirty="0" smtClean="0">
                          <a:solidFill>
                            <a:schemeClr val="tx1"/>
                          </a:solidFill>
                        </a:rPr>
                        <a:t>Stage1 components coincidence, DC road finding</a:t>
                      </a:r>
                      <a:endParaRPr lang="en-US" sz="1200" dirty="0">
                        <a:solidFill>
                          <a:schemeClr val="tx1"/>
                        </a:solidFill>
                      </a:endParaRPr>
                    </a:p>
                  </a:txBody>
                  <a:tcPr/>
                </a:tc>
                <a:tc>
                  <a:txBody>
                    <a:bodyPr/>
                    <a:lstStyle/>
                    <a:p>
                      <a:r>
                        <a:rPr lang="en-US" sz="1200" dirty="0" smtClean="0">
                          <a:solidFill>
                            <a:schemeClr val="tx1"/>
                          </a:solidFill>
                        </a:rPr>
                        <a:t>stage1</a:t>
                      </a:r>
                      <a:endParaRPr lang="en-US" sz="1200" dirty="0">
                        <a:solidFill>
                          <a:schemeClr val="tx1"/>
                        </a:solidFill>
                      </a:endParaRPr>
                    </a:p>
                  </a:txBody>
                  <a:tcPr/>
                </a:tc>
                <a:tc>
                  <a:txBody>
                    <a:bodyPr/>
                    <a:lstStyle/>
                    <a:p>
                      <a:r>
                        <a:rPr lang="en-US" sz="1200" dirty="0" smtClean="0">
                          <a:solidFill>
                            <a:schemeClr val="tx1"/>
                          </a:solidFill>
                        </a:rPr>
                        <a:t>Component mask</a:t>
                      </a:r>
                      <a:endParaRPr lang="en-US" sz="1200" dirty="0">
                        <a:solidFill>
                          <a:schemeClr val="tx1"/>
                        </a:solidFill>
                      </a:endParaRPr>
                    </a:p>
                  </a:txBody>
                  <a:tcPr/>
                </a:tc>
                <a:tc>
                  <a:txBody>
                    <a:bodyPr/>
                    <a:lstStyle/>
                    <a:p>
                      <a:r>
                        <a:rPr lang="en-US" sz="1200" dirty="0" smtClean="0">
                          <a:solidFill>
                            <a:schemeClr val="tx1"/>
                          </a:solidFill>
                        </a:rPr>
                        <a:t>Component mask</a:t>
                      </a:r>
                      <a:endParaRPr lang="en-US" sz="1200" dirty="0">
                        <a:solidFill>
                          <a:schemeClr val="tx1"/>
                        </a:solidFill>
                      </a:endParaRPr>
                    </a:p>
                  </a:txBody>
                  <a:tcPr/>
                </a:tc>
                <a:tc>
                  <a:txBody>
                    <a:bodyPr/>
                    <a:lstStyle/>
                    <a:p>
                      <a:r>
                        <a:rPr lang="en-US" sz="1200" dirty="0" smtClean="0">
                          <a:solidFill>
                            <a:schemeClr val="tx1"/>
                          </a:solidFill>
                        </a:rPr>
                        <a:t>Coincidence</a:t>
                      </a:r>
                      <a:r>
                        <a:rPr lang="en-US" sz="1200" baseline="0" dirty="0" smtClean="0">
                          <a:solidFill>
                            <a:schemeClr val="tx1"/>
                          </a:solidFill>
                        </a:rPr>
                        <a:t> logic, w</a:t>
                      </a:r>
                      <a:r>
                        <a:rPr lang="en-US" sz="1200" dirty="0" smtClean="0">
                          <a:solidFill>
                            <a:schemeClr val="tx1"/>
                          </a:solidFill>
                        </a:rPr>
                        <a:t>indows</a:t>
                      </a:r>
                    </a:p>
                  </a:txBody>
                  <a:tcPr/>
                </a:tc>
              </a:tr>
              <a:tr h="370840">
                <a:tc>
                  <a:txBody>
                    <a:bodyPr/>
                    <a:lstStyle/>
                    <a:p>
                      <a:r>
                        <a:rPr lang="en-US" sz="1200" dirty="0" smtClean="0">
                          <a:solidFill>
                            <a:schemeClr val="tx1"/>
                          </a:solidFill>
                        </a:rPr>
                        <a:t>3</a:t>
                      </a:r>
                    </a:p>
                  </a:txBody>
                  <a:tcPr/>
                </a:tc>
                <a:tc>
                  <a:txBody>
                    <a:bodyPr/>
                    <a:lstStyle/>
                    <a:p>
                      <a:r>
                        <a:rPr lang="en-US" sz="1200" dirty="0" smtClean="0">
                          <a:solidFill>
                            <a:schemeClr val="tx1"/>
                          </a:solidFill>
                        </a:rPr>
                        <a:t>global</a:t>
                      </a:r>
                      <a:endParaRPr lang="en-US" sz="1200" dirty="0">
                        <a:solidFill>
                          <a:schemeClr val="tx1"/>
                        </a:solidFill>
                      </a:endParaRPr>
                    </a:p>
                  </a:txBody>
                  <a:tcPr/>
                </a:tc>
                <a:tc>
                  <a:txBody>
                    <a:bodyPr/>
                    <a:lstStyle/>
                    <a:p>
                      <a:r>
                        <a:rPr lang="en-US" sz="1200" dirty="0" smtClean="0">
                          <a:solidFill>
                            <a:schemeClr val="tx1"/>
                          </a:solidFill>
                        </a:rPr>
                        <a:t>4</a:t>
                      </a:r>
                      <a:endParaRPr lang="en-US" sz="1200" dirty="0">
                        <a:solidFill>
                          <a:schemeClr val="tx1"/>
                        </a:solidFill>
                      </a:endParaRPr>
                    </a:p>
                  </a:txBody>
                  <a:tcPr/>
                </a:tc>
                <a:tc>
                  <a:txBody>
                    <a:bodyPr/>
                    <a:lstStyle/>
                    <a:p>
                      <a:r>
                        <a:rPr lang="en-US" sz="1200" dirty="0" smtClean="0">
                          <a:solidFill>
                            <a:schemeClr val="tx1"/>
                          </a:solidFill>
                        </a:rPr>
                        <a:t>Stage2 components coincidence</a:t>
                      </a:r>
                      <a:endParaRPr lang="en-US" sz="1200" dirty="0">
                        <a:solidFill>
                          <a:schemeClr val="tx1"/>
                        </a:solidFill>
                      </a:endParaRPr>
                    </a:p>
                  </a:txBody>
                  <a:tcPr/>
                </a:tc>
                <a:tc>
                  <a:txBody>
                    <a:bodyPr/>
                    <a:lstStyle/>
                    <a:p>
                      <a:r>
                        <a:rPr lang="en-US" sz="1200" dirty="0" smtClean="0">
                          <a:solidFill>
                            <a:schemeClr val="tx1"/>
                          </a:solidFill>
                        </a:rPr>
                        <a:t>stage2</a:t>
                      </a:r>
                      <a:endParaRPr lang="en-US" sz="1200" dirty="0">
                        <a:solidFill>
                          <a:schemeClr val="tx1"/>
                        </a:solidFill>
                      </a:endParaRPr>
                    </a:p>
                  </a:txBody>
                  <a:tcPr/>
                </a:tc>
                <a:tc>
                  <a:txBody>
                    <a:bodyPr/>
                    <a:lstStyle/>
                    <a:p>
                      <a:r>
                        <a:rPr lang="en-US" sz="1200" dirty="0" smtClean="0">
                          <a:solidFill>
                            <a:schemeClr val="tx1"/>
                          </a:solidFill>
                        </a:rPr>
                        <a:t>16-bit trigger</a:t>
                      </a:r>
                      <a:endParaRPr lang="en-US" sz="1200" dirty="0">
                        <a:solidFill>
                          <a:schemeClr val="tx1"/>
                        </a:solidFill>
                      </a:endParaRPr>
                    </a:p>
                  </a:txBody>
                  <a:tcPr/>
                </a:tc>
                <a:tc>
                  <a:txBody>
                    <a:bodyPr/>
                    <a:lstStyle/>
                    <a:p>
                      <a:r>
                        <a:rPr lang="en-US" sz="1200" dirty="0" smtClean="0">
                          <a:solidFill>
                            <a:schemeClr val="tx1"/>
                          </a:solidFill>
                        </a:rPr>
                        <a:t>Component mask</a:t>
                      </a:r>
                      <a:endParaRPr lang="en-US" sz="1200" dirty="0">
                        <a:solidFill>
                          <a:schemeClr val="tx1"/>
                        </a:solidFill>
                      </a:endParaRPr>
                    </a:p>
                  </a:txBody>
                  <a:tcPr/>
                </a:tc>
                <a:tc>
                  <a:txBody>
                    <a:bodyPr/>
                    <a:lstStyle/>
                    <a:p>
                      <a:r>
                        <a:rPr lang="en-US" sz="1200" dirty="0" smtClean="0">
                          <a:solidFill>
                            <a:schemeClr val="tx1"/>
                          </a:solidFill>
                        </a:rPr>
                        <a:t>Coincidence logic, windows</a:t>
                      </a:r>
                    </a:p>
                  </a:txBody>
                  <a:tcPr/>
                </a:tc>
              </a:tr>
            </a:tbl>
          </a:graphicData>
        </a:graphic>
      </p:graphicFrame>
      <p:sp>
        <p:nvSpPr>
          <p:cNvPr id="5" name="Text Box 5"/>
          <p:cNvSpPr txBox="1">
            <a:spLocks noChangeArrowheads="1"/>
          </p:cNvSpPr>
          <p:nvPr/>
        </p:nvSpPr>
        <p:spPr bwMode="auto">
          <a:xfrm>
            <a:off x="1371600" y="5562600"/>
            <a:ext cx="58448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smtClean="0"/>
              <a:t>NOTE: FTOF, CTOF and CND can be added to trigger stage 1</a:t>
            </a:r>
            <a:endParaRPr lang="en-US" sz="1600" dirty="0"/>
          </a:p>
        </p:txBody>
      </p:sp>
    </p:spTree>
    <p:extLst>
      <p:ext uri="{BB962C8B-B14F-4D97-AF65-F5344CB8AC3E}">
        <p14:creationId xmlns:p14="http://schemas.microsoft.com/office/powerpoint/2010/main" val="10719883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AS12_trigger_one_p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7049397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7"/>
          <p:cNvSpPr>
            <a:spLocks noGrp="1"/>
          </p:cNvSpPr>
          <p:nvPr>
            <p:ph type="title"/>
          </p:nvPr>
        </p:nvSpPr>
        <p:spPr>
          <a:xfrm>
            <a:off x="609600" y="0"/>
            <a:ext cx="7772400" cy="609600"/>
          </a:xfrm>
        </p:spPr>
        <p:txBody>
          <a:bodyPr/>
          <a:lstStyle/>
          <a:p>
            <a:pPr eaLnBrk="1" hangingPunct="1"/>
            <a:r>
              <a:rPr lang="en-US" sz="2400" dirty="0" smtClean="0">
                <a:solidFill>
                  <a:srgbClr val="0000FF"/>
                </a:solidFill>
                <a:latin typeface="Arial" charset="0"/>
                <a:ea typeface="ＭＳ Ｐゴシック" charset="0"/>
                <a:cs typeface="ＭＳ Ｐゴシック" charset="0"/>
              </a:rPr>
              <a:t>Trigger Configuration file</a:t>
            </a:r>
            <a:endParaRPr lang="en-US" sz="2400" dirty="0">
              <a:solidFill>
                <a:srgbClr val="0000FF"/>
              </a:solidFill>
              <a:latin typeface="Arial"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pPr>
              <a:defRPr/>
            </a:pPr>
            <a:fld id="{0C0B7B01-3A4E-7842-86F4-018EFD8D5348}" type="slidenum">
              <a:rPr lang="en-US" smtClean="0"/>
              <a:pPr>
                <a:defRPr/>
              </a:pPr>
              <a:t>12</a:t>
            </a:fld>
            <a:endParaRPr lang="en-US"/>
          </a:p>
        </p:txBody>
      </p:sp>
      <p:sp>
        <p:nvSpPr>
          <p:cNvPr id="5" name="TextBox 4"/>
          <p:cNvSpPr txBox="1"/>
          <p:nvPr/>
        </p:nvSpPr>
        <p:spPr>
          <a:xfrm>
            <a:off x="304800" y="609600"/>
            <a:ext cx="8610600" cy="6124752"/>
          </a:xfrm>
          <a:prstGeom prst="rect">
            <a:avLst/>
          </a:prstGeom>
          <a:noFill/>
        </p:spPr>
        <p:txBody>
          <a:bodyPr wrap="square" rtlCol="0">
            <a:spAutoFit/>
          </a:bodyPr>
          <a:lstStyle/>
          <a:p>
            <a:r>
              <a:rPr lang="en-US" sz="1400" dirty="0"/>
              <a:t>VTP_CRATE adcecal1vtp # trigger stage </a:t>
            </a:r>
            <a:r>
              <a:rPr lang="en-US" sz="1400" dirty="0" smtClean="0"/>
              <a:t>1</a:t>
            </a:r>
            <a:endParaRPr lang="en-US" sz="1400" dirty="0"/>
          </a:p>
          <a:p>
            <a:r>
              <a:rPr lang="en-US" sz="1400" dirty="0"/>
              <a:t>VTP_ECINNER_HIT_EMIN     </a:t>
            </a:r>
            <a:r>
              <a:rPr lang="en-US" sz="1400" dirty="0" smtClean="0"/>
              <a:t>100 # strip energy threshold for 1-dim peak search</a:t>
            </a:r>
            <a:endParaRPr lang="en-US" sz="1400" dirty="0"/>
          </a:p>
          <a:p>
            <a:r>
              <a:rPr lang="en-US" sz="1400" dirty="0"/>
              <a:t>VTP_ECINNER_HIT_DT       </a:t>
            </a:r>
            <a:r>
              <a:rPr lang="en-US" sz="1400" dirty="0" smtClean="0"/>
              <a:t>8 # +-8clk = +-32ns: strip coincidence window to form 1-dim peaks,</a:t>
            </a:r>
          </a:p>
          <a:p>
            <a:r>
              <a:rPr lang="en-US" sz="1400" dirty="0"/>
              <a:t> </a:t>
            </a:r>
            <a:r>
              <a:rPr lang="en-US" sz="1400" dirty="0" smtClean="0"/>
              <a:t>                                                 # and peak-coincidence window to form 2-dim clusters</a:t>
            </a:r>
            <a:endParaRPr lang="en-US" sz="1400" dirty="0"/>
          </a:p>
          <a:p>
            <a:r>
              <a:rPr lang="en-US" sz="1400" dirty="0"/>
              <a:t>VTP_ECINNER_HIT_DALITZ   568    </a:t>
            </a:r>
            <a:r>
              <a:rPr lang="en-US" sz="1400" dirty="0" smtClean="0"/>
              <a:t>584   # x8: 71&lt;</a:t>
            </a:r>
            <a:r>
              <a:rPr lang="en-US" sz="1400" dirty="0" err="1" smtClean="0"/>
              <a:t>dalitz</a:t>
            </a:r>
            <a:r>
              <a:rPr lang="en-US" sz="1400" dirty="0" smtClean="0"/>
              <a:t>&lt;73</a:t>
            </a:r>
            <a:endParaRPr lang="en-US" sz="1400" dirty="0"/>
          </a:p>
          <a:p>
            <a:r>
              <a:rPr lang="en-US" sz="1400" dirty="0"/>
              <a:t>………………………….</a:t>
            </a:r>
            <a:r>
              <a:rPr lang="en-US" sz="1400" dirty="0" smtClean="0"/>
              <a:t>.</a:t>
            </a:r>
          </a:p>
          <a:p>
            <a:endParaRPr lang="en-US" sz="1400" dirty="0" smtClean="0"/>
          </a:p>
          <a:p>
            <a:endParaRPr lang="en-US" sz="1400" dirty="0"/>
          </a:p>
          <a:p>
            <a:r>
              <a:rPr lang="en-US" sz="1400" dirty="0"/>
              <a:t>SSP_CRATE trig2 # trigger stage 2</a:t>
            </a:r>
          </a:p>
          <a:p>
            <a:r>
              <a:rPr lang="en-US" sz="1400" dirty="0"/>
              <a:t>SSP_SLOT all</a:t>
            </a:r>
          </a:p>
          <a:p>
            <a:r>
              <a:rPr lang="en-US" sz="1400" dirty="0"/>
              <a:t>SSP_GT_STRG_ECALIN_CLUSTER_EMIN_EN    0  </a:t>
            </a:r>
            <a:r>
              <a:rPr lang="en-US" sz="1400" dirty="0" smtClean="0"/>
              <a:t>1 # enable ECAL_INNER clusters in trigger</a:t>
            </a:r>
            <a:endParaRPr lang="en-US" sz="1400" dirty="0"/>
          </a:p>
          <a:p>
            <a:r>
              <a:rPr lang="en-US" sz="1400" dirty="0"/>
              <a:t>SSP_GT_STRG_ECALIN_CLUSTER_EMIN       0  </a:t>
            </a:r>
            <a:r>
              <a:rPr lang="en-US" sz="1400" dirty="0" smtClean="0"/>
              <a:t>2000 # ECAL_INNER cluster threshold</a:t>
            </a:r>
            <a:endParaRPr lang="en-US" sz="1400" dirty="0"/>
          </a:p>
          <a:p>
            <a:r>
              <a:rPr lang="en-US" sz="1400" dirty="0"/>
              <a:t>SSP_GT_STRG_ECALIN_CLUSTER_WIDTH      0  </a:t>
            </a:r>
            <a:r>
              <a:rPr lang="en-US" sz="1400" dirty="0" smtClean="0"/>
              <a:t>100 # coincidence window to coincide with PCAL </a:t>
            </a:r>
            <a:r>
              <a:rPr lang="en-US" sz="1400" dirty="0" err="1" smtClean="0"/>
              <a:t>etc</a:t>
            </a:r>
            <a:endParaRPr lang="en-US" sz="1400" dirty="0"/>
          </a:p>
          <a:p>
            <a:r>
              <a:rPr lang="en-US" sz="1400" dirty="0"/>
              <a:t>……………………………..</a:t>
            </a:r>
          </a:p>
          <a:p>
            <a:endParaRPr lang="en-US" sz="1400" dirty="0" smtClean="0"/>
          </a:p>
          <a:p>
            <a:endParaRPr lang="en-US" sz="1400" dirty="0" smtClean="0"/>
          </a:p>
          <a:p>
            <a:r>
              <a:rPr lang="en-US" sz="1400" dirty="0" smtClean="0"/>
              <a:t>VTP_CRATE trig2vtp  # trigger stage 3</a:t>
            </a:r>
            <a:endParaRPr lang="en-US" sz="1400" dirty="0"/>
          </a:p>
          <a:p>
            <a:r>
              <a:rPr lang="en-US" sz="1400" dirty="0"/>
              <a:t>#        slot: </a:t>
            </a:r>
            <a:r>
              <a:rPr lang="en-US" sz="1400" dirty="0" smtClean="0"/>
              <a:t>                10 </a:t>
            </a:r>
            <a:r>
              <a:rPr lang="en-US" sz="1400" dirty="0"/>
              <a:t>13  </a:t>
            </a:r>
            <a:r>
              <a:rPr lang="en-US" sz="1400" dirty="0" smtClean="0"/>
              <a:t>09 </a:t>
            </a:r>
            <a:r>
              <a:rPr lang="en-US" sz="1400" dirty="0"/>
              <a:t>14  </a:t>
            </a:r>
            <a:r>
              <a:rPr lang="en-US" sz="1400" dirty="0" smtClean="0"/>
              <a:t>08 </a:t>
            </a:r>
            <a:r>
              <a:rPr lang="en-US" sz="1400" dirty="0"/>
              <a:t>15  </a:t>
            </a:r>
            <a:r>
              <a:rPr lang="en-US" sz="1400" dirty="0" smtClean="0"/>
              <a:t>07 </a:t>
            </a:r>
            <a:r>
              <a:rPr lang="en-US" sz="1400" dirty="0"/>
              <a:t>16  </a:t>
            </a:r>
            <a:r>
              <a:rPr lang="en-US" sz="1400" dirty="0" smtClean="0"/>
              <a:t>06 </a:t>
            </a:r>
            <a:r>
              <a:rPr lang="en-US" sz="1400" dirty="0"/>
              <a:t>17  </a:t>
            </a:r>
            <a:r>
              <a:rPr lang="en-US" sz="1400" dirty="0" smtClean="0"/>
              <a:t>05 </a:t>
            </a:r>
            <a:r>
              <a:rPr lang="en-US" sz="1400" dirty="0"/>
              <a:t>18  </a:t>
            </a:r>
            <a:r>
              <a:rPr lang="en-US" sz="1400" dirty="0" smtClean="0"/>
              <a:t>04 </a:t>
            </a:r>
            <a:r>
              <a:rPr lang="en-US" sz="1400" dirty="0"/>
              <a:t>19  </a:t>
            </a:r>
            <a:r>
              <a:rPr lang="en-US" sz="1400" dirty="0" smtClean="0"/>
              <a:t>03 </a:t>
            </a:r>
            <a:r>
              <a:rPr lang="en-US" sz="1400" dirty="0"/>
              <a:t>20</a:t>
            </a:r>
          </a:p>
          <a:p>
            <a:r>
              <a:rPr lang="en-US" sz="1400" dirty="0"/>
              <a:t>#     payload:  </a:t>
            </a:r>
            <a:r>
              <a:rPr lang="en-US" sz="1400" dirty="0" smtClean="0"/>
              <a:t>           01  02  03  04  05  06  07  08  09 </a:t>
            </a:r>
            <a:r>
              <a:rPr lang="en-US" sz="1400" dirty="0"/>
              <a:t>10 11 12 13 14 15 16</a:t>
            </a:r>
          </a:p>
          <a:p>
            <a:r>
              <a:rPr lang="en-US" sz="1400" dirty="0"/>
              <a:t>VTP_PAYLOAD_EN  </a:t>
            </a:r>
            <a:r>
              <a:rPr lang="en-US" sz="1400" dirty="0" smtClean="0"/>
              <a:t> 0    0    0    0    1    0    1    0    1   0   1   0   1   0   1   0</a:t>
            </a:r>
            <a:endParaRPr lang="en-US" sz="1400" dirty="0"/>
          </a:p>
          <a:p>
            <a:r>
              <a:rPr lang="en-US" sz="1400" dirty="0"/>
              <a:t># 6780 corresponds to 7900 FADC latency</a:t>
            </a:r>
          </a:p>
          <a:p>
            <a:r>
              <a:rPr lang="en-US" sz="1400" dirty="0"/>
              <a:t>VTP_GT_LATENCY </a:t>
            </a:r>
            <a:r>
              <a:rPr lang="en-US" sz="1400" dirty="0" smtClean="0"/>
              <a:t>6780</a:t>
            </a:r>
          </a:p>
          <a:p>
            <a:r>
              <a:rPr lang="en-US" sz="1400" dirty="0" smtClean="0"/>
              <a:t># sector bits: trig number, </a:t>
            </a:r>
            <a:r>
              <a:rPr lang="en-US" sz="1400" dirty="0" err="1" smtClean="0"/>
              <a:t>ssp</a:t>
            </a:r>
            <a:r>
              <a:rPr lang="en-US" sz="1400" dirty="0" smtClean="0"/>
              <a:t> trig mask, </a:t>
            </a:r>
            <a:r>
              <a:rPr lang="en-US" sz="1400" dirty="0" err="1" smtClean="0"/>
              <a:t>ssp</a:t>
            </a:r>
            <a:r>
              <a:rPr lang="en-US" sz="1400" dirty="0" smtClean="0"/>
              <a:t> sector mask, multiplicity, </a:t>
            </a:r>
          </a:p>
          <a:p>
            <a:r>
              <a:rPr lang="en-US" sz="1400" dirty="0" smtClean="0"/>
              <a:t># coincidence=</a:t>
            </a:r>
            <a:r>
              <a:rPr lang="en-US" sz="1400" dirty="0" err="1" smtClean="0"/>
              <a:t>number_of_extended_clock_cycles</a:t>
            </a:r>
            <a:endParaRPr lang="en-US" sz="1400" dirty="0"/>
          </a:p>
          <a:p>
            <a:r>
              <a:rPr lang="en-US" sz="1400" dirty="0" smtClean="0"/>
              <a:t>VTP_GT_TRGBIT 8 1 1 1 1</a:t>
            </a:r>
          </a:p>
          <a:p>
            <a:r>
              <a:rPr lang="en-US" sz="1400" dirty="0" smtClean="0"/>
              <a:t>………………………………</a:t>
            </a:r>
          </a:p>
          <a:p>
            <a:endParaRPr lang="en-US" sz="1400" dirty="0" smtClean="0"/>
          </a:p>
          <a:p>
            <a:endParaRPr lang="en-US" sz="1400" dirty="0"/>
          </a:p>
        </p:txBody>
      </p:sp>
      <p:sp>
        <p:nvSpPr>
          <p:cNvPr id="6" name="Title 7"/>
          <p:cNvSpPr txBox="1">
            <a:spLocks/>
          </p:cNvSpPr>
          <p:nvPr/>
        </p:nvSpPr>
        <p:spPr bwMode="auto">
          <a:xfrm>
            <a:off x="228600" y="60960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pPr eaLnBrk="1" hangingPunct="1"/>
            <a:r>
              <a:rPr lang="en-US" sz="1600" dirty="0" smtClean="0">
                <a:solidFill>
                  <a:srgbClr val="FF0000"/>
                </a:solidFill>
                <a:latin typeface="Arial" charset="0"/>
                <a:ea typeface="ＭＳ Ｐゴシック" charset="0"/>
                <a:cs typeface="ＭＳ Ｐゴシック" charset="0"/>
              </a:rPr>
              <a:t>There is a plan to provide GUI to handle configuration files</a:t>
            </a:r>
            <a:endParaRPr lang="en-US" sz="1600" dirty="0">
              <a:solidFill>
                <a:srgbClr val="FF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6212842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7"/>
          <p:cNvSpPr>
            <a:spLocks noGrp="1"/>
          </p:cNvSpPr>
          <p:nvPr>
            <p:ph type="title"/>
          </p:nvPr>
        </p:nvSpPr>
        <p:spPr>
          <a:xfrm>
            <a:off x="609600" y="304800"/>
            <a:ext cx="7772400" cy="609600"/>
          </a:xfrm>
        </p:spPr>
        <p:txBody>
          <a:bodyPr/>
          <a:lstStyle/>
          <a:p>
            <a:pPr eaLnBrk="1" hangingPunct="1"/>
            <a:r>
              <a:rPr lang="en-US" sz="2400" dirty="0">
                <a:solidFill>
                  <a:srgbClr val="0000FF"/>
                </a:solidFill>
                <a:latin typeface="Arial" charset="0"/>
                <a:ea typeface="ＭＳ Ｐゴシック" charset="0"/>
                <a:cs typeface="ＭＳ Ｐゴシック" charset="0"/>
              </a:rPr>
              <a:t>CLAS12 </a:t>
            </a:r>
            <a:r>
              <a:rPr lang="en-US" sz="2400" dirty="0" smtClean="0">
                <a:solidFill>
                  <a:srgbClr val="0000FF"/>
                </a:solidFill>
                <a:latin typeface="Arial" charset="0"/>
                <a:ea typeface="ＭＳ Ｐゴシック" charset="0"/>
                <a:cs typeface="ＭＳ Ｐゴシック" charset="0"/>
              </a:rPr>
              <a:t>Trigger Validation</a:t>
            </a:r>
            <a:endParaRPr lang="en-US" sz="2400" dirty="0">
              <a:solidFill>
                <a:srgbClr val="0000FF"/>
              </a:solidFill>
              <a:latin typeface="Arial" charset="0"/>
              <a:ea typeface="ＭＳ Ｐゴシック" charset="0"/>
              <a:cs typeface="ＭＳ Ｐゴシック" charset="0"/>
            </a:endParaRPr>
          </a:p>
        </p:txBody>
      </p:sp>
      <p:sp>
        <p:nvSpPr>
          <p:cNvPr id="41986" name="Content Placeholder 8"/>
          <p:cNvSpPr>
            <a:spLocks noGrp="1"/>
          </p:cNvSpPr>
          <p:nvPr>
            <p:ph idx="4294967295"/>
          </p:nvPr>
        </p:nvSpPr>
        <p:spPr>
          <a:xfrm>
            <a:off x="381000" y="1066800"/>
            <a:ext cx="8305800" cy="4419600"/>
          </a:xfrm>
        </p:spPr>
        <p:txBody>
          <a:bodyPr/>
          <a:lstStyle/>
          <a:p>
            <a:pPr eaLnBrk="1" hangingPunct="1">
              <a:defRPr/>
            </a:pPr>
            <a:endParaRPr lang="en-US" sz="1400" dirty="0" smtClean="0">
              <a:latin typeface="Arial" charset="0"/>
              <a:ea typeface="ＭＳ Ｐゴシック" charset="0"/>
              <a:cs typeface="ＭＳ Ｐゴシック" charset="0"/>
            </a:endParaRPr>
          </a:p>
          <a:p>
            <a:pPr eaLnBrk="1" hangingPunct="1">
              <a:defRPr/>
            </a:pPr>
            <a:r>
              <a:rPr lang="en-US" sz="1800" dirty="0" smtClean="0">
                <a:latin typeface="Arial" charset="0"/>
                <a:ea typeface="ＭＳ Ｐゴシック" charset="0"/>
                <a:cs typeface="ＭＳ Ｐゴシック" charset="0"/>
              </a:rPr>
              <a:t>All stage 1 trigger algorithms ether implemented in C++ (ECAL, PCAL, HTCC) or have C++ simulation of the  hardware implementation (</a:t>
            </a:r>
            <a:r>
              <a:rPr lang="en-US" sz="1800" dirty="0" smtClean="0">
                <a:solidFill>
                  <a:srgbClr val="FF0000"/>
                </a:solidFill>
                <a:latin typeface="Arial" charset="0"/>
                <a:ea typeface="ＭＳ Ｐゴシック" charset="0"/>
                <a:cs typeface="ＭＳ Ｐゴシック" charset="0"/>
              </a:rPr>
              <a:t>FT – to do</a:t>
            </a:r>
            <a:r>
              <a:rPr lang="en-US" sz="1800" dirty="0" smtClean="0">
                <a:latin typeface="Arial" charset="0"/>
                <a:ea typeface="ＭＳ Ｐゴシック" charset="0"/>
                <a:cs typeface="ＭＳ Ｐゴシック" charset="0"/>
              </a:rPr>
              <a:t>)</a:t>
            </a:r>
          </a:p>
          <a:p>
            <a:pPr eaLnBrk="1" hangingPunct="1">
              <a:defRPr/>
            </a:pPr>
            <a:r>
              <a:rPr lang="en-US" sz="1800" dirty="0" smtClean="0">
                <a:solidFill>
                  <a:srgbClr val="FF0000"/>
                </a:solidFill>
                <a:latin typeface="Arial" charset="0"/>
                <a:ea typeface="ＭＳ Ｐゴシック" charset="0"/>
                <a:cs typeface="ＭＳ Ｐゴシック" charset="0"/>
              </a:rPr>
              <a:t>Higher stages will be simulated – under discussion, likely the same way as stage 1</a:t>
            </a:r>
          </a:p>
          <a:p>
            <a:pPr eaLnBrk="1" hangingPunct="1">
              <a:defRPr/>
            </a:pPr>
            <a:r>
              <a:rPr lang="en-US" sz="1800" dirty="0" smtClean="0">
                <a:latin typeface="Arial" charset="0"/>
                <a:ea typeface="ＭＳ Ｐゴシック" charset="0"/>
                <a:cs typeface="ＭＳ Ｐゴシック" charset="0"/>
              </a:rPr>
              <a:t>Validation process has 2 steps:</a:t>
            </a:r>
          </a:p>
          <a:p>
            <a:pPr eaLnBrk="1" hangingPunct="1">
              <a:buFont typeface="+mj-lt"/>
              <a:buAutoNum type="arabicPeriod"/>
              <a:defRPr/>
            </a:pPr>
            <a:r>
              <a:rPr lang="en-US" sz="1800" dirty="0">
                <a:latin typeface="Arial" charset="0"/>
                <a:ea typeface="ＭＳ Ｐゴシック" charset="0"/>
                <a:cs typeface="ＭＳ Ｐゴシック" charset="0"/>
              </a:rPr>
              <a:t>C</a:t>
            </a:r>
            <a:r>
              <a:rPr lang="en-US" sz="1800" dirty="0" smtClean="0">
                <a:latin typeface="Arial" charset="0"/>
                <a:ea typeface="ＭＳ Ｐゴシック" charset="0"/>
                <a:cs typeface="ＭＳ Ｐゴシック" charset="0"/>
              </a:rPr>
              <a:t>omparison between C++ implementation and hardware response</a:t>
            </a:r>
          </a:p>
          <a:p>
            <a:pPr eaLnBrk="1" hangingPunct="1">
              <a:buFont typeface="+mj-lt"/>
              <a:buAutoNum type="arabicPeriod"/>
              <a:defRPr/>
            </a:pPr>
            <a:r>
              <a:rPr lang="en-US" sz="1800" dirty="0">
                <a:latin typeface="Arial" charset="0"/>
                <a:ea typeface="ＭＳ Ｐゴシック" charset="0"/>
                <a:cs typeface="ＭＳ Ｐゴシック" charset="0"/>
              </a:rPr>
              <a:t>C</a:t>
            </a:r>
            <a:r>
              <a:rPr lang="en-US" sz="1800" dirty="0" smtClean="0">
                <a:latin typeface="Arial" charset="0"/>
                <a:ea typeface="ＭＳ Ｐゴシック" charset="0"/>
                <a:cs typeface="ＭＳ Ｐゴシック" charset="0"/>
              </a:rPr>
              <a:t>omparison between C++ implementation and GEANT</a:t>
            </a:r>
            <a:r>
              <a:rPr lang="en-US" sz="1800" dirty="0">
                <a:latin typeface="Arial" charset="0"/>
                <a:ea typeface="ＭＳ Ｐゴシック" charset="0"/>
                <a:cs typeface="ＭＳ Ｐゴシック" charset="0"/>
              </a:rPr>
              <a:t> </a:t>
            </a:r>
            <a:r>
              <a:rPr lang="en-US" sz="1800" dirty="0" smtClean="0">
                <a:latin typeface="Arial" charset="0"/>
                <a:ea typeface="ＭＳ Ｐゴシック" charset="0"/>
                <a:cs typeface="ＭＳ Ｐゴシック" charset="0"/>
              </a:rPr>
              <a:t>and reconstruction results</a:t>
            </a:r>
          </a:p>
          <a:p>
            <a:pPr marL="0" indent="0" eaLnBrk="1" hangingPunct="1">
              <a:buNone/>
              <a:defRPr/>
            </a:pPr>
            <a:endParaRPr lang="en-US" sz="1800" dirty="0" smtClean="0">
              <a:solidFill>
                <a:srgbClr val="FF0000"/>
              </a:solidFill>
              <a:latin typeface="Arial" charset="0"/>
              <a:ea typeface="ＭＳ Ｐゴシック" charset="0"/>
              <a:cs typeface="ＭＳ Ｐゴシック" charset="0"/>
            </a:endParaRPr>
          </a:p>
          <a:p>
            <a:pPr eaLnBrk="1" hangingPunct="1">
              <a:defRPr/>
            </a:pPr>
            <a:endParaRPr lang="en-US" sz="1800" dirty="0" smtClean="0">
              <a:latin typeface="Arial" charset="0"/>
              <a:ea typeface="ＭＳ Ｐゴシック" charset="0"/>
              <a:cs typeface="ＭＳ Ｐゴシック" charset="0"/>
            </a:endParaRPr>
          </a:p>
          <a:p>
            <a:pPr eaLnBrk="1" hangingPunct="1">
              <a:defRPr/>
            </a:pPr>
            <a:endParaRPr lang="en-US" sz="1800" dirty="0" smtClean="0">
              <a:latin typeface="Arial" charset="0"/>
              <a:ea typeface="ＭＳ Ｐゴシック" charset="0"/>
              <a:cs typeface="ＭＳ Ｐゴシック" charset="0"/>
            </a:endParaRPr>
          </a:p>
          <a:p>
            <a:pPr marL="0" indent="0" eaLnBrk="1" hangingPunct="1">
              <a:buNone/>
              <a:defRPr/>
            </a:pPr>
            <a:endParaRPr lang="en-US" sz="1800" dirty="0">
              <a:latin typeface="Arial" charset="0"/>
              <a:ea typeface="ＭＳ Ｐゴシック" charset="0"/>
              <a:cs typeface="ＭＳ Ｐゴシック" charset="0"/>
            </a:endParaRPr>
          </a:p>
          <a:p>
            <a:pPr marL="0" indent="0" eaLnBrk="1" hangingPunct="1">
              <a:buNone/>
              <a:defRPr/>
            </a:pPr>
            <a:endParaRPr lang="en-US" sz="1800" dirty="0">
              <a:latin typeface="Arial" charset="0"/>
              <a:ea typeface="ＭＳ Ｐゴシック" charset="0"/>
              <a:cs typeface="ＭＳ Ｐゴシック" charset="0"/>
            </a:endParaRPr>
          </a:p>
          <a:p>
            <a:pPr marL="0" indent="0" eaLnBrk="1" hangingPunct="1">
              <a:buNone/>
              <a:defRPr/>
            </a:pPr>
            <a:endParaRPr lang="en-US" sz="1800" strike="sngStrike" dirty="0" smtClean="0"/>
          </a:p>
        </p:txBody>
      </p:sp>
      <p:sp>
        <p:nvSpPr>
          <p:cNvPr id="2" name="Slide Number Placeholder 1"/>
          <p:cNvSpPr>
            <a:spLocks noGrp="1"/>
          </p:cNvSpPr>
          <p:nvPr>
            <p:ph type="sldNum" sz="quarter" idx="12"/>
          </p:nvPr>
        </p:nvSpPr>
        <p:spPr/>
        <p:txBody>
          <a:bodyPr/>
          <a:lstStyle/>
          <a:p>
            <a:pPr>
              <a:defRPr/>
            </a:pPr>
            <a:fld id="{0C0B7B01-3A4E-7842-86F4-018EFD8D5348}" type="slidenum">
              <a:rPr lang="en-US" smtClean="0"/>
              <a:pPr>
                <a:defRPr/>
              </a:pPr>
              <a:t>13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lstStyle/>
          <a:p>
            <a:r>
              <a:rPr lang="en-US" sz="1800" dirty="0" smtClean="0">
                <a:solidFill>
                  <a:srgbClr val="0000FF"/>
                </a:solidFill>
                <a:latin typeface="Arial" charset="0"/>
                <a:ea typeface="ＭＳ Ｐゴシック" charset="0"/>
                <a:cs typeface="ＭＳ Ｐゴシック" charset="0"/>
              </a:rPr>
              <a:t>FPGA Image Building </a:t>
            </a:r>
            <a:r>
              <a:rPr lang="en-US" sz="1800" dirty="0">
                <a:solidFill>
                  <a:srgbClr val="0000FF"/>
                </a:solidFill>
                <a:latin typeface="Arial" charset="0"/>
                <a:ea typeface="ＭＳ Ｐゴシック" charset="0"/>
                <a:cs typeface="ＭＳ Ｐゴシック" charset="0"/>
              </a:rPr>
              <a:t>C</a:t>
            </a:r>
            <a:r>
              <a:rPr lang="en-US" sz="1800" dirty="0" smtClean="0">
                <a:solidFill>
                  <a:srgbClr val="0000FF"/>
                </a:solidFill>
                <a:latin typeface="Arial" charset="0"/>
                <a:ea typeface="ＭＳ Ｐゴシック" charset="0"/>
                <a:cs typeface="ＭＳ Ｐゴシック" charset="0"/>
              </a:rPr>
              <a:t>hain and Validation Step 1</a:t>
            </a:r>
            <a:r>
              <a:rPr lang="en-US" sz="1800" dirty="0">
                <a:solidFill>
                  <a:srgbClr val="0000FF"/>
                </a:solidFill>
                <a:latin typeface="Arial" charset="0"/>
                <a:ea typeface="ＭＳ Ｐゴシック" charset="0"/>
                <a:cs typeface="ＭＳ Ｐゴシック" charset="0"/>
              </a:rPr>
              <a:t>:</a:t>
            </a:r>
            <a:r>
              <a:rPr lang="en-US" sz="1800" dirty="0" smtClean="0">
                <a:solidFill>
                  <a:srgbClr val="0000FF"/>
                </a:solidFill>
                <a:latin typeface="Arial" charset="0"/>
                <a:ea typeface="ＭＳ Ｐゴシック" charset="0"/>
                <a:cs typeface="ＭＳ Ｐゴシック" charset="0"/>
              </a:rPr>
              <a:t> Comparison </a:t>
            </a:r>
            <a:r>
              <a:rPr lang="en-US" sz="1800" dirty="0">
                <a:solidFill>
                  <a:srgbClr val="0000FF"/>
                </a:solidFill>
                <a:latin typeface="Arial" charset="0"/>
                <a:ea typeface="ＭＳ Ｐゴシック" charset="0"/>
                <a:cs typeface="ＭＳ Ｐゴシック" charset="0"/>
              </a:rPr>
              <a:t>between C++ implementation and hardware response</a:t>
            </a:r>
            <a:br>
              <a:rPr lang="en-US" sz="1800" dirty="0">
                <a:solidFill>
                  <a:srgbClr val="0000FF"/>
                </a:solidFill>
                <a:latin typeface="Arial" charset="0"/>
                <a:ea typeface="ＭＳ Ｐゴシック" charset="0"/>
                <a:cs typeface="ＭＳ Ｐゴシック" charset="0"/>
              </a:rPr>
            </a:br>
            <a:r>
              <a:rPr lang="en-US" sz="1800" dirty="0" smtClean="0">
                <a:solidFill>
                  <a:srgbClr val="0000FF"/>
                </a:solidFill>
                <a:latin typeface="Arial" charset="0"/>
                <a:ea typeface="ＭＳ Ｐゴシック" charset="0"/>
                <a:cs typeface="ＭＳ Ｐゴシック" charset="0"/>
              </a:rPr>
              <a:t> (cosmic and beam)</a:t>
            </a:r>
            <a:endParaRPr lang="en-US" sz="1800" dirty="0">
              <a:solidFill>
                <a:srgbClr val="0000FF"/>
              </a:solidFill>
            </a:endParaRPr>
          </a:p>
        </p:txBody>
      </p:sp>
      <p:sp>
        <p:nvSpPr>
          <p:cNvPr id="3" name="Slide Number Placeholder 2"/>
          <p:cNvSpPr>
            <a:spLocks noGrp="1"/>
          </p:cNvSpPr>
          <p:nvPr>
            <p:ph type="sldNum" sz="quarter" idx="12"/>
          </p:nvPr>
        </p:nvSpPr>
        <p:spPr/>
        <p:txBody>
          <a:bodyPr/>
          <a:lstStyle/>
          <a:p>
            <a:pPr>
              <a:defRPr/>
            </a:pPr>
            <a:fld id="{0C0B7B01-3A4E-7842-86F4-018EFD8D5348}" type="slidenum">
              <a:rPr lang="en-US" smtClean="0"/>
              <a:pPr>
                <a:defRPr/>
              </a:pPr>
              <a:t>14</a:t>
            </a:fld>
            <a:endParaRPr lang="en-US"/>
          </a:p>
        </p:txBody>
      </p:sp>
      <p:graphicFrame>
        <p:nvGraphicFramePr>
          <p:cNvPr id="6" name="Diagram 5"/>
          <p:cNvGraphicFramePr/>
          <p:nvPr>
            <p:extLst>
              <p:ext uri="{D42A27DB-BD31-4B8C-83A1-F6EECF244321}">
                <p14:modId xmlns:p14="http://schemas.microsoft.com/office/powerpoint/2010/main" val="2708401985"/>
              </p:ext>
            </p:extLst>
          </p:nvPr>
        </p:nvGraphicFramePr>
        <p:xfrm>
          <a:off x="1447800" y="1600200"/>
          <a:ext cx="6123709" cy="4581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219200" y="2209800"/>
            <a:ext cx="1684776" cy="830997"/>
          </a:xfrm>
          <a:prstGeom prst="rect">
            <a:avLst/>
          </a:prstGeom>
          <a:noFill/>
        </p:spPr>
        <p:txBody>
          <a:bodyPr wrap="none" rtlCol="0">
            <a:spAutoFit/>
          </a:bodyPr>
          <a:lstStyle/>
          <a:p>
            <a:r>
              <a:rPr lang="en-US" dirty="0" smtClean="0"/>
              <a:t>Xilinx</a:t>
            </a:r>
          </a:p>
          <a:p>
            <a:r>
              <a:rPr lang="en-US" dirty="0" err="1" smtClean="0"/>
              <a:t>Vivado_hls</a:t>
            </a:r>
            <a:endParaRPr lang="en-US" dirty="0"/>
          </a:p>
        </p:txBody>
      </p:sp>
      <p:sp>
        <p:nvSpPr>
          <p:cNvPr id="8" name="TextBox 7"/>
          <p:cNvSpPr txBox="1"/>
          <p:nvPr/>
        </p:nvSpPr>
        <p:spPr>
          <a:xfrm>
            <a:off x="6324600" y="2286000"/>
            <a:ext cx="1120168" cy="830997"/>
          </a:xfrm>
          <a:prstGeom prst="rect">
            <a:avLst/>
          </a:prstGeom>
          <a:noFill/>
        </p:spPr>
        <p:txBody>
          <a:bodyPr wrap="none" rtlCol="0">
            <a:spAutoFit/>
          </a:bodyPr>
          <a:lstStyle/>
          <a:p>
            <a:r>
              <a:rPr lang="en-US" dirty="0" smtClean="0"/>
              <a:t>Xilinx</a:t>
            </a:r>
          </a:p>
          <a:p>
            <a:r>
              <a:rPr lang="en-US" dirty="0" err="1" smtClean="0"/>
              <a:t>Vivado</a:t>
            </a:r>
            <a:endParaRPr lang="en-US" dirty="0"/>
          </a:p>
        </p:txBody>
      </p:sp>
      <p:sp>
        <p:nvSpPr>
          <p:cNvPr id="9" name="TextBox 8"/>
          <p:cNvSpPr txBox="1"/>
          <p:nvPr/>
        </p:nvSpPr>
        <p:spPr>
          <a:xfrm>
            <a:off x="6553200" y="5181600"/>
            <a:ext cx="851615" cy="461665"/>
          </a:xfrm>
          <a:prstGeom prst="rect">
            <a:avLst/>
          </a:prstGeom>
          <a:noFill/>
        </p:spPr>
        <p:txBody>
          <a:bodyPr wrap="none" rtlCol="0">
            <a:spAutoFit/>
          </a:bodyPr>
          <a:lstStyle/>
          <a:p>
            <a:r>
              <a:rPr lang="en-US" dirty="0" smtClean="0"/>
              <a:t>DAQ</a:t>
            </a:r>
          </a:p>
        </p:txBody>
      </p:sp>
      <p:sp>
        <p:nvSpPr>
          <p:cNvPr id="10" name="TextBox 9"/>
          <p:cNvSpPr txBox="1"/>
          <p:nvPr/>
        </p:nvSpPr>
        <p:spPr>
          <a:xfrm>
            <a:off x="1600200" y="5105400"/>
            <a:ext cx="1513605" cy="830997"/>
          </a:xfrm>
          <a:prstGeom prst="rect">
            <a:avLst/>
          </a:prstGeom>
          <a:noFill/>
        </p:spPr>
        <p:txBody>
          <a:bodyPr wrap="none" rtlCol="0">
            <a:spAutoFit/>
          </a:bodyPr>
          <a:lstStyle/>
          <a:p>
            <a:r>
              <a:rPr lang="en-US" dirty="0" smtClean="0"/>
              <a:t>Step 1</a:t>
            </a:r>
          </a:p>
          <a:p>
            <a:r>
              <a:rPr lang="en-US" dirty="0" smtClean="0"/>
              <a:t>Validation</a:t>
            </a:r>
          </a:p>
        </p:txBody>
      </p:sp>
    </p:spTree>
    <p:extLst>
      <p:ext uri="{BB962C8B-B14F-4D97-AF65-F5344CB8AC3E}">
        <p14:creationId xmlns:p14="http://schemas.microsoft.com/office/powerpoint/2010/main" val="1110201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C0B7B01-3A4E-7842-86F4-018EFD8D5348}" type="slidenum">
              <a:rPr lang="en-US" smtClean="0"/>
              <a:pPr>
                <a:defRPr/>
              </a:pPr>
              <a:t>15</a:t>
            </a:fld>
            <a:endParaRPr lang="en-US"/>
          </a:p>
        </p:txBody>
      </p:sp>
      <p:pic>
        <p:nvPicPr>
          <p:cNvPr id="4" name="Picture 3" descr="Screen Shot 2017-08-05 at 8.48.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5365750"/>
          </a:xfrm>
          <a:prstGeom prst="rect">
            <a:avLst/>
          </a:prstGeom>
        </p:spPr>
      </p:pic>
      <p:sp>
        <p:nvSpPr>
          <p:cNvPr id="5" name="Title 7"/>
          <p:cNvSpPr>
            <a:spLocks noGrp="1"/>
          </p:cNvSpPr>
          <p:nvPr>
            <p:ph type="title"/>
          </p:nvPr>
        </p:nvSpPr>
        <p:spPr>
          <a:xfrm>
            <a:off x="609600" y="0"/>
            <a:ext cx="7772400" cy="609600"/>
          </a:xfrm>
        </p:spPr>
        <p:txBody>
          <a:bodyPr/>
          <a:lstStyle/>
          <a:p>
            <a:pPr eaLnBrk="1" hangingPunct="1"/>
            <a:r>
              <a:rPr lang="en-US" sz="2400" dirty="0" smtClean="0">
                <a:solidFill>
                  <a:srgbClr val="0000FF"/>
                </a:solidFill>
                <a:latin typeface="Arial" charset="0"/>
                <a:ea typeface="ＭＳ Ｐゴシック" charset="0"/>
                <a:cs typeface="ＭＳ Ｐゴシック" charset="0"/>
              </a:rPr>
              <a:t>Xilinx </a:t>
            </a:r>
            <a:r>
              <a:rPr lang="en-US" sz="2400" dirty="0" err="1" smtClean="0">
                <a:solidFill>
                  <a:srgbClr val="0000FF"/>
                </a:solidFill>
                <a:latin typeface="Arial" charset="0"/>
                <a:ea typeface="ＭＳ Ｐゴシック" charset="0"/>
                <a:cs typeface="ＭＳ Ｐゴシック" charset="0"/>
              </a:rPr>
              <a:t>Vivado_HLS</a:t>
            </a:r>
            <a:r>
              <a:rPr lang="en-US" sz="2400" dirty="0" smtClean="0">
                <a:solidFill>
                  <a:srgbClr val="0000FF"/>
                </a:solidFill>
                <a:latin typeface="Arial" charset="0"/>
                <a:ea typeface="ＭＳ Ｐゴシック" charset="0"/>
                <a:cs typeface="ＭＳ Ｐゴシック" charset="0"/>
              </a:rPr>
              <a:t>  (C++ to VHDL)</a:t>
            </a:r>
            <a:endParaRPr lang="en-US" sz="2400" dirty="0">
              <a:solidFill>
                <a:srgbClr val="0000FF"/>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9132846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C0B7B01-3A4E-7842-86F4-018EFD8D5348}" type="slidenum">
              <a:rPr lang="en-US" smtClean="0"/>
              <a:pPr>
                <a:defRPr/>
              </a:pPr>
              <a:t>16</a:t>
            </a:fld>
            <a:endParaRPr lang="en-US"/>
          </a:p>
        </p:txBody>
      </p:sp>
      <p:pic>
        <p:nvPicPr>
          <p:cNvPr id="4" name="Picture 3" descr="Screen Shot 2017-08-05 at 8.41.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44000" cy="4870865"/>
          </a:xfrm>
          <a:prstGeom prst="rect">
            <a:avLst/>
          </a:prstGeom>
        </p:spPr>
      </p:pic>
      <p:sp>
        <p:nvSpPr>
          <p:cNvPr id="5" name="Title 7"/>
          <p:cNvSpPr>
            <a:spLocks noGrp="1"/>
          </p:cNvSpPr>
          <p:nvPr>
            <p:ph type="title"/>
          </p:nvPr>
        </p:nvSpPr>
        <p:spPr>
          <a:xfrm>
            <a:off x="609600" y="0"/>
            <a:ext cx="7772400" cy="609600"/>
          </a:xfrm>
        </p:spPr>
        <p:txBody>
          <a:bodyPr/>
          <a:lstStyle/>
          <a:p>
            <a:pPr eaLnBrk="1" hangingPunct="1"/>
            <a:r>
              <a:rPr lang="en-US" sz="2400" dirty="0" smtClean="0">
                <a:solidFill>
                  <a:srgbClr val="0000FF"/>
                </a:solidFill>
                <a:latin typeface="Arial" charset="0"/>
                <a:ea typeface="ＭＳ Ｐゴシック" charset="0"/>
                <a:cs typeface="ＭＳ Ｐゴシック" charset="0"/>
              </a:rPr>
              <a:t>Xilinx </a:t>
            </a:r>
            <a:r>
              <a:rPr lang="en-US" sz="2400" dirty="0" err="1" smtClean="0">
                <a:solidFill>
                  <a:srgbClr val="0000FF"/>
                </a:solidFill>
                <a:latin typeface="Arial" charset="0"/>
                <a:ea typeface="ＭＳ Ｐゴシック" charset="0"/>
                <a:cs typeface="ＭＳ Ｐゴシック" charset="0"/>
              </a:rPr>
              <a:t>Vivado</a:t>
            </a:r>
            <a:r>
              <a:rPr lang="en-US" sz="2400" dirty="0" smtClean="0">
                <a:solidFill>
                  <a:srgbClr val="0000FF"/>
                </a:solidFill>
                <a:latin typeface="Arial" charset="0"/>
                <a:ea typeface="ＭＳ Ｐゴシック" charset="0"/>
                <a:cs typeface="ＭＳ Ｐゴシック" charset="0"/>
              </a:rPr>
              <a:t>  (VHDL to FPGA image)</a:t>
            </a:r>
            <a:endParaRPr lang="en-US" sz="2400" dirty="0">
              <a:solidFill>
                <a:srgbClr val="0000FF"/>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817892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lstStyle/>
          <a:p>
            <a:r>
              <a:rPr lang="en-US" sz="1800" dirty="0" smtClean="0">
                <a:solidFill>
                  <a:srgbClr val="0000FF"/>
                </a:solidFill>
                <a:latin typeface="Arial" charset="0"/>
                <a:ea typeface="ＭＳ Ｐゴシック" charset="0"/>
                <a:cs typeface="ＭＳ Ｐゴシック" charset="0"/>
              </a:rPr>
              <a:t>Validation Step 1: Comparison </a:t>
            </a:r>
            <a:r>
              <a:rPr lang="en-US" sz="1800" dirty="0">
                <a:solidFill>
                  <a:srgbClr val="0000FF"/>
                </a:solidFill>
                <a:latin typeface="Arial" charset="0"/>
                <a:ea typeface="ＭＳ Ｐゴシック" charset="0"/>
                <a:cs typeface="ＭＳ Ｐゴシック" charset="0"/>
              </a:rPr>
              <a:t>between C++ implementation and hardware </a:t>
            </a:r>
            <a:r>
              <a:rPr lang="en-US" sz="1800" dirty="0" smtClean="0">
                <a:solidFill>
                  <a:srgbClr val="0000FF"/>
                </a:solidFill>
                <a:latin typeface="Arial" charset="0"/>
                <a:ea typeface="ＭＳ Ｐゴシック" charset="0"/>
                <a:cs typeface="ＭＳ Ｐゴシック" charset="0"/>
              </a:rPr>
              <a:t>response</a:t>
            </a:r>
            <a:endParaRPr lang="en-US" sz="1800" dirty="0">
              <a:solidFill>
                <a:srgbClr val="0000FF"/>
              </a:solidFill>
            </a:endParaRPr>
          </a:p>
        </p:txBody>
      </p:sp>
      <p:sp>
        <p:nvSpPr>
          <p:cNvPr id="3" name="Slide Number Placeholder 2"/>
          <p:cNvSpPr>
            <a:spLocks noGrp="1"/>
          </p:cNvSpPr>
          <p:nvPr>
            <p:ph type="sldNum" sz="quarter" idx="12"/>
          </p:nvPr>
        </p:nvSpPr>
        <p:spPr/>
        <p:txBody>
          <a:bodyPr/>
          <a:lstStyle/>
          <a:p>
            <a:pPr>
              <a:defRPr/>
            </a:pPr>
            <a:fld id="{0C0B7B01-3A4E-7842-86F4-018EFD8D5348}" type="slidenum">
              <a:rPr lang="en-US" smtClean="0"/>
              <a:pPr>
                <a:defRPr/>
              </a:pPr>
              <a:t>17</a:t>
            </a:fld>
            <a:endParaRPr lang="en-US"/>
          </a:p>
        </p:txBody>
      </p:sp>
      <p:sp>
        <p:nvSpPr>
          <p:cNvPr id="4" name="TextBox 3"/>
          <p:cNvSpPr txBox="1"/>
          <p:nvPr/>
        </p:nvSpPr>
        <p:spPr>
          <a:xfrm>
            <a:off x="1524000" y="1295400"/>
            <a:ext cx="5562600" cy="4401204"/>
          </a:xfrm>
          <a:prstGeom prst="rect">
            <a:avLst/>
          </a:prstGeom>
          <a:noFill/>
        </p:spPr>
        <p:txBody>
          <a:bodyPr wrap="square" rtlCol="0">
            <a:spAutoFit/>
          </a:bodyPr>
          <a:lstStyle/>
          <a:p>
            <a:r>
              <a:rPr lang="de-DE" sz="1400" dirty="0" smtClean="0">
                <a:solidFill>
                  <a:srgbClr val="FF0000"/>
                </a:solidFill>
              </a:rPr>
              <a:t>/</a:t>
            </a:r>
            <a:r>
              <a:rPr lang="de-DE" sz="1400" dirty="0" err="1" smtClean="0">
                <a:solidFill>
                  <a:srgbClr val="FF0000"/>
                </a:solidFill>
              </a:rPr>
              <a:t>work</a:t>
            </a:r>
            <a:r>
              <a:rPr lang="de-DE" sz="1400" dirty="0" smtClean="0">
                <a:solidFill>
                  <a:srgbClr val="FF0000"/>
                </a:solidFill>
              </a:rPr>
              <a:t>/</a:t>
            </a:r>
            <a:r>
              <a:rPr lang="de-DE" sz="1400" dirty="0" err="1" smtClean="0">
                <a:solidFill>
                  <a:srgbClr val="FF0000"/>
                </a:solidFill>
              </a:rPr>
              <a:t>boiarino</a:t>
            </a:r>
            <a:r>
              <a:rPr lang="de-DE" sz="1400" dirty="0" smtClean="0">
                <a:solidFill>
                  <a:srgbClr val="FF0000"/>
                </a:solidFill>
              </a:rPr>
              <a:t>/</a:t>
            </a:r>
            <a:r>
              <a:rPr lang="de-DE" sz="1400" dirty="0" err="1" smtClean="0">
                <a:solidFill>
                  <a:srgbClr val="FF0000"/>
                </a:solidFill>
              </a:rPr>
              <a:t>data</a:t>
            </a:r>
            <a:r>
              <a:rPr lang="de-DE" sz="1400" dirty="0" smtClean="0">
                <a:solidFill>
                  <a:srgbClr val="FF0000"/>
                </a:solidFill>
              </a:rPr>
              <a:t>/vtp1_001212.evio.0 </a:t>
            </a:r>
            <a:r>
              <a:rPr lang="de-DE" sz="1400" dirty="0" err="1" smtClean="0">
                <a:solidFill>
                  <a:srgbClr val="FF0000"/>
                </a:solidFill>
              </a:rPr>
              <a:t>event</a:t>
            </a:r>
            <a:r>
              <a:rPr lang="de-DE" sz="1400" dirty="0" smtClean="0">
                <a:solidFill>
                  <a:srgbClr val="FF0000"/>
                </a:solidFill>
              </a:rPr>
              <a:t> 3:</a:t>
            </a:r>
          </a:p>
          <a:p>
            <a:endParaRPr lang="de-DE" sz="1400" dirty="0"/>
          </a:p>
          <a:p>
            <a:r>
              <a:rPr lang="de-DE" sz="1400" dirty="0" smtClean="0">
                <a:solidFill>
                  <a:srgbClr val="0000FF"/>
                </a:solidFill>
              </a:rPr>
              <a:t>FPGA </a:t>
            </a:r>
            <a:r>
              <a:rPr lang="de-DE" sz="1400" dirty="0" err="1" smtClean="0">
                <a:solidFill>
                  <a:srgbClr val="0000FF"/>
                </a:solidFill>
              </a:rPr>
              <a:t>implementation</a:t>
            </a:r>
            <a:r>
              <a:rPr lang="de-DE" sz="1400" dirty="0" smtClean="0">
                <a:solidFill>
                  <a:srgbClr val="0000FF"/>
                </a:solidFill>
              </a:rPr>
              <a:t> </a:t>
            </a:r>
            <a:r>
              <a:rPr lang="de-DE" sz="1400" dirty="0" err="1" smtClean="0">
                <a:solidFill>
                  <a:srgbClr val="0000FF"/>
                </a:solidFill>
              </a:rPr>
              <a:t>data</a:t>
            </a:r>
            <a:r>
              <a:rPr lang="de-DE" sz="1400" dirty="0" smtClean="0">
                <a:solidFill>
                  <a:srgbClr val="0000FF"/>
                </a:solidFill>
              </a:rPr>
              <a:t> </a:t>
            </a:r>
            <a:r>
              <a:rPr lang="de-DE" sz="1400" dirty="0" err="1" smtClean="0">
                <a:solidFill>
                  <a:srgbClr val="0000FF"/>
                </a:solidFill>
              </a:rPr>
              <a:t>bank</a:t>
            </a:r>
            <a:r>
              <a:rPr lang="de-DE" sz="1400" dirty="0">
                <a:solidFill>
                  <a:srgbClr val="0000FF"/>
                </a:solidFill>
              </a:rPr>
              <a:t> </a:t>
            </a:r>
            <a:r>
              <a:rPr lang="de-DE" sz="1400" dirty="0" smtClean="0">
                <a:solidFill>
                  <a:srgbClr val="0000FF"/>
                </a:solidFill>
              </a:rPr>
              <a:t>==========================</a:t>
            </a:r>
          </a:p>
          <a:p>
            <a:endParaRPr lang="de-DE" sz="1400" dirty="0" smtClean="0"/>
          </a:p>
          <a:p>
            <a:r>
              <a:rPr lang="de-DE" sz="1400" dirty="0" smtClean="0"/>
              <a:t>TRIG </a:t>
            </a:r>
            <a:r>
              <a:rPr lang="de-DE" sz="1400" dirty="0"/>
              <a:t>PEAK [0][0]:  </a:t>
            </a:r>
            <a:r>
              <a:rPr lang="de-DE" sz="1400" dirty="0" err="1"/>
              <a:t>coord</a:t>
            </a:r>
            <a:r>
              <a:rPr lang="de-DE" sz="1400" dirty="0"/>
              <a:t>=298   </a:t>
            </a:r>
            <a:r>
              <a:rPr lang="de-DE" sz="1400" dirty="0" err="1"/>
              <a:t>energy</a:t>
            </a:r>
            <a:r>
              <a:rPr lang="de-DE" sz="1400" dirty="0"/>
              <a:t>=1610   time=7</a:t>
            </a:r>
          </a:p>
          <a:p>
            <a:r>
              <a:rPr lang="de-DE" sz="1400" dirty="0"/>
              <a:t>TRIG PEAK [1][0]:  </a:t>
            </a:r>
            <a:r>
              <a:rPr lang="de-DE" sz="1400" dirty="0" err="1"/>
              <a:t>coord</a:t>
            </a:r>
            <a:r>
              <a:rPr lang="de-DE" sz="1400" dirty="0"/>
              <a:t>=174   </a:t>
            </a:r>
            <a:r>
              <a:rPr lang="de-DE" sz="1400" dirty="0" err="1"/>
              <a:t>energy</a:t>
            </a:r>
            <a:r>
              <a:rPr lang="de-DE" sz="1400" dirty="0"/>
              <a:t>=1012   time=7</a:t>
            </a:r>
          </a:p>
          <a:p>
            <a:r>
              <a:rPr lang="de-DE" sz="1400" dirty="0"/>
              <a:t>TRIG PEAK [1][1]:  </a:t>
            </a:r>
            <a:r>
              <a:rPr lang="de-DE" sz="1400" dirty="0" err="1"/>
              <a:t>coord</a:t>
            </a:r>
            <a:r>
              <a:rPr lang="de-DE" sz="1400" dirty="0"/>
              <a:t>=174   </a:t>
            </a:r>
            <a:r>
              <a:rPr lang="de-DE" sz="1400" dirty="0" err="1"/>
              <a:t>energy</a:t>
            </a:r>
            <a:r>
              <a:rPr lang="de-DE" sz="1400" dirty="0"/>
              <a:t>=294   time=8</a:t>
            </a:r>
          </a:p>
          <a:p>
            <a:r>
              <a:rPr lang="de-DE" sz="1400" dirty="0"/>
              <a:t>TRIG PEAK [2][0]:  </a:t>
            </a:r>
            <a:r>
              <a:rPr lang="de-DE" sz="1400" dirty="0" err="1"/>
              <a:t>coord</a:t>
            </a:r>
            <a:r>
              <a:rPr lang="de-DE" sz="1400" dirty="0"/>
              <a:t>=447   </a:t>
            </a:r>
            <a:r>
              <a:rPr lang="de-DE" sz="1400" dirty="0" err="1"/>
              <a:t>energy</a:t>
            </a:r>
            <a:r>
              <a:rPr lang="de-DE" sz="1400" dirty="0"/>
              <a:t>=1226   time=7</a:t>
            </a:r>
          </a:p>
          <a:p>
            <a:r>
              <a:rPr lang="de-DE" sz="1400" dirty="0"/>
              <a:t>TRIG HIT [0]: </a:t>
            </a:r>
            <a:r>
              <a:rPr lang="de-DE" sz="1400" dirty="0" err="1"/>
              <a:t>coord</a:t>
            </a:r>
            <a:r>
              <a:rPr lang="de-DE" sz="1400" dirty="0"/>
              <a:t>=298 174 447   </a:t>
            </a:r>
            <a:r>
              <a:rPr lang="de-DE" sz="1400" dirty="0" err="1"/>
              <a:t>energy</a:t>
            </a:r>
            <a:r>
              <a:rPr lang="de-DE" sz="1400" dirty="0"/>
              <a:t>=4936   time=</a:t>
            </a:r>
            <a:r>
              <a:rPr lang="de-DE" sz="1400" dirty="0" smtClean="0"/>
              <a:t>7</a:t>
            </a:r>
          </a:p>
          <a:p>
            <a:endParaRPr lang="de-DE" sz="1400" dirty="0"/>
          </a:p>
          <a:p>
            <a:endParaRPr lang="de-DE" sz="1400" dirty="0"/>
          </a:p>
          <a:p>
            <a:r>
              <a:rPr lang="de-DE" sz="1400" dirty="0" smtClean="0">
                <a:solidFill>
                  <a:srgbClr val="0000FF"/>
                </a:solidFill>
              </a:rPr>
              <a:t>C</a:t>
            </a:r>
            <a:r>
              <a:rPr lang="en-US" sz="1400" dirty="0" smtClean="0">
                <a:solidFill>
                  <a:srgbClr val="0000FF"/>
                </a:solidFill>
              </a:rPr>
              <a:t>++ implementation using FADC data ======================</a:t>
            </a:r>
          </a:p>
          <a:p>
            <a:endParaRPr lang="en-US" sz="1400" dirty="0" smtClean="0">
              <a:solidFill>
                <a:srgbClr val="0000FF"/>
              </a:solidFill>
            </a:endParaRPr>
          </a:p>
          <a:p>
            <a:r>
              <a:rPr lang="en-US" sz="1400" dirty="0"/>
              <a:t>U: IT=7</a:t>
            </a:r>
          </a:p>
          <a:p>
            <a:r>
              <a:rPr lang="en-US" sz="1400" dirty="0" err="1"/>
              <a:t>peakU</a:t>
            </a:r>
            <a:r>
              <a:rPr lang="en-US" sz="1400" dirty="0"/>
              <a:t>[0]: </a:t>
            </a:r>
            <a:r>
              <a:rPr lang="en-US" sz="1400" dirty="0" err="1"/>
              <a:t>coord</a:t>
            </a:r>
            <a:r>
              <a:rPr lang="en-US" sz="1400" dirty="0"/>
              <a:t>=298 energy=1610</a:t>
            </a:r>
          </a:p>
          <a:p>
            <a:r>
              <a:rPr lang="en-US" sz="1400" dirty="0" smtClean="0"/>
              <a:t>V</a:t>
            </a:r>
            <a:r>
              <a:rPr lang="en-US" sz="1400" dirty="0"/>
              <a:t>: IT=7</a:t>
            </a:r>
          </a:p>
          <a:p>
            <a:r>
              <a:rPr lang="en-US" sz="1400" dirty="0" err="1"/>
              <a:t>peakV</a:t>
            </a:r>
            <a:r>
              <a:rPr lang="en-US" sz="1400" dirty="0"/>
              <a:t>[0]: </a:t>
            </a:r>
            <a:r>
              <a:rPr lang="en-US" sz="1400" dirty="0" err="1"/>
              <a:t>coord</a:t>
            </a:r>
            <a:r>
              <a:rPr lang="en-US" sz="1400" dirty="0"/>
              <a:t>=174 energy=1012</a:t>
            </a:r>
          </a:p>
          <a:p>
            <a:r>
              <a:rPr lang="en-US" sz="1400" dirty="0" smtClean="0"/>
              <a:t>W</a:t>
            </a:r>
            <a:r>
              <a:rPr lang="en-US" sz="1400" dirty="0"/>
              <a:t>: IT=7</a:t>
            </a:r>
          </a:p>
          <a:p>
            <a:r>
              <a:rPr lang="en-US" sz="1400" dirty="0" err="1"/>
              <a:t>peakW</a:t>
            </a:r>
            <a:r>
              <a:rPr lang="en-US" sz="1400" dirty="0"/>
              <a:t>[0]: </a:t>
            </a:r>
            <a:r>
              <a:rPr lang="en-US" sz="1400" dirty="0" err="1"/>
              <a:t>coord</a:t>
            </a:r>
            <a:r>
              <a:rPr lang="en-US" sz="1400" dirty="0"/>
              <a:t>=447 energy=1226</a:t>
            </a:r>
          </a:p>
          <a:p>
            <a:r>
              <a:rPr lang="en-US" sz="1400" dirty="0" smtClean="0"/>
              <a:t>SOFT </a:t>
            </a:r>
            <a:r>
              <a:rPr lang="en-US" sz="1400" dirty="0"/>
              <a:t>HIT: </a:t>
            </a:r>
            <a:r>
              <a:rPr lang="en-US" sz="1400" dirty="0" err="1"/>
              <a:t>coord</a:t>
            </a:r>
            <a:r>
              <a:rPr lang="en-US" sz="1400" dirty="0"/>
              <a:t>=298 174 447   energy=</a:t>
            </a:r>
            <a:r>
              <a:rPr lang="en-US" sz="1400" dirty="0" smtClean="0"/>
              <a:t>4936</a:t>
            </a:r>
            <a:endParaRPr lang="en-US" sz="1400" dirty="0"/>
          </a:p>
        </p:txBody>
      </p:sp>
    </p:spTree>
    <p:extLst>
      <p:ext uri="{BB962C8B-B14F-4D97-AF65-F5344CB8AC3E}">
        <p14:creationId xmlns:p14="http://schemas.microsoft.com/office/powerpoint/2010/main" val="377581856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lstStyle/>
          <a:p>
            <a:r>
              <a:rPr lang="en-US" sz="1800" dirty="0" smtClean="0">
                <a:solidFill>
                  <a:srgbClr val="0000FF"/>
                </a:solidFill>
                <a:latin typeface="Arial" charset="0"/>
                <a:ea typeface="ＭＳ Ｐゴシック" charset="0"/>
                <a:cs typeface="ＭＳ Ｐゴシック" charset="0"/>
              </a:rPr>
              <a:t>Validation Step 2: Comparison </a:t>
            </a:r>
            <a:r>
              <a:rPr lang="en-US" sz="1800" dirty="0">
                <a:solidFill>
                  <a:srgbClr val="0000FF"/>
                </a:solidFill>
                <a:latin typeface="Arial" charset="0"/>
                <a:ea typeface="ＭＳ Ｐゴシック" charset="0"/>
                <a:cs typeface="ＭＳ Ｐゴシック" charset="0"/>
              </a:rPr>
              <a:t>between C++ implementation and </a:t>
            </a:r>
            <a:r>
              <a:rPr lang="en-US" sz="1800" dirty="0" smtClean="0">
                <a:solidFill>
                  <a:srgbClr val="0000FF"/>
                </a:solidFill>
                <a:latin typeface="Arial" charset="0"/>
                <a:ea typeface="ＭＳ Ｐゴシック" charset="0"/>
                <a:cs typeface="ＭＳ Ｐゴシック" charset="0"/>
              </a:rPr>
              <a:t>GEANT/CLARA</a:t>
            </a:r>
            <a:r>
              <a:rPr lang="en-US" sz="1800" dirty="0">
                <a:solidFill>
                  <a:srgbClr val="0000FF"/>
                </a:solidFill>
                <a:latin typeface="Arial" charset="0"/>
                <a:ea typeface="ＭＳ Ｐゴシック" charset="0"/>
                <a:cs typeface="ＭＳ Ｐゴシック" charset="0"/>
              </a:rPr>
              <a:t/>
            </a:r>
            <a:br>
              <a:rPr lang="en-US" sz="1800" dirty="0">
                <a:solidFill>
                  <a:srgbClr val="0000FF"/>
                </a:solidFill>
                <a:latin typeface="Arial" charset="0"/>
                <a:ea typeface="ＭＳ Ｐゴシック" charset="0"/>
                <a:cs typeface="ＭＳ Ｐゴシック" charset="0"/>
              </a:rPr>
            </a:br>
            <a:endParaRPr lang="en-US" sz="1800" dirty="0">
              <a:solidFill>
                <a:srgbClr val="0000FF"/>
              </a:solidFill>
            </a:endParaRPr>
          </a:p>
        </p:txBody>
      </p:sp>
      <p:sp>
        <p:nvSpPr>
          <p:cNvPr id="3" name="Slide Number Placeholder 2"/>
          <p:cNvSpPr>
            <a:spLocks noGrp="1"/>
          </p:cNvSpPr>
          <p:nvPr>
            <p:ph type="sldNum" sz="quarter" idx="12"/>
          </p:nvPr>
        </p:nvSpPr>
        <p:spPr/>
        <p:txBody>
          <a:bodyPr/>
          <a:lstStyle/>
          <a:p>
            <a:pPr>
              <a:defRPr/>
            </a:pPr>
            <a:fld id="{0C0B7B01-3A4E-7842-86F4-018EFD8D5348}" type="slidenum">
              <a:rPr lang="en-US" smtClean="0"/>
              <a:pPr>
                <a:defRPr/>
              </a:pPr>
              <a:t>18</a:t>
            </a:fld>
            <a:endParaRPr lang="en-US"/>
          </a:p>
        </p:txBody>
      </p:sp>
      <p:graphicFrame>
        <p:nvGraphicFramePr>
          <p:cNvPr id="4" name="Diagram 3"/>
          <p:cNvGraphicFramePr/>
          <p:nvPr>
            <p:extLst>
              <p:ext uri="{D42A27DB-BD31-4B8C-83A1-F6EECF244321}">
                <p14:modId xmlns:p14="http://schemas.microsoft.com/office/powerpoint/2010/main" val="2297041164"/>
              </p:ext>
            </p:extLst>
          </p:nvPr>
        </p:nvGraphicFramePr>
        <p:xfrm>
          <a:off x="1397000" y="130463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bwMode="auto">
          <a:xfrm>
            <a:off x="685800" y="5105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r>
              <a:rPr lang="en-US" sz="1800" dirty="0" smtClean="0">
                <a:solidFill>
                  <a:schemeClr val="tx1"/>
                </a:solidFill>
                <a:latin typeface="Arial" charset="0"/>
                <a:ea typeface="ＭＳ Ｐゴシック" charset="0"/>
                <a:cs typeface="ＭＳ Ｐゴシック" charset="0"/>
              </a:rPr>
              <a:t>NOTE: that step allows Offline Reconstruction team to get ready for trigger results processing</a:t>
            </a:r>
            <a:r>
              <a:rPr lang="en-US" sz="1800" dirty="0">
                <a:solidFill>
                  <a:schemeClr val="tx1"/>
                </a:solidFill>
                <a:latin typeface="Arial" charset="0"/>
                <a:ea typeface="ＭＳ Ｐゴシック" charset="0"/>
                <a:cs typeface="ＭＳ Ｐゴシック" charset="0"/>
              </a:rPr>
              <a:t> </a:t>
            </a:r>
            <a:r>
              <a:rPr lang="en-US" sz="1800" dirty="0" smtClean="0">
                <a:solidFill>
                  <a:schemeClr val="tx1"/>
                </a:solidFill>
                <a:latin typeface="Arial" charset="0"/>
                <a:ea typeface="ＭＳ Ｐゴシック" charset="0"/>
                <a:cs typeface="ＭＳ Ｐゴシック" charset="0"/>
              </a:rPr>
              <a:t>during beam time</a:t>
            </a:r>
            <a:endParaRPr lang="en-US" sz="1800" dirty="0">
              <a:solidFill>
                <a:schemeClr val="tx1"/>
              </a:solidFill>
            </a:endParaRPr>
          </a:p>
        </p:txBody>
      </p:sp>
    </p:spTree>
    <p:extLst>
      <p:ext uri="{BB962C8B-B14F-4D97-AF65-F5344CB8AC3E}">
        <p14:creationId xmlns:p14="http://schemas.microsoft.com/office/powerpoint/2010/main" val="172916240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762000"/>
          </a:xfrm>
        </p:spPr>
        <p:txBody>
          <a:bodyPr/>
          <a:lstStyle/>
          <a:p>
            <a:r>
              <a:rPr lang="en-US" sz="2400" dirty="0" smtClean="0">
                <a:solidFill>
                  <a:srgbClr val="0000FF"/>
                </a:solidFill>
              </a:rPr>
              <a:t>C++ trigger on GEANT data – ECAL event example</a:t>
            </a:r>
            <a:endParaRPr lang="en-US" sz="2400" dirty="0">
              <a:solidFill>
                <a:srgbClr val="0000FF"/>
              </a:solidFill>
            </a:endParaRPr>
          </a:p>
        </p:txBody>
      </p:sp>
      <p:sp>
        <p:nvSpPr>
          <p:cNvPr id="3" name="Slide Number Placeholder 2"/>
          <p:cNvSpPr>
            <a:spLocks noGrp="1"/>
          </p:cNvSpPr>
          <p:nvPr>
            <p:ph type="sldNum" sz="quarter" idx="12"/>
          </p:nvPr>
        </p:nvSpPr>
        <p:spPr/>
        <p:txBody>
          <a:bodyPr/>
          <a:lstStyle/>
          <a:p>
            <a:pPr>
              <a:defRPr/>
            </a:pPr>
            <a:fld id="{0C0B7B01-3A4E-7842-86F4-018EFD8D5348}" type="slidenum">
              <a:rPr lang="en-US" smtClean="0"/>
              <a:pPr>
                <a:defRPr/>
              </a:pPr>
              <a:t>19</a:t>
            </a:fld>
            <a:endParaRPr lang="en-US"/>
          </a:p>
        </p:txBody>
      </p:sp>
      <p:pic>
        <p:nvPicPr>
          <p:cNvPr id="4" name="Picture 3" descr="Screen Shot 2017-09-21 at 3.50.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85800"/>
            <a:ext cx="6109277" cy="5969000"/>
          </a:xfrm>
          <a:prstGeom prst="rect">
            <a:avLst/>
          </a:prstGeom>
        </p:spPr>
      </p:pic>
    </p:spTree>
    <p:extLst>
      <p:ext uri="{BB962C8B-B14F-4D97-AF65-F5344CB8AC3E}">
        <p14:creationId xmlns:p14="http://schemas.microsoft.com/office/powerpoint/2010/main" val="5917622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533400"/>
          </a:xfrm>
        </p:spPr>
        <p:txBody>
          <a:bodyPr/>
          <a:lstStyle/>
          <a:p>
            <a:r>
              <a:rPr lang="en-US" sz="2400" dirty="0">
                <a:solidFill>
                  <a:srgbClr val="0000FF"/>
                </a:solidFill>
              </a:rPr>
              <a:t>N</a:t>
            </a:r>
            <a:r>
              <a:rPr lang="en-US" sz="2400" dirty="0" smtClean="0">
                <a:solidFill>
                  <a:srgbClr val="0000FF"/>
                </a:solidFill>
              </a:rPr>
              <a:t>otation</a:t>
            </a:r>
            <a:endParaRPr lang="en-US" sz="2400" dirty="0">
              <a:solidFill>
                <a:srgbClr val="0000FF"/>
              </a:solidFill>
            </a:endParaRPr>
          </a:p>
        </p:txBody>
      </p:sp>
      <p:sp>
        <p:nvSpPr>
          <p:cNvPr id="3" name="Content Placeholder 2"/>
          <p:cNvSpPr>
            <a:spLocks noGrp="1"/>
          </p:cNvSpPr>
          <p:nvPr>
            <p:ph idx="1"/>
          </p:nvPr>
        </p:nvSpPr>
        <p:spPr>
          <a:xfrm>
            <a:off x="685800" y="762000"/>
            <a:ext cx="7772400" cy="5562600"/>
          </a:xfrm>
        </p:spPr>
        <p:txBody>
          <a:bodyPr/>
          <a:lstStyle/>
          <a:p>
            <a:r>
              <a:rPr lang="en-US" sz="1600" dirty="0" smtClean="0"/>
              <a:t>ECAL – old EC (electromagnetic calorimeter)</a:t>
            </a:r>
          </a:p>
          <a:p>
            <a:r>
              <a:rPr lang="en-US" sz="1600" dirty="0" smtClean="0"/>
              <a:t>PCAL – </a:t>
            </a:r>
            <a:r>
              <a:rPr lang="en-US" sz="1600" dirty="0" err="1" smtClean="0"/>
              <a:t>preshower</a:t>
            </a:r>
            <a:r>
              <a:rPr lang="en-US" sz="1600" dirty="0" smtClean="0"/>
              <a:t> calorimeter</a:t>
            </a:r>
          </a:p>
          <a:p>
            <a:r>
              <a:rPr lang="en-US" sz="1600" dirty="0" smtClean="0"/>
              <a:t>DC – drift chamber</a:t>
            </a:r>
          </a:p>
          <a:p>
            <a:r>
              <a:rPr lang="en-US" sz="1600" dirty="0" smtClean="0"/>
              <a:t>HTCC – high threshold </a:t>
            </a:r>
            <a:r>
              <a:rPr lang="en-US" sz="1600" dirty="0" err="1" smtClean="0"/>
              <a:t>cherenkov</a:t>
            </a:r>
            <a:r>
              <a:rPr lang="en-US" sz="1600" dirty="0" smtClean="0"/>
              <a:t> counter</a:t>
            </a:r>
          </a:p>
          <a:p>
            <a:r>
              <a:rPr lang="en-US" sz="1600" dirty="0" smtClean="0"/>
              <a:t>FT – forward tagger</a:t>
            </a:r>
          </a:p>
          <a:p>
            <a:r>
              <a:rPr lang="en-US" sz="1600" dirty="0" smtClean="0"/>
              <a:t>TOF – time-of-flight counters</a:t>
            </a:r>
          </a:p>
          <a:p>
            <a:r>
              <a:rPr lang="en-US" sz="1600" dirty="0" smtClean="0"/>
              <a:t>MM – </a:t>
            </a:r>
            <a:r>
              <a:rPr lang="en-US" sz="1600" dirty="0" err="1" smtClean="0"/>
              <a:t>micromega</a:t>
            </a:r>
            <a:r>
              <a:rPr lang="en-US" sz="1600" dirty="0" smtClean="0"/>
              <a:t> tracker</a:t>
            </a:r>
          </a:p>
          <a:p>
            <a:r>
              <a:rPr lang="en-US" sz="1600" dirty="0" smtClean="0"/>
              <a:t>SVT – silicon vertex tracker</a:t>
            </a:r>
          </a:p>
          <a:p>
            <a:r>
              <a:rPr lang="en-US" sz="1600" dirty="0" smtClean="0"/>
              <a:t>VTP – VXS trigger processor (used on trigger stage 1 and stage 3)</a:t>
            </a:r>
          </a:p>
          <a:p>
            <a:r>
              <a:rPr lang="en-US" sz="1600" dirty="0" smtClean="0"/>
              <a:t>SSP – subsystem processor (used on trigger stage 2)</a:t>
            </a:r>
          </a:p>
          <a:p>
            <a:r>
              <a:rPr lang="en-US" sz="1600" dirty="0" smtClean="0"/>
              <a:t>FADC – flash analog-to-digital converter</a:t>
            </a:r>
          </a:p>
          <a:p>
            <a:r>
              <a:rPr lang="en-US" sz="1600" dirty="0" smtClean="0"/>
              <a:t>FPGA – field-programmable gate array</a:t>
            </a:r>
          </a:p>
          <a:p>
            <a:r>
              <a:rPr lang="en-US" sz="1600" dirty="0" smtClean="0"/>
              <a:t>VHDL – VHSIC Hardware Description Language (used to program FPGA)</a:t>
            </a:r>
          </a:p>
          <a:p>
            <a:r>
              <a:rPr lang="en-US" sz="1600" dirty="0" smtClean="0"/>
              <a:t>Xilinx – FPGA manufacturer</a:t>
            </a:r>
          </a:p>
          <a:p>
            <a:r>
              <a:rPr lang="en-US" sz="1600" dirty="0" err="1" smtClean="0"/>
              <a:t>Vivado</a:t>
            </a:r>
            <a:r>
              <a:rPr lang="en-US" sz="1600" dirty="0" err="1"/>
              <a:t>_</a:t>
            </a:r>
            <a:r>
              <a:rPr lang="en-US" sz="1600" dirty="0" err="1" smtClean="0"/>
              <a:t>HLS</a:t>
            </a:r>
            <a:r>
              <a:rPr lang="en-US" sz="1600" dirty="0" smtClean="0"/>
              <a:t> – Xilinx High Level Synthesis (translates C++ to VHDL)</a:t>
            </a:r>
          </a:p>
          <a:p>
            <a:r>
              <a:rPr lang="en-US" sz="1600" dirty="0" err="1" smtClean="0"/>
              <a:t>Vivado</a:t>
            </a:r>
            <a:r>
              <a:rPr lang="en-US" sz="1600" dirty="0" smtClean="0"/>
              <a:t> – Xilinx Design Suite (translates VHDL to binary image)</a:t>
            </a:r>
          </a:p>
          <a:p>
            <a:r>
              <a:rPr lang="en-US" sz="1600" dirty="0" smtClean="0"/>
              <a:t>GEMC – CLAS12 GEANT4-based Simulation Package</a:t>
            </a:r>
          </a:p>
          <a:p>
            <a:r>
              <a:rPr lang="en-US" sz="1600" dirty="0" smtClean="0"/>
              <a:t>CLARA – CLAS12 Reconstruction and Analysis Framework</a:t>
            </a:r>
          </a:p>
          <a:p>
            <a:r>
              <a:rPr lang="en-US" sz="1600" dirty="0" smtClean="0"/>
              <a:t>DAQ – Data Acquisition System</a:t>
            </a:r>
            <a:endParaRPr lang="en-US" sz="1600" dirty="0"/>
          </a:p>
        </p:txBody>
      </p:sp>
      <p:sp>
        <p:nvSpPr>
          <p:cNvPr id="4" name="Slide Number Placeholder 3"/>
          <p:cNvSpPr>
            <a:spLocks noGrp="1"/>
          </p:cNvSpPr>
          <p:nvPr>
            <p:ph type="sldNum" sz="quarter" idx="12"/>
          </p:nvPr>
        </p:nvSpPr>
        <p:spPr/>
        <p:txBody>
          <a:bodyPr/>
          <a:lstStyle/>
          <a:p>
            <a:pPr>
              <a:defRPr/>
            </a:pPr>
            <a:fld id="{D9750F3D-AB66-C24B-8F72-5799B9552713}" type="slidenum">
              <a:rPr lang="en-US" smtClean="0"/>
              <a:pPr>
                <a:defRPr/>
              </a:pPr>
              <a:t>2</a:t>
            </a:fld>
            <a:endParaRPr lang="en-US"/>
          </a:p>
        </p:txBody>
      </p:sp>
    </p:spTree>
    <p:extLst>
      <p:ext uri="{BB962C8B-B14F-4D97-AF65-F5344CB8AC3E}">
        <p14:creationId xmlns:p14="http://schemas.microsoft.com/office/powerpoint/2010/main" val="18855451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8058D64-142A-8A4A-B24A-310C6D79D8E3}" type="slidenum">
              <a:rPr lang="en-US" sz="1400"/>
              <a:pPr/>
              <a:t>20</a:t>
            </a:fld>
            <a:endParaRPr lang="en-US" sz="1400"/>
          </a:p>
        </p:txBody>
      </p:sp>
      <p:sp>
        <p:nvSpPr>
          <p:cNvPr id="27650" name="Title 7"/>
          <p:cNvSpPr>
            <a:spLocks noGrp="1"/>
          </p:cNvSpPr>
          <p:nvPr>
            <p:ph type="title"/>
          </p:nvPr>
        </p:nvSpPr>
        <p:spPr>
          <a:xfrm>
            <a:off x="609600" y="762000"/>
            <a:ext cx="7772400" cy="609600"/>
          </a:xfrm>
        </p:spPr>
        <p:txBody>
          <a:bodyPr/>
          <a:lstStyle/>
          <a:p>
            <a:pPr eaLnBrk="1" hangingPunct="1"/>
            <a:r>
              <a:rPr lang="en-US" sz="1800" dirty="0">
                <a:solidFill>
                  <a:schemeClr val="tx1"/>
                </a:solidFill>
                <a:latin typeface="Arial" charset="0"/>
                <a:ea typeface="ＭＳ Ｐゴシック" charset="0"/>
                <a:cs typeface="ＭＳ Ｐゴシック" charset="0"/>
              </a:rPr>
              <a:t>ECAL cluster finding: difference </a:t>
            </a:r>
            <a:r>
              <a:rPr lang="en-US" sz="1800" dirty="0" smtClean="0">
                <a:solidFill>
                  <a:schemeClr val="tx1"/>
                </a:solidFill>
                <a:latin typeface="Arial" charset="0"/>
                <a:ea typeface="ＭＳ Ｐゴシック" charset="0"/>
                <a:cs typeface="ＭＳ Ｐゴシック" charset="0"/>
              </a:rPr>
              <a:t>trigger-offline</a:t>
            </a:r>
            <a:endParaRPr lang="en-US" sz="1800" dirty="0">
              <a:solidFill>
                <a:schemeClr val="tx1"/>
              </a:solidFill>
              <a:latin typeface="Arial" charset="0"/>
              <a:ea typeface="ＭＳ Ｐゴシック" charset="0"/>
              <a:cs typeface="ＭＳ Ｐゴシック" charset="0"/>
            </a:endParaRPr>
          </a:p>
        </p:txBody>
      </p:sp>
      <p:pic>
        <p:nvPicPr>
          <p:cNvPr id="27651" name="Picture 1" descr="376_divid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86768" y="504032"/>
            <a:ext cx="4970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838200" y="152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r>
              <a:rPr lang="en-US" sz="1800" dirty="0" smtClean="0">
                <a:solidFill>
                  <a:srgbClr val="0000FF"/>
                </a:solidFill>
                <a:latin typeface="Arial" charset="0"/>
                <a:ea typeface="ＭＳ Ｐゴシック" charset="0"/>
                <a:cs typeface="ＭＳ Ｐゴシック" charset="0"/>
              </a:rPr>
              <a:t>Validation Step 2: Comparison between C++ implementation and GEANT/CLARA (cont.)</a:t>
            </a:r>
            <a:br>
              <a:rPr lang="en-US" sz="1800" dirty="0" smtClean="0">
                <a:solidFill>
                  <a:srgbClr val="0000FF"/>
                </a:solidFill>
                <a:latin typeface="Arial" charset="0"/>
                <a:ea typeface="ＭＳ Ｐゴシック" charset="0"/>
                <a:cs typeface="ＭＳ Ｐゴシック" charset="0"/>
              </a:rPr>
            </a:br>
            <a:endParaRPr lang="en-US" sz="1800" dirty="0">
              <a:solidFill>
                <a:srgbClr val="0000FF"/>
              </a:solidFill>
            </a:endParaRPr>
          </a:p>
        </p:txBody>
      </p:sp>
    </p:spTree>
    <p:extLst>
      <p:ext uri="{BB962C8B-B14F-4D97-AF65-F5344CB8AC3E}">
        <p14:creationId xmlns:p14="http://schemas.microsoft.com/office/powerpoint/2010/main" val="133365372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D0FC832-BBBC-2040-92FB-599C5CA0B210}" type="slidenum">
              <a:rPr lang="en-US" sz="1400"/>
              <a:pPr/>
              <a:t>21</a:t>
            </a:fld>
            <a:endParaRPr lang="en-US" sz="1400"/>
          </a:p>
        </p:txBody>
      </p:sp>
      <p:sp>
        <p:nvSpPr>
          <p:cNvPr id="29698" name="Title 7"/>
          <p:cNvSpPr>
            <a:spLocks noGrp="1"/>
          </p:cNvSpPr>
          <p:nvPr>
            <p:ph type="title"/>
          </p:nvPr>
        </p:nvSpPr>
        <p:spPr>
          <a:xfrm>
            <a:off x="609600" y="1905000"/>
            <a:ext cx="7772400" cy="609600"/>
          </a:xfrm>
        </p:spPr>
        <p:txBody>
          <a:bodyPr/>
          <a:lstStyle/>
          <a:p>
            <a:pPr eaLnBrk="1" hangingPunct="1"/>
            <a:r>
              <a:rPr lang="en-US" sz="1800" dirty="0">
                <a:solidFill>
                  <a:schemeClr val="tx1"/>
                </a:solidFill>
                <a:latin typeface="Arial" charset="0"/>
                <a:ea typeface="ＭＳ Ｐゴシック" charset="0"/>
                <a:cs typeface="ＭＳ Ｐゴシック" charset="0"/>
              </a:rPr>
              <a:t>ECAL cluster finding: 5GeV electron, no PCAL, energy </a:t>
            </a:r>
            <a:r>
              <a:rPr lang="en-US" sz="1800" dirty="0" smtClean="0">
                <a:solidFill>
                  <a:schemeClr val="tx1"/>
                </a:solidFill>
                <a:latin typeface="Arial" charset="0"/>
                <a:ea typeface="ＭＳ Ｐゴシック" charset="0"/>
                <a:cs typeface="ＭＳ Ｐゴシック" charset="0"/>
              </a:rPr>
              <a:t>deposition, offline and C++ Trigger</a:t>
            </a:r>
            <a:endParaRPr lang="en-US" sz="1800" dirty="0">
              <a:solidFill>
                <a:schemeClr val="tx1"/>
              </a:solidFill>
              <a:latin typeface="Arial" charset="0"/>
              <a:ea typeface="ＭＳ Ｐゴシック" charset="0"/>
              <a:cs typeface="ＭＳ Ｐゴシック" charset="0"/>
            </a:endParaRPr>
          </a:p>
        </p:txBody>
      </p:sp>
      <p:pic>
        <p:nvPicPr>
          <p:cNvPr id="29699" name="Picture 1" descr="energy.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590800" y="1371600"/>
            <a:ext cx="3810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5"/>
          <p:cNvSpPr txBox="1">
            <a:spLocks noChangeArrowheads="1"/>
          </p:cNvSpPr>
          <p:nvPr/>
        </p:nvSpPr>
        <p:spPr bwMode="auto">
          <a:xfrm>
            <a:off x="2590800" y="5410200"/>
            <a:ext cx="3263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Sampling fraction 27%</a:t>
            </a:r>
          </a:p>
        </p:txBody>
      </p:sp>
      <p:sp>
        <p:nvSpPr>
          <p:cNvPr id="6" name="Title 1"/>
          <p:cNvSpPr txBox="1">
            <a:spLocks/>
          </p:cNvSpPr>
          <p:nvPr/>
        </p:nvSpPr>
        <p:spPr bwMode="auto">
          <a:xfrm>
            <a:off x="685800" y="2286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r>
              <a:rPr lang="en-US" sz="1800" dirty="0" smtClean="0">
                <a:solidFill>
                  <a:srgbClr val="0000FF"/>
                </a:solidFill>
                <a:latin typeface="Arial" charset="0"/>
                <a:ea typeface="ＭＳ Ｐゴシック" charset="0"/>
                <a:cs typeface="ＭＳ Ｐゴシック" charset="0"/>
              </a:rPr>
              <a:t>Validation Step 2: Comparison between C++ implementation and GEANT/CLARA (cont.)</a:t>
            </a:r>
            <a:br>
              <a:rPr lang="en-US" sz="1800" dirty="0" smtClean="0">
                <a:solidFill>
                  <a:srgbClr val="0000FF"/>
                </a:solidFill>
                <a:latin typeface="Arial" charset="0"/>
                <a:ea typeface="ＭＳ Ｐゴシック" charset="0"/>
                <a:cs typeface="ＭＳ Ｐゴシック" charset="0"/>
              </a:rPr>
            </a:br>
            <a:endParaRPr lang="en-US" sz="1800" dirty="0">
              <a:solidFill>
                <a:srgbClr val="0000FF"/>
              </a:solidFill>
            </a:endParaRPr>
          </a:p>
        </p:txBody>
      </p:sp>
    </p:spTree>
    <p:extLst>
      <p:ext uri="{BB962C8B-B14F-4D97-AF65-F5344CB8AC3E}">
        <p14:creationId xmlns:p14="http://schemas.microsoft.com/office/powerpoint/2010/main" val="398493417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7"/>
          <p:cNvSpPr>
            <a:spLocks noGrp="1"/>
          </p:cNvSpPr>
          <p:nvPr>
            <p:ph type="title"/>
          </p:nvPr>
        </p:nvSpPr>
        <p:spPr>
          <a:xfrm>
            <a:off x="609600" y="304800"/>
            <a:ext cx="7772400" cy="609600"/>
          </a:xfrm>
        </p:spPr>
        <p:txBody>
          <a:bodyPr/>
          <a:lstStyle/>
          <a:p>
            <a:pPr eaLnBrk="1" hangingPunct="1"/>
            <a:r>
              <a:rPr lang="en-US" sz="2400" dirty="0">
                <a:solidFill>
                  <a:srgbClr val="0000FF"/>
                </a:solidFill>
                <a:latin typeface="Arial" charset="0"/>
                <a:ea typeface="ＭＳ Ｐゴシック" charset="0"/>
                <a:cs typeface="ＭＳ Ｐゴシック" charset="0"/>
              </a:rPr>
              <a:t>CLAS12 </a:t>
            </a:r>
            <a:r>
              <a:rPr lang="en-US" sz="2400" dirty="0" smtClean="0">
                <a:solidFill>
                  <a:srgbClr val="0000FF"/>
                </a:solidFill>
                <a:latin typeface="Arial" charset="0"/>
                <a:ea typeface="ＭＳ Ｐゴシック" charset="0"/>
                <a:cs typeface="ＭＳ Ｐゴシック" charset="0"/>
              </a:rPr>
              <a:t>Trigger Commissioning</a:t>
            </a:r>
            <a:endParaRPr lang="en-US" sz="2400" dirty="0">
              <a:solidFill>
                <a:srgbClr val="0000FF"/>
              </a:solidFill>
              <a:latin typeface="Arial" charset="0"/>
              <a:ea typeface="ＭＳ Ｐゴシック" charset="0"/>
              <a:cs typeface="ＭＳ Ｐゴシック" charset="0"/>
            </a:endParaRPr>
          </a:p>
        </p:txBody>
      </p:sp>
      <p:sp>
        <p:nvSpPr>
          <p:cNvPr id="41986" name="Content Placeholder 8"/>
          <p:cNvSpPr>
            <a:spLocks noGrp="1"/>
          </p:cNvSpPr>
          <p:nvPr>
            <p:ph idx="4294967295"/>
          </p:nvPr>
        </p:nvSpPr>
        <p:spPr>
          <a:xfrm>
            <a:off x="381000" y="990600"/>
            <a:ext cx="8305800" cy="5181600"/>
          </a:xfrm>
        </p:spPr>
        <p:txBody>
          <a:bodyPr/>
          <a:lstStyle/>
          <a:p>
            <a:pPr eaLnBrk="1" hangingPunct="1">
              <a:defRPr/>
            </a:pPr>
            <a:r>
              <a:rPr lang="en-US" sz="1800" dirty="0">
                <a:solidFill>
                  <a:srgbClr val="008000"/>
                </a:solidFill>
                <a:latin typeface="Arial" charset="0"/>
                <a:ea typeface="ＭＳ Ｐゴシック" charset="0"/>
                <a:cs typeface="ＭＳ Ｐゴシック" charset="0"/>
              </a:rPr>
              <a:t>Validation step 1 (cosmic): </a:t>
            </a:r>
            <a:r>
              <a:rPr lang="en-US" sz="1800" dirty="0">
                <a:latin typeface="Arial" charset="0"/>
                <a:ea typeface="ＭＳ Ｐゴシック" charset="0"/>
                <a:cs typeface="ＭＳ Ｐゴシック" charset="0"/>
              </a:rPr>
              <a:t>running from electron trigger (ECAL+PCAL and ECAL+PCAL+DC) and comparing hardware trigger implementation results with C++ trigger implementation results </a:t>
            </a:r>
          </a:p>
          <a:p>
            <a:pPr eaLnBrk="1" hangingPunct="1">
              <a:defRPr/>
            </a:pPr>
            <a:r>
              <a:rPr lang="en-US" sz="1800" dirty="0">
                <a:solidFill>
                  <a:srgbClr val="008000"/>
                </a:solidFill>
                <a:latin typeface="Arial" charset="0"/>
                <a:ea typeface="ＭＳ Ｐゴシック" charset="0"/>
                <a:cs typeface="ＭＳ Ｐゴシック" charset="0"/>
              </a:rPr>
              <a:t>Validation step 2 (GEANT with different event generators): </a:t>
            </a:r>
            <a:r>
              <a:rPr lang="en-US" sz="1800" dirty="0">
                <a:latin typeface="Arial" charset="0"/>
                <a:ea typeface="ＭＳ Ｐゴシック" charset="0"/>
                <a:cs typeface="ＭＳ Ｐゴシック" charset="0"/>
              </a:rPr>
              <a:t>processing GEANT </a:t>
            </a:r>
            <a:r>
              <a:rPr lang="en-US" sz="1800" dirty="0" err="1">
                <a:latin typeface="Arial" charset="0"/>
                <a:ea typeface="ＭＳ Ｐゴシック" charset="0"/>
                <a:cs typeface="ＭＳ Ｐゴシック" charset="0"/>
              </a:rPr>
              <a:t>evio</a:t>
            </a:r>
            <a:r>
              <a:rPr lang="en-US" sz="1800" dirty="0">
                <a:latin typeface="Arial" charset="0"/>
                <a:ea typeface="ＭＳ Ｐゴシック" charset="0"/>
                <a:cs typeface="ＭＳ Ｐゴシック" charset="0"/>
              </a:rPr>
              <a:t> file  (currently contains ECAL and PCAL, </a:t>
            </a:r>
            <a:r>
              <a:rPr lang="en-US" sz="1800" dirty="0">
                <a:solidFill>
                  <a:srgbClr val="FF0000"/>
                </a:solidFill>
                <a:latin typeface="Arial" charset="0"/>
                <a:ea typeface="ＭＳ Ｐゴシック" charset="0"/>
                <a:cs typeface="ＭＳ Ｐゴシック" charset="0"/>
              </a:rPr>
              <a:t>will add HTCC, DC and FT</a:t>
            </a:r>
            <a:r>
              <a:rPr lang="en-US" sz="1800" dirty="0">
                <a:latin typeface="Arial" charset="0"/>
                <a:ea typeface="ＭＳ Ｐゴシック" charset="0"/>
                <a:cs typeface="ＭＳ Ｐゴシック" charset="0"/>
              </a:rPr>
              <a:t>) through C++ trigger implementation and producing </a:t>
            </a:r>
            <a:r>
              <a:rPr lang="en-US" sz="1800" dirty="0" err="1">
                <a:latin typeface="Arial" charset="0"/>
                <a:ea typeface="ＭＳ Ｐゴシック" charset="0"/>
                <a:cs typeface="ＭＳ Ｐゴシック" charset="0"/>
              </a:rPr>
              <a:t>evio</a:t>
            </a:r>
            <a:r>
              <a:rPr lang="en-US" sz="1800" dirty="0">
                <a:latin typeface="Arial" charset="0"/>
                <a:ea typeface="ＭＳ Ｐゴシック" charset="0"/>
                <a:cs typeface="ＭＳ Ｐゴシック" charset="0"/>
              </a:rPr>
              <a:t> file </a:t>
            </a:r>
            <a:r>
              <a:rPr lang="en-US" sz="1800" dirty="0" smtClean="0">
                <a:latin typeface="Arial" charset="0"/>
                <a:ea typeface="ＭＳ Ｐゴシック" charset="0"/>
                <a:cs typeface="ＭＳ Ｐゴシック" charset="0"/>
              </a:rPr>
              <a:t>with </a:t>
            </a:r>
            <a:r>
              <a:rPr lang="en-US" sz="1800" dirty="0">
                <a:latin typeface="Arial" charset="0"/>
                <a:ea typeface="ＭＳ Ｐゴシック" charset="0"/>
                <a:cs typeface="ＭＳ Ｐゴシック" charset="0"/>
              </a:rPr>
              <a:t>trigger banks for following offline reconstruction </a:t>
            </a:r>
            <a:r>
              <a:rPr lang="en-US" sz="1800" dirty="0" smtClean="0">
                <a:latin typeface="Arial" charset="0"/>
                <a:ea typeface="ＭＳ Ｐゴシック" charset="0"/>
                <a:cs typeface="ＭＳ Ｐゴシック" charset="0"/>
              </a:rPr>
              <a:t>analysis</a:t>
            </a:r>
          </a:p>
          <a:p>
            <a:pPr eaLnBrk="1" hangingPunct="1">
              <a:defRPr/>
            </a:pPr>
            <a:r>
              <a:rPr lang="en-US" sz="1800" dirty="0" smtClean="0">
                <a:solidFill>
                  <a:srgbClr val="008000"/>
                </a:solidFill>
                <a:latin typeface="Arial" charset="0"/>
                <a:ea typeface="ＭＳ Ｐゴシック" charset="0"/>
                <a:cs typeface="ＭＳ Ｐゴシック" charset="0"/>
              </a:rPr>
              <a:t>Validation step 1(beam): </a:t>
            </a:r>
            <a:r>
              <a:rPr lang="en-US" sz="1800" dirty="0">
                <a:latin typeface="Arial" charset="0"/>
                <a:ea typeface="ＭＳ Ｐゴシック" charset="0"/>
                <a:cs typeface="ＭＳ Ｐゴシック" charset="0"/>
              </a:rPr>
              <a:t>running from electron trigger (ECAL+</a:t>
            </a:r>
            <a:r>
              <a:rPr lang="en-US" sz="1800" dirty="0" smtClean="0">
                <a:latin typeface="Arial" charset="0"/>
                <a:ea typeface="ＭＳ Ｐゴシック" charset="0"/>
                <a:cs typeface="ＭＳ Ｐゴシック" charset="0"/>
              </a:rPr>
              <a:t>PCAL, ECAL</a:t>
            </a:r>
            <a:r>
              <a:rPr lang="en-US" sz="1800" dirty="0">
                <a:latin typeface="Arial" charset="0"/>
                <a:ea typeface="ＭＳ Ｐゴシック" charset="0"/>
                <a:cs typeface="ＭＳ Ｐゴシック" charset="0"/>
              </a:rPr>
              <a:t>+PCAL+</a:t>
            </a:r>
            <a:r>
              <a:rPr lang="en-US" sz="1800" dirty="0" smtClean="0">
                <a:latin typeface="Arial" charset="0"/>
                <a:ea typeface="ＭＳ Ｐゴシック" charset="0"/>
                <a:cs typeface="ＭＳ Ｐゴシック" charset="0"/>
              </a:rPr>
              <a:t>DC, ECAL+PCAL+HTCC) </a:t>
            </a:r>
            <a:r>
              <a:rPr lang="en-US" sz="1800" dirty="0">
                <a:latin typeface="Arial" charset="0"/>
                <a:ea typeface="ＭＳ Ｐゴシック" charset="0"/>
                <a:cs typeface="ＭＳ Ｐゴシック" charset="0"/>
              </a:rPr>
              <a:t>and comparing hardware trigger </a:t>
            </a:r>
            <a:r>
              <a:rPr lang="en-US" sz="1800" dirty="0" smtClean="0">
                <a:latin typeface="Arial" charset="0"/>
                <a:ea typeface="ＭＳ Ｐゴシック" charset="0"/>
                <a:cs typeface="ＭＳ Ｐゴシック" charset="0"/>
              </a:rPr>
              <a:t>banks </a:t>
            </a:r>
            <a:r>
              <a:rPr lang="en-US" sz="1800" dirty="0">
                <a:latin typeface="Arial" charset="0"/>
                <a:ea typeface="ＭＳ Ｐゴシック" charset="0"/>
                <a:cs typeface="ＭＳ Ｐゴシック" charset="0"/>
              </a:rPr>
              <a:t>with C++ trigger </a:t>
            </a:r>
            <a:r>
              <a:rPr lang="en-US" sz="1800" dirty="0" smtClean="0">
                <a:latin typeface="Arial" charset="0"/>
                <a:ea typeface="ＭＳ Ｐゴシック" charset="0"/>
                <a:cs typeface="ＭＳ Ｐゴシック" charset="0"/>
              </a:rPr>
              <a:t>implementation banks</a:t>
            </a:r>
          </a:p>
          <a:p>
            <a:pPr eaLnBrk="1" hangingPunct="1">
              <a:defRPr/>
            </a:pPr>
            <a:r>
              <a:rPr lang="en-US" sz="1800" dirty="0">
                <a:solidFill>
                  <a:srgbClr val="008000"/>
                </a:solidFill>
                <a:latin typeface="Arial" charset="0"/>
                <a:ea typeface="ＭＳ Ｐゴシック" charset="0"/>
                <a:cs typeface="ＭＳ Ｐゴシック" charset="0"/>
              </a:rPr>
              <a:t>B</a:t>
            </a:r>
            <a:r>
              <a:rPr lang="en-US" sz="1800" dirty="0" smtClean="0">
                <a:solidFill>
                  <a:srgbClr val="008000"/>
                </a:solidFill>
                <a:latin typeface="Arial" charset="0"/>
                <a:ea typeface="ＭＳ Ｐゴシック" charset="0"/>
                <a:cs typeface="ＭＳ Ｐゴシック" charset="0"/>
              </a:rPr>
              <a:t>eam data with random </a:t>
            </a:r>
            <a:r>
              <a:rPr lang="en-US" sz="1800" dirty="0" err="1" smtClean="0">
                <a:solidFill>
                  <a:srgbClr val="008000"/>
                </a:solidFill>
                <a:latin typeface="Arial" charset="0"/>
                <a:ea typeface="ＭＳ Ｐゴシック" charset="0"/>
                <a:cs typeface="ＭＳ Ｐゴシック" charset="0"/>
              </a:rPr>
              <a:t>pulser</a:t>
            </a:r>
            <a:r>
              <a:rPr lang="en-US" sz="1800" dirty="0" smtClean="0">
                <a:solidFill>
                  <a:srgbClr val="008000"/>
                </a:solidFill>
                <a:latin typeface="Arial" charset="0"/>
                <a:ea typeface="ＭＳ Ｐゴシック" charset="0"/>
                <a:cs typeface="ＭＳ Ｐゴシック" charset="0"/>
              </a:rPr>
              <a:t> </a:t>
            </a:r>
            <a:r>
              <a:rPr lang="en-US" sz="1800" dirty="0" smtClean="0">
                <a:latin typeface="Arial" charset="0"/>
                <a:ea typeface="ＭＳ Ｐゴシック" charset="0"/>
                <a:cs typeface="ＭＳ Ｐゴシック" charset="0"/>
              </a:rPr>
              <a:t>– for trigger efficiency studies in offline reconstruction</a:t>
            </a:r>
          </a:p>
          <a:p>
            <a:pPr eaLnBrk="1" hangingPunct="1">
              <a:defRPr/>
            </a:pPr>
            <a:r>
              <a:rPr lang="en-US" sz="1800" dirty="0">
                <a:solidFill>
                  <a:srgbClr val="008000"/>
                </a:solidFill>
                <a:latin typeface="Arial" charset="0"/>
                <a:ea typeface="ＭＳ Ｐゴシック" charset="0"/>
                <a:cs typeface="ＭＳ Ｐゴシック" charset="0"/>
              </a:rPr>
              <a:t>B</a:t>
            </a:r>
            <a:r>
              <a:rPr lang="en-US" sz="1800" dirty="0" smtClean="0">
                <a:solidFill>
                  <a:srgbClr val="008000"/>
                </a:solidFill>
                <a:latin typeface="Arial" charset="0"/>
                <a:ea typeface="ＭＳ Ｐゴシック" charset="0"/>
                <a:cs typeface="ＭＳ Ｐゴシック" charset="0"/>
              </a:rPr>
              <a:t>eam data with electron trigger</a:t>
            </a:r>
            <a:r>
              <a:rPr lang="en-US" sz="1800" dirty="0" smtClean="0">
                <a:latin typeface="Arial" charset="0"/>
                <a:ea typeface="ＭＳ Ｐゴシック" charset="0"/>
                <a:cs typeface="ＭＳ Ｐゴシック" charset="0"/>
              </a:rPr>
              <a:t> (ECAL+PCAL [+HTCC] [+DC]) with different trigger settings – for trigger efficiency studies in offline reconstruction</a:t>
            </a:r>
          </a:p>
          <a:p>
            <a:pPr eaLnBrk="1" hangingPunct="1">
              <a:defRPr/>
            </a:pPr>
            <a:r>
              <a:rPr lang="en-US" sz="1800" dirty="0">
                <a:solidFill>
                  <a:srgbClr val="008000"/>
                </a:solidFill>
                <a:latin typeface="Arial" charset="0"/>
                <a:ea typeface="ＭＳ Ｐゴシック" charset="0"/>
                <a:cs typeface="ＭＳ Ｐゴシック" charset="0"/>
              </a:rPr>
              <a:t>B</a:t>
            </a:r>
            <a:r>
              <a:rPr lang="en-US" sz="1800" dirty="0" smtClean="0">
                <a:solidFill>
                  <a:srgbClr val="008000"/>
                </a:solidFill>
                <a:latin typeface="Arial" charset="0"/>
                <a:ea typeface="ＭＳ Ｐゴシック" charset="0"/>
                <a:cs typeface="ＭＳ Ｐゴシック" charset="0"/>
              </a:rPr>
              <a:t>eam data with FT trigger </a:t>
            </a:r>
            <a:r>
              <a:rPr lang="en-US" sz="1800" dirty="0" smtClean="0">
                <a:latin typeface="Arial" charset="0"/>
                <a:ea typeface="ＭＳ Ｐゴシック" charset="0"/>
                <a:cs typeface="ＭＳ Ｐゴシック" charset="0"/>
              </a:rPr>
              <a:t>- </a:t>
            </a:r>
            <a:r>
              <a:rPr lang="en-US" sz="1800" dirty="0">
                <a:latin typeface="Arial" charset="0"/>
                <a:ea typeface="ＭＳ Ｐゴシック" charset="0"/>
                <a:cs typeface="ＭＳ Ｐゴシック" charset="0"/>
              </a:rPr>
              <a:t>for trigger efficiency studies in offline </a:t>
            </a:r>
            <a:r>
              <a:rPr lang="en-US" sz="1800" dirty="0" smtClean="0">
                <a:latin typeface="Arial" charset="0"/>
                <a:ea typeface="ＭＳ Ｐゴシック" charset="0"/>
                <a:cs typeface="ＭＳ Ｐゴシック" charset="0"/>
              </a:rPr>
              <a:t>reconstruction</a:t>
            </a:r>
          </a:p>
          <a:p>
            <a:pPr eaLnBrk="1" hangingPunct="1">
              <a:defRPr/>
            </a:pPr>
            <a:r>
              <a:rPr lang="en-US" sz="1800" dirty="0" smtClean="0">
                <a:solidFill>
                  <a:srgbClr val="FF0000"/>
                </a:solidFill>
                <a:latin typeface="Arial" charset="0"/>
                <a:ea typeface="ＭＳ Ｐゴシック" charset="0"/>
                <a:cs typeface="ＭＳ Ｐゴシック" charset="0"/>
              </a:rPr>
              <a:t>Timeline: cosmic and GEANT tests – underway until beam time; beam validation – 1 shift, after that data taking for detector and physics groups</a:t>
            </a:r>
          </a:p>
          <a:p>
            <a:pPr eaLnBrk="1" hangingPunct="1">
              <a:defRPr/>
            </a:pPr>
            <a:endParaRPr lang="en-US" sz="1800" dirty="0" smtClean="0">
              <a:latin typeface="Arial" charset="0"/>
              <a:ea typeface="ＭＳ Ｐゴシック" charset="0"/>
              <a:cs typeface="ＭＳ Ｐゴシック" charset="0"/>
            </a:endParaRPr>
          </a:p>
          <a:p>
            <a:pPr marL="0" indent="0" eaLnBrk="1" hangingPunct="1">
              <a:buNone/>
              <a:defRPr/>
            </a:pPr>
            <a:endParaRPr lang="en-US" sz="1800" dirty="0">
              <a:latin typeface="Arial"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pPr>
              <a:defRPr/>
            </a:pPr>
            <a:fld id="{0C0B7B01-3A4E-7842-86F4-018EFD8D5348}" type="slidenum">
              <a:rPr lang="en-US" smtClean="0"/>
              <a:pPr>
                <a:defRPr/>
              </a:pPr>
              <a:t>22</a:t>
            </a:fld>
            <a:endParaRPr lang="en-US"/>
          </a:p>
        </p:txBody>
      </p:sp>
    </p:spTree>
    <p:extLst>
      <p:ext uri="{BB962C8B-B14F-4D97-AF65-F5344CB8AC3E}">
        <p14:creationId xmlns:p14="http://schemas.microsoft.com/office/powerpoint/2010/main" val="27707398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7"/>
          <p:cNvSpPr>
            <a:spLocks noGrp="1"/>
          </p:cNvSpPr>
          <p:nvPr>
            <p:ph type="title"/>
          </p:nvPr>
        </p:nvSpPr>
        <p:spPr>
          <a:xfrm>
            <a:off x="685800" y="304800"/>
            <a:ext cx="7772400" cy="457200"/>
          </a:xfrm>
        </p:spPr>
        <p:txBody>
          <a:bodyPr/>
          <a:lstStyle/>
          <a:p>
            <a:pPr eaLnBrk="1" hangingPunct="1"/>
            <a:r>
              <a:rPr lang="en-US" sz="2400" dirty="0" smtClean="0">
                <a:solidFill>
                  <a:srgbClr val="0000FF"/>
                </a:solidFill>
                <a:latin typeface="Arial" charset="0"/>
                <a:ea typeface="ＭＳ Ｐゴシック" charset="0"/>
                <a:cs typeface="ＭＳ Ｐゴシック" charset="0"/>
              </a:rPr>
              <a:t>Future trigger development plans</a:t>
            </a:r>
            <a:endParaRPr lang="en-US" sz="2400" dirty="0">
              <a:solidFill>
                <a:srgbClr val="0000FF"/>
              </a:solidFill>
              <a:latin typeface="Arial" charset="0"/>
              <a:ea typeface="ＭＳ Ｐゴシック" charset="0"/>
              <a:cs typeface="ＭＳ Ｐゴシック" charset="0"/>
            </a:endParaRPr>
          </a:p>
        </p:txBody>
      </p:sp>
      <p:sp>
        <p:nvSpPr>
          <p:cNvPr id="21506" name="Content Placeholder 8"/>
          <p:cNvSpPr>
            <a:spLocks noGrp="1"/>
          </p:cNvSpPr>
          <p:nvPr>
            <p:ph idx="1"/>
          </p:nvPr>
        </p:nvSpPr>
        <p:spPr>
          <a:xfrm>
            <a:off x="685800" y="1447800"/>
            <a:ext cx="7772400" cy="5257800"/>
          </a:xfrm>
        </p:spPr>
        <p:txBody>
          <a:bodyPr/>
          <a:lstStyle/>
          <a:p>
            <a:pPr eaLnBrk="1" hangingPunct="1">
              <a:defRPr/>
            </a:pPr>
            <a:r>
              <a:rPr lang="en-US" sz="1800" dirty="0" smtClean="0">
                <a:latin typeface="Arial" charset="0"/>
                <a:ea typeface="ＭＳ Ｐゴシック" charset="0"/>
                <a:cs typeface="ＭＳ Ｐゴシック" charset="0"/>
              </a:rPr>
              <a:t>Geometrical match between different detectors – stage 2</a:t>
            </a:r>
          </a:p>
          <a:p>
            <a:pPr eaLnBrk="1" hangingPunct="1">
              <a:defRPr/>
            </a:pPr>
            <a:r>
              <a:rPr lang="en-US" sz="1800" dirty="0" smtClean="0">
                <a:latin typeface="Arial" charset="0"/>
                <a:ea typeface="ＭＳ Ｐゴシック" charset="0"/>
                <a:cs typeface="ＭＳ Ｐゴシック" charset="0"/>
              </a:rPr>
              <a:t>Drift Chamber road finding, probably using drift time information – stage 2</a:t>
            </a:r>
          </a:p>
          <a:p>
            <a:pPr eaLnBrk="1" hangingPunct="1">
              <a:defRPr/>
            </a:pPr>
            <a:r>
              <a:rPr lang="en-US" sz="1800" dirty="0" smtClean="0">
                <a:latin typeface="Arial" charset="0"/>
                <a:ea typeface="ＭＳ Ｐゴシック" charset="0"/>
                <a:cs typeface="ＭＳ Ｐゴシック" charset="0"/>
              </a:rPr>
              <a:t>Trigger on tracks multiplicity – stage 3</a:t>
            </a:r>
            <a:endParaRPr lang="en-US" sz="1800" dirty="0" smtClean="0">
              <a:latin typeface="Arial" charset="0"/>
              <a:ea typeface="ＭＳ Ｐゴシック" charset="0"/>
              <a:cs typeface="ＭＳ Ｐゴシック" charset="0"/>
            </a:endParaRPr>
          </a:p>
          <a:p>
            <a:pPr eaLnBrk="1" hangingPunct="1">
              <a:defRPr/>
            </a:pPr>
            <a:r>
              <a:rPr lang="en-US" sz="1800" dirty="0" smtClean="0">
                <a:solidFill>
                  <a:srgbClr val="FF0000"/>
                </a:solidFill>
                <a:latin typeface="Arial" charset="0"/>
                <a:ea typeface="ＭＳ Ｐゴシック" charset="0"/>
                <a:cs typeface="ＭＳ Ｐゴシック" charset="0"/>
              </a:rPr>
              <a:t>Timeline: </a:t>
            </a:r>
            <a:r>
              <a:rPr lang="en-US" sz="1800" dirty="0" smtClean="0">
                <a:solidFill>
                  <a:srgbClr val="FF0000"/>
                </a:solidFill>
                <a:latin typeface="Arial" charset="0"/>
                <a:ea typeface="ＭＳ Ｐゴシック" charset="0"/>
                <a:cs typeface="ＭＳ Ｐゴシック" charset="0"/>
              </a:rPr>
              <a:t>during following</a:t>
            </a:r>
            <a:r>
              <a:rPr lang="en-US" sz="1800" dirty="0" smtClean="0">
                <a:solidFill>
                  <a:srgbClr val="FF0000"/>
                </a:solidFill>
                <a:latin typeface="Arial" charset="0"/>
                <a:ea typeface="ＭＳ Ｐゴシック" charset="0"/>
                <a:cs typeface="ＭＳ Ｐゴシック" charset="0"/>
              </a:rPr>
              <a:t> year, may require new hardware, requests from physics groups will help</a:t>
            </a:r>
            <a:endParaRPr lang="en-US" sz="1800" dirty="0" smtClean="0">
              <a:solidFill>
                <a:srgbClr val="FF0000"/>
              </a:solidFill>
              <a:latin typeface="Arial" charset="0"/>
              <a:ea typeface="ＭＳ Ｐゴシック" charset="0"/>
              <a:cs typeface="ＭＳ Ｐゴシック" charset="0"/>
            </a:endParaRPr>
          </a:p>
          <a:p>
            <a:pPr marL="0" indent="0" eaLnBrk="1" hangingPunct="1">
              <a:buFontTx/>
              <a:buNone/>
              <a:defRPr/>
            </a:pPr>
            <a:endParaRPr lang="en-US" sz="1800" dirty="0">
              <a:latin typeface="Arial"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pPr>
              <a:defRPr/>
            </a:pPr>
            <a:fld id="{D9750F3D-AB66-C24B-8F72-5799B9552713}" type="slidenum">
              <a:rPr lang="en-US" smtClean="0"/>
              <a:pPr>
                <a:defRPr/>
              </a:pPr>
              <a:t>23</a:t>
            </a:fld>
            <a:endParaRPr lang="en-US"/>
          </a:p>
        </p:txBody>
      </p:sp>
    </p:spTree>
    <p:extLst>
      <p:ext uri="{BB962C8B-B14F-4D97-AF65-F5344CB8AC3E}">
        <p14:creationId xmlns:p14="http://schemas.microsoft.com/office/powerpoint/2010/main" val="210465368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7"/>
          <p:cNvSpPr>
            <a:spLocks noGrp="1"/>
          </p:cNvSpPr>
          <p:nvPr>
            <p:ph type="title"/>
          </p:nvPr>
        </p:nvSpPr>
        <p:spPr>
          <a:xfrm>
            <a:off x="685800" y="304800"/>
            <a:ext cx="7772400" cy="457200"/>
          </a:xfrm>
        </p:spPr>
        <p:txBody>
          <a:bodyPr/>
          <a:lstStyle/>
          <a:p>
            <a:pPr eaLnBrk="1" hangingPunct="1"/>
            <a:r>
              <a:rPr lang="en-US" sz="2400" dirty="0" smtClean="0">
                <a:solidFill>
                  <a:srgbClr val="0000FF"/>
                </a:solidFill>
                <a:latin typeface="Arial" charset="0"/>
                <a:ea typeface="ＭＳ Ｐゴシック" charset="0"/>
                <a:cs typeface="ＭＳ Ｐゴシック" charset="0"/>
              </a:rPr>
              <a:t>Conclusion</a:t>
            </a:r>
            <a:endParaRPr lang="en-US" sz="2400" dirty="0">
              <a:solidFill>
                <a:srgbClr val="0000FF"/>
              </a:solidFill>
              <a:latin typeface="Arial" charset="0"/>
              <a:ea typeface="ＭＳ Ｐゴシック" charset="0"/>
              <a:cs typeface="ＭＳ Ｐゴシック" charset="0"/>
            </a:endParaRPr>
          </a:p>
        </p:txBody>
      </p:sp>
      <p:sp>
        <p:nvSpPr>
          <p:cNvPr id="21506" name="Content Placeholder 8"/>
          <p:cNvSpPr>
            <a:spLocks noGrp="1"/>
          </p:cNvSpPr>
          <p:nvPr>
            <p:ph idx="1"/>
          </p:nvPr>
        </p:nvSpPr>
        <p:spPr>
          <a:xfrm>
            <a:off x="685800" y="1447800"/>
            <a:ext cx="7772400" cy="5257800"/>
          </a:xfrm>
        </p:spPr>
        <p:txBody>
          <a:bodyPr/>
          <a:lstStyle/>
          <a:p>
            <a:pPr eaLnBrk="1" hangingPunct="1">
              <a:defRPr/>
            </a:pPr>
            <a:r>
              <a:rPr lang="en-US" sz="1800" dirty="0" smtClean="0">
                <a:latin typeface="Arial" charset="0"/>
                <a:ea typeface="ＭＳ Ｐゴシック" charset="0"/>
                <a:cs typeface="ＭＳ Ｐゴシック" charset="0"/>
              </a:rPr>
              <a:t>CLAS12 DAQ, computing and network was tested during KPP run and worked as expected, reliability meets CLAS12 requirements, performance looks good but final tests have to be done with full CLAS12 configuration (waiting for remaining detectors electronics and complete trigger system)</a:t>
            </a:r>
          </a:p>
          <a:p>
            <a:pPr eaLnBrk="1" hangingPunct="1">
              <a:defRPr/>
            </a:pPr>
            <a:r>
              <a:rPr lang="en-US" sz="1800" dirty="0" smtClean="0">
                <a:latin typeface="Arial" charset="0"/>
                <a:ea typeface="ＭＳ Ｐゴシック" charset="0"/>
                <a:cs typeface="ＭＳ Ｐゴシック" charset="0"/>
              </a:rPr>
              <a:t>Trigger system (included ECAL and PCAL) worked as expected during KPP.  Other trigger components (DC, HTCC and FT) were added after KPP and being tested with cosmic; remaining hardware has been received and </a:t>
            </a:r>
            <a:r>
              <a:rPr lang="en-US" sz="1800" dirty="0" smtClean="0">
                <a:solidFill>
                  <a:srgbClr val="FF0000"/>
                </a:solidFill>
                <a:latin typeface="Arial" charset="0"/>
                <a:ea typeface="ＭＳ Ｐゴシック" charset="0"/>
                <a:cs typeface="ＭＳ Ｐゴシック" charset="0"/>
              </a:rPr>
              <a:t>being installed</a:t>
            </a:r>
          </a:p>
          <a:p>
            <a:pPr eaLnBrk="1" hangingPunct="1">
              <a:defRPr/>
            </a:pPr>
            <a:r>
              <a:rPr lang="en-US" sz="1800" dirty="0" smtClean="0">
                <a:solidFill>
                  <a:srgbClr val="FF0000"/>
                </a:solidFill>
                <a:latin typeface="Arial" charset="0"/>
                <a:ea typeface="ＭＳ Ｐゴシック" charset="0"/>
                <a:cs typeface="ＭＳ Ｐゴシック" charset="0"/>
              </a:rPr>
              <a:t>Timeline: few weeks before beam full system will be commissioned by taking cosmic data and running from random </a:t>
            </a:r>
            <a:r>
              <a:rPr lang="en-US" sz="1800" dirty="0" err="1" smtClean="0">
                <a:solidFill>
                  <a:srgbClr val="FF0000"/>
                </a:solidFill>
                <a:latin typeface="Arial" charset="0"/>
                <a:ea typeface="ＭＳ Ｐゴシック" charset="0"/>
                <a:cs typeface="ＭＳ Ｐゴシック" charset="0"/>
              </a:rPr>
              <a:t>pulser</a:t>
            </a:r>
            <a:r>
              <a:rPr lang="en-US" sz="1800" dirty="0" smtClean="0">
                <a:solidFill>
                  <a:srgbClr val="FF0000"/>
                </a:solidFill>
                <a:latin typeface="Arial" charset="0"/>
                <a:ea typeface="ＭＳ Ｐゴシック" charset="0"/>
                <a:cs typeface="ＭＳ Ｐゴシック" charset="0"/>
              </a:rPr>
              <a:t>; planning 2 shifts for beam commissioning </a:t>
            </a:r>
          </a:p>
          <a:p>
            <a:pPr marL="0" indent="0" eaLnBrk="1" hangingPunct="1">
              <a:buFontTx/>
              <a:buNone/>
              <a:defRPr/>
            </a:pPr>
            <a:endParaRPr lang="en-US" sz="1800" dirty="0">
              <a:latin typeface="Arial"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pPr>
              <a:defRPr/>
            </a:pPr>
            <a:fld id="{D9750F3D-AB66-C24B-8F72-5799B9552713}" type="slidenum">
              <a:rPr lang="en-US" smtClean="0"/>
              <a:pPr>
                <a:defRPr/>
              </a:pPr>
              <a:t>24</a:t>
            </a:fld>
            <a:endParaRPr lang="en-US"/>
          </a:p>
        </p:txBody>
      </p:sp>
    </p:spTree>
    <p:extLst>
      <p:ext uri="{BB962C8B-B14F-4D97-AF65-F5344CB8AC3E}">
        <p14:creationId xmlns:p14="http://schemas.microsoft.com/office/powerpoint/2010/main" val="4186804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7"/>
          <p:cNvSpPr>
            <a:spLocks noGrp="1"/>
          </p:cNvSpPr>
          <p:nvPr>
            <p:ph type="title"/>
          </p:nvPr>
        </p:nvSpPr>
        <p:spPr>
          <a:xfrm>
            <a:off x="609600" y="304800"/>
            <a:ext cx="7772400" cy="609600"/>
          </a:xfrm>
        </p:spPr>
        <p:txBody>
          <a:bodyPr/>
          <a:lstStyle/>
          <a:p>
            <a:pPr eaLnBrk="1" hangingPunct="1"/>
            <a:r>
              <a:rPr lang="en-US" sz="2400" dirty="0">
                <a:solidFill>
                  <a:srgbClr val="0000FF"/>
                </a:solidFill>
                <a:latin typeface="Arial" charset="0"/>
                <a:ea typeface="ＭＳ Ｐゴシック" charset="0"/>
                <a:cs typeface="ＭＳ Ｐゴシック" charset="0"/>
              </a:rPr>
              <a:t>CLAS12 </a:t>
            </a:r>
            <a:r>
              <a:rPr lang="en-US" sz="2400" dirty="0" smtClean="0">
                <a:solidFill>
                  <a:srgbClr val="0000FF"/>
                </a:solidFill>
                <a:latin typeface="Arial" charset="0"/>
                <a:ea typeface="ＭＳ Ｐゴシック" charset="0"/>
                <a:cs typeface="ＭＳ Ｐゴシック" charset="0"/>
              </a:rPr>
              <a:t>DAQ </a:t>
            </a:r>
            <a:r>
              <a:rPr lang="en-US" sz="2400" dirty="0">
                <a:solidFill>
                  <a:srgbClr val="0000FF"/>
                </a:solidFill>
                <a:latin typeface="Arial" charset="0"/>
                <a:ea typeface="ＭＳ Ｐゴシック" charset="0"/>
                <a:cs typeface="ＭＳ Ｐゴシック" charset="0"/>
              </a:rPr>
              <a:t>Status</a:t>
            </a:r>
          </a:p>
        </p:txBody>
      </p:sp>
      <p:sp>
        <p:nvSpPr>
          <p:cNvPr id="41986" name="Content Placeholder 8"/>
          <p:cNvSpPr>
            <a:spLocks noGrp="1"/>
          </p:cNvSpPr>
          <p:nvPr>
            <p:ph idx="4294967295"/>
          </p:nvPr>
        </p:nvSpPr>
        <p:spPr>
          <a:xfrm>
            <a:off x="457200" y="838200"/>
            <a:ext cx="8305800" cy="5410200"/>
          </a:xfrm>
        </p:spPr>
        <p:txBody>
          <a:bodyPr/>
          <a:lstStyle/>
          <a:p>
            <a:pPr eaLnBrk="1" hangingPunct="1">
              <a:defRPr/>
            </a:pPr>
            <a:endParaRPr lang="en-US" sz="1400" dirty="0" smtClean="0">
              <a:latin typeface="Arial" charset="0"/>
              <a:ea typeface="ＭＳ Ｐゴシック" charset="0"/>
              <a:cs typeface="ＭＳ Ｐゴシック" charset="0"/>
            </a:endParaRPr>
          </a:p>
          <a:p>
            <a:pPr eaLnBrk="1" hangingPunct="1">
              <a:defRPr/>
            </a:pPr>
            <a:r>
              <a:rPr lang="en-US" sz="1800" dirty="0" smtClean="0"/>
              <a:t>Online </a:t>
            </a:r>
            <a:r>
              <a:rPr lang="en-US" sz="1800" dirty="0"/>
              <a:t>computer cluster is 100% complete and </a:t>
            </a:r>
            <a:r>
              <a:rPr lang="en-US" sz="1800" dirty="0" smtClean="0"/>
              <a:t>operational</a:t>
            </a:r>
            <a:endParaRPr lang="en-US" sz="1800" dirty="0">
              <a:solidFill>
                <a:srgbClr val="FF0000"/>
              </a:solidFill>
              <a:latin typeface="Arial" charset="0"/>
              <a:ea typeface="ＭＳ Ｐゴシック" charset="0"/>
              <a:cs typeface="ＭＳ Ｐゴシック" charset="0"/>
            </a:endParaRPr>
          </a:p>
          <a:p>
            <a:pPr eaLnBrk="1" hangingPunct="1">
              <a:defRPr/>
            </a:pPr>
            <a:r>
              <a:rPr lang="en-US" sz="1800" dirty="0"/>
              <a:t>Networking is 100% complete and </a:t>
            </a:r>
            <a:r>
              <a:rPr lang="en-US" sz="1800" dirty="0" smtClean="0"/>
              <a:t>operational</a:t>
            </a:r>
            <a:endParaRPr lang="en-US" sz="1800" dirty="0" smtClean="0">
              <a:solidFill>
                <a:srgbClr val="FF0000"/>
              </a:solidFill>
              <a:latin typeface="Arial" charset="0"/>
              <a:ea typeface="ＭＳ Ｐゴシック" charset="0"/>
              <a:cs typeface="ＭＳ Ｐゴシック" charset="0"/>
            </a:endParaRPr>
          </a:p>
          <a:p>
            <a:pPr eaLnBrk="1" hangingPunct="1">
              <a:defRPr/>
            </a:pPr>
            <a:r>
              <a:rPr lang="en-US" sz="1800" dirty="0" smtClean="0">
                <a:latin typeface="Arial" charset="0"/>
                <a:ea typeface="ＭＳ Ｐゴシック" charset="0"/>
                <a:cs typeface="ＭＳ Ｐゴシック" charset="0"/>
              </a:rPr>
              <a:t>DAQ software is operational, reliability is acceptable</a:t>
            </a:r>
          </a:p>
          <a:p>
            <a:pPr eaLnBrk="1" hangingPunct="1">
              <a:defRPr/>
            </a:pPr>
            <a:r>
              <a:rPr lang="en-US" sz="1800" dirty="0" smtClean="0">
                <a:latin typeface="Arial" charset="0"/>
                <a:ea typeface="ＭＳ Ｐゴシック" charset="0"/>
                <a:cs typeface="ＭＳ Ｐゴシック" charset="0"/>
              </a:rPr>
              <a:t>Performance observed (KPP): 5kHz, 200MByte/sec, 93% </a:t>
            </a:r>
            <a:r>
              <a:rPr lang="en-US" sz="1800" dirty="0" err="1" smtClean="0">
                <a:latin typeface="Arial" charset="0"/>
                <a:ea typeface="ＭＳ Ｐゴシック" charset="0"/>
                <a:cs typeface="ＭＳ Ｐゴシック" charset="0"/>
              </a:rPr>
              <a:t>livetime</a:t>
            </a:r>
            <a:r>
              <a:rPr lang="en-US" sz="1800" dirty="0" smtClean="0">
                <a:latin typeface="Arial" charset="0"/>
                <a:ea typeface="ＭＳ Ｐゴシック" charset="0"/>
                <a:cs typeface="ＭＳ Ｐゴシック" charset="0"/>
              </a:rPr>
              <a:t> (</a:t>
            </a:r>
            <a:r>
              <a:rPr lang="en-US" sz="1800" dirty="0" err="1" smtClean="0">
                <a:latin typeface="Arial" charset="0"/>
                <a:ea typeface="ＭＳ Ｐゴシック" charset="0"/>
                <a:cs typeface="ＭＳ Ｐゴシック" charset="0"/>
              </a:rPr>
              <a:t>livetime</a:t>
            </a:r>
            <a:r>
              <a:rPr lang="en-US" sz="1800" dirty="0" smtClean="0">
                <a:latin typeface="Arial" charset="0"/>
                <a:ea typeface="ＭＳ Ｐゴシック" charset="0"/>
                <a:cs typeface="ＭＳ Ｐゴシック" charset="0"/>
              </a:rPr>
              <a:t> is defined by hold-off timer = 15microsec)</a:t>
            </a:r>
          </a:p>
          <a:p>
            <a:pPr eaLnBrk="1" hangingPunct="1">
              <a:defRPr/>
            </a:pPr>
            <a:r>
              <a:rPr lang="en-US" sz="1800" dirty="0" smtClean="0">
                <a:latin typeface="Arial" charset="0"/>
                <a:ea typeface="ＭＳ Ｐゴシック" charset="0"/>
                <a:cs typeface="ＭＳ Ｐゴシック" charset="0"/>
              </a:rPr>
              <a:t>Performance expected: 10kHz, 400MBytes/sec, &gt;90% </a:t>
            </a:r>
            <a:r>
              <a:rPr lang="en-US" sz="1800" dirty="0" err="1" smtClean="0">
                <a:latin typeface="Arial" charset="0"/>
                <a:ea typeface="ＭＳ Ｐゴシック" charset="0"/>
                <a:cs typeface="ＭＳ Ｐゴシック" charset="0"/>
              </a:rPr>
              <a:t>livetime</a:t>
            </a:r>
            <a:endParaRPr lang="en-US" sz="1800" dirty="0" smtClean="0">
              <a:latin typeface="Arial" charset="0"/>
              <a:ea typeface="ＭＳ Ｐゴシック" charset="0"/>
              <a:cs typeface="ＭＳ Ｐゴシック" charset="0"/>
            </a:endParaRPr>
          </a:p>
          <a:p>
            <a:pPr eaLnBrk="1" hangingPunct="1">
              <a:defRPr/>
            </a:pPr>
            <a:r>
              <a:rPr lang="en-US" sz="1800" dirty="0" smtClean="0">
                <a:latin typeface="Arial" charset="0"/>
                <a:ea typeface="ＭＳ Ｐゴシック" charset="0"/>
                <a:cs typeface="ＭＳ Ｐゴシック" charset="0"/>
              </a:rPr>
              <a:t>Performance limitation expected: 50kHz, 800MBytes/sec, &gt;90% </a:t>
            </a:r>
            <a:r>
              <a:rPr lang="en-US" sz="1800" dirty="0" err="1" smtClean="0">
                <a:latin typeface="Arial" charset="0"/>
                <a:ea typeface="ＭＳ Ｐゴシック" charset="0"/>
                <a:cs typeface="ＭＳ Ｐゴシック" charset="0"/>
              </a:rPr>
              <a:t>livetime</a:t>
            </a:r>
            <a:r>
              <a:rPr lang="en-US" sz="1800" dirty="0" smtClean="0">
                <a:latin typeface="Arial" charset="0"/>
                <a:ea typeface="ＭＳ Ｐゴシック" charset="0"/>
                <a:cs typeface="ＭＳ Ｐゴシック" charset="0"/>
              </a:rPr>
              <a:t> (based on </a:t>
            </a:r>
            <a:r>
              <a:rPr lang="en-US" sz="1800" dirty="0" err="1" smtClean="0">
                <a:latin typeface="Arial" charset="0"/>
                <a:ea typeface="ＭＳ Ｐゴシック" charset="0"/>
                <a:cs typeface="ＭＳ Ｐゴシック" charset="0"/>
              </a:rPr>
              <a:t>HallD</a:t>
            </a:r>
            <a:r>
              <a:rPr lang="en-US" sz="1800" dirty="0" smtClean="0">
                <a:latin typeface="Arial" charset="0"/>
                <a:ea typeface="ＭＳ Ｐゴシック" charset="0"/>
                <a:cs typeface="ＭＳ Ｐゴシック" charset="0"/>
              </a:rPr>
              <a:t> DAQ performance)</a:t>
            </a:r>
          </a:p>
          <a:p>
            <a:pPr eaLnBrk="1" hangingPunct="1">
              <a:defRPr/>
            </a:pPr>
            <a:r>
              <a:rPr lang="en-US" sz="1800" dirty="0">
                <a:latin typeface="Arial" charset="0"/>
                <a:ea typeface="ＭＳ Ｐゴシック" charset="0"/>
                <a:cs typeface="ＭＳ Ｐゴシック" charset="0"/>
              </a:rPr>
              <a:t>Electronics installed (and was used for KPP): </a:t>
            </a:r>
            <a:r>
              <a:rPr lang="en-US" sz="1800" dirty="0"/>
              <a:t>ECAL, PCAL, FTOF, LTCC, DC, HTCC, CTOF, SVT</a:t>
            </a:r>
          </a:p>
          <a:p>
            <a:pPr eaLnBrk="1" hangingPunct="1">
              <a:defRPr/>
            </a:pPr>
            <a:r>
              <a:rPr lang="en-US" sz="1800" dirty="0" smtClean="0">
                <a:solidFill>
                  <a:srgbClr val="FF0000"/>
                </a:solidFill>
              </a:rPr>
              <a:t>TO DO: Electronics </a:t>
            </a:r>
            <a:r>
              <a:rPr lang="en-US" sz="1800" dirty="0">
                <a:solidFill>
                  <a:srgbClr val="FF0000"/>
                </a:solidFill>
              </a:rPr>
              <a:t>installed recently or will be </a:t>
            </a:r>
            <a:r>
              <a:rPr lang="en-US" sz="1800" dirty="0" smtClean="0">
                <a:solidFill>
                  <a:srgbClr val="FF0000"/>
                </a:solidFill>
              </a:rPr>
              <a:t>installed soon: </a:t>
            </a:r>
            <a:r>
              <a:rPr lang="en-US" sz="1800" dirty="0">
                <a:solidFill>
                  <a:srgbClr val="FF0000"/>
                </a:solidFill>
              </a:rPr>
              <a:t>FT, FTMM, CND, MM, </a:t>
            </a:r>
            <a:r>
              <a:rPr lang="en-US" sz="1800" dirty="0" err="1">
                <a:solidFill>
                  <a:srgbClr val="FF0000"/>
                </a:solidFill>
              </a:rPr>
              <a:t>scalers</a:t>
            </a:r>
            <a:r>
              <a:rPr lang="en-US" sz="1800" dirty="0">
                <a:solidFill>
                  <a:srgbClr val="FF0000"/>
                </a:solidFill>
              </a:rPr>
              <a:t>, </a:t>
            </a:r>
            <a:r>
              <a:rPr lang="en-US" sz="1800" dirty="0" err="1">
                <a:solidFill>
                  <a:srgbClr val="FF0000"/>
                </a:solidFill>
              </a:rPr>
              <a:t>helicity</a:t>
            </a:r>
            <a:r>
              <a:rPr lang="en-US" sz="1800" dirty="0">
                <a:solidFill>
                  <a:srgbClr val="FF0000"/>
                </a:solidFill>
              </a:rPr>
              <a:t> </a:t>
            </a:r>
            <a:endParaRPr lang="en-US" sz="1800" dirty="0" smtClean="0">
              <a:solidFill>
                <a:srgbClr val="FF0000"/>
              </a:solidFill>
              <a:latin typeface="Arial" charset="0"/>
              <a:ea typeface="ＭＳ Ｐゴシック" charset="0"/>
              <a:cs typeface="ＭＳ Ｐゴシック" charset="0"/>
            </a:endParaRPr>
          </a:p>
          <a:p>
            <a:pPr eaLnBrk="1" hangingPunct="1">
              <a:defRPr/>
            </a:pPr>
            <a:r>
              <a:rPr lang="en-US" sz="1800" dirty="0" smtClean="0">
                <a:solidFill>
                  <a:srgbClr val="FF0000"/>
                </a:solidFill>
                <a:latin typeface="Arial" charset="0"/>
                <a:ea typeface="ＭＳ Ｐゴシック" charset="0"/>
                <a:cs typeface="ＭＳ Ｐゴシック" charset="0"/>
              </a:rPr>
              <a:t>TO DO: CAEN v1290/v1190 boards (re)calibration</a:t>
            </a:r>
          </a:p>
          <a:p>
            <a:pPr eaLnBrk="1" hangingPunct="1">
              <a:defRPr/>
            </a:pPr>
            <a:r>
              <a:rPr lang="en-US" sz="1800" dirty="0" smtClean="0">
                <a:solidFill>
                  <a:srgbClr val="FF0000"/>
                </a:solidFill>
                <a:latin typeface="Arial" charset="0"/>
                <a:ea typeface="ＭＳ Ｐゴシック" charset="0"/>
                <a:cs typeface="ＭＳ Ｐゴシック" charset="0"/>
              </a:rPr>
              <a:t>TO DO: Full DAQ performance test</a:t>
            </a:r>
            <a:endParaRPr lang="en-US" sz="1800" dirty="0">
              <a:solidFill>
                <a:srgbClr val="FF0000"/>
              </a:solidFill>
              <a:latin typeface="Arial"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pPr>
              <a:defRPr/>
            </a:pPr>
            <a:fld id="{0C0B7B01-3A4E-7842-86F4-018EFD8D5348}" type="slidenum">
              <a:rPr lang="en-US" smtClean="0"/>
              <a:pPr>
                <a:defRPr/>
              </a:pPr>
              <a:t>3</a:t>
            </a:fld>
            <a:endParaRPr lang="en-US"/>
          </a:p>
        </p:txBody>
      </p:sp>
    </p:spTree>
    <p:extLst>
      <p:ext uri="{BB962C8B-B14F-4D97-AF65-F5344CB8AC3E}">
        <p14:creationId xmlns:p14="http://schemas.microsoft.com/office/powerpoint/2010/main" val="25592938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2514600" y="152400"/>
            <a:ext cx="4339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rgbClr val="0000FF"/>
                </a:solidFill>
              </a:rPr>
              <a:t>DAQ/Trigger </a:t>
            </a:r>
            <a:r>
              <a:rPr lang="en-US" dirty="0" smtClean="0">
                <a:solidFill>
                  <a:srgbClr val="0000FF"/>
                </a:solidFill>
              </a:rPr>
              <a:t>Hardware Layout</a:t>
            </a:r>
            <a:endParaRPr lang="en-US" dirty="0"/>
          </a:p>
        </p:txBody>
      </p:sp>
      <p:sp>
        <p:nvSpPr>
          <p:cNvPr id="2" name="Slide Number Placeholder 1"/>
          <p:cNvSpPr>
            <a:spLocks noGrp="1"/>
          </p:cNvSpPr>
          <p:nvPr>
            <p:ph type="sldNum" sz="quarter" idx="12"/>
          </p:nvPr>
        </p:nvSpPr>
        <p:spPr/>
        <p:txBody>
          <a:bodyPr/>
          <a:lstStyle/>
          <a:p>
            <a:pPr>
              <a:defRPr/>
            </a:pPr>
            <a:fld id="{9A210C3A-EEB5-8C44-BB2E-7B0C9055FE07}" type="slidenum">
              <a:rPr lang="en-US" smtClean="0"/>
              <a:pPr>
                <a:defRPr/>
              </a:pPr>
              <a:t>4</a:t>
            </a:fld>
            <a:endParaRPr lang="en-US"/>
          </a:p>
        </p:txBody>
      </p:sp>
      <p:pic>
        <p:nvPicPr>
          <p:cNvPr id="3" name="Picture 2" descr="CLAS12_HARDWARE_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762000"/>
            <a:ext cx="8661400" cy="5943600"/>
          </a:xfrm>
          <a:prstGeom prst="rect">
            <a:avLst/>
          </a:prstGeom>
        </p:spPr>
      </p:pic>
      <p:sp>
        <p:nvSpPr>
          <p:cNvPr id="4" name="TextBox 3"/>
          <p:cNvSpPr txBox="1"/>
          <p:nvPr/>
        </p:nvSpPr>
        <p:spPr>
          <a:xfrm>
            <a:off x="3657600" y="1676400"/>
            <a:ext cx="412893" cy="338554"/>
          </a:xfrm>
          <a:prstGeom prst="rect">
            <a:avLst/>
          </a:prstGeom>
          <a:noFill/>
        </p:spPr>
        <p:txBody>
          <a:bodyPr wrap="none" rtlCol="0">
            <a:spAutoFit/>
          </a:bodyPr>
          <a:lstStyle/>
          <a:p>
            <a:r>
              <a:rPr lang="en-US" sz="1600" dirty="0" smtClean="0">
                <a:solidFill>
                  <a:srgbClr val="FF0000"/>
                </a:solidFill>
              </a:rPr>
              <a:t>24</a:t>
            </a:r>
            <a:endParaRPr lang="en-US" sz="1600" dirty="0">
              <a:solidFill>
                <a:srgbClr val="FF0000"/>
              </a:solidFill>
            </a:endParaRPr>
          </a:p>
        </p:txBody>
      </p:sp>
      <p:sp>
        <p:nvSpPr>
          <p:cNvPr id="6" name="TextBox 5"/>
          <p:cNvSpPr txBox="1"/>
          <p:nvPr/>
        </p:nvSpPr>
        <p:spPr>
          <a:xfrm>
            <a:off x="3733800" y="4419600"/>
            <a:ext cx="481220" cy="338554"/>
          </a:xfrm>
          <a:prstGeom prst="rect">
            <a:avLst/>
          </a:prstGeom>
          <a:noFill/>
        </p:spPr>
        <p:txBody>
          <a:bodyPr wrap="none" rtlCol="0">
            <a:spAutoFit/>
          </a:bodyPr>
          <a:lstStyle/>
          <a:p>
            <a:r>
              <a:rPr lang="en-US" sz="1600" dirty="0" smtClean="0">
                <a:solidFill>
                  <a:srgbClr val="FF0000"/>
                </a:solidFill>
              </a:rPr>
              <a:t>18</a:t>
            </a:r>
            <a:endParaRPr lang="en-US" sz="1600" dirty="0">
              <a:solidFill>
                <a:srgbClr val="FF0000"/>
              </a:solidFill>
            </a:endParaRPr>
          </a:p>
        </p:txBody>
      </p:sp>
      <p:sp>
        <p:nvSpPr>
          <p:cNvPr id="8" name="TextBox 7"/>
          <p:cNvSpPr txBox="1"/>
          <p:nvPr/>
        </p:nvSpPr>
        <p:spPr>
          <a:xfrm>
            <a:off x="3733800" y="3276600"/>
            <a:ext cx="412893" cy="338554"/>
          </a:xfrm>
          <a:prstGeom prst="rect">
            <a:avLst/>
          </a:prstGeom>
          <a:noFill/>
        </p:spPr>
        <p:txBody>
          <a:bodyPr wrap="none" rtlCol="0">
            <a:spAutoFit/>
          </a:bodyPr>
          <a:lstStyle/>
          <a:p>
            <a:r>
              <a:rPr lang="en-US" sz="1600" dirty="0" smtClean="0">
                <a:solidFill>
                  <a:srgbClr val="FF0000"/>
                </a:solidFill>
              </a:rPr>
              <a:t>19</a:t>
            </a:r>
            <a:endParaRPr lang="en-US" sz="1600" dirty="0">
              <a:solidFill>
                <a:srgbClr val="FF0000"/>
              </a:solidFill>
            </a:endParaRPr>
          </a:p>
        </p:txBody>
      </p:sp>
      <p:sp>
        <p:nvSpPr>
          <p:cNvPr id="9" name="TextBox 8"/>
          <p:cNvSpPr txBox="1"/>
          <p:nvPr/>
        </p:nvSpPr>
        <p:spPr>
          <a:xfrm>
            <a:off x="3733800" y="5410200"/>
            <a:ext cx="355787" cy="338554"/>
          </a:xfrm>
          <a:prstGeom prst="rect">
            <a:avLst/>
          </a:prstGeom>
          <a:noFill/>
        </p:spPr>
        <p:txBody>
          <a:bodyPr wrap="none" rtlCol="0">
            <a:spAutoFit/>
          </a:bodyPr>
          <a:lstStyle/>
          <a:p>
            <a:r>
              <a:rPr lang="en-US" sz="1600" dirty="0">
                <a:solidFill>
                  <a:srgbClr val="FF0000"/>
                </a:solidFill>
              </a:rPr>
              <a:t> 2</a:t>
            </a:r>
          </a:p>
        </p:txBody>
      </p:sp>
      <p:sp>
        <p:nvSpPr>
          <p:cNvPr id="10" name="TextBox 9"/>
          <p:cNvSpPr txBox="1"/>
          <p:nvPr/>
        </p:nvSpPr>
        <p:spPr>
          <a:xfrm>
            <a:off x="2057400" y="2133600"/>
            <a:ext cx="355787" cy="338554"/>
          </a:xfrm>
          <a:prstGeom prst="rect">
            <a:avLst/>
          </a:prstGeom>
          <a:noFill/>
        </p:spPr>
        <p:txBody>
          <a:bodyPr wrap="none" rtlCol="0">
            <a:spAutoFit/>
          </a:bodyPr>
          <a:lstStyle/>
          <a:p>
            <a:r>
              <a:rPr lang="en-US" sz="1600" dirty="0">
                <a:solidFill>
                  <a:srgbClr val="FF0000"/>
                </a:solidFill>
              </a:rPr>
              <a:t> </a:t>
            </a:r>
            <a:r>
              <a:rPr lang="en-US" sz="1600" dirty="0" smtClean="0">
                <a:solidFill>
                  <a:srgbClr val="FF0000"/>
                </a:solidFill>
              </a:rPr>
              <a:t>1</a:t>
            </a:r>
            <a:endParaRPr lang="en-US" sz="1600" dirty="0">
              <a:solidFill>
                <a:srgbClr val="FF0000"/>
              </a:solidFill>
            </a:endParaRPr>
          </a:p>
        </p:txBody>
      </p:sp>
      <p:sp>
        <p:nvSpPr>
          <p:cNvPr id="12" name="TextBox 11"/>
          <p:cNvSpPr txBox="1"/>
          <p:nvPr/>
        </p:nvSpPr>
        <p:spPr>
          <a:xfrm>
            <a:off x="6172200" y="1676400"/>
            <a:ext cx="298780" cy="338554"/>
          </a:xfrm>
          <a:prstGeom prst="rect">
            <a:avLst/>
          </a:prstGeom>
          <a:noFill/>
        </p:spPr>
        <p:txBody>
          <a:bodyPr wrap="none" rtlCol="0">
            <a:spAutoFit/>
          </a:bodyPr>
          <a:lstStyle/>
          <a:p>
            <a:r>
              <a:rPr lang="en-US" sz="1600" dirty="0" smtClean="0">
                <a:solidFill>
                  <a:srgbClr val="FF0000"/>
                </a:solidFill>
              </a:rPr>
              <a:t>1</a:t>
            </a:r>
            <a:endParaRPr lang="en-US" sz="1600" dirty="0">
              <a:solidFill>
                <a:srgbClr val="FF0000"/>
              </a:solidFill>
            </a:endParaRPr>
          </a:p>
        </p:txBody>
      </p:sp>
      <p:sp>
        <p:nvSpPr>
          <p:cNvPr id="13" name="TextBox 12"/>
          <p:cNvSpPr txBox="1"/>
          <p:nvPr/>
        </p:nvSpPr>
        <p:spPr>
          <a:xfrm>
            <a:off x="6172200" y="2819400"/>
            <a:ext cx="298780" cy="338554"/>
          </a:xfrm>
          <a:prstGeom prst="rect">
            <a:avLst/>
          </a:prstGeom>
          <a:noFill/>
        </p:spPr>
        <p:txBody>
          <a:bodyPr wrap="none" rtlCol="0">
            <a:spAutoFit/>
          </a:bodyPr>
          <a:lstStyle/>
          <a:p>
            <a:r>
              <a:rPr lang="en-US" sz="1600" dirty="0" smtClean="0">
                <a:solidFill>
                  <a:srgbClr val="FF0000"/>
                </a:solidFill>
              </a:rPr>
              <a:t>1</a:t>
            </a:r>
            <a:endParaRPr lang="en-US" sz="1600" dirty="0">
              <a:solidFill>
                <a:srgbClr val="FF0000"/>
              </a:solidFill>
            </a:endParaRPr>
          </a:p>
        </p:txBody>
      </p:sp>
      <p:sp>
        <p:nvSpPr>
          <p:cNvPr id="14" name="TextBox 13"/>
          <p:cNvSpPr txBox="1"/>
          <p:nvPr/>
        </p:nvSpPr>
        <p:spPr>
          <a:xfrm>
            <a:off x="2133600" y="2819400"/>
            <a:ext cx="298780" cy="338554"/>
          </a:xfrm>
          <a:prstGeom prst="rect">
            <a:avLst/>
          </a:prstGeom>
          <a:noFill/>
        </p:spPr>
        <p:txBody>
          <a:bodyPr wrap="none" rtlCol="0">
            <a:spAutoFit/>
          </a:bodyPr>
          <a:lstStyle/>
          <a:p>
            <a:r>
              <a:rPr lang="en-US" sz="1600" dirty="0">
                <a:solidFill>
                  <a:srgbClr val="FF0000"/>
                </a:solidFill>
              </a:rPr>
              <a:t>3</a:t>
            </a:r>
          </a:p>
        </p:txBody>
      </p:sp>
      <p:sp>
        <p:nvSpPr>
          <p:cNvPr id="15" name="TextBox 14"/>
          <p:cNvSpPr txBox="1"/>
          <p:nvPr/>
        </p:nvSpPr>
        <p:spPr>
          <a:xfrm>
            <a:off x="6324600" y="5715000"/>
            <a:ext cx="2301932" cy="338554"/>
          </a:xfrm>
          <a:prstGeom prst="rect">
            <a:avLst/>
          </a:prstGeom>
          <a:noFill/>
        </p:spPr>
        <p:txBody>
          <a:bodyPr wrap="none" rtlCol="0">
            <a:spAutoFit/>
          </a:bodyPr>
          <a:lstStyle/>
          <a:p>
            <a:r>
              <a:rPr lang="en-US" sz="1600" dirty="0" smtClean="0">
                <a:solidFill>
                  <a:srgbClr val="FF0000"/>
                </a:solidFill>
              </a:rPr>
              <a:t>INSTALLED: 65 crates,</a:t>
            </a:r>
            <a:endParaRPr lang="en-US" sz="1600" dirty="0">
              <a:solidFill>
                <a:srgbClr val="FF0000"/>
              </a:solidFill>
            </a:endParaRPr>
          </a:p>
        </p:txBody>
      </p:sp>
      <p:sp>
        <p:nvSpPr>
          <p:cNvPr id="16" name="TextBox 15"/>
          <p:cNvSpPr txBox="1"/>
          <p:nvPr/>
        </p:nvSpPr>
        <p:spPr>
          <a:xfrm>
            <a:off x="6324600" y="5943600"/>
            <a:ext cx="2362200" cy="338554"/>
          </a:xfrm>
          <a:prstGeom prst="rect">
            <a:avLst/>
          </a:prstGeom>
          <a:noFill/>
        </p:spPr>
        <p:txBody>
          <a:bodyPr wrap="square" rtlCol="0">
            <a:spAutoFit/>
          </a:bodyPr>
          <a:lstStyle/>
          <a:p>
            <a:r>
              <a:rPr lang="en-US" sz="1600" dirty="0" smtClean="0">
                <a:solidFill>
                  <a:srgbClr val="FF0000"/>
                </a:solidFill>
              </a:rPr>
              <a:t>87 readout controllers</a:t>
            </a:r>
            <a:endParaRPr lang="en-US" sz="1600" dirty="0">
              <a:solidFill>
                <a:srgbClr val="FF0000"/>
              </a:solidFill>
            </a:endParaRPr>
          </a:p>
        </p:txBody>
      </p:sp>
    </p:spTree>
    <p:extLst>
      <p:ext uri="{BB962C8B-B14F-4D97-AF65-F5344CB8AC3E}">
        <p14:creationId xmlns:p14="http://schemas.microsoft.com/office/powerpoint/2010/main" val="22778558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85800" y="152400"/>
            <a:ext cx="7772400" cy="1143000"/>
          </a:xfrm>
        </p:spPr>
        <p:txBody>
          <a:bodyPr/>
          <a:lstStyle/>
          <a:p>
            <a:r>
              <a:rPr lang="en-US" sz="2400">
                <a:solidFill>
                  <a:srgbClr val="0000FF"/>
                </a:solidFill>
                <a:latin typeface="Arial" charset="0"/>
                <a:ea typeface="ＭＳ Ｐゴシック" charset="0"/>
                <a:cs typeface="ＭＳ Ｐゴシック" charset="0"/>
              </a:rPr>
              <a:t>Runcontrol: setting DAQ/Trigger parameters</a:t>
            </a:r>
          </a:p>
        </p:txBody>
      </p:sp>
      <p:pic>
        <p:nvPicPr>
          <p:cNvPr id="29698" name="Content Placeholder 5" descr="runcontrol_snapshot_1.png"/>
          <p:cNvPicPr>
            <a:picLocks noGrp="1" noChangeAspect="1"/>
          </p:cNvPicPr>
          <p:nvPr>
            <p:ph idx="1"/>
          </p:nvPr>
        </p:nvPicPr>
        <p:blipFill>
          <a:blip r:embed="rId2">
            <a:extLst>
              <a:ext uri="{28A0092B-C50C-407E-A947-70E740481C1C}">
                <a14:useLocalDpi xmlns:a14="http://schemas.microsoft.com/office/drawing/2010/main" val="0"/>
              </a:ext>
            </a:extLst>
          </a:blip>
          <a:srcRect t="7648" b="7648"/>
          <a:stretch>
            <a:fillRect/>
          </a:stretch>
        </p:blipFill>
        <p:spPr>
          <a:xfrm>
            <a:off x="685800" y="1524000"/>
            <a:ext cx="7772400" cy="4114800"/>
          </a:xfrm>
        </p:spPr>
      </p:pic>
    </p:spTree>
    <p:extLst>
      <p:ext uri="{BB962C8B-B14F-4D97-AF65-F5344CB8AC3E}">
        <p14:creationId xmlns:p14="http://schemas.microsoft.com/office/powerpoint/2010/main" val="2242298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7"/>
          <p:cNvSpPr>
            <a:spLocks noGrp="1"/>
          </p:cNvSpPr>
          <p:nvPr>
            <p:ph type="title"/>
          </p:nvPr>
        </p:nvSpPr>
        <p:spPr>
          <a:xfrm>
            <a:off x="609600" y="304800"/>
            <a:ext cx="7772400" cy="609600"/>
          </a:xfrm>
        </p:spPr>
        <p:txBody>
          <a:bodyPr/>
          <a:lstStyle/>
          <a:p>
            <a:pPr eaLnBrk="1" hangingPunct="1"/>
            <a:r>
              <a:rPr lang="en-US" sz="2400" dirty="0">
                <a:solidFill>
                  <a:srgbClr val="0000FF"/>
                </a:solidFill>
                <a:latin typeface="Arial" charset="0"/>
                <a:ea typeface="ＭＳ Ｐゴシック" charset="0"/>
                <a:cs typeface="ＭＳ Ｐゴシック" charset="0"/>
              </a:rPr>
              <a:t>CLAS12 </a:t>
            </a:r>
            <a:r>
              <a:rPr lang="en-US" sz="2400" dirty="0" smtClean="0">
                <a:solidFill>
                  <a:srgbClr val="0000FF"/>
                </a:solidFill>
                <a:latin typeface="Arial" charset="0"/>
                <a:ea typeface="ＭＳ Ｐゴシック" charset="0"/>
                <a:cs typeface="ＭＳ Ｐゴシック" charset="0"/>
              </a:rPr>
              <a:t>DAQ Commissioning</a:t>
            </a:r>
            <a:endParaRPr lang="en-US" sz="2400" dirty="0">
              <a:solidFill>
                <a:srgbClr val="0000FF"/>
              </a:solidFill>
              <a:latin typeface="Arial" charset="0"/>
              <a:ea typeface="ＭＳ Ｐゴシック" charset="0"/>
              <a:cs typeface="ＭＳ Ｐゴシック" charset="0"/>
            </a:endParaRPr>
          </a:p>
        </p:txBody>
      </p:sp>
      <p:sp>
        <p:nvSpPr>
          <p:cNvPr id="41986" name="Content Placeholder 8"/>
          <p:cNvSpPr>
            <a:spLocks noGrp="1"/>
          </p:cNvSpPr>
          <p:nvPr>
            <p:ph idx="4294967295"/>
          </p:nvPr>
        </p:nvSpPr>
        <p:spPr>
          <a:xfrm>
            <a:off x="381000" y="1066800"/>
            <a:ext cx="8305800" cy="3886200"/>
          </a:xfrm>
        </p:spPr>
        <p:txBody>
          <a:bodyPr/>
          <a:lstStyle/>
          <a:p>
            <a:pPr eaLnBrk="1" hangingPunct="1">
              <a:defRPr/>
            </a:pPr>
            <a:endParaRPr lang="en-US" sz="1800" dirty="0" smtClean="0">
              <a:latin typeface="Arial" charset="0"/>
              <a:ea typeface="ＭＳ Ｐゴシック" charset="0"/>
              <a:cs typeface="ＭＳ Ｐゴシック" charset="0"/>
            </a:endParaRPr>
          </a:p>
          <a:p>
            <a:pPr eaLnBrk="1" hangingPunct="1">
              <a:defRPr/>
            </a:pPr>
            <a:r>
              <a:rPr lang="en-US" sz="1800" dirty="0">
                <a:solidFill>
                  <a:srgbClr val="008000"/>
                </a:solidFill>
                <a:latin typeface="Arial" charset="0"/>
                <a:ea typeface="ＭＳ Ｐゴシック" charset="0"/>
                <a:cs typeface="ＭＳ Ｐゴシック" charset="0"/>
              </a:rPr>
              <a:t>Cosmic test (no central detectors): </a:t>
            </a:r>
            <a:r>
              <a:rPr lang="en-US" sz="1800" dirty="0">
                <a:latin typeface="Arial" charset="0"/>
                <a:ea typeface="ＭＳ Ｐゴシック" charset="0"/>
                <a:cs typeface="ＭＳ Ｐゴシック" charset="0"/>
              </a:rPr>
              <a:t>set electron trigger without HTCC (ECAL+PCAL and ECAL+PCAL+DC), check data integrity, </a:t>
            </a:r>
            <a:r>
              <a:rPr lang="en-US" sz="1800" dirty="0" smtClean="0">
                <a:latin typeface="Arial" charset="0"/>
                <a:ea typeface="ＭＳ Ｐゴシック" charset="0"/>
                <a:cs typeface="ＭＳ Ｐゴシック" charset="0"/>
              </a:rPr>
              <a:t>check noise </a:t>
            </a:r>
            <a:r>
              <a:rPr lang="en-US" sz="1800" dirty="0">
                <a:latin typeface="Arial" charset="0"/>
                <a:ea typeface="ＭＳ Ｐゴシック" charset="0"/>
                <a:cs typeface="ＭＳ Ｐゴシック" charset="0"/>
              </a:rPr>
              <a:t>for DC and other detectors, </a:t>
            </a:r>
            <a:r>
              <a:rPr lang="en-US" sz="1800" dirty="0" smtClean="0">
                <a:latin typeface="Arial" charset="0"/>
                <a:ea typeface="ＭＳ Ｐゴシック" charset="0"/>
                <a:cs typeface="ＭＳ Ｐゴシック" charset="0"/>
              </a:rPr>
              <a:t>check </a:t>
            </a:r>
            <a:r>
              <a:rPr lang="en-US" sz="1800" dirty="0">
                <a:latin typeface="Arial" charset="0"/>
                <a:ea typeface="ＭＳ Ｐゴシック" charset="0"/>
                <a:cs typeface="ＭＳ Ｐゴシック" charset="0"/>
              </a:rPr>
              <a:t>monitoring tools</a:t>
            </a:r>
          </a:p>
          <a:p>
            <a:pPr eaLnBrk="1" hangingPunct="1">
              <a:defRPr/>
            </a:pPr>
            <a:r>
              <a:rPr lang="en-US" sz="1800" dirty="0">
                <a:solidFill>
                  <a:srgbClr val="008000"/>
                </a:solidFill>
                <a:latin typeface="Arial" charset="0"/>
                <a:ea typeface="ＭＳ Ｐゴシック" charset="0"/>
                <a:cs typeface="ＭＳ Ｐゴシック" charset="0"/>
              </a:rPr>
              <a:t>Cosmic test (central detectors only): </a:t>
            </a:r>
            <a:r>
              <a:rPr lang="en-US" sz="1800" dirty="0">
                <a:latin typeface="Arial" charset="0"/>
                <a:ea typeface="ＭＳ Ｐゴシック" charset="0"/>
                <a:cs typeface="ＭＳ Ｐゴシック" charset="0"/>
              </a:rPr>
              <a:t>set CTOF self-trigger and/or SVT self trigger, check data integrity and monitoring tools</a:t>
            </a:r>
          </a:p>
          <a:p>
            <a:pPr eaLnBrk="1" hangingPunct="1">
              <a:defRPr/>
            </a:pPr>
            <a:r>
              <a:rPr lang="en-US" sz="1800" dirty="0">
                <a:solidFill>
                  <a:srgbClr val="008000"/>
                </a:solidFill>
                <a:latin typeface="Arial" charset="0"/>
                <a:ea typeface="ＭＳ Ｐゴシック" charset="0"/>
                <a:cs typeface="ＭＳ Ｐゴシック" charset="0"/>
              </a:rPr>
              <a:t>Random </a:t>
            </a:r>
            <a:r>
              <a:rPr lang="en-US" sz="1800" dirty="0" err="1">
                <a:solidFill>
                  <a:srgbClr val="008000"/>
                </a:solidFill>
                <a:latin typeface="Arial" charset="0"/>
                <a:ea typeface="ＭＳ Ｐゴシック" charset="0"/>
                <a:cs typeface="ＭＳ Ｐゴシック" charset="0"/>
              </a:rPr>
              <a:t>pulser</a:t>
            </a:r>
            <a:r>
              <a:rPr lang="en-US" sz="1800" dirty="0">
                <a:solidFill>
                  <a:srgbClr val="008000"/>
                </a:solidFill>
                <a:latin typeface="Arial" charset="0"/>
                <a:ea typeface="ＭＳ Ｐゴシック" charset="0"/>
                <a:cs typeface="ＭＳ Ｐゴシック" charset="0"/>
              </a:rPr>
              <a:t> test: </a:t>
            </a:r>
            <a:r>
              <a:rPr lang="en-US" sz="1800" dirty="0">
                <a:latin typeface="Arial" charset="0"/>
                <a:ea typeface="ＭＳ Ｐゴシック" charset="0"/>
                <a:cs typeface="ＭＳ Ｐゴシック" charset="0"/>
              </a:rPr>
              <a:t>set low channel thresholds, measure event rate, data rate and </a:t>
            </a:r>
            <a:r>
              <a:rPr lang="en-US" sz="1800" dirty="0" err="1">
                <a:latin typeface="Arial" charset="0"/>
                <a:ea typeface="ＭＳ Ｐゴシック" charset="0"/>
                <a:cs typeface="ＭＳ Ｐゴシック" charset="0"/>
              </a:rPr>
              <a:t>livetime</a:t>
            </a:r>
            <a:r>
              <a:rPr lang="en-US" sz="1800" dirty="0">
                <a:latin typeface="Arial" charset="0"/>
                <a:ea typeface="ＭＳ Ｐゴシック" charset="0"/>
                <a:cs typeface="ＭＳ Ｐゴシック" charset="0"/>
              </a:rPr>
              <a:t>; check monitoring tools </a:t>
            </a:r>
            <a:r>
              <a:rPr lang="en-US" sz="1800" dirty="0" smtClean="0">
                <a:latin typeface="Arial" charset="0"/>
                <a:ea typeface="ＭＳ Ｐゴシック" charset="0"/>
                <a:cs typeface="ＭＳ Ｐゴシック" charset="0"/>
              </a:rPr>
              <a:t>performance</a:t>
            </a:r>
            <a:endParaRPr lang="en-US" sz="1800" dirty="0">
              <a:latin typeface="Arial" charset="0"/>
              <a:ea typeface="ＭＳ Ｐゴシック" charset="0"/>
              <a:cs typeface="ＭＳ Ｐゴシック" charset="0"/>
            </a:endParaRPr>
          </a:p>
          <a:p>
            <a:pPr eaLnBrk="1" hangingPunct="1">
              <a:defRPr/>
            </a:pPr>
            <a:r>
              <a:rPr lang="en-US" sz="1800" dirty="0" smtClean="0">
                <a:solidFill>
                  <a:srgbClr val="008000"/>
                </a:solidFill>
                <a:latin typeface="Arial" charset="0"/>
                <a:ea typeface="ＭＳ Ｐゴシック" charset="0"/>
                <a:cs typeface="ＭＳ Ｐゴシック" charset="0"/>
              </a:rPr>
              <a:t>Beam performance test: </a:t>
            </a:r>
            <a:r>
              <a:rPr lang="en-US" sz="1800" dirty="0" smtClean="0">
                <a:latin typeface="Arial" charset="0"/>
                <a:ea typeface="ＭＳ Ｐゴシック" charset="0"/>
                <a:cs typeface="ＭＳ Ｐゴシック" charset="0"/>
              </a:rPr>
              <a:t>running from electron trigger – measure event rate, data rates and </a:t>
            </a:r>
            <a:r>
              <a:rPr lang="en-US" sz="1800" dirty="0" err="1" smtClean="0">
                <a:latin typeface="Arial" charset="0"/>
                <a:ea typeface="ＭＳ Ｐゴシック" charset="0"/>
                <a:cs typeface="ＭＳ Ｐゴシック" charset="0"/>
              </a:rPr>
              <a:t>livetime</a:t>
            </a:r>
            <a:r>
              <a:rPr lang="en-US" sz="1800" dirty="0" smtClean="0">
                <a:latin typeface="Arial" charset="0"/>
                <a:ea typeface="ＭＳ Ｐゴシック" charset="0"/>
                <a:cs typeface="ＭＳ Ｐゴシック" charset="0"/>
              </a:rPr>
              <a:t> with different beam conditions and DAQ/Trigger settings</a:t>
            </a:r>
          </a:p>
          <a:p>
            <a:pPr eaLnBrk="1" hangingPunct="1">
              <a:defRPr/>
            </a:pPr>
            <a:r>
              <a:rPr lang="en-US" sz="1800" dirty="0" smtClean="0">
                <a:solidFill>
                  <a:srgbClr val="FF0000"/>
                </a:solidFill>
                <a:latin typeface="Arial" charset="0"/>
                <a:ea typeface="ＭＳ Ｐゴシック" charset="0"/>
                <a:cs typeface="ＭＳ Ｐゴシック" charset="0"/>
              </a:rPr>
              <a:t>Timeline: cosmic and </a:t>
            </a:r>
            <a:r>
              <a:rPr lang="en-US" sz="1800" dirty="0" err="1" smtClean="0">
                <a:solidFill>
                  <a:srgbClr val="FF0000"/>
                </a:solidFill>
                <a:latin typeface="Arial" charset="0"/>
                <a:ea typeface="ＭＳ Ｐゴシック" charset="0"/>
                <a:cs typeface="ＭＳ Ｐゴシック" charset="0"/>
              </a:rPr>
              <a:t>pulser</a:t>
            </a:r>
            <a:r>
              <a:rPr lang="en-US" sz="1800" dirty="0" smtClean="0">
                <a:solidFill>
                  <a:srgbClr val="FF0000"/>
                </a:solidFill>
                <a:latin typeface="Arial" charset="0"/>
                <a:ea typeface="ＭＳ Ｐゴシック" charset="0"/>
                <a:cs typeface="ＭＳ Ｐゴシック" charset="0"/>
              </a:rPr>
              <a:t> tests – one month (November); beam test </a:t>
            </a:r>
            <a:r>
              <a:rPr lang="en-US" sz="1800" dirty="0">
                <a:solidFill>
                  <a:srgbClr val="FF0000"/>
                </a:solidFill>
                <a:latin typeface="Arial" charset="0"/>
                <a:ea typeface="ＭＳ Ｐゴシック" charset="0"/>
                <a:cs typeface="ＭＳ Ｐゴシック" charset="0"/>
              </a:rPr>
              <a:t>-</a:t>
            </a:r>
            <a:r>
              <a:rPr lang="en-US" sz="1800" dirty="0" smtClean="0">
                <a:solidFill>
                  <a:srgbClr val="FF0000"/>
                </a:solidFill>
                <a:latin typeface="Arial" charset="0"/>
                <a:ea typeface="ＭＳ Ｐゴシック" charset="0"/>
                <a:cs typeface="ＭＳ Ｐゴシック" charset="0"/>
              </a:rPr>
              <a:t> one shift; we assume that most of problems will be discovered and fixed during cosmic and </a:t>
            </a:r>
            <a:r>
              <a:rPr lang="en-US" sz="1800" dirty="0" err="1" smtClean="0">
                <a:solidFill>
                  <a:srgbClr val="FF0000"/>
                </a:solidFill>
                <a:latin typeface="Arial" charset="0"/>
                <a:ea typeface="ＭＳ Ｐゴシック" charset="0"/>
                <a:cs typeface="ＭＳ Ｐゴシック" charset="0"/>
              </a:rPr>
              <a:t>pulser</a:t>
            </a:r>
            <a:r>
              <a:rPr lang="en-US" sz="1800" dirty="0" smtClean="0">
                <a:solidFill>
                  <a:srgbClr val="FF0000"/>
                </a:solidFill>
                <a:latin typeface="Arial" charset="0"/>
                <a:ea typeface="ＭＳ Ｐゴシック" charset="0"/>
                <a:cs typeface="ＭＳ Ｐゴシック" charset="0"/>
              </a:rPr>
              <a:t> tests</a:t>
            </a:r>
          </a:p>
          <a:p>
            <a:pPr marL="0" indent="0" eaLnBrk="1" hangingPunct="1">
              <a:buNone/>
              <a:defRPr/>
            </a:pPr>
            <a:endParaRPr lang="en-US" sz="1800" dirty="0">
              <a:latin typeface="Arial"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pPr>
              <a:defRPr/>
            </a:pPr>
            <a:fld id="{0C0B7B01-3A4E-7842-86F4-018EFD8D5348}" type="slidenum">
              <a:rPr lang="en-US" smtClean="0"/>
              <a:pPr>
                <a:defRPr/>
              </a:pPr>
              <a:t>6</a:t>
            </a:fld>
            <a:endParaRPr lang="en-US"/>
          </a:p>
        </p:txBody>
      </p:sp>
    </p:spTree>
    <p:extLst>
      <p:ext uri="{BB962C8B-B14F-4D97-AF65-F5344CB8AC3E}">
        <p14:creationId xmlns:p14="http://schemas.microsoft.com/office/powerpoint/2010/main" val="34510285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7"/>
          <p:cNvSpPr>
            <a:spLocks noGrp="1"/>
          </p:cNvSpPr>
          <p:nvPr>
            <p:ph type="title"/>
          </p:nvPr>
        </p:nvSpPr>
        <p:spPr>
          <a:xfrm>
            <a:off x="609600" y="304800"/>
            <a:ext cx="7772400" cy="609600"/>
          </a:xfrm>
        </p:spPr>
        <p:txBody>
          <a:bodyPr/>
          <a:lstStyle/>
          <a:p>
            <a:pPr eaLnBrk="1" hangingPunct="1"/>
            <a:r>
              <a:rPr lang="en-US" sz="2400" dirty="0">
                <a:solidFill>
                  <a:srgbClr val="0000FF"/>
                </a:solidFill>
                <a:latin typeface="Arial" charset="0"/>
                <a:ea typeface="ＭＳ Ｐゴシック" charset="0"/>
                <a:cs typeface="ＭＳ Ｐゴシック" charset="0"/>
              </a:rPr>
              <a:t>CLAS12 </a:t>
            </a:r>
            <a:r>
              <a:rPr lang="en-US" sz="2400" dirty="0" smtClean="0">
                <a:solidFill>
                  <a:srgbClr val="0000FF"/>
                </a:solidFill>
                <a:latin typeface="Arial" charset="0"/>
                <a:ea typeface="ＭＳ Ｐゴシック" charset="0"/>
                <a:cs typeface="ＭＳ Ｐゴシック" charset="0"/>
              </a:rPr>
              <a:t>Trigger Status</a:t>
            </a:r>
            <a:endParaRPr lang="en-US" sz="2400" dirty="0">
              <a:solidFill>
                <a:srgbClr val="0000FF"/>
              </a:solidFill>
              <a:latin typeface="Arial" charset="0"/>
              <a:ea typeface="ＭＳ Ｐゴシック" charset="0"/>
              <a:cs typeface="ＭＳ Ｐゴシック" charset="0"/>
            </a:endParaRPr>
          </a:p>
        </p:txBody>
      </p:sp>
      <p:sp>
        <p:nvSpPr>
          <p:cNvPr id="41986" name="Content Placeholder 8"/>
          <p:cNvSpPr>
            <a:spLocks noGrp="1"/>
          </p:cNvSpPr>
          <p:nvPr>
            <p:ph idx="4294967295"/>
          </p:nvPr>
        </p:nvSpPr>
        <p:spPr>
          <a:xfrm>
            <a:off x="381000" y="1066800"/>
            <a:ext cx="8305800" cy="4648200"/>
          </a:xfrm>
        </p:spPr>
        <p:txBody>
          <a:bodyPr/>
          <a:lstStyle/>
          <a:p>
            <a:pPr eaLnBrk="1" hangingPunct="1">
              <a:defRPr/>
            </a:pPr>
            <a:endParaRPr lang="en-US" sz="1400" dirty="0" smtClean="0">
              <a:latin typeface="Arial" charset="0"/>
              <a:ea typeface="ＭＳ Ｐゴシック" charset="0"/>
              <a:cs typeface="ＭＳ Ｐゴシック" charset="0"/>
            </a:endParaRPr>
          </a:p>
          <a:p>
            <a:pPr eaLnBrk="1" hangingPunct="1">
              <a:defRPr/>
            </a:pPr>
            <a:r>
              <a:rPr lang="en-US" sz="1800" dirty="0" smtClean="0">
                <a:latin typeface="Arial" charset="0"/>
                <a:ea typeface="ＭＳ Ｐゴシック" charset="0"/>
                <a:cs typeface="ＭＳ Ｐゴシック" charset="0"/>
              </a:rPr>
              <a:t>All available trigger electronics installed. It </a:t>
            </a:r>
            <a:r>
              <a:rPr lang="en-US" sz="1800" strike="sngStrike" dirty="0" smtClean="0">
                <a:latin typeface="Arial" charset="0"/>
                <a:ea typeface="ＭＳ Ｐゴシック" charset="0"/>
                <a:cs typeface="ＭＳ Ｐゴシック" charset="0"/>
              </a:rPr>
              <a:t>i</a:t>
            </a:r>
            <a:r>
              <a:rPr lang="en-US" sz="1800" dirty="0" smtClean="0"/>
              <a:t>ncludes 25 </a:t>
            </a:r>
            <a:r>
              <a:rPr lang="en-US" sz="1800" dirty="0"/>
              <a:t>VTP boards (stage 1 and 3 of trigger system) </a:t>
            </a:r>
            <a:r>
              <a:rPr lang="en-US" sz="1800" dirty="0" smtClean="0"/>
              <a:t>in </a:t>
            </a:r>
            <a:r>
              <a:rPr lang="en-US" sz="1800" dirty="0"/>
              <a:t>ECAL, PCAL, </a:t>
            </a:r>
            <a:r>
              <a:rPr lang="en-US" sz="1800" dirty="0" smtClean="0"/>
              <a:t>HTCC, FT, R3 for all sectors and R1/R2 for sector 5 in Drift </a:t>
            </a:r>
            <a:r>
              <a:rPr lang="en-US" sz="1800" dirty="0"/>
              <a:t>Chamber and main trigger </a:t>
            </a:r>
            <a:r>
              <a:rPr lang="en-US" sz="1800" dirty="0" smtClean="0"/>
              <a:t>crates, 9 SSP boards in stage 2</a:t>
            </a:r>
          </a:p>
          <a:p>
            <a:pPr eaLnBrk="1" hangingPunct="1">
              <a:defRPr/>
            </a:pPr>
            <a:r>
              <a:rPr lang="en-US" sz="1800" dirty="0" smtClean="0">
                <a:solidFill>
                  <a:srgbClr val="FF0000"/>
                </a:solidFill>
                <a:latin typeface="Arial" charset="0"/>
                <a:ea typeface="ＭＳ Ｐゴシック" charset="0"/>
                <a:cs typeface="ＭＳ Ｐゴシック" charset="0"/>
              </a:rPr>
              <a:t>20 move VTP boards arrived and getting ready for installation in remaining DC crates and FTOF crates, should be ready soon</a:t>
            </a:r>
          </a:p>
          <a:p>
            <a:pPr eaLnBrk="1" hangingPunct="1">
              <a:defRPr/>
            </a:pPr>
            <a:r>
              <a:rPr lang="en-US" sz="1800" dirty="0" smtClean="0">
                <a:latin typeface="Arial" charset="0"/>
                <a:ea typeface="ＭＳ Ｐゴシック" charset="0"/>
                <a:cs typeface="ＭＳ Ｐゴシック" charset="0"/>
              </a:rPr>
              <a:t>All C++ trigger implementation completed for ECAL, PCAL, DC and HTCC, </a:t>
            </a:r>
            <a:r>
              <a:rPr lang="en-US" sz="1800" dirty="0" smtClean="0">
                <a:solidFill>
                  <a:srgbClr val="FF0000"/>
                </a:solidFill>
                <a:latin typeface="Arial" charset="0"/>
                <a:ea typeface="ＭＳ Ｐゴシック" charset="0"/>
                <a:cs typeface="ＭＳ Ｐゴシック" charset="0"/>
              </a:rPr>
              <a:t>TOF C++ implementation and FT C++ simulation to be done</a:t>
            </a:r>
          </a:p>
          <a:p>
            <a:pPr eaLnBrk="1" hangingPunct="1">
              <a:defRPr/>
            </a:pPr>
            <a:r>
              <a:rPr lang="en-US" sz="1800" dirty="0" smtClean="0">
                <a:latin typeface="Arial" charset="0"/>
                <a:ea typeface="ＭＳ Ｐゴシック" charset="0"/>
                <a:cs typeface="ＭＳ Ｐゴシック" charset="0"/>
              </a:rPr>
              <a:t>Trigger hardware implementation completed for ECAL, PCAL and DC, </a:t>
            </a:r>
            <a:r>
              <a:rPr lang="en-US" sz="1800" dirty="0" smtClean="0">
                <a:solidFill>
                  <a:srgbClr val="FF0000"/>
                </a:solidFill>
                <a:latin typeface="Arial" charset="0"/>
                <a:ea typeface="ＭＳ Ｐゴシック" charset="0"/>
                <a:cs typeface="ＭＳ Ｐゴシック" charset="0"/>
              </a:rPr>
              <a:t>HTCC and FT is in progress, TOF will follow</a:t>
            </a:r>
          </a:p>
          <a:p>
            <a:pPr eaLnBrk="1" hangingPunct="1">
              <a:defRPr/>
            </a:pPr>
            <a:r>
              <a:rPr lang="en-US" sz="1800" dirty="0" smtClean="0">
                <a:latin typeface="Arial" charset="0"/>
                <a:ea typeface="ＭＳ Ｐゴシック" charset="0"/>
                <a:cs typeface="ＭＳ Ｐゴシック" charset="0"/>
              </a:rPr>
              <a:t>‘pixel’ trigger is implemented in ECAL and PCAL for cosmic calibration purposes</a:t>
            </a:r>
          </a:p>
          <a:p>
            <a:pPr eaLnBrk="1" hangingPunct="1">
              <a:defRPr/>
            </a:pPr>
            <a:r>
              <a:rPr lang="en-US" sz="1800" dirty="0" smtClean="0">
                <a:latin typeface="Arial" charset="0"/>
                <a:ea typeface="ＭＳ Ｐゴシック" charset="0"/>
                <a:cs typeface="ＭＳ Ｐゴシック" charset="0"/>
              </a:rPr>
              <a:t>Validation procedures under development</a:t>
            </a:r>
            <a:endParaRPr lang="en-US" sz="1800" dirty="0">
              <a:solidFill>
                <a:srgbClr val="FF0000"/>
              </a:solidFill>
              <a:latin typeface="Arial" charset="0"/>
              <a:ea typeface="ＭＳ Ｐゴシック" charset="0"/>
              <a:cs typeface="ＭＳ Ｐゴシック" charset="0"/>
            </a:endParaRPr>
          </a:p>
          <a:p>
            <a:pPr eaLnBrk="1" hangingPunct="1">
              <a:defRPr/>
            </a:pPr>
            <a:endParaRPr lang="en-US" sz="1800" dirty="0" smtClean="0">
              <a:latin typeface="Arial" charset="0"/>
              <a:ea typeface="ＭＳ Ｐゴシック" charset="0"/>
              <a:cs typeface="ＭＳ Ｐゴシック" charset="0"/>
            </a:endParaRPr>
          </a:p>
          <a:p>
            <a:pPr marL="0" indent="0" eaLnBrk="1" hangingPunct="1">
              <a:buNone/>
              <a:defRPr/>
            </a:pPr>
            <a:endParaRPr lang="en-US" sz="1800" dirty="0">
              <a:latin typeface="Arial" charset="0"/>
              <a:ea typeface="ＭＳ Ｐゴシック" charset="0"/>
              <a:cs typeface="ＭＳ Ｐゴシック" charset="0"/>
            </a:endParaRPr>
          </a:p>
          <a:p>
            <a:pPr marL="0" indent="0" eaLnBrk="1" hangingPunct="1">
              <a:buNone/>
              <a:defRPr/>
            </a:pPr>
            <a:endParaRPr lang="en-US" sz="1800" dirty="0">
              <a:latin typeface="Arial" charset="0"/>
              <a:ea typeface="ＭＳ Ｐゴシック" charset="0"/>
              <a:cs typeface="ＭＳ Ｐゴシック" charset="0"/>
            </a:endParaRPr>
          </a:p>
          <a:p>
            <a:pPr marL="0" indent="0" eaLnBrk="1" hangingPunct="1">
              <a:buNone/>
              <a:defRPr/>
            </a:pPr>
            <a:endParaRPr lang="en-US" sz="1800" strike="sngStrike" dirty="0" smtClean="0"/>
          </a:p>
        </p:txBody>
      </p:sp>
      <p:sp>
        <p:nvSpPr>
          <p:cNvPr id="2" name="Slide Number Placeholder 1"/>
          <p:cNvSpPr>
            <a:spLocks noGrp="1"/>
          </p:cNvSpPr>
          <p:nvPr>
            <p:ph type="sldNum" sz="quarter" idx="12"/>
          </p:nvPr>
        </p:nvSpPr>
        <p:spPr/>
        <p:txBody>
          <a:bodyPr/>
          <a:lstStyle/>
          <a:p>
            <a:pPr>
              <a:defRPr/>
            </a:pPr>
            <a:fld id="{0C0B7B01-3A4E-7842-86F4-018EFD8D5348}" type="slidenum">
              <a:rPr lang="en-US" smtClean="0"/>
              <a:pPr>
                <a:defRPr/>
              </a:pPr>
              <a:t>7</a:t>
            </a:fld>
            <a:endParaRPr lang="en-US"/>
          </a:p>
        </p:txBody>
      </p:sp>
    </p:spTree>
    <p:extLst>
      <p:ext uri="{BB962C8B-B14F-4D97-AF65-F5344CB8AC3E}">
        <p14:creationId xmlns:p14="http://schemas.microsoft.com/office/powerpoint/2010/main" val="19767144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5"/>
          <p:cNvSpPr txBox="1">
            <a:spLocks noChangeArrowheads="1"/>
          </p:cNvSpPr>
          <p:nvPr/>
        </p:nvSpPr>
        <p:spPr bwMode="auto">
          <a:xfrm>
            <a:off x="2514600" y="0"/>
            <a:ext cx="44956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solidFill>
                  <a:srgbClr val="0000FF"/>
                </a:solidFill>
              </a:rPr>
              <a:t>CLAS12 Trigger System </a:t>
            </a:r>
            <a:r>
              <a:rPr lang="en-US" dirty="0" smtClean="0">
                <a:solidFill>
                  <a:srgbClr val="0000FF"/>
                </a:solidFill>
              </a:rPr>
              <a:t>Layout</a:t>
            </a:r>
            <a:endParaRPr lang="en-US" dirty="0"/>
          </a:p>
        </p:txBody>
      </p:sp>
      <p:pic>
        <p:nvPicPr>
          <p:cNvPr id="18434" name="Picture 1" descr="CLAS12_TRIGGER_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33400"/>
            <a:ext cx="7754938"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9A210C3A-EEB5-8C44-BB2E-7B0C9055FE07}" type="slidenum">
              <a:rPr lang="en-US" smtClean="0"/>
              <a:pPr>
                <a:defRPr/>
              </a:pPr>
              <a:t>8</a:t>
            </a:fld>
            <a:endParaRPr lang="en-US"/>
          </a:p>
        </p:txBody>
      </p:sp>
      <p:sp>
        <p:nvSpPr>
          <p:cNvPr id="3" name="Rectangle 2"/>
          <p:cNvSpPr/>
          <p:nvPr/>
        </p:nvSpPr>
        <p:spPr bwMode="auto">
          <a:xfrm>
            <a:off x="1066800" y="457200"/>
            <a:ext cx="7010400" cy="1066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 name="Rectangle 5"/>
          <p:cNvSpPr/>
          <p:nvPr/>
        </p:nvSpPr>
        <p:spPr bwMode="auto">
          <a:xfrm>
            <a:off x="4876800" y="3505200"/>
            <a:ext cx="1981200" cy="762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 name="Rectangle 6"/>
          <p:cNvSpPr/>
          <p:nvPr/>
        </p:nvSpPr>
        <p:spPr bwMode="auto">
          <a:xfrm>
            <a:off x="7239000" y="3124200"/>
            <a:ext cx="685800" cy="1447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8" name="Rectangle 7"/>
          <p:cNvSpPr/>
          <p:nvPr/>
        </p:nvSpPr>
        <p:spPr bwMode="auto">
          <a:xfrm>
            <a:off x="2514600" y="2819400"/>
            <a:ext cx="4800600" cy="609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 name="Rectangle 8"/>
          <p:cNvSpPr/>
          <p:nvPr/>
        </p:nvSpPr>
        <p:spPr bwMode="auto">
          <a:xfrm>
            <a:off x="1143000" y="6248400"/>
            <a:ext cx="6934200" cy="609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 name="Rectangle 9"/>
          <p:cNvSpPr/>
          <p:nvPr/>
        </p:nvSpPr>
        <p:spPr bwMode="auto">
          <a:xfrm>
            <a:off x="609600" y="3200400"/>
            <a:ext cx="1828800" cy="609600"/>
          </a:xfrm>
          <a:prstGeom prst="rect">
            <a:avLst/>
          </a:pr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 name="Rectangle 10"/>
          <p:cNvSpPr/>
          <p:nvPr/>
        </p:nvSpPr>
        <p:spPr bwMode="auto">
          <a:xfrm>
            <a:off x="1905000" y="5181600"/>
            <a:ext cx="685800" cy="16764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 name="Rectangle 11"/>
          <p:cNvSpPr/>
          <p:nvPr/>
        </p:nvSpPr>
        <p:spPr bwMode="auto">
          <a:xfrm>
            <a:off x="1066800" y="1600200"/>
            <a:ext cx="7010400" cy="685800"/>
          </a:xfrm>
          <a:prstGeom prst="rect">
            <a:avLst/>
          </a:prstGeom>
          <a:noFill/>
          <a:ln w="38100" cap="flat" cmpd="sng" algn="ctr">
            <a:solidFill>
              <a:srgbClr val="FF66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3" name="Rectangle 12"/>
          <p:cNvSpPr/>
          <p:nvPr/>
        </p:nvSpPr>
        <p:spPr bwMode="auto">
          <a:xfrm>
            <a:off x="1143000" y="5181600"/>
            <a:ext cx="6934200" cy="990600"/>
          </a:xfrm>
          <a:prstGeom prst="rect">
            <a:avLst/>
          </a:prstGeom>
          <a:noFill/>
          <a:ln w="38100" cap="flat" cmpd="sng" algn="ctr">
            <a:solidFill>
              <a:srgbClr val="FF66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4" name="Rectangle 13"/>
          <p:cNvSpPr/>
          <p:nvPr/>
        </p:nvSpPr>
        <p:spPr bwMode="auto">
          <a:xfrm>
            <a:off x="609600" y="3962400"/>
            <a:ext cx="1828800" cy="685800"/>
          </a:xfrm>
          <a:prstGeom prst="rect">
            <a:avLst/>
          </a:pr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TextBox 3"/>
          <p:cNvSpPr txBox="1"/>
          <p:nvPr/>
        </p:nvSpPr>
        <p:spPr>
          <a:xfrm>
            <a:off x="762000" y="4114800"/>
            <a:ext cx="1488208" cy="338554"/>
          </a:xfrm>
          <a:prstGeom prst="rect">
            <a:avLst/>
          </a:prstGeom>
          <a:noFill/>
        </p:spPr>
        <p:txBody>
          <a:bodyPr wrap="none" rtlCol="0">
            <a:spAutoFit/>
          </a:bodyPr>
          <a:lstStyle/>
          <a:p>
            <a:r>
              <a:rPr lang="en-US" sz="1600" dirty="0" smtClean="0"/>
              <a:t>VTP for FT (3)</a:t>
            </a:r>
            <a:endParaRPr lang="en-US" sz="1600" dirty="0"/>
          </a:p>
        </p:txBody>
      </p:sp>
    </p:spTree>
    <p:extLst>
      <p:ext uri="{BB962C8B-B14F-4D97-AF65-F5344CB8AC3E}">
        <p14:creationId xmlns:p14="http://schemas.microsoft.com/office/powerpoint/2010/main" val="12230949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A210C3A-EEB5-8C44-BB2E-7B0C9055FE07}" type="slidenum">
              <a:rPr lang="en-US" smtClean="0"/>
              <a:pPr>
                <a:defRPr/>
              </a:pPr>
              <a:t>9</a:t>
            </a:fld>
            <a:endParaRPr lang="en-US"/>
          </a:p>
        </p:txBody>
      </p:sp>
      <p:pic>
        <p:nvPicPr>
          <p:cNvPr id="4" name="Picture 3" descr="ced_dc_45m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9144000" cy="5146180"/>
          </a:xfrm>
          <a:prstGeom prst="rect">
            <a:avLst/>
          </a:prstGeom>
        </p:spPr>
      </p:pic>
      <p:sp>
        <p:nvSpPr>
          <p:cNvPr id="5" name="Text Box 5"/>
          <p:cNvSpPr txBox="1">
            <a:spLocks noChangeArrowheads="1"/>
          </p:cNvSpPr>
          <p:nvPr/>
        </p:nvSpPr>
        <p:spPr bwMode="auto">
          <a:xfrm>
            <a:off x="2362200" y="152400"/>
            <a:ext cx="46580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smtClean="0">
                <a:solidFill>
                  <a:srgbClr val="0000FF"/>
                </a:solidFill>
              </a:rPr>
              <a:t>PCAL+DC trigger event example</a:t>
            </a:r>
            <a:endParaRPr lang="en-US" dirty="0"/>
          </a:p>
        </p:txBody>
      </p:sp>
    </p:spTree>
    <p:extLst>
      <p:ext uri="{BB962C8B-B14F-4D97-AF65-F5344CB8AC3E}">
        <p14:creationId xmlns:p14="http://schemas.microsoft.com/office/powerpoint/2010/main" val="382575381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34850</TotalTime>
  <Words>1987</Words>
  <Application>Microsoft Macintosh PowerPoint</Application>
  <PresentationFormat>On-screen Show (4:3)</PresentationFormat>
  <Paragraphs>270</Paragraphs>
  <Slides>24</Slides>
  <Notes>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Blank Presentation</vt:lpstr>
      <vt:lpstr>CLAS12 DAQ &amp; Trigger Status and Timeline</vt:lpstr>
      <vt:lpstr>Notation</vt:lpstr>
      <vt:lpstr>CLAS12 DAQ Status</vt:lpstr>
      <vt:lpstr>PowerPoint Presentation</vt:lpstr>
      <vt:lpstr>Runcontrol: setting DAQ/Trigger parameters</vt:lpstr>
      <vt:lpstr>CLAS12 DAQ Commissioning</vt:lpstr>
      <vt:lpstr>CLAS12 Trigger Status</vt:lpstr>
      <vt:lpstr>PowerPoint Presentation</vt:lpstr>
      <vt:lpstr>PowerPoint Presentation</vt:lpstr>
      <vt:lpstr>CLAS12 Trigger Components Summary</vt:lpstr>
      <vt:lpstr>PowerPoint Presentation</vt:lpstr>
      <vt:lpstr>Trigger Configuration file</vt:lpstr>
      <vt:lpstr>CLAS12 Trigger Validation</vt:lpstr>
      <vt:lpstr>FPGA Image Building Chain and Validation Step 1: Comparison between C++ implementation and hardware response  (cosmic and beam)</vt:lpstr>
      <vt:lpstr>Xilinx Vivado_HLS  (C++ to VHDL)</vt:lpstr>
      <vt:lpstr>Xilinx Vivado  (VHDL to FPGA image)</vt:lpstr>
      <vt:lpstr>Validation Step 1: Comparison between C++ implementation and hardware response</vt:lpstr>
      <vt:lpstr>Validation Step 2: Comparison between C++ implementation and GEANT/CLARA </vt:lpstr>
      <vt:lpstr>C++ trigger on GEANT data – ECAL event example</vt:lpstr>
      <vt:lpstr>ECAL cluster finding: difference trigger-offline</vt:lpstr>
      <vt:lpstr>ECAL cluster finding: 5GeV electron, no PCAL, energy deposition, offline and C++ Trigger</vt:lpstr>
      <vt:lpstr>CLAS12 Trigger Commissioning</vt:lpstr>
      <vt:lpstr>Future trigger development plans</vt:lpstr>
      <vt:lpstr>Conclusion</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CLON group FY07 plan</dc:title>
  <dc:creator>Andy Kowalski</dc:creator>
  <cp:keywords/>
  <cp:lastModifiedBy>sergey</cp:lastModifiedBy>
  <cp:revision>1843</cp:revision>
  <cp:lastPrinted>2017-09-24T13:51:33Z</cp:lastPrinted>
  <dcterms:created xsi:type="dcterms:W3CDTF">2012-02-21T17:48:33Z</dcterms:created>
  <dcterms:modified xsi:type="dcterms:W3CDTF">2017-10-03T11:33:32Z</dcterms:modified>
</cp:coreProperties>
</file>