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bookmarkIdSeed="2">
  <p:sldMasterIdLst>
    <p:sldMasterId id="2147483648" r:id="rId1"/>
    <p:sldMasterId id="2147483661" r:id="rId2"/>
    <p:sldMasterId id="2147483673" r:id="rId3"/>
  </p:sldMasterIdLst>
  <p:notesMasterIdLst>
    <p:notesMasterId r:id="rId36"/>
  </p:notesMasterIdLst>
  <p:handoutMasterIdLst>
    <p:handoutMasterId r:id="rId37"/>
  </p:handoutMasterIdLst>
  <p:sldIdLst>
    <p:sldId id="692" r:id="rId4"/>
    <p:sldId id="853" r:id="rId5"/>
    <p:sldId id="887" r:id="rId6"/>
    <p:sldId id="889" r:id="rId7"/>
    <p:sldId id="890" r:id="rId8"/>
    <p:sldId id="894" r:id="rId9"/>
    <p:sldId id="896" r:id="rId10"/>
    <p:sldId id="895" r:id="rId11"/>
    <p:sldId id="884" r:id="rId12"/>
    <p:sldId id="885" r:id="rId13"/>
    <p:sldId id="883" r:id="rId14"/>
    <p:sldId id="882" r:id="rId15"/>
    <p:sldId id="892" r:id="rId16"/>
    <p:sldId id="904" r:id="rId17"/>
    <p:sldId id="897" r:id="rId18"/>
    <p:sldId id="898" r:id="rId19"/>
    <p:sldId id="907" r:id="rId20"/>
    <p:sldId id="767" r:id="rId21"/>
    <p:sldId id="831" r:id="rId22"/>
    <p:sldId id="824" r:id="rId23"/>
    <p:sldId id="838" r:id="rId24"/>
    <p:sldId id="840" r:id="rId25"/>
    <p:sldId id="905" r:id="rId26"/>
    <p:sldId id="906" r:id="rId27"/>
    <p:sldId id="908" r:id="rId28"/>
    <p:sldId id="832" r:id="rId29"/>
    <p:sldId id="899" r:id="rId30"/>
    <p:sldId id="900" r:id="rId31"/>
    <p:sldId id="901" r:id="rId32"/>
    <p:sldId id="902" r:id="rId33"/>
    <p:sldId id="903" r:id="rId34"/>
    <p:sldId id="691" r:id="rId35"/>
  </p:sldIdLst>
  <p:sldSz cx="9144000" cy="6858000" type="letter"/>
  <p:notesSz cx="6946900" cy="9220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showAnimation="0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06000"/>
    <a:srgbClr val="717100"/>
    <a:srgbClr val="080010"/>
    <a:srgbClr val="1603E8"/>
    <a:srgbClr val="FF30FF"/>
    <a:srgbClr val="FFC3DF"/>
    <a:srgbClr val="BD0000"/>
    <a:srgbClr val="E3E300"/>
    <a:srgbClr val="333399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61" autoAdjust="0"/>
    <p:restoredTop sz="99852" autoAdjust="0"/>
  </p:normalViewPr>
  <p:slideViewPr>
    <p:cSldViewPr snapToGrid="0">
      <p:cViewPr varScale="1">
        <p:scale>
          <a:sx n="111" d="100"/>
          <a:sy n="111" d="100"/>
        </p:scale>
        <p:origin x="-120" y="-2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100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handoutMaster" Target="handoutMasters/handout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498005" y="8838253"/>
            <a:ext cx="404948" cy="275065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3870" tIns="60306" rIns="123870" bIns="60306" anchor="ctr">
            <a:spAutoFit/>
          </a:bodyPr>
          <a:lstStyle/>
          <a:p>
            <a:pPr algn="r" defTabSz="1247110" eaLnBrk="0" hangingPunct="0">
              <a:defRPr/>
            </a:pPr>
            <a:fld id="{4331C631-42F1-4CF6-A1F9-F287E586F0E8}" type="slidenum">
              <a:rPr lang="en-US" altLang="en-US" sz="1000" b="0">
                <a:latin typeface="Arial" charset="0"/>
                <a:ea typeface="ＭＳ Ｐゴシック" pitchFamily="-110" charset="-128"/>
              </a:rPr>
              <a:pPr algn="r" defTabSz="1247110" eaLnBrk="0" hangingPunct="0">
                <a:defRPr/>
              </a:pPr>
              <a:t>‹#›</a:t>
            </a:fld>
            <a:endParaRPr lang="en-US" altLang="en-US" sz="1000" b="0" dirty="0"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180788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7615" y="4379046"/>
            <a:ext cx="5091673" cy="4144847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vert="horz" wrap="square" lIns="123870" tIns="60306" rIns="123870" bIns="603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notes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13315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700088"/>
            <a:ext cx="4591050" cy="3443287"/>
          </a:xfrm>
          <a:prstGeom prst="rect">
            <a:avLst/>
          </a:prstGeom>
          <a:noFill/>
          <a:ln w="12699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328492" y="8759663"/>
            <a:ext cx="574461" cy="441676"/>
          </a:xfrm>
          <a:prstGeom prst="rect">
            <a:avLst/>
          </a:prstGeom>
          <a:noFill/>
          <a:ln w="12699">
            <a:noFill/>
            <a:miter lim="800000"/>
            <a:headEnd/>
            <a:tailEnd/>
          </a:ln>
          <a:effectLst/>
        </p:spPr>
        <p:txBody>
          <a:bodyPr wrap="none" lIns="123870" tIns="60306" rIns="123870" bIns="60306" anchor="ctr">
            <a:spAutoFit/>
          </a:bodyPr>
          <a:lstStyle/>
          <a:p>
            <a:pPr algn="r" defTabSz="1247110" eaLnBrk="0" hangingPunct="0">
              <a:defRPr/>
            </a:pPr>
            <a:fld id="{3B368C9E-1CF7-4AF8-B0A9-FDB5C8FEC0C5}" type="slidenum">
              <a:rPr lang="en-US" altLang="en-US" sz="2100" b="0">
                <a:latin typeface="Arial" charset="0"/>
                <a:ea typeface="ＭＳ Ｐゴシック" pitchFamily="-110" charset="-128"/>
              </a:rPr>
              <a:pPr algn="r" defTabSz="1247110" eaLnBrk="0" hangingPunct="0">
                <a:defRPr/>
              </a:pPr>
              <a:t>‹#›</a:t>
            </a:fld>
            <a:endParaRPr lang="en-US" altLang="en-US" sz="2100" b="0" dirty="0"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781122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1pPr>
    <a:lvl2pPr marL="608013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2pPr>
    <a:lvl3pPr marL="1216025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3pPr>
    <a:lvl4pPr marL="1824038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4pPr>
    <a:lvl5pPr marL="2432050" algn="l" defTabSz="1216025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4376" y="8757301"/>
            <a:ext cx="3010952" cy="461326"/>
          </a:xfrm>
          <a:prstGeom prst="rect">
            <a:avLst/>
          </a:prstGeom>
        </p:spPr>
        <p:txBody>
          <a:bodyPr lIns="90644" tIns="45321" rIns="90644" bIns="45321"/>
          <a:lstStyle/>
          <a:p>
            <a:fld id="{27B06B0A-FAA5-4F17-A456-4187090C7218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3802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4376" y="8757301"/>
            <a:ext cx="3010952" cy="461326"/>
          </a:xfrm>
          <a:prstGeom prst="rect">
            <a:avLst/>
          </a:prstGeom>
        </p:spPr>
        <p:txBody>
          <a:bodyPr lIns="90644" tIns="45321" rIns="90644" bIns="45321"/>
          <a:lstStyle/>
          <a:p>
            <a:fld id="{27B06B0A-FAA5-4F17-A456-4187090C721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380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34376" y="8757301"/>
            <a:ext cx="3010952" cy="461326"/>
          </a:xfrm>
          <a:prstGeom prst="rect">
            <a:avLst/>
          </a:prstGeom>
        </p:spPr>
        <p:txBody>
          <a:bodyPr lIns="90644" tIns="45321" rIns="90644" bIns="45321"/>
          <a:lstStyle/>
          <a:p>
            <a:fld id="{27B06B0A-FAA5-4F17-A456-4187090C7218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3380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143500" y="0"/>
            <a:ext cx="1714500" cy="81676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4991100" cy="81676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8524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71450" y="1117600"/>
            <a:ext cx="6515100" cy="7050088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828354"/>
            <a:ext cx="9144000" cy="559854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194726"/>
            <a:ext cx="9144000" cy="397933"/>
          </a:xfrm>
        </p:spPr>
        <p:txBody>
          <a:bodyPr/>
          <a:lstStyle>
            <a:lvl1pPr>
              <a:defRPr sz="3200" b="1">
                <a:solidFill>
                  <a:srgbClr val="00009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50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838200"/>
            <a:ext cx="4038600" cy="5287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622209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338" y="5875338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338" y="3875088"/>
            <a:ext cx="5829300" cy="200025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1450" y="1117600"/>
            <a:ext cx="3181350" cy="705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505200" y="1117600"/>
            <a:ext cx="3181350" cy="7050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713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288"/>
            <a:ext cx="3030538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900363"/>
            <a:ext cx="3030538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4563" y="2046288"/>
            <a:ext cx="3030537" cy="854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4563" y="2900363"/>
            <a:ext cx="3030537" cy="52673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3538"/>
            <a:ext cx="2255838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8" y="363538"/>
            <a:ext cx="3833812" cy="78041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2938"/>
            <a:ext cx="2255838" cy="62547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613" y="6400800"/>
            <a:ext cx="4114800" cy="7556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613" y="81756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613" y="7156450"/>
            <a:ext cx="4114800" cy="10731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4" Type="http://schemas.openxmlformats.org/officeDocument/2006/relationships/image" Target="../media/image4.jpeg"/><Relationship Id="rId15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6.wmf"/><Relationship Id="rId5" Type="http://schemas.openxmlformats.org/officeDocument/2006/relationships/image" Target="../media/image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0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4"/>
            <a:endParaRPr lang="en-US" dirty="0" smtClean="0"/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822325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ea typeface="+mn-ea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0" y="6608763"/>
            <a:ext cx="9142413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ea typeface="+mn-ea"/>
            </a:endParaRPr>
          </a:p>
        </p:txBody>
      </p:sp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7435669" y="6536799"/>
            <a:ext cx="399098" cy="123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>
              <a:defRPr/>
            </a:pPr>
            <a:r>
              <a:rPr lang="en-US" altLang="en-US" sz="800" dirty="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t>Page </a:t>
            </a:r>
            <a:fld id="{C0885CA2-C4F2-4737-B8CD-57CAEC80E2A4}" type="slidenum">
              <a:rPr lang="en-US" altLang="en-US" sz="800">
                <a:solidFill>
                  <a:schemeClr val="bg1"/>
                </a:solidFill>
                <a:latin typeface="Arial" charset="0"/>
                <a:ea typeface="ＭＳ Ｐゴシック" pitchFamily="-110" charset="-128"/>
              </a:rPr>
              <a:pPr algn="ctr" eaLnBrk="0" hangingPunct="0">
                <a:defRPr/>
              </a:pPr>
              <a:t>‹#›</a:t>
            </a:fld>
            <a:endParaRPr lang="en-US" sz="800" dirty="0">
              <a:solidFill>
                <a:schemeClr val="bg1"/>
              </a:solidFill>
              <a:latin typeface="Arial" charset="0"/>
              <a:ea typeface="ＭＳ Ｐゴシック" pitchFamily="-110" charset="-128"/>
            </a:endParaRPr>
          </a:p>
        </p:txBody>
      </p:sp>
      <p:sp>
        <p:nvSpPr>
          <p:cNvPr id="11" name="Rectangle 8"/>
          <p:cNvSpPr>
            <a:spLocks noChangeArrowheads="1"/>
          </p:cNvSpPr>
          <p:nvPr userDrawn="1"/>
        </p:nvSpPr>
        <p:spPr bwMode="auto">
          <a:xfrm>
            <a:off x="2105096" y="6459121"/>
            <a:ext cx="5045360" cy="39908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1000" dirty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</a:t>
            </a:r>
            <a:r>
              <a:rPr lang="en-US" sz="100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</a:t>
            </a:r>
          </a:p>
          <a:p>
            <a:pPr algn="ctr" eaLnBrk="0" hangingPunct="0">
              <a:lnSpc>
                <a:spcPct val="80000"/>
              </a:lnSpc>
              <a:defRPr/>
            </a:pPr>
            <a:r>
              <a:rPr lang="en-US" sz="1200" b="0" i="1" baseline="0" dirty="0" smtClean="0">
                <a:solidFill>
                  <a:srgbClr val="339966"/>
                </a:solidFill>
                <a:latin typeface="Arial" charset="0"/>
                <a:ea typeface="ＭＳ Ｐゴシック" pitchFamily="-110" charset="-128"/>
              </a:rPr>
              <a:t>   Yuri Gotra     CLAS12 First Experiment Workshop      October 3, 2017 </a:t>
            </a:r>
          </a:p>
          <a:p>
            <a:pPr algn="ctr" eaLnBrk="0" hangingPunct="0">
              <a:lnSpc>
                <a:spcPct val="80000"/>
              </a:lnSpc>
              <a:defRPr/>
            </a:pPr>
            <a:endParaRPr lang="en-US" sz="1000" dirty="0">
              <a:solidFill>
                <a:srgbClr val="339966"/>
              </a:solidFill>
              <a:latin typeface="Arial" charset="0"/>
              <a:ea typeface="ＭＳ Ｐゴシック" pitchFamily="-110" charset="-128"/>
            </a:endParaRPr>
          </a:p>
        </p:txBody>
      </p:sp>
      <p:pic>
        <p:nvPicPr>
          <p:cNvPr id="10" name="Picture 9" descr="JLab_logo.jpg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476529" y="6395762"/>
            <a:ext cx="1280160" cy="400050"/>
          </a:xfrm>
          <a:prstGeom prst="rect">
            <a:avLst/>
          </a:prstGeom>
        </p:spPr>
      </p:pic>
      <p:pic>
        <p:nvPicPr>
          <p:cNvPr id="12" name="Picture 11" descr="clas-logo.png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8081202" y="6386312"/>
            <a:ext cx="674751" cy="38938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6" r:id="rId13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ＭＳ Ｐゴシック" pitchFamily="-110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10" charset="-128"/>
          <a:cs typeface="+mn-cs"/>
        </a:defRPr>
      </a:lvl1pPr>
      <a:lvl2pPr marL="457200" indent="-2333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b="1">
          <a:solidFill>
            <a:srgbClr val="333399"/>
          </a:solidFill>
          <a:latin typeface="+mn-lt"/>
          <a:ea typeface="ＭＳ Ｐゴシック" pitchFamily="-110" charset="-128"/>
        </a:defRPr>
      </a:lvl2pPr>
      <a:lvl3pPr marL="8001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>
          <a:solidFill>
            <a:srgbClr val="008000"/>
          </a:solidFill>
          <a:latin typeface="+mn-lt"/>
          <a:ea typeface="ＭＳ Ｐゴシック" pitchFamily="-110" charset="-128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b="1">
          <a:solidFill>
            <a:srgbClr val="CC0000"/>
          </a:solidFill>
          <a:latin typeface="+mn-lt"/>
          <a:ea typeface="ＭＳ Ｐゴシック" pitchFamily="-110" charset="-128"/>
        </a:defRPr>
      </a:lvl4pPr>
      <a:lvl5pPr marL="1487488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>
          <a:solidFill>
            <a:schemeClr val="hlink"/>
          </a:solidFill>
          <a:latin typeface="+mn-lt"/>
          <a:ea typeface="ＭＳ Ｐゴシック" pitchFamily="-110" charset="-128"/>
        </a:defRPr>
      </a:lvl5pPr>
      <a:lvl6pPr marL="19446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8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90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6288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0"/>
            <a:ext cx="82296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38200"/>
            <a:ext cx="82296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 userDrawn="1"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92582" name="Line 6"/>
          <p:cNvSpPr>
            <a:spLocks noChangeShapeType="1"/>
          </p:cNvSpPr>
          <p:nvPr userDrawn="1"/>
        </p:nvSpPr>
        <p:spPr bwMode="auto">
          <a:xfrm>
            <a:off x="0" y="6400800"/>
            <a:ext cx="9140825" cy="7620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dirty="0">
              <a:solidFill>
                <a:srgbClr val="000000"/>
              </a:solidFill>
              <a:ea typeface="ＭＳ Ｐゴシック" pitchFamily="-112" charset="-128"/>
            </a:endParaRPr>
          </a:p>
        </p:txBody>
      </p:sp>
      <p:sp>
        <p:nvSpPr>
          <p:cNvPr id="792584" name="Rectangle 8"/>
          <p:cNvSpPr>
            <a:spLocks noChangeArrowheads="1"/>
          </p:cNvSpPr>
          <p:nvPr userDrawn="1"/>
        </p:nvSpPr>
        <p:spPr bwMode="auto">
          <a:xfrm>
            <a:off x="2971800" y="6553200"/>
            <a:ext cx="3733800" cy="152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0" hangingPunct="0">
              <a:lnSpc>
                <a:spcPct val="80000"/>
              </a:lnSpc>
            </a:pPr>
            <a:r>
              <a:rPr lang="en-US" sz="1200" dirty="0" smtClean="0">
                <a:solidFill>
                  <a:srgbClr val="339966"/>
                </a:solidFill>
                <a:latin typeface="Arial" pitchFamily="34" charset="0"/>
                <a:ea typeface="ＭＳ Ｐゴシック" pitchFamily="-112" charset="-128"/>
              </a:rPr>
              <a:t>   </a:t>
            </a:r>
            <a:r>
              <a:rPr lang="en-US" sz="1000" dirty="0" smtClean="0">
                <a:solidFill>
                  <a:srgbClr val="339966"/>
                </a:solidFill>
                <a:latin typeface="Arial" pitchFamily="34" charset="0"/>
                <a:ea typeface="ＭＳ Ｐゴシック" pitchFamily="-112" charset="-128"/>
              </a:rPr>
              <a:t>Thomas Jefferson National Accelerator Facility</a:t>
            </a:r>
          </a:p>
        </p:txBody>
      </p:sp>
      <p:pic>
        <p:nvPicPr>
          <p:cNvPr id="1031" name="Picture 9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339013" y="6249988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2586" name="Rectangle 10"/>
          <p:cNvSpPr>
            <a:spLocks noChangeArrowheads="1"/>
          </p:cNvSpPr>
          <p:nvPr userDrawn="1"/>
        </p:nvSpPr>
        <p:spPr bwMode="auto">
          <a:xfrm>
            <a:off x="6705600" y="6369050"/>
            <a:ext cx="5810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/>
            <a:r>
              <a:rPr lang="en-US" sz="600" dirty="0" smtClean="0">
                <a:solidFill>
                  <a:srgbClr val="FFFFFF"/>
                </a:solidFill>
                <a:latin typeface="Arial" pitchFamily="34" charset="0"/>
                <a:ea typeface="ＭＳ Ｐゴシック" pitchFamily="-112" charset="-128"/>
              </a:rPr>
              <a:t>Page </a:t>
            </a:r>
            <a:fld id="{06EE394A-A221-4A75-8B6E-C5A238767713}" type="slidenum">
              <a:rPr lang="en-US" sz="600" smtClean="0">
                <a:solidFill>
                  <a:srgbClr val="FFFFFF"/>
                </a:solidFill>
                <a:latin typeface="Arial" pitchFamily="34" charset="0"/>
                <a:ea typeface="ＭＳ Ｐゴシック" pitchFamily="-112" charset="-128"/>
              </a:rPr>
              <a:pPr algn="ctr" eaLnBrk="0" hangingPunct="0"/>
              <a:t>‹#›</a:t>
            </a:fld>
            <a:endParaRPr lang="en-US" sz="600" dirty="0" smtClean="0">
              <a:solidFill>
                <a:srgbClr val="FFFFFF"/>
              </a:solidFill>
              <a:latin typeface="Arial" pitchFamily="34" charset="0"/>
              <a:ea typeface="ＭＳ Ｐゴシック" pitchFamily="-112" charset="-128"/>
            </a:endParaRPr>
          </a:p>
        </p:txBody>
      </p:sp>
      <p:pic>
        <p:nvPicPr>
          <p:cNvPr id="1033" name="Picture 12" descr="NP-logo-Nl copy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3"/>
          <p:cNvPicPr>
            <a:picLocks noChangeAspect="1" noChangeArrowheads="1"/>
          </p:cNvPicPr>
          <p:nvPr userDrawn="1"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600200" y="6246813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xmlns:p14="http://schemas.microsoft.com/office/powerpoint/2010/main"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ＭＳ Ｐゴシック" pitchFamily="-110" charset="-128"/>
          <a:cs typeface="ＭＳ Ｐゴシック" pitchFamily="-110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  <a:ea typeface="ＭＳ Ｐゴシック" pitchFamily="-110" charset="-128"/>
          <a:cs typeface="ＭＳ Ｐゴシック" pitchFamily="-11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ＭＳ Ｐゴシック" pitchFamily="-110" charset="-128"/>
          <a:cs typeface="ＭＳ Ｐゴシック" pitchFamily="-110" charset="-128"/>
        </a:defRPr>
      </a:lvl1pPr>
      <a:lvl2pPr marL="576263" indent="-233363" algn="l" rtl="0" eaLnBrk="0" fontAlgn="base" hangingPunct="0">
        <a:spcBef>
          <a:spcPct val="20000"/>
        </a:spcBef>
        <a:spcAft>
          <a:spcPct val="0"/>
        </a:spcAft>
        <a:buChar char="–"/>
        <a:defRPr sz="2400" b="1">
          <a:solidFill>
            <a:schemeClr val="tx1"/>
          </a:solidFill>
          <a:latin typeface="+mn-lt"/>
          <a:ea typeface="ＭＳ Ｐゴシック" charset="-128"/>
        </a:defRPr>
      </a:lvl2pPr>
      <a:lvl3pPr marL="919163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 b="1">
          <a:solidFill>
            <a:schemeClr val="tx1"/>
          </a:solidFill>
          <a:latin typeface="+mn-lt"/>
          <a:ea typeface="ＭＳ Ｐゴシック" charset="-128"/>
        </a:defRPr>
      </a:lvl3pPr>
      <a:lvl4pPr marL="126206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ＭＳ Ｐゴシック" charset="-128"/>
        </a:defRPr>
      </a:lvl4pPr>
      <a:lvl5pPr marL="160496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ＭＳ Ｐゴシック" charset="-128"/>
        </a:defRPr>
      </a:lvl5pPr>
      <a:lvl6pPr marL="20621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5193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29765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433763" indent="-228600" algn="l" rtl="0" fontAlgn="base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838200"/>
            <a:ext cx="8686800" cy="528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792580" name="Line 4"/>
          <p:cNvSpPr>
            <a:spLocks noChangeShapeType="1"/>
          </p:cNvSpPr>
          <p:nvPr/>
        </p:nvSpPr>
        <p:spPr bwMode="auto">
          <a:xfrm>
            <a:off x="0" y="685800"/>
            <a:ext cx="9144000" cy="0"/>
          </a:xfrm>
          <a:prstGeom prst="line">
            <a:avLst/>
          </a:prstGeom>
          <a:noFill/>
          <a:ln w="5715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sp>
        <p:nvSpPr>
          <p:cNvPr id="792582" name="Line 6"/>
          <p:cNvSpPr>
            <a:spLocks noChangeShapeType="1"/>
          </p:cNvSpPr>
          <p:nvPr/>
        </p:nvSpPr>
        <p:spPr bwMode="auto">
          <a:xfrm>
            <a:off x="0" y="6477000"/>
            <a:ext cx="9140825" cy="0"/>
          </a:xfrm>
          <a:prstGeom prst="line">
            <a:avLst/>
          </a:prstGeom>
          <a:noFill/>
          <a:ln w="1016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endParaRPr lang="en-US" dirty="0">
              <a:solidFill>
                <a:srgbClr val="000000"/>
              </a:solidFill>
              <a:latin typeface="Verdana"/>
              <a:ea typeface="+mn-ea"/>
            </a:endParaRPr>
          </a:p>
        </p:txBody>
      </p:sp>
      <p:sp>
        <p:nvSpPr>
          <p:cNvPr id="792584" name="Rectangle 8"/>
          <p:cNvSpPr>
            <a:spLocks noChangeArrowheads="1"/>
          </p:cNvSpPr>
          <p:nvPr/>
        </p:nvSpPr>
        <p:spPr bwMode="auto">
          <a:xfrm>
            <a:off x="3200400" y="6549136"/>
            <a:ext cx="3429000" cy="153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</a:pPr>
            <a:r>
              <a:rPr lang="en-US" sz="1200" dirty="0">
                <a:solidFill>
                  <a:srgbClr val="008000"/>
                </a:solidFill>
                <a:latin typeface="Arial" charset="0"/>
                <a:ea typeface="+mn-ea"/>
              </a:rPr>
              <a:t>Thomas Jefferson National Accelerator Facility</a:t>
            </a:r>
          </a:p>
        </p:txBody>
      </p:sp>
      <p:pic>
        <p:nvPicPr>
          <p:cNvPr id="792585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39013" y="6249988"/>
            <a:ext cx="16129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92586" name="Rectangle 10"/>
          <p:cNvSpPr>
            <a:spLocks noChangeArrowheads="1"/>
          </p:cNvSpPr>
          <p:nvPr/>
        </p:nvSpPr>
        <p:spPr bwMode="auto">
          <a:xfrm>
            <a:off x="6799263" y="6415088"/>
            <a:ext cx="396875" cy="12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 algn="ctr" eaLnBrk="0" hangingPunct="0"/>
            <a:r>
              <a:rPr lang="en-US" altLang="en-US" sz="800" dirty="0">
                <a:solidFill>
                  <a:srgbClr val="FFFFFF"/>
                </a:solidFill>
                <a:latin typeface="Arial" charset="0"/>
                <a:ea typeface="+mn-ea"/>
              </a:rPr>
              <a:t>Page </a:t>
            </a:r>
            <a:fld id="{E5BAB529-87AE-4E82-9075-6E22D642D313}" type="slidenum">
              <a:rPr lang="en-US" altLang="en-US" sz="800">
                <a:solidFill>
                  <a:srgbClr val="FFFFFF"/>
                </a:solidFill>
                <a:latin typeface="Arial" charset="0"/>
                <a:ea typeface="+mn-ea"/>
              </a:rPr>
              <a:pPr algn="ctr" eaLnBrk="0" hangingPunct="0"/>
              <a:t>‹#›</a:t>
            </a:fld>
            <a:endParaRPr lang="en-US" sz="800" dirty="0">
              <a:solidFill>
                <a:srgbClr val="FFFFFF"/>
              </a:solidFill>
              <a:latin typeface="Arial" charset="0"/>
              <a:ea typeface="+mn-ea"/>
            </a:endParaRPr>
          </a:p>
        </p:txBody>
      </p:sp>
      <p:pic>
        <p:nvPicPr>
          <p:cNvPr id="792588" name="Picture 12" descr="NP-logo-Nl cop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6175375"/>
            <a:ext cx="1295400" cy="676275"/>
          </a:xfrm>
          <a:prstGeom prst="rect">
            <a:avLst/>
          </a:prstGeom>
          <a:noFill/>
        </p:spPr>
      </p:pic>
      <p:pic>
        <p:nvPicPr>
          <p:cNvPr id="792589" name="Picture 1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00200" y="6246813"/>
            <a:ext cx="914400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Rectangle 11"/>
          <p:cNvSpPr>
            <a:spLocks noChangeArrowheads="1"/>
          </p:cNvSpPr>
          <p:nvPr userDrawn="1"/>
        </p:nvSpPr>
        <p:spPr bwMode="auto">
          <a:xfrm>
            <a:off x="3708123" y="6711988"/>
            <a:ext cx="2706930" cy="11541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 eaLnBrk="0" hangingPunct="0">
              <a:lnSpc>
                <a:spcPct val="80000"/>
              </a:lnSpc>
              <a:defRPr/>
            </a:pPr>
            <a:r>
              <a:rPr lang="en-US" sz="900" dirty="0" smtClean="0">
                <a:solidFill>
                  <a:srgbClr val="000000"/>
                </a:solidFill>
                <a:latin typeface="Arial Black"/>
                <a:ea typeface="+mn-ea"/>
              </a:rPr>
              <a:t>SVT TR    January 19-20 - 2012</a:t>
            </a:r>
            <a:endParaRPr lang="en-US" sz="900" dirty="0">
              <a:solidFill>
                <a:srgbClr val="000000"/>
              </a:solidFill>
              <a:latin typeface="Arial Black"/>
              <a:ea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</p:sldLayoutIdLst>
  <p:transition xmlns:p14="http://schemas.microsoft.com/office/powerpoint/2010/main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333399"/>
          </a:solidFill>
          <a:latin typeface="Arial" charset="0"/>
        </a:defRPr>
      </a:lvl9pPr>
    </p:titleStyle>
    <p:bodyStyle>
      <a:lvl1pPr algn="l" rtl="0" eaLnBrk="1" fontAlgn="base" hangingPunct="1">
        <a:spcBef>
          <a:spcPct val="20000"/>
        </a:spcBef>
        <a:spcAft>
          <a:spcPct val="0"/>
        </a:spcAft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33363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400" b="1">
          <a:solidFill>
            <a:srgbClr val="333399"/>
          </a:solidFill>
          <a:latin typeface="+mn-lt"/>
        </a:defRPr>
      </a:lvl2pPr>
      <a:lvl3pPr marL="800100" indent="-228600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sz="2000" b="1">
          <a:solidFill>
            <a:srgbClr val="008000"/>
          </a:solidFill>
          <a:latin typeface="+mn-lt"/>
        </a:defRPr>
      </a:lvl3pPr>
      <a:lvl4pPr marL="1143000" indent="-228600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•"/>
        <a:defRPr sz="2000" b="1">
          <a:solidFill>
            <a:srgbClr val="CC0000"/>
          </a:solidFill>
          <a:latin typeface="+mn-lt"/>
        </a:defRPr>
      </a:lvl4pPr>
      <a:lvl5pPr marL="1487488" indent="-228600" algn="l" rtl="0" eaLnBrk="1" fontAlgn="base" hangingPunct="1">
        <a:spcBef>
          <a:spcPts val="6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5pPr>
      <a:lvl6pPr marL="19446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6pPr>
      <a:lvl7pPr marL="24018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7pPr>
      <a:lvl8pPr marL="28590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8pPr>
      <a:lvl9pPr marL="3316288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b="1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0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2.g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46.jpeg"/><Relationship Id="rId5" Type="http://schemas.microsoft.com/office/2007/relationships/hdphoto" Target="../media/hdphoto5.wdp"/><Relationship Id="rId6" Type="http://schemas.openxmlformats.org/officeDocument/2006/relationships/image" Target="../media/image47.png"/><Relationship Id="rId7" Type="http://schemas.openxmlformats.org/officeDocument/2006/relationships/image" Target="../media/image48.jpeg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0" Type="http://schemas.openxmlformats.org/officeDocument/2006/relationships/image" Target="../media/image51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tiff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microsoft.com/office/2007/relationships/hdphoto" Target="../media/hdphoto1.wdp"/><Relationship Id="rId5" Type="http://schemas.openxmlformats.org/officeDocument/2006/relationships/image" Target="../media/image14.pn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microsoft.com/office/2007/relationships/hdphoto" Target="../media/hdphoto2.wdp"/><Relationship Id="rId5" Type="http://schemas.openxmlformats.org/officeDocument/2006/relationships/image" Target="../media/image18.jpeg"/><Relationship Id="rId6" Type="http://schemas.microsoft.com/office/2007/relationships/hdphoto" Target="../media/hdphoto3.wdp"/><Relationship Id="rId7" Type="http://schemas.openxmlformats.org/officeDocument/2006/relationships/image" Target="../media/image19.jpeg"/><Relationship Id="rId8" Type="http://schemas.microsoft.com/office/2007/relationships/hdphoto" Target="../media/hdphoto4.wdp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4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5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6498.JPG"/>
          <p:cNvPicPr>
            <a:picLocks noChangeAspect="1"/>
          </p:cNvPicPr>
          <p:nvPr/>
        </p:nvPicPr>
        <p:blipFill rotWithShape="1">
          <a:blip r:embed="rId2" cstate="print">
            <a:alphaModFix amt="2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3" t="3274" r="15824" b="11548"/>
          <a:stretch/>
        </p:blipFill>
        <p:spPr>
          <a:xfrm>
            <a:off x="1451505" y="881028"/>
            <a:ext cx="6248103" cy="557221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9240" y="11442"/>
            <a:ext cx="756232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000090"/>
                </a:solidFill>
                <a:latin typeface="Arial"/>
                <a:cs typeface="Arial"/>
              </a:rPr>
              <a:t>CLAS12 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Combined 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Vertex 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Tracker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srgbClr val="1603E8"/>
                </a:solidFill>
                <a:latin typeface="Arial"/>
                <a:cs typeface="Arial"/>
              </a:rPr>
              <a:t>Online </a:t>
            </a:r>
            <a:r>
              <a:rPr lang="en-US" sz="4000" dirty="0" smtClean="0">
                <a:solidFill>
                  <a:srgbClr val="1603E8"/>
                </a:solidFill>
                <a:latin typeface="Arial"/>
                <a:cs typeface="Arial"/>
              </a:rPr>
              <a:t>Monitoring</a:t>
            </a:r>
            <a:endParaRPr lang="en-US" sz="2400" dirty="0">
              <a:solidFill>
                <a:srgbClr val="008000"/>
              </a:solidFill>
              <a:latin typeface="Arial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Yuri Gotra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err="1" smtClean="0">
                <a:solidFill>
                  <a:srgbClr val="000090"/>
                </a:solidFill>
                <a:latin typeface="Arial"/>
                <a:cs typeface="Arial"/>
              </a:rPr>
              <a:t>Maxime</a:t>
            </a: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400" dirty="0" err="1" smtClean="0">
                <a:solidFill>
                  <a:srgbClr val="000090"/>
                </a:solidFill>
                <a:latin typeface="Arial"/>
                <a:cs typeface="Arial"/>
              </a:rPr>
              <a:t>Defurne</a:t>
            </a:r>
            <a:endParaRPr lang="en-US" sz="24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90"/>
                </a:solidFill>
                <a:latin typeface="Arial"/>
                <a:cs typeface="Arial"/>
              </a:rPr>
              <a:t>Guillaume </a:t>
            </a:r>
            <a:r>
              <a:rPr lang="en-US" sz="2400" dirty="0" err="1" smtClean="0">
                <a:solidFill>
                  <a:srgbClr val="000090"/>
                </a:solidFill>
                <a:latin typeface="Arial"/>
                <a:cs typeface="Arial"/>
              </a:rPr>
              <a:t>Christiaens</a:t>
            </a:r>
            <a:endParaRPr lang="en-US" sz="24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693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mv="urn:schemas-microsoft-com:mac:vml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MVT Online Shifter Monitoring: </a:t>
            </a:r>
            <a:r>
              <a:rPr lang="en-US" sz="2800" dirty="0" smtClean="0"/>
              <a:t>Pulse Properties</a:t>
            </a:r>
            <a:endParaRPr lang="en-US" sz="2800" dirty="0"/>
          </a:p>
        </p:txBody>
      </p:sp>
      <p:pic>
        <p:nvPicPr>
          <p:cNvPr id="2" name="Picture 1" descr="Monitoring_NumberOfSamplesOverThreshold_Average_RealDat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93" y="3672854"/>
            <a:ext cx="3592895" cy="2159642"/>
          </a:xfrm>
          <a:prstGeom prst="rect">
            <a:avLst/>
          </a:prstGeom>
        </p:spPr>
      </p:pic>
      <p:pic>
        <p:nvPicPr>
          <p:cNvPr id="4" name="Picture 3" descr="Monitoring_NumberOfSamplesOverThreshold_RealDat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02" y="961120"/>
            <a:ext cx="3558276" cy="2105313"/>
          </a:xfrm>
          <a:prstGeom prst="rect">
            <a:avLst/>
          </a:prstGeom>
        </p:spPr>
      </p:pic>
      <p:pic>
        <p:nvPicPr>
          <p:cNvPr id="5" name="Picture 4" descr="Monitoring_TimeOfMax_Average_DataCosmic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97" y="3688831"/>
            <a:ext cx="3580946" cy="2128674"/>
          </a:xfrm>
          <a:prstGeom prst="rect">
            <a:avLst/>
          </a:prstGeom>
        </p:spPr>
      </p:pic>
      <p:pic>
        <p:nvPicPr>
          <p:cNvPr id="8" name="Imag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00" y="903290"/>
            <a:ext cx="2746001" cy="2279699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445661" y="3278164"/>
            <a:ext cx="31538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90"/>
                </a:solidFill>
                <a:latin typeface="+mn-lt"/>
              </a:rPr>
              <a:t>Pulse : </a:t>
            </a: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ADC </a:t>
            </a: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vs.</a:t>
            </a: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+mn-lt"/>
              </a:rPr>
              <a:t>time samples</a:t>
            </a:r>
          </a:p>
        </p:txBody>
      </p:sp>
      <p:sp>
        <p:nvSpPr>
          <p:cNvPr id="10" name="ZoneTexte 8"/>
          <p:cNvSpPr txBox="1"/>
          <p:nvPr/>
        </p:nvSpPr>
        <p:spPr>
          <a:xfrm>
            <a:off x="5171208" y="3045670"/>
            <a:ext cx="39727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90"/>
                </a:solidFill>
                <a:latin typeface="+mn-lt"/>
              </a:rPr>
              <a:t>Number of samples over the threshold</a:t>
            </a:r>
          </a:p>
        </p:txBody>
      </p:sp>
      <p:sp>
        <p:nvSpPr>
          <p:cNvPr id="12" name="ZoneTexte 8"/>
          <p:cNvSpPr txBox="1"/>
          <p:nvPr/>
        </p:nvSpPr>
        <p:spPr>
          <a:xfrm>
            <a:off x="4233069" y="6024226"/>
            <a:ext cx="49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0090"/>
                </a:solidFill>
                <a:latin typeface="+mn-lt"/>
              </a:rPr>
              <a:t>Number of samples over the </a:t>
            </a: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threshold average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4" name="ZoneTexte 8"/>
          <p:cNvSpPr txBox="1"/>
          <p:nvPr/>
        </p:nvSpPr>
        <p:spPr>
          <a:xfrm>
            <a:off x="1437433" y="5844808"/>
            <a:ext cx="1163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Chip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5" name="ZoneTexte 8"/>
          <p:cNvSpPr txBox="1"/>
          <p:nvPr/>
        </p:nvSpPr>
        <p:spPr>
          <a:xfrm rot="16200000">
            <a:off x="-1051878" y="4690410"/>
            <a:ext cx="2442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Time of max ADC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6" name="ZoneTexte 8"/>
          <p:cNvSpPr txBox="1"/>
          <p:nvPr/>
        </p:nvSpPr>
        <p:spPr>
          <a:xfrm rot="16200000">
            <a:off x="3779780" y="4568204"/>
            <a:ext cx="2442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Entries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7" name="ZoneTexte 8"/>
          <p:cNvSpPr txBox="1"/>
          <p:nvPr/>
        </p:nvSpPr>
        <p:spPr>
          <a:xfrm>
            <a:off x="6482796" y="5730389"/>
            <a:ext cx="11632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Strip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8" name="ZoneTexte 8"/>
          <p:cNvSpPr txBox="1"/>
          <p:nvPr/>
        </p:nvSpPr>
        <p:spPr>
          <a:xfrm rot="16200000">
            <a:off x="3852095" y="1837239"/>
            <a:ext cx="2442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Entries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9" name="ZoneTexte 8"/>
          <p:cNvSpPr txBox="1"/>
          <p:nvPr/>
        </p:nvSpPr>
        <p:spPr>
          <a:xfrm>
            <a:off x="83757" y="6119416"/>
            <a:ext cx="49109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(test DAQ synchronization)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0" name="ZoneTexte 8"/>
          <p:cNvSpPr txBox="1"/>
          <p:nvPr/>
        </p:nvSpPr>
        <p:spPr>
          <a:xfrm>
            <a:off x="1238739" y="1920230"/>
            <a:ext cx="17244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Threshold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0862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MVT Online </a:t>
            </a:r>
            <a:r>
              <a:rPr lang="en-US" sz="2800" dirty="0" smtClean="0"/>
              <a:t>Monitoring</a:t>
            </a:r>
            <a:r>
              <a:rPr lang="en-US" sz="2800" dirty="0"/>
              <a:t>: </a:t>
            </a:r>
            <a:r>
              <a:rPr lang="en-US" sz="2800" dirty="0" smtClean="0"/>
              <a:t>Cluster Properties</a:t>
            </a:r>
            <a:endParaRPr lang="en-US" sz="2800" dirty="0"/>
          </a:p>
        </p:txBody>
      </p:sp>
      <p:pic>
        <p:nvPicPr>
          <p:cNvPr id="2" name="Picture 1" descr="Monitoring_ClusterCharge_Data_2hitsEvent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8237"/>
            <a:ext cx="3558275" cy="2105313"/>
          </a:xfrm>
          <a:prstGeom prst="rect">
            <a:avLst/>
          </a:prstGeom>
        </p:spPr>
      </p:pic>
      <p:pic>
        <p:nvPicPr>
          <p:cNvPr id="4" name="Picture 3" descr="Monitoring_ClusterCharge_Simu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9113"/>
            <a:ext cx="3546625" cy="2305891"/>
          </a:xfrm>
          <a:prstGeom prst="rect">
            <a:avLst/>
          </a:prstGeom>
        </p:spPr>
      </p:pic>
      <p:pic>
        <p:nvPicPr>
          <p:cNvPr id="5" name="Picture 4" descr="Monitoring_ClusterSize_DataCosmic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87" y="932913"/>
            <a:ext cx="3567273" cy="2110637"/>
          </a:xfrm>
          <a:prstGeom prst="rect">
            <a:avLst/>
          </a:prstGeom>
        </p:spPr>
      </p:pic>
      <p:pic>
        <p:nvPicPr>
          <p:cNvPr id="6" name="Picture 5" descr="Monitoring_ClusterSize_SimulationCosmic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2388" y="3164089"/>
            <a:ext cx="3569506" cy="2328032"/>
          </a:xfrm>
          <a:prstGeom prst="rect">
            <a:avLst/>
          </a:prstGeom>
        </p:spPr>
      </p:pic>
      <p:sp>
        <p:nvSpPr>
          <p:cNvPr id="7" name="Espace réservé du contenu 2"/>
          <p:cNvSpPr txBox="1">
            <a:spLocks/>
          </p:cNvSpPr>
          <p:nvPr/>
        </p:nvSpPr>
        <p:spPr>
          <a:xfrm>
            <a:off x="6554136" y="1551019"/>
            <a:ext cx="2528990" cy="50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Cosmic Run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6615010" y="4346502"/>
            <a:ext cx="2528990" cy="50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Monte Carlo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571446" y="5692993"/>
            <a:ext cx="2528990" cy="50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0090"/>
                </a:solidFill>
              </a:rPr>
              <a:t>Cluster Charge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10" name="Espace réservé du contenu 2"/>
          <p:cNvSpPr txBox="1">
            <a:spLocks/>
          </p:cNvSpPr>
          <p:nvPr/>
        </p:nvSpPr>
        <p:spPr>
          <a:xfrm>
            <a:off x="4167505" y="5673764"/>
            <a:ext cx="2528990" cy="50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000090"/>
                </a:solidFill>
              </a:rPr>
              <a:t>Cluster </a:t>
            </a:r>
            <a:r>
              <a:rPr lang="en-US" sz="2400" dirty="0" smtClean="0">
                <a:solidFill>
                  <a:srgbClr val="000090"/>
                </a:solidFill>
              </a:rPr>
              <a:t>Size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289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MVT: </a:t>
            </a:r>
            <a:r>
              <a:rPr lang="en-US" dirty="0"/>
              <a:t>Expert </a:t>
            </a:r>
            <a:r>
              <a:rPr lang="en-US" dirty="0" smtClean="0"/>
              <a:t>Monitoring</a:t>
            </a:r>
            <a:endParaRPr lang="en-US" dirty="0"/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102376" y="967481"/>
            <a:ext cx="5057391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600" dirty="0" smtClean="0">
                <a:solidFill>
                  <a:srgbClr val="000090"/>
                </a:solidFill>
              </a:rPr>
              <a:t>Most</a:t>
            </a:r>
            <a:r>
              <a:rPr lang="en-US" sz="2600" dirty="0" smtClean="0">
                <a:solidFill>
                  <a:srgbClr val="000090"/>
                </a:solidFill>
              </a:rPr>
              <a:t> </a:t>
            </a:r>
            <a:r>
              <a:rPr lang="en-US" sz="2600" dirty="0">
                <a:solidFill>
                  <a:srgbClr val="000090"/>
                </a:solidFill>
              </a:rPr>
              <a:t>plot </a:t>
            </a:r>
            <a:r>
              <a:rPr lang="en-US" sz="2600" dirty="0" smtClean="0">
                <a:solidFill>
                  <a:srgbClr val="000090"/>
                </a:solidFill>
              </a:rPr>
              <a:t>have</a:t>
            </a:r>
            <a:r>
              <a:rPr lang="en-US" sz="2600" dirty="0" smtClean="0">
                <a:solidFill>
                  <a:srgbClr val="000090"/>
                </a:solidFill>
              </a:rPr>
              <a:t> </a:t>
            </a:r>
            <a:r>
              <a:rPr lang="en-US" sz="2600" dirty="0">
                <a:solidFill>
                  <a:srgbClr val="000090"/>
                </a:solidFill>
              </a:rPr>
              <a:t>2 </a:t>
            </a:r>
            <a:r>
              <a:rPr lang="en-US" sz="2600" dirty="0" smtClean="0">
                <a:solidFill>
                  <a:srgbClr val="000090"/>
                </a:solidFill>
              </a:rPr>
              <a:t>versions: </a:t>
            </a:r>
            <a:endParaRPr lang="en-US" sz="2600" dirty="0">
              <a:solidFill>
                <a:srgbClr val="000090"/>
              </a:solidFill>
            </a:endParaRPr>
          </a:p>
          <a:p>
            <a:pPr lvl="1"/>
            <a:r>
              <a:rPr lang="en-US" sz="2200" dirty="0">
                <a:solidFill>
                  <a:srgbClr val="000090"/>
                </a:solidFill>
              </a:rPr>
              <a:t>Average per strip</a:t>
            </a:r>
          </a:p>
          <a:p>
            <a:pPr lvl="1"/>
            <a:r>
              <a:rPr lang="en-US" sz="2200" dirty="0">
                <a:solidFill>
                  <a:srgbClr val="000090"/>
                </a:solidFill>
              </a:rPr>
              <a:t>Distribution for each tile</a:t>
            </a:r>
          </a:p>
          <a:p>
            <a:r>
              <a:rPr lang="en-US" sz="2600" dirty="0">
                <a:solidFill>
                  <a:srgbClr val="000090"/>
                </a:solidFill>
              </a:rPr>
              <a:t>Occupancy plots</a:t>
            </a:r>
          </a:p>
          <a:p>
            <a:r>
              <a:rPr lang="en-US" sz="2600" dirty="0">
                <a:solidFill>
                  <a:srgbClr val="000090"/>
                </a:solidFill>
              </a:rPr>
              <a:t>Rate plots</a:t>
            </a:r>
          </a:p>
          <a:p>
            <a:r>
              <a:rPr lang="en-US" sz="2600" dirty="0">
                <a:solidFill>
                  <a:srgbClr val="000090"/>
                </a:solidFill>
              </a:rPr>
              <a:t>ADC plots </a:t>
            </a:r>
          </a:p>
          <a:p>
            <a:pPr lvl="1"/>
            <a:r>
              <a:rPr lang="en-US" sz="2200" dirty="0">
                <a:solidFill>
                  <a:srgbClr val="000090"/>
                </a:solidFill>
              </a:rPr>
              <a:t>Integral over the pulse</a:t>
            </a:r>
          </a:p>
          <a:p>
            <a:r>
              <a:rPr lang="en-US" sz="2600" dirty="0">
                <a:solidFill>
                  <a:srgbClr val="000090"/>
                </a:solidFill>
              </a:rPr>
              <a:t>Timing plots 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Time of </a:t>
            </a:r>
            <a:r>
              <a:rPr lang="en-US" sz="2000" dirty="0" smtClean="0">
                <a:solidFill>
                  <a:srgbClr val="000090"/>
                </a:solidFill>
              </a:rPr>
              <a:t>max</a:t>
            </a:r>
            <a:endParaRPr lang="en-US" sz="2000" dirty="0">
              <a:solidFill>
                <a:srgbClr val="000090"/>
              </a:solidFill>
            </a:endParaRPr>
          </a:p>
          <a:p>
            <a:pPr lvl="1"/>
            <a:r>
              <a:rPr lang="en-US" sz="2000" dirty="0" smtClean="0">
                <a:solidFill>
                  <a:srgbClr val="000090"/>
                </a:solidFill>
              </a:rPr>
              <a:t>Number </a:t>
            </a:r>
            <a:r>
              <a:rPr lang="en-US" sz="2000" dirty="0">
                <a:solidFill>
                  <a:srgbClr val="000090"/>
                </a:solidFill>
              </a:rPr>
              <a:t>of samples over </a:t>
            </a:r>
            <a:r>
              <a:rPr lang="en-US" sz="2000" dirty="0" smtClean="0">
                <a:solidFill>
                  <a:srgbClr val="000090"/>
                </a:solidFill>
              </a:rPr>
              <a:t>threshold </a:t>
            </a:r>
          </a:p>
          <a:p>
            <a:pPr lvl="1"/>
            <a:r>
              <a:rPr lang="en-US" sz="2000" dirty="0">
                <a:solidFill>
                  <a:srgbClr val="000090"/>
                </a:solidFill>
              </a:rPr>
              <a:t>F</a:t>
            </a:r>
            <a:r>
              <a:rPr lang="en-US" sz="2000" dirty="0" smtClean="0">
                <a:solidFill>
                  <a:srgbClr val="000090"/>
                </a:solidFill>
              </a:rPr>
              <a:t>irst </a:t>
            </a:r>
            <a:r>
              <a:rPr lang="en-US" sz="2000" dirty="0">
                <a:solidFill>
                  <a:srgbClr val="000090"/>
                </a:solidFill>
              </a:rPr>
              <a:t>sample over </a:t>
            </a:r>
            <a:r>
              <a:rPr lang="en-US" sz="2000" dirty="0" smtClean="0">
                <a:solidFill>
                  <a:srgbClr val="000090"/>
                </a:solidFill>
              </a:rPr>
              <a:t>threshold</a:t>
            </a:r>
            <a:endParaRPr lang="en-US" sz="2000" dirty="0">
              <a:solidFill>
                <a:srgbClr val="00009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576290" y="3257073"/>
            <a:ext cx="4567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90"/>
                </a:solidFill>
                <a:latin typeface="+mn-lt"/>
              </a:rPr>
              <a:t>Integral of pulse ADCs </a:t>
            </a: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vs.</a:t>
            </a: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 strip number</a:t>
            </a:r>
            <a:endParaRPr lang="en-US" sz="18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519087" y="6100662"/>
            <a:ext cx="4453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000090"/>
                </a:solidFill>
                <a:latin typeface="+mn-lt"/>
              </a:rPr>
              <a:t>Number of samples over </a:t>
            </a: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threshold</a:t>
            </a:r>
            <a:endParaRPr lang="en-US" sz="1800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77" y="862534"/>
            <a:ext cx="3613649" cy="2409856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123" y="3623069"/>
            <a:ext cx="3617557" cy="2534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1753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99"/>
                </a:solidFill>
              </a:rPr>
              <a:t>VSCM Scalers</a:t>
            </a:r>
            <a:r>
              <a:rPr lang="en-US" dirty="0" smtClean="0">
                <a:solidFill>
                  <a:srgbClr val="333399"/>
                </a:solidFill>
              </a:rPr>
              <a:t>: </a:t>
            </a:r>
            <a:r>
              <a:rPr lang="en-US" dirty="0">
                <a:solidFill>
                  <a:srgbClr val="333399"/>
                </a:solidFill>
              </a:rPr>
              <a:t>noise hit </a:t>
            </a:r>
            <a:r>
              <a:rPr lang="en-US" dirty="0" smtClean="0">
                <a:solidFill>
                  <a:srgbClr val="333399"/>
                </a:solidFill>
              </a:rPr>
              <a:t>occupancy map</a:t>
            </a:r>
            <a:endParaRPr lang="en-US" dirty="0">
              <a:solidFill>
                <a:srgbClr val="333399"/>
              </a:solidFill>
            </a:endParaRPr>
          </a:p>
        </p:txBody>
      </p:sp>
      <p:pic>
        <p:nvPicPr>
          <p:cNvPr id="4" name="Picture 3" descr="scalers2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207"/>
            <a:ext cx="9144000" cy="51377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570959" y="5676718"/>
            <a:ext cx="49879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 smtClean="0">
                <a:solidFill>
                  <a:srgbClr val="000090"/>
                </a:solidFill>
                <a:latin typeface="+mn-lt"/>
              </a:rPr>
              <a:t>DaqGuiServer</a:t>
            </a:r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 running on svt1 and svt2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2060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Singe Event Monitoring (SEM</a:t>
            </a:r>
            <a:r>
              <a:rPr lang="en-US" sz="2800" dirty="0" smtClean="0"/>
              <a:t>) </a:t>
            </a:r>
            <a:endParaRPr lang="en-US" sz="2800" dirty="0"/>
          </a:p>
        </p:txBody>
      </p:sp>
      <p:pic>
        <p:nvPicPr>
          <p:cNvPr id="4" name="Picture 3" descr="Screen Shot 2017-05-21 at 11.03.1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8" y="883342"/>
            <a:ext cx="8958535" cy="529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647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SVT Hit Occupancy Monitoring</a:t>
            </a:r>
            <a:endParaRPr lang="en-US" sz="2800" dirty="0"/>
          </a:p>
        </p:txBody>
      </p:sp>
      <p:pic>
        <p:nvPicPr>
          <p:cNvPr id="4" name="Picture 3" descr="occup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51" y="904017"/>
            <a:ext cx="8225882" cy="5483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413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SVT Hit Occupancy </a:t>
            </a:r>
            <a:r>
              <a:rPr lang="en-US" sz="2800" dirty="0" smtClean="0"/>
              <a:t>Monitoring (Cosmic Run)</a:t>
            </a:r>
            <a:endParaRPr lang="en-US" sz="2800" dirty="0"/>
          </a:p>
        </p:txBody>
      </p:sp>
      <p:pic>
        <p:nvPicPr>
          <p:cNvPr id="2" name="Picture 1" descr="Screen Shot 2017-03-19 at 10.38.52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200"/>
            <a:ext cx="9144000" cy="494071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02546" y="2356130"/>
            <a:ext cx="111341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All hits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24612" y="2371556"/>
            <a:ext cx="172055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First track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83999" y="4727979"/>
            <a:ext cx="172055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Second track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18516" y="4768311"/>
            <a:ext cx="172055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Off track</a:t>
            </a:r>
          </a:p>
        </p:txBody>
      </p:sp>
    </p:spTree>
    <p:extLst>
      <p:ext uri="{BB962C8B-B14F-4D97-AF65-F5344CB8AC3E}">
        <p14:creationId xmlns:p14="http://schemas.microsoft.com/office/powerpoint/2010/main" val="40536971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3-19 at 10.57.2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1649"/>
            <a:ext cx="7733931" cy="41372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SVT </a:t>
            </a:r>
            <a:r>
              <a:rPr lang="en-US" sz="2400" dirty="0" smtClean="0"/>
              <a:t>Monitoring during</a:t>
            </a:r>
            <a:r>
              <a:rPr lang="en-US" sz="2400" dirty="0" smtClean="0"/>
              <a:t> KPP run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202546" y="1978544"/>
            <a:ext cx="1113416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All hits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69506" y="1971086"/>
            <a:ext cx="172055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First track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49676" y="4052901"/>
            <a:ext cx="172055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0000FF"/>
                </a:solidFill>
              </a:rPr>
              <a:t>Second track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12143" y="4093233"/>
            <a:ext cx="172055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Off track</a:t>
            </a:r>
          </a:p>
        </p:txBody>
      </p:sp>
      <p:pic>
        <p:nvPicPr>
          <p:cNvPr id="10" name="Picture 9" descr="IMG_537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82781"/>
            <a:ext cx="1986758" cy="1401809"/>
          </a:xfrm>
          <a:prstGeom prst="rect">
            <a:avLst/>
          </a:prstGeom>
        </p:spPr>
      </p:pic>
      <p:pic>
        <p:nvPicPr>
          <p:cNvPr id="11" name="Picture 10" descr="IMG_4495.JPG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663" y="4986172"/>
            <a:ext cx="2316774" cy="143274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599171" y="4946489"/>
            <a:ext cx="2359650" cy="338554"/>
          </a:xfrm>
          <a:prstGeom prst="rect">
            <a:avLst/>
          </a:prstGeom>
          <a:solidFill>
            <a:srgbClr val="008000">
              <a:alpha val="17000"/>
            </a:srgbClr>
          </a:solidFill>
          <a:ln w="12700" cmpd="sng">
            <a:solidFill>
              <a:srgbClr val="008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CCFFCC">
                      <a:alpha val="43000"/>
                    </a:srgbClr>
                  </a:outerShdw>
                </a:effectLst>
                <a:latin typeface="Arial"/>
                <a:cs typeface="Arial"/>
              </a:rPr>
              <a:t>Hall B counting room</a:t>
            </a:r>
          </a:p>
        </p:txBody>
      </p:sp>
      <p:pic>
        <p:nvPicPr>
          <p:cNvPr id="13" name="Picture 12" descr="currents.pn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" t="5455"/>
          <a:stretch/>
        </p:blipFill>
        <p:spPr>
          <a:xfrm>
            <a:off x="7688016" y="4782722"/>
            <a:ext cx="1455984" cy="1337711"/>
          </a:xfrm>
          <a:prstGeom prst="rect">
            <a:avLst/>
          </a:prstGeom>
        </p:spPr>
      </p:pic>
      <p:pic>
        <p:nvPicPr>
          <p:cNvPr id="14" name="Picture 13" descr="20170126_103121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9" t="10137" r="29396" b="22581"/>
          <a:stretch/>
        </p:blipFill>
        <p:spPr>
          <a:xfrm>
            <a:off x="2401274" y="4908583"/>
            <a:ext cx="1637302" cy="1552045"/>
          </a:xfrm>
          <a:prstGeom prst="rect">
            <a:avLst/>
          </a:prstGeom>
        </p:spPr>
      </p:pic>
      <p:pic>
        <p:nvPicPr>
          <p:cNvPr id="15" name="Picture 14" descr="Screen Shot 2017-03-26 at 8.01.00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931" y="2224095"/>
            <a:ext cx="1410069" cy="1043405"/>
          </a:xfrm>
          <a:prstGeom prst="rect">
            <a:avLst/>
          </a:prstGeom>
        </p:spPr>
      </p:pic>
      <p:pic>
        <p:nvPicPr>
          <p:cNvPr id="16" name="Picture 15" descr="Screen Shot 2017-03-26 at 8.10.22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81" y="1167075"/>
            <a:ext cx="1331919" cy="944673"/>
          </a:xfrm>
          <a:prstGeom prst="rect">
            <a:avLst/>
          </a:prstGeom>
        </p:spPr>
      </p:pic>
      <p:pic>
        <p:nvPicPr>
          <p:cNvPr id="17" name="Picture 16" descr="Screen Shot 2017-03-26 at 8.07.47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469" y="3432576"/>
            <a:ext cx="1349531" cy="1124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821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SVT Monitoring</a:t>
            </a:r>
            <a:r>
              <a:rPr lang="en-US" sz="2800" dirty="0" smtClean="0"/>
              <a:t>: Detector Level Histograms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9144000" cy="46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991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SVT Monitoring</a:t>
            </a:r>
            <a:r>
              <a:rPr lang="en-US" sz="2800" dirty="0" smtClean="0"/>
              <a:t>: Region Summaries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9144000" cy="46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4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152400" y="220130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90"/>
                </a:solidFill>
                <a:ea typeface="ＭＳ Ｐゴシック" pitchFamily="-112" charset="-128"/>
                <a:cs typeface="ＭＳ Ｐゴシック" pitchFamily="-112" charset="-128"/>
              </a:rPr>
              <a:t>Tracker Design</a:t>
            </a:r>
            <a:endParaRPr lang="en-US" dirty="0">
              <a:solidFill>
                <a:srgbClr val="000090"/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8846032"/>
              </p:ext>
            </p:extLst>
          </p:nvPr>
        </p:nvGraphicFramePr>
        <p:xfrm>
          <a:off x="137289" y="940688"/>
          <a:ext cx="4644934" cy="1920240"/>
        </p:xfrm>
        <a:graphic>
          <a:graphicData uri="http://schemas.openxmlformats.org/drawingml/2006/table">
            <a:tbl>
              <a:tblPr firstRow="1" firstCol="1" lastCol="1" bandRow="1"/>
              <a:tblGrid>
                <a:gridCol w="2689933"/>
                <a:gridCol w="1955001"/>
              </a:tblGrid>
              <a:tr h="1815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1F32E7"/>
                          </a:solidFill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PARAMETER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 smtClean="0">
                          <a:solidFill>
                            <a:srgbClr val="1F32E7"/>
                          </a:solidFill>
                          <a:effectLst/>
                          <a:latin typeface="Trajan Pro"/>
                          <a:ea typeface="MS Mincho"/>
                          <a:cs typeface="Times New Roman"/>
                        </a:rPr>
                        <a:t>DESIGN VALUE</a:t>
                      </a:r>
                      <a:endParaRPr lang="en-US" sz="1800" b="1" dirty="0">
                        <a:solidFill>
                          <a:srgbClr val="1F32E7"/>
                        </a:solidFill>
                        <a:effectLst/>
                        <a:latin typeface="Trajan Pro"/>
                        <a:ea typeface="MS Mincho"/>
                        <a:cs typeface="Times New Roman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9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Angular coverage </a:t>
                      </a:r>
                      <a:r>
                        <a:rPr lang="el-GR" sz="1800" b="1" dirty="0" smtClean="0">
                          <a:latin typeface="Arial" pitchFamily="34" charset="0"/>
                          <a:cs typeface="Arial" pitchFamily="34" charset="0"/>
                        </a:rPr>
                        <a:t>θ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35°–125°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Angular coverage </a:t>
                      </a:r>
                      <a:r>
                        <a:rPr lang="el-GR" sz="1800" b="1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Φ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~2</a:t>
                      </a:r>
                      <a:r>
                        <a:rPr lang="el-GR" sz="1800" b="1" kern="1200" dirty="0" smtClean="0">
                          <a:solidFill>
                            <a:schemeClr val="tx1"/>
                          </a:solidFill>
                          <a:latin typeface="Calibri"/>
                          <a:ea typeface="+mn-ea"/>
                          <a:cs typeface="+mn-cs"/>
                        </a:rPr>
                        <a:t>π</a:t>
                      </a:r>
                      <a:endParaRPr lang="en-US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089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Momentum resolution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~6%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864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800" b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θ </a:t>
                      </a:r>
                      <a:r>
                        <a:rPr lang="en-US" sz="1800" b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resolution</a:t>
                      </a:r>
                      <a:endParaRPr lang="en-US" sz="1800" b="1" kern="1200" dirty="0" smtClean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1.5 </a:t>
                      </a:r>
                      <a:r>
                        <a:rPr lang="en-US" sz="1800" b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mrad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8123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l-GR" sz="1800" b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φ </a:t>
                      </a:r>
                      <a:r>
                        <a:rPr lang="en-US" sz="1800" b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resolution 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~5 mrad</a:t>
                      </a: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772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Tracking efficiency</a:t>
                      </a:r>
                      <a:endParaRPr lang="en-US" sz="1800" b="1" kern="1200" dirty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b="1" kern="1200" baseline="0" dirty="0" smtClean="0">
                          <a:solidFill>
                            <a:srgbClr val="008000"/>
                          </a:solidFill>
                          <a:latin typeface="+mn-lt"/>
                          <a:ea typeface="+mn-ea"/>
                          <a:cs typeface="+mn-cs"/>
                        </a:rPr>
                        <a:t>&gt; 90%</a:t>
                      </a:r>
                      <a:endParaRPr lang="en-US" sz="1800" b="1" kern="1200" baseline="0" dirty="0">
                        <a:solidFill>
                          <a:srgbClr val="008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0512" marR="6051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Picture 41" descr="06-1100 000_Clas12_Ens-Forward-CR 2couches_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744" y="4239896"/>
            <a:ext cx="3662191" cy="2183667"/>
          </a:xfrm>
          <a:prstGeom prst="rect">
            <a:avLst/>
          </a:prstGeom>
        </p:spPr>
      </p:pic>
      <p:pic>
        <p:nvPicPr>
          <p:cNvPr id="12" name="Picture 11" descr="Screen Shot 2017-06-18 at 10.41.1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7" y="4151658"/>
            <a:ext cx="3230838" cy="2301584"/>
          </a:xfrm>
          <a:prstGeom prst="rect">
            <a:avLst/>
          </a:prstGeom>
        </p:spPr>
      </p:pic>
      <p:pic>
        <p:nvPicPr>
          <p:cNvPr id="13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1391" y="4503747"/>
            <a:ext cx="1696697" cy="1857962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2941977"/>
            <a:ext cx="6212314" cy="1094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eaLnBrk="1" hangingPunct="1">
              <a:lnSpc>
                <a:spcPct val="90000"/>
              </a:lnSpc>
            </a:pPr>
            <a:r>
              <a:rPr lang="en-US" sz="1800" dirty="0" smtClean="0">
                <a:solidFill>
                  <a:srgbClr val="0000FF"/>
                </a:solidFill>
                <a:latin typeface="+mn-lt"/>
                <a:sym typeface="Symbol" pitchFamily="-112" charset="2"/>
              </a:rPr>
              <a:t>Combined technology (solid state + gaseous)</a:t>
            </a:r>
          </a:p>
          <a:p>
            <a:pPr marL="800100" lvl="1" indent="-342900" eaLnBrk="1" hangingPunct="1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+mn-lt"/>
                <a:sym typeface="Symbol" pitchFamily="-112" charset="2"/>
              </a:rPr>
              <a:t>3 Double silicon layers </a:t>
            </a:r>
          </a:p>
          <a:p>
            <a:pPr marL="800100" lvl="1" indent="-342900" eaLnBrk="1" hangingPunct="1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+mn-lt"/>
                <a:sym typeface="Symbol" pitchFamily="-112" charset="2"/>
              </a:rPr>
              <a:t>6 </a:t>
            </a:r>
            <a:r>
              <a:rPr lang="en-US" sz="1800" dirty="0" err="1" smtClean="0">
                <a:solidFill>
                  <a:srgbClr val="0000FF"/>
                </a:solidFill>
                <a:latin typeface="+mn-lt"/>
                <a:sym typeface="Symbol" pitchFamily="-112" charset="2"/>
              </a:rPr>
              <a:t>micromegas</a:t>
            </a:r>
            <a:r>
              <a:rPr lang="en-US" sz="1800" dirty="0" smtClean="0">
                <a:solidFill>
                  <a:srgbClr val="0000FF"/>
                </a:solidFill>
                <a:latin typeface="+mn-lt"/>
                <a:sym typeface="Symbol" pitchFamily="-112" charset="2"/>
              </a:rPr>
              <a:t> layers</a:t>
            </a:r>
          </a:p>
          <a:p>
            <a:pPr marL="800100" lvl="1" indent="-342900" eaLnBrk="1" hangingPunct="1">
              <a:lnSpc>
                <a:spcPct val="90000"/>
              </a:lnSpc>
              <a:buFont typeface="Arial"/>
              <a:buChar char="•"/>
            </a:pPr>
            <a:r>
              <a:rPr lang="en-US" sz="1800" dirty="0" smtClean="0">
                <a:solidFill>
                  <a:srgbClr val="0000FF"/>
                </a:solidFill>
                <a:latin typeface="+mn-lt"/>
                <a:sym typeface="Symbol" pitchFamily="-112" charset="2"/>
              </a:rPr>
              <a:t>6 </a:t>
            </a:r>
            <a:r>
              <a:rPr lang="en-US" sz="1800" dirty="0" err="1" smtClean="0">
                <a:solidFill>
                  <a:srgbClr val="0000FF"/>
                </a:solidFill>
                <a:latin typeface="+mn-lt"/>
                <a:sym typeface="Symbol" pitchFamily="-112" charset="2"/>
              </a:rPr>
              <a:t>micromegas</a:t>
            </a:r>
            <a:r>
              <a:rPr lang="en-US" sz="1800" dirty="0" smtClean="0">
                <a:solidFill>
                  <a:srgbClr val="0000FF"/>
                </a:solidFill>
                <a:latin typeface="+mn-lt"/>
                <a:sym typeface="Symbol" pitchFamily="-112" charset="2"/>
              </a:rPr>
              <a:t> disks</a:t>
            </a:r>
            <a:endParaRPr lang="en-US" sz="1800" dirty="0">
              <a:solidFill>
                <a:srgbClr val="0000FF"/>
              </a:solidFill>
              <a:latin typeface="+mn-lt"/>
              <a:sym typeface="Symbol" pitchFamily="-112" charset="2"/>
            </a:endParaRPr>
          </a:p>
        </p:txBody>
      </p:sp>
      <p:pic>
        <p:nvPicPr>
          <p:cNvPr id="15" name="Picture 14" descr="Screen Shot 2017-10-02 at 8.44.1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177" y="893672"/>
            <a:ext cx="3194823" cy="351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7946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SVT Monitoring</a:t>
            </a:r>
            <a:r>
              <a:rPr lang="en-US" sz="2800" dirty="0" smtClean="0"/>
              <a:t>: Sensor Level Histograms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2200"/>
            <a:ext cx="9144000" cy="46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346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394"/>
            <a:ext cx="9144000" cy="5306646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SVT Monitoring</a:t>
            </a:r>
            <a:r>
              <a:rPr lang="en-US" sz="2800" dirty="0" smtClean="0"/>
              <a:t>: Sensor Level Histograms</a:t>
            </a:r>
            <a:endParaRPr lang="en-US" sz="2800" dirty="0"/>
          </a:p>
        </p:txBody>
      </p:sp>
      <p:sp>
        <p:nvSpPr>
          <p:cNvPr id="6" name="Rectangle 5"/>
          <p:cNvSpPr/>
          <p:nvPr/>
        </p:nvSpPr>
        <p:spPr>
          <a:xfrm>
            <a:off x="2976141" y="1751638"/>
            <a:ext cx="4089606" cy="400110"/>
          </a:xfrm>
          <a:prstGeom prst="rect">
            <a:avLst/>
          </a:prstGeom>
          <a:solidFill>
            <a:srgbClr val="008000">
              <a:alpha val="17000"/>
            </a:srgbClr>
          </a:solidFill>
          <a:ln w="12700" cmpd="sng">
            <a:solidFill>
              <a:srgbClr val="008000"/>
            </a:solidFill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CC0099"/>
                </a:solidFill>
                <a:latin typeface="Arial"/>
                <a:cs typeface="Arial"/>
              </a:rPr>
              <a:t>Bad VSCM connector (replaced)</a:t>
            </a:r>
            <a:endParaRPr lang="en-US" sz="2000" dirty="0">
              <a:ln w="12700" cmpd="sng">
                <a:solidFill>
                  <a:srgbClr val="008000">
                    <a:alpha val="87000"/>
                  </a:srgbClr>
                </a:solidFill>
              </a:ln>
              <a:solidFill>
                <a:srgbClr val="CC0099"/>
              </a:solidFill>
              <a:latin typeface="Arial"/>
              <a:cs typeface="Arial"/>
            </a:endParaRPr>
          </a:p>
        </p:txBody>
      </p:sp>
      <p:sp>
        <p:nvSpPr>
          <p:cNvPr id="7" name="Left Arrow 6"/>
          <p:cNvSpPr/>
          <p:nvPr/>
        </p:nvSpPr>
        <p:spPr bwMode="auto">
          <a:xfrm>
            <a:off x="1769724" y="1801038"/>
            <a:ext cx="1103474" cy="385193"/>
          </a:xfrm>
          <a:prstGeom prst="leftArrow">
            <a:avLst/>
          </a:prstGeom>
          <a:solidFill>
            <a:srgbClr val="E3E3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7574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SVT Monitoring: Reconstructed </a:t>
            </a:r>
            <a:r>
              <a:rPr lang="en-US" sz="2400" dirty="0"/>
              <a:t>On-Track </a:t>
            </a:r>
            <a:r>
              <a:rPr lang="en-US" sz="2400" dirty="0" smtClean="0"/>
              <a:t>Crosses</a:t>
            </a:r>
            <a:endParaRPr lang="en-US" sz="2400" dirty="0"/>
          </a:p>
        </p:txBody>
      </p:sp>
      <p:pic>
        <p:nvPicPr>
          <p:cNvPr id="4" name="Picture 3" descr="Screen Shot 2017-10-03 at 10.57.11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9156"/>
            <a:ext cx="9144000" cy="489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28826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SVT Monitoring: Tracking (Cosmic Run)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5" name="Picture 4" descr="Screen Shot 2017-03-27 at 9.54.18 PM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5" t="9152" r="1157" b="11610"/>
          <a:stretch/>
        </p:blipFill>
        <p:spPr>
          <a:xfrm>
            <a:off x="18290" y="869585"/>
            <a:ext cx="9125709" cy="521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090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152400" y="220130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2800" dirty="0">
                <a:solidFill>
                  <a:srgbClr val="000090"/>
                </a:solidFill>
              </a:rPr>
              <a:t>SVT Monitoring: </a:t>
            </a:r>
            <a:r>
              <a:rPr lang="en-US" sz="2800" dirty="0" smtClean="0">
                <a:solidFill>
                  <a:srgbClr val="000090"/>
                </a:solidFill>
              </a:rPr>
              <a:t>Track kinematics (Simulated Data)</a:t>
            </a:r>
            <a:endParaRPr lang="en-US" sz="2800" dirty="0">
              <a:solidFill>
                <a:srgbClr val="000090"/>
              </a:solidFill>
            </a:endParaRPr>
          </a:p>
        </p:txBody>
      </p:sp>
      <p:pic>
        <p:nvPicPr>
          <p:cNvPr id="5" name="Picture 4" descr="Screen Shot 2017-10-03 at 10.15.3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0" y="863534"/>
            <a:ext cx="7871219" cy="553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1178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CLAS Online Display</a:t>
            </a:r>
            <a:endParaRPr lang="en-US" sz="2800" dirty="0"/>
          </a:p>
        </p:txBody>
      </p:sp>
      <p:pic>
        <p:nvPicPr>
          <p:cNvPr id="2" name="Picture 1" descr="Screen Shot 2017-10-02 at 8.44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4037"/>
            <a:ext cx="9116390" cy="49856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93284" y="5894114"/>
            <a:ext cx="5519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90"/>
                </a:solidFill>
                <a:latin typeface="+mn-lt"/>
              </a:rPr>
              <a:t>Configurable monitoring histograms</a:t>
            </a:r>
            <a:endParaRPr lang="en-US" sz="2400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30755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reen Shot 2017-10-03 at 9.44.3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191"/>
            <a:ext cx="9144000" cy="488217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SVT Monitoring</a:t>
            </a:r>
            <a:r>
              <a:rPr lang="en-US" sz="2800" dirty="0" smtClean="0"/>
              <a:t>: Mean Residuals, mm</a:t>
            </a:r>
            <a:endParaRPr lang="en-US" sz="2800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2312579" y="914098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L1</a:t>
            </a:r>
            <a:endParaRPr lang="en-US" sz="28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2312952" y="3330755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L2</a:t>
            </a:r>
            <a:endParaRPr lang="en-US" sz="2800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5309017" y="941600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L3</a:t>
            </a:r>
            <a:endParaRPr lang="en-US" sz="2800" dirty="0"/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5297426" y="3323725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L4</a:t>
            </a:r>
            <a:endParaRPr lang="en-US" sz="2800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8362203" y="932701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L5</a:t>
            </a:r>
            <a:endParaRPr lang="en-US" sz="2800" dirty="0"/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8248170" y="3372037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9980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3 at 9.44.5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0360"/>
            <a:ext cx="9144000" cy="486982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SVT Monitoring</a:t>
            </a:r>
            <a:r>
              <a:rPr lang="en-US" sz="2800" dirty="0" smtClean="0"/>
              <a:t>: </a:t>
            </a:r>
            <a:r>
              <a:rPr lang="en-US" sz="2800" dirty="0" smtClean="0"/>
              <a:t>RMS</a:t>
            </a:r>
            <a:r>
              <a:rPr lang="en-US" sz="2800" dirty="0" smtClean="0"/>
              <a:t> </a:t>
            </a:r>
            <a:r>
              <a:rPr lang="en-US" sz="2800" dirty="0" smtClean="0"/>
              <a:t>Residuals, mm</a:t>
            </a:r>
            <a:endParaRPr lang="en-US" sz="2800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2312579" y="914098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L1</a:t>
            </a:r>
            <a:endParaRPr lang="en-US" sz="28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2312952" y="3330755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L2</a:t>
            </a:r>
            <a:endParaRPr lang="en-US" sz="2800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5309017" y="941600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L3</a:t>
            </a:r>
            <a:endParaRPr lang="en-US" sz="2800" dirty="0"/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5297426" y="3323725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L4</a:t>
            </a:r>
            <a:endParaRPr lang="en-US" sz="2800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8362203" y="932701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L5</a:t>
            </a:r>
            <a:endParaRPr lang="en-US" sz="2800" dirty="0"/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8248170" y="3372037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4481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10-03 at 9.45.05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780"/>
            <a:ext cx="9144000" cy="483809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SVT Monitoring</a:t>
            </a:r>
            <a:r>
              <a:rPr lang="en-US" sz="2800" dirty="0" smtClean="0"/>
              <a:t>: </a:t>
            </a:r>
            <a:r>
              <a:rPr lang="en-US" sz="2800" dirty="0" smtClean="0"/>
              <a:t>Mean Cluster Charge</a:t>
            </a:r>
            <a:endParaRPr lang="en-US" sz="2800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2312579" y="914098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L1</a:t>
            </a:r>
            <a:endParaRPr lang="en-US" sz="28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2312952" y="3330755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L2</a:t>
            </a:r>
            <a:endParaRPr lang="en-US" sz="2800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5309017" y="941600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L3</a:t>
            </a:r>
            <a:endParaRPr lang="en-US" sz="2800" dirty="0"/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5297426" y="3323725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L4</a:t>
            </a:r>
            <a:endParaRPr lang="en-US" sz="2800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8362203" y="932701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L5</a:t>
            </a:r>
            <a:endParaRPr lang="en-US" sz="2800" dirty="0"/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8248170" y="3372037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73326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3 at 9.45.19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582"/>
            <a:ext cx="9144000" cy="485372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SVT Monitoring</a:t>
            </a:r>
            <a:r>
              <a:rPr lang="en-US" sz="2800" dirty="0" smtClean="0"/>
              <a:t>: </a:t>
            </a:r>
            <a:r>
              <a:rPr lang="en-US" sz="2800" dirty="0" smtClean="0"/>
              <a:t>Mean Cluster Size</a:t>
            </a:r>
            <a:endParaRPr lang="en-US" sz="2800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2312579" y="914098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L1</a:t>
            </a:r>
            <a:endParaRPr lang="en-US" sz="28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2312952" y="3330755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L2</a:t>
            </a:r>
            <a:endParaRPr lang="en-US" sz="2800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5309017" y="941600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L3</a:t>
            </a:r>
            <a:endParaRPr lang="en-US" sz="2800" dirty="0"/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5297426" y="3323725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L4</a:t>
            </a:r>
            <a:endParaRPr lang="en-US" sz="2800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8362203" y="932701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L5</a:t>
            </a:r>
            <a:endParaRPr lang="en-US" sz="2800" dirty="0"/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8248170" y="3372037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2584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IMG_1302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71524" y="4504064"/>
            <a:ext cx="2580123" cy="1891967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V="1">
            <a:off x="926695" y="3089318"/>
            <a:ext cx="2088390" cy="12976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16"/>
          <p:cNvGrpSpPr/>
          <p:nvPr/>
        </p:nvGrpSpPr>
        <p:grpSpPr>
          <a:xfrm>
            <a:off x="4210186" y="3066436"/>
            <a:ext cx="1990687" cy="1432217"/>
            <a:chOff x="228090" y="2033510"/>
            <a:chExt cx="3203469" cy="2050220"/>
          </a:xfrm>
        </p:grpSpPr>
        <p:pic>
          <p:nvPicPr>
            <p:cNvPr id="8" name="Picture 11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090" y="2033510"/>
              <a:ext cx="3203469" cy="2050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Connecteur droit 51"/>
            <p:cNvCxnSpPr/>
            <p:nvPr/>
          </p:nvCxnSpPr>
          <p:spPr>
            <a:xfrm>
              <a:off x="474562" y="2285501"/>
              <a:ext cx="1180907" cy="7514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necteur droit 2"/>
            <p:cNvCxnSpPr/>
            <p:nvPr/>
          </p:nvCxnSpPr>
          <p:spPr>
            <a:xfrm>
              <a:off x="400174" y="2364776"/>
              <a:ext cx="1180907" cy="75142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7" descr="IMG_2399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01" y="4462484"/>
            <a:ext cx="5289658" cy="1968075"/>
          </a:xfrm>
          <a:prstGeom prst="rect">
            <a:avLst/>
          </a:prstGeom>
        </p:spPr>
      </p:pic>
      <p:sp>
        <p:nvSpPr>
          <p:cNvPr id="12" name="TextBox 18"/>
          <p:cNvSpPr txBox="1"/>
          <p:nvPr/>
        </p:nvSpPr>
        <p:spPr>
          <a:xfrm>
            <a:off x="116926" y="3182046"/>
            <a:ext cx="958508" cy="284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90"/>
                </a:solidFill>
              </a:rPr>
              <a:t>“C” Barrel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13" name="TextBox 19"/>
          <p:cNvSpPr txBox="1"/>
          <p:nvPr/>
        </p:nvSpPr>
        <p:spPr>
          <a:xfrm>
            <a:off x="3004791" y="3136278"/>
            <a:ext cx="104522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90"/>
                </a:solidFill>
              </a:rPr>
              <a:t>“Z” Barrel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1" y="856473"/>
            <a:ext cx="3020352" cy="2384270"/>
          </a:xfrm>
        </p:spPr>
        <p:txBody>
          <a:bodyPr>
            <a:normAutofit/>
          </a:bodyPr>
          <a:lstStyle/>
          <a:p>
            <a:pPr>
              <a:spcBef>
                <a:spcPts val="750"/>
              </a:spcBef>
              <a:buClr>
                <a:schemeClr val="accent2"/>
              </a:buClr>
              <a:buSzPct val="80000"/>
              <a:buFont typeface="LucidaGrande" charset="0"/>
              <a:buChar char="▶"/>
            </a:pPr>
            <a:r>
              <a:rPr lang="en-US" sz="1200" dirty="0" smtClean="0">
                <a:solidFill>
                  <a:srgbClr val="000090"/>
                </a:solidFill>
              </a:rPr>
              <a:t>1152 “C” strips</a:t>
            </a:r>
          </a:p>
          <a:p>
            <a:pPr>
              <a:spcBef>
                <a:spcPts val="750"/>
              </a:spcBef>
              <a:buClr>
                <a:schemeClr val="accent2"/>
              </a:buClr>
              <a:buSzPct val="80000"/>
              <a:buFont typeface="LucidaGrande" charset="0"/>
              <a:buChar char="▶"/>
            </a:pPr>
            <a:r>
              <a:rPr lang="en-US" sz="1200" dirty="0" smtClean="0">
                <a:solidFill>
                  <a:srgbClr val="000090"/>
                </a:solidFill>
              </a:rPr>
              <a:t>221mm radius (C6)</a:t>
            </a:r>
          </a:p>
          <a:p>
            <a:pPr>
              <a:spcBef>
                <a:spcPts val="750"/>
              </a:spcBef>
              <a:buClr>
                <a:schemeClr val="accent2"/>
              </a:buClr>
              <a:buSzPct val="80000"/>
              <a:buFont typeface="LucidaGrande" charset="0"/>
              <a:buChar char="▶"/>
            </a:pPr>
            <a:r>
              <a:rPr lang="en-US" sz="1200" dirty="0" smtClean="0">
                <a:solidFill>
                  <a:srgbClr val="000090"/>
                </a:solidFill>
              </a:rPr>
              <a:t>Variable pitch </a:t>
            </a:r>
            <a:r>
              <a:rPr lang="en-US" sz="1200" dirty="0">
                <a:solidFill>
                  <a:srgbClr val="000090"/>
                </a:solidFill>
              </a:rPr>
              <a:t>from </a:t>
            </a:r>
            <a:r>
              <a:rPr lang="en-US" sz="1200" dirty="0" smtClean="0">
                <a:solidFill>
                  <a:srgbClr val="000090"/>
                </a:solidFill>
              </a:rPr>
              <a:t>330 </a:t>
            </a:r>
            <a:r>
              <a:rPr lang="en-US" sz="1200" dirty="0">
                <a:solidFill>
                  <a:srgbClr val="000090"/>
                </a:solidFill>
              </a:rPr>
              <a:t>to </a:t>
            </a:r>
            <a:r>
              <a:rPr lang="en-US" sz="1200" dirty="0" smtClean="0">
                <a:solidFill>
                  <a:srgbClr val="000090"/>
                </a:solidFill>
              </a:rPr>
              <a:t>670 µm</a:t>
            </a:r>
            <a:endParaRPr lang="en-US" sz="1200" dirty="0" smtClean="0">
              <a:solidFill>
                <a:srgbClr val="000090"/>
              </a:solidFill>
            </a:endParaRPr>
          </a:p>
          <a:p>
            <a:pPr>
              <a:spcBef>
                <a:spcPts val="750"/>
              </a:spcBef>
              <a:buClr>
                <a:schemeClr val="accent2"/>
              </a:buClr>
              <a:buSzPct val="80000"/>
              <a:buFont typeface="LucidaGrande" charset="0"/>
              <a:buChar char="▶"/>
            </a:pPr>
            <a:r>
              <a:rPr lang="en-US" sz="1200" dirty="0" smtClean="0">
                <a:solidFill>
                  <a:srgbClr val="000090"/>
                </a:solidFill>
              </a:rPr>
              <a:t>PCB thickness </a:t>
            </a:r>
            <a:r>
              <a:rPr lang="en-US" sz="1200" dirty="0" smtClean="0">
                <a:solidFill>
                  <a:srgbClr val="000090"/>
                </a:solidFill>
              </a:rPr>
              <a:t>100 µm </a:t>
            </a:r>
          </a:p>
          <a:p>
            <a:pPr>
              <a:spcBef>
                <a:spcPts val="750"/>
              </a:spcBef>
              <a:buClr>
                <a:schemeClr val="accent2"/>
              </a:buClr>
              <a:buSzPct val="80000"/>
              <a:buFont typeface="LucidaGrande" charset="0"/>
              <a:buChar char="▶"/>
            </a:pPr>
            <a:r>
              <a:rPr lang="en-US" sz="1200" dirty="0" smtClean="0">
                <a:solidFill>
                  <a:srgbClr val="000090"/>
                </a:solidFill>
              </a:rPr>
              <a:t>Drift </a:t>
            </a:r>
            <a:r>
              <a:rPr lang="en-US" sz="1200" dirty="0" smtClean="0">
                <a:solidFill>
                  <a:srgbClr val="000090"/>
                </a:solidFill>
              </a:rPr>
              <a:t>thickness </a:t>
            </a:r>
            <a:r>
              <a:rPr lang="en-US" sz="1200" dirty="0" smtClean="0">
                <a:solidFill>
                  <a:srgbClr val="000090"/>
                </a:solidFill>
              </a:rPr>
              <a:t>250 µm</a:t>
            </a:r>
            <a:endParaRPr lang="en-US" sz="1200" dirty="0" smtClean="0">
              <a:solidFill>
                <a:srgbClr val="000090"/>
              </a:solidFill>
            </a:endParaRPr>
          </a:p>
          <a:p>
            <a:pPr>
              <a:spcBef>
                <a:spcPts val="750"/>
              </a:spcBef>
              <a:buClr>
                <a:schemeClr val="accent2"/>
              </a:buClr>
              <a:buSzPct val="80000"/>
              <a:buFont typeface="LucidaGrande" charset="0"/>
              <a:buChar char="▶"/>
            </a:pPr>
            <a:r>
              <a:rPr lang="en-US" sz="1200" dirty="0" smtClean="0">
                <a:solidFill>
                  <a:srgbClr val="000090"/>
                </a:solidFill>
              </a:rPr>
              <a:t>0.31% x/X</a:t>
            </a:r>
            <a:r>
              <a:rPr lang="en-US" sz="1200" baseline="-25000" dirty="0" smtClean="0">
                <a:solidFill>
                  <a:srgbClr val="000090"/>
                </a:solidFill>
              </a:rPr>
              <a:t>0</a:t>
            </a:r>
            <a:r>
              <a:rPr lang="en-US" sz="1200" dirty="0" smtClean="0">
                <a:solidFill>
                  <a:srgbClr val="000090"/>
                </a:solidFill>
              </a:rPr>
              <a:t> </a:t>
            </a:r>
          </a:p>
          <a:p>
            <a:pPr>
              <a:spcBef>
                <a:spcPts val="750"/>
              </a:spcBef>
              <a:buClr>
                <a:schemeClr val="accent2"/>
              </a:buClr>
              <a:buSzPct val="80000"/>
              <a:buFont typeface="LucidaGrande" charset="0"/>
              <a:buChar char="▶"/>
            </a:pPr>
            <a:r>
              <a:rPr lang="en-US" sz="1200" dirty="0" smtClean="0">
                <a:solidFill>
                  <a:srgbClr val="000090"/>
                </a:solidFill>
              </a:rPr>
              <a:t>Drift Field </a:t>
            </a:r>
            <a:r>
              <a:rPr lang="en-US" sz="1200" dirty="0" smtClean="0">
                <a:solidFill>
                  <a:srgbClr val="000090"/>
                </a:solidFill>
              </a:rPr>
              <a:t>2.4 kV </a:t>
            </a:r>
            <a:r>
              <a:rPr lang="en-US" sz="1200" dirty="0" smtClean="0">
                <a:solidFill>
                  <a:srgbClr val="000090"/>
                </a:solidFill>
              </a:rPr>
              <a:t>on </a:t>
            </a:r>
            <a:r>
              <a:rPr lang="en-US" sz="1200" dirty="0" smtClean="0">
                <a:solidFill>
                  <a:srgbClr val="000090"/>
                </a:solidFill>
              </a:rPr>
              <a:t>3 mm </a:t>
            </a:r>
            <a:r>
              <a:rPr lang="en-US" sz="1200" dirty="0" smtClean="0">
                <a:solidFill>
                  <a:srgbClr val="000090"/>
                </a:solidFill>
              </a:rPr>
              <a:t>gap </a:t>
            </a:r>
          </a:p>
          <a:p>
            <a:pPr>
              <a:spcBef>
                <a:spcPts val="750"/>
              </a:spcBef>
              <a:buClr>
                <a:schemeClr val="accent2"/>
              </a:buClr>
              <a:buSzPct val="80000"/>
              <a:buFont typeface="LucidaGrande" charset="0"/>
              <a:buChar char="▶"/>
            </a:pPr>
            <a:r>
              <a:rPr lang="en-US" sz="1200" dirty="0">
                <a:solidFill>
                  <a:srgbClr val="000090"/>
                </a:solidFill>
              </a:rPr>
              <a:t>Resistive strips technology</a:t>
            </a:r>
          </a:p>
          <a:p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15" name="TextBox 20"/>
          <p:cNvSpPr txBox="1"/>
          <p:nvPr/>
        </p:nvSpPr>
        <p:spPr>
          <a:xfrm>
            <a:off x="3446350" y="5516227"/>
            <a:ext cx="93727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“C” Barrel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16" name="TextBox 21"/>
          <p:cNvSpPr txBox="1"/>
          <p:nvPr/>
        </p:nvSpPr>
        <p:spPr>
          <a:xfrm>
            <a:off x="908678" y="5494554"/>
            <a:ext cx="920144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90"/>
                </a:solidFill>
              </a:rPr>
              <a:t>“Z” Barrel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2969316" y="856473"/>
            <a:ext cx="2659521" cy="22715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sz="1200" b="1" dirty="0">
                <a:solidFill>
                  <a:srgbClr val="000090"/>
                </a:solidFill>
                <a:latin typeface="+mn-lt"/>
              </a:rPr>
              <a:t>768 “Z” </a:t>
            </a: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strips</a:t>
            </a:r>
            <a:endParaRPr lang="en-US" sz="1200" b="1" dirty="0">
              <a:solidFill>
                <a:srgbClr val="000090"/>
              </a:solidFill>
              <a:latin typeface="+mn-lt"/>
            </a:endParaRPr>
          </a:p>
          <a:p>
            <a:pPr>
              <a:buClr>
                <a:schemeClr val="accent2"/>
              </a:buClr>
            </a:pP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225 mm </a:t>
            </a: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radius (Z6)</a:t>
            </a:r>
          </a:p>
          <a:p>
            <a:pPr>
              <a:buClr>
                <a:schemeClr val="accent2"/>
              </a:buClr>
            </a:pP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528 µm </a:t>
            </a: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pitch</a:t>
            </a:r>
          </a:p>
          <a:p>
            <a:pPr>
              <a:buClr>
                <a:schemeClr val="accent2"/>
              </a:buClr>
            </a:pP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PCB </a:t>
            </a:r>
            <a:r>
              <a:rPr lang="en-US" sz="1200" b="1" dirty="0">
                <a:solidFill>
                  <a:srgbClr val="000090"/>
                </a:solidFill>
                <a:latin typeface="+mn-lt"/>
              </a:rPr>
              <a:t>thickness </a:t>
            </a: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200 µm </a:t>
            </a:r>
          </a:p>
          <a:p>
            <a:pPr>
              <a:buClr>
                <a:schemeClr val="accent2"/>
              </a:buClr>
            </a:pP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Drift </a:t>
            </a:r>
            <a:r>
              <a:rPr lang="en-US" sz="1200" b="1" dirty="0">
                <a:solidFill>
                  <a:srgbClr val="000090"/>
                </a:solidFill>
                <a:latin typeface="+mn-lt"/>
              </a:rPr>
              <a:t>thickness </a:t>
            </a: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250 µm</a:t>
            </a:r>
            <a:endParaRPr lang="en-US" sz="1200" b="1" dirty="0">
              <a:solidFill>
                <a:srgbClr val="000090"/>
              </a:solidFill>
              <a:latin typeface="+mn-lt"/>
            </a:endParaRPr>
          </a:p>
          <a:p>
            <a:pPr>
              <a:buClr>
                <a:schemeClr val="accent2"/>
              </a:buClr>
            </a:pP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0.35% x/X</a:t>
            </a:r>
            <a:r>
              <a:rPr lang="en-US" sz="1200" b="1" baseline="-25000" dirty="0" smtClean="0">
                <a:solidFill>
                  <a:srgbClr val="000090"/>
                </a:solidFill>
                <a:latin typeface="+mn-lt"/>
              </a:rPr>
              <a:t>0</a:t>
            </a: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 </a:t>
            </a:r>
          </a:p>
          <a:p>
            <a:pPr>
              <a:buClr>
                <a:schemeClr val="accent2"/>
              </a:buClr>
            </a:pP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Drift </a:t>
            </a:r>
            <a:r>
              <a:rPr lang="en-US" sz="1200" b="1" dirty="0">
                <a:solidFill>
                  <a:srgbClr val="000090"/>
                </a:solidFill>
                <a:latin typeface="+mn-lt"/>
              </a:rPr>
              <a:t>Field &lt;</a:t>
            </a: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2.4 kV </a:t>
            </a:r>
            <a:r>
              <a:rPr lang="en-US" sz="1200" b="1" dirty="0">
                <a:solidFill>
                  <a:srgbClr val="000090"/>
                </a:solidFill>
                <a:latin typeface="+mn-lt"/>
              </a:rPr>
              <a:t>on </a:t>
            </a: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3 mm </a:t>
            </a: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gap</a:t>
            </a:r>
          </a:p>
          <a:p>
            <a:pPr>
              <a:buClr>
                <a:schemeClr val="accent2"/>
              </a:buClr>
            </a:pP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Resistive strips technology</a:t>
            </a:r>
            <a:endParaRPr lang="en-US" sz="1200" b="1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18" name="TextBox 30"/>
          <p:cNvSpPr txBox="1"/>
          <p:nvPr/>
        </p:nvSpPr>
        <p:spPr>
          <a:xfrm>
            <a:off x="0" y="6235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0"/>
                </a:solidFill>
                <a:latin typeface="+mj-lt"/>
              </a:rPr>
              <a:t>Micromegas Tracker</a:t>
            </a:r>
            <a:endParaRPr lang="en-US" sz="2800" b="1" dirty="0" smtClean="0">
              <a:solidFill>
                <a:srgbClr val="000090"/>
              </a:solidFill>
              <a:latin typeface="+mj-lt"/>
            </a:endParaRPr>
          </a:p>
        </p:txBody>
      </p:sp>
      <p:sp>
        <p:nvSpPr>
          <p:cNvPr id="19" name="Content Placeholder 2"/>
          <p:cNvSpPr txBox="1">
            <a:spLocks/>
          </p:cNvSpPr>
          <p:nvPr/>
        </p:nvSpPr>
        <p:spPr>
          <a:xfrm>
            <a:off x="5753083" y="871570"/>
            <a:ext cx="3250768" cy="227151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57175" indent="-257175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5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557213" indent="-214313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8572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2001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5430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18859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2288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25717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2914650" indent="-171450" algn="l" defTabSz="342900" rtl="0" eaLnBrk="1" latinLnBrk="0" hangingPunct="1">
              <a:spcBef>
                <a:spcPts val="75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1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buClr>
                <a:schemeClr val="accent2"/>
              </a:buClr>
            </a:pP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1024</a:t>
            </a: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 </a:t>
            </a: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strips</a:t>
            </a:r>
            <a:endParaRPr lang="en-US" sz="1200" b="1" dirty="0">
              <a:solidFill>
                <a:srgbClr val="000090"/>
              </a:solidFill>
              <a:latin typeface="+mn-lt"/>
            </a:endParaRPr>
          </a:p>
          <a:p>
            <a:pPr>
              <a:buClr>
                <a:schemeClr val="accent2"/>
              </a:buClr>
            </a:pP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215 (25) mm outer (inner) radius</a:t>
            </a:r>
            <a:endParaRPr lang="en-US" sz="1200" b="1" dirty="0" smtClean="0">
              <a:solidFill>
                <a:srgbClr val="000090"/>
              </a:solidFill>
              <a:latin typeface="+mn-lt"/>
            </a:endParaRPr>
          </a:p>
          <a:p>
            <a:pPr>
              <a:buClr>
                <a:schemeClr val="accent2"/>
              </a:buClr>
            </a:pP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525 µm </a:t>
            </a: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pitch</a:t>
            </a:r>
          </a:p>
          <a:p>
            <a:pPr>
              <a:buClr>
                <a:schemeClr val="accent2"/>
              </a:buClr>
            </a:pP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Resistive </a:t>
            </a:r>
            <a:r>
              <a:rPr lang="en-US" sz="1200" b="1" dirty="0" smtClean="0">
                <a:solidFill>
                  <a:srgbClr val="000090"/>
                </a:solidFill>
                <a:latin typeface="+mn-lt"/>
              </a:rPr>
              <a:t>strips technology</a:t>
            </a:r>
            <a:endParaRPr lang="en-US" sz="1200" b="1" dirty="0">
              <a:solidFill>
                <a:srgbClr val="000090"/>
              </a:solidFill>
              <a:latin typeface="+mn-lt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4404" y="3067231"/>
            <a:ext cx="1250209" cy="960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9"/>
          <p:cNvSpPr txBox="1"/>
          <p:nvPr/>
        </p:nvSpPr>
        <p:spPr>
          <a:xfrm>
            <a:off x="5971611" y="3105607"/>
            <a:ext cx="1045228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90"/>
                </a:solidFill>
              </a:rPr>
              <a:t>Disk</a:t>
            </a:r>
            <a:endParaRPr lang="en-US" sz="1200" dirty="0">
              <a:solidFill>
                <a:srgbClr val="00009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61578" y="4132060"/>
            <a:ext cx="26863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+mn-lt"/>
              </a:rPr>
              <a:t>18 Barrel Tiles, 18 k channels</a:t>
            </a:r>
            <a:endParaRPr lang="en-US" sz="1400" dirty="0">
              <a:solidFill>
                <a:srgbClr val="000090"/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632223" y="4101390"/>
            <a:ext cx="15716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000090"/>
                </a:solidFill>
                <a:latin typeface="+mn-lt"/>
              </a:rPr>
              <a:t>6 Forward Disks</a:t>
            </a:r>
            <a:endParaRPr lang="en-US" sz="1400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587752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Screen Shot 2017-10-03 at 9.45.30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8315"/>
            <a:ext cx="9144000" cy="48768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SVT Monitoring</a:t>
            </a:r>
            <a:r>
              <a:rPr lang="en-US" sz="2800" dirty="0" smtClean="0"/>
              <a:t>: </a:t>
            </a:r>
            <a:r>
              <a:rPr lang="en-US" sz="2800" dirty="0" smtClean="0"/>
              <a:t>Mean Local Track Angle</a:t>
            </a:r>
            <a:endParaRPr lang="en-US" sz="2800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2312579" y="914098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L1</a:t>
            </a:r>
            <a:endParaRPr lang="en-US" sz="28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2312952" y="3330755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L2</a:t>
            </a:r>
            <a:endParaRPr lang="en-US" sz="2800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5309017" y="941600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L3</a:t>
            </a:r>
            <a:endParaRPr lang="en-US" sz="2800" dirty="0"/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5297426" y="3323725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L4</a:t>
            </a:r>
            <a:endParaRPr lang="en-US" sz="2800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8362203" y="932701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L5</a:t>
            </a:r>
            <a:endParaRPr lang="en-US" sz="2800" dirty="0"/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8248170" y="3372037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66783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10-03 at 9.45.41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586"/>
            <a:ext cx="9144000" cy="486930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SVT Monitoring</a:t>
            </a:r>
            <a:r>
              <a:rPr lang="en-US" sz="2800" dirty="0" smtClean="0"/>
              <a:t>: </a:t>
            </a:r>
            <a:r>
              <a:rPr lang="en-US" sz="2800" dirty="0" smtClean="0"/>
              <a:t>Mean Hit Occupancy (per event)</a:t>
            </a:r>
            <a:endParaRPr lang="en-US" sz="2800" dirty="0"/>
          </a:p>
        </p:txBody>
      </p:sp>
      <p:sp>
        <p:nvSpPr>
          <p:cNvPr id="4" name="Title 2"/>
          <p:cNvSpPr txBox="1">
            <a:spLocks/>
          </p:cNvSpPr>
          <p:nvPr/>
        </p:nvSpPr>
        <p:spPr bwMode="auto">
          <a:xfrm>
            <a:off x="2312579" y="914098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L1</a:t>
            </a:r>
            <a:endParaRPr lang="en-US" sz="2800" dirty="0"/>
          </a:p>
        </p:txBody>
      </p:sp>
      <p:sp>
        <p:nvSpPr>
          <p:cNvPr id="5" name="Title 2"/>
          <p:cNvSpPr txBox="1">
            <a:spLocks/>
          </p:cNvSpPr>
          <p:nvPr/>
        </p:nvSpPr>
        <p:spPr bwMode="auto">
          <a:xfrm>
            <a:off x="2312952" y="3330755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L2</a:t>
            </a:r>
            <a:endParaRPr lang="en-US" sz="2800" dirty="0"/>
          </a:p>
        </p:txBody>
      </p:sp>
      <p:sp>
        <p:nvSpPr>
          <p:cNvPr id="6" name="Title 2"/>
          <p:cNvSpPr txBox="1">
            <a:spLocks/>
          </p:cNvSpPr>
          <p:nvPr/>
        </p:nvSpPr>
        <p:spPr bwMode="auto">
          <a:xfrm>
            <a:off x="5309017" y="941600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L3</a:t>
            </a:r>
            <a:endParaRPr lang="en-US" sz="2800" dirty="0"/>
          </a:p>
        </p:txBody>
      </p:sp>
      <p:sp>
        <p:nvSpPr>
          <p:cNvPr id="7" name="Title 2"/>
          <p:cNvSpPr txBox="1">
            <a:spLocks/>
          </p:cNvSpPr>
          <p:nvPr/>
        </p:nvSpPr>
        <p:spPr bwMode="auto">
          <a:xfrm>
            <a:off x="5297426" y="3323725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L4</a:t>
            </a:r>
            <a:endParaRPr lang="en-US" sz="2800" dirty="0"/>
          </a:p>
        </p:txBody>
      </p:sp>
      <p:sp>
        <p:nvSpPr>
          <p:cNvPr id="8" name="Title 2"/>
          <p:cNvSpPr txBox="1">
            <a:spLocks/>
          </p:cNvSpPr>
          <p:nvPr/>
        </p:nvSpPr>
        <p:spPr bwMode="auto">
          <a:xfrm>
            <a:off x="8362203" y="932701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L5</a:t>
            </a:r>
            <a:endParaRPr lang="en-US" sz="2800" dirty="0"/>
          </a:p>
        </p:txBody>
      </p:sp>
      <p:sp>
        <p:nvSpPr>
          <p:cNvPr id="9" name="Title 2"/>
          <p:cNvSpPr txBox="1">
            <a:spLocks/>
          </p:cNvSpPr>
          <p:nvPr/>
        </p:nvSpPr>
        <p:spPr bwMode="auto">
          <a:xfrm>
            <a:off x="8248170" y="3372037"/>
            <a:ext cx="644236" cy="3979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0090"/>
                </a:solidFill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  <a:ea typeface="ＭＳ Ｐゴシック" pitchFamily="-11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2800" dirty="0" smtClean="0"/>
              <a:t>L6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08352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1"/>
          </a:xfrm>
        </p:spPr>
        <p:txBody>
          <a:bodyPr/>
          <a:lstStyle/>
          <a:p>
            <a:r>
              <a:rPr lang="en-US" sz="2800" dirty="0" smtClean="0">
                <a:solidFill>
                  <a:srgbClr val="333399"/>
                </a:solidFill>
              </a:rPr>
              <a:t>Summary</a:t>
            </a:r>
            <a:endParaRPr lang="en-US" sz="2800" dirty="0">
              <a:solidFill>
                <a:srgbClr val="3333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17658" y="821974"/>
            <a:ext cx="9126342" cy="4801315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SVT and MVT online monitoring of detector performance developed as part of MON12 framework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Shifter and expert level monitoring defined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On-the-fly decoding and reconstruction validated on ET ring</a:t>
            </a:r>
            <a:endParaRPr lang="en-US" sz="1800" dirty="0">
              <a:solidFill>
                <a:srgbClr val="000090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Tracker monitoring</a:t>
            </a: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 has been tested on cosmic runs and in the KPP run</a:t>
            </a:r>
            <a:endParaRPr lang="en-US" sz="1800" dirty="0">
              <a:solidFill>
                <a:srgbClr val="000090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Slow Control Monitoring validated (system overview and expert level)</a:t>
            </a:r>
          </a:p>
          <a:p>
            <a:pPr marL="285750" indent="-285750">
              <a:buFont typeface="Arial"/>
              <a:buChar char="•"/>
            </a:pPr>
            <a:endParaRPr lang="en-US" sz="1800" dirty="0">
              <a:solidFill>
                <a:srgbClr val="000090"/>
              </a:solidFill>
              <a:latin typeface="+mn-lt"/>
            </a:endParaRPr>
          </a:p>
          <a:p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Path forward: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T</a:t>
            </a: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ime-line monitoring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  <a:latin typeface="+mn-lt"/>
              </a:rPr>
              <a:t>Quality tests, automation, and logging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Integrate the suite with other MON12 subsystems and test performance</a:t>
            </a:r>
            <a:endParaRPr lang="en-US" sz="1800" dirty="0">
              <a:solidFill>
                <a:srgbClr val="008000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Establish EPICS monitoring of the scalers and SEE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>
                <a:solidFill>
                  <a:srgbClr val="000090"/>
                </a:solidFill>
                <a:latin typeface="+mn-lt"/>
              </a:rPr>
              <a:t>Modify track visualization </a:t>
            </a: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interface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Integration with CLAS Data Quality Monitoring Framework</a:t>
            </a: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Web Interface for shifter summary plots</a:t>
            </a:r>
            <a:endParaRPr lang="en-US" sz="1800" dirty="0">
              <a:solidFill>
                <a:srgbClr val="008000"/>
              </a:solidFill>
              <a:latin typeface="+mn-lt"/>
            </a:endParaRPr>
          </a:p>
          <a:p>
            <a:pPr marL="285750" indent="-285750">
              <a:buFont typeface="Arial"/>
              <a:buChar char="•"/>
            </a:pPr>
            <a:r>
              <a:rPr lang="en-US" sz="1800" dirty="0" smtClean="0">
                <a:solidFill>
                  <a:srgbClr val="000090"/>
                </a:solidFill>
                <a:latin typeface="+mn-lt"/>
              </a:rPr>
              <a:t>Complete documentation on the monitoring suites</a:t>
            </a:r>
          </a:p>
          <a:p>
            <a:endParaRPr lang="en-US" sz="1800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2921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vt_r2.png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50" y="891363"/>
            <a:ext cx="1538089" cy="3300897"/>
          </a:xfrm>
          <a:prstGeom prst="rect">
            <a:avLst/>
          </a:prstGeom>
        </p:spPr>
      </p:pic>
      <p:sp>
        <p:nvSpPr>
          <p:cNvPr id="6" name="Title 4"/>
          <p:cNvSpPr txBox="1">
            <a:spLocks/>
          </p:cNvSpPr>
          <p:nvPr/>
        </p:nvSpPr>
        <p:spPr>
          <a:xfrm>
            <a:off x="152400" y="220130"/>
            <a:ext cx="91440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 smtClean="0">
                <a:solidFill>
                  <a:srgbClr val="000090"/>
                </a:solidFill>
                <a:ea typeface="ＭＳ Ｐゴシック" pitchFamily="-112" charset="-128"/>
                <a:cs typeface="ＭＳ Ｐゴシック" pitchFamily="-112" charset="-128"/>
              </a:rPr>
              <a:t>Silicon </a:t>
            </a:r>
            <a:r>
              <a:rPr lang="en-US" dirty="0" smtClean="0">
                <a:solidFill>
                  <a:srgbClr val="000090"/>
                </a:solidFill>
                <a:ea typeface="ＭＳ Ｐゴシック" pitchFamily="-112" charset="-128"/>
                <a:cs typeface="ＭＳ Ｐゴシック" pitchFamily="-112" charset="-128"/>
              </a:rPr>
              <a:t>Vertex Tracker</a:t>
            </a:r>
            <a:endParaRPr lang="en-US" dirty="0">
              <a:solidFill>
                <a:srgbClr val="000090"/>
              </a:solidFill>
            </a:endParaRPr>
          </a:p>
        </p:txBody>
      </p:sp>
      <p:pic>
        <p:nvPicPr>
          <p:cNvPr id="13" name="Picture 12" descr="IMG_4502.JPG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2340" r="36245" b="45940"/>
          <a:stretch/>
        </p:blipFill>
        <p:spPr>
          <a:xfrm>
            <a:off x="0" y="4652821"/>
            <a:ext cx="4422087" cy="1524439"/>
          </a:xfrm>
          <a:prstGeom prst="rect">
            <a:avLst/>
          </a:prstGeom>
        </p:spPr>
      </p:pic>
      <p:pic>
        <p:nvPicPr>
          <p:cNvPr id="18" name="Picture 17" descr="IMG_1197.JPG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216" t="35013" r="19021" b="51486"/>
          <a:stretch/>
        </p:blipFill>
        <p:spPr>
          <a:xfrm flipH="1">
            <a:off x="4580489" y="4656861"/>
            <a:ext cx="4514255" cy="155828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089231" y="5330202"/>
            <a:ext cx="81164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CCFFCC">
                      <a:alpha val="43000"/>
                    </a:srgbClr>
                  </a:outerShdw>
                </a:effectLst>
                <a:latin typeface="+mn-lt"/>
              </a:rPr>
              <a:t>hybrid</a:t>
            </a:r>
            <a:endParaRPr lang="en-US" sz="1600" dirty="0">
              <a:solidFill>
                <a:srgbClr val="0000FF"/>
              </a:solidFill>
              <a:effectLst>
                <a:outerShdw blurRad="50800" dist="38100" dir="2700000" algn="tl" rotWithShape="0">
                  <a:srgbClr val="CCFFCC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92427" y="5597118"/>
            <a:ext cx="8575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CCFFCC">
                      <a:alpha val="43000"/>
                    </a:srgbClr>
                  </a:outerShdw>
                </a:effectLst>
                <a:latin typeface="+mn-lt"/>
              </a:rPr>
              <a:t>sensor</a:t>
            </a:r>
            <a:endParaRPr lang="en-US" sz="1600" dirty="0">
              <a:solidFill>
                <a:srgbClr val="FFFF00"/>
              </a:solidFill>
              <a:effectLst>
                <a:outerShdw blurRad="50800" dist="38100" dir="2700000" algn="tl" rotWithShape="0">
                  <a:srgbClr val="CCFFCC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498277" y="4240839"/>
            <a:ext cx="17876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CCFFCC">
                      <a:alpha val="43000"/>
                    </a:srgbClr>
                  </a:outerShdw>
                </a:effectLst>
                <a:latin typeface="+mn-lt"/>
              </a:rPr>
              <a:t>Barrel assembly</a:t>
            </a:r>
            <a:endParaRPr lang="en-US" sz="1600" dirty="0">
              <a:solidFill>
                <a:srgbClr val="0000FF"/>
              </a:solidFill>
              <a:effectLst>
                <a:outerShdw blurRad="50800" dist="38100" dir="2700000" algn="tl" rotWithShape="0">
                  <a:srgbClr val="CCFFCC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429641" y="6180114"/>
            <a:ext cx="227097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effectLst>
                  <a:outerShdw blurRad="50800" dist="38100" dir="2700000" algn="tl" rotWithShape="0">
                    <a:srgbClr val="CCFFCC">
                      <a:alpha val="43000"/>
                    </a:srgbClr>
                  </a:outerShdw>
                </a:effectLst>
                <a:latin typeface="+mn-lt"/>
              </a:rPr>
              <a:t>SVT module close-up</a:t>
            </a:r>
            <a:endParaRPr lang="en-US" sz="1600" dirty="0">
              <a:solidFill>
                <a:srgbClr val="0000FF"/>
              </a:solidFill>
              <a:effectLst>
                <a:outerShdw blurRad="50800" dist="38100" dir="2700000" algn="tl" rotWithShape="0">
                  <a:srgbClr val="CCFFCC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39432" y="865521"/>
            <a:ext cx="5572457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  <a:latin typeface="+mn-lt"/>
                <a:ea typeface="ＭＳ Ｐゴシック" charset="-128"/>
              </a:rPr>
              <a:t> </a:t>
            </a:r>
            <a:r>
              <a:rPr lang="en-US" sz="1600" dirty="0" smtClean="0">
                <a:solidFill>
                  <a:srgbClr val="333399"/>
                </a:solidFill>
                <a:latin typeface="+mn-lt"/>
              </a:rPr>
              <a:t>Three</a:t>
            </a:r>
            <a:r>
              <a:rPr lang="en-US" sz="1600" dirty="0" smtClean="0">
                <a:solidFill>
                  <a:srgbClr val="333399"/>
                </a:solidFill>
                <a:latin typeface="+mn-lt"/>
                <a:ea typeface="ＭＳ Ｐゴシック" charset="-128"/>
              </a:rPr>
              <a:t> </a:t>
            </a:r>
            <a:r>
              <a:rPr lang="en-US" sz="1600" dirty="0">
                <a:solidFill>
                  <a:srgbClr val="333399"/>
                </a:solidFill>
                <a:latin typeface="+mn-lt"/>
                <a:ea typeface="ＭＳ Ｐゴシック" charset="-128"/>
              </a:rPr>
              <a:t>regions (radii </a:t>
            </a:r>
            <a:r>
              <a:rPr lang="en-US" sz="1600" dirty="0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65, 93, </a:t>
            </a:r>
            <a:r>
              <a:rPr lang="en-US" sz="1600" dirty="0" smtClean="0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120 </a:t>
            </a:r>
            <a:r>
              <a:rPr lang="en-US" sz="1600" dirty="0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mm)</a:t>
            </a:r>
            <a:endParaRPr lang="en-US" sz="1600" dirty="0">
              <a:solidFill>
                <a:srgbClr val="333399"/>
              </a:solidFill>
              <a:latin typeface="+mn-lt"/>
              <a:ea typeface="ＭＳ Ｐゴシック" charset="-128"/>
            </a:endParaRPr>
          </a:p>
          <a:p>
            <a:pPr>
              <a:buFont typeface="Arial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 1</a:t>
            </a:r>
            <a:r>
              <a:rPr lang="en-US" sz="1600" dirty="0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% of radiation length per region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  <a:latin typeface="+mn-lt"/>
                <a:ea typeface="ＭＳ Ｐゴシック" charset="-128"/>
              </a:rPr>
              <a:t> </a:t>
            </a:r>
            <a:r>
              <a:rPr lang="en-US" sz="1600" dirty="0" smtClean="0">
                <a:solidFill>
                  <a:srgbClr val="333399"/>
                </a:solidFill>
                <a:latin typeface="+mn-lt"/>
              </a:rPr>
              <a:t>42</a:t>
            </a:r>
            <a:r>
              <a:rPr lang="en-US" sz="1600" dirty="0" smtClean="0">
                <a:solidFill>
                  <a:srgbClr val="333399"/>
                </a:solidFill>
                <a:latin typeface="+mn-lt"/>
                <a:ea typeface="ＭＳ Ｐゴシック" charset="-128"/>
              </a:rPr>
              <a:t> </a:t>
            </a:r>
            <a:r>
              <a:rPr lang="en-US" sz="1600" dirty="0" smtClean="0">
                <a:solidFill>
                  <a:srgbClr val="333399"/>
                </a:solidFill>
                <a:latin typeface="+mn-lt"/>
                <a:ea typeface="ＭＳ Ｐゴシック" charset="-128"/>
              </a:rPr>
              <a:t>sectors/modules </a:t>
            </a:r>
            <a:r>
              <a:rPr lang="en-US" sz="1600" dirty="0">
                <a:solidFill>
                  <a:srgbClr val="333399"/>
                </a:solidFill>
                <a:latin typeface="+mn-lt"/>
                <a:ea typeface="ＭＳ Ｐゴシック" charset="-128"/>
              </a:rPr>
              <a:t>(10, 14, </a:t>
            </a:r>
            <a:r>
              <a:rPr lang="en-US" sz="1600" dirty="0" smtClean="0">
                <a:solidFill>
                  <a:srgbClr val="333399"/>
                </a:solidFill>
                <a:latin typeface="+mn-lt"/>
                <a:ea typeface="ＭＳ Ｐゴシック" charset="-128"/>
              </a:rPr>
              <a:t>18)</a:t>
            </a:r>
            <a:r>
              <a:rPr lang="en-US" sz="1600" dirty="0" smtClean="0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 21504 channels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 smtClean="0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 168 front end chips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 Cantilevered cylinders with support rings</a:t>
            </a:r>
          </a:p>
          <a:p>
            <a:pPr>
              <a:buFont typeface="Arial"/>
              <a:buChar char="•"/>
              <a:defRPr/>
            </a:pPr>
            <a:r>
              <a:rPr lang="en-US" sz="1600" dirty="0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 Double sided modules with 3 daisy chained sensors</a:t>
            </a:r>
          </a:p>
          <a:p>
            <a:pPr>
              <a:buFont typeface="Arial"/>
              <a:buChar char="•"/>
              <a:defRPr/>
            </a:pPr>
            <a:r>
              <a:rPr lang="en-US" sz="1600" dirty="0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 Single sided sensors with graded pitch</a:t>
            </a:r>
          </a:p>
          <a:p>
            <a:pPr>
              <a:buFont typeface="Arial"/>
              <a:buChar char="•"/>
              <a:defRPr/>
            </a:pPr>
            <a:r>
              <a:rPr lang="en-US" sz="1600" dirty="0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 </a:t>
            </a:r>
            <a:r>
              <a:rPr lang="en-US" sz="1600" dirty="0" err="1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Rigi</a:t>
            </a:r>
            <a:r>
              <a:rPr lang="en-US" sz="1600" dirty="0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-flex hybrid with extended L1 </a:t>
            </a:r>
            <a:r>
              <a:rPr lang="en-US" sz="1600" dirty="0" smtClean="0">
                <a:solidFill>
                  <a:srgbClr val="333399"/>
                </a:solidFill>
                <a:latin typeface="+mn-lt"/>
                <a:ea typeface="ＭＳ Ｐゴシック" pitchFamily="-112" charset="-128"/>
              </a:rPr>
              <a:t>disconnect</a:t>
            </a:r>
            <a:endParaRPr lang="en-US" sz="1600" dirty="0">
              <a:solidFill>
                <a:srgbClr val="333399"/>
              </a:solidFill>
              <a:latin typeface="+mn-lt"/>
              <a:ea typeface="ＭＳ Ｐゴシック" pitchFamily="-112" charset="-128"/>
            </a:endParaRPr>
          </a:p>
        </p:txBody>
      </p:sp>
      <p:pic>
        <p:nvPicPr>
          <p:cNvPr id="26" name="Picture 25" descr="Screen Shot 2016-03-16 at 10.50.36 PM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70" y="3371532"/>
            <a:ext cx="5058027" cy="1065043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238115" y="3109696"/>
            <a:ext cx="498215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+mn-lt"/>
                <a:cs typeface="Arial" pitchFamily="34" charset="0"/>
                <a:sym typeface="Symbol" pitchFamily="18" charset="2"/>
              </a:rPr>
              <a:t>156</a:t>
            </a:r>
            <a:r>
              <a:rPr lang="en-US" sz="1600" dirty="0" smtClean="0">
                <a:solidFill>
                  <a:srgbClr val="00009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600" dirty="0">
                <a:solidFill>
                  <a:srgbClr val="00009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en-US" sz="1600" dirty="0" smtClean="0">
                <a:solidFill>
                  <a:srgbClr val="000090"/>
                </a:solidFill>
                <a:latin typeface="+mn-lt"/>
                <a:cs typeface="Arial" pitchFamily="34" charset="0"/>
                <a:sym typeface="Symbol" pitchFamily="18" charset="2"/>
              </a:rPr>
              <a:t>m                   </a:t>
            </a:r>
            <a:r>
              <a:rPr lang="en-US" sz="1600" dirty="0" smtClean="0">
                <a:solidFill>
                  <a:srgbClr val="000090"/>
                </a:solidFill>
                <a:latin typeface="+mn-lt"/>
                <a:cs typeface="Arial" pitchFamily="34" charset="0"/>
                <a:sym typeface="Symbol" pitchFamily="18" charset="2"/>
              </a:rPr>
              <a:t>graded </a:t>
            </a:r>
            <a:r>
              <a:rPr lang="en-US" sz="1600" dirty="0" smtClean="0">
                <a:solidFill>
                  <a:srgbClr val="000090"/>
                </a:solidFill>
                <a:latin typeface="+mn-lt"/>
                <a:cs typeface="Arial" pitchFamily="34" charset="0"/>
                <a:sym typeface="Symbol" pitchFamily="18" charset="2"/>
              </a:rPr>
              <a:t>pitch              </a:t>
            </a:r>
            <a:r>
              <a:rPr lang="en-US" sz="1600" dirty="0" smtClean="0">
                <a:solidFill>
                  <a:srgbClr val="000090"/>
                </a:solidFill>
                <a:latin typeface="+mn-lt"/>
                <a:cs typeface="Arial" pitchFamily="34" charset="0"/>
                <a:sym typeface="Symbol" pitchFamily="18" charset="2"/>
              </a:rPr>
              <a:t>    </a:t>
            </a:r>
            <a:r>
              <a:rPr lang="en-US" sz="1600" dirty="0" smtClean="0">
                <a:solidFill>
                  <a:srgbClr val="000090"/>
                </a:solidFill>
                <a:latin typeface="+mn-lt"/>
                <a:cs typeface="Arial" pitchFamily="34" charset="0"/>
                <a:sym typeface="Symbol" pitchFamily="18" charset="2"/>
              </a:rPr>
              <a:t>202 </a:t>
            </a:r>
            <a:r>
              <a:rPr lang="en-US" sz="1600" dirty="0">
                <a:solidFill>
                  <a:srgbClr val="00009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en-US" sz="1600" dirty="0" smtClean="0">
                <a:solidFill>
                  <a:srgbClr val="000090"/>
                </a:solidFill>
                <a:latin typeface="+mn-lt"/>
                <a:cs typeface="Arial" pitchFamily="34" charset="0"/>
                <a:sym typeface="Symbol" pitchFamily="18" charset="2"/>
              </a:rPr>
              <a:t>m</a:t>
            </a:r>
            <a:endParaRPr lang="en-US" sz="1600" dirty="0">
              <a:solidFill>
                <a:srgbClr val="000090"/>
              </a:solidFill>
              <a:latin typeface="+mn-lt"/>
              <a:cs typeface="Arial" pitchFamily="34" charset="0"/>
              <a:sym typeface="Symbol" pitchFamily="18" charset="2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60170" y="4293374"/>
            <a:ext cx="475011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+mn-lt"/>
                <a:cs typeface="Arial" pitchFamily="34" charset="0"/>
                <a:sym typeface="Symbol" pitchFamily="18" charset="2"/>
              </a:rPr>
              <a:t>3°                            stereo angle             </a:t>
            </a:r>
            <a:r>
              <a:rPr lang="en-US" sz="1600" dirty="0" smtClean="0">
                <a:solidFill>
                  <a:srgbClr val="000090"/>
                </a:solidFill>
                <a:latin typeface="+mn-lt"/>
                <a:cs typeface="Arial" pitchFamily="34" charset="0"/>
                <a:sym typeface="Symbol" pitchFamily="18" charset="2"/>
              </a:rPr>
              <a:t>           2</a:t>
            </a:r>
            <a:r>
              <a:rPr lang="en-US" sz="1600" dirty="0">
                <a:solidFill>
                  <a:srgbClr val="000090"/>
                </a:solidFill>
                <a:cs typeface="Arial" pitchFamily="34" charset="0"/>
                <a:sym typeface="Symbol" pitchFamily="18" charset="2"/>
              </a:rPr>
              <a:t>°</a:t>
            </a:r>
            <a:endParaRPr lang="en-US" sz="1600" dirty="0">
              <a:solidFill>
                <a:srgbClr val="000090"/>
              </a:solidFill>
              <a:latin typeface="+mn-lt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72445483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CVT </a:t>
            </a:r>
            <a:r>
              <a:rPr lang="en-US" sz="2800" dirty="0" smtClean="0"/>
              <a:t>Integration (May 2017)</a:t>
            </a:r>
            <a:endParaRPr lang="en-US" sz="2800" dirty="0"/>
          </a:p>
        </p:txBody>
      </p:sp>
      <p:pic>
        <p:nvPicPr>
          <p:cNvPr id="2" name="Picture 1" descr="IMG_649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891" y="3398250"/>
            <a:ext cx="4503110" cy="3002073"/>
          </a:xfrm>
          <a:prstGeom prst="rect">
            <a:avLst/>
          </a:prstGeom>
        </p:spPr>
      </p:pic>
      <p:pic>
        <p:nvPicPr>
          <p:cNvPr id="6" name="Picture 5" descr="IMG_6444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97"/>
          <a:stretch/>
        </p:blipFill>
        <p:spPr>
          <a:xfrm>
            <a:off x="4519087" y="846699"/>
            <a:ext cx="4624913" cy="2685630"/>
          </a:xfrm>
          <a:prstGeom prst="rect">
            <a:avLst/>
          </a:prstGeom>
        </p:spPr>
      </p:pic>
      <p:pic>
        <p:nvPicPr>
          <p:cNvPr id="7" name="Picture 6" descr="IMG_6433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77"/>
          <a:stretch/>
        </p:blipFill>
        <p:spPr>
          <a:xfrm>
            <a:off x="0" y="845760"/>
            <a:ext cx="4644935" cy="2666909"/>
          </a:xfrm>
          <a:prstGeom prst="rect">
            <a:avLst/>
          </a:prstGeom>
        </p:spPr>
      </p:pic>
      <p:pic>
        <p:nvPicPr>
          <p:cNvPr id="8" name="Picture 7" descr="IMG_6485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8"/>
          <a:stretch/>
        </p:blipFill>
        <p:spPr>
          <a:xfrm>
            <a:off x="0" y="3512669"/>
            <a:ext cx="4633494" cy="289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40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1"/>
          </a:xfrm>
        </p:spPr>
        <p:txBody>
          <a:bodyPr/>
          <a:lstStyle/>
          <a:p>
            <a:r>
              <a:rPr lang="en-US" sz="2800" dirty="0" smtClean="0">
                <a:solidFill>
                  <a:srgbClr val="333399"/>
                </a:solidFill>
              </a:rPr>
              <a:t>SVT and MVT Online Monitoring Overview</a:t>
            </a:r>
            <a:endParaRPr lang="en-US" sz="2800" dirty="0">
              <a:solidFill>
                <a:srgbClr val="333399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 flipH="1">
            <a:off x="17658" y="821974"/>
            <a:ext cx="9126342" cy="5755423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  <a:latin typeface="+mn-lt"/>
              </a:rPr>
              <a:t>M</a:t>
            </a: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onitoring suites within MON12 framework (</a:t>
            </a:r>
            <a:r>
              <a:rPr lang="en-US" sz="1600" dirty="0" err="1" smtClean="0">
                <a:solidFill>
                  <a:srgbClr val="000090"/>
                </a:solidFill>
                <a:latin typeface="+mn-lt"/>
              </a:rPr>
              <a:t>COATJava</a:t>
            </a: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 application)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Shifter Monitoring: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Top level summary plots to monitor system performance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Hit occupancy (raw data), FPGA scalers (from </a:t>
            </a:r>
            <a:r>
              <a:rPr lang="en-US" sz="1600" dirty="0" err="1" smtClean="0">
                <a:solidFill>
                  <a:srgbClr val="000090"/>
                </a:solidFill>
                <a:latin typeface="+mn-lt"/>
              </a:rPr>
              <a:t>DiagGUIServer</a:t>
            </a: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), MVT pulse timing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>
                <a:solidFill>
                  <a:srgbClr val="000090"/>
                </a:solidFill>
                <a:latin typeface="+mn-lt"/>
              </a:rPr>
              <a:t>On-the-fly decoding and reconstruction </a:t>
            </a: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of </a:t>
            </a:r>
            <a:r>
              <a:rPr lang="en-US" sz="1600" dirty="0">
                <a:solidFill>
                  <a:srgbClr val="000090"/>
                </a:solidFill>
                <a:latin typeface="+mn-lt"/>
              </a:rPr>
              <a:t>ET </a:t>
            </a: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ring data, using CED monitoring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Local reconstruction and tracking summaries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Online track data visualization (XY, XZ, component views)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Expert Level Monitoring: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Hierarchical structuring of the event data (detector, region, layer, module, chip, channel) to check functionality of all system components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Detector view and selection of component to monitor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Color-coded plots (on/off track, hits, clusters, crosses)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Local reconstruction (hits, clusters, crosses, rates, multiplicities)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Track reconstruction (kinematic distributions, rates, multiplicities, trajectory, efficiencies, on-track vs. off-track distributions)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Component summaries (average values of monitoring variables)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Detector stability (time-line plots of occupancies and multiplicities)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Saving histograms as </a:t>
            </a:r>
            <a:r>
              <a:rPr lang="en-US" sz="1600" dirty="0" err="1" smtClean="0">
                <a:solidFill>
                  <a:srgbClr val="000090"/>
                </a:solidFill>
                <a:latin typeface="+mn-lt"/>
              </a:rPr>
              <a:t>hipo</a:t>
            </a: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 file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Slow Controls Monitoring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System Overview, interlock status, shifter level control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Expert Level with authentication, multiple screens, hierarchical views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Single Event Effects (SEE) Monitoring</a:t>
            </a:r>
          </a:p>
          <a:p>
            <a:pPr marL="742950" lvl="1" indent="-285750">
              <a:buFont typeface="Arial"/>
              <a:buChar char="•"/>
            </a:pP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Monitor beam induced effects on tracker DAQ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481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Slow Control Monitoring</a:t>
            </a:r>
            <a:endParaRPr lang="en-US" sz="2800" dirty="0"/>
          </a:p>
        </p:txBody>
      </p:sp>
      <p:pic>
        <p:nvPicPr>
          <p:cNvPr id="4" name="Picture 3" descr="slowcontrolmon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65" y="869586"/>
            <a:ext cx="7980737" cy="532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629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3399"/>
                </a:solidFill>
              </a:rPr>
              <a:t>Online monitoring: track reconstruction</a:t>
            </a:r>
            <a:endParaRPr lang="en-US" dirty="0">
              <a:solidFill>
                <a:srgbClr val="333399"/>
              </a:solidFill>
            </a:endParaRPr>
          </a:p>
        </p:txBody>
      </p:sp>
      <p:pic>
        <p:nvPicPr>
          <p:cNvPr id="6" name="Picture 5" descr="svtmvt_monitor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62" y="894683"/>
            <a:ext cx="6715706" cy="3343897"/>
          </a:xfrm>
          <a:prstGeom prst="rect">
            <a:avLst/>
          </a:prstGeom>
        </p:spPr>
      </p:pic>
      <p:pic>
        <p:nvPicPr>
          <p:cNvPr id="4" name="Picture 3" descr="Screen Shot 2016-06-10 at 8.13.19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397" b="24721"/>
          <a:stretch/>
        </p:blipFill>
        <p:spPr>
          <a:xfrm>
            <a:off x="972462" y="4234202"/>
            <a:ext cx="3332409" cy="2104622"/>
          </a:xfrm>
          <a:prstGeom prst="rect">
            <a:avLst/>
          </a:prstGeom>
        </p:spPr>
      </p:pic>
      <p:pic>
        <p:nvPicPr>
          <p:cNvPr id="5" name="Picture 4" descr="Screen Shot 2016-06-10 at 8.13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5109" y="4228543"/>
            <a:ext cx="2093138" cy="21532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71726" y="5826623"/>
            <a:ext cx="81574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rgbClr val="FFFF00"/>
                </a:solidFill>
              </a:rPr>
              <a:t>SVT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73672" y="5822864"/>
            <a:ext cx="81574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solidFill>
                  <a:srgbClr val="FFFF00"/>
                </a:solidFill>
              </a:rPr>
              <a:t>M</a:t>
            </a:r>
            <a:r>
              <a:rPr lang="en-US" sz="1800" dirty="0" smtClean="0">
                <a:solidFill>
                  <a:srgbClr val="FFFF00"/>
                </a:solidFill>
              </a:rPr>
              <a:t>VT</a:t>
            </a:r>
          </a:p>
        </p:txBody>
      </p:sp>
    </p:spTree>
    <p:extLst>
      <p:ext uri="{BB962C8B-B14F-4D97-AF65-F5344CB8AC3E}">
        <p14:creationId xmlns:p14="http://schemas.microsoft.com/office/powerpoint/2010/main" val="26469421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MVT Online Shifter Monitoring: Hit Occupancy</a:t>
            </a:r>
            <a:endParaRPr lang="en-US" sz="2800" dirty="0"/>
          </a:p>
        </p:txBody>
      </p:sp>
      <p:pic>
        <p:nvPicPr>
          <p:cNvPr id="2" name="Picture 1" descr="Monitoring_Hitmap_DataCosmic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976" y="866018"/>
            <a:ext cx="5518150" cy="2762627"/>
          </a:xfrm>
          <a:prstGeom prst="rect">
            <a:avLst/>
          </a:prstGeom>
        </p:spPr>
      </p:pic>
      <p:pic>
        <p:nvPicPr>
          <p:cNvPr id="4" name="Picture 3" descr="Monitoring_Hitmap_Simulati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54" y="3776879"/>
            <a:ext cx="5560193" cy="2704529"/>
          </a:xfrm>
          <a:prstGeom prst="rect">
            <a:avLst/>
          </a:prstGeom>
        </p:spPr>
      </p:pic>
      <p:sp>
        <p:nvSpPr>
          <p:cNvPr id="5" name="Espace réservé du contenu 2"/>
          <p:cNvSpPr txBox="1">
            <a:spLocks/>
          </p:cNvSpPr>
          <p:nvPr/>
        </p:nvSpPr>
        <p:spPr>
          <a:xfrm>
            <a:off x="6017232" y="1814183"/>
            <a:ext cx="2528990" cy="50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Cosmic Run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6" name="Espace réservé du contenu 2"/>
          <p:cNvSpPr txBox="1">
            <a:spLocks/>
          </p:cNvSpPr>
          <p:nvPr/>
        </p:nvSpPr>
        <p:spPr>
          <a:xfrm>
            <a:off x="6078106" y="4609666"/>
            <a:ext cx="2528990" cy="50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Monte Carlo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7" name="Espace réservé du contenu 2"/>
          <p:cNvSpPr txBox="1">
            <a:spLocks/>
          </p:cNvSpPr>
          <p:nvPr/>
        </p:nvSpPr>
        <p:spPr>
          <a:xfrm>
            <a:off x="5895055" y="3179428"/>
            <a:ext cx="2528990" cy="50852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Tiles ordered by layer and then by sector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8" name="Espace réservé du contenu 2"/>
          <p:cNvSpPr txBox="1">
            <a:spLocks/>
          </p:cNvSpPr>
          <p:nvPr/>
        </p:nvSpPr>
        <p:spPr>
          <a:xfrm>
            <a:off x="4560160" y="2908475"/>
            <a:ext cx="427996" cy="50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Z</a:t>
            </a:r>
            <a:endParaRPr lang="en-US" sz="2400" dirty="0">
              <a:solidFill>
                <a:srgbClr val="000090"/>
              </a:solidFill>
            </a:endParaRPr>
          </a:p>
        </p:txBody>
      </p:sp>
      <p:sp>
        <p:nvSpPr>
          <p:cNvPr id="9" name="Espace réservé du contenu 2"/>
          <p:cNvSpPr txBox="1">
            <a:spLocks/>
          </p:cNvSpPr>
          <p:nvPr/>
        </p:nvSpPr>
        <p:spPr>
          <a:xfrm>
            <a:off x="3419758" y="2568873"/>
            <a:ext cx="427996" cy="5085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 smtClean="0">
                <a:solidFill>
                  <a:srgbClr val="000090"/>
                </a:solidFill>
              </a:rPr>
              <a:t>C</a:t>
            </a:r>
            <a:endParaRPr lang="en-US" sz="24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642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Powerpoint Template Lehman Review June 07">
  <a:themeElements>
    <a:clrScheme name="Powerpoint Template Lehman Review June 07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owerpoint Template Lehman Review June 07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spcAft>
            <a:spcPts val="600"/>
          </a:spcAft>
          <a:defRPr sz="1800" b="0" dirty="0" smtClean="0">
            <a:latin typeface="+mn-lt"/>
          </a:defRPr>
        </a:defPPr>
      </a:lstStyle>
    </a:txDef>
  </a:objectDefaults>
  <a:extraClrSchemeLst>
    <a:extraClrScheme>
      <a:clrScheme name="Powerpoint Template Lehman Review June 07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owerpoint Template Lehman Review June 07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owerpoint Template Lehman Review June 07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  <a:txDef>
      <a:spPr>
        <a:noFill/>
      </a:spPr>
      <a:bodyPr wrap="square" rtlCol="0">
        <a:noAutofit/>
      </a:bodyPr>
      <a:lstStyle>
        <a:defPPr algn="l">
          <a:defRPr sz="2400" dirty="0" smtClean="0">
            <a:latin typeface="Arial" pitchFamily="34" charset="0"/>
            <a:cs typeface="Arial" pitchFamily="34" charset="0"/>
          </a:defRPr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 Lehman Review June 07</Template>
  <TotalTime>77912</TotalTime>
  <Pages>1</Pages>
  <Words>976</Words>
  <Application>Microsoft Macintosh PowerPoint</Application>
  <PresentationFormat>Letter Paper (8.5x11 in)</PresentationFormat>
  <Paragraphs>220</Paragraphs>
  <Slides>32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35" baseType="lpstr">
      <vt:lpstr>Powerpoint Template Lehman Review June 07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CVT Integration (May 2017)</vt:lpstr>
      <vt:lpstr>SVT and MVT Online Monitoring Overview</vt:lpstr>
      <vt:lpstr>Slow Control Monitoring</vt:lpstr>
      <vt:lpstr>Online monitoring: track reconstruction</vt:lpstr>
      <vt:lpstr>MVT Online Shifter Monitoring: Hit Occupancy</vt:lpstr>
      <vt:lpstr>MVT Online Shifter Monitoring: Pulse Properties</vt:lpstr>
      <vt:lpstr>MVT Online Monitoring: Cluster Properties</vt:lpstr>
      <vt:lpstr>MVT: Expert Monitoring</vt:lpstr>
      <vt:lpstr>VSCM Scalers: noise hit occupancy map</vt:lpstr>
      <vt:lpstr>Singe Event Monitoring (SEM) </vt:lpstr>
      <vt:lpstr>SVT Hit Occupancy Monitoring</vt:lpstr>
      <vt:lpstr>SVT Hit Occupancy Monitoring (Cosmic Run)</vt:lpstr>
      <vt:lpstr>SVT Monitoring during KPP run</vt:lpstr>
      <vt:lpstr>SVT Monitoring: Detector Level Histograms</vt:lpstr>
      <vt:lpstr>SVT Monitoring: Region Summaries</vt:lpstr>
      <vt:lpstr>SVT Monitoring: Sensor Level Histograms</vt:lpstr>
      <vt:lpstr>SVT Monitoring: Sensor Level Histograms</vt:lpstr>
      <vt:lpstr>SVT Monitoring: Reconstructed On-Track Crosses</vt:lpstr>
      <vt:lpstr>SVT Monitoring: Tracking (Cosmic Run)</vt:lpstr>
      <vt:lpstr>PowerPoint Presentation</vt:lpstr>
      <vt:lpstr>CLAS Online Display</vt:lpstr>
      <vt:lpstr>SVT Monitoring: Mean Residuals, mm</vt:lpstr>
      <vt:lpstr>SVT Monitoring: RMS Residuals, mm</vt:lpstr>
      <vt:lpstr>SVT Monitoring: Mean Cluster Charge</vt:lpstr>
      <vt:lpstr>SVT Monitoring: Mean Cluster Size</vt:lpstr>
      <vt:lpstr>SVT Monitoring: Mean Local Track Angle</vt:lpstr>
      <vt:lpstr>SVT Monitoring: Mean Hit Occupancy (per event)</vt:lpstr>
      <vt:lpstr>Summary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Christine Hummel</dc:creator>
  <cp:keywords>Presentation Generic</cp:keywords>
  <dc:description/>
  <cp:lastModifiedBy>Yuri Gotra</cp:lastModifiedBy>
  <cp:revision>1724</cp:revision>
  <cp:lastPrinted>2016-11-30T20:17:56Z</cp:lastPrinted>
  <dcterms:created xsi:type="dcterms:W3CDTF">2016-11-12T15:48:50Z</dcterms:created>
  <dcterms:modified xsi:type="dcterms:W3CDTF">2017-10-03T16:16:25Z</dcterms:modified>
</cp:coreProperties>
</file>