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8" r:id="rId2"/>
    <p:sldId id="278" r:id="rId3"/>
    <p:sldId id="273" r:id="rId4"/>
    <p:sldId id="274" r:id="rId5"/>
    <p:sldId id="275" r:id="rId6"/>
    <p:sldId id="276" r:id="rId7"/>
    <p:sldId id="272" r:id="rId8"/>
    <p:sldId id="265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 D. Mestayer" initials="MDM" lastIdx="0" clrIdx="0">
    <p:extLst>
      <p:ext uri="{19B8F6BF-5375-455C-9EA6-DF929625EA0E}">
        <p15:presenceInfo xmlns:p15="http://schemas.microsoft.com/office/powerpoint/2012/main" userId="Mac D. Mestay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BBDDC"/>
    <a:srgbClr val="9999FF"/>
    <a:srgbClr val="A2D29E"/>
    <a:srgbClr val="CC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56" autoAdjust="0"/>
    <p:restoredTop sz="94660"/>
  </p:normalViewPr>
  <p:slideViewPr>
    <p:cSldViewPr>
      <p:cViewPr varScale="1">
        <p:scale>
          <a:sx n="63" d="100"/>
          <a:sy n="63" d="100"/>
        </p:scale>
        <p:origin x="4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ABF5E-498F-4E5F-879C-29A6FA4C258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24EF7-FF01-4365-BE5F-EEE36C941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5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21022-AF96-4654-B3D1-266B1A0EDDEB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Monitoring                                          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DB67-730D-4209-8087-B3CC914E2558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Monitoring                                          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4E81-0669-48F4-B068-932E49A98ADC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Monitoring                                          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3D7E-CA9F-4534-BE55-9DDAD73F7965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Monitoring                                          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4157C-B154-4C17-B310-0D5387C4794D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Monitoring                                          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0598-860B-4BAA-A8EF-225F1CE0B69E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Monitoring                                                              Mac Mestayer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1697-09F7-4D87-8CB9-B2035774BBE4}" type="datetime1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Monitoring                                                              Mac Mestayer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50AD-DEA6-49F7-A121-AFB02D8A033A}" type="datetime1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Monitoring                                                              Mac Mestayer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8ECF4-BB4D-4629-952B-AFDF9F16D598}" type="datetime1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Monitoring                                                              Mac Mestayer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6488-30DF-423C-B3E3-B0EEE1A94665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Monitoring                                                              Mac Mestayer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FDFE1-8893-446B-BE53-79E41312370E}" type="datetime1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Monitoring                                                              Mac Mestayer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8D7C2-121F-4094-A130-D2CD4F65964F}" type="datetime1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DC Monitoring                                                              Mac Mestayer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CCF4-08A8-4325-95BD-BBC88F97A6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916" y="103"/>
            <a:ext cx="9144000" cy="868362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Drift Chamber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onitoring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62116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Palatino Linotype" panose="02040502050505030304" pitchFamily="18" charset="0"/>
              </a:rPr>
              <a:t>Are all systems functioning?</a:t>
            </a:r>
          </a:p>
          <a:p>
            <a:endParaRPr lang="en-US" sz="2800" dirty="0" smtClean="0">
              <a:latin typeface="Palatino Linotype" panose="02040502050505030304" pitchFamily="18" charset="0"/>
            </a:endParaRPr>
          </a:p>
          <a:p>
            <a:r>
              <a:rPr lang="en-US" sz="2800" dirty="0" smtClean="0">
                <a:latin typeface="Palatino Linotype" panose="02040502050505030304" pitchFamily="18" charset="0"/>
              </a:rPr>
              <a:t>Do the time distributions look ok?</a:t>
            </a:r>
          </a:p>
          <a:p>
            <a:endParaRPr lang="en-US" sz="2800" dirty="0" smtClean="0">
              <a:latin typeface="Palatino Linotype" panose="02040502050505030304" pitchFamily="18" charset="0"/>
            </a:endParaRPr>
          </a:p>
          <a:p>
            <a:r>
              <a:rPr lang="en-US" sz="2800" dirty="0" smtClean="0">
                <a:latin typeface="Palatino Linotype" panose="02040502050505030304" pitchFamily="18" charset="0"/>
              </a:rPr>
              <a:t>Is tracking functioning ok?</a:t>
            </a:r>
          </a:p>
          <a:p>
            <a:endParaRPr lang="en-US" sz="2800" dirty="0" smtClean="0">
              <a:latin typeface="Palatino Linotype" panose="02040502050505030304" pitchFamily="18" charset="0"/>
            </a:endParaRPr>
          </a:p>
          <a:p>
            <a:r>
              <a:rPr lang="en-US" sz="2800" dirty="0" smtClean="0">
                <a:latin typeface="Palatino Linotype" panose="02040502050505030304" pitchFamily="18" charset="0"/>
              </a:rPr>
              <a:t>Do the tracks’ kinematic distributions look ok?</a:t>
            </a:r>
          </a:p>
          <a:p>
            <a:endParaRPr lang="en-US" sz="2800" dirty="0" smtClean="0">
              <a:latin typeface="Palatino Linotype" panose="02040502050505030304" pitchFamily="18" charset="0"/>
            </a:endParaRPr>
          </a:p>
          <a:p>
            <a:r>
              <a:rPr lang="en-US" sz="2800" dirty="0" smtClean="0">
                <a:latin typeface="Palatino Linotype" panose="02040502050505030304" pitchFamily="18" charset="0"/>
              </a:rPr>
              <a:t>Are we in stable operation?</a:t>
            </a:r>
            <a:endParaRPr lang="en-US" sz="2800" dirty="0">
              <a:latin typeface="Palatino Linotype" panose="0204050205050503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1CD49-C91B-4321-B502-748D27B29948}" type="datetime1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Monitoring                                                              Mac Mestayer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6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916" y="103"/>
            <a:ext cx="9144000" cy="868362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Drift Chamber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onitoring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62116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Palatino Linotype" panose="02040502050505030304" pitchFamily="18" charset="0"/>
              </a:rPr>
              <a:t>Are all systems functioning?</a:t>
            </a:r>
          </a:p>
          <a:p>
            <a:endParaRPr lang="en-US" sz="2800" dirty="0">
              <a:latin typeface="Palatino Linotype" panose="02040502050505030304" pitchFamily="18" charset="0"/>
            </a:endParaRPr>
          </a:p>
          <a:p>
            <a:r>
              <a:rPr lang="en-US" sz="2800" dirty="0" smtClean="0">
                <a:latin typeface="Palatino Linotype" panose="02040502050505030304" pitchFamily="18" charset="0"/>
              </a:rPr>
              <a:t>EPICS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950" y="1982580"/>
            <a:ext cx="4658524" cy="30654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70" y="3558381"/>
            <a:ext cx="4572000" cy="30402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191000"/>
            <a:ext cx="2709407" cy="2520379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2133600" y="2667000"/>
            <a:ext cx="1295400" cy="1524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09800" y="2895600"/>
            <a:ext cx="1219200" cy="35073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696433" y="3013523"/>
            <a:ext cx="152400" cy="30901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1401-0725-44DA-BF90-4654BACCF320}" type="datetime1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Monitoring                                                              Mac Mestayer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8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916" y="103"/>
            <a:ext cx="9144000" cy="868362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Drift Chamber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onitoring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62116" y="1295401"/>
            <a:ext cx="8229600" cy="52577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Palatino Linotype" panose="02040502050505030304" pitchFamily="18" charset="0"/>
              </a:rPr>
              <a:t>Are all systems functioning?</a:t>
            </a:r>
          </a:p>
          <a:p>
            <a:pPr lvl="1"/>
            <a:r>
              <a:rPr lang="en-US" sz="2400" dirty="0" smtClean="0">
                <a:latin typeface="Palatino Linotype" panose="02040502050505030304" pitchFamily="18" charset="0"/>
              </a:rPr>
              <a:t>any hot or dead areas?</a:t>
            </a:r>
          </a:p>
          <a:p>
            <a:pPr lvl="2"/>
            <a:r>
              <a:rPr lang="en-US" sz="2000" dirty="0" smtClean="0">
                <a:latin typeface="Palatino Linotype" panose="02040502050505030304" pitchFamily="18" charset="0"/>
              </a:rPr>
              <a:t>for </a:t>
            </a:r>
            <a:r>
              <a:rPr lang="en-US" sz="2000" b="1" dirty="0" smtClean="0">
                <a:latin typeface="Palatino Linotype" panose="02040502050505030304" pitchFamily="18" charset="0"/>
              </a:rPr>
              <a:t>raw data </a:t>
            </a:r>
            <a:r>
              <a:rPr lang="en-US" sz="2000" dirty="0" smtClean="0">
                <a:latin typeface="Palatino Linotype" panose="02040502050505030304" pitchFamily="18" charset="0"/>
              </a:rPr>
              <a:t>and for </a:t>
            </a:r>
            <a:r>
              <a:rPr lang="en-US" sz="2000" b="1" dirty="0" smtClean="0">
                <a:latin typeface="Palatino Linotype" panose="02040502050505030304" pitchFamily="18" charset="0"/>
              </a:rPr>
              <a:t>hits on tracks</a:t>
            </a:r>
          </a:p>
          <a:p>
            <a:pPr lvl="2"/>
            <a:endParaRPr lang="en-US" sz="2000" b="1" dirty="0">
              <a:latin typeface="Palatino Linotype" panose="02040502050505030304" pitchFamily="18" charset="0"/>
            </a:endParaRPr>
          </a:p>
          <a:p>
            <a:pPr lvl="2"/>
            <a:endParaRPr lang="en-US" sz="2000" b="1" dirty="0" smtClean="0">
              <a:latin typeface="Palatino Linotype" panose="02040502050505030304" pitchFamily="18" charset="0"/>
            </a:endParaRPr>
          </a:p>
          <a:p>
            <a:pPr lvl="2"/>
            <a:endParaRPr lang="en-US" sz="2000" b="1" dirty="0">
              <a:latin typeface="Palatino Linotype" panose="02040502050505030304" pitchFamily="18" charset="0"/>
            </a:endParaRPr>
          </a:p>
          <a:p>
            <a:pPr lvl="2"/>
            <a:endParaRPr lang="en-US" sz="2000" b="1" dirty="0" smtClean="0">
              <a:latin typeface="Palatino Linotype" panose="02040502050505030304" pitchFamily="18" charset="0"/>
            </a:endParaRPr>
          </a:p>
          <a:p>
            <a:pPr lvl="2"/>
            <a:endParaRPr lang="en-US" sz="2000" b="1" dirty="0">
              <a:latin typeface="Palatino Linotype" panose="02040502050505030304" pitchFamily="18" charset="0"/>
            </a:endParaRPr>
          </a:p>
          <a:p>
            <a:pPr lvl="2"/>
            <a:endParaRPr lang="en-US" sz="2000" b="1" dirty="0" smtClean="0">
              <a:latin typeface="Palatino Linotype" panose="02040502050505030304" pitchFamily="18" charset="0"/>
            </a:endParaRPr>
          </a:p>
          <a:p>
            <a:pPr lvl="2"/>
            <a:endParaRPr lang="en-US" sz="2000" b="1" dirty="0">
              <a:latin typeface="Palatino Linotype" panose="02040502050505030304" pitchFamily="18" charset="0"/>
            </a:endParaRPr>
          </a:p>
          <a:p>
            <a:pPr lvl="2"/>
            <a:endParaRPr lang="en-US" sz="2000" b="1" dirty="0" smtClean="0">
              <a:latin typeface="Palatino Linotype" panose="02040502050505030304" pitchFamily="18" charset="0"/>
            </a:endParaRPr>
          </a:p>
          <a:p>
            <a:pPr lvl="1"/>
            <a:r>
              <a:rPr lang="en-US" sz="2400" dirty="0" smtClean="0">
                <a:latin typeface="Palatino Linotype" panose="02040502050505030304" pitchFamily="18" charset="0"/>
              </a:rPr>
              <a:t>Coming soon! automatic procedure to indicate </a:t>
            </a:r>
            <a:r>
              <a:rPr lang="en-US" sz="2400" dirty="0" smtClean="0">
                <a:latin typeface="Palatino Linotype" panose="02040502050505030304" pitchFamily="18" charset="0"/>
              </a:rPr>
              <a:t>known</a:t>
            </a:r>
            <a:r>
              <a:rPr lang="en-US" sz="2400" dirty="0" smtClean="0">
                <a:latin typeface="Palatino Linotype" panose="02040502050505030304" pitchFamily="18" charset="0"/>
              </a:rPr>
              <a:t> </a:t>
            </a:r>
            <a:r>
              <a:rPr lang="en-US" sz="2400" dirty="0" smtClean="0">
                <a:latin typeface="Palatino Linotype" panose="02040502050505030304" pitchFamily="18" charset="0"/>
              </a:rPr>
              <a:t>problems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425" y="2649332"/>
            <a:ext cx="2924175" cy="1495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2667001"/>
            <a:ext cx="2286000" cy="23455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27006" y="4366240"/>
            <a:ext cx="1935145" cy="646331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Palatino Linotype" panose="02040502050505030304" pitchFamily="18" charset="0"/>
              </a:rPr>
              <a:t>Occupancy plots</a:t>
            </a:r>
          </a:p>
          <a:p>
            <a:r>
              <a:rPr lang="en-US" b="1" dirty="0" smtClean="0">
                <a:latin typeface="Palatino Linotype" panose="02040502050505030304" pitchFamily="18" charset="0"/>
              </a:rPr>
              <a:t>: dead areas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p:cxnSp>
        <p:nvCxnSpPr>
          <p:cNvPr id="3" name="Straight Arrow Connector 2"/>
          <p:cNvCxnSpPr>
            <a:stCxn id="7" idx="0"/>
          </p:cNvCxnSpPr>
          <p:nvPr/>
        </p:nvCxnSpPr>
        <p:spPr>
          <a:xfrm flipV="1">
            <a:off x="4894579" y="4038600"/>
            <a:ext cx="8976" cy="32764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352801" y="4343400"/>
            <a:ext cx="604685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C186-8992-4F71-894D-57EE65A28FE8}" type="datetime1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Monitoring                                                              Mac Mestayer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916" y="103"/>
            <a:ext cx="9144000" cy="868362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Drift Chamber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onitoring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62116" y="1295400"/>
            <a:ext cx="8377084" cy="5105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Palatino Linotype" panose="02040502050505030304" pitchFamily="18" charset="0"/>
              </a:rPr>
              <a:t>Do the time distributions look ok?</a:t>
            </a:r>
          </a:p>
          <a:p>
            <a:endParaRPr lang="en-US" sz="2800" dirty="0">
              <a:latin typeface="Palatino Linotype" panose="02040502050505030304" pitchFamily="18" charset="0"/>
            </a:endParaRPr>
          </a:p>
          <a:p>
            <a:endParaRPr lang="en-US" sz="2800" dirty="0" smtClean="0">
              <a:latin typeface="Palatino Linotype" panose="02040502050505030304" pitchFamily="18" charset="0"/>
            </a:endParaRPr>
          </a:p>
          <a:p>
            <a:endParaRPr lang="en-US" sz="2800" dirty="0">
              <a:latin typeface="Palatino Linotype" panose="02040502050505030304" pitchFamily="18" charset="0"/>
            </a:endParaRPr>
          </a:p>
          <a:p>
            <a:endParaRPr lang="en-US" sz="2800" dirty="0" smtClean="0">
              <a:latin typeface="Palatino Linotype" panose="02040502050505030304" pitchFamily="18" charset="0"/>
            </a:endParaRPr>
          </a:p>
          <a:p>
            <a:endParaRPr lang="en-US" sz="2800" dirty="0">
              <a:latin typeface="Palatino Linotype" panose="02040502050505030304" pitchFamily="18" charset="0"/>
            </a:endParaRPr>
          </a:p>
          <a:p>
            <a:endParaRPr lang="en-US" sz="2800" dirty="0" smtClean="0">
              <a:latin typeface="Palatino Linotype" panose="02040502050505030304" pitchFamily="18" charset="0"/>
            </a:endParaRPr>
          </a:p>
          <a:p>
            <a:pPr marL="457200" lvl="1" indent="0">
              <a:buNone/>
            </a:pPr>
            <a:endParaRPr lang="en-US" sz="2400" dirty="0">
              <a:latin typeface="Palatino Linotype" panose="02040502050505030304" pitchFamily="18" charset="0"/>
            </a:endParaRPr>
          </a:p>
          <a:p>
            <a:pPr marL="457200" lvl="1" indent="0">
              <a:buNone/>
            </a:pPr>
            <a:endParaRPr lang="en-US" sz="2400" dirty="0" smtClean="0">
              <a:latin typeface="Palatino Linotype" panose="02040502050505030304" pitchFamily="18" charset="0"/>
            </a:endParaRPr>
          </a:p>
          <a:p>
            <a:pPr lvl="1"/>
            <a:r>
              <a:rPr lang="en-US" sz="2400" dirty="0" smtClean="0">
                <a:latin typeface="Palatino Linotype" panose="02040502050505030304" pitchFamily="18" charset="0"/>
              </a:rPr>
              <a:t>Coming soon! Strip charts of t0 &amp; </a:t>
            </a:r>
            <a:r>
              <a:rPr lang="en-US" sz="2400" dirty="0" err="1" smtClean="0">
                <a:latin typeface="Palatino Linotype" panose="02040502050505030304" pitchFamily="18" charset="0"/>
              </a:rPr>
              <a:t>tmax</a:t>
            </a:r>
            <a:r>
              <a:rPr lang="en-US" sz="2400" dirty="0" smtClean="0">
                <a:latin typeface="Palatino Linotype" panose="02040502050505030304" pitchFamily="18" charset="0"/>
              </a:rPr>
              <a:t> vs. run number</a:t>
            </a:r>
          </a:p>
          <a:p>
            <a:endParaRPr lang="en-US" sz="2800" dirty="0" smtClean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800" dirty="0">
              <a:latin typeface="Palatino Linotype" panose="0204050205050503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16" y="1827303"/>
            <a:ext cx="4716661" cy="27661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4227" y="4877593"/>
            <a:ext cx="378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Palatino Linotype" panose="02040502050505030304" pitchFamily="18" charset="0"/>
              </a:rPr>
              <a:t>t0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1200" y="491143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Palatino Linotype" panose="02040502050505030304" pitchFamily="18" charset="0"/>
              </a:rPr>
              <a:t>tmax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838200" y="4358640"/>
            <a:ext cx="189315" cy="4613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4075702" y="4166235"/>
            <a:ext cx="501214" cy="64423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2630" y="2175101"/>
            <a:ext cx="3544070" cy="207056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8CD0-27CA-4466-AD82-51A3698A5493}" type="datetime1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Monitoring                                                              Mac Mestayer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3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916" y="103"/>
            <a:ext cx="9144000" cy="868362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Drift Chamber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onitoring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62116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Palatino Linotype" panose="02040502050505030304" pitchFamily="18" charset="0"/>
              </a:rPr>
              <a:t>Is tracking functioning ok?</a:t>
            </a:r>
          </a:p>
          <a:p>
            <a:pPr lvl="1"/>
            <a:endParaRPr lang="en-US" sz="2400" dirty="0" smtClean="0">
              <a:latin typeface="Palatino Linotype" panose="02040502050505030304" pitchFamily="18" charset="0"/>
            </a:endParaRPr>
          </a:p>
          <a:p>
            <a:pPr lvl="1"/>
            <a:endParaRPr lang="en-US" sz="2400" dirty="0">
              <a:latin typeface="Palatino Linotype" panose="02040502050505030304" pitchFamily="18" charset="0"/>
            </a:endParaRPr>
          </a:p>
          <a:p>
            <a:pPr lvl="1"/>
            <a:endParaRPr lang="en-US" sz="2400" dirty="0" smtClean="0">
              <a:latin typeface="Palatino Linotype" panose="02040502050505030304" pitchFamily="18" charset="0"/>
            </a:endParaRPr>
          </a:p>
          <a:p>
            <a:pPr lvl="1"/>
            <a:endParaRPr lang="en-US" sz="2400" dirty="0">
              <a:latin typeface="Palatino Linotype" panose="02040502050505030304" pitchFamily="18" charset="0"/>
            </a:endParaRPr>
          </a:p>
          <a:p>
            <a:pPr lvl="1"/>
            <a:endParaRPr lang="en-US" sz="2400" dirty="0" smtClean="0">
              <a:latin typeface="Palatino Linotype" panose="02040502050505030304" pitchFamily="18" charset="0"/>
            </a:endParaRPr>
          </a:p>
          <a:p>
            <a:pPr lvl="1"/>
            <a:endParaRPr lang="en-US" sz="2400" dirty="0" smtClean="0">
              <a:latin typeface="Palatino Linotype" panose="02040502050505030304" pitchFamily="18" charset="0"/>
            </a:endParaRPr>
          </a:p>
          <a:p>
            <a:pPr lvl="1"/>
            <a:r>
              <a:rPr lang="en-US" sz="2400" dirty="0" smtClean="0">
                <a:latin typeface="Palatino Linotype" panose="02040502050505030304" pitchFamily="18" charset="0"/>
              </a:rPr>
              <a:t>Coming soon! average number of (tracks / event),  (hits / track) and average residual vs. run number</a:t>
            </a:r>
          </a:p>
          <a:p>
            <a:pPr lvl="1"/>
            <a:endParaRPr lang="en-US" sz="2400" dirty="0" smtClean="0">
              <a:latin typeface="Palatino Linotype" panose="02040502050505030304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286000"/>
            <a:ext cx="3505200" cy="169944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7271-33F5-4A0A-A3BA-5C599A72CCF6}" type="datetime1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Monitoring                                                              Mac Mestayer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7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916" y="103"/>
            <a:ext cx="9144000" cy="868362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Drift Chamber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onitoring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62116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Palatino Linotype" panose="02040502050505030304" pitchFamily="18" charset="0"/>
              </a:rPr>
              <a:t>Do the tracks’ kinematic distributions look ok?</a:t>
            </a:r>
          </a:p>
          <a:p>
            <a:endParaRPr lang="en-US" sz="2800" dirty="0" smtClean="0">
              <a:latin typeface="Palatino Linotype" panose="02040502050505030304" pitchFamily="18" charset="0"/>
            </a:endParaRPr>
          </a:p>
          <a:p>
            <a:pPr lvl="1"/>
            <a:r>
              <a:rPr lang="en-US" sz="2400" dirty="0" smtClean="0">
                <a:latin typeface="Palatino Linotype" panose="02040502050505030304" pitchFamily="18" charset="0"/>
              </a:rPr>
              <a:t>Coming soon!  1-D and 2-D histograms:</a:t>
            </a:r>
          </a:p>
          <a:p>
            <a:pPr lvl="2"/>
            <a:r>
              <a:rPr lang="en-US" sz="2000" dirty="0" smtClean="0">
                <a:latin typeface="Palatino Linotype" panose="02040502050505030304" pitchFamily="18" charset="0"/>
              </a:rPr>
              <a:t>p vs. </a:t>
            </a:r>
            <a:r>
              <a:rPr lang="en-US" sz="2000" dirty="0" smtClean="0">
                <a:latin typeface="Symbol" panose="05050102010706020507" pitchFamily="18" charset="2"/>
              </a:rPr>
              <a:t>q</a:t>
            </a:r>
          </a:p>
          <a:p>
            <a:pPr lvl="2"/>
            <a:r>
              <a:rPr lang="en-US" sz="2000" dirty="0" smtClean="0">
                <a:latin typeface="Symbol" panose="05050102010706020507" pitchFamily="18" charset="2"/>
              </a:rPr>
              <a:t>q </a:t>
            </a:r>
            <a:r>
              <a:rPr lang="en-US" sz="2000" dirty="0" smtClean="0">
                <a:latin typeface="Palatino Linotype" panose="02040502050505030304" pitchFamily="18" charset="0"/>
              </a:rPr>
              <a:t>vs</a:t>
            </a:r>
            <a:r>
              <a:rPr lang="en-US" sz="2000" dirty="0" smtClean="0">
                <a:latin typeface="Symbol" panose="05050102010706020507" pitchFamily="18" charset="2"/>
              </a:rPr>
              <a:t>. f</a:t>
            </a:r>
          </a:p>
          <a:p>
            <a:pPr lvl="2"/>
            <a:r>
              <a:rPr lang="en-US" sz="2000" dirty="0" smtClean="0">
                <a:latin typeface="Palatino Linotype" panose="02040502050505030304" pitchFamily="18" charset="0"/>
              </a:rPr>
              <a:t>x vs. y (crosses) for each region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B539-569A-49F0-AD3D-6957C868418C}" type="datetime1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Monitoring                                                              Mac Mestayer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4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716" y="1037537"/>
            <a:ext cx="3505200" cy="169944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202" y="2450847"/>
            <a:ext cx="2924175" cy="3000375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916" y="103"/>
            <a:ext cx="9144000" cy="868362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DC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monitoring: ‘standard plots’ done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541" y="1019869"/>
            <a:ext cx="2924175" cy="1495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02" y="4055580"/>
            <a:ext cx="5257800" cy="27034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" y="1037537"/>
            <a:ext cx="2924175" cy="30003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16527" y="2757137"/>
            <a:ext cx="1409360" cy="646331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Palatino Linotype" panose="02040502050505030304" pitchFamily="18" charset="0"/>
              </a:rPr>
              <a:t>Occupancy</a:t>
            </a:r>
          </a:p>
          <a:p>
            <a:r>
              <a:rPr lang="en-US" b="1" dirty="0" smtClean="0">
                <a:latin typeface="Palatino Linotype" panose="02040502050505030304" pitchFamily="18" charset="0"/>
              </a:rPr>
              <a:t>: dead areas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p:cxnSp>
        <p:nvCxnSpPr>
          <p:cNvPr id="12" name="Straight Arrow Connector 11"/>
          <p:cNvCxnSpPr>
            <a:stCxn id="10" idx="0"/>
          </p:cNvCxnSpPr>
          <p:nvPr/>
        </p:nvCxnSpPr>
        <p:spPr>
          <a:xfrm flipV="1">
            <a:off x="3521207" y="1921791"/>
            <a:ext cx="222726" cy="83534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0"/>
          </p:cNvCxnSpPr>
          <p:nvPr/>
        </p:nvCxnSpPr>
        <p:spPr>
          <a:xfrm flipH="1" flipV="1">
            <a:off x="2105905" y="2476220"/>
            <a:ext cx="1415302" cy="28091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41508" y="3034136"/>
            <a:ext cx="1794081" cy="369332"/>
          </a:xfrm>
          <a:prstGeom prst="rect">
            <a:avLst/>
          </a:prstGeom>
          <a:solidFill>
            <a:srgbClr val="CCCCFF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Palatino Linotype" panose="02040502050505030304" pitchFamily="18" charset="0"/>
              </a:rPr>
              <a:t>DOCA vs. time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p:cxnSp>
        <p:nvCxnSpPr>
          <p:cNvPr id="18" name="Straight Arrow Connector 17"/>
          <p:cNvCxnSpPr>
            <a:stCxn id="16" idx="0"/>
          </p:cNvCxnSpPr>
          <p:nvPr/>
        </p:nvCxnSpPr>
        <p:spPr>
          <a:xfrm flipV="1">
            <a:off x="5238549" y="2408752"/>
            <a:ext cx="781251" cy="62538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6" idx="2"/>
          </p:cNvCxnSpPr>
          <p:nvPr/>
        </p:nvCxnSpPr>
        <p:spPr>
          <a:xfrm>
            <a:off x="5238549" y="3403468"/>
            <a:ext cx="781251" cy="20562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388155" y="5643437"/>
            <a:ext cx="2016321" cy="923330"/>
          </a:xfrm>
          <a:prstGeom prst="rect">
            <a:avLst/>
          </a:prstGeom>
          <a:solidFill>
            <a:srgbClr val="CCCCFF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Palatino Linotype" panose="02040502050505030304" pitchFamily="18" charset="0"/>
              </a:rPr>
              <a:t>Time Differences</a:t>
            </a:r>
          </a:p>
          <a:p>
            <a:r>
              <a:rPr lang="en-US" b="1" dirty="0" smtClean="0">
                <a:latin typeface="Palatino Linotype" panose="02040502050505030304" pitchFamily="18" charset="0"/>
              </a:rPr>
              <a:t>- spike at zero</a:t>
            </a:r>
          </a:p>
          <a:p>
            <a:r>
              <a:rPr lang="en-US" b="1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 coherent noise</a:t>
            </a:r>
            <a:endParaRPr lang="en-US" b="1" dirty="0">
              <a:latin typeface="Palatino Linotype" panose="02040502050505030304" pitchFamily="18" charset="0"/>
            </a:endParaRPr>
          </a:p>
        </p:txBody>
      </p:sp>
      <p:cxnSp>
        <p:nvCxnSpPr>
          <p:cNvPr id="24" name="Straight Arrow Connector 23"/>
          <p:cNvCxnSpPr>
            <a:stCxn id="22" idx="1"/>
          </p:cNvCxnSpPr>
          <p:nvPr/>
        </p:nvCxnSpPr>
        <p:spPr>
          <a:xfrm flipH="1" flipV="1">
            <a:off x="5844202" y="5970064"/>
            <a:ext cx="543953" cy="13503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38A2E-95F8-43BF-B685-0CA1759C12EC}" type="datetime1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Monitoring                                                              Mac Mestayer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4916" y="103"/>
            <a:ext cx="9144000" cy="868362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DC distance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time calibration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33400" y="1066800"/>
            <a:ext cx="7620000" cy="6172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000" dirty="0" smtClean="0">
                <a:latin typeface="Palatino Linotype" panose="02040502050505030304" pitchFamily="18" charset="0"/>
              </a:rPr>
              <a:t>First find “t0”</a:t>
            </a:r>
          </a:p>
          <a:p>
            <a:pPr lvl="1"/>
            <a:endParaRPr lang="en-US" sz="2000" dirty="0">
              <a:latin typeface="Palatino Linotype" panose="02040502050505030304" pitchFamily="18" charset="0"/>
            </a:endParaRPr>
          </a:p>
          <a:p>
            <a:pPr lvl="1"/>
            <a:endParaRPr lang="en-US" sz="2000" dirty="0" smtClean="0">
              <a:latin typeface="Palatino Linotype" panose="02040502050505030304" pitchFamily="18" charset="0"/>
            </a:endParaRPr>
          </a:p>
          <a:p>
            <a:pPr lvl="1"/>
            <a:endParaRPr lang="en-US" sz="2000" dirty="0">
              <a:latin typeface="Palatino Linotype" panose="02040502050505030304" pitchFamily="18" charset="0"/>
            </a:endParaRPr>
          </a:p>
          <a:p>
            <a:pPr lvl="1"/>
            <a:endParaRPr lang="en-US" sz="2000" dirty="0" smtClean="0">
              <a:latin typeface="Palatino Linotype" panose="02040502050505030304" pitchFamily="18" charset="0"/>
            </a:endParaRPr>
          </a:p>
          <a:p>
            <a:pPr lvl="1"/>
            <a:endParaRPr lang="en-US" sz="2000" dirty="0">
              <a:latin typeface="Palatino Linotype" panose="02040502050505030304" pitchFamily="18" charset="0"/>
            </a:endParaRPr>
          </a:p>
          <a:p>
            <a:pPr lvl="1"/>
            <a:endParaRPr lang="en-US" sz="2000" dirty="0" smtClean="0">
              <a:latin typeface="Palatino Linotype" panose="02040502050505030304" pitchFamily="18" charset="0"/>
            </a:endParaRPr>
          </a:p>
          <a:p>
            <a:pPr lvl="1"/>
            <a:endParaRPr lang="en-US" sz="2000" dirty="0">
              <a:latin typeface="Palatino Linotype" panose="02040502050505030304" pitchFamily="18" charset="0"/>
            </a:endParaRPr>
          </a:p>
          <a:p>
            <a:pPr lvl="1"/>
            <a:endParaRPr lang="en-US" sz="2000" dirty="0" smtClean="0">
              <a:latin typeface="Palatino Linotype" panose="02040502050505030304" pitchFamily="18" charset="0"/>
            </a:endParaRPr>
          </a:p>
          <a:p>
            <a:pPr lvl="1"/>
            <a:endParaRPr lang="en-US" sz="2000" dirty="0">
              <a:latin typeface="Palatino Linotype" panose="02040502050505030304" pitchFamily="18" charset="0"/>
            </a:endParaRPr>
          </a:p>
          <a:p>
            <a:pPr lvl="1"/>
            <a:endParaRPr lang="en-US" sz="2000" dirty="0" smtClean="0">
              <a:latin typeface="Palatino Linotype" panose="02040502050505030304" pitchFamily="18" charset="0"/>
            </a:endParaRPr>
          </a:p>
          <a:p>
            <a:pPr lvl="1"/>
            <a:endParaRPr lang="en-US" sz="2000" dirty="0">
              <a:latin typeface="Palatino Linotype" panose="02040502050505030304" pitchFamily="18" charset="0"/>
            </a:endParaRPr>
          </a:p>
          <a:p>
            <a:pPr lvl="1"/>
            <a:endParaRPr lang="en-US" sz="2000" dirty="0" smtClean="0">
              <a:latin typeface="Palatino Linotype" panose="02040502050505030304" pitchFamily="18" charset="0"/>
            </a:endParaRPr>
          </a:p>
          <a:p>
            <a:pPr lvl="1"/>
            <a:r>
              <a:rPr lang="en-US" sz="2000" dirty="0" smtClean="0">
                <a:latin typeface="Palatino Linotype" panose="02040502050505030304" pitchFamily="18" charset="0"/>
              </a:rPr>
              <a:t>Find t0 for each of 1512 signal cables (252 from sector 2) </a:t>
            </a: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2" name="AutoShape 2" descr="https://zimbra.jlab.org/service/home/~/?auth=co&amp;loc=en_US&amp;id=88611&amp;part=4"/>
          <p:cNvSpPr>
            <a:spLocks noChangeAspect="1" noChangeArrowheads="1"/>
          </p:cNvSpPr>
          <p:nvPr/>
        </p:nvSpPr>
        <p:spPr bwMode="auto">
          <a:xfrm>
            <a:off x="155575" y="-2605088"/>
            <a:ext cx="9448800" cy="542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zimbra.jlab.org/service/home/~/?auth=co&amp;loc=en_US&amp;id=88611&amp;part=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847" y="1524000"/>
            <a:ext cx="7217953" cy="421697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813B-78E1-4491-A1EF-F77111BA6C87}" type="datetime1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Monitoring                                                              Mac Mestayer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2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916" y="103"/>
            <a:ext cx="9144000" cy="868362"/>
          </a:xfrm>
          <a:prstGeom prst="rect">
            <a:avLst/>
          </a:prstGeom>
          <a:solidFill>
            <a:srgbClr val="CCCCF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Drift Chamber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onitoring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62116" y="1295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Palatino Linotype" panose="02040502050505030304" pitchFamily="18" charset="0"/>
              </a:rPr>
              <a:t>Are we in stable operation?</a:t>
            </a:r>
          </a:p>
          <a:p>
            <a:pPr lvl="1"/>
            <a:r>
              <a:rPr lang="en-US" sz="2400" dirty="0" smtClean="0">
                <a:latin typeface="Palatino Linotype" panose="02040502050505030304" pitchFamily="18" charset="0"/>
              </a:rPr>
              <a:t>all standard plots have been done</a:t>
            </a:r>
          </a:p>
          <a:p>
            <a:pPr lvl="1"/>
            <a:r>
              <a:rPr lang="en-US" sz="24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next step is to </a:t>
            </a:r>
            <a:r>
              <a:rPr lang="en-US" sz="2400" dirty="0" err="1" smtClean="0">
                <a:latin typeface="Palatino Linotype" panose="02040502050505030304" pitchFamily="18" charset="0"/>
                <a:sym typeface="Wingdings" panose="05000000000000000000" pitchFamily="2" charset="2"/>
              </a:rPr>
              <a:t>analyse</a:t>
            </a:r>
            <a:r>
              <a:rPr lang="en-US" sz="24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 plots and extract essential information (e.g. “t0” from the time plot)</a:t>
            </a:r>
          </a:p>
          <a:p>
            <a:pPr lvl="1"/>
            <a:r>
              <a:rPr lang="en-US" sz="24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plot these extracted parameters vs. run number</a:t>
            </a:r>
          </a:p>
          <a:p>
            <a:pPr lvl="1">
              <a:buFont typeface="Wingdings" panose="05000000000000000000" pitchFamily="2" charset="2"/>
              <a:buChar char="à"/>
            </a:pPr>
            <a:endParaRPr lang="en-US" sz="2400" dirty="0">
              <a:latin typeface="Palatino Linotype" panose="02040502050505030304" pitchFamily="18" charset="0"/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à"/>
            </a:pPr>
            <a:r>
              <a:rPr lang="en-US" sz="2400" dirty="0" smtClean="0">
                <a:solidFill>
                  <a:srgbClr val="0000FF"/>
                </a:solidFill>
                <a:latin typeface="Palatino Linotype" panose="02040502050505030304" pitchFamily="18" charset="0"/>
                <a:sym typeface="Wingdings" panose="05000000000000000000" pitchFamily="2" charset="2"/>
              </a:rPr>
              <a:t>Strip Charts for shift-takers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sz="24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look for </a:t>
            </a:r>
            <a:r>
              <a:rPr lang="en-US" sz="2400" dirty="0" smtClean="0">
                <a:solidFill>
                  <a:srgbClr val="0000FF"/>
                </a:solidFill>
                <a:latin typeface="Palatino Linotype" panose="02040502050505030304" pitchFamily="18" charset="0"/>
                <a:sym typeface="Wingdings" panose="05000000000000000000" pitchFamily="2" charset="2"/>
              </a:rPr>
              <a:t>sudden jumps </a:t>
            </a:r>
            <a:r>
              <a:rPr lang="en-US" sz="24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in </a:t>
            </a:r>
            <a:r>
              <a:rPr lang="en-US" sz="2400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parameters</a:t>
            </a:r>
          </a:p>
          <a:p>
            <a:pPr lvl="1">
              <a:buFont typeface="Wingdings" panose="05000000000000000000" pitchFamily="2" charset="2"/>
              <a:buChar char="à"/>
            </a:pPr>
            <a:endParaRPr lang="en-US" sz="2400" dirty="0">
              <a:latin typeface="Palatino Linotype" panose="02040502050505030304" pitchFamily="18" charset="0"/>
              <a:sym typeface="Wingdings" panose="05000000000000000000" pitchFamily="2" charset="2"/>
            </a:endParaRPr>
          </a:p>
          <a:p>
            <a:pPr marL="457200" lvl="1" indent="0" algn="ctr">
              <a:buNone/>
            </a:pPr>
            <a:r>
              <a:rPr lang="en-US" dirty="0" smtClean="0">
                <a:latin typeface="Palatino Linotype" panose="02040502050505030304" pitchFamily="18" charset="0"/>
                <a:sym typeface="Wingdings" panose="05000000000000000000" pitchFamily="2" charset="2"/>
              </a:rPr>
              <a:t>Any questions?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F0CBE-A0BD-41C8-A3C8-F3E8BD1305D8}" type="datetime1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 Monitoring                                                              Mac Mestayer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CCF4-08A8-4325-95BD-BBC88F97A62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334</Words>
  <Application>Microsoft Office PowerPoint</Application>
  <PresentationFormat>On-screen Show (4:3)</PresentationFormat>
  <Paragraphs>117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Palatino Linotype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DC: time-to-distance function</dc:title>
  <dc:creator>KPAdhikari</dc:creator>
  <cp:lastModifiedBy>Mac D. Mestayer</cp:lastModifiedBy>
  <cp:revision>64</cp:revision>
  <dcterms:created xsi:type="dcterms:W3CDTF">2016-09-14T16:29:14Z</dcterms:created>
  <dcterms:modified xsi:type="dcterms:W3CDTF">2017-10-02T17:36:05Z</dcterms:modified>
</cp:coreProperties>
</file>