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98" r:id="rId3"/>
    <p:sldId id="260" r:id="rId4"/>
    <p:sldId id="261" r:id="rId5"/>
    <p:sldId id="287" r:id="rId6"/>
    <p:sldId id="291" r:id="rId7"/>
    <p:sldId id="281" r:id="rId8"/>
    <p:sldId id="282" r:id="rId9"/>
    <p:sldId id="263" r:id="rId10"/>
    <p:sldId id="283" r:id="rId11"/>
    <p:sldId id="265" r:id="rId12"/>
    <p:sldId id="271" r:id="rId13"/>
    <p:sldId id="272" r:id="rId14"/>
    <p:sldId id="267" r:id="rId15"/>
    <p:sldId id="295" r:id="rId16"/>
    <p:sldId id="266" r:id="rId17"/>
    <p:sldId id="268" r:id="rId18"/>
    <p:sldId id="269" r:id="rId19"/>
    <p:sldId id="297" r:id="rId20"/>
    <p:sldId id="275" r:id="rId21"/>
    <p:sldId id="294" r:id="rId22"/>
    <p:sldId id="293" r:id="rId23"/>
    <p:sldId id="296" r:id="rId24"/>
    <p:sldId id="2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1"/>
    <p:restoredTop sz="94897"/>
  </p:normalViewPr>
  <p:slideViewPr>
    <p:cSldViewPr snapToGrid="0" snapToObjects="1">
      <p:cViewPr>
        <p:scale>
          <a:sx n="97" d="100"/>
          <a:sy n="97" d="100"/>
        </p:scale>
        <p:origin x="14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2BFEA-5644-BD4B-B4F3-6F1D57C49077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21F26-76B3-A646-89DD-E45F92549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9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5F6D-0D1B-AA4F-ACD2-49798776122F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C024-90F6-1A46-BBE7-24402DBF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5F6D-0D1B-AA4F-ACD2-49798776122F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C024-90F6-1A46-BBE7-24402DBF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5F6D-0D1B-AA4F-ACD2-49798776122F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C024-90F6-1A46-BBE7-24402DBF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5F6D-0D1B-AA4F-ACD2-49798776122F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C024-90F6-1A46-BBE7-24402DBF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5F6D-0D1B-AA4F-ACD2-49798776122F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C024-90F6-1A46-BBE7-24402DBF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5F6D-0D1B-AA4F-ACD2-49798776122F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C024-90F6-1A46-BBE7-24402DBF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5F6D-0D1B-AA4F-ACD2-49798776122F}" type="datetimeFigureOut">
              <a:rPr lang="en-US" smtClean="0"/>
              <a:t>10/4/17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C024-90F6-1A46-BBE7-24402DBF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5F6D-0D1B-AA4F-ACD2-49798776122F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C024-90F6-1A46-BBE7-24402DBF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5F6D-0D1B-AA4F-ACD2-49798776122F}" type="datetimeFigureOut">
              <a:rPr lang="en-US" smtClean="0"/>
              <a:t>10/4/17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C024-90F6-1A46-BBE7-24402DBF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5F6D-0D1B-AA4F-ACD2-49798776122F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C024-90F6-1A46-BBE7-24402DBF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5F6D-0D1B-AA4F-ACD2-49798776122F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C024-90F6-1A46-BBE7-24402DBF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85F6D-0D1B-AA4F-ACD2-49798776122F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1C024-90F6-1A46-BBE7-24402DBF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0.png"/><Relationship Id="rId5" Type="http://schemas.openxmlformats.org/officeDocument/2006/relationships/image" Target="../media/image15.emf"/><Relationship Id="rId6" Type="http://schemas.openxmlformats.org/officeDocument/2006/relationships/image" Target="../media/image150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6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0" Type="http://schemas.openxmlformats.org/officeDocument/2006/relationships/image" Target="../media/image31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7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10" Type="http://schemas.openxmlformats.org/officeDocument/2006/relationships/image" Target="../media/image6.png"/><Relationship Id="rId7" Type="http://schemas.openxmlformats.org/officeDocument/2006/relationships/image" Target="../media/image7.png"/><Relationship Id="rId9" Type="http://schemas.openxmlformats.org/officeDocument/2006/relationships/image" Target="../media/image9.png"/><Relationship Id="rId11" Type="http://schemas.openxmlformats.org/officeDocument/2006/relationships/image" Target="../media/image3.emf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5657" y="1209964"/>
            <a:ext cx="8665030" cy="1783938"/>
          </a:xfrm>
        </p:spPr>
        <p:txBody>
          <a:bodyPr>
            <a:normAutofit/>
          </a:bodyPr>
          <a:lstStyle/>
          <a:p>
            <a:r>
              <a:rPr lang="en-US" sz="4800" dirty="0" smtClean="0"/>
              <a:t>Status and Results From Recent</a:t>
            </a:r>
            <a:br>
              <a:rPr lang="en-US" sz="4800" dirty="0" smtClean="0"/>
            </a:br>
            <a:r>
              <a:rPr lang="en-US" sz="4800" b="1" dirty="0" smtClean="0"/>
              <a:t>CLAS 6 DVCS  </a:t>
            </a:r>
            <a:r>
              <a:rPr lang="en-US" sz="4800" dirty="0" smtClean="0"/>
              <a:t>Experiments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883231" y="5225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68390" y="3780263"/>
            <a:ext cx="3610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Carrying coals to Newcastle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t="5435" r="440" b="19397"/>
          <a:stretch/>
        </p:blipFill>
        <p:spPr>
          <a:xfrm>
            <a:off x="1572548" y="750841"/>
            <a:ext cx="5156910" cy="561186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526" y="1387038"/>
                <a:ext cx="171692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1400" i="1">
                            <a:latin typeface="Cambria Math" charset="0"/>
                          </a:rPr>
                          <m:t>𝑈𝐿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Cambria Math" charset="0"/>
                    <a:ea typeface="Cambria Math" charset="0"/>
                    <a:cs typeface="Cambria Math" charset="0"/>
                  </a:rPr>
                  <a:t>: </a:t>
                </a:r>
                <a:r>
                  <a:rPr lang="en-US" sz="1400" dirty="0" err="1" smtClean="0">
                    <a:latin typeface="Cambria Math" charset="0"/>
                    <a:ea typeface="Cambria Math" charset="0"/>
                    <a:cs typeface="Cambria Math" charset="0"/>
                  </a:rPr>
                  <a:t>sin</a:t>
                </a:r>
                <a:r>
                  <a:rPr lang="en-US" sz="1400" i="1" dirty="0" err="1" smtClean="0">
                    <a:latin typeface="SymbolPi" charset="0"/>
                    <a:ea typeface="SymbolPi" charset="0"/>
                    <a:cs typeface="SymbolPi" charset="0"/>
                  </a:rPr>
                  <a:t>f</a:t>
                </a:r>
                <a:r>
                  <a:rPr lang="en-US" sz="1400" dirty="0" smtClean="0">
                    <a:latin typeface="SymbolPi" charset="0"/>
                    <a:ea typeface="SymbolPi" charset="0"/>
                    <a:cs typeface="SymbolPi" charset="0"/>
                  </a:rPr>
                  <a:t> </a:t>
                </a:r>
                <a:r>
                  <a:rPr lang="en-US" sz="1400" dirty="0" smtClean="0">
                    <a:ea typeface="SymbolPi" charset="0"/>
                    <a:cs typeface="SymbolPi" charset="0"/>
                  </a:rPr>
                  <a:t>dominance </a:t>
                </a:r>
              </a:p>
              <a:p>
                <a:r>
                  <a:rPr lang="en-US" sz="1400" dirty="0" smtClean="0">
                    <a:ea typeface="SymbolPi" charset="0"/>
                    <a:cs typeface="SymbolPi" charset="0"/>
                  </a:rPr>
                  <a:t>in </a:t>
                </a:r>
                <a:r>
                  <a:rPr lang="en-US" sz="1400" dirty="0" smtClean="0">
                    <a:latin typeface="Cambria Math" charset="0"/>
                    <a:ea typeface="Cambria Math" charset="0"/>
                    <a:cs typeface="Cambria Math" charset="0"/>
                  </a:rPr>
                  <a:t>sin(</a:t>
                </a:r>
                <a:r>
                  <a:rPr lang="en-US" sz="1400" i="1" dirty="0" err="1" smtClean="0">
                    <a:latin typeface="Cambria Math" charset="0"/>
                    <a:ea typeface="Cambria Math" charset="0"/>
                    <a:cs typeface="Cambria Math" charset="0"/>
                  </a:rPr>
                  <a:t>n</a:t>
                </a:r>
                <a:r>
                  <a:rPr lang="en-US" sz="1400" i="1" dirty="0" err="1" smtClean="0">
                    <a:latin typeface="SymbolPi" charset="0"/>
                    <a:ea typeface="SymbolPi" charset="0"/>
                    <a:cs typeface="SymbolPi" charset="0"/>
                  </a:rPr>
                  <a:t>f</a:t>
                </a:r>
                <a:r>
                  <a:rPr lang="en-US" sz="1400" dirty="0" smtClean="0">
                    <a:latin typeface="SymbolPi" charset="0"/>
                    <a:ea typeface="SymbolPi" charset="0"/>
                    <a:cs typeface="SymbolPi" charset="0"/>
                  </a:rPr>
                  <a:t>) </a:t>
                </a:r>
                <a:r>
                  <a:rPr lang="en-US" sz="1400" dirty="0" smtClean="0">
                    <a:ea typeface="SymbolPi" charset="0"/>
                    <a:cs typeface="SymbolPi" charset="0"/>
                  </a:rPr>
                  <a:t>expansion </a:t>
                </a:r>
                <a14:m>
                  <m:oMath xmlns:m="http://schemas.openxmlformats.org/officeDocument/2006/math">
                    <m:r>
                      <a:rPr lang="is-I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→ </m:t>
                    </m:r>
                  </m:oMath>
                </a14:m>
                <a:r>
                  <a:rPr lang="en-US" sz="1400" dirty="0" smtClean="0">
                    <a:ea typeface="SymbolPi" charset="0"/>
                    <a:cs typeface="SymbolPi" charset="0"/>
                  </a:rPr>
                  <a:t>twist 2 region.</a:t>
                </a:r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6" y="1387038"/>
                <a:ext cx="1716921" cy="954107"/>
              </a:xfrm>
              <a:prstGeom prst="rect">
                <a:avLst/>
              </a:prstGeom>
              <a:blipFill rotWithShape="0">
                <a:blip r:embed="rId3"/>
                <a:stretch>
                  <a:fillRect l="-1068" t="-2564" r="-1779" b="-3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2286661" y="188623"/>
            <a:ext cx="3765247" cy="535211"/>
            <a:chOff x="5646549" y="216977"/>
            <a:chExt cx="3765247" cy="535211"/>
          </a:xfrm>
        </p:grpSpPr>
        <p:sp>
          <p:nvSpPr>
            <p:cNvPr id="8" name="TextBox 7"/>
            <p:cNvSpPr txBox="1"/>
            <p:nvPr/>
          </p:nvSpPr>
          <p:spPr>
            <a:xfrm>
              <a:off x="5646549" y="299634"/>
              <a:ext cx="22400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Target Spin Asymmetry   </a:t>
              </a:r>
              <a:endParaRPr 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795648" y="216977"/>
                  <a:ext cx="1616148" cy="5352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charset="0"/>
                              </a:rPr>
                              <m:t>𝑈𝐿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mr-IN" sz="140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mr-IN" sz="1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charset="0"/>
                                  </a:rPr>
                                  <m:t>𝑈𝐿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14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400" i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14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𝜙</m:t>
                                </m:r>
                              </m:e>
                            </m:func>
                          </m:num>
                          <m:den>
                            <m:r>
                              <a:rPr lang="en-US" sz="1400" b="0" i="1" smtClean="0">
                                <a:latin typeface="Cambria Math" charset="0"/>
                              </a:rPr>
                              <m:t>1+</m:t>
                            </m:r>
                            <m:r>
                              <a:rPr lang="en-US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  <m:func>
                              <m:funcPr>
                                <m:ctrlPr>
                                  <a:rPr lang="en-US" sz="1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1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𝜙</m:t>
                                </m:r>
                              </m:e>
                            </m:func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5648" y="216977"/>
                  <a:ext cx="1616148" cy="53521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6162478" y="144265"/>
            <a:ext cx="5865507" cy="6299852"/>
            <a:chOff x="6475350" y="124988"/>
            <a:chExt cx="5865507" cy="6299852"/>
          </a:xfrm>
        </p:grpSpPr>
        <p:pic>
          <p:nvPicPr>
            <p:cNvPr id="15" name="Content Placeholder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4" t="5132" r="8450" b="19160"/>
            <a:stretch/>
          </p:blipFill>
          <p:spPr>
            <a:xfrm>
              <a:off x="6475350" y="700478"/>
              <a:ext cx="4632130" cy="5724362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7090615" y="124988"/>
              <a:ext cx="5250242" cy="2245682"/>
              <a:chOff x="1758248" y="270753"/>
              <a:chExt cx="5526718" cy="231988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758248" y="389579"/>
                <a:ext cx="21845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Double Spin Asymmetry</a:t>
                </a:r>
                <a:endParaRPr lang="en-US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3796790" y="270753"/>
                    <a:ext cx="2429809" cy="5377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𝐿𝐿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mr-IN" sz="140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𝐿𝐿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  <m:r>
                                    <a:rPr lang="mr-IN" sz="1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𝐿𝐿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1400" i="1"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1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𝜙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1+</m:t>
                              </m:r>
                              <m:r>
                                <a:rPr lang="en-US" sz="1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func>
                                <m:funcPr>
                                  <m:ctrlPr>
                                    <a:rPr lang="en-US" sz="1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1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𝜙</m:t>
                                  </m:r>
                                </m:e>
                              </m:func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96790" y="270753"/>
                    <a:ext cx="2429809" cy="53771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814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5766357" y="1605006"/>
                    <a:ext cx="1518609" cy="9856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charset="0"/>
                              </a:rPr>
                              <m:t>𝐿𝐿</m:t>
                            </m:r>
                          </m:sub>
                        </m:sSub>
                      </m:oMath>
                    </a14:m>
                    <a:r>
                      <a:rPr lang="en-US" sz="1400" dirty="0" smtClean="0"/>
                      <a:t>: flat </a:t>
                    </a:r>
                  </a:p>
                  <a:p>
                    <a:r>
                      <a:rPr lang="en-US" sz="1400" dirty="0" smtClean="0"/>
                      <a:t>Distribution</a:t>
                    </a:r>
                    <a:r>
                      <a:rPr lang="is-IS" sz="1400" dirty="0">
                        <a:ea typeface="Cambria Math" charset="0"/>
                        <a:cs typeface="Cambria Math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is-IS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→</m:t>
                        </m:r>
                      </m:oMath>
                    </a14:m>
                    <a:endParaRPr lang="en-US" sz="1400" dirty="0" smtClean="0"/>
                  </a:p>
                  <a:p>
                    <a:r>
                      <a:rPr lang="en-US" sz="1400" dirty="0" smtClean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1400" i="1">
                                <a:latin typeface="Cambria Math" charset="0"/>
                              </a:rPr>
                              <m:t>𝐿𝐿</m:t>
                            </m:r>
                          </m:sub>
                        </m:sSub>
                      </m:oMath>
                    </a14:m>
                    <a:r>
                      <a:rPr lang="en-US" sz="1400" dirty="0" smtClean="0">
                        <a:latin typeface="SymbolPi" charset="0"/>
                        <a:ea typeface="SymbolPi" charset="0"/>
                        <a:cs typeface="SymbolPi" charset="0"/>
                      </a:rPr>
                      <a:t> - </a:t>
                    </a:r>
                    <a:r>
                      <a:rPr lang="en-US" sz="1400" i="1" dirty="0" smtClean="0">
                        <a:latin typeface="SymbolPi" charset="0"/>
                        <a:ea typeface="SymbolPi" charset="0"/>
                        <a:cs typeface="SymbolPi" charset="0"/>
                      </a:rPr>
                      <a:t>BH</a:t>
                    </a:r>
                    <a:r>
                      <a:rPr lang="en-US" sz="1400" dirty="0" smtClean="0">
                        <a:latin typeface="SymbolPi" charset="0"/>
                        <a:ea typeface="SymbolPi" charset="0"/>
                        <a:cs typeface="SymbolPi" charset="0"/>
                      </a:rPr>
                      <a:t> </a:t>
                    </a:r>
                    <a:r>
                      <a:rPr lang="en-US" sz="1400" dirty="0" smtClean="0">
                        <a:ea typeface="SymbolPi" charset="0"/>
                        <a:cs typeface="SymbolPi" charset="0"/>
                      </a:rPr>
                      <a:t>dominance </a:t>
                    </a:r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6357" y="1605006"/>
                    <a:ext cx="1518609" cy="98563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1266" t="-1282" b="-5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" name="Group 3"/>
          <p:cNvGrpSpPr/>
          <p:nvPr/>
        </p:nvGrpSpPr>
        <p:grpSpPr>
          <a:xfrm>
            <a:off x="269359" y="4210491"/>
            <a:ext cx="1304260" cy="1349771"/>
            <a:chOff x="10582940" y="2563799"/>
            <a:chExt cx="1609060" cy="1557526"/>
          </a:xfrm>
        </p:grpSpPr>
        <p:pic>
          <p:nvPicPr>
            <p:cNvPr id="21" name="Content Placeholder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8" t="65544" r="64812" b="24320"/>
            <a:stretch/>
          </p:blipFill>
          <p:spPr>
            <a:xfrm>
              <a:off x="10582940" y="2563799"/>
              <a:ext cx="1609060" cy="155752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0639646" y="3558362"/>
              <a:ext cx="723014" cy="290624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2651" y="5904615"/>
            <a:ext cx="2027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Fit  based on VGG with CFF </a:t>
            </a:r>
            <a:r>
              <a:rPr lang="en-US" sz="1400" smtClean="0"/>
              <a:t>allowed to vary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535479" y="2197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2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11413" y="691969"/>
            <a:ext cx="2234336" cy="369332"/>
            <a:chOff x="1706251" y="970960"/>
            <a:chExt cx="2234336" cy="369332"/>
          </a:xfrm>
        </p:grpSpPr>
        <p:sp>
          <p:nvSpPr>
            <p:cNvPr id="2" name="TextBox 1"/>
            <p:cNvSpPr txBox="1"/>
            <p:nvPr/>
          </p:nvSpPr>
          <p:spPr>
            <a:xfrm>
              <a:off x="1706251" y="970960"/>
              <a:ext cx="223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BSA Sensitive  to 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373774" y="1041661"/>
                  <a:ext cx="329938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ℋ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3774" y="1041661"/>
                  <a:ext cx="329938" cy="24622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852" b="-73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1941600" y="711767"/>
            <a:ext cx="2613154" cy="369332"/>
            <a:chOff x="6372520" y="886119"/>
            <a:chExt cx="2613154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980848" y="909613"/>
                  <a:ext cx="1004826" cy="2857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ℋ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𝑎𝑛𝑑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ℋ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0848" y="909613"/>
                  <a:ext cx="1004826" cy="28571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848" t="-141304" r="-40606" b="-1782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6372520" y="886119"/>
              <a:ext cx="17217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TSA Sensitive to 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59359" y="6322686"/>
            <a:ext cx="479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Agrees </a:t>
            </a:r>
            <a:r>
              <a:rPr lang="en-US" sz="1400" dirty="0"/>
              <a:t>with </a:t>
            </a:r>
            <a:r>
              <a:rPr lang="en-US" sz="1400" dirty="0" smtClean="0"/>
              <a:t>axial form factor measurements involving </a:t>
            </a:r>
            <a:r>
              <a:rPr lang="en-US" sz="1400" dirty="0" smtClean="0">
                <a:latin typeface="SymbolPi" charset="0"/>
                <a:ea typeface="SymbolPi" charset="0"/>
                <a:cs typeface="SymbolPi" charset="0"/>
              </a:rPr>
              <a:t>p</a:t>
            </a:r>
            <a:r>
              <a:rPr lang="en-US" sz="1400" baseline="30000" dirty="0" smtClean="0"/>
              <a:t>0</a:t>
            </a:r>
            <a:r>
              <a:rPr lang="en-US" sz="1400" dirty="0" smtClean="0"/>
              <a:t> and </a:t>
            </a:r>
            <a:r>
              <a:rPr lang="en-US" sz="1400" dirty="0" smtClean="0">
                <a:latin typeface="SymbolPi" charset="0"/>
                <a:ea typeface="SymbolPi" charset="0"/>
                <a:cs typeface="SymbolPi" charset="0"/>
              </a:rPr>
              <a:t>n.</a:t>
            </a:r>
            <a:endParaRPr lang="en-US" sz="1400" dirty="0">
              <a:latin typeface="SymbolPi" charset="0"/>
              <a:ea typeface="SymbolPi" charset="0"/>
              <a:cs typeface="SymbolP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29762" y="5549966"/>
            <a:ext cx="27494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Smaller t slope in </a:t>
            </a:r>
            <a:r>
              <a:rPr lang="en-US" sz="1600" b="1" dirty="0" err="1" smtClean="0">
                <a:latin typeface="SymbolPi" charset="0"/>
                <a:ea typeface="SymbolPi" charset="0"/>
                <a:cs typeface="SymbolPi" charset="0"/>
              </a:rPr>
              <a:t>a</a:t>
            </a:r>
            <a:r>
              <a:rPr lang="en-US" sz="1600" b="1" baseline="-25000" dirty="0" err="1" smtClean="0"/>
              <a:t>UL</a:t>
            </a:r>
            <a:r>
              <a:rPr lang="en-US" sz="1600" b="1" baseline="-25000" dirty="0" smtClean="0"/>
              <a:t>  </a:t>
            </a:r>
            <a:r>
              <a:rPr lang="en-US" sz="1600" dirty="0"/>
              <a:t>than </a:t>
            </a:r>
            <a:r>
              <a:rPr lang="en-US" sz="1600" b="1" dirty="0" err="1">
                <a:latin typeface="SymbolPi" charset="0"/>
                <a:ea typeface="SymbolPi" charset="0"/>
                <a:cs typeface="SymbolPi" charset="0"/>
              </a:rPr>
              <a:t>a</a:t>
            </a:r>
            <a:r>
              <a:rPr lang="en-US" sz="1600" b="1" baseline="-25000" dirty="0" err="1" smtClean="0"/>
              <a:t>LU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293029" y="5889237"/>
            <a:ext cx="4220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Axial charge radius is smaller than charge radius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799306" y="156125"/>
            <a:ext cx="5782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Compare target spin asymmetry with beam </a:t>
            </a:r>
            <a:r>
              <a:rPr lang="en-US" dirty="0" smtClean="0">
                <a:ea typeface="SymbolPi" charset="0"/>
                <a:cs typeface="SymbolPi" charset="0"/>
              </a:rPr>
              <a:t>spin asymmetry</a:t>
            </a:r>
            <a:endParaRPr lang="en-US" dirty="0"/>
          </a:p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981307" y="947797"/>
            <a:ext cx="4052428" cy="4482847"/>
            <a:chOff x="744279" y="1543221"/>
            <a:chExt cx="3899596" cy="43229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49573" r="1739" b="34059"/>
            <a:stretch/>
          </p:blipFill>
          <p:spPr>
            <a:xfrm>
              <a:off x="762186" y="1543221"/>
              <a:ext cx="3881689" cy="432297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44279" y="1779181"/>
              <a:ext cx="4940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ymbolPi" charset="0"/>
                  <a:ea typeface="SymbolPi" charset="0"/>
                  <a:cs typeface="SymbolPi" charset="0"/>
                </a:rPr>
                <a:t>a</a:t>
              </a:r>
              <a:r>
                <a:rPr lang="en-US" b="1" baseline="-25000" dirty="0" err="1" smtClean="0"/>
                <a:t>UL</a:t>
              </a:r>
              <a:endParaRPr lang="en-US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53946" y="957220"/>
            <a:ext cx="5078425" cy="4483106"/>
            <a:chOff x="5967361" y="1460494"/>
            <a:chExt cx="5078425" cy="44831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3" t="3883" r="21505" b="18083"/>
            <a:stretch/>
          </p:blipFill>
          <p:spPr>
            <a:xfrm>
              <a:off x="5967361" y="1460494"/>
              <a:ext cx="5078425" cy="448310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57014" y="1655135"/>
              <a:ext cx="52411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SymbolPi" charset="0"/>
                  <a:ea typeface="SymbolPi" charset="0"/>
                  <a:cs typeface="SymbolPi" charset="0"/>
                </a:rPr>
                <a:t>a</a:t>
              </a:r>
              <a:r>
                <a:rPr lang="en-US" sz="2000" b="1" baseline="-25000" dirty="0" err="1" smtClean="0"/>
                <a:t>LU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4837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1" t="8754" r="54647" b="53451"/>
          <a:stretch/>
        </p:blipFill>
        <p:spPr>
          <a:xfrm>
            <a:off x="2079355" y="1328291"/>
            <a:ext cx="3193357" cy="4414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7531" y="214621"/>
            <a:ext cx="2686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Double Spin Asymmetry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08213" y="812905"/>
                <a:ext cx="2489881" cy="601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</a:rPr>
                            <m:t>𝐿𝐿</m:t>
                          </m:r>
                        </m:sub>
                      </m:sSub>
                      <m:r>
                        <a:rPr lang="en-US" sz="16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60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𝐿𝐿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mr-IN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𝐿𝐿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1600" i="1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</m:func>
                        </m:num>
                        <m:den>
                          <m:r>
                            <a:rPr lang="en-US" sz="1600" b="0" i="1" smtClean="0">
                              <a:latin typeface="Cambria Math" charset="0"/>
                            </a:rPr>
                            <m:t>1+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func>
                            <m:funcPr>
                              <m:ctrlP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8213" y="812905"/>
                <a:ext cx="2489881" cy="60144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4" t="8754" r="11861" b="53451"/>
          <a:stretch/>
        </p:blipFill>
        <p:spPr>
          <a:xfrm>
            <a:off x="6416296" y="1248764"/>
            <a:ext cx="3343353" cy="46279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494396" y="1247467"/>
                <a:ext cx="5383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𝒦</m:t>
                    </m:r>
                  </m:oMath>
                </a14:m>
                <a:r>
                  <a:rPr lang="en-US" sz="2000" b="1" baseline="-25000" dirty="0" smtClean="0"/>
                  <a:t>LL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396" y="1247467"/>
                <a:ext cx="538353" cy="400110"/>
              </a:xfrm>
              <a:prstGeom prst="rect">
                <a:avLst/>
              </a:prstGeom>
              <a:blipFill rotWithShape="0">
                <a:blip r:embed="rId4"/>
                <a:stretch>
                  <a:fillRect r="-2247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7941506" y="1212737"/>
                <a:ext cx="496681" cy="392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b="1" baseline="-25000" dirty="0"/>
                  <a:t>LL</a:t>
                </a:r>
                <a:endParaRPr lang="en-US" b="1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506" y="1212737"/>
                <a:ext cx="496681" cy="392993"/>
              </a:xfrm>
              <a:prstGeom prst="rect">
                <a:avLst/>
              </a:prstGeom>
              <a:blipFill rotWithShape="0">
                <a:blip r:embed="rId5"/>
                <a:stretch>
                  <a:fillRect l="-1235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12273" y="6021659"/>
            <a:ext cx="6600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Agreement on BH dominance </a:t>
            </a:r>
            <a:r>
              <a:rPr lang="mr-IN" dirty="0" smtClean="0"/>
              <a:t>–</a:t>
            </a:r>
            <a:r>
              <a:rPr lang="en-US" dirty="0" smtClean="0"/>
              <a:t>  but </a:t>
            </a:r>
            <a:r>
              <a:rPr lang="en-US" i="1" dirty="0" smtClean="0">
                <a:latin typeface="SymbolPi" charset="0"/>
                <a:ea typeface="SymbolPi" charset="0"/>
                <a:cs typeface="SymbolPi" charset="0"/>
              </a:rPr>
              <a:t>A</a:t>
            </a:r>
            <a:r>
              <a:rPr lang="en-US" baseline="-25000" dirty="0" smtClean="0">
                <a:latin typeface="Cambria Math" charset="0"/>
                <a:ea typeface="Cambria Math" charset="0"/>
                <a:cs typeface="Cambria Math" charset="0"/>
              </a:rPr>
              <a:t>LL</a:t>
            </a:r>
            <a:r>
              <a:rPr lang="en-US" dirty="0" smtClean="0"/>
              <a:t> data cannot constrain DVCS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29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5189" r="49265" b="49674"/>
          <a:stretch/>
        </p:blipFill>
        <p:spPr>
          <a:xfrm>
            <a:off x="3097619" y="816460"/>
            <a:ext cx="4384505" cy="5601221"/>
          </a:xfrm>
        </p:spPr>
      </p:pic>
      <p:sp>
        <p:nvSpPr>
          <p:cNvPr id="5" name="TextBox 4"/>
          <p:cNvSpPr txBox="1"/>
          <p:nvPr/>
        </p:nvSpPr>
        <p:spPr>
          <a:xfrm>
            <a:off x="5200566" y="179316"/>
            <a:ext cx="1260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Pisano et al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362668" y="1679932"/>
                <a:ext cx="2897845" cy="655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For all data</a:t>
                </a:r>
              </a:p>
              <a:p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ℋ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𝐼𝑀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falling faster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ℋ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𝐼𝑀</m:t>
                        </m:r>
                      </m:sub>
                    </m:sSub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668" y="1679932"/>
                <a:ext cx="2897845" cy="655051"/>
              </a:xfrm>
              <a:prstGeom prst="rect">
                <a:avLst/>
              </a:prstGeom>
              <a:blipFill rotWithShape="0">
                <a:blip r:embed="rId3"/>
                <a:stretch>
                  <a:fillRect l="-1895" t="-11215" r="-2105" b="-69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458585" y="595424"/>
                <a:ext cx="2784930" cy="378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Extraction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𝐼𝑀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𝑎𝑛𝑑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ℋ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𝐼𝑀</m:t>
                        </m:r>
                      </m:sub>
                    </m:sSub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8585" y="595424"/>
                <a:ext cx="2784930" cy="378052"/>
              </a:xfrm>
              <a:prstGeom prst="rect">
                <a:avLst/>
              </a:prstGeom>
              <a:blipFill rotWithShape="0">
                <a:blip r:embed="rId4"/>
                <a:stretch>
                  <a:fillRect l="-1751" t="-91935" r="-4595" b="-1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179981" y="6256991"/>
            <a:ext cx="22044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/>
              <a:t>S. Chen et al. (CLAS Collaboration), </a:t>
            </a:r>
            <a:endParaRPr lang="nb-NO" sz="1100" dirty="0" smtClean="0"/>
          </a:p>
          <a:p>
            <a:r>
              <a:rPr lang="nb-NO" sz="1100" dirty="0" err="1" smtClean="0"/>
              <a:t>Phys</a:t>
            </a:r>
            <a:r>
              <a:rPr lang="nb-NO" sz="1100" dirty="0"/>
              <a:t>. Rev. Lett. 97, 072002 (2006).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092176" y="5542156"/>
            <a:ext cx="1132410" cy="9748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30363" y="5628168"/>
            <a:ext cx="224131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/>
              <a:t>F.-X. </a:t>
            </a:r>
            <a:r>
              <a:rPr lang="it-IT" sz="1050" dirty="0" err="1"/>
              <a:t>Girod</a:t>
            </a:r>
            <a:r>
              <a:rPr lang="it-IT" sz="1050" dirty="0"/>
              <a:t> et al. (CLAS Collaboration</a:t>
            </a:r>
            <a:r>
              <a:rPr lang="it-IT" sz="1050" dirty="0" smtClean="0"/>
              <a:t>),</a:t>
            </a:r>
          </a:p>
          <a:p>
            <a:r>
              <a:rPr lang="it-IT" sz="1050" dirty="0" err="1" smtClean="0"/>
              <a:t>Phys</a:t>
            </a:r>
            <a:r>
              <a:rPr lang="it-IT" sz="1050" dirty="0"/>
              <a:t>. Rev. </a:t>
            </a:r>
            <a:r>
              <a:rPr lang="it-IT" sz="1050" dirty="0" err="1" smtClean="0"/>
              <a:t>Lett</a:t>
            </a:r>
            <a:r>
              <a:rPr lang="it-IT" sz="1050" dirty="0"/>
              <a:t>. 100, 162002 (2008) </a:t>
            </a:r>
          </a:p>
          <a:p>
            <a:endParaRPr lang="en-US" dirty="0"/>
          </a:p>
        </p:txBody>
      </p:sp>
      <p:cxnSp>
        <p:nvCxnSpPr>
          <p:cNvPr id="17" name="Straight Arrow Connector 16"/>
          <p:cNvCxnSpPr>
            <a:endCxn id="16" idx="1"/>
          </p:cNvCxnSpPr>
          <p:nvPr/>
        </p:nvCxnSpPr>
        <p:spPr>
          <a:xfrm>
            <a:off x="7069873" y="5531005"/>
            <a:ext cx="1060490" cy="44341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40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768" y="770585"/>
            <a:ext cx="6261181" cy="803799"/>
          </a:xfrm>
        </p:spPr>
        <p:txBody>
          <a:bodyPr>
            <a:normAutofit fontScale="90000"/>
          </a:bodyPr>
          <a:lstStyle/>
          <a:p>
            <a:r>
              <a:rPr lang="pt-BR" sz="1800" dirty="0" smtClean="0">
                <a:latin typeface="Cambria Math" charset="0"/>
                <a:ea typeface="Cambria Math" charset="0"/>
                <a:cs typeface="Cambria Math" charset="0"/>
              </a:rPr>
              <a:t>DVCS1 </a:t>
            </a:r>
            <a:r>
              <a:rPr lang="pt-BR" sz="1800" b="1" dirty="0" err="1">
                <a:latin typeface="Cambria Math" charset="0"/>
                <a:ea typeface="Cambria Math" charset="0"/>
                <a:cs typeface="Cambria Math" charset="0"/>
              </a:rPr>
              <a:t>Run</a:t>
            </a:r>
            <a:r>
              <a:rPr lang="pt-BR" sz="1800" b="1" dirty="0">
                <a:latin typeface="Cambria Math" charset="0"/>
                <a:ea typeface="Cambria Math" charset="0"/>
                <a:cs typeface="Cambria Math" charset="0"/>
              </a:rPr>
              <a:t>: </a:t>
            </a:r>
            <a:r>
              <a:rPr lang="pt-BR" sz="1800" b="1" dirty="0" err="1">
                <a:latin typeface="Cambria Math" charset="0"/>
                <a:ea typeface="Cambria Math" charset="0"/>
                <a:cs typeface="Cambria Math" charset="0"/>
              </a:rPr>
              <a:t>March</a:t>
            </a:r>
            <a:r>
              <a:rPr lang="pt-BR" sz="1800" b="1" dirty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pt-BR" sz="1800" b="1" dirty="0" err="1">
                <a:latin typeface="Cambria Math" charset="0"/>
                <a:ea typeface="Cambria Math" charset="0"/>
                <a:cs typeface="Cambria Math" charset="0"/>
              </a:rPr>
              <a:t>to</a:t>
            </a:r>
            <a:r>
              <a:rPr lang="pt-BR" sz="1800" b="1" dirty="0">
                <a:latin typeface="Cambria Math" charset="0"/>
                <a:ea typeface="Cambria Math" charset="0"/>
                <a:cs typeface="Cambria Math" charset="0"/>
              </a:rPr>
              <a:t> May </a:t>
            </a:r>
            <a:r>
              <a:rPr lang="pt-BR" sz="1800" b="1" dirty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2005</a:t>
            </a:r>
            <a:r>
              <a:rPr lang="pt-BR" sz="1800" b="1" dirty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pt-BR" sz="1800" b="1" dirty="0" smtClean="0">
                <a:latin typeface="Cambria Math" charset="0"/>
                <a:ea typeface="Cambria Math" charset="0"/>
                <a:cs typeface="Cambria Math" charset="0"/>
              </a:rPr>
              <a:t/>
            </a:r>
            <a:br>
              <a:rPr lang="pt-BR" sz="1800" b="1" dirty="0" smtClean="0">
                <a:latin typeface="Cambria Math" charset="0"/>
                <a:ea typeface="Cambria Math" charset="0"/>
                <a:cs typeface="Cambria Math" charset="0"/>
              </a:rPr>
            </a:br>
            <a:r>
              <a:rPr lang="pt-BR" sz="1800" b="1" dirty="0" smtClean="0">
                <a:latin typeface="Cambria Math" charset="0"/>
                <a:ea typeface="Cambria Math" charset="0"/>
                <a:cs typeface="Cambria Math" charset="0"/>
              </a:rPr>
              <a:t/>
            </a:r>
            <a:br>
              <a:rPr lang="pt-BR" sz="1800" b="1" dirty="0" smtClean="0">
                <a:latin typeface="Cambria Math" charset="0"/>
                <a:ea typeface="Cambria Math" charset="0"/>
                <a:cs typeface="Cambria Math" charset="0"/>
              </a:rPr>
            </a:br>
            <a:r>
              <a:rPr lang="pt-BR" sz="1800" dirty="0" smtClean="0">
                <a:latin typeface="Cambria Math" charset="0"/>
                <a:ea typeface="Cambria Math" charset="0"/>
                <a:cs typeface="Cambria Math" charset="0"/>
              </a:rPr>
              <a:t>J. </a:t>
            </a:r>
            <a:r>
              <a:rPr lang="pt-BR" sz="1800" dirty="0">
                <a:latin typeface="Cambria Math" charset="0"/>
                <a:ea typeface="Cambria Math" charset="0"/>
                <a:cs typeface="Cambria Math" charset="0"/>
              </a:rPr>
              <a:t>S. </a:t>
            </a:r>
            <a:r>
              <a:rPr lang="pt-BR" sz="1800" dirty="0" err="1">
                <a:latin typeface="Cambria Math" charset="0"/>
                <a:ea typeface="Cambria Math" charset="0"/>
                <a:cs typeface="Cambria Math" charset="0"/>
              </a:rPr>
              <a:t>Jo</a:t>
            </a:r>
            <a:r>
              <a:rPr lang="pt-BR" sz="1800" dirty="0">
                <a:latin typeface="Cambria Math" charset="0"/>
                <a:ea typeface="Cambria Math" charset="0"/>
                <a:cs typeface="Cambria Math" charset="0"/>
              </a:rPr>
              <a:t> et al. </a:t>
            </a:r>
            <a:r>
              <a:rPr lang="pt-BR" sz="1800" dirty="0" err="1" smtClean="0">
                <a:latin typeface="Cambria Math" charset="0"/>
                <a:ea typeface="Cambria Math" charset="0"/>
                <a:cs typeface="Cambria Math" charset="0"/>
              </a:rPr>
              <a:t>Phys</a:t>
            </a:r>
            <a:r>
              <a:rPr lang="pt-BR" sz="1800" dirty="0">
                <a:latin typeface="Cambria Math" charset="0"/>
                <a:ea typeface="Cambria Math" charset="0"/>
                <a:cs typeface="Cambria Math" charset="0"/>
              </a:rPr>
              <a:t>. Rev. </a:t>
            </a:r>
            <a:r>
              <a:rPr lang="pt-BR" sz="1800" dirty="0" err="1">
                <a:latin typeface="Cambria Math" charset="0"/>
                <a:ea typeface="Cambria Math" charset="0"/>
                <a:cs typeface="Cambria Math" charset="0"/>
              </a:rPr>
              <a:t>Lett</a:t>
            </a:r>
            <a:r>
              <a:rPr lang="pt-BR" sz="1800" dirty="0">
                <a:latin typeface="Cambria Math" charset="0"/>
                <a:ea typeface="Cambria Math" charset="0"/>
                <a:cs typeface="Cambria Math" charset="0"/>
              </a:rPr>
              <a:t>. 115, </a:t>
            </a:r>
            <a:r>
              <a:rPr lang="pt-BR" sz="1800" dirty="0" smtClean="0">
                <a:latin typeface="Cambria Math" charset="0"/>
                <a:ea typeface="Cambria Math" charset="0"/>
                <a:cs typeface="Cambria Math" charset="0"/>
              </a:rPr>
              <a:t> 212003 </a:t>
            </a:r>
            <a:r>
              <a:rPr lang="pt-BR" sz="1800" dirty="0">
                <a:latin typeface="Cambria Math" charset="0"/>
                <a:ea typeface="Cambria Math" charset="0"/>
                <a:cs typeface="Cambria Math" charset="0"/>
              </a:rPr>
              <a:t>(</a:t>
            </a:r>
            <a:r>
              <a:rPr lang="pt-BR" sz="1800" dirty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2015</a:t>
            </a:r>
            <a:r>
              <a:rPr lang="pt-BR" sz="1800" dirty="0" smtClean="0">
                <a:latin typeface="Cambria Math" charset="0"/>
                <a:ea typeface="Cambria Math" charset="0"/>
                <a:cs typeface="Cambria Math" charset="0"/>
              </a:rPr>
              <a:t>)</a:t>
            </a:r>
            <a:r>
              <a:rPr lang="pt-BR" sz="1600" dirty="0" smtClean="0">
                <a:latin typeface="Cambria Math" charset="0"/>
                <a:ea typeface="Cambria Math" charset="0"/>
                <a:cs typeface="Cambria Math" charset="0"/>
              </a:rPr>
              <a:t>.    </a:t>
            </a:r>
            <a:r>
              <a:rPr lang="pt-BR" sz="1800" b="1" dirty="0" smtClean="0">
                <a:latin typeface="Cambria Math" charset="0"/>
                <a:ea typeface="Cambria Math" charset="0"/>
                <a:cs typeface="Cambria Math" charset="0"/>
              </a:rPr>
              <a:t>21 </a:t>
            </a:r>
            <a:r>
              <a:rPr lang="pt-BR" sz="1800" b="1" dirty="0" err="1" smtClean="0">
                <a:latin typeface="Cambria Math" charset="0"/>
                <a:ea typeface="Cambria Math" charset="0"/>
                <a:cs typeface="Cambria Math" charset="0"/>
              </a:rPr>
              <a:t>bins</a:t>
            </a:r>
            <a:r>
              <a:rPr lang="pt-BR" sz="1800" b="1" dirty="0" smtClean="0">
                <a:latin typeface="Cambria Math" charset="0"/>
                <a:ea typeface="Cambria Math" charset="0"/>
                <a:cs typeface="Cambria Math" charset="0"/>
              </a:rPr>
              <a:t> in </a:t>
            </a:r>
            <a:r>
              <a:rPr lang="pt-BR" sz="1800" b="1" dirty="0" err="1" smtClean="0">
                <a:latin typeface="Cambria Math" charset="0"/>
                <a:ea typeface="Cambria Math" charset="0"/>
                <a:cs typeface="Cambria Math" charset="0"/>
              </a:rPr>
              <a:t>x</a:t>
            </a:r>
            <a:r>
              <a:rPr lang="pt-BR" sz="1800" b="1" baseline="-25000" dirty="0" err="1" smtClean="0">
                <a:latin typeface="Cambria Math" charset="0"/>
                <a:ea typeface="Cambria Math" charset="0"/>
                <a:cs typeface="Cambria Math" charset="0"/>
              </a:rPr>
              <a:t>B</a:t>
            </a:r>
            <a:r>
              <a:rPr lang="pt-BR" sz="1800" b="1" dirty="0" smtClean="0">
                <a:latin typeface="Cambria Math" charset="0"/>
                <a:ea typeface="Cambria Math" charset="0"/>
                <a:cs typeface="Cambria Math" charset="0"/>
              </a:rPr>
              <a:t>, Q</a:t>
            </a:r>
            <a:r>
              <a:rPr lang="pt-BR" sz="1800" b="1" baseline="30000" dirty="0" smtClean="0">
                <a:latin typeface="Cambria Math" charset="0"/>
                <a:ea typeface="Cambria Math" charset="0"/>
                <a:cs typeface="Cambria Math" charset="0"/>
              </a:rPr>
              <a:t>2</a:t>
            </a:r>
            <a:r>
              <a:rPr lang="pt-BR" sz="1800" b="1" dirty="0" smtClean="0">
                <a:latin typeface="Cambria Math" charset="0"/>
                <a:ea typeface="Cambria Math" charset="0"/>
                <a:cs typeface="Cambria Math" charset="0"/>
              </a:rPr>
              <a:t>, </a:t>
            </a:r>
            <a:r>
              <a:rPr lang="pt-BR" sz="1800" b="1" dirty="0" err="1" smtClean="0">
                <a:latin typeface="Cambria Math" charset="0"/>
                <a:ea typeface="Cambria Math" charset="0"/>
                <a:cs typeface="Cambria Math" charset="0"/>
              </a:rPr>
              <a:t>t</a:t>
            </a:r>
            <a:endParaRPr lang="en-US" sz="1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68"/>
          <a:stretch/>
        </p:blipFill>
        <p:spPr>
          <a:xfrm>
            <a:off x="482836" y="1610436"/>
            <a:ext cx="5804192" cy="4282363"/>
          </a:xfrm>
        </p:spPr>
      </p:pic>
      <p:sp>
        <p:nvSpPr>
          <p:cNvPr id="3" name="TextBox 2"/>
          <p:cNvSpPr txBox="1"/>
          <p:nvPr/>
        </p:nvSpPr>
        <p:spPr>
          <a:xfrm>
            <a:off x="3072483" y="291382"/>
            <a:ext cx="6409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Absolute Cross Section </a:t>
            </a:r>
            <a:r>
              <a:rPr lang="en-US" sz="2400" b="1" dirty="0" smtClean="0">
                <a:latin typeface="SymbolPi" charset="0"/>
                <a:ea typeface="SymbolPi" charset="0"/>
                <a:cs typeface="SymbolPi" charset="0"/>
              </a:rPr>
              <a:t>s</a:t>
            </a:r>
            <a:r>
              <a:rPr lang="en-US" sz="2400" dirty="0" smtClean="0"/>
              <a:t> and </a:t>
            </a:r>
            <a:r>
              <a:rPr lang="en-US" sz="2400" b="1" dirty="0" smtClean="0">
                <a:latin typeface="SymbolPi" charset="0"/>
                <a:ea typeface="SymbolPi" charset="0"/>
                <a:cs typeface="SymbolPi" charset="0"/>
              </a:rPr>
              <a:t>Ds</a:t>
            </a:r>
            <a:r>
              <a:rPr lang="en-US" sz="2400" dirty="0" smtClean="0"/>
              <a:t>   measurements.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119970" y="5774348"/>
            <a:ext cx="2619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</a:t>
            </a:r>
            <a:r>
              <a:rPr lang="en-US" dirty="0" smtClean="0"/>
              <a:t>VGG 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92D050"/>
                </a:solidFill>
              </a:rPr>
              <a:t>-BH,  </a:t>
            </a:r>
            <a:r>
              <a:rPr lang="en-US" dirty="0">
                <a:solidFill>
                  <a:srgbClr val="FF0000"/>
                </a:solidFill>
              </a:rPr>
              <a:t>.. </a:t>
            </a:r>
            <a:r>
              <a:rPr lang="en-US" dirty="0" smtClean="0">
                <a:solidFill>
                  <a:srgbClr val="FF0000"/>
                </a:solidFill>
              </a:rPr>
              <a:t>KM10   </a:t>
            </a:r>
            <a:r>
              <a:rPr lang="en-US" dirty="0" smtClean="0">
                <a:solidFill>
                  <a:srgbClr val="00B0F0"/>
                </a:solidFill>
              </a:rPr>
              <a:t>KMS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0" b="32042"/>
          <a:stretch/>
        </p:blipFill>
        <p:spPr>
          <a:xfrm>
            <a:off x="5868537" y="1910686"/>
            <a:ext cx="6153199" cy="400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0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575678" y="358817"/>
                <a:ext cx="4272922" cy="409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CFF extracted assuming only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ℋ</m:t>
                    </m:r>
                  </m:oMath>
                </a14:m>
                <a:r>
                  <a:rPr lang="en-US" sz="2000" dirty="0" smtClean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 dirty="0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0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ℋ</m:t>
                        </m:r>
                      </m:e>
                    </m:acc>
                  </m:oMath>
                </a14:m>
                <a:r>
                  <a:rPr lang="en-US" sz="2000" dirty="0" smtClean="0"/>
                  <a:t>. </a:t>
                </a:r>
                <a:endParaRPr lang="en-US" sz="20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678" y="358817"/>
                <a:ext cx="4272922" cy="409856"/>
              </a:xfrm>
              <a:prstGeom prst="rect">
                <a:avLst/>
              </a:prstGeom>
              <a:blipFill rotWithShape="0">
                <a:blip r:embed="rId2"/>
                <a:stretch>
                  <a:fillRect l="-1569" t="-5970" r="-4850" b="-2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2680923" y="552460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i="1" dirty="0" smtClean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1600" dirty="0" smtClean="0"/>
              <a:t> </a:t>
            </a:r>
            <a:r>
              <a:rPr lang="en-US" sz="1600" dirty="0"/>
              <a:t>and 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b</a:t>
            </a:r>
            <a:r>
              <a:rPr lang="en-US" sz="1600" dirty="0"/>
              <a:t> increase, in a systematic way, with decreasing </a:t>
            </a:r>
            <a:r>
              <a:rPr lang="en-US" i="1" dirty="0" err="1" smtClean="0">
                <a:latin typeface="Cambria Math" charset="0"/>
                <a:ea typeface="Cambria Math" charset="0"/>
                <a:cs typeface="Cambria Math" charset="0"/>
              </a:rPr>
              <a:t>x</a:t>
            </a:r>
            <a:r>
              <a:rPr lang="en-US" baseline="-25000" dirty="0" err="1" smtClean="0"/>
              <a:t>B</a:t>
            </a:r>
            <a:endParaRPr lang="en-US" sz="1600" b="1" dirty="0" smtClean="0"/>
          </a:p>
          <a:p>
            <a:r>
              <a:rPr lang="en-US" sz="1600" b="1" dirty="0"/>
              <a:t>⇒ </a:t>
            </a:r>
            <a:r>
              <a:rPr lang="en-US" sz="1600" dirty="0" smtClean="0"/>
              <a:t>The </a:t>
            </a:r>
            <a:r>
              <a:rPr lang="en-US" sz="1600" dirty="0"/>
              <a:t>size of the nucleon increases as lower </a:t>
            </a:r>
            <a:r>
              <a:rPr lang="en-US" sz="1600" dirty="0" smtClean="0"/>
              <a:t>momentum fractions.</a:t>
            </a:r>
          </a:p>
          <a:p>
            <a:r>
              <a:rPr lang="en-US" sz="1600" b="1" dirty="0"/>
              <a:t>⇒ </a:t>
            </a:r>
            <a:r>
              <a:rPr lang="en-US" sz="1600" dirty="0" smtClean="0"/>
              <a:t>Increase </a:t>
            </a:r>
            <a:r>
              <a:rPr lang="en-US" sz="1600" dirty="0"/>
              <a:t>of the </a:t>
            </a:r>
            <a:r>
              <a:rPr lang="en-US" sz="1600" dirty="0" err="1"/>
              <a:t>partonic</a:t>
            </a:r>
            <a:r>
              <a:rPr lang="en-US" sz="1600" dirty="0"/>
              <a:t> content of the nucleon as lower </a:t>
            </a:r>
            <a:r>
              <a:rPr lang="en-US" sz="2000" i="1" dirty="0" err="1">
                <a:latin typeface="CMMI10" charset="0"/>
              </a:rPr>
              <a:t>x</a:t>
            </a:r>
            <a:r>
              <a:rPr lang="en-US" sz="1000" dirty="0" err="1">
                <a:latin typeface="CMMI7" charset="0"/>
              </a:rPr>
              <a:t>B</a:t>
            </a:r>
            <a:r>
              <a:rPr lang="en-US" sz="1600" dirty="0" smtClean="0"/>
              <a:t> 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743858" y="4096339"/>
                <a:ext cx="2583823" cy="542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𝑅𝑒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ℋ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𝑃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nor/>
                            </m:rPr>
                            <a:rPr lang="mr-IN" dirty="0">
                              <a:latin typeface="CMMI10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mr-IN" i="1" dirty="0">
                              <a:latin typeface="CMMI10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b="0" i="1" dirty="0" smtClean="0">
                              <a:latin typeface="CMMI10" charset="0"/>
                            </a:rPr>
                            <m:t>H</m:t>
                          </m:r>
                          <m:r>
                            <m:rPr>
                              <m:nor/>
                            </m:rPr>
                            <a:rPr lang="mr-IN" dirty="0">
                              <a:latin typeface="CMR10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mr-IN" i="1" dirty="0">
                              <a:latin typeface="CMMI10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mr-IN" dirty="0">
                              <a:latin typeface="CMMI10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mr-IN" dirty="0">
                              <a:latin typeface="CMMI10" charset="0"/>
                            </a:rPr>
                            <m:t>ξ</m:t>
                          </m:r>
                          <m:r>
                            <m:rPr>
                              <m:nor/>
                            </m:rPr>
                            <a:rPr lang="mr-IN" dirty="0">
                              <a:latin typeface="CMMI10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mr-IN" dirty="0">
                              <a:latin typeface="CMMI10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mr-IN" dirty="0" smtClean="0">
                              <a:latin typeface="CMR10" charset="0"/>
                            </a:rPr>
                            <m:t>)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mr-IN" i="1" dirty="0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mr-IN" i="1" dirty="0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mr-IN" i="1" dirty="0">
                                      <a:latin typeface="CMMI10" charset="0"/>
                                    </a:rPr>
                                    <m:t>x</m:t>
                                  </m:r>
                                  <m:r>
                                    <m:rPr>
                                      <m:nor/>
                                    </m:rPr>
                                    <a:rPr lang="mr-IN" dirty="0">
                                      <a:latin typeface="CMSY10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mr-IN" dirty="0">
                                      <a:latin typeface="CMMI10" charset="0"/>
                                    </a:rPr>
                                    <m:t>ε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latin typeface="Cambria Math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mr-IN" i="1" dirty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dirty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mr-IN" i="1" dirty="0">
                                      <a:latin typeface="CMMI10" charset="0"/>
                                    </a:rPr>
                                    <m:t>x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dirty="0" smtClean="0">
                                      <a:latin typeface="CMSY10" charset="0"/>
                                    </a:rPr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mr-IN" dirty="0" smtClean="0">
                                      <a:latin typeface="CMMI10" charset="0"/>
                                    </a:rPr>
                                    <m:t>i</m:t>
                                  </m:r>
                                  <m:r>
                                    <m:rPr>
                                      <m:nor/>
                                    </m:rPr>
                                    <a:rPr lang="mr-IN" dirty="0">
                                      <a:latin typeface="CMMI10" charset="0"/>
                                    </a:rPr>
                                    <m:t>ε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3858" y="4096339"/>
                <a:ext cx="2583823" cy="542991"/>
              </a:xfrm>
              <a:prstGeom prst="rect">
                <a:avLst/>
              </a:prstGeom>
              <a:blipFill rotWithShape="0">
                <a:blip r:embed="rId7"/>
                <a:stretch>
                  <a:fillRect r="-30425" b="-16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7750435" y="2718154"/>
                <a:ext cx="2811026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Fit to data</a:t>
                </a:r>
                <a:r>
                  <a:rPr lang="en-US" dirty="0">
                    <a:ea typeface="Cambria Math" charset="0"/>
                    <a:cs typeface="Cambria Math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ℋ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𝐼𝑀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𝑎</m:t>
                    </m:r>
                    <m:sSup>
                      <m:sSupPr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𝑏𝑡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435" y="2718154"/>
                <a:ext cx="2811026" cy="468205"/>
              </a:xfrm>
              <a:prstGeom prst="rect">
                <a:avLst/>
              </a:prstGeom>
              <a:blipFill rotWithShape="0">
                <a:blip r:embed="rId8"/>
                <a:stretch>
                  <a:fillRect l="-1732"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7729980" y="1996650"/>
                <a:ext cx="25546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ℋ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𝐼𝑀</m:t>
                        </m:r>
                      </m:sub>
                    </m:sSub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i</m:t>
                    </m:r>
                  </m:oMath>
                </a14:m>
                <a:r>
                  <a:rPr lang="en-US" dirty="0" smtClean="0"/>
                  <a:t>s a measure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density</m:t>
                    </m:r>
                    <m: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of</m:t>
                    </m:r>
                    <m: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partons</m:t>
                    </m:r>
                    <m: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at</m:t>
                    </m:r>
                    <m: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mr-IN" dirty="0">
                        <a:latin typeface="CMMI10" charset="0"/>
                      </a:rPr>
                      <m:t>ξ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980" y="1996650"/>
                <a:ext cx="2554662" cy="646331"/>
              </a:xfrm>
              <a:prstGeom prst="rect">
                <a:avLst/>
              </a:prstGeom>
              <a:blipFill rotWithShape="0">
                <a:blip r:embed="rId9"/>
                <a:stretch>
                  <a:fillRect l="-716" t="-55660" r="-3819" b="-6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780780" y="3749250"/>
                <a:ext cx="25546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𝑅𝐸</m:t>
                        </m:r>
                      </m:sub>
                    </m:sSub>
                  </m:oMath>
                </a14:m>
                <a:r>
                  <a:rPr lang="en-US" dirty="0" smtClean="0"/>
                  <a:t> is more complicated</a:t>
                </a:r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780" y="3749250"/>
                <a:ext cx="2554662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8197" r="-214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953519" y="622852"/>
            <a:ext cx="6644610" cy="4810539"/>
            <a:chOff x="1589623" y="689113"/>
            <a:chExt cx="6644610" cy="481053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589623" y="2233944"/>
                  <a:ext cx="614643" cy="4200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𝐼𝑀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9623" y="2233944"/>
                  <a:ext cx="614643" cy="42004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597991" y="3833634"/>
                  <a:ext cx="621379" cy="4200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𝑅𝐸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7991" y="3833634"/>
                  <a:ext cx="621379" cy="42004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 8"/>
            <p:cNvGrpSpPr/>
            <p:nvPr/>
          </p:nvGrpSpPr>
          <p:grpSpPr>
            <a:xfrm>
              <a:off x="2510288" y="689113"/>
              <a:ext cx="5723945" cy="4810539"/>
              <a:chOff x="2510288" y="689113"/>
              <a:chExt cx="5723945" cy="481053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73" t="3527" r="6042" b="29149"/>
              <a:stretch/>
            </p:blipFill>
            <p:spPr>
              <a:xfrm>
                <a:off x="2510288" y="689113"/>
                <a:ext cx="5723945" cy="4810539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3909391" y="2213113"/>
                <a:ext cx="605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VGG</a:t>
                </a: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52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4100" y="1949817"/>
            <a:ext cx="382085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Last result: DVCS2 run 2008-2009</a:t>
            </a:r>
          </a:p>
          <a:p>
            <a:endParaRPr lang="en-US" sz="2000" dirty="0"/>
          </a:p>
          <a:p>
            <a:r>
              <a:rPr lang="en-US" sz="2000" dirty="0" smtClean="0"/>
              <a:t>Theses, B. </a:t>
            </a:r>
            <a:r>
              <a:rPr lang="en-US" sz="2000" dirty="0" err="1" smtClean="0"/>
              <a:t>Guegan</a:t>
            </a:r>
            <a:r>
              <a:rPr lang="en-US" sz="2000" dirty="0" smtClean="0"/>
              <a:t> and N. Saylor</a:t>
            </a:r>
          </a:p>
          <a:p>
            <a:endParaRPr lang="en-US" sz="2000" dirty="0"/>
          </a:p>
          <a:p>
            <a:r>
              <a:rPr lang="en-US" sz="2000" dirty="0" smtClean="0"/>
              <a:t>Final edits  of PR article in progress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318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8" y="2330230"/>
            <a:ext cx="4173622" cy="4070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713" y="0"/>
            <a:ext cx="4359490" cy="2315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05" y="2339942"/>
            <a:ext cx="4237336" cy="41327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0052" y="95002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Bin5</a:t>
            </a: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536373" y="973777"/>
            <a:ext cx="71252" cy="57001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25611" y="3669615"/>
            <a:ext cx="605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VGG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BH </a:t>
            </a:r>
            <a:endParaRPr lang="en-US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7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92" y="2656449"/>
            <a:ext cx="4922512" cy="3811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53053" y="2181435"/>
            <a:ext cx="3693918" cy="4770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713" y="0"/>
            <a:ext cx="4359490" cy="23157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0052" y="950026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Bin15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284519" y="522514"/>
            <a:ext cx="71252" cy="57001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44880" y="3603354"/>
            <a:ext cx="11212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VGG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BH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BH+DVCS </a:t>
            </a:r>
          </a:p>
        </p:txBody>
      </p:sp>
    </p:spTree>
    <p:extLst>
      <p:ext uri="{BB962C8B-B14F-4D97-AF65-F5344CB8AC3E}">
        <p14:creationId xmlns:p14="http://schemas.microsoft.com/office/powerpoint/2010/main" val="198660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835" y="249169"/>
            <a:ext cx="6807200" cy="72707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Comparison between DVCS2 and DVCS1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771348" y="779669"/>
            <a:ext cx="33734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Different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beam </a:t>
            </a:r>
            <a:r>
              <a:rPr lang="en-US" sz="2000" dirty="0"/>
              <a:t>energy:   5.88 vs </a:t>
            </a:r>
            <a:r>
              <a:rPr lang="en-US" sz="2000" dirty="0" smtClean="0"/>
              <a:t>5.75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target length:  1.5 vs 4 </a:t>
            </a:r>
            <a:r>
              <a:rPr lang="en-US" sz="2000" dirty="0" smtClean="0"/>
              <a:t>cm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target position:  3 </a:t>
            </a:r>
            <a:r>
              <a:rPr lang="en-US" sz="2000" dirty="0" smtClean="0"/>
              <a:t>cm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solenoid/target offset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008257" y="2392570"/>
            <a:ext cx="7368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FX </a:t>
            </a:r>
            <a:r>
              <a:rPr lang="en-US" sz="2000" dirty="0" err="1" smtClean="0"/>
              <a:t>Girod</a:t>
            </a:r>
            <a:r>
              <a:rPr lang="en-US" sz="2000" dirty="0" smtClean="0"/>
              <a:t>: careful studies and extrapolate expected variations in 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s 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6463" r="9411"/>
          <a:stretch/>
        </p:blipFill>
        <p:spPr>
          <a:xfrm>
            <a:off x="7758595" y="3547165"/>
            <a:ext cx="3302000" cy="28575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690204" y="2827130"/>
            <a:ext cx="7988244" cy="3401789"/>
            <a:chOff x="1663700" y="3039165"/>
            <a:chExt cx="7988244" cy="340178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816" y="3721100"/>
              <a:ext cx="2950484" cy="271985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3" r="16193"/>
            <a:stretch/>
          </p:blipFill>
          <p:spPr>
            <a:xfrm>
              <a:off x="1663700" y="4381499"/>
              <a:ext cx="2476500" cy="82115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260600" y="5499100"/>
              <a:ext cx="1231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Symbol" charset="2"/>
                  <a:ea typeface="Symbol" charset="2"/>
                  <a:cs typeface="Symbol" charset="2"/>
                </a:rPr>
                <a:t>m = 2</a:t>
              </a:r>
              <a:r>
                <a:rPr lang="en-US" dirty="0" smtClean="0">
                  <a:ea typeface="Symbol" charset="2"/>
                  <a:cs typeface="Symbol" charset="2"/>
                </a:rPr>
                <a:t>x</a:t>
              </a:r>
              <a:r>
                <a:rPr lang="en-US" dirty="0" smtClean="0">
                  <a:latin typeface="Symbol" charset="2"/>
                  <a:ea typeface="Symbol" charset="2"/>
                  <a:cs typeface="Symbol" charset="2"/>
                </a:rPr>
                <a:t> 10</a:t>
              </a:r>
              <a:r>
                <a:rPr lang="en-US" sz="2000" baseline="30000" dirty="0" smtClean="0">
                  <a:latin typeface="Symbol" charset="2"/>
                  <a:ea typeface="Symbol" charset="2"/>
                  <a:cs typeface="Symbol" charset="2"/>
                </a:rPr>
                <a:t>-2</a:t>
              </a:r>
              <a:endParaRPr lang="en-US" baseline="30000" dirty="0" smtClean="0">
                <a:latin typeface="Symbol" charset="2"/>
                <a:ea typeface="Symbol" charset="2"/>
                <a:cs typeface="Symbol" charset="2"/>
              </a:endParaRPr>
            </a:p>
            <a:p>
              <a:r>
                <a:rPr lang="en-US" dirty="0" err="1" smtClean="0">
                  <a:latin typeface="Symbol" charset="2"/>
                  <a:ea typeface="Symbol" charset="2"/>
                  <a:cs typeface="Symbol" charset="2"/>
                </a:rPr>
                <a:t>Dd</a:t>
              </a:r>
              <a:r>
                <a:rPr lang="en-US" dirty="0" smtClean="0">
                  <a:latin typeface="Symbol" charset="2"/>
                  <a:ea typeface="Symbol" charset="2"/>
                  <a:cs typeface="Symbol" charset="2"/>
                </a:rPr>
                <a:t> = 1.0 </a:t>
              </a:r>
              <a:endParaRPr lang="en-US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88691" y="3039165"/>
              <a:ext cx="6263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Ratio of cross section differences and errors added in quadrature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7756" y="6347792"/>
            <a:ext cx="641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issue for cross </a:t>
            </a:r>
            <a:r>
              <a:rPr lang="en-US" smtClean="0"/>
              <a:t>section measurements </a:t>
            </a:r>
            <a:r>
              <a:rPr lang="mr-IN" dirty="0" smtClean="0"/>
              <a:t>–</a:t>
            </a:r>
            <a:r>
              <a:rPr lang="en-US" dirty="0" smtClean="0"/>
              <a:t>elastic normalization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9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68256" y="3667787"/>
            <a:ext cx="7713323" cy="1477328"/>
            <a:chOff x="1934012" y="3480109"/>
            <a:chExt cx="7713323" cy="1477328"/>
          </a:xfrm>
        </p:grpSpPr>
        <p:sp>
          <p:nvSpPr>
            <p:cNvPr id="2" name="Rectangle 1"/>
            <p:cNvSpPr/>
            <p:nvPr/>
          </p:nvSpPr>
          <p:spPr>
            <a:xfrm>
              <a:off x="1934012" y="3480109"/>
              <a:ext cx="452464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Focus on DVCS. </a:t>
              </a:r>
              <a:endParaRPr lang="en-US" dirty="0"/>
            </a:p>
            <a:p>
              <a:r>
                <a:rPr lang="en-US" dirty="0" smtClean="0"/>
                <a:t>Sensitive </a:t>
              </a:r>
              <a:r>
                <a:rPr lang="en-US" dirty="0"/>
                <a:t>to </a:t>
              </a:r>
              <a:r>
                <a:rPr lang="en-US" dirty="0" smtClean="0"/>
                <a:t>GPD H </a:t>
              </a:r>
              <a:r>
                <a:rPr lang="mr-IN" dirty="0" smtClean="0"/>
                <a:t>–</a:t>
              </a:r>
              <a:r>
                <a:rPr lang="en-US" dirty="0" smtClean="0"/>
                <a:t> charge distribution</a:t>
              </a:r>
              <a:r>
                <a:rPr lang="en-US" dirty="0" smtClean="0"/>
                <a:t>.</a:t>
              </a:r>
            </a:p>
            <a:p>
              <a:endParaRPr lang="en-US" dirty="0"/>
            </a:p>
            <a:p>
              <a:r>
                <a:rPr lang="en-US" dirty="0" smtClean="0"/>
                <a:t>But, very large Bethe-</a:t>
              </a:r>
              <a:r>
                <a:rPr lang="en-US" dirty="0" err="1" smtClean="0"/>
                <a:t>Heitler</a:t>
              </a:r>
              <a:r>
                <a:rPr lang="en-US" dirty="0" smtClean="0"/>
                <a:t> interference</a:t>
              </a:r>
              <a:endParaRPr lang="en-US" dirty="0"/>
            </a:p>
            <a:p>
              <a:endParaRPr lang="en-US" dirty="0"/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7378724" y="3544137"/>
              <a:ext cx="2268611" cy="1325105"/>
              <a:chOff x="6783681" y="4812223"/>
              <a:chExt cx="2714889" cy="1630963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6783681" y="4861065"/>
                <a:ext cx="2714889" cy="1582121"/>
                <a:chOff x="6783681" y="4861065"/>
                <a:chExt cx="2714889" cy="1582121"/>
              </a:xfrm>
            </p:grpSpPr>
            <p:sp>
              <p:nvSpPr>
                <p:cNvPr id="17" name="Connector 16"/>
                <p:cNvSpPr/>
                <p:nvPr/>
              </p:nvSpPr>
              <p:spPr>
                <a:xfrm>
                  <a:off x="7404152" y="5722252"/>
                  <a:ext cx="1435900" cy="720934"/>
                </a:xfrm>
                <a:prstGeom prst="flowChartConnector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GPD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8" name="Group 38"/>
                <p:cNvGrpSpPr/>
                <p:nvPr/>
              </p:nvGrpSpPr>
              <p:grpSpPr>
                <a:xfrm rot="17318167">
                  <a:off x="7248400" y="4612312"/>
                  <a:ext cx="162713" cy="780014"/>
                  <a:chOff x="4709761" y="305284"/>
                  <a:chExt cx="538143" cy="2710275"/>
                </a:xfrm>
              </p:grpSpPr>
              <p:grpSp>
                <p:nvGrpSpPr>
                  <p:cNvPr id="35" name="Group 32"/>
                  <p:cNvGrpSpPr/>
                  <p:nvPr/>
                </p:nvGrpSpPr>
                <p:grpSpPr>
                  <a:xfrm rot="5400000">
                    <a:off x="3717317" y="1297728"/>
                    <a:ext cx="2523031" cy="538143"/>
                    <a:chOff x="806933" y="4197157"/>
                    <a:chExt cx="2881085" cy="689490"/>
                  </a:xfrm>
                </p:grpSpPr>
                <p:grpSp>
                  <p:nvGrpSpPr>
                    <p:cNvPr id="37" name="Group 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06933" y="4232757"/>
                      <a:ext cx="1436480" cy="653890"/>
                      <a:chOff x="955" y="330"/>
                      <a:chExt cx="4188" cy="765"/>
                    </a:xfrm>
                  </p:grpSpPr>
                  <p:sp>
                    <p:nvSpPr>
                      <p:cNvPr id="43" name="Arc 5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3018" y="473"/>
                        <a:ext cx="1057" cy="576"/>
                      </a:xfrm>
                      <a:custGeom>
                        <a:avLst/>
                        <a:gdLst>
                          <a:gd name="T0" fmla="*/ 0 w 39606"/>
                          <a:gd name="T1" fmla="*/ 360 h 21600"/>
                          <a:gd name="T2" fmla="*/ 1057 w 39606"/>
                          <a:gd name="T3" fmla="*/ 333 h 21600"/>
                          <a:gd name="T4" fmla="*/ 535 w 39606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606"/>
                          <a:gd name="T10" fmla="*/ 0 h 21600"/>
                          <a:gd name="T11" fmla="*/ 39606 w 39606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606" h="21600" fill="none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</a:path>
                          <a:path w="39606" h="21600" stroke="0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  <a:lnTo>
                              <a:pt x="20028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4" name="Arc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82" y="330"/>
                        <a:ext cx="1061" cy="576"/>
                      </a:xfrm>
                      <a:custGeom>
                        <a:avLst/>
                        <a:gdLst>
                          <a:gd name="T0" fmla="*/ 0 w 39777"/>
                          <a:gd name="T1" fmla="*/ 382 h 21600"/>
                          <a:gd name="T2" fmla="*/ 1061 w 39777"/>
                          <a:gd name="T3" fmla="*/ 325 h 21600"/>
                          <a:gd name="T4" fmla="*/ 542 w 39777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777"/>
                          <a:gd name="T10" fmla="*/ 0 h 21600"/>
                          <a:gd name="T11" fmla="*/ 39777 w 39777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777" h="21600" fill="none" extrusionOk="0">
                            <a:moveTo>
                              <a:pt x="0" y="14308"/>
                            </a:moveTo>
                            <a:cubicBezTo>
                              <a:pt x="3078" y="5725"/>
                              <a:pt x="11214" y="0"/>
                              <a:pt x="20332" y="0"/>
                            </a:cubicBezTo>
                            <a:cubicBezTo>
                              <a:pt x="28615" y="0"/>
                              <a:pt x="36170" y="4737"/>
                              <a:pt x="39776" y="12195"/>
                            </a:cubicBezTo>
                          </a:path>
                          <a:path w="39777" h="21600" stroke="0" extrusionOk="0">
                            <a:moveTo>
                              <a:pt x="0" y="14308"/>
                            </a:moveTo>
                            <a:cubicBezTo>
                              <a:pt x="3078" y="5725"/>
                              <a:pt x="11214" y="0"/>
                              <a:pt x="20332" y="0"/>
                            </a:cubicBezTo>
                            <a:cubicBezTo>
                              <a:pt x="28615" y="0"/>
                              <a:pt x="36170" y="4737"/>
                              <a:pt x="39776" y="12195"/>
                            </a:cubicBezTo>
                            <a:lnTo>
                              <a:pt x="20332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5" name="Arc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03" y="423"/>
                        <a:ext cx="1053" cy="576"/>
                      </a:xfrm>
                      <a:custGeom>
                        <a:avLst/>
                        <a:gdLst>
                          <a:gd name="T0" fmla="*/ 0 w 39473"/>
                          <a:gd name="T1" fmla="*/ 360 h 21600"/>
                          <a:gd name="T2" fmla="*/ 1053 w 39473"/>
                          <a:gd name="T3" fmla="*/ 325 h 21600"/>
                          <a:gd name="T4" fmla="*/ 534 w 39473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473"/>
                          <a:gd name="T10" fmla="*/ 0 h 21600"/>
                          <a:gd name="T11" fmla="*/ 39473 w 39473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473" h="21600" fill="none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311" y="0"/>
                              <a:pt x="35866" y="4737"/>
                              <a:pt x="39472" y="12195"/>
                            </a:cubicBezTo>
                          </a:path>
                          <a:path w="39473" h="21600" stroke="0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311" y="0"/>
                              <a:pt x="35866" y="4737"/>
                              <a:pt x="39472" y="12195"/>
                            </a:cubicBezTo>
                            <a:lnTo>
                              <a:pt x="20028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6" name="Arc 5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55" y="519"/>
                        <a:ext cx="1057" cy="576"/>
                      </a:xfrm>
                      <a:custGeom>
                        <a:avLst/>
                        <a:gdLst>
                          <a:gd name="T0" fmla="*/ 0 w 39606"/>
                          <a:gd name="T1" fmla="*/ 360 h 21600"/>
                          <a:gd name="T2" fmla="*/ 1057 w 39606"/>
                          <a:gd name="T3" fmla="*/ 333 h 21600"/>
                          <a:gd name="T4" fmla="*/ 535 w 39606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606"/>
                          <a:gd name="T10" fmla="*/ 0 h 21600"/>
                          <a:gd name="T11" fmla="*/ 39606 w 39606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606" h="21600" fill="none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</a:path>
                          <a:path w="39606" h="21600" stroke="0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  <a:lnTo>
                              <a:pt x="20028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</p:grpSp>
                <p:grpSp>
                  <p:nvGrpSpPr>
                    <p:cNvPr id="38" name="Group 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40219" y="4197157"/>
                      <a:ext cx="1447799" cy="614571"/>
                      <a:chOff x="922" y="330"/>
                      <a:chExt cx="4221" cy="719"/>
                    </a:xfrm>
                  </p:grpSpPr>
                  <p:sp>
                    <p:nvSpPr>
                      <p:cNvPr id="39" name="Arc 5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3018" y="473"/>
                        <a:ext cx="1057" cy="576"/>
                      </a:xfrm>
                      <a:custGeom>
                        <a:avLst/>
                        <a:gdLst>
                          <a:gd name="T0" fmla="*/ 0 w 39606"/>
                          <a:gd name="T1" fmla="*/ 360 h 21600"/>
                          <a:gd name="T2" fmla="*/ 1057 w 39606"/>
                          <a:gd name="T3" fmla="*/ 333 h 21600"/>
                          <a:gd name="T4" fmla="*/ 535 w 39606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606"/>
                          <a:gd name="T10" fmla="*/ 0 h 21600"/>
                          <a:gd name="T11" fmla="*/ 39606 w 39606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606" h="21600" fill="none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</a:path>
                          <a:path w="39606" h="21600" stroke="0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  <a:lnTo>
                              <a:pt x="20028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0" name="Arc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82" y="330"/>
                        <a:ext cx="1061" cy="576"/>
                      </a:xfrm>
                      <a:custGeom>
                        <a:avLst/>
                        <a:gdLst>
                          <a:gd name="T0" fmla="*/ 0 w 39777"/>
                          <a:gd name="T1" fmla="*/ 382 h 21600"/>
                          <a:gd name="T2" fmla="*/ 1061 w 39777"/>
                          <a:gd name="T3" fmla="*/ 325 h 21600"/>
                          <a:gd name="T4" fmla="*/ 542 w 39777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777"/>
                          <a:gd name="T10" fmla="*/ 0 h 21600"/>
                          <a:gd name="T11" fmla="*/ 39777 w 39777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777" h="21600" fill="none" extrusionOk="0">
                            <a:moveTo>
                              <a:pt x="0" y="14308"/>
                            </a:moveTo>
                            <a:cubicBezTo>
                              <a:pt x="3078" y="5725"/>
                              <a:pt x="11214" y="0"/>
                              <a:pt x="20332" y="0"/>
                            </a:cubicBezTo>
                            <a:cubicBezTo>
                              <a:pt x="28615" y="0"/>
                              <a:pt x="36170" y="4737"/>
                              <a:pt x="39776" y="12195"/>
                            </a:cubicBezTo>
                          </a:path>
                          <a:path w="39777" h="21600" stroke="0" extrusionOk="0">
                            <a:moveTo>
                              <a:pt x="0" y="14308"/>
                            </a:moveTo>
                            <a:cubicBezTo>
                              <a:pt x="3078" y="5725"/>
                              <a:pt x="11214" y="0"/>
                              <a:pt x="20332" y="0"/>
                            </a:cubicBezTo>
                            <a:cubicBezTo>
                              <a:pt x="28615" y="0"/>
                              <a:pt x="36170" y="4737"/>
                              <a:pt x="39776" y="12195"/>
                            </a:cubicBezTo>
                            <a:lnTo>
                              <a:pt x="20332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1" name="Arc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70" y="377"/>
                        <a:ext cx="1053" cy="576"/>
                      </a:xfrm>
                      <a:custGeom>
                        <a:avLst/>
                        <a:gdLst>
                          <a:gd name="T0" fmla="*/ 0 w 39473"/>
                          <a:gd name="T1" fmla="*/ 360 h 21600"/>
                          <a:gd name="T2" fmla="*/ 1053 w 39473"/>
                          <a:gd name="T3" fmla="*/ 325 h 21600"/>
                          <a:gd name="T4" fmla="*/ 534 w 39473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473"/>
                          <a:gd name="T10" fmla="*/ 0 h 21600"/>
                          <a:gd name="T11" fmla="*/ 39473 w 39473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473" h="21600" fill="none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311" y="0"/>
                              <a:pt x="35866" y="4737"/>
                              <a:pt x="39472" y="12195"/>
                            </a:cubicBezTo>
                          </a:path>
                          <a:path w="39473" h="21600" stroke="0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311" y="0"/>
                              <a:pt x="35866" y="4737"/>
                              <a:pt x="39472" y="12195"/>
                            </a:cubicBezTo>
                            <a:lnTo>
                              <a:pt x="20028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" name="Arc 5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22" y="473"/>
                        <a:ext cx="1057" cy="576"/>
                      </a:xfrm>
                      <a:custGeom>
                        <a:avLst/>
                        <a:gdLst>
                          <a:gd name="T0" fmla="*/ 0 w 39606"/>
                          <a:gd name="T1" fmla="*/ 360 h 21600"/>
                          <a:gd name="T2" fmla="*/ 1057 w 39606"/>
                          <a:gd name="T3" fmla="*/ 333 h 21600"/>
                          <a:gd name="T4" fmla="*/ 535 w 39606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606"/>
                          <a:gd name="T10" fmla="*/ 0 h 21600"/>
                          <a:gd name="T11" fmla="*/ 39606 w 39606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606" h="21600" fill="none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</a:path>
                          <a:path w="39606" h="21600" stroke="0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  <a:lnTo>
                              <a:pt x="20028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</p:grpSp>
              </p:grpSp>
              <p:cxnSp>
                <p:nvCxnSpPr>
                  <p:cNvPr id="36" name="Straight Connector 35"/>
                  <p:cNvCxnSpPr/>
                  <p:nvPr/>
                </p:nvCxnSpPr>
                <p:spPr>
                  <a:xfrm rot="5400000">
                    <a:off x="4934979" y="2905615"/>
                    <a:ext cx="218301" cy="1587"/>
                  </a:xfrm>
                  <a:prstGeom prst="line">
                    <a:avLst/>
                  </a:prstGeom>
                  <a:ln w="381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7614434" y="5122190"/>
                  <a:ext cx="111471" cy="711365"/>
                </a:xfrm>
                <a:prstGeom prst="straightConnector1">
                  <a:avLst/>
                </a:prstGeom>
                <a:ln w="28575" cap="flat" cmpd="sng" algn="ctr">
                  <a:solidFill>
                    <a:srgbClr val="0C0AA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8441503" y="5098584"/>
                  <a:ext cx="188266" cy="720306"/>
                </a:xfrm>
                <a:prstGeom prst="straightConnector1">
                  <a:avLst/>
                </a:prstGeom>
                <a:ln w="28575" cap="flat" cmpd="sng" algn="ctr">
                  <a:solidFill>
                    <a:srgbClr val="0C0AA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 flipV="1">
                  <a:off x="6783681" y="6076096"/>
                  <a:ext cx="609170" cy="181569"/>
                </a:xfrm>
                <a:prstGeom prst="straightConnector1">
                  <a:avLst/>
                </a:prstGeom>
                <a:ln w="63500" cap="flat" cmpd="sng" algn="ctr">
                  <a:solidFill>
                    <a:srgbClr val="099312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8841053" y="6091212"/>
                  <a:ext cx="657517" cy="213610"/>
                </a:xfrm>
                <a:prstGeom prst="straightConnector1">
                  <a:avLst/>
                </a:prstGeom>
                <a:ln w="60325" cap="flat" cmpd="sng" algn="ctr">
                  <a:solidFill>
                    <a:srgbClr val="099312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/>
                <p:nvPr/>
              </p:nvCxnSpPr>
              <p:spPr>
                <a:xfrm>
                  <a:off x="7761367" y="5108359"/>
                  <a:ext cx="680137" cy="14663"/>
                </a:xfrm>
                <a:prstGeom prst="straightConnector1">
                  <a:avLst/>
                </a:prstGeom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5" name="Group 38"/>
                <p:cNvGrpSpPr/>
                <p:nvPr/>
              </p:nvGrpSpPr>
              <p:grpSpPr>
                <a:xfrm rot="15094404">
                  <a:off x="8735205" y="4543374"/>
                  <a:ext cx="162713" cy="798095"/>
                  <a:chOff x="4709761" y="305284"/>
                  <a:chExt cx="538143" cy="2710275"/>
                </a:xfrm>
              </p:grpSpPr>
              <p:grpSp>
                <p:nvGrpSpPr>
                  <p:cNvPr id="76" name="Group 32"/>
                  <p:cNvGrpSpPr/>
                  <p:nvPr/>
                </p:nvGrpSpPr>
                <p:grpSpPr>
                  <a:xfrm rot="5400000">
                    <a:off x="3717317" y="1297728"/>
                    <a:ext cx="2523031" cy="538143"/>
                    <a:chOff x="806933" y="4197157"/>
                    <a:chExt cx="2881085" cy="689490"/>
                  </a:xfrm>
                </p:grpSpPr>
                <p:grpSp>
                  <p:nvGrpSpPr>
                    <p:cNvPr id="78" name="Group 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06933" y="4232757"/>
                      <a:ext cx="1436480" cy="653890"/>
                      <a:chOff x="955" y="330"/>
                      <a:chExt cx="4188" cy="765"/>
                    </a:xfrm>
                  </p:grpSpPr>
                  <p:sp>
                    <p:nvSpPr>
                      <p:cNvPr id="84" name="Arc 5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3018" y="473"/>
                        <a:ext cx="1057" cy="576"/>
                      </a:xfrm>
                      <a:custGeom>
                        <a:avLst/>
                        <a:gdLst>
                          <a:gd name="T0" fmla="*/ 0 w 39606"/>
                          <a:gd name="T1" fmla="*/ 360 h 21600"/>
                          <a:gd name="T2" fmla="*/ 1057 w 39606"/>
                          <a:gd name="T3" fmla="*/ 333 h 21600"/>
                          <a:gd name="T4" fmla="*/ 535 w 39606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606"/>
                          <a:gd name="T10" fmla="*/ 0 h 21600"/>
                          <a:gd name="T11" fmla="*/ 39606 w 39606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606" h="21600" fill="none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</a:path>
                          <a:path w="39606" h="21600" stroke="0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  <a:lnTo>
                              <a:pt x="20028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85" name="Arc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82" y="330"/>
                        <a:ext cx="1061" cy="576"/>
                      </a:xfrm>
                      <a:custGeom>
                        <a:avLst/>
                        <a:gdLst>
                          <a:gd name="T0" fmla="*/ 0 w 39777"/>
                          <a:gd name="T1" fmla="*/ 382 h 21600"/>
                          <a:gd name="T2" fmla="*/ 1061 w 39777"/>
                          <a:gd name="T3" fmla="*/ 325 h 21600"/>
                          <a:gd name="T4" fmla="*/ 542 w 39777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777"/>
                          <a:gd name="T10" fmla="*/ 0 h 21600"/>
                          <a:gd name="T11" fmla="*/ 39777 w 39777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777" h="21600" fill="none" extrusionOk="0">
                            <a:moveTo>
                              <a:pt x="0" y="14308"/>
                            </a:moveTo>
                            <a:cubicBezTo>
                              <a:pt x="3078" y="5725"/>
                              <a:pt x="11214" y="0"/>
                              <a:pt x="20332" y="0"/>
                            </a:cubicBezTo>
                            <a:cubicBezTo>
                              <a:pt x="28615" y="0"/>
                              <a:pt x="36170" y="4737"/>
                              <a:pt x="39776" y="12195"/>
                            </a:cubicBezTo>
                          </a:path>
                          <a:path w="39777" h="21600" stroke="0" extrusionOk="0">
                            <a:moveTo>
                              <a:pt x="0" y="14308"/>
                            </a:moveTo>
                            <a:cubicBezTo>
                              <a:pt x="3078" y="5725"/>
                              <a:pt x="11214" y="0"/>
                              <a:pt x="20332" y="0"/>
                            </a:cubicBezTo>
                            <a:cubicBezTo>
                              <a:pt x="28615" y="0"/>
                              <a:pt x="36170" y="4737"/>
                              <a:pt x="39776" y="12195"/>
                            </a:cubicBezTo>
                            <a:lnTo>
                              <a:pt x="20332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86" name="Arc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03" y="423"/>
                        <a:ext cx="1053" cy="576"/>
                      </a:xfrm>
                      <a:custGeom>
                        <a:avLst/>
                        <a:gdLst>
                          <a:gd name="T0" fmla="*/ 0 w 39473"/>
                          <a:gd name="T1" fmla="*/ 360 h 21600"/>
                          <a:gd name="T2" fmla="*/ 1053 w 39473"/>
                          <a:gd name="T3" fmla="*/ 325 h 21600"/>
                          <a:gd name="T4" fmla="*/ 534 w 39473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473"/>
                          <a:gd name="T10" fmla="*/ 0 h 21600"/>
                          <a:gd name="T11" fmla="*/ 39473 w 39473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473" h="21600" fill="none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311" y="0"/>
                              <a:pt x="35866" y="4737"/>
                              <a:pt x="39472" y="12195"/>
                            </a:cubicBezTo>
                          </a:path>
                          <a:path w="39473" h="21600" stroke="0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311" y="0"/>
                              <a:pt x="35866" y="4737"/>
                              <a:pt x="39472" y="12195"/>
                            </a:cubicBezTo>
                            <a:lnTo>
                              <a:pt x="20028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87" name="Arc 5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55" y="519"/>
                        <a:ext cx="1057" cy="576"/>
                      </a:xfrm>
                      <a:custGeom>
                        <a:avLst/>
                        <a:gdLst>
                          <a:gd name="T0" fmla="*/ 0 w 39606"/>
                          <a:gd name="T1" fmla="*/ 360 h 21600"/>
                          <a:gd name="T2" fmla="*/ 1057 w 39606"/>
                          <a:gd name="T3" fmla="*/ 333 h 21600"/>
                          <a:gd name="T4" fmla="*/ 535 w 39606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606"/>
                          <a:gd name="T10" fmla="*/ 0 h 21600"/>
                          <a:gd name="T11" fmla="*/ 39606 w 39606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606" h="21600" fill="none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</a:path>
                          <a:path w="39606" h="21600" stroke="0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  <a:lnTo>
                              <a:pt x="20028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</p:grpSp>
                <p:grpSp>
                  <p:nvGrpSpPr>
                    <p:cNvPr id="79" name="Group 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40219" y="4197157"/>
                      <a:ext cx="1447799" cy="614571"/>
                      <a:chOff x="922" y="330"/>
                      <a:chExt cx="4221" cy="719"/>
                    </a:xfrm>
                  </p:grpSpPr>
                  <p:sp>
                    <p:nvSpPr>
                      <p:cNvPr id="80" name="Arc 5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3018" y="473"/>
                        <a:ext cx="1057" cy="576"/>
                      </a:xfrm>
                      <a:custGeom>
                        <a:avLst/>
                        <a:gdLst>
                          <a:gd name="T0" fmla="*/ 0 w 39606"/>
                          <a:gd name="T1" fmla="*/ 360 h 21600"/>
                          <a:gd name="T2" fmla="*/ 1057 w 39606"/>
                          <a:gd name="T3" fmla="*/ 333 h 21600"/>
                          <a:gd name="T4" fmla="*/ 535 w 39606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606"/>
                          <a:gd name="T10" fmla="*/ 0 h 21600"/>
                          <a:gd name="T11" fmla="*/ 39606 w 39606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606" h="21600" fill="none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</a:path>
                          <a:path w="39606" h="21600" stroke="0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  <a:lnTo>
                              <a:pt x="20028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81" name="Arc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82" y="330"/>
                        <a:ext cx="1061" cy="576"/>
                      </a:xfrm>
                      <a:custGeom>
                        <a:avLst/>
                        <a:gdLst>
                          <a:gd name="T0" fmla="*/ 0 w 39777"/>
                          <a:gd name="T1" fmla="*/ 382 h 21600"/>
                          <a:gd name="T2" fmla="*/ 1061 w 39777"/>
                          <a:gd name="T3" fmla="*/ 325 h 21600"/>
                          <a:gd name="T4" fmla="*/ 542 w 39777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777"/>
                          <a:gd name="T10" fmla="*/ 0 h 21600"/>
                          <a:gd name="T11" fmla="*/ 39777 w 39777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777" h="21600" fill="none" extrusionOk="0">
                            <a:moveTo>
                              <a:pt x="0" y="14308"/>
                            </a:moveTo>
                            <a:cubicBezTo>
                              <a:pt x="3078" y="5725"/>
                              <a:pt x="11214" y="0"/>
                              <a:pt x="20332" y="0"/>
                            </a:cubicBezTo>
                            <a:cubicBezTo>
                              <a:pt x="28615" y="0"/>
                              <a:pt x="36170" y="4737"/>
                              <a:pt x="39776" y="12195"/>
                            </a:cubicBezTo>
                          </a:path>
                          <a:path w="39777" h="21600" stroke="0" extrusionOk="0">
                            <a:moveTo>
                              <a:pt x="0" y="14308"/>
                            </a:moveTo>
                            <a:cubicBezTo>
                              <a:pt x="3078" y="5725"/>
                              <a:pt x="11214" y="0"/>
                              <a:pt x="20332" y="0"/>
                            </a:cubicBezTo>
                            <a:cubicBezTo>
                              <a:pt x="28615" y="0"/>
                              <a:pt x="36170" y="4737"/>
                              <a:pt x="39776" y="12195"/>
                            </a:cubicBezTo>
                            <a:lnTo>
                              <a:pt x="20332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82" name="Arc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70" y="377"/>
                        <a:ext cx="1053" cy="576"/>
                      </a:xfrm>
                      <a:custGeom>
                        <a:avLst/>
                        <a:gdLst>
                          <a:gd name="T0" fmla="*/ 0 w 39473"/>
                          <a:gd name="T1" fmla="*/ 360 h 21600"/>
                          <a:gd name="T2" fmla="*/ 1053 w 39473"/>
                          <a:gd name="T3" fmla="*/ 325 h 21600"/>
                          <a:gd name="T4" fmla="*/ 534 w 39473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473"/>
                          <a:gd name="T10" fmla="*/ 0 h 21600"/>
                          <a:gd name="T11" fmla="*/ 39473 w 39473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473" h="21600" fill="none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311" y="0"/>
                              <a:pt x="35866" y="4737"/>
                              <a:pt x="39472" y="12195"/>
                            </a:cubicBezTo>
                          </a:path>
                          <a:path w="39473" h="21600" stroke="0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311" y="0"/>
                              <a:pt x="35866" y="4737"/>
                              <a:pt x="39472" y="12195"/>
                            </a:cubicBezTo>
                            <a:lnTo>
                              <a:pt x="20028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83" name="Arc 5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22" y="473"/>
                        <a:ext cx="1057" cy="576"/>
                      </a:xfrm>
                      <a:custGeom>
                        <a:avLst/>
                        <a:gdLst>
                          <a:gd name="T0" fmla="*/ 0 w 39606"/>
                          <a:gd name="T1" fmla="*/ 360 h 21600"/>
                          <a:gd name="T2" fmla="*/ 1057 w 39606"/>
                          <a:gd name="T3" fmla="*/ 333 h 21600"/>
                          <a:gd name="T4" fmla="*/ 535 w 39606"/>
                          <a:gd name="T5" fmla="*/ 576 h 21600"/>
                          <a:gd name="T6" fmla="*/ 0 60000 65536"/>
                          <a:gd name="T7" fmla="*/ 0 60000 65536"/>
                          <a:gd name="T8" fmla="*/ 0 60000 65536"/>
                          <a:gd name="T9" fmla="*/ 0 w 39606"/>
                          <a:gd name="T10" fmla="*/ 0 h 21600"/>
                          <a:gd name="T11" fmla="*/ 39606 w 39606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9606" h="21600" fill="none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</a:path>
                          <a:path w="39606" h="21600" stroke="0" extrusionOk="0">
                            <a:moveTo>
                              <a:pt x="0" y="13510"/>
                            </a:moveTo>
                            <a:cubicBezTo>
                              <a:pt x="3298" y="5345"/>
                              <a:pt x="11222" y="0"/>
                              <a:pt x="20028" y="0"/>
                            </a:cubicBezTo>
                            <a:cubicBezTo>
                              <a:pt x="28423" y="0"/>
                              <a:pt x="36059" y="4865"/>
                              <a:pt x="39605" y="12475"/>
                            </a:cubicBezTo>
                            <a:lnTo>
                              <a:pt x="20028" y="21600"/>
                            </a:lnTo>
                            <a:close/>
                          </a:path>
                        </a:pathLst>
                      </a:custGeom>
                      <a:noFill/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600"/>
                      </a:p>
                    </p:txBody>
                  </p:sp>
                </p:grpSp>
              </p:grpSp>
              <p:cxnSp>
                <p:nvCxnSpPr>
                  <p:cNvPr id="77" name="Straight Connector 76"/>
                  <p:cNvCxnSpPr/>
                  <p:nvPr/>
                </p:nvCxnSpPr>
                <p:spPr>
                  <a:xfrm rot="5400000">
                    <a:off x="4934979" y="2905615"/>
                    <a:ext cx="218301" cy="1587"/>
                  </a:xfrm>
                  <a:prstGeom prst="line">
                    <a:avLst/>
                  </a:prstGeom>
                  <a:ln w="381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89" name="TextBox 88"/>
              <p:cNvSpPr txBox="1"/>
              <p:nvPr/>
            </p:nvSpPr>
            <p:spPr>
              <a:xfrm>
                <a:off x="9012263" y="4812223"/>
                <a:ext cx="3321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g</a:t>
                </a:r>
                <a:endParaRPr lang="en-US" sz="2800" dirty="0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824419" y="4832887"/>
                <a:ext cx="5116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g*</a:t>
                </a:r>
                <a:endParaRPr lang="en-US" sz="2800" dirty="0"/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7243832" y="965391"/>
            <a:ext cx="2424211" cy="1402597"/>
            <a:chOff x="1270861" y="4625855"/>
            <a:chExt cx="3067391" cy="1813691"/>
          </a:xfrm>
        </p:grpSpPr>
        <p:grpSp>
          <p:nvGrpSpPr>
            <p:cNvPr id="47" name="Group 57"/>
            <p:cNvGrpSpPr/>
            <p:nvPr/>
          </p:nvGrpSpPr>
          <p:grpSpPr>
            <a:xfrm>
              <a:off x="1270861" y="4625855"/>
              <a:ext cx="3067391" cy="1813691"/>
              <a:chOff x="2027390" y="1343085"/>
              <a:chExt cx="5990114" cy="3068280"/>
            </a:xfrm>
          </p:grpSpPr>
          <p:sp>
            <p:nvSpPr>
              <p:cNvPr id="48" name="Connector 47"/>
              <p:cNvSpPr/>
              <p:nvPr/>
            </p:nvSpPr>
            <p:spPr>
              <a:xfrm>
                <a:off x="3431697" y="1526132"/>
                <a:ext cx="1832316" cy="1067100"/>
              </a:xfrm>
              <a:prstGeom prst="flowChartConnector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99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</a:gra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Connector 48"/>
              <p:cNvSpPr/>
              <p:nvPr/>
            </p:nvSpPr>
            <p:spPr>
              <a:xfrm>
                <a:off x="3116070" y="3268365"/>
                <a:ext cx="2519435" cy="1143000"/>
              </a:xfrm>
              <a:prstGeom prst="flowChartConnector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tx1"/>
                    </a:solidFill>
                  </a:rPr>
                  <a:t>GPD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0" name="Group 38"/>
              <p:cNvGrpSpPr/>
              <p:nvPr/>
            </p:nvGrpSpPr>
            <p:grpSpPr>
              <a:xfrm rot="17318167">
                <a:off x="2680267" y="1046332"/>
                <a:ext cx="243261" cy="1378581"/>
                <a:chOff x="4832511" y="265935"/>
                <a:chExt cx="507455" cy="2730009"/>
              </a:xfrm>
            </p:grpSpPr>
            <p:grpSp>
              <p:nvGrpSpPr>
                <p:cNvPr id="57" name="Group 32"/>
                <p:cNvGrpSpPr/>
                <p:nvPr/>
              </p:nvGrpSpPr>
              <p:grpSpPr>
                <a:xfrm rot="5400000">
                  <a:off x="3819768" y="1278679"/>
                  <a:ext cx="2532943" cy="507455"/>
                  <a:chOff x="762000" y="4079200"/>
                  <a:chExt cx="2892404" cy="650171"/>
                </a:xfrm>
              </p:grpSpPr>
              <p:grpSp>
                <p:nvGrpSpPr>
                  <p:cNvPr id="59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762000" y="4114800"/>
                    <a:ext cx="1447799" cy="614571"/>
                    <a:chOff x="824" y="192"/>
                    <a:chExt cx="4221" cy="719"/>
                  </a:xfrm>
                </p:grpSpPr>
                <p:sp>
                  <p:nvSpPr>
                    <p:cNvPr id="65" name="Arc 56"/>
                    <p:cNvSpPr>
                      <a:spLocks/>
                    </p:cNvSpPr>
                    <p:nvPr/>
                  </p:nvSpPr>
                  <p:spPr bwMode="auto">
                    <a:xfrm flipV="1">
                      <a:off x="2920" y="335"/>
                      <a:ext cx="1057" cy="576"/>
                    </a:xfrm>
                    <a:custGeom>
                      <a:avLst/>
                      <a:gdLst>
                        <a:gd name="T0" fmla="*/ 0 w 39606"/>
                        <a:gd name="T1" fmla="*/ 360 h 21600"/>
                        <a:gd name="T2" fmla="*/ 1057 w 39606"/>
                        <a:gd name="T3" fmla="*/ 333 h 21600"/>
                        <a:gd name="T4" fmla="*/ 535 w 39606"/>
                        <a:gd name="T5" fmla="*/ 576 h 21600"/>
                        <a:gd name="T6" fmla="*/ 0 60000 65536"/>
                        <a:gd name="T7" fmla="*/ 0 60000 65536"/>
                        <a:gd name="T8" fmla="*/ 0 60000 65536"/>
                        <a:gd name="T9" fmla="*/ 0 w 39606"/>
                        <a:gd name="T10" fmla="*/ 0 h 21600"/>
                        <a:gd name="T11" fmla="*/ 39606 w 39606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9606" h="21600" fill="none" extrusionOk="0">
                          <a:moveTo>
                            <a:pt x="0" y="13510"/>
                          </a:moveTo>
                          <a:cubicBezTo>
                            <a:pt x="3298" y="5345"/>
                            <a:pt x="11222" y="0"/>
                            <a:pt x="20028" y="0"/>
                          </a:cubicBezTo>
                          <a:cubicBezTo>
                            <a:pt x="28423" y="0"/>
                            <a:pt x="36059" y="4865"/>
                            <a:pt x="39605" y="12475"/>
                          </a:cubicBezTo>
                        </a:path>
                        <a:path w="39606" h="21600" stroke="0" extrusionOk="0">
                          <a:moveTo>
                            <a:pt x="0" y="13510"/>
                          </a:moveTo>
                          <a:cubicBezTo>
                            <a:pt x="3298" y="5345"/>
                            <a:pt x="11222" y="0"/>
                            <a:pt x="20028" y="0"/>
                          </a:cubicBezTo>
                          <a:cubicBezTo>
                            <a:pt x="28423" y="0"/>
                            <a:pt x="36059" y="4865"/>
                            <a:pt x="39605" y="12475"/>
                          </a:cubicBezTo>
                          <a:lnTo>
                            <a:pt x="20028" y="21600"/>
                          </a:lnTo>
                          <a:close/>
                        </a:path>
                      </a:pathLst>
                    </a:custGeom>
                    <a:noFill/>
                    <a:ln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66" name="Arc 57"/>
                    <p:cNvSpPr>
                      <a:spLocks/>
                    </p:cNvSpPr>
                    <p:nvPr/>
                  </p:nvSpPr>
                  <p:spPr bwMode="auto">
                    <a:xfrm>
                      <a:off x="3984" y="192"/>
                      <a:ext cx="1061" cy="576"/>
                    </a:xfrm>
                    <a:custGeom>
                      <a:avLst/>
                      <a:gdLst>
                        <a:gd name="T0" fmla="*/ 0 w 39777"/>
                        <a:gd name="T1" fmla="*/ 382 h 21600"/>
                        <a:gd name="T2" fmla="*/ 1061 w 39777"/>
                        <a:gd name="T3" fmla="*/ 325 h 21600"/>
                        <a:gd name="T4" fmla="*/ 542 w 39777"/>
                        <a:gd name="T5" fmla="*/ 576 h 21600"/>
                        <a:gd name="T6" fmla="*/ 0 60000 65536"/>
                        <a:gd name="T7" fmla="*/ 0 60000 65536"/>
                        <a:gd name="T8" fmla="*/ 0 60000 65536"/>
                        <a:gd name="T9" fmla="*/ 0 w 39777"/>
                        <a:gd name="T10" fmla="*/ 0 h 21600"/>
                        <a:gd name="T11" fmla="*/ 39777 w 3977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9777" h="21600" fill="none" extrusionOk="0">
                          <a:moveTo>
                            <a:pt x="0" y="14308"/>
                          </a:moveTo>
                          <a:cubicBezTo>
                            <a:pt x="3078" y="5725"/>
                            <a:pt x="11214" y="0"/>
                            <a:pt x="20332" y="0"/>
                          </a:cubicBezTo>
                          <a:cubicBezTo>
                            <a:pt x="28615" y="0"/>
                            <a:pt x="36170" y="4737"/>
                            <a:pt x="39776" y="12195"/>
                          </a:cubicBezTo>
                        </a:path>
                        <a:path w="39777" h="21600" stroke="0" extrusionOk="0">
                          <a:moveTo>
                            <a:pt x="0" y="14308"/>
                          </a:moveTo>
                          <a:cubicBezTo>
                            <a:pt x="3078" y="5725"/>
                            <a:pt x="11214" y="0"/>
                            <a:pt x="20332" y="0"/>
                          </a:cubicBezTo>
                          <a:cubicBezTo>
                            <a:pt x="28615" y="0"/>
                            <a:pt x="36170" y="4737"/>
                            <a:pt x="39776" y="12195"/>
                          </a:cubicBezTo>
                          <a:lnTo>
                            <a:pt x="20332" y="21600"/>
                          </a:lnTo>
                          <a:close/>
                        </a:path>
                      </a:pathLst>
                    </a:custGeom>
                    <a:noFill/>
                    <a:ln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67" name="Arc 58"/>
                    <p:cNvSpPr>
                      <a:spLocks/>
                    </p:cNvSpPr>
                    <p:nvPr/>
                  </p:nvSpPr>
                  <p:spPr bwMode="auto">
                    <a:xfrm>
                      <a:off x="1872" y="239"/>
                      <a:ext cx="1053" cy="576"/>
                    </a:xfrm>
                    <a:custGeom>
                      <a:avLst/>
                      <a:gdLst>
                        <a:gd name="T0" fmla="*/ 0 w 39473"/>
                        <a:gd name="T1" fmla="*/ 360 h 21600"/>
                        <a:gd name="T2" fmla="*/ 1053 w 39473"/>
                        <a:gd name="T3" fmla="*/ 325 h 21600"/>
                        <a:gd name="T4" fmla="*/ 534 w 39473"/>
                        <a:gd name="T5" fmla="*/ 576 h 21600"/>
                        <a:gd name="T6" fmla="*/ 0 60000 65536"/>
                        <a:gd name="T7" fmla="*/ 0 60000 65536"/>
                        <a:gd name="T8" fmla="*/ 0 60000 65536"/>
                        <a:gd name="T9" fmla="*/ 0 w 39473"/>
                        <a:gd name="T10" fmla="*/ 0 h 21600"/>
                        <a:gd name="T11" fmla="*/ 39473 w 39473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9473" h="21600" fill="none" extrusionOk="0">
                          <a:moveTo>
                            <a:pt x="0" y="13510"/>
                          </a:moveTo>
                          <a:cubicBezTo>
                            <a:pt x="3298" y="5345"/>
                            <a:pt x="11222" y="0"/>
                            <a:pt x="20028" y="0"/>
                          </a:cubicBezTo>
                          <a:cubicBezTo>
                            <a:pt x="28311" y="0"/>
                            <a:pt x="35866" y="4737"/>
                            <a:pt x="39472" y="12195"/>
                          </a:cubicBezTo>
                        </a:path>
                        <a:path w="39473" h="21600" stroke="0" extrusionOk="0">
                          <a:moveTo>
                            <a:pt x="0" y="13510"/>
                          </a:moveTo>
                          <a:cubicBezTo>
                            <a:pt x="3298" y="5345"/>
                            <a:pt x="11222" y="0"/>
                            <a:pt x="20028" y="0"/>
                          </a:cubicBezTo>
                          <a:cubicBezTo>
                            <a:pt x="28311" y="0"/>
                            <a:pt x="35866" y="4737"/>
                            <a:pt x="39472" y="12195"/>
                          </a:cubicBezTo>
                          <a:lnTo>
                            <a:pt x="20028" y="21600"/>
                          </a:lnTo>
                          <a:close/>
                        </a:path>
                      </a:pathLst>
                    </a:custGeom>
                    <a:noFill/>
                    <a:ln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68" name="Arc 59"/>
                    <p:cNvSpPr>
                      <a:spLocks/>
                    </p:cNvSpPr>
                    <p:nvPr/>
                  </p:nvSpPr>
                  <p:spPr bwMode="auto">
                    <a:xfrm flipV="1">
                      <a:off x="824" y="335"/>
                      <a:ext cx="1057" cy="576"/>
                    </a:xfrm>
                    <a:custGeom>
                      <a:avLst/>
                      <a:gdLst>
                        <a:gd name="T0" fmla="*/ 0 w 39606"/>
                        <a:gd name="T1" fmla="*/ 360 h 21600"/>
                        <a:gd name="T2" fmla="*/ 1057 w 39606"/>
                        <a:gd name="T3" fmla="*/ 333 h 21600"/>
                        <a:gd name="T4" fmla="*/ 535 w 39606"/>
                        <a:gd name="T5" fmla="*/ 576 h 21600"/>
                        <a:gd name="T6" fmla="*/ 0 60000 65536"/>
                        <a:gd name="T7" fmla="*/ 0 60000 65536"/>
                        <a:gd name="T8" fmla="*/ 0 60000 65536"/>
                        <a:gd name="T9" fmla="*/ 0 w 39606"/>
                        <a:gd name="T10" fmla="*/ 0 h 21600"/>
                        <a:gd name="T11" fmla="*/ 39606 w 39606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9606" h="21600" fill="none" extrusionOk="0">
                          <a:moveTo>
                            <a:pt x="0" y="13510"/>
                          </a:moveTo>
                          <a:cubicBezTo>
                            <a:pt x="3298" y="5345"/>
                            <a:pt x="11222" y="0"/>
                            <a:pt x="20028" y="0"/>
                          </a:cubicBezTo>
                          <a:cubicBezTo>
                            <a:pt x="28423" y="0"/>
                            <a:pt x="36059" y="4865"/>
                            <a:pt x="39605" y="12475"/>
                          </a:cubicBezTo>
                        </a:path>
                        <a:path w="39606" h="21600" stroke="0" extrusionOk="0">
                          <a:moveTo>
                            <a:pt x="0" y="13510"/>
                          </a:moveTo>
                          <a:cubicBezTo>
                            <a:pt x="3298" y="5345"/>
                            <a:pt x="11222" y="0"/>
                            <a:pt x="20028" y="0"/>
                          </a:cubicBezTo>
                          <a:cubicBezTo>
                            <a:pt x="28423" y="0"/>
                            <a:pt x="36059" y="4865"/>
                            <a:pt x="39605" y="12475"/>
                          </a:cubicBezTo>
                          <a:lnTo>
                            <a:pt x="20028" y="21600"/>
                          </a:lnTo>
                          <a:close/>
                        </a:path>
                      </a:pathLst>
                    </a:custGeom>
                    <a:noFill/>
                    <a:ln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 sz="1600"/>
                    </a:p>
                  </p:txBody>
                </p:sp>
              </p:grpSp>
              <p:grpSp>
                <p:nvGrpSpPr>
                  <p:cNvPr id="60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2206605" y="4079200"/>
                    <a:ext cx="1447799" cy="614571"/>
                    <a:chOff x="824" y="192"/>
                    <a:chExt cx="4221" cy="719"/>
                  </a:xfrm>
                </p:grpSpPr>
                <p:sp>
                  <p:nvSpPr>
                    <p:cNvPr id="61" name="Arc 56"/>
                    <p:cNvSpPr>
                      <a:spLocks/>
                    </p:cNvSpPr>
                    <p:nvPr/>
                  </p:nvSpPr>
                  <p:spPr bwMode="auto">
                    <a:xfrm flipV="1">
                      <a:off x="2920" y="335"/>
                      <a:ext cx="1057" cy="576"/>
                    </a:xfrm>
                    <a:custGeom>
                      <a:avLst/>
                      <a:gdLst>
                        <a:gd name="T0" fmla="*/ 0 w 39606"/>
                        <a:gd name="T1" fmla="*/ 360 h 21600"/>
                        <a:gd name="T2" fmla="*/ 1057 w 39606"/>
                        <a:gd name="T3" fmla="*/ 333 h 21600"/>
                        <a:gd name="T4" fmla="*/ 535 w 39606"/>
                        <a:gd name="T5" fmla="*/ 576 h 21600"/>
                        <a:gd name="T6" fmla="*/ 0 60000 65536"/>
                        <a:gd name="T7" fmla="*/ 0 60000 65536"/>
                        <a:gd name="T8" fmla="*/ 0 60000 65536"/>
                        <a:gd name="T9" fmla="*/ 0 w 39606"/>
                        <a:gd name="T10" fmla="*/ 0 h 21600"/>
                        <a:gd name="T11" fmla="*/ 39606 w 39606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9606" h="21600" fill="none" extrusionOk="0">
                          <a:moveTo>
                            <a:pt x="0" y="13510"/>
                          </a:moveTo>
                          <a:cubicBezTo>
                            <a:pt x="3298" y="5345"/>
                            <a:pt x="11222" y="0"/>
                            <a:pt x="20028" y="0"/>
                          </a:cubicBezTo>
                          <a:cubicBezTo>
                            <a:pt x="28423" y="0"/>
                            <a:pt x="36059" y="4865"/>
                            <a:pt x="39605" y="12475"/>
                          </a:cubicBezTo>
                        </a:path>
                        <a:path w="39606" h="21600" stroke="0" extrusionOk="0">
                          <a:moveTo>
                            <a:pt x="0" y="13510"/>
                          </a:moveTo>
                          <a:cubicBezTo>
                            <a:pt x="3298" y="5345"/>
                            <a:pt x="11222" y="0"/>
                            <a:pt x="20028" y="0"/>
                          </a:cubicBezTo>
                          <a:cubicBezTo>
                            <a:pt x="28423" y="0"/>
                            <a:pt x="36059" y="4865"/>
                            <a:pt x="39605" y="12475"/>
                          </a:cubicBezTo>
                          <a:lnTo>
                            <a:pt x="20028" y="21600"/>
                          </a:lnTo>
                          <a:close/>
                        </a:path>
                      </a:pathLst>
                    </a:custGeom>
                    <a:noFill/>
                    <a:ln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62" name="Arc 57"/>
                    <p:cNvSpPr>
                      <a:spLocks/>
                    </p:cNvSpPr>
                    <p:nvPr/>
                  </p:nvSpPr>
                  <p:spPr bwMode="auto">
                    <a:xfrm>
                      <a:off x="3984" y="192"/>
                      <a:ext cx="1061" cy="576"/>
                    </a:xfrm>
                    <a:custGeom>
                      <a:avLst/>
                      <a:gdLst>
                        <a:gd name="T0" fmla="*/ 0 w 39777"/>
                        <a:gd name="T1" fmla="*/ 382 h 21600"/>
                        <a:gd name="T2" fmla="*/ 1061 w 39777"/>
                        <a:gd name="T3" fmla="*/ 325 h 21600"/>
                        <a:gd name="T4" fmla="*/ 542 w 39777"/>
                        <a:gd name="T5" fmla="*/ 576 h 21600"/>
                        <a:gd name="T6" fmla="*/ 0 60000 65536"/>
                        <a:gd name="T7" fmla="*/ 0 60000 65536"/>
                        <a:gd name="T8" fmla="*/ 0 60000 65536"/>
                        <a:gd name="T9" fmla="*/ 0 w 39777"/>
                        <a:gd name="T10" fmla="*/ 0 h 21600"/>
                        <a:gd name="T11" fmla="*/ 39777 w 3977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9777" h="21600" fill="none" extrusionOk="0">
                          <a:moveTo>
                            <a:pt x="0" y="14308"/>
                          </a:moveTo>
                          <a:cubicBezTo>
                            <a:pt x="3078" y="5725"/>
                            <a:pt x="11214" y="0"/>
                            <a:pt x="20332" y="0"/>
                          </a:cubicBezTo>
                          <a:cubicBezTo>
                            <a:pt x="28615" y="0"/>
                            <a:pt x="36170" y="4737"/>
                            <a:pt x="39776" y="12195"/>
                          </a:cubicBezTo>
                        </a:path>
                        <a:path w="39777" h="21600" stroke="0" extrusionOk="0">
                          <a:moveTo>
                            <a:pt x="0" y="14308"/>
                          </a:moveTo>
                          <a:cubicBezTo>
                            <a:pt x="3078" y="5725"/>
                            <a:pt x="11214" y="0"/>
                            <a:pt x="20332" y="0"/>
                          </a:cubicBezTo>
                          <a:cubicBezTo>
                            <a:pt x="28615" y="0"/>
                            <a:pt x="36170" y="4737"/>
                            <a:pt x="39776" y="12195"/>
                          </a:cubicBezTo>
                          <a:lnTo>
                            <a:pt x="20332" y="21600"/>
                          </a:lnTo>
                          <a:close/>
                        </a:path>
                      </a:pathLst>
                    </a:custGeom>
                    <a:noFill/>
                    <a:ln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63" name="Arc 58"/>
                    <p:cNvSpPr>
                      <a:spLocks/>
                    </p:cNvSpPr>
                    <p:nvPr/>
                  </p:nvSpPr>
                  <p:spPr bwMode="auto">
                    <a:xfrm>
                      <a:off x="1872" y="239"/>
                      <a:ext cx="1053" cy="576"/>
                    </a:xfrm>
                    <a:custGeom>
                      <a:avLst/>
                      <a:gdLst>
                        <a:gd name="T0" fmla="*/ 0 w 39473"/>
                        <a:gd name="T1" fmla="*/ 360 h 21600"/>
                        <a:gd name="T2" fmla="*/ 1053 w 39473"/>
                        <a:gd name="T3" fmla="*/ 325 h 21600"/>
                        <a:gd name="T4" fmla="*/ 534 w 39473"/>
                        <a:gd name="T5" fmla="*/ 576 h 21600"/>
                        <a:gd name="T6" fmla="*/ 0 60000 65536"/>
                        <a:gd name="T7" fmla="*/ 0 60000 65536"/>
                        <a:gd name="T8" fmla="*/ 0 60000 65536"/>
                        <a:gd name="T9" fmla="*/ 0 w 39473"/>
                        <a:gd name="T10" fmla="*/ 0 h 21600"/>
                        <a:gd name="T11" fmla="*/ 39473 w 39473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9473" h="21600" fill="none" extrusionOk="0">
                          <a:moveTo>
                            <a:pt x="0" y="13510"/>
                          </a:moveTo>
                          <a:cubicBezTo>
                            <a:pt x="3298" y="5345"/>
                            <a:pt x="11222" y="0"/>
                            <a:pt x="20028" y="0"/>
                          </a:cubicBezTo>
                          <a:cubicBezTo>
                            <a:pt x="28311" y="0"/>
                            <a:pt x="35866" y="4737"/>
                            <a:pt x="39472" y="12195"/>
                          </a:cubicBezTo>
                        </a:path>
                        <a:path w="39473" h="21600" stroke="0" extrusionOk="0">
                          <a:moveTo>
                            <a:pt x="0" y="13510"/>
                          </a:moveTo>
                          <a:cubicBezTo>
                            <a:pt x="3298" y="5345"/>
                            <a:pt x="11222" y="0"/>
                            <a:pt x="20028" y="0"/>
                          </a:cubicBezTo>
                          <a:cubicBezTo>
                            <a:pt x="28311" y="0"/>
                            <a:pt x="35866" y="4737"/>
                            <a:pt x="39472" y="12195"/>
                          </a:cubicBezTo>
                          <a:lnTo>
                            <a:pt x="20028" y="21600"/>
                          </a:lnTo>
                          <a:close/>
                        </a:path>
                      </a:pathLst>
                    </a:custGeom>
                    <a:noFill/>
                    <a:ln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64" name="Arc 59"/>
                    <p:cNvSpPr>
                      <a:spLocks/>
                    </p:cNvSpPr>
                    <p:nvPr/>
                  </p:nvSpPr>
                  <p:spPr bwMode="auto">
                    <a:xfrm flipV="1">
                      <a:off x="824" y="335"/>
                      <a:ext cx="1057" cy="576"/>
                    </a:xfrm>
                    <a:custGeom>
                      <a:avLst/>
                      <a:gdLst>
                        <a:gd name="T0" fmla="*/ 0 w 39606"/>
                        <a:gd name="T1" fmla="*/ 360 h 21600"/>
                        <a:gd name="T2" fmla="*/ 1057 w 39606"/>
                        <a:gd name="T3" fmla="*/ 333 h 21600"/>
                        <a:gd name="T4" fmla="*/ 535 w 39606"/>
                        <a:gd name="T5" fmla="*/ 576 h 21600"/>
                        <a:gd name="T6" fmla="*/ 0 60000 65536"/>
                        <a:gd name="T7" fmla="*/ 0 60000 65536"/>
                        <a:gd name="T8" fmla="*/ 0 60000 65536"/>
                        <a:gd name="T9" fmla="*/ 0 w 39606"/>
                        <a:gd name="T10" fmla="*/ 0 h 21600"/>
                        <a:gd name="T11" fmla="*/ 39606 w 39606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9606" h="21600" fill="none" extrusionOk="0">
                          <a:moveTo>
                            <a:pt x="0" y="13510"/>
                          </a:moveTo>
                          <a:cubicBezTo>
                            <a:pt x="3298" y="5345"/>
                            <a:pt x="11222" y="0"/>
                            <a:pt x="20028" y="0"/>
                          </a:cubicBezTo>
                          <a:cubicBezTo>
                            <a:pt x="28423" y="0"/>
                            <a:pt x="36059" y="4865"/>
                            <a:pt x="39605" y="12475"/>
                          </a:cubicBezTo>
                        </a:path>
                        <a:path w="39606" h="21600" stroke="0" extrusionOk="0">
                          <a:moveTo>
                            <a:pt x="0" y="13510"/>
                          </a:moveTo>
                          <a:cubicBezTo>
                            <a:pt x="3298" y="5345"/>
                            <a:pt x="11222" y="0"/>
                            <a:pt x="20028" y="0"/>
                          </a:cubicBezTo>
                          <a:cubicBezTo>
                            <a:pt x="28423" y="0"/>
                            <a:pt x="36059" y="4865"/>
                            <a:pt x="39605" y="12475"/>
                          </a:cubicBezTo>
                          <a:lnTo>
                            <a:pt x="20028" y="21600"/>
                          </a:lnTo>
                          <a:close/>
                        </a:path>
                      </a:pathLst>
                    </a:custGeom>
                    <a:noFill/>
                    <a:ln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 sz="1600"/>
                    </a:p>
                  </p:txBody>
                </p:sp>
              </p:grpSp>
            </p:grpSp>
            <p:cxnSp>
              <p:nvCxnSpPr>
                <p:cNvPr id="58" name="Straight Connector 57"/>
                <p:cNvCxnSpPr/>
                <p:nvPr/>
              </p:nvCxnSpPr>
              <p:spPr>
                <a:xfrm rot="5400000">
                  <a:off x="4996249" y="2886000"/>
                  <a:ext cx="218301" cy="1588"/>
                </a:xfrm>
                <a:prstGeom prst="line">
                  <a:avLst/>
                </a:prstGeom>
                <a:ln w="381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" name="Straight Arrow Connector 50"/>
              <p:cNvCxnSpPr/>
              <p:nvPr/>
            </p:nvCxnSpPr>
            <p:spPr>
              <a:xfrm rot="5400000" flipH="1" flipV="1">
                <a:off x="3100886" y="2836605"/>
                <a:ext cx="983296" cy="215001"/>
              </a:xfrm>
              <a:prstGeom prst="straightConnector1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rot="16200000" flipH="1">
                <a:off x="4639462" y="2808672"/>
                <a:ext cx="983296" cy="270866"/>
              </a:xfrm>
              <a:prstGeom prst="straightConnector1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V="1">
                <a:off x="2027390" y="3844863"/>
                <a:ext cx="1068851" cy="287867"/>
              </a:xfrm>
              <a:prstGeom prst="straightConnector1">
                <a:avLst/>
              </a:prstGeom>
              <a:ln w="63500" cap="flat" cmpd="sng" algn="ctr">
                <a:solidFill>
                  <a:srgbClr val="09931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5637263" y="3853330"/>
                <a:ext cx="1153681" cy="338667"/>
              </a:xfrm>
              <a:prstGeom prst="straightConnector1">
                <a:avLst/>
              </a:prstGeom>
              <a:ln w="60325" cap="flat" cmpd="sng" algn="ctr">
                <a:solidFill>
                  <a:srgbClr val="09931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5200437" y="1422400"/>
                <a:ext cx="1517863" cy="460011"/>
              </a:xfrm>
              <a:prstGeom prst="line">
                <a:avLst/>
              </a:prstGeom>
              <a:ln w="920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5421774" y="1343085"/>
                <a:ext cx="2595730" cy="1093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g,p</a:t>
                </a:r>
                <a:r>
                  <a:rPr lang="en-US" sz="2000" baseline="30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,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h,f</a:t>
                </a:r>
                <a:r>
                  <a:rPr lang="mr-IN" sz="3600" dirty="0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…</a:t>
                </a:r>
                <a:endParaRPr lang="en-US" sz="3600" baseline="30000" dirty="0">
                  <a:solidFill>
                    <a:srgbClr val="FF0000"/>
                  </a:solidFill>
                  <a:latin typeface="Symbol" charset="2"/>
                  <a:cs typeface="Symbol" charset="2"/>
                </a:endParaRP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1294108" y="4812223"/>
              <a:ext cx="4138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400" baseline="30000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*</a:t>
              </a:r>
              <a:endParaRPr lang="en-US" sz="2400" baseline="30000" dirty="0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1997440" y="311903"/>
            <a:ext cx="6742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1996 Introduction </a:t>
            </a:r>
            <a:r>
              <a:rPr lang="en-US" dirty="0"/>
              <a:t>of GPD </a:t>
            </a:r>
            <a:r>
              <a:rPr lang="mr-IN" dirty="0" smtClean="0"/>
              <a:t>–</a:t>
            </a:r>
            <a:r>
              <a:rPr lang="en-US" dirty="0" smtClean="0"/>
              <a:t> handbag formalism </a:t>
            </a:r>
            <a:r>
              <a:rPr lang="en-US" dirty="0"/>
              <a:t>for exclusive reactions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9000" y="1371600"/>
            <a:ext cx="3144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experiments conducted </a:t>
            </a:r>
          </a:p>
          <a:p>
            <a:r>
              <a:rPr lang="en-US" dirty="0" smtClean="0"/>
              <a:t> at </a:t>
            </a:r>
            <a:r>
              <a:rPr lang="en-US" dirty="0" err="1" smtClean="0"/>
              <a:t>Jlab</a:t>
            </a:r>
            <a:r>
              <a:rPr lang="en-US" dirty="0" smtClean="0"/>
              <a:t> for </a:t>
            </a:r>
            <a:r>
              <a:rPr lang="en-US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g,p</a:t>
            </a:r>
            <a:r>
              <a:rPr lang="en-US" baseline="30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,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h,f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/>
              <a:t>final 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5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691" y="938216"/>
            <a:ext cx="9417509" cy="28844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Example of analysis of </a:t>
            </a:r>
            <a:r>
              <a:rPr lang="en-US" sz="2000" dirty="0" err="1" smtClean="0"/>
              <a:t>Jlab</a:t>
            </a:r>
            <a:r>
              <a:rPr lang="en-US" sz="2000" dirty="0" smtClean="0"/>
              <a:t> DVCS data and Proton Tomography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R. </a:t>
            </a:r>
            <a:r>
              <a:rPr lang="en-US" sz="1800" dirty="0" err="1" smtClean="0"/>
              <a:t>Dupre</a:t>
            </a:r>
            <a:r>
              <a:rPr lang="en-US" sz="1800" dirty="0" smtClean="0"/>
              <a:t>, M. </a:t>
            </a:r>
            <a:r>
              <a:rPr lang="en-US" sz="1800" dirty="0" err="1" smtClean="0"/>
              <a:t>Guidal</a:t>
            </a:r>
            <a:r>
              <a:rPr lang="en-US" sz="1800" dirty="0" smtClean="0"/>
              <a:t>, S. </a:t>
            </a:r>
            <a:r>
              <a:rPr lang="en-US" sz="1800" dirty="0" err="1" smtClean="0"/>
              <a:t>Niccolai</a:t>
            </a:r>
            <a:r>
              <a:rPr lang="en-US" sz="1800" dirty="0" smtClean="0"/>
              <a:t>, M. </a:t>
            </a:r>
            <a:r>
              <a:rPr lang="en-US" sz="1800" dirty="0" err="1" smtClean="0"/>
              <a:t>Vanderhaeghen</a:t>
            </a:r>
            <a:endParaRPr lang="en-US" sz="1800" dirty="0"/>
          </a:p>
          <a:p>
            <a:pPr marL="0" indent="0">
              <a:buNone/>
            </a:pPr>
            <a:r>
              <a:rPr lang="is-IS" sz="1800" dirty="0" smtClean="0"/>
              <a:t>Eur.Phys.J. A53 (2017) no.8, 171</a:t>
            </a:r>
          </a:p>
          <a:p>
            <a:pPr marL="0" indent="0">
              <a:buNone/>
            </a:pPr>
            <a:r>
              <a:rPr lang="is-IS" sz="1800" dirty="0" smtClean="0"/>
              <a:t>arXiv: 1704.07330v1 [hep-ph] </a:t>
            </a:r>
            <a:endParaRPr lang="is-IS" sz="1800" dirty="0"/>
          </a:p>
          <a:p>
            <a:pPr marL="0" indent="0">
              <a:buNone/>
            </a:pPr>
            <a:endParaRPr lang="is-IS" sz="1800" dirty="0" smtClean="0"/>
          </a:p>
          <a:p>
            <a:pPr marL="0" indent="0">
              <a:buNone/>
            </a:pPr>
            <a:r>
              <a:rPr lang="is-IS" sz="1800" dirty="0" smtClean="0"/>
              <a:t>Fitting procedures based on VGG and developed over the years in various publications. </a:t>
            </a:r>
          </a:p>
        </p:txBody>
      </p:sp>
    </p:spTree>
    <p:extLst>
      <p:ext uri="{BB962C8B-B14F-4D97-AF65-F5344CB8AC3E}">
        <p14:creationId xmlns:p14="http://schemas.microsoft.com/office/powerpoint/2010/main" val="71285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41300" y="5892800"/>
                <a:ext cx="312420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sz="1100" i="1" dirty="0">
                    <a:latin typeface="Cambria Math" charset="0"/>
                    <a:ea typeface="Cambria Math" charset="0"/>
                    <a:cs typeface="Cambria Math" charset="0"/>
                  </a:rPr>
                  <a:t>H</a:t>
                </a:r>
                <a:r>
                  <a:rPr lang="mr-IN" sz="1100" baseline="-25000" dirty="0" err="1">
                    <a:latin typeface="Cambria Math" charset="0"/>
                    <a:ea typeface="Cambria Math" charset="0"/>
                    <a:cs typeface="Cambria Math" charset="0"/>
                  </a:rPr>
                  <a:t>Im</a:t>
                </a:r>
                <a:r>
                  <a:rPr lang="mr-IN" sz="1100" dirty="0">
                    <a:latin typeface="Cambria Math" charset="0"/>
                    <a:ea typeface="Cambria Math" charset="0"/>
                    <a:cs typeface="Cambria Math" charset="0"/>
                  </a:rPr>
                  <a:t>(</a:t>
                </a:r>
                <a:r>
                  <a:rPr lang="mr-IN" sz="1100" dirty="0" err="1">
                    <a:latin typeface="Cambria Math" charset="0"/>
                    <a:ea typeface="Cambria Math" charset="0"/>
                    <a:cs typeface="Cambria Math" charset="0"/>
                  </a:rPr>
                  <a:t>ξ</a:t>
                </a:r>
                <a:r>
                  <a:rPr lang="mr-IN" sz="1100" dirty="0">
                    <a:latin typeface="Cambria Math" charset="0"/>
                    <a:ea typeface="Cambria Math" charset="0"/>
                    <a:cs typeface="Cambria Math" charset="0"/>
                  </a:rPr>
                  <a:t>, </a:t>
                </a:r>
                <a:r>
                  <a:rPr lang="mr-IN" sz="1100" dirty="0" err="1">
                    <a:latin typeface="Cambria Math" charset="0"/>
                    <a:ea typeface="Cambria Math" charset="0"/>
                    <a:cs typeface="Cambria Math" charset="0"/>
                  </a:rPr>
                  <a:t>t</a:t>
                </a:r>
                <a:r>
                  <a:rPr lang="mr-IN" sz="1100" dirty="0">
                    <a:latin typeface="Cambria Math" charset="0"/>
                    <a:ea typeface="Cambria Math" charset="0"/>
                    <a:cs typeface="Cambria Math" charset="0"/>
                  </a:rPr>
                  <a:t>) ≡ </a:t>
                </a:r>
                <a:r>
                  <a:rPr lang="mr-IN" sz="1100" i="1" dirty="0" err="1">
                    <a:latin typeface="Cambria Math" charset="0"/>
                    <a:ea typeface="Cambria Math" charset="0"/>
                    <a:cs typeface="Cambria Math" charset="0"/>
                  </a:rPr>
                  <a:t>H</a:t>
                </a:r>
                <a:r>
                  <a:rPr lang="mr-IN" sz="1100" baseline="-25000" dirty="0">
                    <a:latin typeface="Cambria Math" charset="0"/>
                    <a:ea typeface="Cambria Math" charset="0"/>
                    <a:cs typeface="Cambria Math" charset="0"/>
                  </a:rPr>
                  <a:t>+(</a:t>
                </a:r>
                <a:r>
                  <a:rPr lang="mr-IN" sz="1100" dirty="0" err="1">
                    <a:latin typeface="Cambria Math" charset="0"/>
                    <a:ea typeface="Cambria Math" charset="0"/>
                    <a:cs typeface="Cambria Math" charset="0"/>
                  </a:rPr>
                  <a:t>ξ</a:t>
                </a:r>
                <a:r>
                  <a:rPr lang="mr-IN" sz="1100" dirty="0">
                    <a:latin typeface="Cambria Math" charset="0"/>
                    <a:ea typeface="Cambria Math" charset="0"/>
                    <a:cs typeface="Cambria Math" charset="0"/>
                  </a:rPr>
                  <a:t>, </a:t>
                </a:r>
                <a:r>
                  <a:rPr lang="mr-IN" sz="1100" dirty="0" err="1">
                    <a:latin typeface="Cambria Math" charset="0"/>
                    <a:ea typeface="Cambria Math" charset="0"/>
                    <a:cs typeface="Cambria Math" charset="0"/>
                  </a:rPr>
                  <a:t>ξ</a:t>
                </a:r>
                <a:r>
                  <a:rPr lang="mr-IN" sz="1100" dirty="0">
                    <a:latin typeface="Cambria Math" charset="0"/>
                    <a:ea typeface="Cambria Math" charset="0"/>
                    <a:cs typeface="Cambria Math" charset="0"/>
                  </a:rPr>
                  <a:t>, </a:t>
                </a:r>
                <a:r>
                  <a:rPr lang="mr-IN" sz="1100" dirty="0" err="1">
                    <a:latin typeface="Cambria Math" charset="0"/>
                    <a:ea typeface="Cambria Math" charset="0"/>
                    <a:cs typeface="Cambria Math" charset="0"/>
                  </a:rPr>
                  <a:t>t</a:t>
                </a:r>
                <a:r>
                  <a:rPr lang="mr-IN" sz="1100" dirty="0">
                    <a:latin typeface="Cambria Math" charset="0"/>
                    <a:ea typeface="Cambria Math" charset="0"/>
                    <a:cs typeface="Cambria Math" charset="0"/>
                  </a:rPr>
                  <a:t>)</a:t>
                </a:r>
                <a:r>
                  <a:rPr lang="mr-IN" sz="1100" dirty="0"/>
                  <a:t>, </a:t>
                </a:r>
                <a:endParaRPr lang="en-US" sz="1100" dirty="0"/>
              </a:p>
              <a:p>
                <a:endParaRPr lang="en-US" sz="11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100" i="1"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sz="1100" i="1">
                            <a:latin typeface="Cambria Math" charset="0"/>
                          </a:rPr>
                          <m:t>+</m:t>
                        </m:r>
                      </m:sub>
                    </m:sSub>
                    <m:d>
                      <m:dPr>
                        <m:ctrlPr>
                          <a:rPr lang="mr-IN" sz="11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mr-IN" sz="11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  <m:r>
                          <a:rPr lang="en-US" sz="11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mr-IN" sz="11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  <m:r>
                          <a:rPr lang="en-US" sz="11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11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100" dirty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1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100" i="1">
                            <a:latin typeface="Cambria Math" charset="0"/>
                          </a:rPr>
                          <m:t>𝐻</m:t>
                        </m:r>
                      </m:e>
                      <m:sup>
                        <m:r>
                          <a:rPr lang="en-US" sz="1100" i="1">
                            <a:latin typeface="Cambria Math" charset="0"/>
                          </a:rPr>
                          <m:t>𝑞</m:t>
                        </m:r>
                      </m:sup>
                    </m:sSup>
                    <m:d>
                      <m:dPr>
                        <m:ctrlPr>
                          <a:rPr lang="mr-IN" sz="11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100" i="1">
                            <a:latin typeface="Cambria Math" charset="0"/>
                          </a:rPr>
                          <m:t>𝑥</m:t>
                        </m:r>
                        <m:r>
                          <a:rPr lang="en-US" sz="11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mr-IN" sz="11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  <m:r>
                          <a:rPr lang="en-US" sz="11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11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100" dirty="0"/>
                  <a:t>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1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100" i="1">
                            <a:latin typeface="Cambria Math" charset="0"/>
                          </a:rPr>
                          <m:t>𝐻</m:t>
                        </m:r>
                      </m:e>
                      <m:sup>
                        <m:r>
                          <a:rPr lang="en-US" sz="1100" i="1">
                            <a:latin typeface="Cambria Math" charset="0"/>
                          </a:rPr>
                          <m:t>𝑞</m:t>
                        </m:r>
                      </m:sup>
                    </m:sSup>
                    <m:d>
                      <m:dPr>
                        <m:ctrlPr>
                          <a:rPr lang="mr-IN" sz="11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100" i="1">
                            <a:latin typeface="Cambria Math" charset="0"/>
                          </a:rPr>
                          <m:t>−</m:t>
                        </m:r>
                        <m:r>
                          <a:rPr lang="en-US" sz="1100" i="1">
                            <a:latin typeface="Cambria Math" charset="0"/>
                          </a:rPr>
                          <m:t>𝑥</m:t>
                        </m:r>
                        <m:r>
                          <a:rPr lang="en-US" sz="11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mr-IN" sz="11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  <m:r>
                          <a:rPr lang="en-US" sz="11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11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</m:oMath>
                </a14:m>
                <a:endParaRPr lang="mr-IN" sz="11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" y="5892800"/>
                <a:ext cx="3124200" cy="600164"/>
              </a:xfrm>
              <a:prstGeom prst="rect">
                <a:avLst/>
              </a:prstGeom>
              <a:blipFill rotWithShape="0">
                <a:blip r:embed="rId2"/>
                <a:stretch>
                  <a:fillRect t="-2041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2070100" y="765668"/>
            <a:ext cx="6995927" cy="5718028"/>
            <a:chOff x="2070100" y="765668"/>
            <a:chExt cx="6995927" cy="571802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6654" t="10609" r="50191" b="62046"/>
            <a:stretch/>
          </p:blipFill>
          <p:spPr>
            <a:xfrm>
              <a:off x="6083300" y="765668"/>
              <a:ext cx="2918933" cy="26174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6654" t="37819" r="50191" b="33530"/>
            <a:stretch/>
          </p:blipFill>
          <p:spPr>
            <a:xfrm>
              <a:off x="5994400" y="3597940"/>
              <a:ext cx="3071627" cy="28857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2070100" y="2717800"/>
                  <a:ext cx="3112975" cy="34945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2. Plot all fit points in </a:t>
                  </a:r>
                  <a14:m>
                    <m:oMath xmlns:m="http://schemas.openxmlformats.org/officeDocument/2006/math">
                      <m:r>
                        <a:rPr lang="en-US" sz="1600" i="1">
                          <a:latin typeface="Cambria Math" charset="0"/>
                        </a:rPr>
                        <m:t>𝐴</m:t>
                      </m:r>
                    </m:oMath>
                  </a14:m>
                  <a:r>
                    <a:rPr lang="en-US" sz="1600" dirty="0" smtClean="0"/>
                    <a:t> &amp; </a:t>
                  </a:r>
                  <a:r>
                    <a:rPr lang="en-US" sz="1600" i="1" dirty="0" smtClean="0">
                      <a:latin typeface="Cambria Math" charset="0"/>
                      <a:ea typeface="Cambria Math" charset="0"/>
                      <a:cs typeface="Cambria Math" charset="0"/>
                    </a:rPr>
                    <a:t>B</a:t>
                  </a:r>
                  <a:r>
                    <a:rPr lang="en-US" sz="1600" dirty="0" smtClean="0"/>
                    <a:t> vs </a:t>
                  </a:r>
                  <a14:m>
                    <m:oMath xmlns:m="http://schemas.openxmlformats.org/officeDocument/2006/math"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𝜉</m:t>
                      </m:r>
                    </m:oMath>
                  </a14:m>
                  <a:r>
                    <a:rPr lang="en-US" sz="1600" dirty="0" smtClean="0"/>
                    <a:t> for all fits for all kinematics.</a:t>
                  </a:r>
                </a:p>
                <a:p>
                  <a:endParaRPr lang="en-US" sz="1600" dirty="0" smtClean="0"/>
                </a:p>
                <a:p>
                  <a:endParaRPr lang="en-US" sz="1600" dirty="0"/>
                </a:p>
                <a:p>
                  <a:endParaRPr lang="en-US" sz="1600" dirty="0"/>
                </a:p>
                <a:p>
                  <a:r>
                    <a:rPr lang="en-US" sz="1600" dirty="0" smtClean="0"/>
                    <a:t>3. Fit all these </a:t>
                  </a:r>
                  <a:r>
                    <a:rPr lang="en-US" sz="1600" i="1" dirty="0" smtClean="0">
                      <a:latin typeface="Cambria Math" charset="0"/>
                      <a:ea typeface="Cambria Math" charset="0"/>
                      <a:cs typeface="Cambria Math" charset="0"/>
                    </a:rPr>
                    <a:t>A </a:t>
                  </a:r>
                  <a:r>
                    <a:rPr lang="en-US" sz="1600" dirty="0" smtClean="0"/>
                    <a:t>&amp; </a:t>
                  </a:r>
                  <a:r>
                    <a:rPr lang="en-US" sz="1600" b="1" i="1" dirty="0" smtClean="0">
                      <a:latin typeface="Cambria Math" charset="0"/>
                      <a:ea typeface="Cambria Math" charset="0"/>
                      <a:cs typeface="Cambria Math" charset="0"/>
                    </a:rPr>
                    <a:t>B</a:t>
                  </a:r>
                  <a:r>
                    <a:rPr lang="en-US" sz="1600" dirty="0" smtClean="0"/>
                    <a:t> with</a:t>
                  </a:r>
                </a:p>
                <a:p>
                  <a:r>
                    <a:rPr lang="en-US" sz="1600" dirty="0" smtClean="0"/>
                    <a:t>Where and </a:t>
                  </a:r>
                  <a:r>
                    <a:rPr lang="en-US" sz="1600" i="1" dirty="0" smtClean="0">
                      <a:latin typeface="Cambria Math" charset="0"/>
                      <a:ea typeface="Cambria Math" charset="0"/>
                      <a:cs typeface="Cambria Math" charset="0"/>
                    </a:rPr>
                    <a:t>B</a:t>
                  </a:r>
                  <a:r>
                    <a:rPr lang="en-US" sz="1600" dirty="0" smtClean="0"/>
                    <a:t> have following functional form</a:t>
                  </a:r>
                </a:p>
                <a:p>
                  <a:r>
                    <a:rPr lang="mr-IN" sz="1600" dirty="0">
                      <a:latin typeface="Cambria Math" charset="0"/>
                      <a:ea typeface="Cambria Math" charset="0"/>
                      <a:cs typeface="Cambria Math" charset="0"/>
                    </a:rPr>
                    <a:t>H</a:t>
                  </a:r>
                  <a:r>
                    <a:rPr lang="mr-IN" sz="1600" baseline="-25000" dirty="0" err="1">
                      <a:latin typeface="Cambria Math" charset="0"/>
                      <a:ea typeface="Cambria Math" charset="0"/>
                      <a:cs typeface="Cambria Math" charset="0"/>
                    </a:rPr>
                    <a:t>Im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mr-IN" sz="1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mr-IN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𝜉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 charset="0"/>
                        </a:rPr>
                        <m:t>=</m:t>
                      </m:r>
                      <m:r>
                        <a:rPr lang="en-US" sz="1600" i="1">
                          <a:latin typeface="Cambria Math" charset="0"/>
                        </a:rPr>
                        <m:t>𝐴</m:t>
                      </m:r>
                      <m:d>
                        <m:dPr>
                          <m:ctrlPr>
                            <a:rPr lang="mr-IN" sz="1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mr-IN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𝜉</m:t>
                          </m:r>
                        </m:e>
                      </m:d>
                      <m:sSup>
                        <m:sSupPr>
                          <m:ctrlP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mr-IN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mr-IN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𝜉</m:t>
                              </m:r>
                            </m:e>
                          </m:d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p>
                      </m:sSup>
                    </m:oMath>
                  </a14:m>
                  <a:endParaRPr lang="en-US" sz="1600" dirty="0"/>
                </a:p>
                <a:p>
                  <a:endParaRPr lang="en-US" sz="1600" dirty="0" smtClean="0"/>
                </a:p>
                <a:p>
                  <a14:m>
                    <m:oMath xmlns:m="http://schemas.openxmlformats.org/officeDocument/2006/math">
                      <m:r>
                        <a:rPr lang="en-US" sz="1600" b="0" i="0" smtClean="0">
                          <a:latin typeface="Cambria Math" charset="0"/>
                        </a:rPr>
                        <m:t> </m:t>
                      </m:r>
                      <m:r>
                        <a:rPr lang="en-US" sz="1600" i="1">
                          <a:latin typeface="Cambria Math" charset="0"/>
                        </a:rPr>
                        <m:t>𝐴</m:t>
                      </m:r>
                      <m:d>
                        <m:dPr>
                          <m:ctrlPr>
                            <a:rPr lang="mr-IN" sz="1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mr-IN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𝜉</m:t>
                          </m:r>
                        </m:e>
                      </m:d>
                    </m:oMath>
                  </a14:m>
                  <a:r>
                    <a:rPr lang="en-US" sz="1600" dirty="0"/>
                    <a:t>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 dirty="0">
                              <a:latin typeface="Cambria Math" charset="0"/>
                            </a:rPr>
                            <m:t>𝐴</m:t>
                          </m:r>
                        </m:sub>
                      </m:sSub>
                      <m:r>
                        <a:rPr lang="en-US" sz="1600" i="1" dirty="0">
                          <a:latin typeface="Cambria Math" charset="0"/>
                        </a:rPr>
                        <m:t>(1−</m:t>
                      </m:r>
                      <m:r>
                        <a:rPr lang="mr-IN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𝜉</m:t>
                      </m:r>
                    </m:oMath>
                  </a14:m>
                  <a:r>
                    <a:rPr lang="en-US" sz="1600" dirty="0"/>
                    <a:t>)/</a:t>
                  </a:r>
                  <a:r>
                    <a:rPr lang="mr-IN" sz="1600" dirty="0">
                      <a:ea typeface="Cambria Math" charset="0"/>
                      <a:cs typeface="Cambria Math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mr-IN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𝜉</m:t>
                      </m:r>
                      <m:r>
                        <a:rPr lang="en-US" sz="16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a14:m>
                  <a:endParaRPr lang="en-US" sz="1600" b="0" i="0" dirty="0" smtClean="0">
                    <a:latin typeface="Cambria Math" charset="0"/>
                    <a:ea typeface="Cambria Math" charset="0"/>
                    <a:cs typeface="Cambria Math" charset="0"/>
                  </a:endParaRPr>
                </a:p>
                <a:p>
                  <a:endParaRPr lang="en-US" sz="1600" b="0" i="0" dirty="0" smtClean="0">
                    <a:latin typeface="Cambria Math" charset="0"/>
                    <a:ea typeface="Cambria Math" charset="0"/>
                    <a:cs typeface="Cambria Math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sz="1600" i="1" dirty="0">
                          <a:latin typeface="Cambria Math" charset="0"/>
                        </a:rPr>
                        <m:t>𝐵</m:t>
                      </m:r>
                      <m:d>
                        <m:dPr>
                          <m:ctrlPr>
                            <a:rPr lang="mr-IN" sz="1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mr-IN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𝜉</m:t>
                          </m:r>
                        </m:e>
                      </m:d>
                    </m:oMath>
                  </a14:m>
                  <a:r>
                    <a:rPr lang="en-US" sz="1600" dirty="0"/>
                    <a:t>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 dirty="0">
                              <a:latin typeface="Cambria Math" charset="0"/>
                            </a:rPr>
                            <m:t>𝐵</m:t>
                          </m:r>
                        </m:sub>
                      </m:sSub>
                      <m:r>
                        <a:rPr lang="en-US" sz="1600" i="1" dirty="0">
                          <a:latin typeface="Cambria Math" charset="0"/>
                        </a:rPr>
                        <m:t>𝑙𝑛</m:t>
                      </m:r>
                      <m:r>
                        <a:rPr lang="en-US" sz="1600" i="1" dirty="0">
                          <a:latin typeface="Cambria Math" charset="0"/>
                        </a:rPr>
                        <m:t>(1</m:t>
                      </m:r>
                    </m:oMath>
                  </a14:m>
                  <a:r>
                    <a:rPr lang="en-US" sz="1600" dirty="0"/>
                    <a:t>/</a:t>
                  </a:r>
                  <a:r>
                    <a:rPr lang="mr-IN" sz="1600" dirty="0">
                      <a:ea typeface="Cambria Math" charset="0"/>
                      <a:cs typeface="Cambria Math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mr-IN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𝜉</m:t>
                      </m:r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a14:m>
                  <a:endParaRPr lang="en-US" sz="1600" dirty="0" smtClean="0"/>
                </a:p>
                <a:p>
                  <a:endParaRPr lang="en-US" sz="1200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0100" y="2717800"/>
                  <a:ext cx="3112975" cy="349454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176" t="-873" r="-21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Arrow Connector 4"/>
            <p:cNvCxnSpPr/>
            <p:nvPr/>
          </p:nvCxnSpPr>
          <p:spPr>
            <a:xfrm flipV="1">
              <a:off x="5130800" y="2451100"/>
              <a:ext cx="1155700" cy="62230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5143500" y="3302000"/>
              <a:ext cx="1003300" cy="60960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070100" y="889000"/>
                <a:ext cx="3112975" cy="2017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Data 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ℋ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</a:rPr>
                          <m:t>𝐼𝑚</m:t>
                        </m:r>
                      </m:sub>
                    </m:sSub>
                    <m:d>
                      <m:dPr>
                        <m:ctrlPr>
                          <a:rPr lang="mr-IN" sz="16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mr-IN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 smtClean="0"/>
                  <a:t> generated by fitting all CLAS and Hall A data.</a:t>
                </a:r>
              </a:p>
              <a:p>
                <a:endParaRPr lang="en-US" sz="1600" dirty="0"/>
              </a:p>
              <a:p>
                <a:r>
                  <a:rPr lang="en-US" sz="1600" dirty="0" smtClean="0"/>
                  <a:t>1.For each </a:t>
                </a:r>
                <a:r>
                  <a:rPr lang="en-US" sz="1600" i="1" dirty="0" smtClean="0">
                    <a:latin typeface="Cambria Math" charset="0"/>
                    <a:ea typeface="Cambria Math" charset="0"/>
                    <a:cs typeface="Cambria Math" charset="0"/>
                  </a:rPr>
                  <a:t>x</a:t>
                </a:r>
                <a:r>
                  <a:rPr lang="en-US" sz="1600" dirty="0" smtClean="0"/>
                  <a:t> and  </a:t>
                </a:r>
                <a:r>
                  <a:rPr lang="en-US" sz="1600" i="1" dirty="0" smtClean="0">
                    <a:latin typeface="Cambria Math" charset="0"/>
                    <a:ea typeface="Cambria Math" charset="0"/>
                    <a:cs typeface="Cambria Math" charset="0"/>
                  </a:rPr>
                  <a:t>Q</a:t>
                </a:r>
                <a:r>
                  <a:rPr lang="en-US" sz="1600" baseline="30000" dirty="0" smtClean="0"/>
                  <a:t>2</a:t>
                </a:r>
                <a:r>
                  <a:rPr lang="en-US" sz="1600" dirty="0" smtClean="0"/>
                  <a:t> bin fit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𝜉</m:t>
                    </m:r>
                  </m:oMath>
                </a14:m>
                <a:r>
                  <a:rPr lang="en-US" sz="1600" dirty="0" smtClean="0"/>
                  <a:t> dependence BY.</a:t>
                </a:r>
              </a:p>
              <a:p>
                <a:r>
                  <a:rPr lang="mr-IN" sz="1600" dirty="0" err="1" smtClean="0">
                    <a:latin typeface="Cambria Math" charset="0"/>
                    <a:ea typeface="Cambria Math" charset="0"/>
                    <a:cs typeface="Cambria Math" charset="0"/>
                  </a:rPr>
                  <a:t>H</a:t>
                </a:r>
                <a:r>
                  <a:rPr lang="mr-IN" sz="1600" baseline="-25000" dirty="0" err="1" smtClean="0">
                    <a:latin typeface="Cambria Math" charset="0"/>
                    <a:ea typeface="Cambria Math" charset="0"/>
                    <a:cs typeface="Cambria Math" charset="0"/>
                  </a:rPr>
                  <a:t>Im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mr-IN" sz="16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mr-IN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sz="1600" i="1">
                        <a:latin typeface="Cambria Math" charset="0"/>
                      </a:rPr>
                      <m:t>=</m:t>
                    </m:r>
                    <m:r>
                      <a:rPr lang="en-US" sz="1600" i="1"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mr-IN" sz="16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mr-IN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</m:e>
                    </m:d>
                    <m:sSup>
                      <m:sSupPr>
                        <m:ctrlP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  <m:d>
                          <m:dPr>
                            <m:ctrlPr>
                              <a:rPr lang="mr-IN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mr-IN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𝜉</m:t>
                            </m:r>
                          </m:e>
                        </m:d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1600" dirty="0" smtClean="0"/>
              </a:p>
              <a:p>
                <a:endParaRPr lang="en-US" sz="1600" dirty="0" smtClean="0"/>
              </a:p>
              <a:p>
                <a:endParaRPr lang="en-US" sz="1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100" y="889000"/>
                <a:ext cx="3112975" cy="2017219"/>
              </a:xfrm>
              <a:prstGeom prst="rect">
                <a:avLst/>
              </a:prstGeom>
              <a:blipFill rotWithShape="0">
                <a:blip r:embed="rId5"/>
                <a:stretch>
                  <a:fillRect l="-1176" t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77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t="10110" r="52607" b="61558"/>
          <a:stretch/>
        </p:blipFill>
        <p:spPr>
          <a:xfrm>
            <a:off x="2821192" y="1548317"/>
            <a:ext cx="2735304" cy="2743199"/>
          </a:xfr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6" t="9694" r="5559" b="50043"/>
          <a:stretch/>
        </p:blipFill>
        <p:spPr>
          <a:xfrm>
            <a:off x="6098034" y="316013"/>
            <a:ext cx="4677438" cy="5958941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731076" y="2836182"/>
            <a:ext cx="464696" cy="24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467790" y="2093225"/>
                <a:ext cx="2619371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Relate </a:t>
                </a:r>
                <a:r>
                  <a:rPr lang="en-US" sz="1600" i="1" dirty="0" smtClean="0">
                    <a:latin typeface="Cambria Math" charset="0"/>
                    <a:ea typeface="Cambria Math" charset="0"/>
                    <a:cs typeface="Cambria Math" charset="0"/>
                  </a:rPr>
                  <a:t>B</a:t>
                </a:r>
                <a:r>
                  <a:rPr lang="en-US" sz="1600" dirty="0" smtClean="0"/>
                  <a:t>  to the </a:t>
                </a:r>
                <a:r>
                  <a:rPr lang="en-US" sz="1600" dirty="0"/>
                  <a:t>number </a:t>
                </a:r>
                <a:endParaRPr lang="en-US" sz="1600" dirty="0" smtClean="0"/>
              </a:p>
              <a:p>
                <a:r>
                  <a:rPr lang="en-US" sz="1600" dirty="0" smtClean="0"/>
                  <a:t>density </a:t>
                </a:r>
                <a:r>
                  <a:rPr lang="en-US" sz="1600" dirty="0"/>
                  <a:t>of quarks of </a:t>
                </a:r>
                <a:r>
                  <a:rPr lang="en-US" sz="1600" dirty="0" smtClean="0"/>
                  <a:t>quarks</a:t>
                </a:r>
                <a:endParaRPr lang="en-US" sz="1600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600" dirty="0" smtClean="0"/>
                  <a:t>with </a:t>
                </a:r>
                <a:r>
                  <a:rPr lang="en-US" sz="1600" dirty="0"/>
                  <a:t>longitudinal </a:t>
                </a:r>
                <a:r>
                  <a:rPr lang="en-US" sz="1600" dirty="0" smtClean="0"/>
                  <a:t>momentum</a:t>
                </a:r>
              </a:p>
              <a:p>
                <a:r>
                  <a:rPr lang="en-US" sz="1600" dirty="0" smtClean="0"/>
                  <a:t>fraction </a:t>
                </a:r>
                <a:r>
                  <a:rPr lang="en-US" sz="1600" i="1" dirty="0">
                    <a:latin typeface="Cambria Math" charset="0"/>
                    <a:ea typeface="Cambria Math" charset="0"/>
                    <a:cs typeface="Cambria Math" charset="0"/>
                  </a:rPr>
                  <a:t>x</a:t>
                </a:r>
                <a:r>
                  <a:rPr lang="en-US" sz="1600" dirty="0"/>
                  <a:t> at a given </a:t>
                </a:r>
                <a:endParaRPr lang="en-US" sz="1600" dirty="0" smtClean="0"/>
              </a:p>
              <a:p>
                <a:r>
                  <a:rPr lang="en-US" sz="1600" dirty="0" smtClean="0"/>
                  <a:t>transverse </a:t>
                </a:r>
                <a:r>
                  <a:rPr lang="en-US" sz="1600" dirty="0"/>
                  <a:t>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sz="16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90" y="2093225"/>
                <a:ext cx="2619371" cy="1323439"/>
              </a:xfrm>
              <a:prstGeom prst="rect">
                <a:avLst/>
              </a:prstGeom>
              <a:blipFill rotWithShape="0">
                <a:blip r:embed="rId3"/>
                <a:stretch>
                  <a:fillRect l="-1399" t="-2304" b="-5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007165" y="5221357"/>
            <a:ext cx="3493777" cy="1219173"/>
            <a:chOff x="463826" y="609601"/>
            <a:chExt cx="3887221" cy="167232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/>
                <p:cNvSpPr txBox="1"/>
                <p:nvPr/>
              </p:nvSpPr>
              <p:spPr>
                <a:xfrm>
                  <a:off x="463826" y="609601"/>
                  <a:ext cx="3887221" cy="1012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d>
                          <m:dPr>
                            <m:ctrlPr>
                              <a:rPr lang="mr-IN" sz="16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⊥</m:t>
                                </m:r>
                              </m:sub>
                            </m:sSub>
                          </m:e>
                        </m:d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𝑖𝑏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⊥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 </m:t>
                                </m:r>
                              </m:sup>
                            </m:sSup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mr-IN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,0,−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∆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826" y="609601"/>
                  <a:ext cx="3887221" cy="101251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/>
                <p:cNvSpPr txBox="1"/>
                <p:nvPr/>
              </p:nvSpPr>
              <p:spPr>
                <a:xfrm>
                  <a:off x="530087" y="1749285"/>
                  <a:ext cx="2524040" cy="5326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600" i="1" smtClean="0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16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6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𝜌</m:t>
                      </m:r>
                      <m:d>
                        <m:dPr>
                          <m:ctrlPr>
                            <a:rPr lang="mr-IN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</mc:Choice>
          <mc:Fallback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087" y="1749285"/>
                  <a:ext cx="2524040" cy="53264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17188" b="-178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454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3" b="19361"/>
          <a:stretch/>
        </p:blipFill>
        <p:spPr>
          <a:xfrm>
            <a:off x="356869" y="2133600"/>
            <a:ext cx="11009631" cy="3609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1066800"/>
            <a:ext cx="547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F-X </a:t>
            </a:r>
            <a:r>
              <a:rPr lang="en-US" dirty="0" err="1" smtClean="0"/>
              <a:t>Girod</a:t>
            </a:r>
            <a:r>
              <a:rPr lang="en-US" dirty="0" smtClean="0"/>
              <a:t> talk in  March 2017 Collaboration meeting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51300" y="457200"/>
            <a:ext cx="2436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Outlook for CLAS 12: </a:t>
            </a:r>
          </a:p>
        </p:txBody>
      </p:sp>
    </p:spTree>
    <p:extLst>
      <p:ext uri="{BB962C8B-B14F-4D97-AF65-F5344CB8AC3E}">
        <p14:creationId xmlns:p14="http://schemas.microsoft.com/office/powerpoint/2010/main" val="16863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51274" y="2133600"/>
            <a:ext cx="6407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Next step </a:t>
            </a:r>
            <a:r>
              <a:rPr lang="mr-IN" sz="2400" dirty="0" smtClean="0"/>
              <a:t>–</a:t>
            </a:r>
            <a:r>
              <a:rPr lang="en-US" sz="2400" dirty="0" smtClean="0"/>
              <a:t> publish DVCS2 data</a:t>
            </a:r>
          </a:p>
          <a:p>
            <a:endParaRPr lang="en-US" sz="2400" dirty="0"/>
          </a:p>
          <a:p>
            <a:r>
              <a:rPr lang="en-US" sz="2400" dirty="0" smtClean="0"/>
              <a:t>Run experiments at 12 GeV during first run period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172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195496" y="1083793"/>
                <a:ext cx="7067107" cy="4862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>
                    <a:latin typeface="CMMI10" charset="0"/>
                  </a:rPr>
                  <a:t>1. </a:t>
                </a:r>
                <a:r>
                  <a:rPr lang="en-US" sz="2000" dirty="0" err="1" smtClean="0">
                    <a:latin typeface="CMMI10" charset="0"/>
                  </a:rPr>
                  <a:t>Unpolarized</a:t>
                </a:r>
                <a:r>
                  <a:rPr lang="en-US" sz="2000" dirty="0" smtClean="0">
                    <a:latin typeface="CMMI10" charset="0"/>
                  </a:rPr>
                  <a:t> cross section:</a:t>
                </a:r>
              </a:p>
              <a:p>
                <a:endParaRPr lang="en-US" sz="2000" dirty="0" smtClean="0">
                  <a:latin typeface="CMMI10" charset="0"/>
                </a:endParaRPr>
              </a:p>
              <a:p>
                <a:r>
                  <a:rPr lang="en-US" sz="2400" dirty="0" smtClean="0">
                    <a:latin typeface="CMMI10" charset="0"/>
                  </a:rPr>
                  <a:t>	</a:t>
                </a:r>
                <a:r>
                  <a:rPr lang="en-US" sz="2400" dirty="0" err="1" smtClean="0">
                    <a:latin typeface="CMMI10" charset="0"/>
                  </a:rPr>
                  <a:t>σ</a:t>
                </a:r>
                <a:r>
                  <a:rPr lang="en-US" sz="1400" dirty="0" err="1" smtClean="0">
                    <a:latin typeface="CMMI7" charset="0"/>
                  </a:rPr>
                  <a:t>unp</a:t>
                </a:r>
                <a:r>
                  <a:rPr lang="en-US" sz="800" dirty="0" smtClean="0">
                    <a:latin typeface="CMMI7" charset="0"/>
                  </a:rPr>
                  <a:t> </a:t>
                </a:r>
                <a:r>
                  <a:rPr lang="en-US" sz="2400" dirty="0">
                    <a:latin typeface="CMSY10" charset="0"/>
                  </a:rPr>
                  <a:t>∝</a:t>
                </a:r>
                <a:r>
                  <a:rPr lang="en-US" sz="2400" dirty="0" smtClean="0">
                    <a:latin typeface="CMSY10" charset="0"/>
                  </a:rPr>
                  <a:t>|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lang="en-US" sz="2400" baseline="-25000" dirty="0" smtClean="0">
                    <a:latin typeface="CMMI7" charset="0"/>
                  </a:rPr>
                  <a:t>BH</a:t>
                </a:r>
                <a:r>
                  <a:rPr lang="en-US" sz="2400" dirty="0" smtClean="0">
                    <a:latin typeface="CMSY10" charset="0"/>
                  </a:rPr>
                  <a:t>|</a:t>
                </a:r>
                <a:r>
                  <a:rPr lang="en-US" sz="2800" baseline="30000" dirty="0" smtClean="0">
                    <a:latin typeface="CMR7" charset="0"/>
                  </a:rPr>
                  <a:t>2</a:t>
                </a:r>
                <a:r>
                  <a:rPr lang="en-US" sz="800" dirty="0" smtClean="0">
                    <a:latin typeface="CMR7" charset="0"/>
                  </a:rPr>
                  <a:t> </a:t>
                </a:r>
                <a:r>
                  <a:rPr lang="en-US" sz="2400" dirty="0">
                    <a:latin typeface="CMR10" charset="0"/>
                  </a:rPr>
                  <a:t>+</a:t>
                </a:r>
                <a:r>
                  <a:rPr lang="en-US" sz="2400" dirty="0" smtClean="0">
                    <a:latin typeface="CMR10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lang="en-US" sz="2800" baseline="-25000" dirty="0" smtClean="0">
                    <a:latin typeface="CMMI7" charset="0"/>
                  </a:rPr>
                  <a:t>BH</a:t>
                </a:r>
                <a:r>
                  <a:rPr lang="en-US" sz="800" dirty="0" smtClean="0">
                    <a:latin typeface="CMMI7" charset="0"/>
                  </a:rPr>
                  <a:t> 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CMMI10" charset="0"/>
                  </a:rPr>
                  <a:t>Re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CMR10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lang="en-US" sz="1400" dirty="0" smtClean="0">
                    <a:solidFill>
                      <a:srgbClr val="FF0000"/>
                    </a:solidFill>
                    <a:latin typeface="CMMI7" charset="0"/>
                  </a:rPr>
                  <a:t>DVCS</a:t>
                </a:r>
                <a:r>
                  <a:rPr lang="en-US" sz="2400" dirty="0">
                    <a:solidFill>
                      <a:srgbClr val="FF0000"/>
                    </a:solidFill>
                    <a:latin typeface="CMR10" charset="0"/>
                  </a:rPr>
                  <a:t>)</a:t>
                </a:r>
                <a:r>
                  <a:rPr lang="en-US" sz="2400" dirty="0">
                    <a:latin typeface="CMR10" charset="0"/>
                  </a:rPr>
                  <a:t>+ </a:t>
                </a:r>
                <a:r>
                  <a:rPr lang="en-US" sz="2400" dirty="0" smtClean="0">
                    <a:latin typeface="CMSY10" charset="0"/>
                  </a:rPr>
                  <a:t>|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lang="en-US" sz="1400" dirty="0" smtClean="0">
                    <a:solidFill>
                      <a:srgbClr val="FF0000"/>
                    </a:solidFill>
                    <a:latin typeface="CMMI7" charset="0"/>
                  </a:rPr>
                  <a:t>DVCS</a:t>
                </a:r>
                <a:r>
                  <a:rPr lang="en-US" sz="2400" dirty="0" smtClean="0">
                    <a:latin typeface="CMSY10" charset="0"/>
                  </a:rPr>
                  <a:t>|</a:t>
                </a:r>
                <a:r>
                  <a:rPr lang="en-US" sz="2800" baseline="30000" dirty="0" smtClean="0">
                    <a:latin typeface="CMR7" charset="0"/>
                  </a:rPr>
                  <a:t>2</a:t>
                </a:r>
              </a:p>
              <a:p>
                <a:endParaRPr lang="en-US" sz="2400" baseline="30000" dirty="0" smtClean="0">
                  <a:latin typeface="CMR7" charset="0"/>
                </a:endParaRPr>
              </a:p>
              <a:p>
                <a:r>
                  <a:rPr lang="en-US" sz="700" dirty="0" smtClean="0">
                    <a:latin typeface="CMR7" charset="0"/>
                  </a:rPr>
                  <a:t> </a:t>
                </a:r>
              </a:p>
              <a:p>
                <a:r>
                  <a:rPr lang="en-US" sz="2000" dirty="0" smtClean="0"/>
                  <a:t>2. Polarization measurements, </a:t>
                </a:r>
                <a:r>
                  <a:rPr lang="en-US" sz="2000" i="1" dirty="0" smtClean="0"/>
                  <a:t>either beam or target</a:t>
                </a:r>
                <a:r>
                  <a:rPr lang="en-US" sz="2000" dirty="0" smtClean="0"/>
                  <a:t>,</a:t>
                </a:r>
              </a:p>
              <a:p>
                <a:r>
                  <a:rPr lang="en-US" sz="2000" dirty="0" smtClean="0"/>
                  <a:t>     eliminate most of </a:t>
                </a:r>
                <a:r>
                  <a:rPr lang="en-US" sz="2000" dirty="0" smtClean="0">
                    <a:latin typeface="CMSY10" charset="0"/>
                  </a:rPr>
                  <a:t>|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lang="en-US" sz="2000" baseline="-25000" dirty="0" smtClean="0">
                    <a:latin typeface="CMMI7" charset="0"/>
                  </a:rPr>
                  <a:t>BH</a:t>
                </a:r>
                <a:r>
                  <a:rPr lang="en-US" sz="2000" dirty="0" smtClean="0">
                    <a:latin typeface="CMSY10" charset="0"/>
                  </a:rPr>
                  <a:t>|</a:t>
                </a:r>
                <a:r>
                  <a:rPr lang="en-US" sz="2400" baseline="30000" dirty="0" smtClean="0">
                    <a:latin typeface="CMR7" charset="0"/>
                  </a:rPr>
                  <a:t>2</a:t>
                </a:r>
                <a:r>
                  <a:rPr lang="en-US" sz="2000" dirty="0" smtClean="0"/>
                  <a:t> </a:t>
                </a:r>
                <a:endParaRPr lang="en-US" sz="2000" dirty="0"/>
              </a:p>
              <a:p>
                <a:endParaRPr lang="en-US" sz="700" dirty="0" smtClean="0">
                  <a:latin typeface="CMR7" charset="0"/>
                </a:endParaRPr>
              </a:p>
              <a:p>
                <a:endParaRPr lang="en-US" sz="1600" dirty="0"/>
              </a:p>
              <a:p>
                <a:r>
                  <a:rPr lang="en-US" sz="2400" dirty="0" smtClean="0">
                    <a:latin typeface="SymbolPi" charset="0"/>
                    <a:ea typeface="SymbolPi" charset="0"/>
                    <a:cs typeface="SymbolPi" charset="0"/>
                  </a:rPr>
                  <a:t>	</a:t>
                </a:r>
                <a:r>
                  <a:rPr lang="en-US" sz="2400" dirty="0" err="1" smtClean="0">
                    <a:latin typeface="SymbolPi" charset="0"/>
                    <a:ea typeface="SymbolPi" charset="0"/>
                    <a:cs typeface="SymbolPi" charset="0"/>
                  </a:rPr>
                  <a:t>D</a:t>
                </a:r>
                <a:r>
                  <a:rPr lang="en-US" sz="2400" dirty="0" err="1" smtClean="0">
                    <a:latin typeface="CMMI10" charset="0"/>
                  </a:rPr>
                  <a:t>σ</a:t>
                </a:r>
                <a:r>
                  <a:rPr lang="en-US" sz="1400" dirty="0" err="1" smtClean="0">
                    <a:latin typeface="CMMI7" charset="0"/>
                  </a:rPr>
                  <a:t>pol</a:t>
                </a:r>
                <a:r>
                  <a:rPr lang="en-US" sz="1400" dirty="0" smtClean="0">
                    <a:latin typeface="CMMI7" charset="0"/>
                  </a:rPr>
                  <a:t> </a:t>
                </a:r>
                <a:r>
                  <a:rPr lang="en-US" sz="1400" b="1" dirty="0" smtClean="0">
                    <a:latin typeface="CMMI7" charset="0"/>
                  </a:rPr>
                  <a:t>=</a:t>
                </a:r>
                <a:r>
                  <a:rPr lang="en-US" sz="800" dirty="0" smtClean="0">
                    <a:latin typeface="CMMI7" charset="0"/>
                  </a:rPr>
                  <a:t> </a:t>
                </a:r>
                <a:r>
                  <a:rPr lang="en-US" sz="2400" dirty="0" err="1" smtClean="0">
                    <a:latin typeface="CMMI10" charset="0"/>
                  </a:rPr>
                  <a:t>σ</a:t>
                </a:r>
                <a:r>
                  <a:rPr lang="en-US" sz="2400" b="1" baseline="-25000" dirty="0" smtClean="0">
                    <a:latin typeface="CMMI7" charset="0"/>
                  </a:rPr>
                  <a:t>+</a:t>
                </a:r>
                <a:r>
                  <a:rPr lang="en-US" sz="2400" b="1" dirty="0" smtClean="0">
                    <a:latin typeface="CMMI7" charset="0"/>
                  </a:rPr>
                  <a:t>- </a:t>
                </a:r>
                <a:r>
                  <a:rPr lang="en-US" sz="2400" dirty="0" err="1" smtClean="0">
                    <a:latin typeface="CMMI10" charset="0"/>
                  </a:rPr>
                  <a:t>σ</a:t>
                </a:r>
                <a:r>
                  <a:rPr lang="en-US" sz="2400" b="1" baseline="-25000" dirty="0" smtClean="0">
                    <a:latin typeface="CMMI7" charset="0"/>
                  </a:rPr>
                  <a:t>-</a:t>
                </a:r>
                <a:r>
                  <a:rPr lang="en-US" sz="2400" dirty="0" smtClean="0">
                    <a:latin typeface="CMSY10" charset="0"/>
                  </a:rPr>
                  <a:t> ~ </a:t>
                </a:r>
                <a:r>
                  <a:rPr lang="en-US" sz="2400" dirty="0" smtClean="0">
                    <a:latin typeface="CMR10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lang="en-US" sz="2400" baseline="-25000" dirty="0" smtClean="0">
                    <a:latin typeface="CMMI7" charset="0"/>
                  </a:rPr>
                  <a:t>BH</a:t>
                </a:r>
                <a:r>
                  <a:rPr lang="en-US" sz="800" dirty="0" smtClean="0">
                    <a:latin typeface="CMMI7" charset="0"/>
                  </a:rPr>
                  <a:t> 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CMMI10" charset="0"/>
                  </a:rPr>
                  <a:t>Im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CMR10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lang="en-US" sz="1400" dirty="0" smtClean="0">
                    <a:solidFill>
                      <a:srgbClr val="FF0000"/>
                    </a:solidFill>
                    <a:latin typeface="CMMI7" charset="0"/>
                  </a:rPr>
                  <a:t>DVCS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CMR10" charset="0"/>
                  </a:rPr>
                  <a:t>)</a:t>
                </a:r>
                <a:r>
                  <a:rPr lang="en-US" sz="2400" dirty="0" smtClean="0">
                    <a:latin typeface="CMR10" charset="0"/>
                  </a:rPr>
                  <a:t> </a:t>
                </a:r>
                <a:endParaRPr lang="en-US" sz="2400" dirty="0" smtClean="0">
                  <a:latin typeface="CMMI10" charset="0"/>
                </a:endParaRPr>
              </a:p>
              <a:p>
                <a:endParaRPr lang="en-US" sz="2000" dirty="0" smtClean="0">
                  <a:latin typeface="CMMI10" charset="0"/>
                </a:endParaRPr>
              </a:p>
              <a:p>
                <a:r>
                  <a:rPr lang="en-US" sz="2000" dirty="0"/>
                  <a:t> </a:t>
                </a:r>
                <a:r>
                  <a:rPr lang="en-US" sz="2000" dirty="0" smtClean="0"/>
                  <a:t>3. Asymmetry </a:t>
                </a:r>
                <a:r>
                  <a:rPr lang="en-US" sz="2000" dirty="0"/>
                  <a:t>measurements </a:t>
                </a:r>
                <a:r>
                  <a:rPr lang="en-US" sz="2000" dirty="0" smtClean="0"/>
                  <a:t>A </a:t>
                </a:r>
                <a:r>
                  <a:rPr lang="en-US" sz="2000" dirty="0">
                    <a:latin typeface="CMSY10" charset="0"/>
                  </a:rPr>
                  <a:t>∝</a:t>
                </a:r>
                <a:r>
                  <a:rPr lang="en-US" sz="3600" dirty="0">
                    <a:latin typeface="CMMI10" charset="0"/>
                  </a:rPr>
                  <a:t> </a:t>
                </a:r>
                <a:r>
                  <a:rPr lang="en-US" sz="2400" dirty="0" err="1">
                    <a:latin typeface="SymbolPi" charset="0"/>
                    <a:ea typeface="SymbolPi" charset="0"/>
                    <a:cs typeface="SymbolPi" charset="0"/>
                  </a:rPr>
                  <a:t>D</a:t>
                </a:r>
                <a:r>
                  <a:rPr lang="en-US" sz="2800" dirty="0" err="1" smtClean="0">
                    <a:latin typeface="CMMI10" charset="0"/>
                  </a:rPr>
                  <a:t>σ</a:t>
                </a:r>
                <a:r>
                  <a:rPr lang="en-US" sz="1600" dirty="0" err="1" smtClean="0">
                    <a:latin typeface="CMMI7" charset="0"/>
                  </a:rPr>
                  <a:t>pol</a:t>
                </a:r>
                <a:r>
                  <a:rPr lang="en-US" sz="900" dirty="0" smtClean="0">
                    <a:latin typeface="CMMI7" charset="0"/>
                  </a:rPr>
                  <a:t> </a:t>
                </a:r>
                <a:r>
                  <a:rPr lang="en-US" sz="2800" dirty="0">
                    <a:latin typeface="CMMI10" charset="0"/>
                  </a:rPr>
                  <a:t>/</a:t>
                </a:r>
                <a:r>
                  <a:rPr lang="en-US" sz="2800" dirty="0" err="1" smtClean="0">
                    <a:latin typeface="CMMI10" charset="0"/>
                  </a:rPr>
                  <a:t>σ</a:t>
                </a:r>
                <a:r>
                  <a:rPr lang="en-US" sz="1600" dirty="0" err="1" smtClean="0">
                    <a:latin typeface="CMMI7" charset="0"/>
                  </a:rPr>
                  <a:t>unp</a:t>
                </a:r>
                <a:r>
                  <a:rPr lang="en-US" sz="1600" dirty="0" smtClean="0">
                    <a:latin typeface="CMMI7" charset="0"/>
                  </a:rPr>
                  <a:t>  </a:t>
                </a:r>
                <a:r>
                  <a:rPr lang="en-US" sz="2000" dirty="0" smtClean="0">
                    <a:latin typeface="CMMI7" charset="0"/>
                  </a:rPr>
                  <a:t>  </a:t>
                </a:r>
              </a:p>
              <a:p>
                <a:endParaRPr lang="en-US" sz="2000" dirty="0">
                  <a:latin typeface="CMMI7" charset="0"/>
                </a:endParaRPr>
              </a:p>
              <a:p>
                <a:r>
                  <a:rPr lang="en-US" sz="2000" dirty="0" smtClean="0">
                    <a:latin typeface="CMMI7" charset="0"/>
                  </a:rPr>
                  <a:t>     (</a:t>
                </a:r>
                <a:r>
                  <a:rPr lang="en-US" sz="2000" dirty="0" smtClean="0"/>
                  <a:t>A</a:t>
                </a:r>
                <a:r>
                  <a:rPr lang="en-US" sz="2000" b="1" baseline="-25000" dirty="0" smtClean="0"/>
                  <a:t>UL</a:t>
                </a:r>
                <a:r>
                  <a:rPr lang="en-US" sz="2000" dirty="0" smtClean="0"/>
                  <a:t>  , A</a:t>
                </a:r>
                <a:r>
                  <a:rPr lang="en-US" sz="2000" b="1" baseline="-25000" dirty="0" smtClean="0"/>
                  <a:t>LU</a:t>
                </a:r>
                <a:r>
                  <a:rPr lang="en-US" sz="2000" dirty="0"/>
                  <a:t> , </a:t>
                </a:r>
                <a:r>
                  <a:rPr lang="en-US" sz="2000" dirty="0" smtClean="0"/>
                  <a:t>A</a:t>
                </a:r>
                <a:r>
                  <a:rPr lang="en-US" sz="2000" b="1" baseline="-25000" dirty="0" smtClean="0"/>
                  <a:t>LL</a:t>
                </a:r>
                <a:r>
                  <a:rPr lang="en-US" sz="2000" b="1" dirty="0" smtClean="0"/>
                  <a:t>  ) </a:t>
                </a:r>
                <a:endParaRPr lang="en-US" sz="2000" dirty="0"/>
              </a:p>
              <a:p>
                <a:r>
                  <a:rPr lang="en-US" sz="2000" dirty="0" smtClean="0"/>
                  <a:t> </a:t>
                </a:r>
              </a:p>
              <a:p>
                <a:r>
                  <a:rPr lang="en-US" sz="2000" dirty="0" smtClean="0"/>
                  <a:t>      A</a:t>
                </a:r>
                <a:r>
                  <a:rPr lang="en-US" sz="2000" b="1" baseline="-25000" dirty="0" smtClean="0"/>
                  <a:t>LU</a:t>
                </a:r>
                <a:r>
                  <a:rPr lang="en-US" sz="2000" b="1" dirty="0" smtClean="0"/>
                  <a:t> </a:t>
                </a:r>
                <a:r>
                  <a:rPr lang="en-US" sz="2000" dirty="0" smtClean="0"/>
                  <a:t>least difficult</a:t>
                </a:r>
                <a:r>
                  <a:rPr lang="en-US" sz="2000" dirty="0"/>
                  <a:t>.  </a:t>
                </a:r>
                <a:r>
                  <a:rPr lang="en-US" sz="2000" dirty="0" smtClean="0"/>
                  <a:t>First experiments measured A</a:t>
                </a:r>
                <a:r>
                  <a:rPr lang="en-US" sz="2000" b="1" baseline="-25000" dirty="0" smtClean="0"/>
                  <a:t>UL</a:t>
                </a:r>
                <a:r>
                  <a:rPr lang="en-US" sz="2000" dirty="0" smtClean="0"/>
                  <a:t>. </a:t>
                </a:r>
                <a:endParaRPr lang="en-US" sz="20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496" y="1083793"/>
                <a:ext cx="7067107" cy="4862870"/>
              </a:xfrm>
              <a:prstGeom prst="rect">
                <a:avLst/>
              </a:prstGeom>
              <a:blipFill rotWithShape="0">
                <a:blip r:embed="rId2"/>
                <a:stretch>
                  <a:fillRect l="-863" t="-752" b="-1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365500" y="508000"/>
            <a:ext cx="4366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Experiments Performed at CLAS 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139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8507" y="513160"/>
            <a:ext cx="4245008" cy="676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Experiments do not directly measure GPDs </a:t>
            </a:r>
          </a:p>
          <a:p>
            <a:r>
              <a:rPr lang="en-US" dirty="0" smtClean="0"/>
              <a:t>but </a:t>
            </a:r>
            <a:r>
              <a:rPr lang="en-US" b="1" dirty="0" smtClean="0"/>
              <a:t>Compton Form Factors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645850" y="4005127"/>
            <a:ext cx="3741028" cy="2221273"/>
            <a:chOff x="503865" y="1176670"/>
            <a:chExt cx="3741028" cy="21219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554587" y="1176670"/>
                  <a:ext cx="3690306" cy="8188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ℱ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∝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m:rPr>
                                <m:nor/>
                              </m:rPr>
                              <a:rPr lang="mr-IN" dirty="0">
                                <a:latin typeface="CMMI10" charset="0"/>
                              </a:rPr>
                              <m:t>dx</m:t>
                            </m:r>
                            <m:r>
                              <m:rPr>
                                <m:nor/>
                              </m:rPr>
                              <a:rPr lang="mr-IN" i="1" dirty="0" smtClean="0">
                                <a:latin typeface="CMMI10" charset="0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mr-IN" dirty="0">
                                <a:latin typeface="CMR10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mr-IN" dirty="0">
                                <a:latin typeface="CMMI10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mr-IN" dirty="0">
                                <a:latin typeface="CMMI10" charset="0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mr-IN" dirty="0">
                                <a:latin typeface="CMMI10" charset="0"/>
                              </a:rPr>
                              <m:t>ξ</m:t>
                            </m:r>
                            <m:r>
                              <m:rPr>
                                <m:nor/>
                              </m:rPr>
                              <a:rPr lang="mr-IN" dirty="0">
                                <a:latin typeface="CMMI10" charset="0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mr-IN" dirty="0">
                                <a:latin typeface="CMMI10" charset="0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mr-IN" dirty="0" smtClean="0">
                                <a:latin typeface="CMR10" charset="0"/>
                              </a:rPr>
                              <m:t>)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mr-IN" i="1" dirty="0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mr-IN" i="1" dirty="0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dirty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mr-IN" dirty="0">
                                        <a:latin typeface="CMMI10" charset="0"/>
                                      </a:rPr>
                                      <m:t>x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mr-IN" dirty="0">
                                        <a:latin typeface="CMSY10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mr-IN" dirty="0">
                                        <a:latin typeface="CMMI10" charset="0"/>
                                      </a:rPr>
                                      <m:t>ξ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mr-IN" dirty="0">
                                        <a:latin typeface="CMR10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mr-IN" dirty="0">
                                        <a:latin typeface="CMMI10" charset="0"/>
                                      </a:rPr>
                                      <m:t>iε</m:t>
                                    </m:r>
                                  </m:den>
                                </m:f>
                                <m:r>
                                  <a:rPr lang="en-US" b="0" i="1" dirty="0" smtClean="0">
                                    <a:latin typeface="Cambria Math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mr-IN" i="1" dirty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dirty="0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mr-IN" dirty="0">
                                        <a:latin typeface="CMMI10" charset="0"/>
                                      </a:rPr>
                                      <m:t>x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b="0" i="0" dirty="0" smtClean="0">
                                        <a:latin typeface="CMSY10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mr-IN" dirty="0">
                                        <a:latin typeface="CMMI10" charset="0"/>
                                      </a:rPr>
                                      <m:t>ξ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mr-IN" dirty="0">
                                        <a:latin typeface="CMR10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mr-IN" dirty="0">
                                        <a:latin typeface="CMMI10" charset="0"/>
                                      </a:rPr>
                                      <m:t>iε</m:t>
                                    </m:r>
                                  </m:den>
                                </m:f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587" y="1176670"/>
                  <a:ext cx="3690306" cy="81881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503865" y="2071986"/>
                  <a:ext cx="3639843" cy="8188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𝑅𝑒</m:t>
                        </m:r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ℱ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∝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𝑃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m:rPr>
                                <m:nor/>
                              </m:rPr>
                              <a:rPr lang="mr-IN" dirty="0">
                                <a:latin typeface="CMMI10" charset="0"/>
                              </a:rPr>
                              <m:t>dx</m:t>
                            </m:r>
                            <m:r>
                              <m:rPr>
                                <m:nor/>
                              </m:rPr>
                              <a:rPr lang="mr-IN" i="1" dirty="0" smtClean="0">
                                <a:latin typeface="CMMI10" charset="0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mr-IN" dirty="0">
                                <a:latin typeface="CMR10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mr-IN" dirty="0">
                                <a:latin typeface="CMMI10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mr-IN" dirty="0">
                                <a:latin typeface="CMMI10" charset="0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mr-IN" dirty="0">
                                <a:latin typeface="CMMI10" charset="0"/>
                              </a:rPr>
                              <m:t>ξ</m:t>
                            </m:r>
                            <m:r>
                              <m:rPr>
                                <m:nor/>
                              </m:rPr>
                              <a:rPr lang="mr-IN" dirty="0">
                                <a:latin typeface="CMMI10" charset="0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mr-IN" dirty="0">
                                <a:latin typeface="CMMI10" charset="0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mr-IN" dirty="0" smtClean="0">
                                <a:latin typeface="CMR10" charset="0"/>
                              </a:rPr>
                              <m:t>)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mr-IN" i="1" dirty="0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mr-IN" i="1" dirty="0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dirty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mr-IN" dirty="0">
                                        <a:latin typeface="CMMI10" charset="0"/>
                                      </a:rPr>
                                      <m:t>x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mr-IN" dirty="0">
                                        <a:latin typeface="CMSY10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mr-IN" dirty="0">
                                        <a:latin typeface="CMMI10" charset="0"/>
                                      </a:rPr>
                                      <m:t>ε</m:t>
                                    </m:r>
                                  </m:den>
                                </m:f>
                                <m:r>
                                  <a:rPr lang="en-US" b="0" i="1" dirty="0" smtClean="0">
                                    <a:latin typeface="Cambria Math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mr-IN" i="1" dirty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dirty="0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mr-IN" dirty="0">
                                        <a:latin typeface="CMMI10" charset="0"/>
                                      </a:rPr>
                                      <m:t>x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b="0" i="0" dirty="0" smtClean="0">
                                        <a:latin typeface="CMSY10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mr-IN" dirty="0" smtClean="0">
                                        <a:latin typeface="CMMI10" charset="0"/>
                                      </a:rPr>
                                      <m:t>i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mr-IN" dirty="0">
                                        <a:latin typeface="CMMI10" charset="0"/>
                                      </a:rPr>
                                      <m:t>ε</m:t>
                                    </m:r>
                                  </m:den>
                                </m:f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865" y="2071986"/>
                  <a:ext cx="3639843" cy="81881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22898" y="2929309"/>
                  <a:ext cx="31783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ea typeface="Cambria Math" charset="0"/>
                      <a:cs typeface="Cambria Math" charset="0"/>
                    </a:rPr>
                    <a:t>Im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ℱ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mr-IN" i="1" dirty="0" smtClean="0">
                              <a:latin typeface="CMMI10" charset="0"/>
                            </a:rPr>
                            <m:t>F</m:t>
                          </m:r>
                          <m:d>
                            <m:dPr>
                              <m:ctrlPr>
                                <a:rPr lang="mr-IN" i="1" dirty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mr-IN" dirty="0">
                                  <a:latin typeface="CMMI10" charset="0"/>
                                </a:rPr>
                                <m:t>ξ</m:t>
                              </m:r>
                              <m:r>
                                <m:rPr>
                                  <m:nor/>
                                </m:rPr>
                                <a:rPr lang="mr-IN" dirty="0">
                                  <a:latin typeface="CMMI10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mr-IN" dirty="0">
                                  <a:latin typeface="CMMI10" charset="0"/>
                                </a:rPr>
                                <m:t>ξ</m:t>
                              </m:r>
                              <m:r>
                                <m:rPr>
                                  <m:nor/>
                                </m:rPr>
                                <a:rPr lang="mr-IN" dirty="0">
                                  <a:latin typeface="CMMI10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mr-IN" dirty="0">
                                  <a:latin typeface="CMMI10" charset="0"/>
                                </a:rPr>
                                <m:t>t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mr-IN" dirty="0">
                              <a:latin typeface="CMMI10" charset="0"/>
                              <a:ea typeface="Cambria Math" charset="0"/>
                              <a:cs typeface="Cambria Math" charset="0"/>
                            </a:rPr>
                            <m:t>∓</m:t>
                          </m:r>
                          <m:r>
                            <m:rPr>
                              <m:nor/>
                            </m:rPr>
                            <a:rPr lang="mr-IN" i="1" dirty="0" smtClean="0">
                              <a:latin typeface="CMMI10" charset="0"/>
                            </a:rPr>
                            <m:t>F</m:t>
                          </m:r>
                          <m:d>
                            <m:dPr>
                              <m:ctrlPr>
                                <a:rPr lang="mr-IN" i="1" dirty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mr-IN" dirty="0">
                                  <a:latin typeface="CMMI10" charset="0"/>
                                </a:rPr>
                                <m:t>ξ</m:t>
                              </m:r>
                              <m:r>
                                <m:rPr>
                                  <m:nor/>
                                </m:rPr>
                                <a:rPr lang="mr-IN" dirty="0">
                                  <a:latin typeface="CMMI10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mr-IN" dirty="0">
                                  <a:latin typeface="CMMI10" charset="0"/>
                                </a:rPr>
                                <m:t>ξ</m:t>
                              </m:r>
                              <m:r>
                                <m:rPr>
                                  <m:nor/>
                                </m:rPr>
                                <a:rPr lang="mr-IN" dirty="0">
                                  <a:latin typeface="CMMI10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mr-IN" dirty="0">
                                  <a:latin typeface="CMMI10" charset="0"/>
                                </a:rPr>
                                <m:t>t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</m:d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98" y="2929309"/>
                  <a:ext cx="3178371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533" t="-7813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738212" y="1550698"/>
            <a:ext cx="744114" cy="386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GPDs: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3870" y="2077811"/>
            <a:ext cx="918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Form </a:t>
            </a:r>
          </a:p>
          <a:p>
            <a:r>
              <a:rPr lang="en-US" dirty="0" smtClean="0"/>
              <a:t>Factors: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612117" y="1392274"/>
            <a:ext cx="2197394" cy="1779181"/>
            <a:chOff x="3599417" y="1430374"/>
            <a:chExt cx="2197394" cy="1779181"/>
          </a:xfrm>
        </p:grpSpPr>
        <p:grpSp>
          <p:nvGrpSpPr>
            <p:cNvPr id="21" name="Group 20"/>
            <p:cNvGrpSpPr/>
            <p:nvPr/>
          </p:nvGrpSpPr>
          <p:grpSpPr>
            <a:xfrm>
              <a:off x="3662740" y="1490076"/>
              <a:ext cx="2081724" cy="1657898"/>
              <a:chOff x="3655652" y="1525518"/>
              <a:chExt cx="2081724" cy="165789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" name="Rectangle 1"/>
                  <p:cNvSpPr/>
                  <p:nvPr/>
                </p:nvSpPr>
                <p:spPr>
                  <a:xfrm>
                    <a:off x="3655652" y="1525518"/>
                    <a:ext cx="2081724" cy="40947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000" i="1" dirty="0" smtClean="0">
                            <a:latin typeface="Cambria Math" charset="0"/>
                          </a:rPr>
                          <m:t>𝐹</m:t>
                        </m:r>
                        <m:r>
                          <a:rPr lang="en-US" sz="2000" b="0" i="1" baseline="-25000" dirty="0" smtClean="0">
                            <a:latin typeface="Cambria Math" charset="0"/>
                          </a:rPr>
                          <m:t>𝑇</m:t>
                        </m:r>
                        <m:r>
                          <a:rPr lang="en-US" sz="2000" i="1" dirty="0">
                            <a:latin typeface="Cambria Math" charset="0"/>
                          </a:rPr>
                          <m:t>=</m:t>
                        </m:r>
                        <m:r>
                          <a:rPr lang="en-US" sz="2000" i="1" dirty="0">
                            <a:latin typeface="Cambria Math" charset="0"/>
                          </a:rPr>
                          <m:t>𝐻𝑇</m:t>
                        </m:r>
                        <m:r>
                          <a:rPr lang="en-US" sz="2000" i="1" dirty="0">
                            <a:latin typeface="Cambria Math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sz="20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 dirty="0">
                                <a:latin typeface="Cambria Math" charset="0"/>
                              </a:rPr>
                              <m:t>𝐻</m:t>
                            </m:r>
                            <m:r>
                              <a:rPr lang="en-US" sz="2000" i="1" baseline="-25000" dirty="0">
                                <a:latin typeface="Cambria Math" charset="0"/>
                              </a:rPr>
                              <m:t>𝑇</m:t>
                            </m:r>
                          </m:e>
                        </m:acc>
                      </m:oMath>
                    </a14:m>
                    <a:r>
                      <a:rPr lang="en-US" dirty="0"/>
                      <a:t>,</a:t>
                    </a:r>
                    <a:r>
                      <a:rPr lang="en-US" i="1" dirty="0"/>
                      <a:t>E</a:t>
                    </a:r>
                    <a14:m>
                      <m:oMath xmlns:m="http://schemas.openxmlformats.org/officeDocument/2006/math">
                        <m:r>
                          <a:rPr lang="en-US" i="1" baseline="-25000" dirty="0">
                            <a:latin typeface="Cambria Math" charset="0"/>
                          </a:rPr>
                          <m:t>𝑇</m:t>
                        </m:r>
                      </m:oMath>
                    </a14:m>
                    <a:r>
                      <a:rPr lang="en-US" i="1" dirty="0"/>
                      <a:t>, </a:t>
                    </a:r>
                    <a14:m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𝐸</m:t>
                            </m:r>
                            <m:r>
                              <a:rPr lang="en-US" i="1" baseline="-25000" dirty="0">
                                <a:latin typeface="Cambria Math" charset="0"/>
                              </a:rPr>
                              <m:t>𝑇</m:t>
                            </m:r>
                          </m:e>
                        </m:acc>
                      </m:oMath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2" name="Rectangle 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55652" y="1525518"/>
                    <a:ext cx="2081724" cy="40947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r="-29032" b="-238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3714367" y="2118168"/>
                    <a:ext cx="1867499" cy="3795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ℱ</m:t>
                        </m:r>
                        <m:r>
                          <a:rPr lang="en-US" b="0" i="1" baseline="-25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oMath>
                    </a14:m>
                    <a:r>
                      <a:rPr lang="en-US" dirty="0" smtClean="0"/>
                      <a:t>=</a:t>
                    </a:r>
                    <a14:m>
                      <m:oMath xmlns:m="http://schemas.openxmlformats.org/officeDocument/2006/math">
                        <m:r>
                          <a:rPr lang="en-US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ℋ</m:t>
                        </m:r>
                        <m:r>
                          <a:rPr lang="en-US" i="1" baseline="-250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ℋ</m:t>
                            </m:r>
                            <m:r>
                              <a:rPr lang="en-US" i="1" baseline="-2500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e>
                        </m:acc>
                      </m:oMath>
                    </a14:m>
                    <a:r>
                      <a:rPr lang="en-US" dirty="0" smtClean="0"/>
                      <a:t>,</a:t>
                    </a:r>
                    <a14:m>
                      <m:oMath xmlns:m="http://schemas.openxmlformats.org/officeDocument/2006/math">
                        <m:r>
                          <a:rPr lang="en-US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ℰ</m:t>
                        </m:r>
                        <m:r>
                          <a:rPr lang="en-US" i="1" baseline="-250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ℰ</m:t>
                            </m:r>
                            <m:r>
                              <a:rPr lang="en-US" i="1" baseline="-2500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e>
                        </m:acc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4367" y="2118168"/>
                    <a:ext cx="1867499" cy="379591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t="-6452" r="-32248" b="-2580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TextBox 19"/>
              <p:cNvSpPr txBox="1"/>
              <p:nvPr/>
            </p:nvSpPr>
            <p:spPr>
              <a:xfrm>
                <a:off x="3856075" y="2814084"/>
                <a:ext cx="12593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DVMP </a:t>
                </a:r>
                <a:r>
                  <a:rPr lang="en-US" dirty="0" smtClean="0">
                    <a:latin typeface="SymbolPi" charset="0"/>
                    <a:ea typeface="SymbolPi" charset="0"/>
                    <a:cs typeface="SymbolPi" charset="0"/>
                  </a:rPr>
                  <a:t>p, h</a:t>
                </a:r>
                <a:r>
                  <a:rPr lang="en-US" dirty="0" smtClean="0"/>
                  <a:t> </a:t>
                </a:r>
                <a:endParaRPr lang="en-US" dirty="0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3599417" y="1430374"/>
              <a:ext cx="2197394" cy="1779181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637047" y="1408446"/>
            <a:ext cx="1715387" cy="1779181"/>
            <a:chOff x="1637047" y="1408446"/>
            <a:chExt cx="1715387" cy="1779181"/>
          </a:xfrm>
        </p:grpSpPr>
        <p:grpSp>
          <p:nvGrpSpPr>
            <p:cNvPr id="23" name="Group 22"/>
            <p:cNvGrpSpPr/>
            <p:nvPr/>
          </p:nvGrpSpPr>
          <p:grpSpPr>
            <a:xfrm>
              <a:off x="1685895" y="1514619"/>
              <a:ext cx="1514912" cy="1636309"/>
              <a:chOff x="1671718" y="1528795"/>
              <a:chExt cx="1514912" cy="163630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1704814" y="2147036"/>
                    <a:ext cx="1481816" cy="3957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ℱ</m:t>
                        </m:r>
                      </m:oMath>
                    </a14:m>
                    <a:r>
                      <a:rPr lang="en-US" dirty="0" smtClean="0"/>
                      <a:t>=</a:t>
                    </a:r>
                    <a14:m>
                      <m:oMath xmlns:m="http://schemas.openxmlformats.org/officeDocument/2006/math">
                        <m:r>
                          <a:rPr lang="en-US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ℋ</m:t>
                        </m:r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ℋ</m:t>
                            </m:r>
                          </m:e>
                        </m:acc>
                      </m:oMath>
                    </a14:m>
                    <a:r>
                      <a:rPr lang="en-US" dirty="0" smtClean="0"/>
                      <a:t>,</a:t>
                    </a:r>
                    <a14:m>
                      <m:oMath xmlns:m="http://schemas.openxmlformats.org/officeDocument/2006/math">
                        <m:r>
                          <a:rPr lang="en-US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ℰ</m:t>
                        </m:r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,</m:t>
                        </m:r>
                        <m:acc>
                          <m:accPr>
                            <m:chr m:val="̃"/>
                            <m:ctrlP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ℰ</m:t>
                            </m:r>
                          </m:e>
                        </m:acc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" name="TextBox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04814" y="2147036"/>
                    <a:ext cx="1481816" cy="395744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t="-87692" r="-10288" b="-10923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1671718" y="1528795"/>
                    <a:ext cx="1506631" cy="3937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i="1" dirty="0" smtClean="0">
                            <a:latin typeface="Cambria Math" charset="0"/>
                          </a:rPr>
                          <m:t>𝐹</m:t>
                        </m:r>
                        <m:r>
                          <a:rPr lang="en-US" i="1" dirty="0" smtClean="0">
                            <a:latin typeface="Cambria Math" charset="0"/>
                          </a:rPr>
                          <m:t>=</m:t>
                        </m:r>
                        <m:r>
                          <a:rPr lang="en-US" i="1" dirty="0" smtClean="0">
                            <a:latin typeface="Cambria Math" charset="0"/>
                          </a:rPr>
                          <m:t>𝐻</m:t>
                        </m:r>
                        <m:r>
                          <a:rPr lang="en-US" i="1" dirty="0" smtClean="0">
                            <a:latin typeface="Cambria Math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i="1" dirty="0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𝐻</m:t>
                            </m:r>
                          </m:e>
                        </m:acc>
                      </m:oMath>
                    </a14:m>
                    <a:r>
                      <a:rPr lang="en-US" dirty="0" smtClean="0"/>
                      <a:t>,</a:t>
                    </a:r>
                    <a:r>
                      <a:rPr lang="en-US" i="1" dirty="0" smtClean="0"/>
                      <a:t>E, </a:t>
                    </a:r>
                    <a14:m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𝐸</m:t>
                            </m:r>
                          </m:e>
                        </m:acc>
                      </m:oMath>
                    </a14:m>
                    <a:endParaRPr lang="en-US" i="1" dirty="0"/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71718" y="1528795"/>
                    <a:ext cx="1506631" cy="393798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4615" r="-1417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TextBox 11"/>
              <p:cNvSpPr txBox="1"/>
              <p:nvPr/>
            </p:nvSpPr>
            <p:spPr>
              <a:xfrm>
                <a:off x="1977066" y="2795772"/>
                <a:ext cx="6835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DVCS</a:t>
                </a:r>
                <a:endParaRPr lang="en-US" dirty="0"/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1637047" y="1408446"/>
              <a:ext cx="1715387" cy="1779181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84491" y="647700"/>
            <a:ext cx="3461119" cy="5435600"/>
            <a:chOff x="6784491" y="647700"/>
            <a:chExt cx="3461119" cy="5435600"/>
          </a:xfrm>
        </p:grpSpPr>
        <p:grpSp>
          <p:nvGrpSpPr>
            <p:cNvPr id="16" name="Group 15"/>
            <p:cNvGrpSpPr/>
            <p:nvPr/>
          </p:nvGrpSpPr>
          <p:grpSpPr>
            <a:xfrm>
              <a:off x="6784491" y="1295544"/>
              <a:ext cx="3461119" cy="4787756"/>
              <a:chOff x="6389315" y="258279"/>
              <a:chExt cx="3461119" cy="4787756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6389315" y="258279"/>
                <a:ext cx="30629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Different </a:t>
                </a:r>
                <a:r>
                  <a:rPr lang="en-US" smtClean="0"/>
                  <a:t>observables sensitive</a:t>
                </a:r>
              </a:p>
              <a:p>
                <a:r>
                  <a:rPr lang="en-US" dirty="0" smtClean="0"/>
                  <a:t> to different CFFs</a:t>
                </a:r>
                <a:endParaRPr lang="en-US" dirty="0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23" t="40357" r="64071" b="37347"/>
              <a:stretch/>
            </p:blipFill>
            <p:spPr>
              <a:xfrm>
                <a:off x="6490546" y="905952"/>
                <a:ext cx="3359888" cy="4140083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7353300" y="647700"/>
              <a:ext cx="1714788" cy="461665"/>
              <a:chOff x="7353300" y="647700"/>
              <a:chExt cx="1714788" cy="46166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7353300" y="647700"/>
                <a:ext cx="9851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DVCS  </a:t>
                </a:r>
                <a:endParaRPr lang="en-US" sz="2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8230936" y="676419"/>
                    <a:ext cx="837152" cy="40947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 smtClean="0">
                              <a:latin typeface="Cambria Math" charset="0"/>
                            </a:rPr>
                            <m:t>𝐻</m:t>
                          </m:r>
                          <m:r>
                            <a:rPr lang="en-US" sz="2000" i="1" dirty="0" smtClean="0">
                              <a:latin typeface="Cambria Math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lang="en-US" sz="200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dirty="0" smtClean="0"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2000" b="0" i="1" dirty="0" smtClean="0">
                                  <a:latin typeface="Cambria Math" charset="0"/>
                                </a:rPr>
                                <m:t>𝐻</m:t>
                              </m:r>
                            </m:e>
                          </m:acc>
                        </m:oMath>
                      </m:oMathPara>
                    </a14:m>
                    <a:endParaRPr lang="en-US" i="1" dirty="0"/>
                  </a:p>
                </p:txBody>
              </p:sp>
            </mc:Choice>
            <mc:Fallback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0936" y="676419"/>
                    <a:ext cx="837152" cy="409471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t="-94030" r="-34058" b="-1238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4283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2" t="9859" r="7778" b="58437"/>
          <a:stretch/>
        </p:blipFill>
        <p:spPr>
          <a:xfrm>
            <a:off x="1075502" y="1729564"/>
            <a:ext cx="3333467" cy="2941673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23826" r="51386" b="54572"/>
          <a:stretch/>
        </p:blipFill>
        <p:spPr>
          <a:xfrm>
            <a:off x="6256179" y="1893690"/>
            <a:ext cx="3683918" cy="3132797"/>
          </a:xfrm>
        </p:spPr>
      </p:pic>
      <p:sp>
        <p:nvSpPr>
          <p:cNvPr id="6" name="Rectangle 5"/>
          <p:cNvSpPr/>
          <p:nvPr/>
        </p:nvSpPr>
        <p:spPr>
          <a:xfrm>
            <a:off x="1578790" y="1373005"/>
            <a:ext cx="2746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400" dirty="0"/>
              <a:t>S. </a:t>
            </a:r>
            <a:r>
              <a:rPr lang="nb-NO" sz="1400" dirty="0" err="1"/>
              <a:t>Stepanyan</a:t>
            </a:r>
            <a:r>
              <a:rPr lang="nb-NO" sz="1400" dirty="0"/>
              <a:t> et al., </a:t>
            </a:r>
            <a:endParaRPr lang="nb-NO" sz="1400" dirty="0" smtClean="0"/>
          </a:p>
          <a:p>
            <a:r>
              <a:rPr lang="nb-NO" sz="1400" dirty="0" err="1" smtClean="0"/>
              <a:t>Phys</a:t>
            </a:r>
            <a:r>
              <a:rPr lang="nb-NO" sz="1400" dirty="0"/>
              <a:t>. Rev. Lett. 87, 182002 (</a:t>
            </a:r>
            <a:r>
              <a:rPr lang="nb-NO" sz="1400" dirty="0">
                <a:solidFill>
                  <a:srgbClr val="FF0000"/>
                </a:solidFill>
              </a:rPr>
              <a:t>2001</a:t>
            </a:r>
            <a:r>
              <a:rPr lang="nb-NO" sz="1400" dirty="0"/>
              <a:t>) </a:t>
            </a:r>
          </a:p>
        </p:txBody>
      </p:sp>
      <p:sp>
        <p:nvSpPr>
          <p:cNvPr id="7" name="Rectangle 6"/>
          <p:cNvSpPr/>
          <p:nvPr/>
        </p:nvSpPr>
        <p:spPr>
          <a:xfrm>
            <a:off x="6712414" y="1465336"/>
            <a:ext cx="2724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400" dirty="0"/>
              <a:t>S. Chen et al. , </a:t>
            </a:r>
            <a:endParaRPr lang="nb-NO" sz="1400" dirty="0" smtClean="0"/>
          </a:p>
          <a:p>
            <a:r>
              <a:rPr lang="nb-NO" sz="1400" dirty="0" err="1" smtClean="0"/>
              <a:t>Phys</a:t>
            </a:r>
            <a:r>
              <a:rPr lang="nb-NO" sz="1400" dirty="0"/>
              <a:t>. Rev. Lett. 97, 072002 (</a:t>
            </a:r>
            <a:r>
              <a:rPr lang="nb-NO" sz="1400" dirty="0">
                <a:solidFill>
                  <a:srgbClr val="FF0000"/>
                </a:solidFill>
              </a:rPr>
              <a:t>2006</a:t>
            </a:r>
            <a:r>
              <a:rPr lang="nb-NO" sz="1400" dirty="0"/>
              <a:t>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31547" y="4863404"/>
                <a:ext cx="2455288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mr-IN" sz="16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mr-IN" sz="16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1600" b="0" i="1" smtClean="0">
                          <a:latin typeface="SymbolPi" charset="0"/>
                          <a:ea typeface="SymbolPi" charset="0"/>
                          <a:cs typeface="SymbolPi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mr-IN" sz="16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 = </m:t>
                      </m:r>
                      <m:r>
                        <m:rPr>
                          <m:nor/>
                        </m:rPr>
                        <a:rPr lang="mr-IN" sz="16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α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mr-IN" sz="16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1600" i="1" smtClean="0">
                          <a:latin typeface="SymbolPi" charset="0"/>
                          <a:ea typeface="SymbolPi" charset="0"/>
                          <a:cs typeface="SymbolPi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en-US" sz="1600" b="0" i="1" smtClean="0">
                          <a:latin typeface="SymbolPi" charset="0"/>
                          <a:ea typeface="SymbolPi" charset="0"/>
                          <a:cs typeface="SymbolPi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mr-IN" sz="16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mr-IN" sz="16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β</m:t>
                      </m:r>
                      <m:r>
                        <m:rPr>
                          <m:nor/>
                        </m:rPr>
                        <a:rPr lang="mr-IN" sz="16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mr-IN" sz="16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mr-IN" sz="16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1600" i="1" smtClean="0">
                          <a:latin typeface="SymbolPi" charset="0"/>
                          <a:ea typeface="SymbolPi" charset="0"/>
                          <a:cs typeface="SymbolPi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mr-IN" sz="1600" smtClean="0"/>
                        <m:t>.</m:t>
                      </m:r>
                    </m:oMath>
                  </m:oMathPara>
                </a14:m>
                <a:endParaRPr lang="en-US" sz="1600" dirty="0" smtClean="0"/>
              </a:p>
              <a:p>
                <a:endParaRPr lang="mr-IN" sz="1600" dirty="0"/>
              </a:p>
              <a:p>
                <a:r>
                  <a:rPr lang="en-US" sz="1600" dirty="0" smtClean="0">
                    <a:ea typeface="Cambria Math" charset="0"/>
                    <a:cs typeface="Cambria Math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mr-IN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α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dirty="0" smtClean="0"/>
                  <a:t>~ </a:t>
                </a:r>
                <a:r>
                  <a:rPr lang="en-US" sz="1600" dirty="0" smtClean="0">
                    <a:latin typeface="Cambria Math" charset="0"/>
                    <a:ea typeface="Cambria Math" charset="0"/>
                    <a:cs typeface="Cambria Math" charset="0"/>
                  </a:rPr>
                  <a:t>0.20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   </m:t>
                    </m:r>
                    <m:r>
                      <m:rPr>
                        <m:nor/>
                      </m:rPr>
                      <a:rPr lang="mr-IN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β</m:t>
                    </m:r>
                  </m:oMath>
                </a14:m>
                <a:r>
                  <a:rPr lang="en-US" sz="1600" dirty="0" smtClean="0"/>
                  <a:t> ~ </a:t>
                </a:r>
                <a:r>
                  <a:rPr lang="en-US" sz="1600" dirty="0"/>
                  <a:t>−</a:t>
                </a:r>
                <a:r>
                  <a:rPr lang="en-US" sz="1600" dirty="0" smtClean="0">
                    <a:latin typeface="Cambria Math" charset="0"/>
                    <a:ea typeface="Cambria Math" charset="0"/>
                    <a:cs typeface="Cambria Math" charset="0"/>
                  </a:rPr>
                  <a:t>0.02</a:t>
                </a:r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547" y="4863404"/>
                <a:ext cx="2455288" cy="1107996"/>
              </a:xfrm>
              <a:prstGeom prst="rect">
                <a:avLst/>
              </a:prstGeom>
              <a:blipFill rotWithShape="0">
                <a:blip r:embed="rId5"/>
                <a:stretch>
                  <a:fillRect l="-1241" t="-27473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699687" y="400780"/>
            <a:ext cx="286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</a:t>
            </a:r>
            <a:r>
              <a:rPr lang="en-US" smtClean="0"/>
              <a:t>CLAS DVCS </a:t>
            </a:r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6148" y="949842"/>
            <a:ext cx="229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</a:t>
            </a:r>
            <a:r>
              <a:rPr lang="en-US" dirty="0" smtClean="0"/>
              <a:t>Spin Asymmetry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50524" y="961165"/>
            <a:ext cx="2341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</a:t>
            </a:r>
            <a:r>
              <a:rPr lang="en-US" dirty="0" smtClean="0"/>
              <a:t>Spin Asymmetry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32184" y="5907501"/>
            <a:ext cx="5114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Consistent </a:t>
            </a:r>
            <a:r>
              <a:rPr lang="en-US" smtClean="0"/>
              <a:t>with dominance of leading </a:t>
            </a:r>
            <a:r>
              <a:rPr lang="en-US" dirty="0" smtClean="0"/>
              <a:t>order (twist 2)</a:t>
            </a:r>
          </a:p>
          <a:p>
            <a:r>
              <a:rPr lang="en-US" dirty="0"/>
              <a:t>i</a:t>
            </a:r>
            <a:r>
              <a:rPr lang="en-US" dirty="0" smtClean="0"/>
              <a:t>n expansion</a:t>
            </a:r>
            <a:r>
              <a:rPr lang="en-US" dirty="0"/>
              <a:t>: 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 = </a:t>
            </a:r>
            <a:r>
              <a:rPr lang="en-US" dirty="0">
                <a:latin typeface="SymbolPi" charset="0"/>
                <a:ea typeface="SymbolPi" charset="0"/>
                <a:cs typeface="SymbolPi" charset="0"/>
              </a:rPr>
              <a:t>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sin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dirty="0" err="1" smtClean="0">
                <a:latin typeface="SymbolPi" charset="0"/>
                <a:ea typeface="SymbolPi" charset="0"/>
                <a:cs typeface="SymbolPi" charset="0"/>
              </a:rPr>
              <a:t>f</a:t>
            </a:r>
            <a:r>
              <a:rPr lang="en-US" dirty="0" smtClean="0">
                <a:latin typeface="SymbolPi" charset="0"/>
                <a:ea typeface="SymbolPi" charset="0"/>
                <a:cs typeface="SymbolPi" charset="0"/>
              </a:rPr>
              <a:t>)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841066" y="5452533"/>
            <a:ext cx="801512" cy="5305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443112" y="5700889"/>
            <a:ext cx="948268" cy="259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854437" y="2188167"/>
            <a:ext cx="1283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Q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~ 1.82 GeV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/c</a:t>
            </a:r>
            <a:r>
              <a:rPr lang="en-US" sz="1200" baseline="30000" dirty="0" smtClean="0"/>
              <a:t>2</a:t>
            </a:r>
          </a:p>
          <a:p>
            <a:r>
              <a:rPr lang="en-US" sz="1200" dirty="0" smtClean="0"/>
              <a:t>t </a:t>
            </a:r>
            <a:r>
              <a:rPr lang="en-US" sz="1200" dirty="0"/>
              <a:t>~</a:t>
            </a:r>
            <a:r>
              <a:rPr lang="en-US" sz="1200" dirty="0" smtClean="0"/>
              <a:t> </a:t>
            </a:r>
            <a:r>
              <a:rPr lang="en-US" sz="1200" dirty="0"/>
              <a:t>0.31 </a:t>
            </a:r>
            <a:r>
              <a:rPr lang="en-US" sz="1200" dirty="0" smtClean="0"/>
              <a:t>GeV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/c</a:t>
            </a:r>
            <a:r>
              <a:rPr lang="en-US" sz="1200" baseline="30000" dirty="0" smtClean="0"/>
              <a:t>2</a:t>
            </a:r>
          </a:p>
          <a:p>
            <a:r>
              <a:rPr lang="en-US" sz="1200" dirty="0" err="1" smtClean="0"/>
              <a:t>ξ</a:t>
            </a:r>
            <a:r>
              <a:rPr lang="en-US" sz="1200" dirty="0" smtClean="0"/>
              <a:t> </a:t>
            </a:r>
            <a:r>
              <a:rPr lang="en-US" sz="1200" dirty="0"/>
              <a:t>~</a:t>
            </a:r>
            <a:r>
              <a:rPr lang="en-US" sz="1200" dirty="0" smtClean="0"/>
              <a:t> </a:t>
            </a:r>
            <a:r>
              <a:rPr lang="en-US" sz="1200" dirty="0"/>
              <a:t>0.16. </a:t>
            </a:r>
          </a:p>
        </p:txBody>
      </p:sp>
    </p:spTree>
    <p:extLst>
      <p:ext uri="{BB962C8B-B14F-4D97-AF65-F5344CB8AC3E}">
        <p14:creationId xmlns:p14="http://schemas.microsoft.com/office/powerpoint/2010/main" val="95344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31530" y="1983708"/>
            <a:ext cx="6833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CLAS 6 GeV large kinematic  acceptance experiments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95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34357" y="512178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pt-BR" dirty="0" smtClean="0">
                    <a:ea typeface="Cambria Math" charset="0"/>
                    <a:cs typeface="Cambria Math" charset="0"/>
                  </a:rPr>
                  <a:t>CLAS 6 GeV - </a:t>
                </a:r>
                <a:r>
                  <a:rPr lang="pt-BR" dirty="0" err="1" smtClean="0">
                    <a:ea typeface="Cambria Math" charset="0"/>
                    <a:cs typeface="Cambria Math" charset="0"/>
                  </a:rPr>
                  <a:t>Run</a:t>
                </a:r>
                <a:r>
                  <a:rPr lang="pt-BR" dirty="0" smtClean="0">
                    <a:ea typeface="Cambria Math" charset="0"/>
                    <a:cs typeface="Cambria Math" charset="0"/>
                  </a:rPr>
                  <a:t> </a:t>
                </a:r>
                <a:r>
                  <a:rPr lang="pt-BR" dirty="0" smtClean="0">
                    <a:solidFill>
                      <a:srgbClr val="FF0000"/>
                    </a:solidFill>
                    <a:ea typeface="Cambria Math" charset="0"/>
                    <a:cs typeface="Cambria Math" charset="0"/>
                  </a:rPr>
                  <a:t>2005</a:t>
                </a:r>
                <a:r>
                  <a:rPr lang="pt-BR" b="1" dirty="0" smtClean="0">
                    <a:ea typeface="Cambria Math" charset="0"/>
                    <a:cs typeface="Cambria Math" charset="0"/>
                  </a:rPr>
                  <a:t> 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𝑳𝑼</m:t>
                        </m:r>
                      </m:sub>
                    </m:sSub>
                  </m:oMath>
                </a14:m>
                <a:r>
                  <a:rPr lang="pt-BR" b="1" dirty="0"/>
                  <a:t/>
                </a:r>
                <a:br>
                  <a:rPr lang="pt-BR" b="1" dirty="0"/>
                </a:br>
                <a:r>
                  <a:rPr lang="pt-BR" dirty="0" smtClean="0">
                    <a:ea typeface="Cambria Math" charset="0"/>
                    <a:cs typeface="Cambria Math" charset="0"/>
                  </a:rPr>
                  <a:t>FX </a:t>
                </a:r>
                <a:r>
                  <a:rPr lang="pt-BR" dirty="0" err="1" smtClean="0">
                    <a:ea typeface="Cambria Math" charset="0"/>
                    <a:cs typeface="Cambria Math" charset="0"/>
                  </a:rPr>
                  <a:t>Girod</a:t>
                </a:r>
                <a:r>
                  <a:rPr lang="pt-BR" dirty="0" smtClean="0">
                    <a:ea typeface="Cambria Math" charset="0"/>
                    <a:cs typeface="Cambria Math" charset="0"/>
                  </a:rPr>
                  <a:t> et </a:t>
                </a:r>
                <a:r>
                  <a:rPr lang="pt-BR" dirty="0">
                    <a:ea typeface="Cambria Math" charset="0"/>
                    <a:cs typeface="Cambria Math" charset="0"/>
                  </a:rPr>
                  <a:t>al. </a:t>
                </a:r>
                <a:r>
                  <a:rPr lang="is-IS" dirty="0"/>
                  <a:t>Phys. Rev. Lett. 100, 162002 (</a:t>
                </a:r>
                <a:r>
                  <a:rPr lang="is-IS" dirty="0">
                    <a:solidFill>
                      <a:srgbClr val="FF0000"/>
                    </a:solidFill>
                  </a:rPr>
                  <a:t>2008</a:t>
                </a:r>
                <a:r>
                  <a:rPr lang="is-IS" dirty="0"/>
                  <a:t>). </a:t>
                </a:r>
                <a:endParaRPr lang="is-IS" dirty="0">
                  <a:effectLst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357" y="512178"/>
                <a:ext cx="6096000" cy="646331"/>
              </a:xfrm>
              <a:prstGeom prst="rect">
                <a:avLst/>
              </a:prstGeom>
              <a:blipFill rotWithShape="0">
                <a:blip r:embed="rId2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612185" y="1270860"/>
            <a:ext cx="5509646" cy="5587140"/>
            <a:chOff x="612185" y="1270860"/>
            <a:chExt cx="5509646" cy="55871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1" t="12655" r="5703" b="25090"/>
            <a:stretch/>
          </p:blipFill>
          <p:spPr>
            <a:xfrm>
              <a:off x="612185" y="1930081"/>
              <a:ext cx="5509646" cy="492791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42081" y="1270860"/>
              <a:ext cx="40450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Beam spin asymmetries. Integrated over all  </a:t>
              </a:r>
              <a:r>
                <a:rPr lang="en-US" i="1" dirty="0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</a:p>
            <a:p>
              <a:r>
                <a:rPr lang="en-US" sz="1400" dirty="0" smtClean="0">
                  <a:ea typeface="Times New Roman" charset="0"/>
                  <a:cs typeface="Times New Roman" charset="0"/>
                </a:rPr>
                <a:t>(Thesis FX </a:t>
              </a:r>
              <a:r>
                <a:rPr lang="en-US" sz="1400" dirty="0" err="1" smtClean="0">
                  <a:ea typeface="Times New Roman" charset="0"/>
                  <a:cs typeface="Times New Roman" charset="0"/>
                </a:rPr>
                <a:t>Girod</a:t>
              </a:r>
              <a:r>
                <a:rPr lang="en-US" sz="1400" dirty="0" smtClean="0">
                  <a:ea typeface="Times New Roman" charset="0"/>
                  <a:cs typeface="Times New Roman" charset="0"/>
                </a:rPr>
                <a:t> - 2006)</a:t>
              </a:r>
              <a:endParaRPr lang="en-US" sz="1200" dirty="0"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01132" y="1984264"/>
            <a:ext cx="3208149" cy="3578005"/>
            <a:chOff x="7446936" y="1906292"/>
            <a:chExt cx="3208149" cy="35780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80" t="27457" r="43539" b="68043"/>
            <a:stretch/>
          </p:blipFill>
          <p:spPr>
            <a:xfrm>
              <a:off x="7563172" y="3099659"/>
              <a:ext cx="2262571" cy="72067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501182" y="4099302"/>
              <a:ext cx="315390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“Whether </a:t>
              </a:r>
              <a:r>
                <a:rPr lang="en-US" sz="1600" dirty="0"/>
                <a:t>integrated in </a:t>
              </a:r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1600" dirty="0"/>
                <a:t> or in each </a:t>
              </a:r>
              <a:r>
                <a:rPr lang="en-US" sz="1600" i="1" dirty="0">
                  <a:latin typeface="Times New Roman" charset="0"/>
                  <a:ea typeface="Times New Roman" charset="0"/>
                  <a:cs typeface="Times New Roman" charset="0"/>
                </a:rPr>
                <a:t>t </a:t>
              </a:r>
              <a:r>
                <a:rPr lang="en-US" sz="1600" dirty="0" smtClean="0"/>
                <a:t>-bin, the </a:t>
              </a:r>
              <a:r>
                <a:rPr lang="en-US" sz="1600" dirty="0" err="1"/>
                <a:t>φ</a:t>
              </a:r>
              <a:r>
                <a:rPr lang="en-US" sz="1600" dirty="0"/>
                <a:t>- distributions were always found </a:t>
              </a:r>
              <a:r>
                <a:rPr lang="en-US" sz="1600" dirty="0" smtClean="0"/>
                <a:t>to </a:t>
              </a:r>
              <a:r>
                <a:rPr lang="en-US" sz="1600" dirty="0"/>
                <a:t>be compatible with </a:t>
              </a:r>
              <a:r>
                <a:rPr lang="en-US" sz="1600" dirty="0">
                  <a:latin typeface="CMR9" charset="0"/>
                </a:rPr>
                <a:t>leading-twist </a:t>
              </a:r>
              <a:r>
                <a:rPr lang="en-US" sz="1600" dirty="0" smtClean="0">
                  <a:latin typeface="CMR9" charset="0"/>
                </a:rPr>
                <a:t>dominance”</a:t>
              </a:r>
              <a:endParaRPr lang="en-US" sz="1600" dirty="0"/>
            </a:p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446936" y="1906292"/>
              <a:ext cx="2820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Expansion:  </a:t>
              </a:r>
              <a:r>
                <a:rPr lang="en-US" i="1" dirty="0" smtClean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  = </a:t>
              </a:r>
              <a:r>
                <a:rPr lang="en-US" dirty="0" smtClean="0">
                  <a:latin typeface="SymbolPi" charset="0"/>
                  <a:ea typeface="SymbolPi" charset="0"/>
                  <a:cs typeface="SymbolPi" charset="0"/>
                </a:rPr>
                <a:t>S</a:t>
              </a:r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US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r>
                <a:rPr lang="en-US" dirty="0" err="1" smtClean="0">
                  <a:latin typeface="Times New Roman" charset="0"/>
                  <a:ea typeface="Times New Roman" charset="0"/>
                  <a:cs typeface="Times New Roman" charset="0"/>
                </a:rPr>
                <a:t>sin</a:t>
              </a:r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(</a:t>
              </a:r>
              <a:r>
                <a:rPr lang="en-US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r>
                <a:rPr lang="en-US" dirty="0" err="1" smtClean="0">
                  <a:latin typeface="SymbolPi" charset="0"/>
                  <a:ea typeface="SymbolPi" charset="0"/>
                  <a:cs typeface="SymbolPi" charset="0"/>
                </a:rPr>
                <a:t>f</a:t>
              </a:r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24425" y="2719953"/>
              <a:ext cx="2227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Leading order twist 2: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09326" y="735764"/>
            <a:ext cx="6218578" cy="5489605"/>
            <a:chOff x="5172676" y="392002"/>
            <a:chExt cx="6218578" cy="54896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3" t="3883" r="21505" b="18083"/>
            <a:stretch/>
          </p:blipFill>
          <p:spPr>
            <a:xfrm>
              <a:off x="5172676" y="392002"/>
              <a:ext cx="6218578" cy="548960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08170" y="720671"/>
              <a:ext cx="5870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SymbolPi" charset="0"/>
                  <a:ea typeface="SymbolPi" charset="0"/>
                  <a:cs typeface="SymbolPi" charset="0"/>
                </a:rPr>
                <a:t>a(</a:t>
              </a:r>
              <a:r>
                <a:rPr lang="en-US" sz="2000" b="1" i="1" dirty="0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b="1" dirty="0" smtClean="0">
                  <a:latin typeface="SymbolPi" charset="0"/>
                  <a:ea typeface="SymbolPi" charset="0"/>
                  <a:cs typeface="SymbolPi" charset="0"/>
                </a:rPr>
                <a:t>)</a:t>
              </a:r>
              <a:endParaRPr lang="en-US" sz="2000" b="1" dirty="0">
                <a:latin typeface="SymbolPi" charset="0"/>
                <a:ea typeface="SymbolPi" charset="0"/>
                <a:cs typeface="SymbolPi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18458" y="4106246"/>
            <a:ext cx="3408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Good theory fits* show robust theory. </a:t>
            </a:r>
          </a:p>
          <a:p>
            <a:r>
              <a:rPr lang="en-US" sz="1600" dirty="0" smtClean="0"/>
              <a:t>(but variations among models?)</a:t>
            </a:r>
            <a:endParaRPr 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892229" y="3226662"/>
            <a:ext cx="1630669" cy="646331"/>
            <a:chOff x="1162373" y="5718875"/>
            <a:chExt cx="1630669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1720312" y="5718875"/>
              <a:ext cx="1072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CMR9" charset="0"/>
                </a:rPr>
                <a:t>Regge</a:t>
              </a:r>
              <a:r>
                <a:rPr lang="en-US" sz="1200" dirty="0" smtClean="0">
                  <a:latin typeface="CMR9" charset="0"/>
                </a:rPr>
                <a:t> (</a:t>
              </a:r>
              <a:r>
                <a:rPr lang="en-US" sz="1200" dirty="0" err="1" smtClean="0">
                  <a:latin typeface="CMR9" charset="0"/>
                </a:rPr>
                <a:t>Laget</a:t>
              </a:r>
              <a:r>
                <a:rPr lang="en-US" sz="1200" dirty="0">
                  <a:latin typeface="CMR9" charset="0"/>
                </a:rPr>
                <a:t>)</a:t>
              </a:r>
              <a:endParaRPr lang="en-US" sz="1200" dirty="0"/>
            </a:p>
            <a:p>
              <a:r>
                <a:rPr lang="en-US" sz="1200" dirty="0" smtClean="0">
                  <a:solidFill>
                    <a:schemeClr val="accent1"/>
                  </a:solidFill>
                </a:rPr>
                <a:t>GPD Twist-3</a:t>
              </a:r>
            </a:p>
            <a:p>
              <a:r>
                <a:rPr lang="en-US" sz="1200" dirty="0" smtClean="0">
                  <a:solidFill>
                    <a:schemeClr val="accent1"/>
                  </a:solidFill>
                </a:rPr>
                <a:t>GPD </a:t>
              </a:r>
              <a:r>
                <a:rPr lang="en-US" sz="1200" dirty="0">
                  <a:solidFill>
                    <a:schemeClr val="accent1"/>
                  </a:solidFill>
                </a:rPr>
                <a:t>Twist-2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162373" y="6230318"/>
              <a:ext cx="548640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183036" y="5840277"/>
              <a:ext cx="5486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172705" y="6046921"/>
              <a:ext cx="548640" cy="0"/>
            </a:xfrm>
            <a:prstGeom prst="line">
              <a:avLst/>
            </a:prstGeom>
            <a:ln w="222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374962" y="609973"/>
            <a:ext cx="6096000" cy="7489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 err="1" smtClean="0">
                <a:ea typeface="Cambria Math" charset="0"/>
                <a:cs typeface="Cambria Math" charset="0"/>
              </a:rPr>
              <a:t>First</a:t>
            </a:r>
            <a:r>
              <a:rPr lang="pt-BR" sz="1600" dirty="0" smtClean="0">
                <a:ea typeface="Cambria Math" charset="0"/>
                <a:cs typeface="Cambria Math" charset="0"/>
              </a:rPr>
              <a:t> CLAS 6 GeV  - </a:t>
            </a:r>
            <a:r>
              <a:rPr lang="pt-BR" sz="1600" dirty="0" err="1" smtClean="0">
                <a:ea typeface="Cambria Math" charset="0"/>
                <a:cs typeface="Cambria Math" charset="0"/>
              </a:rPr>
              <a:t>Run</a:t>
            </a:r>
            <a:r>
              <a:rPr lang="pt-BR" sz="1600" dirty="0" smtClean="0">
                <a:ea typeface="Cambria Math" charset="0"/>
                <a:cs typeface="Cambria Math" charset="0"/>
              </a:rPr>
              <a:t> </a:t>
            </a:r>
            <a:r>
              <a:rPr lang="pt-BR" sz="1600" dirty="0" smtClean="0">
                <a:solidFill>
                  <a:srgbClr val="FF0000"/>
                </a:solidFill>
                <a:ea typeface="Cambria Math" charset="0"/>
                <a:cs typeface="Cambria Math" charset="0"/>
              </a:rPr>
              <a:t>2005</a:t>
            </a:r>
            <a:r>
              <a:rPr lang="pt-BR" sz="1600" b="1" dirty="0" smtClean="0">
                <a:ea typeface="Cambria Math" charset="0"/>
                <a:cs typeface="Cambria Math" charset="0"/>
              </a:rPr>
              <a:t> A</a:t>
            </a:r>
            <a:r>
              <a:rPr lang="pt-BR" sz="1600" b="1" baseline="-25000" dirty="0" smtClean="0">
                <a:ea typeface="Cambria Math" charset="0"/>
                <a:cs typeface="Cambria Math" charset="0"/>
              </a:rPr>
              <a:t>LU</a:t>
            </a:r>
          </a:p>
          <a:p>
            <a:endParaRPr lang="pt-BR" sz="1600" b="1" baseline="-25000" dirty="0" smtClean="0">
              <a:ea typeface="Cambria Math" charset="0"/>
              <a:cs typeface="Cambria Math" charset="0"/>
            </a:endParaRPr>
          </a:p>
          <a:p>
            <a:r>
              <a:rPr lang="pt-BR" sz="1600" dirty="0" smtClean="0">
                <a:ea typeface="Cambria Math" charset="0"/>
                <a:cs typeface="Cambria Math" charset="0"/>
              </a:rPr>
              <a:t>FX </a:t>
            </a:r>
            <a:r>
              <a:rPr lang="pt-BR" sz="1600" dirty="0" err="1" smtClean="0">
                <a:ea typeface="Cambria Math" charset="0"/>
                <a:cs typeface="Cambria Math" charset="0"/>
              </a:rPr>
              <a:t>Girod</a:t>
            </a:r>
            <a:r>
              <a:rPr lang="pt-BR" sz="1600" dirty="0" smtClean="0">
                <a:ea typeface="Cambria Math" charset="0"/>
                <a:cs typeface="Cambria Math" charset="0"/>
              </a:rPr>
              <a:t> et </a:t>
            </a:r>
            <a:r>
              <a:rPr lang="pt-BR" sz="1600" dirty="0">
                <a:ea typeface="Cambria Math" charset="0"/>
                <a:cs typeface="Cambria Math" charset="0"/>
              </a:rPr>
              <a:t>al. </a:t>
            </a:r>
            <a:r>
              <a:rPr lang="is-IS" sz="1600" dirty="0"/>
              <a:t>Phys. Rev. Lett. 100, 162002 (</a:t>
            </a:r>
            <a:r>
              <a:rPr lang="is-IS" sz="1600" dirty="0">
                <a:solidFill>
                  <a:srgbClr val="FF0000"/>
                </a:solidFill>
              </a:rPr>
              <a:t>2008</a:t>
            </a:r>
            <a:r>
              <a:rPr lang="is-IS" sz="1600" dirty="0"/>
              <a:t>). </a:t>
            </a:r>
            <a:endParaRPr lang="is-IS" sz="1600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486846" y="1892851"/>
                <a:ext cx="1888530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𝑈𝐿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</m:func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846" y="1892851"/>
                <a:ext cx="1888530" cy="5693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46771" y="5631365"/>
            <a:ext cx="351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*M</a:t>
            </a:r>
            <a:r>
              <a:rPr lang="en-US" sz="1200" dirty="0"/>
              <a:t>. </a:t>
            </a:r>
            <a:r>
              <a:rPr lang="en-US" sz="1200" dirty="0" err="1"/>
              <a:t>Guidal</a:t>
            </a:r>
            <a:r>
              <a:rPr lang="en-US" sz="1200" dirty="0"/>
              <a:t>, M. V. </a:t>
            </a:r>
            <a:r>
              <a:rPr lang="en-US" sz="1200" dirty="0" err="1"/>
              <a:t>Polyakov</a:t>
            </a:r>
            <a:r>
              <a:rPr lang="en-US" sz="1200" dirty="0"/>
              <a:t>, A. V. </a:t>
            </a:r>
            <a:r>
              <a:rPr lang="en-US" sz="1200" dirty="0" err="1"/>
              <a:t>Radyushkin</a:t>
            </a:r>
            <a:r>
              <a:rPr lang="en-US" sz="1200" dirty="0"/>
              <a:t>, and </a:t>
            </a:r>
          </a:p>
          <a:p>
            <a:r>
              <a:rPr lang="en-US" sz="1200" dirty="0" smtClean="0"/>
              <a:t> M</a:t>
            </a:r>
            <a:r>
              <a:rPr lang="en-US" sz="1200" dirty="0"/>
              <a:t>. </a:t>
            </a:r>
            <a:r>
              <a:rPr lang="en-US" sz="1200" dirty="0" err="1"/>
              <a:t>Vanderhaeghen</a:t>
            </a:r>
            <a:r>
              <a:rPr lang="en-US" sz="1200" dirty="0"/>
              <a:t>, Phys. Rev. D 72, 054013 (2005).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87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86501" y="804803"/>
            <a:ext cx="3633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Polarized beam and target - </a:t>
            </a:r>
            <a:r>
              <a:rPr lang="en-US" sz="2000" dirty="0" smtClean="0">
                <a:solidFill>
                  <a:srgbClr val="FF0000"/>
                </a:solidFill>
              </a:rPr>
              <a:t>2009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2814" y="2219640"/>
            <a:ext cx="399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ifferent geometry and beam conditions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29555" y="1504341"/>
            <a:ext cx="493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Beam, Target and Double beam/target  asymmetry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19214" y="3004644"/>
            <a:ext cx="58808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ea typeface="Cambria Math" charset="0"/>
                <a:cs typeface="Cambria Math" charset="0"/>
              </a:rPr>
              <a:t>A</a:t>
            </a:r>
            <a:r>
              <a:rPr lang="pt-BR" baseline="-25000" dirty="0" smtClean="0">
                <a:ea typeface="Cambria Math" charset="0"/>
                <a:cs typeface="Cambria Math" charset="0"/>
              </a:rPr>
              <a:t>UL</a:t>
            </a:r>
            <a:r>
              <a:rPr lang="pt-BR" dirty="0" smtClean="0">
                <a:ea typeface="Cambria Math" charset="0"/>
                <a:cs typeface="Cambria Math" charset="0"/>
              </a:rPr>
              <a:t> - E. </a:t>
            </a:r>
            <a:r>
              <a:rPr lang="pt-BR" dirty="0" err="1" smtClean="0">
                <a:ea typeface="Cambria Math" charset="0"/>
                <a:cs typeface="Cambria Math" charset="0"/>
              </a:rPr>
              <a:t>Seder</a:t>
            </a:r>
            <a:r>
              <a:rPr lang="pt-BR" dirty="0" smtClean="0">
                <a:ea typeface="Cambria Math" charset="0"/>
                <a:cs typeface="Cambria Math" charset="0"/>
              </a:rPr>
              <a:t> et al. </a:t>
            </a:r>
            <a:r>
              <a:rPr lang="pt-BR" dirty="0" err="1" smtClean="0">
                <a:ea typeface="Cambria Math" charset="0"/>
                <a:cs typeface="Cambria Math" charset="0"/>
              </a:rPr>
              <a:t>Phys</a:t>
            </a:r>
            <a:r>
              <a:rPr lang="pt-BR" dirty="0" smtClean="0">
                <a:ea typeface="Cambria Math" charset="0"/>
                <a:cs typeface="Cambria Math" charset="0"/>
              </a:rPr>
              <a:t>. Rev. </a:t>
            </a:r>
            <a:r>
              <a:rPr lang="pt-BR" dirty="0" err="1" smtClean="0">
                <a:ea typeface="Cambria Math" charset="0"/>
                <a:cs typeface="Cambria Math" charset="0"/>
              </a:rPr>
              <a:t>Lett</a:t>
            </a:r>
            <a:r>
              <a:rPr lang="pt-BR" dirty="0" smtClean="0">
                <a:ea typeface="Cambria Math" charset="0"/>
                <a:cs typeface="Cambria Math" charset="0"/>
              </a:rPr>
              <a:t>. 114, 032001 (</a:t>
            </a:r>
            <a:r>
              <a:rPr lang="pt-BR" dirty="0" smtClean="0">
                <a:solidFill>
                  <a:srgbClr val="FF0000"/>
                </a:solidFill>
                <a:ea typeface="Cambria Math" charset="0"/>
                <a:cs typeface="Cambria Math" charset="0"/>
              </a:rPr>
              <a:t>2015</a:t>
            </a:r>
            <a:r>
              <a:rPr lang="pt-BR" dirty="0" smtClean="0">
                <a:ea typeface="Cambria Math" charset="0"/>
                <a:cs typeface="Cambria Math" charset="0"/>
              </a:rPr>
              <a:t>)</a:t>
            </a:r>
          </a:p>
          <a:p>
            <a:endParaRPr lang="en-US" dirty="0" smtClean="0"/>
          </a:p>
          <a:p>
            <a:r>
              <a:rPr lang="en-US" dirty="0" smtClean="0"/>
              <a:t>Full Article, </a:t>
            </a:r>
            <a:r>
              <a:rPr lang="pt-BR" dirty="0">
                <a:ea typeface="Cambria Math" charset="0"/>
                <a:cs typeface="Cambria Math" charset="0"/>
              </a:rPr>
              <a:t>A</a:t>
            </a:r>
            <a:r>
              <a:rPr lang="pt-BR" baseline="-25000" dirty="0">
                <a:ea typeface="Cambria Math" charset="0"/>
                <a:cs typeface="Cambria Math" charset="0"/>
              </a:rPr>
              <a:t>UL </a:t>
            </a:r>
            <a:r>
              <a:rPr lang="pt-BR" baseline="-25000" dirty="0" smtClean="0">
                <a:ea typeface="Cambria Math" charset="0"/>
                <a:cs typeface="Cambria Math" charset="0"/>
              </a:rPr>
              <a:t>,</a:t>
            </a:r>
            <a:r>
              <a:rPr lang="pt-BR" dirty="0">
                <a:ea typeface="Cambria Math" charset="0"/>
                <a:cs typeface="Cambria Math" charset="0"/>
              </a:rPr>
              <a:t> </a:t>
            </a:r>
            <a:r>
              <a:rPr lang="pt-BR" dirty="0" smtClean="0">
                <a:ea typeface="Cambria Math" charset="0"/>
                <a:cs typeface="Cambria Math" charset="0"/>
              </a:rPr>
              <a:t>A</a:t>
            </a:r>
            <a:r>
              <a:rPr lang="pt-BR" baseline="-25000" dirty="0" smtClean="0">
                <a:ea typeface="Cambria Math" charset="0"/>
                <a:cs typeface="Cambria Math" charset="0"/>
              </a:rPr>
              <a:t>LU</a:t>
            </a:r>
            <a:r>
              <a:rPr lang="pt-BR" dirty="0">
                <a:ea typeface="Cambria Math" charset="0"/>
                <a:cs typeface="Cambria Math" charset="0"/>
              </a:rPr>
              <a:t> </a:t>
            </a:r>
            <a:r>
              <a:rPr lang="pt-BR" dirty="0" smtClean="0">
                <a:ea typeface="Cambria Math" charset="0"/>
                <a:cs typeface="Cambria Math" charset="0"/>
              </a:rPr>
              <a:t>A</a:t>
            </a:r>
            <a:r>
              <a:rPr lang="pt-BR" baseline="-25000" dirty="0" smtClean="0">
                <a:ea typeface="Cambria Math" charset="0"/>
                <a:cs typeface="Cambria Math" charset="0"/>
              </a:rPr>
              <a:t>LL </a:t>
            </a:r>
            <a:r>
              <a:rPr lang="mr-IN" dirty="0" smtClean="0">
                <a:ea typeface="Cambria Math" charset="0"/>
                <a:cs typeface="Cambria Math" charset="0"/>
              </a:rPr>
              <a:t>–</a:t>
            </a:r>
            <a:r>
              <a:rPr lang="pt-BR" dirty="0" smtClean="0">
                <a:ea typeface="Cambria Math" charset="0"/>
                <a:cs typeface="Cambria Math" charset="0"/>
              </a:rPr>
              <a:t> S. </a:t>
            </a:r>
            <a:r>
              <a:rPr lang="en-US" dirty="0" smtClean="0"/>
              <a:t>Pisano et al, </a:t>
            </a:r>
            <a:r>
              <a:rPr lang="is-IS" dirty="0"/>
              <a:t>Phys.Rev. D91 (</a:t>
            </a:r>
            <a:r>
              <a:rPr lang="is-IS" dirty="0" smtClean="0">
                <a:solidFill>
                  <a:srgbClr val="FF0000"/>
                </a:solidFill>
              </a:rPr>
              <a:t>2015</a:t>
            </a:r>
            <a:r>
              <a:rPr lang="is-I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3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5933</TotalTime>
  <Words>1385</Words>
  <Application>Microsoft Macintosh PowerPoint</Application>
  <PresentationFormat>Widescreen</PresentationFormat>
  <Paragraphs>197</Paragraphs>
  <Slides>24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Calibri</vt:lpstr>
      <vt:lpstr>Calibri Light</vt:lpstr>
      <vt:lpstr>Cambria Math</vt:lpstr>
      <vt:lpstr>CMMI10</vt:lpstr>
      <vt:lpstr>CMMI7</vt:lpstr>
      <vt:lpstr>CMR10</vt:lpstr>
      <vt:lpstr>CMR7</vt:lpstr>
      <vt:lpstr>CMR9</vt:lpstr>
      <vt:lpstr>CMSY10</vt:lpstr>
      <vt:lpstr>Mangal</vt:lpstr>
      <vt:lpstr>Symbol</vt:lpstr>
      <vt:lpstr>SymbolPi</vt:lpstr>
      <vt:lpstr>Times New Roman</vt:lpstr>
      <vt:lpstr>Arial</vt:lpstr>
      <vt:lpstr>Office Theme</vt:lpstr>
      <vt:lpstr>Status and Results From Recent CLAS 6 DVCS 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DVCS1 Run: March to May 2005   J. S. Jo et al. Phys. Rev. Lett. 115,  212003 (2015).    21 bins in xB, Q2, t</vt:lpstr>
      <vt:lpstr>PowerPoint Presentation</vt:lpstr>
      <vt:lpstr>PowerPoint Presentation</vt:lpstr>
      <vt:lpstr>PowerPoint Presentation</vt:lpstr>
      <vt:lpstr>PowerPoint Presentation</vt:lpstr>
      <vt:lpstr>Comparison between DVCS2 and DVCS1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CLAS 6 DVCS   Cross Section   and  Polarized Cross Section Difference Analysis and Publication</dc:title>
  <dc:creator>Paul Stoler</dc:creator>
  <cp:lastModifiedBy>Paul Stoler</cp:lastModifiedBy>
  <cp:revision>173</cp:revision>
  <cp:lastPrinted>2017-10-04T14:13:01Z</cp:lastPrinted>
  <dcterms:created xsi:type="dcterms:W3CDTF">2017-09-23T13:04:08Z</dcterms:created>
  <dcterms:modified xsi:type="dcterms:W3CDTF">2017-10-04T19:01:59Z</dcterms:modified>
</cp:coreProperties>
</file>