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47"/>
  </p:notesMasterIdLst>
  <p:sldIdLst>
    <p:sldId id="284" r:id="rId2"/>
    <p:sldId id="340" r:id="rId3"/>
    <p:sldId id="344" r:id="rId4"/>
    <p:sldId id="293" r:id="rId5"/>
    <p:sldId id="297" r:id="rId6"/>
    <p:sldId id="342" r:id="rId7"/>
    <p:sldId id="294" r:id="rId8"/>
    <p:sldId id="327" r:id="rId9"/>
    <p:sldId id="345" r:id="rId10"/>
    <p:sldId id="298" r:id="rId11"/>
    <p:sldId id="299" r:id="rId12"/>
    <p:sldId id="346" r:id="rId13"/>
    <p:sldId id="326" r:id="rId14"/>
    <p:sldId id="341" r:id="rId15"/>
    <p:sldId id="328" r:id="rId16"/>
    <p:sldId id="330" r:id="rId17"/>
    <p:sldId id="347" r:id="rId18"/>
    <p:sldId id="304" r:id="rId19"/>
    <p:sldId id="305" r:id="rId20"/>
    <p:sldId id="306" r:id="rId21"/>
    <p:sldId id="313" r:id="rId22"/>
    <p:sldId id="307" r:id="rId23"/>
    <p:sldId id="308" r:id="rId24"/>
    <p:sldId id="310" r:id="rId25"/>
    <p:sldId id="321" r:id="rId26"/>
    <p:sldId id="312" r:id="rId27"/>
    <p:sldId id="320" r:id="rId28"/>
    <p:sldId id="334" r:id="rId29"/>
    <p:sldId id="316" r:id="rId30"/>
    <p:sldId id="315" r:id="rId31"/>
    <p:sldId id="332" r:id="rId32"/>
    <p:sldId id="333" r:id="rId33"/>
    <p:sldId id="314" r:id="rId34"/>
    <p:sldId id="329" r:id="rId35"/>
    <p:sldId id="331" r:id="rId36"/>
    <p:sldId id="335" r:id="rId37"/>
    <p:sldId id="339" r:id="rId38"/>
    <p:sldId id="337" r:id="rId39"/>
    <p:sldId id="343" r:id="rId40"/>
    <p:sldId id="336" r:id="rId41"/>
    <p:sldId id="301" r:id="rId42"/>
    <p:sldId id="309" r:id="rId43"/>
    <p:sldId id="317" r:id="rId44"/>
    <p:sldId id="319" r:id="rId45"/>
    <p:sldId id="33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7" autoAdjust="0"/>
    <p:restoredTop sz="83725" autoAdjust="0"/>
  </p:normalViewPr>
  <p:slideViewPr>
    <p:cSldViewPr>
      <p:cViewPr varScale="1">
        <p:scale>
          <a:sx n="79" d="100"/>
          <a:sy n="79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D42E-429B-43E0-9F17-97C2ECB93A08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0E72-CA18-4BED-BCF5-587D78DE4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5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 dirty="0" smtClean="0"/>
              <a:t>Ion source and RFQ operate at 4.4 </a:t>
            </a:r>
            <a:r>
              <a:rPr lang="en-US" sz="1200" dirty="0" err="1" smtClean="0"/>
              <a:t>mA</a:t>
            </a:r>
            <a:endParaRPr lang="en-US" sz="1200" dirty="0" smtClean="0"/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 dirty="0" smtClean="0"/>
              <a:t> 77% of bunches are chopped @ 2.1 </a:t>
            </a:r>
            <a:r>
              <a:rPr lang="en-US" sz="1200" dirty="0" err="1" smtClean="0"/>
              <a:t>MeV</a:t>
            </a:r>
            <a:r>
              <a:rPr lang="en-US" sz="1200" dirty="0" smtClean="0"/>
              <a:t> </a:t>
            </a:r>
            <a:r>
              <a:rPr lang="en-US" sz="1200" dirty="0" smtClean="0">
                <a:sym typeface="Symbol" pitchFamily="18" charset="2"/>
              </a:rPr>
              <a:t></a:t>
            </a:r>
            <a:r>
              <a:rPr lang="en-US" sz="1200" dirty="0" smtClean="0"/>
              <a:t> maintain 1 </a:t>
            </a:r>
            <a:r>
              <a:rPr lang="en-US" sz="1200" dirty="0" err="1" smtClean="0"/>
              <a:t>mA</a:t>
            </a:r>
            <a:r>
              <a:rPr lang="en-US" sz="1200" dirty="0" smtClean="0"/>
              <a:t> over 1 </a:t>
            </a:r>
            <a:r>
              <a:rPr lang="en-US" sz="1200" dirty="0" err="1" smtClean="0">
                <a:latin typeface="Symbol" pitchFamily="18" charset="2"/>
              </a:rPr>
              <a:t>m</a:t>
            </a:r>
            <a:r>
              <a:rPr lang="en-US" sz="1200" dirty="0" err="1" smtClean="0"/>
              <a:t>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50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copper</a:t>
            </a:r>
            <a:r>
              <a:rPr lang="en-US" baseline="0" dirty="0" smtClean="0"/>
              <a:t> plating, air cooling, single window.  Possible to bias if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57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is high and the gap is large</a:t>
            </a:r>
          </a:p>
          <a:p>
            <a:r>
              <a:rPr lang="en-US" dirty="0" smtClean="0"/>
              <a:t>Large magnetic asymmetric kick has to be compensated by corrector elements; drawback is 10 leads instead of 6 leads. Two leads for horizontal, 2 for vertical,</a:t>
            </a:r>
            <a:r>
              <a:rPr lang="en-US" baseline="0" dirty="0" smtClean="0"/>
              <a:t> two for solenoid.  For compensation, have to fit independently all four coils plus two for solenoid=10 leads.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594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25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Candidate for exclusion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31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room below the cryomodule and do not want to use horizontal coupler</a:t>
            </a:r>
            <a:r>
              <a:rPr lang="en-US" baseline="0" dirty="0" smtClean="0"/>
              <a:t> because of FE concerns</a:t>
            </a:r>
          </a:p>
          <a:p>
            <a:r>
              <a:rPr lang="en-US" baseline="0" dirty="0" smtClean="0"/>
              <a:t>No coupler kick at all; very far from the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089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Alignment strategy: alignment made at</a:t>
            </a:r>
            <a:r>
              <a:rPr lang="en-US" baseline="0" dirty="0" smtClean="0"/>
              <a:t> RT, then install special targets on critical elements. Special windows in the CM to control alignment at cold temperature.</a:t>
            </a:r>
            <a:endParaRPr lang="en-US" dirty="0" smtClean="0"/>
          </a:p>
          <a:p>
            <a:r>
              <a:rPr lang="en-US" dirty="0" smtClean="0"/>
              <a:t>Very modest</a:t>
            </a:r>
          </a:p>
          <a:p>
            <a:r>
              <a:rPr lang="en-US" dirty="0" smtClean="0"/>
              <a:t>Magnetic</a:t>
            </a:r>
            <a:r>
              <a:rPr lang="en-US" baseline="0" dirty="0" smtClean="0"/>
              <a:t> tablets with mirrors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35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first line: what it is, and physics goals at each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25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1mA is RDR, 2 mA after chopping is current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source exists; bunching cavity is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17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Pneumatic </a:t>
            </a:r>
            <a:r>
              <a:rPr lang="en-US" dirty="0" smtClean="0"/>
              <a:t>tuner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Donut  is used for compensation of  the field quadrupole  perturbation.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6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35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96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Transverse cavity alignment and angular</a:t>
            </a:r>
            <a:r>
              <a:rPr lang="en-US" baseline="0" dirty="0" smtClean="0"/>
              <a:t> alignment important – modest; also for solenoids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0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979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74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189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6324600" cy="381000"/>
          </a:xfrm>
        </p:spPr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533400" cy="365125"/>
          </a:xfrm>
        </p:spPr>
        <p:txBody>
          <a:bodyPr/>
          <a:lstStyle/>
          <a:p>
            <a:r>
              <a:rPr lang="en-US" dirty="0" smtClean="0"/>
              <a:t>p.</a:t>
            </a:r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10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784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47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49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092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82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95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38F5-E69F-4BFE-9860-63FE6466F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8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tesla-new.desy.d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chemeClr val="tx2"/>
                </a:solidFill>
              </a:rPr>
              <a:t>Status of Project 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plans, cavity and cryomodule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 </a:t>
            </a:r>
            <a:r>
              <a:rPr lang="en-US" sz="2700" dirty="0" smtClean="0"/>
              <a:t>Vyacheslav Yakovlev, Camille Ginsburg (FNAL)</a:t>
            </a:r>
            <a:br>
              <a:rPr lang="en-US" sz="27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TESLA Technology Collaboration (TTC) Meeting at JLab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November 5, 2012</a:t>
            </a:r>
            <a:endParaRPr lang="en-US" sz="3600" dirty="0" smtClean="0"/>
          </a:p>
        </p:txBody>
      </p:sp>
      <p:pic>
        <p:nvPicPr>
          <p:cNvPr id="40962" name="Picture 2" descr="http://ts1.mm.bing.net/th?id=I.4506357796111760&amp;pid=1.7&amp;w=213&amp;h=75&amp;c=7&amp;r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25"/>
            <a:ext cx="2028825" cy="714375"/>
          </a:xfrm>
          <a:prstGeom prst="rect">
            <a:avLst/>
          </a:prstGeom>
          <a:noFill/>
        </p:spPr>
      </p:pic>
      <p:pic>
        <p:nvPicPr>
          <p:cNvPr id="40964" name="Picture 4" descr="http://t3.gstatic.com/images?q=tbn:ANd9GcRX9lEEFZnyisRiRGeyTyCEQ164C1yQMHPyA3QTlb56iYY0A0P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137380"/>
            <a:ext cx="2590801" cy="720620"/>
          </a:xfrm>
          <a:prstGeom prst="rect">
            <a:avLst/>
          </a:prstGeom>
          <a:noFill/>
        </p:spPr>
      </p:pic>
      <p:pic>
        <p:nvPicPr>
          <p:cNvPr id="40966" name="Picture 6" descr="TESLA Technology Collaborati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84772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38F5-E69F-4BFE-9860-63FE6466FE6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Staging 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Staging </a:t>
            </a:r>
            <a:r>
              <a:rPr lang="en-US" sz="2400" dirty="0" smtClean="0"/>
              <a:t>principles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Significant physics opportunities at each stage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Cost of each stage substantially &lt;$1B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Utilize existing infrastructure to the extent possible at each stage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Achieve full Reference Design capabilities (including upgradability) at end of final stage</a:t>
            </a:r>
          </a:p>
          <a:p>
            <a:pPr lvl="1"/>
            <a:endParaRPr lang="en-US" sz="2400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400" dirty="0" smtClean="0"/>
              <a:t>I</a:t>
            </a:r>
            <a:r>
              <a:rPr lang="en-US" sz="2400" dirty="0" smtClean="0"/>
              <a:t>n January 2012 we </a:t>
            </a:r>
            <a:r>
              <a:rPr lang="en-US" sz="2400" dirty="0" smtClean="0"/>
              <a:t>described a four-stage plan, consistent with these principles, to DOE/OHEP</a:t>
            </a:r>
          </a:p>
          <a:p>
            <a:pPr marL="225425" lvl="0" indent="-225425"/>
            <a:endParaRPr lang="en-US" sz="2400" dirty="0" smtClean="0"/>
          </a:p>
          <a:p>
            <a:pPr marL="225425" lvl="0" indent="-225425">
              <a:buFont typeface="Arial" pitchFamily="34" charset="0"/>
              <a:buChar char="•"/>
            </a:pPr>
            <a:r>
              <a:rPr lang="en-US" sz="2400" dirty="0" smtClean="0"/>
              <a:t>We subsequently provided DOE with cost profiles for the first three stages, including potential in-kind contributions from India.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 </a:t>
            </a:r>
            <a:r>
              <a:rPr lang="en-US" dirty="0" smtClean="0"/>
              <a:t>Staging Proposal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Stage 0 (ongoing): Proton Improvement Plan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Stage 1:   1 </a:t>
            </a:r>
            <a:r>
              <a:rPr lang="en-US" sz="2800" dirty="0" err="1" smtClean="0"/>
              <a:t>GeV</a:t>
            </a:r>
            <a:r>
              <a:rPr lang="en-US" sz="2800" dirty="0" smtClean="0"/>
              <a:t> CW linac </a:t>
            </a:r>
          </a:p>
          <a:p>
            <a:r>
              <a:rPr lang="en-US" sz="2800" dirty="0" smtClean="0"/>
              <a:t>Stage 2:   3 </a:t>
            </a:r>
            <a:r>
              <a:rPr lang="en-US" sz="2800" dirty="0" err="1" smtClean="0"/>
              <a:t>GeV</a:t>
            </a:r>
            <a:r>
              <a:rPr lang="en-US" sz="2800" dirty="0" smtClean="0"/>
              <a:t> CW linac</a:t>
            </a:r>
          </a:p>
          <a:p>
            <a:r>
              <a:rPr lang="en-US" sz="2800" dirty="0" smtClean="0"/>
              <a:t>Stage 3:   Project X Reference Design</a:t>
            </a:r>
          </a:p>
          <a:p>
            <a:endParaRPr lang="en-US" sz="2800" dirty="0" smtClean="0"/>
          </a:p>
          <a:p>
            <a:r>
              <a:rPr lang="en-US" sz="2800" dirty="0" smtClean="0"/>
              <a:t>Stage 4: Beyond the Project X RDR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34731" y="3201731"/>
            <a:ext cx="2383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Project X Campaign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15094" y="3390106"/>
            <a:ext cx="1752600" cy="158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792162"/>
          </a:xfrm>
        </p:spPr>
        <p:txBody>
          <a:bodyPr/>
          <a:lstStyle/>
          <a:p>
            <a:r>
              <a:rPr lang="en-US" dirty="0" smtClean="0"/>
              <a:t>Project X Design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83A638F5-E69F-4BFE-9860-63FE6466FE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Technology Map</a:t>
            </a:r>
          </a:p>
        </p:txBody>
      </p:sp>
      <p:sp>
        <p:nvSpPr>
          <p:cNvPr id="25603" name="Footer Placeholder 3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V. Yakovlev, C.M. Ginsburg, TTC Meeting,  November 5-8, 2012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45AD0-0A08-4D98-9BAA-C97855C7A697}" type="slidenum">
              <a:rPr lang="en-US" sz="120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z="1200" smtClean="0">
              <a:solidFill>
                <a:srgbClr val="FFFFFF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3400" y="3581400"/>
          <a:ext cx="8281987" cy="28384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67"/>
                <a:gridCol w="801847"/>
                <a:gridCol w="1502052"/>
                <a:gridCol w="1558519"/>
                <a:gridCol w="2473302"/>
              </a:tblGrid>
              <a:tr h="379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3" marR="91443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</a:t>
                      </a:r>
                      <a:endParaRPr lang="en-US" sz="1800" dirty="0"/>
                    </a:p>
                  </a:txBody>
                  <a:tcPr marL="91443" marR="91443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3" marR="91443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3" marR="91443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3" marR="91443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162.5</a:t>
                      </a:r>
                    </a:p>
                  </a:txBody>
                  <a:tcPr marL="91443" marR="91443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8/8/1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HWR, solenoid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325</a:t>
                      </a: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16/8/2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</a:tr>
              <a:tr h="40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325</a:t>
                      </a:r>
                      <a:endParaRPr lang="en-US" sz="1800" b="0" dirty="0">
                        <a:latin typeface="Rockwell" pitchFamily="18" charset="0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36/20/4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/>
                </a:tc>
              </a:tr>
              <a:tr h="40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650</a:t>
                      </a:r>
                      <a:endParaRPr lang="en-US" sz="1800" b="0" dirty="0"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</a:tr>
              <a:tr h="40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650</a:t>
                      </a:r>
                      <a:endParaRPr lang="en-US" sz="1800" b="0" dirty="0"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152/19/19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</a:tr>
              <a:tr h="40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1300</a:t>
                      </a:r>
                      <a:endParaRPr lang="en-US" sz="1800" b="0" dirty="0"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1443" marR="9144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marL="91443" marR="91443" horzOverflow="overflow">
                    <a:noFill/>
                  </a:tcPr>
                </a:tc>
              </a:tr>
            </a:tbl>
          </a:graphicData>
        </a:graphic>
      </p:graphicFrame>
      <p:grpSp>
        <p:nvGrpSpPr>
          <p:cNvPr id="25642" name="Group 2"/>
          <p:cNvGrpSpPr>
            <a:grpSpLocks/>
          </p:cNvGrpSpPr>
          <p:nvPr/>
        </p:nvGrpSpPr>
        <p:grpSpPr bwMode="auto">
          <a:xfrm>
            <a:off x="168275" y="1485900"/>
            <a:ext cx="9188450" cy="2008188"/>
            <a:chOff x="167918" y="1485905"/>
            <a:chExt cx="9188140" cy="200779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5246" y="1485905"/>
              <a:ext cx="1339805" cy="5936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>
                  <a:solidFill>
                    <a:srgbClr val="000054"/>
                  </a:solidFill>
                </a:rPr>
                <a:t>=0.11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795051" y="1485905"/>
              <a:ext cx="1338217" cy="5936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>
                  <a:solidFill>
                    <a:srgbClr val="000054"/>
                  </a:solidFill>
                </a:rPr>
                <a:t>=0.22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33268" y="1485905"/>
              <a:ext cx="1341393" cy="5936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 smtClean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 smtClean="0">
                  <a:solidFill>
                    <a:srgbClr val="000054"/>
                  </a:solidFill>
                </a:rPr>
                <a:t>=0.47</a:t>
              </a:r>
              <a:endParaRPr lang="en-US" sz="2400" dirty="0">
                <a:solidFill>
                  <a:srgbClr val="000054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474661" y="1485905"/>
              <a:ext cx="1338217" cy="593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>
                  <a:solidFill>
                    <a:srgbClr val="000054"/>
                  </a:solidFill>
                </a:rPr>
                <a:t>=0.61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812878" y="1485905"/>
              <a:ext cx="1339805" cy="593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 smtClean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 smtClean="0">
                  <a:solidFill>
                    <a:srgbClr val="000054"/>
                  </a:solidFill>
                </a:rPr>
                <a:t>=0.90</a:t>
              </a:r>
              <a:endParaRPr lang="en-US" sz="2400" dirty="0">
                <a:solidFill>
                  <a:srgbClr val="000054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 bwMode="auto">
            <a:xfrm>
              <a:off x="1795051" y="2436632"/>
              <a:ext cx="2679610" cy="35553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5653" name="TextBox 42"/>
            <p:cNvSpPr txBox="1">
              <a:spLocks noChangeArrowheads="1"/>
            </p:cNvSpPr>
            <p:nvPr/>
          </p:nvSpPr>
          <p:spPr bwMode="auto">
            <a:xfrm>
              <a:off x="1856779" y="2674139"/>
              <a:ext cx="2537926" cy="7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accent1"/>
                  </a:solidFill>
                </a:rPr>
                <a:t>325 MHz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accent1"/>
                  </a:solidFill>
                </a:rPr>
                <a:t>10-160 MeV</a:t>
              </a:r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4474661" y="2436632"/>
              <a:ext cx="2678022" cy="35553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52682" y="1485905"/>
              <a:ext cx="1738254" cy="593609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000054"/>
                  </a:solidFill>
                  <a:latin typeface="Symbol" pitchFamily="18" charset="2"/>
                </a:rPr>
                <a:t>b</a:t>
              </a:r>
              <a:r>
                <a:rPr lang="en-US" sz="2400" dirty="0">
                  <a:solidFill>
                    <a:srgbClr val="000054"/>
                  </a:solidFill>
                </a:rPr>
                <a:t>=1.0</a:t>
              </a:r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7152682" y="2436632"/>
              <a:ext cx="1703331" cy="35553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5657" name="TextBox 47"/>
            <p:cNvSpPr txBox="1">
              <a:spLocks noChangeArrowheads="1"/>
            </p:cNvSpPr>
            <p:nvPr/>
          </p:nvSpPr>
          <p:spPr bwMode="auto">
            <a:xfrm>
              <a:off x="7027694" y="2674139"/>
              <a:ext cx="2328364" cy="7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 smtClean="0">
                  <a:solidFill>
                    <a:schemeClr val="accent1"/>
                  </a:solidFill>
                </a:rPr>
                <a:t>1300 </a:t>
              </a:r>
              <a:r>
                <a:rPr lang="en-US" sz="2000" dirty="0">
                  <a:solidFill>
                    <a:schemeClr val="accent1"/>
                  </a:solidFill>
                </a:rPr>
                <a:t>M</a:t>
              </a:r>
              <a:r>
                <a:rPr lang="en-US" sz="2000" dirty="0" smtClean="0">
                  <a:solidFill>
                    <a:schemeClr val="accent1"/>
                  </a:solidFill>
                </a:rPr>
                <a:t>Hz</a:t>
              </a:r>
              <a:endParaRPr lang="en-US" sz="2000" dirty="0">
                <a:solidFill>
                  <a:schemeClr val="accent1"/>
                </a:solidFill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 smtClean="0">
                  <a:solidFill>
                    <a:schemeClr val="accent1"/>
                  </a:solidFill>
                </a:rPr>
                <a:t>3000-8000 </a:t>
              </a:r>
              <a:r>
                <a:rPr lang="en-US" sz="2000" dirty="0">
                  <a:solidFill>
                    <a:schemeClr val="accent1"/>
                  </a:solidFill>
                </a:rPr>
                <a:t>M</a:t>
              </a:r>
              <a:r>
                <a:rPr lang="en-US" sz="2000" dirty="0" smtClean="0">
                  <a:solidFill>
                    <a:schemeClr val="accent1"/>
                  </a:solidFill>
                </a:rPr>
                <a:t>eV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5658" name="TextBox 47"/>
            <p:cNvSpPr txBox="1">
              <a:spLocks noChangeArrowheads="1"/>
            </p:cNvSpPr>
            <p:nvPr/>
          </p:nvSpPr>
          <p:spPr bwMode="auto">
            <a:xfrm>
              <a:off x="4663261" y="2724166"/>
              <a:ext cx="2422879" cy="7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accent1"/>
                  </a:solidFill>
                </a:rPr>
                <a:t>650 MHz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 smtClean="0">
                  <a:solidFill>
                    <a:schemeClr val="accent1"/>
                  </a:solidFill>
                </a:rPr>
                <a:t>160-3000 </a:t>
              </a:r>
              <a:r>
                <a:rPr lang="en-US" sz="2000" dirty="0">
                  <a:solidFill>
                    <a:schemeClr val="accent1"/>
                  </a:solidFill>
                </a:rPr>
                <a:t>M</a:t>
              </a:r>
              <a:r>
                <a:rPr lang="en-US" sz="2000" dirty="0" smtClean="0">
                  <a:solidFill>
                    <a:schemeClr val="accent1"/>
                  </a:solidFill>
                </a:rPr>
                <a:t>eV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5659" name="TextBox 31"/>
            <p:cNvSpPr txBox="1">
              <a:spLocks noChangeArrowheads="1"/>
            </p:cNvSpPr>
            <p:nvPr/>
          </p:nvSpPr>
          <p:spPr bwMode="auto">
            <a:xfrm>
              <a:off x="3276138" y="2057474"/>
              <a:ext cx="93839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i="1">
                  <a:solidFill>
                    <a:srgbClr val="FFC000"/>
                  </a:solidFill>
                </a:rPr>
                <a:t>CW</a:t>
              </a:r>
            </a:p>
          </p:txBody>
        </p:sp>
        <p:sp>
          <p:nvSpPr>
            <p:cNvPr id="25660" name="TextBox 33"/>
            <p:cNvSpPr txBox="1">
              <a:spLocks noChangeArrowheads="1"/>
            </p:cNvSpPr>
            <p:nvPr/>
          </p:nvSpPr>
          <p:spPr bwMode="auto">
            <a:xfrm>
              <a:off x="7563207" y="2057474"/>
              <a:ext cx="1046751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i="1">
                  <a:solidFill>
                    <a:srgbClr val="FFC000"/>
                  </a:solidFill>
                </a:rPr>
                <a:t>Pulsed</a:t>
              </a:r>
            </a:p>
          </p:txBody>
        </p:sp>
        <p:sp>
          <p:nvSpPr>
            <p:cNvPr id="24" name="Left-Right Arrow 23"/>
            <p:cNvSpPr/>
            <p:nvPr/>
          </p:nvSpPr>
          <p:spPr bwMode="auto">
            <a:xfrm>
              <a:off x="455246" y="2436632"/>
              <a:ext cx="1354091" cy="35553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5662" name="TextBox 42"/>
            <p:cNvSpPr txBox="1">
              <a:spLocks noChangeArrowheads="1"/>
            </p:cNvSpPr>
            <p:nvPr/>
          </p:nvSpPr>
          <p:spPr bwMode="auto">
            <a:xfrm>
              <a:off x="167918" y="2677243"/>
              <a:ext cx="1999782" cy="7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accent1"/>
                  </a:solidFill>
                </a:rPr>
                <a:t>162.5 MHz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accent1"/>
                  </a:solidFill>
                </a:rPr>
                <a:t>2.1-10 MeV</a:t>
              </a:r>
            </a:p>
          </p:txBody>
        </p:sp>
      </p:grpSp>
      <p:cxnSp>
        <p:nvCxnSpPr>
          <p:cNvPr id="25643" name="Straight Arrow Connector 2"/>
          <p:cNvCxnSpPr>
            <a:cxnSpLocks noChangeShapeType="1"/>
            <a:stCxn id="25659" idx="3"/>
          </p:cNvCxnSpPr>
          <p:nvPr/>
        </p:nvCxnSpPr>
        <p:spPr bwMode="auto">
          <a:xfrm>
            <a:off x="4214813" y="2257425"/>
            <a:ext cx="2938462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44" name="Straight Arrow Connector 30"/>
          <p:cNvCxnSpPr>
            <a:cxnSpLocks noChangeShapeType="1"/>
            <a:stCxn id="25659" idx="1"/>
          </p:cNvCxnSpPr>
          <p:nvPr/>
        </p:nvCxnSpPr>
        <p:spPr bwMode="auto">
          <a:xfrm flipH="1">
            <a:off x="381000" y="2257425"/>
            <a:ext cx="2895600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45" name="Straight Arrow Connector 33"/>
          <p:cNvCxnSpPr>
            <a:cxnSpLocks noChangeShapeType="1"/>
            <a:stCxn id="25660" idx="1"/>
          </p:cNvCxnSpPr>
          <p:nvPr/>
        </p:nvCxnSpPr>
        <p:spPr bwMode="auto">
          <a:xfrm flipH="1">
            <a:off x="7132638" y="2257425"/>
            <a:ext cx="431800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46" name="Straight Arrow Connector 37"/>
          <p:cNvCxnSpPr>
            <a:cxnSpLocks noChangeShapeType="1"/>
            <a:stCxn id="25660" idx="3"/>
          </p:cNvCxnSpPr>
          <p:nvPr/>
        </p:nvCxnSpPr>
        <p:spPr bwMode="auto">
          <a:xfrm>
            <a:off x="8610600" y="2257425"/>
            <a:ext cx="277813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1466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Challenges </a:t>
            </a:r>
            <a:r>
              <a:rPr lang="en-US" dirty="0" smtClean="0"/>
              <a:t>for </a:t>
            </a:r>
            <a:r>
              <a:rPr lang="en-US" dirty="0" smtClean="0"/>
              <a:t>CW SRF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61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Microphonics</a:t>
            </a:r>
            <a:endParaRPr lang="en-US" sz="2400" dirty="0" smtClean="0"/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Large loaded Q for small beam current &lt;1 </a:t>
            </a:r>
            <a:r>
              <a:rPr lang="en-US" sz="2000" dirty="0" err="1" smtClean="0"/>
              <a:t>mA</a:t>
            </a:r>
            <a:r>
              <a:rPr lang="en-US" sz="2000" dirty="0" smtClean="0"/>
              <a:t> -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load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U/(R/Q)/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beam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   ≈ 1-2e7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Small cavity bandwidth - </a:t>
            </a:r>
            <a:r>
              <a:rPr lang="en-US" sz="1600" dirty="0" smtClean="0"/>
              <a:t>f </a:t>
            </a:r>
            <a:r>
              <a:rPr lang="en-US" sz="1600" dirty="0" smtClean="0"/>
              <a:t>/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load</a:t>
            </a:r>
            <a:r>
              <a:rPr lang="en-US" sz="1600" dirty="0" smtClean="0"/>
              <a:t> ~ tens of </a:t>
            </a:r>
            <a:r>
              <a:rPr lang="en-US" sz="1600" dirty="0" smtClean="0"/>
              <a:t>Hz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Lorentz </a:t>
            </a:r>
            <a:r>
              <a:rPr lang="en-US" sz="2000" dirty="0" smtClean="0"/>
              <a:t>force detuning is important during </a:t>
            </a:r>
            <a:r>
              <a:rPr lang="en-US" sz="2000" dirty="0" smtClean="0"/>
              <a:t>turn </a:t>
            </a:r>
            <a:r>
              <a:rPr lang="en-US" sz="2000" dirty="0" smtClean="0"/>
              <a:t>on, compensated w/</a:t>
            </a:r>
            <a:r>
              <a:rPr lang="en-US" sz="2000" dirty="0" smtClean="0"/>
              <a:t> </a:t>
            </a:r>
            <a:r>
              <a:rPr lang="en-US" sz="2000" dirty="0" smtClean="0"/>
              <a:t>piezos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M</a:t>
            </a:r>
            <a:r>
              <a:rPr lang="en-US" sz="2000" dirty="0" smtClean="0"/>
              <a:t>icrophonics needs continuous</a:t>
            </a:r>
            <a:r>
              <a:rPr lang="en-US" sz="2000" dirty="0" smtClean="0"/>
              <a:t> </a:t>
            </a:r>
            <a:r>
              <a:rPr lang="en-US" sz="2000" dirty="0" smtClean="0"/>
              <a:t>compensation</a:t>
            </a:r>
          </a:p>
          <a:p>
            <a:pPr marL="1079500" lvl="2" indent="-165100">
              <a:buFont typeface="Arial" pitchFamily="34" charset="0"/>
              <a:buChar char="•"/>
            </a:pPr>
            <a:r>
              <a:rPr lang="en-US" sz="2000" dirty="0" err="1" smtClean="0"/>
              <a:t>Overcoupling</a:t>
            </a:r>
            <a:r>
              <a:rPr lang="en-US" sz="2000" dirty="0" smtClean="0"/>
              <a:t> too</a:t>
            </a:r>
            <a:r>
              <a:rPr lang="en-US" sz="2000" dirty="0" smtClean="0"/>
              <a:t> expensive for 3 MW </a:t>
            </a:r>
            <a:r>
              <a:rPr lang="en-US" sz="2000" dirty="0" smtClean="0"/>
              <a:t>machine</a:t>
            </a:r>
          </a:p>
          <a:p>
            <a:pPr marL="1079500" lvl="2" indent="-165100">
              <a:buFont typeface="Arial" pitchFamily="34" charset="0"/>
              <a:buChar char="•"/>
            </a:pPr>
            <a:r>
              <a:rPr lang="en-US" sz="2000" dirty="0" smtClean="0"/>
              <a:t>D</a:t>
            </a:r>
            <a:r>
              <a:rPr lang="en-US" sz="2000" dirty="0" smtClean="0"/>
              <a:t>ecrease </a:t>
            </a:r>
            <a:r>
              <a:rPr lang="en-US" sz="2000" dirty="0" smtClean="0"/>
              <a:t>of He pressure fluctuation may </a:t>
            </a:r>
            <a:r>
              <a:rPr lang="en-US" sz="2000" dirty="0" smtClean="0"/>
              <a:t>add expense to</a:t>
            </a:r>
            <a:r>
              <a:rPr lang="en-US" sz="2000" dirty="0" smtClean="0"/>
              <a:t> </a:t>
            </a:r>
            <a:r>
              <a:rPr lang="en-US" sz="2000" dirty="0" err="1" smtClean="0"/>
              <a:t>cryosystem</a:t>
            </a:r>
            <a:endParaRPr lang="en-US" sz="2000" dirty="0" smtClean="0"/>
          </a:p>
          <a:p>
            <a:pPr marL="1079500" lvl="2" indent="-165100">
              <a:buFont typeface="Arial" pitchFamily="34" charset="0"/>
              <a:buChar char="•"/>
            </a:pPr>
            <a:r>
              <a:rPr lang="en-US" sz="2000" dirty="0" smtClean="0"/>
              <a:t>R</a:t>
            </a:r>
            <a:r>
              <a:rPr lang="en-US" sz="2000" dirty="0" smtClean="0"/>
              <a:t>elying </a:t>
            </a:r>
            <a:r>
              <a:rPr lang="en-US" sz="2000" dirty="0" smtClean="0"/>
              <a:t>on long-term </a:t>
            </a:r>
            <a:r>
              <a:rPr lang="en-US" sz="2000" dirty="0" err="1" smtClean="0"/>
              <a:t>piezo</a:t>
            </a:r>
            <a:r>
              <a:rPr lang="en-US" sz="2000" dirty="0" smtClean="0"/>
              <a:t> operation may be risky </a:t>
            </a:r>
            <a:r>
              <a:rPr lang="en-US" sz="2000" dirty="0" smtClean="0"/>
              <a:t>(e.g., SNS,</a:t>
            </a:r>
            <a:r>
              <a:rPr lang="en-US" sz="2000" dirty="0" smtClean="0"/>
              <a:t> </a:t>
            </a:r>
            <a:r>
              <a:rPr lang="en-US" sz="2000" dirty="0" smtClean="0"/>
              <a:t>SARAF) </a:t>
            </a:r>
          </a:p>
          <a:p>
            <a:pPr marL="1079500" lvl="2" indent="-165100">
              <a:buFont typeface="Arial" pitchFamily="34" charset="0"/>
              <a:buChar char="•"/>
            </a:pP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 </a:t>
            </a:r>
            <a:r>
              <a:rPr lang="en-US" sz="2000" dirty="0" smtClean="0"/>
              <a:t>minimization important in </a:t>
            </a:r>
            <a:r>
              <a:rPr lang="en-US" sz="2000" dirty="0" smtClean="0"/>
              <a:t>combination with all other </a:t>
            </a:r>
            <a:r>
              <a:rPr lang="en-US" sz="2000" dirty="0" smtClean="0"/>
              <a:t>means 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Complex cavity shapes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Avoid multipacting</a:t>
            </a:r>
          </a:p>
          <a:p>
            <a:pPr marL="225425" indent="-225425">
              <a:buFont typeface="Wingdings" pitchFamily="2" charset="2"/>
              <a:buChar char="Ø"/>
            </a:pPr>
            <a:r>
              <a:rPr lang="en-US" sz="2400" dirty="0" smtClean="0"/>
              <a:t>Large dynamic heat loads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~200 </a:t>
            </a:r>
            <a:r>
              <a:rPr lang="en-US" sz="2000" dirty="0" smtClean="0"/>
              <a:t>W/</a:t>
            </a:r>
            <a:r>
              <a:rPr lang="en-US" sz="2000" dirty="0" err="1" smtClean="0"/>
              <a:t>cryo</a:t>
            </a:r>
            <a:r>
              <a:rPr lang="en-US" sz="2000" dirty="0" smtClean="0"/>
              <a:t>-module (100% duty cycle,  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 smtClean="0"/>
              <a:t> = 17 </a:t>
            </a:r>
            <a:r>
              <a:rPr lang="en-US" sz="2000" dirty="0" err="1" smtClean="0"/>
              <a:t>MeV</a:t>
            </a:r>
            <a:r>
              <a:rPr lang="en-US" sz="2000" dirty="0" smtClean="0"/>
              <a:t>/m)</a:t>
            </a:r>
            <a:endParaRPr lang="en-US" sz="2000" dirty="0" smtClean="0"/>
          </a:p>
          <a:p>
            <a:pPr marL="1079500" lvl="2" indent="-165100">
              <a:buFont typeface="Arial" pitchFamily="34" charset="0"/>
              <a:buChar char="•"/>
            </a:pPr>
            <a:r>
              <a:rPr lang="en-US" sz="1600" dirty="0" smtClean="0"/>
              <a:t>Much different from ILC: &lt;5 W/</a:t>
            </a:r>
            <a:r>
              <a:rPr lang="en-US" sz="1600" dirty="0" err="1" smtClean="0"/>
              <a:t>cryo</a:t>
            </a:r>
            <a:r>
              <a:rPr lang="en-US" sz="1600" dirty="0" smtClean="0"/>
              <a:t>-module (0.5 % duty cycle, 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acc</a:t>
            </a:r>
            <a:r>
              <a:rPr lang="en-US" sz="1600" dirty="0" smtClean="0"/>
              <a:t> = 35 </a:t>
            </a:r>
            <a:r>
              <a:rPr lang="en-US" sz="1600" dirty="0" err="1" smtClean="0"/>
              <a:t>MeV</a:t>
            </a:r>
            <a:r>
              <a:rPr lang="en-US" sz="1600" dirty="0" smtClean="0"/>
              <a:t>/m)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Requirements for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peak</a:t>
            </a:r>
            <a:r>
              <a:rPr lang="en-US" sz="2000" dirty="0" smtClean="0"/>
              <a:t> and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peak</a:t>
            </a:r>
            <a:r>
              <a:rPr lang="en-US" sz="2000" dirty="0" smtClean="0"/>
              <a:t> are modest; high gradient is not needed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Losses induced by HOM’s could be a concern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US" sz="2000" dirty="0" smtClean="0"/>
              <a:t>High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is needed to minimize power dissipation, which drives cavity R&amp;D </a:t>
            </a:r>
          </a:p>
          <a:p>
            <a:pPr marL="1206500" lvl="2" indent="-29210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accent1"/>
                </a:solidFill>
              </a:rPr>
              <a:t>see  Anna 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Grassellino’s</a:t>
            </a:r>
            <a:r>
              <a:rPr lang="en-US" sz="2000" b="1" i="1" dirty="0" smtClean="0">
                <a:solidFill>
                  <a:schemeClr val="accent1"/>
                </a:solidFill>
              </a:rPr>
              <a:t> presentation 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PXIE: Project X Injector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PXIE will address </a:t>
            </a:r>
            <a:r>
              <a:rPr lang="en-US" sz="1800" dirty="0" smtClean="0"/>
              <a:t>some of the major technological challenges of Project X</a:t>
            </a:r>
            <a:endParaRPr lang="en-US" sz="1800" dirty="0" smtClean="0"/>
          </a:p>
          <a:p>
            <a:pPr>
              <a:defRPr/>
            </a:pPr>
            <a:r>
              <a:rPr lang="en-US" sz="1000" dirty="0" smtClean="0"/>
              <a:t>Determine i</a:t>
            </a:r>
            <a:r>
              <a:rPr lang="en-US" sz="1000" dirty="0" smtClean="0"/>
              <a:t>on </a:t>
            </a:r>
            <a:r>
              <a:rPr lang="en-US" sz="1000" dirty="0" smtClean="0"/>
              <a:t>source lifetime</a:t>
            </a:r>
          </a:p>
          <a:p>
            <a:pPr>
              <a:defRPr/>
            </a:pPr>
            <a:r>
              <a:rPr lang="en-US" sz="1000" dirty="0" err="1" smtClean="0"/>
              <a:t>ValidateLEBT</a:t>
            </a:r>
            <a:r>
              <a:rPr lang="en-US" sz="1000" dirty="0" smtClean="0"/>
              <a:t> pre-chopping, chopper performance,</a:t>
            </a:r>
            <a:r>
              <a:rPr lang="en-US" sz="1000" dirty="0" smtClean="0"/>
              <a:t> k</a:t>
            </a:r>
            <a:r>
              <a:rPr lang="en-US" sz="1000" dirty="0" smtClean="0"/>
              <a:t>icker extinction, and</a:t>
            </a:r>
            <a:r>
              <a:rPr lang="en-US" sz="1000" dirty="0" smtClean="0"/>
              <a:t> </a:t>
            </a:r>
            <a:r>
              <a:rPr lang="en-US" sz="1000" dirty="0" smtClean="0"/>
              <a:t>MEBT beam </a:t>
            </a:r>
            <a:r>
              <a:rPr lang="en-US" sz="1000" dirty="0" smtClean="0"/>
              <a:t>absorber effectiveness 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Validate v</a:t>
            </a:r>
            <a:r>
              <a:rPr lang="en-US" sz="1000" dirty="0" smtClean="0"/>
              <a:t>acuum </a:t>
            </a:r>
            <a:r>
              <a:rPr lang="en-US" sz="1000" dirty="0" smtClean="0"/>
              <a:t>management in the LEBT/RFQ </a:t>
            </a:r>
            <a:r>
              <a:rPr lang="en-US" sz="1000" dirty="0" smtClean="0"/>
              <a:t>region, and in the MEBT section</a:t>
            </a:r>
            <a:endParaRPr lang="en-US" sz="1000" dirty="0" smtClean="0"/>
          </a:p>
          <a:p>
            <a:pPr>
              <a:defRPr/>
            </a:pPr>
            <a:r>
              <a:rPr lang="en-US" sz="1000" dirty="0" smtClean="0"/>
              <a:t>Confirm emittance preservation and beam halo formation through the front end</a:t>
            </a:r>
          </a:p>
          <a:p>
            <a:pPr>
              <a:defRPr/>
            </a:pPr>
            <a:r>
              <a:rPr lang="en-US" sz="1000" dirty="0" smtClean="0"/>
              <a:t>Operate a HWR </a:t>
            </a:r>
            <a:r>
              <a:rPr lang="en-US" sz="1000" dirty="0" smtClean="0"/>
              <a:t>in close proximity to 10 kW absorber</a:t>
            </a:r>
          </a:p>
          <a:p>
            <a:pPr>
              <a:defRPr/>
            </a:pPr>
            <a:r>
              <a:rPr lang="en-US" sz="1000" dirty="0" smtClean="0"/>
              <a:t>Operate a </a:t>
            </a:r>
            <a:r>
              <a:rPr lang="en-US" sz="1000" dirty="0" smtClean="0"/>
              <a:t>SSR with beam</a:t>
            </a:r>
          </a:p>
          <a:p>
            <a:pPr lvl="0"/>
            <a:r>
              <a:rPr lang="en-US" sz="1000" dirty="0" smtClean="0"/>
              <a:t>Validate new </a:t>
            </a:r>
            <a:r>
              <a:rPr lang="en-US" sz="1000" dirty="0" smtClean="0"/>
              <a:t>spoke cavity cryomodule design </a:t>
            </a:r>
            <a:r>
              <a:rPr lang="en-US" sz="1000" dirty="0" smtClean="0"/>
              <a:t>concepts, including a room </a:t>
            </a:r>
            <a:r>
              <a:rPr lang="en-US" sz="1000" dirty="0" smtClean="0"/>
              <a:t>temperature </a:t>
            </a:r>
            <a:r>
              <a:rPr lang="en-US" sz="1000" dirty="0" err="1" smtClean="0"/>
              <a:t>strongback</a:t>
            </a:r>
            <a:r>
              <a:rPr lang="en-US" sz="1000" dirty="0" smtClean="0"/>
              <a:t>., and individual </a:t>
            </a:r>
            <a:r>
              <a:rPr lang="en-US" sz="1000" dirty="0" smtClean="0"/>
              <a:t>support posts to control axial </a:t>
            </a:r>
            <a:r>
              <a:rPr lang="en-US" sz="1000" dirty="0" smtClean="0"/>
              <a:t>motion</a:t>
            </a:r>
          </a:p>
          <a:p>
            <a:pPr lvl="0"/>
            <a:r>
              <a:rPr lang="en-US" sz="1000" dirty="0" smtClean="0"/>
              <a:t>E</a:t>
            </a:r>
            <a:r>
              <a:rPr lang="en-US" sz="1000" dirty="0" smtClean="0"/>
              <a:t>stimate </a:t>
            </a:r>
            <a:r>
              <a:rPr lang="en-US" sz="1000" dirty="0" smtClean="0"/>
              <a:t>static and dynamic heat loads</a:t>
            </a:r>
            <a:endParaRPr lang="en-US" sz="1000" dirty="0" smtClean="0"/>
          </a:p>
          <a:p>
            <a:pPr lvl="0"/>
            <a:r>
              <a:rPr lang="en-US" sz="1000" dirty="0" smtClean="0"/>
              <a:t>Determine the practicality of tuner access ports. </a:t>
            </a:r>
            <a:endParaRPr lang="en-US" sz="1000" dirty="0" smtClean="0"/>
          </a:p>
          <a:p>
            <a:pPr lvl="0"/>
            <a:r>
              <a:rPr lang="en-US" sz="1000" dirty="0" smtClean="0"/>
              <a:t>Gain experience with conduction </a:t>
            </a:r>
            <a:r>
              <a:rPr lang="en-US" sz="1000" dirty="0" smtClean="0"/>
              <a:t>cooled magnet current leads </a:t>
            </a:r>
          </a:p>
          <a:p>
            <a:pPr lvl="0"/>
            <a:r>
              <a:rPr lang="en-US" sz="1000" dirty="0" smtClean="0"/>
              <a:t>Validate single-window </a:t>
            </a:r>
            <a:r>
              <a:rPr lang="en-US" sz="1000" dirty="0" smtClean="0"/>
              <a:t>coaxial input </a:t>
            </a:r>
            <a:r>
              <a:rPr lang="en-US" sz="1000" dirty="0" smtClean="0"/>
              <a:t>coupler</a:t>
            </a:r>
            <a:endParaRPr lang="en-US" sz="1000" dirty="0" smtClean="0"/>
          </a:p>
          <a:p>
            <a:pPr lvl="0"/>
            <a:r>
              <a:rPr lang="en-US" sz="1000" dirty="0" smtClean="0"/>
              <a:t>Validate </a:t>
            </a:r>
            <a:r>
              <a:rPr lang="en-US" sz="1000" dirty="0" smtClean="0"/>
              <a:t>beam </a:t>
            </a:r>
            <a:r>
              <a:rPr lang="en-US" sz="1000" dirty="0" smtClean="0"/>
              <a:t>instrumentation</a:t>
            </a:r>
            <a:endParaRPr lang="en-US" sz="1000" dirty="0" smtClean="0"/>
          </a:p>
          <a:p>
            <a:r>
              <a:rPr lang="en-US" sz="1000" dirty="0" smtClean="0"/>
              <a:t>Gain experience with the required alignment </a:t>
            </a:r>
            <a:r>
              <a:rPr lang="en-US" sz="1000" dirty="0" smtClean="0"/>
              <a:t>tolerances, and alignment </a:t>
            </a:r>
            <a:r>
              <a:rPr lang="en-US" sz="1000" dirty="0" smtClean="0"/>
              <a:t>stability during </a:t>
            </a:r>
            <a:r>
              <a:rPr lang="en-US" sz="1000" dirty="0" err="1" smtClean="0"/>
              <a:t>cooldown</a:t>
            </a:r>
            <a:r>
              <a:rPr lang="en-US" sz="1000" dirty="0" smtClean="0"/>
              <a:t>. </a:t>
            </a:r>
          </a:p>
          <a:p>
            <a:pPr lvl="0"/>
            <a:r>
              <a:rPr lang="en-US" sz="1000" dirty="0" smtClean="0"/>
              <a:t>Estimate static and dynamic heat loads. </a:t>
            </a:r>
          </a:p>
          <a:p>
            <a:pPr lvl="0"/>
            <a:r>
              <a:rPr lang="en-US" sz="1000" dirty="0" smtClean="0"/>
              <a:t>Gain </a:t>
            </a:r>
            <a:r>
              <a:rPr lang="en-US" sz="1000" dirty="0" smtClean="0"/>
              <a:t>experience with strings of spoke cavities, solenoids, and beam instrumentation, e.g. </a:t>
            </a:r>
            <a:r>
              <a:rPr lang="en-US" sz="1000" dirty="0" err="1" smtClean="0"/>
              <a:t>cleanroom</a:t>
            </a:r>
            <a:r>
              <a:rPr lang="en-US" sz="1000" dirty="0" smtClean="0"/>
              <a:t> operations, shipping and handling, etc. </a:t>
            </a:r>
          </a:p>
          <a:p>
            <a:pPr lvl="0"/>
            <a:r>
              <a:rPr lang="en-US" sz="1000" dirty="0" smtClean="0"/>
              <a:t>Gain experience with the overall assembly of individual components, cavity strings, cold mass assembly, and final assembly in the vacuum vessel. 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V. Yakovlev, C.M. Ginsburg, TTC Meeting,  November 5-8, 2012</a:t>
            </a:r>
          </a:p>
        </p:txBody>
      </p:sp>
      <p:sp>
        <p:nvSpPr>
          <p:cNvPr id="2150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DA48D6-19BB-4353-8481-4D97679042DD}" type="slidenum">
              <a:rPr lang="en-US" sz="12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z="1200" smtClean="0">
              <a:solidFill>
                <a:srgbClr val="FFFFFF"/>
              </a:solidFill>
            </a:endParaRPr>
          </a:p>
        </p:txBody>
      </p:sp>
      <p:grpSp>
        <p:nvGrpSpPr>
          <p:cNvPr id="21510" name="Group 4"/>
          <p:cNvGrpSpPr>
            <a:grpSpLocks/>
          </p:cNvGrpSpPr>
          <p:nvPr/>
        </p:nvGrpSpPr>
        <p:grpSpPr bwMode="auto">
          <a:xfrm>
            <a:off x="0" y="1066800"/>
            <a:ext cx="8897937" cy="1471612"/>
            <a:chOff x="85409" y="1749187"/>
            <a:chExt cx="9058591" cy="1471913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3" y="1846744"/>
              <a:ext cx="8998527" cy="92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5" name="TextBox 6"/>
            <p:cNvSpPr txBox="1">
              <a:spLocks noChangeArrowheads="1"/>
            </p:cNvSpPr>
            <p:nvPr/>
          </p:nvSpPr>
          <p:spPr bwMode="auto">
            <a:xfrm>
              <a:off x="1174350" y="1760561"/>
              <a:ext cx="73957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RFQ</a:t>
              </a:r>
            </a:p>
          </p:txBody>
        </p:sp>
        <p:sp>
          <p:nvSpPr>
            <p:cNvPr id="21516" name="TextBox 7"/>
            <p:cNvSpPr txBox="1">
              <a:spLocks noChangeArrowheads="1"/>
            </p:cNvSpPr>
            <p:nvPr/>
          </p:nvSpPr>
          <p:spPr bwMode="auto">
            <a:xfrm>
              <a:off x="2902811" y="1749187"/>
              <a:ext cx="914189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MEBT</a:t>
              </a:r>
            </a:p>
          </p:txBody>
        </p:sp>
        <p:sp>
          <p:nvSpPr>
            <p:cNvPr id="21517" name="TextBox 8"/>
            <p:cNvSpPr txBox="1">
              <a:spLocks noChangeArrowheads="1"/>
            </p:cNvSpPr>
            <p:nvPr/>
          </p:nvSpPr>
          <p:spPr bwMode="auto">
            <a:xfrm>
              <a:off x="5056919" y="1757151"/>
              <a:ext cx="813012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>
                  <a:solidFill>
                    <a:srgbClr val="C00000"/>
                  </a:solidFill>
                </a:rPr>
                <a:t>HWR</a:t>
              </a:r>
            </a:p>
          </p:txBody>
        </p:sp>
        <p:sp>
          <p:nvSpPr>
            <p:cNvPr id="21518" name="TextBox 9"/>
            <p:cNvSpPr txBox="1">
              <a:spLocks noChangeArrowheads="1"/>
            </p:cNvSpPr>
            <p:nvPr/>
          </p:nvSpPr>
          <p:spPr bwMode="auto">
            <a:xfrm>
              <a:off x="6714496" y="1757150"/>
              <a:ext cx="871760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>
                  <a:solidFill>
                    <a:srgbClr val="C00000"/>
                  </a:solidFill>
                </a:rPr>
                <a:t>SSR1</a:t>
              </a:r>
            </a:p>
          </p:txBody>
        </p:sp>
        <p:sp>
          <p:nvSpPr>
            <p:cNvPr id="21519" name="TextBox 10"/>
            <p:cNvSpPr txBox="1">
              <a:spLocks noChangeArrowheads="1"/>
            </p:cNvSpPr>
            <p:nvPr/>
          </p:nvSpPr>
          <p:spPr bwMode="auto">
            <a:xfrm>
              <a:off x="8238498" y="1844762"/>
              <a:ext cx="884815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>
                  <a:solidFill>
                    <a:srgbClr val="C00000"/>
                  </a:solidFill>
                </a:rPr>
                <a:t>Dump</a:t>
              </a:r>
            </a:p>
          </p:txBody>
        </p:sp>
        <p:sp>
          <p:nvSpPr>
            <p:cNvPr id="21520" name="TextBox 11"/>
            <p:cNvSpPr txBox="1">
              <a:spLocks noChangeArrowheads="1"/>
            </p:cNvSpPr>
            <p:nvPr/>
          </p:nvSpPr>
          <p:spPr bwMode="auto">
            <a:xfrm>
              <a:off x="85409" y="1885665"/>
              <a:ext cx="84238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LEBT</a:t>
              </a:r>
            </a:p>
          </p:txBody>
        </p:sp>
        <p:sp>
          <p:nvSpPr>
            <p:cNvPr id="21521" name="TextBox 12"/>
            <p:cNvSpPr txBox="1">
              <a:spLocks noChangeArrowheads="1"/>
            </p:cNvSpPr>
            <p:nvPr/>
          </p:nvSpPr>
          <p:spPr bwMode="auto">
            <a:xfrm>
              <a:off x="300620" y="2759431"/>
              <a:ext cx="7519547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dirty="0">
                  <a:solidFill>
                    <a:schemeClr val="accent1"/>
                  </a:solidFill>
                </a:rPr>
                <a:t>LBNL, FNAL      </a:t>
              </a:r>
              <a:r>
                <a:rPr lang="en-US" dirty="0" err="1">
                  <a:solidFill>
                    <a:schemeClr val="accent1"/>
                  </a:solidFill>
                </a:rPr>
                <a:t>FNAL</a:t>
              </a:r>
              <a:r>
                <a:rPr lang="en-US" dirty="0">
                  <a:solidFill>
                    <a:schemeClr val="accent1"/>
                  </a:solidFill>
                </a:rPr>
                <a:t>, SLAC           ANL          FNAL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3352800" y="25146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32 m, 30 </a:t>
            </a:r>
            <a:r>
              <a:rPr lang="en-US" sz="2000" dirty="0" err="1">
                <a:solidFill>
                  <a:schemeClr val="accent1"/>
                </a:solidFill>
              </a:rPr>
              <a:t>MeV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>
            <a:stCxn id="21511" idx="3"/>
          </p:cNvCxnSpPr>
          <p:nvPr/>
        </p:nvCxnSpPr>
        <p:spPr>
          <a:xfrm flipV="1">
            <a:off x="5486400" y="2698750"/>
            <a:ext cx="3352800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1511" idx="1"/>
          </p:cNvCxnSpPr>
          <p:nvPr/>
        </p:nvCxnSpPr>
        <p:spPr>
          <a:xfrm flipH="1" flipV="1">
            <a:off x="304800" y="2698750"/>
            <a:ext cx="3048000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0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Beam Dynamics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391400" cy="36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47244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O</a:t>
            </a:r>
            <a:r>
              <a:rPr lang="en-US" dirty="0" smtClean="0"/>
              <a:t>ptics optimized </a:t>
            </a:r>
            <a:r>
              <a:rPr lang="en-US" dirty="0" smtClean="0"/>
              <a:t>for operation of SRF CMs near the MEBT, where </a:t>
            </a:r>
            <a:r>
              <a:rPr lang="en-US" dirty="0" smtClean="0"/>
              <a:t>target may </a:t>
            </a:r>
            <a:r>
              <a:rPr lang="en-US" dirty="0" smtClean="0"/>
              <a:t>contaminate </a:t>
            </a:r>
            <a:r>
              <a:rPr lang="en-US" dirty="0" smtClean="0"/>
              <a:t>SRF CMs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first cavity is "protected" by the </a:t>
            </a:r>
            <a:r>
              <a:rPr lang="en-US" dirty="0" smtClean="0"/>
              <a:t>solenoid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D</a:t>
            </a:r>
            <a:r>
              <a:rPr lang="en-US" dirty="0" smtClean="0"/>
              <a:t>istance </a:t>
            </a:r>
            <a:r>
              <a:rPr lang="en-US" dirty="0" smtClean="0"/>
              <a:t>between HWR and SSR1 is minimized </a:t>
            </a:r>
            <a:r>
              <a:rPr lang="en-US" dirty="0" smtClean="0"/>
              <a:t>by </a:t>
            </a:r>
            <a:r>
              <a:rPr lang="en-US" dirty="0" smtClean="0"/>
              <a:t>"sacrificing" transverse optics in favor of </a:t>
            </a:r>
            <a:r>
              <a:rPr lang="en-US" dirty="0" smtClean="0"/>
              <a:t>longitudinal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smtClean="0"/>
              <a:t>HWR </a:t>
            </a:r>
            <a:r>
              <a:rPr lang="en-US" dirty="0" smtClean="0"/>
              <a:t>has the cavity in the end and SSR1 has a cavity in the beginning. 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0" y="4648200"/>
            <a:ext cx="65532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4453128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21.5 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Project X Component Status:</a:t>
            </a:r>
            <a:br>
              <a:rPr lang="en-US" sz="4900" dirty="0" smtClean="0"/>
            </a:br>
            <a:r>
              <a:rPr lang="en-US" sz="4000" dirty="0" smtClean="0"/>
              <a:t>F</a:t>
            </a:r>
            <a:r>
              <a:rPr lang="en-US" sz="4000" dirty="0" smtClean="0"/>
              <a:t>ocus on SRF cavities and cryomodules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83A638F5-E69F-4BFE-9860-63FE6466FE6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ion sour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2514600" cy="2286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766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352800"/>
            <a:ext cx="268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b="1" dirty="0" smtClean="0"/>
              <a:t>ion source  </a:t>
            </a:r>
            <a:r>
              <a:rPr lang="en-US" dirty="0" smtClean="0"/>
              <a:t>(LBNL)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=0.25 mm-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8691" y="5715000"/>
            <a:ext cx="497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162.5 MHz, 2.1 </a:t>
            </a:r>
            <a:r>
              <a:rPr lang="en-US" dirty="0" err="1" smtClean="0"/>
              <a:t>MeV</a:t>
            </a:r>
            <a:r>
              <a:rPr lang="en-US" dirty="0" smtClean="0"/>
              <a:t>, 10 </a:t>
            </a:r>
            <a:r>
              <a:rPr lang="en-US" dirty="0" err="1" smtClean="0"/>
              <a:t>mA</a:t>
            </a:r>
            <a:r>
              <a:rPr lang="en-US" dirty="0" smtClean="0"/>
              <a:t>  </a:t>
            </a:r>
            <a:r>
              <a:rPr lang="en-US" b="1" dirty="0" smtClean="0"/>
              <a:t>RFQ</a:t>
            </a:r>
            <a:r>
              <a:rPr lang="en-US" dirty="0" smtClean="0"/>
              <a:t>, 3D model (LBNL)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514600"/>
            <a:ext cx="253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50-Ohm dual-helix </a:t>
            </a:r>
            <a:r>
              <a:rPr lang="en-US" b="1" dirty="0" smtClean="0"/>
              <a:t>kicker</a:t>
            </a:r>
          </a:p>
          <a:p>
            <a:r>
              <a:rPr lang="en-US" dirty="0" smtClean="0"/>
              <a:t>          (one half)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967228" cy="14016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38200" y="56388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 kW MEBT </a:t>
            </a:r>
            <a:r>
              <a:rPr lang="en-US" b="1" dirty="0" smtClean="0"/>
              <a:t>target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2667000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162.5 MHz </a:t>
            </a:r>
            <a:r>
              <a:rPr lang="en-US" b="1" dirty="0" smtClean="0"/>
              <a:t>bunching</a:t>
            </a:r>
          </a:p>
          <a:p>
            <a:r>
              <a:rPr lang="en-US" b="1" dirty="0" smtClean="0"/>
              <a:t>         cavity</a:t>
            </a:r>
            <a:endParaRPr lang="en-US" b="1" dirty="0"/>
          </a:p>
        </p:txBody>
      </p:sp>
      <p:pic>
        <p:nvPicPr>
          <p:cNvPr id="17" name="Picture 2" descr="C:\Users\terechki\AppData\Local\Microsoft\Windows\Temporary Internet Files\Content.Outlook\OTEXCVG8\PXIE MBET BUNCHING CAV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762000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066800"/>
            <a:ext cx="2971800" cy="13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6096000"/>
            <a:ext cx="567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Major </a:t>
            </a:r>
            <a:r>
              <a:rPr lang="en-US" sz="2000" b="1" dirty="0" smtClean="0"/>
              <a:t>elements of the LEBT and MEBT </a:t>
            </a:r>
            <a:r>
              <a:rPr lang="en-US" sz="2000" b="1" dirty="0" smtClean="0"/>
              <a:t>are designed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914400"/>
            <a:ext cx="7466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ANL 162.5 MHz HWR Cavity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3" t="3782" r="2236" b="-93"/>
          <a:stretch/>
        </p:blipFill>
        <p:spPr bwMode="auto">
          <a:xfrm>
            <a:off x="5715000" y="3505200"/>
            <a:ext cx="24384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67400" y="5562600"/>
            <a:ext cx="2444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df</a:t>
            </a:r>
            <a:r>
              <a:rPr lang="en-US" sz="1600" dirty="0" smtClean="0"/>
              <a:t>/</a:t>
            </a:r>
            <a:r>
              <a:rPr lang="en-US" sz="1600" dirty="0" err="1" smtClean="0"/>
              <a:t>dP</a:t>
            </a:r>
            <a:r>
              <a:rPr lang="en-US" sz="1600" dirty="0" smtClean="0"/>
              <a:t> </a:t>
            </a:r>
            <a:r>
              <a:rPr lang="en-US" sz="1600" dirty="0" smtClean="0"/>
              <a:t>control by disk depth</a:t>
            </a: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762000"/>
          <a:ext cx="3733800" cy="2514600"/>
        </p:xfrm>
        <a:graphic>
          <a:graphicData uri="http://schemas.openxmlformats.org/drawingml/2006/table">
            <a:tbl>
              <a:tblPr/>
              <a:tblGrid>
                <a:gridCol w="2703908"/>
                <a:gridCol w="1029892"/>
              </a:tblGrid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latin typeface="Times New Roman"/>
                          <a:ea typeface="Times New Roman"/>
                          <a:cs typeface="Times New Roman"/>
                        </a:rPr>
                        <a:t>Frequency, MHz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162.5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Optimal beta</a:t>
                      </a:r>
                      <a:r>
                        <a:rPr lang="en-GB" sz="1800" kern="800">
                          <a:latin typeface="Symbol"/>
                          <a:ea typeface="Times New Roman"/>
                          <a:cs typeface="Times New Roman"/>
                        </a:rPr>
                        <a:t>, b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OPT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0.112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EEF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GB" sz="1800" i="1" kern="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kern="800">
                          <a:latin typeface="Symbo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OPT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, cm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20.7 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Aperture, mm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G = Q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r>
                        <a:rPr lang="en-GB" sz="1800" kern="800">
                          <a:latin typeface="Symbo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R/Q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272 </a:t>
                      </a:r>
                      <a:r>
                        <a:rPr lang="en-GB" sz="1800" kern="800">
                          <a:latin typeface="Symbo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PEAK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ACC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4.67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PEAK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GB" sz="18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ACC</a:t>
                      </a:r>
                      <a:r>
                        <a:rPr lang="en-GB" sz="1800" kern="800">
                          <a:latin typeface="Times New Roman"/>
                          <a:ea typeface="Times New Roman"/>
                          <a:cs typeface="Times New Roman"/>
                        </a:rPr>
                        <a:t>, mT/(MV/m)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6172" r="11316"/>
          <a:stretch>
            <a:fillRect/>
          </a:stretch>
        </p:blipFill>
        <p:spPr bwMode="auto">
          <a:xfrm>
            <a:off x="609600" y="838200"/>
            <a:ext cx="3738164" cy="27432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 l="9537" r="9537"/>
          <a:stretch>
            <a:fillRect/>
          </a:stretch>
        </p:blipFill>
        <p:spPr bwMode="auto">
          <a:xfrm>
            <a:off x="838201" y="3581400"/>
            <a:ext cx="3276599" cy="23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" y="4038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257800"/>
            <a:ext cx="27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943600"/>
            <a:ext cx="9168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177800">
              <a:buFont typeface="Arial" pitchFamily="34" charset="0"/>
              <a:buChar char="•"/>
            </a:pPr>
            <a:r>
              <a:rPr lang="en-US" sz="2000" b="1" dirty="0" smtClean="0"/>
              <a:t>C</a:t>
            </a:r>
            <a:r>
              <a:rPr lang="en-US" sz="2000" b="1" dirty="0" smtClean="0"/>
              <a:t>avity </a:t>
            </a:r>
            <a:r>
              <a:rPr lang="en-US" sz="2000" b="1" dirty="0" smtClean="0"/>
              <a:t>design is </a:t>
            </a:r>
            <a:r>
              <a:rPr lang="en-US" sz="2000" b="1" dirty="0" smtClean="0"/>
              <a:t>ready; </a:t>
            </a:r>
            <a:r>
              <a:rPr lang="en-US" sz="2000" b="1" dirty="0" err="1" smtClean="0"/>
              <a:t>df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dP</a:t>
            </a:r>
            <a:r>
              <a:rPr lang="en-US" sz="2000" b="1" dirty="0" smtClean="0"/>
              <a:t> </a:t>
            </a:r>
            <a:r>
              <a:rPr lang="en-US" sz="2000" b="1" dirty="0" smtClean="0"/>
              <a:t>control for passive microphonics damping is </a:t>
            </a:r>
            <a:r>
              <a:rPr lang="en-US" sz="2000" b="1" dirty="0" smtClean="0"/>
              <a:t>provided</a:t>
            </a:r>
          </a:p>
          <a:p>
            <a:pPr marL="231775" indent="-17780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accent1"/>
                </a:solidFill>
              </a:rPr>
              <a:t>See Zack Conway’s presentation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838200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pneumatic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458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2400" dirty="0" smtClean="0"/>
              <a:t>Project X </a:t>
            </a:r>
            <a:r>
              <a:rPr lang="en-US" sz="2400" dirty="0" smtClean="0"/>
              <a:t>overview</a:t>
            </a:r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2400" dirty="0" smtClean="0"/>
              <a:t>Project X plan for implementation</a:t>
            </a:r>
          </a:p>
          <a:p>
            <a:pPr marL="171450" indent="-171450" algn="just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400" dirty="0" smtClean="0"/>
              <a:t>Project X design status</a:t>
            </a:r>
          </a:p>
          <a:p>
            <a:pPr marL="171450" indent="-171450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400" dirty="0" smtClean="0"/>
              <a:t>Project X </a:t>
            </a:r>
            <a:r>
              <a:rPr lang="en-US" sz="2400" dirty="0" smtClean="0"/>
              <a:t>component status: focus on SRF cavities and cryomodules</a:t>
            </a:r>
            <a:endParaRPr lang="en-US" sz="2400" dirty="0" smtClean="0"/>
          </a:p>
          <a:p>
            <a:pPr marL="171450" indent="-171450" algn="just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400" dirty="0" smtClean="0"/>
              <a:t>Conclusions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690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ANL HWR Cryomodule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halfwave-cryomod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229600" cy="46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715000"/>
            <a:ext cx="4840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177800">
              <a:buFont typeface="Arial" pitchFamily="34" charset="0"/>
              <a:buChar char="•"/>
            </a:pPr>
            <a:r>
              <a:rPr lang="en-US" sz="2000" b="1" dirty="0" smtClean="0"/>
              <a:t>HWR cryomodule design is well advanced</a:t>
            </a:r>
          </a:p>
          <a:p>
            <a:pPr marL="231775" indent="-17780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accent1"/>
                </a:solidFill>
              </a:rPr>
              <a:t>See Zack Conway’s presentation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Section Status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Dressed cavity</a:t>
            </a:r>
          </a:p>
          <a:p>
            <a:pPr lvl="1"/>
            <a:r>
              <a:rPr lang="en-US" sz="2000" dirty="0" smtClean="0"/>
              <a:t>Bare c</a:t>
            </a:r>
            <a:r>
              <a:rPr lang="en-US" sz="2000" dirty="0" smtClean="0"/>
              <a:t>avity </a:t>
            </a:r>
            <a:r>
              <a:rPr lang="en-US" sz="2000" dirty="0" smtClean="0"/>
              <a:t>design is complete </a:t>
            </a:r>
            <a:endParaRPr lang="en-US" sz="2000" dirty="0" smtClean="0"/>
          </a:p>
          <a:p>
            <a:pPr lvl="2"/>
            <a:r>
              <a:rPr lang="en-US" sz="1600" dirty="0" smtClean="0"/>
              <a:t>Cavity was designed for pulsed operation</a:t>
            </a:r>
          </a:p>
          <a:p>
            <a:pPr lvl="2"/>
            <a:r>
              <a:rPr lang="en-US" sz="1600" dirty="0" smtClean="0"/>
              <a:t>Five have been tested (two prototypes, three production); some multipacting</a:t>
            </a:r>
          </a:p>
          <a:p>
            <a:pPr lvl="2"/>
            <a:r>
              <a:rPr lang="en-US" sz="1600" dirty="0" smtClean="0"/>
              <a:t>A production</a:t>
            </a:r>
            <a:r>
              <a:rPr lang="en-US" sz="1600" dirty="0" smtClean="0"/>
              <a:t> </a:t>
            </a:r>
            <a:r>
              <a:rPr lang="en-US" sz="1600" dirty="0" smtClean="0"/>
              <a:t>order for 10 </a:t>
            </a:r>
            <a:r>
              <a:rPr lang="en-US" sz="1600" dirty="0" smtClean="0"/>
              <a:t>cavities at </a:t>
            </a:r>
            <a:r>
              <a:rPr lang="en-US" sz="1600" dirty="0" err="1" smtClean="0"/>
              <a:t>Niowave</a:t>
            </a:r>
            <a:r>
              <a:rPr lang="en-US" sz="1600" dirty="0" smtClean="0"/>
              <a:t>-Roark </a:t>
            </a:r>
            <a:r>
              <a:rPr lang="en-US" sz="1600" dirty="0" smtClean="0"/>
              <a:t>is </a:t>
            </a:r>
            <a:r>
              <a:rPr lang="en-US" sz="1600" dirty="0" smtClean="0"/>
              <a:t>in progress</a:t>
            </a:r>
            <a:endParaRPr lang="en-US" sz="1600" dirty="0" smtClean="0"/>
          </a:p>
          <a:p>
            <a:pPr lvl="1"/>
            <a:r>
              <a:rPr lang="en-US" sz="2000" dirty="0" smtClean="0"/>
              <a:t>Detailed design of the helium vessel and tuner </a:t>
            </a:r>
            <a:r>
              <a:rPr lang="en-US" sz="2000" dirty="0" smtClean="0"/>
              <a:t>in progress</a:t>
            </a:r>
            <a:endParaRPr lang="en-US" sz="1600" dirty="0" smtClean="0"/>
          </a:p>
          <a:p>
            <a:pPr lvl="1"/>
            <a:r>
              <a:rPr lang="en-US" sz="2000" dirty="0" smtClean="0"/>
              <a:t>Input coupler reviewed, detailed design in progress; procurement of prototypes will follow; conditioning/test plans in progress</a:t>
            </a:r>
          </a:p>
          <a:p>
            <a:pPr lvl="1"/>
            <a:r>
              <a:rPr lang="en-US" sz="2000" dirty="0" smtClean="0"/>
              <a:t>E</a:t>
            </a:r>
            <a:r>
              <a:rPr lang="en-US" sz="2000" dirty="0" smtClean="0"/>
              <a:t>xisting dressed cavity test facility being modified for testing at 2 K</a:t>
            </a:r>
          </a:p>
          <a:p>
            <a:r>
              <a:rPr lang="en-US" sz="2400" dirty="0" smtClean="0"/>
              <a:t>Cryomodule</a:t>
            </a:r>
          </a:p>
          <a:p>
            <a:pPr lvl="1"/>
            <a:r>
              <a:rPr lang="en-US" sz="2000" dirty="0" smtClean="0"/>
              <a:t>Conceptual </a:t>
            </a:r>
            <a:r>
              <a:rPr lang="en-US" sz="2000" dirty="0" smtClean="0"/>
              <a:t>design of </a:t>
            </a:r>
            <a:r>
              <a:rPr lang="en-US" sz="2000" dirty="0" smtClean="0"/>
              <a:t>solenoid </a:t>
            </a:r>
            <a:r>
              <a:rPr lang="en-US" sz="2000" dirty="0" smtClean="0"/>
              <a:t>and current leads </a:t>
            </a:r>
            <a:r>
              <a:rPr lang="en-US" sz="2000" dirty="0" smtClean="0"/>
              <a:t>in progress</a:t>
            </a:r>
            <a:endParaRPr lang="en-US" sz="2000" dirty="0" smtClean="0"/>
          </a:p>
          <a:p>
            <a:pPr lvl="1"/>
            <a:r>
              <a:rPr lang="en-US" sz="2000" dirty="0" smtClean="0"/>
              <a:t>Helium flow </a:t>
            </a:r>
            <a:r>
              <a:rPr lang="en-US" sz="2000" dirty="0" smtClean="0"/>
              <a:t>distribution within the cryomodule is well </a:t>
            </a:r>
            <a:r>
              <a:rPr lang="en-US" sz="2000" dirty="0" smtClean="0"/>
              <a:t>understood</a:t>
            </a:r>
            <a:endParaRPr lang="en-US" sz="2000" dirty="0" smtClean="0"/>
          </a:p>
          <a:p>
            <a:pPr lvl="1"/>
            <a:r>
              <a:rPr lang="en-US" sz="2000" dirty="0" smtClean="0"/>
              <a:t>Alignment </a:t>
            </a:r>
            <a:r>
              <a:rPr lang="en-US" sz="2000" dirty="0" smtClean="0"/>
              <a:t>a </a:t>
            </a:r>
            <a:r>
              <a:rPr lang="en-US" sz="2000" dirty="0" smtClean="0"/>
              <a:t>known challenge, but a plan exists to address the requirements and to verify individual component positions after assembly and </a:t>
            </a:r>
            <a:r>
              <a:rPr lang="en-US" sz="2000" dirty="0" err="1" smtClean="0"/>
              <a:t>cooldown</a:t>
            </a:r>
            <a:endParaRPr lang="en-US" sz="2000" dirty="0" smtClean="0"/>
          </a:p>
          <a:p>
            <a:pPr lvl="1"/>
            <a:r>
              <a:rPr lang="en-US" sz="2000" dirty="0" smtClean="0"/>
              <a:t>Modeling work on the overall cryomodule is well </a:t>
            </a:r>
            <a:r>
              <a:rPr lang="en-US" sz="2000" dirty="0" smtClean="0"/>
              <a:t>underway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 MHz SSR1 Cavity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10200" y="914400"/>
            <a:ext cx="3581400" cy="4038600"/>
            <a:chOff x="76200" y="3314700"/>
            <a:chExt cx="2133600" cy="20764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974"/>
            <a:stretch/>
          </p:blipFill>
          <p:spPr bwMode="auto">
            <a:xfrm>
              <a:off x="76200" y="3454201"/>
              <a:ext cx="2133600" cy="193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3314700"/>
              <a:ext cx="1524000" cy="144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533868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14400"/>
            <a:ext cx="5257800" cy="200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28800" y="2895600"/>
            <a:ext cx="215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of prototypes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373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 vessel re-design for CW operation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Tuner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1"/>
            <a:ext cx="4419600" cy="2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0091"/>
            <a:ext cx="4738153" cy="26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6096000"/>
            <a:ext cx="6188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Tuner design is almost ready, technical review was made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08539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SSR1 Cavity Vertical Test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6358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Cavities processed with BCP</a:t>
            </a:r>
          </a:p>
          <a:p>
            <a:r>
              <a:rPr lang="en-US" sz="2000" b="1" dirty="0" smtClean="0"/>
              <a:t>Performance of two production cavities exceeds </a:t>
            </a:r>
            <a:r>
              <a:rPr lang="en-US" sz="2000" b="1" dirty="0" err="1" smtClean="0"/>
              <a:t>PrX</a:t>
            </a:r>
            <a:r>
              <a:rPr lang="en-US" sz="2000" b="1" dirty="0" smtClean="0"/>
              <a:t> specs</a:t>
            </a:r>
          </a:p>
          <a:p>
            <a:r>
              <a:rPr lang="en-US" sz="2000" b="1" dirty="0" smtClean="0"/>
              <a:t>Some multipacting was overcome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Cryomodule Functional </a:t>
            </a:r>
            <a:r>
              <a:rPr lang="en-US" dirty="0" err="1" smtClean="0"/>
              <a:t>Reqs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295400" y="914400"/>
          <a:ext cx="5635625" cy="5334000"/>
        </p:xfrm>
        <a:graphic>
          <a:graphicData uri="http://schemas.openxmlformats.org/presentationml/2006/ole">
            <p:oleObj spid="_x0000_s4104" name="Document" r:id="rId4" imgW="5621577" imgH="6931188" progId="Word.Document.12">
              <p:embed/>
            </p:oleObj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867400" y="2057400"/>
            <a:ext cx="921099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60701" y="3810000"/>
            <a:ext cx="7620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8932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 </a:t>
            </a:r>
            <a:r>
              <a:rPr lang="en-US" sz="2000" b="1" dirty="0" smtClean="0"/>
              <a:t>requirement for CM </a:t>
            </a:r>
            <a:r>
              <a:rPr lang="en-US" sz="2000" b="1" dirty="0" smtClean="0"/>
              <a:t>was developed, reviewed, </a:t>
            </a:r>
            <a:r>
              <a:rPr lang="en-US" sz="2000" b="1" dirty="0" smtClean="0"/>
              <a:t>and </a:t>
            </a:r>
            <a:r>
              <a:rPr lang="en-US" sz="2000" b="1" dirty="0" smtClean="0"/>
              <a:t>approved </a:t>
            </a:r>
            <a:r>
              <a:rPr lang="en-US" sz="2000" b="1" dirty="0" smtClean="0"/>
              <a:t> </a:t>
            </a:r>
            <a:endParaRPr lang="en-US" sz="2000" b="1" dirty="0" smtClean="0"/>
          </a:p>
          <a:p>
            <a:r>
              <a:rPr lang="en-US" sz="2000" b="1" dirty="0" smtClean="0"/>
              <a:t>Transverse and angular alignment tolerances </a:t>
            </a:r>
            <a:r>
              <a:rPr lang="en-US" sz="2000" b="1" dirty="0" smtClean="0"/>
              <a:t>for </a:t>
            </a:r>
            <a:r>
              <a:rPr lang="en-US" sz="2000" b="1" dirty="0" smtClean="0"/>
              <a:t>cavity and solenoid ok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 MHz SSR1 coupler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34" y="814389"/>
            <a:ext cx="7519987" cy="489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6000094"/>
            <a:ext cx="8187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Single window, no copper plating, air-cooled, possibility to bias if necessary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Cryomodule Heat 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00200" y="1066800"/>
          <a:ext cx="5410200" cy="3973830"/>
        </p:xfrm>
        <a:graphic>
          <a:graphicData uri="http://schemas.openxmlformats.org/drawingml/2006/table">
            <a:tbl>
              <a:tblPr/>
              <a:tblGrid>
                <a:gridCol w="2588865"/>
                <a:gridCol w="940445"/>
                <a:gridCol w="940445"/>
                <a:gridCol w="940445"/>
              </a:tblGrid>
              <a:tr h="2633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SSR1 Cryomodule Heat Load Estimates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2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Calibri"/>
                        </a:rPr>
                        <a:t>T. </a:t>
                      </a:r>
                      <a:r>
                        <a:rPr lang="en-US" sz="1800" b="0" i="0" u="none" strike="noStrike" dirty="0" err="1">
                          <a:latin typeface="Calibri"/>
                        </a:rPr>
                        <a:t>Nicol</a:t>
                      </a:r>
                      <a:r>
                        <a:rPr lang="en-US" sz="1800" b="0" i="0" u="none" strike="noStrike" dirty="0">
                          <a:latin typeface="Calibri"/>
                        </a:rPr>
                        <a:t> -February 9,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SSR1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8 cavities, 4 solenoids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70 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4.5 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2 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Input coupler static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42.88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22.56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Input coupler dynamic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Cavity dynamic load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14.24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Support post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Conduction lead 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147.20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52.80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4.96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3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latin typeface="Calibri"/>
                        </a:rPr>
                        <a:t>MLI (total 70 K + 2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30.54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Calibri"/>
                        </a:rPr>
                        <a:t>Cold to warm transition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255.2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Calibri"/>
                        </a:rPr>
                        <a:t>79.8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/>
                        </a:rPr>
                        <a:t>27.2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1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b="1" dirty="0" smtClean="0"/>
              <a:t>Detailed  analysis of </a:t>
            </a:r>
            <a:r>
              <a:rPr lang="en-US" b="1" dirty="0" smtClean="0"/>
              <a:t>the </a:t>
            </a:r>
            <a:r>
              <a:rPr lang="en-US" b="1" dirty="0" smtClean="0"/>
              <a:t>static and </a:t>
            </a:r>
            <a:r>
              <a:rPr lang="en-US" b="1" dirty="0" smtClean="0"/>
              <a:t>dynamic heat loads for the SSR1 cryomodule has been performed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 smtClean="0"/>
              <a:t>Total RF load at 2 K </a:t>
            </a:r>
            <a:r>
              <a:rPr lang="en-US" b="1" dirty="0" smtClean="0"/>
              <a:t>is &lt;30 </a:t>
            </a:r>
            <a:r>
              <a:rPr lang="en-US" b="1" dirty="0" smtClean="0"/>
              <a:t>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Active Microphonics Control</a:t>
            </a:r>
            <a:endParaRPr lang="en-US" dirty="0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16" t="1710" r="7606" b="4249"/>
          <a:stretch>
            <a:fillRect/>
          </a:stretch>
        </p:blipFill>
        <p:spPr bwMode="auto">
          <a:xfrm>
            <a:off x="4038600" y="8382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7" t="2947" r="1219"/>
          <a:stretch>
            <a:fillRect/>
          </a:stretch>
        </p:blipFill>
        <p:spPr bwMode="auto">
          <a:xfrm>
            <a:off x="152400" y="1066800"/>
            <a:ext cx="38876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57200" y="4191000"/>
            <a:ext cx="3403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Schappert</a:t>
            </a:r>
            <a:r>
              <a:rPr lang="en-US" dirty="0" smtClean="0"/>
              <a:t> and </a:t>
            </a:r>
            <a:r>
              <a:rPr lang="en-US" dirty="0" smtClean="0"/>
              <a:t>Yu. </a:t>
            </a:r>
            <a:r>
              <a:rPr lang="en-US" dirty="0" err="1" smtClean="0"/>
              <a:t>Pischalnikov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 bwMode="auto">
          <a:xfrm>
            <a:off x="6019800" y="2362200"/>
            <a:ext cx="13716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Microphonics control experiment using SSR1 cavity with prototype helium vessel/tuner design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With microphonics control on</a:t>
            </a:r>
            <a:r>
              <a:rPr lang="en-US" sz="2000" dirty="0" smtClean="0"/>
              <a:t>, </a:t>
            </a:r>
            <a:r>
              <a:rPr lang="en-US" sz="2000" dirty="0" smtClean="0"/>
              <a:t>cavity</a:t>
            </a:r>
            <a:r>
              <a:rPr lang="en-US" sz="2000" dirty="0" smtClean="0"/>
              <a:t> resonance frequency </a:t>
            </a:r>
            <a:r>
              <a:rPr lang="en-US" sz="2000" dirty="0" smtClean="0"/>
              <a:t>is constant (left)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Microphonics control ensures small frequency detuning: 0.45 Hz</a:t>
            </a:r>
            <a:r>
              <a:rPr lang="en-US" sz="2000" dirty="0" smtClean="0"/>
              <a:t> </a:t>
            </a:r>
            <a:r>
              <a:rPr lang="en-US" sz="2000" dirty="0" smtClean="0"/>
              <a:t>(</a:t>
            </a:r>
            <a:r>
              <a:rPr lang="en-US" sz="2000" dirty="0" err="1" smtClean="0"/>
              <a:t>rms</a:t>
            </a:r>
            <a:r>
              <a:rPr lang="en-US" sz="2000" dirty="0" smtClean="0"/>
              <a:t>), </a:t>
            </a:r>
            <a:r>
              <a:rPr lang="en-US" sz="2000" dirty="0" smtClean="0"/>
              <a:t>1.46 Hz </a:t>
            </a:r>
            <a:r>
              <a:rPr lang="en-US" sz="2000" dirty="0" smtClean="0"/>
              <a:t>(peak) (right);  also no long tails</a:t>
            </a:r>
            <a:endParaRPr lang="en-US" sz="2000" dirty="0" smtClean="0"/>
          </a:p>
        </p:txBody>
      </p:sp>
      <p:sp>
        <p:nvSpPr>
          <p:cNvPr id="13" name="Oval 12"/>
          <p:cNvSpPr/>
          <p:nvPr/>
        </p:nvSpPr>
        <p:spPr bwMode="auto">
          <a:xfrm>
            <a:off x="2438400" y="2971800"/>
            <a:ext cx="6858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62000" y="2971800"/>
            <a:ext cx="6858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SSR2 Cavity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990600"/>
            <a:ext cx="810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/>
              <a:t>The baseline version of SSR2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=0.47 has been </a:t>
            </a:r>
            <a:r>
              <a:rPr lang="en-US" sz="2000" dirty="0" smtClean="0"/>
              <a:t>designed</a:t>
            </a:r>
            <a:endParaRPr lang="en-US" sz="2000" dirty="0" smtClean="0"/>
          </a:p>
          <a:p>
            <a:pPr marL="744538" lvl="1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 smtClean="0"/>
              <a:t>Magnetic </a:t>
            </a:r>
            <a:r>
              <a:rPr lang="en-US" sz="2000" dirty="0" smtClean="0"/>
              <a:t>asymmetric kick compensated by correctors</a:t>
            </a:r>
          </a:p>
          <a:p>
            <a:pPr marL="287338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preliminary solution for the mechanical design has been identified such that the bare cavity will survive </a:t>
            </a:r>
            <a:r>
              <a:rPr lang="en-US" sz="2000" dirty="0" smtClean="0"/>
              <a:t>the </a:t>
            </a:r>
            <a:r>
              <a:rPr lang="en-US" sz="2000" dirty="0"/>
              <a:t>leak check and VTS tests.</a:t>
            </a:r>
          </a:p>
          <a:p>
            <a:pPr marL="744538" lvl="1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/>
              <a:t>Typical circumferential ribs on the cavity cylinder have been omitted in favor of a thicker spoke collar. This will allow substantial savings and simplifications.</a:t>
            </a:r>
          </a:p>
          <a:p>
            <a:pPr marL="744538" lvl="1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stiffness </a:t>
            </a:r>
            <a:r>
              <a:rPr lang="en-US" sz="2000" dirty="0"/>
              <a:t>of the cavity end-wall has been evaluated and it appears ok from the tuning point of view. </a:t>
            </a:r>
          </a:p>
          <a:p>
            <a:pPr marL="744538" lvl="1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/>
              <a:t>A helium vessel has been designed in order to achieve a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 </a:t>
            </a:r>
            <a:r>
              <a:rPr lang="en-US" sz="2000" dirty="0" smtClean="0"/>
              <a:t>as</a:t>
            </a:r>
            <a:r>
              <a:rPr lang="en-US" sz="2000" dirty="0" smtClean="0"/>
              <a:t> close as possible </a:t>
            </a:r>
            <a:r>
              <a:rPr lang="en-US" sz="2000" dirty="0"/>
              <a:t>to zero. With an accurate selection of bellows diameter, the sensitivity can be set low and decoupled from tuner stiffness.</a:t>
            </a:r>
          </a:p>
          <a:p>
            <a:pPr marL="744538" lvl="1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000" dirty="0"/>
              <a:t>Improved profiles of the end-wall are currently under study. It appears possible to reduce the number of end-wall rings to only one per side.</a:t>
            </a:r>
          </a:p>
          <a:p>
            <a:pPr marL="287338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endParaRPr lang="en-US" dirty="0">
              <a:solidFill>
                <a:srgbClr val="003399"/>
              </a:solidFill>
            </a:endParaRPr>
          </a:p>
          <a:p>
            <a:pPr marL="287338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None/>
            </a:pPr>
            <a:endParaRPr lang="en-US" dirty="0">
              <a:solidFill>
                <a:srgbClr val="003399"/>
              </a:solidFill>
            </a:endParaRPr>
          </a:p>
          <a:p>
            <a:pPr marL="287338" indent="-287338" algn="just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None/>
            </a:pPr>
            <a:endParaRPr lang="it-IT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792162"/>
          </a:xfrm>
        </p:spPr>
        <p:txBody>
          <a:bodyPr/>
          <a:lstStyle/>
          <a:p>
            <a:r>
              <a:rPr lang="en-US" dirty="0" smtClean="0"/>
              <a:t>Project X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83A638F5-E69F-4BFE-9860-63FE6466FE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SSR2 </a:t>
            </a:r>
            <a:r>
              <a:rPr lang="en-US" dirty="0" smtClean="0"/>
              <a:t>Design Features</a:t>
            </a:r>
            <a:endParaRPr 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5030508"/>
              </p:ext>
            </p:extLst>
          </p:nvPr>
        </p:nvGraphicFramePr>
        <p:xfrm>
          <a:off x="3810000" y="990600"/>
          <a:ext cx="4800600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628"/>
                <a:gridCol w="789972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EM parameters SSR2 single spoke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 [MHz]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325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Optimal beta β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0.471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15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Effective length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= β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/λ [m]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0.4348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Beam pipe aperture [mm]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40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Cavity radius [mm]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270.7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3.45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/(MV/m)]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6.107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gain per cavity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used in Project X[MeV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4.6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 gain per cavity @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= 70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mT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[MeV]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4.98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 [Ω]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112.98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R/Q [Ω]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289.94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Particle energy range [MeV]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35-165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007" marR="125007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 err="1" smtClean="0"/>
              <a:t>Yakovlev</a:t>
            </a:r>
            <a:r>
              <a:rPr lang="en-US" dirty="0" smtClean="0"/>
              <a:t>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3" descr="C:\Users\berrutti\Desktop\IPAC12\WEPPC044\WEPPC044f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200400" cy="1670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errutti\Desktop\IPAC12\WEPPC044\WEPPC044f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990553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7479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51054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 smtClean="0"/>
              <a:t>Magnetic asymmetric kick compensated </a:t>
            </a:r>
            <a:r>
              <a:rPr lang="en-US" sz="2000" dirty="0" smtClean="0"/>
              <a:t>with </a:t>
            </a:r>
            <a:r>
              <a:rPr lang="en-US" sz="2000" dirty="0" smtClean="0"/>
              <a:t>correctors</a:t>
            </a:r>
          </a:p>
          <a:p>
            <a:pPr marL="0" lvl="2"/>
            <a:r>
              <a:rPr lang="en-US" sz="2000" dirty="0" smtClean="0"/>
              <a:t>Not </a:t>
            </a:r>
            <a:r>
              <a:rPr lang="en-US" sz="2000" dirty="0" smtClean="0"/>
              <a:t>possible to compensate </a:t>
            </a:r>
            <a:r>
              <a:rPr lang="en-US" sz="2000" dirty="0" smtClean="0"/>
              <a:t>kick by shaping  the</a:t>
            </a:r>
            <a:r>
              <a:rPr lang="en-US" sz="2000" dirty="0" smtClean="0"/>
              <a:t> gap as in </a:t>
            </a:r>
            <a:r>
              <a:rPr lang="en-US" sz="2000" dirty="0" smtClean="0"/>
              <a:t>HWR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6172200"/>
            <a:ext cx="3167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Baseline cavity design exists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Cavities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861555"/>
            <a:ext cx="2608521" cy="203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895600"/>
            <a:ext cx="893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Single-cell </a:t>
            </a:r>
            <a:r>
              <a:rPr lang="en-US" dirty="0"/>
              <a:t> </a:t>
            </a:r>
            <a:r>
              <a:rPr lang="en-US" dirty="0" smtClean="0"/>
              <a:t>prototypes (photos):                     5-cell model, HE650 (FNAL) </a:t>
            </a:r>
          </a:p>
          <a:p>
            <a:r>
              <a:rPr lang="en-US" dirty="0" smtClean="0"/>
              <a:t>    LE 650 MHz (JLAB version)              HE 650 MHz (FNAL) 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32" y="851898"/>
            <a:ext cx="3131952" cy="207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78" y="1176535"/>
            <a:ext cx="2714713" cy="11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9502292"/>
              </p:ext>
            </p:extLst>
          </p:nvPr>
        </p:nvGraphicFramePr>
        <p:xfrm>
          <a:off x="533400" y="3657600"/>
          <a:ext cx="8229600" cy="27051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333399">
                        <a:tint val="50000"/>
                        <a:satMod val="300000"/>
                      </a:srgbClr>
                    </a:gs>
                    <a:gs pos="35000">
                      <a:srgbClr val="333399">
                        <a:tint val="37000"/>
                        <a:satMod val="300000"/>
                      </a:srgbClr>
                    </a:gs>
                    <a:gs pos="100000">
                      <a:srgbClr val="33339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556163"/>
                <a:gridCol w="776376"/>
                <a:gridCol w="1496291"/>
                <a:gridCol w="1496291"/>
                <a:gridCol w="1904479"/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LE650 (JLAB)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LE650 (FNAL)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HE650(FNAL)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β</a:t>
                      </a:r>
                      <a:r>
                        <a:rPr lang="en-GB" sz="1600" b="0" baseline="-25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geom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0.61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0.61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Cavity Length =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cell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∙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/2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694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703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R/Q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Ohm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297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638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G-factor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Ohm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191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255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Acc.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Gradient                     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MV/m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17.3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16.6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surf.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electric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field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MV/m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46.9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Max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surf.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magnetic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field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61.5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0 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@ 2K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  <a:sym typeface="Symbol"/>
                        </a:rPr>
                        <a:t>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1.7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2.0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2K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max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[W]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>
                    <a:lnL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339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650 MHz beta=0.61 cavity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000500" cy="20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15000" y="3352800"/>
            <a:ext cx="2971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Marhauser</a:t>
            </a:r>
            <a:r>
              <a:rPr lang="en-US" dirty="0" smtClean="0"/>
              <a:t> et al., IPAC 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114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cavity #2</a:t>
            </a:r>
          </a:p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&gt;2e10 @2K @</a:t>
            </a:r>
            <a:r>
              <a:rPr lang="en-US" sz="2400" dirty="0" smtClean="0"/>
              <a:t>17MeV/m</a:t>
            </a:r>
          </a:p>
          <a:p>
            <a:r>
              <a:rPr lang="en-US" sz="2400" dirty="0" smtClean="0"/>
              <a:t>BCP processing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6" y="2971800"/>
            <a:ext cx="5084134" cy="30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914400"/>
            <a:ext cx="5105400" cy="20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6096000"/>
            <a:ext cx="749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Proof of principle that 650 MHz design meets Project X requirements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a typeface="ＭＳ Ｐゴシック" charset="0"/>
              </a:rPr>
              <a:t>650 </a:t>
            </a:r>
            <a:r>
              <a:rPr lang="en-US" sz="3600" dirty="0" smtClean="0">
                <a:ea typeface="ＭＳ Ｐゴシック" charset="0"/>
              </a:rPr>
              <a:t>MHz</a:t>
            </a:r>
            <a:r>
              <a:rPr lang="en-US" sz="3600" dirty="0">
                <a:ea typeface="ＭＳ Ｐゴシック" charset="0"/>
              </a:rPr>
              <a:t> </a:t>
            </a:r>
            <a:r>
              <a:rPr lang="en-US" sz="3600" dirty="0" smtClean="0">
                <a:ea typeface="ＭＳ Ｐゴシック" charset="0"/>
              </a:rPr>
              <a:t>cavity fabrication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838200" y="3886200"/>
            <a:ext cx="7820891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0"/>
              </a:rPr>
              <a:t>Six </a:t>
            </a:r>
            <a:r>
              <a:rPr lang="en-US" sz="2400" kern="0" dirty="0" smtClean="0">
                <a:ea typeface="ＭＳ Ｐゴシック" charset="0"/>
              </a:rPr>
              <a:t>single cell beta=0.9 received from AES in April (photo) </a:t>
            </a:r>
            <a:endParaRPr lang="en-US" sz="2400" kern="0" dirty="0" smtClean="0">
              <a:ea typeface="ＭＳ Ｐゴシック" charset="0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0"/>
              </a:rPr>
              <a:t>Six </a:t>
            </a:r>
            <a:r>
              <a:rPr lang="en-US" sz="2400" kern="0" dirty="0">
                <a:ea typeface="ＭＳ Ｐゴシック" charset="0"/>
              </a:rPr>
              <a:t>single cell </a:t>
            </a:r>
            <a:r>
              <a:rPr lang="en-US" sz="2400" kern="0" dirty="0" smtClean="0">
                <a:ea typeface="ＭＳ Ｐゴシック" charset="0"/>
              </a:rPr>
              <a:t>beta=0.61 </a:t>
            </a:r>
            <a:r>
              <a:rPr lang="en-US" sz="2400" kern="0" dirty="0" smtClean="0">
                <a:ea typeface="ＭＳ Ｐゴシック" charset="0"/>
              </a:rPr>
              <a:t>on order from </a:t>
            </a:r>
            <a:r>
              <a:rPr lang="en-US" sz="2400" kern="0" dirty="0" smtClean="0">
                <a:ea typeface="ＭＳ Ｐゴシック" charset="0"/>
              </a:rPr>
              <a:t>RI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0"/>
              </a:rPr>
              <a:t>3 </a:t>
            </a:r>
            <a:r>
              <a:rPr lang="en-US" sz="2400" kern="0" dirty="0" smtClean="0">
                <a:ea typeface="ＭＳ Ｐゴシック" charset="0"/>
              </a:rPr>
              <a:t>each of JLab and FNAL designs </a:t>
            </a:r>
            <a:endParaRPr lang="en-US" sz="2400" kern="0" dirty="0">
              <a:ea typeface="ＭＳ Ｐゴシック" charset="0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0"/>
              </a:rPr>
              <a:t>Four 5-cell beta=0.9 on order from </a:t>
            </a:r>
            <a:r>
              <a:rPr lang="en-US" sz="2400" kern="0" dirty="0" smtClean="0">
                <a:ea typeface="ＭＳ Ｐゴシック" charset="0"/>
              </a:rPr>
              <a:t>AES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0"/>
              </a:rPr>
              <a:t>Additional cavities will be received from PAVAC</a:t>
            </a:r>
            <a:endParaRPr lang="en-US" sz="2400" kern="0" dirty="0"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pic>
        <p:nvPicPr>
          <p:cNvPr id="5122" name="Picture 2" descr="C:\Users\ginsburg\Documents\650 MHz\AES photos\AES_650MHz_1-cells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245338" cy="269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beta=0.9 CM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96200" cy="4466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038600"/>
            <a:ext cx="7461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2000" b="1" dirty="0" smtClean="0"/>
              <a:t>Conceptual design exists</a:t>
            </a:r>
            <a:endParaRPr lang="en-US" sz="2000" b="1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1" dirty="0" smtClean="0"/>
              <a:t>8 </a:t>
            </a:r>
            <a:r>
              <a:rPr lang="en-US" sz="2000" b="1" dirty="0" smtClean="0"/>
              <a:t>cavities/CM</a:t>
            </a:r>
            <a:endParaRPr lang="en-US" sz="2000" b="1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1" dirty="0" smtClean="0"/>
              <a:t>No focusing elements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1" dirty="0" smtClean="0"/>
              <a:t>Maximal RF load 250 W at 2 </a:t>
            </a:r>
            <a:r>
              <a:rPr lang="en-US" sz="2000" b="1" dirty="0" smtClean="0"/>
              <a:t>K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1" dirty="0" smtClean="0"/>
              <a:t>Standalone CM’s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US" sz="2000" b="1" dirty="0" smtClean="0"/>
              <a:t>For</a:t>
            </a:r>
            <a:r>
              <a:rPr lang="en-US" sz="2000" b="1" dirty="0" smtClean="0"/>
              <a:t> CW </a:t>
            </a:r>
            <a:r>
              <a:rPr lang="en-US" sz="2000" b="1" dirty="0" smtClean="0"/>
              <a:t>operation, </a:t>
            </a:r>
            <a:r>
              <a:rPr lang="en-US" sz="2000" b="1" dirty="0" smtClean="0"/>
              <a:t>dynamic losses are much higher than static </a:t>
            </a:r>
            <a:r>
              <a:rPr lang="en-US" sz="2000" b="1" dirty="0" smtClean="0"/>
              <a:t>losses, and end </a:t>
            </a:r>
            <a:r>
              <a:rPr lang="en-US" sz="2000" b="1" dirty="0" smtClean="0"/>
              <a:t>effects do not increase the total </a:t>
            </a:r>
            <a:r>
              <a:rPr lang="en-US" sz="2000" b="1" dirty="0" smtClean="0"/>
              <a:t>losses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b="1" dirty="0" smtClean="0"/>
              <a:t>RT gaps contain RT focusing elements, diagnostics </a:t>
            </a:r>
            <a:r>
              <a:rPr lang="en-US" sz="2000" b="1" dirty="0" smtClean="0"/>
              <a:t>and </a:t>
            </a:r>
            <a:r>
              <a:rPr lang="en-US" sz="2000" b="1" dirty="0" smtClean="0"/>
              <a:t>collimation</a:t>
            </a: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Many thanks to colleagues, from whom we obtained information for this presentation </a:t>
            </a:r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FNAL: P</a:t>
            </a:r>
            <a:r>
              <a:rPr lang="en-US" sz="2800" dirty="0"/>
              <a:t>. </a:t>
            </a:r>
            <a:r>
              <a:rPr lang="en-US" sz="2800" dirty="0" err="1"/>
              <a:t>Berrutti</a:t>
            </a:r>
            <a:r>
              <a:rPr lang="en-US" sz="2800" dirty="0"/>
              <a:t>, S</a:t>
            </a:r>
            <a:r>
              <a:rPr lang="en-US" sz="2800" dirty="0" smtClean="0"/>
              <a:t>. Holmes, </a:t>
            </a:r>
            <a:r>
              <a:rPr lang="en-US" sz="2800" dirty="0"/>
              <a:t>S. </a:t>
            </a:r>
            <a:r>
              <a:rPr lang="en-US" sz="2800" dirty="0" err="1"/>
              <a:t>Kazakov</a:t>
            </a:r>
            <a:r>
              <a:rPr lang="en-US" sz="2800" dirty="0"/>
              <a:t>, T. Khabiboulline, </a:t>
            </a:r>
            <a:r>
              <a:rPr lang="en-US" sz="2800" dirty="0" smtClean="0"/>
              <a:t>V. Lebedev, S. Nagaitsev, </a:t>
            </a:r>
            <a:r>
              <a:rPr lang="en-US" sz="2800" dirty="0"/>
              <a:t>T. Nicol, Yu. </a:t>
            </a:r>
            <a:r>
              <a:rPr lang="en-US" sz="2800" dirty="0" err="1"/>
              <a:t>Orlov</a:t>
            </a:r>
            <a:r>
              <a:rPr lang="en-US" sz="2800" dirty="0"/>
              <a:t>, </a:t>
            </a:r>
            <a:r>
              <a:rPr lang="en-US" sz="2800" dirty="0" smtClean="0"/>
              <a:t>L</a:t>
            </a:r>
            <a:r>
              <a:rPr lang="en-US" sz="2800" dirty="0"/>
              <a:t>. Ristori, </a:t>
            </a:r>
            <a:r>
              <a:rPr lang="en-US" sz="2800" dirty="0" smtClean="0"/>
              <a:t>A. Rowe, </a:t>
            </a:r>
            <a:r>
              <a:rPr lang="en-US" sz="2800" dirty="0"/>
              <a:t>D. </a:t>
            </a:r>
            <a:r>
              <a:rPr lang="en-US" sz="2800" dirty="0" err="1" smtClean="0"/>
              <a:t>Passarelli</a:t>
            </a:r>
            <a:r>
              <a:rPr lang="en-US" sz="2800" dirty="0"/>
              <a:t>, T</a:t>
            </a:r>
            <a:r>
              <a:rPr lang="en-US" sz="2800" dirty="0" smtClean="0"/>
              <a:t>. Peterson, Yu. Pischalnikov, W. Schappert, </a:t>
            </a:r>
            <a:r>
              <a:rPr lang="en-US" sz="2800" dirty="0" err="1" smtClean="0"/>
              <a:t>N.Solyak</a:t>
            </a:r>
            <a:r>
              <a:rPr lang="en-US" sz="2800" dirty="0" smtClean="0"/>
              <a:t>, A. Sukhanov, I. </a:t>
            </a:r>
            <a:r>
              <a:rPr lang="en-US" sz="2800" dirty="0" err="1" smtClean="0"/>
              <a:t>Terechkine</a:t>
            </a:r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ANL: Z.  Conway and P. </a:t>
            </a:r>
            <a:r>
              <a:rPr lang="en-US" sz="2800" dirty="0" err="1" smtClean="0"/>
              <a:t>Ostroumov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JLab: F. </a:t>
            </a:r>
            <a:r>
              <a:rPr lang="en-US" sz="2800" dirty="0" err="1" smtClean="0"/>
              <a:t>Marhauser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Project X Reference Design Report</a:t>
            </a:r>
            <a:r>
              <a:rPr lang="en-GB" dirty="0" smtClean="0"/>
              <a:t> </a:t>
            </a:r>
            <a:r>
              <a:rPr lang="en-GB" dirty="0" smtClean="0"/>
              <a:t>, http</a:t>
            </a:r>
            <a:r>
              <a:rPr lang="en-GB" dirty="0" smtClean="0"/>
              <a:t>://projectx-docdb.fnal.gov/cgi-in/RetrieveFile?docid=776;filename =</a:t>
            </a:r>
            <a:r>
              <a:rPr lang="en-GB" dirty="0" smtClean="0"/>
              <a:t>RDR-v0.9.pdf;version=1</a:t>
            </a:r>
            <a:endParaRPr lang="en-US" dirty="0" smtClean="0"/>
          </a:p>
          <a:p>
            <a:r>
              <a:rPr lang="en-US" dirty="0" smtClean="0"/>
              <a:t>S. Henderson, “Status of Fermilab Project X,” LINAC12, TU1A02.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Yakovlev</a:t>
            </a:r>
            <a:r>
              <a:rPr lang="en-US" dirty="0" smtClean="0"/>
              <a:t> and C.M. Ginsburg, “SRF Linac Technology Development, LINAC12,  MO1A03.</a:t>
            </a:r>
            <a:endParaRPr lang="en-US" dirty="0" smtClean="0"/>
          </a:p>
          <a:p>
            <a:r>
              <a:rPr lang="en-GB" dirty="0" smtClean="0"/>
              <a:t>Yu</a:t>
            </a:r>
            <a:r>
              <a:rPr lang="en-GB" dirty="0" smtClean="0"/>
              <a:t>. </a:t>
            </a:r>
            <a:r>
              <a:rPr lang="en-GB" dirty="0" err="1" smtClean="0"/>
              <a:t>Pischalnikov</a:t>
            </a:r>
            <a:r>
              <a:rPr lang="en-GB" dirty="0" smtClean="0"/>
              <a:t> and </a:t>
            </a:r>
            <a:r>
              <a:rPr lang="en-US" dirty="0" smtClean="0"/>
              <a:t>W. </a:t>
            </a:r>
            <a:r>
              <a:rPr lang="en-US" dirty="0" err="1" smtClean="0"/>
              <a:t>Schappert</a:t>
            </a:r>
            <a:r>
              <a:rPr lang="en-US" dirty="0" smtClean="0"/>
              <a:t>, “</a:t>
            </a:r>
            <a:r>
              <a:rPr lang="en-GB" dirty="0" smtClean="0"/>
              <a:t>SSR1 Active Microphonics Control,” </a:t>
            </a:r>
            <a:r>
              <a:rPr lang="en-US" dirty="0" smtClean="0"/>
              <a:t>Fermilab TD/T&amp;I, June 04 2012.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Khabiboulline</a:t>
            </a:r>
            <a:r>
              <a:rPr lang="en-US" dirty="0" smtClean="0"/>
              <a:t> et al., “High </a:t>
            </a:r>
            <a:r>
              <a:rPr lang="en-US" dirty="0" smtClean="0"/>
              <a:t>Gradient Tests of the Fermilab SSR1 Cavity,” </a:t>
            </a:r>
            <a:r>
              <a:rPr lang="en-US" dirty="0" smtClean="0"/>
              <a:t>IPAC12</a:t>
            </a:r>
            <a:r>
              <a:rPr lang="en-US" dirty="0" smtClean="0"/>
              <a:t>, </a:t>
            </a:r>
            <a:r>
              <a:rPr lang="en-US" dirty="0" smtClean="0"/>
              <a:t>WEPPC052.</a:t>
            </a:r>
          </a:p>
          <a:p>
            <a:r>
              <a:rPr lang="en-US" dirty="0" smtClean="0"/>
              <a:t>L. </a:t>
            </a:r>
            <a:r>
              <a:rPr lang="en-US" dirty="0" err="1" smtClean="0"/>
              <a:t>Ristori</a:t>
            </a:r>
            <a:r>
              <a:rPr lang="en-US" dirty="0" smtClean="0"/>
              <a:t> et al., “</a:t>
            </a:r>
            <a:r>
              <a:rPr lang="en-US" dirty="0" smtClean="0"/>
              <a:t>Design of SSR1 Spoke Resonators for PXIE,” IPAC12,</a:t>
            </a:r>
            <a:r>
              <a:rPr lang="en-US" b="1" dirty="0" smtClean="0"/>
              <a:t> </a:t>
            </a:r>
            <a:r>
              <a:rPr lang="en-US" dirty="0" smtClean="0"/>
              <a:t>WEPPC057.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Berrutti</a:t>
            </a:r>
            <a:r>
              <a:rPr lang="en-US" dirty="0" smtClean="0"/>
              <a:t> et al., “</a:t>
            </a:r>
            <a:r>
              <a:rPr lang="en-US" dirty="0" smtClean="0"/>
              <a:t>Optimization of the Geometric Beta for the SSR2 Cavities of the Project X,” IPAC12, WEPPC045.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Marhauser</a:t>
            </a:r>
            <a:r>
              <a:rPr lang="en-US" dirty="0" smtClean="0"/>
              <a:t> et al., “Design, Fabrication and Testing of Medium-Beta 650 MHz SRF Cavity Prototypes for Project X,” IPAC11, MOPC114.</a:t>
            </a:r>
          </a:p>
          <a:p>
            <a:r>
              <a:rPr lang="en-US" dirty="0" smtClean="0"/>
              <a:t>Z. Conway, “</a:t>
            </a:r>
            <a:r>
              <a:rPr lang="en-US" dirty="0" smtClean="0"/>
              <a:t>Advanced </a:t>
            </a:r>
            <a:r>
              <a:rPr lang="en-US" dirty="0" smtClean="0"/>
              <a:t>Quarter- and Half-Wave Resonator Development at ANL </a:t>
            </a:r>
            <a:r>
              <a:rPr lang="en-US" dirty="0" smtClean="0"/>
              <a:t>,” </a:t>
            </a:r>
            <a:r>
              <a:rPr lang="en-US" dirty="0" smtClean="0"/>
              <a:t>TTC 2012.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Grassellino</a:t>
            </a:r>
            <a:r>
              <a:rPr lang="en-US" dirty="0" smtClean="0"/>
              <a:t>, “</a:t>
            </a:r>
            <a:r>
              <a:rPr lang="en-US" dirty="0" smtClean="0"/>
              <a:t>Update </a:t>
            </a:r>
            <a:r>
              <a:rPr lang="en-US" dirty="0" smtClean="0"/>
              <a:t>on cavity processing R&amp;D at </a:t>
            </a:r>
            <a:r>
              <a:rPr lang="en-US" dirty="0" smtClean="0"/>
              <a:t>FNAL: The </a:t>
            </a:r>
            <a:r>
              <a:rPr lang="en-US" dirty="0" smtClean="0"/>
              <a:t>hunt for higher </a:t>
            </a:r>
            <a:r>
              <a:rPr lang="en-US" dirty="0" smtClean="0"/>
              <a:t>Q0,” </a:t>
            </a:r>
            <a:r>
              <a:rPr lang="en-US" dirty="0" smtClean="0"/>
              <a:t>TTC 2012.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Helvetica" pitchFamily="-107" charset="0"/>
              </a:rPr>
              <a:t>Project X will provide a high-power </a:t>
            </a:r>
            <a:r>
              <a:rPr lang="en-US" dirty="0" smtClean="0">
                <a:cs typeface="Helvetica" pitchFamily="-107" charset="0"/>
              </a:rPr>
              <a:t>proton </a:t>
            </a:r>
            <a:r>
              <a:rPr lang="en-US" dirty="0" smtClean="0">
                <a:cs typeface="Helvetica" pitchFamily="-107" charset="0"/>
              </a:rPr>
              <a:t>beam, </a:t>
            </a:r>
            <a:r>
              <a:rPr lang="en-US" dirty="0" smtClean="0">
                <a:cs typeface="Helvetica" pitchFamily="-107" charset="0"/>
              </a:rPr>
              <a:t>with flexible beam </a:t>
            </a:r>
            <a:r>
              <a:rPr lang="en-US" dirty="0" smtClean="0">
                <a:cs typeface="Helvetica" pitchFamily="-107" charset="0"/>
              </a:rPr>
              <a:t>formats, simultaneously </a:t>
            </a:r>
            <a:r>
              <a:rPr lang="en-US" dirty="0" smtClean="0">
                <a:cs typeface="Helvetica" pitchFamily="-107" charset="0"/>
              </a:rPr>
              <a:t>to </a:t>
            </a:r>
            <a:r>
              <a:rPr lang="en-US" dirty="0" smtClean="0">
                <a:cs typeface="Helvetica" pitchFamily="-107" charset="0"/>
              </a:rPr>
              <a:t>a wide range of physics experiments</a:t>
            </a:r>
            <a:endParaRPr lang="en-US" dirty="0" smtClean="0">
              <a:cs typeface="Helvetica" pitchFamily="-107" charset="0"/>
            </a:endParaRPr>
          </a:p>
          <a:p>
            <a:r>
              <a:rPr lang="en-US" dirty="0" smtClean="0"/>
              <a:t>A staged approach to construction is being considered, with physics impact at each stage</a:t>
            </a:r>
            <a:endParaRPr lang="en-US" dirty="0" smtClean="0"/>
          </a:p>
          <a:p>
            <a:r>
              <a:rPr lang="en-US" dirty="0" smtClean="0"/>
              <a:t>Most of the critical concepts and components have been designed, and many are at an advanced stage</a:t>
            </a:r>
          </a:p>
          <a:p>
            <a:r>
              <a:rPr lang="en-US" dirty="0" smtClean="0"/>
              <a:t>PXIE wil</a:t>
            </a:r>
            <a:r>
              <a:rPr lang="en-US" dirty="0" smtClean="0"/>
              <a:t>l provide an experimental platform to test some of the most technically challenging aspects of Project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792162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Physics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0103855"/>
              </p:ext>
            </p:extLst>
          </p:nvPr>
        </p:nvGraphicFramePr>
        <p:xfrm>
          <a:off x="457200" y="1143000"/>
          <a:ext cx="8336604" cy="4840744"/>
        </p:xfrm>
        <a:graphic>
          <a:graphicData uri="http://schemas.openxmlformats.org/drawingml/2006/table">
            <a:tbl>
              <a:tblPr firstRow="1" firstCol="1" bandRow="1"/>
              <a:tblGrid>
                <a:gridCol w="1691561"/>
                <a:gridCol w="1382485"/>
                <a:gridCol w="1599180"/>
                <a:gridCol w="1140297"/>
                <a:gridCol w="1047447"/>
                <a:gridCol w="1475634"/>
              </a:tblGrid>
              <a:tr h="883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Program: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Symbol" pitchFamily="18" charset="2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Proton Improvement Plan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GeV CW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driving Booster &amp; Muon, n/edm programs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Stage-2: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to 3 GeV CW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Stage-3: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RDR</a:t>
                      </a:r>
                      <a:endParaRPr lang="en-US" sz="10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Stage-4: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RDR: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 upgrade to 4MW</a:t>
                      </a:r>
                      <a:endParaRPr lang="en-US" sz="10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MI 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470-700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515-1200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2450</a:t>
                      </a: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2450-4000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15 kW  + 0-50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0-42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kW*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+ 0-90 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0-84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e.g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, (g-2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),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Mu2e-1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20 kW 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smtClean="0">
                          <a:solidFill>
                            <a:srgbClr val="003399"/>
                          </a:solidFill>
                          <a:effectLst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1000 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1-3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GeV Muon program, e.g. Mu2e-2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-----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Kaon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0-30 kW**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(&lt;30%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MI)</a:t>
                      </a:r>
                      <a:endParaRPr lang="en-US" sz="9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0-75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(&lt;45% </a:t>
                      </a:r>
                      <a:r>
                        <a:rPr lang="en-US" sz="9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from MI)</a:t>
                      </a: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Nuclear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e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dm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ISOL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0-1000 kW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Ultra-cold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neutron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none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0-1000 kW</a:t>
                      </a: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0-1000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Nuclear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technology 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applications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0-1000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42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# Programs: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    4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42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max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power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735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2222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4284 kW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6492</a:t>
                      </a: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11870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943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  Operating point in range depends on MI energy for neutrinos.</a:t>
            </a:r>
          </a:p>
          <a:p>
            <a:r>
              <a:rPr lang="en-US" sz="1400" b="1" dirty="0" smtClean="0"/>
              <a:t>** Operating point in range is depends on MI injector slow-spill duty factor (</a:t>
            </a:r>
            <a:r>
              <a:rPr lang="en-US" sz="1400" b="1" dirty="0" err="1" smtClean="0"/>
              <a:t>df</a:t>
            </a:r>
            <a:r>
              <a:rPr lang="en-US" sz="1400" b="1" dirty="0" smtClean="0"/>
              <a:t>) for kaon program</a:t>
            </a:r>
            <a:r>
              <a:rPr lang="en-US" sz="1000" b="1" dirty="0" smtClean="0"/>
              <a:t>. 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762000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Project X Campaign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581400" y="1066800"/>
            <a:ext cx="3733800" cy="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2400" dirty="0" smtClean="0"/>
              <a:t>An opportunity to create the foremost Intensity Frontier facility in the world: multi-MW proton beams available at energies ranging from 1 – 120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en-US" sz="24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2400" dirty="0" smtClean="0"/>
              <a:t>Unique ability to provide high beam power, high duty factor, independent beam formats to multiple experiments simultaneously</a:t>
            </a:r>
          </a:p>
          <a:p>
            <a:pPr marL="171450" indent="-171450" algn="just">
              <a:spcBef>
                <a:spcPts val="3000"/>
              </a:spcBef>
              <a:buFont typeface="Arial" pitchFamily="34" charset="0"/>
              <a:buChar char="•"/>
            </a:pPr>
            <a:r>
              <a:rPr lang="en-US" sz="2400" dirty="0" smtClean="0"/>
              <a:t>Capitalizing on the rapid development of superconducting RF technology</a:t>
            </a:r>
          </a:p>
          <a:p>
            <a:pPr marL="171450" indent="-171450" algn="just"/>
            <a:endParaRPr lang="en-US" sz="2400" dirty="0" smtClean="0"/>
          </a:p>
          <a:p>
            <a:pPr marL="171450" indent="-171450" algn="just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Undertaken by an international collaboration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690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65532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V. Yakovlev, C.M. Ginsburg, TTC Meeting,  November 5-8, 2012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172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3E642-9378-48E9-825F-9452167939E3}" type="slidenum">
              <a:rPr lang="en-US" sz="1200" smtClean="0">
                <a:solidFill>
                  <a:srgbClr val="FFFFFF"/>
                </a:solidFill>
              </a:rPr>
              <a:pPr eaLnBrk="1" hangingPunct="1"/>
              <a:t>40</a:t>
            </a:fld>
            <a:endParaRPr lang="en-US" sz="1200" smtClean="0">
              <a:solidFill>
                <a:srgbClr val="EAEAEA"/>
              </a:solidFill>
              <a:latin typeface="Times" pitchFamily="18" charset="0"/>
            </a:endParaRPr>
          </a:p>
        </p:txBody>
      </p:sp>
      <p:pic>
        <p:nvPicPr>
          <p:cNvPr id="7173" name="Content Placeholder 6" descr="site_layout_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363" y="1066800"/>
            <a:ext cx="7603875" cy="4940300"/>
          </a:xfrm>
        </p:spPr>
      </p:pic>
      <p:sp>
        <p:nvSpPr>
          <p:cNvPr id="2" name="Oval 1"/>
          <p:cNvSpPr/>
          <p:nvPr/>
        </p:nvSpPr>
        <p:spPr>
          <a:xfrm rot="20688586">
            <a:off x="4906963" y="2773363"/>
            <a:ext cx="2016125" cy="3476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2830513"/>
            <a:ext cx="1066800" cy="55562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20015491">
            <a:off x="3611563" y="3276600"/>
            <a:ext cx="1419225" cy="396875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849856">
            <a:off x="5299075" y="3133725"/>
            <a:ext cx="137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C00000"/>
                </a:solidFill>
              </a:rPr>
              <a:t>CW Linac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421690">
            <a:off x="3522663" y="36893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99"/>
                </a:solidFill>
              </a:rPr>
              <a:t>8 </a:t>
            </a:r>
            <a:r>
              <a:rPr lang="en-US" sz="2000" b="1" dirty="0" err="1">
                <a:solidFill>
                  <a:srgbClr val="000099"/>
                </a:solidFill>
              </a:rPr>
              <a:t>GeV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 err="1">
                <a:solidFill>
                  <a:srgbClr val="000099"/>
                </a:solidFill>
              </a:rPr>
              <a:t>Linac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0513" y="2293938"/>
            <a:ext cx="28082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6600"/>
                </a:solidFill>
              </a:rPr>
              <a:t>3 GeV Experimental Area</a:t>
            </a:r>
          </a:p>
        </p:txBody>
      </p:sp>
      <p:sp>
        <p:nvSpPr>
          <p:cNvPr id="7180" name="Oval 10"/>
          <p:cNvSpPr>
            <a:spLocks noChangeArrowheads="1"/>
          </p:cNvSpPr>
          <p:nvPr/>
        </p:nvSpPr>
        <p:spPr bwMode="auto">
          <a:xfrm rot="-569312">
            <a:off x="1574800" y="3754438"/>
            <a:ext cx="2133600" cy="493712"/>
          </a:xfrm>
          <a:prstGeom prst="ellipse">
            <a:avLst/>
          </a:prstGeom>
          <a:noFill/>
          <a:ln w="28575" algn="ctr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 rot="-587902">
            <a:off x="1754188" y="4241800"/>
            <a:ext cx="2414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660066"/>
                </a:solidFill>
              </a:rPr>
              <a:t>Beam Transfer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 Design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6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7180" grpId="0" animBg="1"/>
      <p:bldP spid="71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Siting</a:t>
            </a:r>
            <a:r>
              <a:rPr lang="en-US" dirty="0" smtClean="0"/>
              <a:t> option: “paper clip”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 descr="Project X - Staging Exhibit-Chris Polly Vers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8927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Cavity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0"/>
            <a:ext cx="9144000" cy="490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Couplers in Cryomodule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 descr="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8316829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Alignment Strategy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9819" cy="4525963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060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Fiducials</a:t>
            </a:r>
            <a:r>
              <a:rPr lang="en-US" dirty="0" smtClean="0"/>
              <a:t> </a:t>
            </a:r>
            <a:r>
              <a:rPr lang="en-US" dirty="0" smtClean="0"/>
              <a:t>for the alignment at RT</a:t>
            </a:r>
            <a:r>
              <a:rPr lang="en-US" dirty="0" smtClean="0"/>
              <a:t>.  </a:t>
            </a:r>
            <a:r>
              <a:rPr lang="en-US" dirty="0" smtClean="0"/>
              <a:t>After cooling we </a:t>
            </a:r>
            <a:r>
              <a:rPr lang="en-US" dirty="0" smtClean="0"/>
              <a:t>control the</a:t>
            </a:r>
            <a:r>
              <a:rPr lang="en-US" dirty="0" smtClean="0"/>
              <a:t> alignment using laser </a:t>
            </a:r>
            <a:endParaRPr lang="en-US" dirty="0" smtClean="0"/>
          </a:p>
          <a:p>
            <a:r>
              <a:rPr lang="en-US" dirty="0" smtClean="0"/>
              <a:t>beam </a:t>
            </a:r>
            <a:r>
              <a:rPr lang="en-US" dirty="0" smtClean="0"/>
              <a:t>and special targets, which will be accessible through </a:t>
            </a:r>
            <a:r>
              <a:rPr lang="en-US" dirty="0" smtClean="0"/>
              <a:t>windows </a:t>
            </a:r>
            <a:r>
              <a:rPr lang="en-US" dirty="0" smtClean="0"/>
              <a:t>in </a:t>
            </a:r>
            <a:r>
              <a:rPr lang="en-US" dirty="0" smtClean="0"/>
              <a:t>CM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Cryomodule Heat Loads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597" cy="5130011"/>
        </p:xfrm>
        <a:graphic>
          <a:graphicData uri="http://schemas.openxmlformats.org/drawingml/2006/table">
            <a:tbl>
              <a:tblPr/>
              <a:tblGrid>
                <a:gridCol w="2051670"/>
                <a:gridCol w="882561"/>
                <a:gridCol w="882561"/>
                <a:gridCol w="882561"/>
                <a:gridCol w="882561"/>
                <a:gridCol w="882561"/>
                <a:gridCol w="882561"/>
                <a:gridCol w="882561"/>
              </a:tblGrid>
              <a:tr h="3010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SSR1 Cryomodule Heat Load Estimates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T. Nicol -February 9, 2012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SSR1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Each unit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effectLst/>
                          <a:latin typeface="Calibri"/>
                        </a:rPr>
                        <a:t>Mult</a:t>
                      </a:r>
                      <a:endParaRPr lang="en-US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8 cavities, 4 solenoids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80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4.5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2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70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4.5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2 K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Input coupler static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5.36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2.82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42.88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22.56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Input coupler dynamic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Cavity dynamic load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1.78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14.24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Support post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2.76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33.12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4.32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Conduction lead assembly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36.80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13.20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1.24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147.20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52.80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4.96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Calibri"/>
                        </a:rPr>
                        <a:t>MLI (total 70 K + 2 K)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30.54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30.54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Cold to warm transition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1.44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255.2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79.8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/>
                        </a:rPr>
                        <a:t>27.2</a:t>
                      </a:r>
                    </a:p>
                  </a:txBody>
                  <a:tcPr marL="10085" marR="1008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Calibri"/>
                        </a:rPr>
                        <a:t>Notes: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1. Cavity dynamic loads from Nikolai Solyak, February 2012.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8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2. Input coupler static loads from S. Kazakov, February 2012, no copper plating on outer conductor,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intercepts at 15 K and 125 K.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3. Current lead heat loads assume 2 coils at 50 A, 1 coil at 200 A.</a:t>
                      </a: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10085" marR="100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6373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Detailed  analysis of all the losses (static and dynamic) was </a:t>
            </a:r>
            <a:r>
              <a:rPr lang="en-US" b="1" dirty="0" smtClean="0"/>
              <a:t>made</a:t>
            </a:r>
          </a:p>
          <a:p>
            <a:r>
              <a:rPr lang="en-US" b="1" dirty="0" smtClean="0"/>
              <a:t>T</a:t>
            </a:r>
            <a:r>
              <a:rPr lang="en-US" b="1" dirty="0" smtClean="0"/>
              <a:t>otal</a:t>
            </a:r>
            <a:r>
              <a:rPr lang="en-US" b="1" dirty="0" smtClean="0"/>
              <a:t> </a:t>
            </a:r>
            <a:r>
              <a:rPr lang="en-US" b="1" dirty="0" smtClean="0"/>
              <a:t>RF </a:t>
            </a:r>
            <a:r>
              <a:rPr lang="en-US" b="1" dirty="0" smtClean="0"/>
              <a:t>load at 2 K does not exceed 30 </a:t>
            </a:r>
            <a:r>
              <a:rPr lang="en-US" b="1" dirty="0" smtClean="0"/>
              <a:t>W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990601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Argonne </a:t>
            </a:r>
            <a:r>
              <a:rPr lang="en-US" dirty="0">
                <a:latin typeface="+mn-lt"/>
              </a:rPr>
              <a:t>National Laboratory </a:t>
            </a:r>
            <a:r>
              <a:rPr lang="en-US" dirty="0" smtClean="0">
                <a:latin typeface="+mn-lt"/>
              </a:rPr>
              <a:t> </a:t>
            </a: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Brookhaven </a:t>
            </a:r>
            <a:r>
              <a:rPr lang="en-US" dirty="0">
                <a:latin typeface="+mn-lt"/>
              </a:rPr>
              <a:t>National Laboratory </a:t>
            </a:r>
            <a:r>
              <a:rPr lang="en-US" dirty="0" smtClean="0">
                <a:latin typeface="+mn-lt"/>
              </a:rPr>
              <a:t> </a:t>
            </a: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Fermi </a:t>
            </a:r>
            <a:r>
              <a:rPr lang="en-US" dirty="0">
                <a:latin typeface="+mn-lt"/>
              </a:rPr>
              <a:t>National Accelerator Laboratory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Lawrence </a:t>
            </a:r>
            <a:r>
              <a:rPr lang="en-US" dirty="0">
                <a:latin typeface="+mn-lt"/>
              </a:rPr>
              <a:t>Berkeley National Laboratory </a:t>
            </a: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Pacific Northwest National Laboratory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Oak </a:t>
            </a:r>
            <a:r>
              <a:rPr lang="en-US" dirty="0">
                <a:latin typeface="+mn-lt"/>
              </a:rPr>
              <a:t>Ridge National Laboratory / SNS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SLAC </a:t>
            </a:r>
            <a:r>
              <a:rPr lang="en-US" dirty="0">
                <a:latin typeface="+mn-lt"/>
              </a:rPr>
              <a:t>National Accelerator Laboratory</a:t>
            </a: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Thomas Jefferson National Accelerator Facility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Cornell </a:t>
            </a:r>
            <a:r>
              <a:rPr lang="en-US" dirty="0">
                <a:latin typeface="+mn-lt"/>
              </a:rPr>
              <a:t>University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Michigan </a:t>
            </a:r>
            <a:r>
              <a:rPr lang="en-US" dirty="0">
                <a:latin typeface="+mn-lt"/>
              </a:rPr>
              <a:t>State University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ILC/Americas </a:t>
            </a:r>
            <a:r>
              <a:rPr lang="en-US" dirty="0">
                <a:latin typeface="+mn-lt"/>
              </a:rPr>
              <a:t>Regional Team</a:t>
            </a: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Bhabha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Atomic Research Center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Raja </a:t>
            </a:r>
            <a:r>
              <a:rPr lang="en-US" dirty="0" err="1">
                <a:latin typeface="+mn-lt"/>
              </a:rPr>
              <a:t>Ramanna</a:t>
            </a:r>
            <a:r>
              <a:rPr lang="en-US" dirty="0">
                <a:latin typeface="+mn-lt"/>
              </a:rPr>
              <a:t> Center of Advanced Technology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Variable </a:t>
            </a:r>
            <a:r>
              <a:rPr lang="en-US" dirty="0">
                <a:latin typeface="+mn-lt"/>
              </a:rPr>
              <a:t>Energy Cyclotron Center </a:t>
            </a:r>
            <a:endParaRPr lang="en-US" dirty="0" smtClean="0">
              <a:latin typeface="+mn-lt"/>
            </a:endParaRPr>
          </a:p>
          <a:p>
            <a:pPr marL="288925" indent="-288925" algn="l" eaLnBrk="1" hangingPunct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Inter </a:t>
            </a:r>
            <a:r>
              <a:rPr lang="en-US" dirty="0">
                <a:latin typeface="+mn-lt"/>
              </a:rPr>
              <a:t>University Accelerator Center</a:t>
            </a:r>
          </a:p>
        </p:txBody>
      </p:sp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cs typeface="Helvetica" pitchFamily="-107" charset="0"/>
              </a:rPr>
              <a:t>High-power proton beam with flexible beam formats delivered </a:t>
            </a:r>
            <a:r>
              <a:rPr lang="en-US" sz="2400" u="sng" dirty="0" smtClean="0">
                <a:cs typeface="Helvetica" pitchFamily="-107" charset="0"/>
              </a:rPr>
              <a:t>simultaneously</a:t>
            </a:r>
            <a:r>
              <a:rPr lang="en-US" sz="2400" dirty="0" smtClean="0">
                <a:cs typeface="Helvetica" pitchFamily="-107" charset="0"/>
              </a:rPr>
              <a:t> to multiple users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en-US" sz="2400" dirty="0" smtClean="0">
                <a:cs typeface="Helvetica" pitchFamily="-107" charset="0"/>
              </a:rPr>
              <a:t>3 MW at 3 </a:t>
            </a:r>
            <a:r>
              <a:rPr lang="en-US" sz="2400" dirty="0" err="1" smtClean="0">
                <a:cs typeface="Helvetica" pitchFamily="-107" charset="0"/>
              </a:rPr>
              <a:t>GeV</a:t>
            </a:r>
            <a:r>
              <a:rPr lang="en-US" sz="2400" dirty="0" smtClean="0">
                <a:cs typeface="Helvetica" pitchFamily="-107" charset="0"/>
              </a:rPr>
              <a:t> </a:t>
            </a:r>
          </a:p>
          <a:p>
            <a:pPr marL="1485900" lvl="2" indent="-342900"/>
            <a:r>
              <a:rPr lang="en-US" dirty="0" smtClean="0">
                <a:cs typeface="Helvetica" pitchFamily="-107" charset="0"/>
              </a:rPr>
              <a:t>rare process experiments</a:t>
            </a:r>
            <a:endParaRPr lang="en-US" dirty="0" smtClean="0">
              <a:cs typeface="Helvetica" pitchFamily="-107" charset="0"/>
            </a:endParaRPr>
          </a:p>
          <a:p>
            <a:pPr marL="1485900" lvl="2" indent="-342900"/>
            <a:r>
              <a:rPr lang="en-US" dirty="0" smtClean="0"/>
              <a:t>CW </a:t>
            </a:r>
            <a:r>
              <a:rPr lang="en-US" dirty="0" smtClean="0"/>
              <a:t>at time scales &gt;1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, 20% DF at &lt;1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 smtClean="0"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cs typeface="Helvetica" pitchFamily="-107" charset="0"/>
              </a:rPr>
              <a:t>Extraction </a:t>
            </a:r>
            <a:r>
              <a:rPr lang="en-US" dirty="0" smtClean="0">
                <a:cs typeface="Helvetica" pitchFamily="-107" charset="0"/>
              </a:rPr>
              <a:t>of up to 0.5 </a:t>
            </a:r>
            <a:r>
              <a:rPr lang="en-US" dirty="0" err="1" smtClean="0">
                <a:cs typeface="Helvetica" pitchFamily="-107" charset="0"/>
              </a:rPr>
              <a:t>mA</a:t>
            </a:r>
            <a:r>
              <a:rPr lang="en-US" dirty="0" smtClean="0">
                <a:cs typeface="Helvetica" pitchFamily="-107" charset="0"/>
              </a:rPr>
              <a:t> at 1 </a:t>
            </a:r>
            <a:r>
              <a:rPr lang="en-US" dirty="0" err="1" smtClean="0">
                <a:cs typeface="Helvetica" pitchFamily="-107" charset="0"/>
              </a:rPr>
              <a:t>GeV</a:t>
            </a:r>
            <a:r>
              <a:rPr lang="en-US" dirty="0" smtClean="0">
                <a:cs typeface="Helvetica" pitchFamily="-107" charset="0"/>
              </a:rPr>
              <a:t> is possible</a:t>
            </a:r>
          </a:p>
          <a:p>
            <a:pPr marL="1085850" lvl="1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cs typeface="Helvetica" pitchFamily="-107" charset="0"/>
              </a:rPr>
              <a:t>0.080-0.200 MW at 8 </a:t>
            </a:r>
            <a:r>
              <a:rPr lang="en-US" sz="2400" dirty="0" err="1" smtClean="0">
                <a:cs typeface="Helvetica" pitchFamily="-107" charset="0"/>
              </a:rPr>
              <a:t>GeV</a:t>
            </a:r>
            <a:endParaRPr lang="en-US" sz="2400" dirty="0" smtClean="0"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cs typeface="Helvetica" pitchFamily="-107" charset="0"/>
              </a:rPr>
              <a:t>Rare process experiments, neutrinos</a:t>
            </a:r>
          </a:p>
          <a:p>
            <a:pPr marL="1085850" lvl="1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cs typeface="Helvetica" pitchFamily="-107" charset="0"/>
              </a:rPr>
              <a:t>2 MW at 60-120 </a:t>
            </a:r>
            <a:r>
              <a:rPr lang="en-US" sz="2400" dirty="0" err="1" smtClean="0">
                <a:cs typeface="Helvetica" pitchFamily="-107" charset="0"/>
              </a:rPr>
              <a:t>GeV</a:t>
            </a:r>
            <a:endParaRPr lang="en-US" sz="2400" dirty="0" smtClean="0"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cs typeface="Helvetica" pitchFamily="-107" charset="0"/>
              </a:rPr>
              <a:t>Long-baseline neutrino experiments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cs typeface="Helvetica" pitchFamily="-107" charset="0"/>
              </a:rPr>
              <a:t>Path toward neutrino factory or muon </a:t>
            </a:r>
            <a:r>
              <a:rPr lang="en-US" sz="2400" dirty="0" smtClean="0">
                <a:cs typeface="Helvetica" pitchFamily="-107" charset="0"/>
              </a:rPr>
              <a:t>collider</a:t>
            </a:r>
          </a:p>
          <a:p>
            <a:pPr marL="1087438" lvl="1" indent="-346075"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charset="-128"/>
              </a:rPr>
              <a:t>Would require ~4 </a:t>
            </a:r>
            <a:r>
              <a:rPr lang="en-US" altLang="ja-JP" sz="2400" dirty="0" smtClean="0">
                <a:ea typeface="ＭＳ Ｐゴシック" charset="-128"/>
              </a:rPr>
              <a:t>MW at ~5-15 </a:t>
            </a:r>
            <a:r>
              <a:rPr lang="en-US" altLang="ja-JP" sz="2400" dirty="0" err="1" smtClean="0">
                <a:ea typeface="ＭＳ Ｐゴシック" charset="-128"/>
              </a:rPr>
              <a:t>GeV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</a:p>
          <a:p>
            <a:r>
              <a:rPr lang="en-US" sz="2400" dirty="0" smtClean="0">
                <a:cs typeface="Helvetica" pitchFamily="-107" charset="0"/>
              </a:rPr>
              <a:t>Possible missions beyond particle physics, e.g., energy applications</a:t>
            </a:r>
          </a:p>
          <a:p>
            <a:pPr marL="1087438" lvl="2" indent="-346075">
              <a:buFont typeface="Wingdings" pitchFamily="2" charset="2"/>
              <a:buChar char="Ø"/>
            </a:pPr>
            <a:r>
              <a:rPr lang="en-US" dirty="0" smtClean="0"/>
              <a:t>Provision for 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extraction</a:t>
            </a:r>
            <a:endParaRPr lang="en-US" dirty="0" smtClean="0"/>
          </a:p>
          <a:p>
            <a:endParaRPr lang="en-US" sz="2400" dirty="0" smtClean="0">
              <a:cs typeface="Helvetica" pitchFamily="-107" charset="0"/>
            </a:endParaRPr>
          </a:p>
          <a:p>
            <a:pPr lvl="0">
              <a:spcBef>
                <a:spcPts val="1800"/>
              </a:spcBef>
              <a:buClr>
                <a:srgbClr val="006600"/>
              </a:buClr>
              <a:buFont typeface="Symbol" pitchFamily="18" charset="2"/>
              <a:buChar char="Þ"/>
            </a:pPr>
            <a:r>
              <a:rPr lang="en-US" sz="2400" b="1" i="1" dirty="0" smtClean="0">
                <a:solidFill>
                  <a:prstClr val="black"/>
                </a:solidFill>
              </a:rPr>
              <a:t>Use of a </a:t>
            </a:r>
            <a:r>
              <a:rPr lang="en-US" sz="2400" b="1" i="1" dirty="0" smtClean="0">
                <a:solidFill>
                  <a:prstClr val="black"/>
                </a:solidFill>
              </a:rPr>
              <a:t>CW linac creates a facility that is unique in the world, with performance that cannot be matched in a synchrotron-based </a:t>
            </a:r>
            <a:r>
              <a:rPr lang="en-US" sz="2400" b="1" i="1" dirty="0" smtClean="0">
                <a:solidFill>
                  <a:prstClr val="black"/>
                </a:solidFill>
              </a:rPr>
              <a:t>facility</a:t>
            </a:r>
            <a:endParaRPr lang="en-US" sz="2400" dirty="0" smtClean="0">
              <a:cs typeface="Helvetica" pitchFamily="-107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 </a:t>
            </a:r>
            <a:r>
              <a:rPr lang="en-US" dirty="0" smtClean="0"/>
              <a:t>Physics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Reference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8176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 </a:t>
            </a:r>
            <a:r>
              <a:rPr lang="en-US" dirty="0" smtClean="0"/>
              <a:t>CW Linac Operation</a:t>
            </a:r>
            <a:endParaRPr lang="en-US" dirty="0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V. Yakovlev, C.M. Ginsburg, TTC Meeting,  November 5-8, 2012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 </a:t>
            </a:r>
            <a:fld id="{97D56E34-53B6-4E41-957F-03E8E133580D}" type="slidenum">
              <a:rPr lang="en-US" sz="1200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545"/>
          <a:stretch>
            <a:fillRect/>
          </a:stretch>
        </p:blipFill>
        <p:spPr bwMode="auto">
          <a:xfrm>
            <a:off x="6019800" y="3505201"/>
            <a:ext cx="2943225" cy="2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228600" y="9906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smtClean="0"/>
              <a:t>Different experiments require different time structures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 smtClean="0"/>
              <a:t>Programmed chopping allows </a:t>
            </a:r>
            <a:r>
              <a:rPr lang="en-US" sz="2000" dirty="0" smtClean="0"/>
              <a:t>preparation of </a:t>
            </a:r>
            <a:r>
              <a:rPr lang="en-US" sz="2000" dirty="0" smtClean="0"/>
              <a:t>necessary structure for different </a:t>
            </a:r>
            <a:r>
              <a:rPr lang="en-US" sz="2000" dirty="0" smtClean="0"/>
              <a:t>experiments, to </a:t>
            </a:r>
            <a:r>
              <a:rPr lang="en-US" sz="2000" dirty="0" smtClean="0"/>
              <a:t>provide </a:t>
            </a:r>
            <a:r>
              <a:rPr lang="en-US" sz="2000" dirty="0" smtClean="0"/>
              <a:t>further </a:t>
            </a:r>
            <a:r>
              <a:rPr lang="en-US" sz="2000" dirty="0" smtClean="0"/>
              <a:t>separation by RF </a:t>
            </a:r>
            <a:r>
              <a:rPr lang="en-US" sz="2000" dirty="0" smtClean="0"/>
              <a:t>splitter</a:t>
            </a:r>
            <a:endParaRPr lang="en-US" sz="2000" dirty="0" smtClean="0"/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u="sng" dirty="0" smtClean="0"/>
              <a:t>1 </a:t>
            </a:r>
            <a:r>
              <a:rPr lang="en-US" sz="2000" u="sng" dirty="0" err="1">
                <a:latin typeface="Symbol" pitchFamily="18" charset="2"/>
              </a:rPr>
              <a:t>m</a:t>
            </a:r>
            <a:r>
              <a:rPr lang="en-US" sz="2000" u="sng" dirty="0" err="1">
                <a:latin typeface="+mn-lt"/>
              </a:rPr>
              <a:t>sec</a:t>
            </a:r>
            <a:r>
              <a:rPr lang="en-US" sz="2000" u="sng" dirty="0">
                <a:latin typeface="+mn-lt"/>
              </a:rPr>
              <a:t> period at 3 </a:t>
            </a:r>
            <a:r>
              <a:rPr lang="en-US" sz="2000" u="sng" dirty="0" err="1">
                <a:latin typeface="+mn-lt"/>
              </a:rPr>
              <a:t>GeV</a:t>
            </a:r>
            <a:endParaRPr lang="en-US" sz="2000" u="sng" dirty="0">
              <a:latin typeface="+mn-lt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Muon pulses (17e7) 80 MHz, 100 </a:t>
            </a:r>
            <a:r>
              <a:rPr lang="en-US" sz="2000" dirty="0" err="1">
                <a:solidFill>
                  <a:srgbClr val="CC0000"/>
                </a:solidFill>
                <a:latin typeface="+mn-lt"/>
              </a:rPr>
              <a:t>nsec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		700 kW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3399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000099"/>
                </a:solidFill>
                <a:latin typeface="+mn-lt"/>
              </a:rPr>
              <a:t>Kaon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pulses (17e7) 20 MHz			1540 kW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FC110F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+mn-lt"/>
              </a:rPr>
              <a:t>Nuclear pulses (17e7) 10 MHz			770 kW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172200" y="3581400"/>
            <a:ext cx="255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007A">
                    <a:lumMod val="40000"/>
                    <a:lumOff val="60000"/>
                  </a:srgbClr>
                </a:solidFill>
              </a:rPr>
              <a:t>Separation scheme</a:t>
            </a:r>
          </a:p>
        </p:txBody>
      </p:sp>
      <p:sp>
        <p:nvSpPr>
          <p:cNvPr id="19466" name="Oval 13"/>
          <p:cNvSpPr>
            <a:spLocks noChangeArrowheads="1"/>
          </p:cNvSpPr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19467" name="Oval 14"/>
          <p:cNvSpPr>
            <a:spLocks noChangeArrowheads="1"/>
          </p:cNvSpPr>
          <p:nvPr/>
        </p:nvSpPr>
        <p:spPr bwMode="auto">
          <a:xfrm>
            <a:off x="7467600" y="4648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8763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6781800" y="38862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sp>
        <p:nvSpPr>
          <p:cNvPr id="19470" name="Oval 21"/>
          <p:cNvSpPr>
            <a:spLocks noChangeArrowheads="1"/>
          </p:cNvSpPr>
          <p:nvPr/>
        </p:nvSpPr>
        <p:spPr bwMode="auto">
          <a:xfrm>
            <a:off x="8153400" y="5257800"/>
            <a:ext cx="152400" cy="152400"/>
          </a:xfrm>
          <a:prstGeom prst="ellipse">
            <a:avLst/>
          </a:prstGeom>
          <a:solidFill>
            <a:srgbClr val="0000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EAEAEA"/>
              </a:solidFill>
            </a:endParaRPr>
          </a:p>
        </p:txBody>
      </p:sp>
      <p:grpSp>
        <p:nvGrpSpPr>
          <p:cNvPr id="19471" name="Group 23"/>
          <p:cNvGrpSpPr>
            <a:grpSpLocks/>
          </p:cNvGrpSpPr>
          <p:nvPr/>
        </p:nvGrpSpPr>
        <p:grpSpPr bwMode="auto">
          <a:xfrm>
            <a:off x="196850" y="3505199"/>
            <a:ext cx="5670550" cy="2819401"/>
            <a:chOff x="215596" y="2285999"/>
            <a:chExt cx="8623604" cy="3342665"/>
          </a:xfrm>
          <a:solidFill>
            <a:schemeClr val="tx1"/>
          </a:solidFill>
        </p:grpSpPr>
        <p:sp>
          <p:nvSpPr>
            <p:cNvPr id="25" name="Curved Right Arrow 24"/>
            <p:cNvSpPr/>
            <p:nvPr/>
          </p:nvSpPr>
          <p:spPr>
            <a:xfrm>
              <a:off x="215596" y="2513738"/>
              <a:ext cx="410418" cy="1524526"/>
            </a:xfrm>
            <a:prstGeom prst="curvedRigh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626015" y="3238357"/>
              <a:ext cx="328334" cy="1814373"/>
            </a:xfrm>
            <a:prstGeom prst="leftBrace">
              <a:avLst>
                <a:gd name="adj1" fmla="val 52187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19474" name="TextBox 26"/>
            <p:cNvSpPr txBox="1">
              <a:spLocks noChangeArrowheads="1"/>
            </p:cNvSpPr>
            <p:nvPr/>
          </p:nvSpPr>
          <p:spPr bwMode="auto">
            <a:xfrm>
              <a:off x="3508596" y="5081317"/>
              <a:ext cx="1527557" cy="54734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dirty="0"/>
                <a:t> </a:t>
              </a:r>
              <a:r>
                <a:rPr lang="en-US" sz="1600" dirty="0"/>
                <a:t>1 </a:t>
              </a:r>
              <a:r>
                <a:rPr lang="en-US" sz="1600" dirty="0" err="1">
                  <a:latin typeface="Symbol" pitchFamily="18" charset="2"/>
                </a:rPr>
                <a:t>m</a:t>
              </a:r>
              <a:r>
                <a:rPr lang="en-US" sz="1600" dirty="0" err="1"/>
                <a:t>sec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19474" idx="3"/>
            </p:cNvCxnSpPr>
            <p:nvPr/>
          </p:nvCxnSpPr>
          <p:spPr>
            <a:xfrm>
              <a:off x="5036153" y="5354991"/>
              <a:ext cx="2214488" cy="1169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474" idx="1"/>
            </p:cNvCxnSpPr>
            <p:nvPr/>
          </p:nvCxnSpPr>
          <p:spPr>
            <a:xfrm flipH="1">
              <a:off x="980905" y="5354991"/>
              <a:ext cx="2527691" cy="1169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09" y="2285999"/>
              <a:ext cx="7899991" cy="27667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70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792162"/>
          </a:xfrm>
        </p:spPr>
        <p:txBody>
          <a:bodyPr/>
          <a:lstStyle/>
          <a:p>
            <a:r>
              <a:rPr lang="en-US" dirty="0" smtClean="0"/>
              <a:t>Project X Plan for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Yakovlev, C.M. Ginsburg, TTC Meeting,  November 5-8,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83A638F5-E69F-4BFE-9860-63FE6466FE6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3513</Words>
  <Application>Microsoft Office PowerPoint</Application>
  <PresentationFormat>On-screen Show (4:3)</PresentationFormat>
  <Paragraphs>746</Paragraphs>
  <Slides>45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1_Office Theme</vt:lpstr>
      <vt:lpstr>Microsoft Office Word Document</vt:lpstr>
      <vt:lpstr> Status of Project X  Design plans, cavity and cryomodule development    Vyacheslav Yakovlev, Camille Ginsburg (FNAL)  TESLA Technology Collaboration (TTC) Meeting at JLab November 5, 2012</vt:lpstr>
      <vt:lpstr>Outline</vt:lpstr>
      <vt:lpstr>Project X Overview</vt:lpstr>
      <vt:lpstr>Project X</vt:lpstr>
      <vt:lpstr>Project X Collaboration</vt:lpstr>
      <vt:lpstr>Project X Physics Mission</vt:lpstr>
      <vt:lpstr>Project X Reference Design</vt:lpstr>
      <vt:lpstr>Project X CW Linac Operation</vt:lpstr>
      <vt:lpstr>Project X Plan for Implementation</vt:lpstr>
      <vt:lpstr>Project X Staging Opportunities</vt:lpstr>
      <vt:lpstr>Project X Staging Proposal</vt:lpstr>
      <vt:lpstr>Project X Design Status</vt:lpstr>
      <vt:lpstr>SRF Technology Map</vt:lpstr>
      <vt:lpstr>Some Challenges for CW SRF</vt:lpstr>
      <vt:lpstr>PXIE: Project X Injector Experiment</vt:lpstr>
      <vt:lpstr>PXIE Beam Dynamics Overview</vt:lpstr>
      <vt:lpstr>Project X Component Status: Focus on SRF cavities and cryomodules</vt:lpstr>
      <vt:lpstr>Front End Components</vt:lpstr>
      <vt:lpstr>ANL 162.5 MHz HWR Cavity</vt:lpstr>
      <vt:lpstr>ANL HWR Cryomodule Design</vt:lpstr>
      <vt:lpstr>SSR1 Section Status</vt:lpstr>
      <vt:lpstr>325 MHz SSR1 Cavity</vt:lpstr>
      <vt:lpstr>SSR1 Tuner Design</vt:lpstr>
      <vt:lpstr>SSR1 Cavity Vertical Test Performance</vt:lpstr>
      <vt:lpstr>SSR1 Cryomodule Functional Reqs</vt:lpstr>
      <vt:lpstr>325 MHz SSR1 coupler</vt:lpstr>
      <vt:lpstr>SSR1 Cryomodule Heat Loads</vt:lpstr>
      <vt:lpstr>SSR1 Active Microphonics Control</vt:lpstr>
      <vt:lpstr>SSR2 Cavity Status</vt:lpstr>
      <vt:lpstr>SSR2 Design Features</vt:lpstr>
      <vt:lpstr>650 MHz Cavities</vt:lpstr>
      <vt:lpstr>JLab 650 MHz beta=0.61 cavity</vt:lpstr>
      <vt:lpstr>650 MHz cavity fabrication</vt:lpstr>
      <vt:lpstr>650 MHz beta=0.9 CM Concept</vt:lpstr>
      <vt:lpstr>Acknowledgements</vt:lpstr>
      <vt:lpstr>References</vt:lpstr>
      <vt:lpstr>Conclusions</vt:lpstr>
      <vt:lpstr>Backup Slides</vt:lpstr>
      <vt:lpstr>Staged Physics Program</vt:lpstr>
      <vt:lpstr>Slide 40</vt:lpstr>
      <vt:lpstr>Siting option: “paper clip”</vt:lpstr>
      <vt:lpstr>SSR1 Cavity Status</vt:lpstr>
      <vt:lpstr>SSR1 Couplers in Cryomodule</vt:lpstr>
      <vt:lpstr>Cryomodule Alignment Strategy</vt:lpstr>
      <vt:lpstr>SSR1 Cryomodule Heat Loads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ginsburg</dc:creator>
  <cp:lastModifiedBy>ginsburg</cp:lastModifiedBy>
  <cp:revision>168</cp:revision>
  <dcterms:created xsi:type="dcterms:W3CDTF">2011-10-31T15:46:33Z</dcterms:created>
  <dcterms:modified xsi:type="dcterms:W3CDTF">2012-11-05T05:24:17Z</dcterms:modified>
</cp:coreProperties>
</file>