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1.bin" ContentType="application/vnd.openxmlformats-officedocument.oleObject"/>
  <Override PartName="/ppt/notesSlides/notesSlide8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81" r:id="rId2"/>
    <p:sldId id="315" r:id="rId3"/>
    <p:sldId id="325" r:id="rId4"/>
    <p:sldId id="319" r:id="rId5"/>
    <p:sldId id="323" r:id="rId6"/>
    <p:sldId id="327" r:id="rId7"/>
    <p:sldId id="328" r:id="rId8"/>
    <p:sldId id="321" r:id="rId9"/>
    <p:sldId id="326" r:id="rId10"/>
    <p:sldId id="320" r:id="rId11"/>
    <p:sldId id="285" r:id="rId12"/>
    <p:sldId id="293" r:id="rId13"/>
    <p:sldId id="324" r:id="rId14"/>
    <p:sldId id="294" r:id="rId15"/>
    <p:sldId id="282" r:id="rId16"/>
    <p:sldId id="329" r:id="rId17"/>
    <p:sldId id="287" r:id="rId18"/>
    <p:sldId id="292" r:id="rId19"/>
    <p:sldId id="290" r:id="rId20"/>
    <p:sldId id="308" r:id="rId21"/>
    <p:sldId id="309" r:id="rId22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5A09"/>
    <a:srgbClr val="FFFFAB"/>
    <a:srgbClr val="FFFFC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41" autoAdjust="0"/>
    <p:restoredTop sz="94660"/>
  </p:normalViewPr>
  <p:slideViewPr>
    <p:cSldViewPr>
      <p:cViewPr varScale="1">
        <p:scale>
          <a:sx n="84" d="100"/>
          <a:sy n="84" d="100"/>
        </p:scale>
        <p:origin x="-176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744" y="-7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image" Target="../media/image36.png"/><Relationship Id="rId2" Type="http://schemas.openxmlformats.org/officeDocument/2006/relationships/image" Target="../media/image3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6AFE5B-A074-4F1D-8A18-7F5D900D9C7A}" type="datetimeFigureOut">
              <a:rPr lang="en-US" smtClean="0"/>
              <a:pPr/>
              <a:t>11/7/12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DED53D-9D7F-434F-903A-191E6F8EFA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0144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DC4966-96A7-43E7-AE0F-C092CD2A7A88}" type="datetimeFigureOut">
              <a:rPr lang="en-US" smtClean="0"/>
              <a:pPr/>
              <a:t>11/7/12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B9E7BA-7C18-4655-96F4-7BE70A975A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8327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E7BA-7C18-4655-96F4-7BE70A975AB6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54654A-4E97-4E8B-A94B-12930F8E8B37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E7BA-7C18-4655-96F4-7BE70A975AB6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83C10-0BE5-4EB5-8CAF-A807C9D14847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AC87F3-5553-40B1-BFE9-AE892B2ED306}" type="slidenum">
              <a:rPr lang="en-US"/>
              <a:pPr/>
              <a:t>18</a:t>
            </a:fld>
            <a:endParaRPr lang="en-US"/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54654A-4E97-4E8B-A94B-12930F8E8B37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89FB4-2342-4973-B56E-B99C20C64E99}" type="slidenum">
              <a:rPr lang="en-GB" smtClean="0"/>
              <a:pPr/>
              <a:t>20</a:t>
            </a:fld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89FB4-2342-4973-B56E-B99C20C64E99}" type="slidenum">
              <a:rPr lang="en-GB" smtClean="0"/>
              <a:pPr/>
              <a:t>21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83C10-0BE5-4EB5-8CAF-A807C9D1484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83C10-0BE5-4EB5-8CAF-A807C9D14847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E7BA-7C18-4655-96F4-7BE70A975AB6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1496B8-B61E-4BF9-B5C0-1A45C13903A0}" type="slidenum">
              <a:rPr lang="en-US"/>
              <a:pPr/>
              <a:t>8</a:t>
            </a:fld>
            <a:endParaRPr lang="en-US"/>
          </a:p>
        </p:txBody>
      </p:sp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0937" cy="3722688"/>
          </a:xfrm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649" y="4715443"/>
            <a:ext cx="4984378" cy="4466772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73ECA4-7A5D-4124-8029-61CA09351B19}" type="slidenum">
              <a:rPr lang="en-US"/>
              <a:pPr/>
              <a:t>10</a:t>
            </a:fld>
            <a:endParaRPr lang="en-US"/>
          </a:p>
        </p:txBody>
      </p:sp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0937" cy="3722688"/>
          </a:xfrm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649" y="4715443"/>
            <a:ext cx="4984378" cy="4466772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78951A-63D5-4DC3-9673-1AD60D5945EE}" type="slidenum">
              <a:rPr lang="en-US"/>
              <a:pPr/>
              <a:t>11</a:t>
            </a:fld>
            <a:endParaRPr lang="en-US"/>
          </a:p>
        </p:txBody>
      </p:sp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41B2B8-2F68-4FCD-804F-958A31C3D9E5}" type="slidenum">
              <a:rPr lang="en-US"/>
              <a:pPr/>
              <a:t>12</a:t>
            </a:fld>
            <a:endParaRPr lang="en-US"/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54654A-4E97-4E8B-A94B-12930F8E8B37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0"/>
            <a:ext cx="7596336" cy="76470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836712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7584" y="6597352"/>
            <a:ext cx="1475656" cy="260648"/>
          </a:xfrm>
        </p:spPr>
        <p:txBody>
          <a:bodyPr/>
          <a:lstStyle>
            <a:lvl1pPr>
              <a:defRPr sz="1000"/>
            </a:lvl1pPr>
          </a:lstStyle>
          <a:p>
            <a:r>
              <a:rPr lang="fr-CH" smtClean="0"/>
              <a:t>7 November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55776" y="6597352"/>
            <a:ext cx="4176464" cy="260648"/>
          </a:xfrm>
        </p:spPr>
        <p:txBody>
          <a:bodyPr/>
          <a:lstStyle/>
          <a:p>
            <a:r>
              <a:rPr lang="en-US" sz="1000" smtClean="0"/>
              <a:t>Sergio Calatroni - CERN</a:t>
            </a:r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597352"/>
            <a:ext cx="2133600" cy="260648"/>
          </a:xfrm>
        </p:spPr>
        <p:txBody>
          <a:bodyPr/>
          <a:lstStyle/>
          <a:p>
            <a:fld id="{0DF7440C-D25B-4954-BC09-5BBAAA513C4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1"/>
            <a:ext cx="7560840" cy="76470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7 November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Sergio Calatroni -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440C-D25B-4954-BC09-5BBAAA513C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908720"/>
            <a:ext cx="7848872" cy="1323439"/>
          </a:xfrm>
        </p:spPr>
        <p:txBody>
          <a:bodyPr anchor="t"/>
          <a:lstStyle>
            <a:lvl1pPr algn="l">
              <a:defRPr sz="4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608" y="2492896"/>
            <a:ext cx="7848872" cy="367240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7 November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Sergio Calatroni -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440C-D25B-4954-BC09-5BBAAA513C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1"/>
            <a:ext cx="7560840" cy="76470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9592" y="908720"/>
            <a:ext cx="4038600" cy="532859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4048" y="908720"/>
            <a:ext cx="4038600" cy="532859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7 November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Sergio Calatroni - CERN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440C-D25B-4954-BC09-5BBAAA513C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9592" y="836712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556792"/>
            <a:ext cx="4040188" cy="4680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4048" y="836712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04048" y="1556792"/>
            <a:ext cx="4041775" cy="4680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7 November 2012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Sergio Calatroni - CERN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440C-D25B-4954-BC09-5BBAAA513C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0"/>
            <a:ext cx="7560840" cy="769441"/>
          </a:xfrm>
        </p:spPr>
        <p:txBody>
          <a:bodyPr wrap="square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7 November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Sergio Calatroni - CERN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440C-D25B-4954-BC09-5BBAAA513C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7 November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Sergio Calatroni - CERN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440C-D25B-4954-BC09-5BBAAA513C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1"/>
            <a:ext cx="7344816" cy="764704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836712"/>
            <a:ext cx="5472608" cy="54726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16216" y="836712"/>
            <a:ext cx="2520280" cy="547260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7 November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Sergio Calatroni - CERN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440C-D25B-4954-BC09-5BBAAA513C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0"/>
            <a:ext cx="6480720" cy="764704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3848" y="206084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600" y="908720"/>
            <a:ext cx="5486400" cy="80486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7 November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Sergio Calatroni - CERN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440C-D25B-4954-BC09-5BBAAA513C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.png"/><Relationship Id="rId12" Type="http://schemas.openxmlformats.org/officeDocument/2006/relationships/image" Target="../media/image2.png"/><Relationship Id="rId13" Type="http://schemas.openxmlformats.org/officeDocument/2006/relationships/image" Target="../media/image3.png"/><Relationship Id="rId14" Type="http://schemas.openxmlformats.org/officeDocument/2006/relationships/image" Target="../media/image4.png"/><Relationship Id="rId1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1"/>
            <a:ext cx="8275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3568" y="0"/>
            <a:ext cx="846043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836712"/>
            <a:ext cx="8229600" cy="54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584" y="6597352"/>
            <a:ext cx="1944216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CH" smtClean="0"/>
              <a:t>7 November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15816" y="6597352"/>
            <a:ext cx="4104456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Sergio Calatroni - CERN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6424" y="6597352"/>
            <a:ext cx="1917576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F7440C-D25B-4954-BC09-5BBAAA513C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584" y="-279366"/>
            <a:ext cx="7560840" cy="1323439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836713"/>
            <a:ext cx="827584" cy="544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388424" y="0"/>
            <a:ext cx="755576" cy="743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78835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/>
  <p:txStyles>
    <p:titleStyle>
      <a:lvl1pPr marL="0" algn="ctr" defTabSz="914400" rtl="0" eaLnBrk="1" latinLnBrk="0" hangingPunct="1">
        <a:spcBef>
          <a:spcPct val="0"/>
        </a:spcBef>
        <a:buNone/>
        <a:defRPr sz="4000" b="1" i="1" kern="1200" baseline="0">
          <a:solidFill>
            <a:srgbClr val="FFFFAB"/>
          </a:solidFill>
          <a:latin typeface="Arial Black"/>
          <a:ea typeface="+mj-ea"/>
          <a:cs typeface="Arial Black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000" b="1" kern="1200" baseline="0">
          <a:solidFill>
            <a:schemeClr val="accent2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 baseline="0">
          <a:solidFill>
            <a:schemeClr val="accent3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 baseline="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i="1" kern="1200" baseline="0">
          <a:solidFill>
            <a:schemeClr val="accent3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3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24.png"/><Relationship Id="rId6" Type="http://schemas.openxmlformats.org/officeDocument/2006/relationships/oleObject" Target="../embeddings/oleObject3.bin"/><Relationship Id="rId7" Type="http://schemas.openxmlformats.org/officeDocument/2006/relationships/image" Target="../media/image25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w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4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1" Type="http://schemas.openxmlformats.org/officeDocument/2006/relationships/tags" Target="../tags/tag1.xml"/><Relationship Id="rId2" Type="http://schemas.openxmlformats.org/officeDocument/2006/relationships/tags" Target="../tags/tag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36.png"/><Relationship Id="rId6" Type="http://schemas.openxmlformats.org/officeDocument/2006/relationships/oleObject" Target="../embeddings/oleObject5.bin"/><Relationship Id="rId7" Type="http://schemas.openxmlformats.org/officeDocument/2006/relationships/image" Target="../media/image37.png"/><Relationship Id="rId8" Type="http://schemas.openxmlformats.org/officeDocument/2006/relationships/oleObject" Target="../embeddings/oleObject6.bin"/><Relationship Id="rId9" Type="http://schemas.openxmlformats.org/officeDocument/2006/relationships/image" Target="../media/image38.png"/><Relationship Id="rId10" Type="http://schemas.openxmlformats.org/officeDocument/2006/relationships/oleObject" Target="../embeddings/oleObject7.bin"/><Relationship Id="rId11" Type="http://schemas.openxmlformats.org/officeDocument/2006/relationships/image" Target="../media/image39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png"/><Relationship Id="rId7" Type="http://schemas.openxmlformats.org/officeDocument/2006/relationships/image" Target="../media/image14.jpeg"/><Relationship Id="rId8" Type="http://schemas.openxmlformats.org/officeDocument/2006/relationships/image" Target="../media/image15.jpeg"/><Relationship Id="rId9" Type="http://schemas.openxmlformats.org/officeDocument/2006/relationships/image" Target="../media/image16.jpeg"/><Relationship Id="rId10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hyperlink" Target="http://cdsweb.cern.ch/search?f=author&amp;p=T%C3%BCckmantel,%20Joachim&amp;ln=en" TargetMode="Extern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43608" y="908720"/>
            <a:ext cx="7848872" cy="1938992"/>
          </a:xfrm>
        </p:spPr>
        <p:txBody>
          <a:bodyPr/>
          <a:lstStyle/>
          <a:p>
            <a:r>
              <a:rPr lang="en-GB" cap="none" dirty="0" smtClean="0"/>
              <a:t>State of the Art</a:t>
            </a:r>
            <a:br>
              <a:rPr lang="en-GB" cap="none" dirty="0" smtClean="0"/>
            </a:br>
            <a:r>
              <a:rPr lang="en-GB" cap="none" dirty="0" smtClean="0"/>
              <a:t>and Future Potential </a:t>
            </a:r>
            <a:br>
              <a:rPr lang="en-GB" cap="none" dirty="0" smtClean="0"/>
            </a:br>
            <a:r>
              <a:rPr lang="en-GB" cap="none" dirty="0" smtClean="0"/>
              <a:t>of </a:t>
            </a:r>
            <a:r>
              <a:rPr lang="en-GB" cap="none" dirty="0" err="1" smtClean="0"/>
              <a:t>Nb</a:t>
            </a:r>
            <a:r>
              <a:rPr lang="en-GB" cap="none" dirty="0" smtClean="0"/>
              <a:t>/Cu Coatings </a:t>
            </a:r>
            <a:endParaRPr lang="en-GB" cap="none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Sergio Calatroni, Giovanni Terenziani, and all CERN SRF community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7 November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Sergio Calatroni - CERN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440C-D25B-4954-BC09-5BBAAA513C42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7 November 2012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9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Sergio Calatroni - CERN</a:t>
            </a:r>
            <a:endParaRPr lang="en-GB"/>
          </a:p>
        </p:txBody>
      </p:sp>
      <p:sp>
        <p:nvSpPr>
          <p:cNvPr id="19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24F4F-5DD3-4CED-BA3E-F60DE10571C2}" type="slidenum">
              <a:rPr lang="en-GB"/>
              <a:pPr/>
              <a:t>10</a:t>
            </a:fld>
            <a:endParaRPr lang="en-GB"/>
          </a:p>
        </p:txBody>
      </p:sp>
      <p:sp>
        <p:nvSpPr>
          <p:cNvPr id="241667" name="Rectangle 3"/>
          <p:cNvSpPr>
            <a:spLocks noChangeArrowheads="1"/>
          </p:cNvSpPr>
          <p:nvPr/>
        </p:nvSpPr>
        <p:spPr bwMode="auto">
          <a:xfrm>
            <a:off x="6516688" y="981075"/>
            <a:ext cx="2376487" cy="343940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Aft>
                <a:spcPts val="500"/>
              </a:spcAft>
            </a:pPr>
            <a:r>
              <a:rPr lang="en-US" b="1" dirty="0">
                <a:solidFill>
                  <a:schemeClr val="tx1"/>
                </a:solidFill>
                <a:latin typeface="Arial Unicode MS" pitchFamily="34" charset="-128"/>
              </a:rPr>
              <a:t>R</a:t>
            </a:r>
            <a:r>
              <a:rPr lang="en-US" b="1" baseline="-25000" dirty="0">
                <a:solidFill>
                  <a:schemeClr val="tx1"/>
                </a:solidFill>
                <a:latin typeface="Arial Unicode MS" pitchFamily="34" charset="-128"/>
              </a:rPr>
              <a:t>BCS</a:t>
            </a:r>
            <a:r>
              <a:rPr lang="en-US" b="1" dirty="0">
                <a:solidFill>
                  <a:schemeClr val="tx1"/>
                </a:solidFill>
                <a:latin typeface="Arial Unicode MS" pitchFamily="34" charset="-128"/>
              </a:rPr>
              <a:t> at 4.2 K</a:t>
            </a:r>
          </a:p>
          <a:p>
            <a:pPr>
              <a:spcAft>
                <a:spcPts val="500"/>
              </a:spcAft>
            </a:pPr>
            <a:r>
              <a:rPr lang="en-US" b="1" dirty="0">
                <a:solidFill>
                  <a:schemeClr val="tx1"/>
                </a:solidFill>
                <a:latin typeface="Arial Unicode MS" pitchFamily="34" charset="-128"/>
              </a:rPr>
              <a:t>(1.5 GHz)</a:t>
            </a:r>
          </a:p>
          <a:p>
            <a:pPr>
              <a:spcAft>
                <a:spcPts val="500"/>
              </a:spcAft>
            </a:pPr>
            <a:r>
              <a:rPr lang="en-US" dirty="0" err="1" smtClean="0">
                <a:latin typeface="Arial Unicode MS" pitchFamily="34" charset="-128"/>
              </a:rPr>
              <a:t>Nb</a:t>
            </a:r>
            <a:r>
              <a:rPr lang="en-US" dirty="0" smtClean="0">
                <a:latin typeface="Arial Unicode MS" pitchFamily="34" charset="-128"/>
              </a:rPr>
              <a:t> </a:t>
            </a:r>
            <a:r>
              <a:rPr lang="en-US" dirty="0">
                <a:latin typeface="Arial Unicode MS" pitchFamily="34" charset="-128"/>
              </a:rPr>
              <a:t>bulk: ~900 n</a:t>
            </a:r>
            <a:r>
              <a:rPr lang="en-US" dirty="0">
                <a:latin typeface="Arial Unicode MS" pitchFamily="34" charset="-128"/>
                <a:sym typeface="Symbol" pitchFamily="18" charset="2"/>
              </a:rPr>
              <a:t></a:t>
            </a:r>
          </a:p>
          <a:p>
            <a:pPr>
              <a:spcAft>
                <a:spcPts val="500"/>
              </a:spcAft>
            </a:pPr>
            <a:r>
              <a:rPr lang="en-US" dirty="0" err="1">
                <a:solidFill>
                  <a:srgbClr val="FF0000"/>
                </a:solidFill>
                <a:latin typeface="Arial Unicode MS" pitchFamily="34" charset="-128"/>
              </a:rPr>
              <a:t>Nb</a:t>
            </a:r>
            <a:r>
              <a:rPr lang="en-US" dirty="0">
                <a:solidFill>
                  <a:srgbClr val="FF0000"/>
                </a:solidFill>
                <a:latin typeface="Arial Unicode MS" pitchFamily="34" charset="-128"/>
              </a:rPr>
              <a:t> films: ~400 n</a:t>
            </a:r>
            <a:r>
              <a:rPr lang="en-US" dirty="0">
                <a:solidFill>
                  <a:srgbClr val="FF0000"/>
                </a:solidFill>
                <a:latin typeface="Arial Unicode MS" pitchFamily="34" charset="-128"/>
                <a:sym typeface="Symbol" pitchFamily="18" charset="2"/>
              </a:rPr>
              <a:t></a:t>
            </a:r>
          </a:p>
          <a:p>
            <a:pPr>
              <a:spcAft>
                <a:spcPts val="500"/>
              </a:spcAft>
            </a:pPr>
            <a:endParaRPr lang="en-US" dirty="0">
              <a:solidFill>
                <a:srgbClr val="FF0000"/>
              </a:solidFill>
              <a:latin typeface="Arial Unicode MS" pitchFamily="34" charset="-128"/>
              <a:sym typeface="MT Extra" pitchFamily="18" charset="2"/>
            </a:endParaRPr>
          </a:p>
          <a:p>
            <a:pPr>
              <a:spcAft>
                <a:spcPts val="500"/>
              </a:spcAft>
            </a:pPr>
            <a:r>
              <a:rPr lang="en-US" b="1" dirty="0">
                <a:solidFill>
                  <a:schemeClr val="tx1"/>
                </a:solidFill>
                <a:latin typeface="Arial Unicode MS" pitchFamily="34" charset="-128"/>
              </a:rPr>
              <a:t>R</a:t>
            </a:r>
            <a:r>
              <a:rPr lang="en-US" b="1" baseline="-25000" dirty="0">
                <a:solidFill>
                  <a:schemeClr val="tx1"/>
                </a:solidFill>
                <a:latin typeface="Arial Unicode MS" pitchFamily="34" charset="-128"/>
              </a:rPr>
              <a:t>BCS</a:t>
            </a:r>
            <a:r>
              <a:rPr lang="en-US" b="1" dirty="0">
                <a:solidFill>
                  <a:schemeClr val="tx1"/>
                </a:solidFill>
                <a:latin typeface="Arial Unicode MS" pitchFamily="34" charset="-128"/>
              </a:rPr>
              <a:t> at 1.7 K</a:t>
            </a:r>
          </a:p>
          <a:p>
            <a:pPr>
              <a:spcAft>
                <a:spcPts val="500"/>
              </a:spcAft>
            </a:pPr>
            <a:r>
              <a:rPr lang="en-US" b="1" dirty="0">
                <a:solidFill>
                  <a:schemeClr val="tx1"/>
                </a:solidFill>
                <a:latin typeface="Arial Unicode MS" pitchFamily="34" charset="-128"/>
              </a:rPr>
              <a:t>(1.5 GHz)</a:t>
            </a:r>
          </a:p>
          <a:p>
            <a:pPr>
              <a:spcAft>
                <a:spcPts val="500"/>
              </a:spcAft>
            </a:pPr>
            <a:r>
              <a:rPr lang="en-US" dirty="0" err="1" smtClean="0">
                <a:latin typeface="Arial Unicode MS" pitchFamily="34" charset="-128"/>
              </a:rPr>
              <a:t>Nb</a:t>
            </a:r>
            <a:r>
              <a:rPr lang="en-US" dirty="0" smtClean="0">
                <a:latin typeface="Arial Unicode MS" pitchFamily="34" charset="-128"/>
              </a:rPr>
              <a:t> </a:t>
            </a:r>
            <a:r>
              <a:rPr lang="en-US" dirty="0">
                <a:latin typeface="Arial Unicode MS" pitchFamily="34" charset="-128"/>
              </a:rPr>
              <a:t>bulk: ~2.5 n</a:t>
            </a:r>
            <a:r>
              <a:rPr lang="en-US" dirty="0">
                <a:sym typeface="Symbol" pitchFamily="18" charset="2"/>
              </a:rPr>
              <a:t></a:t>
            </a:r>
            <a:endParaRPr lang="en-US" dirty="0">
              <a:latin typeface="Arial Unicode MS" pitchFamily="34" charset="-128"/>
              <a:sym typeface="MT Extra" pitchFamily="18" charset="2"/>
            </a:endParaRPr>
          </a:p>
          <a:p>
            <a:pPr>
              <a:spcAft>
                <a:spcPts val="500"/>
              </a:spcAft>
            </a:pPr>
            <a:r>
              <a:rPr lang="en-US" dirty="0" err="1">
                <a:solidFill>
                  <a:srgbClr val="FF0000"/>
                </a:solidFill>
                <a:latin typeface="Arial Unicode MS" pitchFamily="34" charset="-128"/>
              </a:rPr>
              <a:t>Nb</a:t>
            </a:r>
            <a:r>
              <a:rPr lang="en-US" dirty="0">
                <a:solidFill>
                  <a:srgbClr val="FF0000"/>
                </a:solidFill>
                <a:latin typeface="Arial Unicode MS" pitchFamily="34" charset="-128"/>
              </a:rPr>
              <a:t> films: ~1.5 n</a:t>
            </a:r>
            <a:r>
              <a:rPr lang="en-US" dirty="0">
                <a:solidFill>
                  <a:srgbClr val="FF0000"/>
                </a:solidFill>
                <a:sym typeface="Symbol" pitchFamily="18" charset="2"/>
              </a:rPr>
              <a:t></a:t>
            </a:r>
            <a:endParaRPr lang="en-US" dirty="0">
              <a:solidFill>
                <a:srgbClr val="FF0000"/>
              </a:solidFill>
              <a:latin typeface="Arial Unicode MS" pitchFamily="34" charset="-128"/>
            </a:endParaRPr>
          </a:p>
          <a:p>
            <a:pPr>
              <a:spcAft>
                <a:spcPts val="500"/>
              </a:spcAft>
            </a:pPr>
            <a:endParaRPr lang="en-US" dirty="0">
              <a:solidFill>
                <a:srgbClr val="FF0000"/>
              </a:solidFill>
              <a:latin typeface="Arial Unicode MS" pitchFamily="34" charset="-128"/>
            </a:endParaRPr>
          </a:p>
        </p:txBody>
      </p:sp>
      <p:grpSp>
        <p:nvGrpSpPr>
          <p:cNvPr id="2" name="Group 5"/>
          <p:cNvGrpSpPr>
            <a:grpSpLocks noChangeAspect="1"/>
          </p:cNvGrpSpPr>
          <p:nvPr/>
        </p:nvGrpSpPr>
        <p:grpSpPr bwMode="auto">
          <a:xfrm>
            <a:off x="100013" y="836712"/>
            <a:ext cx="6138862" cy="4849813"/>
            <a:chOff x="671" y="1246"/>
            <a:chExt cx="3491" cy="2547"/>
          </a:xfrm>
        </p:grpSpPr>
        <p:sp>
          <p:nvSpPr>
            <p:cNvPr id="241670" name="Rectangle 6"/>
            <p:cNvSpPr>
              <a:spLocks noChangeAspect="1" noChangeArrowheads="1"/>
            </p:cNvSpPr>
            <p:nvPr/>
          </p:nvSpPr>
          <p:spPr bwMode="auto">
            <a:xfrm>
              <a:off x="1906" y="3450"/>
              <a:ext cx="51" cy="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en-US" sz="1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41671" name="Rectangle 7"/>
            <p:cNvSpPr>
              <a:spLocks noChangeAspect="1" noChangeArrowheads="1"/>
            </p:cNvSpPr>
            <p:nvPr/>
          </p:nvSpPr>
          <p:spPr bwMode="auto">
            <a:xfrm>
              <a:off x="3405" y="3450"/>
              <a:ext cx="101" cy="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10</a:t>
              </a:r>
              <a:endParaRPr lang="en-US" sz="1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41672" name="Rectangle 8"/>
            <p:cNvSpPr>
              <a:spLocks noChangeAspect="1" noChangeArrowheads="1"/>
            </p:cNvSpPr>
            <p:nvPr/>
          </p:nvSpPr>
          <p:spPr bwMode="auto">
            <a:xfrm>
              <a:off x="1056" y="3194"/>
              <a:ext cx="151" cy="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350</a:t>
              </a:r>
              <a:endParaRPr lang="en-US" sz="1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41673" name="Rectangle 9"/>
            <p:cNvSpPr>
              <a:spLocks noChangeAspect="1" noChangeArrowheads="1"/>
            </p:cNvSpPr>
            <p:nvPr/>
          </p:nvSpPr>
          <p:spPr bwMode="auto">
            <a:xfrm>
              <a:off x="1056" y="3017"/>
              <a:ext cx="151" cy="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400</a:t>
              </a:r>
              <a:endParaRPr lang="en-US" sz="1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41674" name="Rectangle 10"/>
            <p:cNvSpPr>
              <a:spLocks noChangeAspect="1" noChangeArrowheads="1"/>
            </p:cNvSpPr>
            <p:nvPr/>
          </p:nvSpPr>
          <p:spPr bwMode="auto">
            <a:xfrm>
              <a:off x="1056" y="2840"/>
              <a:ext cx="151" cy="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450</a:t>
              </a:r>
              <a:endParaRPr lang="en-US" sz="1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41675" name="Rectangle 11"/>
            <p:cNvSpPr>
              <a:spLocks noChangeAspect="1" noChangeArrowheads="1"/>
            </p:cNvSpPr>
            <p:nvPr/>
          </p:nvSpPr>
          <p:spPr bwMode="auto">
            <a:xfrm>
              <a:off x="1056" y="2664"/>
              <a:ext cx="151" cy="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500</a:t>
              </a:r>
              <a:endParaRPr lang="en-US" sz="1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41676" name="Rectangle 12"/>
            <p:cNvSpPr>
              <a:spLocks noChangeAspect="1" noChangeArrowheads="1"/>
            </p:cNvSpPr>
            <p:nvPr/>
          </p:nvSpPr>
          <p:spPr bwMode="auto">
            <a:xfrm>
              <a:off x="1056" y="2486"/>
              <a:ext cx="151" cy="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550</a:t>
              </a:r>
              <a:endParaRPr lang="en-US" sz="1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41677" name="Rectangle 13"/>
            <p:cNvSpPr>
              <a:spLocks noChangeAspect="1" noChangeArrowheads="1"/>
            </p:cNvSpPr>
            <p:nvPr/>
          </p:nvSpPr>
          <p:spPr bwMode="auto">
            <a:xfrm>
              <a:off x="1056" y="2310"/>
              <a:ext cx="151" cy="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600</a:t>
              </a:r>
              <a:endParaRPr lang="en-US" sz="1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41678" name="Rectangle 14"/>
            <p:cNvSpPr>
              <a:spLocks noChangeAspect="1" noChangeArrowheads="1"/>
            </p:cNvSpPr>
            <p:nvPr/>
          </p:nvSpPr>
          <p:spPr bwMode="auto">
            <a:xfrm>
              <a:off x="1056" y="2132"/>
              <a:ext cx="151" cy="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650</a:t>
              </a:r>
              <a:endParaRPr lang="en-US" sz="1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41679" name="Rectangle 15"/>
            <p:cNvSpPr>
              <a:spLocks noChangeAspect="1" noChangeArrowheads="1"/>
            </p:cNvSpPr>
            <p:nvPr/>
          </p:nvSpPr>
          <p:spPr bwMode="auto">
            <a:xfrm>
              <a:off x="1056" y="1956"/>
              <a:ext cx="151" cy="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700</a:t>
              </a:r>
              <a:endParaRPr lang="en-US" sz="1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41680" name="Rectangle 16"/>
            <p:cNvSpPr>
              <a:spLocks noChangeAspect="1" noChangeArrowheads="1"/>
            </p:cNvSpPr>
            <p:nvPr/>
          </p:nvSpPr>
          <p:spPr bwMode="auto">
            <a:xfrm>
              <a:off x="1056" y="1778"/>
              <a:ext cx="151" cy="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750</a:t>
              </a:r>
              <a:endParaRPr lang="en-US" sz="1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41681" name="Rectangle 17"/>
            <p:cNvSpPr>
              <a:spLocks noChangeAspect="1" noChangeArrowheads="1"/>
            </p:cNvSpPr>
            <p:nvPr/>
          </p:nvSpPr>
          <p:spPr bwMode="auto">
            <a:xfrm>
              <a:off x="1056" y="1602"/>
              <a:ext cx="151" cy="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800</a:t>
              </a:r>
              <a:endParaRPr lang="en-US" sz="1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41682" name="Rectangle 18"/>
            <p:cNvSpPr>
              <a:spLocks noChangeAspect="1" noChangeArrowheads="1"/>
            </p:cNvSpPr>
            <p:nvPr/>
          </p:nvSpPr>
          <p:spPr bwMode="auto">
            <a:xfrm>
              <a:off x="1056" y="1424"/>
              <a:ext cx="151" cy="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850</a:t>
              </a:r>
              <a:endParaRPr lang="en-US" sz="1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41683" name="Rectangle 19"/>
            <p:cNvSpPr>
              <a:spLocks noChangeAspect="1" noChangeArrowheads="1"/>
            </p:cNvSpPr>
            <p:nvPr/>
          </p:nvSpPr>
          <p:spPr bwMode="auto">
            <a:xfrm>
              <a:off x="1056" y="1248"/>
              <a:ext cx="151" cy="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900</a:t>
              </a:r>
              <a:endParaRPr lang="en-US" sz="1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41684" name="Line 20"/>
            <p:cNvSpPr>
              <a:spLocks noChangeAspect="1" noChangeShapeType="1"/>
            </p:cNvSpPr>
            <p:nvPr/>
          </p:nvSpPr>
          <p:spPr bwMode="auto">
            <a:xfrm flipV="1">
              <a:off x="1312" y="3377"/>
              <a:ext cx="1" cy="2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685" name="Line 21"/>
            <p:cNvSpPr>
              <a:spLocks noChangeAspect="1" noChangeShapeType="1"/>
            </p:cNvSpPr>
            <p:nvPr/>
          </p:nvSpPr>
          <p:spPr bwMode="auto">
            <a:xfrm flipV="1">
              <a:off x="1459" y="3377"/>
              <a:ext cx="1" cy="2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686" name="Line 22"/>
            <p:cNvSpPr>
              <a:spLocks noChangeAspect="1" noChangeShapeType="1"/>
            </p:cNvSpPr>
            <p:nvPr/>
          </p:nvSpPr>
          <p:spPr bwMode="auto">
            <a:xfrm flipV="1">
              <a:off x="1580" y="3377"/>
              <a:ext cx="1" cy="2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687" name="Line 23"/>
            <p:cNvSpPr>
              <a:spLocks noChangeAspect="1" noChangeShapeType="1"/>
            </p:cNvSpPr>
            <p:nvPr/>
          </p:nvSpPr>
          <p:spPr bwMode="auto">
            <a:xfrm flipV="1">
              <a:off x="1681" y="3377"/>
              <a:ext cx="1" cy="2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688" name="Line 24"/>
            <p:cNvSpPr>
              <a:spLocks noChangeAspect="1" noChangeShapeType="1"/>
            </p:cNvSpPr>
            <p:nvPr/>
          </p:nvSpPr>
          <p:spPr bwMode="auto">
            <a:xfrm flipV="1">
              <a:off x="1769" y="3377"/>
              <a:ext cx="1" cy="2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689" name="Line 25"/>
            <p:cNvSpPr>
              <a:spLocks noChangeAspect="1" noChangeShapeType="1"/>
            </p:cNvSpPr>
            <p:nvPr/>
          </p:nvSpPr>
          <p:spPr bwMode="auto">
            <a:xfrm flipV="1">
              <a:off x="1847" y="3377"/>
              <a:ext cx="1" cy="2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690" name="Line 26"/>
            <p:cNvSpPr>
              <a:spLocks noChangeAspect="1" noChangeShapeType="1"/>
            </p:cNvSpPr>
            <p:nvPr/>
          </p:nvSpPr>
          <p:spPr bwMode="auto">
            <a:xfrm flipV="1">
              <a:off x="1916" y="3356"/>
              <a:ext cx="1" cy="4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691" name="Line 27"/>
            <p:cNvSpPr>
              <a:spLocks noChangeAspect="1" noChangeShapeType="1"/>
            </p:cNvSpPr>
            <p:nvPr/>
          </p:nvSpPr>
          <p:spPr bwMode="auto">
            <a:xfrm flipV="1">
              <a:off x="2374" y="3377"/>
              <a:ext cx="1" cy="2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692" name="Line 28"/>
            <p:cNvSpPr>
              <a:spLocks noChangeAspect="1" noChangeShapeType="1"/>
            </p:cNvSpPr>
            <p:nvPr/>
          </p:nvSpPr>
          <p:spPr bwMode="auto">
            <a:xfrm flipV="1">
              <a:off x="2641" y="3377"/>
              <a:ext cx="1" cy="2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693" name="Line 29"/>
            <p:cNvSpPr>
              <a:spLocks noChangeAspect="1" noChangeShapeType="1"/>
            </p:cNvSpPr>
            <p:nvPr/>
          </p:nvSpPr>
          <p:spPr bwMode="auto">
            <a:xfrm flipV="1">
              <a:off x="2831" y="3377"/>
              <a:ext cx="1" cy="2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694" name="Line 30"/>
            <p:cNvSpPr>
              <a:spLocks noChangeAspect="1" noChangeShapeType="1"/>
            </p:cNvSpPr>
            <p:nvPr/>
          </p:nvSpPr>
          <p:spPr bwMode="auto">
            <a:xfrm flipV="1">
              <a:off x="2978" y="3377"/>
              <a:ext cx="1" cy="2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695" name="Line 31"/>
            <p:cNvSpPr>
              <a:spLocks noChangeAspect="1" noChangeShapeType="1"/>
            </p:cNvSpPr>
            <p:nvPr/>
          </p:nvSpPr>
          <p:spPr bwMode="auto">
            <a:xfrm flipV="1">
              <a:off x="3099" y="3377"/>
              <a:ext cx="1" cy="2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696" name="Line 32"/>
            <p:cNvSpPr>
              <a:spLocks noChangeAspect="1" noChangeShapeType="1"/>
            </p:cNvSpPr>
            <p:nvPr/>
          </p:nvSpPr>
          <p:spPr bwMode="auto">
            <a:xfrm flipV="1">
              <a:off x="3200" y="3377"/>
              <a:ext cx="1" cy="2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697" name="Line 33"/>
            <p:cNvSpPr>
              <a:spLocks noChangeAspect="1" noChangeShapeType="1"/>
            </p:cNvSpPr>
            <p:nvPr/>
          </p:nvSpPr>
          <p:spPr bwMode="auto">
            <a:xfrm flipV="1">
              <a:off x="3289" y="3377"/>
              <a:ext cx="1" cy="2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698" name="Line 34"/>
            <p:cNvSpPr>
              <a:spLocks noChangeAspect="1" noChangeShapeType="1"/>
            </p:cNvSpPr>
            <p:nvPr/>
          </p:nvSpPr>
          <p:spPr bwMode="auto">
            <a:xfrm flipV="1">
              <a:off x="3367" y="3377"/>
              <a:ext cx="1" cy="2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699" name="Line 35"/>
            <p:cNvSpPr>
              <a:spLocks noChangeAspect="1" noChangeShapeType="1"/>
            </p:cNvSpPr>
            <p:nvPr/>
          </p:nvSpPr>
          <p:spPr bwMode="auto">
            <a:xfrm flipV="1">
              <a:off x="3436" y="3356"/>
              <a:ext cx="1" cy="4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00" name="Line 36"/>
            <p:cNvSpPr>
              <a:spLocks noChangeAspect="1" noChangeShapeType="1"/>
            </p:cNvSpPr>
            <p:nvPr/>
          </p:nvSpPr>
          <p:spPr bwMode="auto">
            <a:xfrm flipV="1">
              <a:off x="3893" y="3377"/>
              <a:ext cx="1" cy="2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01" name="Line 37"/>
            <p:cNvSpPr>
              <a:spLocks noChangeAspect="1" noChangeShapeType="1"/>
            </p:cNvSpPr>
            <p:nvPr/>
          </p:nvSpPr>
          <p:spPr bwMode="auto">
            <a:xfrm flipV="1">
              <a:off x="4161" y="3377"/>
              <a:ext cx="1" cy="2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02" name="Line 38"/>
            <p:cNvSpPr>
              <a:spLocks noChangeAspect="1" noChangeShapeType="1"/>
            </p:cNvSpPr>
            <p:nvPr/>
          </p:nvSpPr>
          <p:spPr bwMode="auto">
            <a:xfrm>
              <a:off x="1312" y="3398"/>
              <a:ext cx="2849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03" name="Line 39"/>
            <p:cNvSpPr>
              <a:spLocks noChangeAspect="1" noChangeShapeType="1"/>
            </p:cNvSpPr>
            <p:nvPr/>
          </p:nvSpPr>
          <p:spPr bwMode="auto">
            <a:xfrm>
              <a:off x="1312" y="3256"/>
              <a:ext cx="4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04" name="Line 40"/>
            <p:cNvSpPr>
              <a:spLocks noChangeAspect="1" noChangeShapeType="1"/>
            </p:cNvSpPr>
            <p:nvPr/>
          </p:nvSpPr>
          <p:spPr bwMode="auto">
            <a:xfrm>
              <a:off x="1312" y="3079"/>
              <a:ext cx="4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05" name="Line 41"/>
            <p:cNvSpPr>
              <a:spLocks noChangeAspect="1" noChangeShapeType="1"/>
            </p:cNvSpPr>
            <p:nvPr/>
          </p:nvSpPr>
          <p:spPr bwMode="auto">
            <a:xfrm>
              <a:off x="1312" y="2902"/>
              <a:ext cx="4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06" name="Line 42"/>
            <p:cNvSpPr>
              <a:spLocks noChangeAspect="1" noChangeShapeType="1"/>
            </p:cNvSpPr>
            <p:nvPr/>
          </p:nvSpPr>
          <p:spPr bwMode="auto">
            <a:xfrm>
              <a:off x="1312" y="2726"/>
              <a:ext cx="4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07" name="Line 43"/>
            <p:cNvSpPr>
              <a:spLocks noChangeAspect="1" noChangeShapeType="1"/>
            </p:cNvSpPr>
            <p:nvPr/>
          </p:nvSpPr>
          <p:spPr bwMode="auto">
            <a:xfrm>
              <a:off x="1312" y="2548"/>
              <a:ext cx="4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08" name="Line 44"/>
            <p:cNvSpPr>
              <a:spLocks noChangeAspect="1" noChangeShapeType="1"/>
            </p:cNvSpPr>
            <p:nvPr/>
          </p:nvSpPr>
          <p:spPr bwMode="auto">
            <a:xfrm>
              <a:off x="1312" y="2372"/>
              <a:ext cx="4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09" name="Line 45"/>
            <p:cNvSpPr>
              <a:spLocks noChangeAspect="1" noChangeShapeType="1"/>
            </p:cNvSpPr>
            <p:nvPr/>
          </p:nvSpPr>
          <p:spPr bwMode="auto">
            <a:xfrm>
              <a:off x="1312" y="2194"/>
              <a:ext cx="4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10" name="Line 46"/>
            <p:cNvSpPr>
              <a:spLocks noChangeAspect="1" noChangeShapeType="1"/>
            </p:cNvSpPr>
            <p:nvPr/>
          </p:nvSpPr>
          <p:spPr bwMode="auto">
            <a:xfrm>
              <a:off x="1312" y="2018"/>
              <a:ext cx="4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11" name="Line 47"/>
            <p:cNvSpPr>
              <a:spLocks noChangeAspect="1" noChangeShapeType="1"/>
            </p:cNvSpPr>
            <p:nvPr/>
          </p:nvSpPr>
          <p:spPr bwMode="auto">
            <a:xfrm>
              <a:off x="1312" y="1840"/>
              <a:ext cx="4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12" name="Line 48"/>
            <p:cNvSpPr>
              <a:spLocks noChangeAspect="1" noChangeShapeType="1"/>
            </p:cNvSpPr>
            <p:nvPr/>
          </p:nvSpPr>
          <p:spPr bwMode="auto">
            <a:xfrm>
              <a:off x="1312" y="1664"/>
              <a:ext cx="4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13" name="Line 49"/>
            <p:cNvSpPr>
              <a:spLocks noChangeAspect="1" noChangeShapeType="1"/>
            </p:cNvSpPr>
            <p:nvPr/>
          </p:nvSpPr>
          <p:spPr bwMode="auto">
            <a:xfrm>
              <a:off x="1312" y="1486"/>
              <a:ext cx="4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14" name="Line 50"/>
            <p:cNvSpPr>
              <a:spLocks noChangeAspect="1" noChangeShapeType="1"/>
            </p:cNvSpPr>
            <p:nvPr/>
          </p:nvSpPr>
          <p:spPr bwMode="auto">
            <a:xfrm>
              <a:off x="1312" y="1310"/>
              <a:ext cx="4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15" name="Line 51"/>
            <p:cNvSpPr>
              <a:spLocks noChangeAspect="1" noChangeShapeType="1"/>
            </p:cNvSpPr>
            <p:nvPr/>
          </p:nvSpPr>
          <p:spPr bwMode="auto">
            <a:xfrm flipV="1">
              <a:off x="1312" y="1248"/>
              <a:ext cx="1" cy="21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16" name="Line 52"/>
            <p:cNvSpPr>
              <a:spLocks noChangeAspect="1" noChangeShapeType="1"/>
            </p:cNvSpPr>
            <p:nvPr/>
          </p:nvSpPr>
          <p:spPr bwMode="auto">
            <a:xfrm>
              <a:off x="1312" y="1310"/>
              <a:ext cx="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17" name="Line 53"/>
            <p:cNvSpPr>
              <a:spLocks noChangeAspect="1" noChangeShapeType="1"/>
            </p:cNvSpPr>
            <p:nvPr/>
          </p:nvSpPr>
          <p:spPr bwMode="auto">
            <a:xfrm>
              <a:off x="4161" y="1310"/>
              <a:ext cx="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18" name="Line 54"/>
            <p:cNvSpPr>
              <a:spLocks noChangeAspect="1" noChangeShapeType="1"/>
            </p:cNvSpPr>
            <p:nvPr/>
          </p:nvSpPr>
          <p:spPr bwMode="auto">
            <a:xfrm>
              <a:off x="1312" y="1246"/>
              <a:ext cx="2849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19" name="Line 55"/>
            <p:cNvSpPr>
              <a:spLocks noChangeAspect="1" noChangeShapeType="1"/>
            </p:cNvSpPr>
            <p:nvPr/>
          </p:nvSpPr>
          <p:spPr bwMode="auto">
            <a:xfrm>
              <a:off x="4161" y="3256"/>
              <a:ext cx="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20" name="Line 56"/>
            <p:cNvSpPr>
              <a:spLocks noChangeAspect="1" noChangeShapeType="1"/>
            </p:cNvSpPr>
            <p:nvPr/>
          </p:nvSpPr>
          <p:spPr bwMode="auto">
            <a:xfrm>
              <a:off x="4161" y="3079"/>
              <a:ext cx="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21" name="Line 57"/>
            <p:cNvSpPr>
              <a:spLocks noChangeAspect="1" noChangeShapeType="1"/>
            </p:cNvSpPr>
            <p:nvPr/>
          </p:nvSpPr>
          <p:spPr bwMode="auto">
            <a:xfrm>
              <a:off x="4161" y="2902"/>
              <a:ext cx="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22" name="Line 58"/>
            <p:cNvSpPr>
              <a:spLocks noChangeAspect="1" noChangeShapeType="1"/>
            </p:cNvSpPr>
            <p:nvPr/>
          </p:nvSpPr>
          <p:spPr bwMode="auto">
            <a:xfrm>
              <a:off x="4161" y="2726"/>
              <a:ext cx="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23" name="Line 59"/>
            <p:cNvSpPr>
              <a:spLocks noChangeAspect="1" noChangeShapeType="1"/>
            </p:cNvSpPr>
            <p:nvPr/>
          </p:nvSpPr>
          <p:spPr bwMode="auto">
            <a:xfrm>
              <a:off x="4161" y="2548"/>
              <a:ext cx="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24" name="Line 60"/>
            <p:cNvSpPr>
              <a:spLocks noChangeAspect="1" noChangeShapeType="1"/>
            </p:cNvSpPr>
            <p:nvPr/>
          </p:nvSpPr>
          <p:spPr bwMode="auto">
            <a:xfrm>
              <a:off x="4161" y="2372"/>
              <a:ext cx="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25" name="Line 61"/>
            <p:cNvSpPr>
              <a:spLocks noChangeAspect="1" noChangeShapeType="1"/>
            </p:cNvSpPr>
            <p:nvPr/>
          </p:nvSpPr>
          <p:spPr bwMode="auto">
            <a:xfrm>
              <a:off x="4161" y="2194"/>
              <a:ext cx="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26" name="Line 62"/>
            <p:cNvSpPr>
              <a:spLocks noChangeAspect="1" noChangeShapeType="1"/>
            </p:cNvSpPr>
            <p:nvPr/>
          </p:nvSpPr>
          <p:spPr bwMode="auto">
            <a:xfrm>
              <a:off x="4161" y="2018"/>
              <a:ext cx="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27" name="Line 63"/>
            <p:cNvSpPr>
              <a:spLocks noChangeAspect="1" noChangeShapeType="1"/>
            </p:cNvSpPr>
            <p:nvPr/>
          </p:nvSpPr>
          <p:spPr bwMode="auto">
            <a:xfrm>
              <a:off x="4161" y="1840"/>
              <a:ext cx="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28" name="Line 64"/>
            <p:cNvSpPr>
              <a:spLocks noChangeAspect="1" noChangeShapeType="1"/>
            </p:cNvSpPr>
            <p:nvPr/>
          </p:nvSpPr>
          <p:spPr bwMode="auto">
            <a:xfrm>
              <a:off x="4161" y="1664"/>
              <a:ext cx="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29" name="Line 65"/>
            <p:cNvSpPr>
              <a:spLocks noChangeAspect="1" noChangeShapeType="1"/>
            </p:cNvSpPr>
            <p:nvPr/>
          </p:nvSpPr>
          <p:spPr bwMode="auto">
            <a:xfrm>
              <a:off x="4161" y="1486"/>
              <a:ext cx="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30" name="Line 66"/>
            <p:cNvSpPr>
              <a:spLocks noChangeAspect="1" noChangeShapeType="1"/>
            </p:cNvSpPr>
            <p:nvPr/>
          </p:nvSpPr>
          <p:spPr bwMode="auto">
            <a:xfrm>
              <a:off x="4161" y="1310"/>
              <a:ext cx="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31" name="Line 67"/>
            <p:cNvSpPr>
              <a:spLocks noChangeAspect="1" noChangeShapeType="1"/>
            </p:cNvSpPr>
            <p:nvPr/>
          </p:nvSpPr>
          <p:spPr bwMode="auto">
            <a:xfrm flipV="1">
              <a:off x="4161" y="1247"/>
              <a:ext cx="0" cy="215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32" name="Freeform 68"/>
            <p:cNvSpPr>
              <a:spLocks noChangeAspect="1"/>
            </p:cNvSpPr>
            <p:nvPr/>
          </p:nvSpPr>
          <p:spPr bwMode="auto">
            <a:xfrm>
              <a:off x="1929" y="1588"/>
              <a:ext cx="1846" cy="1482"/>
            </a:xfrm>
            <a:custGeom>
              <a:avLst/>
              <a:gdLst/>
              <a:ahLst/>
              <a:cxnLst>
                <a:cxn ang="0">
                  <a:pos x="1846" y="919"/>
                </a:cxn>
                <a:cxn ang="0">
                  <a:pos x="1426" y="1269"/>
                </a:cxn>
                <a:cxn ang="0">
                  <a:pos x="1196" y="1393"/>
                </a:cxn>
                <a:cxn ang="0">
                  <a:pos x="1039" y="1447"/>
                </a:cxn>
                <a:cxn ang="0">
                  <a:pos x="926" y="1472"/>
                </a:cxn>
                <a:cxn ang="0">
                  <a:pos x="836" y="1480"/>
                </a:cxn>
                <a:cxn ang="0">
                  <a:pos x="764" y="1482"/>
                </a:cxn>
                <a:cxn ang="0">
                  <a:pos x="704" y="1477"/>
                </a:cxn>
                <a:cxn ang="0">
                  <a:pos x="654" y="1469"/>
                </a:cxn>
                <a:cxn ang="0">
                  <a:pos x="610" y="1459"/>
                </a:cxn>
                <a:cxn ang="0">
                  <a:pos x="370" y="1332"/>
                </a:cxn>
                <a:cxn ang="0">
                  <a:pos x="266" y="1218"/>
                </a:cxn>
                <a:cxn ang="0">
                  <a:pos x="206" y="1122"/>
                </a:cxn>
                <a:cxn ang="0">
                  <a:pos x="167" y="1040"/>
                </a:cxn>
                <a:cxn ang="0">
                  <a:pos x="141" y="971"/>
                </a:cxn>
                <a:cxn ang="0">
                  <a:pos x="122" y="911"/>
                </a:cxn>
                <a:cxn ang="0">
                  <a:pos x="106" y="858"/>
                </a:cxn>
                <a:cxn ang="0">
                  <a:pos x="93" y="811"/>
                </a:cxn>
                <a:cxn ang="0">
                  <a:pos x="83" y="768"/>
                </a:cxn>
                <a:cxn ang="0">
                  <a:pos x="38" y="490"/>
                </a:cxn>
                <a:cxn ang="0">
                  <a:pos x="22" y="337"/>
                </a:cxn>
                <a:cxn ang="0">
                  <a:pos x="13" y="236"/>
                </a:cxn>
                <a:cxn ang="0">
                  <a:pos x="8" y="163"/>
                </a:cxn>
                <a:cxn ang="0">
                  <a:pos x="5" y="108"/>
                </a:cxn>
                <a:cxn ang="0">
                  <a:pos x="2" y="65"/>
                </a:cxn>
                <a:cxn ang="0">
                  <a:pos x="1" y="29"/>
                </a:cxn>
                <a:cxn ang="0">
                  <a:pos x="0" y="0"/>
                </a:cxn>
              </a:cxnLst>
              <a:rect l="0" t="0" r="r" b="b"/>
              <a:pathLst>
                <a:path w="1846" h="1482">
                  <a:moveTo>
                    <a:pt x="1846" y="919"/>
                  </a:moveTo>
                  <a:lnTo>
                    <a:pt x="1426" y="1269"/>
                  </a:lnTo>
                  <a:lnTo>
                    <a:pt x="1196" y="1393"/>
                  </a:lnTo>
                  <a:lnTo>
                    <a:pt x="1039" y="1447"/>
                  </a:lnTo>
                  <a:lnTo>
                    <a:pt x="926" y="1472"/>
                  </a:lnTo>
                  <a:lnTo>
                    <a:pt x="836" y="1480"/>
                  </a:lnTo>
                  <a:lnTo>
                    <a:pt x="764" y="1482"/>
                  </a:lnTo>
                  <a:lnTo>
                    <a:pt x="704" y="1477"/>
                  </a:lnTo>
                  <a:lnTo>
                    <a:pt x="654" y="1469"/>
                  </a:lnTo>
                  <a:lnTo>
                    <a:pt x="610" y="1459"/>
                  </a:lnTo>
                  <a:lnTo>
                    <a:pt x="370" y="1332"/>
                  </a:lnTo>
                  <a:lnTo>
                    <a:pt x="266" y="1218"/>
                  </a:lnTo>
                  <a:lnTo>
                    <a:pt x="206" y="1122"/>
                  </a:lnTo>
                  <a:lnTo>
                    <a:pt x="167" y="1040"/>
                  </a:lnTo>
                  <a:lnTo>
                    <a:pt x="141" y="971"/>
                  </a:lnTo>
                  <a:lnTo>
                    <a:pt x="122" y="911"/>
                  </a:lnTo>
                  <a:lnTo>
                    <a:pt x="106" y="858"/>
                  </a:lnTo>
                  <a:lnTo>
                    <a:pt x="93" y="811"/>
                  </a:lnTo>
                  <a:lnTo>
                    <a:pt x="83" y="768"/>
                  </a:lnTo>
                  <a:lnTo>
                    <a:pt x="38" y="490"/>
                  </a:lnTo>
                  <a:lnTo>
                    <a:pt x="22" y="337"/>
                  </a:lnTo>
                  <a:lnTo>
                    <a:pt x="13" y="236"/>
                  </a:lnTo>
                  <a:lnTo>
                    <a:pt x="8" y="163"/>
                  </a:lnTo>
                  <a:lnTo>
                    <a:pt x="5" y="108"/>
                  </a:lnTo>
                  <a:lnTo>
                    <a:pt x="2" y="65"/>
                  </a:lnTo>
                  <a:lnTo>
                    <a:pt x="1" y="29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33" name="Oval 69"/>
            <p:cNvSpPr>
              <a:spLocks noChangeAspect="1" noChangeArrowheads="1"/>
            </p:cNvSpPr>
            <p:nvPr/>
          </p:nvSpPr>
          <p:spPr bwMode="auto">
            <a:xfrm>
              <a:off x="2295" y="2933"/>
              <a:ext cx="34" cy="34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34" name="Oval 70"/>
            <p:cNvSpPr>
              <a:spLocks noChangeAspect="1" noChangeArrowheads="1"/>
            </p:cNvSpPr>
            <p:nvPr/>
          </p:nvSpPr>
          <p:spPr bwMode="auto">
            <a:xfrm>
              <a:off x="2918" y="3019"/>
              <a:ext cx="34" cy="35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35" name="Oval 71"/>
            <p:cNvSpPr>
              <a:spLocks noChangeAspect="1" noChangeArrowheads="1"/>
            </p:cNvSpPr>
            <p:nvPr/>
          </p:nvSpPr>
          <p:spPr bwMode="auto">
            <a:xfrm>
              <a:off x="3548" y="2798"/>
              <a:ext cx="34" cy="35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36" name="Oval 72"/>
            <p:cNvSpPr>
              <a:spLocks noChangeAspect="1" noChangeArrowheads="1"/>
            </p:cNvSpPr>
            <p:nvPr/>
          </p:nvSpPr>
          <p:spPr bwMode="auto">
            <a:xfrm>
              <a:off x="2136" y="3047"/>
              <a:ext cx="34" cy="35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37" name="Oval 73"/>
            <p:cNvSpPr>
              <a:spLocks noChangeAspect="1" noChangeArrowheads="1"/>
            </p:cNvSpPr>
            <p:nvPr/>
          </p:nvSpPr>
          <p:spPr bwMode="auto">
            <a:xfrm>
              <a:off x="2820" y="3137"/>
              <a:ext cx="35" cy="35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38" name="Oval 74"/>
            <p:cNvSpPr>
              <a:spLocks noChangeAspect="1" noChangeArrowheads="1"/>
            </p:cNvSpPr>
            <p:nvPr/>
          </p:nvSpPr>
          <p:spPr bwMode="auto">
            <a:xfrm>
              <a:off x="3148" y="2936"/>
              <a:ext cx="35" cy="35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39" name="Oval 75"/>
            <p:cNvSpPr>
              <a:spLocks noChangeAspect="1" noChangeArrowheads="1"/>
            </p:cNvSpPr>
            <p:nvPr/>
          </p:nvSpPr>
          <p:spPr bwMode="auto">
            <a:xfrm>
              <a:off x="3008" y="3047"/>
              <a:ext cx="34" cy="35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40" name="Oval 76"/>
            <p:cNvSpPr>
              <a:spLocks noChangeAspect="1" noChangeArrowheads="1"/>
            </p:cNvSpPr>
            <p:nvPr/>
          </p:nvSpPr>
          <p:spPr bwMode="auto">
            <a:xfrm>
              <a:off x="3349" y="2391"/>
              <a:ext cx="35" cy="35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41" name="Oval 77"/>
            <p:cNvSpPr>
              <a:spLocks noChangeAspect="1" noChangeArrowheads="1"/>
            </p:cNvSpPr>
            <p:nvPr/>
          </p:nvSpPr>
          <p:spPr bwMode="auto">
            <a:xfrm>
              <a:off x="3528" y="2570"/>
              <a:ext cx="35" cy="35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42" name="Oval 78"/>
            <p:cNvSpPr>
              <a:spLocks noChangeAspect="1" noChangeArrowheads="1"/>
            </p:cNvSpPr>
            <p:nvPr/>
          </p:nvSpPr>
          <p:spPr bwMode="auto">
            <a:xfrm>
              <a:off x="2062" y="2839"/>
              <a:ext cx="34" cy="35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43" name="Oval 79"/>
            <p:cNvSpPr>
              <a:spLocks noChangeAspect="1" noChangeArrowheads="1"/>
            </p:cNvSpPr>
            <p:nvPr/>
          </p:nvSpPr>
          <p:spPr bwMode="auto">
            <a:xfrm>
              <a:off x="3254" y="2758"/>
              <a:ext cx="35" cy="34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44" name="Oval 80"/>
            <p:cNvSpPr>
              <a:spLocks noChangeAspect="1" noChangeArrowheads="1"/>
            </p:cNvSpPr>
            <p:nvPr/>
          </p:nvSpPr>
          <p:spPr bwMode="auto">
            <a:xfrm>
              <a:off x="2405" y="3111"/>
              <a:ext cx="34" cy="35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45" name="Oval 81"/>
            <p:cNvSpPr>
              <a:spLocks noChangeAspect="1" noChangeArrowheads="1"/>
            </p:cNvSpPr>
            <p:nvPr/>
          </p:nvSpPr>
          <p:spPr bwMode="auto">
            <a:xfrm>
              <a:off x="2680" y="3009"/>
              <a:ext cx="34" cy="35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46" name="Oval 82"/>
            <p:cNvSpPr>
              <a:spLocks noChangeAspect="1" noChangeArrowheads="1"/>
            </p:cNvSpPr>
            <p:nvPr/>
          </p:nvSpPr>
          <p:spPr bwMode="auto">
            <a:xfrm>
              <a:off x="2662" y="3051"/>
              <a:ext cx="35" cy="35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47" name="Oval 83"/>
            <p:cNvSpPr>
              <a:spLocks noChangeAspect="1" noChangeArrowheads="1"/>
            </p:cNvSpPr>
            <p:nvPr/>
          </p:nvSpPr>
          <p:spPr bwMode="auto">
            <a:xfrm>
              <a:off x="2588" y="3148"/>
              <a:ext cx="35" cy="35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48" name="Oval 84"/>
            <p:cNvSpPr>
              <a:spLocks noChangeAspect="1" noChangeArrowheads="1"/>
            </p:cNvSpPr>
            <p:nvPr/>
          </p:nvSpPr>
          <p:spPr bwMode="auto">
            <a:xfrm>
              <a:off x="2693" y="3054"/>
              <a:ext cx="35" cy="34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49" name="Oval 85"/>
            <p:cNvSpPr>
              <a:spLocks noChangeAspect="1" noChangeArrowheads="1"/>
            </p:cNvSpPr>
            <p:nvPr/>
          </p:nvSpPr>
          <p:spPr bwMode="auto">
            <a:xfrm>
              <a:off x="2535" y="3135"/>
              <a:ext cx="35" cy="34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50" name="Oval 86"/>
            <p:cNvSpPr>
              <a:spLocks noChangeAspect="1" noChangeArrowheads="1"/>
            </p:cNvSpPr>
            <p:nvPr/>
          </p:nvSpPr>
          <p:spPr bwMode="auto">
            <a:xfrm>
              <a:off x="2463" y="3171"/>
              <a:ext cx="34" cy="34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51" name="Oval 87"/>
            <p:cNvSpPr>
              <a:spLocks noChangeAspect="1" noChangeArrowheads="1"/>
            </p:cNvSpPr>
            <p:nvPr/>
          </p:nvSpPr>
          <p:spPr bwMode="auto">
            <a:xfrm>
              <a:off x="1980" y="2650"/>
              <a:ext cx="35" cy="35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52" name="Oval 88"/>
            <p:cNvSpPr>
              <a:spLocks noChangeAspect="1" noChangeArrowheads="1"/>
            </p:cNvSpPr>
            <p:nvPr/>
          </p:nvSpPr>
          <p:spPr bwMode="auto">
            <a:xfrm>
              <a:off x="2347" y="3129"/>
              <a:ext cx="34" cy="34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53" name="Oval 89"/>
            <p:cNvSpPr>
              <a:spLocks noChangeAspect="1" noChangeArrowheads="1"/>
            </p:cNvSpPr>
            <p:nvPr/>
          </p:nvSpPr>
          <p:spPr bwMode="auto">
            <a:xfrm>
              <a:off x="2088" y="1821"/>
              <a:ext cx="34" cy="34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54" name="Oval 90"/>
            <p:cNvSpPr>
              <a:spLocks noChangeAspect="1" noChangeArrowheads="1"/>
            </p:cNvSpPr>
            <p:nvPr/>
          </p:nvSpPr>
          <p:spPr bwMode="auto">
            <a:xfrm>
              <a:off x="2062" y="1489"/>
              <a:ext cx="34" cy="34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55" name="Line 91"/>
            <p:cNvSpPr>
              <a:spLocks noChangeAspect="1" noChangeShapeType="1"/>
            </p:cNvSpPr>
            <p:nvPr/>
          </p:nvSpPr>
          <p:spPr bwMode="auto">
            <a:xfrm flipH="1">
              <a:off x="2328" y="2950"/>
              <a:ext cx="14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56" name="Line 92"/>
            <p:cNvSpPr>
              <a:spLocks noChangeAspect="1" noChangeShapeType="1"/>
            </p:cNvSpPr>
            <p:nvPr/>
          </p:nvSpPr>
          <p:spPr bwMode="auto">
            <a:xfrm>
              <a:off x="2090" y="2950"/>
              <a:ext cx="206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57" name="Line 93"/>
            <p:cNvSpPr>
              <a:spLocks noChangeAspect="1" noChangeShapeType="1"/>
            </p:cNvSpPr>
            <p:nvPr/>
          </p:nvSpPr>
          <p:spPr bwMode="auto">
            <a:xfrm flipH="1">
              <a:off x="2951" y="3036"/>
              <a:ext cx="85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58" name="Line 94"/>
            <p:cNvSpPr>
              <a:spLocks noChangeAspect="1" noChangeShapeType="1"/>
            </p:cNvSpPr>
            <p:nvPr/>
          </p:nvSpPr>
          <p:spPr bwMode="auto">
            <a:xfrm>
              <a:off x="2814" y="3036"/>
              <a:ext cx="105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59" name="Line 95"/>
            <p:cNvSpPr>
              <a:spLocks noChangeAspect="1" noChangeShapeType="1"/>
            </p:cNvSpPr>
            <p:nvPr/>
          </p:nvSpPr>
          <p:spPr bwMode="auto">
            <a:xfrm flipH="1">
              <a:off x="3581" y="2816"/>
              <a:ext cx="95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60" name="Line 96"/>
            <p:cNvSpPr>
              <a:spLocks noChangeAspect="1" noChangeShapeType="1"/>
            </p:cNvSpPr>
            <p:nvPr/>
          </p:nvSpPr>
          <p:spPr bwMode="auto">
            <a:xfrm>
              <a:off x="3432" y="2816"/>
              <a:ext cx="117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61" name="Line 97"/>
            <p:cNvSpPr>
              <a:spLocks noChangeAspect="1" noChangeShapeType="1"/>
            </p:cNvSpPr>
            <p:nvPr/>
          </p:nvSpPr>
          <p:spPr bwMode="auto">
            <a:xfrm flipH="1">
              <a:off x="2169" y="3065"/>
              <a:ext cx="16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62" name="Line 98"/>
            <p:cNvSpPr>
              <a:spLocks noChangeAspect="1" noChangeShapeType="1"/>
            </p:cNvSpPr>
            <p:nvPr/>
          </p:nvSpPr>
          <p:spPr bwMode="auto">
            <a:xfrm>
              <a:off x="1897" y="3065"/>
              <a:ext cx="24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63" name="Line 99"/>
            <p:cNvSpPr>
              <a:spLocks noChangeAspect="1" noChangeShapeType="1"/>
            </p:cNvSpPr>
            <p:nvPr/>
          </p:nvSpPr>
          <p:spPr bwMode="auto">
            <a:xfrm flipH="1">
              <a:off x="2853" y="3155"/>
              <a:ext cx="71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64" name="Line 100"/>
            <p:cNvSpPr>
              <a:spLocks noChangeAspect="1" noChangeShapeType="1"/>
            </p:cNvSpPr>
            <p:nvPr/>
          </p:nvSpPr>
          <p:spPr bwMode="auto">
            <a:xfrm>
              <a:off x="2739" y="3155"/>
              <a:ext cx="82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65" name="Line 101"/>
            <p:cNvSpPr>
              <a:spLocks noChangeAspect="1" noChangeShapeType="1"/>
            </p:cNvSpPr>
            <p:nvPr/>
          </p:nvSpPr>
          <p:spPr bwMode="auto">
            <a:xfrm flipH="1">
              <a:off x="3182" y="2954"/>
              <a:ext cx="8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66" name="Line 102"/>
            <p:cNvSpPr>
              <a:spLocks noChangeAspect="1" noChangeShapeType="1"/>
            </p:cNvSpPr>
            <p:nvPr/>
          </p:nvSpPr>
          <p:spPr bwMode="auto">
            <a:xfrm>
              <a:off x="3053" y="2954"/>
              <a:ext cx="96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67" name="Line 103"/>
            <p:cNvSpPr>
              <a:spLocks noChangeAspect="1" noChangeShapeType="1"/>
            </p:cNvSpPr>
            <p:nvPr/>
          </p:nvSpPr>
          <p:spPr bwMode="auto">
            <a:xfrm flipH="1">
              <a:off x="3041" y="3065"/>
              <a:ext cx="11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68" name="Line 104"/>
            <p:cNvSpPr>
              <a:spLocks noChangeAspect="1" noChangeShapeType="1"/>
            </p:cNvSpPr>
            <p:nvPr/>
          </p:nvSpPr>
          <p:spPr bwMode="auto">
            <a:xfrm>
              <a:off x="2868" y="3065"/>
              <a:ext cx="141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69" name="Line 105"/>
            <p:cNvSpPr>
              <a:spLocks noChangeAspect="1" noChangeShapeType="1"/>
            </p:cNvSpPr>
            <p:nvPr/>
          </p:nvSpPr>
          <p:spPr bwMode="auto">
            <a:xfrm flipH="1">
              <a:off x="3383" y="2409"/>
              <a:ext cx="107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70" name="Line 106"/>
            <p:cNvSpPr>
              <a:spLocks noChangeAspect="1" noChangeShapeType="1"/>
            </p:cNvSpPr>
            <p:nvPr/>
          </p:nvSpPr>
          <p:spPr bwMode="auto">
            <a:xfrm>
              <a:off x="3215" y="2409"/>
              <a:ext cx="135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71" name="Line 107"/>
            <p:cNvSpPr>
              <a:spLocks noChangeAspect="1" noChangeShapeType="1"/>
            </p:cNvSpPr>
            <p:nvPr/>
          </p:nvSpPr>
          <p:spPr bwMode="auto">
            <a:xfrm flipH="1">
              <a:off x="3561" y="2587"/>
              <a:ext cx="101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72" name="Line 108"/>
            <p:cNvSpPr>
              <a:spLocks noChangeAspect="1" noChangeShapeType="1"/>
            </p:cNvSpPr>
            <p:nvPr/>
          </p:nvSpPr>
          <p:spPr bwMode="auto">
            <a:xfrm>
              <a:off x="3401" y="2587"/>
              <a:ext cx="12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73" name="Line 109"/>
            <p:cNvSpPr>
              <a:spLocks noChangeAspect="1" noChangeShapeType="1"/>
            </p:cNvSpPr>
            <p:nvPr/>
          </p:nvSpPr>
          <p:spPr bwMode="auto">
            <a:xfrm flipH="1">
              <a:off x="2095" y="2856"/>
              <a:ext cx="8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74" name="Line 110"/>
            <p:cNvSpPr>
              <a:spLocks noChangeAspect="1" noChangeShapeType="1"/>
            </p:cNvSpPr>
            <p:nvPr/>
          </p:nvSpPr>
          <p:spPr bwMode="auto">
            <a:xfrm>
              <a:off x="1954" y="2856"/>
              <a:ext cx="10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75" name="Line 111"/>
            <p:cNvSpPr>
              <a:spLocks noChangeAspect="1" noChangeShapeType="1"/>
            </p:cNvSpPr>
            <p:nvPr/>
          </p:nvSpPr>
          <p:spPr bwMode="auto">
            <a:xfrm flipH="1">
              <a:off x="3288" y="2775"/>
              <a:ext cx="93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76" name="Line 112"/>
            <p:cNvSpPr>
              <a:spLocks noChangeAspect="1" noChangeShapeType="1"/>
            </p:cNvSpPr>
            <p:nvPr/>
          </p:nvSpPr>
          <p:spPr bwMode="auto">
            <a:xfrm>
              <a:off x="3141" y="2775"/>
              <a:ext cx="115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77" name="Line 113"/>
            <p:cNvSpPr>
              <a:spLocks noChangeAspect="1" noChangeShapeType="1"/>
            </p:cNvSpPr>
            <p:nvPr/>
          </p:nvSpPr>
          <p:spPr bwMode="auto">
            <a:xfrm flipH="1">
              <a:off x="2438" y="3129"/>
              <a:ext cx="9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78" name="Line 114"/>
            <p:cNvSpPr>
              <a:spLocks noChangeAspect="1" noChangeShapeType="1"/>
            </p:cNvSpPr>
            <p:nvPr/>
          </p:nvSpPr>
          <p:spPr bwMode="auto">
            <a:xfrm>
              <a:off x="2283" y="3129"/>
              <a:ext cx="123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79" name="Line 115"/>
            <p:cNvSpPr>
              <a:spLocks noChangeAspect="1" noChangeShapeType="1"/>
            </p:cNvSpPr>
            <p:nvPr/>
          </p:nvSpPr>
          <p:spPr bwMode="auto">
            <a:xfrm flipH="1">
              <a:off x="2713" y="3026"/>
              <a:ext cx="86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80" name="Line 116"/>
            <p:cNvSpPr>
              <a:spLocks noChangeAspect="1" noChangeShapeType="1"/>
            </p:cNvSpPr>
            <p:nvPr/>
          </p:nvSpPr>
          <p:spPr bwMode="auto">
            <a:xfrm>
              <a:off x="2575" y="3026"/>
              <a:ext cx="106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81" name="Line 117"/>
            <p:cNvSpPr>
              <a:spLocks noChangeAspect="1" noChangeShapeType="1"/>
            </p:cNvSpPr>
            <p:nvPr/>
          </p:nvSpPr>
          <p:spPr bwMode="auto">
            <a:xfrm flipH="1">
              <a:off x="2696" y="3068"/>
              <a:ext cx="87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82" name="Line 118"/>
            <p:cNvSpPr>
              <a:spLocks noChangeAspect="1" noChangeShapeType="1"/>
            </p:cNvSpPr>
            <p:nvPr/>
          </p:nvSpPr>
          <p:spPr bwMode="auto">
            <a:xfrm>
              <a:off x="2558" y="3068"/>
              <a:ext cx="106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83" name="Line 119"/>
            <p:cNvSpPr>
              <a:spLocks noChangeAspect="1" noChangeShapeType="1"/>
            </p:cNvSpPr>
            <p:nvPr/>
          </p:nvSpPr>
          <p:spPr bwMode="auto">
            <a:xfrm flipH="1">
              <a:off x="2622" y="3166"/>
              <a:ext cx="86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84" name="Line 120"/>
            <p:cNvSpPr>
              <a:spLocks noChangeAspect="1" noChangeShapeType="1"/>
            </p:cNvSpPr>
            <p:nvPr/>
          </p:nvSpPr>
          <p:spPr bwMode="auto">
            <a:xfrm>
              <a:off x="2484" y="3166"/>
              <a:ext cx="106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85" name="Line 121"/>
            <p:cNvSpPr>
              <a:spLocks noChangeAspect="1" noChangeShapeType="1"/>
            </p:cNvSpPr>
            <p:nvPr/>
          </p:nvSpPr>
          <p:spPr bwMode="auto">
            <a:xfrm flipH="1">
              <a:off x="2726" y="3071"/>
              <a:ext cx="81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86" name="Line 122"/>
            <p:cNvSpPr>
              <a:spLocks noChangeAspect="1" noChangeShapeType="1"/>
            </p:cNvSpPr>
            <p:nvPr/>
          </p:nvSpPr>
          <p:spPr bwMode="auto">
            <a:xfrm>
              <a:off x="2598" y="3071"/>
              <a:ext cx="96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87" name="Line 123"/>
            <p:cNvSpPr>
              <a:spLocks noChangeAspect="1" noChangeShapeType="1"/>
            </p:cNvSpPr>
            <p:nvPr/>
          </p:nvSpPr>
          <p:spPr bwMode="auto">
            <a:xfrm flipH="1">
              <a:off x="2569" y="3152"/>
              <a:ext cx="66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88" name="Line 124"/>
            <p:cNvSpPr>
              <a:spLocks noChangeAspect="1" noChangeShapeType="1"/>
            </p:cNvSpPr>
            <p:nvPr/>
          </p:nvSpPr>
          <p:spPr bwMode="auto">
            <a:xfrm>
              <a:off x="2458" y="3152"/>
              <a:ext cx="7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89" name="Line 125"/>
            <p:cNvSpPr>
              <a:spLocks noChangeAspect="1" noChangeShapeType="1"/>
            </p:cNvSpPr>
            <p:nvPr/>
          </p:nvSpPr>
          <p:spPr bwMode="auto">
            <a:xfrm flipH="1">
              <a:off x="2496" y="3188"/>
              <a:ext cx="14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90" name="Line 126"/>
            <p:cNvSpPr>
              <a:spLocks noChangeAspect="1" noChangeShapeType="1"/>
            </p:cNvSpPr>
            <p:nvPr/>
          </p:nvSpPr>
          <p:spPr bwMode="auto">
            <a:xfrm>
              <a:off x="2274" y="3188"/>
              <a:ext cx="19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91" name="Line 127"/>
            <p:cNvSpPr>
              <a:spLocks noChangeAspect="1" noChangeShapeType="1"/>
            </p:cNvSpPr>
            <p:nvPr/>
          </p:nvSpPr>
          <p:spPr bwMode="auto">
            <a:xfrm flipH="1">
              <a:off x="2014" y="2668"/>
              <a:ext cx="116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92" name="Line 128"/>
            <p:cNvSpPr>
              <a:spLocks noChangeAspect="1" noChangeShapeType="1"/>
            </p:cNvSpPr>
            <p:nvPr/>
          </p:nvSpPr>
          <p:spPr bwMode="auto">
            <a:xfrm>
              <a:off x="1832" y="2668"/>
              <a:ext cx="15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93" name="Line 129"/>
            <p:cNvSpPr>
              <a:spLocks noChangeAspect="1" noChangeShapeType="1"/>
            </p:cNvSpPr>
            <p:nvPr/>
          </p:nvSpPr>
          <p:spPr bwMode="auto">
            <a:xfrm flipH="1">
              <a:off x="2380" y="3146"/>
              <a:ext cx="154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94" name="Line 130"/>
            <p:cNvSpPr>
              <a:spLocks noChangeAspect="1" noChangeShapeType="1"/>
            </p:cNvSpPr>
            <p:nvPr/>
          </p:nvSpPr>
          <p:spPr bwMode="auto">
            <a:xfrm>
              <a:off x="2133" y="3146"/>
              <a:ext cx="215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95" name="Line 131"/>
            <p:cNvSpPr>
              <a:spLocks noChangeAspect="1" noChangeShapeType="1"/>
            </p:cNvSpPr>
            <p:nvPr/>
          </p:nvSpPr>
          <p:spPr bwMode="auto">
            <a:xfrm flipH="1">
              <a:off x="2121" y="1838"/>
              <a:ext cx="54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96" name="Line 132"/>
            <p:cNvSpPr>
              <a:spLocks noChangeAspect="1" noChangeShapeType="1"/>
            </p:cNvSpPr>
            <p:nvPr/>
          </p:nvSpPr>
          <p:spPr bwMode="auto">
            <a:xfrm>
              <a:off x="2026" y="1838"/>
              <a:ext cx="63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97" name="Line 133"/>
            <p:cNvSpPr>
              <a:spLocks noChangeAspect="1" noChangeShapeType="1"/>
            </p:cNvSpPr>
            <p:nvPr/>
          </p:nvSpPr>
          <p:spPr bwMode="auto">
            <a:xfrm flipH="1">
              <a:off x="2095" y="1506"/>
              <a:ext cx="67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98" name="Line 134"/>
            <p:cNvSpPr>
              <a:spLocks noChangeAspect="1" noChangeShapeType="1"/>
            </p:cNvSpPr>
            <p:nvPr/>
          </p:nvSpPr>
          <p:spPr bwMode="auto">
            <a:xfrm>
              <a:off x="1985" y="1506"/>
              <a:ext cx="7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799" name="Line 135"/>
            <p:cNvSpPr>
              <a:spLocks noChangeAspect="1" noChangeShapeType="1"/>
            </p:cNvSpPr>
            <p:nvPr/>
          </p:nvSpPr>
          <p:spPr bwMode="auto">
            <a:xfrm>
              <a:off x="2312" y="2927"/>
              <a:ext cx="1" cy="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800" name="Line 136"/>
            <p:cNvSpPr>
              <a:spLocks noChangeAspect="1" noChangeShapeType="1"/>
            </p:cNvSpPr>
            <p:nvPr/>
          </p:nvSpPr>
          <p:spPr bwMode="auto">
            <a:xfrm flipV="1">
              <a:off x="2312" y="2966"/>
              <a:ext cx="1" cy="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801" name="Line 137"/>
            <p:cNvSpPr>
              <a:spLocks noChangeAspect="1" noChangeShapeType="1"/>
            </p:cNvSpPr>
            <p:nvPr/>
          </p:nvSpPr>
          <p:spPr bwMode="auto">
            <a:xfrm>
              <a:off x="2935" y="3015"/>
              <a:ext cx="1" cy="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802" name="Line 138"/>
            <p:cNvSpPr>
              <a:spLocks noChangeAspect="1" noChangeShapeType="1"/>
            </p:cNvSpPr>
            <p:nvPr/>
          </p:nvSpPr>
          <p:spPr bwMode="auto">
            <a:xfrm flipV="1">
              <a:off x="2935" y="3052"/>
              <a:ext cx="1" cy="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803" name="Line 139"/>
            <p:cNvSpPr>
              <a:spLocks noChangeAspect="1" noChangeShapeType="1"/>
            </p:cNvSpPr>
            <p:nvPr/>
          </p:nvSpPr>
          <p:spPr bwMode="auto">
            <a:xfrm>
              <a:off x="3565" y="2788"/>
              <a:ext cx="1" cy="1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804" name="Line 140"/>
            <p:cNvSpPr>
              <a:spLocks noChangeAspect="1" noChangeShapeType="1"/>
            </p:cNvSpPr>
            <p:nvPr/>
          </p:nvSpPr>
          <p:spPr bwMode="auto">
            <a:xfrm flipV="1">
              <a:off x="3565" y="2832"/>
              <a:ext cx="1" cy="1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805" name="Line 141"/>
            <p:cNvSpPr>
              <a:spLocks noChangeAspect="1" noChangeShapeType="1"/>
            </p:cNvSpPr>
            <p:nvPr/>
          </p:nvSpPr>
          <p:spPr bwMode="auto">
            <a:xfrm>
              <a:off x="2153" y="3025"/>
              <a:ext cx="1" cy="2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806" name="Line 142"/>
            <p:cNvSpPr>
              <a:spLocks noChangeAspect="1" noChangeShapeType="1"/>
            </p:cNvSpPr>
            <p:nvPr/>
          </p:nvSpPr>
          <p:spPr bwMode="auto">
            <a:xfrm flipV="1">
              <a:off x="2153" y="3081"/>
              <a:ext cx="1" cy="2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807" name="Line 143"/>
            <p:cNvSpPr>
              <a:spLocks noChangeAspect="1" noChangeShapeType="1"/>
            </p:cNvSpPr>
            <p:nvPr/>
          </p:nvSpPr>
          <p:spPr bwMode="auto">
            <a:xfrm>
              <a:off x="2837" y="3134"/>
              <a:ext cx="1" cy="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808" name="Line 144"/>
            <p:cNvSpPr>
              <a:spLocks noChangeAspect="1" noChangeShapeType="1"/>
            </p:cNvSpPr>
            <p:nvPr/>
          </p:nvSpPr>
          <p:spPr bwMode="auto">
            <a:xfrm flipV="1">
              <a:off x="2837" y="3171"/>
              <a:ext cx="1" cy="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809" name="Line 145"/>
            <p:cNvSpPr>
              <a:spLocks noChangeAspect="1" noChangeShapeType="1"/>
            </p:cNvSpPr>
            <p:nvPr/>
          </p:nvSpPr>
          <p:spPr bwMode="auto">
            <a:xfrm>
              <a:off x="3166" y="2925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810" name="Line 146"/>
            <p:cNvSpPr>
              <a:spLocks noChangeAspect="1" noChangeShapeType="1"/>
            </p:cNvSpPr>
            <p:nvPr/>
          </p:nvSpPr>
          <p:spPr bwMode="auto">
            <a:xfrm flipV="1">
              <a:off x="3166" y="2970"/>
              <a:ext cx="1" cy="1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811" name="Line 147"/>
            <p:cNvSpPr>
              <a:spLocks noChangeAspect="1" noChangeShapeType="1"/>
            </p:cNvSpPr>
            <p:nvPr/>
          </p:nvSpPr>
          <p:spPr bwMode="auto">
            <a:xfrm>
              <a:off x="3025" y="3023"/>
              <a:ext cx="1" cy="2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812" name="Line 148"/>
            <p:cNvSpPr>
              <a:spLocks noChangeAspect="1" noChangeShapeType="1"/>
            </p:cNvSpPr>
            <p:nvPr/>
          </p:nvSpPr>
          <p:spPr bwMode="auto">
            <a:xfrm flipV="1">
              <a:off x="3025" y="3081"/>
              <a:ext cx="1" cy="2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813" name="Line 149"/>
            <p:cNvSpPr>
              <a:spLocks noChangeAspect="1" noChangeShapeType="1"/>
            </p:cNvSpPr>
            <p:nvPr/>
          </p:nvSpPr>
          <p:spPr bwMode="auto">
            <a:xfrm>
              <a:off x="3367" y="2188"/>
              <a:ext cx="1" cy="20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814" name="Line 150"/>
            <p:cNvSpPr>
              <a:spLocks noChangeAspect="1" noChangeShapeType="1"/>
            </p:cNvSpPr>
            <p:nvPr/>
          </p:nvSpPr>
          <p:spPr bwMode="auto">
            <a:xfrm flipV="1">
              <a:off x="3367" y="2425"/>
              <a:ext cx="1" cy="20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815" name="Line 151"/>
            <p:cNvSpPr>
              <a:spLocks noChangeAspect="1" noChangeShapeType="1"/>
            </p:cNvSpPr>
            <p:nvPr/>
          </p:nvSpPr>
          <p:spPr bwMode="auto">
            <a:xfrm>
              <a:off x="3545" y="2544"/>
              <a:ext cx="1" cy="2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816" name="Line 152"/>
            <p:cNvSpPr>
              <a:spLocks noChangeAspect="1" noChangeShapeType="1"/>
            </p:cNvSpPr>
            <p:nvPr/>
          </p:nvSpPr>
          <p:spPr bwMode="auto">
            <a:xfrm flipV="1">
              <a:off x="3545" y="2603"/>
              <a:ext cx="1" cy="2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817" name="Line 153"/>
            <p:cNvSpPr>
              <a:spLocks noChangeAspect="1" noChangeShapeType="1"/>
            </p:cNvSpPr>
            <p:nvPr/>
          </p:nvSpPr>
          <p:spPr bwMode="auto">
            <a:xfrm>
              <a:off x="2079" y="2753"/>
              <a:ext cx="1" cy="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818" name="Line 154"/>
            <p:cNvSpPr>
              <a:spLocks noChangeAspect="1" noChangeShapeType="1"/>
            </p:cNvSpPr>
            <p:nvPr/>
          </p:nvSpPr>
          <p:spPr bwMode="auto">
            <a:xfrm flipV="1">
              <a:off x="2079" y="2872"/>
              <a:ext cx="1" cy="8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819" name="Line 155"/>
            <p:cNvSpPr>
              <a:spLocks noChangeAspect="1" noChangeShapeType="1"/>
            </p:cNvSpPr>
            <p:nvPr/>
          </p:nvSpPr>
          <p:spPr bwMode="auto">
            <a:xfrm>
              <a:off x="3272" y="2749"/>
              <a:ext cx="1" cy="1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820" name="Line 156"/>
            <p:cNvSpPr>
              <a:spLocks noChangeAspect="1" noChangeShapeType="1"/>
            </p:cNvSpPr>
            <p:nvPr/>
          </p:nvSpPr>
          <p:spPr bwMode="auto">
            <a:xfrm flipV="1">
              <a:off x="3272" y="2791"/>
              <a:ext cx="1" cy="1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821" name="Line 157"/>
            <p:cNvSpPr>
              <a:spLocks noChangeAspect="1" noChangeShapeType="1"/>
            </p:cNvSpPr>
            <p:nvPr/>
          </p:nvSpPr>
          <p:spPr bwMode="auto">
            <a:xfrm>
              <a:off x="2422" y="3098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822" name="Line 158"/>
            <p:cNvSpPr>
              <a:spLocks noChangeAspect="1" noChangeShapeType="1"/>
            </p:cNvSpPr>
            <p:nvPr/>
          </p:nvSpPr>
          <p:spPr bwMode="auto">
            <a:xfrm flipV="1">
              <a:off x="2422" y="3145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823" name="Line 159"/>
            <p:cNvSpPr>
              <a:spLocks noChangeAspect="1" noChangeShapeType="1"/>
            </p:cNvSpPr>
            <p:nvPr/>
          </p:nvSpPr>
          <p:spPr bwMode="auto">
            <a:xfrm>
              <a:off x="2697" y="2996"/>
              <a:ext cx="1" cy="1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824" name="Line 160"/>
            <p:cNvSpPr>
              <a:spLocks noChangeAspect="1" noChangeShapeType="1"/>
            </p:cNvSpPr>
            <p:nvPr/>
          </p:nvSpPr>
          <p:spPr bwMode="auto">
            <a:xfrm flipV="1">
              <a:off x="2697" y="3042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825" name="Line 161"/>
            <p:cNvSpPr>
              <a:spLocks noChangeAspect="1" noChangeShapeType="1"/>
            </p:cNvSpPr>
            <p:nvPr/>
          </p:nvSpPr>
          <p:spPr bwMode="auto">
            <a:xfrm>
              <a:off x="2680" y="3044"/>
              <a:ext cx="1" cy="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826" name="Line 162"/>
            <p:cNvSpPr>
              <a:spLocks noChangeAspect="1" noChangeShapeType="1"/>
            </p:cNvSpPr>
            <p:nvPr/>
          </p:nvSpPr>
          <p:spPr bwMode="auto">
            <a:xfrm flipV="1">
              <a:off x="2680" y="3084"/>
              <a:ext cx="1" cy="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827" name="Line 163"/>
            <p:cNvSpPr>
              <a:spLocks noChangeAspect="1" noChangeShapeType="1"/>
            </p:cNvSpPr>
            <p:nvPr/>
          </p:nvSpPr>
          <p:spPr bwMode="auto">
            <a:xfrm>
              <a:off x="2606" y="3148"/>
              <a:ext cx="1" cy="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828" name="Line 164"/>
            <p:cNvSpPr>
              <a:spLocks noChangeAspect="1" noChangeShapeType="1"/>
            </p:cNvSpPr>
            <p:nvPr/>
          </p:nvSpPr>
          <p:spPr bwMode="auto">
            <a:xfrm flipV="1">
              <a:off x="2606" y="3182"/>
              <a:ext cx="1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829" name="Line 165"/>
            <p:cNvSpPr>
              <a:spLocks noChangeAspect="1" noChangeShapeType="1"/>
            </p:cNvSpPr>
            <p:nvPr/>
          </p:nvSpPr>
          <p:spPr bwMode="auto">
            <a:xfrm>
              <a:off x="2710" y="3044"/>
              <a:ext cx="1" cy="1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830" name="Line 166"/>
            <p:cNvSpPr>
              <a:spLocks noChangeAspect="1" noChangeShapeType="1"/>
            </p:cNvSpPr>
            <p:nvPr/>
          </p:nvSpPr>
          <p:spPr bwMode="auto">
            <a:xfrm flipV="1">
              <a:off x="2710" y="3087"/>
              <a:ext cx="1" cy="1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831" name="Line 167"/>
            <p:cNvSpPr>
              <a:spLocks noChangeAspect="1" noChangeShapeType="1"/>
            </p:cNvSpPr>
            <p:nvPr/>
          </p:nvSpPr>
          <p:spPr bwMode="auto">
            <a:xfrm>
              <a:off x="2553" y="3135"/>
              <a:ext cx="1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832" name="Line 168"/>
            <p:cNvSpPr>
              <a:spLocks noChangeAspect="1" noChangeShapeType="1"/>
            </p:cNvSpPr>
            <p:nvPr/>
          </p:nvSpPr>
          <p:spPr bwMode="auto">
            <a:xfrm flipV="1">
              <a:off x="2553" y="3168"/>
              <a:ext cx="1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833" name="Line 169"/>
            <p:cNvSpPr>
              <a:spLocks noChangeAspect="1" noChangeShapeType="1"/>
            </p:cNvSpPr>
            <p:nvPr/>
          </p:nvSpPr>
          <p:spPr bwMode="auto">
            <a:xfrm>
              <a:off x="2480" y="3169"/>
              <a:ext cx="1" cy="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834" name="Line 170"/>
            <p:cNvSpPr>
              <a:spLocks noChangeAspect="1" noChangeShapeType="1"/>
            </p:cNvSpPr>
            <p:nvPr/>
          </p:nvSpPr>
          <p:spPr bwMode="auto">
            <a:xfrm flipV="1">
              <a:off x="2480" y="3204"/>
              <a:ext cx="1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835" name="Line 171"/>
            <p:cNvSpPr>
              <a:spLocks noChangeAspect="1" noChangeShapeType="1"/>
            </p:cNvSpPr>
            <p:nvPr/>
          </p:nvSpPr>
          <p:spPr bwMode="auto">
            <a:xfrm>
              <a:off x="1998" y="2585"/>
              <a:ext cx="1" cy="6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836" name="Line 172"/>
            <p:cNvSpPr>
              <a:spLocks noChangeAspect="1" noChangeShapeType="1"/>
            </p:cNvSpPr>
            <p:nvPr/>
          </p:nvSpPr>
          <p:spPr bwMode="auto">
            <a:xfrm flipV="1">
              <a:off x="1998" y="2684"/>
              <a:ext cx="1" cy="6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837" name="Line 173"/>
            <p:cNvSpPr>
              <a:spLocks noChangeAspect="1" noChangeShapeType="1"/>
            </p:cNvSpPr>
            <p:nvPr/>
          </p:nvSpPr>
          <p:spPr bwMode="auto">
            <a:xfrm>
              <a:off x="2364" y="3110"/>
              <a:ext cx="1" cy="2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838" name="Line 174"/>
            <p:cNvSpPr>
              <a:spLocks noChangeAspect="1" noChangeShapeType="1"/>
            </p:cNvSpPr>
            <p:nvPr/>
          </p:nvSpPr>
          <p:spPr bwMode="auto">
            <a:xfrm flipV="1">
              <a:off x="2364" y="3162"/>
              <a:ext cx="1" cy="1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839" name="Line 175"/>
            <p:cNvSpPr>
              <a:spLocks noChangeAspect="1" noChangeShapeType="1"/>
            </p:cNvSpPr>
            <p:nvPr/>
          </p:nvSpPr>
          <p:spPr bwMode="auto">
            <a:xfrm>
              <a:off x="2105" y="1806"/>
              <a:ext cx="1" cy="1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840" name="Line 176"/>
            <p:cNvSpPr>
              <a:spLocks noChangeAspect="1" noChangeShapeType="1"/>
            </p:cNvSpPr>
            <p:nvPr/>
          </p:nvSpPr>
          <p:spPr bwMode="auto">
            <a:xfrm flipV="1">
              <a:off x="2105" y="1854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841" name="Line 177"/>
            <p:cNvSpPr>
              <a:spLocks noChangeAspect="1" noChangeShapeType="1"/>
            </p:cNvSpPr>
            <p:nvPr/>
          </p:nvSpPr>
          <p:spPr bwMode="auto">
            <a:xfrm>
              <a:off x="2079" y="1437"/>
              <a:ext cx="1" cy="5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842" name="Line 178"/>
            <p:cNvSpPr>
              <a:spLocks noChangeAspect="1" noChangeShapeType="1"/>
            </p:cNvSpPr>
            <p:nvPr/>
          </p:nvSpPr>
          <p:spPr bwMode="auto">
            <a:xfrm flipV="1">
              <a:off x="2079" y="1522"/>
              <a:ext cx="1" cy="5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843" name="Rectangle 179"/>
            <p:cNvSpPr>
              <a:spLocks noChangeAspect="1" noChangeArrowheads="1"/>
            </p:cNvSpPr>
            <p:nvPr/>
          </p:nvSpPr>
          <p:spPr bwMode="auto">
            <a:xfrm>
              <a:off x="2359" y="3441"/>
              <a:ext cx="51" cy="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en-US" sz="1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41844" name="Rectangle 180"/>
            <p:cNvSpPr>
              <a:spLocks noChangeAspect="1" noChangeArrowheads="1"/>
            </p:cNvSpPr>
            <p:nvPr/>
          </p:nvSpPr>
          <p:spPr bwMode="auto">
            <a:xfrm>
              <a:off x="2958" y="3440"/>
              <a:ext cx="50" cy="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5</a:t>
              </a:r>
              <a:endParaRPr lang="en-US" sz="1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41845" name="Rectangle 181"/>
            <p:cNvSpPr>
              <a:spLocks noChangeAspect="1" noChangeArrowheads="1"/>
            </p:cNvSpPr>
            <p:nvPr/>
          </p:nvSpPr>
          <p:spPr bwMode="auto">
            <a:xfrm>
              <a:off x="3866" y="3443"/>
              <a:ext cx="101" cy="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20</a:t>
              </a:r>
              <a:endParaRPr lang="en-US" sz="1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41846" name="Text Box 182"/>
            <p:cNvSpPr txBox="1">
              <a:spLocks noChangeAspect="1" noChangeArrowheads="1"/>
            </p:cNvSpPr>
            <p:nvPr/>
          </p:nvSpPr>
          <p:spPr bwMode="auto">
            <a:xfrm rot="-5400000">
              <a:off x="307" y="2327"/>
              <a:ext cx="937" cy="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solidFill>
                    <a:schemeClr val="tx1"/>
                  </a:solidFill>
                  <a:latin typeface="Times New Roman" pitchFamily="18" charset="0"/>
                </a:rPr>
                <a:t>R</a:t>
              </a:r>
              <a:r>
                <a:rPr lang="en-US" sz="1800" baseline="-25000">
                  <a:solidFill>
                    <a:schemeClr val="tx1"/>
                  </a:solidFill>
                  <a:latin typeface="Times New Roman" pitchFamily="18" charset="0"/>
                </a:rPr>
                <a:t>BCS</a:t>
              </a:r>
              <a:r>
                <a:rPr lang="en-US" sz="1800">
                  <a:solidFill>
                    <a:schemeClr val="tx1"/>
                  </a:solidFill>
                  <a:latin typeface="Times New Roman" pitchFamily="18" charset="0"/>
                </a:rPr>
                <a:t> (4.2K) [n</a:t>
              </a:r>
              <a:r>
                <a:rPr lang="en-US" sz="1800">
                  <a:solidFill>
                    <a:schemeClr val="tx1"/>
                  </a:solidFill>
                  <a:latin typeface="Times New Roman" pitchFamily="18" charset="0"/>
                  <a:sym typeface="Symbol" pitchFamily="18" charset="2"/>
                </a:rPr>
                <a:t></a:t>
              </a:r>
              <a:r>
                <a:rPr lang="en-US" sz="1800">
                  <a:solidFill>
                    <a:schemeClr val="tx1"/>
                  </a:solidFill>
                  <a:latin typeface="Times New Roman" pitchFamily="18" charset="0"/>
                </a:rPr>
                <a:t>]</a:t>
              </a:r>
            </a:p>
          </p:txBody>
        </p:sp>
        <p:sp>
          <p:nvSpPr>
            <p:cNvPr id="241847" name="Text Box 183"/>
            <p:cNvSpPr txBox="1">
              <a:spLocks noChangeAspect="1" noChangeArrowheads="1"/>
            </p:cNvSpPr>
            <p:nvPr/>
          </p:nvSpPr>
          <p:spPr bwMode="auto">
            <a:xfrm>
              <a:off x="2351" y="3600"/>
              <a:ext cx="611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solidFill>
                    <a:schemeClr val="tx1"/>
                  </a:solidFill>
                  <a:latin typeface="Times New Roman" pitchFamily="18" charset="0"/>
                </a:rPr>
                <a:t> 1+</a:t>
              </a:r>
              <a:r>
                <a:rPr lang="en-US" sz="1800">
                  <a:solidFill>
                    <a:schemeClr val="tx1"/>
                  </a:solidFill>
                  <a:latin typeface="Times New Roman" pitchFamily="18" charset="0"/>
                  <a:sym typeface="Symbol" pitchFamily="18" charset="2"/>
                </a:rPr>
                <a:t></a:t>
              </a:r>
              <a:r>
                <a:rPr lang="en-US" sz="1800" baseline="-25000">
                  <a:solidFill>
                    <a:schemeClr val="tx1"/>
                  </a:solidFill>
                  <a:latin typeface="Times New Roman" pitchFamily="18" charset="0"/>
                </a:rPr>
                <a:t>0</a:t>
              </a:r>
              <a:r>
                <a:rPr lang="en-US" sz="1800">
                  <a:solidFill>
                    <a:schemeClr val="tx1"/>
                  </a:solidFill>
                  <a:latin typeface="Times New Roman" pitchFamily="18" charset="0"/>
                </a:rPr>
                <a:t>/2</a:t>
              </a:r>
              <a:r>
                <a:rPr lang="en-US" sz="1800">
                  <a:solidFill>
                    <a:schemeClr val="tx1"/>
                  </a:solidFill>
                  <a:latin typeface="Times New Roman" pitchFamily="18" charset="0"/>
                  <a:sym typeface="MT Extra" pitchFamily="18" charset="2"/>
                </a:rPr>
                <a:t></a:t>
              </a:r>
            </a:p>
          </p:txBody>
        </p:sp>
        <p:grpSp>
          <p:nvGrpSpPr>
            <p:cNvPr id="3" name="Group 184"/>
            <p:cNvGrpSpPr>
              <a:grpSpLocks noChangeAspect="1"/>
            </p:cNvGrpSpPr>
            <p:nvPr/>
          </p:nvGrpSpPr>
          <p:grpSpPr bwMode="auto">
            <a:xfrm>
              <a:off x="1838" y="1249"/>
              <a:ext cx="177" cy="137"/>
              <a:chOff x="2081" y="1533"/>
              <a:chExt cx="177" cy="137"/>
            </a:xfrm>
          </p:grpSpPr>
          <p:sp>
            <p:nvSpPr>
              <p:cNvPr id="241849" name="Oval 185"/>
              <p:cNvSpPr>
                <a:spLocks noChangeAspect="1" noChangeArrowheads="1"/>
              </p:cNvSpPr>
              <p:nvPr/>
            </p:nvSpPr>
            <p:spPr bwMode="auto">
              <a:xfrm>
                <a:off x="2158" y="1585"/>
                <a:ext cx="34" cy="34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1850" name="Line 186"/>
              <p:cNvSpPr>
                <a:spLocks noChangeAspect="1" noChangeShapeType="1"/>
              </p:cNvSpPr>
              <p:nvPr/>
            </p:nvSpPr>
            <p:spPr bwMode="auto">
              <a:xfrm flipH="1">
                <a:off x="2191" y="1602"/>
                <a:ext cx="67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1851" name="Line 187"/>
              <p:cNvSpPr>
                <a:spLocks noChangeAspect="1" noChangeShapeType="1"/>
              </p:cNvSpPr>
              <p:nvPr/>
            </p:nvSpPr>
            <p:spPr bwMode="auto">
              <a:xfrm>
                <a:off x="2081" y="1602"/>
                <a:ext cx="78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1852" name="Line 188"/>
              <p:cNvSpPr>
                <a:spLocks noChangeAspect="1" noChangeShapeType="1"/>
              </p:cNvSpPr>
              <p:nvPr/>
            </p:nvSpPr>
            <p:spPr bwMode="auto">
              <a:xfrm>
                <a:off x="2175" y="1533"/>
                <a:ext cx="1" cy="5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1853" name="Line 189"/>
              <p:cNvSpPr>
                <a:spLocks noChangeAspect="1" noChangeShapeType="1"/>
              </p:cNvSpPr>
              <p:nvPr/>
            </p:nvSpPr>
            <p:spPr bwMode="auto">
              <a:xfrm flipV="1">
                <a:off x="2175" y="1618"/>
                <a:ext cx="1" cy="5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241854" name="Rectangle 190"/>
          <p:cNvSpPr>
            <a:spLocks noGrp="1" noChangeArrowheads="1"/>
          </p:cNvSpPr>
          <p:nvPr>
            <p:ph type="title"/>
          </p:nvPr>
        </p:nvSpPr>
        <p:spPr>
          <a:xfrm>
            <a:off x="827584" y="92333"/>
            <a:ext cx="7560840" cy="584775"/>
          </a:xfrm>
        </p:spPr>
        <p:txBody>
          <a:bodyPr/>
          <a:lstStyle/>
          <a:p>
            <a:r>
              <a:rPr lang="en-US" sz="3200" dirty="0" smtClean="0"/>
              <a:t>BCS </a:t>
            </a:r>
            <a:r>
              <a:rPr lang="en-US" sz="3200" dirty="0"/>
              <a:t>resistance at zero RF field</a:t>
            </a:r>
            <a:endParaRPr lang="en-GB" sz="3200" dirty="0"/>
          </a:p>
        </p:txBody>
      </p:sp>
      <p:sp>
        <p:nvSpPr>
          <p:cNvPr id="241855" name="Line 191"/>
          <p:cNvSpPr>
            <a:spLocks noChangeShapeType="1"/>
          </p:cNvSpPr>
          <p:nvPr/>
        </p:nvSpPr>
        <p:spPr bwMode="auto">
          <a:xfrm>
            <a:off x="2411760" y="1052737"/>
            <a:ext cx="1399828" cy="45697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41856" name="Text Box 192"/>
          <p:cNvSpPr txBox="1">
            <a:spLocks noChangeArrowheads="1"/>
          </p:cNvSpPr>
          <p:nvPr/>
        </p:nvSpPr>
        <p:spPr bwMode="auto">
          <a:xfrm>
            <a:off x="3819525" y="1284288"/>
            <a:ext cx="1046163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/>
              <a:t>Nb bulk</a:t>
            </a:r>
          </a:p>
        </p:txBody>
      </p:sp>
      <p:sp>
        <p:nvSpPr>
          <p:cNvPr id="241857" name="Text Box 193"/>
          <p:cNvSpPr txBox="1">
            <a:spLocks noChangeArrowheads="1"/>
          </p:cNvSpPr>
          <p:nvPr/>
        </p:nvSpPr>
        <p:spPr bwMode="auto">
          <a:xfrm>
            <a:off x="3670300" y="2225675"/>
            <a:ext cx="217328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Curve: theoretical</a:t>
            </a:r>
          </a:p>
        </p:txBody>
      </p:sp>
      <p:sp>
        <p:nvSpPr>
          <p:cNvPr id="241858" name="Line 194"/>
          <p:cNvSpPr>
            <a:spLocks noChangeShapeType="1"/>
          </p:cNvSpPr>
          <p:nvPr/>
        </p:nvSpPr>
        <p:spPr bwMode="auto">
          <a:xfrm flipV="1">
            <a:off x="2555777" y="2492896"/>
            <a:ext cx="1152127" cy="50405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41859" name="Rectangle 195"/>
          <p:cNvSpPr>
            <a:spLocks noChangeArrowheads="1"/>
          </p:cNvSpPr>
          <p:nvPr/>
        </p:nvSpPr>
        <p:spPr bwMode="auto">
          <a:xfrm>
            <a:off x="931863" y="5734050"/>
            <a:ext cx="7600577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/>
              <a:t>The dependence of R</a:t>
            </a:r>
            <a:r>
              <a:rPr lang="en-US" baseline="-25000" dirty="0"/>
              <a:t>BCS</a:t>
            </a:r>
            <a:r>
              <a:rPr lang="en-US" dirty="0"/>
              <a:t> </a:t>
            </a:r>
            <a:r>
              <a:rPr lang="en-US" dirty="0" smtClean="0"/>
              <a:t>(0,T</a:t>
            </a:r>
            <a:r>
              <a:rPr lang="en-US" dirty="0"/>
              <a:t>) on </a:t>
            </a:r>
            <a:r>
              <a:rPr lang="en-US" dirty="0">
                <a:sym typeface="MT Extra" pitchFamily="18" charset="2"/>
              </a:rPr>
              <a:t></a:t>
            </a:r>
            <a:r>
              <a:rPr lang="en-US" dirty="0"/>
              <a:t> was known theoretically and has been verified by changing the sputter gas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184664"/>
            <a:ext cx="7560840" cy="400110"/>
          </a:xfrm>
        </p:spPr>
        <p:txBody>
          <a:bodyPr/>
          <a:lstStyle/>
          <a:p>
            <a:r>
              <a:rPr lang="en-GB" sz="2000" dirty="0"/>
              <a:t>State-of-the-art at 1500 MHz – 1.7 K – single cell</a:t>
            </a:r>
            <a:endParaRPr lang="en-US" sz="2000" dirty="0">
              <a:solidFill>
                <a:schemeClr val="hlink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CH" smtClean="0"/>
              <a:t>7 November 2012</a:t>
            </a:r>
            <a:endParaRPr lang="en-GB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Sergio Calatroni - CERN</a:t>
            </a:r>
            <a:endParaRPr lang="en-GB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681653-EFE2-406B-B11D-71B4B3A836F1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graphicFrame>
        <p:nvGraphicFramePr>
          <p:cNvPr id="21504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5051905"/>
              </p:ext>
            </p:extLst>
          </p:nvPr>
        </p:nvGraphicFramePr>
        <p:xfrm>
          <a:off x="2197511" y="1010346"/>
          <a:ext cx="4859337" cy="4772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KGPlot" r:id="rId4" imgW="5710802" imgH="5613103" progId="KGraph_Plot">
                  <p:embed/>
                </p:oleObj>
              </mc:Choice>
              <mc:Fallback>
                <p:oleObj name="KGPlot" r:id="rId4" imgW="5710802" imgH="5613103" progId="KGraph_Plot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7511" y="1010346"/>
                        <a:ext cx="4859337" cy="4772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44" name="Rectangle 4"/>
          <p:cNvSpPr>
            <a:spLocks noChangeArrowheads="1"/>
          </p:cNvSpPr>
          <p:nvPr/>
        </p:nvSpPr>
        <p:spPr bwMode="auto">
          <a:xfrm>
            <a:off x="3413089" y="4403627"/>
            <a:ext cx="2909887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 sz="1800" dirty="0">
                <a:solidFill>
                  <a:schemeClr val="accent2"/>
                </a:solidFill>
              </a:rPr>
              <a:t>Q = 1x10</a:t>
            </a:r>
            <a:r>
              <a:rPr lang="en-GB" sz="1800" baseline="30000" dirty="0">
                <a:solidFill>
                  <a:schemeClr val="accent2"/>
                </a:solidFill>
              </a:rPr>
              <a:t>10</a:t>
            </a:r>
            <a:r>
              <a:rPr lang="en-GB" sz="1800" dirty="0">
                <a:solidFill>
                  <a:schemeClr val="accent2"/>
                </a:solidFill>
              </a:rPr>
              <a:t> @ 15 MV/m</a:t>
            </a:r>
          </a:p>
        </p:txBody>
      </p:sp>
      <p:sp>
        <p:nvSpPr>
          <p:cNvPr id="215045" name="Rectangle 5"/>
          <p:cNvSpPr>
            <a:spLocks noChangeArrowheads="1"/>
          </p:cNvSpPr>
          <p:nvPr/>
        </p:nvSpPr>
        <p:spPr bwMode="auto">
          <a:xfrm>
            <a:off x="3349425" y="1658418"/>
            <a:ext cx="2743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 sz="1800">
                <a:solidFill>
                  <a:schemeClr val="accent2"/>
                </a:solidFill>
              </a:rPr>
              <a:t>Q = 3x10</a:t>
            </a:r>
            <a:r>
              <a:rPr lang="en-GB" sz="1800" baseline="30000">
                <a:solidFill>
                  <a:schemeClr val="accent2"/>
                </a:solidFill>
              </a:rPr>
              <a:t>9</a:t>
            </a:r>
            <a:r>
              <a:rPr lang="en-GB" sz="1800">
                <a:solidFill>
                  <a:schemeClr val="accent2"/>
                </a:solidFill>
              </a:rPr>
              <a:t> @ 20 MV/m</a:t>
            </a:r>
          </a:p>
        </p:txBody>
      </p:sp>
      <p:sp>
        <p:nvSpPr>
          <p:cNvPr id="215046" name="Line 6"/>
          <p:cNvSpPr>
            <a:spLocks noChangeShapeType="1"/>
          </p:cNvSpPr>
          <p:nvPr/>
        </p:nvSpPr>
        <p:spPr bwMode="auto">
          <a:xfrm flipV="1">
            <a:off x="4708489" y="3086002"/>
            <a:ext cx="646874" cy="131762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15047" name="Line 7"/>
          <p:cNvSpPr>
            <a:spLocks noChangeShapeType="1"/>
          </p:cNvSpPr>
          <p:nvPr/>
        </p:nvSpPr>
        <p:spPr bwMode="auto">
          <a:xfrm>
            <a:off x="5026545" y="2039417"/>
            <a:ext cx="1066080" cy="48309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2888803" y="918593"/>
            <a:ext cx="4275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08125"/>
            <a:r>
              <a:rPr lang="en-GB" sz="1400" dirty="0" smtClean="0"/>
              <a:t>0	45	90</a:t>
            </a:r>
            <a:endParaRPr lang="en-GB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4708489" y="764704"/>
            <a:ext cx="9220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 smtClean="0"/>
              <a:t>H</a:t>
            </a:r>
            <a:r>
              <a:rPr lang="en-GB" sz="1400" baseline="-25000" dirty="0" err="1" smtClean="0"/>
              <a:t>surf</a:t>
            </a:r>
            <a:r>
              <a:rPr lang="en-GB" sz="1400" dirty="0" smtClean="0"/>
              <a:t> [</a:t>
            </a:r>
            <a:r>
              <a:rPr lang="en-GB" sz="1400" dirty="0" err="1" smtClean="0"/>
              <a:t>mT</a:t>
            </a:r>
            <a:r>
              <a:rPr lang="en-GB" sz="1400" dirty="0" smtClean="0"/>
              <a:t>]</a:t>
            </a:r>
            <a:endParaRPr lang="en-GB" sz="1400" dirty="0"/>
          </a:p>
        </p:txBody>
      </p:sp>
      <p:sp>
        <p:nvSpPr>
          <p:cNvPr id="19" name="Rectangle 18"/>
          <p:cNvSpPr/>
          <p:nvPr/>
        </p:nvSpPr>
        <p:spPr>
          <a:xfrm>
            <a:off x="1070670" y="5807005"/>
            <a:ext cx="7677794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GB" b="1" dirty="0"/>
              <a:t>Q = 1x10</a:t>
            </a:r>
            <a:r>
              <a:rPr lang="en-GB" b="1" baseline="30000" dirty="0"/>
              <a:t>10</a:t>
            </a:r>
            <a:r>
              <a:rPr lang="en-GB" b="1" dirty="0"/>
              <a:t> @ 15 </a:t>
            </a:r>
            <a:r>
              <a:rPr lang="en-GB" b="1" dirty="0" smtClean="0"/>
              <a:t>MV/m </a:t>
            </a:r>
            <a:r>
              <a:rPr lang="en-GB" dirty="0" smtClean="0"/>
              <a:t>is a value that would make film cavities a competitive option for proton accelerators</a:t>
            </a:r>
            <a:endParaRPr lang="en-GB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01" name="Rectangle 13"/>
          <p:cNvSpPr>
            <a:spLocks noGrp="1" noChangeArrowheads="1"/>
          </p:cNvSpPr>
          <p:nvPr>
            <p:ph type="title"/>
          </p:nvPr>
        </p:nvSpPr>
        <p:spPr>
          <a:xfrm>
            <a:off x="827584" y="61555"/>
            <a:ext cx="7560840" cy="646331"/>
          </a:xfrm>
        </p:spPr>
        <p:txBody>
          <a:bodyPr/>
          <a:lstStyle/>
          <a:p>
            <a:r>
              <a:rPr lang="en-GB" sz="3600" dirty="0"/>
              <a:t>TEM </a:t>
            </a:r>
            <a:r>
              <a:rPr lang="en-GB" sz="3600" dirty="0" smtClean="0"/>
              <a:t>view – film defects</a:t>
            </a:r>
            <a:endParaRPr lang="en-GB" sz="3600" dirty="0"/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7 November 2012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Sergio Calatroni - CERN</a:t>
            </a:r>
            <a:endParaRPr lang="en-GB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BBA4F-D97E-4FA1-8484-851C43CD347C}" type="slidenum">
              <a:rPr lang="en-GB"/>
              <a:pPr/>
              <a:t>12</a:t>
            </a:fld>
            <a:endParaRPr lang="en-GB"/>
          </a:p>
        </p:txBody>
      </p:sp>
      <p:graphicFrame>
        <p:nvGraphicFramePr>
          <p:cNvPr id="114692" name="Object 4"/>
          <p:cNvGraphicFramePr>
            <a:graphicFrameLocks noChangeAspect="1"/>
          </p:cNvGraphicFramePr>
          <p:nvPr/>
        </p:nvGraphicFramePr>
        <p:xfrm>
          <a:off x="899592" y="1052736"/>
          <a:ext cx="4537075" cy="331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7" r:id="rId4" imgW="3112209" imgH="2273818" progId="">
                  <p:embed/>
                </p:oleObj>
              </mc:Choice>
              <mc:Fallback>
                <p:oleObj r:id="rId4" imgW="3112209" imgH="2273818" progId="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1052736"/>
                        <a:ext cx="4537075" cy="3314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4698" name="Text Box 10"/>
          <p:cNvSpPr txBox="1">
            <a:spLocks noChangeArrowheads="1"/>
          </p:cNvSpPr>
          <p:nvPr/>
        </p:nvSpPr>
        <p:spPr bwMode="auto">
          <a:xfrm>
            <a:off x="899593" y="4293096"/>
            <a:ext cx="4536504" cy="5847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600" dirty="0">
                <a:latin typeface="+mn-lt"/>
              </a:rPr>
              <a:t>Crystallographic </a:t>
            </a:r>
            <a:r>
              <a:rPr lang="en-GB" sz="1600" dirty="0" smtClean="0">
                <a:latin typeface="+mn-lt"/>
              </a:rPr>
              <a:t>defects can be at the origin of reduced H</a:t>
            </a:r>
            <a:r>
              <a:rPr lang="en-GB" sz="1600" baseline="-25000" dirty="0" smtClean="0">
                <a:latin typeface="+mn-lt"/>
              </a:rPr>
              <a:t>c1 </a:t>
            </a:r>
            <a:r>
              <a:rPr lang="en-GB" sz="1600" dirty="0" smtClean="0">
                <a:latin typeface="+mn-lt"/>
              </a:rPr>
              <a:t>compared to bulk </a:t>
            </a:r>
            <a:r>
              <a:rPr lang="en-GB" sz="1600" dirty="0" err="1" smtClean="0">
                <a:latin typeface="+mn-lt"/>
              </a:rPr>
              <a:t>Nb</a:t>
            </a:r>
            <a:endParaRPr lang="en-GB" sz="1600" dirty="0">
              <a:latin typeface="+mn-lt"/>
            </a:endParaRPr>
          </a:p>
        </p:txBody>
      </p:sp>
      <p:sp>
        <p:nvSpPr>
          <p:cNvPr id="114699" name="Line 11"/>
          <p:cNvSpPr>
            <a:spLocks noChangeShapeType="1"/>
          </p:cNvSpPr>
          <p:nvPr/>
        </p:nvSpPr>
        <p:spPr bwMode="auto">
          <a:xfrm flipV="1">
            <a:off x="2005386" y="2996952"/>
            <a:ext cx="406400" cy="1296144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4703" name="Line 15"/>
          <p:cNvSpPr>
            <a:spLocks noChangeShapeType="1"/>
          </p:cNvSpPr>
          <p:nvPr/>
        </p:nvSpPr>
        <p:spPr bwMode="auto">
          <a:xfrm>
            <a:off x="971575" y="1521619"/>
            <a:ext cx="18002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4705" name="Text Box 17"/>
          <p:cNvSpPr txBox="1">
            <a:spLocks noChangeArrowheads="1"/>
          </p:cNvSpPr>
          <p:nvPr/>
        </p:nvSpPr>
        <p:spPr bwMode="auto">
          <a:xfrm>
            <a:off x="1187475" y="1124744"/>
            <a:ext cx="11779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~100 nm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97760" y="2233895"/>
            <a:ext cx="34667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 smtClean="0"/>
          </a:p>
          <a:p>
            <a:r>
              <a:rPr lang="en-US" sz="1600" dirty="0" smtClean="0"/>
              <a:t>RRR of films: 10 </a:t>
            </a:r>
            <a:r>
              <a:rPr lang="en-US" sz="1600" dirty="0" smtClean="0">
                <a:sym typeface="Symbol"/>
              </a:rPr>
              <a:t></a:t>
            </a:r>
            <a:r>
              <a:rPr lang="en-US" sz="1600" dirty="0" smtClean="0"/>
              <a:t> 30</a:t>
            </a:r>
          </a:p>
          <a:p>
            <a:r>
              <a:rPr lang="en-US" sz="1600" dirty="0" smtClean="0">
                <a:sym typeface="Symbol"/>
              </a:rPr>
              <a:t></a:t>
            </a:r>
          </a:p>
          <a:p>
            <a:r>
              <a:rPr lang="en-US" sz="1600" dirty="0" err="1" smtClean="0">
                <a:sym typeface="Symbol"/>
              </a:rPr>
              <a:t>mfp</a:t>
            </a:r>
            <a:r>
              <a:rPr lang="en-US" sz="1600" dirty="0" smtClean="0">
                <a:sym typeface="Symbol"/>
              </a:rPr>
              <a:t> of films 30  100 nm</a:t>
            </a:r>
          </a:p>
          <a:p>
            <a:endParaRPr lang="en-US" sz="1600" dirty="0" smtClean="0">
              <a:sym typeface="Symbol"/>
            </a:endParaRPr>
          </a:p>
          <a:p>
            <a:r>
              <a:rPr lang="en-US" sz="1600" dirty="0" smtClean="0"/>
              <a:t>Grain size of films &gt; 100 nm</a:t>
            </a:r>
          </a:p>
          <a:p>
            <a:r>
              <a:rPr lang="en-US" sz="1600" dirty="0" smtClean="0">
                <a:sym typeface="Symbol"/>
              </a:rPr>
              <a:t></a:t>
            </a:r>
          </a:p>
          <a:p>
            <a:r>
              <a:rPr lang="en-US" sz="1600" dirty="0" smtClean="0">
                <a:sym typeface="Symbol"/>
              </a:rPr>
              <a:t>RRR limited by </a:t>
            </a:r>
            <a:r>
              <a:rPr lang="en-US" sz="1600" dirty="0" err="1" smtClean="0">
                <a:sym typeface="Symbol"/>
              </a:rPr>
              <a:t>intragrain</a:t>
            </a:r>
            <a:r>
              <a:rPr lang="en-US" sz="1600" dirty="0" smtClean="0">
                <a:sym typeface="Symbol"/>
              </a:rPr>
              <a:t> defects </a:t>
            </a:r>
            <a:r>
              <a:rPr lang="en-US" sz="1600" dirty="0" smtClean="0"/>
              <a:t>in most cases</a:t>
            </a:r>
          </a:p>
          <a:p>
            <a:endParaRPr lang="en-US" sz="1600" dirty="0" smtClean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5708945" y="1052736"/>
          <a:ext cx="2535463" cy="887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" name="Equation" r:id="rId6" imgW="1269449" imgH="444307" progId="Equation.3">
                  <p:embed/>
                </p:oleObj>
              </mc:Choice>
              <mc:Fallback>
                <p:oleObj name="Equation" r:id="rId6" imgW="1269449" imgH="444307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8945" y="1052736"/>
                        <a:ext cx="2535463" cy="887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/>
        </p:nvSpPr>
        <p:spPr>
          <a:xfrm>
            <a:off x="827584" y="5446965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A defect cluster has a different effect on resistivity and flux trapping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fig1.ai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5" t="66076" r="52115" b="12254"/>
          <a:stretch>
            <a:fillRect/>
          </a:stretch>
        </p:blipFill>
        <p:spPr>
          <a:xfrm>
            <a:off x="1115616" y="1052736"/>
            <a:ext cx="2997697" cy="45365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 of H</a:t>
            </a:r>
            <a:r>
              <a:rPr lang="en-US" baseline="-25000" dirty="0" smtClean="0"/>
              <a:t>c1</a:t>
            </a:r>
            <a:endParaRPr lang="en-US" baseline="-25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CH" smtClean="0"/>
              <a:t>7 November 2012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Sergio Calatroni - CERN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681653-EFE2-406B-B11D-71B4B3A836F1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62136" y="836712"/>
            <a:ext cx="2061592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SC coil at the outer wall of the cavity at equator </a:t>
            </a:r>
            <a:r>
              <a:rPr lang="en-US" sz="1600" dirty="0" err="1" smtClean="0"/>
              <a:t>H</a:t>
            </a:r>
            <a:r>
              <a:rPr lang="en-US" sz="1600" baseline="-25000" dirty="0" err="1" smtClean="0"/>
              <a:t>ext</a:t>
            </a:r>
            <a:r>
              <a:rPr lang="en-US" sz="1600" dirty="0" smtClean="0"/>
              <a:t> up to 2T over 3 cm</a:t>
            </a:r>
            <a:r>
              <a:rPr lang="en-US" sz="1600" baseline="30000" dirty="0" smtClean="0"/>
              <a:t>2</a:t>
            </a:r>
            <a:endParaRPr lang="en-US" sz="1600" baseline="30000" dirty="0"/>
          </a:p>
        </p:txBody>
      </p:sp>
      <p:cxnSp>
        <p:nvCxnSpPr>
          <p:cNvPr id="11" name="Straight Arrow Connector 10"/>
          <p:cNvCxnSpPr>
            <a:stCxn id="9" idx="2"/>
          </p:cNvCxnSpPr>
          <p:nvPr/>
        </p:nvCxnSpPr>
        <p:spPr>
          <a:xfrm rot="16200000" flipH="1">
            <a:off x="1002094" y="2004768"/>
            <a:ext cx="1500507" cy="131883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524" name="Picture 4"/>
          <p:cNvPicPr>
            <a:picLocks noChangeAspect="1" noChangeArrowheads="1"/>
          </p:cNvPicPr>
          <p:nvPr/>
        </p:nvPicPr>
        <p:blipFill>
          <a:blip r:embed="rId4" cstate="print"/>
          <a:srcRect l="-1902" r="-3227"/>
          <a:stretch>
            <a:fillRect/>
          </a:stretch>
        </p:blipFill>
        <p:spPr bwMode="auto">
          <a:xfrm>
            <a:off x="4572000" y="836712"/>
            <a:ext cx="3979069" cy="25777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355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540525"/>
            <a:ext cx="3979069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467544" y="5795972"/>
            <a:ext cx="4113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H</a:t>
            </a:r>
            <a:r>
              <a:rPr lang="en-US" sz="2000" baseline="-25000" dirty="0" err="1" smtClean="0"/>
              <a:t>penetration</a:t>
            </a:r>
            <a:r>
              <a:rPr lang="en-US" sz="2000" dirty="0" smtClean="0"/>
              <a:t> films </a:t>
            </a:r>
            <a:r>
              <a:rPr lang="en-US" sz="2000" dirty="0" smtClean="0">
                <a:sym typeface="Symbol"/>
              </a:rPr>
              <a:t> 0.6 </a:t>
            </a:r>
            <a:r>
              <a:rPr lang="en-US" sz="2000" dirty="0" err="1" smtClean="0">
                <a:sym typeface="Symbol"/>
              </a:rPr>
              <a:t>H</a:t>
            </a:r>
            <a:r>
              <a:rPr lang="en-US" sz="2000" baseline="-25000" dirty="0" err="1" smtClean="0">
                <a:sym typeface="Symbol"/>
              </a:rPr>
              <a:t>penetration</a:t>
            </a:r>
            <a:r>
              <a:rPr lang="en-US" sz="2000" dirty="0" smtClean="0">
                <a:sym typeface="Symbol"/>
              </a:rPr>
              <a:t> bulk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123110"/>
            <a:ext cx="7560840" cy="523220"/>
          </a:xfrm>
        </p:spPr>
        <p:txBody>
          <a:bodyPr/>
          <a:lstStyle/>
          <a:p>
            <a:r>
              <a:rPr lang="en-GB" sz="2800" dirty="0" smtClean="0"/>
              <a:t>Structure zone model from A. Anders</a:t>
            </a:r>
            <a:endParaRPr lang="en-GB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CH" smtClean="0"/>
              <a:t>7 November 2012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Sergio Calatroni - CERN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681653-EFE2-406B-B11D-71B4B3A836F1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7940" y="836711"/>
            <a:ext cx="7270484" cy="54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547664" y="6289575"/>
            <a:ext cx="6445804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dirty="0" smtClean="0"/>
              <a:t>Based on “Structure </a:t>
            </a:r>
            <a:r>
              <a:rPr lang="en-GB" sz="1400" dirty="0"/>
              <a:t>Zone Model</a:t>
            </a:r>
            <a:r>
              <a:rPr lang="en-GB" sz="1400" dirty="0" smtClean="0"/>
              <a:t>” - </a:t>
            </a:r>
            <a:r>
              <a:rPr lang="fr-FR" sz="1400" dirty="0" err="1" smtClean="0"/>
              <a:t>Thornton</a:t>
            </a:r>
            <a:r>
              <a:rPr lang="fr-FR" sz="1400" dirty="0" smtClean="0"/>
              <a:t>, </a:t>
            </a:r>
            <a:r>
              <a:rPr lang="fr-FR" sz="1400" dirty="0" err="1" smtClean="0"/>
              <a:t>J.Vac</a:t>
            </a:r>
            <a:r>
              <a:rPr lang="fr-FR" sz="1400" dirty="0" smtClean="0"/>
              <a:t>. </a:t>
            </a:r>
            <a:r>
              <a:rPr lang="fr-FR" sz="1400" dirty="0" err="1" smtClean="0"/>
              <a:t>Sci</a:t>
            </a:r>
            <a:r>
              <a:rPr lang="fr-FR" sz="1400" dirty="0" smtClean="0"/>
              <a:t>. </a:t>
            </a:r>
            <a:r>
              <a:rPr lang="fr-FR" sz="1400" dirty="0" err="1" smtClean="0"/>
              <a:t>Technol</a:t>
            </a:r>
            <a:r>
              <a:rPr lang="fr-FR" sz="1400" dirty="0" smtClean="0"/>
              <a:t>. 11 (1974) 666</a:t>
            </a:r>
            <a:endParaRPr lang="en-GB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7 November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Sergio Calatroni - CERN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440C-D25B-4954-BC09-5BBAAA513C42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30777"/>
            <a:ext cx="7560840" cy="707886"/>
          </a:xfrm>
        </p:spPr>
        <p:txBody>
          <a:bodyPr/>
          <a:lstStyle/>
          <a:p>
            <a:r>
              <a:rPr lang="en-US" dirty="0" smtClean="0"/>
              <a:t>State of the art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7 November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Sergio Calatroni - CERN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440C-D25B-4954-BC09-5BBAAA513C42}" type="slidenum">
              <a:rPr lang="en-US" smtClean="0"/>
              <a:pPr/>
              <a:t>16</a:t>
            </a:fld>
            <a:endParaRPr lang="en-US"/>
          </a:p>
        </p:txBody>
      </p:sp>
      <p:grpSp>
        <p:nvGrpSpPr>
          <p:cNvPr id="6" name="Group 30"/>
          <p:cNvGrpSpPr/>
          <p:nvPr/>
        </p:nvGrpSpPr>
        <p:grpSpPr>
          <a:xfrm>
            <a:off x="1835696" y="1556792"/>
            <a:ext cx="5760640" cy="4392488"/>
            <a:chOff x="152400" y="2209800"/>
            <a:chExt cx="4114800" cy="3275353"/>
          </a:xfrm>
        </p:grpSpPr>
        <p:grpSp>
          <p:nvGrpSpPr>
            <p:cNvPr id="7" name="Group 120"/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 bwMode="auto">
            <a:xfrm>
              <a:off x="170688" y="2209800"/>
              <a:ext cx="4096512" cy="3200400"/>
              <a:chOff x="644" y="591"/>
              <a:chExt cx="3674" cy="3447"/>
            </a:xfrm>
          </p:grpSpPr>
          <p:pic>
            <p:nvPicPr>
              <p:cNvPr id="12" name="Picture 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44" y="591"/>
                <a:ext cx="3674" cy="3447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</p:pic>
          <p:sp>
            <p:nvSpPr>
              <p:cNvPr id="13" name="Line 8"/>
              <p:cNvSpPr>
                <a:spLocks noChangeShapeType="1"/>
              </p:cNvSpPr>
              <p:nvPr/>
            </p:nvSpPr>
            <p:spPr bwMode="auto">
              <a:xfrm>
                <a:off x="1206" y="1511"/>
                <a:ext cx="2807" cy="181"/>
              </a:xfrm>
              <a:prstGeom prst="line">
                <a:avLst/>
              </a:prstGeom>
              <a:noFill/>
              <a:ln w="5080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" name="Text Box 9"/>
              <p:cNvSpPr txBox="1">
                <a:spLocks noChangeArrowheads="1"/>
              </p:cNvSpPr>
              <p:nvPr/>
            </p:nvSpPr>
            <p:spPr bwMode="auto">
              <a:xfrm>
                <a:off x="3283" y="1328"/>
                <a:ext cx="488" cy="225"/>
              </a:xfrm>
              <a:prstGeom prst="rect">
                <a:avLst/>
              </a:prstGeom>
              <a:gradFill>
                <a:gsLst>
                  <a:gs pos="0">
                    <a:srgbClr val="8488C4"/>
                  </a:gs>
                  <a:gs pos="53000">
                    <a:srgbClr val="D4DEFF"/>
                  </a:gs>
                  <a:gs pos="83000">
                    <a:srgbClr val="D4DEFF"/>
                  </a:gs>
                  <a:gs pos="100000">
                    <a:srgbClr val="E0E0E0"/>
                  </a:gs>
                </a:gsLst>
                <a:lin ang="8350000" scaled="0"/>
              </a:gradFill>
              <a:ln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0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Bulk Nb</a:t>
                </a:r>
                <a:endParaRPr kumimoji="0" lang="en-US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  <p:sp>
            <p:nvSpPr>
              <p:cNvPr id="15" name="Text Box 10"/>
              <p:cNvSpPr txBox="1">
                <a:spLocks noChangeArrowheads="1"/>
              </p:cNvSpPr>
              <p:nvPr/>
            </p:nvSpPr>
            <p:spPr bwMode="auto">
              <a:xfrm>
                <a:off x="3104" y="2232"/>
                <a:ext cx="804" cy="225"/>
              </a:xfrm>
              <a:prstGeom prst="rect">
                <a:avLst/>
              </a:prstGeom>
              <a:gradFill>
                <a:gsLst>
                  <a:gs pos="0">
                    <a:srgbClr val="8488C4"/>
                  </a:gs>
                  <a:gs pos="53000">
                    <a:srgbClr val="D4DEFF"/>
                  </a:gs>
                  <a:gs pos="83000">
                    <a:srgbClr val="D4DEFF"/>
                  </a:gs>
                  <a:gs pos="100000">
                    <a:srgbClr val="E0E0E0"/>
                  </a:gs>
                </a:gsLst>
                <a:lin ang="8350000" scaled="0"/>
              </a:gradFill>
              <a:ln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000" b="1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+mj-lt"/>
                  </a:rPr>
                  <a:t>1.5 GHz Nb/Cu</a:t>
                </a:r>
                <a:endParaRPr kumimoji="0" lang="en-US" sz="10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+mj-lt"/>
                </a:endParaRPr>
              </a:p>
            </p:txBody>
          </p:sp>
        </p:grpSp>
        <p:sp>
          <p:nvSpPr>
            <p:cNvPr id="8" name="Text Box 5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152400" y="2209800"/>
              <a:ext cx="4114800" cy="27699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GB" sz="1200" b="1" dirty="0" smtClean="0"/>
                <a:t>1.5 GHz Nb/Cu cavities, sputtered w/ Kr @ </a:t>
              </a:r>
              <a:r>
                <a:rPr lang="en-GB" sz="1200" b="1" dirty="0"/>
                <a:t>1.7 K (Q</a:t>
              </a:r>
              <a:r>
                <a:rPr lang="en-GB" sz="1200" b="1" baseline="-25000" dirty="0"/>
                <a:t>0</a:t>
              </a:r>
              <a:r>
                <a:rPr lang="en-GB" sz="1200" b="1" dirty="0"/>
                <a:t>=295/R</a:t>
              </a:r>
              <a:r>
                <a:rPr lang="en-GB" sz="1200" b="1" baseline="-25000" dirty="0"/>
                <a:t>s</a:t>
              </a:r>
              <a:r>
                <a:rPr lang="en-GB" sz="1200" b="1" dirty="0"/>
                <a:t>)</a:t>
              </a:r>
            </a:p>
          </p:txBody>
        </p:sp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914400" y="4011001"/>
              <a:ext cx="914400" cy="332399"/>
            </a:xfrm>
            <a:prstGeom prst="rect">
              <a:avLst/>
            </a:prstGeo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E0E0E0"/>
                </a:gs>
              </a:gsLst>
              <a:lin ang="8350000" scaled="0"/>
            </a:gradFill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1000" b="1" i="0" u="none" strike="noStrike" cap="none" normalizeH="0" baseline="0" dirty="0" smtClean="0">
                  <a:ln>
                    <a:noFill/>
                  </a:ln>
                  <a:solidFill>
                    <a:srgbClr val="00B050"/>
                  </a:solidFill>
                  <a:effectLst/>
                  <a:latin typeface="+mj-lt"/>
                </a:rPr>
                <a:t>LEP II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t-IT" sz="700" b="1" dirty="0" smtClean="0">
                  <a:solidFill>
                    <a:srgbClr val="00B050"/>
                  </a:solidFill>
                  <a:latin typeface="+mj-lt"/>
                </a:rPr>
                <a:t>350MHz </a:t>
              </a:r>
              <a:r>
                <a:rPr kumimoji="0" lang="it-IT" sz="700" b="1" i="0" u="none" strike="noStrike" cap="none" normalizeH="0" baseline="0" dirty="0" smtClean="0">
                  <a:ln>
                    <a:noFill/>
                  </a:ln>
                  <a:solidFill>
                    <a:srgbClr val="00B050"/>
                  </a:solidFill>
                  <a:effectLst/>
                  <a:latin typeface="+mj-lt"/>
                </a:rPr>
                <a:t>Nb/Cu</a:t>
              </a:r>
              <a:r>
                <a:rPr kumimoji="0" lang="it-IT" sz="700" b="1" i="0" u="none" strike="noStrike" cap="none" normalizeH="0" dirty="0" smtClean="0">
                  <a:ln>
                    <a:noFill/>
                  </a:ln>
                  <a:solidFill>
                    <a:srgbClr val="00B050"/>
                  </a:solidFill>
                  <a:effectLst/>
                  <a:latin typeface="+mj-lt"/>
                </a:rPr>
                <a:t> </a:t>
              </a:r>
              <a:r>
                <a:rPr kumimoji="0" lang="it-IT" sz="800" b="1" i="0" u="none" strike="noStrike" cap="none" normalizeH="0" baseline="0" dirty="0" smtClean="0">
                  <a:ln>
                    <a:noFill/>
                  </a:ln>
                  <a:solidFill>
                    <a:srgbClr val="00B050"/>
                  </a:solidFill>
                  <a:effectLst/>
                  <a:latin typeface="+mj-lt"/>
                </a:rPr>
                <a:t>(4.2K)</a:t>
              </a:r>
              <a:endParaRPr kumimoji="0" lang="en-US" sz="8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+mj-lt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914400" y="3459956"/>
              <a:ext cx="826293" cy="426244"/>
            </a:xfrm>
            <a:custGeom>
              <a:avLst/>
              <a:gdLst>
                <a:gd name="connsiteX0" fmla="*/ 0 w 919163"/>
                <a:gd name="connsiteY0" fmla="*/ 0 h 731044"/>
                <a:gd name="connsiteX1" fmla="*/ 704850 w 919163"/>
                <a:gd name="connsiteY1" fmla="*/ 447675 h 731044"/>
                <a:gd name="connsiteX2" fmla="*/ 919163 w 919163"/>
                <a:gd name="connsiteY2" fmla="*/ 731044 h 731044"/>
                <a:gd name="connsiteX3" fmla="*/ 919163 w 919163"/>
                <a:gd name="connsiteY3" fmla="*/ 731044 h 731044"/>
                <a:gd name="connsiteX4" fmla="*/ 919163 w 919163"/>
                <a:gd name="connsiteY4" fmla="*/ 731044 h 7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3" h="731044">
                  <a:moveTo>
                    <a:pt x="0" y="0"/>
                  </a:moveTo>
                  <a:cubicBezTo>
                    <a:pt x="275828" y="162917"/>
                    <a:pt x="551656" y="325834"/>
                    <a:pt x="704850" y="447675"/>
                  </a:cubicBezTo>
                  <a:cubicBezTo>
                    <a:pt x="858044" y="569516"/>
                    <a:pt x="919163" y="731044"/>
                    <a:pt x="919163" y="731044"/>
                  </a:cubicBezTo>
                  <a:lnTo>
                    <a:pt x="919163" y="731044"/>
                  </a:lnTo>
                  <a:lnTo>
                    <a:pt x="919163" y="731044"/>
                  </a:lnTo>
                </a:path>
              </a:pathLst>
            </a:custGeom>
            <a:ln w="4445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>
              <p:custDataLst>
                <p:tags r:id="rId3"/>
              </p:custDataLst>
            </p:nvPr>
          </p:nvSpPr>
          <p:spPr>
            <a:xfrm>
              <a:off x="3244484" y="5177376"/>
              <a:ext cx="10227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CERN 2000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917404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80" name="Rectangle 4"/>
          <p:cNvSpPr>
            <a:spLocks noGrp="1" noChangeArrowheads="1"/>
          </p:cNvSpPr>
          <p:nvPr>
            <p:ph type="title"/>
          </p:nvPr>
        </p:nvSpPr>
        <p:spPr>
          <a:xfrm>
            <a:off x="827584" y="123110"/>
            <a:ext cx="7560840" cy="523220"/>
          </a:xfrm>
        </p:spPr>
        <p:txBody>
          <a:bodyPr/>
          <a:lstStyle/>
          <a:p>
            <a:r>
              <a:rPr lang="en-US" sz="2800" dirty="0"/>
              <a:t>Angle of incidence of the coating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CH" smtClean="0"/>
              <a:t>7 November 2012</a:t>
            </a:r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Sergio Calatroni - CERN</a:t>
            </a:r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681653-EFE2-406B-B11D-71B4B3A836F1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  <p:pic>
        <p:nvPicPr>
          <p:cNvPr id="306182" name="Picture 6"/>
          <p:cNvPicPr>
            <a:picLocks noChangeAspect="1" noChangeArrowheads="1"/>
          </p:cNvPicPr>
          <p:nvPr/>
        </p:nvPicPr>
        <p:blipFill>
          <a:blip r:embed="rId3" cstate="print"/>
          <a:srcRect t="3519" r="7532" b="-7655"/>
          <a:stretch>
            <a:fillRect/>
          </a:stretch>
        </p:blipFill>
        <p:spPr bwMode="auto">
          <a:xfrm>
            <a:off x="3132138" y="1556792"/>
            <a:ext cx="5983287" cy="38884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30618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863" y="1568549"/>
            <a:ext cx="2962275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6184" name="Line 8"/>
          <p:cNvSpPr>
            <a:spLocks noChangeShapeType="1"/>
          </p:cNvSpPr>
          <p:nvPr/>
        </p:nvSpPr>
        <p:spPr bwMode="auto">
          <a:xfrm flipH="1" flipV="1">
            <a:off x="5364162" y="2349500"/>
            <a:ext cx="936029" cy="122351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306185" name="Text Box 9"/>
          <p:cNvSpPr txBox="1">
            <a:spLocks noChangeArrowheads="1"/>
          </p:cNvSpPr>
          <p:nvPr/>
        </p:nvSpPr>
        <p:spPr bwMode="auto">
          <a:xfrm>
            <a:off x="4545759" y="1196752"/>
            <a:ext cx="401488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Average angle of incidence </a:t>
            </a:r>
            <a:r>
              <a:rPr lang="en-US" dirty="0" smtClean="0"/>
              <a:t>increases</a:t>
            </a:r>
            <a:endParaRPr lang="en-US" dirty="0"/>
          </a:p>
        </p:txBody>
      </p:sp>
      <p:sp>
        <p:nvSpPr>
          <p:cNvPr id="12" name="Text Box 0"/>
          <p:cNvSpPr txBox="1">
            <a:spLocks noChangeArrowheads="1"/>
          </p:cNvSpPr>
          <p:nvPr/>
        </p:nvSpPr>
        <p:spPr bwMode="auto">
          <a:xfrm>
            <a:off x="4716016" y="5579948"/>
            <a:ext cx="3384376" cy="369332"/>
          </a:xfrm>
          <a:prstGeom prst="rect">
            <a:avLst/>
          </a:prstGeom>
          <a:noFill/>
          <a:ln w="12700">
            <a:solidFill>
              <a:srgbClr val="008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solidFill>
                  <a:srgbClr val="008000"/>
                </a:solidFill>
              </a:rPr>
              <a:t>There is a “threshold</a:t>
            </a:r>
            <a:r>
              <a:rPr lang="en-GB" dirty="0">
                <a:solidFill>
                  <a:srgbClr val="008000"/>
                </a:solidFill>
              </a:rPr>
              <a:t>” </a:t>
            </a:r>
            <a:r>
              <a:rPr lang="en-GB" dirty="0" smtClean="0">
                <a:solidFill>
                  <a:srgbClr val="008000"/>
                </a:solidFill>
              </a:rPr>
              <a:t>effect</a:t>
            </a:r>
            <a:endParaRPr lang="en-GB" dirty="0">
              <a:solidFill>
                <a:srgbClr val="008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779912" y="2564904"/>
            <a:ext cx="4998963" cy="12241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457200" y="3622584"/>
            <a:ext cx="1234480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Arrow Connector 15"/>
          <p:cNvCxnSpPr/>
          <p:nvPr/>
        </p:nvCxnSpPr>
        <p:spPr>
          <a:xfrm rot="5400000" flipH="1" flipV="1">
            <a:off x="1187624" y="3501008"/>
            <a:ext cx="288032" cy="28803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13" idx="7"/>
          </p:cNvCxnSpPr>
          <p:nvPr/>
        </p:nvCxnSpPr>
        <p:spPr>
          <a:xfrm flipV="1">
            <a:off x="1187624" y="3675311"/>
            <a:ext cx="323270" cy="113729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6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025 0.19403 L -2.77778E-6 1.07308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306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0" y="-9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184" grpId="0" animBg="1"/>
      <p:bldP spid="306184" grpId="1" animBg="1"/>
      <p:bldP spid="306185" grpId="0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Film </a:t>
            </a:r>
            <a:r>
              <a:rPr lang="en-GB" dirty="0" smtClean="0"/>
              <a:t>analyses</a:t>
            </a:r>
            <a:endParaRPr lang="en-GB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CH" smtClean="0"/>
              <a:t>7 November 2012</a:t>
            </a:r>
            <a:endParaRPr lang="en-GB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Sergio Calatroni - CERN</a:t>
            </a:r>
            <a:endParaRPr lang="en-GB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681653-EFE2-406B-B11D-71B4B3A836F1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349250" y="1291074"/>
            <a:ext cx="16684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latin typeface="Times New Roman" pitchFamily="18" charset="0"/>
              </a:rPr>
              <a:t>Standard films</a:t>
            </a:r>
            <a:endParaRPr lang="en-US" sz="24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7207250" y="1291074"/>
            <a:ext cx="1865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chemeClr val="tx1"/>
                </a:solidFill>
                <a:latin typeface="Times New Roman" pitchFamily="18" charset="0"/>
              </a:rPr>
              <a:t>Oxide-free films</a:t>
            </a:r>
            <a:endParaRPr lang="en-US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55301" name="Picture 5" descr="E10-4-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4075" y="1672074"/>
            <a:ext cx="4391025" cy="4391025"/>
          </a:xfrm>
          <a:prstGeom prst="rect">
            <a:avLst/>
          </a:prstGeom>
          <a:noFill/>
        </p:spPr>
      </p:pic>
      <p:pic>
        <p:nvPicPr>
          <p:cNvPr id="55302" name="Picture 6" descr="E8-7-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3050" y="1672074"/>
            <a:ext cx="4391025" cy="4391025"/>
          </a:xfrm>
          <a:prstGeom prst="rect">
            <a:avLst/>
          </a:prstGeom>
          <a:noFill/>
        </p:spPr>
      </p:pic>
      <p:sp>
        <p:nvSpPr>
          <p:cNvPr id="55303" name="Line 7"/>
          <p:cNvSpPr>
            <a:spLocks noChangeShapeType="1"/>
          </p:cNvSpPr>
          <p:nvPr/>
        </p:nvSpPr>
        <p:spPr bwMode="auto">
          <a:xfrm>
            <a:off x="3522663" y="5558274"/>
            <a:ext cx="4572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3370263" y="5253474"/>
            <a:ext cx="6921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0.5 µm</a:t>
            </a:r>
          </a:p>
        </p:txBody>
      </p:sp>
      <p:sp>
        <p:nvSpPr>
          <p:cNvPr id="55305" name="Line 9"/>
          <p:cNvSpPr>
            <a:spLocks noChangeShapeType="1"/>
          </p:cNvSpPr>
          <p:nvPr/>
        </p:nvSpPr>
        <p:spPr bwMode="auto">
          <a:xfrm>
            <a:off x="7935913" y="5558274"/>
            <a:ext cx="4572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7783513" y="5253474"/>
            <a:ext cx="6921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0.5 µm</a:t>
            </a:r>
          </a:p>
        </p:txBody>
      </p:sp>
      <p:sp>
        <p:nvSpPr>
          <p:cNvPr id="55307" name="Text Box 11"/>
          <p:cNvSpPr txBox="1">
            <a:spLocks noChangeArrowheads="1"/>
          </p:cNvSpPr>
          <p:nvPr/>
        </p:nvSpPr>
        <p:spPr bwMode="auto">
          <a:xfrm>
            <a:off x="6444208" y="6063099"/>
            <a:ext cx="2552302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Times New Roman" pitchFamily="18" charset="0"/>
              </a:rPr>
              <a:t>FIB cross sections courtesy</a:t>
            </a:r>
            <a:r>
              <a:rPr lang="en-US" sz="1000" dirty="0">
                <a:solidFill>
                  <a:schemeClr val="tx1"/>
                </a:solidFill>
                <a:latin typeface="Times New Roman" pitchFamily="18" charset="0"/>
              </a:rPr>
              <a:t>: P. Jacob - EMPA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2987824" y="2780928"/>
          <a:ext cx="3433315" cy="2808310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784663"/>
                <a:gridCol w="1271353"/>
                <a:gridCol w="1377299"/>
              </a:tblGrid>
              <a:tr h="29275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/>
                        <a:t>Standard</a:t>
                      </a:r>
                      <a:r>
                        <a:rPr lang="en-US" sz="1200" u="none" strike="noStrike" dirty="0"/>
                        <a:t>      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/>
                        <a:t>Oxide-free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27701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/>
                        <a:t>RRR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/>
                        <a:t>11.5 ± 0.1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/>
                        <a:t>28.9 ± 0.9</a:t>
                      </a:r>
                      <a:endParaRPr lang="en-US" sz="1200" b="0" i="0" u="none" strike="noStrike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8191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/>
                        <a:t>T</a:t>
                      </a:r>
                      <a:r>
                        <a:rPr lang="en-US" sz="1200" u="none" strike="noStrike" baseline="-25000" dirty="0"/>
                        <a:t>C        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/>
                        <a:t>9.51 ± 0.01 K   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/>
                        <a:t>9.36 ± 0.04 K</a:t>
                      </a:r>
                      <a:endParaRPr lang="en-US" sz="1200" b="0" i="0" u="none" strike="noStrike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27701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/>
                        <a:t>Ar cont.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/>
                        <a:t>435 ± 70 </a:t>
                      </a:r>
                      <a:r>
                        <a:rPr lang="en-US" sz="1200" u="none" strike="noStrike" dirty="0" err="1"/>
                        <a:t>ppm</a:t>
                      </a:r>
                      <a:r>
                        <a:rPr lang="en-US" sz="1200" u="none" strike="noStrike" dirty="0"/>
                        <a:t>  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/>
                        <a:t>286 ± 43 </a:t>
                      </a:r>
                      <a:r>
                        <a:rPr lang="en-US" sz="1200" u="none" strike="noStrike" dirty="0" err="1"/>
                        <a:t>ppm</a:t>
                      </a:r>
                      <a:r>
                        <a:rPr lang="en-US" sz="1200" u="none" strike="noStrike" dirty="0"/>
                        <a:t> 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27701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/>
                        <a:t>Texture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/>
                        <a:t>-110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/>
                        <a:t>(110), (211), (200)</a:t>
                      </a:r>
                      <a:endParaRPr lang="en-US" sz="1200" b="0" i="0" u="none" strike="noStrike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8191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/>
                        <a:t>Hc</a:t>
                      </a:r>
                      <a:r>
                        <a:rPr lang="en-US" sz="1200" u="none" strike="noStrike" baseline="-25000"/>
                        <a:t>1</a:t>
                      </a:r>
                      <a:r>
                        <a:rPr lang="en-US" sz="1200" u="none" strike="noStrike"/>
                        <a:t>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/>
                        <a:t>85 ± 3 mT    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/>
                        <a:t>31 ± 5 mT </a:t>
                      </a:r>
                      <a:endParaRPr lang="en-US" sz="1200" b="0" i="0" u="none" strike="noStrike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8191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/>
                        <a:t>Hc</a:t>
                      </a:r>
                      <a:r>
                        <a:rPr lang="en-US" sz="1200" u="none" strike="noStrike" baseline="-25000"/>
                        <a:t>2</a:t>
                      </a:r>
                      <a:r>
                        <a:rPr lang="en-US" sz="1200" u="none" strike="noStrike"/>
                        <a:t>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/>
                        <a:t>1.150 ± 0.1 T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/>
                        <a:t>0.73 ± 0.05 T </a:t>
                      </a:r>
                      <a:endParaRPr lang="en-US" sz="1200" b="0" i="0" u="none" strike="noStrike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8191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/>
                        <a:t>a</a:t>
                      </a:r>
                      <a:r>
                        <a:rPr lang="en-US" sz="1200" u="none" strike="noStrike" baseline="-25000"/>
                        <a:t>0</a:t>
                      </a:r>
                      <a:r>
                        <a:rPr lang="en-US" sz="1200" u="none" strike="noStrike"/>
                        <a:t>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/>
                        <a:t>3.3240(10)Å     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/>
                        <a:t>3.3184(6) Å</a:t>
                      </a:r>
                      <a:endParaRPr lang="en-US" sz="1200" b="0" i="0" u="none" strike="noStrike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4938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sym typeface="Symbol"/>
                        </a:rPr>
                        <a:t></a:t>
                      </a:r>
                      <a:r>
                        <a:rPr lang="en-US" sz="1200" u="none" strike="noStrike" dirty="0" smtClean="0"/>
                        <a:t>a</a:t>
                      </a:r>
                      <a:r>
                        <a:rPr lang="en-US" sz="1200" u="none" strike="noStrike" baseline="-25000" dirty="0" smtClean="0">
                          <a:sym typeface="Symbol"/>
                        </a:rPr>
                        <a:t></a:t>
                      </a:r>
                      <a:r>
                        <a:rPr lang="en-US" sz="1200" u="none" strike="noStrike" dirty="0" smtClean="0"/>
                        <a:t>/a</a:t>
                      </a:r>
                      <a:r>
                        <a:rPr lang="en-US" sz="1200" u="none" strike="noStrike" baseline="-25000" dirty="0" smtClean="0">
                          <a:sym typeface="Symbol"/>
                        </a:rPr>
                        <a:t></a:t>
                      </a:r>
                      <a:r>
                        <a:rPr lang="en-US" sz="1200" u="none" strike="noStrike" dirty="0" smtClean="0"/>
                        <a:t>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Symbo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/>
                        <a:t>0.636 ± 0.096 %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/>
                        <a:t>0.466 ± 0.093 %</a:t>
                      </a:r>
                      <a:endParaRPr lang="en-US" sz="1200" b="0" i="0" u="none" strike="noStrike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27701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/>
                        <a:t>Stress    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/>
                        <a:t>-706 ± 56 MPa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/>
                        <a:t>-565 ± 78 MPa </a:t>
                      </a:r>
                      <a:endParaRPr lang="en-US" sz="1200" b="0" i="0" u="none" strike="noStrike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27701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/>
                        <a:t>Grain size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/>
                        <a:t>110 ± 20 nm 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/>
                        <a:t>&gt; 1 µm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92332"/>
            <a:ext cx="7560840" cy="584776"/>
          </a:xfrm>
        </p:spPr>
        <p:txBody>
          <a:bodyPr/>
          <a:lstStyle/>
          <a:p>
            <a:r>
              <a:rPr lang="en-US" sz="3200" dirty="0" smtClean="0"/>
              <a:t>Measurements of H</a:t>
            </a:r>
            <a:r>
              <a:rPr lang="en-US" sz="3200" baseline="-25000" dirty="0" smtClean="0"/>
              <a:t>c1</a:t>
            </a:r>
            <a:r>
              <a:rPr lang="en-US" sz="3200" dirty="0" smtClean="0"/>
              <a:t> on </a:t>
            </a:r>
            <a:r>
              <a:rPr lang="en-US" sz="3200" dirty="0" err="1" smtClean="0"/>
              <a:t>Nb</a:t>
            </a:r>
            <a:r>
              <a:rPr lang="en-US" sz="3200" dirty="0" smtClean="0"/>
              <a:t> films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CH" smtClean="0"/>
              <a:t>7 November 2012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Sergio Calatroni - CERN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681653-EFE2-406B-B11D-71B4B3A836F1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  <p:pic>
        <p:nvPicPr>
          <p:cNvPr id="234498" name="Picture 2"/>
          <p:cNvPicPr>
            <a:picLocks noChangeAspect="1" noChangeArrowheads="1"/>
          </p:cNvPicPr>
          <p:nvPr/>
        </p:nvPicPr>
        <p:blipFill>
          <a:blip r:embed="rId3" cstate="print"/>
          <a:srcRect t="5432"/>
          <a:stretch>
            <a:fillRect/>
          </a:stretch>
        </p:blipFill>
        <p:spPr bwMode="auto">
          <a:xfrm>
            <a:off x="755576" y="764704"/>
            <a:ext cx="4211711" cy="557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436096" y="1412776"/>
            <a:ext cx="32507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Magnetic moment with squid magnetometer filed parallel to the sample</a:t>
            </a:r>
          </a:p>
          <a:p>
            <a:endParaRPr lang="en-US" dirty="0" smtClean="0"/>
          </a:p>
          <a:p>
            <a:r>
              <a:rPr lang="en-US" b="1" dirty="0" smtClean="0"/>
              <a:t>H</a:t>
            </a:r>
            <a:r>
              <a:rPr lang="en-US" b="1" baseline="-25000" dirty="0" smtClean="0"/>
              <a:t>C1</a:t>
            </a:r>
            <a:r>
              <a:rPr lang="en-US" b="1" dirty="0" smtClean="0"/>
              <a:t> = 52.5 </a:t>
            </a:r>
            <a:r>
              <a:rPr lang="en-US" b="1" dirty="0" smtClean="0">
                <a:sym typeface="Symbol"/>
              </a:rPr>
              <a:t> 2 </a:t>
            </a:r>
            <a:r>
              <a:rPr lang="en-US" b="1" dirty="0" err="1" smtClean="0">
                <a:sym typeface="Symbol"/>
              </a:rPr>
              <a:t>mT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436096" y="3717032"/>
            <a:ext cx="34563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Same film, trapped magnetic moment with squid magnetometer</a:t>
            </a:r>
          </a:p>
          <a:p>
            <a:r>
              <a:rPr lang="en-US" dirty="0" smtClean="0"/>
              <a:t>(fit with V.V. </a:t>
            </a:r>
            <a:r>
              <a:rPr lang="en-US" dirty="0" err="1" smtClean="0"/>
              <a:t>Moshchalkov</a:t>
            </a:r>
            <a:r>
              <a:rPr lang="en-US" dirty="0" smtClean="0"/>
              <a:t> et al., </a:t>
            </a:r>
            <a:r>
              <a:rPr lang="en-US" dirty="0" err="1" smtClean="0"/>
              <a:t>Physica</a:t>
            </a:r>
            <a:r>
              <a:rPr lang="en-US" dirty="0" smtClean="0"/>
              <a:t> C 175 (1991) 407)</a:t>
            </a:r>
          </a:p>
          <a:p>
            <a:endParaRPr lang="en-US" dirty="0" smtClean="0"/>
          </a:p>
          <a:p>
            <a:r>
              <a:rPr lang="en-US" b="1" dirty="0" smtClean="0"/>
              <a:t>H</a:t>
            </a:r>
            <a:r>
              <a:rPr lang="en-US" b="1" baseline="-25000" dirty="0" smtClean="0"/>
              <a:t>C1</a:t>
            </a:r>
            <a:r>
              <a:rPr lang="en-US" b="1" dirty="0" smtClean="0"/>
              <a:t> = 31 </a:t>
            </a:r>
            <a:r>
              <a:rPr lang="en-US" b="1" dirty="0" smtClean="0">
                <a:sym typeface="Symbol"/>
              </a:rPr>
              <a:t> 3 </a:t>
            </a:r>
            <a:r>
              <a:rPr lang="en-US" b="1" dirty="0" err="1" smtClean="0">
                <a:sym typeface="Symbol"/>
              </a:rPr>
              <a:t>mT</a:t>
            </a:r>
            <a:endParaRPr lang="en-US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61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Niobium Magnetron Sputtering</a:t>
            </a:r>
            <a:endParaRPr lang="en-US" sz="3200" dirty="0"/>
          </a:p>
        </p:txBody>
      </p:sp>
      <p:sp>
        <p:nvSpPr>
          <p:cNvPr id="20" name="Content Placeholder 19"/>
          <p:cNvSpPr>
            <a:spLocks noGrp="1"/>
          </p:cNvSpPr>
          <p:nvPr>
            <p:ph sz="half" idx="2"/>
          </p:nvPr>
        </p:nvSpPr>
        <p:spPr>
          <a:xfrm>
            <a:off x="4716016" y="908720"/>
            <a:ext cx="4326632" cy="5328592"/>
          </a:xfrm>
        </p:spPr>
        <p:txBody>
          <a:bodyPr>
            <a:noAutofit/>
          </a:bodyPr>
          <a:lstStyle/>
          <a:p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 smtClean="0"/>
              <a:t>Sputtering parameters (1.5 GHz):</a:t>
            </a:r>
          </a:p>
          <a:p>
            <a:pPr lvl="1"/>
            <a:r>
              <a:rPr lang="en-US" sz="1600" dirty="0" smtClean="0"/>
              <a:t>Sputter gas pressure of 1.5x10</a:t>
            </a:r>
            <a:r>
              <a:rPr lang="en-US" sz="1600" baseline="30000" dirty="0" smtClean="0"/>
              <a:t>-3</a:t>
            </a:r>
            <a:r>
              <a:rPr lang="en-US" sz="1600" dirty="0" smtClean="0"/>
              <a:t> mbar (</a:t>
            </a:r>
            <a:r>
              <a:rPr lang="en-US" sz="1600" dirty="0" err="1" smtClean="0"/>
              <a:t>Ar</a:t>
            </a:r>
            <a:r>
              <a:rPr lang="en-US" sz="1600" dirty="0" smtClean="0"/>
              <a:t> or Kr) </a:t>
            </a:r>
          </a:p>
          <a:p>
            <a:pPr lvl="1"/>
            <a:r>
              <a:rPr lang="en-US" sz="1600" dirty="0" smtClean="0"/>
              <a:t>Plasma current stabilized at 3A - DC</a:t>
            </a:r>
          </a:p>
          <a:p>
            <a:pPr lvl="1"/>
            <a:r>
              <a:rPr lang="en-US" sz="1600" dirty="0" smtClean="0"/>
              <a:t>Sputter potential ~ -360 V</a:t>
            </a:r>
          </a:p>
          <a:p>
            <a:pPr lvl="1"/>
            <a:r>
              <a:rPr lang="en-US" sz="1600" dirty="0" smtClean="0"/>
              <a:t>Coating temperature is 150 °C.</a:t>
            </a:r>
          </a:p>
          <a:p>
            <a:pPr lvl="1"/>
            <a:r>
              <a:rPr lang="en-US" sz="1600" dirty="0" smtClean="0"/>
              <a:t>Thickness: 1.5 µm</a:t>
            </a:r>
          </a:p>
          <a:p>
            <a:endParaRPr lang="en-US" sz="1800" dirty="0" smtClean="0"/>
          </a:p>
          <a:p>
            <a:r>
              <a:rPr lang="en-US" sz="1800" dirty="0" smtClean="0"/>
              <a:t>“Standard films”:</a:t>
            </a:r>
          </a:p>
          <a:p>
            <a:pPr lvl="1"/>
            <a:r>
              <a:rPr lang="en-US" sz="1600" dirty="0" smtClean="0"/>
              <a:t>RRR: 11.5 ± 0.1</a:t>
            </a:r>
          </a:p>
          <a:p>
            <a:pPr lvl="1"/>
            <a:r>
              <a:rPr lang="en-US" sz="1600" dirty="0" smtClean="0"/>
              <a:t>Argon content: 435 ± 70 </a:t>
            </a:r>
            <a:r>
              <a:rPr lang="en-US" sz="1600" dirty="0" err="1" smtClean="0"/>
              <a:t>ppm</a:t>
            </a:r>
            <a:r>
              <a:rPr lang="en-US" sz="1600" dirty="0" smtClean="0"/>
              <a:t> </a:t>
            </a:r>
          </a:p>
          <a:p>
            <a:pPr lvl="1"/>
            <a:r>
              <a:rPr lang="en-US" sz="1600" dirty="0" smtClean="0"/>
              <a:t>Grain size: 110 ± 20 nm</a:t>
            </a:r>
          </a:p>
          <a:p>
            <a:pPr lvl="1"/>
            <a:r>
              <a:rPr lang="en-US" sz="1600" dirty="0" err="1" smtClean="0"/>
              <a:t>Tc</a:t>
            </a:r>
            <a:r>
              <a:rPr lang="en-US" sz="1600" dirty="0" smtClean="0"/>
              <a:t>: 9.51 ± 0.01 K</a:t>
            </a:r>
          </a:p>
          <a:p>
            <a:pPr lvl="1"/>
            <a:r>
              <a:rPr lang="en-US" sz="1600" dirty="0" smtClean="0"/>
              <a:t>Strain: </a:t>
            </a:r>
            <a:r>
              <a:rPr lang="en-US" sz="1600" dirty="0" smtClean="0">
                <a:sym typeface="Symbol" pitchFamily="18" charset="2"/>
              </a:rPr>
              <a:t></a:t>
            </a:r>
            <a:r>
              <a:rPr lang="en-US" sz="1600" dirty="0" smtClean="0"/>
              <a:t>a</a:t>
            </a:r>
            <a:r>
              <a:rPr lang="en-US" sz="1600" dirty="0" smtClean="0">
                <a:sym typeface="Symbol" pitchFamily="18" charset="2"/>
              </a:rPr>
              <a:t></a:t>
            </a:r>
            <a:r>
              <a:rPr lang="en-US" sz="1600" dirty="0" smtClean="0"/>
              <a:t>/a </a:t>
            </a:r>
            <a:r>
              <a:rPr lang="en-US" sz="1600" dirty="0" smtClean="0">
                <a:sym typeface="Symbol" pitchFamily="18" charset="2"/>
              </a:rPr>
              <a:t></a:t>
            </a:r>
            <a:r>
              <a:rPr lang="en-US" sz="1600" dirty="0" smtClean="0"/>
              <a:t> = 0.636 ± 0.096 %</a:t>
            </a:r>
          </a:p>
          <a:p>
            <a:endParaRPr lang="en-GB" sz="1800" dirty="0" smtClean="0"/>
          </a:p>
          <a:p>
            <a:endParaRPr lang="en-GB" sz="18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7 November 2012</a:t>
            </a:r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Sergio Calatroni - CERN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81653-EFE2-406B-B11D-71B4B3A836F1}" type="slidenum">
              <a:rPr lang="en-GB" smtClean="0"/>
              <a:pPr/>
              <a:t>2</a:t>
            </a:fld>
            <a:endParaRPr lang="en-GB"/>
          </a:p>
        </p:txBody>
      </p:sp>
      <p:grpSp>
        <p:nvGrpSpPr>
          <p:cNvPr id="2" name="Group 19"/>
          <p:cNvGrpSpPr/>
          <p:nvPr/>
        </p:nvGrpSpPr>
        <p:grpSpPr>
          <a:xfrm>
            <a:off x="755576" y="1268760"/>
            <a:ext cx="3787775" cy="5060950"/>
            <a:chOff x="539552" y="1268760"/>
            <a:chExt cx="3787775" cy="5060950"/>
          </a:xfrm>
        </p:grpSpPr>
        <p:pic>
          <p:nvPicPr>
            <p:cNvPr id="301060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9552" y="1268760"/>
              <a:ext cx="3787775" cy="5060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1" name="Straight Connector 10"/>
            <p:cNvCxnSpPr/>
            <p:nvPr/>
          </p:nvCxnSpPr>
          <p:spPr>
            <a:xfrm rot="10800000">
              <a:off x="1331640" y="3140968"/>
              <a:ext cx="6480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>
              <a:off x="1259632" y="3212976"/>
              <a:ext cx="14401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187624" y="3284984"/>
              <a:ext cx="28803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223640" y="3336520"/>
              <a:ext cx="21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259640" y="3388056"/>
              <a:ext cx="144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 flipV="1">
              <a:off x="1547664" y="1844824"/>
              <a:ext cx="648072" cy="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>
              <a:off x="1475656" y="1916832"/>
              <a:ext cx="14401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1379408" y="1988840"/>
              <a:ext cx="338554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1200" dirty="0" smtClean="0"/>
                <a:t>-V</a:t>
              </a:r>
              <a:endParaRPr lang="en-GB" sz="1200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8" name="Text Box 38"/>
          <p:cNvSpPr txBox="1">
            <a:spLocks noChangeArrowheads="1"/>
          </p:cNvSpPr>
          <p:nvPr/>
        </p:nvSpPr>
        <p:spPr bwMode="auto">
          <a:xfrm>
            <a:off x="6611815" y="2286002"/>
            <a:ext cx="225083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600">
                <a:solidFill>
                  <a:schemeClr val="accent2"/>
                </a:solidFill>
              </a:rPr>
              <a:t>Grain size ~ 100 nm</a:t>
            </a:r>
          </a:p>
          <a:p>
            <a:pPr algn="r"/>
            <a:r>
              <a:rPr lang="en-US" sz="1600">
                <a:solidFill>
                  <a:schemeClr val="accent2"/>
                </a:solidFill>
              </a:rPr>
              <a:t>Fibre texture</a:t>
            </a:r>
          </a:p>
          <a:p>
            <a:pPr algn="r"/>
            <a:r>
              <a:rPr lang="en-US" sz="1600">
                <a:solidFill>
                  <a:schemeClr val="accent2"/>
                </a:solidFill>
              </a:rPr>
              <a:t>Diffraction pattern:</a:t>
            </a:r>
          </a:p>
          <a:p>
            <a:pPr algn="r"/>
            <a:r>
              <a:rPr lang="en-US" sz="1600">
                <a:solidFill>
                  <a:schemeClr val="accent2"/>
                </a:solidFill>
              </a:rPr>
              <a:t>powder diagram</a:t>
            </a:r>
            <a:endParaRPr lang="en-US" sz="1600"/>
          </a:p>
        </p:txBody>
      </p:sp>
      <p:sp>
        <p:nvSpPr>
          <p:cNvPr id="61479" name="Text Box 39"/>
          <p:cNvSpPr txBox="1">
            <a:spLocks noChangeArrowheads="1"/>
          </p:cNvSpPr>
          <p:nvPr/>
        </p:nvSpPr>
        <p:spPr bwMode="auto">
          <a:xfrm>
            <a:off x="174473" y="2667001"/>
            <a:ext cx="10166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accent2"/>
                </a:solidFill>
              </a:rPr>
              <a:t>Standard</a:t>
            </a:r>
            <a:endParaRPr lang="en-US" sz="1600"/>
          </a:p>
        </p:txBody>
      </p:sp>
      <p:sp>
        <p:nvSpPr>
          <p:cNvPr id="61480" name="Text Box 40"/>
          <p:cNvSpPr txBox="1">
            <a:spLocks noChangeArrowheads="1"/>
          </p:cNvSpPr>
          <p:nvPr/>
        </p:nvSpPr>
        <p:spPr bwMode="auto">
          <a:xfrm>
            <a:off x="47821" y="4953001"/>
            <a:ext cx="11432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accent2"/>
                </a:solidFill>
              </a:rPr>
              <a:t>Oxide-free</a:t>
            </a:r>
            <a:endParaRPr lang="en-US" sz="1600"/>
          </a:p>
        </p:txBody>
      </p:sp>
      <p:sp>
        <p:nvSpPr>
          <p:cNvPr id="61482" name="Text Box 42"/>
          <p:cNvSpPr txBox="1">
            <a:spLocks noChangeArrowheads="1"/>
          </p:cNvSpPr>
          <p:nvPr/>
        </p:nvSpPr>
        <p:spPr bwMode="auto">
          <a:xfrm>
            <a:off x="6867833" y="4641852"/>
            <a:ext cx="193033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600">
                <a:solidFill>
                  <a:schemeClr val="accent2"/>
                </a:solidFill>
              </a:rPr>
              <a:t>Grain size ~ 1-5</a:t>
            </a:r>
            <a:r>
              <a:rPr lang="en-US" sz="1600">
                <a:solidFill>
                  <a:schemeClr val="accent2"/>
                </a:solidFill>
                <a:latin typeface="Symbol" pitchFamily="18" charset="2"/>
              </a:rPr>
              <a:t>m</a:t>
            </a:r>
            <a:r>
              <a:rPr lang="en-US" sz="1600">
                <a:solidFill>
                  <a:schemeClr val="accent2"/>
                </a:solidFill>
              </a:rPr>
              <a:t>m</a:t>
            </a:r>
          </a:p>
          <a:p>
            <a:pPr algn="r"/>
            <a:r>
              <a:rPr lang="en-US" sz="1600">
                <a:solidFill>
                  <a:schemeClr val="accent2"/>
                </a:solidFill>
              </a:rPr>
              <a:t>Heteroepitaxy</a:t>
            </a:r>
          </a:p>
          <a:p>
            <a:pPr algn="r"/>
            <a:r>
              <a:rPr lang="en-US" sz="1600">
                <a:solidFill>
                  <a:schemeClr val="accent2"/>
                </a:solidFill>
              </a:rPr>
              <a:t>Diffraction pattern:</a:t>
            </a:r>
          </a:p>
          <a:p>
            <a:pPr algn="r"/>
            <a:r>
              <a:rPr lang="en-US" sz="1600">
                <a:solidFill>
                  <a:schemeClr val="accent2"/>
                </a:solidFill>
              </a:rPr>
              <a:t>zone axis [110]</a:t>
            </a:r>
          </a:p>
        </p:txBody>
      </p:sp>
      <p:graphicFrame>
        <p:nvGraphicFramePr>
          <p:cNvPr id="61484" name="Object 44"/>
          <p:cNvGraphicFramePr>
            <a:graphicFrameLocks noChangeAspect="1"/>
          </p:cNvGraphicFramePr>
          <p:nvPr/>
        </p:nvGraphicFramePr>
        <p:xfrm>
          <a:off x="1266092" y="4086225"/>
          <a:ext cx="2744665" cy="208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9" name="CorelPhotoPaint.Image.6" r:id="rId4" imgW="3163020" imgH="2261115" progId="">
                  <p:embed/>
                </p:oleObj>
              </mc:Choice>
              <mc:Fallback>
                <p:oleObj name="CorelPhotoPaint.Image.6" r:id="rId4" imgW="3163020" imgH="2261115" progId="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6092" y="4086225"/>
                        <a:ext cx="2744665" cy="2085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85" name="Line 45"/>
          <p:cNvSpPr>
            <a:spLocks noChangeShapeType="1"/>
          </p:cNvSpPr>
          <p:nvPr/>
        </p:nvSpPr>
        <p:spPr bwMode="auto">
          <a:xfrm>
            <a:off x="2738804" y="3171825"/>
            <a:ext cx="468923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600"/>
          </a:p>
        </p:txBody>
      </p:sp>
      <p:graphicFrame>
        <p:nvGraphicFramePr>
          <p:cNvPr id="61486" name="Object 46"/>
          <p:cNvGraphicFramePr>
            <a:graphicFrameLocks noChangeAspect="1"/>
          </p:cNvGraphicFramePr>
          <p:nvPr/>
        </p:nvGraphicFramePr>
        <p:xfrm>
          <a:off x="1266825" y="1905000"/>
          <a:ext cx="2743200" cy="209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0" name="CorelPhotoPaint.Image.6" r:id="rId6" imgW="3124912" imgH="2273818" progId="">
                  <p:embed/>
                </p:oleObj>
              </mc:Choice>
              <mc:Fallback>
                <p:oleObj name="CorelPhotoPaint.Image.6" r:id="rId6" imgW="3124912" imgH="2273818" progId="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6825" y="1905000"/>
                        <a:ext cx="2743200" cy="2098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87" name="Object 47"/>
          <p:cNvGraphicFramePr>
            <a:graphicFrameLocks noChangeAspect="1"/>
          </p:cNvGraphicFramePr>
          <p:nvPr/>
        </p:nvGraphicFramePr>
        <p:xfrm>
          <a:off x="4078165" y="1905000"/>
          <a:ext cx="2674327" cy="209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1" name="CorelPhotoPaint.Image.6" r:id="rId8" imgW="3124912" imgH="2273818" progId="">
                  <p:embed/>
                </p:oleObj>
              </mc:Choice>
              <mc:Fallback>
                <p:oleObj name="CorelPhotoPaint.Image.6" r:id="rId8" imgW="3124912" imgH="2273818" progId="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8165" y="1905000"/>
                        <a:ext cx="2674327" cy="2098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88" name="Object 48"/>
          <p:cNvGraphicFramePr>
            <a:graphicFrameLocks noChangeAspect="1"/>
          </p:cNvGraphicFramePr>
          <p:nvPr/>
        </p:nvGraphicFramePr>
        <p:xfrm>
          <a:off x="4078165" y="4086225"/>
          <a:ext cx="2674327" cy="208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2" name="CorelPhotoPaint.Image.6" r:id="rId10" imgW="3086803" imgH="2261115" progId="">
                  <p:embed/>
                </p:oleObj>
              </mc:Choice>
              <mc:Fallback>
                <p:oleObj name="CorelPhotoPaint.Image.6" r:id="rId10" imgW="3086803" imgH="2261115" progId="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8165" y="4086225"/>
                        <a:ext cx="2674327" cy="2085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1279280" y="2044700"/>
            <a:ext cx="833804" cy="338138"/>
            <a:chOff x="1881" y="576"/>
            <a:chExt cx="599" cy="231"/>
          </a:xfrm>
        </p:grpSpPr>
        <p:sp>
          <p:nvSpPr>
            <p:cNvPr id="61490" name="Line 50"/>
            <p:cNvSpPr>
              <a:spLocks noChangeShapeType="1"/>
            </p:cNvSpPr>
            <p:nvPr/>
          </p:nvSpPr>
          <p:spPr bwMode="auto">
            <a:xfrm>
              <a:off x="2016" y="576"/>
              <a:ext cx="230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61491" name="Text Box 51"/>
            <p:cNvSpPr txBox="1">
              <a:spLocks noChangeArrowheads="1"/>
            </p:cNvSpPr>
            <p:nvPr/>
          </p:nvSpPr>
          <p:spPr bwMode="auto">
            <a:xfrm>
              <a:off x="1881" y="576"/>
              <a:ext cx="59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500nm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61492" name="Line 52"/>
          <p:cNvSpPr>
            <a:spLocks noChangeShapeType="1"/>
          </p:cNvSpPr>
          <p:nvPr/>
        </p:nvSpPr>
        <p:spPr bwMode="auto">
          <a:xfrm>
            <a:off x="1534257" y="4225925"/>
            <a:ext cx="320919" cy="158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61493" name="Text Box 53"/>
          <p:cNvSpPr txBox="1">
            <a:spLocks noChangeArrowheads="1"/>
          </p:cNvSpPr>
          <p:nvPr/>
        </p:nvSpPr>
        <p:spPr bwMode="auto">
          <a:xfrm>
            <a:off x="1345223" y="4225925"/>
            <a:ext cx="83388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/>
              <a:t>500nm</a:t>
            </a:r>
            <a:endParaRPr lang="en-US" sz="160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827584" y="92332"/>
            <a:ext cx="7560840" cy="584776"/>
          </a:xfrm>
        </p:spPr>
        <p:txBody>
          <a:bodyPr/>
          <a:lstStyle/>
          <a:p>
            <a:r>
              <a:rPr lang="en-US" sz="3200" dirty="0" smtClean="0"/>
              <a:t>TEM micrographs in plan view</a:t>
            </a:r>
            <a:endParaRPr lang="en-GB" sz="3200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CH" smtClean="0"/>
              <a:t>7 November 2012</a:t>
            </a:r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Sergio Calatroni - CERN</a:t>
            </a:r>
            <a:endParaRPr lang="en-GB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681653-EFE2-406B-B11D-71B4B3A836F1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6890239" y="2362202"/>
            <a:ext cx="225083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chemeClr val="accent2"/>
                </a:solidFill>
              </a:rPr>
              <a:t>(110) </a:t>
            </a:r>
            <a:r>
              <a:rPr lang="en-US" sz="1600" dirty="0" err="1">
                <a:solidFill>
                  <a:schemeClr val="accent2"/>
                </a:solidFill>
              </a:rPr>
              <a:t>fibre</a:t>
            </a:r>
            <a:r>
              <a:rPr lang="en-US" sz="1600" dirty="0">
                <a:solidFill>
                  <a:schemeClr val="accent2"/>
                </a:solidFill>
              </a:rPr>
              <a:t> texture </a:t>
            </a:r>
          </a:p>
          <a:p>
            <a:pPr algn="ctr"/>
            <a:r>
              <a:rPr lang="en-US" sz="1600" dirty="0" smtClean="0">
                <a:solidFill>
                  <a:schemeClr val="accent2"/>
                </a:solidFill>
                <a:sym typeface="Symbol"/>
              </a:rPr>
              <a:t> </a:t>
            </a:r>
            <a:r>
              <a:rPr lang="en-US" sz="1600" dirty="0" smtClean="0">
                <a:solidFill>
                  <a:schemeClr val="accent2"/>
                </a:solidFill>
              </a:rPr>
              <a:t>substrate </a:t>
            </a:r>
            <a:r>
              <a:rPr lang="en-US" sz="1600" dirty="0">
                <a:solidFill>
                  <a:schemeClr val="accent2"/>
                </a:solidFill>
              </a:rPr>
              <a:t>plane</a:t>
            </a:r>
          </a:p>
        </p:txBody>
      </p:sp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-23481" y="2714625"/>
            <a:ext cx="10166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accent2"/>
                </a:solidFill>
              </a:rPr>
              <a:t>Standard</a:t>
            </a:r>
            <a:endParaRPr lang="en-US" sz="1600"/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-27646" y="5000625"/>
            <a:ext cx="11432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</a:rPr>
              <a:t>Oxide-free</a:t>
            </a:r>
            <a:endParaRPr lang="en-US" sz="1600" dirty="0"/>
          </a:p>
        </p:txBody>
      </p:sp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7117618" y="4419601"/>
            <a:ext cx="199682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1600" dirty="0">
              <a:solidFill>
                <a:schemeClr val="accent2"/>
              </a:solidFill>
            </a:endParaRPr>
          </a:p>
          <a:p>
            <a:pPr algn="ctr"/>
            <a:r>
              <a:rPr lang="en-US" sz="1600" dirty="0" err="1">
                <a:solidFill>
                  <a:schemeClr val="accent2"/>
                </a:solidFill>
              </a:rPr>
              <a:t>Heteroepitaxy</a:t>
            </a:r>
            <a:endParaRPr lang="en-US" sz="1600" dirty="0">
              <a:solidFill>
                <a:schemeClr val="accent2"/>
              </a:solidFill>
            </a:endParaRPr>
          </a:p>
          <a:p>
            <a:pPr algn="ctr"/>
            <a:r>
              <a:rPr lang="en-US" sz="1600" dirty="0" err="1">
                <a:solidFill>
                  <a:schemeClr val="accent2"/>
                </a:solidFill>
              </a:rPr>
              <a:t>Nb</a:t>
            </a:r>
            <a:r>
              <a:rPr lang="en-US" sz="1600" dirty="0">
                <a:solidFill>
                  <a:schemeClr val="accent2"/>
                </a:solidFill>
              </a:rPr>
              <a:t> (110) </a:t>
            </a:r>
            <a:r>
              <a:rPr lang="en-US" sz="1600" dirty="0" smtClean="0">
                <a:solidFill>
                  <a:schemeClr val="accent2"/>
                </a:solidFill>
              </a:rPr>
              <a:t>// Cu(010</a:t>
            </a:r>
            <a:r>
              <a:rPr lang="en-US" sz="1600" dirty="0">
                <a:solidFill>
                  <a:schemeClr val="accent2"/>
                </a:solidFill>
              </a:rPr>
              <a:t>) </a:t>
            </a:r>
          </a:p>
          <a:p>
            <a:pPr algn="ctr"/>
            <a:r>
              <a:rPr lang="en-US" sz="1600" dirty="0" err="1">
                <a:solidFill>
                  <a:schemeClr val="accent2"/>
                </a:solidFill>
              </a:rPr>
              <a:t>Nb</a:t>
            </a:r>
            <a:r>
              <a:rPr lang="en-US" sz="1600" dirty="0">
                <a:solidFill>
                  <a:schemeClr val="accent2"/>
                </a:solidFill>
              </a:rPr>
              <a:t> (110) </a:t>
            </a:r>
            <a:r>
              <a:rPr lang="en-US" sz="1600" dirty="0" smtClean="0">
                <a:solidFill>
                  <a:schemeClr val="accent2"/>
                </a:solidFill>
              </a:rPr>
              <a:t>// Cu(111</a:t>
            </a:r>
            <a:r>
              <a:rPr lang="en-US" sz="1600" dirty="0">
                <a:solidFill>
                  <a:schemeClr val="accent2"/>
                </a:solidFill>
              </a:rPr>
              <a:t>)</a:t>
            </a:r>
          </a:p>
          <a:p>
            <a:pPr algn="ctr"/>
            <a:r>
              <a:rPr lang="en-US" sz="1600" dirty="0" err="1">
                <a:solidFill>
                  <a:schemeClr val="accent2"/>
                </a:solidFill>
              </a:rPr>
              <a:t>Nb</a:t>
            </a:r>
            <a:r>
              <a:rPr lang="en-US" sz="1600" dirty="0">
                <a:solidFill>
                  <a:schemeClr val="accent2"/>
                </a:solidFill>
              </a:rPr>
              <a:t> (100) </a:t>
            </a:r>
            <a:r>
              <a:rPr lang="en-US" sz="1600" dirty="0" smtClean="0">
                <a:solidFill>
                  <a:schemeClr val="accent2"/>
                </a:solidFill>
              </a:rPr>
              <a:t>// Cu(110</a:t>
            </a:r>
            <a:r>
              <a:rPr lang="en-US" sz="1600" dirty="0">
                <a:solidFill>
                  <a:schemeClr val="accent2"/>
                </a:solidFill>
              </a:rPr>
              <a:t>)</a:t>
            </a:r>
          </a:p>
          <a:p>
            <a:pPr algn="ctr"/>
            <a:endParaRPr lang="en-US" sz="1600" dirty="0">
              <a:solidFill>
                <a:schemeClr val="accent2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827584" y="123110"/>
            <a:ext cx="7560840" cy="523220"/>
          </a:xfrm>
        </p:spPr>
        <p:txBody>
          <a:bodyPr/>
          <a:lstStyle/>
          <a:p>
            <a:r>
              <a:rPr lang="en-US" sz="2800" dirty="0" smtClean="0"/>
              <a:t>TEM micrographs in cross section</a:t>
            </a:r>
            <a:endParaRPr lang="en-GB" sz="2800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CH" smtClean="0"/>
              <a:t>7 November 2012</a:t>
            </a:r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Sergio Calatroni - CERN</a:t>
            </a:r>
            <a:endParaRPr lang="en-GB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681653-EFE2-406B-B11D-71B4B3A836F1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  <p:grpSp>
        <p:nvGrpSpPr>
          <p:cNvPr id="2" name="Group 18"/>
          <p:cNvGrpSpPr/>
          <p:nvPr/>
        </p:nvGrpSpPr>
        <p:grpSpPr>
          <a:xfrm>
            <a:off x="1115616" y="1828802"/>
            <a:ext cx="5918231" cy="4464048"/>
            <a:chOff x="1115616" y="1828802"/>
            <a:chExt cx="5918231" cy="4464048"/>
          </a:xfrm>
        </p:grpSpPr>
        <p:pic>
          <p:nvPicPr>
            <p:cNvPr id="62472" name="Picture 8" descr="C:\Users\Palomino\EBSD\0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25415" y="4038602"/>
              <a:ext cx="3024554" cy="2232025"/>
            </a:xfrm>
            <a:prstGeom prst="rect">
              <a:avLst/>
            </a:prstGeom>
            <a:noFill/>
          </p:spPr>
        </p:pic>
        <p:pic>
          <p:nvPicPr>
            <p:cNvPr id="62473" name="Picture 9" descr="C:\Users\Palomino\EBSD\0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25415" y="1828802"/>
              <a:ext cx="3024554" cy="2187575"/>
            </a:xfrm>
            <a:prstGeom prst="rect">
              <a:avLst/>
            </a:prstGeom>
            <a:noFill/>
          </p:spPr>
        </p:pic>
        <p:pic>
          <p:nvPicPr>
            <p:cNvPr id="62474" name="Picture 10" descr="J:\Public\TEM\DP_E10-4-2.TI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20309" y="4038600"/>
              <a:ext cx="2813538" cy="2254250"/>
            </a:xfrm>
            <a:prstGeom prst="rect">
              <a:avLst/>
            </a:prstGeom>
            <a:noFill/>
          </p:spPr>
        </p:pic>
        <p:pic>
          <p:nvPicPr>
            <p:cNvPr id="62475" name="Picture 11" descr="J:\Public\TEM\Nb_E8-7_DP.tif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220309" y="1828802"/>
              <a:ext cx="2813538" cy="2168525"/>
            </a:xfrm>
            <a:prstGeom prst="rect">
              <a:avLst/>
            </a:prstGeom>
            <a:noFill/>
          </p:spPr>
        </p:pic>
        <p:grpSp>
          <p:nvGrpSpPr>
            <p:cNvPr id="3" name="Group 49"/>
            <p:cNvGrpSpPr>
              <a:grpSpLocks/>
            </p:cNvGrpSpPr>
            <p:nvPr/>
          </p:nvGrpSpPr>
          <p:grpSpPr bwMode="auto">
            <a:xfrm>
              <a:off x="1115616" y="2044700"/>
              <a:ext cx="833804" cy="338138"/>
              <a:chOff x="1881" y="576"/>
              <a:chExt cx="599" cy="231"/>
            </a:xfrm>
          </p:grpSpPr>
          <p:sp>
            <p:nvSpPr>
              <p:cNvPr id="14" name="Line 50"/>
              <p:cNvSpPr>
                <a:spLocks noChangeShapeType="1"/>
              </p:cNvSpPr>
              <p:nvPr/>
            </p:nvSpPr>
            <p:spPr bwMode="auto">
              <a:xfrm>
                <a:off x="2016" y="576"/>
                <a:ext cx="230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Text Box 51"/>
              <p:cNvSpPr txBox="1">
                <a:spLocks noChangeArrowheads="1"/>
              </p:cNvSpPr>
              <p:nvPr/>
            </p:nvSpPr>
            <p:spPr bwMode="auto">
              <a:xfrm>
                <a:off x="1881" y="576"/>
                <a:ext cx="59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</a:rPr>
                  <a:t>500nm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" name="Group 49"/>
            <p:cNvGrpSpPr>
              <a:grpSpLocks/>
            </p:cNvGrpSpPr>
            <p:nvPr/>
          </p:nvGrpSpPr>
          <p:grpSpPr bwMode="auto">
            <a:xfrm>
              <a:off x="1115616" y="4250532"/>
              <a:ext cx="833804" cy="338138"/>
              <a:chOff x="1881" y="576"/>
              <a:chExt cx="599" cy="231"/>
            </a:xfrm>
          </p:grpSpPr>
          <p:sp>
            <p:nvSpPr>
              <p:cNvPr id="17" name="Line 50"/>
              <p:cNvSpPr>
                <a:spLocks noChangeShapeType="1"/>
              </p:cNvSpPr>
              <p:nvPr/>
            </p:nvSpPr>
            <p:spPr bwMode="auto">
              <a:xfrm>
                <a:off x="2016" y="576"/>
                <a:ext cx="230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Text Box 51"/>
              <p:cNvSpPr txBox="1">
                <a:spLocks noChangeArrowheads="1"/>
              </p:cNvSpPr>
              <p:nvPr/>
            </p:nvSpPr>
            <p:spPr bwMode="auto">
              <a:xfrm>
                <a:off x="1881" y="576"/>
                <a:ext cx="59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</a:rPr>
                  <a:t>500nm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30777"/>
            <a:ext cx="7560840" cy="707886"/>
          </a:xfrm>
        </p:spPr>
        <p:txBody>
          <a:bodyPr/>
          <a:lstStyle/>
          <a:p>
            <a:r>
              <a:rPr lang="en-US" dirty="0" smtClean="0"/>
              <a:t>Diode sputtering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7 November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Sergio Calatroni - CERN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440C-D25B-4954-BC09-5BBAAA513C42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Picture 1" descr="IMG_0071.JPG"/>
          <p:cNvPicPr>
            <a:picLocks noChangeAspect="1"/>
          </p:cNvPicPr>
          <p:nvPr/>
        </p:nvPicPr>
        <p:blipFill>
          <a:blip r:embed="rId2" cstate="print"/>
          <a:srcRect l="10104" r="6578"/>
          <a:stretch>
            <a:fillRect/>
          </a:stretch>
        </p:blipFill>
        <p:spPr bwMode="auto">
          <a:xfrm>
            <a:off x="170861" y="1533078"/>
            <a:ext cx="2714644" cy="4344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G:\Divisions\EST\Groups\SM\ThinFilms\DataFiles\Building252\HIE-ISOLDE\Photos\CoolingCircuit\P7090004.JPG"/>
          <p:cNvPicPr>
            <a:picLocks noChangeAspect="1" noChangeArrowheads="1"/>
          </p:cNvPicPr>
          <p:nvPr/>
        </p:nvPicPr>
        <p:blipFill>
          <a:blip r:embed="rId3" cstate="print"/>
          <a:srcRect r="6666"/>
          <a:stretch>
            <a:fillRect/>
          </a:stretch>
        </p:blipFill>
        <p:spPr bwMode="auto">
          <a:xfrm>
            <a:off x="3059832" y="1533078"/>
            <a:ext cx="3040953" cy="4344194"/>
          </a:xfrm>
          <a:prstGeom prst="rect">
            <a:avLst/>
          </a:prstGeom>
          <a:noFill/>
        </p:spPr>
      </p:pic>
      <p:pic>
        <p:nvPicPr>
          <p:cNvPr id="8" name="Picture 1" descr="IMG_0132.JPG"/>
          <p:cNvPicPr>
            <a:picLocks noChangeAspect="1"/>
          </p:cNvPicPr>
          <p:nvPr/>
        </p:nvPicPr>
        <p:blipFill>
          <a:blip r:embed="rId4" cstate="print"/>
          <a:srcRect r="19150"/>
          <a:stretch>
            <a:fillRect/>
          </a:stretch>
        </p:blipFill>
        <p:spPr bwMode="auto">
          <a:xfrm>
            <a:off x="6300192" y="1533078"/>
            <a:ext cx="2634198" cy="4344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06861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153887"/>
            <a:ext cx="7560840" cy="461665"/>
          </a:xfrm>
        </p:spPr>
        <p:txBody>
          <a:bodyPr/>
          <a:lstStyle/>
          <a:p>
            <a:r>
              <a:rPr lang="en-GB" sz="2400" smtClean="0"/>
              <a:t>Coating of beta = 1 and lower beta cavities</a:t>
            </a:r>
            <a:endParaRPr lang="en-GB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Sergio Calatroni - CERN</a:t>
            </a:r>
            <a:endParaRPr lang="en-GB"/>
          </a:p>
        </p:txBody>
      </p:sp>
      <p:pic>
        <p:nvPicPr>
          <p:cNvPr id="316420" name="Picture 4" descr="G:\Divisions\EST\Groups\SM\ThinFilms\Photos\Cavities 200-352-400 MHz\Soleil picture\MVC-003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263324" y="4067417"/>
            <a:ext cx="2803076" cy="2102307"/>
          </a:xfrm>
          <a:prstGeom prst="rect">
            <a:avLst/>
          </a:prstGeom>
          <a:noFill/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CH" smtClean="0"/>
              <a:t>7 November 2012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681653-EFE2-406B-B11D-71B4B3A836F1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  <p:pic>
        <p:nvPicPr>
          <p:cNvPr id="10" name="Picture 3" descr="G:\Divisions\EST\Groups\SM\ThinFilms\Photos\Cavities 200-352-400 MHz\LEP\LEP_notank2.jpg"/>
          <p:cNvPicPr>
            <a:picLocks noChangeAspect="1" noChangeArrowheads="1"/>
          </p:cNvPicPr>
          <p:nvPr/>
        </p:nvPicPr>
        <p:blipFill>
          <a:blip r:embed="rId4" cstate="print"/>
          <a:srcRect l="7135"/>
          <a:stretch>
            <a:fillRect/>
          </a:stretch>
        </p:blipFill>
        <p:spPr bwMode="auto">
          <a:xfrm>
            <a:off x="107504" y="769942"/>
            <a:ext cx="3748988" cy="2803074"/>
          </a:xfrm>
          <a:prstGeom prst="rect">
            <a:avLst/>
          </a:prstGeom>
          <a:noFill/>
        </p:spPr>
      </p:pic>
      <p:pic>
        <p:nvPicPr>
          <p:cNvPr id="12" name="Picture 6" descr="P5030003_sharpened"/>
          <p:cNvPicPr>
            <a:picLocks noChangeAspect="1" noChangeArrowheads="1"/>
          </p:cNvPicPr>
          <p:nvPr/>
        </p:nvPicPr>
        <p:blipFill>
          <a:blip r:embed="rId5" cstate="print"/>
          <a:srcRect r="16720"/>
          <a:stretch>
            <a:fillRect/>
          </a:stretch>
        </p:blipFill>
        <p:spPr bwMode="auto">
          <a:xfrm>
            <a:off x="107504" y="3717032"/>
            <a:ext cx="187220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6" name="Picture 6"/>
          <p:cNvPicPr>
            <a:picLocks noChangeAspect="1" noChangeArrowheads="1"/>
          </p:cNvPicPr>
          <p:nvPr/>
        </p:nvPicPr>
        <p:blipFill>
          <a:blip r:embed="rId6" cstate="print"/>
          <a:srcRect l="21895" t="14492" r="23940" b="7246"/>
          <a:stretch>
            <a:fillRect/>
          </a:stretch>
        </p:blipFill>
        <p:spPr bwMode="auto">
          <a:xfrm>
            <a:off x="6012160" y="764704"/>
            <a:ext cx="3096344" cy="2796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7" name="Picture 7"/>
          <p:cNvPicPr>
            <a:picLocks noChangeAspect="1" noChangeArrowheads="1"/>
          </p:cNvPicPr>
          <p:nvPr/>
        </p:nvPicPr>
        <p:blipFill>
          <a:blip r:embed="rId7" cstate="print"/>
          <a:srcRect l="10600" t="11389" r="11439" b="8538"/>
          <a:stretch>
            <a:fillRect/>
          </a:stretch>
        </p:blipFill>
        <p:spPr bwMode="auto">
          <a:xfrm>
            <a:off x="3923928" y="764704"/>
            <a:ext cx="2029951" cy="2779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Imag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362" y="3717032"/>
            <a:ext cx="2105934" cy="2807912"/>
          </a:xfrm>
          <a:prstGeom prst="rect">
            <a:avLst/>
          </a:prstGeom>
          <a:ln w="3175">
            <a:noFill/>
          </a:ln>
        </p:spPr>
      </p:pic>
      <p:pic>
        <p:nvPicPr>
          <p:cNvPr id="19" name="Imag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294" y="5157192"/>
            <a:ext cx="1824202" cy="1368152"/>
          </a:xfrm>
          <a:prstGeom prst="rect">
            <a:avLst/>
          </a:prstGeom>
          <a:ln w="3175">
            <a:noFill/>
          </a:ln>
        </p:spPr>
      </p:pic>
      <p:pic>
        <p:nvPicPr>
          <p:cNvPr id="20" name="Picture 6" descr="\\cern.ch\dfs\Users\m\mgourrag\Desktop\photos board\DSCN0182.JPG"/>
          <p:cNvPicPr>
            <a:picLocks noChangeAspect="1" noChangeArrowheads="1"/>
          </p:cNvPicPr>
          <p:nvPr/>
        </p:nvPicPr>
        <p:blipFill rotWithShape="1">
          <a:blip r:embed="rId10" cstate="print"/>
          <a:srcRect l="13728" t="12008" r="10289" b="12008"/>
          <a:stretch/>
        </p:blipFill>
        <p:spPr bwMode="auto">
          <a:xfrm flipV="1">
            <a:off x="7212293" y="3717032"/>
            <a:ext cx="1824203" cy="1368153"/>
          </a:xfrm>
          <a:prstGeom prst="rect">
            <a:avLst/>
          </a:prstGeom>
          <a:noFill/>
          <a:ln w="3175">
            <a:noFill/>
          </a:ln>
        </p:spPr>
      </p:pic>
      <p:sp>
        <p:nvSpPr>
          <p:cNvPr id="21" name="Rectangle 20"/>
          <p:cNvSpPr/>
          <p:nvPr/>
        </p:nvSpPr>
        <p:spPr>
          <a:xfrm>
            <a:off x="2411760" y="1052736"/>
            <a:ext cx="4968552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dirty="0" smtClean="0"/>
              <a:t>288 </a:t>
            </a:r>
            <a:r>
              <a:rPr lang="en-GB" dirty="0" err="1" smtClean="0"/>
              <a:t>Nb</a:t>
            </a:r>
            <a:r>
              <a:rPr lang="en-GB" dirty="0" smtClean="0"/>
              <a:t>/Cu cavities installed in LEP</a:t>
            </a:r>
          </a:p>
          <a:p>
            <a:r>
              <a:rPr lang="en-GB" dirty="0" smtClean="0"/>
              <a:t>16 </a:t>
            </a:r>
            <a:r>
              <a:rPr lang="en-GB" dirty="0" err="1" smtClean="0"/>
              <a:t>Nb</a:t>
            </a:r>
            <a:r>
              <a:rPr lang="en-GB" dirty="0" smtClean="0"/>
              <a:t>/Cu cavities installed in LHC</a:t>
            </a:r>
          </a:p>
          <a:p>
            <a:endParaRPr lang="en-GB" dirty="0" smtClean="0"/>
          </a:p>
          <a:p>
            <a:r>
              <a:rPr lang="en-GB" dirty="0" smtClean="0"/>
              <a:t>About 300 coatings on 1.5 GHz for R&amp;D</a:t>
            </a:r>
          </a:p>
          <a:p>
            <a:r>
              <a:rPr lang="en-GB" dirty="0" smtClean="0"/>
              <a:t>Low-beta studies, several 10’s of coatings</a:t>
            </a:r>
          </a:p>
          <a:p>
            <a:r>
              <a:rPr lang="en-GB" dirty="0" smtClean="0"/>
              <a:t>(+ Soleil prototypes, 3HC, 200 MHz Cornell...)</a:t>
            </a:r>
          </a:p>
          <a:p>
            <a:endParaRPr lang="en-GB" dirty="0" smtClean="0"/>
          </a:p>
          <a:p>
            <a:r>
              <a:rPr lang="en-GB" dirty="0" smtClean="0"/>
              <a:t>HIE-ISOLDE about 10 coatings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30777"/>
            <a:ext cx="7560840" cy="707886"/>
          </a:xfrm>
        </p:spPr>
        <p:txBody>
          <a:bodyPr/>
          <a:lstStyle/>
          <a:p>
            <a:r>
              <a:rPr lang="en-GB" dirty="0" smtClean="0"/>
              <a:t>LNL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7 November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Sergio Calatroni - CERN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440C-D25B-4954-BC09-5BBAAA513C42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879" y="764704"/>
            <a:ext cx="7442553" cy="5579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680778" y="5949280"/>
            <a:ext cx="17796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56 cavities total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229106" y="6344195"/>
            <a:ext cx="1766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A.M. </a:t>
            </a:r>
            <a:r>
              <a:rPr lang="en-US" dirty="0" err="1" smtClean="0"/>
              <a:t>Porcellato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28410"/>
            <a:ext cx="7560840" cy="707886"/>
          </a:xfrm>
        </p:spPr>
        <p:txBody>
          <a:bodyPr/>
          <a:lstStyle/>
          <a:p>
            <a:r>
              <a:rPr lang="en-US" dirty="0" smtClean="0"/>
              <a:t>Cost advantages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 OFE sheets: 10 EUR/kg</a:t>
            </a:r>
          </a:p>
          <a:p>
            <a:r>
              <a:rPr lang="en-US" dirty="0" err="1" smtClean="0"/>
              <a:t>Nb</a:t>
            </a:r>
            <a:r>
              <a:rPr lang="en-US" dirty="0" smtClean="0"/>
              <a:t> RRR 300 sheets: 500 EUR/kg</a:t>
            </a:r>
          </a:p>
          <a:p>
            <a:endParaRPr lang="en-US" dirty="0"/>
          </a:p>
          <a:p>
            <a:r>
              <a:rPr lang="en-US" dirty="0" smtClean="0"/>
              <a:t>Simpler cryostats (stainless steel), no magnetic shielding</a:t>
            </a:r>
          </a:p>
          <a:p>
            <a:r>
              <a:rPr lang="en-US" dirty="0" smtClean="0"/>
              <a:t>Conduction cooling is possible</a:t>
            </a:r>
          </a:p>
          <a:p>
            <a:endParaRPr lang="en-US" dirty="0"/>
          </a:p>
          <a:p>
            <a:r>
              <a:rPr lang="en-US" dirty="0" smtClean="0"/>
              <a:t>Cost of LEP200 RF </a:t>
            </a:r>
            <a:r>
              <a:rPr lang="en-US" dirty="0" err="1" smtClean="0"/>
              <a:t>cryomodules</a:t>
            </a:r>
            <a:r>
              <a:rPr lang="en-US" dirty="0" smtClean="0"/>
              <a:t> was about half of what it would have been if using cavities of bulk </a:t>
            </a:r>
            <a:r>
              <a:rPr lang="en-US" dirty="0" err="1" smtClean="0"/>
              <a:t>Nb</a:t>
            </a:r>
            <a:r>
              <a:rPr lang="en-US" dirty="0" smtClean="0"/>
              <a:t> (E. </a:t>
            </a:r>
            <a:r>
              <a:rPr lang="en-US" dirty="0" err="1" smtClean="0"/>
              <a:t>Chiaveri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7 November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Sergio Calatroni -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440C-D25B-4954-BC09-5BBAAA513C4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64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30777"/>
            <a:ext cx="7560840" cy="707886"/>
          </a:xfrm>
        </p:spPr>
        <p:txBody>
          <a:bodyPr/>
          <a:lstStyle/>
          <a:p>
            <a:r>
              <a:rPr lang="en-US" dirty="0" smtClean="0"/>
              <a:t>Quenches don’t happen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7 November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Sergio Calatroni - CERN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440C-D25B-4954-BC09-5BBAAA513C42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908720"/>
            <a:ext cx="4248472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284984"/>
            <a:ext cx="4320479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96144" y="5968779"/>
            <a:ext cx="428396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 smtClean="0"/>
              <a:t>Joachim </a:t>
            </a:r>
            <a:r>
              <a:rPr lang="en-US" sz="1200" dirty="0" err="1" smtClean="0"/>
              <a:t>Tuckmantel</a:t>
            </a:r>
            <a:r>
              <a:rPr lang="en-US" sz="1200" dirty="0" smtClean="0"/>
              <a:t> - Thermal </a:t>
            </a:r>
            <a:r>
              <a:rPr lang="en-US" sz="1200" dirty="0"/>
              <a:t>effects in superconducting </a:t>
            </a:r>
            <a:r>
              <a:rPr lang="en-US" sz="1200" dirty="0" smtClean="0"/>
              <a:t>RF cavities: some </a:t>
            </a:r>
            <a:r>
              <a:rPr lang="en-US" sz="1200" dirty="0"/>
              <a:t>new results from an improved program </a:t>
            </a:r>
            <a:endParaRPr lang="en-US" sz="1200" dirty="0" smtClean="0">
              <a:hlinkClick r:id="rId4"/>
            </a:endParaRPr>
          </a:p>
          <a:p>
            <a:r>
              <a:rPr lang="en-US" sz="1200" dirty="0" smtClean="0">
                <a:hlinkClick r:id="rId4"/>
              </a:rPr>
              <a:t>CERN-EF-RF-84-6</a:t>
            </a:r>
            <a:r>
              <a:rPr lang="en-US" sz="1200" dirty="0">
                <a:hlinkClick r:id="rId4"/>
              </a:rPr>
              <a:t>. - 1984</a:t>
            </a:r>
            <a:r>
              <a:rPr lang="en-US" sz="1200" dirty="0" smtClean="0">
                <a:hlinkClick r:id="rId4"/>
              </a:rPr>
              <a:t>.</a:t>
            </a:r>
            <a:endParaRPr lang="en-US" sz="1200" dirty="0">
              <a:hlinkClick r:id="rId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6136" y="908720"/>
            <a:ext cx="325281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 micron radius steel defect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Nb</a:t>
            </a:r>
            <a:r>
              <a:rPr lang="en-US" dirty="0" smtClean="0"/>
              <a:t>: 10.2 K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Nb</a:t>
            </a:r>
            <a:r>
              <a:rPr lang="en-US" dirty="0" smtClean="0"/>
              <a:t>/Cu: 3.3 K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851920" y="1418411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Nb</a:t>
            </a:r>
            <a:r>
              <a:rPr lang="en-US" dirty="0" smtClean="0"/>
              <a:t> bulk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3895700" y="3933056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Nb</a:t>
            </a:r>
            <a:r>
              <a:rPr lang="en-US" dirty="0" smtClean="0"/>
              <a:t> / Cu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5798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132856"/>
            <a:ext cx="9144000" cy="3672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7 November 2012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7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Sergio Calatroni - CERN</a:t>
            </a:r>
            <a:endParaRPr lang="en-GB"/>
          </a:p>
        </p:txBody>
      </p:sp>
      <p:sp>
        <p:nvSpPr>
          <p:cNvPr id="47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FA445-261D-444E-A673-CCCE1F740404}" type="slidenum">
              <a:rPr lang="en-GB"/>
              <a:pPr/>
              <a:t>8</a:t>
            </a:fld>
            <a:endParaRPr lang="en-GB"/>
          </a:p>
        </p:txBody>
      </p:sp>
      <p:sp>
        <p:nvSpPr>
          <p:cNvPr id="245762" name="Text Box 2"/>
          <p:cNvSpPr txBox="1">
            <a:spLocks noChangeArrowheads="1"/>
          </p:cNvSpPr>
          <p:nvPr/>
        </p:nvSpPr>
        <p:spPr bwMode="auto">
          <a:xfrm>
            <a:off x="971600" y="836712"/>
            <a:ext cx="8064450" cy="120032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r>
              <a:rPr lang="en-US" dirty="0"/>
              <a:t>Losses due to trapped external magnetic field at 1.7 K are characterized </a:t>
            </a:r>
            <a:r>
              <a:rPr lang="en-US" dirty="0" smtClean="0"/>
              <a:t>as</a:t>
            </a:r>
          </a:p>
          <a:p>
            <a:pPr algn="ctr"/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</a:t>
            </a:r>
            <a:r>
              <a:rPr lang="en-US" baseline="-25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fl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= (R</a:t>
            </a:r>
            <a:r>
              <a:rPr lang="en-US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fl</a:t>
            </a:r>
            <a:r>
              <a:rPr lang="en-US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+ R</a:t>
            </a:r>
            <a:r>
              <a:rPr lang="en-US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fl</a:t>
            </a:r>
            <a:r>
              <a:rPr lang="en-US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H</a:t>
            </a:r>
            <a:r>
              <a:rPr lang="en-US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RF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</a:t>
            </a:r>
            <a:r>
              <a:rPr lang="en-US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ext</a:t>
            </a:r>
            <a:r>
              <a:rPr lang="en-US" dirty="0"/>
              <a:t> </a:t>
            </a:r>
          </a:p>
          <a:p>
            <a:r>
              <a:rPr lang="en-US" dirty="0"/>
              <a:t>The minimum values are obtained using krypton as sputter gas:</a:t>
            </a:r>
          </a:p>
          <a:p>
            <a:pPr algn="ctr"/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</a:t>
            </a:r>
            <a:r>
              <a:rPr lang="en-US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fl</a:t>
            </a:r>
            <a:r>
              <a:rPr lang="en-US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= 3n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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/G     	        R</a:t>
            </a:r>
            <a:r>
              <a:rPr lang="en-US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fl</a:t>
            </a:r>
            <a:r>
              <a:rPr lang="en-US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= 0.4 n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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/G/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mT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5763" name="Rectangle 3"/>
          <p:cNvSpPr>
            <a:spLocks noChangeArrowheads="1"/>
          </p:cNvSpPr>
          <p:nvPr/>
        </p:nvSpPr>
        <p:spPr bwMode="auto">
          <a:xfrm>
            <a:off x="5434013" y="2390998"/>
            <a:ext cx="3011487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/>
            <a:r>
              <a:rPr lang="en-US" sz="1200">
                <a:solidFill>
                  <a:srgbClr val="FF0000"/>
                </a:solidFill>
              </a:rPr>
              <a:t>Coatings on oxide-free copper</a:t>
            </a:r>
          </a:p>
          <a:p>
            <a:pPr algn="l"/>
            <a:r>
              <a:rPr lang="en-US" sz="1200"/>
              <a:t>Coatings on oxidized copper</a:t>
            </a:r>
            <a:endParaRPr lang="en-US" sz="12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120650" y="2410048"/>
            <a:ext cx="4235450" cy="3213100"/>
            <a:chOff x="289" y="1536"/>
            <a:chExt cx="2687" cy="1882"/>
          </a:xfrm>
        </p:grpSpPr>
        <p:grpSp>
          <p:nvGrpSpPr>
            <p:cNvPr id="3" name="Group 5"/>
            <p:cNvGrpSpPr>
              <a:grpSpLocks noChangeAspect="1"/>
            </p:cNvGrpSpPr>
            <p:nvPr/>
          </p:nvGrpSpPr>
          <p:grpSpPr bwMode="auto">
            <a:xfrm>
              <a:off x="289" y="1536"/>
              <a:ext cx="2669" cy="1882"/>
              <a:chOff x="289" y="1536"/>
              <a:chExt cx="2669" cy="1882"/>
            </a:xfrm>
          </p:grpSpPr>
          <p:sp>
            <p:nvSpPr>
              <p:cNvPr id="245766" name="Rectangle 6"/>
              <p:cNvSpPr>
                <a:spLocks noChangeAspect="1" noChangeArrowheads="1"/>
              </p:cNvSpPr>
              <p:nvPr/>
            </p:nvSpPr>
            <p:spPr bwMode="auto">
              <a:xfrm>
                <a:off x="1104" y="3183"/>
                <a:ext cx="80" cy="1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>
                    <a:solidFill>
                      <a:srgbClr val="000000"/>
                    </a:solidFill>
                  </a:rPr>
                  <a:t>1</a:t>
                </a: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245767" name="Rectangle 7"/>
              <p:cNvSpPr>
                <a:spLocks noChangeAspect="1" noChangeArrowheads="1"/>
              </p:cNvSpPr>
              <p:nvPr/>
            </p:nvSpPr>
            <p:spPr bwMode="auto">
              <a:xfrm>
                <a:off x="2383" y="3183"/>
                <a:ext cx="161" cy="1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>
                    <a:solidFill>
                      <a:srgbClr val="000000"/>
                    </a:solidFill>
                  </a:rPr>
                  <a:t>10</a:t>
                </a: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245768" name="Rectangle 8"/>
              <p:cNvSpPr>
                <a:spLocks noChangeAspect="1" noChangeArrowheads="1"/>
              </p:cNvSpPr>
              <p:nvPr/>
            </p:nvSpPr>
            <p:spPr bwMode="auto">
              <a:xfrm>
                <a:off x="528" y="2633"/>
                <a:ext cx="161" cy="1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>
                    <a:solidFill>
                      <a:srgbClr val="000000"/>
                    </a:solidFill>
                  </a:rPr>
                  <a:t>10</a:t>
                </a: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245769" name="Rectangle 9"/>
              <p:cNvSpPr>
                <a:spLocks noChangeAspect="1" noChangeArrowheads="1"/>
              </p:cNvSpPr>
              <p:nvPr/>
            </p:nvSpPr>
            <p:spPr bwMode="auto">
              <a:xfrm>
                <a:off x="480" y="1913"/>
                <a:ext cx="242" cy="1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>
                    <a:solidFill>
                      <a:srgbClr val="000000"/>
                    </a:solidFill>
                  </a:rPr>
                  <a:t>100</a:t>
                </a: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245770" name="Line 10"/>
              <p:cNvSpPr>
                <a:spLocks noChangeAspect="1" noChangeShapeType="1"/>
              </p:cNvSpPr>
              <p:nvPr/>
            </p:nvSpPr>
            <p:spPr bwMode="auto">
              <a:xfrm flipV="1">
                <a:off x="739" y="3145"/>
                <a:ext cx="1" cy="1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771" name="Line 11"/>
              <p:cNvSpPr>
                <a:spLocks noChangeAspect="1" noChangeShapeType="1"/>
              </p:cNvSpPr>
              <p:nvPr/>
            </p:nvSpPr>
            <p:spPr bwMode="auto">
              <a:xfrm flipV="1">
                <a:off x="843" y="3145"/>
                <a:ext cx="1" cy="1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772" name="Line 12"/>
              <p:cNvSpPr>
                <a:spLocks noChangeAspect="1" noChangeShapeType="1"/>
              </p:cNvSpPr>
              <p:nvPr/>
            </p:nvSpPr>
            <p:spPr bwMode="auto">
              <a:xfrm flipV="1">
                <a:off x="930" y="3145"/>
                <a:ext cx="1" cy="1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773" name="Line 13"/>
              <p:cNvSpPr>
                <a:spLocks noChangeAspect="1" noChangeShapeType="1"/>
              </p:cNvSpPr>
              <p:nvPr/>
            </p:nvSpPr>
            <p:spPr bwMode="auto">
              <a:xfrm flipV="1">
                <a:off x="1006" y="3145"/>
                <a:ext cx="1" cy="1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774" name="Line 14"/>
              <p:cNvSpPr>
                <a:spLocks noChangeAspect="1" noChangeShapeType="1"/>
              </p:cNvSpPr>
              <p:nvPr/>
            </p:nvSpPr>
            <p:spPr bwMode="auto">
              <a:xfrm flipV="1">
                <a:off x="1072" y="3145"/>
                <a:ext cx="1" cy="1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775" name="Line 15"/>
              <p:cNvSpPr>
                <a:spLocks noChangeAspect="1" noChangeShapeType="1"/>
              </p:cNvSpPr>
              <p:nvPr/>
            </p:nvSpPr>
            <p:spPr bwMode="auto">
              <a:xfrm flipV="1">
                <a:off x="1132" y="3129"/>
                <a:ext cx="1" cy="32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776" name="Line 16"/>
              <p:cNvSpPr>
                <a:spLocks noChangeAspect="1" noChangeShapeType="1"/>
              </p:cNvSpPr>
              <p:nvPr/>
            </p:nvSpPr>
            <p:spPr bwMode="auto">
              <a:xfrm flipV="1">
                <a:off x="1526" y="3145"/>
                <a:ext cx="1" cy="1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777" name="Line 17"/>
              <p:cNvSpPr>
                <a:spLocks noChangeAspect="1" noChangeShapeType="1"/>
              </p:cNvSpPr>
              <p:nvPr/>
            </p:nvSpPr>
            <p:spPr bwMode="auto">
              <a:xfrm flipV="1">
                <a:off x="1755" y="3145"/>
                <a:ext cx="1" cy="1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778" name="Line 18"/>
              <p:cNvSpPr>
                <a:spLocks noChangeAspect="1" noChangeShapeType="1"/>
              </p:cNvSpPr>
              <p:nvPr/>
            </p:nvSpPr>
            <p:spPr bwMode="auto">
              <a:xfrm flipV="1">
                <a:off x="1918" y="3145"/>
                <a:ext cx="1" cy="1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779" name="Line 19"/>
              <p:cNvSpPr>
                <a:spLocks noChangeAspect="1" noChangeShapeType="1"/>
              </p:cNvSpPr>
              <p:nvPr/>
            </p:nvSpPr>
            <p:spPr bwMode="auto">
              <a:xfrm flipV="1">
                <a:off x="2045" y="3145"/>
                <a:ext cx="1" cy="1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780" name="Line 20"/>
              <p:cNvSpPr>
                <a:spLocks noChangeAspect="1" noChangeShapeType="1"/>
              </p:cNvSpPr>
              <p:nvPr/>
            </p:nvSpPr>
            <p:spPr bwMode="auto">
              <a:xfrm flipV="1">
                <a:off x="2148" y="3145"/>
                <a:ext cx="1" cy="1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781" name="Line 21"/>
              <p:cNvSpPr>
                <a:spLocks noChangeAspect="1" noChangeShapeType="1"/>
              </p:cNvSpPr>
              <p:nvPr/>
            </p:nvSpPr>
            <p:spPr bwMode="auto">
              <a:xfrm flipV="1">
                <a:off x="2235" y="3145"/>
                <a:ext cx="1" cy="1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782" name="Line 22"/>
              <p:cNvSpPr>
                <a:spLocks noChangeAspect="1" noChangeShapeType="1"/>
              </p:cNvSpPr>
              <p:nvPr/>
            </p:nvSpPr>
            <p:spPr bwMode="auto">
              <a:xfrm flipV="1">
                <a:off x="2311" y="3145"/>
                <a:ext cx="1" cy="1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783" name="Line 23"/>
              <p:cNvSpPr>
                <a:spLocks noChangeAspect="1" noChangeShapeType="1"/>
              </p:cNvSpPr>
              <p:nvPr/>
            </p:nvSpPr>
            <p:spPr bwMode="auto">
              <a:xfrm flipV="1">
                <a:off x="2378" y="3145"/>
                <a:ext cx="1" cy="1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784" name="Line 24"/>
              <p:cNvSpPr>
                <a:spLocks noChangeAspect="1" noChangeShapeType="1"/>
              </p:cNvSpPr>
              <p:nvPr/>
            </p:nvSpPr>
            <p:spPr bwMode="auto">
              <a:xfrm flipV="1">
                <a:off x="2438" y="3129"/>
                <a:ext cx="1" cy="32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785" name="Line 25"/>
              <p:cNvSpPr>
                <a:spLocks noChangeAspect="1" noChangeShapeType="1"/>
              </p:cNvSpPr>
              <p:nvPr/>
            </p:nvSpPr>
            <p:spPr bwMode="auto">
              <a:xfrm flipV="1">
                <a:off x="2831" y="3145"/>
                <a:ext cx="1" cy="1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786" name="Line 26"/>
              <p:cNvSpPr>
                <a:spLocks noChangeAspect="1" noChangeShapeType="1"/>
              </p:cNvSpPr>
              <p:nvPr/>
            </p:nvSpPr>
            <p:spPr bwMode="auto">
              <a:xfrm>
                <a:off x="739" y="3161"/>
                <a:ext cx="2218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787" name="Line 27"/>
              <p:cNvSpPr>
                <a:spLocks noChangeAspect="1" noChangeShapeType="1"/>
              </p:cNvSpPr>
              <p:nvPr/>
            </p:nvSpPr>
            <p:spPr bwMode="auto">
              <a:xfrm>
                <a:off x="739" y="3161"/>
                <a:ext cx="17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788" name="Line 28"/>
              <p:cNvSpPr>
                <a:spLocks noChangeAspect="1" noChangeShapeType="1"/>
              </p:cNvSpPr>
              <p:nvPr/>
            </p:nvSpPr>
            <p:spPr bwMode="auto">
              <a:xfrm>
                <a:off x="739" y="3042"/>
                <a:ext cx="17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789" name="Line 29"/>
              <p:cNvSpPr>
                <a:spLocks noChangeAspect="1" noChangeShapeType="1"/>
              </p:cNvSpPr>
              <p:nvPr/>
            </p:nvSpPr>
            <p:spPr bwMode="auto">
              <a:xfrm>
                <a:off x="739" y="2957"/>
                <a:ext cx="17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790" name="Line 30"/>
              <p:cNvSpPr>
                <a:spLocks noChangeAspect="1" noChangeShapeType="1"/>
              </p:cNvSpPr>
              <p:nvPr/>
            </p:nvSpPr>
            <p:spPr bwMode="auto">
              <a:xfrm>
                <a:off x="739" y="2892"/>
                <a:ext cx="17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791" name="Line 31"/>
              <p:cNvSpPr>
                <a:spLocks noChangeAspect="1" noChangeShapeType="1"/>
              </p:cNvSpPr>
              <p:nvPr/>
            </p:nvSpPr>
            <p:spPr bwMode="auto">
              <a:xfrm>
                <a:off x="739" y="2838"/>
                <a:ext cx="17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792" name="Line 32"/>
              <p:cNvSpPr>
                <a:spLocks noChangeAspect="1" noChangeShapeType="1"/>
              </p:cNvSpPr>
              <p:nvPr/>
            </p:nvSpPr>
            <p:spPr bwMode="auto">
              <a:xfrm>
                <a:off x="739" y="2793"/>
                <a:ext cx="17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793" name="Line 33"/>
              <p:cNvSpPr>
                <a:spLocks noChangeAspect="1" noChangeShapeType="1"/>
              </p:cNvSpPr>
              <p:nvPr/>
            </p:nvSpPr>
            <p:spPr bwMode="auto">
              <a:xfrm>
                <a:off x="739" y="2753"/>
                <a:ext cx="17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794" name="Line 34"/>
              <p:cNvSpPr>
                <a:spLocks noChangeAspect="1" noChangeShapeType="1"/>
              </p:cNvSpPr>
              <p:nvPr/>
            </p:nvSpPr>
            <p:spPr bwMode="auto">
              <a:xfrm>
                <a:off x="739" y="2719"/>
                <a:ext cx="17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795" name="Line 35"/>
              <p:cNvSpPr>
                <a:spLocks noChangeAspect="1" noChangeShapeType="1"/>
              </p:cNvSpPr>
              <p:nvPr/>
            </p:nvSpPr>
            <p:spPr bwMode="auto">
              <a:xfrm>
                <a:off x="739" y="2688"/>
                <a:ext cx="33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796" name="Line 36"/>
              <p:cNvSpPr>
                <a:spLocks noChangeAspect="1" noChangeShapeType="1"/>
              </p:cNvSpPr>
              <p:nvPr/>
            </p:nvSpPr>
            <p:spPr bwMode="auto">
              <a:xfrm>
                <a:off x="739" y="2484"/>
                <a:ext cx="17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797" name="Line 37"/>
              <p:cNvSpPr>
                <a:spLocks noChangeAspect="1" noChangeShapeType="1"/>
              </p:cNvSpPr>
              <p:nvPr/>
            </p:nvSpPr>
            <p:spPr bwMode="auto">
              <a:xfrm>
                <a:off x="739" y="2364"/>
                <a:ext cx="17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798" name="Line 38"/>
              <p:cNvSpPr>
                <a:spLocks noChangeAspect="1" noChangeShapeType="1"/>
              </p:cNvSpPr>
              <p:nvPr/>
            </p:nvSpPr>
            <p:spPr bwMode="auto">
              <a:xfrm>
                <a:off x="739" y="2279"/>
                <a:ext cx="17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799" name="Line 39"/>
              <p:cNvSpPr>
                <a:spLocks noChangeAspect="1" noChangeShapeType="1"/>
              </p:cNvSpPr>
              <p:nvPr/>
            </p:nvSpPr>
            <p:spPr bwMode="auto">
              <a:xfrm>
                <a:off x="739" y="2214"/>
                <a:ext cx="17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00" name="Line 40"/>
              <p:cNvSpPr>
                <a:spLocks noChangeAspect="1" noChangeShapeType="1"/>
              </p:cNvSpPr>
              <p:nvPr/>
            </p:nvSpPr>
            <p:spPr bwMode="auto">
              <a:xfrm>
                <a:off x="739" y="2160"/>
                <a:ext cx="17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01" name="Line 41"/>
              <p:cNvSpPr>
                <a:spLocks noChangeAspect="1" noChangeShapeType="1"/>
              </p:cNvSpPr>
              <p:nvPr/>
            </p:nvSpPr>
            <p:spPr bwMode="auto">
              <a:xfrm>
                <a:off x="739" y="2115"/>
                <a:ext cx="17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02" name="Line 42"/>
              <p:cNvSpPr>
                <a:spLocks noChangeAspect="1" noChangeShapeType="1"/>
              </p:cNvSpPr>
              <p:nvPr/>
            </p:nvSpPr>
            <p:spPr bwMode="auto">
              <a:xfrm>
                <a:off x="739" y="2075"/>
                <a:ext cx="17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03" name="Line 43"/>
              <p:cNvSpPr>
                <a:spLocks noChangeAspect="1" noChangeShapeType="1"/>
              </p:cNvSpPr>
              <p:nvPr/>
            </p:nvSpPr>
            <p:spPr bwMode="auto">
              <a:xfrm>
                <a:off x="739" y="2041"/>
                <a:ext cx="17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04" name="Line 44"/>
              <p:cNvSpPr>
                <a:spLocks noChangeAspect="1" noChangeShapeType="1"/>
              </p:cNvSpPr>
              <p:nvPr/>
            </p:nvSpPr>
            <p:spPr bwMode="auto">
              <a:xfrm>
                <a:off x="739" y="2009"/>
                <a:ext cx="33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05" name="Line 45"/>
              <p:cNvSpPr>
                <a:spLocks noChangeAspect="1" noChangeShapeType="1"/>
              </p:cNvSpPr>
              <p:nvPr/>
            </p:nvSpPr>
            <p:spPr bwMode="auto">
              <a:xfrm>
                <a:off x="739" y="1806"/>
                <a:ext cx="17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06" name="Line 46"/>
              <p:cNvSpPr>
                <a:spLocks noChangeAspect="1" noChangeShapeType="1"/>
              </p:cNvSpPr>
              <p:nvPr/>
            </p:nvSpPr>
            <p:spPr bwMode="auto">
              <a:xfrm>
                <a:off x="739" y="1687"/>
                <a:ext cx="17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07" name="Line 47"/>
              <p:cNvSpPr>
                <a:spLocks noChangeAspect="1" noChangeShapeType="1"/>
              </p:cNvSpPr>
              <p:nvPr/>
            </p:nvSpPr>
            <p:spPr bwMode="auto">
              <a:xfrm>
                <a:off x="739" y="1601"/>
                <a:ext cx="17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08" name="Line 48"/>
              <p:cNvSpPr>
                <a:spLocks noChangeAspect="1" noChangeShapeType="1"/>
              </p:cNvSpPr>
              <p:nvPr/>
            </p:nvSpPr>
            <p:spPr bwMode="auto">
              <a:xfrm>
                <a:off x="739" y="1536"/>
                <a:ext cx="17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09" name="Line 49"/>
              <p:cNvSpPr>
                <a:spLocks noChangeAspect="1" noChangeShapeType="1"/>
              </p:cNvSpPr>
              <p:nvPr/>
            </p:nvSpPr>
            <p:spPr bwMode="auto">
              <a:xfrm flipV="1">
                <a:off x="739" y="1536"/>
                <a:ext cx="1" cy="162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10" name="Line 50"/>
              <p:cNvSpPr>
                <a:spLocks noChangeAspect="1" noChangeShapeType="1"/>
              </p:cNvSpPr>
              <p:nvPr/>
            </p:nvSpPr>
            <p:spPr bwMode="auto">
              <a:xfrm>
                <a:off x="739" y="1536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11" name="Line 51"/>
              <p:cNvSpPr>
                <a:spLocks noChangeAspect="1" noChangeShapeType="1"/>
              </p:cNvSpPr>
              <p:nvPr/>
            </p:nvSpPr>
            <p:spPr bwMode="auto">
              <a:xfrm>
                <a:off x="843" y="1536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12" name="Line 52"/>
              <p:cNvSpPr>
                <a:spLocks noChangeAspect="1" noChangeShapeType="1"/>
              </p:cNvSpPr>
              <p:nvPr/>
            </p:nvSpPr>
            <p:spPr bwMode="auto">
              <a:xfrm>
                <a:off x="930" y="1536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13" name="Line 53"/>
              <p:cNvSpPr>
                <a:spLocks noChangeAspect="1" noChangeShapeType="1"/>
              </p:cNvSpPr>
              <p:nvPr/>
            </p:nvSpPr>
            <p:spPr bwMode="auto">
              <a:xfrm>
                <a:off x="1006" y="1536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14" name="Line 54"/>
              <p:cNvSpPr>
                <a:spLocks noChangeAspect="1" noChangeShapeType="1"/>
              </p:cNvSpPr>
              <p:nvPr/>
            </p:nvSpPr>
            <p:spPr bwMode="auto">
              <a:xfrm>
                <a:off x="1072" y="1536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15" name="Line 55"/>
              <p:cNvSpPr>
                <a:spLocks noChangeAspect="1" noChangeShapeType="1"/>
              </p:cNvSpPr>
              <p:nvPr/>
            </p:nvSpPr>
            <p:spPr bwMode="auto">
              <a:xfrm>
                <a:off x="1132" y="1536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16" name="Line 56"/>
              <p:cNvSpPr>
                <a:spLocks noChangeAspect="1" noChangeShapeType="1"/>
              </p:cNvSpPr>
              <p:nvPr/>
            </p:nvSpPr>
            <p:spPr bwMode="auto">
              <a:xfrm>
                <a:off x="1526" y="1536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17" name="Line 57"/>
              <p:cNvSpPr>
                <a:spLocks noChangeAspect="1" noChangeShapeType="1"/>
              </p:cNvSpPr>
              <p:nvPr/>
            </p:nvSpPr>
            <p:spPr bwMode="auto">
              <a:xfrm>
                <a:off x="1755" y="1536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18" name="Line 58"/>
              <p:cNvSpPr>
                <a:spLocks noChangeAspect="1" noChangeShapeType="1"/>
              </p:cNvSpPr>
              <p:nvPr/>
            </p:nvSpPr>
            <p:spPr bwMode="auto">
              <a:xfrm>
                <a:off x="1918" y="1536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19" name="Line 59"/>
              <p:cNvSpPr>
                <a:spLocks noChangeAspect="1" noChangeShapeType="1"/>
              </p:cNvSpPr>
              <p:nvPr/>
            </p:nvSpPr>
            <p:spPr bwMode="auto">
              <a:xfrm>
                <a:off x="2045" y="1536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20" name="Line 60"/>
              <p:cNvSpPr>
                <a:spLocks noChangeAspect="1" noChangeShapeType="1"/>
              </p:cNvSpPr>
              <p:nvPr/>
            </p:nvSpPr>
            <p:spPr bwMode="auto">
              <a:xfrm>
                <a:off x="2148" y="1536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21" name="Line 61"/>
              <p:cNvSpPr>
                <a:spLocks noChangeAspect="1" noChangeShapeType="1"/>
              </p:cNvSpPr>
              <p:nvPr/>
            </p:nvSpPr>
            <p:spPr bwMode="auto">
              <a:xfrm>
                <a:off x="2235" y="1536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22" name="Line 62"/>
              <p:cNvSpPr>
                <a:spLocks noChangeAspect="1" noChangeShapeType="1"/>
              </p:cNvSpPr>
              <p:nvPr/>
            </p:nvSpPr>
            <p:spPr bwMode="auto">
              <a:xfrm>
                <a:off x="2311" y="1536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23" name="Line 63"/>
              <p:cNvSpPr>
                <a:spLocks noChangeAspect="1" noChangeShapeType="1"/>
              </p:cNvSpPr>
              <p:nvPr/>
            </p:nvSpPr>
            <p:spPr bwMode="auto">
              <a:xfrm>
                <a:off x="2378" y="1536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24" name="Line 64"/>
              <p:cNvSpPr>
                <a:spLocks noChangeAspect="1" noChangeShapeType="1"/>
              </p:cNvSpPr>
              <p:nvPr/>
            </p:nvSpPr>
            <p:spPr bwMode="auto">
              <a:xfrm>
                <a:off x="2438" y="1536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25" name="Line 65"/>
              <p:cNvSpPr>
                <a:spLocks noChangeAspect="1" noChangeShapeType="1"/>
              </p:cNvSpPr>
              <p:nvPr/>
            </p:nvSpPr>
            <p:spPr bwMode="auto">
              <a:xfrm>
                <a:off x="2831" y="1536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26" name="Line 66"/>
              <p:cNvSpPr>
                <a:spLocks noChangeAspect="1" noChangeShapeType="1"/>
              </p:cNvSpPr>
              <p:nvPr/>
            </p:nvSpPr>
            <p:spPr bwMode="auto">
              <a:xfrm>
                <a:off x="739" y="1536"/>
                <a:ext cx="2218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27" name="Line 67"/>
              <p:cNvSpPr>
                <a:spLocks noChangeAspect="1" noChangeShapeType="1"/>
              </p:cNvSpPr>
              <p:nvPr/>
            </p:nvSpPr>
            <p:spPr bwMode="auto">
              <a:xfrm>
                <a:off x="2957" y="3161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28" name="Line 68"/>
              <p:cNvSpPr>
                <a:spLocks noChangeAspect="1" noChangeShapeType="1"/>
              </p:cNvSpPr>
              <p:nvPr/>
            </p:nvSpPr>
            <p:spPr bwMode="auto">
              <a:xfrm>
                <a:off x="2957" y="3042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29" name="Line 69"/>
              <p:cNvSpPr>
                <a:spLocks noChangeAspect="1" noChangeShapeType="1"/>
              </p:cNvSpPr>
              <p:nvPr/>
            </p:nvSpPr>
            <p:spPr bwMode="auto">
              <a:xfrm>
                <a:off x="2957" y="2957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30" name="Line 70"/>
              <p:cNvSpPr>
                <a:spLocks noChangeAspect="1" noChangeShapeType="1"/>
              </p:cNvSpPr>
              <p:nvPr/>
            </p:nvSpPr>
            <p:spPr bwMode="auto">
              <a:xfrm>
                <a:off x="2957" y="2892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31" name="Line 71"/>
              <p:cNvSpPr>
                <a:spLocks noChangeAspect="1" noChangeShapeType="1"/>
              </p:cNvSpPr>
              <p:nvPr/>
            </p:nvSpPr>
            <p:spPr bwMode="auto">
              <a:xfrm>
                <a:off x="2957" y="2838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32" name="Line 72"/>
              <p:cNvSpPr>
                <a:spLocks noChangeAspect="1" noChangeShapeType="1"/>
              </p:cNvSpPr>
              <p:nvPr/>
            </p:nvSpPr>
            <p:spPr bwMode="auto">
              <a:xfrm>
                <a:off x="2957" y="2793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33" name="Line 73"/>
              <p:cNvSpPr>
                <a:spLocks noChangeAspect="1" noChangeShapeType="1"/>
              </p:cNvSpPr>
              <p:nvPr/>
            </p:nvSpPr>
            <p:spPr bwMode="auto">
              <a:xfrm>
                <a:off x="2957" y="2753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34" name="Line 74"/>
              <p:cNvSpPr>
                <a:spLocks noChangeAspect="1" noChangeShapeType="1"/>
              </p:cNvSpPr>
              <p:nvPr/>
            </p:nvSpPr>
            <p:spPr bwMode="auto">
              <a:xfrm>
                <a:off x="2957" y="2719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35" name="Line 75"/>
              <p:cNvSpPr>
                <a:spLocks noChangeAspect="1" noChangeShapeType="1"/>
              </p:cNvSpPr>
              <p:nvPr/>
            </p:nvSpPr>
            <p:spPr bwMode="auto">
              <a:xfrm>
                <a:off x="2957" y="2688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36" name="Line 76"/>
              <p:cNvSpPr>
                <a:spLocks noChangeAspect="1" noChangeShapeType="1"/>
              </p:cNvSpPr>
              <p:nvPr/>
            </p:nvSpPr>
            <p:spPr bwMode="auto">
              <a:xfrm>
                <a:off x="2957" y="2484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37" name="Line 77"/>
              <p:cNvSpPr>
                <a:spLocks noChangeAspect="1" noChangeShapeType="1"/>
              </p:cNvSpPr>
              <p:nvPr/>
            </p:nvSpPr>
            <p:spPr bwMode="auto">
              <a:xfrm>
                <a:off x="2957" y="2364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38" name="Line 78"/>
              <p:cNvSpPr>
                <a:spLocks noChangeAspect="1" noChangeShapeType="1"/>
              </p:cNvSpPr>
              <p:nvPr/>
            </p:nvSpPr>
            <p:spPr bwMode="auto">
              <a:xfrm>
                <a:off x="2957" y="2279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39" name="Line 79"/>
              <p:cNvSpPr>
                <a:spLocks noChangeAspect="1" noChangeShapeType="1"/>
              </p:cNvSpPr>
              <p:nvPr/>
            </p:nvSpPr>
            <p:spPr bwMode="auto">
              <a:xfrm>
                <a:off x="2957" y="2214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40" name="Line 80"/>
              <p:cNvSpPr>
                <a:spLocks noChangeAspect="1" noChangeShapeType="1"/>
              </p:cNvSpPr>
              <p:nvPr/>
            </p:nvSpPr>
            <p:spPr bwMode="auto">
              <a:xfrm>
                <a:off x="2957" y="2160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41" name="Line 81"/>
              <p:cNvSpPr>
                <a:spLocks noChangeAspect="1" noChangeShapeType="1"/>
              </p:cNvSpPr>
              <p:nvPr/>
            </p:nvSpPr>
            <p:spPr bwMode="auto">
              <a:xfrm>
                <a:off x="2957" y="2115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42" name="Line 82"/>
              <p:cNvSpPr>
                <a:spLocks noChangeAspect="1" noChangeShapeType="1"/>
              </p:cNvSpPr>
              <p:nvPr/>
            </p:nvSpPr>
            <p:spPr bwMode="auto">
              <a:xfrm>
                <a:off x="2957" y="2075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43" name="Line 83"/>
              <p:cNvSpPr>
                <a:spLocks noChangeAspect="1" noChangeShapeType="1"/>
              </p:cNvSpPr>
              <p:nvPr/>
            </p:nvSpPr>
            <p:spPr bwMode="auto">
              <a:xfrm>
                <a:off x="2957" y="2041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44" name="Line 84"/>
              <p:cNvSpPr>
                <a:spLocks noChangeAspect="1" noChangeShapeType="1"/>
              </p:cNvSpPr>
              <p:nvPr/>
            </p:nvSpPr>
            <p:spPr bwMode="auto">
              <a:xfrm>
                <a:off x="2957" y="2009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45" name="Line 85"/>
              <p:cNvSpPr>
                <a:spLocks noChangeAspect="1" noChangeShapeType="1"/>
              </p:cNvSpPr>
              <p:nvPr/>
            </p:nvSpPr>
            <p:spPr bwMode="auto">
              <a:xfrm>
                <a:off x="2957" y="1806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46" name="Line 86"/>
              <p:cNvSpPr>
                <a:spLocks noChangeAspect="1" noChangeShapeType="1"/>
              </p:cNvSpPr>
              <p:nvPr/>
            </p:nvSpPr>
            <p:spPr bwMode="auto">
              <a:xfrm>
                <a:off x="2957" y="1687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47" name="Line 87"/>
              <p:cNvSpPr>
                <a:spLocks noChangeAspect="1" noChangeShapeType="1"/>
              </p:cNvSpPr>
              <p:nvPr/>
            </p:nvSpPr>
            <p:spPr bwMode="auto">
              <a:xfrm>
                <a:off x="2957" y="1601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48" name="Line 88"/>
              <p:cNvSpPr>
                <a:spLocks noChangeAspect="1" noChangeShapeType="1"/>
              </p:cNvSpPr>
              <p:nvPr/>
            </p:nvSpPr>
            <p:spPr bwMode="auto">
              <a:xfrm>
                <a:off x="2957" y="1536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49" name="Line 89"/>
              <p:cNvSpPr>
                <a:spLocks noChangeAspect="1" noChangeShapeType="1"/>
              </p:cNvSpPr>
              <p:nvPr/>
            </p:nvSpPr>
            <p:spPr bwMode="auto">
              <a:xfrm flipV="1">
                <a:off x="2957" y="1536"/>
                <a:ext cx="1" cy="162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50" name="Rectangle 90"/>
              <p:cNvSpPr>
                <a:spLocks noChangeAspect="1" noChangeArrowheads="1"/>
              </p:cNvSpPr>
              <p:nvPr/>
            </p:nvSpPr>
            <p:spPr bwMode="auto">
              <a:xfrm>
                <a:off x="1356" y="2034"/>
                <a:ext cx="40" cy="4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51" name="Rectangle 91"/>
              <p:cNvSpPr>
                <a:spLocks noChangeAspect="1" noChangeArrowheads="1"/>
              </p:cNvSpPr>
              <p:nvPr/>
            </p:nvSpPr>
            <p:spPr bwMode="auto">
              <a:xfrm>
                <a:off x="1892" y="2890"/>
                <a:ext cx="41" cy="4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52" name="Rectangle 92"/>
              <p:cNvSpPr>
                <a:spLocks noChangeAspect="1" noChangeArrowheads="1"/>
              </p:cNvSpPr>
              <p:nvPr/>
            </p:nvSpPr>
            <p:spPr bwMode="auto">
              <a:xfrm>
                <a:off x="2435" y="2764"/>
                <a:ext cx="40" cy="4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53" name="Rectangle 93"/>
              <p:cNvSpPr>
                <a:spLocks noChangeAspect="1" noChangeArrowheads="1"/>
              </p:cNvSpPr>
              <p:nvPr/>
            </p:nvSpPr>
            <p:spPr bwMode="auto">
              <a:xfrm>
                <a:off x="1356" y="2030"/>
                <a:ext cx="40" cy="41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54" name="Rectangle 94"/>
              <p:cNvSpPr>
                <a:spLocks noChangeAspect="1" noChangeArrowheads="1"/>
              </p:cNvSpPr>
              <p:nvPr/>
            </p:nvSpPr>
            <p:spPr bwMode="auto">
              <a:xfrm>
                <a:off x="1427" y="2354"/>
                <a:ext cx="40" cy="4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55" name="Rectangle 95"/>
              <p:cNvSpPr>
                <a:spLocks noChangeAspect="1" noChangeArrowheads="1"/>
              </p:cNvSpPr>
              <p:nvPr/>
            </p:nvSpPr>
            <p:spPr bwMode="auto">
              <a:xfrm>
                <a:off x="1220" y="2130"/>
                <a:ext cx="41" cy="4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56" name="Rectangle 96"/>
              <p:cNvSpPr>
                <a:spLocks noChangeAspect="1" noChangeArrowheads="1"/>
              </p:cNvSpPr>
              <p:nvPr/>
            </p:nvSpPr>
            <p:spPr bwMode="auto">
              <a:xfrm>
                <a:off x="1054" y="2211"/>
                <a:ext cx="41" cy="4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57" name="Rectangle 97"/>
              <p:cNvSpPr>
                <a:spLocks noChangeAspect="1" noChangeArrowheads="1"/>
              </p:cNvSpPr>
              <p:nvPr/>
            </p:nvSpPr>
            <p:spPr bwMode="auto">
              <a:xfrm>
                <a:off x="1157" y="2135"/>
                <a:ext cx="40" cy="4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58" name="Rectangle 98"/>
              <p:cNvSpPr>
                <a:spLocks noChangeAspect="1" noChangeArrowheads="1"/>
              </p:cNvSpPr>
              <p:nvPr/>
            </p:nvSpPr>
            <p:spPr bwMode="auto">
              <a:xfrm>
                <a:off x="2182" y="2685"/>
                <a:ext cx="41" cy="41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59" name="Rectangle 99"/>
              <p:cNvSpPr>
                <a:spLocks noChangeAspect="1" noChangeArrowheads="1"/>
              </p:cNvSpPr>
              <p:nvPr/>
            </p:nvSpPr>
            <p:spPr bwMode="auto">
              <a:xfrm>
                <a:off x="1240" y="2217"/>
                <a:ext cx="41" cy="4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60" name="Rectangle 100"/>
              <p:cNvSpPr>
                <a:spLocks noChangeAspect="1" noChangeArrowheads="1"/>
              </p:cNvSpPr>
              <p:nvPr/>
            </p:nvSpPr>
            <p:spPr bwMode="auto">
              <a:xfrm>
                <a:off x="1502" y="2776"/>
                <a:ext cx="40" cy="41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61" name="Rectangle 101"/>
              <p:cNvSpPr>
                <a:spLocks noChangeAspect="1" noChangeArrowheads="1"/>
              </p:cNvSpPr>
              <p:nvPr/>
            </p:nvSpPr>
            <p:spPr bwMode="auto">
              <a:xfrm>
                <a:off x="1089" y="2000"/>
                <a:ext cx="40" cy="4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62" name="Rectangle 102"/>
              <p:cNvSpPr>
                <a:spLocks noChangeAspect="1" noChangeArrowheads="1"/>
              </p:cNvSpPr>
              <p:nvPr/>
            </p:nvSpPr>
            <p:spPr bwMode="auto">
              <a:xfrm>
                <a:off x="1401" y="2552"/>
                <a:ext cx="40" cy="4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63" name="Line 103"/>
              <p:cNvSpPr>
                <a:spLocks noChangeAspect="1" noChangeShapeType="1"/>
              </p:cNvSpPr>
              <p:nvPr/>
            </p:nvSpPr>
            <p:spPr bwMode="auto">
              <a:xfrm flipH="1">
                <a:off x="1376" y="2054"/>
                <a:ext cx="14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64" name="Line 104"/>
              <p:cNvSpPr>
                <a:spLocks noChangeAspect="1" noChangeShapeType="1"/>
              </p:cNvSpPr>
              <p:nvPr/>
            </p:nvSpPr>
            <p:spPr bwMode="auto">
              <a:xfrm>
                <a:off x="1182" y="2054"/>
                <a:ext cx="19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65" name="Line 105"/>
              <p:cNvSpPr>
                <a:spLocks noChangeAspect="1" noChangeShapeType="1"/>
              </p:cNvSpPr>
              <p:nvPr/>
            </p:nvSpPr>
            <p:spPr bwMode="auto">
              <a:xfrm flipH="1">
                <a:off x="1913" y="2910"/>
                <a:ext cx="89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66" name="Line 106"/>
              <p:cNvSpPr>
                <a:spLocks noChangeAspect="1" noChangeShapeType="1"/>
              </p:cNvSpPr>
              <p:nvPr/>
            </p:nvSpPr>
            <p:spPr bwMode="auto">
              <a:xfrm>
                <a:off x="1806" y="2910"/>
                <a:ext cx="10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67" name="Line 107"/>
              <p:cNvSpPr>
                <a:spLocks noChangeAspect="1" noChangeShapeType="1"/>
              </p:cNvSpPr>
              <p:nvPr/>
            </p:nvSpPr>
            <p:spPr bwMode="auto">
              <a:xfrm flipH="1">
                <a:off x="2455" y="2784"/>
                <a:ext cx="9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68" name="Line 108"/>
              <p:cNvSpPr>
                <a:spLocks noChangeAspect="1" noChangeShapeType="1"/>
              </p:cNvSpPr>
              <p:nvPr/>
            </p:nvSpPr>
            <p:spPr bwMode="auto">
              <a:xfrm>
                <a:off x="2337" y="2784"/>
                <a:ext cx="118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69" name="Line 109"/>
              <p:cNvSpPr>
                <a:spLocks noChangeAspect="1" noChangeShapeType="1"/>
              </p:cNvSpPr>
              <p:nvPr/>
            </p:nvSpPr>
            <p:spPr bwMode="auto">
              <a:xfrm flipH="1">
                <a:off x="1376" y="2050"/>
                <a:ext cx="8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70" name="Line 110"/>
              <p:cNvSpPr>
                <a:spLocks noChangeAspect="1" noChangeShapeType="1"/>
              </p:cNvSpPr>
              <p:nvPr/>
            </p:nvSpPr>
            <p:spPr bwMode="auto">
              <a:xfrm>
                <a:off x="1276" y="2050"/>
                <a:ext cx="100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71" name="Line 111"/>
              <p:cNvSpPr>
                <a:spLocks noChangeAspect="1" noChangeShapeType="1"/>
              </p:cNvSpPr>
              <p:nvPr/>
            </p:nvSpPr>
            <p:spPr bwMode="auto">
              <a:xfrm flipH="1">
                <a:off x="1447" y="2374"/>
                <a:ext cx="13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72" name="Line 112"/>
              <p:cNvSpPr>
                <a:spLocks noChangeAspect="1" noChangeShapeType="1"/>
              </p:cNvSpPr>
              <p:nvPr/>
            </p:nvSpPr>
            <p:spPr bwMode="auto">
              <a:xfrm>
                <a:off x="1266" y="2374"/>
                <a:ext cx="18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73" name="Line 113"/>
              <p:cNvSpPr>
                <a:spLocks noChangeAspect="1" noChangeShapeType="1"/>
              </p:cNvSpPr>
              <p:nvPr/>
            </p:nvSpPr>
            <p:spPr bwMode="auto">
              <a:xfrm flipH="1">
                <a:off x="1240" y="2150"/>
                <a:ext cx="16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74" name="Line 114"/>
              <p:cNvSpPr>
                <a:spLocks noChangeAspect="1" noChangeShapeType="1"/>
              </p:cNvSpPr>
              <p:nvPr/>
            </p:nvSpPr>
            <p:spPr bwMode="auto">
              <a:xfrm>
                <a:off x="1016" y="2150"/>
                <a:ext cx="22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75" name="Line 115"/>
              <p:cNvSpPr>
                <a:spLocks noChangeAspect="1" noChangeShapeType="1"/>
              </p:cNvSpPr>
              <p:nvPr/>
            </p:nvSpPr>
            <p:spPr bwMode="auto">
              <a:xfrm flipH="1">
                <a:off x="1074" y="2231"/>
                <a:ext cx="17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76" name="Line 116"/>
              <p:cNvSpPr>
                <a:spLocks noChangeAspect="1" noChangeShapeType="1"/>
              </p:cNvSpPr>
              <p:nvPr/>
            </p:nvSpPr>
            <p:spPr bwMode="auto">
              <a:xfrm>
                <a:off x="823" y="2231"/>
                <a:ext cx="25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77" name="Line 117"/>
              <p:cNvSpPr>
                <a:spLocks noChangeAspect="1" noChangeShapeType="1"/>
              </p:cNvSpPr>
              <p:nvPr/>
            </p:nvSpPr>
            <p:spPr bwMode="auto">
              <a:xfrm flipH="1">
                <a:off x="1177" y="2155"/>
                <a:ext cx="90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78" name="Line 118"/>
              <p:cNvSpPr>
                <a:spLocks noChangeAspect="1" noChangeShapeType="1"/>
              </p:cNvSpPr>
              <p:nvPr/>
            </p:nvSpPr>
            <p:spPr bwMode="auto">
              <a:xfrm>
                <a:off x="1069" y="2155"/>
                <a:ext cx="108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79" name="Line 119"/>
              <p:cNvSpPr>
                <a:spLocks noChangeAspect="1" noChangeShapeType="1"/>
              </p:cNvSpPr>
              <p:nvPr/>
            </p:nvSpPr>
            <p:spPr bwMode="auto">
              <a:xfrm flipH="1">
                <a:off x="2203" y="2705"/>
                <a:ext cx="9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80" name="Line 120"/>
              <p:cNvSpPr>
                <a:spLocks noChangeAspect="1" noChangeShapeType="1"/>
              </p:cNvSpPr>
              <p:nvPr/>
            </p:nvSpPr>
            <p:spPr bwMode="auto">
              <a:xfrm>
                <a:off x="2091" y="2705"/>
                <a:ext cx="11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81" name="Line 121"/>
              <p:cNvSpPr>
                <a:spLocks noChangeAspect="1" noChangeShapeType="1"/>
              </p:cNvSpPr>
              <p:nvPr/>
            </p:nvSpPr>
            <p:spPr bwMode="auto">
              <a:xfrm flipH="1">
                <a:off x="1261" y="2237"/>
                <a:ext cx="17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82" name="Line 122"/>
              <p:cNvSpPr>
                <a:spLocks noChangeAspect="1" noChangeShapeType="1"/>
              </p:cNvSpPr>
              <p:nvPr/>
            </p:nvSpPr>
            <p:spPr bwMode="auto">
              <a:xfrm>
                <a:off x="1010" y="2237"/>
                <a:ext cx="25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83" name="Line 123"/>
              <p:cNvSpPr>
                <a:spLocks noChangeAspect="1" noChangeShapeType="1"/>
              </p:cNvSpPr>
              <p:nvPr/>
            </p:nvSpPr>
            <p:spPr bwMode="auto">
              <a:xfrm flipH="1">
                <a:off x="1522" y="2797"/>
                <a:ext cx="13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84" name="Line 124"/>
              <p:cNvSpPr>
                <a:spLocks noChangeAspect="1" noChangeShapeType="1"/>
              </p:cNvSpPr>
              <p:nvPr/>
            </p:nvSpPr>
            <p:spPr bwMode="auto">
              <a:xfrm>
                <a:off x="1344" y="2797"/>
                <a:ext cx="178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85" name="Line 125"/>
              <p:cNvSpPr>
                <a:spLocks noChangeAspect="1" noChangeShapeType="1"/>
              </p:cNvSpPr>
              <p:nvPr/>
            </p:nvSpPr>
            <p:spPr bwMode="auto">
              <a:xfrm flipH="1">
                <a:off x="1109" y="2020"/>
                <a:ext cx="11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86" name="Line 126"/>
              <p:cNvSpPr>
                <a:spLocks noChangeAspect="1" noChangeShapeType="1"/>
              </p:cNvSpPr>
              <p:nvPr/>
            </p:nvSpPr>
            <p:spPr bwMode="auto">
              <a:xfrm>
                <a:off x="965" y="2020"/>
                <a:ext cx="14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87" name="Line 127"/>
              <p:cNvSpPr>
                <a:spLocks noChangeAspect="1" noChangeShapeType="1"/>
              </p:cNvSpPr>
              <p:nvPr/>
            </p:nvSpPr>
            <p:spPr bwMode="auto">
              <a:xfrm flipH="1">
                <a:off x="1421" y="2572"/>
                <a:ext cx="14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88" name="Line 128"/>
              <p:cNvSpPr>
                <a:spLocks noChangeAspect="1" noChangeShapeType="1"/>
              </p:cNvSpPr>
              <p:nvPr/>
            </p:nvSpPr>
            <p:spPr bwMode="auto">
              <a:xfrm>
                <a:off x="1223" y="2572"/>
                <a:ext cx="198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89" name="Line 129"/>
              <p:cNvSpPr>
                <a:spLocks noChangeAspect="1" noChangeShapeType="1"/>
              </p:cNvSpPr>
              <p:nvPr/>
            </p:nvSpPr>
            <p:spPr bwMode="auto">
              <a:xfrm>
                <a:off x="1376" y="2048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90" name="Line 130"/>
              <p:cNvSpPr>
                <a:spLocks noChangeAspect="1" noChangeShapeType="1"/>
              </p:cNvSpPr>
              <p:nvPr/>
            </p:nvSpPr>
            <p:spPr bwMode="auto">
              <a:xfrm flipV="1">
                <a:off x="1376" y="2054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91" name="Line 131"/>
              <p:cNvSpPr>
                <a:spLocks noChangeAspect="1" noChangeShapeType="1"/>
              </p:cNvSpPr>
              <p:nvPr/>
            </p:nvSpPr>
            <p:spPr bwMode="auto">
              <a:xfrm>
                <a:off x="1913" y="2892"/>
                <a:ext cx="1" cy="1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92" name="Line 132"/>
              <p:cNvSpPr>
                <a:spLocks noChangeAspect="1" noChangeShapeType="1"/>
              </p:cNvSpPr>
              <p:nvPr/>
            </p:nvSpPr>
            <p:spPr bwMode="auto">
              <a:xfrm flipV="1">
                <a:off x="1913" y="2910"/>
                <a:ext cx="1" cy="1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93" name="Line 133"/>
              <p:cNvSpPr>
                <a:spLocks noChangeAspect="1" noChangeShapeType="1"/>
              </p:cNvSpPr>
              <p:nvPr/>
            </p:nvSpPr>
            <p:spPr bwMode="auto">
              <a:xfrm>
                <a:off x="2455" y="2753"/>
                <a:ext cx="1" cy="3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94" name="Line 134"/>
              <p:cNvSpPr>
                <a:spLocks noChangeAspect="1" noChangeShapeType="1"/>
              </p:cNvSpPr>
              <p:nvPr/>
            </p:nvSpPr>
            <p:spPr bwMode="auto">
              <a:xfrm flipV="1">
                <a:off x="2455" y="2784"/>
                <a:ext cx="1" cy="3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95" name="Line 135"/>
              <p:cNvSpPr>
                <a:spLocks noChangeAspect="1" noChangeShapeType="1"/>
              </p:cNvSpPr>
              <p:nvPr/>
            </p:nvSpPr>
            <p:spPr bwMode="auto">
              <a:xfrm>
                <a:off x="1376" y="2041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96" name="Line 136"/>
              <p:cNvSpPr>
                <a:spLocks noChangeAspect="1" noChangeShapeType="1"/>
              </p:cNvSpPr>
              <p:nvPr/>
            </p:nvSpPr>
            <p:spPr bwMode="auto">
              <a:xfrm flipV="1">
                <a:off x="1376" y="2050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97" name="Line 137"/>
              <p:cNvSpPr>
                <a:spLocks noChangeAspect="1" noChangeShapeType="1"/>
              </p:cNvSpPr>
              <p:nvPr/>
            </p:nvSpPr>
            <p:spPr bwMode="auto">
              <a:xfrm>
                <a:off x="1447" y="2364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98" name="Line 138"/>
              <p:cNvSpPr>
                <a:spLocks noChangeAspect="1" noChangeShapeType="1"/>
              </p:cNvSpPr>
              <p:nvPr/>
            </p:nvSpPr>
            <p:spPr bwMode="auto">
              <a:xfrm flipV="1">
                <a:off x="1447" y="2374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99" name="Line 139"/>
              <p:cNvSpPr>
                <a:spLocks noChangeAspect="1" noChangeShapeType="1"/>
              </p:cNvSpPr>
              <p:nvPr/>
            </p:nvSpPr>
            <p:spPr bwMode="auto">
              <a:xfrm>
                <a:off x="1240" y="2143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00" name="Line 140"/>
              <p:cNvSpPr>
                <a:spLocks noChangeAspect="1" noChangeShapeType="1"/>
              </p:cNvSpPr>
              <p:nvPr/>
            </p:nvSpPr>
            <p:spPr bwMode="auto">
              <a:xfrm flipV="1">
                <a:off x="1240" y="2150"/>
                <a:ext cx="1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01" name="Line 141"/>
              <p:cNvSpPr>
                <a:spLocks noChangeAspect="1" noChangeShapeType="1"/>
              </p:cNvSpPr>
              <p:nvPr/>
            </p:nvSpPr>
            <p:spPr bwMode="auto">
              <a:xfrm>
                <a:off x="1074" y="2222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02" name="Line 142"/>
              <p:cNvSpPr>
                <a:spLocks noChangeAspect="1" noChangeShapeType="1"/>
              </p:cNvSpPr>
              <p:nvPr/>
            </p:nvSpPr>
            <p:spPr bwMode="auto">
              <a:xfrm flipV="1">
                <a:off x="1074" y="2231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03" name="Line 143"/>
              <p:cNvSpPr>
                <a:spLocks noChangeAspect="1" noChangeShapeType="1"/>
              </p:cNvSpPr>
              <p:nvPr/>
            </p:nvSpPr>
            <p:spPr bwMode="auto">
              <a:xfrm>
                <a:off x="1177" y="2146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04" name="Line 144"/>
              <p:cNvSpPr>
                <a:spLocks noChangeAspect="1" noChangeShapeType="1"/>
              </p:cNvSpPr>
              <p:nvPr/>
            </p:nvSpPr>
            <p:spPr bwMode="auto">
              <a:xfrm flipV="1">
                <a:off x="1177" y="2155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05" name="Line 145"/>
              <p:cNvSpPr>
                <a:spLocks noChangeAspect="1" noChangeShapeType="1"/>
              </p:cNvSpPr>
              <p:nvPr/>
            </p:nvSpPr>
            <p:spPr bwMode="auto">
              <a:xfrm>
                <a:off x="2203" y="2681"/>
                <a:ext cx="1" cy="2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06" name="Line 146"/>
              <p:cNvSpPr>
                <a:spLocks noChangeAspect="1" noChangeShapeType="1"/>
              </p:cNvSpPr>
              <p:nvPr/>
            </p:nvSpPr>
            <p:spPr bwMode="auto">
              <a:xfrm flipV="1">
                <a:off x="2203" y="2705"/>
                <a:ext cx="1" cy="2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07" name="Line 147"/>
              <p:cNvSpPr>
                <a:spLocks noChangeAspect="1" noChangeShapeType="1"/>
              </p:cNvSpPr>
              <p:nvPr/>
            </p:nvSpPr>
            <p:spPr bwMode="auto">
              <a:xfrm>
                <a:off x="1261" y="2226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08" name="Line 148"/>
              <p:cNvSpPr>
                <a:spLocks noChangeAspect="1" noChangeShapeType="1"/>
              </p:cNvSpPr>
              <p:nvPr/>
            </p:nvSpPr>
            <p:spPr bwMode="auto">
              <a:xfrm flipV="1">
                <a:off x="1261" y="2237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09" name="Line 149"/>
              <p:cNvSpPr>
                <a:spLocks noChangeAspect="1" noChangeShapeType="1"/>
              </p:cNvSpPr>
              <p:nvPr/>
            </p:nvSpPr>
            <p:spPr bwMode="auto">
              <a:xfrm>
                <a:off x="1522" y="2780"/>
                <a:ext cx="1" cy="1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10" name="Line 150"/>
              <p:cNvSpPr>
                <a:spLocks noChangeAspect="1" noChangeShapeType="1"/>
              </p:cNvSpPr>
              <p:nvPr/>
            </p:nvSpPr>
            <p:spPr bwMode="auto">
              <a:xfrm flipV="1">
                <a:off x="1522" y="2797"/>
                <a:ext cx="1" cy="1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11" name="Line 151"/>
              <p:cNvSpPr>
                <a:spLocks noChangeAspect="1" noChangeShapeType="1"/>
              </p:cNvSpPr>
              <p:nvPr/>
            </p:nvSpPr>
            <p:spPr bwMode="auto">
              <a:xfrm>
                <a:off x="1109" y="2018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12" name="Line 152"/>
              <p:cNvSpPr>
                <a:spLocks noChangeAspect="1" noChangeShapeType="1"/>
              </p:cNvSpPr>
              <p:nvPr/>
            </p:nvSpPr>
            <p:spPr bwMode="auto">
              <a:xfrm flipV="1">
                <a:off x="1109" y="2020"/>
                <a:ext cx="1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13" name="Line 153"/>
              <p:cNvSpPr>
                <a:spLocks noChangeAspect="1" noChangeShapeType="1"/>
              </p:cNvSpPr>
              <p:nvPr/>
            </p:nvSpPr>
            <p:spPr bwMode="auto">
              <a:xfrm>
                <a:off x="1421" y="2566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14" name="Line 154"/>
              <p:cNvSpPr>
                <a:spLocks noChangeAspect="1" noChangeShapeType="1"/>
              </p:cNvSpPr>
              <p:nvPr/>
            </p:nvSpPr>
            <p:spPr bwMode="auto">
              <a:xfrm flipV="1">
                <a:off x="1421" y="2572"/>
                <a:ext cx="1" cy="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15" name="Oval 155"/>
              <p:cNvSpPr>
                <a:spLocks noChangeAspect="1" noChangeArrowheads="1"/>
              </p:cNvSpPr>
              <p:nvPr/>
            </p:nvSpPr>
            <p:spPr bwMode="auto">
              <a:xfrm>
                <a:off x="1808" y="2907"/>
                <a:ext cx="44" cy="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16" name="Oval 156"/>
              <p:cNvSpPr>
                <a:spLocks noChangeAspect="1" noChangeArrowheads="1"/>
              </p:cNvSpPr>
              <p:nvPr/>
            </p:nvSpPr>
            <p:spPr bwMode="auto">
              <a:xfrm>
                <a:off x="2088" y="2801"/>
                <a:ext cx="44" cy="45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17" name="Oval 157"/>
              <p:cNvSpPr>
                <a:spLocks noChangeAspect="1" noChangeArrowheads="1"/>
              </p:cNvSpPr>
              <p:nvPr/>
            </p:nvSpPr>
            <p:spPr bwMode="auto">
              <a:xfrm>
                <a:off x="1967" y="2806"/>
                <a:ext cx="44" cy="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18" name="Oval 158"/>
              <p:cNvSpPr>
                <a:spLocks noChangeAspect="1" noChangeArrowheads="1"/>
              </p:cNvSpPr>
              <p:nvPr/>
            </p:nvSpPr>
            <p:spPr bwMode="auto">
              <a:xfrm>
                <a:off x="2415" y="2444"/>
                <a:ext cx="44" cy="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19" name="Oval 159"/>
              <p:cNvSpPr>
                <a:spLocks noChangeAspect="1" noChangeArrowheads="1"/>
              </p:cNvSpPr>
              <p:nvPr/>
            </p:nvSpPr>
            <p:spPr bwMode="auto">
              <a:xfrm>
                <a:off x="1562" y="2724"/>
                <a:ext cx="44" cy="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20" name="Oval 160"/>
              <p:cNvSpPr>
                <a:spLocks noChangeAspect="1" noChangeArrowheads="1"/>
              </p:cNvSpPr>
              <p:nvPr/>
            </p:nvSpPr>
            <p:spPr bwMode="auto">
              <a:xfrm>
                <a:off x="1732" y="2717"/>
                <a:ext cx="44" cy="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21" name="Oval 161"/>
              <p:cNvSpPr>
                <a:spLocks noChangeAspect="1" noChangeArrowheads="1"/>
              </p:cNvSpPr>
              <p:nvPr/>
            </p:nvSpPr>
            <p:spPr bwMode="auto">
              <a:xfrm>
                <a:off x="1593" y="2882"/>
                <a:ext cx="44" cy="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22" name="Oval 162"/>
              <p:cNvSpPr>
                <a:spLocks noChangeAspect="1" noChangeArrowheads="1"/>
              </p:cNvSpPr>
              <p:nvPr/>
            </p:nvSpPr>
            <p:spPr bwMode="auto">
              <a:xfrm>
                <a:off x="1451" y="3051"/>
                <a:ext cx="44" cy="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23" name="Oval 163"/>
              <p:cNvSpPr>
                <a:spLocks noChangeAspect="1" noChangeArrowheads="1"/>
              </p:cNvSpPr>
              <p:nvPr/>
            </p:nvSpPr>
            <p:spPr bwMode="auto">
              <a:xfrm>
                <a:off x="1685" y="2967"/>
                <a:ext cx="44" cy="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24" name="Oval 164"/>
              <p:cNvSpPr>
                <a:spLocks noChangeAspect="1" noChangeArrowheads="1"/>
              </p:cNvSpPr>
              <p:nvPr/>
            </p:nvSpPr>
            <p:spPr bwMode="auto">
              <a:xfrm>
                <a:off x="1672" y="2864"/>
                <a:ext cx="44" cy="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25" name="Oval 165"/>
              <p:cNvSpPr>
                <a:spLocks noChangeAspect="1" noChangeArrowheads="1"/>
              </p:cNvSpPr>
              <p:nvPr/>
            </p:nvSpPr>
            <p:spPr bwMode="auto">
              <a:xfrm>
                <a:off x="1607" y="2900"/>
                <a:ext cx="44" cy="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26" name="Oval 166"/>
              <p:cNvSpPr>
                <a:spLocks noChangeAspect="1" noChangeArrowheads="1"/>
              </p:cNvSpPr>
              <p:nvPr/>
            </p:nvSpPr>
            <p:spPr bwMode="auto">
              <a:xfrm>
                <a:off x="1698" y="2992"/>
                <a:ext cx="45" cy="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27" name="Oval 167"/>
              <p:cNvSpPr>
                <a:spLocks noChangeAspect="1" noChangeArrowheads="1"/>
              </p:cNvSpPr>
              <p:nvPr/>
            </p:nvSpPr>
            <p:spPr bwMode="auto">
              <a:xfrm>
                <a:off x="1562" y="2893"/>
                <a:ext cx="44" cy="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28" name="Oval 168"/>
              <p:cNvSpPr>
                <a:spLocks noChangeAspect="1" noChangeArrowheads="1"/>
              </p:cNvSpPr>
              <p:nvPr/>
            </p:nvSpPr>
            <p:spPr bwMode="auto">
              <a:xfrm>
                <a:off x="1650" y="2924"/>
                <a:ext cx="45" cy="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29" name="Oval 169"/>
              <p:cNvSpPr>
                <a:spLocks noChangeAspect="1" noChangeArrowheads="1"/>
              </p:cNvSpPr>
              <p:nvPr/>
            </p:nvSpPr>
            <p:spPr bwMode="auto">
              <a:xfrm>
                <a:off x="1554" y="2806"/>
                <a:ext cx="45" cy="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30" name="Line 170"/>
              <p:cNvSpPr>
                <a:spLocks noChangeAspect="1" noChangeShapeType="1"/>
              </p:cNvSpPr>
              <p:nvPr/>
            </p:nvSpPr>
            <p:spPr bwMode="auto">
              <a:xfrm flipH="1">
                <a:off x="1830" y="2929"/>
                <a:ext cx="7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31" name="Line 171"/>
              <p:cNvSpPr>
                <a:spLocks noChangeAspect="1" noChangeShapeType="1"/>
              </p:cNvSpPr>
              <p:nvPr/>
            </p:nvSpPr>
            <p:spPr bwMode="auto">
              <a:xfrm>
                <a:off x="1744" y="2929"/>
                <a:ext cx="8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32" name="Line 172"/>
              <p:cNvSpPr>
                <a:spLocks noChangeAspect="1" noChangeShapeType="1"/>
              </p:cNvSpPr>
              <p:nvPr/>
            </p:nvSpPr>
            <p:spPr bwMode="auto">
              <a:xfrm flipH="1">
                <a:off x="2110" y="2823"/>
                <a:ext cx="8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33" name="Line 173"/>
              <p:cNvSpPr>
                <a:spLocks noChangeAspect="1" noChangeShapeType="1"/>
              </p:cNvSpPr>
              <p:nvPr/>
            </p:nvSpPr>
            <p:spPr bwMode="auto">
              <a:xfrm>
                <a:off x="2011" y="2823"/>
                <a:ext cx="99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34" name="Line 174"/>
              <p:cNvSpPr>
                <a:spLocks noChangeAspect="1" noChangeShapeType="1"/>
              </p:cNvSpPr>
              <p:nvPr/>
            </p:nvSpPr>
            <p:spPr bwMode="auto">
              <a:xfrm flipH="1">
                <a:off x="1989" y="2828"/>
                <a:ext cx="11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35" name="Line 175"/>
              <p:cNvSpPr>
                <a:spLocks noChangeAspect="1" noChangeShapeType="1"/>
              </p:cNvSpPr>
              <p:nvPr/>
            </p:nvSpPr>
            <p:spPr bwMode="auto">
              <a:xfrm>
                <a:off x="1852" y="2828"/>
                <a:ext cx="13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36" name="Line 176"/>
              <p:cNvSpPr>
                <a:spLocks noChangeAspect="1" noChangeShapeType="1"/>
              </p:cNvSpPr>
              <p:nvPr/>
            </p:nvSpPr>
            <p:spPr bwMode="auto">
              <a:xfrm flipH="1">
                <a:off x="2437" y="2466"/>
                <a:ext cx="10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37" name="Line 177"/>
              <p:cNvSpPr>
                <a:spLocks noChangeAspect="1" noChangeShapeType="1"/>
              </p:cNvSpPr>
              <p:nvPr/>
            </p:nvSpPr>
            <p:spPr bwMode="auto">
              <a:xfrm>
                <a:off x="2313" y="2466"/>
                <a:ext cx="12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38" name="Line 178"/>
              <p:cNvSpPr>
                <a:spLocks noChangeAspect="1" noChangeShapeType="1"/>
              </p:cNvSpPr>
              <p:nvPr/>
            </p:nvSpPr>
            <p:spPr bwMode="auto">
              <a:xfrm flipH="1">
                <a:off x="1584" y="2746"/>
                <a:ext cx="11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39" name="Line 179"/>
              <p:cNvSpPr>
                <a:spLocks noChangeAspect="1" noChangeShapeType="1"/>
              </p:cNvSpPr>
              <p:nvPr/>
            </p:nvSpPr>
            <p:spPr bwMode="auto">
              <a:xfrm>
                <a:off x="1447" y="2746"/>
                <a:ext cx="13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40" name="Line 180"/>
              <p:cNvSpPr>
                <a:spLocks noChangeAspect="1" noChangeShapeType="1"/>
              </p:cNvSpPr>
              <p:nvPr/>
            </p:nvSpPr>
            <p:spPr bwMode="auto">
              <a:xfrm flipH="1">
                <a:off x="1754" y="2739"/>
                <a:ext cx="10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41" name="Line 181"/>
              <p:cNvSpPr>
                <a:spLocks noChangeAspect="1" noChangeShapeType="1"/>
              </p:cNvSpPr>
              <p:nvPr/>
            </p:nvSpPr>
            <p:spPr bwMode="auto">
              <a:xfrm>
                <a:off x="1629" y="2739"/>
                <a:ext cx="12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42" name="Line 182"/>
              <p:cNvSpPr>
                <a:spLocks noChangeAspect="1" noChangeShapeType="1"/>
              </p:cNvSpPr>
              <p:nvPr/>
            </p:nvSpPr>
            <p:spPr bwMode="auto">
              <a:xfrm flipH="1">
                <a:off x="1615" y="2904"/>
                <a:ext cx="10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43" name="Line 183"/>
              <p:cNvSpPr>
                <a:spLocks noChangeAspect="1" noChangeShapeType="1"/>
              </p:cNvSpPr>
              <p:nvPr/>
            </p:nvSpPr>
            <p:spPr bwMode="auto">
              <a:xfrm>
                <a:off x="1481" y="2904"/>
                <a:ext cx="13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44" name="Line 184"/>
              <p:cNvSpPr>
                <a:spLocks noChangeAspect="1" noChangeShapeType="1"/>
              </p:cNvSpPr>
              <p:nvPr/>
            </p:nvSpPr>
            <p:spPr bwMode="auto">
              <a:xfrm flipH="1">
                <a:off x="1473" y="3073"/>
                <a:ext cx="100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45" name="Line 185"/>
              <p:cNvSpPr>
                <a:spLocks noChangeAspect="1" noChangeShapeType="1"/>
              </p:cNvSpPr>
              <p:nvPr/>
            </p:nvSpPr>
            <p:spPr bwMode="auto">
              <a:xfrm>
                <a:off x="1351" y="3073"/>
                <a:ext cx="12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46" name="Line 186"/>
              <p:cNvSpPr>
                <a:spLocks noChangeAspect="1" noChangeShapeType="1"/>
              </p:cNvSpPr>
              <p:nvPr/>
            </p:nvSpPr>
            <p:spPr bwMode="auto">
              <a:xfrm flipH="1">
                <a:off x="1707" y="2989"/>
                <a:ext cx="88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47" name="Line 187"/>
              <p:cNvSpPr>
                <a:spLocks noChangeAspect="1" noChangeShapeType="1"/>
              </p:cNvSpPr>
              <p:nvPr/>
            </p:nvSpPr>
            <p:spPr bwMode="auto">
              <a:xfrm>
                <a:off x="1602" y="2989"/>
                <a:ext cx="10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48" name="Line 188"/>
              <p:cNvSpPr>
                <a:spLocks noChangeAspect="1" noChangeShapeType="1"/>
              </p:cNvSpPr>
              <p:nvPr/>
            </p:nvSpPr>
            <p:spPr bwMode="auto">
              <a:xfrm flipH="1">
                <a:off x="1694" y="2886"/>
                <a:ext cx="89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49" name="Line 189"/>
              <p:cNvSpPr>
                <a:spLocks noChangeAspect="1" noChangeShapeType="1"/>
              </p:cNvSpPr>
              <p:nvPr/>
            </p:nvSpPr>
            <p:spPr bwMode="auto">
              <a:xfrm>
                <a:off x="1587" y="2886"/>
                <a:ext cx="10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50" name="Line 190"/>
              <p:cNvSpPr>
                <a:spLocks noChangeAspect="1" noChangeShapeType="1"/>
              </p:cNvSpPr>
              <p:nvPr/>
            </p:nvSpPr>
            <p:spPr bwMode="auto">
              <a:xfrm flipH="1">
                <a:off x="1629" y="2922"/>
                <a:ext cx="88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51" name="Line 191"/>
              <p:cNvSpPr>
                <a:spLocks noChangeAspect="1" noChangeShapeType="1"/>
              </p:cNvSpPr>
              <p:nvPr/>
            </p:nvSpPr>
            <p:spPr bwMode="auto">
              <a:xfrm>
                <a:off x="1525" y="2922"/>
                <a:ext cx="10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52" name="Line 192"/>
              <p:cNvSpPr>
                <a:spLocks noChangeAspect="1" noChangeShapeType="1"/>
              </p:cNvSpPr>
              <p:nvPr/>
            </p:nvSpPr>
            <p:spPr bwMode="auto">
              <a:xfrm flipH="1">
                <a:off x="1721" y="3014"/>
                <a:ext cx="8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53" name="Line 193"/>
              <p:cNvSpPr>
                <a:spLocks noChangeAspect="1" noChangeShapeType="1"/>
              </p:cNvSpPr>
              <p:nvPr/>
            </p:nvSpPr>
            <p:spPr bwMode="auto">
              <a:xfrm>
                <a:off x="1626" y="3014"/>
                <a:ext cx="9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54" name="Line 194"/>
              <p:cNvSpPr>
                <a:spLocks noChangeAspect="1" noChangeShapeType="1"/>
              </p:cNvSpPr>
              <p:nvPr/>
            </p:nvSpPr>
            <p:spPr bwMode="auto">
              <a:xfrm flipH="1">
                <a:off x="1584" y="2915"/>
                <a:ext cx="7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55" name="Line 195"/>
              <p:cNvSpPr>
                <a:spLocks noChangeAspect="1" noChangeShapeType="1"/>
              </p:cNvSpPr>
              <p:nvPr/>
            </p:nvSpPr>
            <p:spPr bwMode="auto">
              <a:xfrm>
                <a:off x="1503" y="2915"/>
                <a:ext cx="8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56" name="Line 196"/>
              <p:cNvSpPr>
                <a:spLocks noChangeAspect="1" noChangeShapeType="1"/>
              </p:cNvSpPr>
              <p:nvPr/>
            </p:nvSpPr>
            <p:spPr bwMode="auto">
              <a:xfrm flipH="1">
                <a:off x="1673" y="2946"/>
                <a:ext cx="78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57" name="Line 197"/>
              <p:cNvSpPr>
                <a:spLocks noChangeAspect="1" noChangeShapeType="1"/>
              </p:cNvSpPr>
              <p:nvPr/>
            </p:nvSpPr>
            <p:spPr bwMode="auto">
              <a:xfrm>
                <a:off x="1580" y="2946"/>
                <a:ext cx="93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58" name="Line 198"/>
              <p:cNvSpPr>
                <a:spLocks noChangeAspect="1" noChangeShapeType="1"/>
              </p:cNvSpPr>
              <p:nvPr/>
            </p:nvSpPr>
            <p:spPr bwMode="auto">
              <a:xfrm flipH="1">
                <a:off x="1577" y="2828"/>
                <a:ext cx="98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59" name="Line 199"/>
              <p:cNvSpPr>
                <a:spLocks noChangeAspect="1" noChangeShapeType="1"/>
              </p:cNvSpPr>
              <p:nvPr/>
            </p:nvSpPr>
            <p:spPr bwMode="auto">
              <a:xfrm>
                <a:off x="1457" y="2828"/>
                <a:ext cx="120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60" name="Line 200"/>
              <p:cNvSpPr>
                <a:spLocks noChangeAspect="1" noChangeShapeType="1"/>
              </p:cNvSpPr>
              <p:nvPr/>
            </p:nvSpPr>
            <p:spPr bwMode="auto">
              <a:xfrm>
                <a:off x="1830" y="2919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61" name="Line 201"/>
              <p:cNvSpPr>
                <a:spLocks noChangeAspect="1" noChangeShapeType="1"/>
              </p:cNvSpPr>
              <p:nvPr/>
            </p:nvSpPr>
            <p:spPr bwMode="auto">
              <a:xfrm flipV="1">
                <a:off x="1830" y="2929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62" name="Line 202"/>
              <p:cNvSpPr>
                <a:spLocks noChangeAspect="1" noChangeShapeType="1"/>
              </p:cNvSpPr>
              <p:nvPr/>
            </p:nvSpPr>
            <p:spPr bwMode="auto">
              <a:xfrm>
                <a:off x="2110" y="2805"/>
                <a:ext cx="1" cy="1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63" name="Line 203"/>
              <p:cNvSpPr>
                <a:spLocks noChangeAspect="1" noChangeShapeType="1"/>
              </p:cNvSpPr>
              <p:nvPr/>
            </p:nvSpPr>
            <p:spPr bwMode="auto">
              <a:xfrm flipV="1">
                <a:off x="2110" y="2823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64" name="Line 204"/>
              <p:cNvSpPr>
                <a:spLocks noChangeAspect="1" noChangeShapeType="1"/>
              </p:cNvSpPr>
              <p:nvPr/>
            </p:nvSpPr>
            <p:spPr bwMode="auto">
              <a:xfrm>
                <a:off x="1989" y="2815"/>
                <a:ext cx="1" cy="1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65" name="Line 205"/>
              <p:cNvSpPr>
                <a:spLocks noChangeAspect="1" noChangeShapeType="1"/>
              </p:cNvSpPr>
              <p:nvPr/>
            </p:nvSpPr>
            <p:spPr bwMode="auto">
              <a:xfrm flipV="1">
                <a:off x="1989" y="2828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66" name="Line 206"/>
              <p:cNvSpPr>
                <a:spLocks noChangeAspect="1" noChangeShapeType="1"/>
              </p:cNvSpPr>
              <p:nvPr/>
            </p:nvSpPr>
            <p:spPr bwMode="auto">
              <a:xfrm>
                <a:off x="2437" y="2446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67" name="Line 207"/>
              <p:cNvSpPr>
                <a:spLocks noChangeAspect="1" noChangeShapeType="1"/>
              </p:cNvSpPr>
              <p:nvPr/>
            </p:nvSpPr>
            <p:spPr bwMode="auto">
              <a:xfrm flipV="1">
                <a:off x="2437" y="2466"/>
                <a:ext cx="1" cy="2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68" name="Line 208"/>
              <p:cNvSpPr>
                <a:spLocks noChangeAspect="1" noChangeShapeType="1"/>
              </p:cNvSpPr>
              <p:nvPr/>
            </p:nvSpPr>
            <p:spPr bwMode="auto">
              <a:xfrm>
                <a:off x="1584" y="2719"/>
                <a:ext cx="1" cy="27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69" name="Line 209"/>
              <p:cNvSpPr>
                <a:spLocks noChangeAspect="1" noChangeShapeType="1"/>
              </p:cNvSpPr>
              <p:nvPr/>
            </p:nvSpPr>
            <p:spPr bwMode="auto">
              <a:xfrm flipV="1">
                <a:off x="1584" y="2746"/>
                <a:ext cx="1" cy="3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70" name="Line 210"/>
              <p:cNvSpPr>
                <a:spLocks noChangeAspect="1" noChangeShapeType="1"/>
              </p:cNvSpPr>
              <p:nvPr/>
            </p:nvSpPr>
            <p:spPr bwMode="auto">
              <a:xfrm>
                <a:off x="1754" y="2728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71" name="Line 211"/>
              <p:cNvSpPr>
                <a:spLocks noChangeAspect="1" noChangeShapeType="1"/>
              </p:cNvSpPr>
              <p:nvPr/>
            </p:nvSpPr>
            <p:spPr bwMode="auto">
              <a:xfrm flipV="1">
                <a:off x="1754" y="2739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72" name="Line 212"/>
              <p:cNvSpPr>
                <a:spLocks noChangeAspect="1" noChangeShapeType="1"/>
              </p:cNvSpPr>
              <p:nvPr/>
            </p:nvSpPr>
            <p:spPr bwMode="auto">
              <a:xfrm>
                <a:off x="1615" y="2898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73" name="Line 213"/>
              <p:cNvSpPr>
                <a:spLocks noChangeAspect="1" noChangeShapeType="1"/>
              </p:cNvSpPr>
              <p:nvPr/>
            </p:nvSpPr>
            <p:spPr bwMode="auto">
              <a:xfrm flipV="1">
                <a:off x="1615" y="290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74" name="Line 214"/>
              <p:cNvSpPr>
                <a:spLocks noChangeAspect="1" noChangeShapeType="1"/>
              </p:cNvSpPr>
              <p:nvPr/>
            </p:nvSpPr>
            <p:spPr bwMode="auto">
              <a:xfrm>
                <a:off x="1473" y="3049"/>
                <a:ext cx="1" cy="2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75" name="Line 215"/>
              <p:cNvSpPr>
                <a:spLocks noChangeAspect="1" noChangeShapeType="1"/>
              </p:cNvSpPr>
              <p:nvPr/>
            </p:nvSpPr>
            <p:spPr bwMode="auto">
              <a:xfrm flipV="1">
                <a:off x="1473" y="3073"/>
                <a:ext cx="1" cy="2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76" name="Line 216"/>
              <p:cNvSpPr>
                <a:spLocks noChangeAspect="1" noChangeShapeType="1"/>
              </p:cNvSpPr>
              <p:nvPr/>
            </p:nvSpPr>
            <p:spPr bwMode="auto">
              <a:xfrm>
                <a:off x="1707" y="2917"/>
                <a:ext cx="1" cy="7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77" name="Line 217"/>
              <p:cNvSpPr>
                <a:spLocks noChangeAspect="1" noChangeShapeType="1"/>
              </p:cNvSpPr>
              <p:nvPr/>
            </p:nvSpPr>
            <p:spPr bwMode="auto">
              <a:xfrm flipV="1">
                <a:off x="1707" y="2989"/>
                <a:ext cx="1" cy="9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78" name="Line 218"/>
              <p:cNvSpPr>
                <a:spLocks noChangeAspect="1" noChangeShapeType="1"/>
              </p:cNvSpPr>
              <p:nvPr/>
            </p:nvSpPr>
            <p:spPr bwMode="auto">
              <a:xfrm>
                <a:off x="1694" y="2858"/>
                <a:ext cx="1" cy="2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79" name="Line 219"/>
              <p:cNvSpPr>
                <a:spLocks noChangeAspect="1" noChangeShapeType="1"/>
              </p:cNvSpPr>
              <p:nvPr/>
            </p:nvSpPr>
            <p:spPr bwMode="auto">
              <a:xfrm flipV="1">
                <a:off x="1694" y="2886"/>
                <a:ext cx="1" cy="3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80" name="Line 220"/>
              <p:cNvSpPr>
                <a:spLocks noChangeAspect="1" noChangeShapeType="1"/>
              </p:cNvSpPr>
              <p:nvPr/>
            </p:nvSpPr>
            <p:spPr bwMode="auto">
              <a:xfrm>
                <a:off x="1629" y="2914"/>
                <a:ext cx="1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81" name="Line 221"/>
              <p:cNvSpPr>
                <a:spLocks noChangeAspect="1" noChangeShapeType="1"/>
              </p:cNvSpPr>
              <p:nvPr/>
            </p:nvSpPr>
            <p:spPr bwMode="auto">
              <a:xfrm flipV="1">
                <a:off x="1629" y="2922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82" name="Line 222"/>
              <p:cNvSpPr>
                <a:spLocks noChangeAspect="1" noChangeShapeType="1"/>
              </p:cNvSpPr>
              <p:nvPr/>
            </p:nvSpPr>
            <p:spPr bwMode="auto">
              <a:xfrm>
                <a:off x="1721" y="2996"/>
                <a:ext cx="1" cy="1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83" name="Line 223"/>
              <p:cNvSpPr>
                <a:spLocks noChangeAspect="1" noChangeShapeType="1"/>
              </p:cNvSpPr>
              <p:nvPr/>
            </p:nvSpPr>
            <p:spPr bwMode="auto">
              <a:xfrm flipV="1">
                <a:off x="1721" y="3014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84" name="Line 224"/>
              <p:cNvSpPr>
                <a:spLocks noChangeAspect="1" noChangeShapeType="1"/>
              </p:cNvSpPr>
              <p:nvPr/>
            </p:nvSpPr>
            <p:spPr bwMode="auto">
              <a:xfrm>
                <a:off x="1584" y="2903"/>
                <a:ext cx="1" cy="1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85" name="Line 225"/>
              <p:cNvSpPr>
                <a:spLocks noChangeAspect="1" noChangeShapeType="1"/>
              </p:cNvSpPr>
              <p:nvPr/>
            </p:nvSpPr>
            <p:spPr bwMode="auto">
              <a:xfrm flipV="1">
                <a:off x="1584" y="2915"/>
                <a:ext cx="1" cy="1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86" name="Line 226"/>
              <p:cNvSpPr>
                <a:spLocks noChangeAspect="1" noChangeShapeType="1"/>
              </p:cNvSpPr>
              <p:nvPr/>
            </p:nvSpPr>
            <p:spPr bwMode="auto">
              <a:xfrm>
                <a:off x="1673" y="293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87" name="Line 227"/>
              <p:cNvSpPr>
                <a:spLocks noChangeAspect="1" noChangeShapeType="1"/>
              </p:cNvSpPr>
              <p:nvPr/>
            </p:nvSpPr>
            <p:spPr bwMode="auto">
              <a:xfrm flipV="1">
                <a:off x="1673" y="2946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88" name="Line 228"/>
              <p:cNvSpPr>
                <a:spLocks noChangeAspect="1" noChangeShapeType="1"/>
              </p:cNvSpPr>
              <p:nvPr/>
            </p:nvSpPr>
            <p:spPr bwMode="auto">
              <a:xfrm>
                <a:off x="1577" y="2805"/>
                <a:ext cx="1" cy="2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89" name="Line 229"/>
              <p:cNvSpPr>
                <a:spLocks noChangeAspect="1" noChangeShapeType="1"/>
              </p:cNvSpPr>
              <p:nvPr/>
            </p:nvSpPr>
            <p:spPr bwMode="auto">
              <a:xfrm flipV="1">
                <a:off x="1577" y="2828"/>
                <a:ext cx="1" cy="25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90" name="Freeform 230"/>
              <p:cNvSpPr>
                <a:spLocks noChangeAspect="1"/>
              </p:cNvSpPr>
              <p:nvPr/>
            </p:nvSpPr>
            <p:spPr bwMode="auto">
              <a:xfrm>
                <a:off x="1089" y="1775"/>
                <a:ext cx="50" cy="45"/>
              </a:xfrm>
              <a:custGeom>
                <a:avLst/>
                <a:gdLst/>
                <a:ahLst/>
                <a:cxnLst>
                  <a:cxn ang="0">
                    <a:pos x="0" y="88"/>
                  </a:cxn>
                  <a:cxn ang="0">
                    <a:pos x="50" y="0"/>
                  </a:cxn>
                  <a:cxn ang="0">
                    <a:pos x="100" y="88"/>
                  </a:cxn>
                  <a:cxn ang="0">
                    <a:pos x="0" y="88"/>
                  </a:cxn>
                </a:cxnLst>
                <a:rect l="0" t="0" r="r" b="b"/>
                <a:pathLst>
                  <a:path w="100" h="88">
                    <a:moveTo>
                      <a:pt x="0" y="88"/>
                    </a:moveTo>
                    <a:lnTo>
                      <a:pt x="50" y="0"/>
                    </a:lnTo>
                    <a:lnTo>
                      <a:pt x="100" y="88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91" name="Line 231"/>
              <p:cNvSpPr>
                <a:spLocks noChangeAspect="1" noChangeShapeType="1"/>
              </p:cNvSpPr>
              <p:nvPr/>
            </p:nvSpPr>
            <p:spPr bwMode="auto">
              <a:xfrm flipH="1">
                <a:off x="1114" y="1805"/>
                <a:ext cx="68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92" name="Line 232"/>
              <p:cNvSpPr>
                <a:spLocks noChangeAspect="1" noChangeShapeType="1"/>
              </p:cNvSpPr>
              <p:nvPr/>
            </p:nvSpPr>
            <p:spPr bwMode="auto">
              <a:xfrm>
                <a:off x="1037" y="1805"/>
                <a:ext cx="77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93" name="Line 233"/>
              <p:cNvSpPr>
                <a:spLocks noChangeAspect="1" noChangeShapeType="1"/>
              </p:cNvSpPr>
              <p:nvPr/>
            </p:nvSpPr>
            <p:spPr bwMode="auto">
              <a:xfrm>
                <a:off x="1114" y="1797"/>
                <a:ext cx="1" cy="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94" name="Line 234"/>
              <p:cNvSpPr>
                <a:spLocks noChangeAspect="1" noChangeShapeType="1"/>
              </p:cNvSpPr>
              <p:nvPr/>
            </p:nvSpPr>
            <p:spPr bwMode="auto">
              <a:xfrm flipV="1">
                <a:off x="1114" y="1805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95" name="Rectangle 235"/>
              <p:cNvSpPr>
                <a:spLocks noChangeAspect="1" noChangeArrowheads="1"/>
              </p:cNvSpPr>
              <p:nvPr/>
            </p:nvSpPr>
            <p:spPr bwMode="auto">
              <a:xfrm>
                <a:off x="1583" y="3257"/>
                <a:ext cx="553" cy="1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>
                    <a:solidFill>
                      <a:srgbClr val="000000"/>
                    </a:solidFill>
                  </a:rPr>
                  <a:t>1+</a:t>
                </a:r>
                <a:r>
                  <a:rPr lang="en-US" sz="1800">
                    <a:solidFill>
                      <a:srgbClr val="000000"/>
                    </a:solidFill>
                    <a:sym typeface="Symbol" pitchFamily="18" charset="2"/>
                  </a:rPr>
                  <a:t></a:t>
                </a:r>
                <a:r>
                  <a:rPr lang="en-US" sz="1800" baseline="-25000">
                    <a:solidFill>
                      <a:srgbClr val="000000"/>
                    </a:solidFill>
                  </a:rPr>
                  <a:t>0</a:t>
                </a:r>
                <a:r>
                  <a:rPr lang="en-US" sz="1800">
                    <a:solidFill>
                      <a:srgbClr val="000000"/>
                    </a:solidFill>
                  </a:rPr>
                  <a:t>/2</a:t>
                </a:r>
                <a:r>
                  <a:rPr lang="en-US" sz="1800">
                    <a:solidFill>
                      <a:srgbClr val="000000"/>
                    </a:solidFill>
                    <a:sym typeface="MT Extra" pitchFamily="18" charset="2"/>
                  </a:rPr>
                  <a:t></a:t>
                </a: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245996" name="Rectangle 236"/>
              <p:cNvSpPr>
                <a:spLocks noChangeAspect="1" noChangeArrowheads="1"/>
              </p:cNvSpPr>
              <p:nvPr/>
            </p:nvSpPr>
            <p:spPr bwMode="auto">
              <a:xfrm rot="16200000">
                <a:off x="84" y="2304"/>
                <a:ext cx="584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>
                    <a:solidFill>
                      <a:srgbClr val="000000"/>
                    </a:solidFill>
                  </a:rPr>
                  <a:t>R</a:t>
                </a:r>
                <a:r>
                  <a:rPr lang="en-US" sz="1800" baseline="-25000">
                    <a:solidFill>
                      <a:srgbClr val="000000"/>
                    </a:solidFill>
                  </a:rPr>
                  <a:t>fl</a:t>
                </a:r>
                <a:r>
                  <a:rPr lang="en-US" sz="1800" baseline="30000">
                    <a:solidFill>
                      <a:srgbClr val="000000"/>
                    </a:solidFill>
                  </a:rPr>
                  <a:t>0</a:t>
                </a:r>
                <a:r>
                  <a:rPr lang="en-US" sz="1800">
                    <a:solidFill>
                      <a:srgbClr val="000000"/>
                    </a:solidFill>
                  </a:rPr>
                  <a:t>[n</a:t>
                </a:r>
                <a:r>
                  <a:rPr lang="en-US" sz="1800">
                    <a:solidFill>
                      <a:srgbClr val="000000"/>
                    </a:solidFill>
                    <a:sym typeface="Symbol" pitchFamily="18" charset="2"/>
                  </a:rPr>
                  <a:t></a:t>
                </a:r>
                <a:r>
                  <a:rPr lang="en-US" sz="1800">
                    <a:solidFill>
                      <a:srgbClr val="000000"/>
                    </a:solidFill>
                  </a:rPr>
                  <a:t>/G]</a:t>
                </a:r>
                <a:endParaRPr lang="en-US" sz="18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45997" name="Rectangle 237"/>
            <p:cNvSpPr>
              <a:spLocks noChangeAspect="1" noChangeArrowheads="1"/>
            </p:cNvSpPr>
            <p:nvPr/>
          </p:nvSpPr>
          <p:spPr bwMode="auto">
            <a:xfrm>
              <a:off x="2682" y="1536"/>
              <a:ext cx="294" cy="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solidFill>
                    <a:schemeClr val="tx1"/>
                  </a:solidFill>
                </a:rPr>
                <a:t>(a)</a:t>
              </a:r>
            </a:p>
          </p:txBody>
        </p:sp>
      </p:grpSp>
      <p:grpSp>
        <p:nvGrpSpPr>
          <p:cNvPr id="4" name="Group 238"/>
          <p:cNvGrpSpPr>
            <a:grpSpLocks noChangeAspect="1"/>
          </p:cNvGrpSpPr>
          <p:nvPr/>
        </p:nvGrpSpPr>
        <p:grpSpPr bwMode="auto">
          <a:xfrm>
            <a:off x="4716463" y="2410048"/>
            <a:ext cx="4192587" cy="3251200"/>
            <a:chOff x="3170" y="1536"/>
            <a:chExt cx="2626" cy="1880"/>
          </a:xfrm>
        </p:grpSpPr>
        <p:sp>
          <p:nvSpPr>
            <p:cNvPr id="245999" name="Rectangle 239"/>
            <p:cNvSpPr>
              <a:spLocks noChangeAspect="1" noChangeArrowheads="1"/>
            </p:cNvSpPr>
            <p:nvPr/>
          </p:nvSpPr>
          <p:spPr bwMode="auto">
            <a:xfrm>
              <a:off x="3943" y="3182"/>
              <a:ext cx="79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800">
                  <a:solidFill>
                    <a:srgbClr val="000000"/>
                  </a:solidFill>
                </a:rPr>
                <a:t>1</a:t>
              </a:r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246000" name="Rectangle 240"/>
            <p:cNvSpPr>
              <a:spLocks noChangeAspect="1" noChangeArrowheads="1"/>
            </p:cNvSpPr>
            <p:nvPr/>
          </p:nvSpPr>
          <p:spPr bwMode="auto">
            <a:xfrm>
              <a:off x="5266" y="3182"/>
              <a:ext cx="159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800">
                  <a:solidFill>
                    <a:srgbClr val="000000"/>
                  </a:solidFill>
                </a:rPr>
                <a:t>10</a:t>
              </a:r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246001" name="Rectangle 241"/>
            <p:cNvSpPr>
              <a:spLocks noChangeAspect="1" noChangeArrowheads="1"/>
            </p:cNvSpPr>
            <p:nvPr/>
          </p:nvSpPr>
          <p:spPr bwMode="auto">
            <a:xfrm>
              <a:off x="3474" y="2588"/>
              <a:ext cx="80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800">
                  <a:solidFill>
                    <a:srgbClr val="000000"/>
                  </a:solidFill>
                </a:rPr>
                <a:t>1</a:t>
              </a:r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246002" name="Rectangle 242"/>
            <p:cNvSpPr>
              <a:spLocks noChangeAspect="1" noChangeArrowheads="1"/>
            </p:cNvSpPr>
            <p:nvPr/>
          </p:nvSpPr>
          <p:spPr bwMode="auto">
            <a:xfrm>
              <a:off x="3360" y="1925"/>
              <a:ext cx="159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800">
                  <a:solidFill>
                    <a:srgbClr val="000000"/>
                  </a:solidFill>
                </a:rPr>
                <a:t>10</a:t>
              </a:r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246003" name="Line 243"/>
            <p:cNvSpPr>
              <a:spLocks noChangeAspect="1" noChangeShapeType="1"/>
            </p:cNvSpPr>
            <p:nvPr/>
          </p:nvSpPr>
          <p:spPr bwMode="auto">
            <a:xfrm flipV="1">
              <a:off x="3565" y="3145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04" name="Line 244"/>
            <p:cNvSpPr>
              <a:spLocks noChangeAspect="1" noChangeShapeType="1"/>
            </p:cNvSpPr>
            <p:nvPr/>
          </p:nvSpPr>
          <p:spPr bwMode="auto">
            <a:xfrm flipV="1">
              <a:off x="3671" y="3145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05" name="Line 245"/>
            <p:cNvSpPr>
              <a:spLocks noChangeAspect="1" noChangeShapeType="1"/>
            </p:cNvSpPr>
            <p:nvPr/>
          </p:nvSpPr>
          <p:spPr bwMode="auto">
            <a:xfrm flipV="1">
              <a:off x="3761" y="3145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06" name="Line 246"/>
            <p:cNvSpPr>
              <a:spLocks noChangeAspect="1" noChangeShapeType="1"/>
            </p:cNvSpPr>
            <p:nvPr/>
          </p:nvSpPr>
          <p:spPr bwMode="auto">
            <a:xfrm flipV="1">
              <a:off x="3840" y="3145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07" name="Line 247"/>
            <p:cNvSpPr>
              <a:spLocks noChangeAspect="1" noChangeShapeType="1"/>
            </p:cNvSpPr>
            <p:nvPr/>
          </p:nvSpPr>
          <p:spPr bwMode="auto">
            <a:xfrm flipV="1">
              <a:off x="3909" y="3145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08" name="Line 248"/>
            <p:cNvSpPr>
              <a:spLocks noChangeAspect="1" noChangeShapeType="1"/>
            </p:cNvSpPr>
            <p:nvPr/>
          </p:nvSpPr>
          <p:spPr bwMode="auto">
            <a:xfrm flipV="1">
              <a:off x="3971" y="3128"/>
              <a:ext cx="1" cy="33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09" name="Line 249"/>
            <p:cNvSpPr>
              <a:spLocks noChangeAspect="1" noChangeShapeType="1"/>
            </p:cNvSpPr>
            <p:nvPr/>
          </p:nvSpPr>
          <p:spPr bwMode="auto">
            <a:xfrm flipV="1">
              <a:off x="4377" y="3145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10" name="Line 250"/>
            <p:cNvSpPr>
              <a:spLocks noChangeAspect="1" noChangeShapeType="1"/>
            </p:cNvSpPr>
            <p:nvPr/>
          </p:nvSpPr>
          <p:spPr bwMode="auto">
            <a:xfrm flipV="1">
              <a:off x="4615" y="3145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11" name="Line 251"/>
            <p:cNvSpPr>
              <a:spLocks noChangeAspect="1" noChangeShapeType="1"/>
            </p:cNvSpPr>
            <p:nvPr/>
          </p:nvSpPr>
          <p:spPr bwMode="auto">
            <a:xfrm flipV="1">
              <a:off x="4783" y="3145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12" name="Line 252"/>
            <p:cNvSpPr>
              <a:spLocks noChangeAspect="1" noChangeShapeType="1"/>
            </p:cNvSpPr>
            <p:nvPr/>
          </p:nvSpPr>
          <p:spPr bwMode="auto">
            <a:xfrm flipV="1">
              <a:off x="4914" y="3145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13" name="Line 253"/>
            <p:cNvSpPr>
              <a:spLocks noChangeAspect="1" noChangeShapeType="1"/>
            </p:cNvSpPr>
            <p:nvPr/>
          </p:nvSpPr>
          <p:spPr bwMode="auto">
            <a:xfrm flipV="1">
              <a:off x="5021" y="3145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14" name="Line 254"/>
            <p:cNvSpPr>
              <a:spLocks noChangeAspect="1" noChangeShapeType="1"/>
            </p:cNvSpPr>
            <p:nvPr/>
          </p:nvSpPr>
          <p:spPr bwMode="auto">
            <a:xfrm flipV="1">
              <a:off x="5111" y="3145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15" name="Line 255"/>
            <p:cNvSpPr>
              <a:spLocks noChangeAspect="1" noChangeShapeType="1"/>
            </p:cNvSpPr>
            <p:nvPr/>
          </p:nvSpPr>
          <p:spPr bwMode="auto">
            <a:xfrm flipV="1">
              <a:off x="5189" y="3145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16" name="Line 256"/>
            <p:cNvSpPr>
              <a:spLocks noChangeAspect="1" noChangeShapeType="1"/>
            </p:cNvSpPr>
            <p:nvPr/>
          </p:nvSpPr>
          <p:spPr bwMode="auto">
            <a:xfrm flipV="1">
              <a:off x="5258" y="3145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17" name="Line 257"/>
            <p:cNvSpPr>
              <a:spLocks noChangeAspect="1" noChangeShapeType="1"/>
            </p:cNvSpPr>
            <p:nvPr/>
          </p:nvSpPr>
          <p:spPr bwMode="auto">
            <a:xfrm flipV="1">
              <a:off x="5320" y="3128"/>
              <a:ext cx="1" cy="33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18" name="Line 258"/>
            <p:cNvSpPr>
              <a:spLocks noChangeAspect="1" noChangeShapeType="1"/>
            </p:cNvSpPr>
            <p:nvPr/>
          </p:nvSpPr>
          <p:spPr bwMode="auto">
            <a:xfrm flipV="1">
              <a:off x="5727" y="3145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19" name="Line 259"/>
            <p:cNvSpPr>
              <a:spLocks noChangeAspect="1" noChangeShapeType="1"/>
            </p:cNvSpPr>
            <p:nvPr/>
          </p:nvSpPr>
          <p:spPr bwMode="auto">
            <a:xfrm>
              <a:off x="3565" y="3161"/>
              <a:ext cx="2217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20" name="Line 260"/>
            <p:cNvSpPr>
              <a:spLocks noChangeAspect="1" noChangeShapeType="1"/>
            </p:cNvSpPr>
            <p:nvPr/>
          </p:nvSpPr>
          <p:spPr bwMode="auto">
            <a:xfrm>
              <a:off x="3565" y="3161"/>
              <a:ext cx="1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21" name="Line 261"/>
            <p:cNvSpPr>
              <a:spLocks noChangeAspect="1" noChangeShapeType="1"/>
            </p:cNvSpPr>
            <p:nvPr/>
          </p:nvSpPr>
          <p:spPr bwMode="auto">
            <a:xfrm>
              <a:off x="3565" y="3042"/>
              <a:ext cx="1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22" name="Line 262"/>
            <p:cNvSpPr>
              <a:spLocks noChangeAspect="1" noChangeShapeType="1"/>
            </p:cNvSpPr>
            <p:nvPr/>
          </p:nvSpPr>
          <p:spPr bwMode="auto">
            <a:xfrm>
              <a:off x="3565" y="2957"/>
              <a:ext cx="1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23" name="Line 263"/>
            <p:cNvSpPr>
              <a:spLocks noChangeAspect="1" noChangeShapeType="1"/>
            </p:cNvSpPr>
            <p:nvPr/>
          </p:nvSpPr>
          <p:spPr bwMode="auto">
            <a:xfrm>
              <a:off x="3565" y="2891"/>
              <a:ext cx="1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24" name="Line 264"/>
            <p:cNvSpPr>
              <a:spLocks noChangeAspect="1" noChangeShapeType="1"/>
            </p:cNvSpPr>
            <p:nvPr/>
          </p:nvSpPr>
          <p:spPr bwMode="auto">
            <a:xfrm>
              <a:off x="3565" y="2838"/>
              <a:ext cx="1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25" name="Line 265"/>
            <p:cNvSpPr>
              <a:spLocks noChangeAspect="1" noChangeShapeType="1"/>
            </p:cNvSpPr>
            <p:nvPr/>
          </p:nvSpPr>
          <p:spPr bwMode="auto">
            <a:xfrm>
              <a:off x="3565" y="2792"/>
              <a:ext cx="1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26" name="Line 266"/>
            <p:cNvSpPr>
              <a:spLocks noChangeAspect="1" noChangeShapeType="1"/>
            </p:cNvSpPr>
            <p:nvPr/>
          </p:nvSpPr>
          <p:spPr bwMode="auto">
            <a:xfrm>
              <a:off x="3565" y="2753"/>
              <a:ext cx="1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27" name="Line 267"/>
            <p:cNvSpPr>
              <a:spLocks noChangeAspect="1" noChangeShapeType="1"/>
            </p:cNvSpPr>
            <p:nvPr/>
          </p:nvSpPr>
          <p:spPr bwMode="auto">
            <a:xfrm>
              <a:off x="3565" y="2719"/>
              <a:ext cx="1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28" name="Line 268"/>
            <p:cNvSpPr>
              <a:spLocks noChangeAspect="1" noChangeShapeType="1"/>
            </p:cNvSpPr>
            <p:nvPr/>
          </p:nvSpPr>
          <p:spPr bwMode="auto">
            <a:xfrm>
              <a:off x="3565" y="2688"/>
              <a:ext cx="32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29" name="Line 269"/>
            <p:cNvSpPr>
              <a:spLocks noChangeAspect="1" noChangeShapeType="1"/>
            </p:cNvSpPr>
            <p:nvPr/>
          </p:nvSpPr>
          <p:spPr bwMode="auto">
            <a:xfrm>
              <a:off x="3565" y="2483"/>
              <a:ext cx="1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30" name="Line 270"/>
            <p:cNvSpPr>
              <a:spLocks noChangeAspect="1" noChangeShapeType="1"/>
            </p:cNvSpPr>
            <p:nvPr/>
          </p:nvSpPr>
          <p:spPr bwMode="auto">
            <a:xfrm>
              <a:off x="3565" y="2364"/>
              <a:ext cx="1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31" name="Line 271"/>
            <p:cNvSpPr>
              <a:spLocks noChangeAspect="1" noChangeShapeType="1"/>
            </p:cNvSpPr>
            <p:nvPr/>
          </p:nvSpPr>
          <p:spPr bwMode="auto">
            <a:xfrm>
              <a:off x="3565" y="2279"/>
              <a:ext cx="1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32" name="Line 272"/>
            <p:cNvSpPr>
              <a:spLocks noChangeAspect="1" noChangeShapeType="1"/>
            </p:cNvSpPr>
            <p:nvPr/>
          </p:nvSpPr>
          <p:spPr bwMode="auto">
            <a:xfrm>
              <a:off x="3565" y="2214"/>
              <a:ext cx="1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33" name="Line 273"/>
            <p:cNvSpPr>
              <a:spLocks noChangeAspect="1" noChangeShapeType="1"/>
            </p:cNvSpPr>
            <p:nvPr/>
          </p:nvSpPr>
          <p:spPr bwMode="auto">
            <a:xfrm>
              <a:off x="3565" y="2160"/>
              <a:ext cx="1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34" name="Line 274"/>
            <p:cNvSpPr>
              <a:spLocks noChangeAspect="1" noChangeShapeType="1"/>
            </p:cNvSpPr>
            <p:nvPr/>
          </p:nvSpPr>
          <p:spPr bwMode="auto">
            <a:xfrm>
              <a:off x="3565" y="2115"/>
              <a:ext cx="1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35" name="Line 275"/>
            <p:cNvSpPr>
              <a:spLocks noChangeAspect="1" noChangeShapeType="1"/>
            </p:cNvSpPr>
            <p:nvPr/>
          </p:nvSpPr>
          <p:spPr bwMode="auto">
            <a:xfrm>
              <a:off x="3565" y="2075"/>
              <a:ext cx="1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36" name="Line 276"/>
            <p:cNvSpPr>
              <a:spLocks noChangeAspect="1" noChangeShapeType="1"/>
            </p:cNvSpPr>
            <p:nvPr/>
          </p:nvSpPr>
          <p:spPr bwMode="auto">
            <a:xfrm>
              <a:off x="3565" y="2041"/>
              <a:ext cx="1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37" name="Line 277"/>
            <p:cNvSpPr>
              <a:spLocks noChangeAspect="1" noChangeShapeType="1"/>
            </p:cNvSpPr>
            <p:nvPr/>
          </p:nvSpPr>
          <p:spPr bwMode="auto">
            <a:xfrm>
              <a:off x="3565" y="2009"/>
              <a:ext cx="32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38" name="Line 278"/>
            <p:cNvSpPr>
              <a:spLocks noChangeAspect="1" noChangeShapeType="1"/>
            </p:cNvSpPr>
            <p:nvPr/>
          </p:nvSpPr>
          <p:spPr bwMode="auto">
            <a:xfrm>
              <a:off x="3565" y="1806"/>
              <a:ext cx="1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39" name="Line 279"/>
            <p:cNvSpPr>
              <a:spLocks noChangeAspect="1" noChangeShapeType="1"/>
            </p:cNvSpPr>
            <p:nvPr/>
          </p:nvSpPr>
          <p:spPr bwMode="auto">
            <a:xfrm>
              <a:off x="3565" y="1686"/>
              <a:ext cx="1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40" name="Line 280"/>
            <p:cNvSpPr>
              <a:spLocks noChangeAspect="1" noChangeShapeType="1"/>
            </p:cNvSpPr>
            <p:nvPr/>
          </p:nvSpPr>
          <p:spPr bwMode="auto">
            <a:xfrm>
              <a:off x="3565" y="1601"/>
              <a:ext cx="1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41" name="Line 281"/>
            <p:cNvSpPr>
              <a:spLocks noChangeAspect="1" noChangeShapeType="1"/>
            </p:cNvSpPr>
            <p:nvPr/>
          </p:nvSpPr>
          <p:spPr bwMode="auto">
            <a:xfrm>
              <a:off x="3565" y="1536"/>
              <a:ext cx="1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42" name="Line 282"/>
            <p:cNvSpPr>
              <a:spLocks noChangeAspect="1" noChangeShapeType="1"/>
            </p:cNvSpPr>
            <p:nvPr/>
          </p:nvSpPr>
          <p:spPr bwMode="auto">
            <a:xfrm flipV="1">
              <a:off x="3565" y="1536"/>
              <a:ext cx="1" cy="1625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43" name="Line 283"/>
            <p:cNvSpPr>
              <a:spLocks noChangeAspect="1" noChangeShapeType="1"/>
            </p:cNvSpPr>
            <p:nvPr/>
          </p:nvSpPr>
          <p:spPr bwMode="auto">
            <a:xfrm>
              <a:off x="3565" y="1536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44" name="Line 284"/>
            <p:cNvSpPr>
              <a:spLocks noChangeAspect="1" noChangeShapeType="1"/>
            </p:cNvSpPr>
            <p:nvPr/>
          </p:nvSpPr>
          <p:spPr bwMode="auto">
            <a:xfrm>
              <a:off x="3671" y="1536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45" name="Line 285"/>
            <p:cNvSpPr>
              <a:spLocks noChangeAspect="1" noChangeShapeType="1"/>
            </p:cNvSpPr>
            <p:nvPr/>
          </p:nvSpPr>
          <p:spPr bwMode="auto">
            <a:xfrm>
              <a:off x="3761" y="1536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46" name="Line 286"/>
            <p:cNvSpPr>
              <a:spLocks noChangeAspect="1" noChangeShapeType="1"/>
            </p:cNvSpPr>
            <p:nvPr/>
          </p:nvSpPr>
          <p:spPr bwMode="auto">
            <a:xfrm>
              <a:off x="3840" y="1536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47" name="Line 287"/>
            <p:cNvSpPr>
              <a:spLocks noChangeAspect="1" noChangeShapeType="1"/>
            </p:cNvSpPr>
            <p:nvPr/>
          </p:nvSpPr>
          <p:spPr bwMode="auto">
            <a:xfrm>
              <a:off x="3909" y="1536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48" name="Line 288"/>
            <p:cNvSpPr>
              <a:spLocks noChangeAspect="1" noChangeShapeType="1"/>
            </p:cNvSpPr>
            <p:nvPr/>
          </p:nvSpPr>
          <p:spPr bwMode="auto">
            <a:xfrm>
              <a:off x="3971" y="1536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49" name="Line 289"/>
            <p:cNvSpPr>
              <a:spLocks noChangeAspect="1" noChangeShapeType="1"/>
            </p:cNvSpPr>
            <p:nvPr/>
          </p:nvSpPr>
          <p:spPr bwMode="auto">
            <a:xfrm>
              <a:off x="4377" y="1536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50" name="Line 290"/>
            <p:cNvSpPr>
              <a:spLocks noChangeAspect="1" noChangeShapeType="1"/>
            </p:cNvSpPr>
            <p:nvPr/>
          </p:nvSpPr>
          <p:spPr bwMode="auto">
            <a:xfrm>
              <a:off x="4615" y="1536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51" name="Line 291"/>
            <p:cNvSpPr>
              <a:spLocks noChangeAspect="1" noChangeShapeType="1"/>
            </p:cNvSpPr>
            <p:nvPr/>
          </p:nvSpPr>
          <p:spPr bwMode="auto">
            <a:xfrm>
              <a:off x="4783" y="1536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52" name="Line 292"/>
            <p:cNvSpPr>
              <a:spLocks noChangeAspect="1" noChangeShapeType="1"/>
            </p:cNvSpPr>
            <p:nvPr/>
          </p:nvSpPr>
          <p:spPr bwMode="auto">
            <a:xfrm>
              <a:off x="4914" y="1536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53" name="Line 293"/>
            <p:cNvSpPr>
              <a:spLocks noChangeAspect="1" noChangeShapeType="1"/>
            </p:cNvSpPr>
            <p:nvPr/>
          </p:nvSpPr>
          <p:spPr bwMode="auto">
            <a:xfrm>
              <a:off x="5021" y="1536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54" name="Line 294"/>
            <p:cNvSpPr>
              <a:spLocks noChangeAspect="1" noChangeShapeType="1"/>
            </p:cNvSpPr>
            <p:nvPr/>
          </p:nvSpPr>
          <p:spPr bwMode="auto">
            <a:xfrm>
              <a:off x="5111" y="1536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55" name="Line 295"/>
            <p:cNvSpPr>
              <a:spLocks noChangeAspect="1" noChangeShapeType="1"/>
            </p:cNvSpPr>
            <p:nvPr/>
          </p:nvSpPr>
          <p:spPr bwMode="auto">
            <a:xfrm>
              <a:off x="5189" y="1536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56" name="Line 296"/>
            <p:cNvSpPr>
              <a:spLocks noChangeAspect="1" noChangeShapeType="1"/>
            </p:cNvSpPr>
            <p:nvPr/>
          </p:nvSpPr>
          <p:spPr bwMode="auto">
            <a:xfrm>
              <a:off x="5258" y="1536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57" name="Line 297"/>
            <p:cNvSpPr>
              <a:spLocks noChangeAspect="1" noChangeShapeType="1"/>
            </p:cNvSpPr>
            <p:nvPr/>
          </p:nvSpPr>
          <p:spPr bwMode="auto">
            <a:xfrm>
              <a:off x="5320" y="1536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58" name="Line 298"/>
            <p:cNvSpPr>
              <a:spLocks noChangeAspect="1" noChangeShapeType="1"/>
            </p:cNvSpPr>
            <p:nvPr/>
          </p:nvSpPr>
          <p:spPr bwMode="auto">
            <a:xfrm>
              <a:off x="5727" y="1536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59" name="Line 299"/>
            <p:cNvSpPr>
              <a:spLocks noChangeAspect="1" noChangeShapeType="1"/>
            </p:cNvSpPr>
            <p:nvPr/>
          </p:nvSpPr>
          <p:spPr bwMode="auto">
            <a:xfrm>
              <a:off x="3565" y="1536"/>
              <a:ext cx="2217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60" name="Line 300"/>
            <p:cNvSpPr>
              <a:spLocks noChangeAspect="1" noChangeShapeType="1"/>
            </p:cNvSpPr>
            <p:nvPr/>
          </p:nvSpPr>
          <p:spPr bwMode="auto">
            <a:xfrm>
              <a:off x="5782" y="3161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61" name="Line 301"/>
            <p:cNvSpPr>
              <a:spLocks noChangeAspect="1" noChangeShapeType="1"/>
            </p:cNvSpPr>
            <p:nvPr/>
          </p:nvSpPr>
          <p:spPr bwMode="auto">
            <a:xfrm>
              <a:off x="5782" y="3042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62" name="Line 302"/>
            <p:cNvSpPr>
              <a:spLocks noChangeAspect="1" noChangeShapeType="1"/>
            </p:cNvSpPr>
            <p:nvPr/>
          </p:nvSpPr>
          <p:spPr bwMode="auto">
            <a:xfrm>
              <a:off x="5782" y="2957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63" name="Line 303"/>
            <p:cNvSpPr>
              <a:spLocks noChangeAspect="1" noChangeShapeType="1"/>
            </p:cNvSpPr>
            <p:nvPr/>
          </p:nvSpPr>
          <p:spPr bwMode="auto">
            <a:xfrm>
              <a:off x="5782" y="2891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64" name="Line 304"/>
            <p:cNvSpPr>
              <a:spLocks noChangeAspect="1" noChangeShapeType="1"/>
            </p:cNvSpPr>
            <p:nvPr/>
          </p:nvSpPr>
          <p:spPr bwMode="auto">
            <a:xfrm>
              <a:off x="5782" y="2838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65" name="Line 305"/>
            <p:cNvSpPr>
              <a:spLocks noChangeAspect="1" noChangeShapeType="1"/>
            </p:cNvSpPr>
            <p:nvPr/>
          </p:nvSpPr>
          <p:spPr bwMode="auto">
            <a:xfrm>
              <a:off x="5782" y="2792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66" name="Line 306"/>
            <p:cNvSpPr>
              <a:spLocks noChangeAspect="1" noChangeShapeType="1"/>
            </p:cNvSpPr>
            <p:nvPr/>
          </p:nvSpPr>
          <p:spPr bwMode="auto">
            <a:xfrm>
              <a:off x="5782" y="2753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67" name="Line 307"/>
            <p:cNvSpPr>
              <a:spLocks noChangeAspect="1" noChangeShapeType="1"/>
            </p:cNvSpPr>
            <p:nvPr/>
          </p:nvSpPr>
          <p:spPr bwMode="auto">
            <a:xfrm>
              <a:off x="5782" y="2719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68" name="Line 308"/>
            <p:cNvSpPr>
              <a:spLocks noChangeAspect="1" noChangeShapeType="1"/>
            </p:cNvSpPr>
            <p:nvPr/>
          </p:nvSpPr>
          <p:spPr bwMode="auto">
            <a:xfrm>
              <a:off x="5782" y="2688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69" name="Line 309"/>
            <p:cNvSpPr>
              <a:spLocks noChangeAspect="1" noChangeShapeType="1"/>
            </p:cNvSpPr>
            <p:nvPr/>
          </p:nvSpPr>
          <p:spPr bwMode="auto">
            <a:xfrm>
              <a:off x="5782" y="2483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70" name="Line 310"/>
            <p:cNvSpPr>
              <a:spLocks noChangeAspect="1" noChangeShapeType="1"/>
            </p:cNvSpPr>
            <p:nvPr/>
          </p:nvSpPr>
          <p:spPr bwMode="auto">
            <a:xfrm>
              <a:off x="5782" y="2364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71" name="Line 311"/>
            <p:cNvSpPr>
              <a:spLocks noChangeAspect="1" noChangeShapeType="1"/>
            </p:cNvSpPr>
            <p:nvPr/>
          </p:nvSpPr>
          <p:spPr bwMode="auto">
            <a:xfrm>
              <a:off x="5782" y="2279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72" name="Line 312"/>
            <p:cNvSpPr>
              <a:spLocks noChangeAspect="1" noChangeShapeType="1"/>
            </p:cNvSpPr>
            <p:nvPr/>
          </p:nvSpPr>
          <p:spPr bwMode="auto">
            <a:xfrm>
              <a:off x="5782" y="2214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73" name="Line 313"/>
            <p:cNvSpPr>
              <a:spLocks noChangeAspect="1" noChangeShapeType="1"/>
            </p:cNvSpPr>
            <p:nvPr/>
          </p:nvSpPr>
          <p:spPr bwMode="auto">
            <a:xfrm>
              <a:off x="5782" y="2160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74" name="Line 314"/>
            <p:cNvSpPr>
              <a:spLocks noChangeAspect="1" noChangeShapeType="1"/>
            </p:cNvSpPr>
            <p:nvPr/>
          </p:nvSpPr>
          <p:spPr bwMode="auto">
            <a:xfrm>
              <a:off x="5782" y="2115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75" name="Line 315"/>
            <p:cNvSpPr>
              <a:spLocks noChangeAspect="1" noChangeShapeType="1"/>
            </p:cNvSpPr>
            <p:nvPr/>
          </p:nvSpPr>
          <p:spPr bwMode="auto">
            <a:xfrm>
              <a:off x="5782" y="2075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76" name="Line 316"/>
            <p:cNvSpPr>
              <a:spLocks noChangeAspect="1" noChangeShapeType="1"/>
            </p:cNvSpPr>
            <p:nvPr/>
          </p:nvSpPr>
          <p:spPr bwMode="auto">
            <a:xfrm>
              <a:off x="5782" y="2041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77" name="Line 317"/>
            <p:cNvSpPr>
              <a:spLocks noChangeAspect="1" noChangeShapeType="1"/>
            </p:cNvSpPr>
            <p:nvPr/>
          </p:nvSpPr>
          <p:spPr bwMode="auto">
            <a:xfrm>
              <a:off x="5782" y="2009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78" name="Line 318"/>
            <p:cNvSpPr>
              <a:spLocks noChangeAspect="1" noChangeShapeType="1"/>
            </p:cNvSpPr>
            <p:nvPr/>
          </p:nvSpPr>
          <p:spPr bwMode="auto">
            <a:xfrm>
              <a:off x="5782" y="1806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79" name="Line 319"/>
            <p:cNvSpPr>
              <a:spLocks noChangeAspect="1" noChangeShapeType="1"/>
            </p:cNvSpPr>
            <p:nvPr/>
          </p:nvSpPr>
          <p:spPr bwMode="auto">
            <a:xfrm>
              <a:off x="5782" y="1686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80" name="Line 320"/>
            <p:cNvSpPr>
              <a:spLocks noChangeAspect="1" noChangeShapeType="1"/>
            </p:cNvSpPr>
            <p:nvPr/>
          </p:nvSpPr>
          <p:spPr bwMode="auto">
            <a:xfrm>
              <a:off x="5782" y="1601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81" name="Line 321"/>
            <p:cNvSpPr>
              <a:spLocks noChangeAspect="1" noChangeShapeType="1"/>
            </p:cNvSpPr>
            <p:nvPr/>
          </p:nvSpPr>
          <p:spPr bwMode="auto">
            <a:xfrm>
              <a:off x="5782" y="1536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82" name="Line 322"/>
            <p:cNvSpPr>
              <a:spLocks noChangeAspect="1" noChangeShapeType="1"/>
            </p:cNvSpPr>
            <p:nvPr/>
          </p:nvSpPr>
          <p:spPr bwMode="auto">
            <a:xfrm flipV="1">
              <a:off x="5782" y="1536"/>
              <a:ext cx="1" cy="1625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83" name="Rectangle 323"/>
            <p:cNvSpPr>
              <a:spLocks noChangeAspect="1" noChangeArrowheads="1"/>
            </p:cNvSpPr>
            <p:nvPr/>
          </p:nvSpPr>
          <p:spPr bwMode="auto">
            <a:xfrm>
              <a:off x="4757" y="2446"/>
              <a:ext cx="40" cy="4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84" name="Rectangle 324"/>
            <p:cNvSpPr>
              <a:spLocks noChangeAspect="1" noChangeArrowheads="1"/>
            </p:cNvSpPr>
            <p:nvPr/>
          </p:nvSpPr>
          <p:spPr bwMode="auto">
            <a:xfrm>
              <a:off x="5318" y="2150"/>
              <a:ext cx="40" cy="4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85" name="Rectangle 325"/>
            <p:cNvSpPr>
              <a:spLocks noChangeAspect="1" noChangeArrowheads="1"/>
            </p:cNvSpPr>
            <p:nvPr/>
          </p:nvSpPr>
          <p:spPr bwMode="auto">
            <a:xfrm>
              <a:off x="4203" y="2199"/>
              <a:ext cx="40" cy="4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86" name="Rectangle 326"/>
            <p:cNvSpPr>
              <a:spLocks noChangeAspect="1" noChangeArrowheads="1"/>
            </p:cNvSpPr>
            <p:nvPr/>
          </p:nvSpPr>
          <p:spPr bwMode="auto">
            <a:xfrm>
              <a:off x="4276" y="2224"/>
              <a:ext cx="40" cy="4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87" name="Rectangle 327"/>
            <p:cNvSpPr>
              <a:spLocks noChangeAspect="1" noChangeArrowheads="1"/>
            </p:cNvSpPr>
            <p:nvPr/>
          </p:nvSpPr>
          <p:spPr bwMode="auto">
            <a:xfrm>
              <a:off x="4062" y="2106"/>
              <a:ext cx="40" cy="4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88" name="Rectangle 328"/>
            <p:cNvSpPr>
              <a:spLocks noChangeAspect="1" noChangeArrowheads="1"/>
            </p:cNvSpPr>
            <p:nvPr/>
          </p:nvSpPr>
          <p:spPr bwMode="auto">
            <a:xfrm>
              <a:off x="3890" y="2273"/>
              <a:ext cx="40" cy="4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89" name="Rectangle 329"/>
            <p:cNvSpPr>
              <a:spLocks noChangeAspect="1" noChangeArrowheads="1"/>
            </p:cNvSpPr>
            <p:nvPr/>
          </p:nvSpPr>
          <p:spPr bwMode="auto">
            <a:xfrm>
              <a:off x="3997" y="2315"/>
              <a:ext cx="40" cy="4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90" name="Rectangle 330"/>
            <p:cNvSpPr>
              <a:spLocks noChangeAspect="1" noChangeArrowheads="1"/>
            </p:cNvSpPr>
            <p:nvPr/>
          </p:nvSpPr>
          <p:spPr bwMode="auto">
            <a:xfrm>
              <a:off x="5057" y="2193"/>
              <a:ext cx="41" cy="4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91" name="Rectangle 331"/>
            <p:cNvSpPr>
              <a:spLocks noChangeAspect="1" noChangeArrowheads="1"/>
            </p:cNvSpPr>
            <p:nvPr/>
          </p:nvSpPr>
          <p:spPr bwMode="auto">
            <a:xfrm>
              <a:off x="4083" y="2290"/>
              <a:ext cx="40" cy="4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92" name="Rectangle 332"/>
            <p:cNvSpPr>
              <a:spLocks noChangeAspect="1" noChangeArrowheads="1"/>
            </p:cNvSpPr>
            <p:nvPr/>
          </p:nvSpPr>
          <p:spPr bwMode="auto">
            <a:xfrm>
              <a:off x="4354" y="2477"/>
              <a:ext cx="40" cy="4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93" name="Rectangle 333"/>
            <p:cNvSpPr>
              <a:spLocks noChangeAspect="1" noChangeArrowheads="1"/>
            </p:cNvSpPr>
            <p:nvPr/>
          </p:nvSpPr>
          <p:spPr bwMode="auto">
            <a:xfrm>
              <a:off x="3926" y="2252"/>
              <a:ext cx="41" cy="4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94" name="Rectangle 334"/>
            <p:cNvSpPr>
              <a:spLocks noChangeAspect="1" noChangeArrowheads="1"/>
            </p:cNvSpPr>
            <p:nvPr/>
          </p:nvSpPr>
          <p:spPr bwMode="auto">
            <a:xfrm>
              <a:off x="4249" y="2377"/>
              <a:ext cx="40" cy="4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95" name="Line 335"/>
            <p:cNvSpPr>
              <a:spLocks noChangeAspect="1" noChangeShapeType="1"/>
            </p:cNvSpPr>
            <p:nvPr/>
          </p:nvSpPr>
          <p:spPr bwMode="auto">
            <a:xfrm flipH="1">
              <a:off x="4777" y="2466"/>
              <a:ext cx="9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96" name="Line 336"/>
            <p:cNvSpPr>
              <a:spLocks noChangeAspect="1" noChangeShapeType="1"/>
            </p:cNvSpPr>
            <p:nvPr/>
          </p:nvSpPr>
          <p:spPr bwMode="auto">
            <a:xfrm>
              <a:off x="4668" y="2466"/>
              <a:ext cx="109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97" name="Line 337"/>
            <p:cNvSpPr>
              <a:spLocks noChangeAspect="1" noChangeShapeType="1"/>
            </p:cNvSpPr>
            <p:nvPr/>
          </p:nvSpPr>
          <p:spPr bwMode="auto">
            <a:xfrm flipH="1">
              <a:off x="5338" y="2170"/>
              <a:ext cx="101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98" name="Line 338"/>
            <p:cNvSpPr>
              <a:spLocks noChangeAspect="1" noChangeShapeType="1"/>
            </p:cNvSpPr>
            <p:nvPr/>
          </p:nvSpPr>
          <p:spPr bwMode="auto">
            <a:xfrm>
              <a:off x="5217" y="2170"/>
              <a:ext cx="121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99" name="Line 339"/>
            <p:cNvSpPr>
              <a:spLocks noChangeAspect="1" noChangeShapeType="1"/>
            </p:cNvSpPr>
            <p:nvPr/>
          </p:nvSpPr>
          <p:spPr bwMode="auto">
            <a:xfrm flipH="1">
              <a:off x="4223" y="2219"/>
              <a:ext cx="87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00" name="Line 340"/>
            <p:cNvSpPr>
              <a:spLocks noChangeAspect="1" noChangeShapeType="1"/>
            </p:cNvSpPr>
            <p:nvPr/>
          </p:nvSpPr>
          <p:spPr bwMode="auto">
            <a:xfrm>
              <a:off x="4119" y="2219"/>
              <a:ext cx="10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01" name="Line 341"/>
            <p:cNvSpPr>
              <a:spLocks noChangeAspect="1" noChangeShapeType="1"/>
            </p:cNvSpPr>
            <p:nvPr/>
          </p:nvSpPr>
          <p:spPr bwMode="auto">
            <a:xfrm flipH="1">
              <a:off x="4296" y="2244"/>
              <a:ext cx="141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02" name="Line 342"/>
            <p:cNvSpPr>
              <a:spLocks noChangeAspect="1" noChangeShapeType="1"/>
            </p:cNvSpPr>
            <p:nvPr/>
          </p:nvSpPr>
          <p:spPr bwMode="auto">
            <a:xfrm>
              <a:off x="4110" y="2244"/>
              <a:ext cx="186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03" name="Line 343"/>
            <p:cNvSpPr>
              <a:spLocks noChangeAspect="1" noChangeShapeType="1"/>
            </p:cNvSpPr>
            <p:nvPr/>
          </p:nvSpPr>
          <p:spPr bwMode="auto">
            <a:xfrm flipH="1">
              <a:off x="4082" y="2126"/>
              <a:ext cx="166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04" name="Line 344"/>
            <p:cNvSpPr>
              <a:spLocks noChangeAspect="1" noChangeShapeType="1"/>
            </p:cNvSpPr>
            <p:nvPr/>
          </p:nvSpPr>
          <p:spPr bwMode="auto">
            <a:xfrm>
              <a:off x="3850" y="2126"/>
              <a:ext cx="2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05" name="Line 345"/>
            <p:cNvSpPr>
              <a:spLocks noChangeAspect="1" noChangeShapeType="1"/>
            </p:cNvSpPr>
            <p:nvPr/>
          </p:nvSpPr>
          <p:spPr bwMode="auto">
            <a:xfrm flipH="1">
              <a:off x="3910" y="2293"/>
              <a:ext cx="180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06" name="Line 346"/>
            <p:cNvSpPr>
              <a:spLocks noChangeAspect="1" noChangeShapeType="1"/>
            </p:cNvSpPr>
            <p:nvPr/>
          </p:nvSpPr>
          <p:spPr bwMode="auto">
            <a:xfrm>
              <a:off x="3651" y="2293"/>
              <a:ext cx="259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07" name="Line 347"/>
            <p:cNvSpPr>
              <a:spLocks noChangeAspect="1" noChangeShapeType="1"/>
            </p:cNvSpPr>
            <p:nvPr/>
          </p:nvSpPr>
          <p:spPr bwMode="auto">
            <a:xfrm flipH="1">
              <a:off x="4017" y="2335"/>
              <a:ext cx="9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08" name="Line 348"/>
            <p:cNvSpPr>
              <a:spLocks noChangeAspect="1" noChangeShapeType="1"/>
            </p:cNvSpPr>
            <p:nvPr/>
          </p:nvSpPr>
          <p:spPr bwMode="auto">
            <a:xfrm>
              <a:off x="3905" y="2335"/>
              <a:ext cx="11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09" name="Line 349"/>
            <p:cNvSpPr>
              <a:spLocks noChangeAspect="1" noChangeShapeType="1"/>
            </p:cNvSpPr>
            <p:nvPr/>
          </p:nvSpPr>
          <p:spPr bwMode="auto">
            <a:xfrm flipH="1">
              <a:off x="5078" y="2214"/>
              <a:ext cx="96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10" name="Line 350"/>
            <p:cNvSpPr>
              <a:spLocks noChangeAspect="1" noChangeShapeType="1"/>
            </p:cNvSpPr>
            <p:nvPr/>
          </p:nvSpPr>
          <p:spPr bwMode="auto">
            <a:xfrm>
              <a:off x="4961" y="2214"/>
              <a:ext cx="117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11" name="Line 351"/>
            <p:cNvSpPr>
              <a:spLocks noChangeAspect="1" noChangeShapeType="1"/>
            </p:cNvSpPr>
            <p:nvPr/>
          </p:nvSpPr>
          <p:spPr bwMode="auto">
            <a:xfrm flipH="1">
              <a:off x="4103" y="2310"/>
              <a:ext cx="180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12" name="Line 352"/>
            <p:cNvSpPr>
              <a:spLocks noChangeAspect="1" noChangeShapeType="1"/>
            </p:cNvSpPr>
            <p:nvPr/>
          </p:nvSpPr>
          <p:spPr bwMode="auto">
            <a:xfrm>
              <a:off x="3845" y="2310"/>
              <a:ext cx="258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13" name="Line 353"/>
            <p:cNvSpPr>
              <a:spLocks noChangeAspect="1" noChangeShapeType="1"/>
            </p:cNvSpPr>
            <p:nvPr/>
          </p:nvSpPr>
          <p:spPr bwMode="auto">
            <a:xfrm flipH="1">
              <a:off x="4374" y="2497"/>
              <a:ext cx="139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14" name="Line 354"/>
            <p:cNvSpPr>
              <a:spLocks noChangeAspect="1" noChangeShapeType="1"/>
            </p:cNvSpPr>
            <p:nvPr/>
          </p:nvSpPr>
          <p:spPr bwMode="auto">
            <a:xfrm>
              <a:off x="4190" y="2497"/>
              <a:ext cx="18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15" name="Line 355"/>
            <p:cNvSpPr>
              <a:spLocks noChangeAspect="1" noChangeShapeType="1"/>
            </p:cNvSpPr>
            <p:nvPr/>
          </p:nvSpPr>
          <p:spPr bwMode="auto">
            <a:xfrm flipH="1">
              <a:off x="3947" y="2272"/>
              <a:ext cx="119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16" name="Line 356"/>
            <p:cNvSpPr>
              <a:spLocks noChangeAspect="1" noChangeShapeType="1"/>
            </p:cNvSpPr>
            <p:nvPr/>
          </p:nvSpPr>
          <p:spPr bwMode="auto">
            <a:xfrm>
              <a:off x="3798" y="2272"/>
              <a:ext cx="149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17" name="Line 357"/>
            <p:cNvSpPr>
              <a:spLocks noChangeAspect="1" noChangeShapeType="1"/>
            </p:cNvSpPr>
            <p:nvPr/>
          </p:nvSpPr>
          <p:spPr bwMode="auto">
            <a:xfrm flipH="1">
              <a:off x="4269" y="2397"/>
              <a:ext cx="15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18" name="Line 358"/>
            <p:cNvSpPr>
              <a:spLocks noChangeAspect="1" noChangeShapeType="1"/>
            </p:cNvSpPr>
            <p:nvPr/>
          </p:nvSpPr>
          <p:spPr bwMode="auto">
            <a:xfrm>
              <a:off x="4065" y="2397"/>
              <a:ext cx="20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19" name="Line 359"/>
            <p:cNvSpPr>
              <a:spLocks noChangeAspect="1" noChangeShapeType="1"/>
            </p:cNvSpPr>
            <p:nvPr/>
          </p:nvSpPr>
          <p:spPr bwMode="auto">
            <a:xfrm>
              <a:off x="4777" y="2459"/>
              <a:ext cx="1" cy="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20" name="Line 360"/>
            <p:cNvSpPr>
              <a:spLocks noChangeAspect="1" noChangeShapeType="1"/>
            </p:cNvSpPr>
            <p:nvPr/>
          </p:nvSpPr>
          <p:spPr bwMode="auto">
            <a:xfrm flipV="1">
              <a:off x="4777" y="2466"/>
              <a:ext cx="1" cy="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21" name="Line 361"/>
            <p:cNvSpPr>
              <a:spLocks noChangeAspect="1" noChangeShapeType="1"/>
            </p:cNvSpPr>
            <p:nvPr/>
          </p:nvSpPr>
          <p:spPr bwMode="auto">
            <a:xfrm>
              <a:off x="5338" y="2165"/>
              <a:ext cx="1" cy="5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22" name="Line 362"/>
            <p:cNvSpPr>
              <a:spLocks noChangeAspect="1" noChangeShapeType="1"/>
            </p:cNvSpPr>
            <p:nvPr/>
          </p:nvSpPr>
          <p:spPr bwMode="auto">
            <a:xfrm flipV="1">
              <a:off x="5338" y="2170"/>
              <a:ext cx="1" cy="5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23" name="Line 363"/>
            <p:cNvSpPr>
              <a:spLocks noChangeAspect="1" noChangeShapeType="1"/>
            </p:cNvSpPr>
            <p:nvPr/>
          </p:nvSpPr>
          <p:spPr bwMode="auto">
            <a:xfrm>
              <a:off x="4223" y="2202"/>
              <a:ext cx="1" cy="1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24" name="Line 364"/>
            <p:cNvSpPr>
              <a:spLocks noChangeAspect="1" noChangeShapeType="1"/>
            </p:cNvSpPr>
            <p:nvPr/>
          </p:nvSpPr>
          <p:spPr bwMode="auto">
            <a:xfrm flipV="1">
              <a:off x="4223" y="2219"/>
              <a:ext cx="1" cy="19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25" name="Line 365"/>
            <p:cNvSpPr>
              <a:spLocks noChangeAspect="1" noChangeShapeType="1"/>
            </p:cNvSpPr>
            <p:nvPr/>
          </p:nvSpPr>
          <p:spPr bwMode="auto">
            <a:xfrm>
              <a:off x="4296" y="2238"/>
              <a:ext cx="1" cy="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26" name="Line 366"/>
            <p:cNvSpPr>
              <a:spLocks noChangeAspect="1" noChangeShapeType="1"/>
            </p:cNvSpPr>
            <p:nvPr/>
          </p:nvSpPr>
          <p:spPr bwMode="auto">
            <a:xfrm flipV="1">
              <a:off x="4296" y="2244"/>
              <a:ext cx="1" cy="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27" name="Line 367"/>
            <p:cNvSpPr>
              <a:spLocks noChangeAspect="1" noChangeShapeType="1"/>
            </p:cNvSpPr>
            <p:nvPr/>
          </p:nvSpPr>
          <p:spPr bwMode="auto">
            <a:xfrm>
              <a:off x="4082" y="2122"/>
              <a:ext cx="1" cy="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28" name="Line 368"/>
            <p:cNvSpPr>
              <a:spLocks noChangeAspect="1" noChangeShapeType="1"/>
            </p:cNvSpPr>
            <p:nvPr/>
          </p:nvSpPr>
          <p:spPr bwMode="auto">
            <a:xfrm flipV="1">
              <a:off x="4082" y="2126"/>
              <a:ext cx="1" cy="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29" name="Line 369"/>
            <p:cNvSpPr>
              <a:spLocks noChangeAspect="1" noChangeShapeType="1"/>
            </p:cNvSpPr>
            <p:nvPr/>
          </p:nvSpPr>
          <p:spPr bwMode="auto">
            <a:xfrm>
              <a:off x="3910" y="2286"/>
              <a:ext cx="1" cy="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30" name="Line 370"/>
            <p:cNvSpPr>
              <a:spLocks noChangeAspect="1" noChangeShapeType="1"/>
            </p:cNvSpPr>
            <p:nvPr/>
          </p:nvSpPr>
          <p:spPr bwMode="auto">
            <a:xfrm flipV="1">
              <a:off x="3910" y="2293"/>
              <a:ext cx="1" cy="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31" name="Line 371"/>
            <p:cNvSpPr>
              <a:spLocks noChangeAspect="1" noChangeShapeType="1"/>
            </p:cNvSpPr>
            <p:nvPr/>
          </p:nvSpPr>
          <p:spPr bwMode="auto">
            <a:xfrm>
              <a:off x="4017" y="2327"/>
              <a:ext cx="1" cy="8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32" name="Line 372"/>
            <p:cNvSpPr>
              <a:spLocks noChangeAspect="1" noChangeShapeType="1"/>
            </p:cNvSpPr>
            <p:nvPr/>
          </p:nvSpPr>
          <p:spPr bwMode="auto">
            <a:xfrm flipV="1">
              <a:off x="4017" y="2335"/>
              <a:ext cx="1" cy="1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33" name="Line 373"/>
            <p:cNvSpPr>
              <a:spLocks noChangeAspect="1" noChangeShapeType="1"/>
            </p:cNvSpPr>
            <p:nvPr/>
          </p:nvSpPr>
          <p:spPr bwMode="auto">
            <a:xfrm>
              <a:off x="5078" y="2196"/>
              <a:ext cx="1" cy="18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34" name="Line 374"/>
            <p:cNvSpPr>
              <a:spLocks noChangeAspect="1" noChangeShapeType="1"/>
            </p:cNvSpPr>
            <p:nvPr/>
          </p:nvSpPr>
          <p:spPr bwMode="auto">
            <a:xfrm flipV="1">
              <a:off x="5078" y="2214"/>
              <a:ext cx="1" cy="18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35" name="Line 375"/>
            <p:cNvSpPr>
              <a:spLocks noChangeAspect="1" noChangeShapeType="1"/>
            </p:cNvSpPr>
            <p:nvPr/>
          </p:nvSpPr>
          <p:spPr bwMode="auto">
            <a:xfrm>
              <a:off x="4103" y="2294"/>
              <a:ext cx="1" cy="1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36" name="Line 376"/>
            <p:cNvSpPr>
              <a:spLocks noChangeAspect="1" noChangeShapeType="1"/>
            </p:cNvSpPr>
            <p:nvPr/>
          </p:nvSpPr>
          <p:spPr bwMode="auto">
            <a:xfrm flipV="1">
              <a:off x="4103" y="2310"/>
              <a:ext cx="1" cy="1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37" name="Line 377"/>
            <p:cNvSpPr>
              <a:spLocks noChangeAspect="1" noChangeShapeType="1"/>
            </p:cNvSpPr>
            <p:nvPr/>
          </p:nvSpPr>
          <p:spPr bwMode="auto">
            <a:xfrm>
              <a:off x="4374" y="2488"/>
              <a:ext cx="1" cy="9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38" name="Line 378"/>
            <p:cNvSpPr>
              <a:spLocks noChangeAspect="1" noChangeShapeType="1"/>
            </p:cNvSpPr>
            <p:nvPr/>
          </p:nvSpPr>
          <p:spPr bwMode="auto">
            <a:xfrm flipV="1">
              <a:off x="4374" y="2497"/>
              <a:ext cx="1" cy="9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39" name="Line 379"/>
            <p:cNvSpPr>
              <a:spLocks noChangeAspect="1" noChangeShapeType="1"/>
            </p:cNvSpPr>
            <p:nvPr/>
          </p:nvSpPr>
          <p:spPr bwMode="auto">
            <a:xfrm>
              <a:off x="3947" y="2264"/>
              <a:ext cx="1" cy="8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40" name="Line 380"/>
            <p:cNvSpPr>
              <a:spLocks noChangeAspect="1" noChangeShapeType="1"/>
            </p:cNvSpPr>
            <p:nvPr/>
          </p:nvSpPr>
          <p:spPr bwMode="auto">
            <a:xfrm flipV="1">
              <a:off x="3947" y="2272"/>
              <a:ext cx="1" cy="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41" name="Line 381"/>
            <p:cNvSpPr>
              <a:spLocks noChangeAspect="1" noChangeShapeType="1"/>
            </p:cNvSpPr>
            <p:nvPr/>
          </p:nvSpPr>
          <p:spPr bwMode="auto">
            <a:xfrm>
              <a:off x="4269" y="2393"/>
              <a:ext cx="1" cy="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42" name="Line 382"/>
            <p:cNvSpPr>
              <a:spLocks noChangeAspect="1" noChangeShapeType="1"/>
            </p:cNvSpPr>
            <p:nvPr/>
          </p:nvSpPr>
          <p:spPr bwMode="auto">
            <a:xfrm flipV="1">
              <a:off x="4269" y="2397"/>
              <a:ext cx="1" cy="5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43" name="Oval 383"/>
            <p:cNvSpPr>
              <a:spLocks noChangeAspect="1" noChangeArrowheads="1"/>
            </p:cNvSpPr>
            <p:nvPr/>
          </p:nvSpPr>
          <p:spPr bwMode="auto">
            <a:xfrm>
              <a:off x="4670" y="2646"/>
              <a:ext cx="44" cy="44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44" name="Oval 384"/>
            <p:cNvSpPr>
              <a:spLocks noChangeAspect="1" noChangeArrowheads="1"/>
            </p:cNvSpPr>
            <p:nvPr/>
          </p:nvSpPr>
          <p:spPr bwMode="auto">
            <a:xfrm>
              <a:off x="4960" y="2305"/>
              <a:ext cx="45" cy="44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45" name="Oval 385"/>
            <p:cNvSpPr>
              <a:spLocks noChangeAspect="1" noChangeArrowheads="1"/>
            </p:cNvSpPr>
            <p:nvPr/>
          </p:nvSpPr>
          <p:spPr bwMode="auto">
            <a:xfrm>
              <a:off x="4835" y="2437"/>
              <a:ext cx="44" cy="44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46" name="Oval 386"/>
            <p:cNvSpPr>
              <a:spLocks noChangeAspect="1" noChangeArrowheads="1"/>
            </p:cNvSpPr>
            <p:nvPr/>
          </p:nvSpPr>
          <p:spPr bwMode="auto">
            <a:xfrm>
              <a:off x="5297" y="1768"/>
              <a:ext cx="45" cy="44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47" name="Oval 387"/>
            <p:cNvSpPr>
              <a:spLocks noChangeAspect="1" noChangeArrowheads="1"/>
            </p:cNvSpPr>
            <p:nvPr/>
          </p:nvSpPr>
          <p:spPr bwMode="auto">
            <a:xfrm>
              <a:off x="4416" y="2586"/>
              <a:ext cx="44" cy="44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48" name="Oval 388"/>
            <p:cNvSpPr>
              <a:spLocks noChangeAspect="1" noChangeArrowheads="1"/>
            </p:cNvSpPr>
            <p:nvPr/>
          </p:nvSpPr>
          <p:spPr bwMode="auto">
            <a:xfrm>
              <a:off x="4591" y="2622"/>
              <a:ext cx="44" cy="44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49" name="Oval 389"/>
            <p:cNvSpPr>
              <a:spLocks noChangeAspect="1" noChangeArrowheads="1"/>
            </p:cNvSpPr>
            <p:nvPr/>
          </p:nvSpPr>
          <p:spPr bwMode="auto">
            <a:xfrm>
              <a:off x="4447" y="2696"/>
              <a:ext cx="44" cy="4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50" name="Oval 390"/>
            <p:cNvSpPr>
              <a:spLocks noChangeAspect="1" noChangeArrowheads="1"/>
            </p:cNvSpPr>
            <p:nvPr/>
          </p:nvSpPr>
          <p:spPr bwMode="auto">
            <a:xfrm>
              <a:off x="4301" y="2846"/>
              <a:ext cx="44" cy="44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51" name="Oval 391"/>
            <p:cNvSpPr>
              <a:spLocks noChangeAspect="1" noChangeArrowheads="1"/>
            </p:cNvSpPr>
            <p:nvPr/>
          </p:nvSpPr>
          <p:spPr bwMode="auto">
            <a:xfrm>
              <a:off x="4543" y="2875"/>
              <a:ext cx="44" cy="44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52" name="Oval 392"/>
            <p:cNvSpPr>
              <a:spLocks noChangeAspect="1" noChangeArrowheads="1"/>
            </p:cNvSpPr>
            <p:nvPr/>
          </p:nvSpPr>
          <p:spPr bwMode="auto">
            <a:xfrm>
              <a:off x="4528" y="2598"/>
              <a:ext cx="45" cy="44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53" name="Oval 393"/>
            <p:cNvSpPr>
              <a:spLocks noChangeAspect="1" noChangeArrowheads="1"/>
            </p:cNvSpPr>
            <p:nvPr/>
          </p:nvSpPr>
          <p:spPr bwMode="auto">
            <a:xfrm>
              <a:off x="4462" y="2687"/>
              <a:ext cx="44" cy="44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54" name="Oval 394"/>
            <p:cNvSpPr>
              <a:spLocks noChangeAspect="1" noChangeArrowheads="1"/>
            </p:cNvSpPr>
            <p:nvPr/>
          </p:nvSpPr>
          <p:spPr bwMode="auto">
            <a:xfrm>
              <a:off x="4557" y="2693"/>
              <a:ext cx="44" cy="44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55" name="Oval 395"/>
            <p:cNvSpPr>
              <a:spLocks noChangeAspect="1" noChangeArrowheads="1"/>
            </p:cNvSpPr>
            <p:nvPr/>
          </p:nvSpPr>
          <p:spPr bwMode="auto">
            <a:xfrm>
              <a:off x="4416" y="2710"/>
              <a:ext cx="44" cy="44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56" name="Oval 396"/>
            <p:cNvSpPr>
              <a:spLocks noChangeAspect="1" noChangeArrowheads="1"/>
            </p:cNvSpPr>
            <p:nvPr/>
          </p:nvSpPr>
          <p:spPr bwMode="auto">
            <a:xfrm>
              <a:off x="4507" y="2713"/>
              <a:ext cx="44" cy="44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57" name="Oval 397"/>
            <p:cNvSpPr>
              <a:spLocks noChangeAspect="1" noChangeArrowheads="1"/>
            </p:cNvSpPr>
            <p:nvPr/>
          </p:nvSpPr>
          <p:spPr bwMode="auto">
            <a:xfrm>
              <a:off x="4408" y="2586"/>
              <a:ext cx="45" cy="44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58" name="Line 398"/>
            <p:cNvSpPr>
              <a:spLocks noChangeAspect="1" noChangeShapeType="1"/>
            </p:cNvSpPr>
            <p:nvPr/>
          </p:nvSpPr>
          <p:spPr bwMode="auto">
            <a:xfrm flipH="1">
              <a:off x="4692" y="2668"/>
              <a:ext cx="76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59" name="Line 399"/>
            <p:cNvSpPr>
              <a:spLocks noChangeAspect="1" noChangeShapeType="1"/>
            </p:cNvSpPr>
            <p:nvPr/>
          </p:nvSpPr>
          <p:spPr bwMode="auto">
            <a:xfrm>
              <a:off x="4603" y="2668"/>
              <a:ext cx="89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60" name="Line 400"/>
            <p:cNvSpPr>
              <a:spLocks noChangeAspect="1" noChangeShapeType="1"/>
            </p:cNvSpPr>
            <p:nvPr/>
          </p:nvSpPr>
          <p:spPr bwMode="auto">
            <a:xfrm flipH="1">
              <a:off x="4983" y="2327"/>
              <a:ext cx="86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61" name="Line 401"/>
            <p:cNvSpPr>
              <a:spLocks noChangeAspect="1" noChangeShapeType="1"/>
            </p:cNvSpPr>
            <p:nvPr/>
          </p:nvSpPr>
          <p:spPr bwMode="auto">
            <a:xfrm>
              <a:off x="4880" y="2327"/>
              <a:ext cx="10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62" name="Line 402"/>
            <p:cNvSpPr>
              <a:spLocks noChangeAspect="1" noChangeShapeType="1"/>
            </p:cNvSpPr>
            <p:nvPr/>
          </p:nvSpPr>
          <p:spPr bwMode="auto">
            <a:xfrm flipH="1">
              <a:off x="4857" y="2459"/>
              <a:ext cx="11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63" name="Line 403"/>
            <p:cNvSpPr>
              <a:spLocks noChangeAspect="1" noChangeShapeType="1"/>
            </p:cNvSpPr>
            <p:nvPr/>
          </p:nvSpPr>
          <p:spPr bwMode="auto">
            <a:xfrm>
              <a:off x="4715" y="2459"/>
              <a:ext cx="14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64" name="Line 404"/>
            <p:cNvSpPr>
              <a:spLocks noChangeAspect="1" noChangeShapeType="1"/>
            </p:cNvSpPr>
            <p:nvPr/>
          </p:nvSpPr>
          <p:spPr bwMode="auto">
            <a:xfrm flipH="1">
              <a:off x="5320" y="1790"/>
              <a:ext cx="10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65" name="Line 405"/>
            <p:cNvSpPr>
              <a:spLocks noChangeAspect="1" noChangeShapeType="1"/>
            </p:cNvSpPr>
            <p:nvPr/>
          </p:nvSpPr>
          <p:spPr bwMode="auto">
            <a:xfrm>
              <a:off x="5191" y="1790"/>
              <a:ext cx="129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66" name="Line 406"/>
            <p:cNvSpPr>
              <a:spLocks noChangeAspect="1" noChangeShapeType="1"/>
            </p:cNvSpPr>
            <p:nvPr/>
          </p:nvSpPr>
          <p:spPr bwMode="auto">
            <a:xfrm flipH="1">
              <a:off x="4438" y="2608"/>
              <a:ext cx="11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67" name="Line 407"/>
            <p:cNvSpPr>
              <a:spLocks noChangeAspect="1" noChangeShapeType="1"/>
            </p:cNvSpPr>
            <p:nvPr/>
          </p:nvSpPr>
          <p:spPr bwMode="auto">
            <a:xfrm>
              <a:off x="4296" y="2608"/>
              <a:ext cx="14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68" name="Line 408"/>
            <p:cNvSpPr>
              <a:spLocks noChangeAspect="1" noChangeShapeType="1"/>
            </p:cNvSpPr>
            <p:nvPr/>
          </p:nvSpPr>
          <p:spPr bwMode="auto">
            <a:xfrm flipH="1">
              <a:off x="4613" y="2644"/>
              <a:ext cx="106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69" name="Line 409"/>
            <p:cNvSpPr>
              <a:spLocks noChangeAspect="1" noChangeShapeType="1"/>
            </p:cNvSpPr>
            <p:nvPr/>
          </p:nvSpPr>
          <p:spPr bwMode="auto">
            <a:xfrm>
              <a:off x="4485" y="2644"/>
              <a:ext cx="128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70" name="Line 410"/>
            <p:cNvSpPr>
              <a:spLocks noChangeAspect="1" noChangeShapeType="1"/>
            </p:cNvSpPr>
            <p:nvPr/>
          </p:nvSpPr>
          <p:spPr bwMode="auto">
            <a:xfrm flipH="1">
              <a:off x="4469" y="2719"/>
              <a:ext cx="111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71" name="Line 411"/>
            <p:cNvSpPr>
              <a:spLocks noChangeAspect="1" noChangeShapeType="1"/>
            </p:cNvSpPr>
            <p:nvPr/>
          </p:nvSpPr>
          <p:spPr bwMode="auto">
            <a:xfrm>
              <a:off x="4332" y="2719"/>
              <a:ext cx="137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72" name="Line 412"/>
            <p:cNvSpPr>
              <a:spLocks noChangeAspect="1" noChangeShapeType="1"/>
            </p:cNvSpPr>
            <p:nvPr/>
          </p:nvSpPr>
          <p:spPr bwMode="auto">
            <a:xfrm flipH="1">
              <a:off x="4323" y="2868"/>
              <a:ext cx="10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73" name="Line 413"/>
            <p:cNvSpPr>
              <a:spLocks noChangeAspect="1" noChangeShapeType="1"/>
            </p:cNvSpPr>
            <p:nvPr/>
          </p:nvSpPr>
          <p:spPr bwMode="auto">
            <a:xfrm>
              <a:off x="4197" y="2868"/>
              <a:ext cx="126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74" name="Line 414"/>
            <p:cNvSpPr>
              <a:spLocks noChangeAspect="1" noChangeShapeType="1"/>
            </p:cNvSpPr>
            <p:nvPr/>
          </p:nvSpPr>
          <p:spPr bwMode="auto">
            <a:xfrm flipH="1">
              <a:off x="4565" y="2897"/>
              <a:ext cx="91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75" name="Line 415"/>
            <p:cNvSpPr>
              <a:spLocks noChangeAspect="1" noChangeShapeType="1"/>
            </p:cNvSpPr>
            <p:nvPr/>
          </p:nvSpPr>
          <p:spPr bwMode="auto">
            <a:xfrm>
              <a:off x="4456" y="2897"/>
              <a:ext cx="109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76" name="Line 416"/>
            <p:cNvSpPr>
              <a:spLocks noChangeAspect="1" noChangeShapeType="1"/>
            </p:cNvSpPr>
            <p:nvPr/>
          </p:nvSpPr>
          <p:spPr bwMode="auto">
            <a:xfrm flipH="1">
              <a:off x="4551" y="2620"/>
              <a:ext cx="9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77" name="Line 417"/>
            <p:cNvSpPr>
              <a:spLocks noChangeAspect="1" noChangeShapeType="1"/>
            </p:cNvSpPr>
            <p:nvPr/>
          </p:nvSpPr>
          <p:spPr bwMode="auto">
            <a:xfrm>
              <a:off x="4441" y="2620"/>
              <a:ext cx="110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78" name="Line 418"/>
            <p:cNvSpPr>
              <a:spLocks noChangeAspect="1" noChangeShapeType="1"/>
            </p:cNvSpPr>
            <p:nvPr/>
          </p:nvSpPr>
          <p:spPr bwMode="auto">
            <a:xfrm flipH="1">
              <a:off x="4484" y="2709"/>
              <a:ext cx="91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79" name="Line 419"/>
            <p:cNvSpPr>
              <a:spLocks noChangeAspect="1" noChangeShapeType="1"/>
            </p:cNvSpPr>
            <p:nvPr/>
          </p:nvSpPr>
          <p:spPr bwMode="auto">
            <a:xfrm>
              <a:off x="4377" y="2709"/>
              <a:ext cx="107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80" name="Line 420"/>
            <p:cNvSpPr>
              <a:spLocks noChangeAspect="1" noChangeShapeType="1"/>
            </p:cNvSpPr>
            <p:nvPr/>
          </p:nvSpPr>
          <p:spPr bwMode="auto">
            <a:xfrm flipH="1">
              <a:off x="4579" y="2715"/>
              <a:ext cx="8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81" name="Line 421"/>
            <p:cNvSpPr>
              <a:spLocks noChangeAspect="1" noChangeShapeType="1"/>
            </p:cNvSpPr>
            <p:nvPr/>
          </p:nvSpPr>
          <p:spPr bwMode="auto">
            <a:xfrm>
              <a:off x="4480" y="2715"/>
              <a:ext cx="99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82" name="Line 422"/>
            <p:cNvSpPr>
              <a:spLocks noChangeAspect="1" noChangeShapeType="1"/>
            </p:cNvSpPr>
            <p:nvPr/>
          </p:nvSpPr>
          <p:spPr bwMode="auto">
            <a:xfrm flipH="1">
              <a:off x="4438" y="2732"/>
              <a:ext cx="7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83" name="Line 423"/>
            <p:cNvSpPr>
              <a:spLocks noChangeAspect="1" noChangeShapeType="1"/>
            </p:cNvSpPr>
            <p:nvPr/>
          </p:nvSpPr>
          <p:spPr bwMode="auto">
            <a:xfrm>
              <a:off x="4354" y="2732"/>
              <a:ext cx="8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84" name="Line 424"/>
            <p:cNvSpPr>
              <a:spLocks noChangeAspect="1" noChangeShapeType="1"/>
            </p:cNvSpPr>
            <p:nvPr/>
          </p:nvSpPr>
          <p:spPr bwMode="auto">
            <a:xfrm flipH="1">
              <a:off x="4529" y="2735"/>
              <a:ext cx="81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85" name="Line 425"/>
            <p:cNvSpPr>
              <a:spLocks noChangeAspect="1" noChangeShapeType="1"/>
            </p:cNvSpPr>
            <p:nvPr/>
          </p:nvSpPr>
          <p:spPr bwMode="auto">
            <a:xfrm>
              <a:off x="4434" y="2735"/>
              <a:ext cx="9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86" name="Line 426"/>
            <p:cNvSpPr>
              <a:spLocks noChangeAspect="1" noChangeShapeType="1"/>
            </p:cNvSpPr>
            <p:nvPr/>
          </p:nvSpPr>
          <p:spPr bwMode="auto">
            <a:xfrm flipH="1">
              <a:off x="4430" y="2608"/>
              <a:ext cx="10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87" name="Line 427"/>
            <p:cNvSpPr>
              <a:spLocks noChangeAspect="1" noChangeShapeType="1"/>
            </p:cNvSpPr>
            <p:nvPr/>
          </p:nvSpPr>
          <p:spPr bwMode="auto">
            <a:xfrm>
              <a:off x="4308" y="2608"/>
              <a:ext cx="12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88" name="Line 428"/>
            <p:cNvSpPr>
              <a:spLocks noChangeAspect="1" noChangeShapeType="1"/>
            </p:cNvSpPr>
            <p:nvPr/>
          </p:nvSpPr>
          <p:spPr bwMode="auto">
            <a:xfrm>
              <a:off x="4692" y="2659"/>
              <a:ext cx="1" cy="9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89" name="Line 429"/>
            <p:cNvSpPr>
              <a:spLocks noChangeAspect="1" noChangeShapeType="1"/>
            </p:cNvSpPr>
            <p:nvPr/>
          </p:nvSpPr>
          <p:spPr bwMode="auto">
            <a:xfrm flipV="1">
              <a:off x="4692" y="2668"/>
              <a:ext cx="1" cy="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90" name="Line 430"/>
            <p:cNvSpPr>
              <a:spLocks noChangeAspect="1" noChangeShapeType="1"/>
            </p:cNvSpPr>
            <p:nvPr/>
          </p:nvSpPr>
          <p:spPr bwMode="auto">
            <a:xfrm>
              <a:off x="4983" y="2310"/>
              <a:ext cx="1" cy="1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91" name="Line 431"/>
            <p:cNvSpPr>
              <a:spLocks noChangeAspect="1" noChangeShapeType="1"/>
            </p:cNvSpPr>
            <p:nvPr/>
          </p:nvSpPr>
          <p:spPr bwMode="auto">
            <a:xfrm flipV="1">
              <a:off x="4983" y="2327"/>
              <a:ext cx="1" cy="18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92" name="Line 432"/>
            <p:cNvSpPr>
              <a:spLocks noChangeAspect="1" noChangeShapeType="1"/>
            </p:cNvSpPr>
            <p:nvPr/>
          </p:nvSpPr>
          <p:spPr bwMode="auto">
            <a:xfrm>
              <a:off x="4857" y="2448"/>
              <a:ext cx="1" cy="1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93" name="Line 433"/>
            <p:cNvSpPr>
              <a:spLocks noChangeAspect="1" noChangeShapeType="1"/>
            </p:cNvSpPr>
            <p:nvPr/>
          </p:nvSpPr>
          <p:spPr bwMode="auto">
            <a:xfrm flipV="1">
              <a:off x="4857" y="2459"/>
              <a:ext cx="1" cy="13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94" name="Line 434"/>
            <p:cNvSpPr>
              <a:spLocks noChangeAspect="1" noChangeShapeType="1"/>
            </p:cNvSpPr>
            <p:nvPr/>
          </p:nvSpPr>
          <p:spPr bwMode="auto">
            <a:xfrm>
              <a:off x="5320" y="1784"/>
              <a:ext cx="1" cy="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95" name="Line 435"/>
            <p:cNvSpPr>
              <a:spLocks noChangeAspect="1" noChangeShapeType="1"/>
            </p:cNvSpPr>
            <p:nvPr/>
          </p:nvSpPr>
          <p:spPr bwMode="auto">
            <a:xfrm flipV="1">
              <a:off x="5320" y="1790"/>
              <a:ext cx="1" cy="5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96" name="Line 436"/>
            <p:cNvSpPr>
              <a:spLocks noChangeAspect="1" noChangeShapeType="1"/>
            </p:cNvSpPr>
            <p:nvPr/>
          </p:nvSpPr>
          <p:spPr bwMode="auto">
            <a:xfrm>
              <a:off x="4438" y="2599"/>
              <a:ext cx="1" cy="9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97" name="Line 437"/>
            <p:cNvSpPr>
              <a:spLocks noChangeAspect="1" noChangeShapeType="1"/>
            </p:cNvSpPr>
            <p:nvPr/>
          </p:nvSpPr>
          <p:spPr bwMode="auto">
            <a:xfrm flipV="1">
              <a:off x="4438" y="2608"/>
              <a:ext cx="1" cy="9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98" name="Line 438"/>
            <p:cNvSpPr>
              <a:spLocks noChangeAspect="1" noChangeShapeType="1"/>
            </p:cNvSpPr>
            <p:nvPr/>
          </p:nvSpPr>
          <p:spPr bwMode="auto">
            <a:xfrm>
              <a:off x="4613" y="2634"/>
              <a:ext cx="1" cy="1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99" name="Line 439"/>
            <p:cNvSpPr>
              <a:spLocks noChangeAspect="1" noChangeShapeType="1"/>
            </p:cNvSpPr>
            <p:nvPr/>
          </p:nvSpPr>
          <p:spPr bwMode="auto">
            <a:xfrm flipV="1">
              <a:off x="4613" y="2644"/>
              <a:ext cx="1" cy="1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200" name="Line 440"/>
            <p:cNvSpPr>
              <a:spLocks noChangeAspect="1" noChangeShapeType="1"/>
            </p:cNvSpPr>
            <p:nvPr/>
          </p:nvSpPr>
          <p:spPr bwMode="auto">
            <a:xfrm>
              <a:off x="4469" y="2709"/>
              <a:ext cx="1" cy="1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201" name="Line 441"/>
            <p:cNvSpPr>
              <a:spLocks noChangeAspect="1" noChangeShapeType="1"/>
            </p:cNvSpPr>
            <p:nvPr/>
          </p:nvSpPr>
          <p:spPr bwMode="auto">
            <a:xfrm flipV="1">
              <a:off x="4469" y="2719"/>
              <a:ext cx="1" cy="9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202" name="Line 442"/>
            <p:cNvSpPr>
              <a:spLocks noChangeAspect="1" noChangeShapeType="1"/>
            </p:cNvSpPr>
            <p:nvPr/>
          </p:nvSpPr>
          <p:spPr bwMode="auto">
            <a:xfrm>
              <a:off x="4323" y="2848"/>
              <a:ext cx="1" cy="2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203" name="Line 443"/>
            <p:cNvSpPr>
              <a:spLocks noChangeAspect="1" noChangeShapeType="1"/>
            </p:cNvSpPr>
            <p:nvPr/>
          </p:nvSpPr>
          <p:spPr bwMode="auto">
            <a:xfrm flipV="1">
              <a:off x="4323" y="2868"/>
              <a:ext cx="1" cy="23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204" name="Line 444"/>
            <p:cNvSpPr>
              <a:spLocks noChangeAspect="1" noChangeShapeType="1"/>
            </p:cNvSpPr>
            <p:nvPr/>
          </p:nvSpPr>
          <p:spPr bwMode="auto">
            <a:xfrm>
              <a:off x="4565" y="2880"/>
              <a:ext cx="1" cy="1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205" name="Line 445"/>
            <p:cNvSpPr>
              <a:spLocks noChangeAspect="1" noChangeShapeType="1"/>
            </p:cNvSpPr>
            <p:nvPr/>
          </p:nvSpPr>
          <p:spPr bwMode="auto">
            <a:xfrm flipV="1">
              <a:off x="4565" y="2897"/>
              <a:ext cx="1" cy="19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206" name="Line 446"/>
            <p:cNvSpPr>
              <a:spLocks noChangeAspect="1" noChangeShapeType="1"/>
            </p:cNvSpPr>
            <p:nvPr/>
          </p:nvSpPr>
          <p:spPr bwMode="auto">
            <a:xfrm>
              <a:off x="4551" y="2610"/>
              <a:ext cx="1" cy="1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207" name="Line 447"/>
            <p:cNvSpPr>
              <a:spLocks noChangeAspect="1" noChangeShapeType="1"/>
            </p:cNvSpPr>
            <p:nvPr/>
          </p:nvSpPr>
          <p:spPr bwMode="auto">
            <a:xfrm flipV="1">
              <a:off x="4551" y="2620"/>
              <a:ext cx="1" cy="9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208" name="Line 448"/>
            <p:cNvSpPr>
              <a:spLocks noChangeAspect="1" noChangeShapeType="1"/>
            </p:cNvSpPr>
            <p:nvPr/>
          </p:nvSpPr>
          <p:spPr bwMode="auto">
            <a:xfrm>
              <a:off x="4484" y="2699"/>
              <a:ext cx="1" cy="1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209" name="Line 449"/>
            <p:cNvSpPr>
              <a:spLocks noChangeAspect="1" noChangeShapeType="1"/>
            </p:cNvSpPr>
            <p:nvPr/>
          </p:nvSpPr>
          <p:spPr bwMode="auto">
            <a:xfrm flipV="1">
              <a:off x="4484" y="2709"/>
              <a:ext cx="1" cy="1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210" name="Line 450"/>
            <p:cNvSpPr>
              <a:spLocks noChangeAspect="1" noChangeShapeType="1"/>
            </p:cNvSpPr>
            <p:nvPr/>
          </p:nvSpPr>
          <p:spPr bwMode="auto">
            <a:xfrm>
              <a:off x="4579" y="2712"/>
              <a:ext cx="1" cy="3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211" name="Line 451"/>
            <p:cNvSpPr>
              <a:spLocks noChangeAspect="1" noChangeShapeType="1"/>
            </p:cNvSpPr>
            <p:nvPr/>
          </p:nvSpPr>
          <p:spPr bwMode="auto">
            <a:xfrm flipV="1">
              <a:off x="4579" y="2715"/>
              <a:ext cx="1" cy="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212" name="Line 452"/>
            <p:cNvSpPr>
              <a:spLocks noChangeAspect="1" noChangeShapeType="1"/>
            </p:cNvSpPr>
            <p:nvPr/>
          </p:nvSpPr>
          <p:spPr bwMode="auto">
            <a:xfrm>
              <a:off x="4438" y="2721"/>
              <a:ext cx="1" cy="1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213" name="Line 453"/>
            <p:cNvSpPr>
              <a:spLocks noChangeAspect="1" noChangeShapeType="1"/>
            </p:cNvSpPr>
            <p:nvPr/>
          </p:nvSpPr>
          <p:spPr bwMode="auto">
            <a:xfrm flipV="1">
              <a:off x="4438" y="2732"/>
              <a:ext cx="1" cy="1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214" name="Line 454"/>
            <p:cNvSpPr>
              <a:spLocks noChangeAspect="1" noChangeShapeType="1"/>
            </p:cNvSpPr>
            <p:nvPr/>
          </p:nvSpPr>
          <p:spPr bwMode="auto">
            <a:xfrm>
              <a:off x="4529" y="2709"/>
              <a:ext cx="1" cy="2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215" name="Line 455"/>
            <p:cNvSpPr>
              <a:spLocks noChangeAspect="1" noChangeShapeType="1"/>
            </p:cNvSpPr>
            <p:nvPr/>
          </p:nvSpPr>
          <p:spPr bwMode="auto">
            <a:xfrm flipV="1">
              <a:off x="4529" y="2735"/>
              <a:ext cx="1" cy="3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216" name="Line 456"/>
            <p:cNvSpPr>
              <a:spLocks noChangeAspect="1" noChangeShapeType="1"/>
            </p:cNvSpPr>
            <p:nvPr/>
          </p:nvSpPr>
          <p:spPr bwMode="auto">
            <a:xfrm>
              <a:off x="4430" y="2597"/>
              <a:ext cx="1" cy="1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217" name="Line 457"/>
            <p:cNvSpPr>
              <a:spLocks noChangeAspect="1" noChangeShapeType="1"/>
            </p:cNvSpPr>
            <p:nvPr/>
          </p:nvSpPr>
          <p:spPr bwMode="auto">
            <a:xfrm flipV="1">
              <a:off x="4430" y="2608"/>
              <a:ext cx="1" cy="12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218" name="Freeform 458"/>
            <p:cNvSpPr>
              <a:spLocks noChangeAspect="1"/>
            </p:cNvSpPr>
            <p:nvPr/>
          </p:nvSpPr>
          <p:spPr bwMode="auto">
            <a:xfrm>
              <a:off x="3942" y="2232"/>
              <a:ext cx="50" cy="45"/>
            </a:xfrm>
            <a:custGeom>
              <a:avLst/>
              <a:gdLst/>
              <a:ahLst/>
              <a:cxnLst>
                <a:cxn ang="0">
                  <a:pos x="0" y="88"/>
                </a:cxn>
                <a:cxn ang="0">
                  <a:pos x="50" y="0"/>
                </a:cxn>
                <a:cxn ang="0">
                  <a:pos x="100" y="88"/>
                </a:cxn>
                <a:cxn ang="0">
                  <a:pos x="0" y="88"/>
                </a:cxn>
              </a:cxnLst>
              <a:rect l="0" t="0" r="r" b="b"/>
              <a:pathLst>
                <a:path w="100" h="88">
                  <a:moveTo>
                    <a:pt x="0" y="88"/>
                  </a:moveTo>
                  <a:lnTo>
                    <a:pt x="50" y="0"/>
                  </a:lnTo>
                  <a:lnTo>
                    <a:pt x="100" y="88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219" name="Line 459"/>
            <p:cNvSpPr>
              <a:spLocks noChangeAspect="1" noChangeShapeType="1"/>
            </p:cNvSpPr>
            <p:nvPr/>
          </p:nvSpPr>
          <p:spPr bwMode="auto">
            <a:xfrm flipH="1">
              <a:off x="3967" y="2262"/>
              <a:ext cx="6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220" name="Line 460"/>
            <p:cNvSpPr>
              <a:spLocks noChangeAspect="1" noChangeShapeType="1"/>
            </p:cNvSpPr>
            <p:nvPr/>
          </p:nvSpPr>
          <p:spPr bwMode="auto">
            <a:xfrm>
              <a:off x="3897" y="2262"/>
              <a:ext cx="70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221" name="Line 461"/>
            <p:cNvSpPr>
              <a:spLocks noChangeAspect="1" noChangeShapeType="1"/>
            </p:cNvSpPr>
            <p:nvPr/>
          </p:nvSpPr>
          <p:spPr bwMode="auto">
            <a:xfrm>
              <a:off x="3967" y="2250"/>
              <a:ext cx="1" cy="12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222" name="Line 462"/>
            <p:cNvSpPr>
              <a:spLocks noChangeAspect="1" noChangeShapeType="1"/>
            </p:cNvSpPr>
            <p:nvPr/>
          </p:nvSpPr>
          <p:spPr bwMode="auto">
            <a:xfrm flipV="1">
              <a:off x="3967" y="2262"/>
              <a:ext cx="1" cy="1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223" name="Rectangle 463"/>
            <p:cNvSpPr>
              <a:spLocks noChangeAspect="1" noChangeArrowheads="1"/>
            </p:cNvSpPr>
            <p:nvPr/>
          </p:nvSpPr>
          <p:spPr bwMode="auto">
            <a:xfrm rot="16200000">
              <a:off x="2854" y="2335"/>
              <a:ext cx="804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800">
                  <a:solidFill>
                    <a:srgbClr val="000000"/>
                  </a:solidFill>
                </a:rPr>
                <a:t>R</a:t>
              </a:r>
              <a:r>
                <a:rPr lang="en-US" sz="1800" baseline="-25000">
                  <a:solidFill>
                    <a:srgbClr val="000000"/>
                  </a:solidFill>
                </a:rPr>
                <a:t>fl</a:t>
              </a:r>
              <a:r>
                <a:rPr lang="en-US" sz="1800" baseline="30000">
                  <a:solidFill>
                    <a:srgbClr val="000000"/>
                  </a:solidFill>
                </a:rPr>
                <a:t>1</a:t>
              </a:r>
              <a:r>
                <a:rPr lang="en-US" sz="1800">
                  <a:solidFill>
                    <a:srgbClr val="000000"/>
                  </a:solidFill>
                </a:rPr>
                <a:t>[n</a:t>
              </a:r>
              <a:r>
                <a:rPr lang="en-US" sz="1800">
                  <a:solidFill>
                    <a:srgbClr val="000000"/>
                  </a:solidFill>
                  <a:sym typeface="Symbol" pitchFamily="18" charset="2"/>
                </a:rPr>
                <a:t></a:t>
              </a:r>
              <a:r>
                <a:rPr lang="en-US" sz="1800">
                  <a:solidFill>
                    <a:srgbClr val="000000"/>
                  </a:solidFill>
                </a:rPr>
                <a:t>/G/mT]</a:t>
              </a:r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246224" name="Rectangle 464"/>
            <p:cNvSpPr>
              <a:spLocks noChangeAspect="1" noChangeArrowheads="1"/>
            </p:cNvSpPr>
            <p:nvPr/>
          </p:nvSpPr>
          <p:spPr bwMode="auto">
            <a:xfrm>
              <a:off x="4368" y="3257"/>
              <a:ext cx="546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800">
                  <a:solidFill>
                    <a:srgbClr val="000000"/>
                  </a:solidFill>
                </a:rPr>
                <a:t>1+</a:t>
              </a:r>
              <a:r>
                <a:rPr lang="en-US" sz="1800">
                  <a:solidFill>
                    <a:srgbClr val="000000"/>
                  </a:solidFill>
                  <a:sym typeface="Symbol" pitchFamily="18" charset="2"/>
                </a:rPr>
                <a:t></a:t>
              </a:r>
              <a:r>
                <a:rPr lang="en-US" sz="1800" baseline="-25000">
                  <a:solidFill>
                    <a:srgbClr val="000000"/>
                  </a:solidFill>
                </a:rPr>
                <a:t>0</a:t>
              </a:r>
              <a:r>
                <a:rPr lang="en-US" sz="1800">
                  <a:solidFill>
                    <a:srgbClr val="000000"/>
                  </a:solidFill>
                </a:rPr>
                <a:t>/2</a:t>
              </a:r>
              <a:r>
                <a:rPr lang="en-US" sz="1800">
                  <a:solidFill>
                    <a:srgbClr val="000000"/>
                  </a:solidFill>
                  <a:sym typeface="MT Extra" pitchFamily="18" charset="2"/>
                </a:rPr>
                <a:t></a:t>
              </a:r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246225" name="Rectangle 465"/>
            <p:cNvSpPr>
              <a:spLocks noChangeAspect="1" noChangeArrowheads="1"/>
            </p:cNvSpPr>
            <p:nvPr/>
          </p:nvSpPr>
          <p:spPr bwMode="auto">
            <a:xfrm>
              <a:off x="5506" y="1536"/>
              <a:ext cx="29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solidFill>
                    <a:schemeClr val="tx1"/>
                  </a:solidFill>
                </a:rPr>
                <a:t>(b)</a:t>
              </a:r>
            </a:p>
          </p:txBody>
        </p:sp>
      </p:grpSp>
      <p:sp>
        <p:nvSpPr>
          <p:cNvPr id="246226" name="Rectangle 466"/>
          <p:cNvSpPr>
            <a:spLocks noGrp="1" noChangeArrowheads="1"/>
          </p:cNvSpPr>
          <p:nvPr>
            <p:ph type="title"/>
          </p:nvPr>
        </p:nvSpPr>
        <p:spPr>
          <a:xfrm>
            <a:off x="827584" y="92333"/>
            <a:ext cx="7560840" cy="584775"/>
          </a:xfrm>
        </p:spPr>
        <p:txBody>
          <a:bodyPr/>
          <a:lstStyle/>
          <a:p>
            <a:r>
              <a:rPr lang="en-GB" sz="3200" dirty="0"/>
              <a:t>Effect of external magnetic field</a:t>
            </a:r>
          </a:p>
        </p:txBody>
      </p:sp>
      <p:sp>
        <p:nvSpPr>
          <p:cNvPr id="246227" name="Rectangle 467"/>
          <p:cNvSpPr>
            <a:spLocks noChangeArrowheads="1"/>
          </p:cNvSpPr>
          <p:nvPr/>
        </p:nvSpPr>
        <p:spPr bwMode="auto">
          <a:xfrm>
            <a:off x="899592" y="5805264"/>
            <a:ext cx="792088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/>
              <a:t>R</a:t>
            </a:r>
            <a:r>
              <a:rPr lang="en-US" baseline="-25000" dirty="0" err="1"/>
              <a:t>fl</a:t>
            </a:r>
            <a:r>
              <a:rPr lang="en-US" dirty="0"/>
              <a:t> (H</a:t>
            </a:r>
            <a:r>
              <a:rPr lang="en-US" baseline="-25000" dirty="0"/>
              <a:t>RF</a:t>
            </a:r>
            <a:r>
              <a:rPr lang="en-US" dirty="0"/>
              <a:t>, </a:t>
            </a:r>
            <a:r>
              <a:rPr lang="en-US" dirty="0" err="1"/>
              <a:t>H</a:t>
            </a:r>
            <a:r>
              <a:rPr lang="en-US" baseline="-25000" dirty="0" err="1"/>
              <a:t>ext</a:t>
            </a:r>
            <a:r>
              <a:rPr lang="en-US" dirty="0"/>
              <a:t>, T) has a dependence on </a:t>
            </a:r>
            <a:r>
              <a:rPr lang="en-US" dirty="0">
                <a:sym typeface="MT Extra" pitchFamily="18" charset="2"/>
              </a:rPr>
              <a:t></a:t>
            </a:r>
            <a:r>
              <a:rPr lang="en-US" dirty="0"/>
              <a:t> similar to R</a:t>
            </a:r>
            <a:r>
              <a:rPr lang="en-US" baseline="-25000" dirty="0"/>
              <a:t>BCS</a:t>
            </a:r>
            <a:r>
              <a:rPr lang="en-US" dirty="0"/>
              <a:t>(0,T), but the physical mechanism must be different </a:t>
            </a:r>
          </a:p>
        </p:txBody>
      </p:sp>
      <p:sp>
        <p:nvSpPr>
          <p:cNvPr id="246228" name="Rectangle 468"/>
          <p:cNvSpPr>
            <a:spLocks noChangeArrowheads="1"/>
          </p:cNvSpPr>
          <p:nvPr/>
        </p:nvSpPr>
        <p:spPr bwMode="auto">
          <a:xfrm>
            <a:off x="2105025" y="2986311"/>
            <a:ext cx="785813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tx1"/>
                </a:solidFill>
              </a:rPr>
              <a:t>bulk Nb</a:t>
            </a:r>
            <a:endParaRPr lang="en-GB" sz="1400">
              <a:solidFill>
                <a:schemeClr val="tx1"/>
              </a:solidFill>
            </a:endParaRPr>
          </a:p>
        </p:txBody>
      </p:sp>
      <p:sp>
        <p:nvSpPr>
          <p:cNvPr id="246229" name="Line 469"/>
          <p:cNvSpPr>
            <a:spLocks noChangeShapeType="1"/>
          </p:cNvSpPr>
          <p:nvPr/>
        </p:nvSpPr>
        <p:spPr bwMode="auto">
          <a:xfrm flipH="1" flipV="1">
            <a:off x="1552575" y="2849786"/>
            <a:ext cx="542925" cy="203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46230" name="Rectangle 470"/>
          <p:cNvSpPr>
            <a:spLocks noChangeArrowheads="1"/>
          </p:cNvSpPr>
          <p:nvPr/>
        </p:nvSpPr>
        <p:spPr bwMode="auto">
          <a:xfrm>
            <a:off x="6270625" y="2889473"/>
            <a:ext cx="785813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tx1"/>
                </a:solidFill>
              </a:rPr>
              <a:t>bulk Nb</a:t>
            </a:r>
            <a:endParaRPr lang="en-GB" sz="1400">
              <a:solidFill>
                <a:schemeClr val="tx1"/>
              </a:solidFill>
            </a:endParaRPr>
          </a:p>
        </p:txBody>
      </p:sp>
      <p:sp>
        <p:nvSpPr>
          <p:cNvPr id="246231" name="Line 471"/>
          <p:cNvSpPr>
            <a:spLocks noChangeShapeType="1"/>
          </p:cNvSpPr>
          <p:nvPr/>
        </p:nvSpPr>
        <p:spPr bwMode="auto">
          <a:xfrm flipH="1">
            <a:off x="5948363" y="3011711"/>
            <a:ext cx="266700" cy="5699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46232" name="Rectangle 472"/>
          <p:cNvSpPr>
            <a:spLocks noChangeArrowheads="1"/>
          </p:cNvSpPr>
          <p:nvPr/>
        </p:nvSpPr>
        <p:spPr bwMode="auto">
          <a:xfrm>
            <a:off x="889000" y="2390998"/>
            <a:ext cx="3011488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/>
            <a:r>
              <a:rPr lang="en-US" sz="1200">
                <a:solidFill>
                  <a:srgbClr val="FF0000"/>
                </a:solidFill>
              </a:rPr>
              <a:t>Coatings on oxide-free copper</a:t>
            </a:r>
          </a:p>
          <a:p>
            <a:pPr algn="l"/>
            <a:r>
              <a:rPr lang="en-US" sz="1200"/>
              <a:t>Coatings on oxidized copper</a:t>
            </a:r>
            <a:endParaRPr lang="en-US" sz="12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30777"/>
            <a:ext cx="7560840" cy="707886"/>
          </a:xfrm>
        </p:spPr>
        <p:txBody>
          <a:bodyPr/>
          <a:lstStyle/>
          <a:p>
            <a:r>
              <a:rPr lang="en-US" dirty="0" smtClean="0"/>
              <a:t>Mechanical stability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7 November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Sergio Calatroni - CERN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440C-D25B-4954-BC09-5BBAAA513C42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97" y="1071300"/>
            <a:ext cx="3923338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658" y="1044687"/>
            <a:ext cx="3872773" cy="557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43608" y="6163803"/>
            <a:ext cx="293862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No dynamic tuning needed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315742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xz7wtwNiDREQqMbTy3NB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Llj7bQXQoczkQoGBKxiIS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a0rNGWsYRZw9YzVuFpJEI"/>
</p:tagLst>
</file>

<file path=ppt/theme/theme1.xml><?xml version="1.0" encoding="utf-8"?>
<a:theme xmlns:a="http://schemas.openxmlformats.org/drawingml/2006/main" name="te-vsc-tes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1359</TotalTime>
  <Words>1251</Words>
  <Application>Microsoft Macintosh PowerPoint</Application>
  <PresentationFormat>On-screen Show (4:3)</PresentationFormat>
  <Paragraphs>302</Paragraphs>
  <Slides>21</Slides>
  <Notes>16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te-vsc-test</vt:lpstr>
      <vt:lpstr>KGPlot</vt:lpstr>
      <vt:lpstr>Equation</vt:lpstr>
      <vt:lpstr>CorelPhotoPaint.Image.6</vt:lpstr>
      <vt:lpstr>State of the Art and Future Potential  of Nb/Cu Coatings </vt:lpstr>
      <vt:lpstr>Niobium Magnetron Sputtering</vt:lpstr>
      <vt:lpstr>Diode sputtering</vt:lpstr>
      <vt:lpstr>Coating of beta = 1 and lower beta cavities</vt:lpstr>
      <vt:lpstr>LNL</vt:lpstr>
      <vt:lpstr>Cost advantages</vt:lpstr>
      <vt:lpstr>Quenches don’t happen</vt:lpstr>
      <vt:lpstr>Effect of external magnetic field</vt:lpstr>
      <vt:lpstr>Mechanical stability</vt:lpstr>
      <vt:lpstr>BCS resistance at zero RF field</vt:lpstr>
      <vt:lpstr>State-of-the-art at 1500 MHz – 1.7 K – single cell</vt:lpstr>
      <vt:lpstr>TEM view – film defects</vt:lpstr>
      <vt:lpstr>Measurement of Hc1</vt:lpstr>
      <vt:lpstr>Structure zone model from A. Anders</vt:lpstr>
      <vt:lpstr>PowerPoint Presentation</vt:lpstr>
      <vt:lpstr>State of the art</vt:lpstr>
      <vt:lpstr>Angle of incidence of the coating</vt:lpstr>
      <vt:lpstr>Film analyses</vt:lpstr>
      <vt:lpstr>Measurements of Hc1 on Nb films</vt:lpstr>
      <vt:lpstr>TEM micrographs in plan view</vt:lpstr>
      <vt:lpstr>TEM micrographs in cross section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sjuvet</dc:creator>
  <cp:lastModifiedBy>Sergio Calatroni</cp:lastModifiedBy>
  <cp:revision>108</cp:revision>
  <dcterms:created xsi:type="dcterms:W3CDTF">2011-06-15T12:28:07Z</dcterms:created>
  <dcterms:modified xsi:type="dcterms:W3CDTF">2012-11-07T15:45:23Z</dcterms:modified>
</cp:coreProperties>
</file>