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37CDE3E-683D-4A6A-9281-21C36071595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D7EB170-1919-4905-AA96-F9E3D57B9F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EB170-1919-4905-AA96-F9E3D57B9F5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A791-9437-4415-AA29-C7E52979B4C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27B9-75FF-4477-8DCE-4C9DF353F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FF"/>
                </a:solidFill>
              </a:rPr>
              <a:t>WG2 discussion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Conveners: G. </a:t>
            </a:r>
            <a:r>
              <a:rPr lang="en-US" dirty="0" err="1" smtClean="0"/>
              <a:t>Ciovati</a:t>
            </a:r>
            <a:r>
              <a:rPr lang="en-US" dirty="0" smtClean="0"/>
              <a:t>, D. </a:t>
            </a:r>
            <a:r>
              <a:rPr lang="en-US" dirty="0" err="1" smtClean="0"/>
              <a:t>Kostin</a:t>
            </a:r>
            <a:r>
              <a:rPr lang="en-US" dirty="0" smtClean="0"/>
              <a:t>, Y. Yamamoto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FF"/>
                </a:solidFill>
              </a:rPr>
              <a:t>Topics</a:t>
            </a:r>
            <a:endParaRPr lang="en-US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gradient</a:t>
            </a:r>
          </a:p>
          <a:p>
            <a:r>
              <a:rPr lang="en-US" dirty="0" smtClean="0"/>
              <a:t>High Q</a:t>
            </a:r>
          </a:p>
          <a:p>
            <a:r>
              <a:rPr lang="en-US" dirty="0" smtClean="0"/>
              <a:t>Cavity fabrication and preparation</a:t>
            </a:r>
          </a:p>
          <a:p>
            <a:r>
              <a:rPr lang="en-US" dirty="0" smtClean="0"/>
              <a:t>Instrumentation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Gradient:</a:t>
            </a:r>
          </a:p>
          <a:p>
            <a:pPr lvl="1"/>
            <a:r>
              <a:rPr lang="en-US" dirty="0" smtClean="0"/>
              <a:t>Reduce field emission:</a:t>
            </a:r>
          </a:p>
          <a:p>
            <a:pPr marL="1200150" lvl="3" indent="-342900"/>
            <a:r>
              <a:rPr lang="en-US" dirty="0" smtClean="0"/>
              <a:t>Do we need more stringent clean room assembly protocols?</a:t>
            </a:r>
          </a:p>
          <a:p>
            <a:pPr marL="1200150" lvl="3" indent="-342900"/>
            <a:r>
              <a:rPr lang="en-US" dirty="0" smtClean="0"/>
              <a:t>Should we push for alternative cleaning techniques: plasma cleaning, dry ice cleaning?</a:t>
            </a:r>
          </a:p>
          <a:p>
            <a:pPr marL="1200150" lvl="3" indent="-342900"/>
            <a:r>
              <a:rPr lang="en-US" dirty="0" smtClean="0"/>
              <a:t>Will X-ray mapping help? 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most weld issues &amp; local repair become secondary if CBP is used immediately after fabrication?</a:t>
            </a:r>
          </a:p>
          <a:p>
            <a:pPr lvl="1"/>
            <a:r>
              <a:rPr lang="en-US" dirty="0" smtClean="0"/>
              <a:t>Any new idea on how to analyze defects at quench locations? What about quench at high field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re-entrant shape going to be pursued further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Could CBP adapted for low-beta cavity structures to improve gradient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248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9-cell cavity results from KEK show systematically lower 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-values than those treated/tested at DESY. Why</a:t>
            </a:r>
            <a:r>
              <a:rPr lang="en-US" sz="2400" dirty="0" smtClean="0"/>
              <a:t>?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How do we maintain high 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of cavities in </a:t>
            </a:r>
            <a:r>
              <a:rPr lang="en-US" sz="2400" dirty="0" err="1" smtClean="0"/>
              <a:t>cryomodules</a:t>
            </a:r>
            <a:r>
              <a:rPr lang="en-US" sz="2400" dirty="0" smtClean="0"/>
              <a:t>?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thin film technology be ready for any of the upcoming projects (ESS, MYRRHA, NGLS, PX…)?</a:t>
            </a:r>
          </a:p>
          <a:p>
            <a:endParaRPr lang="en-US" dirty="0"/>
          </a:p>
        </p:txBody>
      </p:sp>
      <p:pic>
        <p:nvPicPr>
          <p:cNvPr id="4" name="Picture 2" descr="C:\Users\E.Kako\Desktop\２０１１年１月から, 2012, Aug.   29\VT Results  in 2011, 2012\VT Results from Shishido\plot-9 cavities for STF2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038600" cy="30595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676400"/>
            <a:ext cx="3962400" cy="283745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Cavity fabrication and material</a:t>
            </a:r>
          </a:p>
          <a:p>
            <a:endParaRPr lang="en-US" dirty="0" smtClean="0"/>
          </a:p>
          <a:p>
            <a:pPr marL="742950" lvl="2" indent="-342900"/>
            <a:r>
              <a:rPr lang="en-US" dirty="0" smtClean="0"/>
              <a:t>do we believe we know all on how to build/prepare cavities: is the R&amp;D saturated? Are there differences in material/preparation for high Q or high gradient application?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pros/cons different cavity fabrication/</a:t>
            </a:r>
            <a:r>
              <a:rPr lang="en-US" dirty="0" err="1" smtClean="0"/>
              <a:t>Nb</a:t>
            </a:r>
            <a:r>
              <a:rPr lang="en-US" dirty="0" smtClean="0"/>
              <a:t> material techniques: seamless and large-grain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who/how </a:t>
            </a:r>
            <a:r>
              <a:rPr lang="en-US" dirty="0" smtClean="0"/>
              <a:t>will continue pursuing alternatives such as large-grain, seamless options (ILC </a:t>
            </a:r>
            <a:r>
              <a:rPr lang="en-US" dirty="0" err="1" smtClean="0"/>
              <a:t>HiGrade</a:t>
            </a:r>
            <a:r>
              <a:rPr lang="en-US" dirty="0" smtClean="0"/>
              <a:t>?) for higher Q/gradient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what do we learn (or have learned) from cavity industrialization: big numbers and companies doing the process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VEP</a:t>
            </a:r>
          </a:p>
          <a:p>
            <a:pPr lvl="1"/>
            <a:r>
              <a:rPr lang="en-US" dirty="0" smtClean="0"/>
              <a:t>Compare recipes between CEA and Cornell: acid agitation, amount of removal needed…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the ultimate goal to replace horizontal EP? Because of economy or performance?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29068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V</a:t>
            </a:r>
          </a:p>
          <a:p>
            <a:r>
              <a:rPr lang="en-US" dirty="0" smtClean="0"/>
              <a:t>25 l/min</a:t>
            </a:r>
          </a:p>
          <a:p>
            <a:r>
              <a:rPr lang="en-US" dirty="0" smtClean="0"/>
              <a:t>19 C</a:t>
            </a:r>
          </a:p>
          <a:p>
            <a:endParaRPr lang="en-US" dirty="0" smtClean="0"/>
          </a:p>
          <a:p>
            <a:r>
              <a:rPr lang="en-US" dirty="0" smtClean="0"/>
              <a:t>60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removal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133600"/>
            <a:ext cx="3124200" cy="243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96200" y="2362200"/>
            <a:ext cx="129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V</a:t>
            </a:r>
          </a:p>
          <a:p>
            <a:endParaRPr lang="en-US" dirty="0" smtClean="0"/>
          </a:p>
          <a:p>
            <a:r>
              <a:rPr lang="en-US" dirty="0" smtClean="0"/>
              <a:t>15-19 C</a:t>
            </a:r>
          </a:p>
          <a:p>
            <a:endParaRPr lang="en-US" dirty="0" smtClean="0"/>
          </a:p>
          <a:p>
            <a:r>
              <a:rPr lang="en-US" dirty="0" smtClean="0"/>
              <a:t>&lt; 10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removal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Instrumentation to learn from cavity tests</a:t>
            </a:r>
          </a:p>
          <a:p>
            <a:pPr marL="742950" lvl="2" indent="-342900"/>
            <a:r>
              <a:rPr lang="en-US" dirty="0" smtClean="0"/>
              <a:t>what more do we need?</a:t>
            </a:r>
          </a:p>
          <a:p>
            <a:pPr marL="742950" lvl="2" indent="-342900"/>
            <a:r>
              <a:rPr lang="en-US" dirty="0" smtClean="0"/>
              <a:t>second sound system: as reliable as T-map? Can it replace T-mapping?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1639397" cy="422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286000"/>
            <a:ext cx="147654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331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WG2 discussion</vt:lpstr>
      <vt:lpstr>Topics</vt:lpstr>
      <vt:lpstr>Slide 3</vt:lpstr>
      <vt:lpstr>Slide 4</vt:lpstr>
      <vt:lpstr>Slide 5</vt:lpstr>
      <vt:lpstr>Slide 6</vt:lpstr>
      <vt:lpstr>Slide 7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discussion topics WG2</dc:title>
  <dc:creator>gciovati</dc:creator>
  <cp:lastModifiedBy>gciovati</cp:lastModifiedBy>
  <cp:revision>16</cp:revision>
  <dcterms:created xsi:type="dcterms:W3CDTF">2012-11-06T21:45:09Z</dcterms:created>
  <dcterms:modified xsi:type="dcterms:W3CDTF">2012-11-08T01:02:38Z</dcterms:modified>
</cp:coreProperties>
</file>