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9" r:id="rId4"/>
    <p:sldId id="271" r:id="rId5"/>
    <p:sldId id="261" r:id="rId6"/>
    <p:sldId id="259" r:id="rId7"/>
    <p:sldId id="262" r:id="rId8"/>
    <p:sldId id="258" r:id="rId9"/>
    <p:sldId id="270" r:id="rId10"/>
    <p:sldId id="260" r:id="rId11"/>
    <p:sldId id="266" r:id="rId12"/>
    <p:sldId id="272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85F2-7532-4CE1-80F5-9EF4668479DF}" type="datetimeFigureOut">
              <a:rPr kumimoji="1" lang="ja-JP" altLang="en-US" smtClean="0"/>
              <a:pPr/>
              <a:t>2012/11/5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243F-EBC9-4031-85FC-BA887A5D682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85F2-7532-4CE1-80F5-9EF4668479DF}" type="datetimeFigureOut">
              <a:rPr kumimoji="1" lang="ja-JP" altLang="en-US" smtClean="0"/>
              <a:pPr/>
              <a:t>2012/11/5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243F-EBC9-4031-85FC-BA887A5D682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85F2-7532-4CE1-80F5-9EF4668479DF}" type="datetimeFigureOut">
              <a:rPr kumimoji="1" lang="ja-JP" altLang="en-US" smtClean="0"/>
              <a:pPr/>
              <a:t>2012/11/5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243F-EBC9-4031-85FC-BA887A5D682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85F2-7532-4CE1-80F5-9EF4668479DF}" type="datetimeFigureOut">
              <a:rPr kumimoji="1" lang="ja-JP" altLang="en-US" smtClean="0"/>
              <a:pPr/>
              <a:t>2012/11/5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243F-EBC9-4031-85FC-BA887A5D682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85F2-7532-4CE1-80F5-9EF4668479DF}" type="datetimeFigureOut">
              <a:rPr kumimoji="1" lang="ja-JP" altLang="en-US" smtClean="0"/>
              <a:pPr/>
              <a:t>2012/11/5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243F-EBC9-4031-85FC-BA887A5D682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85F2-7532-4CE1-80F5-9EF4668479DF}" type="datetimeFigureOut">
              <a:rPr kumimoji="1" lang="ja-JP" altLang="en-US" smtClean="0"/>
              <a:pPr/>
              <a:t>2012/11/5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243F-EBC9-4031-85FC-BA887A5D682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85F2-7532-4CE1-80F5-9EF4668479DF}" type="datetimeFigureOut">
              <a:rPr kumimoji="1" lang="ja-JP" altLang="en-US" smtClean="0"/>
              <a:pPr/>
              <a:t>2012/11/5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243F-EBC9-4031-85FC-BA887A5D682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85F2-7532-4CE1-80F5-9EF4668479DF}" type="datetimeFigureOut">
              <a:rPr kumimoji="1" lang="ja-JP" altLang="en-US" smtClean="0"/>
              <a:pPr/>
              <a:t>2012/11/5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243F-EBC9-4031-85FC-BA887A5D682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85F2-7532-4CE1-80F5-9EF4668479DF}" type="datetimeFigureOut">
              <a:rPr kumimoji="1" lang="ja-JP" altLang="en-US" smtClean="0"/>
              <a:pPr/>
              <a:t>2012/11/5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243F-EBC9-4031-85FC-BA887A5D682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85F2-7532-4CE1-80F5-9EF4668479DF}" type="datetimeFigureOut">
              <a:rPr kumimoji="1" lang="ja-JP" altLang="en-US" smtClean="0"/>
              <a:pPr/>
              <a:t>2012/11/5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243F-EBC9-4031-85FC-BA887A5D682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85F2-7532-4CE1-80F5-9EF4668479DF}" type="datetimeFigureOut">
              <a:rPr kumimoji="1" lang="ja-JP" altLang="en-US" smtClean="0"/>
              <a:pPr/>
              <a:t>2012/11/5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243F-EBC9-4031-85FC-BA887A5D682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985F2-7532-4CE1-80F5-9EF4668479DF}" type="datetimeFigureOut">
              <a:rPr kumimoji="1" lang="ja-JP" altLang="en-US" smtClean="0"/>
              <a:pPr/>
              <a:t>2012/11/5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5243F-EBC9-4031-85FC-BA887A5D682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CIMG0738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HOM-BPM study in STF</a:t>
            </a:r>
            <a:br>
              <a:rPr lang="en-US" altLang="ja-JP" dirty="0" smtClean="0"/>
            </a:br>
            <a:r>
              <a:rPr lang="en-US" altLang="ja-JP" dirty="0" smtClean="0"/>
              <a:t>for cavity miss-alignment detection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kumimoji="1" lang="en-US" altLang="ja-JP" dirty="0" err="1" smtClean="0">
                <a:solidFill>
                  <a:schemeClr val="tx1"/>
                </a:solidFill>
              </a:rPr>
              <a:t>A.Kuramoto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Graduate University for Advanced Studies (KEK)</a:t>
            </a:r>
            <a:endParaRPr lang="en-US" altLang="ja-JP" dirty="0" smtClean="0">
              <a:solidFill>
                <a:schemeClr val="tx1"/>
              </a:solidFill>
            </a:endParaRPr>
          </a:p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kumimoji="1" lang="en-US" altLang="ja-JP" sz="2400" dirty="0" smtClean="0">
                <a:solidFill>
                  <a:schemeClr val="tx1"/>
                </a:solidFill>
              </a:rPr>
              <a:t>TTC meeting at Jefferson Lab</a:t>
            </a:r>
          </a:p>
          <a:p>
            <a:r>
              <a:rPr lang="en-US" altLang="ja-JP" sz="2400" dirty="0" smtClean="0">
                <a:solidFill>
                  <a:schemeClr val="tx1"/>
                </a:solidFill>
              </a:rPr>
              <a:t>5 November 2012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kumimoji="1" lang="en-US" altLang="ja-JP" u="sng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Beam pipe mode</a:t>
            </a:r>
            <a:endParaRPr kumimoji="1" lang="ja-JP" altLang="en-US" u="sng" dirty="0">
              <a:uFill>
                <a:solidFill>
                  <a:schemeClr val="tx2">
                    <a:lumMod val="60000"/>
                    <a:lumOff val="40000"/>
                  </a:schemeClr>
                </a:solidFill>
              </a:uFill>
            </a:endParaRPr>
          </a:p>
        </p:txBody>
      </p:sp>
      <p:pic>
        <p:nvPicPr>
          <p:cNvPr id="8" name="コンテンツ プレースホルダ 7" descr="amplitude_20121102_182030_ch2_beampipe_2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3188896"/>
            <a:ext cx="4038600" cy="3552472"/>
          </a:xfrm>
        </p:spPr>
      </p:pic>
      <p:sp>
        <p:nvSpPr>
          <p:cNvPr id="11" name="コンテンツ プレースホルダ 10"/>
          <p:cNvSpPr>
            <a:spLocks noGrp="1"/>
          </p:cNvSpPr>
          <p:nvPr>
            <p:ph sz="half" idx="2"/>
          </p:nvPr>
        </p:nvSpPr>
        <p:spPr>
          <a:xfrm>
            <a:off x="4139952" y="908720"/>
            <a:ext cx="5004048" cy="4525963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X position of Electric center for beam pipe mode is bigger than 3000 </a:t>
            </a:r>
            <a:r>
              <a:rPr lang="en-US" altLang="ja-JP" sz="2400" dirty="0" err="1" smtClean="0"/>
              <a:t>μm</a:t>
            </a:r>
            <a:r>
              <a:rPr lang="en-US" altLang="ja-JP" sz="2400" dirty="0" smtClean="0"/>
              <a:t>.  </a:t>
            </a:r>
          </a:p>
          <a:p>
            <a:r>
              <a:rPr lang="en-US" altLang="ja-JP" sz="2400" dirty="0" smtClean="0"/>
              <a:t>Due to beam kick </a:t>
            </a:r>
            <a:r>
              <a:rPr lang="en-US" altLang="ja-JP" sz="2400" dirty="0" smtClean="0"/>
              <a:t>effect?</a:t>
            </a:r>
            <a:endParaRPr lang="en-US" altLang="ja-JP" sz="2400" dirty="0" smtClean="0"/>
          </a:p>
          <a:p>
            <a:r>
              <a:rPr lang="en-US" altLang="ja-JP" sz="2400" dirty="0" smtClean="0"/>
              <a:t>Coupler is inserted from +X </a:t>
            </a:r>
            <a:r>
              <a:rPr lang="en-US" altLang="ja-JP" sz="2400" dirty="0" smtClean="0"/>
              <a:t>direction. The detail calculation is on going.</a:t>
            </a:r>
            <a:endParaRPr kumimoji="1" lang="ja-JP" altLang="en-US" sz="2400" dirty="0"/>
          </a:p>
        </p:txBody>
      </p:sp>
      <p:pic>
        <p:nvPicPr>
          <p:cNvPr id="7" name="コンテンツ プレースホルダ 12" descr="20121101_20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052736"/>
            <a:ext cx="2932205" cy="2200582"/>
          </a:xfrm>
          <a:prstGeom prst="rect">
            <a:avLst/>
          </a:prstGeom>
        </p:spPr>
      </p:pic>
      <p:pic>
        <p:nvPicPr>
          <p:cNvPr id="9" name="コンテンツ プレースホルダ 13" descr="20121102_181020_0001_Ch1_ff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38500"/>
            <a:ext cx="4114800" cy="3619500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323528" y="692696"/>
            <a:ext cx="233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Oscilloscope waveform</a:t>
            </a:r>
            <a:endParaRPr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1979712" y="4581128"/>
            <a:ext cx="216024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u="sng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Summary</a:t>
            </a:r>
            <a:endParaRPr kumimoji="1" lang="ja-JP" altLang="en-US" u="sng" dirty="0">
              <a:uFill>
                <a:solidFill>
                  <a:schemeClr val="tx2">
                    <a:lumMod val="60000"/>
                    <a:lumOff val="40000"/>
                  </a:schemeClr>
                </a:solidFill>
              </a:uFill>
            </a:endParaRPr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The study of cavity </a:t>
            </a:r>
            <a:r>
              <a:rPr kumimoji="1" lang="en-US" altLang="ja-JP" dirty="0" smtClean="0"/>
              <a:t>miss-alignment (</a:t>
            </a:r>
            <a:r>
              <a:rPr kumimoji="1" lang="en-US" altLang="ja-JP" dirty="0" smtClean="0"/>
              <a:t>offset, tilt, bending)</a:t>
            </a:r>
            <a:r>
              <a:rPr lang="en-US" altLang="ja-JP" dirty="0" smtClean="0"/>
              <a:t> detection using beam induced HOM is presented.</a:t>
            </a:r>
          </a:p>
          <a:p>
            <a:r>
              <a:rPr kumimoji="1" lang="en-US" altLang="ja-JP" dirty="0" smtClean="0"/>
              <a:t>The beam induced HOM signals were detected by changing beam orbit.</a:t>
            </a:r>
          </a:p>
          <a:p>
            <a:r>
              <a:rPr lang="en-US" altLang="ja-JP" dirty="0" smtClean="0"/>
              <a:t>Measurement of electrical center to mechanical center is under </a:t>
            </a:r>
            <a:r>
              <a:rPr lang="en-US" altLang="ja-JP" dirty="0" smtClean="0"/>
              <a:t>performing by bead-pull </a:t>
            </a:r>
            <a:r>
              <a:rPr lang="en-US" altLang="ja-JP" dirty="0" smtClean="0"/>
              <a:t>method.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Beam kick effect by coupler RF field is expected because Beam energy is too low (injection 3 </a:t>
            </a:r>
            <a:r>
              <a:rPr kumimoji="1" lang="en-US" altLang="ja-JP" dirty="0" err="1" smtClean="0"/>
              <a:t>MeV</a:t>
            </a:r>
            <a:r>
              <a:rPr kumimoji="1" lang="en-US" altLang="ja-JP" dirty="0" smtClean="0"/>
              <a:t>).</a:t>
            </a:r>
          </a:p>
          <a:p>
            <a:r>
              <a:rPr lang="en-US" altLang="ja-JP" dirty="0" smtClean="0"/>
              <a:t>More detailed measurement is on a way in this STF beam run.</a:t>
            </a:r>
          </a:p>
          <a:p>
            <a:r>
              <a:rPr lang="en-US" altLang="ja-JP" dirty="0" smtClean="0"/>
              <a:t>More high energy beam experiment and RF off experiment are required (for example at FLASH</a:t>
            </a:r>
            <a:r>
              <a:rPr lang="en-US" altLang="ja-JP" dirty="0" smtClean="0"/>
              <a:t>).</a:t>
            </a:r>
          </a:p>
          <a:p>
            <a:endParaRPr kumimoji="1"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24328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end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u="sng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Purpose of research</a:t>
            </a:r>
            <a:endParaRPr kumimoji="1" lang="ja-JP" altLang="en-US" u="sng" dirty="0">
              <a:uFill>
                <a:solidFill>
                  <a:schemeClr val="tx2">
                    <a:lumMod val="60000"/>
                    <a:lumOff val="40000"/>
                  </a:schemeClr>
                </a:solidFill>
              </a:uFill>
            </a:endParaRPr>
          </a:p>
        </p:txBody>
      </p:sp>
      <p:sp>
        <p:nvSpPr>
          <p:cNvPr id="16" name="コンテンツ プレースホルダ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Find electric center of superconducting cavity  by using beam induced HOM (dipole mode).</a:t>
            </a:r>
          </a:p>
          <a:p>
            <a:r>
              <a:rPr lang="en-US" altLang="ja-JP" dirty="0" smtClean="0"/>
              <a:t>Detect cavity miss-alignment of cavity offset, tilt and bending.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Using two dipole modes.</a:t>
            </a:r>
          </a:p>
          <a:p>
            <a:pPr lvl="1"/>
            <a:r>
              <a:rPr lang="en-US" altLang="ja-JP" dirty="0" smtClean="0"/>
              <a:t>π/9 mode of 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dipole </a:t>
            </a:r>
            <a:r>
              <a:rPr lang="en-US" altLang="ja-JP" dirty="0" err="1" smtClean="0"/>
              <a:t>passband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Beam pipe mode </a:t>
            </a:r>
            <a:endParaRPr lang="ja-JP" altLang="en-US" dirty="0" smtClean="0"/>
          </a:p>
          <a:p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2868910"/>
            <a:ext cx="56340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1" y="4797152"/>
            <a:ext cx="5540693" cy="178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3" y="710005"/>
            <a:ext cx="5554028" cy="192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u="sng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Idea</a:t>
            </a:r>
            <a:endParaRPr kumimoji="1" lang="ja-JP" altLang="en-US" u="sng" dirty="0">
              <a:uFill>
                <a:solidFill>
                  <a:schemeClr val="tx2">
                    <a:lumMod val="60000"/>
                    <a:lumOff val="40000"/>
                  </a:schemeClr>
                </a:solidFill>
              </a:uFill>
            </a:endParaRPr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>
          <a:xfrm>
            <a:off x="5436096" y="1052736"/>
            <a:ext cx="3672408" cy="4525963"/>
          </a:xfrm>
        </p:spPr>
        <p:txBody>
          <a:bodyPr>
            <a:normAutofit/>
          </a:bodyPr>
          <a:lstStyle/>
          <a:p>
            <a:r>
              <a:rPr lang="en-US" altLang="ja-JP" sz="2400" b="1" dirty="0" smtClean="0"/>
              <a:t>Find electric center in the middle of cavity by using π/9 mode of 1</a:t>
            </a:r>
            <a:r>
              <a:rPr lang="en-US" altLang="ja-JP" sz="2400" b="1" baseline="30000" dirty="0" smtClean="0"/>
              <a:t>st</a:t>
            </a:r>
            <a:r>
              <a:rPr lang="en-US" altLang="ja-JP" sz="2400" b="1" dirty="0" smtClean="0"/>
              <a:t> dipole </a:t>
            </a:r>
            <a:r>
              <a:rPr lang="en-US" altLang="ja-JP" sz="2400" b="1" dirty="0" err="1" smtClean="0"/>
              <a:t>passband</a:t>
            </a:r>
            <a:r>
              <a:rPr lang="en-US" altLang="ja-JP" sz="2400" b="1" dirty="0" smtClean="0"/>
              <a:t>.</a:t>
            </a:r>
          </a:p>
          <a:p>
            <a:r>
              <a:rPr kumimoji="1" lang="en-US" altLang="ja-JP" sz="2400" b="1" dirty="0" smtClean="0"/>
              <a:t>Find electric center </a:t>
            </a:r>
            <a:r>
              <a:rPr lang="en-US" altLang="ja-JP" sz="2400" b="1" dirty="0" smtClean="0"/>
              <a:t>at beam pipe by using beam pipe mode.</a:t>
            </a:r>
          </a:p>
          <a:p>
            <a:r>
              <a:rPr lang="en-US" altLang="ja-JP" sz="2400" b="1" dirty="0" smtClean="0"/>
              <a:t>Detect cavity tilt and bending from c</a:t>
            </a:r>
            <a:r>
              <a:rPr kumimoji="1" lang="en-US" altLang="ja-JP" sz="2400" b="1" dirty="0" smtClean="0"/>
              <a:t>ombination of two electric centers.  </a:t>
            </a:r>
            <a:endParaRPr kumimoji="1" lang="ja-JP" altLang="en-US" sz="24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-82016" y="6516052"/>
            <a:ext cx="9379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Electric fields in a TDR-like TESLA 9-cell cavity calculated with magnetic boundary by </a:t>
            </a:r>
            <a:r>
              <a:rPr lang="en-US" altLang="ja-JP" dirty="0" err="1" smtClean="0"/>
              <a:t>R.Wanzenberg</a:t>
            </a:r>
            <a:endParaRPr lang="ja-JP" altLang="en-US" dirty="0" smtClean="0"/>
          </a:p>
        </p:txBody>
      </p:sp>
      <p:sp>
        <p:nvSpPr>
          <p:cNvPr id="14" name="正方形/長方形 13"/>
          <p:cNvSpPr/>
          <p:nvPr/>
        </p:nvSpPr>
        <p:spPr>
          <a:xfrm>
            <a:off x="35496" y="404664"/>
            <a:ext cx="1512168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Cavity center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5496" y="2610408"/>
            <a:ext cx="1512168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Cavity end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u="sng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requirement</a:t>
            </a:r>
            <a:endParaRPr kumimoji="1" lang="ja-JP" altLang="en-US" u="sng" dirty="0">
              <a:uFill>
                <a:solidFill>
                  <a:schemeClr val="tx2">
                    <a:lumMod val="60000"/>
                    <a:lumOff val="40000"/>
                  </a:schemeClr>
                </a:solidFill>
              </a:u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To detect π/9 mode -&gt; use narrow band BPF +high gain RF amp.</a:t>
            </a:r>
          </a:p>
          <a:p>
            <a:r>
              <a:rPr kumimoji="1" lang="en-US" altLang="ja-JP" dirty="0" smtClean="0"/>
              <a:t>Big offset of electrical center is expected for beam pipe </a:t>
            </a:r>
            <a:r>
              <a:rPr kumimoji="1" lang="en-US" altLang="ja-JP" dirty="0" smtClean="0"/>
              <a:t>mode (main coupler, HOM coupler disturbance)-&gt; </a:t>
            </a:r>
            <a:r>
              <a:rPr kumimoji="1" lang="en-US" altLang="ja-JP" dirty="0" smtClean="0"/>
              <a:t>bead-pull measurement is required.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kumimoji="1" lang="en-US" altLang="ja-JP" u="sng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Bead-pull measurement</a:t>
            </a:r>
            <a:endParaRPr kumimoji="1" lang="ja-JP" altLang="en-US" u="sng" dirty="0">
              <a:uFill>
                <a:solidFill>
                  <a:schemeClr val="tx2">
                    <a:lumMod val="60000"/>
                    <a:lumOff val="40000"/>
                  </a:schemeClr>
                </a:solidFill>
              </a:uFill>
            </a:endParaRPr>
          </a:p>
        </p:txBody>
      </p:sp>
      <p:pic>
        <p:nvPicPr>
          <p:cNvPr id="11" name="コンテンツ プレースホルダ 10" descr="CIMG07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344" y="1152382"/>
            <a:ext cx="4038600" cy="3028950"/>
          </a:xfrm>
        </p:spPr>
      </p:pic>
      <p:pic>
        <p:nvPicPr>
          <p:cNvPr id="8" name="コンテンツ プレースホルダ 5" descr="bead_test_phi6mm_s11_20120928_2_plot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460704"/>
            <a:ext cx="4038599" cy="3552472"/>
          </a:xfrm>
        </p:spPr>
      </p:pic>
      <p:sp>
        <p:nvSpPr>
          <p:cNvPr id="10" name="正方形/長方形 9"/>
          <p:cNvSpPr/>
          <p:nvPr/>
        </p:nvSpPr>
        <p:spPr>
          <a:xfrm>
            <a:off x="5076056" y="11967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 smtClean="0"/>
              <a:t>Example of measurement</a:t>
            </a:r>
            <a:endParaRPr lang="ja-JP" altLang="en-US" dirty="0"/>
          </a:p>
        </p:txBody>
      </p:sp>
      <p:pic>
        <p:nvPicPr>
          <p:cNvPr id="12" name="コンテンツ プレースホルダ 4" descr="S11.png"/>
          <p:cNvPicPr>
            <a:picLocks noChangeAspect="1"/>
          </p:cNvPicPr>
          <p:nvPr/>
        </p:nvPicPr>
        <p:blipFill>
          <a:blip r:embed="rId4" cstate="print"/>
          <a:srcRect l="13725" t="10603" b="6064"/>
          <a:stretch>
            <a:fillRect/>
          </a:stretch>
        </p:blipFill>
        <p:spPr>
          <a:xfrm>
            <a:off x="280260" y="4253340"/>
            <a:ext cx="3567364" cy="2592288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115616" y="60119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2.244 GHz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39752" y="62280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2.245 GHz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539552" y="4221088"/>
            <a:ext cx="648072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S22</a:t>
            </a:r>
            <a:endParaRPr kumimoji="1" lang="ja-JP" altLang="en-US" dirty="0"/>
          </a:p>
        </p:txBody>
      </p:sp>
      <p:sp>
        <p:nvSpPr>
          <p:cNvPr id="16" name="円/楕円 15"/>
          <p:cNvSpPr/>
          <p:nvPr/>
        </p:nvSpPr>
        <p:spPr>
          <a:xfrm>
            <a:off x="2411760" y="4653136"/>
            <a:ext cx="792088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/>
          <p:cNvCxnSpPr>
            <a:stCxn id="16" idx="7"/>
          </p:cNvCxnSpPr>
          <p:nvPr/>
        </p:nvCxnSpPr>
        <p:spPr>
          <a:xfrm flipV="1">
            <a:off x="3087849" y="3789040"/>
            <a:ext cx="1844191" cy="11066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1475656" y="1340768"/>
            <a:ext cx="36004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3203848" y="1340768"/>
            <a:ext cx="36004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20" name="コンテンツ プレースホルダ 3"/>
          <p:cNvSpPr txBox="1">
            <a:spLocks/>
          </p:cNvSpPr>
          <p:nvPr/>
        </p:nvSpPr>
        <p:spPr>
          <a:xfrm>
            <a:off x="4648200" y="5085184"/>
            <a:ext cx="40386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ja-JP" sz="2800" dirty="0" smtClean="0"/>
              <a:t>Ceramic bead is used.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ja-JP" sz="2800" dirty="0" smtClean="0"/>
              <a:t>Electric field is measured in the left side beam pipe.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CIMG0737.JPG"/>
          <p:cNvPicPr>
            <a:picLocks noChangeAspect="1"/>
          </p:cNvPicPr>
          <p:nvPr/>
        </p:nvPicPr>
        <p:blipFill>
          <a:blip r:embed="rId2" cstate="print">
            <a:lum bright="20000" contrast="30000"/>
          </a:blip>
          <a:stretch>
            <a:fillRect/>
          </a:stretch>
        </p:blipFill>
        <p:spPr>
          <a:xfrm>
            <a:off x="56024" y="2400280"/>
            <a:ext cx="3291840" cy="2468880"/>
          </a:xfrm>
          <a:prstGeom prst="rect">
            <a:avLst/>
          </a:prstGeom>
        </p:spPr>
      </p:pic>
      <p:pic>
        <p:nvPicPr>
          <p:cNvPr id="7" name="コンテンツ プレースホルダ 6" descr="STFQB_fullG2_111024_low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6" t="2466"/>
          <a:stretch>
            <a:fillRect/>
          </a:stretch>
        </p:blipFill>
        <p:spPr>
          <a:xfrm>
            <a:off x="2915816" y="404664"/>
            <a:ext cx="5832648" cy="284754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67544" y="620688"/>
            <a:ext cx="5184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Beam energy : 40 </a:t>
            </a:r>
            <a:r>
              <a:rPr lang="en-US" altLang="ja-JP" dirty="0" err="1" smtClean="0"/>
              <a:t>MeV</a:t>
            </a:r>
            <a:r>
              <a:rPr lang="en-US" altLang="ja-JP" dirty="0" smtClean="0"/>
              <a:t> (RF Gun out 3 </a:t>
            </a:r>
            <a:r>
              <a:rPr lang="en-US" altLang="ja-JP" dirty="0" err="1" smtClean="0"/>
              <a:t>MeV</a:t>
            </a:r>
            <a:r>
              <a:rPr lang="en-US" altLang="ja-JP" dirty="0" smtClean="0"/>
              <a:t>)</a:t>
            </a:r>
          </a:p>
          <a:p>
            <a:r>
              <a:rPr kumimoji="1" lang="en-US" altLang="ja-JP" dirty="0" smtClean="0"/>
              <a:t>Bunch charge : 62 </a:t>
            </a:r>
            <a:r>
              <a:rPr kumimoji="1" lang="en-US" altLang="ja-JP" dirty="0" err="1" smtClean="0"/>
              <a:t>pC</a:t>
            </a:r>
            <a:endParaRPr kumimoji="1" lang="en-US" altLang="ja-JP" dirty="0" smtClean="0"/>
          </a:p>
          <a:p>
            <a:r>
              <a:rPr lang="en-US" altLang="ja-JP" dirty="0" smtClean="0"/>
              <a:t>Number of bunch : 162500 (1 ms, 162.5 MHz)</a:t>
            </a:r>
          </a:p>
          <a:p>
            <a:r>
              <a:rPr lang="en-US" altLang="ja-JP" dirty="0" smtClean="0"/>
              <a:t>Repetition : 5 Hz</a:t>
            </a:r>
          </a:p>
          <a:p>
            <a:r>
              <a:rPr lang="en-US" altLang="ja-JP" dirty="0" smtClean="0"/>
              <a:t>SC cavity : 19 MV/m + 21 MV/m</a:t>
            </a:r>
          </a:p>
        </p:txBody>
      </p:sp>
      <p:pic>
        <p:nvPicPr>
          <p:cNvPr id="10" name="図 9" descr="beamlinelayou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92040"/>
            <a:ext cx="7749540" cy="1965960"/>
          </a:xfrm>
          <a:prstGeom prst="rect">
            <a:avLst/>
          </a:prstGeom>
        </p:spPr>
      </p:pic>
      <p:pic>
        <p:nvPicPr>
          <p:cNvPr id="12" name="図 11" descr="CIMG0737.JPG"/>
          <p:cNvPicPr>
            <a:picLocks noChangeAspect="1"/>
          </p:cNvPicPr>
          <p:nvPr/>
        </p:nvPicPr>
        <p:blipFill>
          <a:blip r:embed="rId5" cstate="print">
            <a:lum bright="20000" contrast="30000"/>
          </a:blip>
          <a:stretch>
            <a:fillRect/>
          </a:stretch>
        </p:blipFill>
        <p:spPr>
          <a:xfrm>
            <a:off x="5852160" y="2400280"/>
            <a:ext cx="3291840" cy="246888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/>
          <a:lstStyle/>
          <a:p>
            <a:r>
              <a:rPr kumimoji="1" lang="en-US" altLang="ja-JP" u="sng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STF accelerator</a:t>
            </a:r>
            <a:endParaRPr kumimoji="1" lang="ja-JP" altLang="en-US" u="sng" dirty="0">
              <a:uFill>
                <a:solidFill>
                  <a:schemeClr val="tx2">
                    <a:lumMod val="60000"/>
                    <a:lumOff val="40000"/>
                  </a:schemeClr>
                </a:solidFill>
              </a:u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979712" y="5733256"/>
            <a:ext cx="43204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>
            <a:endCxn id="13" idx="1"/>
          </p:cNvCxnSpPr>
          <p:nvPr/>
        </p:nvCxnSpPr>
        <p:spPr>
          <a:xfrm>
            <a:off x="1763688" y="4869160"/>
            <a:ext cx="279296" cy="9379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1043608" y="2816984"/>
            <a:ext cx="1008112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</a:rPr>
              <a:t>Dipole</a:t>
            </a:r>
          </a:p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magnet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1331640" y="3356992"/>
            <a:ext cx="360040" cy="7200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1691680" y="4149080"/>
            <a:ext cx="432048" cy="8640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B</a:t>
            </a: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PM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1723932" y="3364496"/>
            <a:ext cx="183772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8244408" y="4437112"/>
            <a:ext cx="432048" cy="8640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B</a:t>
            </a: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PM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8348668" y="3652528"/>
            <a:ext cx="183772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419872" y="5733256"/>
            <a:ext cx="43204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/>
          <p:cNvCxnSpPr>
            <a:endCxn id="23" idx="0"/>
          </p:cNvCxnSpPr>
          <p:nvPr/>
        </p:nvCxnSpPr>
        <p:spPr>
          <a:xfrm flipH="1">
            <a:off x="3635896" y="4653136"/>
            <a:ext cx="2232248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539552" y="6718746"/>
            <a:ext cx="7200000" cy="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グループ化 84"/>
          <p:cNvGrpSpPr/>
          <p:nvPr/>
        </p:nvGrpSpPr>
        <p:grpSpPr>
          <a:xfrm>
            <a:off x="395536" y="6516052"/>
            <a:ext cx="432048" cy="369332"/>
            <a:chOff x="2843808" y="3406645"/>
            <a:chExt cx="432048" cy="369332"/>
          </a:xfrm>
        </p:grpSpPr>
        <p:sp>
          <p:nvSpPr>
            <p:cNvPr id="29" name="円/楕円 28"/>
            <p:cNvSpPr/>
            <p:nvPr/>
          </p:nvSpPr>
          <p:spPr>
            <a:xfrm>
              <a:off x="2915816" y="348510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2843808" y="340664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e</a:t>
              </a:r>
              <a:r>
                <a:rPr kumimoji="1" lang="en-US" altLang="ja-JP" baseline="30000" dirty="0" smtClean="0">
                  <a:solidFill>
                    <a:schemeClr val="bg1"/>
                  </a:solidFill>
                </a:rPr>
                <a:t>-</a:t>
              </a:r>
              <a:endParaRPr kumimoji="1" lang="ja-JP" altLang="en-US" baseline="30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u="sng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Set up for induced HOM measurement</a:t>
            </a:r>
            <a:endParaRPr kumimoji="1" lang="ja-JP" altLang="en-US" u="sng" dirty="0">
              <a:uFill>
                <a:solidFill>
                  <a:schemeClr val="tx2">
                    <a:lumMod val="60000"/>
                    <a:lumOff val="40000"/>
                  </a:schemeClr>
                </a:solidFill>
              </a:uFill>
            </a:endParaRPr>
          </a:p>
        </p:txBody>
      </p:sp>
      <p:cxnSp>
        <p:nvCxnSpPr>
          <p:cNvPr id="11" name="直線コネクタ 10"/>
          <p:cNvCxnSpPr>
            <a:stCxn id="51" idx="3"/>
          </p:cNvCxnSpPr>
          <p:nvPr/>
        </p:nvCxnSpPr>
        <p:spPr>
          <a:xfrm>
            <a:off x="1187624" y="3197134"/>
            <a:ext cx="4464496" cy="15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179512" y="1196752"/>
            <a:ext cx="8964488" cy="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グループ化 12"/>
          <p:cNvGrpSpPr/>
          <p:nvPr/>
        </p:nvGrpSpPr>
        <p:grpSpPr>
          <a:xfrm>
            <a:off x="2780441" y="763958"/>
            <a:ext cx="5391959" cy="829532"/>
            <a:chOff x="2132369" y="5407780"/>
            <a:chExt cx="5391959" cy="829532"/>
          </a:xfrm>
        </p:grpSpPr>
        <p:grpSp>
          <p:nvGrpSpPr>
            <p:cNvPr id="14" name="グループ化 13"/>
            <p:cNvGrpSpPr>
              <a:grpSpLocks noChangeAspect="1"/>
            </p:cNvGrpSpPr>
            <p:nvPr/>
          </p:nvGrpSpPr>
          <p:grpSpPr>
            <a:xfrm>
              <a:off x="2132369" y="5407780"/>
              <a:ext cx="5391959" cy="829532"/>
              <a:chOff x="395536" y="2945042"/>
              <a:chExt cx="8424936" cy="1296144"/>
            </a:xfrm>
          </p:grpSpPr>
          <p:sp>
            <p:nvSpPr>
              <p:cNvPr id="17" name="フローチャート : 直接アクセス記憶 16"/>
              <p:cNvSpPr/>
              <p:nvPr/>
            </p:nvSpPr>
            <p:spPr>
              <a:xfrm>
                <a:off x="395536" y="3341086"/>
                <a:ext cx="720080" cy="504056"/>
              </a:xfrm>
              <a:prstGeom prst="flowChartMagneticDrum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8" name="グループ化 12"/>
              <p:cNvGrpSpPr/>
              <p:nvPr/>
            </p:nvGrpSpPr>
            <p:grpSpPr>
              <a:xfrm>
                <a:off x="827584" y="2945042"/>
                <a:ext cx="3744416" cy="1296144"/>
                <a:chOff x="1331640" y="2965140"/>
                <a:chExt cx="3744416" cy="1296144"/>
              </a:xfrm>
            </p:grpSpPr>
            <p:sp>
              <p:nvSpPr>
                <p:cNvPr id="31" name="円/楕円 3"/>
                <p:cNvSpPr/>
                <p:nvPr/>
              </p:nvSpPr>
              <p:spPr bwMode="auto">
                <a:xfrm>
                  <a:off x="1331640" y="2965140"/>
                  <a:ext cx="648072" cy="1296144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32" name="円/楕円 31"/>
                <p:cNvSpPr/>
                <p:nvPr/>
              </p:nvSpPr>
              <p:spPr bwMode="auto">
                <a:xfrm>
                  <a:off x="1718683" y="2965140"/>
                  <a:ext cx="648072" cy="1296144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33" name="円/楕円 5"/>
                <p:cNvSpPr/>
                <p:nvPr/>
              </p:nvSpPr>
              <p:spPr bwMode="auto">
                <a:xfrm>
                  <a:off x="2105726" y="2965140"/>
                  <a:ext cx="648072" cy="1296144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34" name="円/楕円 33"/>
                <p:cNvSpPr/>
                <p:nvPr/>
              </p:nvSpPr>
              <p:spPr bwMode="auto">
                <a:xfrm>
                  <a:off x="2492769" y="2965140"/>
                  <a:ext cx="648072" cy="1296144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35" name="円/楕円 34"/>
                <p:cNvSpPr/>
                <p:nvPr/>
              </p:nvSpPr>
              <p:spPr bwMode="auto">
                <a:xfrm>
                  <a:off x="2879812" y="2965140"/>
                  <a:ext cx="648072" cy="1296144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36" name="円/楕円 35"/>
                <p:cNvSpPr/>
                <p:nvPr/>
              </p:nvSpPr>
              <p:spPr bwMode="auto">
                <a:xfrm>
                  <a:off x="3266855" y="2965140"/>
                  <a:ext cx="648072" cy="1296144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37" name="円/楕円 36"/>
                <p:cNvSpPr/>
                <p:nvPr/>
              </p:nvSpPr>
              <p:spPr bwMode="auto">
                <a:xfrm>
                  <a:off x="3653898" y="2965140"/>
                  <a:ext cx="648072" cy="1296144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38" name="円/楕円 37"/>
                <p:cNvSpPr/>
                <p:nvPr/>
              </p:nvSpPr>
              <p:spPr bwMode="auto">
                <a:xfrm>
                  <a:off x="4040941" y="2965140"/>
                  <a:ext cx="648072" cy="1296144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39" name="円/楕円 38"/>
                <p:cNvSpPr/>
                <p:nvPr/>
              </p:nvSpPr>
              <p:spPr bwMode="auto">
                <a:xfrm>
                  <a:off x="4427984" y="2965140"/>
                  <a:ext cx="648072" cy="1296144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</p:grpSp>
          <p:sp>
            <p:nvSpPr>
              <p:cNvPr id="19" name="フローチャート : 直接アクセス記憶 18"/>
              <p:cNvSpPr/>
              <p:nvPr/>
            </p:nvSpPr>
            <p:spPr>
              <a:xfrm>
                <a:off x="4283968" y="3341086"/>
                <a:ext cx="720080" cy="504056"/>
              </a:xfrm>
              <a:prstGeom prst="flowChartMagneticDrum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0" name="グループ化 14"/>
              <p:cNvGrpSpPr/>
              <p:nvPr/>
            </p:nvGrpSpPr>
            <p:grpSpPr>
              <a:xfrm>
                <a:off x="4644008" y="2945042"/>
                <a:ext cx="3744416" cy="1296144"/>
                <a:chOff x="1331640" y="2965140"/>
                <a:chExt cx="3744416" cy="1296144"/>
              </a:xfrm>
            </p:grpSpPr>
            <p:sp>
              <p:nvSpPr>
                <p:cNvPr id="22" name="円/楕円 10"/>
                <p:cNvSpPr/>
                <p:nvPr/>
              </p:nvSpPr>
              <p:spPr bwMode="auto">
                <a:xfrm>
                  <a:off x="1331640" y="2965140"/>
                  <a:ext cx="648072" cy="1296144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3" name="円/楕円 22"/>
                <p:cNvSpPr/>
                <p:nvPr/>
              </p:nvSpPr>
              <p:spPr bwMode="auto">
                <a:xfrm>
                  <a:off x="1718683" y="2965140"/>
                  <a:ext cx="648072" cy="1296144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4" name="円/楕円 23"/>
                <p:cNvSpPr/>
                <p:nvPr/>
              </p:nvSpPr>
              <p:spPr bwMode="auto">
                <a:xfrm>
                  <a:off x="2105726" y="2965140"/>
                  <a:ext cx="648072" cy="1296144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5" name="円/楕円 24"/>
                <p:cNvSpPr/>
                <p:nvPr/>
              </p:nvSpPr>
              <p:spPr bwMode="auto">
                <a:xfrm>
                  <a:off x="2492769" y="2965140"/>
                  <a:ext cx="648072" cy="1296144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" name="円/楕円 25"/>
                <p:cNvSpPr/>
                <p:nvPr/>
              </p:nvSpPr>
              <p:spPr bwMode="auto">
                <a:xfrm>
                  <a:off x="2879812" y="2965140"/>
                  <a:ext cx="648072" cy="1296144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7" name="円/楕円 26"/>
                <p:cNvSpPr/>
                <p:nvPr/>
              </p:nvSpPr>
              <p:spPr bwMode="auto">
                <a:xfrm>
                  <a:off x="3266855" y="2965140"/>
                  <a:ext cx="648072" cy="1296144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8" name="円/楕円 27"/>
                <p:cNvSpPr/>
                <p:nvPr/>
              </p:nvSpPr>
              <p:spPr bwMode="auto">
                <a:xfrm>
                  <a:off x="3653898" y="2965140"/>
                  <a:ext cx="648072" cy="1296144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9" name="円/楕円 28"/>
                <p:cNvSpPr/>
                <p:nvPr/>
              </p:nvSpPr>
              <p:spPr bwMode="auto">
                <a:xfrm>
                  <a:off x="4040941" y="2965140"/>
                  <a:ext cx="648072" cy="1296144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30" name="円/楕円 29"/>
                <p:cNvSpPr/>
                <p:nvPr/>
              </p:nvSpPr>
              <p:spPr bwMode="auto">
                <a:xfrm>
                  <a:off x="4427984" y="2965140"/>
                  <a:ext cx="648072" cy="1296144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</p:grpSp>
          <p:sp>
            <p:nvSpPr>
              <p:cNvPr id="21" name="フローチャート : 直接アクセス記憶 20"/>
              <p:cNvSpPr/>
              <p:nvPr/>
            </p:nvSpPr>
            <p:spPr>
              <a:xfrm>
                <a:off x="8100392" y="3341086"/>
                <a:ext cx="720080" cy="504056"/>
              </a:xfrm>
              <a:prstGeom prst="flowChartMagneticDrum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5" name="テキスト ボックス 14"/>
            <p:cNvSpPr txBox="1"/>
            <p:nvPr/>
          </p:nvSpPr>
          <p:spPr>
            <a:xfrm>
              <a:off x="5573216" y="5637880"/>
              <a:ext cx="943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MHI-13</a:t>
              </a:r>
              <a:endParaRPr kumimoji="1" lang="ja-JP" altLang="en-US" dirty="0"/>
            </a:p>
          </p:txBody>
        </p:sp>
        <p:sp>
          <p:nvSpPr>
            <p:cNvPr id="16" name="テキスト ボックス 4"/>
            <p:cNvSpPr txBox="1"/>
            <p:nvPr/>
          </p:nvSpPr>
          <p:spPr>
            <a:xfrm>
              <a:off x="2987824" y="5637880"/>
              <a:ext cx="9361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MHI-12</a:t>
              </a:r>
              <a:endParaRPr kumimoji="1" lang="ja-JP" altLang="en-US" dirty="0"/>
            </a:p>
          </p:txBody>
        </p:sp>
      </p:grpSp>
      <p:sp>
        <p:nvSpPr>
          <p:cNvPr id="40" name="テキスト ボックス 39"/>
          <p:cNvSpPr txBox="1"/>
          <p:nvPr/>
        </p:nvSpPr>
        <p:spPr>
          <a:xfrm>
            <a:off x="5357192" y="16288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HOM1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740352" y="16288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HOM2</a:t>
            </a:r>
            <a:endParaRPr kumimoji="1" lang="ja-JP" altLang="en-US" dirty="0"/>
          </a:p>
        </p:txBody>
      </p:sp>
      <p:grpSp>
        <p:nvGrpSpPr>
          <p:cNvPr id="42" name="グループ化 84"/>
          <p:cNvGrpSpPr/>
          <p:nvPr/>
        </p:nvGrpSpPr>
        <p:grpSpPr>
          <a:xfrm>
            <a:off x="323528" y="994058"/>
            <a:ext cx="432048" cy="369332"/>
            <a:chOff x="2843808" y="3406645"/>
            <a:chExt cx="432048" cy="369332"/>
          </a:xfrm>
        </p:grpSpPr>
        <p:sp>
          <p:nvSpPr>
            <p:cNvPr id="43" name="円/楕円 42"/>
            <p:cNvSpPr/>
            <p:nvPr/>
          </p:nvSpPr>
          <p:spPr>
            <a:xfrm>
              <a:off x="2915816" y="348510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2843808" y="340664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e</a:t>
              </a:r>
              <a:r>
                <a:rPr kumimoji="1" lang="en-US" altLang="ja-JP" baseline="30000" dirty="0" smtClean="0">
                  <a:solidFill>
                    <a:schemeClr val="bg1"/>
                  </a:solidFill>
                </a:rPr>
                <a:t>-</a:t>
              </a:r>
              <a:endParaRPr kumimoji="1" lang="ja-JP" altLang="en-US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正方形/長方形 44"/>
          <p:cNvSpPr/>
          <p:nvPr/>
        </p:nvSpPr>
        <p:spPr>
          <a:xfrm>
            <a:off x="2195736" y="746676"/>
            <a:ext cx="432048" cy="8640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B</a:t>
            </a: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PM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46" name="グループ化 32"/>
          <p:cNvGrpSpPr/>
          <p:nvPr/>
        </p:nvGrpSpPr>
        <p:grpSpPr>
          <a:xfrm>
            <a:off x="1043608" y="620688"/>
            <a:ext cx="1008112" cy="1116072"/>
            <a:chOff x="971600" y="2636912"/>
            <a:chExt cx="1008112" cy="1116072"/>
          </a:xfrm>
        </p:grpSpPr>
        <p:sp>
          <p:nvSpPr>
            <p:cNvPr id="47" name="正方形/長方形 46"/>
            <p:cNvSpPr/>
            <p:nvPr/>
          </p:nvSpPr>
          <p:spPr>
            <a:xfrm>
              <a:off x="971600" y="2636912"/>
              <a:ext cx="1008112" cy="46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dirty="0" smtClean="0">
                  <a:solidFill>
                    <a:schemeClr val="tx1"/>
                  </a:solidFill>
                </a:rPr>
                <a:t>Dipole</a:t>
              </a:r>
            </a:p>
            <a:p>
              <a:pPr algn="ctr"/>
              <a:r>
                <a:rPr lang="en-US" altLang="ja-JP" sz="1600" dirty="0" smtClean="0">
                  <a:solidFill>
                    <a:schemeClr val="tx1"/>
                  </a:solidFill>
                </a:rPr>
                <a:t>magnet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971600" y="3284984"/>
              <a:ext cx="1008112" cy="46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>
                  <a:solidFill>
                    <a:schemeClr val="tx1"/>
                  </a:solidFill>
                </a:rPr>
                <a:t>Dipole</a:t>
              </a:r>
            </a:p>
            <a:p>
              <a:pPr algn="ctr"/>
              <a:r>
                <a:rPr lang="en-US" altLang="ja-JP" sz="1600" dirty="0" smtClean="0">
                  <a:solidFill>
                    <a:schemeClr val="tx1"/>
                  </a:solidFill>
                </a:rPr>
                <a:t>magnet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正方形/長方形 48"/>
          <p:cNvSpPr/>
          <p:nvPr/>
        </p:nvSpPr>
        <p:spPr>
          <a:xfrm>
            <a:off x="8388424" y="746676"/>
            <a:ext cx="432048" cy="8640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B</a:t>
            </a: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PM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1331640" y="3053118"/>
            <a:ext cx="86409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HPF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323528" y="3053118"/>
            <a:ext cx="86409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HPF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52" name="グループ化 51"/>
          <p:cNvGrpSpPr/>
          <p:nvPr/>
        </p:nvGrpSpPr>
        <p:grpSpPr>
          <a:xfrm>
            <a:off x="3779912" y="2821252"/>
            <a:ext cx="720080" cy="751764"/>
            <a:chOff x="3067336" y="3927876"/>
            <a:chExt cx="720080" cy="751764"/>
          </a:xfrm>
        </p:grpSpPr>
        <p:sp>
          <p:nvSpPr>
            <p:cNvPr id="53" name="二等辺三角形 52"/>
            <p:cNvSpPr/>
            <p:nvPr/>
          </p:nvSpPr>
          <p:spPr>
            <a:xfrm rot="5400000">
              <a:off x="3053490" y="3979722"/>
              <a:ext cx="751764" cy="64807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/>
                <a:t>A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3067336" y="413978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AMP</a:t>
              </a:r>
              <a:endParaRPr kumimoji="1" lang="ja-JP" altLang="en-US" dirty="0"/>
            </a:p>
          </p:txBody>
        </p:sp>
      </p:grpSp>
      <p:pic>
        <p:nvPicPr>
          <p:cNvPr id="55" name="図 54" descr="20121030_234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826039"/>
            <a:ext cx="2443504" cy="1833819"/>
          </a:xfrm>
          <a:prstGeom prst="rect">
            <a:avLst/>
          </a:prstGeom>
        </p:spPr>
      </p:pic>
      <p:sp>
        <p:nvSpPr>
          <p:cNvPr id="56" name="テキスト ボックス 55"/>
          <p:cNvSpPr txBox="1"/>
          <p:nvPr/>
        </p:nvSpPr>
        <p:spPr>
          <a:xfrm>
            <a:off x="5652120" y="651605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10.0 </a:t>
            </a:r>
            <a:r>
              <a:rPr lang="en-US" altLang="ja-JP" dirty="0" err="1" smtClean="0"/>
              <a:t>GSa</a:t>
            </a:r>
            <a:r>
              <a:rPr lang="en-US" altLang="ja-JP" dirty="0" smtClean="0"/>
              <a:t>/s,524 </a:t>
            </a:r>
            <a:r>
              <a:rPr lang="en-US" altLang="ja-JP" dirty="0" err="1" smtClean="0"/>
              <a:t>kpts</a:t>
            </a:r>
            <a:endParaRPr lang="en-US" altLang="ja-JP" dirty="0" smtClean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652120" y="24208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DSO9404A (</a:t>
            </a:r>
            <a:r>
              <a:rPr lang="en-US" altLang="ja-JP" dirty="0" smtClean="0"/>
              <a:t>Agilent Technologies)</a:t>
            </a:r>
            <a:endParaRPr kumimoji="1" lang="ja-JP" altLang="en-US" dirty="0"/>
          </a:p>
        </p:txBody>
      </p:sp>
      <p:pic>
        <p:nvPicPr>
          <p:cNvPr id="58" name="図 57" descr="20121030_234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691525"/>
            <a:ext cx="2443504" cy="1833819"/>
          </a:xfrm>
          <a:prstGeom prst="rect">
            <a:avLst/>
          </a:prstGeom>
        </p:spPr>
      </p:pic>
      <p:sp>
        <p:nvSpPr>
          <p:cNvPr id="59" name="テキスト ボックス 58"/>
          <p:cNvSpPr txBox="1"/>
          <p:nvPr/>
        </p:nvSpPr>
        <p:spPr>
          <a:xfrm>
            <a:off x="107504" y="162880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16 bunch</a:t>
            </a:r>
          </a:p>
          <a:p>
            <a:r>
              <a:rPr lang="en-US" altLang="ja-JP" dirty="0" smtClean="0"/>
              <a:t>40pC/bunch</a:t>
            </a:r>
            <a:endParaRPr kumimoji="1" lang="ja-JP" altLang="en-US" dirty="0"/>
          </a:p>
        </p:txBody>
      </p:sp>
      <p:sp>
        <p:nvSpPr>
          <p:cNvPr id="60" name="正方形/長方形 59"/>
          <p:cNvSpPr/>
          <p:nvPr/>
        </p:nvSpPr>
        <p:spPr>
          <a:xfrm>
            <a:off x="3635896" y="5157192"/>
            <a:ext cx="86409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BPF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61" name="グループ化 60"/>
          <p:cNvGrpSpPr/>
          <p:nvPr/>
        </p:nvGrpSpPr>
        <p:grpSpPr>
          <a:xfrm>
            <a:off x="2303748" y="2821252"/>
            <a:ext cx="720080" cy="751764"/>
            <a:chOff x="3067336" y="3927876"/>
            <a:chExt cx="720080" cy="751764"/>
          </a:xfrm>
        </p:grpSpPr>
        <p:sp>
          <p:nvSpPr>
            <p:cNvPr id="62" name="二等辺三角形 61"/>
            <p:cNvSpPr/>
            <p:nvPr/>
          </p:nvSpPr>
          <p:spPr>
            <a:xfrm rot="5400000">
              <a:off x="3053490" y="3979722"/>
              <a:ext cx="751764" cy="64807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/>
                <a:t>A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3067336" y="413978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AMP</a:t>
              </a:r>
              <a:endParaRPr kumimoji="1" lang="ja-JP" altLang="en-US" dirty="0"/>
            </a:p>
          </p:txBody>
        </p:sp>
      </p:grpSp>
      <p:grpSp>
        <p:nvGrpSpPr>
          <p:cNvPr id="64" name="グループ化 63"/>
          <p:cNvGrpSpPr/>
          <p:nvPr/>
        </p:nvGrpSpPr>
        <p:grpSpPr>
          <a:xfrm>
            <a:off x="3041830" y="2821252"/>
            <a:ext cx="720080" cy="751764"/>
            <a:chOff x="3067336" y="3927876"/>
            <a:chExt cx="720080" cy="751764"/>
          </a:xfrm>
        </p:grpSpPr>
        <p:sp>
          <p:nvSpPr>
            <p:cNvPr id="65" name="二等辺三角形 64"/>
            <p:cNvSpPr/>
            <p:nvPr/>
          </p:nvSpPr>
          <p:spPr>
            <a:xfrm rot="5400000">
              <a:off x="3053490" y="3979722"/>
              <a:ext cx="751764" cy="64807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/>
                <a:t>A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3067336" y="413978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AMP</a:t>
              </a:r>
              <a:endParaRPr kumimoji="1" lang="ja-JP" altLang="en-US" dirty="0"/>
            </a:p>
          </p:txBody>
        </p:sp>
      </p:grpSp>
      <p:cxnSp>
        <p:nvCxnSpPr>
          <p:cNvPr id="67" name="図形 66"/>
          <p:cNvCxnSpPr>
            <a:stCxn id="40" idx="2"/>
            <a:endCxn id="51" idx="1"/>
          </p:cNvCxnSpPr>
          <p:nvPr/>
        </p:nvCxnSpPr>
        <p:spPr>
          <a:xfrm rot="5400000">
            <a:off x="2438881" y="-117221"/>
            <a:ext cx="1199002" cy="5429708"/>
          </a:xfrm>
          <a:prstGeom prst="bentConnector4">
            <a:avLst>
              <a:gd name="adj1" fmla="val 34047"/>
              <a:gd name="adj2" fmla="val 10421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カギ線コネクタ 94"/>
          <p:cNvCxnSpPr>
            <a:stCxn id="41" idx="2"/>
            <a:endCxn id="51" idx="1"/>
          </p:cNvCxnSpPr>
          <p:nvPr/>
        </p:nvCxnSpPr>
        <p:spPr>
          <a:xfrm rot="5400000">
            <a:off x="3630461" y="-1308801"/>
            <a:ext cx="1199002" cy="7812868"/>
          </a:xfrm>
          <a:prstGeom prst="bentConnector4">
            <a:avLst>
              <a:gd name="adj1" fmla="val 34047"/>
              <a:gd name="adj2" fmla="val 1029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カギ線コネクタ 97"/>
          <p:cNvCxnSpPr>
            <a:stCxn id="54" idx="3"/>
            <a:endCxn id="60" idx="1"/>
          </p:cNvCxnSpPr>
          <p:nvPr/>
        </p:nvCxnSpPr>
        <p:spPr>
          <a:xfrm flipH="1">
            <a:off x="3635896" y="3217830"/>
            <a:ext cx="864096" cy="2083378"/>
          </a:xfrm>
          <a:prstGeom prst="bentConnector5">
            <a:avLst>
              <a:gd name="adj1" fmla="val -26455"/>
              <a:gd name="adj2" fmla="val 50976"/>
              <a:gd name="adj3" fmla="val 12645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>
            <a:stCxn id="60" idx="3"/>
          </p:cNvCxnSpPr>
          <p:nvPr/>
        </p:nvCxnSpPr>
        <p:spPr>
          <a:xfrm>
            <a:off x="4499992" y="5301208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/>
          <p:nvPr/>
        </p:nvSpPr>
        <p:spPr>
          <a:xfrm>
            <a:off x="251520" y="3501008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highpass</a:t>
            </a:r>
            <a:r>
              <a:rPr lang="en-US" altLang="ja-JP" dirty="0" smtClean="0"/>
              <a:t> filter</a:t>
            </a:r>
          </a:p>
          <a:p>
            <a:r>
              <a:rPr lang="en-US" altLang="ja-JP" dirty="0" smtClean="0"/>
              <a:t>(Mini-Circuits)</a:t>
            </a:r>
          </a:p>
          <a:p>
            <a:r>
              <a:rPr kumimoji="1" lang="en-US" altLang="ja-JP" dirty="0" smtClean="0"/>
              <a:t>VHF-1500+</a:t>
            </a:r>
            <a:endParaRPr kumimoji="1" lang="ja-JP" altLang="en-US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2195736" y="3574757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AMP (Mini-Circuits)</a:t>
            </a:r>
          </a:p>
          <a:p>
            <a:r>
              <a:rPr lang="en-US" altLang="ja-JP" dirty="0" smtClean="0"/>
              <a:t>ZX60-6013E+</a:t>
            </a:r>
            <a:r>
              <a:rPr lang="ja-JP" altLang="en-US" dirty="0" smtClean="0"/>
              <a:t>：</a:t>
            </a:r>
            <a:r>
              <a:rPr lang="en-US" altLang="ja-JP" dirty="0" smtClean="0"/>
              <a:t>gain=15dB</a:t>
            </a:r>
            <a:endParaRPr kumimoji="1" lang="ja-JP" altLang="en-US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3347864" y="5589240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bandpass</a:t>
            </a:r>
            <a:r>
              <a:rPr lang="en-US" altLang="ja-JP" dirty="0" smtClean="0"/>
              <a:t> filter</a:t>
            </a:r>
          </a:p>
          <a:p>
            <a:r>
              <a:rPr lang="en-US" altLang="ja-JP" dirty="0" smtClean="0"/>
              <a:t>(</a:t>
            </a:r>
            <a:r>
              <a:rPr lang="en-US" altLang="ja-JP" dirty="0" err="1" smtClean="0"/>
              <a:t>Trilithic</a:t>
            </a:r>
            <a:r>
              <a:rPr lang="en-US" altLang="ja-JP" dirty="0" smtClean="0"/>
              <a:t>)</a:t>
            </a:r>
          </a:p>
          <a:p>
            <a:r>
              <a:rPr kumimoji="1" lang="en-US" altLang="ja-JP" dirty="0" smtClean="0"/>
              <a:t>1.59-1.695 GHz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/>
          <a:lstStyle/>
          <a:p>
            <a:r>
              <a:rPr lang="en-US" altLang="ja-JP" u="sng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π/9 mode of 1</a:t>
            </a:r>
            <a:r>
              <a:rPr lang="en-US" altLang="ja-JP" u="sng" baseline="30000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st</a:t>
            </a:r>
            <a:r>
              <a:rPr lang="en-US" altLang="ja-JP" u="sng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 dipole </a:t>
            </a:r>
            <a:r>
              <a:rPr lang="en-US" altLang="ja-JP" u="sng" dirty="0" err="1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passband</a:t>
            </a:r>
            <a:endParaRPr kumimoji="1" lang="ja-JP" altLang="en-US" u="sng" dirty="0">
              <a:uFill>
                <a:solidFill>
                  <a:schemeClr val="tx2">
                    <a:lumMod val="60000"/>
                    <a:lumOff val="40000"/>
                  </a:schemeClr>
                </a:solidFill>
              </a:uFill>
            </a:endParaRPr>
          </a:p>
        </p:txBody>
      </p:sp>
      <p:pic>
        <p:nvPicPr>
          <p:cNvPr id="11" name="コンテンツ プレースホルダ 10" descr="amplitude_20121102_204602_ch2_1stD_TE111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3140968"/>
            <a:ext cx="4038600" cy="3552472"/>
          </a:xfrm>
        </p:spPr>
      </p:pic>
      <p:sp>
        <p:nvSpPr>
          <p:cNvPr id="12" name="コンテンツ プレースホルダ 11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4525963"/>
          </a:xfrm>
        </p:spPr>
        <p:txBody>
          <a:bodyPr/>
          <a:lstStyle/>
          <a:p>
            <a:r>
              <a:rPr lang="en-US" altLang="ja-JP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π/9 mode’s spectrum is founded.</a:t>
            </a:r>
          </a:p>
          <a:p>
            <a:r>
              <a:rPr lang="en-US" altLang="ja-JP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Signal is small.</a:t>
            </a:r>
          </a:p>
          <a:p>
            <a:r>
              <a:rPr lang="en-US" altLang="ja-JP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Plot of amplitude vs.  beam position doesn’t </a:t>
            </a:r>
            <a:r>
              <a:rPr lang="en-US" altLang="ja-JP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show</a:t>
            </a:r>
            <a:r>
              <a:rPr lang="en-US" altLang="ja-JP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 </a:t>
            </a:r>
            <a:r>
              <a:rPr lang="en-US" altLang="ja-JP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V-shape.</a:t>
            </a:r>
          </a:p>
          <a:p>
            <a:pPr>
              <a:buNone/>
            </a:pPr>
            <a:endParaRPr lang="en-US" altLang="ja-JP" dirty="0" smtClean="0">
              <a:uFill>
                <a:solidFill>
                  <a:schemeClr val="tx2">
                    <a:lumMod val="60000"/>
                    <a:lumOff val="40000"/>
                  </a:schemeClr>
                </a:solidFill>
              </a:uFill>
            </a:endParaRPr>
          </a:p>
          <a:p>
            <a:endParaRPr lang="en-US" altLang="ja-JP" dirty="0" smtClean="0">
              <a:uFill>
                <a:solidFill>
                  <a:schemeClr val="tx2">
                    <a:lumMod val="60000"/>
                    <a:lumOff val="40000"/>
                  </a:schemeClr>
                </a:solidFill>
              </a:uFill>
            </a:endParaRPr>
          </a:p>
          <a:p>
            <a:endParaRPr lang="en-US" altLang="ja-JP" dirty="0" smtClean="0">
              <a:uFill>
                <a:solidFill>
                  <a:schemeClr val="tx2">
                    <a:lumMod val="60000"/>
                    <a:lumOff val="40000"/>
                  </a:schemeClr>
                </a:solidFill>
              </a:uFill>
            </a:endParaRPr>
          </a:p>
          <a:p>
            <a:endParaRPr lang="en-US" altLang="ja-JP" dirty="0" smtClean="0">
              <a:uFill>
                <a:solidFill>
                  <a:schemeClr val="tx2">
                    <a:lumMod val="60000"/>
                    <a:lumOff val="40000"/>
                  </a:schemeClr>
                </a:solidFill>
              </a:uFill>
            </a:endParaRPr>
          </a:p>
        </p:txBody>
      </p:sp>
      <p:pic>
        <p:nvPicPr>
          <p:cNvPr id="7" name="コンテンツ プレースホルダ 12" descr="20121101_20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67" y="1012394"/>
            <a:ext cx="2932205" cy="2200582"/>
          </a:xfrm>
          <a:prstGeom prst="rect">
            <a:avLst/>
          </a:prstGeom>
        </p:spPr>
      </p:pic>
      <p:pic>
        <p:nvPicPr>
          <p:cNvPr id="9" name="コンテンツ プレースホルダ 6" descr="20121102_204602_0001_Ch1_ff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38500"/>
            <a:ext cx="4114800" cy="3619500"/>
          </a:xfrm>
          <a:prstGeom prst="rect">
            <a:avLst/>
          </a:prstGeom>
        </p:spPr>
      </p:pic>
      <p:sp>
        <p:nvSpPr>
          <p:cNvPr id="10" name="円/楕円 9"/>
          <p:cNvSpPr/>
          <p:nvPr/>
        </p:nvSpPr>
        <p:spPr>
          <a:xfrm>
            <a:off x="899592" y="6021288"/>
            <a:ext cx="14401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51520" y="692696"/>
            <a:ext cx="233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Oscilloscope waveform</a:t>
            </a:r>
            <a:endParaRPr lang="ja-JP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u="sng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Example of V-shape;</a:t>
            </a:r>
            <a:br>
              <a:rPr lang="en-US" altLang="ja-JP" u="sng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</a:br>
            <a:r>
              <a:rPr lang="en-US" altLang="ja-JP" u="sng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3π/9 </a:t>
            </a:r>
            <a:r>
              <a:rPr lang="en-US" altLang="ja-JP" u="sng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mode of 1</a:t>
            </a:r>
            <a:r>
              <a:rPr lang="en-US" altLang="ja-JP" u="sng" baseline="30000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st</a:t>
            </a:r>
            <a:r>
              <a:rPr lang="en-US" altLang="ja-JP" u="sng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 dipole </a:t>
            </a:r>
            <a:r>
              <a:rPr lang="en-US" altLang="ja-JP" u="sng" dirty="0" err="1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passband</a:t>
            </a:r>
            <a:endParaRPr kumimoji="1" lang="ja-JP" altLang="en-US" u="sng" dirty="0">
              <a:uFill>
                <a:solidFill>
                  <a:schemeClr val="tx2">
                    <a:lumMod val="60000"/>
                    <a:lumOff val="40000"/>
                  </a:schemeClr>
                </a:solidFill>
              </a:uFill>
            </a:endParaRPr>
          </a:p>
        </p:txBody>
      </p:sp>
      <p:pic>
        <p:nvPicPr>
          <p:cNvPr id="22" name="コンテンツ プレースホルダ 6" descr="20121102_204602_0001_Ch1_fft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88696"/>
            <a:ext cx="4038600" cy="3552472"/>
          </a:xfrm>
          <a:prstGeom prst="rect">
            <a:avLst/>
          </a:prstGeom>
        </p:spPr>
      </p:pic>
      <p:pic>
        <p:nvPicPr>
          <p:cNvPr id="21" name="コンテンツ プレースホルダ 16" descr="20120626_211620_TE111-3_V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9322" y="1486442"/>
            <a:ext cx="3816356" cy="3356980"/>
          </a:xfrm>
        </p:spPr>
      </p:pic>
      <p:sp>
        <p:nvSpPr>
          <p:cNvPr id="23" name="円/楕円 22"/>
          <p:cNvSpPr/>
          <p:nvPr/>
        </p:nvSpPr>
        <p:spPr>
          <a:xfrm>
            <a:off x="1521160" y="1988840"/>
            <a:ext cx="216024" cy="25922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コンテンツ プレースホルダ 11"/>
          <p:cNvSpPr txBox="1">
            <a:spLocks/>
          </p:cNvSpPr>
          <p:nvPr/>
        </p:nvSpPr>
        <p:spPr>
          <a:xfrm>
            <a:off x="683568" y="4941168"/>
            <a:ext cx="8003232" cy="1844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ja-JP" sz="2800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3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+mn-lt"/>
                <a:ea typeface="+mn-ea"/>
                <a:cs typeface="+mn-cs"/>
              </a:rPr>
              <a:t>π/9 mode’s amplitude is big.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+mn-lt"/>
                <a:ea typeface="+mn-ea"/>
                <a:cs typeface="+mn-cs"/>
              </a:rPr>
              <a:t>Plot of amplitude vs.  beam position </a:t>
            </a:r>
            <a:r>
              <a:rPr lang="en-US" altLang="ja-JP" sz="2800" dirty="0" smtClean="0"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</a:rPr>
              <a:t>for 3π/9 mode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+mn-lt"/>
                <a:ea typeface="+mn-ea"/>
                <a:cs typeface="+mn-cs"/>
              </a:rPr>
              <a:t>describes V-shape.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>
                <a:solidFill>
                  <a:schemeClr val="tx2">
                    <a:lumMod val="60000"/>
                    <a:lumOff val="40000"/>
                  </a:schemeClr>
                </a:solidFill>
              </a:uFill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>
                <a:solidFill>
                  <a:schemeClr val="tx2">
                    <a:lumMod val="60000"/>
                    <a:lumOff val="40000"/>
                  </a:schemeClr>
                </a:solidFill>
              </a:uFill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>
                <a:solidFill>
                  <a:schemeClr val="tx2">
                    <a:lumMod val="60000"/>
                    <a:lumOff val="40000"/>
                  </a:schemeClr>
                </a:solidFill>
              </a:uFill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>
                <a:solidFill>
                  <a:schemeClr val="tx2">
                    <a:lumMod val="60000"/>
                    <a:lumOff val="40000"/>
                  </a:schemeClr>
                </a:solidFill>
              </a:u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7794</TotalTime>
  <Words>494</Words>
  <Application>Microsoft Office PowerPoint</Application>
  <PresentationFormat>画面に合わせる (4:3)</PresentationFormat>
  <Paragraphs>106</Paragraphs>
  <Slides>12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テーマ</vt:lpstr>
      <vt:lpstr>HOM-BPM study in STF for cavity miss-alignment detection</vt:lpstr>
      <vt:lpstr>Purpose of research</vt:lpstr>
      <vt:lpstr>Idea</vt:lpstr>
      <vt:lpstr>requirement</vt:lpstr>
      <vt:lpstr>Bead-pull measurement</vt:lpstr>
      <vt:lpstr>STF accelerator</vt:lpstr>
      <vt:lpstr>Set up for induced HOM measurement</vt:lpstr>
      <vt:lpstr>π/9 mode of 1st dipole passband</vt:lpstr>
      <vt:lpstr>Example of V-shape; 3π/9 mode of 1st dipole passband</vt:lpstr>
      <vt:lpstr>Beam pipe mode</vt:lpstr>
      <vt:lpstr>Summary</vt:lpstr>
      <vt:lpstr>スライド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HOM-BPM study in STF for cavity mis-alignment detection</dc:title>
  <dc:creator>kuramoto</dc:creator>
  <cp:lastModifiedBy>kuramoto</cp:lastModifiedBy>
  <cp:revision>84</cp:revision>
  <dcterms:created xsi:type="dcterms:W3CDTF">2012-10-22T12:08:47Z</dcterms:created>
  <dcterms:modified xsi:type="dcterms:W3CDTF">2012-11-05T13:52:10Z</dcterms:modified>
</cp:coreProperties>
</file>