
<file path=[Content_Types].xml><?xml version="1.0" encoding="utf-8"?>
<Types xmlns="http://schemas.openxmlformats.org/package/2006/content-types">
  <Default Extension="rels" ContentType="application/vnd.openxmlformats-package.relationships+xml"/>
  <Default Extension="JPG" ContentType="image/jpeg"/>
  <Default Extension="xml" ContentType="application/xml"/>
  <Default Extension="jpeg" ContentType="image/jpeg"/>
  <Default Extension="emf" ContentType="image/x-emf"/>
  <Default Extension="png" ContentType="image/png"/>
  <Default Extension="bin" ContentType="application/vnd.openxmlformats-officedocument.presentationml.printerSettings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handoutMasterIdLst>
    <p:handoutMasterId r:id="rId17"/>
  </p:handoutMasterIdLst>
  <p:sldIdLst>
    <p:sldId id="263" r:id="rId2"/>
    <p:sldId id="283" r:id="rId3"/>
    <p:sldId id="265" r:id="rId4"/>
    <p:sldId id="267" r:id="rId5"/>
    <p:sldId id="271" r:id="rId6"/>
    <p:sldId id="273" r:id="rId7"/>
    <p:sldId id="281" r:id="rId8"/>
    <p:sldId id="279" r:id="rId9"/>
    <p:sldId id="282" r:id="rId10"/>
    <p:sldId id="280" r:id="rId11"/>
    <p:sldId id="277" r:id="rId12"/>
    <p:sldId id="268" r:id="rId13"/>
    <p:sldId id="278" r:id="rId14"/>
    <p:sldId id="284" r:id="rId15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Section par défaut" id="{58D21AD4-564C-6740-88F8-091F801B085E}">
          <p14:sldIdLst>
            <p14:sldId id="263"/>
            <p14:sldId id="283"/>
            <p14:sldId id="265"/>
            <p14:sldId id="267"/>
          </p14:sldIdLst>
        </p14:section>
        <p14:section name="Section sans titre" id="{BE8E3110-7248-A341-939F-995E9AA498D9}">
          <p14:sldIdLst>
            <p14:sldId id="271"/>
            <p14:sldId id="273"/>
            <p14:sldId id="281"/>
            <p14:sldId id="279"/>
            <p14:sldId id="282"/>
            <p14:sldId id="280"/>
            <p14:sldId id="277"/>
            <p14:sldId id="268"/>
            <p14:sldId id="278"/>
            <p14:sldId id="284"/>
          </p14:sldIdLst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CC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293" autoAdjust="0"/>
  </p:normalViewPr>
  <p:slideViewPr>
    <p:cSldViewPr>
      <p:cViewPr varScale="1">
        <p:scale>
          <a:sx n="62" d="100"/>
          <a:sy n="62" d="100"/>
        </p:scale>
        <p:origin x="-1904" y="-10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4" Type="http://schemas.openxmlformats.org/officeDocument/2006/relationships/slide" Target="slides/slide13.xml"/><Relationship Id="rId20" Type="http://schemas.openxmlformats.org/officeDocument/2006/relationships/viewProps" Target="viewProps.xml"/><Relationship Id="rId4" Type="http://schemas.openxmlformats.org/officeDocument/2006/relationships/slide" Target="slides/slide3.xml"/><Relationship Id="rId21" Type="http://schemas.openxmlformats.org/officeDocument/2006/relationships/theme" Target="theme/theme1.xml"/><Relationship Id="rId22" Type="http://schemas.openxmlformats.org/officeDocument/2006/relationships/tableStyles" Target="tableStyles.xml"/><Relationship Id="rId7" Type="http://schemas.openxmlformats.org/officeDocument/2006/relationships/slide" Target="slides/slide6.xml"/><Relationship Id="rId11" Type="http://schemas.openxmlformats.org/officeDocument/2006/relationships/slide" Target="slides/slide1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6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0" Type="http://schemas.openxmlformats.org/officeDocument/2006/relationships/slide" Target="slides/slide9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2" Type="http://schemas.openxmlformats.org/officeDocument/2006/relationships/slide" Target="slides/slide11.xml"/><Relationship Id="rId17" Type="http://schemas.openxmlformats.org/officeDocument/2006/relationships/handoutMaster" Target="handoutMasters/handoutMaster1.xml"/><Relationship Id="rId19" Type="http://schemas.openxmlformats.org/officeDocument/2006/relationships/presProps" Target="presProps.xml"/><Relationship Id="rId2" Type="http://schemas.openxmlformats.org/officeDocument/2006/relationships/slide" Target="slides/slide1.xml"/><Relationship Id="rId9" Type="http://schemas.openxmlformats.org/officeDocument/2006/relationships/slide" Target="slides/slide8.xml"/><Relationship Id="rId3" Type="http://schemas.openxmlformats.org/officeDocument/2006/relationships/slide" Target="slides/slide2.xml"/><Relationship Id="rId18" Type="http://schemas.openxmlformats.org/officeDocument/2006/relationships/printerSettings" Target="printerSettings/printerSettings1.bin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6AA10C7-07EC-2649-BC64-8060BC0267A2}" type="datetimeFigureOut">
              <a:rPr lang="fr-FR" smtClean="0"/>
              <a:t>06/11/12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95A6C68-433D-5B47-B67F-A752095E1E5A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862197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382B691-175A-4E7C-97D1-156237FB376D}" type="datetimeFigureOut">
              <a:rPr lang="fr-FR" smtClean="0"/>
              <a:t>05/11/12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7334651-C8B4-4706-B4F3-1F07C3C0833B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0629952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bg>
      <p:bgPr>
        <a:blipFill dpi="0" rotWithShape="1">
          <a:blip r:embed="rId2">
            <a:alphaModFix amt="53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Modifiez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FEF060A4-68D7-4B86-A8AF-DFD20F96D29D}" type="datetime1">
              <a:rPr lang="fr-FR" smtClean="0"/>
              <a:t>05/11/12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3131840" y="6597352"/>
            <a:ext cx="2895600" cy="286580"/>
          </a:xfrm>
        </p:spPr>
        <p:txBody>
          <a:bodyPr/>
          <a:lstStyle/>
          <a:p>
            <a:r>
              <a:rPr lang="fr-FR" dirty="0" smtClean="0"/>
              <a:t>J. </a:t>
            </a:r>
            <a:r>
              <a:rPr lang="fr-FR" dirty="0" err="1" smtClean="0"/>
              <a:t>Plouin</a:t>
            </a:r>
            <a:r>
              <a:rPr lang="fr-FR" dirty="0" smtClean="0"/>
              <a:t> – </a:t>
            </a:r>
            <a:r>
              <a:rPr lang="fr-FR" dirty="0" err="1" smtClean="0"/>
              <a:t>Results</a:t>
            </a:r>
            <a:r>
              <a:rPr lang="fr-FR" dirty="0" smtClean="0"/>
              <a:t> on second </a:t>
            </a:r>
            <a:r>
              <a:rPr lang="fr-FR" dirty="0" err="1" smtClean="0"/>
              <a:t>sound</a:t>
            </a:r>
            <a:r>
              <a:rPr lang="fr-FR" dirty="0" smtClean="0"/>
              <a:t> </a:t>
            </a:r>
            <a:r>
              <a:rPr lang="fr-FR" dirty="0" err="1" smtClean="0"/>
              <a:t>method</a:t>
            </a:r>
            <a:endParaRPr lang="fr-FR" dirty="0" smtClean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87E57F-583E-41B7-B2E5-A31E69EC3417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5157966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C1A744A2-33F5-42A0-AB68-75CC6CEFEC44}" type="datetime1">
              <a:rPr lang="fr-FR" smtClean="0"/>
              <a:t>05/11/12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J. Plouin – Results on second sound method</a:t>
            </a: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87E57F-583E-41B7-B2E5-A31E69EC3417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171656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7CE8E99-B7F0-4A06-8F9E-7D307C299C74}" type="datetime1">
              <a:rPr lang="fr-FR" smtClean="0"/>
              <a:t>05/11/12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J. Plouin – Results on second sound method</a:t>
            </a: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87E57F-583E-41B7-B2E5-A31E69EC3417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312530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6E10B8D-D8B5-4A9E-88F5-50005E4C1194}" type="datetime1">
              <a:rPr lang="fr-FR" smtClean="0"/>
              <a:t>05/11/12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J. Plouin – Results on second sound method</a:t>
            </a: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87E57F-583E-41B7-B2E5-A31E69EC3417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2338033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C21EC201-8B6A-441D-8E18-51C268CD3B3B}" type="datetime1">
              <a:rPr lang="fr-FR" smtClean="0"/>
              <a:t>05/11/12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J. Plouin – Results on second sound method</a:t>
            </a: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87E57F-583E-41B7-B2E5-A31E69EC3417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583930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9EABCCB-A184-41C2-A77A-10FBDC62CD6B}" type="datetime1">
              <a:rPr lang="fr-FR" smtClean="0"/>
              <a:t>05/11/12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J. Plouin – Results on second sound method</a:t>
            </a:r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87E57F-583E-41B7-B2E5-A31E69EC3417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409165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71A4F31-1E45-4BA6-AFF5-A3405407292D}" type="datetime1">
              <a:rPr lang="fr-FR" smtClean="0"/>
              <a:t>05/11/12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J. Plouin – Results on second sound method</a:t>
            </a:r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87E57F-583E-41B7-B2E5-A31E69EC3417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077470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3135226-1C85-42F0-84B2-99EF8E5B7662}" type="datetime1">
              <a:rPr lang="fr-FR" smtClean="0"/>
              <a:t>05/11/12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J. Plouin – Results on second sound method</a:t>
            </a:r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87E57F-583E-41B7-B2E5-A31E69EC3417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248109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956A54F-BA13-44EF-A962-7463D04A9C30}" type="datetime1">
              <a:rPr lang="fr-FR" smtClean="0"/>
              <a:t>05/11/12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J. Plouin – Results on second sound method</a:t>
            </a:r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87E57F-583E-41B7-B2E5-A31E69EC3417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450468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C387C84-0DCD-44DB-A2DE-8D3F028B9648}" type="datetime1">
              <a:rPr lang="fr-FR" smtClean="0"/>
              <a:t>05/11/12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J. Plouin – Results on second sound method</a:t>
            </a:r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87E57F-583E-41B7-B2E5-A31E69EC3417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859765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5DA389BF-8513-4236-9287-409A11623FC3}" type="datetime1">
              <a:rPr lang="fr-FR" smtClean="0"/>
              <a:t>05/11/12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J. Plouin – Results on second sound method</a:t>
            </a:r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87E57F-583E-41B7-B2E5-A31E69EC3417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078210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4" Type="http://schemas.openxmlformats.org/officeDocument/2006/relationships/image" Target="../media/image2.jpeg"/><Relationship Id="rId4" Type="http://schemas.openxmlformats.org/officeDocument/2006/relationships/slideLayout" Target="../slideLayouts/slideLayout4.xml"/><Relationship Id="rId7" Type="http://schemas.openxmlformats.org/officeDocument/2006/relationships/slideLayout" Target="../slideLayouts/slideLayout7.xml"/><Relationship Id="rId11" Type="http://schemas.openxmlformats.org/officeDocument/2006/relationships/slideLayout" Target="../slideLayouts/slideLayout1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5" Type="http://schemas.openxmlformats.org/officeDocument/2006/relationships/slideLayout" Target="../slideLayouts/slideLayout5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9" Type="http://schemas.openxmlformats.org/officeDocument/2006/relationships/slideLayout" Target="../slideLayouts/slideLayout9.xml"/><Relationship Id="rId3" Type="http://schemas.openxmlformats.org/officeDocument/2006/relationships/slideLayout" Target="../slideLayouts/slideLayout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1246248" y="116632"/>
            <a:ext cx="7450895" cy="77809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67544" y="16288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899592" y="6453336"/>
            <a:ext cx="5127848" cy="40466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fr-FR" dirty="0" smtClean="0"/>
              <a:t>J. </a:t>
            </a:r>
            <a:r>
              <a:rPr lang="fr-FR" dirty="0" err="1" smtClean="0"/>
              <a:t>Plouin</a:t>
            </a:r>
            <a:r>
              <a:rPr lang="fr-FR" dirty="0" smtClean="0"/>
              <a:t> – </a:t>
            </a:r>
            <a:r>
              <a:rPr lang="fr-FR" dirty="0" err="1" smtClean="0"/>
              <a:t>Results</a:t>
            </a:r>
            <a:r>
              <a:rPr lang="fr-FR" dirty="0" smtClean="0"/>
              <a:t> on second </a:t>
            </a:r>
            <a:r>
              <a:rPr lang="fr-FR" dirty="0" err="1" smtClean="0"/>
              <a:t>sound</a:t>
            </a:r>
            <a:r>
              <a:rPr lang="fr-FR" dirty="0" smtClean="0"/>
              <a:t> </a:t>
            </a:r>
            <a:r>
              <a:rPr lang="fr-FR" dirty="0" err="1" smtClean="0"/>
              <a:t>method</a:t>
            </a:r>
            <a:r>
              <a:rPr lang="fr-FR" dirty="0" smtClean="0"/>
              <a:t> </a:t>
            </a:r>
            <a:endParaRPr lang="fr-FR" dirty="0" smtClean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453336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087E57F-583E-41B7-B2E5-A31E69EC3417}" type="slidenum">
              <a:rPr lang="fr-FR" smtClean="0"/>
              <a:t>‹#›</a:t>
            </a:fld>
            <a:endParaRPr lang="fr-FR"/>
          </a:p>
        </p:txBody>
      </p:sp>
      <p:pic>
        <p:nvPicPr>
          <p:cNvPr id="1027" name="Picture 3" descr="\\Dapdc5\jplouin\Desktop\CEA_GB_logotype.jpg"/>
          <p:cNvPicPr>
            <a:picLocks noChangeAspect="1" noChangeArrowheads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94855" y="0"/>
            <a:ext cx="849145" cy="6926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\\Dapdc5\jplouin\Desktop\irfu_signature.jpg"/>
          <p:cNvPicPr>
            <a:picLocks noChangeAspect="1" noChangeArrowheads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4192"/>
            <a:ext cx="827584" cy="8261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064270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xmlns:p14="http://schemas.microsoft.com/office/powerpoint/2010/main" id="1" dur="indefinite" restart="never" nodeType="tmRoot"/>
      </p:par>
    </p:tnLst>
  </p:timing>
  <p:hf hdr="0" dt="0"/>
  <p:txStyles>
    <p:titleStyle>
      <a:lvl1pPr algn="ctr" defTabSz="914400" rtl="0" eaLnBrk="1" latinLnBrk="0" hangingPunct="1">
        <a:spcBef>
          <a:spcPct val="0"/>
        </a:spcBef>
        <a:buNone/>
        <a:defRPr sz="3600" kern="1200">
          <a:solidFill>
            <a:schemeClr val="tx1"/>
          </a:solidFill>
          <a:latin typeface="Berlin Sans FB" pitchFamily="34" charset="0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3" Type="http://schemas.openxmlformats.org/officeDocument/2006/relationships/image" Target="../media/image25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4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Relationship Id="rId3" Type="http://schemas.openxmlformats.org/officeDocument/2006/relationships/image" Target="../media/image5.png"/><Relationship Id="rId5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4" Type="http://schemas.openxmlformats.org/officeDocument/2006/relationships/image" Target="../media/image10.png"/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8.jpeg"/><Relationship Id="rId3" Type="http://schemas.openxmlformats.org/officeDocument/2006/relationships/image" Target="../media/image9.jpeg"/><Relationship Id="rId5" Type="http://schemas.openxmlformats.org/officeDocument/2006/relationships/image" Target="../media/image11.jpeg"/></Relationships>
</file>

<file path=ppt/slides/_rels/slide6.xml.rels><?xml version="1.0" encoding="UTF-8" standalone="yes"?>
<Relationships xmlns="http://schemas.openxmlformats.org/package/2006/relationships"><Relationship Id="rId4" Type="http://schemas.openxmlformats.org/officeDocument/2006/relationships/image" Target="../media/image14.emf"/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2.png"/><Relationship Id="rId3" Type="http://schemas.openxmlformats.org/officeDocument/2006/relationships/image" Target="../media/image13.png"/><Relationship Id="rId5" Type="http://schemas.openxmlformats.org/officeDocument/2006/relationships/image" Target="../media/image9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3" Type="http://schemas.openxmlformats.org/officeDocument/2006/relationships/image" Target="../media/image16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4" Type="http://schemas.openxmlformats.org/officeDocument/2006/relationships/image" Target="../media/image18.png"/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6.png"/><Relationship Id="rId3" Type="http://schemas.openxmlformats.org/officeDocument/2006/relationships/image" Target="../media/image17.png"/><Relationship Id="rId5" Type="http://schemas.openxmlformats.org/officeDocument/2006/relationships/image" Target="../media/image19.png"/></Relationships>
</file>

<file path=ppt/slides/_rels/slide9.xml.rels><?xml version="1.0" encoding="UTF-8" standalone="yes"?>
<Relationships xmlns="http://schemas.openxmlformats.org/package/2006/relationships"><Relationship Id="rId4" Type="http://schemas.openxmlformats.org/officeDocument/2006/relationships/image" Target="../media/image22.png"/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0.png"/><Relationship Id="rId3" Type="http://schemas.openxmlformats.org/officeDocument/2006/relationships/image" Target="../media/image2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3568" y="986805"/>
            <a:ext cx="7488832" cy="1002035"/>
          </a:xfrm>
          <a:solidFill>
            <a:schemeClr val="bg1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r>
              <a:rPr lang="fr-FR" dirty="0" err="1" smtClean="0">
                <a:solidFill>
                  <a:srgbClr val="0070C0"/>
                </a:solidFill>
                <a:latin typeface="Berlin Sans FB" pitchFamily="34" charset="0"/>
              </a:rPr>
              <a:t>Results</a:t>
            </a:r>
            <a:r>
              <a:rPr lang="fr-FR" dirty="0" smtClean="0">
                <a:solidFill>
                  <a:srgbClr val="0070C0"/>
                </a:solidFill>
                <a:latin typeface="Berlin Sans FB" pitchFamily="34" charset="0"/>
              </a:rPr>
              <a:t> on second </a:t>
            </a:r>
            <a:r>
              <a:rPr lang="fr-FR" dirty="0" err="1" smtClean="0">
                <a:solidFill>
                  <a:srgbClr val="0070C0"/>
                </a:solidFill>
                <a:latin typeface="Berlin Sans FB" pitchFamily="34" charset="0"/>
              </a:rPr>
              <a:t>sound</a:t>
            </a:r>
            <a:r>
              <a:rPr lang="fr-FR" dirty="0" smtClean="0">
                <a:solidFill>
                  <a:srgbClr val="0070C0"/>
                </a:solidFill>
                <a:latin typeface="Berlin Sans FB" pitchFamily="34" charset="0"/>
              </a:rPr>
              <a:t> </a:t>
            </a:r>
            <a:r>
              <a:rPr lang="fr-FR" dirty="0" err="1" smtClean="0">
                <a:solidFill>
                  <a:srgbClr val="0070C0"/>
                </a:solidFill>
                <a:latin typeface="Berlin Sans FB" pitchFamily="34" charset="0"/>
              </a:rPr>
              <a:t>method</a:t>
            </a:r>
            <a:endParaRPr lang="fr-FR" dirty="0">
              <a:solidFill>
                <a:srgbClr val="0070C0"/>
              </a:solidFill>
              <a:latin typeface="Berlin Sans FB" pitchFamily="34" charset="0"/>
            </a:endParaRP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259632" y="4797152"/>
            <a:ext cx="6400800" cy="1368152"/>
          </a:xfrm>
          <a:solidFill>
            <a:schemeClr val="accent6">
              <a:lumMod val="40000"/>
              <a:lumOff val="60000"/>
            </a:schemeClr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r>
              <a:rPr lang="fr-FR" dirty="0" smtClean="0">
                <a:solidFill>
                  <a:srgbClr val="0070C0"/>
                </a:solidFill>
                <a:latin typeface="Berlin Sans FB" pitchFamily="34" charset="0"/>
              </a:rPr>
              <a:t>Juliette </a:t>
            </a:r>
            <a:r>
              <a:rPr lang="fr-FR" dirty="0" err="1" smtClean="0">
                <a:solidFill>
                  <a:srgbClr val="0070C0"/>
                </a:solidFill>
                <a:latin typeface="Berlin Sans FB" pitchFamily="34" charset="0"/>
              </a:rPr>
              <a:t>Plouin</a:t>
            </a:r>
            <a:r>
              <a:rPr lang="fr-FR" dirty="0" smtClean="0">
                <a:solidFill>
                  <a:srgbClr val="0070C0"/>
                </a:solidFill>
                <a:latin typeface="Berlin Sans FB" pitchFamily="34" charset="0"/>
              </a:rPr>
              <a:t> – CEA Saclay</a:t>
            </a:r>
            <a:endParaRPr lang="fr-FR" dirty="0" smtClean="0">
              <a:solidFill>
                <a:srgbClr val="0070C0"/>
              </a:solidFill>
              <a:latin typeface="Berlin Sans FB" pitchFamily="34" charset="0"/>
            </a:endParaRPr>
          </a:p>
          <a:p>
            <a:r>
              <a:rPr lang="fr-FR" sz="2800" i="1" dirty="0" smtClean="0">
                <a:solidFill>
                  <a:srgbClr val="0070C0"/>
                </a:solidFill>
                <a:latin typeface="Berlin Sans FB" pitchFamily="34" charset="0"/>
              </a:rPr>
              <a:t>TTC Meeting @ </a:t>
            </a:r>
            <a:r>
              <a:rPr lang="fr-FR" sz="2800" i="1" dirty="0" err="1" smtClean="0">
                <a:solidFill>
                  <a:srgbClr val="0070C0"/>
                </a:solidFill>
                <a:latin typeface="Berlin Sans FB" pitchFamily="34" charset="0"/>
              </a:rPr>
              <a:t>JLab</a:t>
            </a:r>
            <a:r>
              <a:rPr lang="fr-FR" sz="2800" i="1" dirty="0" smtClean="0">
                <a:solidFill>
                  <a:srgbClr val="0070C0"/>
                </a:solidFill>
                <a:latin typeface="Berlin Sans FB" pitchFamily="34" charset="0"/>
              </a:rPr>
              <a:t>, 06 </a:t>
            </a:r>
            <a:r>
              <a:rPr lang="fr-FR" sz="2800" i="1" dirty="0" smtClean="0">
                <a:solidFill>
                  <a:srgbClr val="0070C0"/>
                </a:solidFill>
                <a:latin typeface="Berlin Sans FB" pitchFamily="34" charset="0"/>
              </a:rPr>
              <a:t>Nov</a:t>
            </a:r>
            <a:r>
              <a:rPr lang="fr-FR" sz="2800" i="1" dirty="0" smtClean="0">
                <a:solidFill>
                  <a:srgbClr val="0070C0"/>
                </a:solidFill>
                <a:latin typeface="Berlin Sans FB" pitchFamily="34" charset="0"/>
              </a:rPr>
              <a:t>. 2012</a:t>
            </a:r>
            <a:endParaRPr lang="fr-FR" sz="2800" i="1" dirty="0">
              <a:solidFill>
                <a:srgbClr val="0070C0"/>
              </a:solidFill>
              <a:latin typeface="Berlin Sans FB" pitchFamily="34" charset="0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87E57F-583E-41B7-B2E5-A31E69EC3417}" type="slidenum">
              <a:rPr lang="fr-FR" smtClean="0"/>
              <a:t>1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J. Plouin – Results on second sound method</a:t>
            </a:r>
            <a:endParaRPr lang="fr-FR" dirty="0" smtClean="0"/>
          </a:p>
        </p:txBody>
      </p:sp>
    </p:spTree>
    <p:extLst>
      <p:ext uri="{BB962C8B-B14F-4D97-AF65-F5344CB8AC3E}">
        <p14:creationId xmlns:p14="http://schemas.microsoft.com/office/powerpoint/2010/main" val="66337623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94041" y="3645024"/>
            <a:ext cx="3449959" cy="25874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99592" y="116632"/>
            <a:ext cx="7450895" cy="778098"/>
          </a:xfrm>
        </p:spPr>
        <p:txBody>
          <a:bodyPr>
            <a:normAutofit/>
          </a:bodyPr>
          <a:lstStyle/>
          <a:p>
            <a:r>
              <a:rPr lang="fr-FR" dirty="0" err="1" smtClean="0"/>
              <a:t>Comparison</a:t>
            </a:r>
            <a:r>
              <a:rPr lang="fr-FR" dirty="0" smtClean="0"/>
              <a:t> </a:t>
            </a:r>
            <a:r>
              <a:rPr lang="fr-FR" dirty="0" err="1" smtClean="0"/>
              <a:t>between</a:t>
            </a:r>
            <a:r>
              <a:rPr lang="fr-FR" dirty="0" smtClean="0"/>
              <a:t> </a:t>
            </a:r>
            <a:r>
              <a:rPr lang="fr-FR" dirty="0" smtClean="0"/>
              <a:t>3 tests </a:t>
            </a:r>
            <a:r>
              <a:rPr lang="fr-FR" dirty="0" err="1" smtClean="0"/>
              <a:t>results</a:t>
            </a:r>
            <a:endParaRPr lang="fr-FR" dirty="0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J. Plouin – Results on second sound method</a:t>
            </a:r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87E57F-583E-41B7-B2E5-A31E69EC3417}" type="slidenum">
              <a:rPr lang="fr-FR" smtClean="0"/>
              <a:t>10</a:t>
            </a:fld>
            <a:endParaRPr lang="fr-FR"/>
          </a:p>
        </p:txBody>
      </p:sp>
      <p:graphicFrame>
        <p:nvGraphicFramePr>
          <p:cNvPr id="5" name="Tableau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42095554"/>
              </p:ext>
            </p:extLst>
          </p:nvPr>
        </p:nvGraphicFramePr>
        <p:xfrm>
          <a:off x="1475656" y="1340768"/>
          <a:ext cx="2304256" cy="237850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52128"/>
                <a:gridCol w="1152128"/>
              </a:tblGrid>
              <a:tr h="749590">
                <a:tc gridSpan="2">
                  <a:txBody>
                    <a:bodyPr/>
                    <a:lstStyle/>
                    <a:p>
                      <a:r>
                        <a:rPr lang="fr-FR" dirty="0" err="1" smtClean="0"/>
                        <a:t>Dec</a:t>
                      </a:r>
                      <a:r>
                        <a:rPr lang="fr-FR" dirty="0" smtClean="0"/>
                        <a:t>. 2011,</a:t>
                      </a:r>
                      <a:r>
                        <a:rPr lang="fr-FR" baseline="0" dirty="0" smtClean="0"/>
                        <a:t> </a:t>
                      </a:r>
                      <a:r>
                        <a:rPr lang="fr-FR" baseline="0" dirty="0" err="1" smtClean="0"/>
                        <a:t>cavity</a:t>
                      </a:r>
                      <a:r>
                        <a:rPr lang="fr-FR" baseline="0" dirty="0" smtClean="0"/>
                        <a:t> A</a:t>
                      </a:r>
                      <a:endParaRPr lang="fr-FR" dirty="0" smtClean="0"/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dirty="0" smtClean="0"/>
                        <a:t>Quench @ 30 MV/m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</a:tr>
              <a:tr h="618562">
                <a:tc>
                  <a:txBody>
                    <a:bodyPr/>
                    <a:lstStyle/>
                    <a:p>
                      <a:r>
                        <a:rPr lang="fr-FR" dirty="0" smtClean="0"/>
                        <a:t>9,5 cm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dirty="0" smtClean="0"/>
                        <a:t>17,5 cm</a:t>
                      </a:r>
                    </a:p>
                    <a:p>
                      <a:endParaRPr lang="fr-FR" dirty="0"/>
                    </a:p>
                  </a:txBody>
                  <a:tcPr/>
                </a:tc>
              </a:tr>
              <a:tr h="554546">
                <a:tc>
                  <a:txBody>
                    <a:bodyPr/>
                    <a:lstStyle/>
                    <a:p>
                      <a:r>
                        <a:rPr lang="fr-FR" dirty="0" smtClean="0"/>
                        <a:t>3,5 ms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5,9 ms</a:t>
                      </a:r>
                      <a:endParaRPr lang="fr-FR" dirty="0"/>
                    </a:p>
                  </a:txBody>
                  <a:tcPr/>
                </a:tc>
              </a:tr>
              <a:tr h="434286">
                <a:tc>
                  <a:txBody>
                    <a:bodyPr/>
                    <a:lstStyle/>
                    <a:p>
                      <a:r>
                        <a:rPr lang="fr-FR" dirty="0" smtClean="0"/>
                        <a:t>27 m/s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30 m/s</a:t>
                      </a:r>
                      <a:endParaRPr lang="fr-FR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6" name="Tableau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19574448"/>
              </p:ext>
            </p:extLst>
          </p:nvPr>
        </p:nvGraphicFramePr>
        <p:xfrm>
          <a:off x="4067944" y="1340768"/>
          <a:ext cx="2376264" cy="234454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88132"/>
                <a:gridCol w="1188132"/>
              </a:tblGrid>
              <a:tr h="789568">
                <a:tc gridSpan="2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dirty="0" smtClean="0"/>
                        <a:t>Jun. 2012,</a:t>
                      </a:r>
                      <a:r>
                        <a:rPr lang="fr-FR" baseline="0" dirty="0" smtClean="0"/>
                        <a:t> </a:t>
                      </a:r>
                      <a:r>
                        <a:rPr lang="fr-FR" baseline="0" dirty="0" err="1" smtClean="0"/>
                        <a:t>cavity</a:t>
                      </a:r>
                      <a:r>
                        <a:rPr lang="fr-FR" baseline="0" dirty="0" smtClean="0"/>
                        <a:t> </a:t>
                      </a:r>
                      <a:r>
                        <a:rPr lang="fr-FR" baseline="0" dirty="0" smtClean="0"/>
                        <a:t>A</a:t>
                      </a:r>
                      <a:endParaRPr lang="fr-FR" dirty="0" smtClean="0"/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dirty="0" smtClean="0"/>
                        <a:t>Quench @ 30 MV/m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</a:tr>
              <a:tr h="578584">
                <a:tc>
                  <a:txBody>
                    <a:bodyPr/>
                    <a:lstStyle/>
                    <a:p>
                      <a:r>
                        <a:rPr lang="fr-FR" dirty="0" smtClean="0"/>
                        <a:t>7,2 cm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dirty="0" smtClean="0"/>
                        <a:t>18 cm</a:t>
                      </a:r>
                    </a:p>
                    <a:p>
                      <a:endParaRPr lang="fr-FR" dirty="0"/>
                    </a:p>
                  </a:txBody>
                  <a:tcPr/>
                </a:tc>
              </a:tr>
              <a:tr h="457447">
                <a:tc>
                  <a:txBody>
                    <a:bodyPr/>
                    <a:lstStyle/>
                    <a:p>
                      <a:r>
                        <a:rPr lang="fr-FR" dirty="0" smtClean="0"/>
                        <a:t>3,3 ms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5 ms</a:t>
                      </a:r>
                      <a:endParaRPr lang="fr-FR" dirty="0"/>
                    </a:p>
                  </a:txBody>
                  <a:tcPr/>
                </a:tc>
              </a:tr>
              <a:tr h="457447">
                <a:tc>
                  <a:txBody>
                    <a:bodyPr/>
                    <a:lstStyle/>
                    <a:p>
                      <a:r>
                        <a:rPr lang="fr-FR" dirty="0" smtClean="0"/>
                        <a:t>22 m/s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36 m/s</a:t>
                      </a:r>
                      <a:endParaRPr lang="fr-FR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7" name="Tableau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35210084"/>
              </p:ext>
            </p:extLst>
          </p:nvPr>
        </p:nvGraphicFramePr>
        <p:xfrm>
          <a:off x="6732240" y="1340768"/>
          <a:ext cx="2216308" cy="230425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08154"/>
                <a:gridCol w="1108154"/>
              </a:tblGrid>
              <a:tr h="758936">
                <a:tc gridSpan="2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dirty="0" smtClean="0"/>
                        <a:t>Oct. 2012,</a:t>
                      </a:r>
                      <a:r>
                        <a:rPr lang="fr-FR" baseline="0" dirty="0" smtClean="0"/>
                        <a:t> </a:t>
                      </a:r>
                      <a:r>
                        <a:rPr lang="fr-FR" baseline="0" dirty="0" err="1" smtClean="0"/>
                        <a:t>cavity</a:t>
                      </a:r>
                      <a:r>
                        <a:rPr lang="fr-FR" baseline="0" dirty="0" smtClean="0"/>
                        <a:t> B</a:t>
                      </a:r>
                      <a:endParaRPr lang="fr-FR" dirty="0" smtClean="0"/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dirty="0" smtClean="0"/>
                        <a:t>Quench @ 34 MV/m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</a:tr>
              <a:tr h="665918">
                <a:tc>
                  <a:txBody>
                    <a:bodyPr/>
                    <a:lstStyle/>
                    <a:p>
                      <a:r>
                        <a:rPr lang="fr-FR" dirty="0" smtClean="0"/>
                        <a:t>12 cm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dirty="0" smtClean="0"/>
                        <a:t>16 cm</a:t>
                      </a:r>
                    </a:p>
                    <a:p>
                      <a:endParaRPr lang="fr-FR" dirty="0"/>
                    </a:p>
                  </a:txBody>
                  <a:tcPr/>
                </a:tc>
              </a:tr>
              <a:tr h="439701">
                <a:tc>
                  <a:txBody>
                    <a:bodyPr/>
                    <a:lstStyle/>
                    <a:p>
                      <a:r>
                        <a:rPr lang="fr-FR" dirty="0" smtClean="0"/>
                        <a:t>3,1 ms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5,7 ms</a:t>
                      </a:r>
                      <a:endParaRPr lang="fr-FR" dirty="0"/>
                    </a:p>
                  </a:txBody>
                  <a:tcPr/>
                </a:tc>
              </a:tr>
              <a:tr h="439701">
                <a:tc>
                  <a:txBody>
                    <a:bodyPr/>
                    <a:lstStyle/>
                    <a:p>
                      <a:r>
                        <a:rPr lang="fr-FR" dirty="0" smtClean="0"/>
                        <a:t>39 m/s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28 m/s</a:t>
                      </a:r>
                      <a:endParaRPr lang="fr-FR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8" name="Accolade fermante 7"/>
          <p:cNvSpPr/>
          <p:nvPr/>
        </p:nvSpPr>
        <p:spPr>
          <a:xfrm rot="5400000">
            <a:off x="3959932" y="1304764"/>
            <a:ext cx="144016" cy="5112568"/>
          </a:xfrm>
          <a:prstGeom prst="rightBrac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Accolade fermante 8"/>
          <p:cNvSpPr/>
          <p:nvPr/>
        </p:nvSpPr>
        <p:spPr>
          <a:xfrm rot="5400000">
            <a:off x="7848364" y="2600908"/>
            <a:ext cx="144016" cy="2232248"/>
          </a:xfrm>
          <a:prstGeom prst="rightBrac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ZoneTexte 9"/>
          <p:cNvSpPr txBox="1"/>
          <p:nvPr/>
        </p:nvSpPr>
        <p:spPr>
          <a:xfrm>
            <a:off x="3347864" y="4006805"/>
            <a:ext cx="1296144" cy="646331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fr-FR" dirty="0" err="1" smtClean="0"/>
              <a:t>Quench</a:t>
            </a:r>
            <a:r>
              <a:rPr lang="fr-FR" dirty="0" smtClean="0"/>
              <a:t> </a:t>
            </a:r>
            <a:r>
              <a:rPr lang="fr-FR" dirty="0" err="1" smtClean="0"/>
              <a:t>at</a:t>
            </a:r>
            <a:r>
              <a:rPr lang="fr-FR" dirty="0" smtClean="0"/>
              <a:t> </a:t>
            </a:r>
            <a:r>
              <a:rPr lang="fr-FR" dirty="0" err="1" smtClean="0"/>
              <a:t>equateur</a:t>
            </a:r>
            <a:endParaRPr lang="fr-FR" dirty="0"/>
          </a:p>
        </p:txBody>
      </p:sp>
      <p:sp>
        <p:nvSpPr>
          <p:cNvPr id="12" name="Ellipse 11"/>
          <p:cNvSpPr/>
          <p:nvPr/>
        </p:nvSpPr>
        <p:spPr>
          <a:xfrm>
            <a:off x="7668344" y="5301208"/>
            <a:ext cx="144016" cy="144016"/>
          </a:xfrm>
          <a:prstGeom prst="ellips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3" name="ZoneTexte 12"/>
          <p:cNvSpPr txBox="1"/>
          <p:nvPr/>
        </p:nvSpPr>
        <p:spPr>
          <a:xfrm>
            <a:off x="7668344" y="3861048"/>
            <a:ext cx="1296144" cy="646331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fr-FR" dirty="0" err="1" smtClean="0"/>
              <a:t>Quench</a:t>
            </a:r>
            <a:r>
              <a:rPr lang="fr-FR" dirty="0" smtClean="0"/>
              <a:t> </a:t>
            </a:r>
            <a:r>
              <a:rPr lang="fr-FR" dirty="0" err="1" smtClean="0"/>
              <a:t>near</a:t>
            </a:r>
            <a:r>
              <a:rPr lang="fr-FR" dirty="0" smtClean="0"/>
              <a:t> to iris</a:t>
            </a:r>
            <a:endParaRPr lang="fr-FR" dirty="0"/>
          </a:p>
        </p:txBody>
      </p:sp>
      <p:graphicFrame>
        <p:nvGraphicFramePr>
          <p:cNvPr id="16" name="Tableau 1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32428690"/>
              </p:ext>
            </p:extLst>
          </p:nvPr>
        </p:nvGraphicFramePr>
        <p:xfrm>
          <a:off x="-8355" y="1340768"/>
          <a:ext cx="1450453" cy="252639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50453"/>
              </a:tblGrid>
              <a:tr h="74959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1600" dirty="0" smtClean="0"/>
                    </a:p>
                  </a:txBody>
                  <a:tcPr/>
                </a:tc>
              </a:tr>
              <a:tr h="618562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600" dirty="0" smtClean="0"/>
                        <a:t>Distance </a:t>
                      </a:r>
                      <a:r>
                        <a:rPr lang="fr-FR" sz="1600" dirty="0" smtClean="0"/>
                        <a:t>to 2 </a:t>
                      </a:r>
                      <a:r>
                        <a:rPr lang="fr-FR" sz="1600" dirty="0" err="1" smtClean="0"/>
                        <a:t>closest</a:t>
                      </a:r>
                      <a:r>
                        <a:rPr lang="fr-FR" sz="1600" dirty="0" smtClean="0"/>
                        <a:t> </a:t>
                      </a:r>
                      <a:r>
                        <a:rPr lang="fr-FR" sz="1600" dirty="0" err="1" smtClean="0"/>
                        <a:t>OSTs</a:t>
                      </a:r>
                      <a:endParaRPr lang="fr-FR" sz="1600" dirty="0" smtClean="0"/>
                    </a:p>
                  </a:txBody>
                  <a:tcPr/>
                </a:tc>
              </a:tr>
              <a:tr h="554546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600" dirty="0" smtClean="0"/>
                        <a:t>Time of signal </a:t>
                      </a:r>
                      <a:r>
                        <a:rPr lang="fr-FR" sz="1600" dirty="0" err="1" smtClean="0"/>
                        <a:t>arrival</a:t>
                      </a:r>
                      <a:endParaRPr lang="fr-FR" sz="1600" dirty="0" smtClean="0"/>
                    </a:p>
                  </a:txBody>
                  <a:tcPr/>
                </a:tc>
              </a:tr>
              <a:tr h="434286">
                <a:tc>
                  <a:txBody>
                    <a:bodyPr/>
                    <a:lstStyle/>
                    <a:p>
                      <a:r>
                        <a:rPr lang="fr-FR" sz="1600" dirty="0" err="1" smtClean="0"/>
                        <a:t>Corresponding</a:t>
                      </a:r>
                      <a:r>
                        <a:rPr lang="fr-FR" sz="1600" dirty="0" smtClean="0"/>
                        <a:t> </a:t>
                      </a:r>
                      <a:r>
                        <a:rPr lang="fr-FR" sz="1600" dirty="0" err="1" smtClean="0"/>
                        <a:t>velocity</a:t>
                      </a:r>
                      <a:endParaRPr lang="fr-FR" sz="16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4" name="ZoneTexte 13"/>
          <p:cNvSpPr txBox="1"/>
          <p:nvPr/>
        </p:nvSpPr>
        <p:spPr>
          <a:xfrm>
            <a:off x="395536" y="4653136"/>
            <a:ext cx="374441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dirty="0" smtClean="0"/>
              <a:t>The </a:t>
            </a:r>
            <a:r>
              <a:rPr lang="fr-FR" sz="2000" dirty="0" err="1" smtClean="0"/>
              <a:t>velocity</a:t>
            </a:r>
            <a:r>
              <a:rPr lang="fr-FR" sz="2000" dirty="0" smtClean="0"/>
              <a:t> </a:t>
            </a:r>
            <a:r>
              <a:rPr lang="fr-FR" sz="2000" dirty="0" err="1" smtClean="0"/>
              <a:t>is</a:t>
            </a:r>
            <a:r>
              <a:rPr lang="fr-FR" sz="2000" dirty="0" smtClean="0"/>
              <a:t> </a:t>
            </a:r>
            <a:r>
              <a:rPr lang="fr-FR" sz="2000" dirty="0" err="1" smtClean="0"/>
              <a:t>always</a:t>
            </a:r>
            <a:r>
              <a:rPr lang="fr-FR" sz="2000" dirty="0" smtClean="0"/>
              <a:t> </a:t>
            </a:r>
            <a:r>
              <a:rPr lang="fr-FR" sz="2000" dirty="0" err="1" smtClean="0"/>
              <a:t>higher</a:t>
            </a:r>
            <a:r>
              <a:rPr lang="fr-FR" sz="2000" dirty="0" smtClean="0"/>
              <a:t> </a:t>
            </a:r>
            <a:r>
              <a:rPr lang="fr-FR" sz="2000" dirty="0" err="1" smtClean="0"/>
              <a:t>than</a:t>
            </a:r>
            <a:r>
              <a:rPr lang="fr-FR" sz="2000" dirty="0" smtClean="0"/>
              <a:t> </a:t>
            </a:r>
            <a:r>
              <a:rPr lang="fr-FR" sz="2000" dirty="0" err="1" smtClean="0"/>
              <a:t>expected</a:t>
            </a:r>
            <a:r>
              <a:rPr lang="fr-FR" sz="2000" dirty="0"/>
              <a:t> </a:t>
            </a:r>
            <a:r>
              <a:rPr lang="fr-FR" sz="2000" dirty="0" smtClean="0"/>
              <a:t>20m/s</a:t>
            </a:r>
          </a:p>
        </p:txBody>
      </p:sp>
      <p:sp>
        <p:nvSpPr>
          <p:cNvPr id="15" name="ZoneTexte 14"/>
          <p:cNvSpPr txBox="1"/>
          <p:nvPr/>
        </p:nvSpPr>
        <p:spPr>
          <a:xfrm>
            <a:off x="179512" y="5417929"/>
            <a:ext cx="460851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dirty="0" smtClean="0">
                <a:solidFill>
                  <a:srgbClr val="3366FF"/>
                </a:solidFill>
              </a:rPr>
              <a:t>This </a:t>
            </a:r>
            <a:r>
              <a:rPr lang="fr-FR" sz="2000" dirty="0" err="1" smtClean="0">
                <a:solidFill>
                  <a:srgbClr val="3366FF"/>
                </a:solidFill>
              </a:rPr>
              <a:t>phenomenon</a:t>
            </a:r>
            <a:r>
              <a:rPr lang="fr-FR" sz="2000" dirty="0" smtClean="0">
                <a:solidFill>
                  <a:srgbClr val="3366FF"/>
                </a:solidFill>
              </a:rPr>
              <a:t> of « </a:t>
            </a:r>
            <a:r>
              <a:rPr lang="fr-FR" sz="2000" dirty="0" err="1" smtClean="0">
                <a:solidFill>
                  <a:srgbClr val="3366FF"/>
                </a:solidFill>
              </a:rPr>
              <a:t>too</a:t>
            </a:r>
            <a:r>
              <a:rPr lang="fr-FR" sz="2000" dirty="0" smtClean="0">
                <a:solidFill>
                  <a:srgbClr val="3366FF"/>
                </a:solidFill>
              </a:rPr>
              <a:t> </a:t>
            </a:r>
            <a:r>
              <a:rPr lang="fr-FR" sz="2000" dirty="0" err="1" smtClean="0">
                <a:solidFill>
                  <a:srgbClr val="3366FF"/>
                </a:solidFill>
              </a:rPr>
              <a:t>fast</a:t>
            </a:r>
            <a:r>
              <a:rPr lang="fr-FR" sz="2000" dirty="0" smtClean="0">
                <a:solidFill>
                  <a:srgbClr val="3366FF"/>
                </a:solidFill>
              </a:rPr>
              <a:t> » 2</a:t>
            </a:r>
            <a:r>
              <a:rPr lang="fr-FR" sz="2000" baseline="30000" dirty="0" smtClean="0">
                <a:solidFill>
                  <a:srgbClr val="3366FF"/>
                </a:solidFill>
              </a:rPr>
              <a:t>nd</a:t>
            </a:r>
            <a:r>
              <a:rPr lang="fr-FR" sz="2000" dirty="0" smtClean="0">
                <a:solidFill>
                  <a:srgbClr val="3366FF"/>
                </a:solidFill>
              </a:rPr>
              <a:t> </a:t>
            </a:r>
            <a:r>
              <a:rPr lang="fr-FR" sz="2000" dirty="0" err="1" smtClean="0">
                <a:solidFill>
                  <a:srgbClr val="3366FF"/>
                </a:solidFill>
              </a:rPr>
              <a:t>sound</a:t>
            </a:r>
            <a:r>
              <a:rPr lang="fr-FR" sz="2000" dirty="0" smtClean="0">
                <a:solidFill>
                  <a:srgbClr val="3366FF"/>
                </a:solidFill>
              </a:rPr>
              <a:t> </a:t>
            </a:r>
            <a:r>
              <a:rPr lang="fr-FR" sz="2000" dirty="0" err="1" smtClean="0">
                <a:solidFill>
                  <a:srgbClr val="3366FF"/>
                </a:solidFill>
              </a:rPr>
              <a:t>wave</a:t>
            </a:r>
            <a:r>
              <a:rPr lang="fr-FR" sz="2000" dirty="0" smtClean="0">
                <a:solidFill>
                  <a:srgbClr val="3366FF"/>
                </a:solidFill>
              </a:rPr>
              <a:t> has been </a:t>
            </a:r>
            <a:r>
              <a:rPr lang="fr-FR" sz="2000" dirty="0" err="1" smtClean="0">
                <a:solidFill>
                  <a:srgbClr val="3366FF"/>
                </a:solidFill>
              </a:rPr>
              <a:t>found</a:t>
            </a:r>
            <a:r>
              <a:rPr lang="fr-FR" sz="2000" dirty="0" smtClean="0">
                <a:solidFill>
                  <a:srgbClr val="3366FF"/>
                </a:solidFill>
              </a:rPr>
              <a:t> by </a:t>
            </a:r>
            <a:r>
              <a:rPr lang="fr-FR" sz="2000" dirty="0" err="1" smtClean="0">
                <a:solidFill>
                  <a:srgbClr val="3366FF"/>
                </a:solidFill>
              </a:rPr>
              <a:t>several</a:t>
            </a:r>
            <a:r>
              <a:rPr lang="fr-FR" sz="2000" dirty="0" smtClean="0">
                <a:solidFill>
                  <a:srgbClr val="3366FF"/>
                </a:solidFill>
              </a:rPr>
              <a:t> </a:t>
            </a:r>
            <a:r>
              <a:rPr lang="fr-FR" sz="2000" dirty="0" err="1" smtClean="0">
                <a:solidFill>
                  <a:srgbClr val="3366FF"/>
                </a:solidFill>
              </a:rPr>
              <a:t>labs</a:t>
            </a:r>
            <a:r>
              <a:rPr lang="fr-FR" sz="2000" dirty="0" smtClean="0">
                <a:solidFill>
                  <a:srgbClr val="3366FF"/>
                </a:solidFill>
              </a:rPr>
              <a:t> :</a:t>
            </a:r>
          </a:p>
          <a:p>
            <a:r>
              <a:rPr lang="fr-FR" sz="2000" dirty="0" smtClean="0">
                <a:solidFill>
                  <a:srgbClr val="3366FF"/>
                </a:solidFill>
              </a:rPr>
              <a:t>@ CERN (</a:t>
            </a:r>
            <a:r>
              <a:rPr lang="fr-FR" sz="2000" dirty="0" err="1" smtClean="0">
                <a:solidFill>
                  <a:srgbClr val="3366FF"/>
                </a:solidFill>
              </a:rPr>
              <a:t>Kitty</a:t>
            </a:r>
            <a:r>
              <a:rPr lang="fr-FR" sz="2000" dirty="0" smtClean="0">
                <a:solidFill>
                  <a:srgbClr val="3366FF"/>
                </a:solidFill>
              </a:rPr>
              <a:t> Liao)</a:t>
            </a:r>
          </a:p>
          <a:p>
            <a:r>
              <a:rPr lang="fr-FR" sz="2000" dirty="0" smtClean="0">
                <a:solidFill>
                  <a:srgbClr val="3366FF"/>
                </a:solidFill>
              </a:rPr>
              <a:t>@ DESY (Felix </a:t>
            </a:r>
            <a:r>
              <a:rPr lang="fr-FR" sz="2000" dirty="0" err="1" smtClean="0">
                <a:solidFill>
                  <a:srgbClr val="3366FF"/>
                </a:solidFill>
              </a:rPr>
              <a:t>Schlander</a:t>
            </a:r>
            <a:r>
              <a:rPr lang="fr-FR" sz="2000" dirty="0" smtClean="0">
                <a:solidFill>
                  <a:srgbClr val="3366FF"/>
                </a:solidFill>
              </a:rPr>
              <a:t>)</a:t>
            </a:r>
            <a:endParaRPr lang="fr-FR" sz="2000" dirty="0">
              <a:solidFill>
                <a:srgbClr val="3366FF"/>
              </a:solidFill>
            </a:endParaRPr>
          </a:p>
        </p:txBody>
      </p:sp>
      <p:cxnSp>
        <p:nvCxnSpPr>
          <p:cNvPr id="18" name="Connecteur droit avec flèche 17"/>
          <p:cNvCxnSpPr>
            <a:stCxn id="13" idx="2"/>
          </p:cNvCxnSpPr>
          <p:nvPr/>
        </p:nvCxnSpPr>
        <p:spPr>
          <a:xfrm flipH="1">
            <a:off x="7812360" y="4507379"/>
            <a:ext cx="504056" cy="793829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9233297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043608" y="116632"/>
            <a:ext cx="7450895" cy="778098"/>
          </a:xfrm>
        </p:spPr>
        <p:txBody>
          <a:bodyPr/>
          <a:lstStyle/>
          <a:p>
            <a:r>
              <a:rPr lang="fr-FR" dirty="0" err="1" smtClean="0"/>
              <a:t>Hypothesis</a:t>
            </a:r>
            <a:r>
              <a:rPr lang="fr-FR" dirty="0" smtClean="0"/>
              <a:t> : large </a:t>
            </a:r>
            <a:r>
              <a:rPr lang="fr-FR" dirty="0" err="1" smtClean="0"/>
              <a:t>quench</a:t>
            </a:r>
            <a:r>
              <a:rPr lang="fr-FR" dirty="0" smtClean="0"/>
              <a:t> spot ??</a:t>
            </a:r>
            <a:endParaRPr lang="fr-FR" dirty="0"/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87E57F-583E-41B7-B2E5-A31E69EC3417}" type="slidenum">
              <a:rPr lang="fr-FR" smtClean="0"/>
              <a:t>11</a:t>
            </a:fld>
            <a:endParaRPr lang="fr-FR"/>
          </a:p>
        </p:txBody>
      </p:sp>
      <p:sp>
        <p:nvSpPr>
          <p:cNvPr id="20" name="ZoneTexte 19"/>
          <p:cNvSpPr txBox="1"/>
          <p:nvPr/>
        </p:nvSpPr>
        <p:spPr>
          <a:xfrm>
            <a:off x="1115616" y="2595453"/>
            <a:ext cx="1152128" cy="383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>
                <a:solidFill>
                  <a:schemeClr val="bg2">
                    <a:lumMod val="50000"/>
                  </a:schemeClr>
                </a:solidFill>
              </a:rPr>
              <a:t>niobium</a:t>
            </a:r>
            <a:endParaRPr lang="fr-FR" dirty="0">
              <a:solidFill>
                <a:schemeClr val="bg2">
                  <a:lumMod val="50000"/>
                </a:schemeClr>
              </a:solidFill>
            </a:endParaRPr>
          </a:p>
        </p:txBody>
      </p:sp>
      <p:grpSp>
        <p:nvGrpSpPr>
          <p:cNvPr id="54" name="Groupe 53"/>
          <p:cNvGrpSpPr/>
          <p:nvPr/>
        </p:nvGrpSpPr>
        <p:grpSpPr>
          <a:xfrm>
            <a:off x="179512" y="1412776"/>
            <a:ext cx="8216539" cy="3170206"/>
            <a:chOff x="287523" y="606178"/>
            <a:chExt cx="8216539" cy="3170206"/>
          </a:xfrm>
        </p:grpSpPr>
        <p:sp>
          <p:nvSpPr>
            <p:cNvPr id="4" name="ZoneTexte 3"/>
            <p:cNvSpPr txBox="1"/>
            <p:nvPr/>
          </p:nvSpPr>
          <p:spPr>
            <a:xfrm>
              <a:off x="287523" y="606178"/>
              <a:ext cx="8216539" cy="1015663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fr-FR" sz="2000" dirty="0" err="1" smtClean="0"/>
                <a:t>Heat</a:t>
              </a:r>
              <a:r>
                <a:rPr lang="fr-FR" sz="2000" dirty="0" smtClean="0"/>
                <a:t> </a:t>
              </a:r>
              <a:r>
                <a:rPr lang="fr-FR" sz="2000" dirty="0" smtClean="0"/>
                <a:t>first </a:t>
              </a:r>
              <a:r>
                <a:rPr lang="fr-FR" sz="2000" dirty="0" err="1" smtClean="0"/>
                <a:t>propagates</a:t>
              </a:r>
              <a:r>
                <a:rPr lang="fr-FR" sz="2000" dirty="0" smtClean="0"/>
                <a:t> </a:t>
              </a:r>
              <a:r>
                <a:rPr lang="fr-FR" sz="2000" dirty="0" err="1" smtClean="0"/>
                <a:t>into</a:t>
              </a:r>
              <a:r>
                <a:rPr lang="fr-FR" sz="2000" dirty="0" smtClean="0"/>
                <a:t> Niobium </a:t>
              </a:r>
              <a:r>
                <a:rPr lang="fr-FR" sz="2000" dirty="0" err="1" smtClean="0"/>
                <a:t>before</a:t>
              </a:r>
              <a:r>
                <a:rPr lang="fr-FR" sz="2000" dirty="0" smtClean="0"/>
                <a:t> </a:t>
              </a:r>
              <a:r>
                <a:rPr lang="fr-FR" sz="2000" dirty="0" err="1" smtClean="0"/>
                <a:t>reaching</a:t>
              </a:r>
              <a:r>
                <a:rPr lang="fr-FR" sz="2000" dirty="0" smtClean="0"/>
                <a:t> </a:t>
              </a:r>
              <a:r>
                <a:rPr lang="fr-FR" sz="2000" dirty="0" err="1" smtClean="0"/>
                <a:t>external</a:t>
              </a:r>
              <a:r>
                <a:rPr lang="fr-FR" sz="2000" dirty="0" smtClean="0"/>
                <a:t> surface of the </a:t>
              </a:r>
              <a:r>
                <a:rPr lang="fr-FR" sz="2000" dirty="0" err="1" smtClean="0"/>
                <a:t>cavity</a:t>
              </a:r>
              <a:r>
                <a:rPr lang="fr-FR" sz="2000" dirty="0" smtClean="0"/>
                <a:t> ; </a:t>
              </a:r>
              <a:r>
                <a:rPr lang="fr-FR" sz="2000" dirty="0" err="1" smtClean="0"/>
                <a:t>then</a:t>
              </a:r>
              <a:r>
                <a:rPr lang="fr-FR" sz="2000" dirty="0" smtClean="0"/>
                <a:t> </a:t>
              </a:r>
              <a:r>
                <a:rPr lang="fr-FR" sz="2000" dirty="0" err="1" smtClean="0"/>
                <a:t>it</a:t>
              </a:r>
              <a:r>
                <a:rPr lang="fr-FR" sz="2000" dirty="0" smtClean="0"/>
                <a:t> </a:t>
              </a:r>
              <a:r>
                <a:rPr lang="fr-FR" sz="2000" dirty="0" err="1" smtClean="0"/>
                <a:t>propagates</a:t>
              </a:r>
              <a:r>
                <a:rPr lang="fr-FR" sz="2000" dirty="0" smtClean="0"/>
                <a:t> </a:t>
              </a:r>
              <a:r>
                <a:rPr lang="fr-FR" sz="2000" dirty="0" err="1" smtClean="0"/>
                <a:t>into</a:t>
              </a:r>
              <a:r>
                <a:rPr lang="fr-FR" sz="2000" dirty="0" smtClean="0"/>
                <a:t> </a:t>
              </a:r>
              <a:r>
                <a:rPr lang="fr-FR" sz="2000" dirty="0" err="1" smtClean="0"/>
                <a:t>helium</a:t>
              </a:r>
              <a:r>
                <a:rPr lang="fr-FR" sz="2000" dirty="0" smtClean="0"/>
                <a:t>. </a:t>
              </a:r>
              <a:endParaRPr lang="fr-FR" sz="2000" dirty="0"/>
            </a:p>
            <a:p>
              <a:r>
                <a:rPr lang="fr-FR" sz="2000" dirty="0" err="1" smtClean="0"/>
                <a:t>We</a:t>
              </a:r>
              <a:r>
                <a:rPr lang="fr-FR" sz="2000" dirty="0" smtClean="0"/>
                <a:t> </a:t>
              </a:r>
              <a:r>
                <a:rPr lang="fr-FR" sz="2000" dirty="0" err="1" smtClean="0"/>
                <a:t>thus</a:t>
              </a:r>
              <a:r>
                <a:rPr lang="fr-FR" sz="2000" dirty="0" smtClean="0"/>
                <a:t> </a:t>
              </a:r>
              <a:r>
                <a:rPr lang="fr-FR" sz="2000" dirty="0" err="1" smtClean="0"/>
                <a:t>should</a:t>
              </a:r>
              <a:r>
                <a:rPr lang="fr-FR" sz="2000" dirty="0" smtClean="0"/>
                <a:t> </a:t>
              </a:r>
              <a:r>
                <a:rPr lang="fr-FR" sz="2000" dirty="0" err="1" smtClean="0"/>
                <a:t>detect</a:t>
              </a:r>
              <a:r>
                <a:rPr lang="fr-FR" sz="2000" dirty="0" smtClean="0"/>
                <a:t> a hot spot of few cm </a:t>
              </a:r>
              <a:r>
                <a:rPr lang="fr-FR" sz="2000" dirty="0" err="1" smtClean="0"/>
                <a:t>rather</a:t>
              </a:r>
              <a:r>
                <a:rPr lang="fr-FR" sz="2000" dirty="0" smtClean="0"/>
                <a:t> </a:t>
              </a:r>
              <a:r>
                <a:rPr lang="fr-FR" sz="2000" dirty="0" err="1" smtClean="0"/>
                <a:t>than</a:t>
              </a:r>
              <a:r>
                <a:rPr lang="fr-FR" sz="2000" dirty="0" smtClean="0"/>
                <a:t> a </a:t>
              </a:r>
              <a:r>
                <a:rPr lang="fr-FR" sz="2000" dirty="0" err="1" smtClean="0"/>
                <a:t>quench</a:t>
              </a:r>
              <a:r>
                <a:rPr lang="fr-FR" sz="2000" dirty="0" smtClean="0"/>
                <a:t> point</a:t>
              </a:r>
              <a:endParaRPr lang="fr-FR" sz="2000" dirty="0" smtClean="0"/>
            </a:p>
          </p:txBody>
        </p:sp>
        <p:grpSp>
          <p:nvGrpSpPr>
            <p:cNvPr id="19" name="Groupe 18"/>
            <p:cNvGrpSpPr/>
            <p:nvPr/>
          </p:nvGrpSpPr>
          <p:grpSpPr>
            <a:xfrm>
              <a:off x="395536" y="2222757"/>
              <a:ext cx="2016224" cy="1512168"/>
              <a:chOff x="395536" y="2168860"/>
              <a:chExt cx="2016224" cy="1512168"/>
            </a:xfrm>
          </p:grpSpPr>
          <p:sp>
            <p:nvSpPr>
              <p:cNvPr id="5" name="Arc plein 4"/>
              <p:cNvSpPr/>
              <p:nvPr/>
            </p:nvSpPr>
            <p:spPr>
              <a:xfrm>
                <a:off x="395536" y="2168860"/>
                <a:ext cx="2016224" cy="1512168"/>
              </a:xfrm>
              <a:prstGeom prst="blockArc">
                <a:avLst>
                  <a:gd name="adj1" fmla="val 10800000"/>
                  <a:gd name="adj2" fmla="val 21380673"/>
                  <a:gd name="adj3" fmla="val 7895"/>
                </a:avLst>
              </a:prstGeom>
              <a:solidFill>
                <a:schemeClr val="bg2">
                  <a:lumMod val="75000"/>
                </a:schemeClr>
              </a:solidFill>
              <a:ln w="190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>
                  <a:solidFill>
                    <a:schemeClr val="tx1"/>
                  </a:solidFill>
                </a:endParaRPr>
              </a:p>
            </p:txBody>
          </p:sp>
          <p:sp>
            <p:nvSpPr>
              <p:cNvPr id="6" name="Ellipse 5"/>
              <p:cNvSpPr/>
              <p:nvPr/>
            </p:nvSpPr>
            <p:spPr>
              <a:xfrm>
                <a:off x="1331640" y="2204864"/>
                <a:ext cx="72008" cy="72008"/>
              </a:xfrm>
              <a:prstGeom prst="ellipse">
                <a:avLst/>
              </a:prstGeom>
              <a:solidFill>
                <a:schemeClr val="accent2"/>
              </a:solidFill>
              <a:ln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</p:grpSp>
        <p:grpSp>
          <p:nvGrpSpPr>
            <p:cNvPr id="18" name="Groupe 17"/>
            <p:cNvGrpSpPr/>
            <p:nvPr/>
          </p:nvGrpSpPr>
          <p:grpSpPr>
            <a:xfrm>
              <a:off x="3131840" y="2249172"/>
              <a:ext cx="2016224" cy="1512168"/>
              <a:chOff x="3131840" y="2168860"/>
              <a:chExt cx="2016224" cy="1512168"/>
            </a:xfrm>
          </p:grpSpPr>
          <p:sp>
            <p:nvSpPr>
              <p:cNvPr id="7" name="Arc plein 6"/>
              <p:cNvSpPr/>
              <p:nvPr/>
            </p:nvSpPr>
            <p:spPr>
              <a:xfrm>
                <a:off x="3131840" y="2168860"/>
                <a:ext cx="2016224" cy="1512168"/>
              </a:xfrm>
              <a:prstGeom prst="blockArc">
                <a:avLst>
                  <a:gd name="adj1" fmla="val 10800000"/>
                  <a:gd name="adj2" fmla="val 21380673"/>
                  <a:gd name="adj3" fmla="val 7895"/>
                </a:avLst>
              </a:prstGeom>
              <a:solidFill>
                <a:schemeClr val="bg2">
                  <a:lumMod val="75000"/>
                </a:schemeClr>
              </a:solidFill>
              <a:ln w="190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>
                  <a:solidFill>
                    <a:schemeClr val="tx1"/>
                  </a:solidFill>
                </a:endParaRPr>
              </a:p>
            </p:txBody>
          </p:sp>
          <p:sp>
            <p:nvSpPr>
              <p:cNvPr id="8" name="Arc plein 7"/>
              <p:cNvSpPr/>
              <p:nvPr/>
            </p:nvSpPr>
            <p:spPr>
              <a:xfrm>
                <a:off x="3905926" y="2240868"/>
                <a:ext cx="468052" cy="131837"/>
              </a:xfrm>
              <a:prstGeom prst="blockArc">
                <a:avLst/>
              </a:prstGeom>
              <a:solidFill>
                <a:schemeClr val="accent2"/>
              </a:solidFill>
              <a:ln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17" name="Groupe 16"/>
            <p:cNvGrpSpPr/>
            <p:nvPr/>
          </p:nvGrpSpPr>
          <p:grpSpPr>
            <a:xfrm>
              <a:off x="5652120" y="1987099"/>
              <a:ext cx="2016224" cy="1789285"/>
              <a:chOff x="5652120" y="1875372"/>
              <a:chExt cx="2016224" cy="1789285"/>
            </a:xfrm>
          </p:grpSpPr>
          <p:sp>
            <p:nvSpPr>
              <p:cNvPr id="9" name="Arc plein 8"/>
              <p:cNvSpPr/>
              <p:nvPr/>
            </p:nvSpPr>
            <p:spPr>
              <a:xfrm>
                <a:off x="5652120" y="2140285"/>
                <a:ext cx="2016224" cy="1512168"/>
              </a:xfrm>
              <a:prstGeom prst="blockArc">
                <a:avLst>
                  <a:gd name="adj1" fmla="val 10800000"/>
                  <a:gd name="adj2" fmla="val 21380673"/>
                  <a:gd name="adj3" fmla="val 7895"/>
                </a:avLst>
              </a:prstGeom>
              <a:solidFill>
                <a:schemeClr val="bg2">
                  <a:lumMod val="75000"/>
                </a:schemeClr>
              </a:solidFill>
              <a:ln w="190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>
                  <a:solidFill>
                    <a:schemeClr val="tx1"/>
                  </a:solidFill>
                </a:endParaRPr>
              </a:p>
            </p:txBody>
          </p:sp>
          <p:sp>
            <p:nvSpPr>
              <p:cNvPr id="11" name="Arc plein 10"/>
              <p:cNvSpPr/>
              <p:nvPr/>
            </p:nvSpPr>
            <p:spPr>
              <a:xfrm>
                <a:off x="5652120" y="2152489"/>
                <a:ext cx="2016224" cy="1512168"/>
              </a:xfrm>
              <a:prstGeom prst="blockArc">
                <a:avLst>
                  <a:gd name="adj1" fmla="val 14078259"/>
                  <a:gd name="adj2" fmla="val 18139050"/>
                  <a:gd name="adj3" fmla="val 7718"/>
                </a:avLst>
              </a:prstGeom>
              <a:solidFill>
                <a:schemeClr val="accent2"/>
              </a:solidFill>
              <a:ln w="190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>
                  <a:solidFill>
                    <a:schemeClr val="tx1"/>
                  </a:solidFill>
                </a:endParaRPr>
              </a:p>
            </p:txBody>
          </p:sp>
          <p:cxnSp>
            <p:nvCxnSpPr>
              <p:cNvPr id="13" name="Connecteur droit avec flèche 12"/>
              <p:cNvCxnSpPr/>
              <p:nvPr/>
            </p:nvCxnSpPr>
            <p:spPr>
              <a:xfrm flipH="1" flipV="1">
                <a:off x="6156176" y="1916832"/>
                <a:ext cx="144016" cy="223453"/>
              </a:xfrm>
              <a:prstGeom prst="straightConnector1">
                <a:avLst/>
              </a:prstGeom>
              <a:ln>
                <a:solidFill>
                  <a:schemeClr val="accent2">
                    <a:lumMod val="75000"/>
                  </a:schemeClr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" name="Connecteur droit avec flèche 13"/>
              <p:cNvCxnSpPr/>
              <p:nvPr/>
            </p:nvCxnSpPr>
            <p:spPr>
              <a:xfrm flipV="1">
                <a:off x="6660232" y="1875372"/>
                <a:ext cx="0" cy="223454"/>
              </a:xfrm>
              <a:prstGeom prst="straightConnector1">
                <a:avLst/>
              </a:prstGeom>
              <a:ln>
                <a:solidFill>
                  <a:schemeClr val="accent2">
                    <a:lumMod val="75000"/>
                  </a:schemeClr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" name="Connecteur droit avec flèche 15"/>
              <p:cNvCxnSpPr/>
              <p:nvPr/>
            </p:nvCxnSpPr>
            <p:spPr>
              <a:xfrm flipV="1">
                <a:off x="7020272" y="1913992"/>
                <a:ext cx="144016" cy="223453"/>
              </a:xfrm>
              <a:prstGeom prst="straightConnector1">
                <a:avLst/>
              </a:prstGeom>
              <a:ln>
                <a:solidFill>
                  <a:schemeClr val="accent2">
                    <a:lumMod val="75000"/>
                  </a:schemeClr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21" name="ZoneTexte 20"/>
            <p:cNvSpPr txBox="1"/>
            <p:nvPr/>
          </p:nvSpPr>
          <p:spPr>
            <a:xfrm>
              <a:off x="6781725" y="1739772"/>
              <a:ext cx="129614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dirty="0" err="1" smtClean="0">
                  <a:solidFill>
                    <a:srgbClr val="00B0F0"/>
                  </a:solidFill>
                </a:rPr>
                <a:t>helium</a:t>
              </a:r>
              <a:endParaRPr lang="fr-FR" dirty="0">
                <a:solidFill>
                  <a:srgbClr val="00B0F0"/>
                </a:solidFill>
              </a:endParaRPr>
            </a:p>
          </p:txBody>
        </p:sp>
        <p:sp>
          <p:nvSpPr>
            <p:cNvPr id="26" name="ZoneTexte 25"/>
            <p:cNvSpPr txBox="1"/>
            <p:nvPr/>
          </p:nvSpPr>
          <p:spPr>
            <a:xfrm>
              <a:off x="1979712" y="2098826"/>
              <a:ext cx="43204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dirty="0" smtClean="0"/>
                <a:t>t</a:t>
              </a:r>
              <a:r>
                <a:rPr lang="fr-FR" baseline="-25000" dirty="0" smtClean="0"/>
                <a:t>1</a:t>
              </a:r>
              <a:endParaRPr lang="fr-FR" baseline="-25000" dirty="0"/>
            </a:p>
          </p:txBody>
        </p:sp>
        <p:sp>
          <p:nvSpPr>
            <p:cNvPr id="27" name="ZoneTexte 26"/>
            <p:cNvSpPr txBox="1"/>
            <p:nvPr/>
          </p:nvSpPr>
          <p:spPr>
            <a:xfrm>
              <a:off x="4727476" y="2079569"/>
              <a:ext cx="43204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dirty="0" smtClean="0"/>
                <a:t>t</a:t>
              </a:r>
              <a:r>
                <a:rPr lang="fr-FR" baseline="-25000" dirty="0" smtClean="0"/>
                <a:t>2</a:t>
              </a:r>
              <a:endParaRPr lang="fr-FR" baseline="-25000" dirty="0"/>
            </a:p>
          </p:txBody>
        </p:sp>
        <p:sp>
          <p:nvSpPr>
            <p:cNvPr id="28" name="ZoneTexte 27"/>
            <p:cNvSpPr txBox="1"/>
            <p:nvPr/>
          </p:nvSpPr>
          <p:spPr>
            <a:xfrm>
              <a:off x="7412682" y="2146103"/>
              <a:ext cx="43204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dirty="0" smtClean="0"/>
                <a:t>t</a:t>
              </a:r>
              <a:r>
                <a:rPr lang="fr-FR" baseline="-25000" dirty="0" smtClean="0"/>
                <a:t>3</a:t>
              </a:r>
              <a:endParaRPr lang="fr-FR" baseline="-25000" dirty="0"/>
            </a:p>
          </p:txBody>
        </p:sp>
      </p:grpSp>
      <p:sp>
        <p:nvSpPr>
          <p:cNvPr id="10" name="Espace réservé du pied de page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J. Plouin – Results on second sound method</a:t>
            </a:r>
            <a:endParaRPr lang="fr-FR"/>
          </a:p>
        </p:txBody>
      </p:sp>
      <p:sp>
        <p:nvSpPr>
          <p:cNvPr id="56" name="ZoneTexte 55"/>
          <p:cNvSpPr txBox="1"/>
          <p:nvPr/>
        </p:nvSpPr>
        <p:spPr>
          <a:xfrm>
            <a:off x="179512" y="6165304"/>
            <a:ext cx="8496944" cy="40011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fr-FR" sz="2000" b="1" dirty="0" smtClean="0"/>
              <a:t>This </a:t>
            </a:r>
            <a:r>
              <a:rPr lang="fr-FR" sz="2000" b="1" dirty="0" err="1" smtClean="0"/>
              <a:t>phenomena</a:t>
            </a:r>
            <a:r>
              <a:rPr lang="fr-FR" sz="2000" b="1" dirty="0" smtClean="0"/>
              <a:t> </a:t>
            </a:r>
            <a:r>
              <a:rPr lang="fr-FR" sz="2000" b="1" dirty="0" err="1" smtClean="0"/>
              <a:t>doesn’t</a:t>
            </a:r>
            <a:r>
              <a:rPr lang="fr-FR" sz="2000" b="1" dirty="0" smtClean="0"/>
              <a:t> </a:t>
            </a:r>
            <a:r>
              <a:rPr lang="fr-FR" sz="2000" b="1" dirty="0" err="1" smtClean="0"/>
              <a:t>seem</a:t>
            </a:r>
            <a:r>
              <a:rPr lang="fr-FR" sz="2000" b="1" dirty="0" smtClean="0"/>
              <a:t> </a:t>
            </a:r>
            <a:r>
              <a:rPr lang="fr-FR" sz="2000" b="1" dirty="0" err="1" smtClean="0"/>
              <a:t>sufficient</a:t>
            </a:r>
            <a:r>
              <a:rPr lang="fr-FR" sz="2000" b="1" dirty="0" smtClean="0"/>
              <a:t> to </a:t>
            </a:r>
            <a:r>
              <a:rPr lang="fr-FR" sz="2000" b="1" dirty="0" err="1" smtClean="0"/>
              <a:t>explain</a:t>
            </a:r>
            <a:r>
              <a:rPr lang="fr-FR" sz="2000" b="1" dirty="0" smtClean="0"/>
              <a:t> « </a:t>
            </a:r>
            <a:r>
              <a:rPr lang="fr-FR" sz="2000" b="1" dirty="0" err="1" smtClean="0"/>
              <a:t>too</a:t>
            </a:r>
            <a:r>
              <a:rPr lang="fr-FR" sz="2000" b="1" dirty="0" smtClean="0"/>
              <a:t> </a:t>
            </a:r>
            <a:r>
              <a:rPr lang="fr-FR" sz="2000" b="1" dirty="0" err="1" smtClean="0"/>
              <a:t>fast</a:t>
            </a:r>
            <a:r>
              <a:rPr lang="fr-FR" sz="2000" b="1" dirty="0" smtClean="0"/>
              <a:t> » 2</a:t>
            </a:r>
            <a:r>
              <a:rPr lang="fr-FR" sz="2000" b="1" baseline="30000" dirty="0" smtClean="0"/>
              <a:t>nd</a:t>
            </a:r>
            <a:r>
              <a:rPr lang="fr-FR" sz="2000" b="1" dirty="0" smtClean="0"/>
              <a:t> </a:t>
            </a:r>
            <a:r>
              <a:rPr lang="fr-FR" sz="2000" b="1" dirty="0" err="1" smtClean="0"/>
              <a:t>sound</a:t>
            </a:r>
            <a:r>
              <a:rPr lang="fr-FR" sz="2000" b="1" dirty="0" smtClean="0"/>
              <a:t> </a:t>
            </a:r>
            <a:r>
              <a:rPr lang="fr-FR" sz="2000" b="1" dirty="0" err="1" smtClean="0"/>
              <a:t>wave</a:t>
            </a:r>
            <a:endParaRPr lang="fr-FR" sz="2000" b="1" dirty="0" smtClean="0"/>
          </a:p>
        </p:txBody>
      </p:sp>
      <p:sp>
        <p:nvSpPr>
          <p:cNvPr id="22" name="ZoneTexte 21"/>
          <p:cNvSpPr txBox="1"/>
          <p:nvPr/>
        </p:nvSpPr>
        <p:spPr>
          <a:xfrm>
            <a:off x="13773" y="4077072"/>
            <a:ext cx="5688632" cy="17543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« </a:t>
            </a:r>
            <a:r>
              <a:rPr lang="fr-FR" dirty="0" err="1" smtClean="0"/>
              <a:t>Modeling</a:t>
            </a:r>
            <a:r>
              <a:rPr lang="fr-FR" dirty="0" smtClean="0"/>
              <a:t> </a:t>
            </a:r>
            <a:r>
              <a:rPr lang="fr-FR" dirty="0" err="1" smtClean="0"/>
              <a:t>Quench</a:t>
            </a:r>
            <a:r>
              <a:rPr lang="fr-FR" dirty="0" smtClean="0"/>
              <a:t> Propagation in </a:t>
            </a:r>
            <a:r>
              <a:rPr lang="fr-FR" dirty="0" err="1" smtClean="0"/>
              <a:t>Superconducting</a:t>
            </a:r>
            <a:r>
              <a:rPr lang="fr-FR" dirty="0" smtClean="0"/>
              <a:t> </a:t>
            </a:r>
            <a:r>
              <a:rPr lang="fr-FR" dirty="0" err="1" smtClean="0"/>
              <a:t>Cavity</a:t>
            </a:r>
            <a:r>
              <a:rPr lang="fr-FR" dirty="0" smtClean="0"/>
              <a:t> </a:t>
            </a:r>
            <a:r>
              <a:rPr lang="fr-FR" dirty="0" err="1" smtClean="0"/>
              <a:t>Using</a:t>
            </a:r>
            <a:r>
              <a:rPr lang="fr-FR" dirty="0" smtClean="0"/>
              <a:t> COMSOL » – </a:t>
            </a:r>
            <a:r>
              <a:rPr lang="fr-FR" i="1" dirty="0" smtClean="0"/>
              <a:t>I. </a:t>
            </a:r>
            <a:r>
              <a:rPr lang="fr-FR" i="1" dirty="0" err="1" smtClean="0"/>
              <a:t>Terechkine</a:t>
            </a:r>
            <a:r>
              <a:rPr lang="fr-FR" i="1" dirty="0" smtClean="0"/>
              <a:t>, FNAL note</a:t>
            </a:r>
          </a:p>
          <a:p>
            <a:r>
              <a:rPr lang="fr-FR" dirty="0" smtClean="0"/>
              <a:t>« New </a:t>
            </a:r>
            <a:r>
              <a:rPr lang="fr-FR" dirty="0" err="1" smtClean="0"/>
              <a:t>method</a:t>
            </a:r>
            <a:r>
              <a:rPr lang="fr-FR" dirty="0" smtClean="0"/>
              <a:t> to </a:t>
            </a:r>
            <a:r>
              <a:rPr lang="fr-FR" dirty="0" err="1" smtClean="0"/>
              <a:t>improve</a:t>
            </a:r>
            <a:r>
              <a:rPr lang="fr-FR" dirty="0" smtClean="0"/>
              <a:t> the </a:t>
            </a:r>
            <a:r>
              <a:rPr lang="fr-FR" dirty="0" err="1" smtClean="0"/>
              <a:t>accuracy</a:t>
            </a:r>
            <a:r>
              <a:rPr lang="fr-FR" dirty="0" smtClean="0"/>
              <a:t> of </a:t>
            </a:r>
            <a:r>
              <a:rPr lang="fr-FR" dirty="0" err="1" smtClean="0"/>
              <a:t>quench</a:t>
            </a:r>
            <a:r>
              <a:rPr lang="fr-FR" dirty="0" smtClean="0"/>
              <a:t> position </a:t>
            </a:r>
            <a:r>
              <a:rPr lang="fr-FR" dirty="0" err="1" smtClean="0"/>
              <a:t>measurement</a:t>
            </a:r>
            <a:r>
              <a:rPr lang="fr-FR" dirty="0" smtClean="0"/>
              <a:t> on a </a:t>
            </a:r>
            <a:r>
              <a:rPr lang="fr-FR" dirty="0" err="1" smtClean="0"/>
              <a:t>superconducting</a:t>
            </a:r>
            <a:r>
              <a:rPr lang="fr-FR" dirty="0" smtClean="0"/>
              <a:t> </a:t>
            </a:r>
            <a:r>
              <a:rPr lang="fr-FR" dirty="0" err="1" smtClean="0"/>
              <a:t>cavity</a:t>
            </a:r>
            <a:r>
              <a:rPr lang="fr-FR" dirty="0" smtClean="0"/>
              <a:t> by a second </a:t>
            </a:r>
            <a:r>
              <a:rPr lang="fr-FR" dirty="0" err="1" smtClean="0"/>
              <a:t>sound</a:t>
            </a:r>
            <a:r>
              <a:rPr lang="fr-FR" dirty="0" smtClean="0"/>
              <a:t> </a:t>
            </a:r>
            <a:r>
              <a:rPr lang="fr-FR" dirty="0" err="1" smtClean="0"/>
              <a:t>method</a:t>
            </a:r>
            <a:r>
              <a:rPr lang="fr-FR" dirty="0" smtClean="0"/>
              <a:t> » </a:t>
            </a:r>
            <a:r>
              <a:rPr lang="fr-FR" i="1" dirty="0" smtClean="0"/>
              <a:t>– Z.C. Liu and al. (Phys. </a:t>
            </a:r>
            <a:r>
              <a:rPr lang="fr-FR" i="1" dirty="0" err="1" smtClean="0"/>
              <a:t>Rev</a:t>
            </a:r>
            <a:r>
              <a:rPr lang="fr-FR" i="1" dirty="0" smtClean="0"/>
              <a:t>. </a:t>
            </a:r>
            <a:r>
              <a:rPr lang="fr-FR" i="1" dirty="0" err="1" smtClean="0"/>
              <a:t>Special</a:t>
            </a:r>
            <a:r>
              <a:rPr lang="fr-FR" i="1" dirty="0" smtClean="0"/>
              <a:t> </a:t>
            </a:r>
            <a:r>
              <a:rPr lang="fr-FR" i="1" dirty="0" err="1" smtClean="0"/>
              <a:t>Topics</a:t>
            </a:r>
            <a:r>
              <a:rPr lang="fr-FR" i="1" dirty="0" smtClean="0"/>
              <a:t>, </a:t>
            </a:r>
            <a:r>
              <a:rPr lang="fr-FR" i="1" dirty="0" err="1" smtClean="0"/>
              <a:t>Accelerators</a:t>
            </a:r>
            <a:r>
              <a:rPr lang="fr-FR" i="1" dirty="0" smtClean="0"/>
              <a:t> and </a:t>
            </a:r>
            <a:r>
              <a:rPr lang="fr-FR" i="1" dirty="0" err="1" smtClean="0"/>
              <a:t>Beams</a:t>
            </a:r>
            <a:r>
              <a:rPr lang="fr-FR" i="1" dirty="0" smtClean="0"/>
              <a:t>, sept 2012)</a:t>
            </a:r>
            <a:endParaRPr lang="fr-FR" i="1" dirty="0"/>
          </a:p>
        </p:txBody>
      </p:sp>
      <p:sp>
        <p:nvSpPr>
          <p:cNvPr id="29" name="Accolade fermante 28"/>
          <p:cNvSpPr/>
          <p:nvPr/>
        </p:nvSpPr>
        <p:spPr>
          <a:xfrm>
            <a:off x="5724128" y="4221088"/>
            <a:ext cx="432048" cy="1728192"/>
          </a:xfrm>
          <a:prstGeom prst="rightBrac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1" name="ZoneTexte 30"/>
          <p:cNvSpPr txBox="1"/>
          <p:nvPr/>
        </p:nvSpPr>
        <p:spPr>
          <a:xfrm>
            <a:off x="6228184" y="4725144"/>
            <a:ext cx="25202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err="1" smtClean="0"/>
              <a:t>Quench</a:t>
            </a:r>
            <a:r>
              <a:rPr lang="fr-FR" dirty="0" smtClean="0"/>
              <a:t> spot of 2-3 cm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66633688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dirty="0" err="1" smtClean="0"/>
              <a:t>Hypothesis</a:t>
            </a:r>
            <a:r>
              <a:rPr lang="fr-FR" dirty="0" smtClean="0"/>
              <a:t> : 1st </a:t>
            </a:r>
            <a:r>
              <a:rPr lang="fr-FR" dirty="0" smtClean="0"/>
              <a:t>or 2</a:t>
            </a:r>
            <a:r>
              <a:rPr lang="fr-FR" baseline="30000" dirty="0" smtClean="0"/>
              <a:t>nd</a:t>
            </a:r>
            <a:r>
              <a:rPr lang="fr-FR" dirty="0" smtClean="0"/>
              <a:t> </a:t>
            </a:r>
            <a:r>
              <a:rPr lang="fr-FR" dirty="0" err="1" smtClean="0"/>
              <a:t>sound</a:t>
            </a:r>
            <a:r>
              <a:rPr lang="fr-FR" dirty="0" smtClean="0"/>
              <a:t> ??</a:t>
            </a:r>
            <a:endParaRPr lang="fr-FR" dirty="0"/>
          </a:p>
        </p:txBody>
      </p:sp>
      <p:sp>
        <p:nvSpPr>
          <p:cNvPr id="14" name="ZoneTexte 13"/>
          <p:cNvSpPr txBox="1"/>
          <p:nvPr/>
        </p:nvSpPr>
        <p:spPr>
          <a:xfrm>
            <a:off x="6516216" y="1281534"/>
            <a:ext cx="259464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The 2</a:t>
            </a:r>
            <a:r>
              <a:rPr lang="fr-FR" baseline="30000" dirty="0" smtClean="0"/>
              <a:t>nd</a:t>
            </a:r>
            <a:r>
              <a:rPr lang="fr-FR" dirty="0" smtClean="0"/>
              <a:t> </a:t>
            </a:r>
            <a:r>
              <a:rPr lang="fr-FR" dirty="0" err="1" smtClean="0"/>
              <a:t>sound</a:t>
            </a:r>
            <a:r>
              <a:rPr lang="fr-FR" dirty="0" smtClean="0"/>
              <a:t> </a:t>
            </a:r>
            <a:r>
              <a:rPr lang="fr-FR" dirty="0" err="1" smtClean="0"/>
              <a:t>wave</a:t>
            </a:r>
            <a:r>
              <a:rPr lang="fr-FR" dirty="0" smtClean="0"/>
              <a:t> </a:t>
            </a:r>
            <a:r>
              <a:rPr lang="fr-FR" dirty="0" err="1" smtClean="0"/>
              <a:t>only</a:t>
            </a:r>
            <a:r>
              <a:rPr lang="fr-FR" dirty="0" smtClean="0"/>
              <a:t> </a:t>
            </a:r>
            <a:r>
              <a:rPr lang="fr-FR" dirty="0" err="1" smtClean="0"/>
              <a:t>exists</a:t>
            </a:r>
            <a:r>
              <a:rPr lang="fr-FR" dirty="0" smtClean="0"/>
              <a:t> </a:t>
            </a:r>
            <a:r>
              <a:rPr lang="fr-FR" dirty="0" err="1" smtClean="0"/>
              <a:t>below</a:t>
            </a:r>
            <a:r>
              <a:rPr lang="fr-FR" dirty="0" smtClean="0"/>
              <a:t> lambda point (</a:t>
            </a:r>
            <a:r>
              <a:rPr lang="fr-FR" dirty="0" err="1" smtClean="0"/>
              <a:t>T</a:t>
            </a:r>
            <a:r>
              <a:rPr lang="fr-FR" dirty="0" smtClean="0"/>
              <a:t>&lt;2,17 K)</a:t>
            </a:r>
          </a:p>
        </p:txBody>
      </p:sp>
      <p:grpSp>
        <p:nvGrpSpPr>
          <p:cNvPr id="20" name="Groupe 19"/>
          <p:cNvGrpSpPr/>
          <p:nvPr/>
        </p:nvGrpSpPr>
        <p:grpSpPr>
          <a:xfrm>
            <a:off x="323528" y="1052736"/>
            <a:ext cx="2857500" cy="2295525"/>
            <a:chOff x="346348" y="4365104"/>
            <a:chExt cx="2857500" cy="2295525"/>
          </a:xfrm>
        </p:grpSpPr>
        <p:pic>
          <p:nvPicPr>
            <p:cNvPr id="1026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6348" y="4365104"/>
              <a:ext cx="2857500" cy="22955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9" name="Rectangle 18"/>
            <p:cNvSpPr/>
            <p:nvPr/>
          </p:nvSpPr>
          <p:spPr>
            <a:xfrm>
              <a:off x="827584" y="5085184"/>
              <a:ext cx="1679004" cy="58477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fr-FR" sz="1600" dirty="0" err="1" smtClean="0">
                  <a:solidFill>
                    <a:srgbClr val="00B0F0"/>
                  </a:solidFill>
                </a:rPr>
                <a:t>between</a:t>
              </a:r>
              <a:r>
                <a:rPr lang="fr-FR" sz="1600" dirty="0" smtClean="0">
                  <a:solidFill>
                    <a:srgbClr val="00B0F0"/>
                  </a:solidFill>
                </a:rPr>
                <a:t> </a:t>
              </a:r>
              <a:r>
                <a:rPr lang="fr-FR" sz="1600" dirty="0">
                  <a:solidFill>
                    <a:srgbClr val="00B0F0"/>
                  </a:solidFill>
                </a:rPr>
                <a:t>1 et 2K : 220-240 m/s</a:t>
              </a:r>
            </a:p>
          </p:txBody>
        </p:sp>
        <p:sp>
          <p:nvSpPr>
            <p:cNvPr id="22" name="Accolade ouvrante 21"/>
            <p:cNvSpPr/>
            <p:nvPr/>
          </p:nvSpPr>
          <p:spPr>
            <a:xfrm rot="16200000" flipV="1">
              <a:off x="1388917" y="4755477"/>
              <a:ext cx="173478" cy="432048"/>
            </a:xfrm>
            <a:prstGeom prst="leftBrace">
              <a:avLst/>
            </a:prstGeom>
            <a:ln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sp>
        <p:nvSpPr>
          <p:cNvPr id="21" name="Rectangle 20"/>
          <p:cNvSpPr/>
          <p:nvPr/>
        </p:nvSpPr>
        <p:spPr>
          <a:xfrm>
            <a:off x="732756" y="704886"/>
            <a:ext cx="209807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dirty="0" smtClean="0"/>
              <a:t>1st </a:t>
            </a:r>
            <a:r>
              <a:rPr lang="fr-FR" dirty="0" err="1" smtClean="0"/>
              <a:t>sound</a:t>
            </a:r>
            <a:r>
              <a:rPr lang="fr-FR" dirty="0" smtClean="0"/>
              <a:t> (pressure)</a:t>
            </a:r>
            <a:endParaRPr lang="fr-FR" dirty="0"/>
          </a:p>
        </p:txBody>
      </p:sp>
      <p:grpSp>
        <p:nvGrpSpPr>
          <p:cNvPr id="5" name="Grouper 4"/>
          <p:cNvGrpSpPr/>
          <p:nvPr/>
        </p:nvGrpSpPr>
        <p:grpSpPr>
          <a:xfrm>
            <a:off x="3131840" y="692696"/>
            <a:ext cx="3203721" cy="2764532"/>
            <a:chOff x="5580112" y="736675"/>
            <a:chExt cx="3347737" cy="2764532"/>
          </a:xfrm>
        </p:grpSpPr>
        <p:pic>
          <p:nvPicPr>
            <p:cNvPr id="1027" name="Picture 3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580112" y="1024707"/>
              <a:ext cx="3143250" cy="24765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3" name="Rectangle 2"/>
            <p:cNvSpPr/>
            <p:nvPr/>
          </p:nvSpPr>
          <p:spPr>
            <a:xfrm>
              <a:off x="8100699" y="3154616"/>
              <a:ext cx="827150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fr-FR" sz="1600" dirty="0" smtClean="0">
                  <a:latin typeface="Symbol" pitchFamily="18" charset="2"/>
                </a:rPr>
                <a:t>l</a:t>
              </a:r>
              <a:r>
                <a:rPr lang="fr-FR" sz="1600" dirty="0" smtClean="0"/>
                <a:t> point </a:t>
              </a:r>
              <a:endParaRPr lang="fr-FR" sz="1600" dirty="0"/>
            </a:p>
          </p:txBody>
        </p:sp>
        <p:sp>
          <p:nvSpPr>
            <p:cNvPr id="7" name="Rectangle 6"/>
            <p:cNvSpPr/>
            <p:nvPr/>
          </p:nvSpPr>
          <p:spPr>
            <a:xfrm>
              <a:off x="6588224" y="1802278"/>
              <a:ext cx="1656184" cy="792088"/>
            </a:xfrm>
            <a:prstGeom prst="rect">
              <a:avLst/>
            </a:prstGeom>
            <a:noFill/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sz="1600" dirty="0" err="1" smtClean="0">
                  <a:solidFill>
                    <a:srgbClr val="00B0F0"/>
                  </a:solidFill>
                </a:rPr>
                <a:t>Between</a:t>
              </a:r>
              <a:r>
                <a:rPr lang="fr-FR" sz="1600" dirty="0" smtClean="0">
                  <a:solidFill>
                    <a:srgbClr val="00B0F0"/>
                  </a:solidFill>
                </a:rPr>
                <a:t> 1 et 2K : env. 20 m/s</a:t>
              </a:r>
              <a:endParaRPr lang="fr-FR" sz="1600" dirty="0">
                <a:solidFill>
                  <a:srgbClr val="00B0F0"/>
                </a:solidFill>
              </a:endParaRPr>
            </a:p>
          </p:txBody>
        </p:sp>
        <p:sp>
          <p:nvSpPr>
            <p:cNvPr id="18" name="Accolade ouvrante 17"/>
            <p:cNvSpPr/>
            <p:nvPr/>
          </p:nvSpPr>
          <p:spPr>
            <a:xfrm rot="5400000">
              <a:off x="7458862" y="1808820"/>
              <a:ext cx="173478" cy="1397614"/>
            </a:xfrm>
            <a:prstGeom prst="leftBrace">
              <a:avLst/>
            </a:prstGeom>
            <a:ln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25" name="Rectangle 24"/>
            <p:cNvSpPr/>
            <p:nvPr/>
          </p:nvSpPr>
          <p:spPr>
            <a:xfrm>
              <a:off x="6483051" y="736675"/>
              <a:ext cx="1708610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fr-FR" dirty="0" smtClean="0"/>
                <a:t>2</a:t>
              </a:r>
              <a:r>
                <a:rPr lang="fr-FR" baseline="30000" dirty="0" smtClean="0"/>
                <a:t>nd</a:t>
              </a:r>
              <a:r>
                <a:rPr lang="fr-FR" dirty="0" smtClean="0"/>
                <a:t> </a:t>
              </a:r>
              <a:r>
                <a:rPr lang="fr-FR" dirty="0" err="1" smtClean="0"/>
                <a:t>sound</a:t>
              </a:r>
              <a:r>
                <a:rPr lang="fr-FR" dirty="0" smtClean="0"/>
                <a:t> (</a:t>
              </a:r>
              <a:r>
                <a:rPr lang="fr-FR" dirty="0" err="1" smtClean="0"/>
                <a:t>heat</a:t>
              </a:r>
              <a:r>
                <a:rPr lang="fr-FR" dirty="0" smtClean="0"/>
                <a:t>)</a:t>
              </a:r>
              <a:endParaRPr lang="fr-FR" dirty="0"/>
            </a:p>
          </p:txBody>
        </p:sp>
        <p:sp>
          <p:nvSpPr>
            <p:cNvPr id="24" name="Rectangle 23"/>
            <p:cNvSpPr/>
            <p:nvPr/>
          </p:nvSpPr>
          <p:spPr>
            <a:xfrm rot="5400000">
              <a:off x="7793852" y="1845166"/>
              <a:ext cx="1779398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fr-FR" sz="1600" i="1" dirty="0"/>
                <a:t>Source: R. Donnelly</a:t>
              </a:r>
              <a:endParaRPr lang="fr-FR" sz="1600" dirty="0"/>
            </a:p>
          </p:txBody>
        </p:sp>
      </p:grpSp>
      <p:sp>
        <p:nvSpPr>
          <p:cNvPr id="28" name="Rectangle 27"/>
          <p:cNvSpPr/>
          <p:nvPr/>
        </p:nvSpPr>
        <p:spPr>
          <a:xfrm rot="5400000">
            <a:off x="2175664" y="1898584"/>
            <a:ext cx="1779398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1600" i="1" dirty="0"/>
              <a:t>Source: R. Donnelly</a:t>
            </a:r>
            <a:endParaRPr lang="fr-FR" sz="1600" dirty="0"/>
          </a:p>
        </p:txBody>
      </p:sp>
      <p:sp>
        <p:nvSpPr>
          <p:cNvPr id="26" name="Espace réservé du numéro de diapositive 2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87E57F-583E-41B7-B2E5-A31E69EC3417}" type="slidenum">
              <a:rPr lang="fr-FR" smtClean="0"/>
              <a:t>12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J. Plouin – Results on second sound method</a:t>
            </a:r>
            <a:endParaRPr lang="fr-FR"/>
          </a:p>
        </p:txBody>
      </p:sp>
      <p:sp>
        <p:nvSpPr>
          <p:cNvPr id="27" name="ZoneTexte 26"/>
          <p:cNvSpPr txBox="1"/>
          <p:nvPr/>
        </p:nvSpPr>
        <p:spPr>
          <a:xfrm>
            <a:off x="251520" y="3501008"/>
            <a:ext cx="8136904" cy="1477328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fr-FR" dirty="0" smtClean="0"/>
              <a:t> </a:t>
            </a:r>
            <a:r>
              <a:rPr lang="fr-FR" b="1" dirty="0" err="1" smtClean="0"/>
              <a:t>Hypothesis</a:t>
            </a:r>
            <a:r>
              <a:rPr lang="fr-FR" b="1" dirty="0" smtClean="0"/>
              <a:t> </a:t>
            </a:r>
            <a:r>
              <a:rPr lang="fr-FR" dirty="0" smtClean="0"/>
              <a:t>: </a:t>
            </a:r>
            <a:r>
              <a:rPr lang="fr-FR" dirty="0" err="1" smtClean="0"/>
              <a:t>heat</a:t>
            </a:r>
            <a:r>
              <a:rPr lang="fr-FR" dirty="0" smtClean="0"/>
              <a:t> </a:t>
            </a:r>
            <a:r>
              <a:rPr lang="fr-FR" dirty="0" err="1" smtClean="0"/>
              <a:t>from</a:t>
            </a:r>
            <a:r>
              <a:rPr lang="fr-FR" dirty="0" smtClean="0"/>
              <a:t> </a:t>
            </a:r>
            <a:r>
              <a:rPr lang="fr-FR" dirty="0" err="1" smtClean="0"/>
              <a:t>quench</a:t>
            </a:r>
            <a:r>
              <a:rPr lang="fr-FR" dirty="0" smtClean="0"/>
              <a:t> </a:t>
            </a:r>
            <a:r>
              <a:rPr lang="fr-FR" dirty="0" err="1" smtClean="0"/>
              <a:t>propagates</a:t>
            </a:r>
            <a:r>
              <a:rPr lang="fr-FR" dirty="0" smtClean="0"/>
              <a:t> in </a:t>
            </a:r>
            <a:r>
              <a:rPr lang="fr-FR" dirty="0" err="1" smtClean="0"/>
              <a:t>helium</a:t>
            </a:r>
            <a:r>
              <a:rPr lang="fr-FR" dirty="0" smtClean="0"/>
              <a:t> :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fr-FR" dirty="0" smtClean="0">
                <a:solidFill>
                  <a:srgbClr val="00B0F0"/>
                </a:solidFill>
              </a:rPr>
              <a:t>First as a 1st </a:t>
            </a:r>
            <a:r>
              <a:rPr lang="fr-FR" dirty="0" err="1" smtClean="0">
                <a:solidFill>
                  <a:srgbClr val="00B0F0"/>
                </a:solidFill>
              </a:rPr>
              <a:t>sound</a:t>
            </a:r>
            <a:r>
              <a:rPr lang="fr-FR" dirty="0" smtClean="0">
                <a:solidFill>
                  <a:srgbClr val="00B0F0"/>
                </a:solidFill>
              </a:rPr>
              <a:t> </a:t>
            </a:r>
            <a:r>
              <a:rPr lang="fr-FR" dirty="0" err="1" smtClean="0">
                <a:solidFill>
                  <a:srgbClr val="00B0F0"/>
                </a:solidFill>
              </a:rPr>
              <a:t>wave</a:t>
            </a:r>
            <a:r>
              <a:rPr lang="fr-FR" dirty="0" smtClean="0">
                <a:solidFill>
                  <a:srgbClr val="00B0F0"/>
                </a:solidFill>
              </a:rPr>
              <a:t> </a:t>
            </a:r>
            <a:r>
              <a:rPr lang="fr-FR" dirty="0"/>
              <a:t>(</a:t>
            </a:r>
            <a:r>
              <a:rPr lang="fr-FR" dirty="0" smtClean="0"/>
              <a:t>200 </a:t>
            </a:r>
            <a:r>
              <a:rPr lang="fr-FR" dirty="0"/>
              <a:t>m/s)</a:t>
            </a:r>
            <a:r>
              <a:rPr lang="fr-FR" dirty="0" smtClean="0"/>
              <a:t>, </a:t>
            </a:r>
            <a:r>
              <a:rPr lang="fr-FR" dirty="0" err="1" smtClean="0"/>
              <a:t>since</a:t>
            </a:r>
            <a:r>
              <a:rPr lang="fr-FR" dirty="0" smtClean="0"/>
              <a:t> </a:t>
            </a:r>
            <a:r>
              <a:rPr lang="fr-FR" dirty="0" err="1" smtClean="0"/>
              <a:t>helium</a:t>
            </a:r>
            <a:r>
              <a:rPr lang="fr-FR" dirty="0" smtClean="0"/>
              <a:t> </a:t>
            </a:r>
            <a:r>
              <a:rPr lang="fr-FR" dirty="0" err="1" smtClean="0"/>
              <a:t>is</a:t>
            </a:r>
            <a:r>
              <a:rPr lang="fr-FR" dirty="0" smtClean="0"/>
              <a:t> </a:t>
            </a:r>
            <a:r>
              <a:rPr lang="fr-FR" dirty="0" err="1" smtClean="0"/>
              <a:t>locally</a:t>
            </a:r>
            <a:r>
              <a:rPr lang="fr-FR" dirty="0" smtClean="0"/>
              <a:t> </a:t>
            </a:r>
            <a:r>
              <a:rPr lang="fr-FR" dirty="0" err="1" smtClean="0"/>
              <a:t>above</a:t>
            </a:r>
            <a:r>
              <a:rPr lang="fr-FR" dirty="0" smtClean="0"/>
              <a:t> </a:t>
            </a:r>
            <a:r>
              <a:rPr lang="fr-FR" dirty="0">
                <a:latin typeface="Symbol" pitchFamily="18" charset="2"/>
              </a:rPr>
              <a:t>l</a:t>
            </a:r>
            <a:r>
              <a:rPr lang="fr-FR" dirty="0" smtClean="0"/>
              <a:t> point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fr-FR" dirty="0" err="1" smtClean="0"/>
              <a:t>Then</a:t>
            </a:r>
            <a:r>
              <a:rPr lang="fr-FR" dirty="0" smtClean="0"/>
              <a:t> as a 2</a:t>
            </a:r>
            <a:r>
              <a:rPr lang="fr-FR" baseline="30000" dirty="0" smtClean="0"/>
              <a:t>nd</a:t>
            </a:r>
            <a:r>
              <a:rPr lang="fr-FR" dirty="0" smtClean="0"/>
              <a:t> </a:t>
            </a:r>
            <a:r>
              <a:rPr lang="fr-FR" dirty="0" err="1" smtClean="0"/>
              <a:t>sound</a:t>
            </a:r>
            <a:r>
              <a:rPr lang="fr-FR" dirty="0" smtClean="0"/>
              <a:t> </a:t>
            </a:r>
            <a:r>
              <a:rPr lang="fr-FR" dirty="0" err="1" smtClean="0"/>
              <a:t>wave</a:t>
            </a:r>
            <a:r>
              <a:rPr lang="fr-FR" dirty="0" smtClean="0"/>
              <a:t> (20 m/s) </a:t>
            </a:r>
            <a:r>
              <a:rPr lang="fr-FR" dirty="0" err="1" smtClean="0"/>
              <a:t>while</a:t>
            </a:r>
            <a:r>
              <a:rPr lang="fr-FR" dirty="0" smtClean="0"/>
              <a:t> the power </a:t>
            </a:r>
            <a:r>
              <a:rPr lang="fr-FR" dirty="0" err="1" smtClean="0"/>
              <a:t>density</a:t>
            </a:r>
            <a:r>
              <a:rPr lang="fr-FR" dirty="0" smtClean="0"/>
              <a:t> </a:t>
            </a:r>
            <a:r>
              <a:rPr lang="fr-FR" dirty="0" err="1" smtClean="0"/>
              <a:t>decreases</a:t>
            </a:r>
            <a:r>
              <a:rPr lang="fr-FR" dirty="0" smtClean="0"/>
              <a:t>, and </a:t>
            </a:r>
            <a:r>
              <a:rPr lang="fr-FR" dirty="0" err="1" smtClean="0"/>
              <a:t>helium</a:t>
            </a:r>
            <a:r>
              <a:rPr lang="fr-FR" dirty="0" smtClean="0"/>
              <a:t> </a:t>
            </a:r>
            <a:r>
              <a:rPr lang="fr-FR" dirty="0" err="1" smtClean="0"/>
              <a:t>goes</a:t>
            </a:r>
            <a:r>
              <a:rPr lang="fr-FR" dirty="0" smtClean="0"/>
              <a:t> </a:t>
            </a:r>
            <a:r>
              <a:rPr lang="fr-FR" dirty="0" err="1" smtClean="0"/>
              <a:t>below</a:t>
            </a:r>
            <a:r>
              <a:rPr lang="fr-FR" dirty="0" smtClean="0"/>
              <a:t> </a:t>
            </a:r>
            <a:r>
              <a:rPr lang="fr-FR" dirty="0" smtClean="0">
                <a:latin typeface="Symbol" pitchFamily="18" charset="2"/>
              </a:rPr>
              <a:t>l </a:t>
            </a:r>
            <a:r>
              <a:rPr lang="fr-FR" dirty="0" smtClean="0"/>
              <a:t>point</a:t>
            </a:r>
            <a:endParaRPr lang="fr-FR" dirty="0" smtClean="0">
              <a:latin typeface="Symbol" pitchFamily="18" charset="2"/>
            </a:endParaRPr>
          </a:p>
          <a:p>
            <a:pPr algn="r"/>
            <a:r>
              <a:rPr lang="fr-FR" dirty="0" smtClean="0">
                <a:solidFill>
                  <a:srgbClr val="3366FF"/>
                </a:solidFill>
              </a:rPr>
              <a:t>This </a:t>
            </a:r>
            <a:r>
              <a:rPr lang="fr-FR" dirty="0" err="1" smtClean="0">
                <a:solidFill>
                  <a:srgbClr val="3366FF"/>
                </a:solidFill>
              </a:rPr>
              <a:t>could</a:t>
            </a:r>
            <a:r>
              <a:rPr lang="fr-FR" dirty="0" smtClean="0">
                <a:solidFill>
                  <a:srgbClr val="3366FF"/>
                </a:solidFill>
              </a:rPr>
              <a:t> </a:t>
            </a:r>
            <a:r>
              <a:rPr lang="fr-FR" dirty="0" err="1" smtClean="0">
                <a:solidFill>
                  <a:srgbClr val="3366FF"/>
                </a:solidFill>
              </a:rPr>
              <a:t>explain</a:t>
            </a:r>
            <a:r>
              <a:rPr lang="fr-FR" dirty="0" smtClean="0">
                <a:solidFill>
                  <a:srgbClr val="3366FF"/>
                </a:solidFill>
              </a:rPr>
              <a:t> the « </a:t>
            </a:r>
            <a:r>
              <a:rPr lang="fr-FR" dirty="0" err="1" smtClean="0">
                <a:solidFill>
                  <a:srgbClr val="3366FF"/>
                </a:solidFill>
              </a:rPr>
              <a:t>too</a:t>
            </a:r>
            <a:r>
              <a:rPr lang="fr-FR" dirty="0" smtClean="0">
                <a:solidFill>
                  <a:srgbClr val="3366FF"/>
                </a:solidFill>
              </a:rPr>
              <a:t> </a:t>
            </a:r>
            <a:r>
              <a:rPr lang="fr-FR" dirty="0" err="1" smtClean="0">
                <a:solidFill>
                  <a:srgbClr val="3366FF"/>
                </a:solidFill>
              </a:rPr>
              <a:t>fast</a:t>
            </a:r>
            <a:r>
              <a:rPr lang="fr-FR" dirty="0" smtClean="0">
                <a:solidFill>
                  <a:srgbClr val="3366FF"/>
                </a:solidFill>
              </a:rPr>
              <a:t> » 2</a:t>
            </a:r>
            <a:r>
              <a:rPr lang="fr-FR" baseline="30000" dirty="0" smtClean="0">
                <a:solidFill>
                  <a:srgbClr val="3366FF"/>
                </a:solidFill>
              </a:rPr>
              <a:t>nd</a:t>
            </a:r>
            <a:r>
              <a:rPr lang="fr-FR" dirty="0" smtClean="0">
                <a:solidFill>
                  <a:srgbClr val="3366FF"/>
                </a:solidFill>
              </a:rPr>
              <a:t> </a:t>
            </a:r>
            <a:r>
              <a:rPr lang="fr-FR" dirty="0" err="1" smtClean="0">
                <a:solidFill>
                  <a:srgbClr val="3366FF"/>
                </a:solidFill>
              </a:rPr>
              <a:t>sound</a:t>
            </a:r>
            <a:r>
              <a:rPr lang="fr-FR" dirty="0" smtClean="0">
                <a:solidFill>
                  <a:srgbClr val="3366FF"/>
                </a:solidFill>
              </a:rPr>
              <a:t> </a:t>
            </a:r>
            <a:r>
              <a:rPr lang="fr-FR" dirty="0" err="1" smtClean="0">
                <a:solidFill>
                  <a:srgbClr val="3366FF"/>
                </a:solidFill>
              </a:rPr>
              <a:t>wave</a:t>
            </a:r>
            <a:r>
              <a:rPr lang="fr-FR" dirty="0" smtClean="0">
                <a:solidFill>
                  <a:srgbClr val="3366FF"/>
                </a:solidFill>
              </a:rPr>
              <a:t>.</a:t>
            </a:r>
            <a:endParaRPr lang="fr-FR" dirty="0">
              <a:solidFill>
                <a:srgbClr val="3366FF"/>
              </a:solidFill>
            </a:endParaRPr>
          </a:p>
        </p:txBody>
      </p:sp>
      <p:grpSp>
        <p:nvGrpSpPr>
          <p:cNvPr id="6" name="Grouper 5"/>
          <p:cNvGrpSpPr/>
          <p:nvPr/>
        </p:nvGrpSpPr>
        <p:grpSpPr>
          <a:xfrm>
            <a:off x="525302" y="5148268"/>
            <a:ext cx="7377186" cy="2277176"/>
            <a:chOff x="525302" y="5148268"/>
            <a:chExt cx="7377186" cy="2277176"/>
          </a:xfrm>
        </p:grpSpPr>
        <p:grpSp>
          <p:nvGrpSpPr>
            <p:cNvPr id="29" name="Groupe 54"/>
            <p:cNvGrpSpPr/>
            <p:nvPr/>
          </p:nvGrpSpPr>
          <p:grpSpPr>
            <a:xfrm>
              <a:off x="525302" y="5148268"/>
              <a:ext cx="7377186" cy="2277176"/>
              <a:chOff x="683568" y="5076260"/>
              <a:chExt cx="7377186" cy="2277176"/>
            </a:xfrm>
          </p:grpSpPr>
          <p:grpSp>
            <p:nvGrpSpPr>
              <p:cNvPr id="30" name="Groupe 22"/>
              <p:cNvGrpSpPr/>
              <p:nvPr/>
            </p:nvGrpSpPr>
            <p:grpSpPr>
              <a:xfrm>
                <a:off x="683568" y="5805264"/>
                <a:ext cx="2016224" cy="1512168"/>
                <a:chOff x="395536" y="2168860"/>
                <a:chExt cx="2016224" cy="1512168"/>
              </a:xfrm>
            </p:grpSpPr>
            <p:sp>
              <p:nvSpPr>
                <p:cNvPr id="48" name="Arc plein 47"/>
                <p:cNvSpPr/>
                <p:nvPr/>
              </p:nvSpPr>
              <p:spPr>
                <a:xfrm>
                  <a:off x="395536" y="2168860"/>
                  <a:ext cx="2016224" cy="1512168"/>
                </a:xfrm>
                <a:prstGeom prst="blockArc">
                  <a:avLst>
                    <a:gd name="adj1" fmla="val 10800000"/>
                    <a:gd name="adj2" fmla="val 21380673"/>
                    <a:gd name="adj3" fmla="val 7895"/>
                  </a:avLst>
                </a:prstGeom>
                <a:solidFill>
                  <a:schemeClr val="bg2">
                    <a:lumMod val="75000"/>
                  </a:schemeClr>
                </a:solidFill>
                <a:ln w="1905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49" name="Ellipse 48"/>
                <p:cNvSpPr/>
                <p:nvPr/>
              </p:nvSpPr>
              <p:spPr>
                <a:xfrm>
                  <a:off x="1331640" y="2168860"/>
                  <a:ext cx="72008" cy="72008"/>
                </a:xfrm>
                <a:prstGeom prst="ellipse">
                  <a:avLst/>
                </a:prstGeom>
                <a:solidFill>
                  <a:schemeClr val="accent2"/>
                </a:solidFill>
                <a:ln>
                  <a:solidFill>
                    <a:schemeClr val="accent2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/>
                </a:p>
              </p:txBody>
            </p:sp>
          </p:grpSp>
          <p:sp>
            <p:nvSpPr>
              <p:cNvPr id="31" name="Arc 30"/>
              <p:cNvSpPr/>
              <p:nvPr/>
            </p:nvSpPr>
            <p:spPr>
              <a:xfrm>
                <a:off x="3742191" y="5546701"/>
                <a:ext cx="532552" cy="604597"/>
              </a:xfrm>
              <a:prstGeom prst="arc">
                <a:avLst>
                  <a:gd name="adj1" fmla="val 12309430"/>
                  <a:gd name="adj2" fmla="val 20145473"/>
                </a:avLst>
              </a:prstGeom>
              <a:ln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32" name="Arc 31"/>
              <p:cNvSpPr/>
              <p:nvPr/>
            </p:nvSpPr>
            <p:spPr>
              <a:xfrm>
                <a:off x="3803293" y="5669810"/>
                <a:ext cx="372962" cy="358380"/>
              </a:xfrm>
              <a:prstGeom prst="arc">
                <a:avLst>
                  <a:gd name="adj1" fmla="val 11480331"/>
                  <a:gd name="adj2" fmla="val 20881331"/>
                </a:avLst>
              </a:prstGeom>
              <a:ln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33" name="Arc 32"/>
              <p:cNvSpPr/>
              <p:nvPr/>
            </p:nvSpPr>
            <p:spPr>
              <a:xfrm>
                <a:off x="3650146" y="5445224"/>
                <a:ext cx="716641" cy="706074"/>
              </a:xfrm>
              <a:prstGeom prst="arc">
                <a:avLst>
                  <a:gd name="adj1" fmla="val 10978005"/>
                  <a:gd name="adj2" fmla="val 12374"/>
                </a:avLst>
              </a:prstGeom>
              <a:ln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grpSp>
            <p:nvGrpSpPr>
              <p:cNvPr id="34" name="Groupe 38"/>
              <p:cNvGrpSpPr/>
              <p:nvPr/>
            </p:nvGrpSpPr>
            <p:grpSpPr>
              <a:xfrm>
                <a:off x="5976156" y="5841268"/>
                <a:ext cx="2016224" cy="1512168"/>
                <a:chOff x="395536" y="2168860"/>
                <a:chExt cx="2016224" cy="1512168"/>
              </a:xfrm>
            </p:grpSpPr>
            <p:sp>
              <p:nvSpPr>
                <p:cNvPr id="46" name="Arc plein 45"/>
                <p:cNvSpPr/>
                <p:nvPr/>
              </p:nvSpPr>
              <p:spPr>
                <a:xfrm>
                  <a:off x="395536" y="2168860"/>
                  <a:ext cx="2016224" cy="1512168"/>
                </a:xfrm>
                <a:prstGeom prst="blockArc">
                  <a:avLst>
                    <a:gd name="adj1" fmla="val 10800000"/>
                    <a:gd name="adj2" fmla="val 21380673"/>
                    <a:gd name="adj3" fmla="val 7895"/>
                  </a:avLst>
                </a:prstGeom>
                <a:solidFill>
                  <a:schemeClr val="bg2">
                    <a:lumMod val="75000"/>
                  </a:schemeClr>
                </a:solidFill>
                <a:ln w="1905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47" name="Ellipse 46"/>
                <p:cNvSpPr/>
                <p:nvPr/>
              </p:nvSpPr>
              <p:spPr>
                <a:xfrm>
                  <a:off x="1331640" y="2168860"/>
                  <a:ext cx="72008" cy="72008"/>
                </a:xfrm>
                <a:prstGeom prst="ellipse">
                  <a:avLst/>
                </a:prstGeom>
                <a:solidFill>
                  <a:schemeClr val="accent2"/>
                </a:solidFill>
                <a:ln>
                  <a:solidFill>
                    <a:schemeClr val="accent2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/>
                </a:p>
              </p:txBody>
            </p:sp>
          </p:grpSp>
          <p:sp>
            <p:nvSpPr>
              <p:cNvPr id="35" name="Arc 34"/>
              <p:cNvSpPr/>
              <p:nvPr/>
            </p:nvSpPr>
            <p:spPr>
              <a:xfrm>
                <a:off x="6503687" y="5186424"/>
                <a:ext cx="892592" cy="604597"/>
              </a:xfrm>
              <a:prstGeom prst="arc">
                <a:avLst>
                  <a:gd name="adj1" fmla="val 12309430"/>
                  <a:gd name="adj2" fmla="val 20145473"/>
                </a:avLst>
              </a:prstGeom>
              <a:ln>
                <a:solidFill>
                  <a:srgbClr val="7030A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36" name="Arc 35"/>
              <p:cNvSpPr/>
              <p:nvPr/>
            </p:nvSpPr>
            <p:spPr>
              <a:xfrm>
                <a:off x="6625947" y="5309533"/>
                <a:ext cx="648072" cy="358380"/>
              </a:xfrm>
              <a:prstGeom prst="arc">
                <a:avLst>
                  <a:gd name="adj1" fmla="val 11480331"/>
                  <a:gd name="adj2" fmla="val 20881331"/>
                </a:avLst>
              </a:prstGeom>
              <a:ln>
                <a:solidFill>
                  <a:srgbClr val="7030A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37" name="Arc 36"/>
              <p:cNvSpPr/>
              <p:nvPr/>
            </p:nvSpPr>
            <p:spPr>
              <a:xfrm>
                <a:off x="6488189" y="5076260"/>
                <a:ext cx="992158" cy="466545"/>
              </a:xfrm>
              <a:prstGeom prst="arc">
                <a:avLst>
                  <a:gd name="adj1" fmla="val 10978005"/>
                  <a:gd name="adj2" fmla="val 12374"/>
                </a:avLst>
              </a:prstGeom>
              <a:ln>
                <a:solidFill>
                  <a:srgbClr val="7030A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41" name="ZoneTexte 40"/>
              <p:cNvSpPr txBox="1"/>
              <p:nvPr/>
            </p:nvSpPr>
            <p:spPr>
              <a:xfrm>
                <a:off x="2195736" y="5500708"/>
                <a:ext cx="432048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fr-FR" dirty="0" smtClean="0"/>
                  <a:t>t</a:t>
                </a:r>
                <a:r>
                  <a:rPr lang="fr-FR" baseline="-25000" dirty="0" smtClean="0"/>
                  <a:t>1</a:t>
                </a:r>
                <a:endParaRPr lang="fr-FR" baseline="-25000" dirty="0"/>
              </a:p>
            </p:txBody>
          </p:sp>
          <p:sp>
            <p:nvSpPr>
              <p:cNvPr id="42" name="ZoneTexte 41"/>
              <p:cNvSpPr txBox="1"/>
              <p:nvPr/>
            </p:nvSpPr>
            <p:spPr>
              <a:xfrm>
                <a:off x="4943500" y="5481451"/>
                <a:ext cx="432048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fr-FR" dirty="0" smtClean="0"/>
                  <a:t>t</a:t>
                </a:r>
                <a:r>
                  <a:rPr lang="fr-FR" baseline="-25000" dirty="0" smtClean="0"/>
                  <a:t>2</a:t>
                </a:r>
                <a:endParaRPr lang="fr-FR" baseline="-25000" dirty="0"/>
              </a:p>
            </p:txBody>
          </p:sp>
          <p:sp>
            <p:nvSpPr>
              <p:cNvPr id="43" name="ZoneTexte 42"/>
              <p:cNvSpPr txBox="1"/>
              <p:nvPr/>
            </p:nvSpPr>
            <p:spPr>
              <a:xfrm>
                <a:off x="7628706" y="5547985"/>
                <a:ext cx="432048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fr-FR" dirty="0" smtClean="0"/>
                  <a:t>t</a:t>
                </a:r>
                <a:r>
                  <a:rPr lang="fr-FR" baseline="-25000" dirty="0" smtClean="0"/>
                  <a:t>3</a:t>
                </a:r>
                <a:endParaRPr lang="fr-FR" baseline="-25000" dirty="0"/>
              </a:p>
            </p:txBody>
          </p:sp>
          <p:sp>
            <p:nvSpPr>
              <p:cNvPr id="44" name="ZoneTexte 43"/>
              <p:cNvSpPr txBox="1"/>
              <p:nvPr/>
            </p:nvSpPr>
            <p:spPr>
              <a:xfrm>
                <a:off x="2858058" y="5157192"/>
                <a:ext cx="1098122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fr-FR" dirty="0" smtClean="0">
                    <a:solidFill>
                      <a:schemeClr val="accent2"/>
                    </a:solidFill>
                  </a:rPr>
                  <a:t>1st </a:t>
                </a:r>
                <a:r>
                  <a:rPr lang="fr-FR" dirty="0" err="1" smtClean="0">
                    <a:solidFill>
                      <a:schemeClr val="accent2"/>
                    </a:solidFill>
                  </a:rPr>
                  <a:t>sound</a:t>
                </a:r>
                <a:endParaRPr lang="fr-FR" dirty="0">
                  <a:solidFill>
                    <a:schemeClr val="accent2"/>
                  </a:solidFill>
                </a:endParaRPr>
              </a:p>
            </p:txBody>
          </p:sp>
          <p:sp>
            <p:nvSpPr>
              <p:cNvPr id="45" name="ZoneTexte 44"/>
              <p:cNvSpPr txBox="1"/>
              <p:nvPr/>
            </p:nvSpPr>
            <p:spPr>
              <a:xfrm>
                <a:off x="5666370" y="5373216"/>
                <a:ext cx="1098122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fr-FR" dirty="0" smtClean="0">
                    <a:solidFill>
                      <a:schemeClr val="accent4"/>
                    </a:solidFill>
                  </a:rPr>
                  <a:t>2</a:t>
                </a:r>
                <a:r>
                  <a:rPr lang="fr-FR" baseline="30000" dirty="0" smtClean="0">
                    <a:solidFill>
                      <a:schemeClr val="accent4"/>
                    </a:solidFill>
                  </a:rPr>
                  <a:t>nd</a:t>
                </a:r>
                <a:r>
                  <a:rPr lang="fr-FR" dirty="0" smtClean="0">
                    <a:solidFill>
                      <a:schemeClr val="accent4"/>
                    </a:solidFill>
                  </a:rPr>
                  <a:t> </a:t>
                </a:r>
                <a:r>
                  <a:rPr lang="fr-FR" dirty="0" err="1" smtClean="0">
                    <a:solidFill>
                      <a:schemeClr val="accent4"/>
                    </a:solidFill>
                  </a:rPr>
                  <a:t>sound</a:t>
                </a:r>
                <a:endParaRPr lang="fr-FR" dirty="0">
                  <a:solidFill>
                    <a:schemeClr val="accent4"/>
                  </a:solidFill>
                </a:endParaRPr>
              </a:p>
            </p:txBody>
          </p:sp>
        </p:grpSp>
        <p:grpSp>
          <p:nvGrpSpPr>
            <p:cNvPr id="50" name="Groupe 32"/>
            <p:cNvGrpSpPr/>
            <p:nvPr/>
          </p:nvGrpSpPr>
          <p:grpSpPr>
            <a:xfrm>
              <a:off x="2843808" y="5877272"/>
              <a:ext cx="2016224" cy="1512168"/>
              <a:chOff x="395536" y="2168860"/>
              <a:chExt cx="2016224" cy="1512168"/>
            </a:xfrm>
          </p:grpSpPr>
          <p:sp>
            <p:nvSpPr>
              <p:cNvPr id="51" name="Arc plein 50"/>
              <p:cNvSpPr/>
              <p:nvPr/>
            </p:nvSpPr>
            <p:spPr>
              <a:xfrm>
                <a:off x="395536" y="2168860"/>
                <a:ext cx="2016224" cy="1512168"/>
              </a:xfrm>
              <a:prstGeom prst="blockArc">
                <a:avLst>
                  <a:gd name="adj1" fmla="val 10800000"/>
                  <a:gd name="adj2" fmla="val 21380673"/>
                  <a:gd name="adj3" fmla="val 7895"/>
                </a:avLst>
              </a:prstGeom>
              <a:solidFill>
                <a:schemeClr val="bg2">
                  <a:lumMod val="75000"/>
                </a:schemeClr>
              </a:solidFill>
              <a:ln w="190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>
                  <a:solidFill>
                    <a:schemeClr val="tx1"/>
                  </a:solidFill>
                </a:endParaRPr>
              </a:p>
            </p:txBody>
          </p:sp>
          <p:sp>
            <p:nvSpPr>
              <p:cNvPr id="52" name="Ellipse 51"/>
              <p:cNvSpPr/>
              <p:nvPr/>
            </p:nvSpPr>
            <p:spPr>
              <a:xfrm>
                <a:off x="1331640" y="2168860"/>
                <a:ext cx="72008" cy="72008"/>
              </a:xfrm>
              <a:prstGeom prst="ellipse">
                <a:avLst/>
              </a:prstGeom>
              <a:solidFill>
                <a:schemeClr val="accent2"/>
              </a:solidFill>
              <a:ln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44844523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Perspectives in Saclay </a:t>
            </a:r>
            <a:endParaRPr lang="fr-FR" dirty="0"/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87E57F-583E-41B7-B2E5-A31E69EC3417}" type="slidenum">
              <a:rPr lang="fr-FR" smtClean="0"/>
              <a:t>13</a:t>
            </a:fld>
            <a:endParaRPr lang="fr-FR"/>
          </a:p>
        </p:txBody>
      </p:sp>
      <p:sp>
        <p:nvSpPr>
          <p:cNvPr id="5" name="ZoneTexte 4"/>
          <p:cNvSpPr txBox="1"/>
          <p:nvPr/>
        </p:nvSpPr>
        <p:spPr>
          <a:xfrm>
            <a:off x="323528" y="1052736"/>
            <a:ext cx="8640960" cy="1200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Develop</a:t>
            </a:r>
            <a:r>
              <a:rPr lang="fr-FR" sz="24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the 2</a:t>
            </a:r>
            <a:r>
              <a:rPr lang="fr-FR" sz="2400" baseline="300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nd</a:t>
            </a:r>
            <a:r>
              <a:rPr lang="fr-FR" sz="24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fr-FR" sz="2400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sound</a:t>
            </a:r>
            <a:r>
              <a:rPr lang="fr-FR" sz="24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fr-FR" sz="2400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quench</a:t>
            </a:r>
            <a:r>
              <a:rPr lang="fr-FR" sz="24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fr-FR" sz="2400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localization</a:t>
            </a:r>
            <a:r>
              <a:rPr lang="fr-FR" sz="24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technique</a:t>
            </a:r>
          </a:p>
          <a:p>
            <a:pPr marL="342900" indent="-342900">
              <a:buFont typeface="Arial"/>
              <a:buChar char="•"/>
            </a:pPr>
            <a:r>
              <a:rPr lang="fr-FR" sz="2400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Automatization</a:t>
            </a:r>
            <a:r>
              <a:rPr lang="fr-FR" sz="24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of the </a:t>
            </a:r>
            <a:r>
              <a:rPr lang="fr-FR" sz="2400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method</a:t>
            </a:r>
            <a:endParaRPr lang="fr-FR" sz="2400" dirty="0" smtClean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marL="342900" indent="-342900">
              <a:buFont typeface="Arial"/>
              <a:buChar char="•"/>
            </a:pPr>
            <a:r>
              <a:rPr lang="fr-FR" sz="24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Triangulation program..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J. Plouin – Results on second sound method</a:t>
            </a:r>
            <a:endParaRPr lang="fr-FR"/>
          </a:p>
        </p:txBody>
      </p:sp>
      <p:sp>
        <p:nvSpPr>
          <p:cNvPr id="7" name="ZoneTexte 6"/>
          <p:cNvSpPr txBox="1"/>
          <p:nvPr/>
        </p:nvSpPr>
        <p:spPr>
          <a:xfrm>
            <a:off x="395536" y="2348880"/>
            <a:ext cx="777686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u="sng" dirty="0" smtClean="0">
                <a:solidFill>
                  <a:srgbClr val="7F7F7F"/>
                </a:solidFill>
              </a:rPr>
              <a:t>But</a:t>
            </a:r>
            <a:r>
              <a:rPr lang="fr-FR" sz="2400" dirty="0" smtClean="0">
                <a:solidFill>
                  <a:srgbClr val="7F7F7F"/>
                </a:solidFill>
              </a:rPr>
              <a:t>, </a:t>
            </a:r>
            <a:r>
              <a:rPr lang="fr-FR" sz="2400" dirty="0" err="1" smtClean="0">
                <a:solidFill>
                  <a:srgbClr val="7F7F7F"/>
                </a:solidFill>
              </a:rPr>
              <a:t>we</a:t>
            </a:r>
            <a:r>
              <a:rPr lang="fr-FR" sz="2400" dirty="0" smtClean="0">
                <a:solidFill>
                  <a:srgbClr val="7F7F7F"/>
                </a:solidFill>
              </a:rPr>
              <a:t> have to use </a:t>
            </a:r>
            <a:r>
              <a:rPr lang="fr-FR" sz="2400" dirty="0" err="1" smtClean="0">
                <a:solidFill>
                  <a:srgbClr val="7F7F7F"/>
                </a:solidFill>
              </a:rPr>
              <a:t>this</a:t>
            </a:r>
            <a:r>
              <a:rPr lang="fr-FR" sz="2400" dirty="0" smtClean="0">
                <a:solidFill>
                  <a:srgbClr val="7F7F7F"/>
                </a:solidFill>
              </a:rPr>
              <a:t> </a:t>
            </a:r>
            <a:r>
              <a:rPr lang="fr-FR" sz="2400" dirty="0" err="1" smtClean="0">
                <a:solidFill>
                  <a:srgbClr val="7F7F7F"/>
                </a:solidFill>
              </a:rPr>
              <a:t>method</a:t>
            </a:r>
            <a:r>
              <a:rPr lang="fr-FR" sz="2400" dirty="0" smtClean="0">
                <a:solidFill>
                  <a:srgbClr val="7F7F7F"/>
                </a:solidFill>
              </a:rPr>
              <a:t> </a:t>
            </a:r>
            <a:r>
              <a:rPr lang="fr-FR" sz="2400" dirty="0" err="1" smtClean="0">
                <a:solidFill>
                  <a:srgbClr val="7F7F7F"/>
                </a:solidFill>
              </a:rPr>
              <a:t>with</a:t>
            </a:r>
            <a:r>
              <a:rPr lang="fr-FR" sz="2400" dirty="0" smtClean="0">
                <a:solidFill>
                  <a:srgbClr val="7F7F7F"/>
                </a:solidFill>
              </a:rPr>
              <a:t> more </a:t>
            </a:r>
            <a:r>
              <a:rPr lang="fr-FR" sz="2400" dirty="0" err="1" smtClean="0">
                <a:solidFill>
                  <a:srgbClr val="7F7F7F"/>
                </a:solidFill>
              </a:rPr>
              <a:t>accuracy</a:t>
            </a:r>
            <a:r>
              <a:rPr lang="fr-FR" sz="2400" dirty="0" smtClean="0">
                <a:solidFill>
                  <a:srgbClr val="7F7F7F"/>
                </a:solidFill>
              </a:rPr>
              <a:t>, and </a:t>
            </a:r>
            <a:r>
              <a:rPr lang="fr-FR" sz="2400" dirty="0" err="1" smtClean="0">
                <a:solidFill>
                  <a:srgbClr val="7F7F7F"/>
                </a:solidFill>
              </a:rPr>
              <a:t>thus</a:t>
            </a:r>
            <a:r>
              <a:rPr lang="fr-FR" sz="2400" dirty="0" smtClean="0">
                <a:solidFill>
                  <a:srgbClr val="7F7F7F"/>
                </a:solidFill>
              </a:rPr>
              <a:t>, </a:t>
            </a:r>
            <a:r>
              <a:rPr lang="fr-FR" sz="2400" dirty="0" err="1" smtClean="0">
                <a:solidFill>
                  <a:srgbClr val="7F7F7F"/>
                </a:solidFill>
              </a:rPr>
              <a:t>learn</a:t>
            </a:r>
            <a:r>
              <a:rPr lang="fr-FR" sz="2400" dirty="0" smtClean="0">
                <a:solidFill>
                  <a:srgbClr val="7F7F7F"/>
                </a:solidFill>
              </a:rPr>
              <a:t> more about the </a:t>
            </a:r>
            <a:r>
              <a:rPr lang="fr-FR" sz="2400" dirty="0" err="1" smtClean="0">
                <a:solidFill>
                  <a:srgbClr val="7F7F7F"/>
                </a:solidFill>
              </a:rPr>
              <a:t>involved</a:t>
            </a:r>
            <a:r>
              <a:rPr lang="fr-FR" sz="2400" dirty="0" smtClean="0">
                <a:solidFill>
                  <a:srgbClr val="7F7F7F"/>
                </a:solidFill>
              </a:rPr>
              <a:t> </a:t>
            </a:r>
            <a:r>
              <a:rPr lang="fr-FR" sz="2400" dirty="0" err="1" smtClean="0">
                <a:solidFill>
                  <a:srgbClr val="7F7F7F"/>
                </a:solidFill>
              </a:rPr>
              <a:t>phenomena</a:t>
            </a:r>
            <a:endParaRPr lang="fr-FR" sz="2400" dirty="0">
              <a:solidFill>
                <a:srgbClr val="7F7F7F"/>
              </a:solidFill>
            </a:endParaRPr>
          </a:p>
          <a:p>
            <a:pPr marL="342900" indent="-342900">
              <a:buFont typeface="Arial"/>
              <a:buChar char="•"/>
            </a:pPr>
            <a:r>
              <a:rPr lang="fr-FR" sz="2400" dirty="0" smtClean="0">
                <a:solidFill>
                  <a:srgbClr val="7F7F7F"/>
                </a:solidFill>
              </a:rPr>
              <a:t>Influence of the spot size</a:t>
            </a:r>
          </a:p>
          <a:p>
            <a:pPr marL="342900" indent="-342900">
              <a:buFont typeface="Arial"/>
              <a:buChar char="•"/>
            </a:pPr>
            <a:r>
              <a:rPr lang="fr-FR" sz="2400" dirty="0" err="1" smtClean="0">
                <a:solidFill>
                  <a:srgbClr val="7F7F7F"/>
                </a:solidFill>
              </a:rPr>
              <a:t>Heat</a:t>
            </a:r>
            <a:r>
              <a:rPr lang="fr-FR" sz="2400" dirty="0" smtClean="0">
                <a:solidFill>
                  <a:srgbClr val="7F7F7F"/>
                </a:solidFill>
              </a:rPr>
              <a:t> propagation in He II</a:t>
            </a:r>
          </a:p>
        </p:txBody>
      </p:sp>
      <p:sp>
        <p:nvSpPr>
          <p:cNvPr id="8" name="Rectangle 7"/>
          <p:cNvSpPr/>
          <p:nvPr/>
        </p:nvSpPr>
        <p:spPr>
          <a:xfrm>
            <a:off x="5040560" y="4953362"/>
            <a:ext cx="413995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000" dirty="0" err="1">
                <a:solidFill>
                  <a:srgbClr val="7F7F7F"/>
                </a:solidFill>
              </a:rPr>
              <a:t>correlation</a:t>
            </a:r>
            <a:r>
              <a:rPr lang="fr-FR" sz="2000" dirty="0">
                <a:solidFill>
                  <a:srgbClr val="7F7F7F"/>
                </a:solidFill>
              </a:rPr>
              <a:t> </a:t>
            </a:r>
            <a:r>
              <a:rPr lang="fr-FR" sz="2000" dirty="0" err="1">
                <a:solidFill>
                  <a:srgbClr val="7F7F7F"/>
                </a:solidFill>
              </a:rPr>
              <a:t>between</a:t>
            </a:r>
            <a:r>
              <a:rPr lang="fr-FR" sz="2000" dirty="0">
                <a:solidFill>
                  <a:srgbClr val="7F7F7F"/>
                </a:solidFill>
              </a:rPr>
              <a:t> power </a:t>
            </a:r>
            <a:r>
              <a:rPr lang="fr-FR" sz="2000" dirty="0" err="1">
                <a:solidFill>
                  <a:srgbClr val="7F7F7F"/>
                </a:solidFill>
              </a:rPr>
              <a:t>density</a:t>
            </a:r>
            <a:r>
              <a:rPr lang="fr-FR" sz="2000" dirty="0">
                <a:solidFill>
                  <a:srgbClr val="7F7F7F"/>
                </a:solidFill>
              </a:rPr>
              <a:t> and </a:t>
            </a:r>
            <a:r>
              <a:rPr lang="fr-FR" sz="2000" dirty="0" err="1">
                <a:solidFill>
                  <a:srgbClr val="7F7F7F"/>
                </a:solidFill>
              </a:rPr>
              <a:t>velocity</a:t>
            </a:r>
            <a:r>
              <a:rPr lang="fr-FR" sz="2000" dirty="0">
                <a:solidFill>
                  <a:srgbClr val="7F7F7F"/>
                </a:solidFill>
              </a:rPr>
              <a:t> of the </a:t>
            </a:r>
            <a:r>
              <a:rPr lang="fr-FR" sz="2000" dirty="0" err="1">
                <a:solidFill>
                  <a:srgbClr val="7F7F7F"/>
                </a:solidFill>
              </a:rPr>
              <a:t>heat</a:t>
            </a:r>
            <a:r>
              <a:rPr lang="fr-FR" sz="2000" dirty="0">
                <a:solidFill>
                  <a:srgbClr val="7F7F7F"/>
                </a:solidFill>
              </a:rPr>
              <a:t> </a:t>
            </a:r>
            <a:r>
              <a:rPr lang="fr-FR" sz="2000" dirty="0" err="1" smtClean="0">
                <a:solidFill>
                  <a:srgbClr val="7F7F7F"/>
                </a:solidFill>
              </a:rPr>
              <a:t>wave</a:t>
            </a:r>
            <a:r>
              <a:rPr lang="fr-FR" sz="2000" dirty="0" smtClean="0">
                <a:solidFill>
                  <a:srgbClr val="7F7F7F"/>
                </a:solidFill>
              </a:rPr>
              <a:t> ?</a:t>
            </a:r>
            <a:endParaRPr lang="fr-FR" sz="2000" dirty="0">
              <a:solidFill>
                <a:srgbClr val="7F7F7F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4005064"/>
            <a:ext cx="9144000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400" dirty="0">
                <a:solidFill>
                  <a:srgbClr val="7F7F7F"/>
                </a:solidFill>
              </a:rPr>
              <a:t>	</a:t>
            </a:r>
            <a:r>
              <a:rPr lang="fr-FR" sz="2400" dirty="0" err="1">
                <a:solidFill>
                  <a:srgbClr val="7F7F7F"/>
                </a:solidFill>
              </a:rPr>
              <a:t>We</a:t>
            </a:r>
            <a:r>
              <a:rPr lang="fr-FR" sz="2400" dirty="0">
                <a:solidFill>
                  <a:srgbClr val="7F7F7F"/>
                </a:solidFill>
              </a:rPr>
              <a:t> plan </a:t>
            </a:r>
            <a:r>
              <a:rPr lang="fr-FR" sz="2400" dirty="0" err="1">
                <a:solidFill>
                  <a:srgbClr val="7F7F7F"/>
                </a:solidFill>
              </a:rPr>
              <a:t>experiments</a:t>
            </a:r>
            <a:r>
              <a:rPr lang="fr-FR" sz="2400" dirty="0">
                <a:solidFill>
                  <a:srgbClr val="7F7F7F"/>
                </a:solidFill>
              </a:rPr>
              <a:t> </a:t>
            </a:r>
            <a:r>
              <a:rPr lang="fr-FR" sz="2400" dirty="0" err="1">
                <a:solidFill>
                  <a:srgbClr val="7F7F7F"/>
                </a:solidFill>
              </a:rPr>
              <a:t>using</a:t>
            </a:r>
            <a:r>
              <a:rPr lang="fr-FR" sz="2400" dirty="0">
                <a:solidFill>
                  <a:srgbClr val="7F7F7F"/>
                </a:solidFill>
              </a:rPr>
              <a:t> a </a:t>
            </a:r>
            <a:r>
              <a:rPr lang="fr-FR" sz="2400" dirty="0" err="1">
                <a:solidFill>
                  <a:srgbClr val="7F7F7F"/>
                </a:solidFill>
              </a:rPr>
              <a:t>heater</a:t>
            </a:r>
            <a:r>
              <a:rPr lang="fr-FR" sz="2400" dirty="0">
                <a:solidFill>
                  <a:srgbClr val="7F7F7F"/>
                </a:solidFill>
              </a:rPr>
              <a:t> in He </a:t>
            </a:r>
            <a:r>
              <a:rPr lang="fr-FR" sz="2400" dirty="0" smtClean="0">
                <a:solidFill>
                  <a:srgbClr val="7F7F7F"/>
                </a:solidFill>
              </a:rPr>
              <a:t>II to </a:t>
            </a:r>
            <a:r>
              <a:rPr lang="fr-FR" sz="2400" dirty="0" err="1" smtClean="0">
                <a:solidFill>
                  <a:srgbClr val="7F7F7F"/>
                </a:solidFill>
              </a:rPr>
              <a:t>generate</a:t>
            </a:r>
            <a:r>
              <a:rPr lang="fr-FR" sz="2400" dirty="0" smtClean="0">
                <a:solidFill>
                  <a:srgbClr val="7F7F7F"/>
                </a:solidFill>
              </a:rPr>
              <a:t> the </a:t>
            </a:r>
            <a:r>
              <a:rPr lang="fr-FR" sz="2400" dirty="0" err="1" smtClean="0">
                <a:solidFill>
                  <a:srgbClr val="7F7F7F"/>
                </a:solidFill>
              </a:rPr>
              <a:t>heat</a:t>
            </a:r>
            <a:r>
              <a:rPr lang="fr-FR" sz="2400" dirty="0" smtClean="0">
                <a:solidFill>
                  <a:srgbClr val="7F7F7F"/>
                </a:solidFill>
              </a:rPr>
              <a:t> </a:t>
            </a:r>
            <a:r>
              <a:rPr lang="fr-FR" sz="2400" dirty="0" err="1" smtClean="0">
                <a:solidFill>
                  <a:srgbClr val="7F7F7F"/>
                </a:solidFill>
              </a:rPr>
              <a:t>wave</a:t>
            </a:r>
            <a:endParaRPr lang="fr-FR" sz="2400" dirty="0">
              <a:solidFill>
                <a:srgbClr val="7F7F7F"/>
              </a:solidFill>
            </a:endParaRPr>
          </a:p>
          <a:p>
            <a:pPr marL="342900" indent="-342900">
              <a:buFont typeface="Wingdings" charset="2"/>
              <a:buChar char="ü"/>
            </a:pPr>
            <a:r>
              <a:rPr lang="fr-FR" sz="2400" dirty="0" smtClean="0">
                <a:solidFill>
                  <a:srgbClr val="7F7F7F"/>
                </a:solidFill>
              </a:rPr>
              <a:t>Spot </a:t>
            </a:r>
            <a:r>
              <a:rPr lang="fr-FR" sz="2400" dirty="0">
                <a:solidFill>
                  <a:srgbClr val="7F7F7F"/>
                </a:solidFill>
              </a:rPr>
              <a:t>size in </a:t>
            </a:r>
            <a:r>
              <a:rPr lang="fr-FR" sz="2400" dirty="0" err="1">
                <a:solidFill>
                  <a:srgbClr val="7F7F7F"/>
                </a:solidFill>
              </a:rPr>
              <a:t>known</a:t>
            </a:r>
            <a:endParaRPr lang="fr-FR" sz="2400" dirty="0">
              <a:solidFill>
                <a:srgbClr val="7F7F7F"/>
              </a:solidFill>
            </a:endParaRPr>
          </a:p>
          <a:p>
            <a:pPr marL="342900" indent="-342900">
              <a:buFont typeface="Wingdings" charset="2"/>
              <a:buChar char="ü"/>
            </a:pPr>
            <a:r>
              <a:rPr lang="fr-FR" sz="2400" dirty="0">
                <a:solidFill>
                  <a:srgbClr val="7F7F7F"/>
                </a:solidFill>
              </a:rPr>
              <a:t>Power </a:t>
            </a:r>
            <a:r>
              <a:rPr lang="fr-FR" sz="2400" dirty="0" err="1">
                <a:solidFill>
                  <a:srgbClr val="7F7F7F"/>
                </a:solidFill>
              </a:rPr>
              <a:t>density</a:t>
            </a:r>
            <a:r>
              <a:rPr lang="fr-FR" sz="2400" dirty="0">
                <a:solidFill>
                  <a:srgbClr val="7F7F7F"/>
                </a:solidFill>
              </a:rPr>
              <a:t> </a:t>
            </a:r>
            <a:r>
              <a:rPr lang="fr-FR" sz="2400" dirty="0" err="1">
                <a:solidFill>
                  <a:srgbClr val="7F7F7F"/>
                </a:solidFill>
              </a:rPr>
              <a:t>can</a:t>
            </a:r>
            <a:r>
              <a:rPr lang="fr-FR" sz="2400" dirty="0">
                <a:solidFill>
                  <a:srgbClr val="7F7F7F"/>
                </a:solidFill>
              </a:rPr>
              <a:t> </a:t>
            </a:r>
            <a:r>
              <a:rPr lang="fr-FR" sz="2400" dirty="0" err="1">
                <a:solidFill>
                  <a:srgbClr val="7F7F7F"/>
                </a:solidFill>
              </a:rPr>
              <a:t>be</a:t>
            </a:r>
            <a:r>
              <a:rPr lang="fr-FR" sz="2400" dirty="0">
                <a:solidFill>
                  <a:srgbClr val="7F7F7F"/>
                </a:solidFill>
              </a:rPr>
              <a:t> </a:t>
            </a:r>
            <a:r>
              <a:rPr lang="fr-FR" sz="2400" dirty="0" err="1">
                <a:solidFill>
                  <a:srgbClr val="7F7F7F"/>
                </a:solidFill>
              </a:rPr>
              <a:t>varied</a:t>
            </a:r>
            <a:endParaRPr lang="fr-FR" sz="2400" dirty="0">
              <a:solidFill>
                <a:srgbClr val="7F7F7F"/>
              </a:solidFill>
            </a:endParaRPr>
          </a:p>
          <a:p>
            <a:endParaRPr lang="fr-FR" sz="2400" dirty="0">
              <a:solidFill>
                <a:srgbClr val="7F7F7F"/>
              </a:solidFill>
            </a:endParaRPr>
          </a:p>
          <a:p>
            <a:r>
              <a:rPr lang="fr-FR" sz="2400" dirty="0">
                <a:solidFill>
                  <a:srgbClr val="7F7F7F"/>
                </a:solidFill>
              </a:rPr>
              <a:t>a</a:t>
            </a:r>
            <a:r>
              <a:rPr lang="fr-FR" sz="2400" dirty="0" smtClean="0">
                <a:solidFill>
                  <a:srgbClr val="7F7F7F"/>
                </a:solidFill>
              </a:rPr>
              <a:t>nd </a:t>
            </a:r>
            <a:r>
              <a:rPr lang="fr-FR" sz="2400" dirty="0" err="1" smtClean="0">
                <a:solidFill>
                  <a:srgbClr val="7F7F7F"/>
                </a:solidFill>
              </a:rPr>
              <a:t>maybe</a:t>
            </a:r>
            <a:r>
              <a:rPr lang="fr-FR" sz="2400" dirty="0" smtClean="0">
                <a:solidFill>
                  <a:srgbClr val="7F7F7F"/>
                </a:solidFill>
              </a:rPr>
              <a:t> </a:t>
            </a:r>
            <a:r>
              <a:rPr lang="fr-FR" sz="2400" dirty="0" err="1">
                <a:solidFill>
                  <a:srgbClr val="7F7F7F"/>
                </a:solidFill>
              </a:rPr>
              <a:t>experiments</a:t>
            </a:r>
            <a:r>
              <a:rPr lang="fr-FR" sz="2400" dirty="0">
                <a:solidFill>
                  <a:srgbClr val="7F7F7F"/>
                </a:solidFill>
              </a:rPr>
              <a:t> on </a:t>
            </a:r>
            <a:r>
              <a:rPr lang="fr-FR" sz="2400" dirty="0" smtClean="0">
                <a:solidFill>
                  <a:srgbClr val="7F7F7F"/>
                </a:solidFill>
              </a:rPr>
              <a:t>a Nb  </a:t>
            </a:r>
            <a:r>
              <a:rPr lang="fr-FR" sz="2400" dirty="0" err="1">
                <a:solidFill>
                  <a:srgbClr val="7F7F7F"/>
                </a:solidFill>
              </a:rPr>
              <a:t>cavity</a:t>
            </a:r>
            <a:r>
              <a:rPr lang="fr-FR" sz="2400" dirty="0">
                <a:solidFill>
                  <a:srgbClr val="7F7F7F"/>
                </a:solidFill>
              </a:rPr>
              <a:t>, </a:t>
            </a:r>
            <a:r>
              <a:rPr lang="fr-FR" sz="2400" dirty="0" err="1" smtClean="0">
                <a:solidFill>
                  <a:srgbClr val="7F7F7F"/>
                </a:solidFill>
              </a:rPr>
              <a:t>where</a:t>
            </a:r>
            <a:r>
              <a:rPr lang="fr-FR" sz="2400" dirty="0" smtClean="0">
                <a:solidFill>
                  <a:srgbClr val="7F7F7F"/>
                </a:solidFill>
              </a:rPr>
              <a:t> the </a:t>
            </a:r>
            <a:r>
              <a:rPr lang="fr-FR" sz="2400" dirty="0" err="1" smtClean="0">
                <a:solidFill>
                  <a:srgbClr val="7F7F7F"/>
                </a:solidFill>
              </a:rPr>
              <a:t>quench</a:t>
            </a:r>
            <a:r>
              <a:rPr lang="fr-FR" sz="2400" dirty="0" smtClean="0">
                <a:solidFill>
                  <a:srgbClr val="7F7F7F"/>
                </a:solidFill>
              </a:rPr>
              <a:t> </a:t>
            </a:r>
            <a:r>
              <a:rPr lang="fr-FR" sz="2400" dirty="0" err="1" smtClean="0">
                <a:solidFill>
                  <a:srgbClr val="7F7F7F"/>
                </a:solidFill>
              </a:rPr>
              <a:t>would</a:t>
            </a:r>
            <a:r>
              <a:rPr lang="fr-FR" sz="2400" dirty="0" smtClean="0">
                <a:solidFill>
                  <a:srgbClr val="7F7F7F"/>
                </a:solidFill>
              </a:rPr>
              <a:t> </a:t>
            </a:r>
            <a:r>
              <a:rPr lang="fr-FR" sz="2400" dirty="0" err="1" smtClean="0">
                <a:solidFill>
                  <a:srgbClr val="7F7F7F"/>
                </a:solidFill>
              </a:rPr>
              <a:t>be</a:t>
            </a:r>
            <a:r>
              <a:rPr lang="fr-FR" sz="2400" dirty="0" smtClean="0">
                <a:solidFill>
                  <a:srgbClr val="7F7F7F"/>
                </a:solidFill>
              </a:rPr>
              <a:t> </a:t>
            </a:r>
            <a:r>
              <a:rPr lang="fr-FR" sz="2400" dirty="0" err="1" smtClean="0">
                <a:solidFill>
                  <a:srgbClr val="7F7F7F"/>
                </a:solidFill>
              </a:rPr>
              <a:t>caused</a:t>
            </a:r>
            <a:r>
              <a:rPr lang="fr-FR" sz="2400" dirty="0" smtClean="0">
                <a:solidFill>
                  <a:srgbClr val="7F7F7F"/>
                </a:solidFill>
              </a:rPr>
              <a:t> </a:t>
            </a:r>
            <a:r>
              <a:rPr lang="fr-FR" sz="2400" dirty="0" err="1" smtClean="0">
                <a:solidFill>
                  <a:srgbClr val="7F7F7F"/>
                </a:solidFill>
              </a:rPr>
              <a:t>at</a:t>
            </a:r>
            <a:r>
              <a:rPr lang="fr-FR" sz="2400" dirty="0" smtClean="0">
                <a:solidFill>
                  <a:srgbClr val="7F7F7F"/>
                </a:solidFill>
              </a:rPr>
              <a:t> </a:t>
            </a:r>
            <a:r>
              <a:rPr lang="fr-FR" sz="2400" dirty="0">
                <a:solidFill>
                  <a:srgbClr val="7F7F7F"/>
                </a:solidFill>
              </a:rPr>
              <a:t>the </a:t>
            </a:r>
            <a:r>
              <a:rPr lang="fr-FR" sz="2400" dirty="0" err="1">
                <a:solidFill>
                  <a:srgbClr val="7F7F7F"/>
                </a:solidFill>
              </a:rPr>
              <a:t>desired</a:t>
            </a:r>
            <a:r>
              <a:rPr lang="fr-FR" sz="2400" dirty="0">
                <a:solidFill>
                  <a:srgbClr val="7F7F7F"/>
                </a:solidFill>
              </a:rPr>
              <a:t> </a:t>
            </a:r>
            <a:r>
              <a:rPr lang="fr-FR" sz="2400" dirty="0" err="1">
                <a:solidFill>
                  <a:srgbClr val="7F7F7F"/>
                </a:solidFill>
              </a:rPr>
              <a:t>Eacc</a:t>
            </a:r>
            <a:r>
              <a:rPr lang="fr-FR" sz="2400" dirty="0">
                <a:solidFill>
                  <a:srgbClr val="7F7F7F"/>
                </a:solidFill>
              </a:rPr>
              <a:t> by an </a:t>
            </a:r>
            <a:r>
              <a:rPr lang="fr-FR" sz="2400" dirty="0" err="1">
                <a:solidFill>
                  <a:srgbClr val="7F7F7F"/>
                </a:solidFill>
              </a:rPr>
              <a:t>external</a:t>
            </a:r>
            <a:r>
              <a:rPr lang="fr-FR" sz="2400" dirty="0">
                <a:solidFill>
                  <a:srgbClr val="7F7F7F"/>
                </a:solidFill>
              </a:rPr>
              <a:t> </a:t>
            </a:r>
            <a:r>
              <a:rPr lang="fr-FR" sz="2400" dirty="0" smtClean="0">
                <a:solidFill>
                  <a:srgbClr val="7F7F7F"/>
                </a:solidFill>
              </a:rPr>
              <a:t>source (</a:t>
            </a:r>
            <a:r>
              <a:rPr lang="fr-FR" sz="2400" dirty="0" err="1" smtClean="0">
                <a:solidFill>
                  <a:srgbClr val="7F7F7F"/>
                </a:solidFill>
              </a:rPr>
              <a:t>solenoid</a:t>
            </a:r>
            <a:r>
              <a:rPr lang="fr-FR" sz="2400" dirty="0" smtClean="0">
                <a:solidFill>
                  <a:srgbClr val="7F7F7F"/>
                </a:solidFill>
              </a:rPr>
              <a:t> ? Laser ?)</a:t>
            </a:r>
            <a:endParaRPr lang="fr-FR" sz="2400" dirty="0">
              <a:solidFill>
                <a:srgbClr val="7F7F7F"/>
              </a:solidFill>
            </a:endParaRPr>
          </a:p>
        </p:txBody>
      </p:sp>
      <p:sp>
        <p:nvSpPr>
          <p:cNvPr id="10" name="Flèche vers la droite 9"/>
          <p:cNvSpPr/>
          <p:nvPr/>
        </p:nvSpPr>
        <p:spPr>
          <a:xfrm>
            <a:off x="539552" y="4077072"/>
            <a:ext cx="432048" cy="360040"/>
          </a:xfrm>
          <a:prstGeom prst="rightArrow">
            <a:avLst/>
          </a:prstGeom>
          <a:ln>
            <a:noFill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" name="Flèche vers la droite 10"/>
          <p:cNvSpPr/>
          <p:nvPr/>
        </p:nvSpPr>
        <p:spPr>
          <a:xfrm>
            <a:off x="4644008" y="5157192"/>
            <a:ext cx="432048" cy="360040"/>
          </a:xfrm>
          <a:prstGeom prst="rightArrow">
            <a:avLst/>
          </a:prstGeom>
          <a:ln>
            <a:noFill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5942279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0" grpId="0" animBg="1"/>
      <p:bldP spid="11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J. Plouin – Results on second sound method</a:t>
            </a:r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87E57F-583E-41B7-B2E5-A31E69EC3417}" type="slidenum">
              <a:rPr lang="fr-FR" smtClean="0"/>
              <a:t>14</a:t>
            </a:fld>
            <a:endParaRPr lang="fr-FR"/>
          </a:p>
        </p:txBody>
      </p:sp>
      <p:sp>
        <p:nvSpPr>
          <p:cNvPr id="5" name="ZoneTexte 4"/>
          <p:cNvSpPr txBox="1"/>
          <p:nvPr/>
        </p:nvSpPr>
        <p:spPr>
          <a:xfrm>
            <a:off x="2627784" y="3284984"/>
            <a:ext cx="338437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800" dirty="0" err="1" smtClean="0"/>
              <a:t>Thank</a:t>
            </a:r>
            <a:r>
              <a:rPr lang="fr-FR" sz="4800" dirty="0" smtClean="0"/>
              <a:t> </a:t>
            </a:r>
            <a:r>
              <a:rPr lang="fr-FR" sz="4800" dirty="0" err="1" smtClean="0"/>
              <a:t>you</a:t>
            </a:r>
            <a:r>
              <a:rPr lang="fr-FR" sz="4800" dirty="0" smtClean="0"/>
              <a:t> !</a:t>
            </a:r>
            <a:endParaRPr lang="fr-FR" sz="4800" dirty="0"/>
          </a:p>
        </p:txBody>
      </p:sp>
    </p:spTree>
    <p:extLst>
      <p:ext uri="{BB962C8B-B14F-4D97-AF65-F5344CB8AC3E}">
        <p14:creationId xmlns:p14="http://schemas.microsoft.com/office/powerpoint/2010/main" val="37296482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r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 smtClean="0"/>
              <a:t>Outline</a:t>
            </a:r>
            <a:endParaRPr lang="fr-FR" dirty="0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J. Plouin – Results on second sound method</a:t>
            </a:r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87E57F-583E-41B7-B2E5-A31E69EC3417}" type="slidenum">
              <a:rPr lang="fr-FR" smtClean="0"/>
              <a:t>2</a:t>
            </a:fld>
            <a:endParaRPr lang="fr-FR"/>
          </a:p>
        </p:txBody>
      </p:sp>
      <p:sp>
        <p:nvSpPr>
          <p:cNvPr id="2" name="Espace réservé du contenu 1"/>
          <p:cNvSpPr>
            <a:spLocks noGrp="1"/>
          </p:cNvSpPr>
          <p:nvPr>
            <p:ph type="body" orient="vert" idx="4294967295"/>
          </p:nvPr>
        </p:nvSpPr>
        <p:spPr>
          <a:xfrm>
            <a:off x="446856" y="1600200"/>
            <a:ext cx="8229600" cy="4525963"/>
          </a:xfrm>
        </p:spPr>
        <p:txBody>
          <a:bodyPr/>
          <a:lstStyle/>
          <a:p>
            <a:pPr>
              <a:buFont typeface="Wingdings" charset="2"/>
              <a:buChar char="§"/>
            </a:pPr>
            <a:r>
              <a:rPr lang="fr-FR" dirty="0" smtClean="0"/>
              <a:t>How to </a:t>
            </a:r>
            <a:r>
              <a:rPr lang="fr-FR" dirty="0" err="1" smtClean="0"/>
              <a:t>localize</a:t>
            </a:r>
            <a:r>
              <a:rPr lang="fr-FR" dirty="0" smtClean="0"/>
              <a:t> a </a:t>
            </a:r>
            <a:r>
              <a:rPr lang="fr-FR" dirty="0" err="1" smtClean="0"/>
              <a:t>quench</a:t>
            </a:r>
            <a:r>
              <a:rPr lang="fr-FR" dirty="0" smtClean="0"/>
              <a:t> spot </a:t>
            </a:r>
            <a:r>
              <a:rPr lang="fr-FR" dirty="0" err="1" smtClean="0"/>
              <a:t>with</a:t>
            </a:r>
            <a:r>
              <a:rPr lang="fr-FR" dirty="0" smtClean="0"/>
              <a:t> 2</a:t>
            </a:r>
            <a:r>
              <a:rPr lang="fr-FR" baseline="30000" dirty="0" smtClean="0"/>
              <a:t>nd</a:t>
            </a:r>
            <a:r>
              <a:rPr lang="fr-FR" dirty="0" smtClean="0"/>
              <a:t> </a:t>
            </a:r>
            <a:r>
              <a:rPr lang="fr-FR" dirty="0" err="1" smtClean="0"/>
              <a:t>sound</a:t>
            </a:r>
            <a:r>
              <a:rPr lang="fr-FR" dirty="0" smtClean="0"/>
              <a:t> </a:t>
            </a:r>
            <a:r>
              <a:rPr lang="fr-FR" dirty="0" err="1" smtClean="0"/>
              <a:t>wave</a:t>
            </a:r>
            <a:r>
              <a:rPr lang="fr-FR" dirty="0" smtClean="0"/>
              <a:t> propagation</a:t>
            </a:r>
          </a:p>
          <a:p>
            <a:pPr>
              <a:buFont typeface="Wingdings" charset="2"/>
              <a:buChar char="§"/>
            </a:pPr>
            <a:r>
              <a:rPr lang="fr-FR" dirty="0" err="1" smtClean="0"/>
              <a:t>Results</a:t>
            </a:r>
            <a:r>
              <a:rPr lang="fr-FR" dirty="0" smtClean="0"/>
              <a:t> </a:t>
            </a:r>
            <a:r>
              <a:rPr lang="fr-FR" dirty="0" err="1" smtClean="0"/>
              <a:t>at</a:t>
            </a:r>
            <a:r>
              <a:rPr lang="fr-FR" dirty="0" smtClean="0"/>
              <a:t> Saclay</a:t>
            </a:r>
          </a:p>
          <a:p>
            <a:pPr>
              <a:buFont typeface="Wingdings" charset="2"/>
              <a:buChar char="§"/>
            </a:pPr>
            <a:r>
              <a:rPr lang="fr-FR" dirty="0" err="1" smtClean="0"/>
              <a:t>Problem</a:t>
            </a:r>
            <a:r>
              <a:rPr lang="fr-FR" dirty="0" smtClean="0"/>
              <a:t> of the « </a:t>
            </a:r>
            <a:r>
              <a:rPr lang="fr-FR" dirty="0" err="1" smtClean="0"/>
              <a:t>too</a:t>
            </a:r>
            <a:r>
              <a:rPr lang="fr-FR" dirty="0" smtClean="0"/>
              <a:t> </a:t>
            </a:r>
            <a:r>
              <a:rPr lang="fr-FR" dirty="0" err="1" smtClean="0"/>
              <a:t>fast</a:t>
            </a:r>
            <a:r>
              <a:rPr lang="fr-FR" dirty="0" smtClean="0"/>
              <a:t> » second </a:t>
            </a:r>
            <a:r>
              <a:rPr lang="fr-FR" dirty="0" err="1" smtClean="0"/>
              <a:t>sound</a:t>
            </a:r>
            <a:r>
              <a:rPr lang="fr-FR" dirty="0" smtClean="0"/>
              <a:t> </a:t>
            </a:r>
            <a:r>
              <a:rPr lang="fr-FR" dirty="0" err="1" smtClean="0"/>
              <a:t>wave</a:t>
            </a:r>
            <a:endParaRPr lang="fr-FR" dirty="0" smtClean="0"/>
          </a:p>
          <a:p>
            <a:pPr>
              <a:buFont typeface="Wingdings" charset="2"/>
              <a:buChar char="§"/>
            </a:pPr>
            <a:r>
              <a:rPr lang="fr-FR" dirty="0" smtClean="0"/>
              <a:t>Possible </a:t>
            </a:r>
            <a:r>
              <a:rPr lang="fr-FR" dirty="0" err="1" smtClean="0"/>
              <a:t>explanation</a:t>
            </a:r>
            <a:endParaRPr lang="fr-FR" dirty="0" smtClean="0"/>
          </a:p>
          <a:p>
            <a:pPr>
              <a:buFont typeface="Wingdings" charset="2"/>
              <a:buChar char="§"/>
            </a:pPr>
            <a:r>
              <a:rPr lang="fr-FR" dirty="0" smtClean="0"/>
              <a:t>Perspective </a:t>
            </a:r>
            <a:r>
              <a:rPr lang="fr-FR" dirty="0" err="1" smtClean="0"/>
              <a:t>at</a:t>
            </a:r>
            <a:r>
              <a:rPr lang="fr-FR" dirty="0" smtClean="0"/>
              <a:t> Saclay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42913701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idx="4294967295"/>
          </p:nvPr>
        </p:nvSpPr>
        <p:spPr>
          <a:xfrm>
            <a:off x="467544" y="25874"/>
            <a:ext cx="8229600" cy="922114"/>
          </a:xfrm>
        </p:spPr>
        <p:txBody>
          <a:bodyPr>
            <a:normAutofit/>
          </a:bodyPr>
          <a:lstStyle/>
          <a:p>
            <a:r>
              <a:rPr lang="fr-FR" sz="3200" dirty="0" smtClean="0"/>
              <a:t>Quench </a:t>
            </a:r>
            <a:r>
              <a:rPr lang="fr-FR" sz="3200" dirty="0" err="1" smtClean="0"/>
              <a:t>localization</a:t>
            </a:r>
            <a:r>
              <a:rPr lang="fr-FR" sz="3200" dirty="0" smtClean="0"/>
              <a:t> by 2</a:t>
            </a:r>
            <a:r>
              <a:rPr lang="fr-FR" sz="3200" baseline="30000" dirty="0" smtClean="0"/>
              <a:t>nd</a:t>
            </a:r>
            <a:r>
              <a:rPr lang="fr-FR" sz="3200" dirty="0" smtClean="0"/>
              <a:t> </a:t>
            </a:r>
            <a:r>
              <a:rPr lang="fr-FR" sz="3200" dirty="0" err="1" smtClean="0"/>
              <a:t>sound</a:t>
            </a:r>
            <a:r>
              <a:rPr lang="fr-FR" sz="3200" dirty="0" smtClean="0"/>
              <a:t> </a:t>
            </a:r>
            <a:r>
              <a:rPr lang="fr-FR" sz="3200" dirty="0" err="1" smtClean="0"/>
              <a:t>method</a:t>
            </a:r>
            <a:endParaRPr lang="fr-FR" sz="3200" dirty="0"/>
          </a:p>
        </p:txBody>
      </p:sp>
      <p:grpSp>
        <p:nvGrpSpPr>
          <p:cNvPr id="304" name="Groupe 303"/>
          <p:cNvGrpSpPr/>
          <p:nvPr/>
        </p:nvGrpSpPr>
        <p:grpSpPr>
          <a:xfrm>
            <a:off x="14704" y="1061936"/>
            <a:ext cx="2596410" cy="2309029"/>
            <a:chOff x="14704" y="1052736"/>
            <a:chExt cx="2596410" cy="2309029"/>
          </a:xfrm>
        </p:grpSpPr>
        <p:grpSp>
          <p:nvGrpSpPr>
            <p:cNvPr id="42" name="Groupe 41"/>
            <p:cNvGrpSpPr/>
            <p:nvPr/>
          </p:nvGrpSpPr>
          <p:grpSpPr>
            <a:xfrm>
              <a:off x="236241" y="1259777"/>
              <a:ext cx="1369545" cy="1441738"/>
              <a:chOff x="3468783" y="2582348"/>
              <a:chExt cx="1369545" cy="1441738"/>
            </a:xfrm>
          </p:grpSpPr>
          <p:grpSp>
            <p:nvGrpSpPr>
              <p:cNvPr id="16" name="Groupe 15"/>
              <p:cNvGrpSpPr/>
              <p:nvPr/>
            </p:nvGrpSpPr>
            <p:grpSpPr>
              <a:xfrm>
                <a:off x="3923928" y="2582348"/>
                <a:ext cx="914400" cy="1440160"/>
                <a:chOff x="3923928" y="2564904"/>
                <a:chExt cx="914400" cy="1440160"/>
              </a:xfrm>
            </p:grpSpPr>
            <p:sp>
              <p:nvSpPr>
                <p:cNvPr id="7" name="Arc 6"/>
                <p:cNvSpPr/>
                <p:nvPr/>
              </p:nvSpPr>
              <p:spPr>
                <a:xfrm>
                  <a:off x="3923928" y="2996951"/>
                  <a:ext cx="914400" cy="614111"/>
                </a:xfrm>
                <a:prstGeom prst="arc">
                  <a:avLst>
                    <a:gd name="adj1" fmla="val 16200000"/>
                    <a:gd name="adj2" fmla="val 5376988"/>
                  </a:avLst>
                </a:prstGeom>
                <a:ln w="1905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fr-FR"/>
                </a:p>
              </p:txBody>
            </p:sp>
            <p:cxnSp>
              <p:nvCxnSpPr>
                <p:cNvPr id="9" name="Connecteur droit 8"/>
                <p:cNvCxnSpPr/>
                <p:nvPr/>
              </p:nvCxnSpPr>
              <p:spPr>
                <a:xfrm flipV="1">
                  <a:off x="4381128" y="2564904"/>
                  <a:ext cx="0" cy="432048"/>
                </a:xfrm>
                <a:prstGeom prst="line">
                  <a:avLst/>
                </a:prstGeom>
                <a:ln w="1905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" name="Connecteur droit 12"/>
                <p:cNvCxnSpPr>
                  <a:stCxn id="7" idx="2"/>
                </p:cNvCxnSpPr>
                <p:nvPr/>
              </p:nvCxnSpPr>
              <p:spPr>
                <a:xfrm>
                  <a:off x="4383183" y="3611059"/>
                  <a:ext cx="0" cy="394005"/>
                </a:xfrm>
                <a:prstGeom prst="line">
                  <a:avLst/>
                </a:prstGeom>
                <a:ln w="1905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7" name="Groupe 16"/>
              <p:cNvGrpSpPr/>
              <p:nvPr/>
            </p:nvGrpSpPr>
            <p:grpSpPr>
              <a:xfrm flipH="1">
                <a:off x="3468783" y="2583926"/>
                <a:ext cx="914400" cy="1440160"/>
                <a:chOff x="3923928" y="2564904"/>
                <a:chExt cx="914400" cy="1440160"/>
              </a:xfrm>
            </p:grpSpPr>
            <p:sp>
              <p:nvSpPr>
                <p:cNvPr id="18" name="Arc 17"/>
                <p:cNvSpPr/>
                <p:nvPr/>
              </p:nvSpPr>
              <p:spPr>
                <a:xfrm>
                  <a:off x="3923928" y="2996951"/>
                  <a:ext cx="914400" cy="614111"/>
                </a:xfrm>
                <a:prstGeom prst="arc">
                  <a:avLst>
                    <a:gd name="adj1" fmla="val 16200000"/>
                    <a:gd name="adj2" fmla="val 5376988"/>
                  </a:avLst>
                </a:prstGeom>
                <a:ln w="1905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fr-FR"/>
                </a:p>
              </p:txBody>
            </p:sp>
            <p:cxnSp>
              <p:nvCxnSpPr>
                <p:cNvPr id="19" name="Connecteur droit 18"/>
                <p:cNvCxnSpPr/>
                <p:nvPr/>
              </p:nvCxnSpPr>
              <p:spPr>
                <a:xfrm flipV="1">
                  <a:off x="4381128" y="2564904"/>
                  <a:ext cx="0" cy="432048"/>
                </a:xfrm>
                <a:prstGeom prst="line">
                  <a:avLst/>
                </a:prstGeom>
                <a:ln w="1905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0" name="Connecteur droit 19"/>
                <p:cNvCxnSpPr>
                  <a:stCxn id="18" idx="2"/>
                </p:cNvCxnSpPr>
                <p:nvPr/>
              </p:nvCxnSpPr>
              <p:spPr>
                <a:xfrm>
                  <a:off x="4383183" y="3611059"/>
                  <a:ext cx="0" cy="394005"/>
                </a:xfrm>
                <a:prstGeom prst="line">
                  <a:avLst/>
                </a:prstGeom>
                <a:ln w="1905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22" name="Connecteur droit 21"/>
              <p:cNvCxnSpPr/>
              <p:nvPr/>
            </p:nvCxnSpPr>
            <p:spPr>
              <a:xfrm>
                <a:off x="3925983" y="2583926"/>
                <a:ext cx="457200" cy="0"/>
              </a:xfrm>
              <a:prstGeom prst="line">
                <a:avLst/>
              </a:prstGeom>
              <a:ln w="190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" name="Connecteur droit 23"/>
              <p:cNvCxnSpPr/>
              <p:nvPr/>
            </p:nvCxnSpPr>
            <p:spPr>
              <a:xfrm>
                <a:off x="3923928" y="4019772"/>
                <a:ext cx="457200" cy="0"/>
              </a:xfrm>
              <a:prstGeom prst="line">
                <a:avLst/>
              </a:prstGeom>
              <a:ln w="190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5" name="Rectangle 24"/>
              <p:cNvSpPr/>
              <p:nvPr/>
            </p:nvSpPr>
            <p:spPr>
              <a:xfrm>
                <a:off x="4133418" y="2583926"/>
                <a:ext cx="52253" cy="269010"/>
              </a:xfrm>
              <a:prstGeom prst="rect">
                <a:avLst/>
              </a:prstGeom>
              <a:ln w="190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26" name="ZoneTexte 25"/>
              <p:cNvSpPr txBox="1"/>
              <p:nvPr/>
            </p:nvSpPr>
            <p:spPr>
              <a:xfrm>
                <a:off x="3951135" y="3136784"/>
                <a:ext cx="432048" cy="369332"/>
              </a:xfrm>
              <a:prstGeom prst="rect">
                <a:avLst/>
              </a:prstGeom>
              <a:noFill/>
              <a:ln w="19050">
                <a:noFill/>
              </a:ln>
            </p:spPr>
            <p:txBody>
              <a:bodyPr wrap="square" rtlCol="0">
                <a:spAutoFit/>
              </a:bodyPr>
              <a:lstStyle/>
              <a:p>
                <a:r>
                  <a:rPr lang="fr-FR" dirty="0" smtClean="0">
                    <a:solidFill>
                      <a:schemeClr val="bg2">
                        <a:lumMod val="25000"/>
                      </a:schemeClr>
                    </a:solidFill>
                  </a:rPr>
                  <a:t>RF</a:t>
                </a:r>
                <a:endParaRPr lang="fr-FR" dirty="0">
                  <a:solidFill>
                    <a:schemeClr val="bg2">
                      <a:lumMod val="25000"/>
                    </a:schemeClr>
                  </a:solidFill>
                </a:endParaRPr>
              </a:p>
            </p:txBody>
          </p:sp>
          <p:cxnSp>
            <p:nvCxnSpPr>
              <p:cNvPr id="28" name="Connecteur droit avec flèche 27"/>
              <p:cNvCxnSpPr/>
              <p:nvPr/>
            </p:nvCxnSpPr>
            <p:spPr>
              <a:xfrm flipH="1" flipV="1">
                <a:off x="3951136" y="2996952"/>
                <a:ext cx="116808" cy="216024"/>
              </a:xfrm>
              <a:prstGeom prst="straightConnector1">
                <a:avLst/>
              </a:prstGeom>
              <a:ln w="19050">
                <a:solidFill>
                  <a:schemeClr val="bg2">
                    <a:lumMod val="25000"/>
                  </a:schemeClr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" name="Connecteur droit avec flèche 29"/>
              <p:cNvCxnSpPr/>
              <p:nvPr/>
            </p:nvCxnSpPr>
            <p:spPr>
              <a:xfrm flipV="1">
                <a:off x="4276153" y="2996952"/>
                <a:ext cx="80392" cy="260412"/>
              </a:xfrm>
              <a:prstGeom prst="straightConnector1">
                <a:avLst/>
              </a:prstGeom>
              <a:ln w="19050">
                <a:solidFill>
                  <a:schemeClr val="bg2">
                    <a:lumMod val="25000"/>
                  </a:schemeClr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" name="Connecteur droit avec flèche 32"/>
              <p:cNvCxnSpPr/>
              <p:nvPr/>
            </p:nvCxnSpPr>
            <p:spPr>
              <a:xfrm flipH="1">
                <a:off x="3779912" y="3366483"/>
                <a:ext cx="230268" cy="0"/>
              </a:xfrm>
              <a:prstGeom prst="straightConnector1">
                <a:avLst/>
              </a:prstGeom>
              <a:ln w="19050">
                <a:solidFill>
                  <a:schemeClr val="bg2">
                    <a:lumMod val="25000"/>
                  </a:schemeClr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" name="Connecteur droit avec flèche 34"/>
              <p:cNvCxnSpPr/>
              <p:nvPr/>
            </p:nvCxnSpPr>
            <p:spPr>
              <a:xfrm flipH="1">
                <a:off x="4010180" y="3435202"/>
                <a:ext cx="86149" cy="207640"/>
              </a:xfrm>
              <a:prstGeom prst="straightConnector1">
                <a:avLst/>
              </a:prstGeom>
              <a:ln w="19050">
                <a:solidFill>
                  <a:schemeClr val="bg2">
                    <a:lumMod val="25000"/>
                  </a:schemeClr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8" name="Connecteur droit avec flèche 37"/>
              <p:cNvCxnSpPr/>
              <p:nvPr/>
            </p:nvCxnSpPr>
            <p:spPr>
              <a:xfrm>
                <a:off x="4228150" y="3424266"/>
                <a:ext cx="96005" cy="173646"/>
              </a:xfrm>
              <a:prstGeom prst="straightConnector1">
                <a:avLst/>
              </a:prstGeom>
              <a:ln w="19050">
                <a:solidFill>
                  <a:schemeClr val="bg2">
                    <a:lumMod val="25000"/>
                  </a:schemeClr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0" name="Connecteur droit avec flèche 39"/>
              <p:cNvCxnSpPr/>
              <p:nvPr/>
            </p:nvCxnSpPr>
            <p:spPr>
              <a:xfrm>
                <a:off x="4305038" y="3365376"/>
                <a:ext cx="194954" cy="1107"/>
              </a:xfrm>
              <a:prstGeom prst="straightConnector1">
                <a:avLst/>
              </a:prstGeom>
              <a:ln w="19050">
                <a:solidFill>
                  <a:schemeClr val="bg2">
                    <a:lumMod val="25000"/>
                  </a:schemeClr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294" name="ZoneTexte 293"/>
            <p:cNvSpPr txBox="1"/>
            <p:nvPr/>
          </p:nvSpPr>
          <p:spPr>
            <a:xfrm>
              <a:off x="14704" y="2715434"/>
              <a:ext cx="259641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dirty="0" smtClean="0"/>
                <a:t>The RF </a:t>
              </a:r>
              <a:r>
                <a:rPr lang="fr-FR" dirty="0" err="1" smtClean="0"/>
                <a:t>field</a:t>
              </a:r>
              <a:r>
                <a:rPr lang="fr-FR" dirty="0" smtClean="0"/>
                <a:t> </a:t>
              </a:r>
              <a:r>
                <a:rPr lang="fr-FR" dirty="0" err="1" smtClean="0"/>
                <a:t>is</a:t>
              </a:r>
              <a:r>
                <a:rPr lang="fr-FR" dirty="0" smtClean="0"/>
                <a:t> </a:t>
              </a:r>
              <a:r>
                <a:rPr lang="fr-FR" dirty="0" err="1" smtClean="0"/>
                <a:t>increased</a:t>
              </a:r>
              <a:r>
                <a:rPr lang="fr-FR" dirty="0" smtClean="0"/>
                <a:t> in the </a:t>
              </a:r>
              <a:r>
                <a:rPr lang="fr-FR" dirty="0" err="1" smtClean="0"/>
                <a:t>cavity</a:t>
              </a:r>
              <a:endParaRPr lang="fr-FR" dirty="0"/>
            </a:p>
          </p:txBody>
        </p:sp>
        <p:sp>
          <p:nvSpPr>
            <p:cNvPr id="303" name="Rectangle 302"/>
            <p:cNvSpPr/>
            <p:nvPr/>
          </p:nvSpPr>
          <p:spPr>
            <a:xfrm>
              <a:off x="47239" y="1052736"/>
              <a:ext cx="2300869" cy="2309029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grpSp>
        <p:nvGrpSpPr>
          <p:cNvPr id="307" name="Groupe 306"/>
          <p:cNvGrpSpPr/>
          <p:nvPr/>
        </p:nvGrpSpPr>
        <p:grpSpPr>
          <a:xfrm>
            <a:off x="2538519" y="1061936"/>
            <a:ext cx="2300869" cy="2309029"/>
            <a:chOff x="2538519" y="1061936"/>
            <a:chExt cx="2300869" cy="2309029"/>
          </a:xfrm>
        </p:grpSpPr>
        <p:grpSp>
          <p:nvGrpSpPr>
            <p:cNvPr id="131" name="Groupe 130"/>
            <p:cNvGrpSpPr/>
            <p:nvPr/>
          </p:nvGrpSpPr>
          <p:grpSpPr>
            <a:xfrm>
              <a:off x="2911020" y="1223467"/>
              <a:ext cx="1369545" cy="1441738"/>
              <a:chOff x="2915816" y="1854863"/>
              <a:chExt cx="1369545" cy="1441738"/>
            </a:xfrm>
          </p:grpSpPr>
          <p:grpSp>
            <p:nvGrpSpPr>
              <p:cNvPr id="43" name="Groupe 42"/>
              <p:cNvGrpSpPr/>
              <p:nvPr/>
            </p:nvGrpSpPr>
            <p:grpSpPr>
              <a:xfrm>
                <a:off x="2915816" y="1854863"/>
                <a:ext cx="1369545" cy="1441738"/>
                <a:chOff x="3468783" y="2582348"/>
                <a:chExt cx="1369545" cy="1441738"/>
              </a:xfrm>
            </p:grpSpPr>
            <p:grpSp>
              <p:nvGrpSpPr>
                <p:cNvPr id="44" name="Groupe 43"/>
                <p:cNvGrpSpPr/>
                <p:nvPr/>
              </p:nvGrpSpPr>
              <p:grpSpPr>
                <a:xfrm>
                  <a:off x="3923928" y="2582348"/>
                  <a:ext cx="914400" cy="1440160"/>
                  <a:chOff x="3923928" y="2564904"/>
                  <a:chExt cx="914400" cy="1440160"/>
                </a:xfrm>
              </p:grpSpPr>
              <p:sp>
                <p:nvSpPr>
                  <p:cNvPr id="59" name="Arc 58"/>
                  <p:cNvSpPr/>
                  <p:nvPr/>
                </p:nvSpPr>
                <p:spPr>
                  <a:xfrm>
                    <a:off x="3923928" y="2996951"/>
                    <a:ext cx="914400" cy="614111"/>
                  </a:xfrm>
                  <a:prstGeom prst="arc">
                    <a:avLst>
                      <a:gd name="adj1" fmla="val 16200000"/>
                      <a:gd name="adj2" fmla="val 5376988"/>
                    </a:avLst>
                  </a:prstGeom>
                  <a:ln w="19050"/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fr-FR"/>
                  </a:p>
                </p:txBody>
              </p:sp>
              <p:cxnSp>
                <p:nvCxnSpPr>
                  <p:cNvPr id="60" name="Connecteur droit 59"/>
                  <p:cNvCxnSpPr/>
                  <p:nvPr/>
                </p:nvCxnSpPr>
                <p:spPr>
                  <a:xfrm flipV="1">
                    <a:off x="4381128" y="2564904"/>
                    <a:ext cx="0" cy="432048"/>
                  </a:xfrm>
                  <a:prstGeom prst="line">
                    <a:avLst/>
                  </a:prstGeom>
                  <a:ln w="19050"/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61" name="Connecteur droit 60"/>
                  <p:cNvCxnSpPr>
                    <a:stCxn id="59" idx="2"/>
                  </p:cNvCxnSpPr>
                  <p:nvPr/>
                </p:nvCxnSpPr>
                <p:spPr>
                  <a:xfrm>
                    <a:off x="4383183" y="3611059"/>
                    <a:ext cx="0" cy="394005"/>
                  </a:xfrm>
                  <a:prstGeom prst="line">
                    <a:avLst/>
                  </a:prstGeom>
                  <a:ln w="19050"/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45" name="Groupe 44"/>
                <p:cNvGrpSpPr/>
                <p:nvPr/>
              </p:nvGrpSpPr>
              <p:grpSpPr>
                <a:xfrm flipH="1">
                  <a:off x="3468783" y="2583926"/>
                  <a:ext cx="914400" cy="1440160"/>
                  <a:chOff x="3923928" y="2564904"/>
                  <a:chExt cx="914400" cy="1440160"/>
                </a:xfrm>
              </p:grpSpPr>
              <p:sp>
                <p:nvSpPr>
                  <p:cNvPr id="56" name="Arc 55"/>
                  <p:cNvSpPr/>
                  <p:nvPr/>
                </p:nvSpPr>
                <p:spPr>
                  <a:xfrm>
                    <a:off x="3923928" y="2996951"/>
                    <a:ext cx="914400" cy="614111"/>
                  </a:xfrm>
                  <a:prstGeom prst="arc">
                    <a:avLst>
                      <a:gd name="adj1" fmla="val 16200000"/>
                      <a:gd name="adj2" fmla="val 5376988"/>
                    </a:avLst>
                  </a:prstGeom>
                  <a:ln w="19050"/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fr-FR"/>
                  </a:p>
                </p:txBody>
              </p:sp>
              <p:cxnSp>
                <p:nvCxnSpPr>
                  <p:cNvPr id="57" name="Connecteur droit 56"/>
                  <p:cNvCxnSpPr/>
                  <p:nvPr/>
                </p:nvCxnSpPr>
                <p:spPr>
                  <a:xfrm flipV="1">
                    <a:off x="4381128" y="2564904"/>
                    <a:ext cx="0" cy="432048"/>
                  </a:xfrm>
                  <a:prstGeom prst="line">
                    <a:avLst/>
                  </a:prstGeom>
                  <a:ln w="19050"/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58" name="Connecteur droit 57"/>
                  <p:cNvCxnSpPr>
                    <a:stCxn id="56" idx="2"/>
                  </p:cNvCxnSpPr>
                  <p:nvPr/>
                </p:nvCxnSpPr>
                <p:spPr>
                  <a:xfrm>
                    <a:off x="4383183" y="3611059"/>
                    <a:ext cx="0" cy="394005"/>
                  </a:xfrm>
                  <a:prstGeom prst="line">
                    <a:avLst/>
                  </a:prstGeom>
                  <a:ln w="19050"/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cxnSp>
              <p:nvCxnSpPr>
                <p:cNvPr id="46" name="Connecteur droit 45"/>
                <p:cNvCxnSpPr/>
                <p:nvPr/>
              </p:nvCxnSpPr>
              <p:spPr>
                <a:xfrm>
                  <a:off x="3925983" y="2583926"/>
                  <a:ext cx="457200" cy="0"/>
                </a:xfrm>
                <a:prstGeom prst="line">
                  <a:avLst/>
                </a:prstGeom>
                <a:ln w="1905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7" name="Connecteur droit 46"/>
                <p:cNvCxnSpPr/>
                <p:nvPr/>
              </p:nvCxnSpPr>
              <p:spPr>
                <a:xfrm>
                  <a:off x="3923928" y="4019772"/>
                  <a:ext cx="457200" cy="0"/>
                </a:xfrm>
                <a:prstGeom prst="line">
                  <a:avLst/>
                </a:prstGeom>
                <a:ln w="1905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48" name="Rectangle 47"/>
                <p:cNvSpPr/>
                <p:nvPr/>
              </p:nvSpPr>
              <p:spPr>
                <a:xfrm>
                  <a:off x="4133418" y="2583926"/>
                  <a:ext cx="52253" cy="269010"/>
                </a:xfrm>
                <a:prstGeom prst="rect">
                  <a:avLst/>
                </a:prstGeom>
                <a:ln w="1905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/>
                </a:p>
              </p:txBody>
            </p:sp>
            <p:sp>
              <p:nvSpPr>
                <p:cNvPr id="49" name="ZoneTexte 48"/>
                <p:cNvSpPr txBox="1"/>
                <p:nvPr/>
              </p:nvSpPr>
              <p:spPr>
                <a:xfrm>
                  <a:off x="3951135" y="3136784"/>
                  <a:ext cx="432048" cy="369332"/>
                </a:xfrm>
                <a:prstGeom prst="rect">
                  <a:avLst/>
                </a:prstGeom>
                <a:noFill/>
                <a:ln w="19050">
                  <a:noFill/>
                </a:ln>
              </p:spPr>
              <p:txBody>
                <a:bodyPr wrap="square" rtlCol="0">
                  <a:spAutoFit/>
                </a:bodyPr>
                <a:lstStyle/>
                <a:p>
                  <a:r>
                    <a:rPr lang="fr-FR" dirty="0" smtClean="0">
                      <a:solidFill>
                        <a:schemeClr val="bg2">
                          <a:lumMod val="25000"/>
                        </a:schemeClr>
                      </a:solidFill>
                    </a:rPr>
                    <a:t>RF</a:t>
                  </a:r>
                  <a:endParaRPr lang="fr-FR" dirty="0">
                    <a:solidFill>
                      <a:schemeClr val="bg2">
                        <a:lumMod val="25000"/>
                      </a:schemeClr>
                    </a:solidFill>
                  </a:endParaRPr>
                </a:p>
              </p:txBody>
            </p:sp>
            <p:cxnSp>
              <p:nvCxnSpPr>
                <p:cNvPr id="50" name="Connecteur droit avec flèche 49"/>
                <p:cNvCxnSpPr/>
                <p:nvPr/>
              </p:nvCxnSpPr>
              <p:spPr>
                <a:xfrm flipH="1" flipV="1">
                  <a:off x="3951136" y="2996952"/>
                  <a:ext cx="116808" cy="216024"/>
                </a:xfrm>
                <a:prstGeom prst="straightConnector1">
                  <a:avLst/>
                </a:prstGeom>
                <a:ln w="19050">
                  <a:solidFill>
                    <a:schemeClr val="bg2">
                      <a:lumMod val="25000"/>
                    </a:schemeClr>
                  </a:solidFill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1" name="Connecteur droit avec flèche 50"/>
                <p:cNvCxnSpPr/>
                <p:nvPr/>
              </p:nvCxnSpPr>
              <p:spPr>
                <a:xfrm flipV="1">
                  <a:off x="4276153" y="2996952"/>
                  <a:ext cx="80392" cy="260412"/>
                </a:xfrm>
                <a:prstGeom prst="straightConnector1">
                  <a:avLst/>
                </a:prstGeom>
                <a:ln w="19050">
                  <a:solidFill>
                    <a:schemeClr val="bg2">
                      <a:lumMod val="25000"/>
                    </a:schemeClr>
                  </a:solidFill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2" name="Connecteur droit avec flèche 51"/>
                <p:cNvCxnSpPr/>
                <p:nvPr/>
              </p:nvCxnSpPr>
              <p:spPr>
                <a:xfrm flipH="1">
                  <a:off x="3779912" y="3366483"/>
                  <a:ext cx="230268" cy="0"/>
                </a:xfrm>
                <a:prstGeom prst="straightConnector1">
                  <a:avLst/>
                </a:prstGeom>
                <a:ln w="19050">
                  <a:solidFill>
                    <a:schemeClr val="bg2">
                      <a:lumMod val="25000"/>
                    </a:schemeClr>
                  </a:solidFill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3" name="Connecteur droit avec flèche 52"/>
                <p:cNvCxnSpPr/>
                <p:nvPr/>
              </p:nvCxnSpPr>
              <p:spPr>
                <a:xfrm flipH="1">
                  <a:off x="4010180" y="3435202"/>
                  <a:ext cx="86149" cy="207640"/>
                </a:xfrm>
                <a:prstGeom prst="straightConnector1">
                  <a:avLst/>
                </a:prstGeom>
                <a:ln w="19050">
                  <a:solidFill>
                    <a:schemeClr val="bg2">
                      <a:lumMod val="25000"/>
                    </a:schemeClr>
                  </a:solidFill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4" name="Connecteur droit avec flèche 53"/>
                <p:cNvCxnSpPr/>
                <p:nvPr/>
              </p:nvCxnSpPr>
              <p:spPr>
                <a:xfrm>
                  <a:off x="4228150" y="3424266"/>
                  <a:ext cx="96005" cy="173646"/>
                </a:xfrm>
                <a:prstGeom prst="straightConnector1">
                  <a:avLst/>
                </a:prstGeom>
                <a:ln w="19050">
                  <a:solidFill>
                    <a:schemeClr val="bg2">
                      <a:lumMod val="25000"/>
                    </a:schemeClr>
                  </a:solidFill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5" name="Connecteur droit avec flèche 54"/>
                <p:cNvCxnSpPr/>
                <p:nvPr/>
              </p:nvCxnSpPr>
              <p:spPr>
                <a:xfrm>
                  <a:off x="4305038" y="3365376"/>
                  <a:ext cx="194954" cy="1107"/>
                </a:xfrm>
                <a:prstGeom prst="straightConnector1">
                  <a:avLst/>
                </a:prstGeom>
                <a:ln w="19050">
                  <a:solidFill>
                    <a:schemeClr val="bg2">
                      <a:lumMod val="25000"/>
                    </a:schemeClr>
                  </a:solidFill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62" name="Ellipse 61"/>
              <p:cNvSpPr/>
              <p:nvPr/>
            </p:nvSpPr>
            <p:spPr>
              <a:xfrm>
                <a:off x="4139952" y="2333716"/>
                <a:ext cx="72008" cy="87525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</p:grpSp>
        <p:sp>
          <p:nvSpPr>
            <p:cNvPr id="295" name="ZoneTexte 294"/>
            <p:cNvSpPr txBox="1"/>
            <p:nvPr/>
          </p:nvSpPr>
          <p:spPr>
            <a:xfrm>
              <a:off x="2611115" y="2715433"/>
              <a:ext cx="218289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dirty="0" smtClean="0"/>
                <a:t>A quench spot </a:t>
              </a:r>
              <a:r>
                <a:rPr lang="fr-FR" dirty="0" err="1" smtClean="0"/>
                <a:t>appears</a:t>
              </a:r>
              <a:r>
                <a:rPr lang="fr-FR" dirty="0" smtClean="0"/>
                <a:t> on the </a:t>
              </a:r>
              <a:r>
                <a:rPr lang="fr-FR" dirty="0" err="1" smtClean="0"/>
                <a:t>cavity</a:t>
              </a:r>
              <a:endParaRPr lang="fr-FR" dirty="0"/>
            </a:p>
          </p:txBody>
        </p:sp>
        <p:sp>
          <p:nvSpPr>
            <p:cNvPr id="305" name="Rectangle 304"/>
            <p:cNvSpPr/>
            <p:nvPr/>
          </p:nvSpPr>
          <p:spPr>
            <a:xfrm>
              <a:off x="2538519" y="1061936"/>
              <a:ext cx="2300869" cy="2309029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grpSp>
        <p:nvGrpSpPr>
          <p:cNvPr id="308" name="Groupe 307"/>
          <p:cNvGrpSpPr/>
          <p:nvPr/>
        </p:nvGrpSpPr>
        <p:grpSpPr>
          <a:xfrm>
            <a:off x="5579293" y="1084516"/>
            <a:ext cx="2737124" cy="2536015"/>
            <a:chOff x="5579293" y="1084516"/>
            <a:chExt cx="2737124" cy="2536015"/>
          </a:xfrm>
        </p:grpSpPr>
        <p:grpSp>
          <p:nvGrpSpPr>
            <p:cNvPr id="132" name="Groupe 131"/>
            <p:cNvGrpSpPr/>
            <p:nvPr/>
          </p:nvGrpSpPr>
          <p:grpSpPr>
            <a:xfrm>
              <a:off x="6175550" y="1278010"/>
              <a:ext cx="1601430" cy="1441738"/>
              <a:chOff x="4855298" y="1951215"/>
              <a:chExt cx="1601430" cy="1441738"/>
            </a:xfrm>
          </p:grpSpPr>
          <p:grpSp>
            <p:nvGrpSpPr>
              <p:cNvPr id="63" name="Groupe 62"/>
              <p:cNvGrpSpPr/>
              <p:nvPr/>
            </p:nvGrpSpPr>
            <p:grpSpPr>
              <a:xfrm>
                <a:off x="4855298" y="1951215"/>
                <a:ext cx="1601430" cy="1441738"/>
                <a:chOff x="3468783" y="2582348"/>
                <a:chExt cx="1601430" cy="1441738"/>
              </a:xfrm>
            </p:grpSpPr>
            <p:grpSp>
              <p:nvGrpSpPr>
                <p:cNvPr id="64" name="Groupe 63"/>
                <p:cNvGrpSpPr/>
                <p:nvPr/>
              </p:nvGrpSpPr>
              <p:grpSpPr>
                <a:xfrm>
                  <a:off x="3923928" y="2582348"/>
                  <a:ext cx="914400" cy="1440160"/>
                  <a:chOff x="3923928" y="2564904"/>
                  <a:chExt cx="914400" cy="1440160"/>
                </a:xfrm>
              </p:grpSpPr>
              <p:sp>
                <p:nvSpPr>
                  <p:cNvPr id="79" name="Arc 78"/>
                  <p:cNvSpPr/>
                  <p:nvPr/>
                </p:nvSpPr>
                <p:spPr>
                  <a:xfrm>
                    <a:off x="3923928" y="2996951"/>
                    <a:ext cx="914400" cy="614111"/>
                  </a:xfrm>
                  <a:prstGeom prst="arc">
                    <a:avLst>
                      <a:gd name="adj1" fmla="val 16200000"/>
                      <a:gd name="adj2" fmla="val 5376988"/>
                    </a:avLst>
                  </a:prstGeom>
                  <a:ln w="19050"/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fr-FR"/>
                  </a:p>
                </p:txBody>
              </p:sp>
              <p:cxnSp>
                <p:nvCxnSpPr>
                  <p:cNvPr id="80" name="Connecteur droit 79"/>
                  <p:cNvCxnSpPr/>
                  <p:nvPr/>
                </p:nvCxnSpPr>
                <p:spPr>
                  <a:xfrm flipV="1">
                    <a:off x="4381128" y="2564904"/>
                    <a:ext cx="0" cy="432048"/>
                  </a:xfrm>
                  <a:prstGeom prst="line">
                    <a:avLst/>
                  </a:prstGeom>
                  <a:ln w="19050"/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81" name="Connecteur droit 80"/>
                  <p:cNvCxnSpPr>
                    <a:stCxn id="79" idx="2"/>
                  </p:cNvCxnSpPr>
                  <p:nvPr/>
                </p:nvCxnSpPr>
                <p:spPr>
                  <a:xfrm>
                    <a:off x="4383183" y="3611059"/>
                    <a:ext cx="0" cy="394005"/>
                  </a:xfrm>
                  <a:prstGeom prst="line">
                    <a:avLst/>
                  </a:prstGeom>
                  <a:ln w="19050"/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65" name="Groupe 64"/>
                <p:cNvGrpSpPr/>
                <p:nvPr/>
              </p:nvGrpSpPr>
              <p:grpSpPr>
                <a:xfrm flipH="1">
                  <a:off x="3468783" y="2583926"/>
                  <a:ext cx="914400" cy="1440160"/>
                  <a:chOff x="3923928" y="2564904"/>
                  <a:chExt cx="914400" cy="1440160"/>
                </a:xfrm>
              </p:grpSpPr>
              <p:sp>
                <p:nvSpPr>
                  <p:cNvPr id="76" name="Arc 75"/>
                  <p:cNvSpPr/>
                  <p:nvPr/>
                </p:nvSpPr>
                <p:spPr>
                  <a:xfrm>
                    <a:off x="3923928" y="2996951"/>
                    <a:ext cx="914400" cy="614111"/>
                  </a:xfrm>
                  <a:prstGeom prst="arc">
                    <a:avLst>
                      <a:gd name="adj1" fmla="val 16200000"/>
                      <a:gd name="adj2" fmla="val 5376988"/>
                    </a:avLst>
                  </a:prstGeom>
                  <a:ln w="19050"/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fr-FR"/>
                  </a:p>
                </p:txBody>
              </p:sp>
              <p:cxnSp>
                <p:nvCxnSpPr>
                  <p:cNvPr id="77" name="Connecteur droit 76"/>
                  <p:cNvCxnSpPr/>
                  <p:nvPr/>
                </p:nvCxnSpPr>
                <p:spPr>
                  <a:xfrm flipV="1">
                    <a:off x="4381128" y="2564904"/>
                    <a:ext cx="0" cy="432048"/>
                  </a:xfrm>
                  <a:prstGeom prst="line">
                    <a:avLst/>
                  </a:prstGeom>
                  <a:ln w="19050"/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78" name="Connecteur droit 77"/>
                  <p:cNvCxnSpPr>
                    <a:stCxn id="76" idx="2"/>
                  </p:cNvCxnSpPr>
                  <p:nvPr/>
                </p:nvCxnSpPr>
                <p:spPr>
                  <a:xfrm>
                    <a:off x="4383183" y="3611059"/>
                    <a:ext cx="0" cy="394005"/>
                  </a:xfrm>
                  <a:prstGeom prst="line">
                    <a:avLst/>
                  </a:prstGeom>
                  <a:ln w="19050"/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cxnSp>
              <p:nvCxnSpPr>
                <p:cNvPr id="66" name="Connecteur droit 65"/>
                <p:cNvCxnSpPr/>
                <p:nvPr/>
              </p:nvCxnSpPr>
              <p:spPr>
                <a:xfrm>
                  <a:off x="3925983" y="2583926"/>
                  <a:ext cx="457200" cy="0"/>
                </a:xfrm>
                <a:prstGeom prst="line">
                  <a:avLst/>
                </a:prstGeom>
                <a:ln w="1905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7" name="Connecteur droit 66"/>
                <p:cNvCxnSpPr/>
                <p:nvPr/>
              </p:nvCxnSpPr>
              <p:spPr>
                <a:xfrm>
                  <a:off x="3923928" y="4019772"/>
                  <a:ext cx="457200" cy="0"/>
                </a:xfrm>
                <a:prstGeom prst="line">
                  <a:avLst/>
                </a:prstGeom>
                <a:ln w="1905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68" name="Rectangle 67"/>
                <p:cNvSpPr/>
                <p:nvPr/>
              </p:nvSpPr>
              <p:spPr>
                <a:xfrm>
                  <a:off x="4133418" y="2583926"/>
                  <a:ext cx="52253" cy="269010"/>
                </a:xfrm>
                <a:prstGeom prst="rect">
                  <a:avLst/>
                </a:prstGeom>
                <a:ln w="1905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/>
                </a:p>
              </p:txBody>
            </p:sp>
            <p:cxnSp>
              <p:nvCxnSpPr>
                <p:cNvPr id="70" name="Connecteur droit avec flèche 69"/>
                <p:cNvCxnSpPr/>
                <p:nvPr/>
              </p:nvCxnSpPr>
              <p:spPr>
                <a:xfrm flipV="1">
                  <a:off x="4824055" y="3066174"/>
                  <a:ext cx="246158" cy="34454"/>
                </a:xfrm>
                <a:prstGeom prst="straightConnector1">
                  <a:avLst/>
                </a:prstGeom>
                <a:ln w="19050">
                  <a:solidFill>
                    <a:srgbClr val="FF0000"/>
                  </a:solidFill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1" name="Connecteur droit avec flèche 70"/>
                <p:cNvCxnSpPr/>
                <p:nvPr/>
              </p:nvCxnSpPr>
              <p:spPr>
                <a:xfrm flipH="1" flipV="1">
                  <a:off x="4625645" y="2813074"/>
                  <a:ext cx="72008" cy="226455"/>
                </a:xfrm>
                <a:prstGeom prst="straightConnector1">
                  <a:avLst/>
                </a:prstGeom>
                <a:ln w="19050">
                  <a:solidFill>
                    <a:srgbClr val="FF0000"/>
                  </a:solidFill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4" name="Connecteur droit avec flèche 73"/>
                <p:cNvCxnSpPr/>
                <p:nvPr/>
              </p:nvCxnSpPr>
              <p:spPr>
                <a:xfrm>
                  <a:off x="4824055" y="3153699"/>
                  <a:ext cx="177310" cy="158466"/>
                </a:xfrm>
                <a:prstGeom prst="straightConnector1">
                  <a:avLst/>
                </a:prstGeom>
                <a:ln w="19050">
                  <a:solidFill>
                    <a:srgbClr val="FF0000"/>
                  </a:solidFill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5" name="Connecteur droit avec flèche 74"/>
                <p:cNvCxnSpPr/>
                <p:nvPr/>
              </p:nvCxnSpPr>
              <p:spPr>
                <a:xfrm flipV="1">
                  <a:off x="4796344" y="2825827"/>
                  <a:ext cx="123079" cy="213701"/>
                </a:xfrm>
                <a:prstGeom prst="straightConnector1">
                  <a:avLst/>
                </a:prstGeom>
                <a:ln w="19050">
                  <a:solidFill>
                    <a:srgbClr val="FF0000"/>
                  </a:solidFill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82" name="Ellipse 81"/>
              <p:cNvSpPr/>
              <p:nvPr/>
            </p:nvSpPr>
            <p:spPr>
              <a:xfrm>
                <a:off x="6084168" y="2435041"/>
                <a:ext cx="72008" cy="87525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</p:grpSp>
        <p:sp>
          <p:nvSpPr>
            <p:cNvPr id="296" name="ZoneTexte 295"/>
            <p:cNvSpPr txBox="1"/>
            <p:nvPr/>
          </p:nvSpPr>
          <p:spPr>
            <a:xfrm>
              <a:off x="5579293" y="2697201"/>
              <a:ext cx="2737124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dirty="0" smtClean="0"/>
                <a:t>RF power </a:t>
              </a:r>
              <a:r>
                <a:rPr lang="fr-FR" dirty="0" err="1" smtClean="0"/>
                <a:t>propagates</a:t>
              </a:r>
              <a:r>
                <a:rPr lang="fr-FR" dirty="0" smtClean="0"/>
                <a:t> </a:t>
              </a:r>
              <a:r>
                <a:rPr lang="fr-FR" dirty="0" err="1" smtClean="0"/>
                <a:t>from</a:t>
              </a:r>
              <a:r>
                <a:rPr lang="fr-FR" dirty="0" smtClean="0"/>
                <a:t> the spot </a:t>
              </a:r>
              <a:r>
                <a:rPr lang="fr-FR" dirty="0" err="1" smtClean="0"/>
                <a:t>into</a:t>
              </a:r>
              <a:r>
                <a:rPr lang="fr-FR" dirty="0" smtClean="0"/>
                <a:t> the He</a:t>
              </a:r>
              <a:endParaRPr lang="fr-FR" dirty="0"/>
            </a:p>
          </p:txBody>
        </p:sp>
        <p:sp>
          <p:nvSpPr>
            <p:cNvPr id="306" name="Rectangle 305"/>
            <p:cNvSpPr/>
            <p:nvPr/>
          </p:nvSpPr>
          <p:spPr>
            <a:xfrm>
              <a:off x="5579293" y="1084516"/>
              <a:ext cx="2661091" cy="2536015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grpSp>
        <p:nvGrpSpPr>
          <p:cNvPr id="309" name="Groupe 308"/>
          <p:cNvGrpSpPr/>
          <p:nvPr/>
        </p:nvGrpSpPr>
        <p:grpSpPr>
          <a:xfrm>
            <a:off x="0" y="997980"/>
            <a:ext cx="8989257" cy="2802180"/>
            <a:chOff x="22269" y="924656"/>
            <a:chExt cx="8989257" cy="2802180"/>
          </a:xfrm>
        </p:grpSpPr>
        <p:grpSp>
          <p:nvGrpSpPr>
            <p:cNvPr id="293" name="Groupe 292"/>
            <p:cNvGrpSpPr/>
            <p:nvPr/>
          </p:nvGrpSpPr>
          <p:grpSpPr>
            <a:xfrm>
              <a:off x="22269" y="924656"/>
              <a:ext cx="8989257" cy="2802180"/>
              <a:chOff x="236240" y="1121655"/>
              <a:chExt cx="8989257" cy="2802180"/>
            </a:xfrm>
          </p:grpSpPr>
          <p:grpSp>
            <p:nvGrpSpPr>
              <p:cNvPr id="286" name="Groupe 285"/>
              <p:cNvGrpSpPr/>
              <p:nvPr/>
            </p:nvGrpSpPr>
            <p:grpSpPr>
              <a:xfrm>
                <a:off x="236240" y="1121655"/>
                <a:ext cx="8989257" cy="2802180"/>
                <a:chOff x="229824" y="3987087"/>
                <a:chExt cx="8882235" cy="2802180"/>
              </a:xfrm>
            </p:grpSpPr>
            <p:sp>
              <p:nvSpPr>
                <p:cNvPr id="285" name="Rectangle 284"/>
                <p:cNvSpPr/>
                <p:nvPr/>
              </p:nvSpPr>
              <p:spPr>
                <a:xfrm>
                  <a:off x="229824" y="3987087"/>
                  <a:ext cx="8882235" cy="2802180"/>
                </a:xfrm>
                <a:prstGeom prst="rect">
                  <a:avLst/>
                </a:prstGeom>
                <a:solidFill>
                  <a:schemeClr val="bg1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/>
                </a:p>
              </p:txBody>
            </p:sp>
            <p:grpSp>
              <p:nvGrpSpPr>
                <p:cNvPr id="209" name="Groupe 208"/>
                <p:cNvGrpSpPr/>
                <p:nvPr/>
              </p:nvGrpSpPr>
              <p:grpSpPr>
                <a:xfrm>
                  <a:off x="349713" y="3990862"/>
                  <a:ext cx="4994368" cy="2686458"/>
                  <a:chOff x="1235901" y="3049697"/>
                  <a:chExt cx="4994368" cy="2686458"/>
                </a:xfrm>
              </p:grpSpPr>
              <p:grpSp>
                <p:nvGrpSpPr>
                  <p:cNvPr id="95" name="Groupe 94"/>
                  <p:cNvGrpSpPr/>
                  <p:nvPr/>
                </p:nvGrpSpPr>
                <p:grpSpPr>
                  <a:xfrm>
                    <a:off x="1235901" y="3717032"/>
                    <a:ext cx="1369545" cy="1441738"/>
                    <a:chOff x="3468783" y="2582348"/>
                    <a:chExt cx="1369545" cy="1441738"/>
                  </a:xfrm>
                </p:grpSpPr>
                <p:grpSp>
                  <p:nvGrpSpPr>
                    <p:cNvPr id="96" name="Groupe 95"/>
                    <p:cNvGrpSpPr/>
                    <p:nvPr/>
                  </p:nvGrpSpPr>
                  <p:grpSpPr>
                    <a:xfrm>
                      <a:off x="3923928" y="2582348"/>
                      <a:ext cx="914400" cy="1440160"/>
                      <a:chOff x="3923928" y="2564904"/>
                      <a:chExt cx="914400" cy="1440160"/>
                    </a:xfrm>
                  </p:grpSpPr>
                  <p:sp>
                    <p:nvSpPr>
                      <p:cNvPr id="108" name="Arc 107"/>
                      <p:cNvSpPr/>
                      <p:nvPr/>
                    </p:nvSpPr>
                    <p:spPr>
                      <a:xfrm>
                        <a:off x="3923928" y="2996951"/>
                        <a:ext cx="914400" cy="614111"/>
                      </a:xfrm>
                      <a:prstGeom prst="arc">
                        <a:avLst>
                          <a:gd name="adj1" fmla="val 16200000"/>
                          <a:gd name="adj2" fmla="val 5376988"/>
                        </a:avLst>
                      </a:prstGeom>
                      <a:ln w="19050"/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fr-FR"/>
                      </a:p>
                    </p:txBody>
                  </p:sp>
                  <p:cxnSp>
                    <p:nvCxnSpPr>
                      <p:cNvPr id="109" name="Connecteur droit 108"/>
                      <p:cNvCxnSpPr/>
                      <p:nvPr/>
                    </p:nvCxnSpPr>
                    <p:spPr>
                      <a:xfrm flipV="1">
                        <a:off x="4381128" y="2564904"/>
                        <a:ext cx="0" cy="432048"/>
                      </a:xfrm>
                      <a:prstGeom prst="line">
                        <a:avLst/>
                      </a:prstGeom>
                      <a:ln w="19050"/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110" name="Connecteur droit 109"/>
                      <p:cNvCxnSpPr>
                        <a:stCxn id="108" idx="2"/>
                      </p:cNvCxnSpPr>
                      <p:nvPr/>
                    </p:nvCxnSpPr>
                    <p:spPr>
                      <a:xfrm>
                        <a:off x="4383183" y="3611059"/>
                        <a:ext cx="0" cy="394005"/>
                      </a:xfrm>
                      <a:prstGeom prst="line">
                        <a:avLst/>
                      </a:prstGeom>
                      <a:ln w="19050"/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</p:grpSp>
                <p:grpSp>
                  <p:nvGrpSpPr>
                    <p:cNvPr id="97" name="Groupe 96"/>
                    <p:cNvGrpSpPr/>
                    <p:nvPr/>
                  </p:nvGrpSpPr>
                  <p:grpSpPr>
                    <a:xfrm flipH="1">
                      <a:off x="3468783" y="2583926"/>
                      <a:ext cx="914401" cy="1440160"/>
                      <a:chOff x="3923927" y="2564904"/>
                      <a:chExt cx="914401" cy="1440160"/>
                    </a:xfrm>
                  </p:grpSpPr>
                  <p:sp>
                    <p:nvSpPr>
                      <p:cNvPr id="105" name="Arc 104"/>
                      <p:cNvSpPr/>
                      <p:nvPr/>
                    </p:nvSpPr>
                    <p:spPr>
                      <a:xfrm>
                        <a:off x="3923927" y="2996951"/>
                        <a:ext cx="914401" cy="614111"/>
                      </a:xfrm>
                      <a:prstGeom prst="arc">
                        <a:avLst>
                          <a:gd name="adj1" fmla="val 16200000"/>
                          <a:gd name="adj2" fmla="val 5376988"/>
                        </a:avLst>
                      </a:prstGeom>
                      <a:ln w="19050"/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fr-FR"/>
                      </a:p>
                    </p:txBody>
                  </p:sp>
                  <p:cxnSp>
                    <p:nvCxnSpPr>
                      <p:cNvPr id="106" name="Connecteur droit 105"/>
                      <p:cNvCxnSpPr/>
                      <p:nvPr/>
                    </p:nvCxnSpPr>
                    <p:spPr>
                      <a:xfrm flipV="1">
                        <a:off x="4381128" y="2564904"/>
                        <a:ext cx="0" cy="432048"/>
                      </a:xfrm>
                      <a:prstGeom prst="line">
                        <a:avLst/>
                      </a:prstGeom>
                      <a:ln w="19050"/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107" name="Connecteur droit 106"/>
                      <p:cNvCxnSpPr>
                        <a:stCxn id="105" idx="2"/>
                      </p:cNvCxnSpPr>
                      <p:nvPr/>
                    </p:nvCxnSpPr>
                    <p:spPr>
                      <a:xfrm>
                        <a:off x="4383183" y="3611059"/>
                        <a:ext cx="0" cy="394005"/>
                      </a:xfrm>
                      <a:prstGeom prst="line">
                        <a:avLst/>
                      </a:prstGeom>
                      <a:ln w="19050"/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</p:grpSp>
                <p:cxnSp>
                  <p:nvCxnSpPr>
                    <p:cNvPr id="98" name="Connecteur droit 97"/>
                    <p:cNvCxnSpPr/>
                    <p:nvPr/>
                  </p:nvCxnSpPr>
                  <p:spPr>
                    <a:xfrm>
                      <a:off x="3925983" y="2583926"/>
                      <a:ext cx="457200" cy="0"/>
                    </a:xfrm>
                    <a:prstGeom prst="line">
                      <a:avLst/>
                    </a:prstGeom>
                    <a:ln w="19050"/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99" name="Connecteur droit 98"/>
                    <p:cNvCxnSpPr/>
                    <p:nvPr/>
                  </p:nvCxnSpPr>
                  <p:spPr>
                    <a:xfrm>
                      <a:off x="3923928" y="4019772"/>
                      <a:ext cx="457200" cy="0"/>
                    </a:xfrm>
                    <a:prstGeom prst="line">
                      <a:avLst/>
                    </a:prstGeom>
                    <a:ln w="19050"/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sp>
                  <p:nvSpPr>
                    <p:cNvPr id="100" name="Rectangle 99"/>
                    <p:cNvSpPr/>
                    <p:nvPr/>
                  </p:nvSpPr>
                  <p:spPr>
                    <a:xfrm>
                      <a:off x="4133418" y="2583926"/>
                      <a:ext cx="52253" cy="269010"/>
                    </a:xfrm>
                    <a:prstGeom prst="rect">
                      <a:avLst/>
                    </a:prstGeom>
                    <a:ln w="19050"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fr-FR"/>
                    </a:p>
                  </p:txBody>
                </p:sp>
              </p:grpSp>
              <p:sp>
                <p:nvSpPr>
                  <p:cNvPr id="111" name="Ellipse 110"/>
                  <p:cNvSpPr/>
                  <p:nvPr/>
                </p:nvSpPr>
                <p:spPr>
                  <a:xfrm>
                    <a:off x="2483768" y="4221088"/>
                    <a:ext cx="72008" cy="87525"/>
                  </a:xfrm>
                  <a:prstGeom prst="ellipse">
                    <a:avLst/>
                  </a:prstGeom>
                  <a:solidFill>
                    <a:srgbClr val="FF0000"/>
                  </a:solidFill>
                  <a:ln>
                    <a:solidFill>
                      <a:srgbClr val="FF0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fr-FR"/>
                  </a:p>
                </p:txBody>
              </p:sp>
              <p:sp>
                <p:nvSpPr>
                  <p:cNvPr id="117" name="Arc 116"/>
                  <p:cNvSpPr/>
                  <p:nvPr/>
                </p:nvSpPr>
                <p:spPr>
                  <a:xfrm>
                    <a:off x="2288213" y="4013262"/>
                    <a:ext cx="526212" cy="604597"/>
                  </a:xfrm>
                  <a:prstGeom prst="arc">
                    <a:avLst>
                      <a:gd name="adj1" fmla="val 15405243"/>
                      <a:gd name="adj2" fmla="val 2144440"/>
                    </a:avLst>
                  </a:prstGeom>
                  <a:ln>
                    <a:solidFill>
                      <a:srgbClr val="FF000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fr-FR"/>
                  </a:p>
                </p:txBody>
              </p:sp>
              <p:sp>
                <p:nvSpPr>
                  <p:cNvPr id="118" name="Arc 117"/>
                  <p:cNvSpPr/>
                  <p:nvPr/>
                </p:nvSpPr>
                <p:spPr>
                  <a:xfrm>
                    <a:off x="2339752" y="4097754"/>
                    <a:ext cx="368522" cy="358380"/>
                  </a:xfrm>
                  <a:prstGeom prst="arc">
                    <a:avLst>
                      <a:gd name="adj1" fmla="val 16200000"/>
                      <a:gd name="adj2" fmla="val 2153599"/>
                    </a:avLst>
                  </a:prstGeom>
                  <a:ln>
                    <a:solidFill>
                      <a:srgbClr val="FF000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fr-FR"/>
                  </a:p>
                </p:txBody>
              </p:sp>
              <p:sp>
                <p:nvSpPr>
                  <p:cNvPr id="119" name="Arc 118"/>
                  <p:cNvSpPr/>
                  <p:nvPr/>
                </p:nvSpPr>
                <p:spPr>
                  <a:xfrm>
                    <a:off x="2139649" y="3795372"/>
                    <a:ext cx="931593" cy="967815"/>
                  </a:xfrm>
                  <a:prstGeom prst="arc">
                    <a:avLst>
                      <a:gd name="adj1" fmla="val 13859730"/>
                      <a:gd name="adj2" fmla="val 5344112"/>
                    </a:avLst>
                  </a:prstGeom>
                  <a:ln>
                    <a:solidFill>
                      <a:srgbClr val="FF000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fr-FR"/>
                  </a:p>
                </p:txBody>
              </p:sp>
              <p:sp>
                <p:nvSpPr>
                  <p:cNvPr id="120" name="Arc 119"/>
                  <p:cNvSpPr/>
                  <p:nvPr/>
                </p:nvSpPr>
                <p:spPr>
                  <a:xfrm>
                    <a:off x="2235069" y="3926243"/>
                    <a:ext cx="708109" cy="706074"/>
                  </a:xfrm>
                  <a:prstGeom prst="arc">
                    <a:avLst>
                      <a:gd name="adj1" fmla="val 14282396"/>
                      <a:gd name="adj2" fmla="val 4008377"/>
                    </a:avLst>
                  </a:prstGeom>
                  <a:ln>
                    <a:solidFill>
                      <a:srgbClr val="FF000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fr-FR"/>
                  </a:p>
                </p:txBody>
              </p:sp>
              <p:sp>
                <p:nvSpPr>
                  <p:cNvPr id="121" name="Rectangle 120"/>
                  <p:cNvSpPr/>
                  <p:nvPr/>
                </p:nvSpPr>
                <p:spPr>
                  <a:xfrm>
                    <a:off x="2455667" y="3562503"/>
                    <a:ext cx="222416" cy="94649"/>
                  </a:xfrm>
                  <a:prstGeom prst="rect">
                    <a:avLst/>
                  </a:prstGeom>
                  <a:solidFill>
                    <a:schemeClr val="accent4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fr-FR"/>
                  </a:p>
                </p:txBody>
              </p:sp>
              <p:sp>
                <p:nvSpPr>
                  <p:cNvPr id="122" name="Arc 121"/>
                  <p:cNvSpPr/>
                  <p:nvPr/>
                </p:nvSpPr>
                <p:spPr>
                  <a:xfrm>
                    <a:off x="1952789" y="3630899"/>
                    <a:ext cx="1337352" cy="1267901"/>
                  </a:xfrm>
                  <a:prstGeom prst="arc">
                    <a:avLst>
                      <a:gd name="adj1" fmla="val 13859730"/>
                      <a:gd name="adj2" fmla="val 6001652"/>
                    </a:avLst>
                  </a:prstGeom>
                  <a:ln>
                    <a:solidFill>
                      <a:srgbClr val="FF000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fr-FR"/>
                  </a:p>
                </p:txBody>
              </p:sp>
              <p:sp>
                <p:nvSpPr>
                  <p:cNvPr id="123" name="Rectangle 122"/>
                  <p:cNvSpPr/>
                  <p:nvPr/>
                </p:nvSpPr>
                <p:spPr>
                  <a:xfrm>
                    <a:off x="2440111" y="5158770"/>
                    <a:ext cx="222416" cy="94649"/>
                  </a:xfrm>
                  <a:prstGeom prst="rect">
                    <a:avLst/>
                  </a:prstGeom>
                  <a:solidFill>
                    <a:schemeClr val="accent6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fr-FR"/>
                  </a:p>
                </p:txBody>
              </p:sp>
              <p:sp>
                <p:nvSpPr>
                  <p:cNvPr id="124" name="Rectangle 123"/>
                  <p:cNvSpPr/>
                  <p:nvPr/>
                </p:nvSpPr>
                <p:spPr>
                  <a:xfrm rot="5400000">
                    <a:off x="3084658" y="4231956"/>
                    <a:ext cx="222416" cy="94649"/>
                  </a:xfrm>
                  <a:prstGeom prst="rect">
                    <a:avLst/>
                  </a:prstGeom>
                  <a:solidFill>
                    <a:srgbClr val="33CC33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fr-FR"/>
                  </a:p>
                </p:txBody>
              </p:sp>
              <p:sp>
                <p:nvSpPr>
                  <p:cNvPr id="125" name="ZoneTexte 124"/>
                  <p:cNvSpPr txBox="1"/>
                  <p:nvPr/>
                </p:nvSpPr>
                <p:spPr>
                  <a:xfrm>
                    <a:off x="2138374" y="3049697"/>
                    <a:ext cx="884514" cy="584775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algn="ctr"/>
                    <a:r>
                      <a:rPr lang="fr-FR" sz="1600" dirty="0" err="1" smtClean="0">
                        <a:solidFill>
                          <a:schemeClr val="accent4"/>
                        </a:solidFill>
                      </a:rPr>
                      <a:t>Sensor</a:t>
                    </a:r>
                    <a:r>
                      <a:rPr lang="fr-FR" sz="1600" dirty="0" smtClean="0">
                        <a:solidFill>
                          <a:schemeClr val="accent4"/>
                        </a:solidFill>
                      </a:rPr>
                      <a:t> OST 1</a:t>
                    </a:r>
                    <a:endParaRPr lang="fr-FR" sz="1600" dirty="0">
                      <a:solidFill>
                        <a:schemeClr val="accent4"/>
                      </a:solidFill>
                    </a:endParaRPr>
                  </a:p>
                </p:txBody>
              </p:sp>
              <p:sp>
                <p:nvSpPr>
                  <p:cNvPr id="126" name="ZoneTexte 125"/>
                  <p:cNvSpPr txBox="1"/>
                  <p:nvPr/>
                </p:nvSpPr>
                <p:spPr>
                  <a:xfrm>
                    <a:off x="3062486" y="3879370"/>
                    <a:ext cx="884514" cy="584775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algn="ctr"/>
                    <a:r>
                      <a:rPr lang="fr-FR" sz="1600" dirty="0" err="1" smtClean="0">
                        <a:solidFill>
                          <a:srgbClr val="00B050"/>
                        </a:solidFill>
                      </a:rPr>
                      <a:t>Sensor</a:t>
                    </a:r>
                    <a:r>
                      <a:rPr lang="fr-FR" sz="1600" dirty="0" smtClean="0">
                        <a:solidFill>
                          <a:srgbClr val="00B050"/>
                        </a:solidFill>
                      </a:rPr>
                      <a:t> OST 2</a:t>
                    </a:r>
                    <a:endParaRPr lang="fr-FR" sz="1600" dirty="0">
                      <a:solidFill>
                        <a:srgbClr val="00B050"/>
                      </a:solidFill>
                    </a:endParaRPr>
                  </a:p>
                </p:txBody>
              </p:sp>
              <p:sp>
                <p:nvSpPr>
                  <p:cNvPr id="127" name="ZoneTexte 126"/>
                  <p:cNvSpPr txBox="1"/>
                  <p:nvPr/>
                </p:nvSpPr>
                <p:spPr>
                  <a:xfrm>
                    <a:off x="2177251" y="5151380"/>
                    <a:ext cx="884514" cy="584775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algn="ctr"/>
                    <a:r>
                      <a:rPr lang="fr-FR" sz="1600" dirty="0" err="1" smtClean="0">
                        <a:solidFill>
                          <a:schemeClr val="accent6"/>
                        </a:solidFill>
                      </a:rPr>
                      <a:t>Sensor</a:t>
                    </a:r>
                    <a:r>
                      <a:rPr lang="fr-FR" sz="1600" dirty="0" smtClean="0">
                        <a:solidFill>
                          <a:schemeClr val="accent6"/>
                        </a:solidFill>
                      </a:rPr>
                      <a:t> OST 3</a:t>
                    </a:r>
                    <a:endParaRPr lang="fr-FR" sz="1600" dirty="0">
                      <a:solidFill>
                        <a:schemeClr val="accent6"/>
                      </a:solidFill>
                    </a:endParaRPr>
                  </a:p>
                </p:txBody>
              </p:sp>
              <p:grpSp>
                <p:nvGrpSpPr>
                  <p:cNvPr id="130" name="Groupe 129"/>
                  <p:cNvGrpSpPr/>
                  <p:nvPr/>
                </p:nvGrpSpPr>
                <p:grpSpPr>
                  <a:xfrm>
                    <a:off x="4131333" y="3609827"/>
                    <a:ext cx="2098936" cy="1541554"/>
                    <a:chOff x="4447385" y="4082310"/>
                    <a:chExt cx="1273248" cy="966069"/>
                  </a:xfrm>
                </p:grpSpPr>
                <p:sp>
                  <p:nvSpPr>
                    <p:cNvPr id="128" name="Rectangle 127"/>
                    <p:cNvSpPr/>
                    <p:nvPr/>
                  </p:nvSpPr>
                  <p:spPr>
                    <a:xfrm>
                      <a:off x="4447385" y="4082310"/>
                      <a:ext cx="1273248" cy="966069"/>
                    </a:xfrm>
                    <a:prstGeom prst="rect">
                      <a:avLst/>
                    </a:prstGeom>
                    <a:solidFill>
                      <a:schemeClr val="bg1">
                        <a:lumMod val="75000"/>
                      </a:schemeClr>
                    </a:solidFill>
                    <a:ln w="12700"/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fr-FR"/>
                    </a:p>
                  </p:txBody>
                </p:sp>
                <p:sp>
                  <p:nvSpPr>
                    <p:cNvPr id="129" name="Rectangle à coins arrondis 128"/>
                    <p:cNvSpPr/>
                    <p:nvPr/>
                  </p:nvSpPr>
                  <p:spPr>
                    <a:xfrm>
                      <a:off x="4878674" y="4204753"/>
                      <a:ext cx="788242" cy="685336"/>
                    </a:xfrm>
                    <a:prstGeom prst="roundRect">
                      <a:avLst/>
                    </a:prstGeom>
                    <a:solidFill>
                      <a:schemeClr val="bg1"/>
                    </a:solidFill>
                    <a:ln w="12700"/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fr-FR"/>
                    </a:p>
                  </p:txBody>
                </p:sp>
              </p:grpSp>
              <p:cxnSp>
                <p:nvCxnSpPr>
                  <p:cNvPr id="134" name="Connecteur en angle 133"/>
                  <p:cNvCxnSpPr/>
                  <p:nvPr/>
                </p:nvCxnSpPr>
                <p:spPr>
                  <a:xfrm>
                    <a:off x="4862202" y="3879370"/>
                    <a:ext cx="1293793" cy="133892"/>
                  </a:xfrm>
                  <a:prstGeom prst="bentConnector3">
                    <a:avLst>
                      <a:gd name="adj1" fmla="val 12453"/>
                    </a:avLst>
                  </a:prstGeom>
                  <a:ln w="19050">
                    <a:solidFill>
                      <a:srgbClr val="FF000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grpSp>
                <p:nvGrpSpPr>
                  <p:cNvPr id="163" name="Groupe 162"/>
                  <p:cNvGrpSpPr/>
                  <p:nvPr/>
                </p:nvGrpSpPr>
                <p:grpSpPr>
                  <a:xfrm>
                    <a:off x="4842311" y="4005479"/>
                    <a:ext cx="1313683" cy="432008"/>
                    <a:chOff x="7308304" y="2787442"/>
                    <a:chExt cx="1152128" cy="432008"/>
                  </a:xfrm>
                </p:grpSpPr>
                <p:cxnSp>
                  <p:nvCxnSpPr>
                    <p:cNvPr id="140" name="Connecteur droit 139"/>
                    <p:cNvCxnSpPr/>
                    <p:nvPr/>
                  </p:nvCxnSpPr>
                  <p:spPr>
                    <a:xfrm>
                      <a:off x="7308304" y="2924944"/>
                      <a:ext cx="360040" cy="0"/>
                    </a:xfrm>
                    <a:prstGeom prst="line">
                      <a:avLst/>
                    </a:prstGeom>
                    <a:ln w="19050">
                      <a:solidFill>
                        <a:srgbClr val="33CC33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44" name="Connecteur droit 143"/>
                    <p:cNvCxnSpPr/>
                    <p:nvPr/>
                  </p:nvCxnSpPr>
                  <p:spPr>
                    <a:xfrm>
                      <a:off x="7668344" y="2924944"/>
                      <a:ext cx="46906" cy="294506"/>
                    </a:xfrm>
                    <a:prstGeom prst="line">
                      <a:avLst/>
                    </a:prstGeom>
                    <a:ln w="19050">
                      <a:solidFill>
                        <a:srgbClr val="33CC33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48" name="Connecteur droit 147"/>
                    <p:cNvCxnSpPr/>
                    <p:nvPr/>
                  </p:nvCxnSpPr>
                  <p:spPr>
                    <a:xfrm flipV="1">
                      <a:off x="7715250" y="2790178"/>
                      <a:ext cx="0" cy="429272"/>
                    </a:xfrm>
                    <a:prstGeom prst="line">
                      <a:avLst/>
                    </a:prstGeom>
                    <a:ln w="19050">
                      <a:solidFill>
                        <a:srgbClr val="33CC33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52" name="Connecteur droit 151"/>
                    <p:cNvCxnSpPr/>
                    <p:nvPr/>
                  </p:nvCxnSpPr>
                  <p:spPr>
                    <a:xfrm>
                      <a:off x="7715250" y="2787442"/>
                      <a:ext cx="47625" cy="136733"/>
                    </a:xfrm>
                    <a:prstGeom prst="line">
                      <a:avLst/>
                    </a:prstGeom>
                    <a:ln w="19050">
                      <a:solidFill>
                        <a:srgbClr val="33CC33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56" name="Connecteur droit 155"/>
                    <p:cNvCxnSpPr/>
                    <p:nvPr/>
                  </p:nvCxnSpPr>
                  <p:spPr>
                    <a:xfrm flipV="1">
                      <a:off x="7762875" y="2924175"/>
                      <a:ext cx="697557" cy="769"/>
                    </a:xfrm>
                    <a:prstGeom prst="line">
                      <a:avLst/>
                    </a:prstGeom>
                    <a:ln w="19050">
                      <a:solidFill>
                        <a:srgbClr val="33CC33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164" name="Groupe 163"/>
                  <p:cNvGrpSpPr/>
                  <p:nvPr/>
                </p:nvGrpSpPr>
                <p:grpSpPr>
                  <a:xfrm>
                    <a:off x="4851619" y="4240130"/>
                    <a:ext cx="1257559" cy="432008"/>
                    <a:chOff x="7264958" y="2787442"/>
                    <a:chExt cx="1006865" cy="432008"/>
                  </a:xfrm>
                </p:grpSpPr>
                <p:cxnSp>
                  <p:nvCxnSpPr>
                    <p:cNvPr id="165" name="Connecteur droit 164"/>
                    <p:cNvCxnSpPr/>
                    <p:nvPr/>
                  </p:nvCxnSpPr>
                  <p:spPr>
                    <a:xfrm flipV="1">
                      <a:off x="7264958" y="2924944"/>
                      <a:ext cx="403386" cy="4556"/>
                    </a:xfrm>
                    <a:prstGeom prst="line">
                      <a:avLst/>
                    </a:prstGeom>
                    <a:ln w="19050">
                      <a:solidFill>
                        <a:schemeClr val="accent4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66" name="Connecteur droit 165"/>
                    <p:cNvCxnSpPr/>
                    <p:nvPr/>
                  </p:nvCxnSpPr>
                  <p:spPr>
                    <a:xfrm>
                      <a:off x="7668344" y="2924944"/>
                      <a:ext cx="46906" cy="294506"/>
                    </a:xfrm>
                    <a:prstGeom prst="line">
                      <a:avLst/>
                    </a:prstGeom>
                    <a:ln w="19050">
                      <a:solidFill>
                        <a:schemeClr val="accent4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67" name="Connecteur droit 166"/>
                    <p:cNvCxnSpPr/>
                    <p:nvPr/>
                  </p:nvCxnSpPr>
                  <p:spPr>
                    <a:xfrm flipV="1">
                      <a:off x="7715250" y="2790178"/>
                      <a:ext cx="0" cy="429272"/>
                    </a:xfrm>
                    <a:prstGeom prst="line">
                      <a:avLst/>
                    </a:prstGeom>
                    <a:ln w="19050">
                      <a:solidFill>
                        <a:schemeClr val="accent4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68" name="Connecteur droit 167"/>
                    <p:cNvCxnSpPr/>
                    <p:nvPr/>
                  </p:nvCxnSpPr>
                  <p:spPr>
                    <a:xfrm>
                      <a:off x="7715250" y="2787442"/>
                      <a:ext cx="47625" cy="136733"/>
                    </a:xfrm>
                    <a:prstGeom prst="line">
                      <a:avLst/>
                    </a:prstGeom>
                    <a:ln w="19050">
                      <a:solidFill>
                        <a:schemeClr val="accent4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69" name="Connecteur droit 168"/>
                    <p:cNvCxnSpPr/>
                    <p:nvPr/>
                  </p:nvCxnSpPr>
                  <p:spPr>
                    <a:xfrm flipV="1">
                      <a:off x="7762875" y="2924175"/>
                      <a:ext cx="508948" cy="770"/>
                    </a:xfrm>
                    <a:prstGeom prst="line">
                      <a:avLst/>
                    </a:prstGeom>
                    <a:ln w="19050">
                      <a:solidFill>
                        <a:schemeClr val="accent4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173" name="Groupe 172"/>
                  <p:cNvGrpSpPr/>
                  <p:nvPr/>
                </p:nvGrpSpPr>
                <p:grpSpPr>
                  <a:xfrm>
                    <a:off x="4851619" y="4466792"/>
                    <a:ext cx="1304376" cy="432008"/>
                    <a:chOff x="7167356" y="2787442"/>
                    <a:chExt cx="983897" cy="432008"/>
                  </a:xfrm>
                </p:grpSpPr>
                <p:cxnSp>
                  <p:nvCxnSpPr>
                    <p:cNvPr id="174" name="Connecteur droit 173"/>
                    <p:cNvCxnSpPr/>
                    <p:nvPr/>
                  </p:nvCxnSpPr>
                  <p:spPr>
                    <a:xfrm flipV="1">
                      <a:off x="7167356" y="2924944"/>
                      <a:ext cx="500989" cy="1"/>
                    </a:xfrm>
                    <a:prstGeom prst="line">
                      <a:avLst/>
                    </a:prstGeom>
                    <a:ln w="19050">
                      <a:solidFill>
                        <a:schemeClr val="accent6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75" name="Connecteur droit 174"/>
                    <p:cNvCxnSpPr/>
                    <p:nvPr/>
                  </p:nvCxnSpPr>
                  <p:spPr>
                    <a:xfrm>
                      <a:off x="7668344" y="2924944"/>
                      <a:ext cx="46906" cy="294506"/>
                    </a:xfrm>
                    <a:prstGeom prst="line">
                      <a:avLst/>
                    </a:prstGeom>
                    <a:ln w="19050">
                      <a:solidFill>
                        <a:schemeClr val="accent6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76" name="Connecteur droit 175"/>
                    <p:cNvCxnSpPr/>
                    <p:nvPr/>
                  </p:nvCxnSpPr>
                  <p:spPr>
                    <a:xfrm flipV="1">
                      <a:off x="7715250" y="2790178"/>
                      <a:ext cx="0" cy="429272"/>
                    </a:xfrm>
                    <a:prstGeom prst="line">
                      <a:avLst/>
                    </a:prstGeom>
                    <a:ln w="19050">
                      <a:solidFill>
                        <a:schemeClr val="accent6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77" name="Connecteur droit 176"/>
                    <p:cNvCxnSpPr/>
                    <p:nvPr/>
                  </p:nvCxnSpPr>
                  <p:spPr>
                    <a:xfrm>
                      <a:off x="7715250" y="2787442"/>
                      <a:ext cx="47625" cy="136733"/>
                    </a:xfrm>
                    <a:prstGeom prst="line">
                      <a:avLst/>
                    </a:prstGeom>
                    <a:ln w="19050">
                      <a:solidFill>
                        <a:schemeClr val="accent6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78" name="Connecteur droit 177"/>
                    <p:cNvCxnSpPr/>
                    <p:nvPr/>
                  </p:nvCxnSpPr>
                  <p:spPr>
                    <a:xfrm flipV="1">
                      <a:off x="7762875" y="2924175"/>
                      <a:ext cx="388378" cy="770"/>
                    </a:xfrm>
                    <a:prstGeom prst="line">
                      <a:avLst/>
                    </a:prstGeom>
                    <a:ln w="19050">
                      <a:solidFill>
                        <a:schemeClr val="accent6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sp>
                <p:nvSpPr>
                  <p:cNvPr id="181" name="ZoneTexte 180"/>
                  <p:cNvSpPr txBox="1"/>
                  <p:nvPr/>
                </p:nvSpPr>
                <p:spPr>
                  <a:xfrm>
                    <a:off x="4688148" y="3504570"/>
                    <a:ext cx="915997" cy="369332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fr-FR" dirty="0" err="1" smtClean="0">
                        <a:solidFill>
                          <a:srgbClr val="FF0000"/>
                        </a:solidFill>
                      </a:rPr>
                      <a:t>quench</a:t>
                    </a:r>
                    <a:endParaRPr lang="fr-FR" dirty="0">
                      <a:solidFill>
                        <a:srgbClr val="FF0000"/>
                      </a:solidFill>
                    </a:endParaRPr>
                  </a:p>
                </p:txBody>
              </p:sp>
              <p:cxnSp>
                <p:nvCxnSpPr>
                  <p:cNvPr id="184" name="Connecteur en angle 183"/>
                  <p:cNvCxnSpPr/>
                  <p:nvPr/>
                </p:nvCxnSpPr>
                <p:spPr>
                  <a:xfrm>
                    <a:off x="2647640" y="3609827"/>
                    <a:ext cx="1483696" cy="336489"/>
                  </a:xfrm>
                  <a:prstGeom prst="bentConnector3">
                    <a:avLst/>
                  </a:prstGeom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86" name="Connecteur en angle 185"/>
                  <p:cNvCxnSpPr/>
                  <p:nvPr/>
                </p:nvCxnSpPr>
                <p:spPr>
                  <a:xfrm flipV="1">
                    <a:off x="3236661" y="4079039"/>
                    <a:ext cx="894675" cy="142049"/>
                  </a:xfrm>
                  <a:prstGeom prst="bentConnector3">
                    <a:avLst/>
                  </a:prstGeom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89" name="Connecteur en angle 188"/>
                  <p:cNvCxnSpPr/>
                  <p:nvPr/>
                </p:nvCxnSpPr>
                <p:spPr>
                  <a:xfrm flipV="1">
                    <a:off x="2667337" y="4764768"/>
                    <a:ext cx="1463999" cy="441326"/>
                  </a:xfrm>
                  <a:prstGeom prst="bentConnector3">
                    <a:avLst/>
                  </a:prstGeom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92" name="Connecteur en angle 191"/>
                  <p:cNvCxnSpPr/>
                  <p:nvPr/>
                </p:nvCxnSpPr>
                <p:spPr>
                  <a:xfrm>
                    <a:off x="1939726" y="3361482"/>
                    <a:ext cx="2191610" cy="416589"/>
                  </a:xfrm>
                  <a:prstGeom prst="bentConnector3">
                    <a:avLst>
                      <a:gd name="adj1" fmla="val 72331"/>
                    </a:avLst>
                  </a:prstGeom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03" name="Connecteur droit 202"/>
                  <p:cNvCxnSpPr>
                    <a:endCxn id="100" idx="0"/>
                  </p:cNvCxnSpPr>
                  <p:nvPr/>
                </p:nvCxnSpPr>
                <p:spPr>
                  <a:xfrm flipH="1">
                    <a:off x="1926663" y="3361482"/>
                    <a:ext cx="13063" cy="357128"/>
                  </a:xfrm>
                  <a:prstGeom prst="line">
                    <a:avLst/>
                  </a:prstGeom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</p:grpSp>
          <p:cxnSp>
            <p:nvCxnSpPr>
              <p:cNvPr id="291" name="Connecteur droit 290"/>
              <p:cNvCxnSpPr/>
              <p:nvPr/>
            </p:nvCxnSpPr>
            <p:spPr>
              <a:xfrm>
                <a:off x="4177799" y="2008789"/>
                <a:ext cx="0" cy="955842"/>
              </a:xfrm>
              <a:prstGeom prst="line">
                <a:avLst/>
              </a:prstGeom>
              <a:ln>
                <a:solidFill>
                  <a:srgbClr val="FF0000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302" name="ZoneTexte 301"/>
            <p:cNvSpPr txBox="1"/>
            <p:nvPr/>
          </p:nvSpPr>
          <p:spPr>
            <a:xfrm>
              <a:off x="5004742" y="1135549"/>
              <a:ext cx="3921821" cy="258532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285750" indent="-108000">
                <a:buFont typeface="Arial" pitchFamily="34" charset="0"/>
                <a:buChar char="•"/>
              </a:pPr>
              <a:r>
                <a:rPr lang="fr-FR" dirty="0" smtClean="0"/>
                <a:t>In </a:t>
              </a:r>
              <a:r>
                <a:rPr lang="fr-FR" dirty="0" err="1" smtClean="0"/>
                <a:t>superfluid</a:t>
              </a:r>
              <a:r>
                <a:rPr lang="fr-FR" dirty="0" smtClean="0"/>
                <a:t> </a:t>
              </a:r>
              <a:r>
                <a:rPr lang="fr-FR" dirty="0" err="1" smtClean="0"/>
                <a:t>helium</a:t>
              </a:r>
              <a:r>
                <a:rPr lang="fr-FR" dirty="0" smtClean="0"/>
                <a:t>, </a:t>
              </a:r>
              <a:r>
                <a:rPr lang="fr-FR" dirty="0" err="1" smtClean="0"/>
                <a:t>heat</a:t>
              </a:r>
              <a:r>
                <a:rPr lang="fr-FR" dirty="0" smtClean="0"/>
                <a:t> </a:t>
              </a:r>
              <a:r>
                <a:rPr lang="fr-FR" dirty="0" smtClean="0"/>
                <a:t>flux </a:t>
              </a:r>
              <a:r>
                <a:rPr lang="fr-FR" dirty="0" err="1" smtClean="0"/>
                <a:t>is</a:t>
              </a:r>
              <a:r>
                <a:rPr lang="fr-FR" dirty="0" smtClean="0"/>
                <a:t>  </a:t>
              </a:r>
              <a:r>
                <a:rPr lang="fr-FR" dirty="0" err="1" smtClean="0"/>
                <a:t>generated</a:t>
              </a:r>
              <a:r>
                <a:rPr lang="fr-FR" dirty="0" smtClean="0"/>
                <a:t> by the quench as a 2</a:t>
              </a:r>
              <a:r>
                <a:rPr lang="fr-FR" baseline="30000" dirty="0" smtClean="0"/>
                <a:t>nd</a:t>
              </a:r>
              <a:r>
                <a:rPr lang="fr-FR" dirty="0" smtClean="0"/>
                <a:t> </a:t>
              </a:r>
              <a:r>
                <a:rPr lang="fr-FR" dirty="0" err="1" smtClean="0"/>
                <a:t>sound</a:t>
              </a:r>
              <a:r>
                <a:rPr lang="fr-FR" dirty="0" smtClean="0"/>
                <a:t> </a:t>
              </a:r>
              <a:r>
                <a:rPr lang="fr-FR" dirty="0" err="1" smtClean="0"/>
                <a:t>wave</a:t>
              </a:r>
              <a:r>
                <a:rPr lang="fr-FR" dirty="0" smtClean="0"/>
                <a:t>, </a:t>
              </a:r>
              <a:r>
                <a:rPr lang="fr-FR" dirty="0" err="1" smtClean="0"/>
                <a:t>whose</a:t>
              </a:r>
              <a:r>
                <a:rPr lang="fr-FR" dirty="0" smtClean="0"/>
                <a:t> </a:t>
              </a:r>
              <a:r>
                <a:rPr lang="fr-FR" dirty="0" err="1" smtClean="0"/>
                <a:t>velocity</a:t>
              </a:r>
              <a:r>
                <a:rPr lang="fr-FR" dirty="0" smtClean="0"/>
                <a:t> </a:t>
              </a:r>
              <a:r>
                <a:rPr lang="fr-FR" dirty="0" err="1" smtClean="0"/>
                <a:t>is</a:t>
              </a:r>
              <a:r>
                <a:rPr lang="fr-FR" dirty="0" smtClean="0"/>
                <a:t> </a:t>
              </a:r>
              <a:r>
                <a:rPr lang="fr-FR" dirty="0" err="1" smtClean="0"/>
                <a:t>supposed</a:t>
              </a:r>
              <a:r>
                <a:rPr lang="fr-FR" dirty="0" smtClean="0"/>
                <a:t> to </a:t>
              </a:r>
              <a:r>
                <a:rPr lang="fr-FR" dirty="0" err="1" smtClean="0"/>
                <a:t>be</a:t>
              </a:r>
              <a:r>
                <a:rPr lang="fr-FR" dirty="0" smtClean="0"/>
                <a:t> </a:t>
              </a:r>
              <a:r>
                <a:rPr lang="fr-FR" dirty="0" err="1" smtClean="0"/>
                <a:t>known</a:t>
              </a:r>
              <a:r>
                <a:rPr lang="fr-FR" dirty="0" smtClean="0"/>
                <a:t> (~20m/s)</a:t>
              </a:r>
            </a:p>
            <a:p>
              <a:pPr marL="285750" indent="-108000">
                <a:buFont typeface="Arial" pitchFamily="34" charset="0"/>
                <a:buChar char="•"/>
              </a:pPr>
              <a:r>
                <a:rPr lang="fr-FR" dirty="0" smtClean="0"/>
                <a:t>This 2</a:t>
              </a:r>
              <a:r>
                <a:rPr lang="fr-FR" baseline="30000" dirty="0" smtClean="0"/>
                <a:t>nd</a:t>
              </a:r>
              <a:r>
                <a:rPr lang="fr-FR" dirty="0" smtClean="0"/>
                <a:t> </a:t>
              </a:r>
              <a:r>
                <a:rPr lang="fr-FR" dirty="0" err="1" smtClean="0"/>
                <a:t>sound</a:t>
              </a:r>
              <a:r>
                <a:rPr lang="fr-FR" dirty="0" smtClean="0"/>
                <a:t> </a:t>
              </a:r>
              <a:r>
                <a:rPr lang="fr-FR" dirty="0" err="1" smtClean="0"/>
                <a:t>wave</a:t>
              </a:r>
              <a:r>
                <a:rPr lang="fr-FR" dirty="0" smtClean="0"/>
                <a:t> </a:t>
              </a:r>
              <a:r>
                <a:rPr lang="fr-FR" dirty="0" err="1" smtClean="0"/>
                <a:t>is</a:t>
              </a:r>
              <a:r>
                <a:rPr lang="fr-FR" dirty="0" smtClean="0"/>
                <a:t> </a:t>
              </a:r>
              <a:r>
                <a:rPr lang="fr-FR" dirty="0" err="1" smtClean="0"/>
                <a:t>detected</a:t>
              </a:r>
              <a:r>
                <a:rPr lang="fr-FR" dirty="0" smtClean="0"/>
                <a:t> by </a:t>
              </a:r>
              <a:r>
                <a:rPr lang="fr-FR" i="1" dirty="0" smtClean="0"/>
                <a:t>n</a:t>
              </a:r>
              <a:r>
                <a:rPr lang="fr-FR" dirty="0" smtClean="0"/>
                <a:t> OST </a:t>
              </a:r>
              <a:r>
                <a:rPr lang="fr-FR" dirty="0" err="1" smtClean="0"/>
                <a:t>sensors</a:t>
              </a:r>
              <a:r>
                <a:rPr lang="fr-FR" dirty="0" smtClean="0"/>
                <a:t> </a:t>
              </a:r>
              <a:r>
                <a:rPr lang="fr-FR" dirty="0" err="1" smtClean="0"/>
                <a:t>placed</a:t>
              </a:r>
              <a:r>
                <a:rPr lang="fr-FR" dirty="0" smtClean="0"/>
                <a:t> </a:t>
              </a:r>
              <a:r>
                <a:rPr lang="fr-FR" dirty="0" err="1" smtClean="0"/>
                <a:t>around</a:t>
              </a:r>
              <a:r>
                <a:rPr lang="fr-FR" dirty="0" smtClean="0"/>
                <a:t> the </a:t>
              </a:r>
              <a:r>
                <a:rPr lang="fr-FR" dirty="0" err="1" smtClean="0"/>
                <a:t>cavity</a:t>
              </a:r>
              <a:endParaRPr lang="fr-FR" dirty="0" smtClean="0"/>
            </a:p>
            <a:p>
              <a:pPr marL="285750" indent="-108000">
                <a:buFont typeface="Arial" pitchFamily="34" charset="0"/>
                <a:buChar char="•"/>
              </a:pPr>
              <a:r>
                <a:rPr lang="fr-FR" dirty="0" smtClean="0"/>
                <a:t>The time of </a:t>
              </a:r>
              <a:r>
                <a:rPr lang="fr-FR" dirty="0" err="1" smtClean="0"/>
                <a:t>arrival</a:t>
              </a:r>
              <a:r>
                <a:rPr lang="fr-FR" dirty="0" smtClean="0"/>
                <a:t> of </a:t>
              </a:r>
              <a:r>
                <a:rPr lang="fr-FR" dirty="0" err="1" smtClean="0"/>
                <a:t>each</a:t>
              </a:r>
              <a:r>
                <a:rPr lang="fr-FR" dirty="0" smtClean="0"/>
                <a:t> of the </a:t>
              </a:r>
              <a:r>
                <a:rPr lang="fr-FR" i="1" dirty="0" smtClean="0"/>
                <a:t>n</a:t>
              </a:r>
              <a:r>
                <a:rPr lang="fr-FR" dirty="0" smtClean="0"/>
                <a:t> </a:t>
              </a:r>
              <a:r>
                <a:rPr lang="fr-FR" dirty="0" err="1" smtClean="0"/>
                <a:t>signals</a:t>
              </a:r>
              <a:r>
                <a:rPr lang="fr-FR" dirty="0" smtClean="0"/>
                <a:t> </a:t>
              </a:r>
              <a:r>
                <a:rPr lang="fr-FR" dirty="0" err="1" smtClean="0"/>
                <a:t>is</a:t>
              </a:r>
              <a:r>
                <a:rPr lang="fr-FR" dirty="0" smtClean="0"/>
                <a:t> </a:t>
              </a:r>
              <a:r>
                <a:rPr lang="fr-FR" dirty="0" err="1" smtClean="0"/>
                <a:t>measured</a:t>
              </a:r>
              <a:endParaRPr lang="fr-FR" dirty="0"/>
            </a:p>
          </p:txBody>
        </p:sp>
      </p:grpSp>
      <p:grpSp>
        <p:nvGrpSpPr>
          <p:cNvPr id="312" name="Groupe 311"/>
          <p:cNvGrpSpPr/>
          <p:nvPr/>
        </p:nvGrpSpPr>
        <p:grpSpPr>
          <a:xfrm>
            <a:off x="49893" y="3900411"/>
            <a:ext cx="8989257" cy="3194101"/>
            <a:chOff x="49893" y="3900411"/>
            <a:chExt cx="8989257" cy="3194101"/>
          </a:xfrm>
        </p:grpSpPr>
        <p:sp>
          <p:nvSpPr>
            <p:cNvPr id="310" name="Rectangle 309"/>
            <p:cNvSpPr/>
            <p:nvPr/>
          </p:nvSpPr>
          <p:spPr>
            <a:xfrm>
              <a:off x="49893" y="3900411"/>
              <a:ext cx="8989257" cy="2696941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grpSp>
          <p:nvGrpSpPr>
            <p:cNvPr id="289" name="Groupe 288"/>
            <p:cNvGrpSpPr/>
            <p:nvPr/>
          </p:nvGrpSpPr>
          <p:grpSpPr>
            <a:xfrm>
              <a:off x="353736" y="4054045"/>
              <a:ext cx="2445115" cy="3040467"/>
              <a:chOff x="6247113" y="4319641"/>
              <a:chExt cx="2445115" cy="3040467"/>
            </a:xfrm>
          </p:grpSpPr>
          <p:grpSp>
            <p:nvGrpSpPr>
              <p:cNvPr id="288" name="Groupe 287"/>
              <p:cNvGrpSpPr/>
              <p:nvPr/>
            </p:nvGrpSpPr>
            <p:grpSpPr>
              <a:xfrm>
                <a:off x="6247113" y="4319641"/>
                <a:ext cx="2445115" cy="2228776"/>
                <a:chOff x="6247113" y="4319641"/>
                <a:chExt cx="2445115" cy="2228776"/>
              </a:xfrm>
            </p:grpSpPr>
            <p:grpSp>
              <p:nvGrpSpPr>
                <p:cNvPr id="229" name="Groupe 228"/>
                <p:cNvGrpSpPr/>
                <p:nvPr/>
              </p:nvGrpSpPr>
              <p:grpSpPr>
                <a:xfrm>
                  <a:off x="6247113" y="4892419"/>
                  <a:ext cx="1912639" cy="1655998"/>
                  <a:chOff x="1235901" y="3597421"/>
                  <a:chExt cx="1912639" cy="1655998"/>
                </a:xfrm>
              </p:grpSpPr>
              <p:grpSp>
                <p:nvGrpSpPr>
                  <p:cNvPr id="230" name="Groupe 229"/>
                  <p:cNvGrpSpPr/>
                  <p:nvPr/>
                </p:nvGrpSpPr>
                <p:grpSpPr>
                  <a:xfrm>
                    <a:off x="1235901" y="3717032"/>
                    <a:ext cx="1369545" cy="1441738"/>
                    <a:chOff x="3468783" y="2582348"/>
                    <a:chExt cx="1369545" cy="1441738"/>
                  </a:xfrm>
                </p:grpSpPr>
                <p:grpSp>
                  <p:nvGrpSpPr>
                    <p:cNvPr id="271" name="Groupe 270"/>
                    <p:cNvGrpSpPr/>
                    <p:nvPr/>
                  </p:nvGrpSpPr>
                  <p:grpSpPr>
                    <a:xfrm>
                      <a:off x="3923928" y="2582348"/>
                      <a:ext cx="914400" cy="1440160"/>
                      <a:chOff x="3923928" y="2564904"/>
                      <a:chExt cx="914400" cy="1440160"/>
                    </a:xfrm>
                  </p:grpSpPr>
                  <p:sp>
                    <p:nvSpPr>
                      <p:cNvPr id="279" name="Arc 278"/>
                      <p:cNvSpPr/>
                      <p:nvPr/>
                    </p:nvSpPr>
                    <p:spPr>
                      <a:xfrm>
                        <a:off x="3923928" y="2996951"/>
                        <a:ext cx="914400" cy="614111"/>
                      </a:xfrm>
                      <a:prstGeom prst="arc">
                        <a:avLst>
                          <a:gd name="adj1" fmla="val 16200000"/>
                          <a:gd name="adj2" fmla="val 5376988"/>
                        </a:avLst>
                      </a:prstGeom>
                      <a:ln w="19050"/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fr-FR"/>
                      </a:p>
                    </p:txBody>
                  </p:sp>
                  <p:cxnSp>
                    <p:nvCxnSpPr>
                      <p:cNvPr id="280" name="Connecteur droit 279"/>
                      <p:cNvCxnSpPr/>
                      <p:nvPr/>
                    </p:nvCxnSpPr>
                    <p:spPr>
                      <a:xfrm flipV="1">
                        <a:off x="4381128" y="2564904"/>
                        <a:ext cx="0" cy="432048"/>
                      </a:xfrm>
                      <a:prstGeom prst="line">
                        <a:avLst/>
                      </a:prstGeom>
                      <a:ln w="19050"/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281" name="Connecteur droit 280"/>
                      <p:cNvCxnSpPr>
                        <a:stCxn id="279" idx="2"/>
                      </p:cNvCxnSpPr>
                      <p:nvPr/>
                    </p:nvCxnSpPr>
                    <p:spPr>
                      <a:xfrm>
                        <a:off x="4383183" y="3611059"/>
                        <a:ext cx="0" cy="394005"/>
                      </a:xfrm>
                      <a:prstGeom prst="line">
                        <a:avLst/>
                      </a:prstGeom>
                      <a:ln w="19050"/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</p:grpSp>
                <p:grpSp>
                  <p:nvGrpSpPr>
                    <p:cNvPr id="272" name="Groupe 271"/>
                    <p:cNvGrpSpPr/>
                    <p:nvPr/>
                  </p:nvGrpSpPr>
                  <p:grpSpPr>
                    <a:xfrm flipH="1">
                      <a:off x="3468783" y="2583926"/>
                      <a:ext cx="914400" cy="1440160"/>
                      <a:chOff x="3923928" y="2564904"/>
                      <a:chExt cx="914400" cy="1440160"/>
                    </a:xfrm>
                  </p:grpSpPr>
                  <p:sp>
                    <p:nvSpPr>
                      <p:cNvPr id="276" name="Arc 275"/>
                      <p:cNvSpPr/>
                      <p:nvPr/>
                    </p:nvSpPr>
                    <p:spPr>
                      <a:xfrm>
                        <a:off x="3923928" y="2996951"/>
                        <a:ext cx="914400" cy="614111"/>
                      </a:xfrm>
                      <a:prstGeom prst="arc">
                        <a:avLst>
                          <a:gd name="adj1" fmla="val 16200000"/>
                          <a:gd name="adj2" fmla="val 5376988"/>
                        </a:avLst>
                      </a:prstGeom>
                      <a:ln w="19050"/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fr-FR"/>
                      </a:p>
                    </p:txBody>
                  </p:sp>
                  <p:cxnSp>
                    <p:nvCxnSpPr>
                      <p:cNvPr id="277" name="Connecteur droit 276"/>
                      <p:cNvCxnSpPr/>
                      <p:nvPr/>
                    </p:nvCxnSpPr>
                    <p:spPr>
                      <a:xfrm flipV="1">
                        <a:off x="4381128" y="2564904"/>
                        <a:ext cx="0" cy="432048"/>
                      </a:xfrm>
                      <a:prstGeom prst="line">
                        <a:avLst/>
                      </a:prstGeom>
                      <a:ln w="19050"/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278" name="Connecteur droit 277"/>
                      <p:cNvCxnSpPr>
                        <a:stCxn id="276" idx="2"/>
                      </p:cNvCxnSpPr>
                      <p:nvPr/>
                    </p:nvCxnSpPr>
                    <p:spPr>
                      <a:xfrm>
                        <a:off x="4383183" y="3611059"/>
                        <a:ext cx="0" cy="394005"/>
                      </a:xfrm>
                      <a:prstGeom prst="line">
                        <a:avLst/>
                      </a:prstGeom>
                      <a:ln w="19050"/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</p:grpSp>
                <p:cxnSp>
                  <p:nvCxnSpPr>
                    <p:cNvPr id="273" name="Connecteur droit 272"/>
                    <p:cNvCxnSpPr/>
                    <p:nvPr/>
                  </p:nvCxnSpPr>
                  <p:spPr>
                    <a:xfrm>
                      <a:off x="3925983" y="2583926"/>
                      <a:ext cx="457200" cy="0"/>
                    </a:xfrm>
                    <a:prstGeom prst="line">
                      <a:avLst/>
                    </a:prstGeom>
                    <a:ln w="19050"/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274" name="Connecteur droit 273"/>
                    <p:cNvCxnSpPr/>
                    <p:nvPr/>
                  </p:nvCxnSpPr>
                  <p:spPr>
                    <a:xfrm>
                      <a:off x="3923928" y="4019772"/>
                      <a:ext cx="457200" cy="0"/>
                    </a:xfrm>
                    <a:prstGeom prst="line">
                      <a:avLst/>
                    </a:prstGeom>
                    <a:ln w="19050"/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sp>
                  <p:nvSpPr>
                    <p:cNvPr id="275" name="Rectangle 274"/>
                    <p:cNvSpPr/>
                    <p:nvPr/>
                  </p:nvSpPr>
                  <p:spPr>
                    <a:xfrm>
                      <a:off x="4133418" y="2583926"/>
                      <a:ext cx="52253" cy="269010"/>
                    </a:xfrm>
                    <a:prstGeom prst="rect">
                      <a:avLst/>
                    </a:prstGeom>
                    <a:ln w="19050"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fr-FR"/>
                    </a:p>
                  </p:txBody>
                </p:sp>
              </p:grpSp>
              <p:sp>
                <p:nvSpPr>
                  <p:cNvPr id="231" name="Ellipse 230"/>
                  <p:cNvSpPr/>
                  <p:nvPr/>
                </p:nvSpPr>
                <p:spPr>
                  <a:xfrm>
                    <a:off x="2483768" y="4221088"/>
                    <a:ext cx="72008" cy="87525"/>
                  </a:xfrm>
                  <a:prstGeom prst="ellipse">
                    <a:avLst/>
                  </a:prstGeom>
                  <a:solidFill>
                    <a:srgbClr val="FF0000"/>
                  </a:solidFill>
                  <a:ln>
                    <a:solidFill>
                      <a:srgbClr val="FF0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fr-FR"/>
                  </a:p>
                </p:txBody>
              </p:sp>
              <p:sp>
                <p:nvSpPr>
                  <p:cNvPr id="236" name="Rectangle 235"/>
                  <p:cNvSpPr/>
                  <p:nvPr/>
                </p:nvSpPr>
                <p:spPr>
                  <a:xfrm>
                    <a:off x="2455667" y="3597421"/>
                    <a:ext cx="222416" cy="94649"/>
                  </a:xfrm>
                  <a:prstGeom prst="rect">
                    <a:avLst/>
                  </a:prstGeom>
                  <a:solidFill>
                    <a:schemeClr val="accent4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fr-FR"/>
                  </a:p>
                </p:txBody>
              </p:sp>
              <p:sp>
                <p:nvSpPr>
                  <p:cNvPr id="238" name="Rectangle 237"/>
                  <p:cNvSpPr/>
                  <p:nvPr/>
                </p:nvSpPr>
                <p:spPr>
                  <a:xfrm>
                    <a:off x="2440111" y="5158770"/>
                    <a:ext cx="222416" cy="94649"/>
                  </a:xfrm>
                  <a:prstGeom prst="rect">
                    <a:avLst/>
                  </a:prstGeom>
                  <a:solidFill>
                    <a:schemeClr val="accent6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fr-FR"/>
                  </a:p>
                </p:txBody>
              </p:sp>
              <p:sp>
                <p:nvSpPr>
                  <p:cNvPr id="239" name="Rectangle 238"/>
                  <p:cNvSpPr/>
                  <p:nvPr/>
                </p:nvSpPr>
                <p:spPr>
                  <a:xfrm rot="5400000">
                    <a:off x="2990008" y="4231957"/>
                    <a:ext cx="222416" cy="94649"/>
                  </a:xfrm>
                  <a:prstGeom prst="rect">
                    <a:avLst/>
                  </a:prstGeom>
                  <a:solidFill>
                    <a:srgbClr val="33CC33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fr-FR"/>
                  </a:p>
                </p:txBody>
              </p:sp>
            </p:grpSp>
            <p:sp>
              <p:nvSpPr>
                <p:cNvPr id="282" name="Ellipse 281"/>
                <p:cNvSpPr/>
                <p:nvPr/>
              </p:nvSpPr>
              <p:spPr>
                <a:xfrm>
                  <a:off x="6911747" y="4319641"/>
                  <a:ext cx="1248005" cy="1240207"/>
                </a:xfrm>
                <a:prstGeom prst="ellipse">
                  <a:avLst/>
                </a:prstGeom>
                <a:noFill/>
                <a:ln w="19050">
                  <a:solidFill>
                    <a:schemeClr val="accent4"/>
                  </a:solidFill>
                  <a:prstDash val="sysDot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/>
                </a:p>
              </p:txBody>
            </p:sp>
            <p:sp>
              <p:nvSpPr>
                <p:cNvPr id="283" name="Ellipse 282"/>
                <p:cNvSpPr/>
                <p:nvPr/>
              </p:nvSpPr>
              <p:spPr>
                <a:xfrm>
                  <a:off x="7545095" y="5012030"/>
                  <a:ext cx="1147133" cy="1118442"/>
                </a:xfrm>
                <a:prstGeom prst="ellipse">
                  <a:avLst/>
                </a:prstGeom>
                <a:noFill/>
                <a:ln w="19050">
                  <a:solidFill>
                    <a:srgbClr val="33CC33"/>
                  </a:solidFill>
                  <a:prstDash val="sysDot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/>
                </a:p>
              </p:txBody>
            </p:sp>
          </p:grpSp>
          <p:sp>
            <p:nvSpPr>
              <p:cNvPr id="284" name="Arc 283"/>
              <p:cNvSpPr/>
              <p:nvPr/>
            </p:nvSpPr>
            <p:spPr>
              <a:xfrm>
                <a:off x="6683666" y="5574279"/>
                <a:ext cx="1757729" cy="1785829"/>
              </a:xfrm>
              <a:prstGeom prst="arc">
                <a:avLst>
                  <a:gd name="adj1" fmla="val 9482429"/>
                  <a:gd name="adj2" fmla="val 1490743"/>
                </a:avLst>
              </a:prstGeom>
              <a:ln w="19050">
                <a:solidFill>
                  <a:schemeClr val="accent6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</p:grpSp>
        <p:sp>
          <p:nvSpPr>
            <p:cNvPr id="311" name="ZoneTexte 310"/>
            <p:cNvSpPr txBox="1"/>
            <p:nvPr/>
          </p:nvSpPr>
          <p:spPr>
            <a:xfrm>
              <a:off x="4114394" y="4140090"/>
              <a:ext cx="3673227" cy="147732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285750" indent="-285750">
                <a:buFont typeface="Arial" pitchFamily="34" charset="0"/>
                <a:buChar char="•"/>
              </a:pPr>
              <a:r>
                <a:rPr lang="fr-FR" dirty="0" smtClean="0"/>
                <a:t>The distance </a:t>
              </a:r>
              <a:r>
                <a:rPr lang="fr-FR" dirty="0" err="1" smtClean="0"/>
                <a:t>between</a:t>
              </a:r>
              <a:r>
                <a:rPr lang="fr-FR" dirty="0" smtClean="0"/>
                <a:t> the quench spot and </a:t>
              </a:r>
              <a:r>
                <a:rPr lang="fr-FR" dirty="0" err="1" smtClean="0"/>
                <a:t>each</a:t>
              </a:r>
              <a:r>
                <a:rPr lang="fr-FR" dirty="0" smtClean="0"/>
                <a:t> </a:t>
              </a:r>
              <a:r>
                <a:rPr lang="fr-FR" dirty="0" err="1" smtClean="0"/>
                <a:t>sensor</a:t>
              </a:r>
              <a:r>
                <a:rPr lang="fr-FR" dirty="0" smtClean="0"/>
                <a:t> </a:t>
              </a:r>
              <a:r>
                <a:rPr lang="fr-FR" dirty="0" err="1" smtClean="0"/>
                <a:t>is</a:t>
              </a:r>
              <a:r>
                <a:rPr lang="fr-FR" dirty="0" smtClean="0"/>
                <a:t> </a:t>
              </a:r>
              <a:r>
                <a:rPr lang="fr-FR" dirty="0" err="1" smtClean="0"/>
                <a:t>calculated</a:t>
              </a:r>
              <a:r>
                <a:rPr lang="fr-FR" dirty="0" smtClean="0"/>
                <a:t> (</a:t>
              </a:r>
              <a:r>
                <a:rPr lang="fr-FR" dirty="0" smtClean="0"/>
                <a:t>distance=</a:t>
              </a:r>
              <a:r>
                <a:rPr lang="fr-FR" dirty="0" smtClean="0"/>
                <a:t>speed*time) </a:t>
              </a:r>
            </a:p>
            <a:p>
              <a:pPr marL="285750" indent="-285750">
                <a:buFont typeface="Arial" pitchFamily="34" charset="0"/>
                <a:buChar char="•"/>
              </a:pPr>
              <a:r>
                <a:rPr lang="fr-FR" dirty="0" smtClean="0"/>
                <a:t>The quench spot </a:t>
              </a:r>
              <a:r>
                <a:rPr lang="fr-FR" dirty="0" err="1" smtClean="0"/>
                <a:t>localization</a:t>
              </a:r>
              <a:r>
                <a:rPr lang="fr-FR" dirty="0" smtClean="0"/>
                <a:t> </a:t>
              </a:r>
              <a:r>
                <a:rPr lang="fr-FR" dirty="0" err="1" smtClean="0"/>
                <a:t>is</a:t>
              </a:r>
              <a:r>
                <a:rPr lang="fr-FR" dirty="0" smtClean="0"/>
                <a:t> </a:t>
              </a:r>
              <a:r>
                <a:rPr lang="fr-FR" dirty="0" err="1" smtClean="0"/>
                <a:t>determined</a:t>
              </a:r>
              <a:r>
                <a:rPr lang="fr-FR" dirty="0" smtClean="0"/>
                <a:t> by triangulation</a:t>
              </a:r>
              <a:endParaRPr lang="fr-FR" dirty="0"/>
            </a:p>
          </p:txBody>
        </p:sp>
      </p:grpSp>
      <p:sp>
        <p:nvSpPr>
          <p:cNvPr id="313" name="Espace réservé du numéro de diapositive 3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87E57F-583E-41B7-B2E5-A31E69EC3417}" type="slidenum">
              <a:rPr lang="fr-FR" smtClean="0"/>
              <a:t>3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J. Plouin – Results on second sound method</a:t>
            </a:r>
            <a:endParaRPr lang="fr-FR"/>
          </a:p>
        </p:txBody>
      </p:sp>
      <p:sp>
        <p:nvSpPr>
          <p:cNvPr id="4" name="ZoneTexte 3"/>
          <p:cNvSpPr txBox="1"/>
          <p:nvPr/>
        </p:nvSpPr>
        <p:spPr>
          <a:xfrm>
            <a:off x="2915816" y="5653697"/>
            <a:ext cx="5832648" cy="1015663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fr-FR" sz="2000" b="1" dirty="0" smtClean="0">
                <a:solidFill>
                  <a:srgbClr val="3366FF"/>
                </a:solidFill>
              </a:rPr>
              <a:t>Alternative to </a:t>
            </a:r>
            <a:r>
              <a:rPr lang="fr-FR" sz="2000" b="1" dirty="0" err="1" smtClean="0">
                <a:solidFill>
                  <a:srgbClr val="3366FF"/>
                </a:solidFill>
              </a:rPr>
              <a:t>temperature</a:t>
            </a:r>
            <a:r>
              <a:rPr lang="fr-FR" sz="2000" b="1" dirty="0" smtClean="0">
                <a:solidFill>
                  <a:srgbClr val="3366FF"/>
                </a:solidFill>
              </a:rPr>
              <a:t> </a:t>
            </a:r>
            <a:r>
              <a:rPr lang="fr-FR" sz="2000" b="1" dirty="0" err="1" smtClean="0">
                <a:solidFill>
                  <a:srgbClr val="3366FF"/>
                </a:solidFill>
              </a:rPr>
              <a:t>mapping</a:t>
            </a:r>
            <a:r>
              <a:rPr lang="fr-FR" sz="2000" b="1" dirty="0" smtClean="0">
                <a:solidFill>
                  <a:srgbClr val="3366FF"/>
                </a:solidFill>
              </a:rPr>
              <a:t>. </a:t>
            </a:r>
          </a:p>
          <a:p>
            <a:pPr marL="285750" indent="-285750">
              <a:buFont typeface="Arial"/>
              <a:buChar char="•"/>
            </a:pPr>
            <a:r>
              <a:rPr lang="fr-FR" sz="2000" b="1" dirty="0" err="1" smtClean="0">
                <a:solidFill>
                  <a:srgbClr val="3366FF"/>
                </a:solidFill>
              </a:rPr>
              <a:t>Only</a:t>
            </a:r>
            <a:r>
              <a:rPr lang="fr-FR" sz="2000" b="1" dirty="0" smtClean="0">
                <a:solidFill>
                  <a:srgbClr val="3366FF"/>
                </a:solidFill>
              </a:rPr>
              <a:t> few </a:t>
            </a:r>
            <a:r>
              <a:rPr lang="fr-FR" sz="2000" b="1" dirty="0" err="1" smtClean="0">
                <a:solidFill>
                  <a:srgbClr val="3366FF"/>
                </a:solidFill>
              </a:rPr>
              <a:t>sensors</a:t>
            </a:r>
            <a:r>
              <a:rPr lang="fr-FR" sz="2000" b="1" dirty="0" smtClean="0">
                <a:solidFill>
                  <a:srgbClr val="3366FF"/>
                </a:solidFill>
              </a:rPr>
              <a:t> are </a:t>
            </a:r>
            <a:r>
              <a:rPr lang="fr-FR" sz="2000" b="1" dirty="0" err="1" smtClean="0">
                <a:solidFill>
                  <a:srgbClr val="3366FF"/>
                </a:solidFill>
              </a:rPr>
              <a:t>necessary</a:t>
            </a:r>
            <a:r>
              <a:rPr lang="fr-FR" sz="2000" b="1" dirty="0" smtClean="0">
                <a:solidFill>
                  <a:srgbClr val="3366FF"/>
                </a:solidFill>
              </a:rPr>
              <a:t> in the cryostat</a:t>
            </a:r>
          </a:p>
          <a:p>
            <a:pPr marL="285750" indent="-285750">
              <a:buFont typeface="Arial"/>
              <a:buChar char="•"/>
            </a:pPr>
            <a:r>
              <a:rPr lang="fr-FR" sz="2000" b="1" dirty="0" smtClean="0">
                <a:solidFill>
                  <a:srgbClr val="3366FF"/>
                </a:solidFill>
              </a:rPr>
              <a:t>Can </a:t>
            </a:r>
            <a:r>
              <a:rPr lang="fr-FR" sz="2000" b="1" dirty="0" err="1" smtClean="0">
                <a:solidFill>
                  <a:srgbClr val="3366FF"/>
                </a:solidFill>
              </a:rPr>
              <a:t>only</a:t>
            </a:r>
            <a:r>
              <a:rPr lang="fr-FR" sz="2000" b="1" dirty="0" smtClean="0">
                <a:solidFill>
                  <a:srgbClr val="3366FF"/>
                </a:solidFill>
              </a:rPr>
              <a:t> </a:t>
            </a:r>
            <a:r>
              <a:rPr lang="fr-FR" sz="2000" b="1" dirty="0" err="1" smtClean="0">
                <a:solidFill>
                  <a:srgbClr val="3366FF"/>
                </a:solidFill>
              </a:rPr>
              <a:t>be</a:t>
            </a:r>
            <a:r>
              <a:rPr lang="fr-FR" sz="2000" b="1" dirty="0" smtClean="0">
                <a:solidFill>
                  <a:srgbClr val="3366FF"/>
                </a:solidFill>
              </a:rPr>
              <a:t> </a:t>
            </a:r>
            <a:r>
              <a:rPr lang="fr-FR" sz="2000" b="1" dirty="0" err="1" smtClean="0">
                <a:solidFill>
                  <a:srgbClr val="3366FF"/>
                </a:solidFill>
              </a:rPr>
              <a:t>used</a:t>
            </a:r>
            <a:r>
              <a:rPr lang="fr-FR" sz="2000" b="1" dirty="0" smtClean="0">
                <a:solidFill>
                  <a:srgbClr val="3366FF"/>
                </a:solidFill>
              </a:rPr>
              <a:t> in </a:t>
            </a:r>
            <a:r>
              <a:rPr lang="fr-FR" sz="2000" b="1" dirty="0" err="1" smtClean="0">
                <a:solidFill>
                  <a:srgbClr val="3366FF"/>
                </a:solidFill>
              </a:rPr>
              <a:t>superfluid</a:t>
            </a:r>
            <a:r>
              <a:rPr lang="fr-FR" sz="2000" b="1" dirty="0" smtClean="0">
                <a:solidFill>
                  <a:srgbClr val="3366FF"/>
                </a:solidFill>
              </a:rPr>
              <a:t> </a:t>
            </a:r>
            <a:r>
              <a:rPr lang="fr-FR" sz="2000" b="1" dirty="0" err="1" smtClean="0">
                <a:solidFill>
                  <a:srgbClr val="3366FF"/>
                </a:solidFill>
              </a:rPr>
              <a:t>helium</a:t>
            </a:r>
            <a:r>
              <a:rPr lang="fr-FR" sz="2000" b="1" dirty="0" smtClean="0">
                <a:solidFill>
                  <a:srgbClr val="3366FF"/>
                </a:solidFill>
              </a:rPr>
              <a:t> (</a:t>
            </a:r>
            <a:r>
              <a:rPr lang="fr-FR" sz="2000" b="1" dirty="0" err="1" smtClean="0">
                <a:solidFill>
                  <a:srgbClr val="3366FF"/>
                </a:solidFill>
              </a:rPr>
              <a:t>T</a:t>
            </a:r>
            <a:r>
              <a:rPr lang="fr-FR" sz="2000" b="1" dirty="0" smtClean="0">
                <a:solidFill>
                  <a:srgbClr val="3366FF"/>
                </a:solidFill>
              </a:rPr>
              <a:t> &lt; 2,17 K)</a:t>
            </a:r>
            <a:endParaRPr lang="fr-FR" sz="2000" b="1" dirty="0">
              <a:solidFill>
                <a:srgbClr val="3366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086627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idx="4294967295"/>
          </p:nvPr>
        </p:nvSpPr>
        <p:spPr>
          <a:xfrm>
            <a:off x="467544" y="25874"/>
            <a:ext cx="8229600" cy="922114"/>
          </a:xfrm>
        </p:spPr>
        <p:txBody>
          <a:bodyPr>
            <a:normAutofit fontScale="90000"/>
          </a:bodyPr>
          <a:lstStyle/>
          <a:p>
            <a:r>
              <a:rPr lang="fr-FR" dirty="0" smtClean="0"/>
              <a:t>2</a:t>
            </a:r>
            <a:r>
              <a:rPr lang="fr-FR" baseline="30000" dirty="0" smtClean="0"/>
              <a:t>nd</a:t>
            </a:r>
            <a:r>
              <a:rPr lang="fr-FR" dirty="0" smtClean="0"/>
              <a:t> </a:t>
            </a:r>
            <a:r>
              <a:rPr lang="fr-FR" dirty="0" err="1" smtClean="0"/>
              <a:t>sound</a:t>
            </a:r>
            <a:r>
              <a:rPr lang="fr-FR" dirty="0" smtClean="0"/>
              <a:t> </a:t>
            </a:r>
            <a:r>
              <a:rPr lang="fr-FR" dirty="0" err="1" smtClean="0"/>
              <a:t>wave</a:t>
            </a:r>
            <a:r>
              <a:rPr lang="fr-FR" dirty="0" smtClean="0"/>
              <a:t> </a:t>
            </a:r>
            <a:r>
              <a:rPr lang="fr-FR" dirty="0" err="1" smtClean="0"/>
              <a:t>sensors</a:t>
            </a:r>
            <a:r>
              <a:rPr lang="fr-FR" dirty="0" smtClean="0"/>
              <a:t>:</a:t>
            </a:r>
            <a:br>
              <a:rPr lang="fr-FR" dirty="0" smtClean="0"/>
            </a:br>
            <a:r>
              <a:rPr lang="fr-FR" dirty="0" err="1" smtClean="0"/>
              <a:t>Oscillating</a:t>
            </a:r>
            <a:r>
              <a:rPr lang="fr-FR" dirty="0" smtClean="0"/>
              <a:t> </a:t>
            </a:r>
            <a:r>
              <a:rPr lang="fr-FR" dirty="0" err="1" smtClean="0"/>
              <a:t>Superleak</a:t>
            </a:r>
            <a:r>
              <a:rPr lang="fr-FR" dirty="0" smtClean="0"/>
              <a:t> </a:t>
            </a:r>
            <a:r>
              <a:rPr lang="fr-FR" dirty="0" err="1" smtClean="0"/>
              <a:t>Transducers</a:t>
            </a:r>
            <a:endParaRPr lang="fr-FR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339" y="942463"/>
            <a:ext cx="5154876" cy="29743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ZoneTexte 3"/>
          <p:cNvSpPr txBox="1"/>
          <p:nvPr/>
        </p:nvSpPr>
        <p:spPr>
          <a:xfrm>
            <a:off x="179512" y="942463"/>
            <a:ext cx="17281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i="1" dirty="0" err="1" smtClean="0"/>
              <a:t>Kitty</a:t>
            </a:r>
            <a:r>
              <a:rPr lang="fr-FR" i="1" dirty="0" smtClean="0"/>
              <a:t> Liao, CERN</a:t>
            </a:r>
            <a:endParaRPr lang="fr-FR" i="1" dirty="0"/>
          </a:p>
        </p:txBody>
      </p:sp>
      <p:sp>
        <p:nvSpPr>
          <p:cNvPr id="6" name="ZoneTexte 5"/>
          <p:cNvSpPr txBox="1"/>
          <p:nvPr/>
        </p:nvSpPr>
        <p:spPr>
          <a:xfrm>
            <a:off x="5763888" y="974195"/>
            <a:ext cx="32721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itchFamily="2" charset="2"/>
              <a:buChar char="ð"/>
            </a:pPr>
            <a:r>
              <a:rPr lang="fr-FR" dirty="0" smtClean="0"/>
              <a:t>A flexible and </a:t>
            </a:r>
            <a:r>
              <a:rPr lang="fr-FR" dirty="0" err="1" smtClean="0"/>
              <a:t>porous</a:t>
            </a:r>
            <a:r>
              <a:rPr lang="fr-FR" dirty="0" smtClean="0"/>
              <a:t> plate </a:t>
            </a:r>
            <a:r>
              <a:rPr lang="fr-FR" dirty="0" err="1" smtClean="0"/>
              <a:t>is</a:t>
            </a:r>
            <a:r>
              <a:rPr lang="fr-FR" dirty="0" smtClean="0"/>
              <a:t> </a:t>
            </a:r>
            <a:r>
              <a:rPr lang="fr-FR" dirty="0" err="1" smtClean="0"/>
              <a:t>deformed</a:t>
            </a:r>
            <a:r>
              <a:rPr lang="fr-FR" dirty="0" smtClean="0"/>
              <a:t> by the </a:t>
            </a:r>
            <a:r>
              <a:rPr lang="fr-FR" dirty="0" err="1" smtClean="0"/>
              <a:t>arrival</a:t>
            </a:r>
            <a:r>
              <a:rPr lang="fr-FR" dirty="0" smtClean="0"/>
              <a:t> of 2</a:t>
            </a:r>
            <a:r>
              <a:rPr lang="fr-FR" baseline="30000" dirty="0" smtClean="0"/>
              <a:t>nd</a:t>
            </a:r>
            <a:r>
              <a:rPr lang="fr-FR" dirty="0" smtClean="0"/>
              <a:t> </a:t>
            </a:r>
            <a:r>
              <a:rPr lang="fr-FR" dirty="0" err="1" smtClean="0"/>
              <a:t>sound</a:t>
            </a:r>
            <a:r>
              <a:rPr lang="fr-FR" dirty="0" smtClean="0"/>
              <a:t> </a:t>
            </a:r>
            <a:r>
              <a:rPr lang="fr-FR" dirty="0" err="1" smtClean="0"/>
              <a:t>wave</a:t>
            </a:r>
            <a:r>
              <a:rPr lang="fr-FR" dirty="0" smtClean="0"/>
              <a:t>.</a:t>
            </a:r>
          </a:p>
          <a:p>
            <a:pPr marL="285750" indent="-285750">
              <a:buFont typeface="Wingdings" pitchFamily="2" charset="2"/>
              <a:buChar char="ð"/>
            </a:pPr>
            <a:r>
              <a:rPr lang="fr-FR" dirty="0" smtClean="0"/>
              <a:t>This </a:t>
            </a:r>
            <a:r>
              <a:rPr lang="fr-FR" dirty="0" err="1" smtClean="0"/>
              <a:t>results</a:t>
            </a:r>
            <a:r>
              <a:rPr lang="fr-FR" dirty="0" smtClean="0"/>
              <a:t> in </a:t>
            </a:r>
            <a:r>
              <a:rPr lang="fr-FR" dirty="0" err="1" smtClean="0"/>
              <a:t>capacity</a:t>
            </a:r>
            <a:r>
              <a:rPr lang="fr-FR" dirty="0" smtClean="0"/>
              <a:t> change </a:t>
            </a:r>
            <a:r>
              <a:rPr lang="fr-FR" dirty="0" err="1" smtClean="0"/>
              <a:t>between</a:t>
            </a:r>
            <a:r>
              <a:rPr lang="fr-FR" dirty="0" smtClean="0"/>
              <a:t> the </a:t>
            </a:r>
            <a:r>
              <a:rPr lang="fr-FR" dirty="0" err="1" smtClean="0"/>
              <a:t>two</a:t>
            </a:r>
            <a:r>
              <a:rPr lang="fr-FR" dirty="0" smtClean="0"/>
              <a:t> plates (</a:t>
            </a:r>
            <a:r>
              <a:rPr lang="fr-FR" dirty="0" err="1" smtClean="0"/>
              <a:t>fixed</a:t>
            </a:r>
            <a:r>
              <a:rPr lang="fr-FR" dirty="0" smtClean="0"/>
              <a:t> and flexible)</a:t>
            </a:r>
          </a:p>
        </p:txBody>
      </p:sp>
      <p:grpSp>
        <p:nvGrpSpPr>
          <p:cNvPr id="8" name="Groupe 7"/>
          <p:cNvGrpSpPr/>
          <p:nvPr/>
        </p:nvGrpSpPr>
        <p:grpSpPr>
          <a:xfrm>
            <a:off x="6300192" y="3904446"/>
            <a:ext cx="2735796" cy="2924005"/>
            <a:chOff x="6300192" y="3904446"/>
            <a:chExt cx="2735796" cy="2924005"/>
          </a:xfrm>
        </p:grpSpPr>
        <p:pic>
          <p:nvPicPr>
            <p:cNvPr id="2050" name="Picture 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056276" y="4827776"/>
              <a:ext cx="1867944" cy="192288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5" name="ZoneTexte 4"/>
            <p:cNvSpPr txBox="1"/>
            <p:nvPr/>
          </p:nvSpPr>
          <p:spPr>
            <a:xfrm>
              <a:off x="6300192" y="3904446"/>
              <a:ext cx="2624028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dirty="0" err="1" smtClean="0"/>
                <a:t>We</a:t>
              </a:r>
              <a:r>
                <a:rPr lang="fr-FR" dirty="0" smtClean="0"/>
                <a:t> </a:t>
              </a:r>
              <a:r>
                <a:rPr lang="fr-FR" dirty="0" err="1" smtClean="0"/>
                <a:t>got</a:t>
              </a:r>
              <a:r>
                <a:rPr lang="fr-FR" dirty="0" smtClean="0"/>
                <a:t> 8 </a:t>
              </a:r>
              <a:r>
                <a:rPr lang="fr-FR" dirty="0" err="1" smtClean="0"/>
                <a:t>OSTs</a:t>
              </a:r>
              <a:r>
                <a:rPr lang="fr-FR" dirty="0" smtClean="0"/>
                <a:t> </a:t>
              </a:r>
              <a:r>
                <a:rPr lang="fr-FR" dirty="0" err="1" smtClean="0"/>
                <a:t>from</a:t>
              </a:r>
              <a:r>
                <a:rPr lang="fr-FR" dirty="0" smtClean="0"/>
                <a:t> </a:t>
              </a:r>
              <a:r>
                <a:rPr lang="fr-FR" dirty="0" err="1" smtClean="0"/>
                <a:t>Cornell</a:t>
              </a:r>
              <a:r>
                <a:rPr lang="fr-FR" dirty="0" smtClean="0"/>
                <a:t>, and </a:t>
              </a:r>
              <a:r>
                <a:rPr lang="fr-FR" dirty="0" err="1" smtClean="0"/>
                <a:t>should</a:t>
              </a:r>
              <a:r>
                <a:rPr lang="fr-FR" dirty="0" smtClean="0"/>
                <a:t> </a:t>
              </a:r>
              <a:r>
                <a:rPr lang="fr-FR" dirty="0" err="1" smtClean="0"/>
                <a:t>get</a:t>
              </a:r>
              <a:r>
                <a:rPr lang="fr-FR" dirty="0" smtClean="0"/>
                <a:t> </a:t>
              </a:r>
              <a:r>
                <a:rPr lang="fr-FR" dirty="0" err="1" smtClean="0"/>
                <a:t>some</a:t>
              </a:r>
              <a:r>
                <a:rPr lang="fr-FR" dirty="0" smtClean="0"/>
                <a:t> more </a:t>
              </a:r>
              <a:r>
                <a:rPr lang="fr-FR" dirty="0" err="1" smtClean="0"/>
                <a:t>from</a:t>
              </a:r>
              <a:r>
                <a:rPr lang="fr-FR" dirty="0" smtClean="0"/>
                <a:t> CERN</a:t>
              </a:r>
              <a:endParaRPr lang="fr-FR" dirty="0"/>
            </a:p>
          </p:txBody>
        </p:sp>
        <p:sp>
          <p:nvSpPr>
            <p:cNvPr id="7" name="Rectangle 6"/>
            <p:cNvSpPr/>
            <p:nvPr/>
          </p:nvSpPr>
          <p:spPr>
            <a:xfrm>
              <a:off x="6300192" y="3916773"/>
              <a:ext cx="2735796" cy="2911678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87E57F-583E-41B7-B2E5-A31E69EC3417}" type="slidenum">
              <a:rPr lang="fr-FR" smtClean="0"/>
              <a:t>4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J. Plouin – Results on second sound method</a:t>
            </a:r>
            <a:endParaRPr lang="fr-FR"/>
          </a:p>
        </p:txBody>
      </p:sp>
      <p:sp>
        <p:nvSpPr>
          <p:cNvPr id="10" name="Rectangle 9"/>
          <p:cNvSpPr/>
          <p:nvPr/>
        </p:nvSpPr>
        <p:spPr>
          <a:xfrm>
            <a:off x="28326" y="4064963"/>
            <a:ext cx="439248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0" indent="-285750">
              <a:buFont typeface="Wingdings" pitchFamily="2" charset="2"/>
              <a:buChar char="ð"/>
            </a:pPr>
            <a:r>
              <a:rPr lang="fr-FR" dirty="0" err="1">
                <a:solidFill>
                  <a:prstClr val="black"/>
                </a:solidFill>
              </a:rPr>
              <a:t>OSTs</a:t>
            </a:r>
            <a:r>
              <a:rPr lang="fr-FR" dirty="0">
                <a:solidFill>
                  <a:prstClr val="black"/>
                </a:solidFill>
              </a:rPr>
              <a:t> are </a:t>
            </a:r>
            <a:r>
              <a:rPr lang="fr-FR" dirty="0" err="1">
                <a:solidFill>
                  <a:prstClr val="black"/>
                </a:solidFill>
              </a:rPr>
              <a:t>polarized</a:t>
            </a:r>
            <a:r>
              <a:rPr lang="fr-FR" dirty="0">
                <a:solidFill>
                  <a:prstClr val="black"/>
                </a:solidFill>
              </a:rPr>
              <a:t> by a 120 V, DC, and signal </a:t>
            </a:r>
            <a:r>
              <a:rPr lang="fr-FR" dirty="0" err="1">
                <a:solidFill>
                  <a:prstClr val="black"/>
                </a:solidFill>
              </a:rPr>
              <a:t>is</a:t>
            </a:r>
            <a:r>
              <a:rPr lang="fr-FR" dirty="0">
                <a:solidFill>
                  <a:prstClr val="black"/>
                </a:solidFill>
              </a:rPr>
              <a:t> </a:t>
            </a:r>
            <a:r>
              <a:rPr lang="fr-FR" dirty="0" err="1">
                <a:solidFill>
                  <a:prstClr val="black"/>
                </a:solidFill>
              </a:rPr>
              <a:t>amplified</a:t>
            </a:r>
            <a:r>
              <a:rPr lang="fr-FR" dirty="0">
                <a:solidFill>
                  <a:prstClr val="black"/>
                </a:solidFill>
              </a:rPr>
              <a:t> and </a:t>
            </a:r>
            <a:r>
              <a:rPr lang="fr-FR" dirty="0" err="1">
                <a:solidFill>
                  <a:prstClr val="black"/>
                </a:solidFill>
              </a:rPr>
              <a:t>filtered</a:t>
            </a:r>
            <a:r>
              <a:rPr lang="fr-FR" dirty="0">
                <a:solidFill>
                  <a:prstClr val="black"/>
                </a:solidFill>
              </a:rPr>
              <a:t> by a circuit</a:t>
            </a:r>
          </a:p>
        </p:txBody>
      </p:sp>
      <p:grpSp>
        <p:nvGrpSpPr>
          <p:cNvPr id="17" name="Groupe 16"/>
          <p:cNvGrpSpPr/>
          <p:nvPr/>
        </p:nvGrpSpPr>
        <p:grpSpPr>
          <a:xfrm>
            <a:off x="104967" y="4827776"/>
            <a:ext cx="2898417" cy="1905334"/>
            <a:chOff x="2971605" y="4684133"/>
            <a:chExt cx="2898417" cy="1905334"/>
          </a:xfrm>
        </p:grpSpPr>
        <p:pic>
          <p:nvPicPr>
            <p:cNvPr id="15" name="Picture 2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71605" y="4684133"/>
              <a:ext cx="2898417" cy="190533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1" name="Rectangle 10"/>
            <p:cNvSpPr/>
            <p:nvPr/>
          </p:nvSpPr>
          <p:spPr>
            <a:xfrm>
              <a:off x="4330358" y="5039632"/>
              <a:ext cx="764953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fr-FR" sz="1600" i="1" dirty="0" err="1"/>
                <a:t>Cornell</a:t>
              </a:r>
              <a:endParaRPr lang="fr-FR" sz="1600" i="1" dirty="0"/>
            </a:p>
          </p:txBody>
        </p:sp>
      </p:grpSp>
      <p:grpSp>
        <p:nvGrpSpPr>
          <p:cNvPr id="18" name="Groupe 17"/>
          <p:cNvGrpSpPr/>
          <p:nvPr/>
        </p:nvGrpSpPr>
        <p:grpSpPr>
          <a:xfrm>
            <a:off x="3419872" y="5000695"/>
            <a:ext cx="2592288" cy="1404928"/>
            <a:chOff x="179512" y="5039632"/>
            <a:chExt cx="2592288" cy="1404928"/>
          </a:xfrm>
        </p:grpSpPr>
        <p:pic>
          <p:nvPicPr>
            <p:cNvPr id="13" name="Picture 5" descr="\\Dapdc5\jplouin\My Documents\ILC-Higrade-SecondSon\photos\photos circuits\test.jpg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9512" y="5039632"/>
              <a:ext cx="2592288" cy="1376586"/>
            </a:xfrm>
            <a:prstGeom prst="rect">
              <a:avLst/>
            </a:prstGeom>
            <a:solidFill>
              <a:schemeClr val="bg1"/>
            </a:solidFill>
            <a:extLst/>
          </p:spPr>
        </p:pic>
        <p:sp>
          <p:nvSpPr>
            <p:cNvPr id="16" name="Rectangle 15"/>
            <p:cNvSpPr/>
            <p:nvPr/>
          </p:nvSpPr>
          <p:spPr>
            <a:xfrm>
              <a:off x="251520" y="6075228"/>
              <a:ext cx="547650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fr-FR" i="1" dirty="0" smtClean="0"/>
                <a:t>CEA</a:t>
              </a:r>
              <a:endParaRPr lang="fr-FR" dirty="0"/>
            </a:p>
          </p:txBody>
        </p:sp>
      </p:grpSp>
    </p:spTree>
    <p:extLst>
      <p:ext uri="{BB962C8B-B14F-4D97-AF65-F5344CB8AC3E}">
        <p14:creationId xmlns:p14="http://schemas.microsoft.com/office/powerpoint/2010/main" val="364666503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\\Dapdc5\jplouin\My Documents\ILC-Higrade-SecondSon\2011-12-C121_photos\P1010315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3429000"/>
            <a:ext cx="4155431" cy="3116573"/>
          </a:xfrm>
          <a:prstGeom prst="rect">
            <a:avLst/>
          </a:prstGeom>
          <a:noFill/>
          <a:ln w="28575">
            <a:solidFill>
              <a:schemeClr val="accent3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475656" y="116632"/>
            <a:ext cx="6696744" cy="778098"/>
          </a:xfrm>
        </p:spPr>
        <p:txBody>
          <a:bodyPr>
            <a:normAutofit fontScale="90000"/>
          </a:bodyPr>
          <a:lstStyle/>
          <a:p>
            <a:r>
              <a:rPr lang="fr-FR" dirty="0" smtClean="0"/>
              <a:t>Tests on a </a:t>
            </a:r>
            <a:r>
              <a:rPr lang="fr-FR" dirty="0" err="1" smtClean="0"/>
              <a:t>monocell</a:t>
            </a:r>
            <a:r>
              <a:rPr lang="fr-FR" dirty="0" smtClean="0"/>
              <a:t> </a:t>
            </a:r>
            <a:r>
              <a:rPr lang="fr-FR" dirty="0" err="1" smtClean="0"/>
              <a:t>cavity</a:t>
            </a:r>
            <a:r>
              <a:rPr lang="fr-FR" dirty="0" smtClean="0"/>
              <a:t> in vertical cryostat </a:t>
            </a:r>
            <a:r>
              <a:rPr lang="fr-FR" dirty="0" err="1" smtClean="0"/>
              <a:t>at</a:t>
            </a:r>
            <a:r>
              <a:rPr lang="fr-FR" dirty="0" smtClean="0"/>
              <a:t> CEA</a:t>
            </a:r>
            <a:endParaRPr lang="fr-FR" dirty="0"/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87E57F-583E-41B7-B2E5-A31E69EC3417}" type="slidenum">
              <a:rPr lang="fr-FR" smtClean="0"/>
              <a:t>5</a:t>
            </a:fld>
            <a:endParaRPr lang="fr-FR"/>
          </a:p>
        </p:txBody>
      </p:sp>
      <p:pic>
        <p:nvPicPr>
          <p:cNvPr id="4" name="Picture 2" descr="\\Dapdc5\jplouin\My Documents\ILC-Higrade-SecondSon\2011-12-C121_photos\P101031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9584" y="1052736"/>
            <a:ext cx="3744416" cy="2808312"/>
          </a:xfrm>
          <a:prstGeom prst="rect">
            <a:avLst/>
          </a:prstGeom>
          <a:noFill/>
          <a:ln w="28575"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ZoneTexte 5"/>
          <p:cNvSpPr txBox="1"/>
          <p:nvPr/>
        </p:nvSpPr>
        <p:spPr>
          <a:xfrm>
            <a:off x="535108" y="4125186"/>
            <a:ext cx="382599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4 </a:t>
            </a:r>
            <a:r>
              <a:rPr lang="fr-FR" dirty="0" err="1" smtClean="0"/>
              <a:t>OSTs</a:t>
            </a:r>
            <a:r>
              <a:rPr lang="fr-FR" dirty="0" smtClean="0"/>
              <a:t> are </a:t>
            </a:r>
            <a:r>
              <a:rPr lang="fr-FR" dirty="0" err="1" smtClean="0"/>
              <a:t>placed</a:t>
            </a:r>
            <a:r>
              <a:rPr lang="fr-FR" dirty="0" smtClean="0"/>
              <a:t> </a:t>
            </a:r>
            <a:r>
              <a:rPr lang="fr-FR" dirty="0" err="1" smtClean="0"/>
              <a:t>around</a:t>
            </a:r>
            <a:r>
              <a:rPr lang="fr-FR" dirty="0" smtClean="0"/>
              <a:t> the </a:t>
            </a:r>
            <a:r>
              <a:rPr lang="fr-FR" dirty="0" err="1" smtClean="0"/>
              <a:t>cavity</a:t>
            </a:r>
            <a:r>
              <a:rPr lang="fr-FR" dirty="0" smtClean="0"/>
              <a:t>, in the </a:t>
            </a:r>
            <a:r>
              <a:rPr lang="fr-FR" dirty="0" err="1" smtClean="0"/>
              <a:t>equator</a:t>
            </a:r>
            <a:r>
              <a:rPr lang="fr-FR" dirty="0" smtClean="0"/>
              <a:t> plane</a:t>
            </a:r>
            <a:endParaRPr lang="fr-FR" dirty="0"/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6283" y="4795286"/>
            <a:ext cx="2407505" cy="18056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Espace réservé du pied de page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J. Plouin – Results on second sound method</a:t>
            </a:r>
            <a:endParaRPr lang="fr-FR"/>
          </a:p>
        </p:txBody>
      </p:sp>
      <p:grpSp>
        <p:nvGrpSpPr>
          <p:cNvPr id="13" name="Groupe 12"/>
          <p:cNvGrpSpPr/>
          <p:nvPr/>
        </p:nvGrpSpPr>
        <p:grpSpPr>
          <a:xfrm>
            <a:off x="103061" y="1006653"/>
            <a:ext cx="5328592" cy="2808503"/>
            <a:chOff x="611560" y="3212976"/>
            <a:chExt cx="5328592" cy="2808503"/>
          </a:xfrm>
        </p:grpSpPr>
        <p:pic>
          <p:nvPicPr>
            <p:cNvPr id="14" name="Picture 3" descr="\\Dapdc5\jplouin\My Documents\ILC-Higrade-SecondSon\photos test septembre 2010\IMG_5635.jpg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611560" y="3212976"/>
              <a:ext cx="3744416" cy="2808503"/>
            </a:xfrm>
            <a:prstGeom prst="rect">
              <a:avLst/>
            </a:prstGeom>
            <a:noFill/>
          </p:spPr>
        </p:pic>
        <p:sp>
          <p:nvSpPr>
            <p:cNvPr id="15" name="ZoneTexte 14"/>
            <p:cNvSpPr txBox="1"/>
            <p:nvPr/>
          </p:nvSpPr>
          <p:spPr>
            <a:xfrm>
              <a:off x="4499992" y="4509120"/>
              <a:ext cx="129614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mtClean="0">
                  <a:solidFill>
                    <a:srgbClr val="FF0000"/>
                  </a:solidFill>
                </a:rPr>
                <a:t>OSTs</a:t>
              </a:r>
              <a:endParaRPr lang="fr-FR">
                <a:solidFill>
                  <a:srgbClr val="FF0000"/>
                </a:solidFill>
              </a:endParaRPr>
            </a:p>
          </p:txBody>
        </p:sp>
        <p:cxnSp>
          <p:nvCxnSpPr>
            <p:cNvPr id="16" name="Connecteur droit avec flèche 15"/>
            <p:cNvCxnSpPr>
              <a:stCxn id="15" idx="1"/>
            </p:cNvCxnSpPr>
            <p:nvPr/>
          </p:nvCxnSpPr>
          <p:spPr>
            <a:xfrm rot="10800000">
              <a:off x="3995936" y="4437112"/>
              <a:ext cx="504056" cy="256674"/>
            </a:xfrm>
            <a:prstGeom prst="straightConnector1">
              <a:avLst/>
            </a:prstGeom>
            <a:ln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Connecteur droit avec flèche 16"/>
            <p:cNvCxnSpPr>
              <a:stCxn id="15" idx="1"/>
            </p:cNvCxnSpPr>
            <p:nvPr/>
          </p:nvCxnSpPr>
          <p:spPr>
            <a:xfrm rot="10800000">
              <a:off x="1835696" y="4293096"/>
              <a:ext cx="2664296" cy="400690"/>
            </a:xfrm>
            <a:prstGeom prst="straightConnector1">
              <a:avLst/>
            </a:prstGeom>
            <a:ln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Connecteur droit avec flèche 17"/>
            <p:cNvCxnSpPr/>
            <p:nvPr/>
          </p:nvCxnSpPr>
          <p:spPr>
            <a:xfrm rot="10800000">
              <a:off x="1043608" y="4437112"/>
              <a:ext cx="3456384" cy="256674"/>
            </a:xfrm>
            <a:prstGeom prst="straightConnector1">
              <a:avLst/>
            </a:prstGeom>
            <a:ln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ZoneTexte 18"/>
            <p:cNvSpPr txBox="1"/>
            <p:nvPr/>
          </p:nvSpPr>
          <p:spPr>
            <a:xfrm>
              <a:off x="4355976" y="4941168"/>
              <a:ext cx="158417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dirty="0" err="1" smtClean="0">
                  <a:solidFill>
                    <a:srgbClr val="92D050"/>
                  </a:solidFill>
                </a:rPr>
                <a:t>Temperature</a:t>
              </a:r>
              <a:r>
                <a:rPr lang="fr-FR" dirty="0" smtClean="0">
                  <a:solidFill>
                    <a:srgbClr val="92D050"/>
                  </a:solidFill>
                </a:rPr>
                <a:t> </a:t>
              </a:r>
              <a:r>
                <a:rPr lang="fr-FR" dirty="0" err="1" smtClean="0">
                  <a:solidFill>
                    <a:srgbClr val="92D050"/>
                  </a:solidFill>
                </a:rPr>
                <a:t>mapping</a:t>
              </a:r>
              <a:endParaRPr lang="fr-FR" dirty="0">
                <a:solidFill>
                  <a:srgbClr val="92D050"/>
                </a:solidFill>
              </a:endParaRPr>
            </a:p>
          </p:txBody>
        </p:sp>
        <p:cxnSp>
          <p:nvCxnSpPr>
            <p:cNvPr id="20" name="Connecteur droit avec flèche 19"/>
            <p:cNvCxnSpPr/>
            <p:nvPr/>
          </p:nvCxnSpPr>
          <p:spPr>
            <a:xfrm flipH="1" flipV="1">
              <a:off x="2267744" y="4869162"/>
              <a:ext cx="2232248" cy="395172"/>
            </a:xfrm>
            <a:prstGeom prst="straightConnector1">
              <a:avLst/>
            </a:prstGeom>
            <a:ln w="38100">
              <a:solidFill>
                <a:srgbClr val="92D05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ZoneTexte 20"/>
            <p:cNvSpPr txBox="1"/>
            <p:nvPr/>
          </p:nvSpPr>
          <p:spPr>
            <a:xfrm>
              <a:off x="4427983" y="3501008"/>
              <a:ext cx="1512169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dirty="0" err="1" smtClean="0"/>
                <a:t>Monocell</a:t>
              </a:r>
              <a:r>
                <a:rPr lang="fr-FR" dirty="0" smtClean="0"/>
                <a:t> </a:t>
              </a:r>
              <a:r>
                <a:rPr lang="fr-FR" dirty="0" err="1" smtClean="0"/>
                <a:t>cavity</a:t>
              </a:r>
              <a:r>
                <a:rPr lang="fr-FR" dirty="0" smtClean="0"/>
                <a:t> 1,3 GHz</a:t>
              </a:r>
              <a:endParaRPr lang="fr-FR" dirty="0"/>
            </a:p>
          </p:txBody>
        </p:sp>
        <p:cxnSp>
          <p:nvCxnSpPr>
            <p:cNvPr id="22" name="Connecteur droit avec flèche 21"/>
            <p:cNvCxnSpPr>
              <a:stCxn id="21" idx="1"/>
            </p:cNvCxnSpPr>
            <p:nvPr/>
          </p:nvCxnSpPr>
          <p:spPr>
            <a:xfrm flipH="1">
              <a:off x="2987825" y="3824174"/>
              <a:ext cx="1440158" cy="396914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27" name="Connecteur droit avec flèche 26"/>
          <p:cNvCxnSpPr/>
          <p:nvPr/>
        </p:nvCxnSpPr>
        <p:spPr>
          <a:xfrm flipV="1">
            <a:off x="5148064" y="2014765"/>
            <a:ext cx="1368152" cy="1126203"/>
          </a:xfrm>
          <a:prstGeom prst="straightConnector1">
            <a:avLst/>
          </a:prstGeom>
          <a:ln w="38100">
            <a:solidFill>
              <a:srgbClr val="92D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764647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99592" y="0"/>
            <a:ext cx="7450895" cy="778098"/>
          </a:xfrm>
        </p:spPr>
        <p:txBody>
          <a:bodyPr>
            <a:normAutofit fontScale="90000"/>
          </a:bodyPr>
          <a:lstStyle/>
          <a:p>
            <a:r>
              <a:rPr lang="fr-FR" dirty="0" err="1" smtClean="0"/>
              <a:t>Localization</a:t>
            </a:r>
            <a:r>
              <a:rPr lang="fr-FR" dirty="0" smtClean="0"/>
              <a:t> </a:t>
            </a:r>
            <a:r>
              <a:rPr lang="fr-FR" dirty="0" err="1" smtClean="0"/>
              <a:t>with</a:t>
            </a:r>
            <a:r>
              <a:rPr lang="fr-FR" dirty="0" smtClean="0"/>
              <a:t> </a:t>
            </a:r>
            <a:r>
              <a:rPr lang="fr-FR" dirty="0" err="1" smtClean="0"/>
              <a:t>temperature</a:t>
            </a:r>
            <a:r>
              <a:rPr lang="fr-FR" dirty="0" smtClean="0"/>
              <a:t> </a:t>
            </a:r>
            <a:r>
              <a:rPr lang="fr-FR" dirty="0" err="1" smtClean="0"/>
              <a:t>mapping</a:t>
            </a:r>
            <a:endParaRPr lang="fr-FR" dirty="0"/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87E57F-583E-41B7-B2E5-A31E69EC3417}" type="slidenum">
              <a:rPr lang="fr-FR" smtClean="0"/>
              <a:t>6</a:t>
            </a:fld>
            <a:endParaRPr lang="fr-FR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81" t="4235" r="13805" b="9207"/>
          <a:stretch/>
        </p:blipFill>
        <p:spPr bwMode="auto">
          <a:xfrm>
            <a:off x="5076056" y="764704"/>
            <a:ext cx="3696460" cy="32038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574" y="908720"/>
            <a:ext cx="4174365" cy="30243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4005064"/>
            <a:ext cx="2509537" cy="2695428"/>
          </a:xfrm>
          <a:prstGeom prst="rect">
            <a:avLst/>
          </a:prstGeom>
          <a:noFill/>
          <a:ln w="38100" cmpd="sng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ZoneTexte 6"/>
          <p:cNvSpPr txBox="1"/>
          <p:nvPr/>
        </p:nvSpPr>
        <p:spPr>
          <a:xfrm>
            <a:off x="4932040" y="5949280"/>
            <a:ext cx="4032448" cy="646331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fr-FR" dirty="0" err="1" smtClean="0"/>
              <a:t>Quench</a:t>
            </a:r>
            <a:r>
              <a:rPr lang="fr-FR" dirty="0" smtClean="0"/>
              <a:t> </a:t>
            </a:r>
            <a:r>
              <a:rPr lang="fr-FR" dirty="0" err="1" smtClean="0"/>
              <a:t>is</a:t>
            </a:r>
            <a:r>
              <a:rPr lang="fr-FR" dirty="0" smtClean="0"/>
              <a:t> </a:t>
            </a:r>
            <a:r>
              <a:rPr lang="fr-FR" dirty="0" err="1" smtClean="0"/>
              <a:t>localized</a:t>
            </a:r>
            <a:r>
              <a:rPr lang="fr-FR" dirty="0" smtClean="0"/>
              <a:t> on the </a:t>
            </a:r>
            <a:r>
              <a:rPr lang="fr-FR" dirty="0" err="1" smtClean="0"/>
              <a:t>equator</a:t>
            </a:r>
            <a:r>
              <a:rPr lang="fr-FR" dirty="0" smtClean="0"/>
              <a:t>, </a:t>
            </a:r>
            <a:r>
              <a:rPr lang="fr-FR" dirty="0" err="1" smtClean="0"/>
              <a:t>between</a:t>
            </a:r>
            <a:r>
              <a:rPr lang="fr-FR" dirty="0" smtClean="0"/>
              <a:t> OST#2 and OST#3</a:t>
            </a:r>
            <a:endParaRPr lang="fr-FR" dirty="0"/>
          </a:p>
        </p:txBody>
      </p:sp>
      <p:sp>
        <p:nvSpPr>
          <p:cNvPr id="8" name="ZoneTexte 7"/>
          <p:cNvSpPr txBox="1"/>
          <p:nvPr/>
        </p:nvSpPr>
        <p:spPr>
          <a:xfrm rot="1549187">
            <a:off x="5581467" y="3611536"/>
            <a:ext cx="15841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err="1" smtClean="0"/>
              <a:t>azimuth</a:t>
            </a:r>
            <a:endParaRPr lang="fr-FR" dirty="0"/>
          </a:p>
        </p:txBody>
      </p:sp>
      <p:sp>
        <p:nvSpPr>
          <p:cNvPr id="9" name="ZoneTexte 8"/>
          <p:cNvSpPr txBox="1"/>
          <p:nvPr/>
        </p:nvSpPr>
        <p:spPr>
          <a:xfrm rot="19258462">
            <a:off x="7254516" y="3206810"/>
            <a:ext cx="21697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err="1" smtClean="0"/>
              <a:t>Sensor</a:t>
            </a:r>
            <a:r>
              <a:rPr lang="fr-FR" dirty="0" smtClean="0"/>
              <a:t> </a:t>
            </a:r>
            <a:r>
              <a:rPr lang="fr-FR" dirty="0" err="1" smtClean="0"/>
              <a:t>number</a:t>
            </a:r>
            <a:endParaRPr lang="fr-FR" dirty="0"/>
          </a:p>
        </p:txBody>
      </p:sp>
      <p:sp>
        <p:nvSpPr>
          <p:cNvPr id="10" name="Espace réservé du pied de page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J. Plouin – Results on second sound method</a:t>
            </a:r>
            <a:endParaRPr lang="fr-FR"/>
          </a:p>
        </p:txBody>
      </p:sp>
      <p:sp>
        <p:nvSpPr>
          <p:cNvPr id="11" name="ZoneTexte 10"/>
          <p:cNvSpPr txBox="1"/>
          <p:nvPr/>
        </p:nvSpPr>
        <p:spPr>
          <a:xfrm>
            <a:off x="683568" y="4005064"/>
            <a:ext cx="180020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fr-FR" dirty="0" err="1" smtClean="0"/>
              <a:t>Cavity</a:t>
            </a:r>
            <a:r>
              <a:rPr lang="fr-FR" dirty="0" smtClean="0"/>
              <a:t> </a:t>
            </a:r>
            <a:r>
              <a:rPr lang="fr-FR" dirty="0" err="1" smtClean="0"/>
              <a:t>from</a:t>
            </a:r>
            <a:r>
              <a:rPr lang="fr-FR" dirty="0" smtClean="0"/>
              <a:t> top</a:t>
            </a:r>
            <a:endParaRPr lang="fr-FR" dirty="0"/>
          </a:p>
        </p:txBody>
      </p:sp>
      <p:sp>
        <p:nvSpPr>
          <p:cNvPr id="12" name="Flèche droite rayée 11"/>
          <p:cNvSpPr/>
          <p:nvPr/>
        </p:nvSpPr>
        <p:spPr>
          <a:xfrm rot="8464025">
            <a:off x="4427984" y="4077072"/>
            <a:ext cx="1224136" cy="792088"/>
          </a:xfrm>
          <a:prstGeom prst="striped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3" name="ZoneTexte 12"/>
          <p:cNvSpPr txBox="1"/>
          <p:nvPr/>
        </p:nvSpPr>
        <p:spPr>
          <a:xfrm>
            <a:off x="3059832" y="2636912"/>
            <a:ext cx="1368152" cy="369332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r>
              <a:rPr lang="fr-FR" dirty="0" smtClean="0"/>
              <a:t>30 MV/m</a:t>
            </a:r>
            <a:endParaRPr lang="fr-FR" dirty="0"/>
          </a:p>
        </p:txBody>
      </p:sp>
      <p:pic>
        <p:nvPicPr>
          <p:cNvPr id="14" name="Picture 2" descr="\\Dapdc5\jplouin\My Documents\ILC-Higrade-SecondSon\2011-12-C121_photos\P1010311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563" t="13247" r="18070" b="26204"/>
          <a:stretch/>
        </p:blipFill>
        <p:spPr bwMode="auto">
          <a:xfrm>
            <a:off x="6826206" y="4293096"/>
            <a:ext cx="2335294" cy="1700416"/>
          </a:xfrm>
          <a:prstGeom prst="rect">
            <a:avLst/>
          </a:prstGeom>
          <a:noFill/>
          <a:ln w="28575"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5866577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 smtClean="0"/>
              <a:t>Localization</a:t>
            </a:r>
            <a:r>
              <a:rPr lang="fr-FR" dirty="0" smtClean="0"/>
              <a:t> </a:t>
            </a:r>
            <a:r>
              <a:rPr lang="fr-FR" dirty="0" err="1" smtClean="0"/>
              <a:t>with</a:t>
            </a:r>
            <a:r>
              <a:rPr lang="fr-FR" dirty="0" smtClean="0"/>
              <a:t> </a:t>
            </a:r>
            <a:r>
              <a:rPr lang="fr-FR" dirty="0" err="1" smtClean="0"/>
              <a:t>OSTs</a:t>
            </a:r>
            <a:endParaRPr lang="fr-FR" dirty="0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J. Plouin – Results on second sound method</a:t>
            </a:r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87E57F-583E-41B7-B2E5-A31E69EC3417}" type="slidenum">
              <a:rPr lang="fr-FR" smtClean="0"/>
              <a:t>7</a:t>
            </a:fld>
            <a:endParaRPr lang="fr-FR"/>
          </a:p>
        </p:txBody>
      </p:sp>
      <p:grpSp>
        <p:nvGrpSpPr>
          <p:cNvPr id="16" name="Grouper 15"/>
          <p:cNvGrpSpPr/>
          <p:nvPr/>
        </p:nvGrpSpPr>
        <p:grpSpPr>
          <a:xfrm>
            <a:off x="395536" y="980728"/>
            <a:ext cx="4700340" cy="3525255"/>
            <a:chOff x="3995936" y="1340768"/>
            <a:chExt cx="4700340" cy="3525255"/>
          </a:xfrm>
        </p:grpSpPr>
        <p:pic>
          <p:nvPicPr>
            <p:cNvPr id="5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95936" y="1340768"/>
              <a:ext cx="4700340" cy="352525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6" name="Rectangle 5"/>
            <p:cNvSpPr/>
            <p:nvPr/>
          </p:nvSpPr>
          <p:spPr>
            <a:xfrm>
              <a:off x="4211960" y="3140968"/>
              <a:ext cx="895732" cy="338554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33CC33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square">
              <a:spAutoFit/>
            </a:bodyPr>
            <a:lstStyle/>
            <a:p>
              <a:r>
                <a:rPr lang="fr-FR" sz="1600" dirty="0" smtClean="0">
                  <a:solidFill>
                    <a:srgbClr val="33CC33"/>
                  </a:solidFill>
                </a:rPr>
                <a:t>OST # 3</a:t>
              </a:r>
              <a:endParaRPr lang="fr-FR" sz="1600" dirty="0">
                <a:solidFill>
                  <a:srgbClr val="33CC33"/>
                </a:solidFill>
              </a:endParaRPr>
            </a:p>
          </p:txBody>
        </p:sp>
        <p:sp>
          <p:nvSpPr>
            <p:cNvPr id="7" name="Rectangle 6"/>
            <p:cNvSpPr/>
            <p:nvPr/>
          </p:nvSpPr>
          <p:spPr>
            <a:xfrm>
              <a:off x="4932040" y="2492896"/>
              <a:ext cx="898278" cy="338554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square">
              <a:spAutoFit/>
            </a:bodyPr>
            <a:lstStyle/>
            <a:p>
              <a:r>
                <a:rPr lang="fr-FR" sz="1600" dirty="0" smtClean="0"/>
                <a:t>OST # 2</a:t>
              </a:r>
              <a:endParaRPr lang="fr-FR" sz="1600" dirty="0"/>
            </a:p>
          </p:txBody>
        </p:sp>
        <p:sp>
          <p:nvSpPr>
            <p:cNvPr id="8" name="Rectangle 7"/>
            <p:cNvSpPr/>
            <p:nvPr/>
          </p:nvSpPr>
          <p:spPr>
            <a:xfrm>
              <a:off x="5004048" y="3789040"/>
              <a:ext cx="813214" cy="338554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FF0000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square">
              <a:spAutoFit/>
            </a:bodyPr>
            <a:lstStyle/>
            <a:p>
              <a:r>
                <a:rPr lang="fr-FR" sz="1600" dirty="0" smtClean="0">
                  <a:solidFill>
                    <a:srgbClr val="FF0000"/>
                  </a:solidFill>
                </a:rPr>
                <a:t>OST # 4</a:t>
              </a:r>
              <a:endParaRPr lang="fr-FR" sz="1600" dirty="0">
                <a:solidFill>
                  <a:srgbClr val="FF0000"/>
                </a:solidFill>
              </a:endParaRPr>
            </a:p>
          </p:txBody>
        </p:sp>
        <p:sp>
          <p:nvSpPr>
            <p:cNvPr id="9" name="Rectangle 8"/>
            <p:cNvSpPr/>
            <p:nvPr/>
          </p:nvSpPr>
          <p:spPr>
            <a:xfrm>
              <a:off x="4355976" y="1916832"/>
              <a:ext cx="792088" cy="307777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00B0F0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square">
              <a:spAutoFit/>
            </a:bodyPr>
            <a:lstStyle/>
            <a:p>
              <a:r>
                <a:rPr lang="fr-FR" sz="1400" dirty="0" err="1" smtClean="0">
                  <a:solidFill>
                    <a:srgbClr val="00B0F0"/>
                  </a:solidFill>
                </a:rPr>
                <a:t>Quench</a:t>
              </a:r>
              <a:endParaRPr lang="fr-FR" sz="1400" dirty="0" smtClean="0">
                <a:solidFill>
                  <a:srgbClr val="00B0F0"/>
                </a:solidFill>
              </a:endParaRPr>
            </a:p>
          </p:txBody>
        </p:sp>
      </p:grpSp>
      <p:sp>
        <p:nvSpPr>
          <p:cNvPr id="17" name="ZoneTexte 16"/>
          <p:cNvSpPr txBox="1"/>
          <p:nvPr/>
        </p:nvSpPr>
        <p:spPr>
          <a:xfrm>
            <a:off x="251520" y="5517232"/>
            <a:ext cx="47525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 smtClean="0">
                <a:solidFill>
                  <a:srgbClr val="3366FF"/>
                </a:solidFill>
              </a:rPr>
              <a:t>The </a:t>
            </a:r>
            <a:r>
              <a:rPr lang="fr-FR" b="1" dirty="0" err="1" smtClean="0">
                <a:solidFill>
                  <a:srgbClr val="3366FF"/>
                </a:solidFill>
              </a:rPr>
              <a:t>circles</a:t>
            </a:r>
            <a:r>
              <a:rPr lang="fr-FR" b="1" dirty="0" smtClean="0">
                <a:solidFill>
                  <a:srgbClr val="3366FF"/>
                </a:solidFill>
              </a:rPr>
              <a:t> </a:t>
            </a:r>
            <a:r>
              <a:rPr lang="fr-FR" b="1" dirty="0" err="1" smtClean="0">
                <a:solidFill>
                  <a:srgbClr val="3366FF"/>
                </a:solidFill>
              </a:rPr>
              <a:t>don’t</a:t>
            </a:r>
            <a:r>
              <a:rPr lang="fr-FR" b="1" dirty="0" smtClean="0">
                <a:solidFill>
                  <a:srgbClr val="3366FF"/>
                </a:solidFill>
              </a:rPr>
              <a:t> </a:t>
            </a:r>
            <a:r>
              <a:rPr lang="fr-FR" b="1" dirty="0" err="1" smtClean="0">
                <a:solidFill>
                  <a:srgbClr val="3366FF"/>
                </a:solidFill>
              </a:rPr>
              <a:t>intersect</a:t>
            </a:r>
            <a:r>
              <a:rPr lang="fr-FR" b="1" dirty="0" smtClean="0">
                <a:solidFill>
                  <a:srgbClr val="3366FF"/>
                </a:solidFill>
              </a:rPr>
              <a:t> : </a:t>
            </a:r>
            <a:r>
              <a:rPr lang="fr-FR" b="1" dirty="0" err="1" smtClean="0">
                <a:solidFill>
                  <a:srgbClr val="3366FF"/>
                </a:solidFill>
              </a:rPr>
              <a:t>it</a:t>
            </a:r>
            <a:r>
              <a:rPr lang="fr-FR" b="1" dirty="0" smtClean="0">
                <a:solidFill>
                  <a:srgbClr val="3366FF"/>
                </a:solidFill>
              </a:rPr>
              <a:t> looks </a:t>
            </a:r>
            <a:r>
              <a:rPr lang="fr-FR" b="1" dirty="0" err="1" smtClean="0">
                <a:solidFill>
                  <a:srgbClr val="3366FF"/>
                </a:solidFill>
              </a:rPr>
              <a:t>like</a:t>
            </a:r>
            <a:r>
              <a:rPr lang="fr-FR" b="1" dirty="0" smtClean="0">
                <a:solidFill>
                  <a:srgbClr val="3366FF"/>
                </a:solidFill>
              </a:rPr>
              <a:t> </a:t>
            </a:r>
            <a:r>
              <a:rPr lang="fr-FR" b="1" dirty="0" smtClean="0">
                <a:solidFill>
                  <a:srgbClr val="3366FF"/>
                </a:solidFill>
              </a:rPr>
              <a:t>a   « </a:t>
            </a:r>
            <a:r>
              <a:rPr lang="fr-FR" b="1" dirty="0" err="1" smtClean="0">
                <a:solidFill>
                  <a:srgbClr val="3366FF"/>
                </a:solidFill>
              </a:rPr>
              <a:t>too</a:t>
            </a:r>
            <a:r>
              <a:rPr lang="fr-FR" b="1" dirty="0" smtClean="0">
                <a:solidFill>
                  <a:srgbClr val="3366FF"/>
                </a:solidFill>
              </a:rPr>
              <a:t> </a:t>
            </a:r>
            <a:r>
              <a:rPr lang="fr-FR" b="1" dirty="0" err="1" smtClean="0">
                <a:solidFill>
                  <a:srgbClr val="3366FF"/>
                </a:solidFill>
              </a:rPr>
              <a:t>fast</a:t>
            </a:r>
            <a:r>
              <a:rPr lang="fr-FR" b="1" dirty="0" smtClean="0">
                <a:solidFill>
                  <a:srgbClr val="3366FF"/>
                </a:solidFill>
              </a:rPr>
              <a:t> »</a:t>
            </a:r>
            <a:r>
              <a:rPr lang="fr-FR" b="1" dirty="0" smtClean="0">
                <a:solidFill>
                  <a:srgbClr val="3366FF"/>
                </a:solidFill>
              </a:rPr>
              <a:t> </a:t>
            </a:r>
            <a:r>
              <a:rPr lang="fr-FR" b="1" dirty="0" smtClean="0">
                <a:solidFill>
                  <a:srgbClr val="3366FF"/>
                </a:solidFill>
              </a:rPr>
              <a:t>2</a:t>
            </a:r>
            <a:r>
              <a:rPr lang="fr-FR" b="1" baseline="30000" dirty="0" smtClean="0">
                <a:solidFill>
                  <a:srgbClr val="3366FF"/>
                </a:solidFill>
              </a:rPr>
              <a:t>nd</a:t>
            </a:r>
            <a:r>
              <a:rPr lang="fr-FR" b="1" dirty="0" smtClean="0">
                <a:solidFill>
                  <a:srgbClr val="3366FF"/>
                </a:solidFill>
              </a:rPr>
              <a:t> </a:t>
            </a:r>
            <a:r>
              <a:rPr lang="fr-FR" b="1" dirty="0" err="1" smtClean="0">
                <a:solidFill>
                  <a:srgbClr val="3366FF"/>
                </a:solidFill>
              </a:rPr>
              <a:t>sound</a:t>
            </a:r>
            <a:r>
              <a:rPr lang="fr-FR" b="1" dirty="0" smtClean="0">
                <a:solidFill>
                  <a:srgbClr val="3366FF"/>
                </a:solidFill>
              </a:rPr>
              <a:t> </a:t>
            </a:r>
            <a:r>
              <a:rPr lang="fr-FR" b="1" dirty="0" err="1" smtClean="0">
                <a:solidFill>
                  <a:srgbClr val="3366FF"/>
                </a:solidFill>
              </a:rPr>
              <a:t>wave</a:t>
            </a:r>
            <a:r>
              <a:rPr lang="fr-FR" b="1" dirty="0" smtClean="0">
                <a:solidFill>
                  <a:srgbClr val="3366FF"/>
                </a:solidFill>
              </a:rPr>
              <a:t> !</a:t>
            </a:r>
            <a:endParaRPr lang="fr-FR" b="1" dirty="0">
              <a:solidFill>
                <a:srgbClr val="3366FF"/>
              </a:solidFill>
            </a:endParaRPr>
          </a:p>
        </p:txBody>
      </p:sp>
      <p:grpSp>
        <p:nvGrpSpPr>
          <p:cNvPr id="10" name="Grouper 9"/>
          <p:cNvGrpSpPr/>
          <p:nvPr/>
        </p:nvGrpSpPr>
        <p:grpSpPr>
          <a:xfrm>
            <a:off x="5558814" y="2492896"/>
            <a:ext cx="3585855" cy="4106876"/>
            <a:chOff x="5220072" y="1196752"/>
            <a:chExt cx="3585855" cy="4106876"/>
          </a:xfrm>
        </p:grpSpPr>
        <p:pic>
          <p:nvPicPr>
            <p:cNvPr id="15" name="Picture 3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20072" y="1196752"/>
              <a:ext cx="3585855" cy="410687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8" name="Rectangle 17"/>
            <p:cNvSpPr/>
            <p:nvPr/>
          </p:nvSpPr>
          <p:spPr>
            <a:xfrm>
              <a:off x="5364088" y="2204864"/>
              <a:ext cx="898278" cy="338554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square">
              <a:spAutoFit/>
            </a:bodyPr>
            <a:lstStyle/>
            <a:p>
              <a:r>
                <a:rPr lang="fr-FR" sz="1600" dirty="0" smtClean="0"/>
                <a:t>OST # 2</a:t>
              </a:r>
              <a:endParaRPr lang="fr-FR" sz="1600" dirty="0"/>
            </a:p>
          </p:txBody>
        </p:sp>
        <p:sp>
          <p:nvSpPr>
            <p:cNvPr id="19" name="Rectangle 18"/>
            <p:cNvSpPr/>
            <p:nvPr/>
          </p:nvSpPr>
          <p:spPr>
            <a:xfrm>
              <a:off x="6804248" y="4149080"/>
              <a:ext cx="895732" cy="338554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33CC33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square">
              <a:spAutoFit/>
            </a:bodyPr>
            <a:lstStyle/>
            <a:p>
              <a:r>
                <a:rPr lang="fr-FR" sz="1600" dirty="0" smtClean="0">
                  <a:solidFill>
                    <a:srgbClr val="33CC33"/>
                  </a:solidFill>
                </a:rPr>
                <a:t>OST # 3</a:t>
              </a:r>
              <a:endParaRPr lang="fr-FR" sz="1600" dirty="0">
                <a:solidFill>
                  <a:srgbClr val="33CC33"/>
                </a:solidFill>
              </a:endParaRPr>
            </a:p>
          </p:txBody>
        </p:sp>
      </p:grpSp>
      <p:sp>
        <p:nvSpPr>
          <p:cNvPr id="11" name="ZoneTexte 10"/>
          <p:cNvSpPr txBox="1"/>
          <p:nvPr/>
        </p:nvSpPr>
        <p:spPr>
          <a:xfrm>
            <a:off x="539552" y="4869160"/>
            <a:ext cx="5400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dirty="0" err="1" smtClean="0"/>
              <a:t>Circles</a:t>
            </a:r>
            <a:r>
              <a:rPr lang="fr-FR" dirty="0" smtClean="0"/>
              <a:t> </a:t>
            </a:r>
            <a:r>
              <a:rPr lang="fr-FR" dirty="0" err="1" smtClean="0"/>
              <a:t>with</a:t>
            </a:r>
            <a:r>
              <a:rPr lang="fr-FR" dirty="0" smtClean="0"/>
              <a:t> </a:t>
            </a:r>
            <a:r>
              <a:rPr lang="fr-FR" dirty="0" err="1" smtClean="0"/>
              <a:t>diameters</a:t>
            </a:r>
            <a:r>
              <a:rPr lang="fr-FR" dirty="0" smtClean="0"/>
              <a:t> (</a:t>
            </a:r>
            <a:r>
              <a:rPr lang="fr-FR" dirty="0" err="1" smtClean="0">
                <a:latin typeface="Symbol" charset="2"/>
                <a:cs typeface="Symbol" charset="2"/>
              </a:rPr>
              <a:t>D</a:t>
            </a:r>
            <a:r>
              <a:rPr lang="fr-FR" dirty="0" err="1" smtClean="0"/>
              <a:t>t</a:t>
            </a:r>
            <a:r>
              <a:rPr lang="fr-FR" dirty="0" smtClean="0"/>
              <a:t>*20 m/s) are </a:t>
            </a:r>
            <a:r>
              <a:rPr lang="fr-FR" dirty="0" err="1" smtClean="0"/>
              <a:t>drawn</a:t>
            </a:r>
            <a:r>
              <a:rPr lang="fr-FR" dirty="0" smtClean="0"/>
              <a:t> </a:t>
            </a:r>
            <a:r>
              <a:rPr lang="fr-FR" dirty="0" err="1" smtClean="0"/>
              <a:t>from</a:t>
            </a:r>
            <a:r>
              <a:rPr lang="fr-FR" dirty="0" smtClean="0"/>
              <a:t> the 2 </a:t>
            </a:r>
            <a:r>
              <a:rPr lang="fr-FR" dirty="0" err="1" smtClean="0"/>
              <a:t>nearest</a:t>
            </a:r>
            <a:r>
              <a:rPr lang="fr-FR" dirty="0" smtClean="0"/>
              <a:t> OST (</a:t>
            </a:r>
            <a:r>
              <a:rPr lang="fr-FR" dirty="0" err="1" smtClean="0"/>
              <a:t>nearly</a:t>
            </a:r>
            <a:r>
              <a:rPr lang="fr-FR" dirty="0" smtClean="0"/>
              <a:t> in direct </a:t>
            </a:r>
            <a:r>
              <a:rPr lang="fr-FR" dirty="0" err="1" smtClean="0"/>
              <a:t>sight</a:t>
            </a:r>
            <a:r>
              <a:rPr lang="fr-FR" dirty="0" smtClean="0"/>
              <a:t> of </a:t>
            </a:r>
            <a:r>
              <a:rPr lang="fr-FR" dirty="0" err="1" smtClean="0"/>
              <a:t>quench</a:t>
            </a:r>
            <a:r>
              <a:rPr lang="fr-FR" dirty="0" smtClean="0"/>
              <a:t> location)</a:t>
            </a:r>
            <a:endParaRPr lang="fr-FR" dirty="0"/>
          </a:p>
        </p:txBody>
      </p:sp>
      <p:sp>
        <p:nvSpPr>
          <p:cNvPr id="12" name="Rectangle 11"/>
          <p:cNvSpPr/>
          <p:nvPr/>
        </p:nvSpPr>
        <p:spPr>
          <a:xfrm>
            <a:off x="2339752" y="3068960"/>
            <a:ext cx="58005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400" dirty="0" smtClean="0">
                <a:solidFill>
                  <a:srgbClr val="33CC33"/>
                </a:solidFill>
                <a:latin typeface="Symbol" charset="2"/>
                <a:cs typeface="Symbol" charset="2"/>
              </a:rPr>
              <a:t>D</a:t>
            </a:r>
            <a:r>
              <a:rPr lang="fr-FR" sz="2400" dirty="0" smtClean="0">
                <a:solidFill>
                  <a:srgbClr val="33CC33"/>
                </a:solidFill>
              </a:rPr>
              <a:t>t</a:t>
            </a:r>
            <a:r>
              <a:rPr lang="fr-FR" sz="2400" baseline="-25000" dirty="0" smtClean="0">
                <a:solidFill>
                  <a:srgbClr val="33CC33"/>
                </a:solidFill>
              </a:rPr>
              <a:t>3</a:t>
            </a:r>
            <a:endParaRPr lang="fr-FR" sz="2400" baseline="-25000" dirty="0">
              <a:solidFill>
                <a:srgbClr val="33CC33"/>
              </a:solidFill>
            </a:endParaRPr>
          </a:p>
        </p:txBody>
      </p:sp>
      <p:cxnSp>
        <p:nvCxnSpPr>
          <p:cNvPr id="14" name="Connecteur droit avec flèche 13"/>
          <p:cNvCxnSpPr/>
          <p:nvPr/>
        </p:nvCxnSpPr>
        <p:spPr>
          <a:xfrm>
            <a:off x="2411760" y="3068960"/>
            <a:ext cx="288032" cy="0"/>
          </a:xfrm>
          <a:prstGeom prst="straightConnector1">
            <a:avLst/>
          </a:prstGeom>
          <a:ln>
            <a:solidFill>
              <a:srgbClr val="008000"/>
            </a:solidFill>
            <a:headEnd type="arrow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4" name="ZoneTexte 23"/>
          <p:cNvSpPr txBox="1"/>
          <p:nvPr/>
        </p:nvSpPr>
        <p:spPr>
          <a:xfrm>
            <a:off x="0" y="6237312"/>
            <a:ext cx="65882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NB : </a:t>
            </a:r>
            <a:r>
              <a:rPr lang="fr-FR" dirty="0" err="1" smtClean="0"/>
              <a:t>here</a:t>
            </a:r>
            <a:r>
              <a:rPr lang="fr-FR" dirty="0" smtClean="0"/>
              <a:t> the triangulation </a:t>
            </a:r>
            <a:r>
              <a:rPr lang="fr-FR" dirty="0" err="1" smtClean="0"/>
              <a:t>is</a:t>
            </a:r>
            <a:r>
              <a:rPr lang="fr-FR" dirty="0" smtClean="0"/>
              <a:t> made in 2D, </a:t>
            </a:r>
            <a:r>
              <a:rPr lang="fr-FR" dirty="0" err="1" smtClean="0"/>
              <a:t>since</a:t>
            </a:r>
            <a:r>
              <a:rPr lang="fr-FR" dirty="0" smtClean="0"/>
              <a:t> </a:t>
            </a:r>
            <a:r>
              <a:rPr lang="fr-FR" dirty="0" err="1" smtClean="0"/>
              <a:t>quench</a:t>
            </a:r>
            <a:r>
              <a:rPr lang="fr-FR" dirty="0" smtClean="0"/>
              <a:t> and </a:t>
            </a:r>
            <a:r>
              <a:rPr lang="fr-FR" dirty="0" err="1" smtClean="0"/>
              <a:t>OSTs</a:t>
            </a:r>
            <a:r>
              <a:rPr lang="fr-FR" dirty="0" smtClean="0"/>
              <a:t> are in the </a:t>
            </a:r>
            <a:r>
              <a:rPr lang="fr-FR" dirty="0" err="1" smtClean="0"/>
              <a:t>same</a:t>
            </a:r>
            <a:r>
              <a:rPr lang="fr-FR" dirty="0" smtClean="0"/>
              <a:t> plane)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0831644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1" grpId="0"/>
      <p:bldP spid="2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99592" y="7295"/>
            <a:ext cx="7450895" cy="778098"/>
          </a:xfrm>
        </p:spPr>
        <p:txBody>
          <a:bodyPr>
            <a:normAutofit fontScale="90000"/>
          </a:bodyPr>
          <a:lstStyle/>
          <a:p>
            <a:r>
              <a:rPr lang="fr-FR" dirty="0" smtClean="0"/>
              <a:t>Triangulation by fonction </a:t>
            </a:r>
            <a:r>
              <a:rPr lang="fr-FR" dirty="0" err="1" smtClean="0"/>
              <a:t>minimization</a:t>
            </a:r>
            <a:endParaRPr lang="fr-FR" dirty="0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J. Plouin – Results on second sound method</a:t>
            </a:r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87E57F-583E-41B7-B2E5-A31E69EC3417}" type="slidenum">
              <a:rPr lang="fr-FR" smtClean="0"/>
              <a:t>8</a:t>
            </a:fld>
            <a:endParaRPr lang="fr-FR"/>
          </a:p>
        </p:txBody>
      </p:sp>
      <p:grpSp>
        <p:nvGrpSpPr>
          <p:cNvPr id="12" name="Grouper 11"/>
          <p:cNvGrpSpPr/>
          <p:nvPr/>
        </p:nvGrpSpPr>
        <p:grpSpPr>
          <a:xfrm>
            <a:off x="544" y="3573016"/>
            <a:ext cx="2391274" cy="2882740"/>
            <a:chOff x="544" y="3573016"/>
            <a:chExt cx="2391274" cy="2882740"/>
          </a:xfrm>
        </p:grpSpPr>
        <p:pic>
          <p:nvPicPr>
            <p:cNvPr id="2051" name="Picture 3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44" y="3717032"/>
              <a:ext cx="2391274" cy="273872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5" name="ZoneTexte 4"/>
            <p:cNvSpPr txBox="1"/>
            <p:nvPr/>
          </p:nvSpPr>
          <p:spPr>
            <a:xfrm>
              <a:off x="1187624" y="3573016"/>
              <a:ext cx="1152128" cy="369332"/>
            </a:xfrm>
            <a:prstGeom prst="rect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r>
                <a:rPr lang="fr-FR" dirty="0"/>
                <a:t>v</a:t>
              </a:r>
              <a:r>
                <a:rPr lang="fr-FR" dirty="0" smtClean="0"/>
                <a:t> = 20 m/s</a:t>
              </a:r>
              <a:endParaRPr lang="fr-FR" dirty="0"/>
            </a:p>
          </p:txBody>
        </p:sp>
      </p:grpSp>
      <p:pic>
        <p:nvPicPr>
          <p:cNvPr id="2052" name="Picture 4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3135"/>
          <a:stretch/>
        </p:blipFill>
        <p:spPr bwMode="auto">
          <a:xfrm>
            <a:off x="2227349" y="941184"/>
            <a:ext cx="5873043" cy="3275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18895" y="1484784"/>
            <a:ext cx="3225105" cy="20750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13" name="Grouper 12"/>
          <p:cNvGrpSpPr/>
          <p:nvPr/>
        </p:nvGrpSpPr>
        <p:grpSpPr>
          <a:xfrm>
            <a:off x="4355976" y="3501008"/>
            <a:ext cx="2494210" cy="2989596"/>
            <a:chOff x="4355976" y="3501008"/>
            <a:chExt cx="2494210" cy="2989596"/>
          </a:xfrm>
        </p:grpSpPr>
        <p:pic>
          <p:nvPicPr>
            <p:cNvPr id="2054" name="Picture 6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55976" y="3501008"/>
              <a:ext cx="2494210" cy="298959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1" name="ZoneTexte 10"/>
            <p:cNvSpPr txBox="1"/>
            <p:nvPr/>
          </p:nvSpPr>
          <p:spPr>
            <a:xfrm>
              <a:off x="4572000" y="3645024"/>
              <a:ext cx="1368152" cy="369332"/>
            </a:xfrm>
            <a:prstGeom prst="rect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r>
                <a:rPr lang="fr-FR" dirty="0"/>
                <a:t>v</a:t>
              </a:r>
              <a:r>
                <a:rPr lang="fr-FR" dirty="0" smtClean="0"/>
                <a:t> = 28,5 m/s</a:t>
              </a:r>
              <a:endParaRPr lang="fr-FR" dirty="0"/>
            </a:p>
          </p:txBody>
        </p:sp>
      </p:grpSp>
      <p:sp>
        <p:nvSpPr>
          <p:cNvPr id="6" name="ZoneTexte 5"/>
          <p:cNvSpPr txBox="1"/>
          <p:nvPr/>
        </p:nvSpPr>
        <p:spPr>
          <a:xfrm>
            <a:off x="0" y="908720"/>
            <a:ext cx="26277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The 2D fonction F(</a:t>
            </a:r>
            <a:r>
              <a:rPr lang="fr-FR" dirty="0" err="1" smtClean="0"/>
              <a:t>x,y</a:t>
            </a:r>
            <a:r>
              <a:rPr lang="fr-FR" dirty="0" smtClean="0"/>
              <a:t>)=</a:t>
            </a:r>
            <a:endParaRPr lang="fr-FR" dirty="0"/>
          </a:p>
        </p:txBody>
      </p:sp>
      <p:sp>
        <p:nvSpPr>
          <p:cNvPr id="7" name="ZoneTexte 6"/>
          <p:cNvSpPr txBox="1"/>
          <p:nvPr/>
        </p:nvSpPr>
        <p:spPr>
          <a:xfrm>
            <a:off x="11908" y="1268760"/>
            <a:ext cx="542418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fr-FR" dirty="0" smtClean="0"/>
              <a:t>The </a:t>
            </a:r>
            <a:r>
              <a:rPr lang="fr-FR" dirty="0" err="1" smtClean="0"/>
              <a:t>velocity</a:t>
            </a:r>
            <a:r>
              <a:rPr lang="fr-FR" dirty="0" smtClean="0"/>
              <a:t> v2s </a:t>
            </a:r>
            <a:r>
              <a:rPr lang="fr-FR" dirty="0" err="1" smtClean="0"/>
              <a:t>is</a:t>
            </a:r>
            <a:r>
              <a:rPr lang="fr-FR" dirty="0" smtClean="0"/>
              <a:t> </a:t>
            </a:r>
            <a:r>
              <a:rPr lang="fr-FR" dirty="0" err="1" smtClean="0"/>
              <a:t>used</a:t>
            </a:r>
            <a:r>
              <a:rPr lang="fr-FR" dirty="0" smtClean="0"/>
              <a:t> as a </a:t>
            </a:r>
            <a:r>
              <a:rPr lang="fr-FR" dirty="0" err="1" smtClean="0"/>
              <a:t>parameter</a:t>
            </a:r>
            <a:r>
              <a:rPr lang="fr-FR" dirty="0" smtClean="0"/>
              <a:t> and </a:t>
            </a:r>
            <a:r>
              <a:rPr lang="fr-FR" dirty="0" err="1" smtClean="0"/>
              <a:t>varied</a:t>
            </a:r>
            <a:endParaRPr lang="fr-FR" dirty="0" smtClean="0"/>
          </a:p>
          <a:p>
            <a:pPr marL="285750" indent="-285750">
              <a:buFont typeface="Arial"/>
              <a:buChar char="•"/>
            </a:pPr>
            <a:r>
              <a:rPr lang="fr-FR" dirty="0" smtClean="0"/>
              <a:t>For </a:t>
            </a:r>
            <a:r>
              <a:rPr lang="fr-FR" dirty="0" err="1" smtClean="0"/>
              <a:t>each</a:t>
            </a:r>
            <a:r>
              <a:rPr lang="fr-FR" dirty="0" smtClean="0"/>
              <a:t> v2s value,</a:t>
            </a:r>
            <a:r>
              <a:rPr lang="fr-FR" dirty="0" smtClean="0"/>
              <a:t> the couple (</a:t>
            </a:r>
            <a:r>
              <a:rPr lang="fr-FR" dirty="0" err="1" smtClean="0"/>
              <a:t>x,y</a:t>
            </a:r>
            <a:r>
              <a:rPr lang="fr-FR" dirty="0" smtClean="0"/>
              <a:t>), </a:t>
            </a:r>
            <a:r>
              <a:rPr lang="fr-FR" dirty="0" err="1" smtClean="0"/>
              <a:t>minimizing</a:t>
            </a:r>
            <a:r>
              <a:rPr lang="fr-FR" dirty="0" smtClean="0"/>
              <a:t> F(</a:t>
            </a:r>
            <a:r>
              <a:rPr lang="fr-FR" dirty="0" err="1" smtClean="0"/>
              <a:t>x,y</a:t>
            </a:r>
            <a:r>
              <a:rPr lang="fr-FR" dirty="0" smtClean="0"/>
              <a:t>) and </a:t>
            </a:r>
            <a:r>
              <a:rPr lang="fr-FR" dirty="0" err="1" smtClean="0"/>
              <a:t>being</a:t>
            </a:r>
            <a:r>
              <a:rPr lang="fr-FR" dirty="0" smtClean="0"/>
              <a:t> on the </a:t>
            </a:r>
            <a:r>
              <a:rPr lang="fr-FR" dirty="0" err="1" smtClean="0"/>
              <a:t>cavity</a:t>
            </a:r>
            <a:r>
              <a:rPr lang="fr-FR" dirty="0" smtClean="0"/>
              <a:t> </a:t>
            </a:r>
            <a:r>
              <a:rPr lang="fr-FR" dirty="0" err="1" smtClean="0"/>
              <a:t>equator</a:t>
            </a:r>
            <a:r>
              <a:rPr lang="fr-FR" dirty="0" smtClean="0"/>
              <a:t> </a:t>
            </a:r>
            <a:r>
              <a:rPr lang="fr-FR" dirty="0" err="1" smtClean="0"/>
              <a:t>is</a:t>
            </a:r>
            <a:r>
              <a:rPr lang="fr-FR" dirty="0" smtClean="0"/>
              <a:t> </a:t>
            </a:r>
            <a:r>
              <a:rPr lang="fr-FR" dirty="0" err="1" smtClean="0"/>
              <a:t>calculated</a:t>
            </a:r>
            <a:endParaRPr lang="fr-FR" dirty="0" smtClean="0"/>
          </a:p>
        </p:txBody>
      </p:sp>
      <p:sp>
        <p:nvSpPr>
          <p:cNvPr id="8" name="ZoneTexte 7"/>
          <p:cNvSpPr txBox="1"/>
          <p:nvPr/>
        </p:nvSpPr>
        <p:spPr>
          <a:xfrm>
            <a:off x="7524328" y="3429001"/>
            <a:ext cx="36004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 smtClean="0"/>
              <a:t>28 </a:t>
            </a:r>
            <a:endParaRPr lang="fr-FR" sz="1200" dirty="0"/>
          </a:p>
        </p:txBody>
      </p:sp>
      <p:sp>
        <p:nvSpPr>
          <p:cNvPr id="15" name="ZoneTexte 14"/>
          <p:cNvSpPr txBox="1"/>
          <p:nvPr/>
        </p:nvSpPr>
        <p:spPr>
          <a:xfrm>
            <a:off x="8028384" y="3429001"/>
            <a:ext cx="43204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 smtClean="0"/>
              <a:t>29</a:t>
            </a:r>
            <a:endParaRPr lang="fr-FR" sz="1200" dirty="0"/>
          </a:p>
        </p:txBody>
      </p:sp>
      <p:sp>
        <p:nvSpPr>
          <p:cNvPr id="9" name="ZoneTexte 8"/>
          <p:cNvSpPr txBox="1"/>
          <p:nvPr/>
        </p:nvSpPr>
        <p:spPr>
          <a:xfrm rot="16200000">
            <a:off x="4792670" y="2061718"/>
            <a:ext cx="20882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Minimum of F(</a:t>
            </a:r>
            <a:r>
              <a:rPr lang="fr-FR" dirty="0" err="1" smtClean="0"/>
              <a:t>x,y</a:t>
            </a:r>
            <a:r>
              <a:rPr lang="fr-FR" dirty="0" smtClean="0"/>
              <a:t>)</a:t>
            </a:r>
          </a:p>
          <a:p>
            <a:r>
              <a:rPr lang="fr-FR" dirty="0" smtClean="0"/>
              <a:t>(</a:t>
            </a:r>
            <a:r>
              <a:rPr lang="fr-FR" dirty="0" err="1" smtClean="0"/>
              <a:t>dimensionless</a:t>
            </a:r>
            <a:r>
              <a:rPr lang="fr-FR" dirty="0" smtClean="0"/>
              <a:t>)</a:t>
            </a:r>
            <a:endParaRPr lang="fr-FR" dirty="0"/>
          </a:p>
        </p:txBody>
      </p:sp>
      <p:sp>
        <p:nvSpPr>
          <p:cNvPr id="14" name="Flèche droite rayée 13"/>
          <p:cNvSpPr/>
          <p:nvPr/>
        </p:nvSpPr>
        <p:spPr>
          <a:xfrm>
            <a:off x="2771800" y="4509120"/>
            <a:ext cx="1296144" cy="648072"/>
          </a:xfrm>
          <a:prstGeom prst="striped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6" name="ZoneTexte 15"/>
          <p:cNvSpPr txBox="1"/>
          <p:nvPr/>
        </p:nvSpPr>
        <p:spPr>
          <a:xfrm>
            <a:off x="6660232" y="5445224"/>
            <a:ext cx="22322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It </a:t>
            </a:r>
            <a:r>
              <a:rPr lang="fr-FR" dirty="0" err="1" smtClean="0"/>
              <a:t>fits</a:t>
            </a:r>
            <a:r>
              <a:rPr lang="fr-FR" dirty="0" smtClean="0"/>
              <a:t> </a:t>
            </a:r>
            <a:r>
              <a:rPr lang="fr-FR" dirty="0" err="1" smtClean="0"/>
              <a:t>with</a:t>
            </a:r>
            <a:r>
              <a:rPr lang="fr-FR" dirty="0" smtClean="0"/>
              <a:t> 28.5 m/s…</a:t>
            </a:r>
            <a:endParaRPr lang="fr-FR" dirty="0"/>
          </a:p>
        </p:txBody>
      </p:sp>
      <p:sp>
        <p:nvSpPr>
          <p:cNvPr id="10" name="Rectangle 9"/>
          <p:cNvSpPr/>
          <p:nvPr/>
        </p:nvSpPr>
        <p:spPr>
          <a:xfrm>
            <a:off x="8091796" y="3573016"/>
            <a:ext cx="105220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dirty="0" smtClean="0"/>
              <a:t>v2s (m/s)</a:t>
            </a:r>
            <a:endParaRPr lang="fr-FR" dirty="0"/>
          </a:p>
        </p:txBody>
      </p:sp>
      <p:sp>
        <p:nvSpPr>
          <p:cNvPr id="18" name="Rectangle 17"/>
          <p:cNvSpPr/>
          <p:nvPr/>
        </p:nvSpPr>
        <p:spPr>
          <a:xfrm>
            <a:off x="8100392" y="908720"/>
            <a:ext cx="80593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dirty="0" err="1"/>
              <a:t>is</a:t>
            </a:r>
            <a:r>
              <a:rPr lang="fr-FR" dirty="0"/>
              <a:t> </a:t>
            </a:r>
            <a:r>
              <a:rPr lang="fr-FR" dirty="0" err="1" smtClean="0"/>
              <a:t>built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28766766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83568" y="116632"/>
            <a:ext cx="7797551" cy="778098"/>
          </a:xfrm>
        </p:spPr>
        <p:txBody>
          <a:bodyPr>
            <a:normAutofit fontScale="90000"/>
          </a:bodyPr>
          <a:lstStyle/>
          <a:p>
            <a:r>
              <a:rPr lang="fr-FR" dirty="0" err="1" smtClean="0"/>
              <a:t>Results</a:t>
            </a:r>
            <a:r>
              <a:rPr lang="fr-FR" dirty="0" smtClean="0"/>
              <a:t> for </a:t>
            </a:r>
            <a:r>
              <a:rPr lang="fr-FR" dirty="0" err="1" smtClean="0"/>
              <a:t>another</a:t>
            </a:r>
            <a:r>
              <a:rPr lang="fr-FR" dirty="0" smtClean="0"/>
              <a:t> test </a:t>
            </a:r>
            <a:r>
              <a:rPr lang="fr-FR" dirty="0" err="1" smtClean="0"/>
              <a:t>with</a:t>
            </a:r>
            <a:r>
              <a:rPr lang="fr-FR" dirty="0" smtClean="0"/>
              <a:t> </a:t>
            </a:r>
            <a:r>
              <a:rPr lang="fr-FR" dirty="0" err="1" smtClean="0"/>
              <a:t>same</a:t>
            </a:r>
            <a:r>
              <a:rPr lang="fr-FR" dirty="0" smtClean="0"/>
              <a:t> </a:t>
            </a:r>
            <a:r>
              <a:rPr lang="fr-FR" dirty="0" err="1" smtClean="0"/>
              <a:t>cavity</a:t>
            </a:r>
            <a:endParaRPr lang="fr-FR" dirty="0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J. Plouin – Results on second sound method</a:t>
            </a:r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>
          <a:xfrm>
            <a:off x="6579275" y="6356350"/>
            <a:ext cx="2133600" cy="365125"/>
          </a:xfrm>
        </p:spPr>
        <p:txBody>
          <a:bodyPr/>
          <a:lstStyle/>
          <a:p>
            <a:fld id="{9087E57F-583E-41B7-B2E5-A31E69EC3417}" type="slidenum">
              <a:rPr lang="fr-FR" smtClean="0"/>
              <a:t>9</a:t>
            </a:fld>
            <a:endParaRPr lang="fr-FR"/>
          </a:p>
        </p:txBody>
      </p:sp>
      <p:pic>
        <p:nvPicPr>
          <p:cNvPr id="7" name="Imag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99992" y="1340768"/>
            <a:ext cx="3541174" cy="2070348"/>
          </a:xfrm>
          <a:prstGeom prst="rect">
            <a:avLst/>
          </a:prstGeom>
        </p:spPr>
      </p:pic>
      <p:sp>
        <p:nvSpPr>
          <p:cNvPr id="8" name="ZoneTexte 7"/>
          <p:cNvSpPr txBox="1"/>
          <p:nvPr/>
        </p:nvSpPr>
        <p:spPr>
          <a:xfrm>
            <a:off x="5796136" y="3284984"/>
            <a:ext cx="64807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 smtClean="0"/>
              <a:t>28 m/s</a:t>
            </a:r>
            <a:endParaRPr lang="fr-FR" sz="1200" dirty="0"/>
          </a:p>
        </p:txBody>
      </p:sp>
      <p:sp>
        <p:nvSpPr>
          <p:cNvPr id="9" name="ZoneTexte 8"/>
          <p:cNvSpPr txBox="1"/>
          <p:nvPr/>
        </p:nvSpPr>
        <p:spPr>
          <a:xfrm>
            <a:off x="6876256" y="3284984"/>
            <a:ext cx="64807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 smtClean="0"/>
              <a:t>29 m/s</a:t>
            </a:r>
            <a:endParaRPr lang="fr-FR" sz="1200" dirty="0"/>
          </a:p>
        </p:txBody>
      </p:sp>
      <p:sp>
        <p:nvSpPr>
          <p:cNvPr id="10" name="ZoneTexte 9"/>
          <p:cNvSpPr txBox="1"/>
          <p:nvPr/>
        </p:nvSpPr>
        <p:spPr>
          <a:xfrm>
            <a:off x="6300192" y="3284984"/>
            <a:ext cx="79208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b="1" dirty="0" smtClean="0"/>
              <a:t>28.5 m/s</a:t>
            </a:r>
            <a:endParaRPr lang="fr-FR" sz="1200" b="1" dirty="0"/>
          </a:p>
        </p:txBody>
      </p:sp>
      <p:sp>
        <p:nvSpPr>
          <p:cNvPr id="12" name="ZoneTexte 11"/>
          <p:cNvSpPr txBox="1"/>
          <p:nvPr/>
        </p:nvSpPr>
        <p:spPr>
          <a:xfrm>
            <a:off x="323528" y="1268760"/>
            <a:ext cx="3528392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The </a:t>
            </a:r>
            <a:r>
              <a:rPr lang="fr-FR" dirty="0" err="1" smtClean="0"/>
              <a:t>cavity</a:t>
            </a:r>
            <a:r>
              <a:rPr lang="fr-FR" dirty="0" smtClean="0"/>
              <a:t> </a:t>
            </a:r>
            <a:r>
              <a:rPr lang="fr-FR" dirty="0" err="1" smtClean="0"/>
              <a:t>still</a:t>
            </a:r>
            <a:r>
              <a:rPr lang="fr-FR" dirty="0" smtClean="0"/>
              <a:t> </a:t>
            </a:r>
            <a:r>
              <a:rPr lang="fr-FR" dirty="0" err="1" smtClean="0"/>
              <a:t>quenches</a:t>
            </a:r>
            <a:r>
              <a:rPr lang="fr-FR" dirty="0" smtClean="0"/>
              <a:t> on the </a:t>
            </a:r>
            <a:r>
              <a:rPr lang="fr-FR" dirty="0" err="1" smtClean="0"/>
              <a:t>equator</a:t>
            </a:r>
            <a:r>
              <a:rPr lang="fr-FR" dirty="0" smtClean="0"/>
              <a:t> (@ 30 MV/m).</a:t>
            </a:r>
            <a:endParaRPr lang="fr-FR" dirty="0" smtClean="0"/>
          </a:p>
          <a:p>
            <a:endParaRPr lang="fr-FR" dirty="0"/>
          </a:p>
          <a:p>
            <a:r>
              <a:rPr lang="fr-FR" dirty="0" err="1" smtClean="0"/>
              <a:t>Minimization</a:t>
            </a:r>
            <a:r>
              <a:rPr lang="fr-FR" dirty="0" smtClean="0"/>
              <a:t> of F(</a:t>
            </a:r>
            <a:r>
              <a:rPr lang="fr-FR" dirty="0" err="1" smtClean="0"/>
              <a:t>x,y</a:t>
            </a:r>
            <a:r>
              <a:rPr lang="fr-FR" dirty="0" smtClean="0"/>
              <a:t>) </a:t>
            </a:r>
            <a:r>
              <a:rPr lang="fr-FR" dirty="0" err="1" smtClean="0"/>
              <a:t>also</a:t>
            </a:r>
            <a:r>
              <a:rPr lang="fr-FR" dirty="0" smtClean="0"/>
              <a:t> </a:t>
            </a:r>
            <a:r>
              <a:rPr lang="fr-FR" dirty="0" smtClean="0"/>
              <a:t>leads to v</a:t>
            </a:r>
            <a:r>
              <a:rPr lang="fr-FR" dirty="0" smtClean="0"/>
              <a:t>=28.5 m/s </a:t>
            </a:r>
            <a:endParaRPr lang="fr-FR" dirty="0"/>
          </a:p>
        </p:txBody>
      </p:sp>
      <p:grpSp>
        <p:nvGrpSpPr>
          <p:cNvPr id="24" name="Grouper 23"/>
          <p:cNvGrpSpPr/>
          <p:nvPr/>
        </p:nvGrpSpPr>
        <p:grpSpPr>
          <a:xfrm>
            <a:off x="5796136" y="3622265"/>
            <a:ext cx="3347864" cy="3235735"/>
            <a:chOff x="5798737" y="3429000"/>
            <a:chExt cx="3347864" cy="3235735"/>
          </a:xfrm>
        </p:grpSpPr>
        <p:pic>
          <p:nvPicPr>
            <p:cNvPr id="6" name="Image 5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798737" y="3429000"/>
              <a:ext cx="3347864" cy="3235735"/>
            </a:xfrm>
            <a:prstGeom prst="rect">
              <a:avLst/>
            </a:prstGeom>
          </p:spPr>
        </p:pic>
        <p:sp>
          <p:nvSpPr>
            <p:cNvPr id="15" name="Rectangle 14"/>
            <p:cNvSpPr/>
            <p:nvPr/>
          </p:nvSpPr>
          <p:spPr>
            <a:xfrm>
              <a:off x="6470283" y="6021288"/>
              <a:ext cx="898278" cy="338554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square">
              <a:spAutoFit/>
            </a:bodyPr>
            <a:lstStyle/>
            <a:p>
              <a:r>
                <a:rPr lang="fr-FR" sz="1600" dirty="0" smtClean="0"/>
                <a:t>OST # 3</a:t>
              </a:r>
              <a:endParaRPr lang="fr-FR" sz="1600" dirty="0"/>
            </a:p>
          </p:txBody>
        </p:sp>
        <p:sp>
          <p:nvSpPr>
            <p:cNvPr id="16" name="Rectangle 15"/>
            <p:cNvSpPr/>
            <p:nvPr/>
          </p:nvSpPr>
          <p:spPr>
            <a:xfrm>
              <a:off x="7550403" y="4653136"/>
              <a:ext cx="898278" cy="338554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square">
              <a:spAutoFit/>
            </a:bodyPr>
            <a:lstStyle/>
            <a:p>
              <a:r>
                <a:rPr lang="fr-FR" sz="1600" dirty="0" smtClean="0"/>
                <a:t>OST # 4</a:t>
              </a:r>
              <a:endParaRPr lang="fr-FR" sz="1600" dirty="0"/>
            </a:p>
          </p:txBody>
        </p:sp>
        <p:sp>
          <p:nvSpPr>
            <p:cNvPr id="17" name="ZoneTexte 16"/>
            <p:cNvSpPr txBox="1"/>
            <p:nvPr/>
          </p:nvSpPr>
          <p:spPr>
            <a:xfrm>
              <a:off x="7550403" y="5445224"/>
              <a:ext cx="1368152" cy="369332"/>
            </a:xfrm>
            <a:prstGeom prst="rect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r>
                <a:rPr lang="fr-FR" dirty="0"/>
                <a:t>v</a:t>
              </a:r>
              <a:r>
                <a:rPr lang="fr-FR" dirty="0" smtClean="0"/>
                <a:t> = 28,5 m/s</a:t>
              </a:r>
              <a:endParaRPr lang="fr-FR" dirty="0"/>
            </a:p>
          </p:txBody>
        </p:sp>
      </p:grpSp>
      <p:sp>
        <p:nvSpPr>
          <p:cNvPr id="20" name="ZoneTexte 19"/>
          <p:cNvSpPr txBox="1"/>
          <p:nvPr/>
        </p:nvSpPr>
        <p:spPr>
          <a:xfrm>
            <a:off x="5004048" y="1916832"/>
            <a:ext cx="3672408" cy="923330"/>
          </a:xfrm>
          <a:prstGeom prst="rect">
            <a:avLst/>
          </a:prstGeom>
          <a:solidFill>
            <a:srgbClr val="FFFFFF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fr-FR" dirty="0" smtClean="0"/>
              <a:t>But the </a:t>
            </a:r>
            <a:r>
              <a:rPr lang="fr-FR" dirty="0" err="1" smtClean="0"/>
              <a:t>quench</a:t>
            </a:r>
            <a:r>
              <a:rPr lang="fr-FR" dirty="0" smtClean="0"/>
              <a:t> location </a:t>
            </a:r>
            <a:r>
              <a:rPr lang="fr-FR" dirty="0" err="1" smtClean="0"/>
              <a:t>given</a:t>
            </a:r>
            <a:r>
              <a:rPr lang="fr-FR" dirty="0" smtClean="0"/>
              <a:t> by </a:t>
            </a:r>
            <a:r>
              <a:rPr lang="fr-FR" dirty="0" err="1" smtClean="0"/>
              <a:t>this</a:t>
            </a:r>
            <a:r>
              <a:rPr lang="fr-FR" dirty="0" smtClean="0"/>
              <a:t> </a:t>
            </a:r>
            <a:r>
              <a:rPr lang="fr-FR" dirty="0" err="1" smtClean="0"/>
              <a:t>minimization</a:t>
            </a:r>
            <a:r>
              <a:rPr lang="fr-FR" dirty="0" smtClean="0"/>
              <a:t> </a:t>
            </a:r>
            <a:r>
              <a:rPr lang="fr-FR" dirty="0" err="1" smtClean="0"/>
              <a:t>is</a:t>
            </a:r>
            <a:r>
              <a:rPr lang="fr-FR" dirty="0" smtClean="0"/>
              <a:t> not </a:t>
            </a:r>
            <a:r>
              <a:rPr lang="fr-FR" dirty="0" err="1" smtClean="0"/>
              <a:t>so</a:t>
            </a:r>
            <a:r>
              <a:rPr lang="fr-FR" dirty="0" smtClean="0"/>
              <a:t> close </a:t>
            </a:r>
            <a:r>
              <a:rPr lang="fr-FR" dirty="0" err="1" smtClean="0"/>
              <a:t>from</a:t>
            </a:r>
            <a:r>
              <a:rPr lang="fr-FR" dirty="0" smtClean="0"/>
              <a:t> the </a:t>
            </a:r>
            <a:r>
              <a:rPr lang="fr-FR" dirty="0" err="1" smtClean="0"/>
              <a:t>temperature</a:t>
            </a:r>
            <a:r>
              <a:rPr lang="fr-FR" dirty="0" smtClean="0"/>
              <a:t> </a:t>
            </a:r>
            <a:r>
              <a:rPr lang="fr-FR" dirty="0" err="1" smtClean="0"/>
              <a:t>sensors</a:t>
            </a:r>
            <a:r>
              <a:rPr lang="fr-FR" dirty="0" smtClean="0"/>
              <a:t> location.</a:t>
            </a:r>
            <a:endParaRPr lang="fr-FR" dirty="0"/>
          </a:p>
        </p:txBody>
      </p:sp>
      <p:grpSp>
        <p:nvGrpSpPr>
          <p:cNvPr id="19" name="Grouper 18"/>
          <p:cNvGrpSpPr/>
          <p:nvPr/>
        </p:nvGrpSpPr>
        <p:grpSpPr>
          <a:xfrm>
            <a:off x="179512" y="3900535"/>
            <a:ext cx="5616624" cy="2946845"/>
            <a:chOff x="179512" y="3900535"/>
            <a:chExt cx="5616624" cy="2946845"/>
          </a:xfrm>
        </p:grpSpPr>
        <p:pic>
          <p:nvPicPr>
            <p:cNvPr id="5" name="Image 4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475656" y="3900535"/>
              <a:ext cx="3128068" cy="2946845"/>
            </a:xfrm>
            <a:prstGeom prst="rect">
              <a:avLst/>
            </a:prstGeom>
          </p:spPr>
        </p:pic>
        <p:sp>
          <p:nvSpPr>
            <p:cNvPr id="11" name="Flèche droite rayée 10"/>
            <p:cNvSpPr/>
            <p:nvPr/>
          </p:nvSpPr>
          <p:spPr>
            <a:xfrm>
              <a:off x="4499992" y="5589240"/>
              <a:ext cx="1296144" cy="648072"/>
            </a:xfrm>
            <a:prstGeom prst="stripedRightArrow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3" name="Rectangle 12"/>
            <p:cNvSpPr/>
            <p:nvPr/>
          </p:nvSpPr>
          <p:spPr>
            <a:xfrm>
              <a:off x="2051720" y="5805264"/>
              <a:ext cx="898278" cy="338554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square">
              <a:spAutoFit/>
            </a:bodyPr>
            <a:lstStyle/>
            <a:p>
              <a:r>
                <a:rPr lang="fr-FR" sz="1600" dirty="0" smtClean="0"/>
                <a:t>OST # 3</a:t>
              </a:r>
              <a:endParaRPr lang="fr-FR" sz="1600" dirty="0"/>
            </a:p>
          </p:txBody>
        </p:sp>
        <p:sp>
          <p:nvSpPr>
            <p:cNvPr id="14" name="Rectangle 13"/>
            <p:cNvSpPr/>
            <p:nvPr/>
          </p:nvSpPr>
          <p:spPr>
            <a:xfrm>
              <a:off x="3275856" y="4437112"/>
              <a:ext cx="898278" cy="338554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square">
              <a:spAutoFit/>
            </a:bodyPr>
            <a:lstStyle/>
            <a:p>
              <a:r>
                <a:rPr lang="fr-FR" sz="1600" dirty="0" smtClean="0"/>
                <a:t>OST # 4</a:t>
              </a:r>
              <a:endParaRPr lang="fr-FR" sz="1600" dirty="0"/>
            </a:p>
          </p:txBody>
        </p:sp>
        <p:sp>
          <p:nvSpPr>
            <p:cNvPr id="18" name="ZoneTexte 17"/>
            <p:cNvSpPr txBox="1"/>
            <p:nvPr/>
          </p:nvSpPr>
          <p:spPr>
            <a:xfrm>
              <a:off x="539552" y="4077072"/>
              <a:ext cx="1368152" cy="369332"/>
            </a:xfrm>
            <a:prstGeom prst="rect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r>
                <a:rPr lang="fr-FR" dirty="0"/>
                <a:t>v</a:t>
              </a:r>
              <a:r>
                <a:rPr lang="fr-FR" dirty="0" smtClean="0"/>
                <a:t> = 20 m/s</a:t>
              </a:r>
              <a:endParaRPr lang="fr-FR" dirty="0"/>
            </a:p>
          </p:txBody>
        </p:sp>
        <p:sp>
          <p:nvSpPr>
            <p:cNvPr id="21" name="Rectangle 20"/>
            <p:cNvSpPr/>
            <p:nvPr/>
          </p:nvSpPr>
          <p:spPr>
            <a:xfrm>
              <a:off x="179512" y="5445224"/>
              <a:ext cx="1475656" cy="584776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square">
              <a:spAutoFit/>
            </a:bodyPr>
            <a:lstStyle/>
            <a:p>
              <a:r>
                <a:rPr lang="fr-FR" sz="1600" dirty="0" smtClean="0"/>
                <a:t>Position </a:t>
              </a:r>
              <a:r>
                <a:rPr lang="fr-FR" sz="1600" dirty="0" err="1" smtClean="0"/>
                <a:t>given</a:t>
              </a:r>
              <a:r>
                <a:rPr lang="fr-FR" sz="1600" dirty="0" smtClean="0"/>
                <a:t> by </a:t>
              </a:r>
              <a:r>
                <a:rPr lang="fr-FR" sz="1600" dirty="0" err="1" smtClean="0"/>
                <a:t>temp</a:t>
              </a:r>
              <a:r>
                <a:rPr lang="fr-FR" sz="1600" dirty="0" smtClean="0"/>
                <a:t>. </a:t>
              </a:r>
              <a:r>
                <a:rPr lang="fr-FR" sz="1600" dirty="0" err="1" smtClean="0"/>
                <a:t>array</a:t>
              </a:r>
              <a:endParaRPr lang="fr-FR" sz="1600" dirty="0"/>
            </a:p>
          </p:txBody>
        </p:sp>
        <p:cxnSp>
          <p:nvCxnSpPr>
            <p:cNvPr id="23" name="Connecteur droit avec flèche 22"/>
            <p:cNvCxnSpPr/>
            <p:nvPr/>
          </p:nvCxnSpPr>
          <p:spPr>
            <a:xfrm flipV="1">
              <a:off x="1691680" y="5661248"/>
              <a:ext cx="864096" cy="72008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05338399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</p:bldLst>
  </p:timing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6361</TotalTime>
  <Words>1106</Words>
  <Application>Microsoft Macintosh PowerPoint</Application>
  <PresentationFormat>Présentation à l'écran (4:3)</PresentationFormat>
  <Paragraphs>191</Paragraphs>
  <Slides>14</Slides>
  <Notes>0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14</vt:i4>
      </vt:variant>
    </vt:vector>
  </HeadingPairs>
  <TitlesOfParts>
    <vt:vector size="15" baseType="lpstr">
      <vt:lpstr>Thème Office</vt:lpstr>
      <vt:lpstr>Results on second sound method</vt:lpstr>
      <vt:lpstr>Outline</vt:lpstr>
      <vt:lpstr>Quench localization by 2nd sound method</vt:lpstr>
      <vt:lpstr>2nd sound wave sensors: Oscillating Superleak Transducers</vt:lpstr>
      <vt:lpstr>Tests on a monocell cavity in vertical cryostat at CEA</vt:lpstr>
      <vt:lpstr>Localization with temperature mapping</vt:lpstr>
      <vt:lpstr>Localization with OSTs</vt:lpstr>
      <vt:lpstr>Triangulation by fonction minimization</vt:lpstr>
      <vt:lpstr>Results for another test with same cavity</vt:lpstr>
      <vt:lpstr>Comparison between 3 tests results</vt:lpstr>
      <vt:lpstr>Hypothesis : large quench spot ??</vt:lpstr>
      <vt:lpstr>Hypothesis : 1st or 2nd sound ??</vt:lpstr>
      <vt:lpstr>Perspectives in Saclay </vt:lpstr>
      <vt:lpstr>Présentation PowerPoint</vt:lpstr>
    </vt:vector>
  </TitlesOfParts>
  <Company>CEA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PLOUIN Juliette</dc:creator>
  <cp:lastModifiedBy>Moby Dick</cp:lastModifiedBy>
  <cp:revision>122</cp:revision>
  <dcterms:created xsi:type="dcterms:W3CDTF">2012-02-27T13:22:52Z</dcterms:created>
  <dcterms:modified xsi:type="dcterms:W3CDTF">2012-11-06T04:33:35Z</dcterms:modified>
</cp:coreProperties>
</file>