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7" r:id="rId15"/>
    <p:sldId id="276" r:id="rId16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EF0D1"/>
    <a:srgbClr val="251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0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9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5071816-FDEC-9947-80F8-425C7FEA877E}" type="datetime1">
              <a:rPr lang="en-US" smtClean="0"/>
              <a:t>3/5/18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A3DA938-9C0B-3841-966A-9297D5C04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0931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0AB3275-50E8-844C-80D8-D1923AB88342}" type="datetime1">
              <a:rPr lang="en-US" smtClean="0"/>
              <a:t>3/5/18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B4268CE-33B7-7549-BEF6-7F438D74A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3916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1E7D787-D47A-4247-AC1A-4F9E6BF2FF9D}" type="datetime1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81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94FBA96-2D4D-D54B-847F-174FBCDB4D5D}" type="datetime1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5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1252C40-0D52-D447-BEEA-2EB1FF152BA7}" type="datetime1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6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371600" y="0"/>
            <a:ext cx="1371600" cy="2677650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WALK-IN SLIDE OPTION #1.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309670"/>
            <a:ext cx="9144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6647649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Operated by Los Alamos National Security, LLC for the U.S. Department of Energy's NNSA</a:t>
            </a:r>
          </a:p>
        </p:txBody>
      </p:sp>
      <p:pic>
        <p:nvPicPr>
          <p:cNvPr id="14" name="Picture 13" descr="LANL_allWHITE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45314" y="796040"/>
            <a:ext cx="7542237" cy="3763219"/>
          </a:xfrm>
          <a:prstGeom prst="rect">
            <a:avLst/>
          </a:prstGeom>
        </p:spPr>
      </p:pic>
      <p:pic>
        <p:nvPicPr>
          <p:cNvPr id="15" name="Picture 14" descr="NNSA_80%.ai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104485" y="6393736"/>
            <a:ext cx="961301" cy="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75171"/>
            <a:ext cx="9144000" cy="6308195"/>
          </a:xfrm>
          <a:prstGeom prst="rect">
            <a:avLst/>
          </a:prstGeom>
        </p:spPr>
        <p:txBody>
          <a:bodyPr vert="horz" lIns="91433" tIns="45717" rIns="91433" bIns="45717" anchor="ctr"/>
          <a:lstStyle>
            <a:lvl1pPr marL="0" marR="0" indent="0" algn="ctr" defTabSz="45716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500" smtClean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75329" y="3656395"/>
            <a:ext cx="5393342" cy="46165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vert="horz" wrap="square" lIns="91433" tIns="45717" rIns="91433" bIns="45717">
            <a:sp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statement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-117070" y="1337846"/>
            <a:ext cx="101168" cy="40310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117070" y="1740950"/>
            <a:ext cx="101168" cy="40310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-117070" y="2144054"/>
            <a:ext cx="101168" cy="40310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-117070" y="2547159"/>
            <a:ext cx="101168" cy="40310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-117070" y="2"/>
            <a:ext cx="101168" cy="40310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-117070" y="403106"/>
            <a:ext cx="101168" cy="40310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-117070" y="872773"/>
            <a:ext cx="101168" cy="4031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 - Photo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09670"/>
            <a:ext cx="9144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6647649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Operated by Los Alamos National Security, LLC for the U.S. Department of Energy's NNSA</a:t>
            </a:r>
          </a:p>
        </p:txBody>
      </p:sp>
      <p:pic>
        <p:nvPicPr>
          <p:cNvPr id="12" name="Picture 11" descr="NNSA_80%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087554" y="6326302"/>
            <a:ext cx="961301" cy="38586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0160"/>
            <a:ext cx="5334000" cy="631952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>
            <a:off x="5334000" y="-10160"/>
            <a:ext cx="3810000" cy="6309360"/>
          </a:xfrm>
          <a:custGeom>
            <a:avLst/>
            <a:gdLst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3810000 w 3810000"/>
              <a:gd name="connsiteY2" fmla="*/ 5257800 h 5257800"/>
              <a:gd name="connsiteX3" fmla="*/ 0 w 3810000"/>
              <a:gd name="connsiteY3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257800">
                <a:moveTo>
                  <a:pt x="0" y="5257800"/>
                </a:moveTo>
                <a:lnTo>
                  <a:pt x="0" y="0"/>
                </a:lnTo>
                <a:cubicBezTo>
                  <a:pt x="16933" y="708378"/>
                  <a:pt x="59269" y="2737554"/>
                  <a:pt x="1193801" y="3911599"/>
                </a:cubicBezTo>
                <a:cubicBezTo>
                  <a:pt x="1899356" y="4580464"/>
                  <a:pt x="2791178" y="5012267"/>
                  <a:pt x="3810000" y="5257800"/>
                </a:cubicBezTo>
                <a:lnTo>
                  <a:pt x="0" y="5257800"/>
                </a:lnTo>
                <a:close/>
              </a:path>
            </a:pathLst>
          </a:custGeom>
          <a:solidFill>
            <a:srgbClr val="080419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884335" y="3291843"/>
            <a:ext cx="2971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Delivering science and technology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to protect our nation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and promote world stability</a:t>
            </a:r>
          </a:p>
          <a:p>
            <a:pPr algn="ctr"/>
            <a:endParaRPr lang="en-US" sz="1400" dirty="0">
              <a:solidFill>
                <a:srgbClr val="FFFFFF">
                  <a:alpha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439333" y="3"/>
            <a:ext cx="1439333" cy="323164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</a:t>
            </a:r>
            <a:r>
              <a:rPr lang="en-US" sz="1200" b="0" baseline="0" dirty="0">
                <a:solidFill>
                  <a:srgbClr val="000000"/>
                </a:solidFill>
              </a:rPr>
              <a:t>-IN </a:t>
            </a:r>
            <a:r>
              <a:rPr lang="en-US" sz="1200" b="0" dirty="0">
                <a:solidFill>
                  <a:srgbClr val="000000"/>
                </a:solidFill>
              </a:rPr>
              <a:t>SLIDE OPTION #2.</a:t>
            </a:r>
            <a:r>
              <a:rPr lang="en-US" sz="1200" b="0" baseline="0" dirty="0">
                <a:solidFill>
                  <a:srgbClr val="000000"/>
                </a:solidFill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dirty="0">
                <a:effectLst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only a high-resolution photograph.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6" name="Picture 15" descr="LANL_allWHITE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582838" y="989895"/>
            <a:ext cx="3055811" cy="152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632432"/>
            <a:ext cx="9144000" cy="48974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"/>
            <a:ext cx="7772400" cy="1633361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r">
              <a:defRPr sz="3600" b="0" i="0">
                <a:solidFill>
                  <a:srgbClr val="FFFFFF"/>
                </a:solidFill>
                <a:latin typeface="+mj-lt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0" y="3798488"/>
            <a:ext cx="3543300" cy="728290"/>
          </a:xfrm>
          <a:prstGeom prst="rect">
            <a:avLst/>
          </a:prstGeom>
        </p:spPr>
        <p:txBody>
          <a:bodyPr vert="horz" lIns="91433" tIns="45717" rIns="91433" bIns="45717" anchor="b"/>
          <a:lstStyle>
            <a:lvl1pPr marL="0" indent="0" algn="r">
              <a:buNone/>
              <a:defRPr sz="1800" b="1">
                <a:solidFill>
                  <a:schemeClr val="tx1"/>
                </a:solidFill>
              </a:defRPr>
            </a:lvl1pPr>
            <a:lvl2pPr marL="457164" indent="0">
              <a:buNone/>
              <a:defRPr sz="2400" b="1">
                <a:solidFill>
                  <a:schemeClr val="tx1"/>
                </a:solidFill>
              </a:defRPr>
            </a:lvl2pPr>
            <a:lvl3pPr marL="914327" indent="0">
              <a:buNone/>
              <a:defRPr sz="2400" b="1">
                <a:solidFill>
                  <a:schemeClr val="tx1"/>
                </a:solidFill>
              </a:defRPr>
            </a:lvl3pPr>
            <a:lvl4pPr marL="1371491" indent="0">
              <a:buNone/>
              <a:defRPr sz="2400" b="1">
                <a:solidFill>
                  <a:schemeClr val="tx1"/>
                </a:solidFill>
              </a:defRPr>
            </a:lvl4pPr>
            <a:lvl5pPr marL="1828654" indent="0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presenter/s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4527560"/>
            <a:ext cx="3543300" cy="752592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632434"/>
            <a:ext cx="7772400" cy="1088908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64" indent="0" algn="r">
              <a:buNone/>
              <a:defRPr sz="3600"/>
            </a:lvl2pPr>
            <a:lvl3pPr marL="914327" indent="0" algn="r">
              <a:buNone/>
              <a:defRPr sz="3600"/>
            </a:lvl3pPr>
            <a:lvl4pPr marL="1371491" indent="0" algn="r">
              <a:buNone/>
              <a:defRPr sz="3600"/>
            </a:lvl4pPr>
            <a:lvl5pPr marL="1828654" indent="0" algn="r">
              <a:buNone/>
              <a:defRPr sz="3600"/>
            </a:lvl5pPr>
          </a:lstStyle>
          <a:p>
            <a:pPr lvl="0"/>
            <a:r>
              <a:rPr lang="en-US" dirty="0"/>
              <a:t>Click to add subtitle/venue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69" y="6529923"/>
            <a:ext cx="1947333" cy="31609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LA-UR# </a:t>
            </a:r>
          </a:p>
        </p:txBody>
      </p:sp>
      <p:pic>
        <p:nvPicPr>
          <p:cNvPr id="22" name="Picture 21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33" y="3894974"/>
            <a:ext cx="4351867" cy="2191209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572000" y="6016849"/>
            <a:ext cx="4572000" cy="452454"/>
            <a:chOff x="4572000" y="5026384"/>
            <a:chExt cx="4572000" cy="452454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572000" y="5294172"/>
              <a:ext cx="4572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Operated by Los Alamos National Security, LLC for the U.S. Department of Energy's NNSA</a:t>
              </a:r>
            </a:p>
          </p:txBody>
        </p:sp>
        <p:pic>
          <p:nvPicPr>
            <p:cNvPr id="25" name="Picture 24" descr="NNSA_80%.ai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16" t="44234" r="25200" b="40485"/>
            <a:stretch/>
          </p:blipFill>
          <p:spPr>
            <a:xfrm>
              <a:off x="8087551" y="5026384"/>
              <a:ext cx="961301" cy="321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9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98509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agenda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6-Mar-2018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31268" y="1131636"/>
            <a:ext cx="0" cy="5194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2" y="1131637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95602" y="1512712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time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95602" y="2223912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location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1131636"/>
            <a:ext cx="3886200" cy="5194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33" y="3894974"/>
            <a:ext cx="4351867" cy="21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5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4180"/>
            <a:ext cx="8229600" cy="98509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6-Mar-2018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98509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6-Mar-2018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828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1364"/>
            <a:ext cx="8229600" cy="1143000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6-Mar-2018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82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3824"/>
            <a:ext cx="9144000" cy="61090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6-Mar-2018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3822"/>
            <a:ext cx="8229600" cy="60127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99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3 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3824"/>
            <a:ext cx="9144000" cy="61090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6-Mar-2018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3822"/>
            <a:ext cx="8229600" cy="60127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4015946" cy="5194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95825" y="1131888"/>
            <a:ext cx="3990975" cy="5194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990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51D7D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-1" y="6491818"/>
            <a:ext cx="3310467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004050" y="6491818"/>
            <a:ext cx="2133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6-Mar-2018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17070" y="1486493"/>
            <a:ext cx="101168" cy="44789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117070" y="1934387"/>
            <a:ext cx="101168" cy="44789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117070" y="2382281"/>
            <a:ext cx="101168" cy="44789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117070" y="2830175"/>
            <a:ext cx="101168" cy="44789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17070" y="0"/>
            <a:ext cx="101168" cy="44789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117070" y="447894"/>
            <a:ext cx="101168" cy="44789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117070" y="969744"/>
            <a:ext cx="101168" cy="447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635000" y="-2"/>
            <a:ext cx="51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0D0C2E"/>
                </a:solidFill>
              </a:rPr>
              <a:t>NOTE:</a:t>
            </a:r>
          </a:p>
          <a:p>
            <a:pPr algn="r"/>
            <a:r>
              <a:rPr lang="en-US" sz="800" dirty="0">
                <a:solidFill>
                  <a:srgbClr val="0D0C2E"/>
                </a:solidFill>
              </a:rPr>
              <a:t>This is</a:t>
            </a:r>
            <a:r>
              <a:rPr lang="en-US" sz="800" baseline="0" dirty="0">
                <a:solidFill>
                  <a:srgbClr val="0D0C2E"/>
                </a:solidFill>
              </a:rPr>
              <a:t> the lab color palette.</a:t>
            </a:r>
            <a:endParaRPr lang="en-US" sz="800" baseline="0" dirty="0">
              <a:solidFill>
                <a:srgbClr val="0D0C2E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4279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49" r:id="rId3"/>
    <p:sldLayoutId id="2147483673" r:id="rId4"/>
    <p:sldLayoutId id="2147483671" r:id="rId5"/>
    <p:sldLayoutId id="2147483650" r:id="rId6"/>
    <p:sldLayoutId id="2147483660" r:id="rId7"/>
    <p:sldLayoutId id="2147483674" r:id="rId8"/>
    <p:sldLayoutId id="2147483678" r:id="rId9"/>
    <p:sldLayoutId id="2147483677" r:id="rId10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714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3038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-173038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7438" indent="-174625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 Maze-Solving Algorithm Using Quantum Computing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Scott Pakin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6 March 2018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Jefferson Laboratory</a:t>
            </a:r>
          </a:p>
          <a:p>
            <a:r>
              <a:rPr lang="en-US" dirty="0"/>
              <a:t>Computing Round Table: Quantum Computing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LA-UR-17-30456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97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6-Mar-2018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Manually Solve the Simple </a:t>
            </a:r>
            <a:r>
              <a:rPr lang="en-US" dirty="0" err="1"/>
              <a:t>Subproblems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1636"/>
                <a:ext cx="8229600" cy="1498830"/>
              </a:xfrm>
            </p:spPr>
            <p:txBody>
              <a:bodyPr/>
              <a:lstStyle/>
              <a:p>
                <a:pPr marL="342900" indent="-342900">
                  <a:buClr>
                    <a:schemeClr val="accent3"/>
                  </a:buClr>
                  <a:buFont typeface="+mj-lt"/>
                  <a:buAutoNum type="arabicPeriod" startAt="3"/>
                </a:pPr>
                <a:r>
                  <a:rPr lang="en-US" dirty="0"/>
                  <a:t>The </a:t>
                </a:r>
                <a:r>
                  <a:rPr lang="en-US" dirty="0" err="1"/>
                  <a:t>subpath</a:t>
                </a:r>
                <a:r>
                  <a:rPr lang="en-US" dirty="0"/>
                  <a:t> that goes through each room must be valid</a:t>
                </a:r>
              </a:p>
              <a:p>
                <a:pPr lvl="1"/>
                <a:r>
                  <a:rPr lang="en-US" dirty="0"/>
                  <a:t>Set up and solve a system of inequalities such that all valid combinations are equal to each other and less than any invalid combination</a:t>
                </a:r>
              </a:p>
              <a:p>
                <a:pPr lvl="1"/>
                <a:r>
                  <a:rPr lang="en-US" dirty="0"/>
                  <a:t>Valid ≣ either 0 or 2 of {N, E, S, W} are </a:t>
                </a:r>
                <a:r>
                  <a:rPr lang="en-US" cap="small" dirty="0"/>
                  <a:t>True</a:t>
                </a:r>
              </a:p>
              <a:p>
                <a:pPr lvl="1"/>
                <a:r>
                  <a:rPr lang="en-US" dirty="0"/>
                  <a:t>Needs </a:t>
                </a:r>
                <a:r>
                  <a:rPr lang="en-US" dirty="0" err="1"/>
                  <a:t>ancilla</a:t>
                </a:r>
                <a:r>
                  <a:rPr lang="en-US" dirty="0"/>
                  <a:t>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to make the system solvable; see paper for explanation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1636"/>
                <a:ext cx="8229600" cy="1498830"/>
              </a:xfrm>
              <a:blipFill rotWithShape="0">
                <a:blip r:embed="rId3"/>
                <a:stretch>
                  <a:fillRect l="-444" t="-2439" b="-4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2324815"/>
                  </p:ext>
                </p:extLst>
              </p:nvPr>
            </p:nvGraphicFramePr>
            <p:xfrm>
              <a:off x="1198323" y="2662129"/>
              <a:ext cx="6730652" cy="38713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78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887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10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387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8872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82043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𝑬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𝑾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ℋ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𝒊</m:t>
                                    </m:r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=</m:t>
                                    </m:r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𝟒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charset="0"/>
                                          </a:rPr>
                                          <m:t>𝒉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charset="0"/>
                                          </a:rPr>
                                          <m:t>𝝈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𝒊</m:t>
                                    </m:r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=</m:t>
                                    </m:r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𝟑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b="1" i="1" smtClean="0">
                                            <a:latin typeface="Cambria Math" charset="0"/>
                                          </a:rPr>
                                          <m:t>𝒋</m:t>
                                        </m:r>
                                        <m:r>
                                          <a:rPr lang="en-US" b="1" i="1" smtClean="0">
                                            <a:latin typeface="Cambria Math" charset="0"/>
                                          </a:rPr>
                                          <m:t>=</m:t>
                                        </m:r>
                                        <m:r>
                                          <a:rPr lang="en-US" b="1" i="1" smtClean="0">
                                            <a:latin typeface="Cambria Math" charset="0"/>
                                          </a:rPr>
                                          <m:t>𝒊</m:t>
                                        </m:r>
                                        <m:r>
                                          <a:rPr lang="en-US" b="1" i="1" smtClean="0">
                                            <a:latin typeface="Cambria Math" charset="0"/>
                                          </a:rPr>
                                          <m:t>+</m:t>
                                        </m:r>
                                        <m:r>
                                          <a:rPr lang="en-US" b="1" i="1" smtClean="0">
                                            <a:latin typeface="Cambria Math" charset="0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en-US" b="1" i="1" smtClean="0">
                                            <a:latin typeface="Cambria Math" charset="0"/>
                                          </a:rPr>
                                          <m:t>𝟒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 smtClean="0">
                                                <a:latin typeface="Cambria Math" charset="0"/>
                                              </a:rPr>
                                              <m:t>𝑱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 smtClean="0">
                                                <a:latin typeface="Cambria Math" charset="0"/>
                                              </a:rPr>
                                              <m:t>𝒊</m:t>
                                            </m:r>
                                            <m:r>
                                              <a:rPr lang="en-US" b="1" i="1" smtClean="0">
                                                <a:latin typeface="Cambria Math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1" i="1" smtClean="0">
                                                <a:latin typeface="Cambria Math" charset="0"/>
                                              </a:rPr>
                                              <m:t>𝒋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 smtClean="0">
                                                <a:latin typeface="Cambria Math" charset="0"/>
                                              </a:rPr>
                                              <m:t>𝝈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 smtClean="0">
                                                <a:latin typeface="Cambria Math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 smtClean="0">
                                                <a:latin typeface="Cambria Math" charset="0"/>
                                              </a:rPr>
                                              <m:t>𝝈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 smtClean="0">
                                                <a:latin typeface="Cambria Math" charset="0"/>
                                              </a:rPr>
                                              <m:t>𝒋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+1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+1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+1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+1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+1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+1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+1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+1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+1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+1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+1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+1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+1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 gridSpan="5"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i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All other combinations</a:t>
                          </a: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&gt;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2324815"/>
                  </p:ext>
                </p:extLst>
              </p:nvPr>
            </p:nvGraphicFramePr>
            <p:xfrm>
              <a:off x="1198323" y="2662129"/>
              <a:ext cx="6730652" cy="38713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7846"/>
                    <a:gridCol w="588724"/>
                    <a:gridCol w="501041"/>
                    <a:gridCol w="663879"/>
                    <a:gridCol w="588723"/>
                    <a:gridCol w="3820439"/>
                  </a:tblGrid>
                  <a:tr h="9046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75" t="-671" r="-1092473" b="-336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96907" t="-671" r="-947423" b="-336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927" t="-671" r="-1020732" b="-336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50459" t="-671" r="-667890" b="-336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93814" t="-671" r="-650515" b="-336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6396" t="-671" r="-638" b="-33691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6396" t="-245902" r="-638" b="-7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6396" t="-351667" r="-638" b="-635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6396" t="-444262" r="-638" b="-5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6396" t="-544262" r="-638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6396" t="-644262" r="-638" b="-3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6396" t="-744262" r="-638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6396" t="-844262" r="-638" b="-124590"/>
                          </a:stretch>
                        </a:blipFill>
                      </a:tcPr>
                    </a:tc>
                  </a:tr>
                  <a:tr h="370840">
                    <a:tc gridSpan="5"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All other combinations</a:t>
                          </a:r>
                          <a:endParaRPr lang="en-US" sz="1800" i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6396" t="-944262" r="-638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3973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6-Mar-2018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Manually Solve the Simple </a:t>
            </a:r>
            <a:r>
              <a:rPr lang="en-US" dirty="0" err="1"/>
              <a:t>Subproblems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1636"/>
                <a:ext cx="8229600" cy="1498830"/>
              </a:xfrm>
            </p:spPr>
            <p:txBody>
              <a:bodyPr/>
              <a:lstStyle/>
              <a:p>
                <a:pPr marL="342900" indent="-342900">
                  <a:buClr>
                    <a:schemeClr val="accent3"/>
                  </a:buClr>
                  <a:buFont typeface="+mj-lt"/>
                  <a:buAutoNum type="arabicPeriod" startAt="3"/>
                </a:pPr>
                <a:r>
                  <a:rPr lang="en-US" dirty="0"/>
                  <a:t>The </a:t>
                </a:r>
                <a:r>
                  <a:rPr lang="en-US" dirty="0" err="1"/>
                  <a:t>subpath</a:t>
                </a:r>
                <a:r>
                  <a:rPr lang="en-US" dirty="0"/>
                  <a:t> that goes through each room must be valid</a:t>
                </a:r>
              </a:p>
              <a:p>
                <a:pPr lvl="1"/>
                <a:r>
                  <a:rPr lang="en-US" dirty="0"/>
                  <a:t>Set up and solve a system of inequalities such that all valid combinations are equal to each other and less than any invalid combination</a:t>
                </a:r>
              </a:p>
              <a:p>
                <a:pPr lvl="1"/>
                <a:r>
                  <a:rPr lang="en-US" dirty="0"/>
                  <a:t>Valid ≣ either 0 or 2 of {N, E, S, W} are </a:t>
                </a:r>
                <a:r>
                  <a:rPr lang="en-US" cap="small" dirty="0"/>
                  <a:t>True</a:t>
                </a:r>
              </a:p>
              <a:p>
                <a:pPr lvl="1"/>
                <a:r>
                  <a:rPr lang="en-US" dirty="0"/>
                  <a:t>Needs </a:t>
                </a:r>
                <a:r>
                  <a:rPr lang="en-US" dirty="0" err="1"/>
                  <a:t>ancilla</a:t>
                </a:r>
                <a:r>
                  <a:rPr lang="en-US" dirty="0"/>
                  <a:t>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to make the system solvable; see paper for explanation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1636"/>
                <a:ext cx="8229600" cy="1498830"/>
              </a:xfrm>
              <a:blipFill rotWithShape="0">
                <a:blip r:embed="rId3"/>
                <a:stretch>
                  <a:fillRect l="-444" t="-2439" b="-4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6614" y="2805830"/>
                <a:ext cx="7615824" cy="3136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charset="0"/>
                        </a:rPr>
                        <m:t>ℋ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𝐸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𝑊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𝐸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𝑊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𝐸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𝐸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𝑊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𝐸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𝑊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𝑊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14" y="2805830"/>
                <a:ext cx="7615824" cy="31363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89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6-Mar-2018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Combine </a:t>
            </a:r>
            <a:r>
              <a:rPr lang="en-US" dirty="0" err="1"/>
              <a:t>Subproblems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1636"/>
                <a:ext cx="8229600" cy="2488386"/>
              </a:xfrm>
            </p:spPr>
            <p:txBody>
              <a:bodyPr/>
              <a:lstStyle/>
              <a:p>
                <a:r>
                  <a:rPr lang="en-US" dirty="0"/>
                  <a:t>Hamiltonian functions can be added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ℋ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has minima at </a:t>
                </a:r>
                <a:r>
                  <a:rPr lang="en-US" i="1" dirty="0"/>
                  <a:t>A</a:t>
                </a:r>
                <a:r>
                  <a:rPr lang="en-US" dirty="0"/>
                  <a:t> and </a:t>
                </a:r>
                <a:r>
                  <a:rPr lang="en-US" i="1" dirty="0"/>
                  <a:t>B</a:t>
                </a:r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ℋ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has minima at </a:t>
                </a:r>
                <a:r>
                  <a:rPr lang="en-US" i="1" dirty="0"/>
                  <a:t>B</a:t>
                </a:r>
                <a:r>
                  <a:rPr lang="en-US" dirty="0"/>
                  <a:t> and </a:t>
                </a:r>
                <a:r>
                  <a:rPr lang="en-US" i="1" dirty="0"/>
                  <a:t>C</a:t>
                </a:r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ℋ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ℋ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will have a minimum at </a:t>
                </a:r>
                <a:r>
                  <a:rPr lang="en-US" i="1" dirty="0"/>
                  <a:t>B</a:t>
                </a:r>
              </a:p>
              <a:p>
                <a:r>
                  <a:rPr lang="en-US" dirty="0"/>
                  <a:t>Combine rooms by adding them together plus a coupler</a:t>
                </a:r>
              </a:p>
              <a:p>
                <a:pPr lvl="1"/>
                <a:r>
                  <a:rPr lang="en-US" dirty="0"/>
                  <a:t>Favor room E1’s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/>
                  <a:t> having the same value as room F1’s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dirty="0"/>
                  <a:t>—either both </a:t>
                </a:r>
                <a:r>
                  <a:rPr lang="en-US" cap="small" dirty="0"/>
                  <a:t>True</a:t>
                </a:r>
                <a:r>
                  <a:rPr lang="en-US" dirty="0"/>
                  <a:t> or both </a:t>
                </a:r>
                <a:r>
                  <a:rPr lang="en-US" cap="small" dirty="0"/>
                  <a:t>False</a:t>
                </a:r>
              </a:p>
              <a:p>
                <a:pPr lvl="1"/>
                <a:r>
                  <a:rPr lang="en-US" dirty="0"/>
                  <a:t>Setting the corresponding </a:t>
                </a:r>
                <a:r>
                  <a:rPr lang="en-US" i="1" dirty="0"/>
                  <a:t>J</a:t>
                </a:r>
                <a:r>
                  <a:rPr lang="en-US" dirty="0"/>
                  <a:t> to any </a:t>
                </a:r>
                <a:r>
                  <a:rPr lang="en-US" i="1" dirty="0"/>
                  <a:t>negative</a:t>
                </a:r>
                <a:r>
                  <a:rPr lang="en-US" dirty="0"/>
                  <a:t> number will do the trick</a:t>
                </a:r>
              </a:p>
              <a:p>
                <a:pPr lvl="1"/>
                <a:r>
                  <a:rPr lang="en-US" dirty="0"/>
                  <a:t>Consider 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ℋ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US" dirty="0"/>
                  <a:t> is minimized given a </a:t>
                </a:r>
                <a:r>
                  <a:rPr lang="en-US" i="1" dirty="0"/>
                  <a:t>J</a:t>
                </a:r>
                <a:r>
                  <a:rPr lang="en-US" dirty="0"/>
                  <a:t> of, say, –5: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1636"/>
                <a:ext cx="8229600" cy="2488386"/>
              </a:xfrm>
              <a:blipFill rotWithShape="0">
                <a:blip r:embed="rId2"/>
                <a:stretch>
                  <a:fillRect l="-444" t="-1471" r="-519" b="-18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235858"/>
                  </p:ext>
                </p:extLst>
              </p:nvPr>
            </p:nvGraphicFramePr>
            <p:xfrm>
              <a:off x="1087985" y="4118892"/>
              <a:ext cx="2218885" cy="18611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1158">
                      <a:extLst>
                        <a:ext uri="{9D8B030D-6E8A-4147-A177-3AD203B41FA5}">
                          <a16:colId xmlns:a16="http://schemas.microsoft.com/office/drawing/2014/main" val="3269071352"/>
                        </a:ext>
                      </a:extLst>
                    </a:gridCol>
                    <a:gridCol w="530585">
                      <a:extLst>
                        <a:ext uri="{9D8B030D-6E8A-4147-A177-3AD203B41FA5}">
                          <a16:colId xmlns:a16="http://schemas.microsoft.com/office/drawing/2014/main" val="3745252977"/>
                        </a:ext>
                      </a:extLst>
                    </a:gridCol>
                    <a:gridCol w="1097142">
                      <a:extLst>
                        <a:ext uri="{9D8B030D-6E8A-4147-A177-3AD203B41FA5}">
                          <a16:colId xmlns:a16="http://schemas.microsoft.com/office/drawing/2014/main" val="40977291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𝑬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𝑾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𝑱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𝑬</m:t>
                                    </m:r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𝑾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𝑬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𝑾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6950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–1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–1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–5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51462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–1</a:t>
                          </a: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+1</a:t>
                          </a: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+5</a:t>
                          </a: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65751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+1</a:t>
                          </a: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–1</a:t>
                          </a: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+5</a:t>
                          </a: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3150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+1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+1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–5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47491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235858"/>
                  </p:ext>
                </p:extLst>
              </p:nvPr>
            </p:nvGraphicFramePr>
            <p:xfrm>
              <a:off x="1087985" y="4118892"/>
              <a:ext cx="2218885" cy="18611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115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269071352"/>
                        </a:ext>
                      </a:extLst>
                    </a:gridCol>
                    <a:gridCol w="53058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745252977"/>
                        </a:ext>
                      </a:extLst>
                    </a:gridCol>
                    <a:gridCol w="109714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097729147"/>
                        </a:ext>
                      </a:extLst>
                    </a:gridCol>
                  </a:tblGrid>
                  <a:tr h="377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31" t="-1613" r="-280412" b="-41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1364" t="-1613" r="-209091" b="-41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3333" t="-1613" r="-2222" b="-417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596950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–1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–1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–5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5051462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–1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+1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+5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9765751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+1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–1</a:t>
                          </a: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+5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4313150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+1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+1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–5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28474912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/>
          <p:cNvGrpSpPr/>
          <p:nvPr/>
        </p:nvGrpSpPr>
        <p:grpSpPr>
          <a:xfrm>
            <a:off x="3750338" y="4113319"/>
            <a:ext cx="3077737" cy="976720"/>
            <a:chOff x="2998774" y="4494183"/>
            <a:chExt cx="3077737" cy="976720"/>
          </a:xfrm>
        </p:grpSpPr>
        <p:sp>
          <p:nvSpPr>
            <p:cNvPr id="8" name="Rectangle 7"/>
            <p:cNvSpPr/>
            <p:nvPr/>
          </p:nvSpPr>
          <p:spPr>
            <a:xfrm>
              <a:off x="2998774" y="4541635"/>
              <a:ext cx="3077737" cy="92926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106872" y="4494183"/>
                  <a:ext cx="2816925" cy="9004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  <m:e/>
                            <m:e/>
                            <m:e/>
                            <m:e/>
                            <m:e/>
                          </m:mr>
                          <m:mr>
                            <m:e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e/>
                            <m:e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e/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US" b="0" i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US" b="0" i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mr>
                          <m:mr>
                            <m:e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  <m:e/>
                            <m:e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  <m:e/>
                          </m:mr>
                        </m:m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6872" y="4494183"/>
                  <a:ext cx="2816925" cy="90043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6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/>
            <p:cNvCxnSpPr/>
            <p:nvPr/>
          </p:nvCxnSpPr>
          <p:spPr>
            <a:xfrm>
              <a:off x="6076511" y="4541635"/>
              <a:ext cx="0" cy="929268"/>
            </a:xfrm>
            <a:prstGeom prst="line">
              <a:avLst/>
            </a:prstGeom>
            <a:ln w="76200" cap="sq">
              <a:solidFill>
                <a:schemeClr val="accent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998774" y="4541635"/>
              <a:ext cx="1524000" cy="0"/>
            </a:xfrm>
            <a:prstGeom prst="line">
              <a:avLst/>
            </a:prstGeom>
            <a:ln w="76200" cap="sq">
              <a:solidFill>
                <a:schemeClr val="accent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998774" y="4541635"/>
              <a:ext cx="0" cy="929268"/>
            </a:xfrm>
            <a:prstGeom prst="line">
              <a:avLst/>
            </a:prstGeom>
            <a:ln w="76200" cap="sq">
              <a:solidFill>
                <a:schemeClr val="accent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22774" y="4541635"/>
              <a:ext cx="14869" cy="929268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urved Connector 16"/>
          <p:cNvCxnSpPr>
            <a:stCxn id="6" idx="0"/>
            <a:endCxn id="9" idx="0"/>
          </p:cNvCxnSpPr>
          <p:nvPr/>
        </p:nvCxnSpPr>
        <p:spPr>
          <a:xfrm rot="5400000" flipH="1" flipV="1">
            <a:off x="3729377" y="2581370"/>
            <a:ext cx="5573" cy="3069472"/>
          </a:xfrm>
          <a:prstGeom prst="curvedConnector3">
            <a:avLst>
              <a:gd name="adj1" fmla="val 8697165"/>
            </a:avLst>
          </a:prstGeom>
          <a:ln w="76200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70957" y="5312247"/>
                <a:ext cx="26054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charset="0"/>
                      </a:rPr>
                      <m:t>−5&lt;+5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is favored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𝑊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957" y="5312247"/>
                <a:ext cx="2605414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2108" t="-4717" r="-70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4809995" y="4409162"/>
            <a:ext cx="939452" cy="450937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12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6-Mar-2018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Final Hamiltonian Function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big to list here in its entirety, but here’s a summary: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Requires 219 variables (</a:t>
            </a:r>
            <a:r>
              <a:rPr lang="en-US" dirty="0" err="1"/>
              <a:t>σ</a:t>
            </a:r>
            <a:r>
              <a:rPr lang="en-US" dirty="0"/>
              <a:t>)</a:t>
            </a:r>
          </a:p>
          <a:p>
            <a:r>
              <a:rPr lang="en-US" dirty="0"/>
              <a:t>Maps to 580.25 ± 39.71 physical qubits on LANL’s D‑Wave 2X quantum </a:t>
            </a:r>
            <a:r>
              <a:rPr lang="en-US" dirty="0" err="1"/>
              <a:t>annealer</a:t>
            </a:r>
            <a:endParaRPr lang="en-US" dirty="0"/>
          </a:p>
          <a:p>
            <a:pPr lvl="1"/>
            <a:r>
              <a:rPr lang="en-US" dirty="0"/>
              <a:t>Physical topology is a degree-6 graph—very sparse for what we need</a:t>
            </a:r>
          </a:p>
          <a:p>
            <a:pPr lvl="1"/>
            <a:r>
              <a:rPr lang="en-US" dirty="0"/>
              <a:t>Randomized, heuristic embedder maps logical variables to one or more physical qubits and adjusts </a:t>
            </a:r>
            <a:r>
              <a:rPr lang="en-US" i="1" dirty="0"/>
              <a:t>h</a:t>
            </a:r>
            <a:r>
              <a:rPr lang="en-US" dirty="0"/>
              <a:t> and </a:t>
            </a:r>
            <a:r>
              <a:rPr lang="en-US" i="1" dirty="0"/>
              <a:t>J</a:t>
            </a:r>
            <a:r>
              <a:rPr lang="en-US" dirty="0"/>
              <a:t> coefficients accordingly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897089"/>
                  </p:ext>
                </p:extLst>
              </p:nvPr>
            </p:nvGraphicFramePr>
            <p:xfrm>
              <a:off x="1937358" y="1726156"/>
              <a:ext cx="5189951" cy="189585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836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27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560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0616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1448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220685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ingress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×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terms per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baseline="0" smtClean="0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ingress</m:t>
                                  </m:r>
                                </m:sub>
                              </m:sSub>
                            </m:oMath>
                          </a14:m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egress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×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terms per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baseline="0" smtClean="0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egress</m:t>
                                  </m:r>
                                </m:sub>
                              </m:sSub>
                            </m:oMath>
                          </a14:m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42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walls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×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terms per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wall</m:t>
                                  </m:r>
                                </m:sub>
                              </m:sSub>
                            </m:oMath>
                          </a14:m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+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36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rooms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×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terms per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room</m:t>
                                  </m:r>
                                </m:sub>
                              </m:sSub>
                            </m:oMath>
                          </a14:m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628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4"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total terms (</a:t>
                          </a:r>
                          <a:r>
                            <a:rPr lang="en-US" i="1" dirty="0">
                              <a:solidFill>
                                <a:schemeClr val="accent3"/>
                              </a:solidFill>
                            </a:rPr>
                            <a:t>h</a:t>
                          </a:r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 and </a:t>
                          </a:r>
                          <a:r>
                            <a:rPr lang="en-US" i="1" dirty="0">
                              <a:solidFill>
                                <a:schemeClr val="accent3"/>
                              </a:solidFill>
                            </a:rPr>
                            <a:t>J</a:t>
                          </a:r>
                          <a:r>
                            <a:rPr lang="en-US" dirty="0">
                              <a:solidFill>
                                <a:schemeClr val="accent3"/>
                              </a:solidFill>
                            </a:rPr>
                            <a:t>) for the entire maze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897089"/>
                  </p:ext>
                </p:extLst>
              </p:nvPr>
            </p:nvGraphicFramePr>
            <p:xfrm>
              <a:off x="1937358" y="1726156"/>
              <a:ext cx="5189951" cy="189585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83605"/>
                    <a:gridCol w="622794"/>
                    <a:gridCol w="1056043"/>
                    <a:gridCol w="406169"/>
                    <a:gridCol w="514482"/>
                    <a:gridCol w="2206858"/>
                  </a:tblGrid>
                  <a:tr h="391668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ingress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×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5262" t="-7813" r="-826" b="-409375"/>
                          </a:stretch>
                        </a:blipFill>
                      </a:tcPr>
                    </a:tc>
                  </a:tr>
                  <a:tr h="391668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egress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×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5262" t="-106154" r="-826" b="-30307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42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walls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×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5262" t="-219672" r="-826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+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36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rooms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×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15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35262" t="-319672" r="-826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628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4"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total terms (</a:t>
                          </a:r>
                          <a:r>
                            <a:rPr lang="en-US" i="1" dirty="0" smtClean="0">
                              <a:solidFill>
                                <a:schemeClr val="accent3"/>
                              </a:solidFill>
                            </a:rPr>
                            <a:t>h</a:t>
                          </a:r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 and </a:t>
                          </a:r>
                          <a:r>
                            <a:rPr lang="en-US" i="1" dirty="0" smtClean="0">
                              <a:solidFill>
                                <a:schemeClr val="accent3"/>
                              </a:solidFill>
                            </a:rPr>
                            <a:t>J</a:t>
                          </a:r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) for the entire maze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39991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6-Mar-2018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31636"/>
            <a:ext cx="8229600" cy="3327630"/>
          </a:xfrm>
        </p:spPr>
        <p:txBody>
          <a:bodyPr/>
          <a:lstStyle/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Measured </a:t>
            </a:r>
            <a:r>
              <a:rPr lang="en-US" i="1" dirty="0"/>
              <a:t>complete</a:t>
            </a:r>
            <a:r>
              <a:rPr lang="en-US" dirty="0"/>
              <a:t>, end-to-end performance, including compilation, remote job </a:t>
            </a:r>
            <a:r>
              <a:rPr lang="en-US" dirty="0" err="1"/>
              <a:t>enqueuing</a:t>
            </a:r>
            <a:r>
              <a:rPr lang="en-US" dirty="0"/>
              <a:t>, and execution (10,000 anneals) on the quantum </a:t>
            </a:r>
            <a:r>
              <a:rPr lang="en-US" dirty="0" err="1"/>
              <a:t>annealer</a:t>
            </a:r>
            <a:endParaRPr lang="en-US" dirty="0"/>
          </a:p>
          <a:p>
            <a:pPr lvl="1"/>
            <a:r>
              <a:rPr lang="en-US" dirty="0"/>
              <a:t>Total time: </a:t>
            </a:r>
            <a:r>
              <a:rPr lang="en-US" dirty="0">
                <a:solidFill>
                  <a:schemeClr val="accent3"/>
                </a:solidFill>
              </a:rPr>
              <a:t>20.3 ± 14.8 seconds</a:t>
            </a:r>
          </a:p>
          <a:p>
            <a:pPr lvl="1"/>
            <a:r>
              <a:rPr lang="en-US" dirty="0"/>
              <a:t>Slow for a 6×6 maze but only 0.2 seconds were actually spent on the 10,000 anneals</a:t>
            </a:r>
          </a:p>
          <a:p>
            <a:r>
              <a:rPr lang="en-US" dirty="0"/>
              <a:t>Correctness</a:t>
            </a:r>
          </a:p>
          <a:p>
            <a:pPr lvl="1"/>
            <a:r>
              <a:rPr lang="en-US" i="1" dirty="0"/>
              <a:t>All</a:t>
            </a:r>
            <a:r>
              <a:rPr lang="en-US" dirty="0"/>
              <a:t> quantum computers, including quantum </a:t>
            </a:r>
            <a:r>
              <a:rPr lang="en-US" dirty="0" err="1"/>
              <a:t>annealers</a:t>
            </a:r>
            <a:r>
              <a:rPr lang="en-US" dirty="0"/>
              <a:t>, are stochastic devices</a:t>
            </a:r>
          </a:p>
          <a:p>
            <a:pPr lvl="1"/>
            <a:r>
              <a:rPr lang="en-US" dirty="0"/>
              <a:t>How many times do we need to run the maze program to get a correct answer?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901707"/>
              </p:ext>
            </p:extLst>
          </p:nvPr>
        </p:nvGraphicFramePr>
        <p:xfrm>
          <a:off x="1837146" y="3939785"/>
          <a:ext cx="567846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3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Annealing time (</a:t>
                      </a:r>
                      <a:r>
                        <a:rPr lang="en-US" dirty="0" err="1"/>
                        <a:t>μs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Correct solutions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Correct</a:t>
                      </a:r>
                      <a:r>
                        <a:rPr lang="en-US" baseline="0" dirty="0"/>
                        <a:t> solutions with </a:t>
                      </a:r>
                      <a:r>
                        <a:rPr lang="en-US" baseline="0" dirty="0" err="1"/>
                        <a:t>postprocessing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(1.4/s)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4,730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(946.0/s)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(12.1/s)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4,561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(228.1/s)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(0.2/s)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505,905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(253.0/s)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035463" y="3845491"/>
            <a:ext cx="2580362" cy="2054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1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6-Mar-2018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Proposed a methodology to map problems into the 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Defined a four-step process:</a:t>
            </a:r>
          </a:p>
          <a:p>
            <a:pPr marL="574675" lvl="1" indent="-342900">
              <a:buClr>
                <a:schemeClr val="accent3"/>
              </a:buClr>
              <a:buFont typeface="+mj-lt"/>
              <a:buAutoNum type="arabicPeriod"/>
            </a:pPr>
            <a:r>
              <a:rPr lang="en-US" dirty="0"/>
              <a:t>Characterize solutions to the problem</a:t>
            </a:r>
          </a:p>
          <a:p>
            <a:pPr marL="574675" lvl="1" indent="-342900">
              <a:buClr>
                <a:schemeClr val="accent3"/>
              </a:buClr>
              <a:buFont typeface="+mj-lt"/>
              <a:buAutoNum type="arabicPeriod"/>
            </a:pPr>
            <a:r>
              <a:rPr lang="en-US" dirty="0"/>
              <a:t>Identify simple, repeated </a:t>
            </a:r>
            <a:r>
              <a:rPr lang="en-US" dirty="0" err="1"/>
              <a:t>subproblems</a:t>
            </a:r>
            <a:endParaRPr lang="en-US" dirty="0"/>
          </a:p>
          <a:p>
            <a:pPr marL="574675" lvl="1" indent="-342900">
              <a:buClr>
                <a:schemeClr val="accent3"/>
              </a:buClr>
              <a:buFont typeface="+mj-lt"/>
              <a:buAutoNum type="arabicPeriod"/>
            </a:pPr>
            <a:r>
              <a:rPr lang="en-US" dirty="0"/>
              <a:t>Manually solve the simple </a:t>
            </a:r>
            <a:r>
              <a:rPr lang="en-US" dirty="0" err="1"/>
              <a:t>subproblems</a:t>
            </a:r>
            <a:r>
              <a:rPr lang="en-US"/>
              <a:t> in reverse</a:t>
            </a:r>
            <a:endParaRPr lang="en-US" dirty="0"/>
          </a:p>
          <a:p>
            <a:pPr marL="574675" lvl="1" indent="-342900">
              <a:buClr>
                <a:schemeClr val="accent3"/>
              </a:buClr>
              <a:buFont typeface="+mj-lt"/>
              <a:buAutoNum type="arabicPeriod"/>
            </a:pPr>
            <a:r>
              <a:rPr lang="en-US" dirty="0"/>
              <a:t>Combine the simple </a:t>
            </a:r>
            <a:r>
              <a:rPr lang="en-US" dirty="0" err="1"/>
              <a:t>subproblems</a:t>
            </a:r>
            <a:r>
              <a:rPr lang="en-US" dirty="0"/>
              <a:t> into a complex full problem for quantum-annealing solution</a:t>
            </a:r>
          </a:p>
          <a:p>
            <a:r>
              <a:rPr lang="en-US" dirty="0"/>
              <a:t>Demonstrated the approach on maze solution</a:t>
            </a:r>
          </a:p>
          <a:p>
            <a:pPr lvl="1"/>
            <a:r>
              <a:rPr lang="en-US" dirty="0"/>
              <a:t>Basic idea: If each room has a valid—including empty—path through it, then then the global path is both correct and minimal</a:t>
            </a:r>
          </a:p>
          <a:p>
            <a:r>
              <a:rPr lang="en-US" dirty="0"/>
              <a:t>Designed to be a general technique</a:t>
            </a:r>
          </a:p>
          <a:p>
            <a:pPr lvl="1"/>
            <a:r>
              <a:rPr lang="en-US" i="1" dirty="0"/>
              <a:t>Circuit satisfiability</a:t>
            </a:r>
            <a:r>
              <a:rPr lang="en-US" dirty="0"/>
              <a:t>: </a:t>
            </a:r>
            <a:r>
              <a:rPr lang="en-US" dirty="0" err="1"/>
              <a:t>Subproblem</a:t>
            </a:r>
            <a:r>
              <a:rPr lang="en-US" dirty="0"/>
              <a:t> is a binary operator (</a:t>
            </a:r>
            <a:r>
              <a:rPr lang="en-US" cap="small" dirty="0"/>
              <a:t>and</a:t>
            </a:r>
            <a:r>
              <a:rPr lang="en-US" dirty="0"/>
              <a:t>, </a:t>
            </a:r>
            <a:r>
              <a:rPr lang="en-US" cap="small" dirty="0"/>
              <a:t>or</a:t>
            </a:r>
            <a:r>
              <a:rPr lang="en-US" dirty="0"/>
              <a:t>, </a:t>
            </a:r>
            <a:r>
              <a:rPr lang="en-US" cap="small" dirty="0"/>
              <a:t>not</a:t>
            </a:r>
            <a:r>
              <a:rPr lang="en-US" dirty="0"/>
              <a:t>, etc.)</a:t>
            </a:r>
          </a:p>
          <a:p>
            <a:pPr lvl="1"/>
            <a:r>
              <a:rPr lang="en-US" i="1" dirty="0"/>
              <a:t>Map coloring</a:t>
            </a:r>
            <a:r>
              <a:rPr lang="en-US" dirty="0"/>
              <a:t>: </a:t>
            </a:r>
            <a:r>
              <a:rPr lang="en-US" dirty="0" err="1"/>
              <a:t>Subproblem</a:t>
            </a:r>
            <a:r>
              <a:rPr lang="en-US" dirty="0"/>
              <a:t> is a region of the map</a:t>
            </a:r>
          </a:p>
          <a:p>
            <a:pPr>
              <a:buClr>
                <a:schemeClr val="accent6"/>
              </a:buClr>
              <a:buSzPct val="75000"/>
              <a:buFont typeface="ZapfDingbatsITC" charset="0"/>
              <a:buChar char="➜"/>
            </a:pPr>
            <a:r>
              <a:rPr lang="en-US" dirty="0"/>
              <a:t>Now go forth and program a quantum </a:t>
            </a:r>
            <a:r>
              <a:rPr lang="en-US" dirty="0" err="1"/>
              <a:t>annealer</a:t>
            </a:r>
            <a:r>
              <a:rPr lang="en-US" dirty="0"/>
              <a:t>!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08184" y="1633551"/>
                <a:ext cx="3527632" cy="902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184" y="1633551"/>
                <a:ext cx="3527632" cy="90255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29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6-Mar-2018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Annealing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i="1" dirty="0"/>
                  <a:t>quantum </a:t>
                </a:r>
                <a:r>
                  <a:rPr lang="en-US" i="1" dirty="0" err="1"/>
                  <a:t>annealer</a:t>
                </a:r>
                <a:r>
                  <a:rPr lang="en-US" dirty="0"/>
                  <a:t> exploits quantum effects to heuristically compute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𝐚𝐫𝐠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𝐦𝐢𝐧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𝓗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of the 2-local </a:t>
                </a:r>
                <a:r>
                  <a:rPr lang="en-US" dirty="0" err="1"/>
                  <a:t>Ising</a:t>
                </a:r>
                <a:r>
                  <a:rPr lang="en-US" dirty="0"/>
                  <a:t>-model Hamiltonian function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buClr>
                    <a:schemeClr val="bg1"/>
                  </a:buClr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, +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p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p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A program is a list of real </a:t>
                </a:r>
                <a:r>
                  <a:rPr lang="en-US" i="1" dirty="0"/>
                  <a:t>h</a:t>
                </a:r>
                <a:r>
                  <a:rPr lang="en-US" dirty="0"/>
                  <a:t> and </a:t>
                </a:r>
                <a:r>
                  <a:rPr lang="en-US" i="1" dirty="0"/>
                  <a:t>J</a:t>
                </a:r>
                <a:r>
                  <a:rPr lang="en-US" dirty="0"/>
                  <a:t> coefficients, and its output is a list of Booleans, </a:t>
                </a:r>
                <a:r>
                  <a:rPr lang="el-GR" i="1" dirty="0"/>
                  <a:t>σ</a:t>
                </a:r>
                <a:endParaRPr lang="en-US" i="1" dirty="0"/>
              </a:p>
              <a:p>
                <a:endParaRPr lang="en-US" dirty="0"/>
              </a:p>
              <a:p>
                <a:r>
                  <a:rPr lang="en-US" dirty="0"/>
                  <a:t>Exact solution is computationally expensive (NP-hard)</a:t>
                </a:r>
              </a:p>
              <a:p>
                <a:r>
                  <a:rPr lang="en-US" dirty="0"/>
                  <a:t>Hardware caveats</a:t>
                </a:r>
              </a:p>
              <a:p>
                <a:pPr lvl="1"/>
                <a:r>
                  <a:rPr lang="en-US" dirty="0"/>
                  <a:t>No guarantee that the global minimum will be found</a:t>
                </a:r>
              </a:p>
              <a:p>
                <a:pPr lvl="1"/>
                <a:r>
                  <a:rPr lang="en-US" dirty="0"/>
                  <a:t>No guarantee that the same local minimum will be found across runs</a:t>
                </a:r>
              </a:p>
              <a:p>
                <a:pPr lvl="1"/>
                <a:r>
                  <a:rPr lang="en-US" dirty="0"/>
                  <a:t>No proof that this is indeed faster/better than the best classical heuristic solution</a:t>
                </a:r>
              </a:p>
              <a:p>
                <a:pPr>
                  <a:buClr>
                    <a:schemeClr val="accent6"/>
                  </a:buClr>
                  <a:buSzPct val="75000"/>
                  <a:buFont typeface="Wingdings" panose="05000000000000000000" pitchFamily="2" charset="2"/>
                  <a:buChar char="è"/>
                </a:pPr>
                <a:r>
                  <a:rPr lang="en-US" dirty="0"/>
                  <a:t>How can we map problems into the form shown above?</a:t>
                </a:r>
              </a:p>
              <a:p>
                <a:pPr lvl="1"/>
                <a:r>
                  <a:rPr lang="en-US" dirty="0"/>
                  <a:t>Topic of this presentation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1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08184" y="1808915"/>
                <a:ext cx="3527632" cy="902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184" y="1808915"/>
                <a:ext cx="3527632" cy="9025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9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6-Mar-2018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Running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(unique) shortest path through a maze</a:t>
                </a:r>
              </a:p>
              <a:p>
                <a:r>
                  <a:rPr lang="en-US" dirty="0"/>
                  <a:t>Classical solution</a:t>
                </a:r>
              </a:p>
              <a:p>
                <a:pPr lvl="1"/>
                <a:r>
                  <a:rPr lang="en-US" dirty="0"/>
                  <a:t>Try in turn each cardinal direction that does not revisit a room or pass through a wall</a:t>
                </a:r>
              </a:p>
              <a:p>
                <a:pPr lvl="1"/>
                <a:r>
                  <a:rPr lang="en-US" dirty="0"/>
                  <a:t>When you find the egress, stop</a:t>
                </a:r>
              </a:p>
              <a:p>
                <a:pPr lvl="1"/>
                <a:r>
                  <a:rPr lang="en-US" dirty="0"/>
                  <a:t>If you get stuck, backtrack and try a previously unexplored path</a:t>
                </a:r>
              </a:p>
              <a:p>
                <a:r>
                  <a:rPr lang="en-US" dirty="0"/>
                  <a:t>Quantum-annealing solution</a:t>
                </a:r>
              </a:p>
              <a:p>
                <a:pPr lvl="1"/>
                <a:r>
                  <a:rPr lang="en-US" dirty="0"/>
                  <a:t>Penalize both invalid and non-shortest paths by ensuring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will be higher in those cases than in the correct solution</a:t>
                </a:r>
              </a:p>
              <a:p>
                <a:pPr lvl="1"/>
                <a:r>
                  <a:rPr lang="en-US" dirty="0"/>
                  <a:t>Effectively consider all possible paths at once</a:t>
                </a:r>
              </a:p>
              <a:p>
                <a:pPr lvl="1"/>
                <a:r>
                  <a:rPr lang="en-US" dirty="0"/>
                  <a:t>But how do we go about doing that?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0" t="-704" r="-1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148678" y="1131636"/>
            <a:ext cx="3062337" cy="3425551"/>
            <a:chOff x="1971182" y="1373472"/>
            <a:chExt cx="3062337" cy="3425551"/>
          </a:xfrm>
        </p:grpSpPr>
        <p:sp>
          <p:nvSpPr>
            <p:cNvPr id="8" name="pstoedit 1"/>
            <p:cNvSpPr/>
            <p:nvPr/>
          </p:nvSpPr>
          <p:spPr>
            <a:xfrm>
              <a:off x="2371194" y="1373472"/>
              <a:ext cx="176330" cy="317908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sz="2066">
                  <a:solidFill>
                    <a:schemeClr val="accent3"/>
                  </a:solidFill>
                </a:rPr>
                <a:t>A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9" name="pstoedit 2"/>
            <p:cNvSpPr/>
            <p:nvPr/>
          </p:nvSpPr>
          <p:spPr>
            <a:xfrm>
              <a:off x="2839329" y="1373472"/>
              <a:ext cx="176330" cy="317908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sz="2066">
                  <a:solidFill>
                    <a:schemeClr val="accent3"/>
                  </a:solidFill>
                </a:rPr>
                <a:t>B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0" name="pstoedit 3"/>
            <p:cNvSpPr/>
            <p:nvPr/>
          </p:nvSpPr>
          <p:spPr>
            <a:xfrm>
              <a:off x="3300123" y="1373472"/>
              <a:ext cx="190758" cy="317908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sz="2066">
                  <a:solidFill>
                    <a:schemeClr val="accent3"/>
                  </a:solidFill>
                </a:rPr>
                <a:t>C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1" name="pstoedit 4"/>
            <p:cNvSpPr/>
            <p:nvPr/>
          </p:nvSpPr>
          <p:spPr>
            <a:xfrm>
              <a:off x="3768270" y="1373472"/>
              <a:ext cx="190758" cy="317908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sz="2066" dirty="0">
                  <a:solidFill>
                    <a:schemeClr val="accent3"/>
                  </a:solidFill>
                </a:rPr>
                <a:t>D</a:t>
              </a:r>
              <a:endParaRPr dirty="0">
                <a:solidFill>
                  <a:schemeClr val="accent3"/>
                </a:solidFill>
              </a:endParaRPr>
            </a:p>
          </p:txBody>
        </p:sp>
        <p:sp>
          <p:nvSpPr>
            <p:cNvPr id="12" name="pstoedit 5"/>
            <p:cNvSpPr/>
            <p:nvPr/>
          </p:nvSpPr>
          <p:spPr>
            <a:xfrm>
              <a:off x="4243758" y="1373472"/>
              <a:ext cx="176330" cy="317908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sz="2066">
                  <a:solidFill>
                    <a:schemeClr val="accent3"/>
                  </a:solidFill>
                </a:rPr>
                <a:t>E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3" name="pstoedit 6"/>
            <p:cNvSpPr/>
            <p:nvPr/>
          </p:nvSpPr>
          <p:spPr>
            <a:xfrm>
              <a:off x="4719233" y="1373472"/>
              <a:ext cx="161904" cy="317908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sz="2066">
                  <a:solidFill>
                    <a:schemeClr val="accent3"/>
                  </a:solidFill>
                </a:rPr>
                <a:t>F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4" name="pstoedit 7"/>
            <p:cNvSpPr/>
            <p:nvPr/>
          </p:nvSpPr>
          <p:spPr>
            <a:xfrm>
              <a:off x="2192987" y="1730793"/>
              <a:ext cx="31648" cy="31597"/>
            </a:xfrm>
            <a:custGeom>
              <a:avLst/>
              <a:gdLst/>
              <a:ahLst/>
              <a:cxnLst>
                <a:cxn ang="0">
                  <a:pos x="15557" y="17145"/>
                </a:cxn>
                <a:cxn ang="8226403">
                  <a:pos x="0" y="31597"/>
                </a:cxn>
                <a:cxn ang="2515682">
                  <a:pos x="31649" y="31597"/>
                </a:cxn>
                <a:cxn ang="-2808862">
                  <a:pos x="31649" y="0"/>
                </a:cxn>
                <a:cxn ang="-7933172">
                  <a:pos x="0" y="0"/>
                </a:cxn>
                <a:cxn ang="8226403">
                  <a:pos x="0" y="31597"/>
                </a:cxn>
              </a:cxnLst>
              <a:rect l="l" t="t" r="r" b="b"/>
              <a:pathLst>
                <a:path w="31648" h="31597">
                  <a:moveTo>
                    <a:pt x="0" y="31597"/>
                  </a:moveTo>
                  <a:lnTo>
                    <a:pt x="31649" y="31597"/>
                  </a:lnTo>
                  <a:lnTo>
                    <a:pt x="316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15" name="pstoedit 8"/>
            <p:cNvSpPr/>
            <p:nvPr/>
          </p:nvSpPr>
          <p:spPr>
            <a:xfrm>
              <a:off x="2224636" y="1730793"/>
              <a:ext cx="468173" cy="31597"/>
            </a:xfrm>
            <a:custGeom>
              <a:avLst/>
              <a:gdLst/>
              <a:ahLst/>
              <a:cxnLst>
                <a:cxn ang="0">
                  <a:pos x="234135" y="15659"/>
                </a:cxn>
                <a:cxn ang="10566338">
                  <a:pos x="0" y="31597"/>
                </a:cxn>
                <a:cxn ang="233758">
                  <a:pos x="468173" y="31597"/>
                </a:cxn>
                <a:cxn ang="-229666">
                  <a:pos x="468173" y="0"/>
                </a:cxn>
                <a:cxn ang="-10570428">
                  <a:pos x="0" y="0"/>
                </a:cxn>
                <a:cxn ang="10566338">
                  <a:pos x="0" y="31597"/>
                </a:cxn>
              </a:cxnLst>
              <a:rect l="l" t="t" r="r" b="b"/>
              <a:pathLst>
                <a:path w="468173" h="31597">
                  <a:moveTo>
                    <a:pt x="0" y="31597"/>
                  </a:moveTo>
                  <a:lnTo>
                    <a:pt x="468173" y="31597"/>
                  </a:lnTo>
                  <a:lnTo>
                    <a:pt x="4681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16" name="pstoedit 9"/>
            <p:cNvSpPr/>
            <p:nvPr/>
          </p:nvSpPr>
          <p:spPr>
            <a:xfrm>
              <a:off x="2692758" y="1730793"/>
              <a:ext cx="468160" cy="31597"/>
            </a:xfrm>
            <a:custGeom>
              <a:avLst/>
              <a:gdLst/>
              <a:ahLst/>
              <a:cxnLst>
                <a:cxn ang="0">
                  <a:pos x="234047" y="15888"/>
                </a:cxn>
                <a:cxn ang="10569606">
                  <a:pos x="0" y="31597"/>
                </a:cxn>
                <a:cxn ang="230330">
                  <a:pos x="468160" y="31597"/>
                </a:cxn>
                <a:cxn ang="-232947">
                  <a:pos x="468160" y="0"/>
                </a:cxn>
                <a:cxn ang="-10566987">
                  <a:pos x="0" y="0"/>
                </a:cxn>
                <a:cxn ang="10569606">
                  <a:pos x="0" y="31597"/>
                </a:cxn>
              </a:cxnLst>
              <a:rect l="l" t="t" r="r" b="b"/>
              <a:pathLst>
                <a:path w="468160" h="31597">
                  <a:moveTo>
                    <a:pt x="0" y="31597"/>
                  </a:moveTo>
                  <a:lnTo>
                    <a:pt x="468160" y="31597"/>
                  </a:lnTo>
                  <a:lnTo>
                    <a:pt x="4681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17" name="pstoedit 10"/>
            <p:cNvSpPr/>
            <p:nvPr/>
          </p:nvSpPr>
          <p:spPr>
            <a:xfrm>
              <a:off x="3160918" y="1730793"/>
              <a:ext cx="468160" cy="31597"/>
            </a:xfrm>
            <a:custGeom>
              <a:avLst/>
              <a:gdLst/>
              <a:ahLst/>
              <a:cxnLst>
                <a:cxn ang="0">
                  <a:pos x="234068" y="15894"/>
                </a:cxn>
                <a:cxn ang="10569717">
                  <a:pos x="0" y="31597"/>
                </a:cxn>
                <a:cxn ang="230259">
                  <a:pos x="468160" y="31597"/>
                </a:cxn>
                <a:cxn ang="-233058">
                  <a:pos x="468160" y="0"/>
                </a:cxn>
                <a:cxn ang="-10566918">
                  <a:pos x="0" y="0"/>
                </a:cxn>
                <a:cxn ang="10569717">
                  <a:pos x="0" y="31597"/>
                </a:cxn>
              </a:cxnLst>
              <a:rect l="l" t="t" r="r" b="b"/>
              <a:pathLst>
                <a:path w="468160" h="31597">
                  <a:moveTo>
                    <a:pt x="0" y="31597"/>
                  </a:moveTo>
                  <a:lnTo>
                    <a:pt x="468160" y="31597"/>
                  </a:lnTo>
                  <a:lnTo>
                    <a:pt x="4681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18" name="pstoedit 11"/>
            <p:cNvSpPr/>
            <p:nvPr/>
          </p:nvSpPr>
          <p:spPr>
            <a:xfrm>
              <a:off x="3629078" y="1730793"/>
              <a:ext cx="468122" cy="31597"/>
            </a:xfrm>
            <a:custGeom>
              <a:avLst/>
              <a:gdLst/>
              <a:ahLst/>
              <a:cxnLst>
                <a:cxn ang="0">
                  <a:pos x="234107" y="15709"/>
                </a:cxn>
                <a:cxn ang="10567047">
                  <a:pos x="0" y="31597"/>
                </a:cxn>
                <a:cxn ang="233044">
                  <a:pos x="468122" y="31597"/>
                </a:cxn>
                <a:cxn ang="-230426">
                  <a:pos x="468122" y="0"/>
                </a:cxn>
                <a:cxn ang="-10569664">
                  <a:pos x="0" y="0"/>
                </a:cxn>
                <a:cxn ang="10567047">
                  <a:pos x="0" y="31597"/>
                </a:cxn>
              </a:cxnLst>
              <a:rect l="l" t="t" r="r" b="b"/>
              <a:pathLst>
                <a:path w="468122" h="31597">
                  <a:moveTo>
                    <a:pt x="0" y="31597"/>
                  </a:moveTo>
                  <a:lnTo>
                    <a:pt x="468122" y="31597"/>
                  </a:lnTo>
                  <a:lnTo>
                    <a:pt x="4681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19" name="pstoedit 12"/>
            <p:cNvSpPr/>
            <p:nvPr/>
          </p:nvSpPr>
          <p:spPr>
            <a:xfrm>
              <a:off x="4097200" y="1730793"/>
              <a:ext cx="468160" cy="31597"/>
            </a:xfrm>
            <a:custGeom>
              <a:avLst/>
              <a:gdLst/>
              <a:ahLst/>
              <a:cxnLst>
                <a:cxn ang="0">
                  <a:pos x="234233" y="15451"/>
                </a:cxn>
                <a:cxn ang="10563401">
                  <a:pos x="0" y="31597"/>
                </a:cxn>
                <a:cxn ang="236907">
                  <a:pos x="468160" y="31597"/>
                </a:cxn>
                <a:cxn ang="-226735">
                  <a:pos x="468160" y="0"/>
                </a:cxn>
                <a:cxn ang="-10573559">
                  <a:pos x="0" y="0"/>
                </a:cxn>
                <a:cxn ang="10563401">
                  <a:pos x="0" y="31597"/>
                </a:cxn>
              </a:cxnLst>
              <a:rect l="l" t="t" r="r" b="b"/>
              <a:pathLst>
                <a:path w="468160" h="31597">
                  <a:moveTo>
                    <a:pt x="0" y="31597"/>
                  </a:moveTo>
                  <a:lnTo>
                    <a:pt x="468160" y="31597"/>
                  </a:lnTo>
                  <a:lnTo>
                    <a:pt x="4681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20" name="pstoedit 13"/>
            <p:cNvSpPr/>
            <p:nvPr/>
          </p:nvSpPr>
          <p:spPr>
            <a:xfrm>
              <a:off x="5001871" y="1730793"/>
              <a:ext cx="31648" cy="31597"/>
            </a:xfrm>
            <a:custGeom>
              <a:avLst/>
              <a:gdLst/>
              <a:ahLst/>
              <a:cxnLst>
                <a:cxn ang="0">
                  <a:pos x="18826" y="10489"/>
                </a:cxn>
                <a:cxn ang="7903623">
                  <a:pos x="0" y="31597"/>
                </a:cxn>
                <a:cxn ang="3523172">
                  <a:pos x="31650" y="31597"/>
                </a:cxn>
                <a:cxn ang="-2356866">
                  <a:pos x="31650" y="0"/>
                </a:cxn>
                <a:cxn ang="-9052364">
                  <a:pos x="0" y="0"/>
                </a:cxn>
                <a:cxn ang="7903623">
                  <a:pos x="0" y="31597"/>
                </a:cxn>
              </a:cxnLst>
              <a:rect l="l" t="t" r="r" b="b"/>
              <a:pathLst>
                <a:path w="31648" h="31597">
                  <a:moveTo>
                    <a:pt x="0" y="31597"/>
                  </a:moveTo>
                  <a:lnTo>
                    <a:pt x="31650" y="31597"/>
                  </a:lnTo>
                  <a:lnTo>
                    <a:pt x="316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21" name="pstoedit 14"/>
            <p:cNvSpPr/>
            <p:nvPr/>
          </p:nvSpPr>
          <p:spPr>
            <a:xfrm>
              <a:off x="1971182" y="1879567"/>
              <a:ext cx="147476" cy="317908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sz="2066">
                  <a:solidFill>
                    <a:schemeClr val="accent3"/>
                  </a:solidFill>
                </a:rPr>
                <a:t>1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2" name="pstoedit 15"/>
            <p:cNvSpPr/>
            <p:nvPr/>
          </p:nvSpPr>
          <p:spPr>
            <a:xfrm>
              <a:off x="2192987" y="1762390"/>
              <a:ext cx="31648" cy="474459"/>
            </a:xfrm>
            <a:custGeom>
              <a:avLst/>
              <a:gdLst/>
              <a:ahLst/>
              <a:cxnLst>
                <a:cxn ang="0">
                  <a:pos x="15852" y="237106"/>
                </a:cxn>
                <a:cxn ang="5629250">
                  <a:pos x="0" y="474460"/>
                </a:cxn>
                <a:cxn ang="5171544">
                  <a:pos x="31649" y="474460"/>
                </a:cxn>
                <a:cxn ang="-5171306">
                  <a:pos x="31649" y="0"/>
                </a:cxn>
                <a:cxn ang="-5629490">
                  <a:pos x="0" y="0"/>
                </a:cxn>
                <a:cxn ang="5629250">
                  <a:pos x="0" y="474460"/>
                </a:cxn>
              </a:cxnLst>
              <a:rect l="l" t="t" r="r" b="b"/>
              <a:pathLst>
                <a:path w="31648" h="474459">
                  <a:moveTo>
                    <a:pt x="0" y="474460"/>
                  </a:moveTo>
                  <a:lnTo>
                    <a:pt x="31649" y="474460"/>
                  </a:lnTo>
                  <a:lnTo>
                    <a:pt x="316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23" name="pstoedit 16"/>
            <p:cNvSpPr/>
            <p:nvPr/>
          </p:nvSpPr>
          <p:spPr>
            <a:xfrm>
              <a:off x="4065590" y="1762390"/>
              <a:ext cx="31610" cy="474459"/>
            </a:xfrm>
            <a:custGeom>
              <a:avLst/>
              <a:gdLst/>
              <a:ahLst/>
              <a:cxnLst>
                <a:cxn ang="0">
                  <a:pos x="15818" y="237223"/>
                </a:cxn>
                <a:cxn ang="5628877">
                  <a:pos x="0" y="474460"/>
                </a:cxn>
                <a:cxn ang="5171498">
                  <a:pos x="31610" y="474460"/>
                </a:cxn>
                <a:cxn ang="-5171484">
                  <a:pos x="31610" y="0"/>
                </a:cxn>
                <a:cxn ang="-5628890">
                  <a:pos x="0" y="0"/>
                </a:cxn>
                <a:cxn ang="5628877">
                  <a:pos x="0" y="474460"/>
                </a:cxn>
              </a:cxnLst>
              <a:rect l="l" t="t" r="r" b="b"/>
              <a:pathLst>
                <a:path w="31610" h="474459">
                  <a:moveTo>
                    <a:pt x="0" y="474460"/>
                  </a:moveTo>
                  <a:lnTo>
                    <a:pt x="31610" y="474460"/>
                  </a:lnTo>
                  <a:lnTo>
                    <a:pt x="31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24" name="pstoedit 17"/>
            <p:cNvSpPr/>
            <p:nvPr/>
          </p:nvSpPr>
          <p:spPr>
            <a:xfrm>
              <a:off x="5001871" y="1762390"/>
              <a:ext cx="31648" cy="474459"/>
            </a:xfrm>
            <a:custGeom>
              <a:avLst/>
              <a:gdLst/>
              <a:ahLst/>
              <a:cxnLst>
                <a:cxn ang="0">
                  <a:pos x="15677" y="237524"/>
                </a:cxn>
                <a:cxn ang="5627118">
                  <a:pos x="0" y="474460"/>
                </a:cxn>
                <a:cxn ang="5168605">
                  <a:pos x="31650" y="474460"/>
                </a:cxn>
                <a:cxn ang="-5169177">
                  <a:pos x="31650" y="0"/>
                </a:cxn>
                <a:cxn ang="-5626557">
                  <a:pos x="0" y="0"/>
                </a:cxn>
                <a:cxn ang="5627118">
                  <a:pos x="0" y="474460"/>
                </a:cxn>
              </a:cxnLst>
              <a:rect l="l" t="t" r="r" b="b"/>
              <a:pathLst>
                <a:path w="31648" h="474459">
                  <a:moveTo>
                    <a:pt x="0" y="474460"/>
                  </a:moveTo>
                  <a:lnTo>
                    <a:pt x="31650" y="474460"/>
                  </a:lnTo>
                  <a:lnTo>
                    <a:pt x="316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25" name="pstoedit 18"/>
            <p:cNvSpPr/>
            <p:nvPr/>
          </p:nvSpPr>
          <p:spPr>
            <a:xfrm>
              <a:off x="2192987" y="2236850"/>
              <a:ext cx="31648" cy="31661"/>
            </a:xfrm>
            <a:custGeom>
              <a:avLst/>
              <a:gdLst/>
              <a:ahLst/>
              <a:cxnLst>
                <a:cxn ang="0">
                  <a:pos x="15291" y="18327"/>
                </a:cxn>
                <a:cxn ang="8334669">
                  <a:pos x="0" y="31660"/>
                </a:cxn>
                <a:cxn ang="2350983">
                  <a:pos x="31649" y="31660"/>
                </a:cxn>
                <a:cxn ang="-2894986">
                  <a:pos x="31649" y="0"/>
                </a:cxn>
                <a:cxn ang="-7790247">
                  <a:pos x="0" y="0"/>
                </a:cxn>
                <a:cxn ang="8334669">
                  <a:pos x="0" y="31660"/>
                </a:cxn>
              </a:cxnLst>
              <a:rect l="l" t="t" r="r" b="b"/>
              <a:pathLst>
                <a:path w="31648" h="31661">
                  <a:moveTo>
                    <a:pt x="0" y="31660"/>
                  </a:moveTo>
                  <a:lnTo>
                    <a:pt x="31649" y="31660"/>
                  </a:lnTo>
                  <a:lnTo>
                    <a:pt x="316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26" name="pstoedit 19"/>
            <p:cNvSpPr/>
            <p:nvPr/>
          </p:nvSpPr>
          <p:spPr>
            <a:xfrm>
              <a:off x="3160918" y="2236850"/>
              <a:ext cx="436512" cy="31661"/>
            </a:xfrm>
            <a:custGeom>
              <a:avLst/>
              <a:gdLst/>
              <a:ahLst/>
              <a:cxnLst>
                <a:cxn ang="0">
                  <a:pos x="218243" y="15881"/>
                </a:cxn>
                <a:cxn ang="10551872">
                  <a:pos x="0" y="31660"/>
                </a:cxn>
                <a:cxn ang="248099">
                  <a:pos x="436512" y="31660"/>
                </a:cxn>
                <a:cxn ang="-249690">
                  <a:pos x="436512" y="0"/>
                </a:cxn>
                <a:cxn ang="-10550281">
                  <a:pos x="0" y="0"/>
                </a:cxn>
                <a:cxn ang="10551872">
                  <a:pos x="0" y="31660"/>
                </a:cxn>
              </a:cxnLst>
              <a:rect l="l" t="t" r="r" b="b"/>
              <a:pathLst>
                <a:path w="436512" h="31661">
                  <a:moveTo>
                    <a:pt x="0" y="31660"/>
                  </a:moveTo>
                  <a:lnTo>
                    <a:pt x="436512" y="31660"/>
                  </a:lnTo>
                  <a:lnTo>
                    <a:pt x="4365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27" name="pstoedit 20"/>
            <p:cNvSpPr/>
            <p:nvPr/>
          </p:nvSpPr>
          <p:spPr>
            <a:xfrm>
              <a:off x="3597430" y="2236850"/>
              <a:ext cx="31648" cy="31661"/>
            </a:xfrm>
            <a:custGeom>
              <a:avLst/>
              <a:gdLst/>
              <a:ahLst/>
              <a:cxnLst>
                <a:cxn ang="0">
                  <a:pos x="14841" y="18306"/>
                </a:cxn>
                <a:cxn ang="8281172">
                  <a:pos x="0" y="31660"/>
                </a:cxn>
                <a:cxn ang="2308170">
                  <a:pos x="31648" y="31660"/>
                </a:cxn>
                <a:cxn ang="-2846738">
                  <a:pos x="31648" y="0"/>
                </a:cxn>
                <a:cxn ang="-7741940">
                  <a:pos x="0" y="0"/>
                </a:cxn>
                <a:cxn ang="8281172">
                  <a:pos x="0" y="31660"/>
                </a:cxn>
              </a:cxnLst>
              <a:rect l="l" t="t" r="r" b="b"/>
              <a:pathLst>
                <a:path w="31648" h="31661">
                  <a:moveTo>
                    <a:pt x="0" y="31660"/>
                  </a:moveTo>
                  <a:lnTo>
                    <a:pt x="31648" y="31660"/>
                  </a:lnTo>
                  <a:lnTo>
                    <a:pt x="316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28" name="pstoedit 21"/>
            <p:cNvSpPr/>
            <p:nvPr/>
          </p:nvSpPr>
          <p:spPr>
            <a:xfrm>
              <a:off x="4065590" y="2236850"/>
              <a:ext cx="31610" cy="31661"/>
            </a:xfrm>
            <a:custGeom>
              <a:avLst/>
              <a:gdLst/>
              <a:ahLst/>
              <a:cxnLst>
                <a:cxn ang="0">
                  <a:pos x="19059" y="8840"/>
                </a:cxn>
                <a:cxn ang="7792064">
                  <a:pos x="0" y="31660"/>
                </a:cxn>
                <a:cxn ang="3671352">
                  <a:pos x="31610" y="31660"/>
                </a:cxn>
                <a:cxn ang="-2109560">
                  <a:pos x="31610" y="0"/>
                </a:cxn>
                <a:cxn ang="-9306936">
                  <a:pos x="0" y="0"/>
                </a:cxn>
                <a:cxn ang="7792064">
                  <a:pos x="0" y="31660"/>
                </a:cxn>
              </a:cxnLst>
              <a:rect l="l" t="t" r="r" b="b"/>
              <a:pathLst>
                <a:path w="31610" h="31661">
                  <a:moveTo>
                    <a:pt x="0" y="31660"/>
                  </a:moveTo>
                  <a:lnTo>
                    <a:pt x="31610" y="31660"/>
                  </a:lnTo>
                  <a:lnTo>
                    <a:pt x="31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29" name="pstoedit 22"/>
            <p:cNvSpPr/>
            <p:nvPr/>
          </p:nvSpPr>
          <p:spPr>
            <a:xfrm>
              <a:off x="5001871" y="2236850"/>
              <a:ext cx="31648" cy="31661"/>
            </a:xfrm>
            <a:custGeom>
              <a:avLst/>
              <a:gdLst/>
              <a:ahLst/>
              <a:cxnLst>
                <a:cxn ang="0">
                  <a:pos x="14345" y="18306"/>
                </a:cxn>
                <a:cxn ang="8222896">
                  <a:pos x="0" y="31660"/>
                </a:cxn>
                <a:cxn ang="2259572">
                  <a:pos x="31650" y="31660"/>
                </a:cxn>
                <a:cxn ang="-2796806">
                  <a:pos x="31650" y="0"/>
                </a:cxn>
                <a:cxn ang="-7684909">
                  <a:pos x="0" y="0"/>
                </a:cxn>
                <a:cxn ang="8222896">
                  <a:pos x="0" y="31660"/>
                </a:cxn>
              </a:cxnLst>
              <a:rect l="l" t="t" r="r" b="b"/>
              <a:pathLst>
                <a:path w="31648" h="31661">
                  <a:moveTo>
                    <a:pt x="0" y="31660"/>
                  </a:moveTo>
                  <a:lnTo>
                    <a:pt x="31650" y="31660"/>
                  </a:lnTo>
                  <a:lnTo>
                    <a:pt x="316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30" name="pstoedit 23"/>
            <p:cNvSpPr/>
            <p:nvPr/>
          </p:nvSpPr>
          <p:spPr>
            <a:xfrm>
              <a:off x="1971182" y="2385675"/>
              <a:ext cx="147476" cy="317908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sz="2066">
                  <a:solidFill>
                    <a:schemeClr val="accent3"/>
                  </a:solidFill>
                </a:rPr>
                <a:t>2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31" name="pstoedit 24"/>
            <p:cNvSpPr/>
            <p:nvPr/>
          </p:nvSpPr>
          <p:spPr>
            <a:xfrm>
              <a:off x="2192987" y="2268510"/>
              <a:ext cx="31648" cy="474459"/>
            </a:xfrm>
            <a:custGeom>
              <a:avLst/>
              <a:gdLst/>
              <a:ahLst/>
              <a:cxnLst>
                <a:cxn ang="0">
                  <a:pos x="15894" y="236909"/>
                </a:cxn>
                <a:cxn ang="5629671">
                  <a:pos x="0" y="474460"/>
                </a:cxn>
                <a:cxn ang="5172343">
                  <a:pos x="31649" y="474460"/>
                </a:cxn>
                <a:cxn ang="-5171728">
                  <a:pos x="31649" y="0"/>
                </a:cxn>
                <a:cxn ang="-5630292">
                  <a:pos x="0" y="0"/>
                </a:cxn>
                <a:cxn ang="5629671">
                  <a:pos x="0" y="474460"/>
                </a:cxn>
              </a:cxnLst>
              <a:rect l="l" t="t" r="r" b="b"/>
              <a:pathLst>
                <a:path w="31648" h="474459">
                  <a:moveTo>
                    <a:pt x="0" y="474460"/>
                  </a:moveTo>
                  <a:lnTo>
                    <a:pt x="31649" y="474460"/>
                  </a:lnTo>
                  <a:lnTo>
                    <a:pt x="316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32" name="pstoedit 25"/>
            <p:cNvSpPr/>
            <p:nvPr/>
          </p:nvSpPr>
          <p:spPr>
            <a:xfrm>
              <a:off x="2661148" y="2268510"/>
              <a:ext cx="31661" cy="474459"/>
            </a:xfrm>
            <a:custGeom>
              <a:avLst/>
              <a:gdLst/>
              <a:ahLst/>
              <a:cxnLst>
                <a:cxn ang="0">
                  <a:pos x="15801" y="237338"/>
                </a:cxn>
                <a:cxn ang="5628747">
                  <a:pos x="0" y="474460"/>
                </a:cxn>
                <a:cxn ang="5170409">
                  <a:pos x="31661" y="474460"/>
                </a:cxn>
                <a:cxn ang="-5170616">
                  <a:pos x="31661" y="0"/>
                </a:cxn>
                <a:cxn ang="-5628540">
                  <a:pos x="0" y="0"/>
                </a:cxn>
                <a:cxn ang="5628747">
                  <a:pos x="0" y="474460"/>
                </a:cxn>
              </a:cxnLst>
              <a:rect l="l" t="t" r="r" b="b"/>
              <a:pathLst>
                <a:path w="31661" h="474459">
                  <a:moveTo>
                    <a:pt x="0" y="474460"/>
                  </a:moveTo>
                  <a:lnTo>
                    <a:pt x="31661" y="474460"/>
                  </a:lnTo>
                  <a:lnTo>
                    <a:pt x="316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33" name="pstoedit 26"/>
            <p:cNvSpPr/>
            <p:nvPr/>
          </p:nvSpPr>
          <p:spPr>
            <a:xfrm>
              <a:off x="3597430" y="2268510"/>
              <a:ext cx="31648" cy="474459"/>
            </a:xfrm>
            <a:custGeom>
              <a:avLst/>
              <a:gdLst/>
              <a:ahLst/>
              <a:cxnLst>
                <a:cxn ang="0">
                  <a:pos x="15953" y="236898"/>
                </a:cxn>
                <a:cxn ang="5630518">
                  <a:pos x="0" y="474460"/>
                </a:cxn>
                <a:cxn ang="5173211">
                  <a:pos x="31648" y="474460"/>
                </a:cxn>
                <a:cxn ang="-5172577">
                  <a:pos x="31648" y="0"/>
                </a:cxn>
                <a:cxn ang="-5631164">
                  <a:pos x="0" y="0"/>
                </a:cxn>
                <a:cxn ang="5630518">
                  <a:pos x="0" y="474460"/>
                </a:cxn>
              </a:cxnLst>
              <a:rect l="l" t="t" r="r" b="b"/>
              <a:pathLst>
                <a:path w="31648" h="474459">
                  <a:moveTo>
                    <a:pt x="0" y="474460"/>
                  </a:moveTo>
                  <a:lnTo>
                    <a:pt x="31648" y="474460"/>
                  </a:lnTo>
                  <a:lnTo>
                    <a:pt x="316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34" name="pstoedit 27"/>
            <p:cNvSpPr/>
            <p:nvPr/>
          </p:nvSpPr>
          <p:spPr>
            <a:xfrm>
              <a:off x="4065590" y="2268510"/>
              <a:ext cx="31610" cy="474459"/>
            </a:xfrm>
            <a:custGeom>
              <a:avLst/>
              <a:gdLst/>
              <a:ahLst/>
              <a:cxnLst>
                <a:cxn ang="0">
                  <a:pos x="15623" y="237587"/>
                </a:cxn>
                <a:cxn ang="5626410">
                  <a:pos x="0" y="474460"/>
                </a:cxn>
                <a:cxn ang="5168331">
                  <a:pos x="31610" y="474460"/>
                </a:cxn>
                <a:cxn ang="-5169025">
                  <a:pos x="31610" y="0"/>
                </a:cxn>
                <a:cxn ang="-5625732">
                  <a:pos x="0" y="0"/>
                </a:cxn>
                <a:cxn ang="5626410">
                  <a:pos x="0" y="474460"/>
                </a:cxn>
              </a:cxnLst>
              <a:rect l="l" t="t" r="r" b="b"/>
              <a:pathLst>
                <a:path w="31610" h="474459">
                  <a:moveTo>
                    <a:pt x="0" y="474460"/>
                  </a:moveTo>
                  <a:lnTo>
                    <a:pt x="31610" y="474460"/>
                  </a:lnTo>
                  <a:lnTo>
                    <a:pt x="31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35" name="pstoedit 28"/>
            <p:cNvSpPr/>
            <p:nvPr/>
          </p:nvSpPr>
          <p:spPr>
            <a:xfrm>
              <a:off x="4533712" y="2268510"/>
              <a:ext cx="31648" cy="474459"/>
            </a:xfrm>
            <a:custGeom>
              <a:avLst/>
              <a:gdLst/>
              <a:ahLst/>
              <a:cxnLst>
                <a:cxn ang="0">
                  <a:pos x="15681" y="237489"/>
                </a:cxn>
                <a:cxn ang="5627162">
                  <a:pos x="0" y="474460"/>
                </a:cxn>
                <a:cxn ang="5168718">
                  <a:pos x="31648" y="474460"/>
                </a:cxn>
                <a:cxn ang="-5169220">
                  <a:pos x="31648" y="0"/>
                </a:cxn>
                <a:cxn ang="-5626668">
                  <a:pos x="0" y="0"/>
                </a:cxn>
                <a:cxn ang="5627162">
                  <a:pos x="0" y="474460"/>
                </a:cxn>
              </a:cxnLst>
              <a:rect l="l" t="t" r="r" b="b"/>
              <a:pathLst>
                <a:path w="31648" h="474459">
                  <a:moveTo>
                    <a:pt x="0" y="474460"/>
                  </a:moveTo>
                  <a:lnTo>
                    <a:pt x="31648" y="474460"/>
                  </a:lnTo>
                  <a:lnTo>
                    <a:pt x="316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36" name="pstoedit 29"/>
            <p:cNvSpPr/>
            <p:nvPr/>
          </p:nvSpPr>
          <p:spPr>
            <a:xfrm>
              <a:off x="5001871" y="2268510"/>
              <a:ext cx="31648" cy="474459"/>
            </a:xfrm>
            <a:custGeom>
              <a:avLst/>
              <a:gdLst/>
              <a:ahLst/>
              <a:cxnLst>
                <a:cxn ang="0">
                  <a:pos x="15915" y="237110"/>
                </a:cxn>
                <a:cxn ang="5630154">
                  <a:pos x="0" y="474460"/>
                </a:cxn>
                <a:cxn ang="5172439">
                  <a:pos x="31650" y="474460"/>
                </a:cxn>
                <a:cxn ang="-5172209">
                  <a:pos x="31650" y="0"/>
                </a:cxn>
                <a:cxn ang="-5630387">
                  <a:pos x="0" y="0"/>
                </a:cxn>
                <a:cxn ang="5630154">
                  <a:pos x="0" y="474460"/>
                </a:cxn>
              </a:cxnLst>
              <a:rect l="l" t="t" r="r" b="b"/>
              <a:pathLst>
                <a:path w="31648" h="474459">
                  <a:moveTo>
                    <a:pt x="0" y="474460"/>
                  </a:moveTo>
                  <a:lnTo>
                    <a:pt x="31650" y="474460"/>
                  </a:lnTo>
                  <a:lnTo>
                    <a:pt x="316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37" name="pstoedit 30"/>
            <p:cNvSpPr/>
            <p:nvPr/>
          </p:nvSpPr>
          <p:spPr>
            <a:xfrm>
              <a:off x="2192987" y="2742970"/>
              <a:ext cx="31648" cy="31648"/>
            </a:xfrm>
            <a:custGeom>
              <a:avLst/>
              <a:gdLst/>
              <a:ahLst/>
              <a:cxnLst>
                <a:cxn ang="0">
                  <a:pos x="15078" y="18995"/>
                </a:cxn>
                <a:cxn ang="8399734">
                  <a:pos x="0" y="31648"/>
                </a:cxn>
                <a:cxn ang="2241916">
                  <a:pos x="31649" y="31648"/>
                </a:cxn>
                <a:cxn ang="-2933946">
                  <a:pos x="31649" y="0"/>
                </a:cxn>
                <a:cxn ang="-7706471">
                  <a:pos x="0" y="0"/>
                </a:cxn>
                <a:cxn ang="8399734">
                  <a:pos x="0" y="31648"/>
                </a:cxn>
              </a:cxnLst>
              <a:rect l="l" t="t" r="r" b="b"/>
              <a:pathLst>
                <a:path w="31648" h="31648">
                  <a:moveTo>
                    <a:pt x="0" y="31648"/>
                  </a:moveTo>
                  <a:lnTo>
                    <a:pt x="31649" y="31648"/>
                  </a:lnTo>
                  <a:lnTo>
                    <a:pt x="316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38" name="pstoedit 31"/>
            <p:cNvSpPr/>
            <p:nvPr/>
          </p:nvSpPr>
          <p:spPr>
            <a:xfrm>
              <a:off x="2224636" y="2742970"/>
              <a:ext cx="436512" cy="31648"/>
            </a:xfrm>
            <a:custGeom>
              <a:avLst/>
              <a:gdLst/>
              <a:ahLst/>
              <a:cxnLst>
                <a:cxn ang="0">
                  <a:pos x="218243" y="15928"/>
                </a:cxn>
                <a:cxn ang="10552808">
                  <a:pos x="0" y="31648"/>
                </a:cxn>
                <a:cxn ang="247165">
                  <a:pos x="436512" y="31648"/>
                </a:cxn>
                <a:cxn ang="-250432">
                  <a:pos x="436512" y="0"/>
                </a:cxn>
                <a:cxn ang="-10549541">
                  <a:pos x="0" y="0"/>
                </a:cxn>
                <a:cxn ang="10552808">
                  <a:pos x="0" y="31648"/>
                </a:cxn>
              </a:cxnLst>
              <a:rect l="l" t="t" r="r" b="b"/>
              <a:pathLst>
                <a:path w="436512" h="31648">
                  <a:moveTo>
                    <a:pt x="0" y="31648"/>
                  </a:moveTo>
                  <a:lnTo>
                    <a:pt x="436512" y="31648"/>
                  </a:lnTo>
                  <a:lnTo>
                    <a:pt x="4365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39" name="pstoedit 32"/>
            <p:cNvSpPr/>
            <p:nvPr/>
          </p:nvSpPr>
          <p:spPr>
            <a:xfrm>
              <a:off x="2661148" y="2742970"/>
              <a:ext cx="31661" cy="31648"/>
            </a:xfrm>
            <a:custGeom>
              <a:avLst/>
              <a:gdLst/>
              <a:ahLst/>
              <a:cxnLst>
                <a:cxn ang="0">
                  <a:pos x="16875" y="12352"/>
                </a:cxn>
                <a:cxn ang="7870237">
                  <a:pos x="0" y="31648"/>
                </a:cxn>
                <a:cxn ang="3152334">
                  <a:pos x="31661" y="31648"/>
                </a:cxn>
                <a:cxn ang="-2392496">
                  <a:pos x="31661" y="0"/>
                </a:cxn>
                <a:cxn ang="-8627856">
                  <a:pos x="0" y="0"/>
                </a:cxn>
                <a:cxn ang="7870237">
                  <a:pos x="0" y="31648"/>
                </a:cxn>
              </a:cxnLst>
              <a:rect l="l" t="t" r="r" b="b"/>
              <a:pathLst>
                <a:path w="31661" h="31648">
                  <a:moveTo>
                    <a:pt x="0" y="31648"/>
                  </a:moveTo>
                  <a:lnTo>
                    <a:pt x="31661" y="31648"/>
                  </a:lnTo>
                  <a:lnTo>
                    <a:pt x="316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40" name="pstoedit 33"/>
            <p:cNvSpPr/>
            <p:nvPr/>
          </p:nvSpPr>
          <p:spPr>
            <a:xfrm>
              <a:off x="2692758" y="2742970"/>
              <a:ext cx="468160" cy="31648"/>
            </a:xfrm>
            <a:custGeom>
              <a:avLst/>
              <a:gdLst/>
              <a:ahLst/>
              <a:cxnLst>
                <a:cxn ang="0">
                  <a:pos x="234104" y="15772"/>
                </a:cxn>
                <a:cxn ang="10567226">
                  <a:pos x="0" y="31648"/>
                </a:cxn>
                <a:cxn ang="232823">
                  <a:pos x="468160" y="31648"/>
                </a:cxn>
                <a:cxn ang="-231315">
                  <a:pos x="468160" y="0"/>
                </a:cxn>
                <a:cxn ang="-10568733">
                  <a:pos x="0" y="0"/>
                </a:cxn>
                <a:cxn ang="10567226">
                  <a:pos x="0" y="31648"/>
                </a:cxn>
              </a:cxnLst>
              <a:rect l="l" t="t" r="r" b="b"/>
              <a:pathLst>
                <a:path w="468160" h="31648">
                  <a:moveTo>
                    <a:pt x="0" y="31648"/>
                  </a:moveTo>
                  <a:lnTo>
                    <a:pt x="468160" y="31648"/>
                  </a:lnTo>
                  <a:lnTo>
                    <a:pt x="4681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41" name="pstoedit 34"/>
            <p:cNvSpPr/>
            <p:nvPr/>
          </p:nvSpPr>
          <p:spPr>
            <a:xfrm>
              <a:off x="3597430" y="2742970"/>
              <a:ext cx="31648" cy="31648"/>
            </a:xfrm>
            <a:custGeom>
              <a:avLst/>
              <a:gdLst/>
              <a:ahLst/>
              <a:cxnLst>
                <a:cxn ang="0">
                  <a:pos x="15677" y="16135"/>
                </a:cxn>
                <a:cxn ang="8118069">
                  <a:pos x="0" y="31648"/>
                </a:cxn>
                <a:cxn ang="2649941">
                  <a:pos x="31648" y="31648"/>
                </a:cxn>
                <a:cxn ang="-2717554">
                  <a:pos x="31648" y="0"/>
                </a:cxn>
                <a:cxn ang="-8050457">
                  <a:pos x="0" y="0"/>
                </a:cxn>
                <a:cxn ang="8118069">
                  <a:pos x="0" y="31648"/>
                </a:cxn>
              </a:cxnLst>
              <a:rect l="l" t="t" r="r" b="b"/>
              <a:pathLst>
                <a:path w="31648" h="31648">
                  <a:moveTo>
                    <a:pt x="0" y="31648"/>
                  </a:moveTo>
                  <a:lnTo>
                    <a:pt x="31648" y="31648"/>
                  </a:lnTo>
                  <a:lnTo>
                    <a:pt x="316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42" name="pstoedit 35"/>
            <p:cNvSpPr/>
            <p:nvPr/>
          </p:nvSpPr>
          <p:spPr>
            <a:xfrm>
              <a:off x="4533712" y="2742970"/>
              <a:ext cx="31648" cy="31648"/>
            </a:xfrm>
            <a:custGeom>
              <a:avLst/>
              <a:gdLst/>
              <a:ahLst/>
              <a:cxnLst>
                <a:cxn ang="0">
                  <a:pos x="17302" y="13247"/>
                </a:cxn>
                <a:cxn ang="7994238">
                  <a:pos x="0" y="31648"/>
                </a:cxn>
                <a:cxn ang="3123549">
                  <a:pos x="31648" y="31648"/>
                </a:cxn>
                <a:cxn ang="-2563180">
                  <a:pos x="31648" y="0"/>
                </a:cxn>
                <a:cxn ang="-8553676">
                  <a:pos x="0" y="0"/>
                </a:cxn>
                <a:cxn ang="7994238">
                  <a:pos x="0" y="31648"/>
                </a:cxn>
              </a:cxnLst>
              <a:rect l="l" t="t" r="r" b="b"/>
              <a:pathLst>
                <a:path w="31648" h="31648">
                  <a:moveTo>
                    <a:pt x="0" y="31648"/>
                  </a:moveTo>
                  <a:lnTo>
                    <a:pt x="31648" y="31648"/>
                  </a:lnTo>
                  <a:lnTo>
                    <a:pt x="316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43" name="pstoedit 36"/>
            <p:cNvSpPr/>
            <p:nvPr/>
          </p:nvSpPr>
          <p:spPr>
            <a:xfrm>
              <a:off x="4565360" y="2742970"/>
              <a:ext cx="436512" cy="31648"/>
            </a:xfrm>
            <a:custGeom>
              <a:avLst/>
              <a:gdLst/>
              <a:ahLst/>
              <a:cxnLst>
                <a:cxn ang="0">
                  <a:pos x="218181" y="15879"/>
                </a:cxn>
                <a:cxn ang="10551972">
                  <a:pos x="0" y="31648"/>
                </a:cxn>
                <a:cxn ang="247859">
                  <a:pos x="436511" y="31648"/>
                </a:cxn>
                <a:cxn ang="-249595">
                  <a:pos x="436511" y="0"/>
                </a:cxn>
                <a:cxn ang="-10550234">
                  <a:pos x="0" y="0"/>
                </a:cxn>
                <a:cxn ang="10551972">
                  <a:pos x="0" y="31648"/>
                </a:cxn>
              </a:cxnLst>
              <a:rect l="l" t="t" r="r" b="b"/>
              <a:pathLst>
                <a:path w="436512" h="31648">
                  <a:moveTo>
                    <a:pt x="0" y="31648"/>
                  </a:moveTo>
                  <a:lnTo>
                    <a:pt x="436511" y="31648"/>
                  </a:lnTo>
                  <a:lnTo>
                    <a:pt x="43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44" name="pstoedit 37"/>
            <p:cNvSpPr/>
            <p:nvPr/>
          </p:nvSpPr>
          <p:spPr>
            <a:xfrm>
              <a:off x="5001871" y="2742970"/>
              <a:ext cx="31648" cy="31648"/>
            </a:xfrm>
            <a:custGeom>
              <a:avLst/>
              <a:gdLst/>
              <a:ahLst/>
              <a:cxnLst>
                <a:cxn ang="0">
                  <a:pos x="13793" y="19037"/>
                </a:cxn>
                <a:cxn ang="8253661">
                  <a:pos x="0" y="31648"/>
                </a:cxn>
                <a:cxn ang="2113846">
                  <a:pos x="31650" y="31648"/>
                </a:cxn>
                <a:cxn ang="-2810000">
                  <a:pos x="31650" y="0"/>
                </a:cxn>
                <a:cxn ang="-7555288">
                  <a:pos x="0" y="0"/>
                </a:cxn>
                <a:cxn ang="8253661">
                  <a:pos x="0" y="31648"/>
                </a:cxn>
              </a:cxnLst>
              <a:rect l="l" t="t" r="r" b="b"/>
              <a:pathLst>
                <a:path w="31648" h="31648">
                  <a:moveTo>
                    <a:pt x="0" y="31648"/>
                  </a:moveTo>
                  <a:lnTo>
                    <a:pt x="31650" y="31648"/>
                  </a:lnTo>
                  <a:lnTo>
                    <a:pt x="316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45" name="pstoedit 38"/>
            <p:cNvSpPr/>
            <p:nvPr/>
          </p:nvSpPr>
          <p:spPr>
            <a:xfrm>
              <a:off x="1971182" y="2891782"/>
              <a:ext cx="147476" cy="317908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sz="2066">
                  <a:solidFill>
                    <a:schemeClr val="accent3"/>
                  </a:solidFill>
                </a:rPr>
                <a:t>3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46" name="pstoedit 39"/>
            <p:cNvSpPr/>
            <p:nvPr/>
          </p:nvSpPr>
          <p:spPr>
            <a:xfrm>
              <a:off x="2192987" y="2774618"/>
              <a:ext cx="31648" cy="474459"/>
            </a:xfrm>
            <a:custGeom>
              <a:avLst/>
              <a:gdLst/>
              <a:ahLst/>
              <a:cxnLst>
                <a:cxn ang="0">
                  <a:pos x="15828" y="237211"/>
                </a:cxn>
                <a:cxn ang="5629004">
                  <a:pos x="0" y="474460"/>
                </a:cxn>
                <a:cxn ang="5171095">
                  <a:pos x="31649" y="474460"/>
                </a:cxn>
                <a:cxn ang="-5171059">
                  <a:pos x="31649" y="0"/>
                </a:cxn>
                <a:cxn ang="-5629040">
                  <a:pos x="0" y="0"/>
                </a:cxn>
                <a:cxn ang="5629004">
                  <a:pos x="0" y="474460"/>
                </a:cxn>
              </a:cxnLst>
              <a:rect l="l" t="t" r="r" b="b"/>
              <a:pathLst>
                <a:path w="31648" h="474459">
                  <a:moveTo>
                    <a:pt x="0" y="474460"/>
                  </a:moveTo>
                  <a:lnTo>
                    <a:pt x="31649" y="474460"/>
                  </a:lnTo>
                  <a:lnTo>
                    <a:pt x="316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47" name="pstoedit 40"/>
            <p:cNvSpPr/>
            <p:nvPr/>
          </p:nvSpPr>
          <p:spPr>
            <a:xfrm>
              <a:off x="2661148" y="2774618"/>
              <a:ext cx="31661" cy="474459"/>
            </a:xfrm>
            <a:custGeom>
              <a:avLst/>
              <a:gdLst/>
              <a:ahLst/>
              <a:cxnLst>
                <a:cxn ang="0">
                  <a:pos x="15801" y="237315"/>
                </a:cxn>
                <a:cxn ang="5628725">
                  <a:pos x="0" y="474460"/>
                </a:cxn>
                <a:cxn ang="5170430">
                  <a:pos x="31661" y="474460"/>
                </a:cxn>
                <a:cxn ang="-5170595">
                  <a:pos x="31661" y="0"/>
                </a:cxn>
                <a:cxn ang="-5628561">
                  <a:pos x="0" y="0"/>
                </a:cxn>
                <a:cxn ang="5628725">
                  <a:pos x="0" y="474460"/>
                </a:cxn>
              </a:cxnLst>
              <a:rect l="l" t="t" r="r" b="b"/>
              <a:pathLst>
                <a:path w="31661" h="474459">
                  <a:moveTo>
                    <a:pt x="0" y="474460"/>
                  </a:moveTo>
                  <a:lnTo>
                    <a:pt x="31661" y="474460"/>
                  </a:lnTo>
                  <a:lnTo>
                    <a:pt x="316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48" name="pstoedit 41"/>
            <p:cNvSpPr/>
            <p:nvPr/>
          </p:nvSpPr>
          <p:spPr>
            <a:xfrm>
              <a:off x="3597430" y="2774618"/>
              <a:ext cx="31648" cy="474459"/>
            </a:xfrm>
            <a:custGeom>
              <a:avLst/>
              <a:gdLst/>
              <a:ahLst/>
              <a:cxnLst>
                <a:cxn ang="0">
                  <a:pos x="15884" y="237080"/>
                </a:cxn>
                <a:cxn ang="5629695">
                  <a:pos x="0" y="474460"/>
                </a:cxn>
                <a:cxn ang="5172037">
                  <a:pos x="31648" y="474460"/>
                </a:cxn>
                <a:cxn ang="-5171750">
                  <a:pos x="31648" y="0"/>
                </a:cxn>
                <a:cxn ang="-5629984">
                  <a:pos x="0" y="0"/>
                </a:cxn>
                <a:cxn ang="5629695">
                  <a:pos x="0" y="474460"/>
                </a:cxn>
              </a:cxnLst>
              <a:rect l="l" t="t" r="r" b="b"/>
              <a:pathLst>
                <a:path w="31648" h="474459">
                  <a:moveTo>
                    <a:pt x="0" y="474460"/>
                  </a:moveTo>
                  <a:lnTo>
                    <a:pt x="31648" y="474460"/>
                  </a:lnTo>
                  <a:lnTo>
                    <a:pt x="316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49" name="pstoedit 42"/>
            <p:cNvSpPr/>
            <p:nvPr/>
          </p:nvSpPr>
          <p:spPr>
            <a:xfrm>
              <a:off x="5001871" y="2774618"/>
              <a:ext cx="31648" cy="474459"/>
            </a:xfrm>
            <a:custGeom>
              <a:avLst/>
              <a:gdLst/>
              <a:ahLst/>
              <a:cxnLst>
                <a:cxn ang="0">
                  <a:pos x="15915" y="237149"/>
                </a:cxn>
                <a:cxn ang="5630192">
                  <a:pos x="0" y="474460"/>
                </a:cxn>
                <a:cxn ang="5172402">
                  <a:pos x="31650" y="474460"/>
                </a:cxn>
                <a:cxn ang="-5172246">
                  <a:pos x="31650" y="0"/>
                </a:cxn>
                <a:cxn ang="-5630349">
                  <a:pos x="0" y="0"/>
                </a:cxn>
                <a:cxn ang="5630192">
                  <a:pos x="0" y="474460"/>
                </a:cxn>
              </a:cxnLst>
              <a:rect l="l" t="t" r="r" b="b"/>
              <a:pathLst>
                <a:path w="31648" h="474459">
                  <a:moveTo>
                    <a:pt x="0" y="474460"/>
                  </a:moveTo>
                  <a:lnTo>
                    <a:pt x="31650" y="474460"/>
                  </a:lnTo>
                  <a:lnTo>
                    <a:pt x="316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50" name="pstoedit 43"/>
            <p:cNvSpPr/>
            <p:nvPr/>
          </p:nvSpPr>
          <p:spPr>
            <a:xfrm>
              <a:off x="2192987" y="3249078"/>
              <a:ext cx="31648" cy="31661"/>
            </a:xfrm>
            <a:custGeom>
              <a:avLst/>
              <a:gdLst/>
              <a:ahLst/>
              <a:cxnLst>
                <a:cxn ang="0">
                  <a:pos x="15618" y="16616"/>
                </a:cxn>
                <a:cxn ang="8164314">
                  <a:pos x="0" y="31661"/>
                </a:cxn>
                <a:cxn ang="2590980">
                  <a:pos x="31649" y="31661"/>
                </a:cxn>
                <a:cxn ang="-2761722">
                  <a:pos x="31649" y="0"/>
                </a:cxn>
                <a:cxn ang="-7993569">
                  <a:pos x="0" y="0"/>
                </a:cxn>
                <a:cxn ang="8164314">
                  <a:pos x="0" y="31661"/>
                </a:cxn>
              </a:cxnLst>
              <a:rect l="l" t="t" r="r" b="b"/>
              <a:pathLst>
                <a:path w="31648" h="31661">
                  <a:moveTo>
                    <a:pt x="0" y="31661"/>
                  </a:moveTo>
                  <a:lnTo>
                    <a:pt x="31649" y="31661"/>
                  </a:lnTo>
                  <a:lnTo>
                    <a:pt x="316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51" name="pstoedit 44"/>
            <p:cNvSpPr/>
            <p:nvPr/>
          </p:nvSpPr>
          <p:spPr>
            <a:xfrm>
              <a:off x="2661148" y="3249078"/>
              <a:ext cx="31661" cy="31661"/>
            </a:xfrm>
            <a:custGeom>
              <a:avLst/>
              <a:gdLst/>
              <a:ahLst/>
              <a:cxnLst>
                <a:cxn ang="0">
                  <a:pos x="16283" y="14449"/>
                </a:cxn>
                <a:cxn ang="8004735">
                  <a:pos x="0" y="31661"/>
                </a:cxn>
                <a:cxn ang="2893236">
                  <a:pos x="31661" y="31661"/>
                </a:cxn>
                <a:cxn ang="-2592983">
                  <a:pos x="31661" y="0"/>
                </a:cxn>
                <a:cxn ang="-8304930">
                  <a:pos x="0" y="0"/>
                </a:cxn>
                <a:cxn ang="8004735">
                  <a:pos x="0" y="31661"/>
                </a:cxn>
              </a:cxnLst>
              <a:rect l="l" t="t" r="r" b="b"/>
              <a:pathLst>
                <a:path w="31661" h="31661">
                  <a:moveTo>
                    <a:pt x="0" y="31661"/>
                  </a:moveTo>
                  <a:lnTo>
                    <a:pt x="31661" y="31661"/>
                  </a:lnTo>
                  <a:lnTo>
                    <a:pt x="316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52" name="pstoedit 45"/>
            <p:cNvSpPr/>
            <p:nvPr/>
          </p:nvSpPr>
          <p:spPr>
            <a:xfrm>
              <a:off x="2692758" y="3249078"/>
              <a:ext cx="468160" cy="31661"/>
            </a:xfrm>
            <a:custGeom>
              <a:avLst/>
              <a:gdLst/>
              <a:ahLst/>
              <a:cxnLst>
                <a:cxn ang="0">
                  <a:pos x="234022" y="16021"/>
                </a:cxn>
                <a:cxn ang="10570601">
                  <a:pos x="0" y="31661"/>
                </a:cxn>
                <a:cxn ang="229285">
                  <a:pos x="468160" y="31661"/>
                </a:cxn>
                <a:cxn ang="-234870">
                  <a:pos x="468160" y="0"/>
                </a:cxn>
                <a:cxn ang="-10565013">
                  <a:pos x="0" y="0"/>
                </a:cxn>
                <a:cxn ang="10570601">
                  <a:pos x="0" y="31661"/>
                </a:cxn>
              </a:cxnLst>
              <a:rect l="l" t="t" r="r" b="b"/>
              <a:pathLst>
                <a:path w="468160" h="31661">
                  <a:moveTo>
                    <a:pt x="0" y="31661"/>
                  </a:moveTo>
                  <a:lnTo>
                    <a:pt x="468160" y="31661"/>
                  </a:lnTo>
                  <a:lnTo>
                    <a:pt x="4681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53" name="pstoedit 46"/>
            <p:cNvSpPr/>
            <p:nvPr/>
          </p:nvSpPr>
          <p:spPr>
            <a:xfrm>
              <a:off x="3160918" y="3249078"/>
              <a:ext cx="436512" cy="31661"/>
            </a:xfrm>
            <a:custGeom>
              <a:avLst/>
              <a:gdLst/>
              <a:ahLst/>
              <a:cxnLst>
                <a:cxn ang="0">
                  <a:pos x="218322" y="15670"/>
                </a:cxn>
                <a:cxn ang="10548652">
                  <a:pos x="0" y="31661"/>
                </a:cxn>
                <a:cxn ang="251499">
                  <a:pos x="436512" y="31661"/>
                </a:cxn>
                <a:cxn ang="-246469">
                  <a:pos x="436512" y="0"/>
                </a:cxn>
                <a:cxn ang="-10553679">
                  <a:pos x="0" y="0"/>
                </a:cxn>
                <a:cxn ang="10548652">
                  <a:pos x="0" y="31661"/>
                </a:cxn>
              </a:cxnLst>
              <a:rect l="l" t="t" r="r" b="b"/>
              <a:pathLst>
                <a:path w="436512" h="31661">
                  <a:moveTo>
                    <a:pt x="0" y="31661"/>
                  </a:moveTo>
                  <a:lnTo>
                    <a:pt x="436512" y="31661"/>
                  </a:lnTo>
                  <a:lnTo>
                    <a:pt x="4365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54" name="pstoedit 47"/>
            <p:cNvSpPr/>
            <p:nvPr/>
          </p:nvSpPr>
          <p:spPr>
            <a:xfrm>
              <a:off x="3597430" y="3249078"/>
              <a:ext cx="31648" cy="31661"/>
            </a:xfrm>
            <a:custGeom>
              <a:avLst/>
              <a:gdLst/>
              <a:ahLst/>
              <a:cxnLst>
                <a:cxn ang="0">
                  <a:pos x="14831" y="17972"/>
                </a:cxn>
                <a:cxn ang="8237653">
                  <a:pos x="0" y="31661"/>
                </a:cxn>
                <a:cxn ang="2348588">
                  <a:pos x="31648" y="31661"/>
                </a:cxn>
                <a:cxn ang="-2814085">
                  <a:pos x="31648" y="0"/>
                </a:cxn>
                <a:cxn ang="-7771759">
                  <a:pos x="0" y="0"/>
                </a:cxn>
                <a:cxn ang="8237653">
                  <a:pos x="0" y="31661"/>
                </a:cxn>
              </a:cxnLst>
              <a:rect l="l" t="t" r="r" b="b"/>
              <a:pathLst>
                <a:path w="31648" h="31661">
                  <a:moveTo>
                    <a:pt x="0" y="31661"/>
                  </a:moveTo>
                  <a:lnTo>
                    <a:pt x="31648" y="31661"/>
                  </a:lnTo>
                  <a:lnTo>
                    <a:pt x="316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55" name="pstoedit 48"/>
            <p:cNvSpPr/>
            <p:nvPr/>
          </p:nvSpPr>
          <p:spPr>
            <a:xfrm>
              <a:off x="5001871" y="3249078"/>
              <a:ext cx="31648" cy="31661"/>
            </a:xfrm>
            <a:custGeom>
              <a:avLst/>
              <a:gdLst/>
              <a:ahLst/>
              <a:cxnLst>
                <a:cxn ang="0">
                  <a:pos x="18020" y="12623"/>
                </a:cxn>
                <a:cxn ang="8005461">
                  <a:pos x="0" y="31661"/>
                </a:cxn>
                <a:cxn ang="3264008">
                  <a:pos x="31650" y="31661"/>
                </a:cxn>
                <a:cxn ang="-2568210">
                  <a:pos x="31650" y="0"/>
                </a:cxn>
                <a:cxn ang="-8699224">
                  <a:pos x="0" y="0"/>
                </a:cxn>
                <a:cxn ang="8005461">
                  <a:pos x="0" y="31661"/>
                </a:cxn>
              </a:cxnLst>
              <a:rect l="l" t="t" r="r" b="b"/>
              <a:pathLst>
                <a:path w="31648" h="31661">
                  <a:moveTo>
                    <a:pt x="0" y="31661"/>
                  </a:moveTo>
                  <a:lnTo>
                    <a:pt x="31650" y="31661"/>
                  </a:lnTo>
                  <a:lnTo>
                    <a:pt x="316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56" name="pstoedit 49"/>
            <p:cNvSpPr/>
            <p:nvPr/>
          </p:nvSpPr>
          <p:spPr>
            <a:xfrm>
              <a:off x="1971182" y="3397877"/>
              <a:ext cx="147476" cy="317908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sz="2066">
                  <a:solidFill>
                    <a:schemeClr val="accent3"/>
                  </a:solidFill>
                </a:rPr>
                <a:t>4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7" name="pstoedit 50"/>
            <p:cNvSpPr/>
            <p:nvPr/>
          </p:nvSpPr>
          <p:spPr>
            <a:xfrm>
              <a:off x="2192987" y="3280739"/>
              <a:ext cx="31648" cy="474459"/>
            </a:xfrm>
            <a:custGeom>
              <a:avLst/>
              <a:gdLst/>
              <a:ahLst/>
              <a:cxnLst>
                <a:cxn ang="0">
                  <a:pos x="15828" y="237204"/>
                </a:cxn>
                <a:cxn ang="5628998">
                  <a:pos x="0" y="474459"/>
                </a:cxn>
                <a:cxn ang="5171101">
                  <a:pos x="31649" y="474459"/>
                </a:cxn>
                <a:cxn ang="-5171053">
                  <a:pos x="31649" y="0"/>
                </a:cxn>
                <a:cxn ang="-5629046">
                  <a:pos x="0" y="0"/>
                </a:cxn>
                <a:cxn ang="5628998">
                  <a:pos x="0" y="474459"/>
                </a:cxn>
              </a:cxnLst>
              <a:rect l="l" t="t" r="r" b="b"/>
              <a:pathLst>
                <a:path w="31648" h="474459">
                  <a:moveTo>
                    <a:pt x="0" y="474459"/>
                  </a:moveTo>
                  <a:lnTo>
                    <a:pt x="31649" y="474459"/>
                  </a:lnTo>
                  <a:lnTo>
                    <a:pt x="316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58" name="pstoedit 51"/>
            <p:cNvSpPr/>
            <p:nvPr/>
          </p:nvSpPr>
          <p:spPr>
            <a:xfrm>
              <a:off x="2661148" y="3280739"/>
              <a:ext cx="31661" cy="474459"/>
            </a:xfrm>
            <a:custGeom>
              <a:avLst/>
              <a:gdLst/>
              <a:ahLst/>
              <a:cxnLst>
                <a:cxn ang="0">
                  <a:pos x="15798" y="237313"/>
                </a:cxn>
                <a:cxn ang="5628682">
                  <a:pos x="0" y="474459"/>
                </a:cxn>
                <a:cxn ang="5170389">
                  <a:pos x="31661" y="474459"/>
                </a:cxn>
                <a:cxn ang="-5170552">
                  <a:pos x="31661" y="0"/>
                </a:cxn>
                <a:cxn ang="-5628520">
                  <a:pos x="0" y="0"/>
                </a:cxn>
                <a:cxn ang="5628682">
                  <a:pos x="0" y="474459"/>
                </a:cxn>
              </a:cxnLst>
              <a:rect l="l" t="t" r="r" b="b"/>
              <a:pathLst>
                <a:path w="31661" h="474459">
                  <a:moveTo>
                    <a:pt x="0" y="474459"/>
                  </a:moveTo>
                  <a:lnTo>
                    <a:pt x="31661" y="474459"/>
                  </a:lnTo>
                  <a:lnTo>
                    <a:pt x="316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59" name="pstoedit 52"/>
            <p:cNvSpPr/>
            <p:nvPr/>
          </p:nvSpPr>
          <p:spPr>
            <a:xfrm>
              <a:off x="3597430" y="3280739"/>
              <a:ext cx="31648" cy="474459"/>
            </a:xfrm>
            <a:custGeom>
              <a:avLst/>
              <a:gdLst/>
              <a:ahLst/>
              <a:cxnLst>
                <a:cxn ang="0">
                  <a:pos x="15884" y="237106"/>
                </a:cxn>
                <a:cxn ang="5629721">
                  <a:pos x="0" y="474459"/>
                </a:cxn>
                <a:cxn ang="5172011">
                  <a:pos x="31648" y="474459"/>
                </a:cxn>
                <a:cxn ang="-5171776">
                  <a:pos x="31648" y="0"/>
                </a:cxn>
                <a:cxn ang="-5629958">
                  <a:pos x="0" y="0"/>
                </a:cxn>
                <a:cxn ang="5629721">
                  <a:pos x="0" y="474459"/>
                </a:cxn>
              </a:cxnLst>
              <a:rect l="l" t="t" r="r" b="b"/>
              <a:pathLst>
                <a:path w="31648" h="474459">
                  <a:moveTo>
                    <a:pt x="0" y="474459"/>
                  </a:moveTo>
                  <a:lnTo>
                    <a:pt x="31648" y="474459"/>
                  </a:lnTo>
                  <a:lnTo>
                    <a:pt x="316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60" name="pstoedit 53"/>
            <p:cNvSpPr/>
            <p:nvPr/>
          </p:nvSpPr>
          <p:spPr>
            <a:xfrm>
              <a:off x="4065590" y="3280739"/>
              <a:ext cx="31610" cy="474459"/>
            </a:xfrm>
            <a:custGeom>
              <a:avLst/>
              <a:gdLst/>
              <a:ahLst/>
              <a:cxnLst>
                <a:cxn ang="0">
                  <a:pos x="15829" y="237188"/>
                </a:cxn>
                <a:cxn ang="5629006">
                  <a:pos x="0" y="474459"/>
                </a:cxn>
                <a:cxn ang="5171693">
                  <a:pos x="31610" y="474459"/>
                </a:cxn>
                <a:cxn ang="-5171614">
                  <a:pos x="31610" y="0"/>
                </a:cxn>
                <a:cxn ang="-5629085">
                  <a:pos x="0" y="0"/>
                </a:cxn>
                <a:cxn ang="5629006">
                  <a:pos x="0" y="474459"/>
                </a:cxn>
              </a:cxnLst>
              <a:rect l="l" t="t" r="r" b="b"/>
              <a:pathLst>
                <a:path w="31610" h="474459">
                  <a:moveTo>
                    <a:pt x="0" y="474459"/>
                  </a:moveTo>
                  <a:lnTo>
                    <a:pt x="31610" y="474459"/>
                  </a:lnTo>
                  <a:lnTo>
                    <a:pt x="31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61" name="pstoedit 54"/>
            <p:cNvSpPr/>
            <p:nvPr/>
          </p:nvSpPr>
          <p:spPr>
            <a:xfrm>
              <a:off x="4533712" y="3280739"/>
              <a:ext cx="31648" cy="474459"/>
            </a:xfrm>
            <a:custGeom>
              <a:avLst/>
              <a:gdLst/>
              <a:ahLst/>
              <a:cxnLst>
                <a:cxn ang="0">
                  <a:pos x="15898" y="237106"/>
                </a:cxn>
                <a:cxn ang="5629917">
                  <a:pos x="0" y="474459"/>
                </a:cxn>
                <a:cxn ang="5172207">
                  <a:pos x="31648" y="474459"/>
                </a:cxn>
                <a:cxn ang="-5171972">
                  <a:pos x="31648" y="0"/>
                </a:cxn>
                <a:cxn ang="-5630154">
                  <a:pos x="0" y="0"/>
                </a:cxn>
                <a:cxn ang="5629917">
                  <a:pos x="0" y="474459"/>
                </a:cxn>
              </a:cxnLst>
              <a:rect l="l" t="t" r="r" b="b"/>
              <a:pathLst>
                <a:path w="31648" h="474459">
                  <a:moveTo>
                    <a:pt x="0" y="474459"/>
                  </a:moveTo>
                  <a:lnTo>
                    <a:pt x="31648" y="474459"/>
                  </a:lnTo>
                  <a:lnTo>
                    <a:pt x="316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62" name="pstoedit 55"/>
            <p:cNvSpPr/>
            <p:nvPr/>
          </p:nvSpPr>
          <p:spPr>
            <a:xfrm>
              <a:off x="5001871" y="3280739"/>
              <a:ext cx="31648" cy="474459"/>
            </a:xfrm>
            <a:custGeom>
              <a:avLst/>
              <a:gdLst/>
              <a:ahLst/>
              <a:cxnLst>
                <a:cxn ang="0">
                  <a:pos x="15915" y="237084"/>
                </a:cxn>
                <a:cxn ang="5630130">
                  <a:pos x="0" y="474459"/>
                </a:cxn>
                <a:cxn ang="5172463">
                  <a:pos x="31650" y="474459"/>
                </a:cxn>
                <a:cxn ang="-5172185">
                  <a:pos x="31650" y="0"/>
                </a:cxn>
                <a:cxn ang="-5630411">
                  <a:pos x="0" y="0"/>
                </a:cxn>
                <a:cxn ang="5630130">
                  <a:pos x="0" y="474459"/>
                </a:cxn>
              </a:cxnLst>
              <a:rect l="l" t="t" r="r" b="b"/>
              <a:pathLst>
                <a:path w="31648" h="474459">
                  <a:moveTo>
                    <a:pt x="0" y="474459"/>
                  </a:moveTo>
                  <a:lnTo>
                    <a:pt x="31650" y="474459"/>
                  </a:lnTo>
                  <a:lnTo>
                    <a:pt x="316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63" name="pstoedit 56"/>
            <p:cNvSpPr/>
            <p:nvPr/>
          </p:nvSpPr>
          <p:spPr>
            <a:xfrm>
              <a:off x="2192987" y="3755198"/>
              <a:ext cx="31648" cy="31598"/>
            </a:xfrm>
            <a:custGeom>
              <a:avLst/>
              <a:gdLst/>
              <a:ahLst/>
              <a:cxnLst>
                <a:cxn ang="0">
                  <a:pos x="15899" y="15508"/>
                </a:cxn>
                <a:cxn ang="8079518">
                  <a:pos x="0" y="31598"/>
                </a:cxn>
                <a:cxn ang="2736678">
                  <a:pos x="31649" y="31598"/>
                </a:cxn>
                <a:cxn ang="-2673466">
                  <a:pos x="31649" y="0"/>
                </a:cxn>
                <a:cxn ang="-8142729">
                  <a:pos x="0" y="0"/>
                </a:cxn>
                <a:cxn ang="8079518">
                  <a:pos x="0" y="31598"/>
                </a:cxn>
              </a:cxnLst>
              <a:rect l="l" t="t" r="r" b="b"/>
              <a:pathLst>
                <a:path w="31648" h="31598">
                  <a:moveTo>
                    <a:pt x="0" y="31598"/>
                  </a:moveTo>
                  <a:lnTo>
                    <a:pt x="31649" y="31598"/>
                  </a:lnTo>
                  <a:lnTo>
                    <a:pt x="316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64" name="pstoedit 57"/>
            <p:cNvSpPr/>
            <p:nvPr/>
          </p:nvSpPr>
          <p:spPr>
            <a:xfrm>
              <a:off x="2661148" y="3755198"/>
              <a:ext cx="31661" cy="31598"/>
            </a:xfrm>
            <a:custGeom>
              <a:avLst/>
              <a:gdLst/>
              <a:ahLst/>
              <a:cxnLst>
                <a:cxn ang="0">
                  <a:pos x="15771" y="15921"/>
                </a:cxn>
                <a:cxn ang="8110358">
                  <a:pos x="0" y="31598"/>
                </a:cxn>
                <a:cxn ang="2676849">
                  <a:pos x="31661" y="31598"/>
                </a:cxn>
                <a:cxn ang="-2703372">
                  <a:pos x="31661" y="0"/>
                </a:cxn>
                <a:cxn ang="-8083835">
                  <a:pos x="0" y="0"/>
                </a:cxn>
                <a:cxn ang="8110358">
                  <a:pos x="0" y="31598"/>
                </a:cxn>
              </a:cxnLst>
              <a:rect l="l" t="t" r="r" b="b"/>
              <a:pathLst>
                <a:path w="31661" h="31598">
                  <a:moveTo>
                    <a:pt x="0" y="31598"/>
                  </a:moveTo>
                  <a:lnTo>
                    <a:pt x="31661" y="31598"/>
                  </a:lnTo>
                  <a:lnTo>
                    <a:pt x="316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65" name="pstoedit 58"/>
            <p:cNvSpPr/>
            <p:nvPr/>
          </p:nvSpPr>
          <p:spPr>
            <a:xfrm>
              <a:off x="2692758" y="3755198"/>
              <a:ext cx="468160" cy="31598"/>
            </a:xfrm>
            <a:custGeom>
              <a:avLst/>
              <a:gdLst/>
              <a:ahLst/>
              <a:cxnLst>
                <a:cxn ang="0">
                  <a:pos x="234115" y="15688"/>
                </a:cxn>
                <a:cxn ang="10566738">
                  <a:pos x="0" y="31598"/>
                </a:cxn>
                <a:cxn ang="233332">
                  <a:pos x="468160" y="31598"/>
                </a:cxn>
                <a:cxn ang="-230085">
                  <a:pos x="468160" y="0"/>
                </a:cxn>
                <a:cxn ang="-10569985">
                  <a:pos x="0" y="0"/>
                </a:cxn>
                <a:cxn ang="10566738">
                  <a:pos x="0" y="31598"/>
                </a:cxn>
              </a:cxnLst>
              <a:rect l="l" t="t" r="r" b="b"/>
              <a:pathLst>
                <a:path w="468160" h="31598">
                  <a:moveTo>
                    <a:pt x="0" y="31598"/>
                  </a:moveTo>
                  <a:lnTo>
                    <a:pt x="468160" y="31598"/>
                  </a:lnTo>
                  <a:lnTo>
                    <a:pt x="4681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66" name="pstoedit 59"/>
            <p:cNvSpPr/>
            <p:nvPr/>
          </p:nvSpPr>
          <p:spPr>
            <a:xfrm>
              <a:off x="3597430" y="3755198"/>
              <a:ext cx="31648" cy="31598"/>
            </a:xfrm>
            <a:custGeom>
              <a:avLst/>
              <a:gdLst/>
              <a:ahLst/>
              <a:cxnLst>
                <a:cxn ang="0">
                  <a:pos x="15341" y="16742"/>
                </a:cxn>
                <a:cxn ang="8155303">
                  <a:pos x="0" y="31598"/>
                </a:cxn>
                <a:cxn ang="2540017">
                  <a:pos x="31648" y="31598"/>
                </a:cxn>
                <a:cxn ang="-2745251">
                  <a:pos x="31648" y="0"/>
                </a:cxn>
                <a:cxn ang="-7950032">
                  <a:pos x="0" y="0"/>
                </a:cxn>
                <a:cxn ang="8155303">
                  <a:pos x="0" y="31598"/>
                </a:cxn>
              </a:cxnLst>
              <a:rect l="l" t="t" r="r" b="b"/>
              <a:pathLst>
                <a:path w="31648" h="31598">
                  <a:moveTo>
                    <a:pt x="0" y="31598"/>
                  </a:moveTo>
                  <a:lnTo>
                    <a:pt x="31648" y="31598"/>
                  </a:lnTo>
                  <a:lnTo>
                    <a:pt x="316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67" name="pstoedit 60"/>
            <p:cNvSpPr/>
            <p:nvPr/>
          </p:nvSpPr>
          <p:spPr>
            <a:xfrm>
              <a:off x="3629078" y="3755198"/>
              <a:ext cx="436512" cy="31598"/>
            </a:xfrm>
            <a:custGeom>
              <a:avLst/>
              <a:gdLst/>
              <a:ahLst/>
              <a:cxnLst>
                <a:cxn ang="0">
                  <a:pos x="218255" y="15807"/>
                </a:cxn>
                <a:cxn ang="10551716">
                  <a:pos x="0" y="31598"/>
                </a:cxn>
                <a:cxn ang="248283">
                  <a:pos x="436512" y="31598"/>
                </a:cxn>
                <a:cxn ang="-248544">
                  <a:pos x="436512" y="0"/>
                </a:cxn>
                <a:cxn ang="-10551455">
                  <a:pos x="0" y="0"/>
                </a:cxn>
                <a:cxn ang="10551716">
                  <a:pos x="0" y="31598"/>
                </a:cxn>
              </a:cxnLst>
              <a:rect l="l" t="t" r="r" b="b"/>
              <a:pathLst>
                <a:path w="436512" h="31598">
                  <a:moveTo>
                    <a:pt x="0" y="31598"/>
                  </a:moveTo>
                  <a:lnTo>
                    <a:pt x="436512" y="31598"/>
                  </a:lnTo>
                  <a:lnTo>
                    <a:pt x="4365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68" name="pstoedit 61"/>
            <p:cNvSpPr/>
            <p:nvPr/>
          </p:nvSpPr>
          <p:spPr>
            <a:xfrm>
              <a:off x="4065590" y="3755198"/>
              <a:ext cx="31610" cy="31598"/>
            </a:xfrm>
            <a:custGeom>
              <a:avLst/>
              <a:gdLst/>
              <a:ahLst/>
              <a:cxnLst>
                <a:cxn ang="0">
                  <a:pos x="15309" y="16622"/>
                </a:cxn>
                <a:cxn ang="8137835">
                  <a:pos x="0" y="31598"/>
                </a:cxn>
                <a:cxn ang="2554354">
                  <a:pos x="31610" y="31598"/>
                </a:cxn>
                <a:cxn ang="-2733507">
                  <a:pos x="31610" y="0"/>
                </a:cxn>
                <a:cxn ang="-7958668">
                  <a:pos x="0" y="0"/>
                </a:cxn>
                <a:cxn ang="8137835">
                  <a:pos x="0" y="31598"/>
                </a:cxn>
              </a:cxnLst>
              <a:rect l="l" t="t" r="r" b="b"/>
              <a:pathLst>
                <a:path w="31610" h="31598">
                  <a:moveTo>
                    <a:pt x="0" y="31598"/>
                  </a:moveTo>
                  <a:lnTo>
                    <a:pt x="31610" y="31598"/>
                  </a:lnTo>
                  <a:lnTo>
                    <a:pt x="31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69" name="pstoedit 62"/>
            <p:cNvSpPr/>
            <p:nvPr/>
          </p:nvSpPr>
          <p:spPr>
            <a:xfrm>
              <a:off x="4533712" y="3755198"/>
              <a:ext cx="31648" cy="31598"/>
            </a:xfrm>
            <a:custGeom>
              <a:avLst/>
              <a:gdLst/>
              <a:ahLst/>
              <a:cxnLst>
                <a:cxn ang="0">
                  <a:pos x="15180" y="16742"/>
                </a:cxn>
                <a:cxn ang="8137172">
                  <a:pos x="0" y="31598"/>
                </a:cxn>
                <a:cxn ang="2523207">
                  <a:pos x="31648" y="31598"/>
                </a:cxn>
                <a:cxn ang="-2728364">
                  <a:pos x="31648" y="0"/>
                </a:cxn>
                <a:cxn ang="-7931972">
                  <a:pos x="0" y="0"/>
                </a:cxn>
                <a:cxn ang="8137172">
                  <a:pos x="0" y="31598"/>
                </a:cxn>
              </a:cxnLst>
              <a:rect l="l" t="t" r="r" b="b"/>
              <a:pathLst>
                <a:path w="31648" h="31598">
                  <a:moveTo>
                    <a:pt x="0" y="31598"/>
                  </a:moveTo>
                  <a:lnTo>
                    <a:pt x="31648" y="31598"/>
                  </a:lnTo>
                  <a:lnTo>
                    <a:pt x="316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70" name="pstoedit 63"/>
            <p:cNvSpPr/>
            <p:nvPr/>
          </p:nvSpPr>
          <p:spPr>
            <a:xfrm>
              <a:off x="4565360" y="3755198"/>
              <a:ext cx="436512" cy="31598"/>
            </a:xfrm>
            <a:custGeom>
              <a:avLst/>
              <a:gdLst/>
              <a:ahLst/>
              <a:cxnLst>
                <a:cxn ang="0">
                  <a:pos x="218246" y="15818"/>
                </a:cxn>
                <a:cxn ang="10551875">
                  <a:pos x="0" y="31598"/>
                </a:cxn>
                <a:cxn ang="248102">
                  <a:pos x="436511" y="31598"/>
                </a:cxn>
                <a:cxn ang="-248703">
                  <a:pos x="436511" y="0"/>
                </a:cxn>
                <a:cxn ang="-10551273">
                  <a:pos x="0" y="0"/>
                </a:cxn>
                <a:cxn ang="10551875">
                  <a:pos x="0" y="31598"/>
                </a:cxn>
              </a:cxnLst>
              <a:rect l="l" t="t" r="r" b="b"/>
              <a:pathLst>
                <a:path w="436512" h="31598">
                  <a:moveTo>
                    <a:pt x="0" y="31598"/>
                  </a:moveTo>
                  <a:lnTo>
                    <a:pt x="436511" y="31598"/>
                  </a:lnTo>
                  <a:lnTo>
                    <a:pt x="43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71" name="pstoedit 64"/>
            <p:cNvSpPr/>
            <p:nvPr/>
          </p:nvSpPr>
          <p:spPr>
            <a:xfrm>
              <a:off x="5001871" y="3755198"/>
              <a:ext cx="31648" cy="31598"/>
            </a:xfrm>
            <a:custGeom>
              <a:avLst/>
              <a:gdLst/>
              <a:ahLst/>
              <a:cxnLst>
                <a:cxn ang="0">
                  <a:pos x="15119" y="16742"/>
                </a:cxn>
                <a:cxn ang="8130138">
                  <a:pos x="0" y="31598"/>
                </a:cxn>
                <a:cxn ang="2516782">
                  <a:pos x="31650" y="31598"/>
                </a:cxn>
                <a:cxn ang="-2721904">
                  <a:pos x="31650" y="0"/>
                </a:cxn>
                <a:cxn ang="-7924971">
                  <a:pos x="0" y="0"/>
                </a:cxn>
                <a:cxn ang="8130138">
                  <a:pos x="0" y="31598"/>
                </a:cxn>
              </a:cxnLst>
              <a:rect l="l" t="t" r="r" b="b"/>
              <a:pathLst>
                <a:path w="31648" h="31598">
                  <a:moveTo>
                    <a:pt x="0" y="31598"/>
                  </a:moveTo>
                  <a:lnTo>
                    <a:pt x="31650" y="31598"/>
                  </a:lnTo>
                  <a:lnTo>
                    <a:pt x="316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72" name="pstoedit 65"/>
            <p:cNvSpPr/>
            <p:nvPr/>
          </p:nvSpPr>
          <p:spPr>
            <a:xfrm>
              <a:off x="1971182" y="3903985"/>
              <a:ext cx="147476" cy="317908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sz="2066">
                  <a:solidFill>
                    <a:schemeClr val="accent3"/>
                  </a:solidFill>
                </a:rPr>
                <a:t>5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73" name="pstoedit 66"/>
            <p:cNvSpPr/>
            <p:nvPr/>
          </p:nvSpPr>
          <p:spPr>
            <a:xfrm>
              <a:off x="2192987" y="3786796"/>
              <a:ext cx="31648" cy="474523"/>
            </a:xfrm>
            <a:custGeom>
              <a:avLst/>
              <a:gdLst/>
              <a:ahLst/>
              <a:cxnLst>
                <a:cxn ang="0">
                  <a:pos x="15833" y="237219"/>
                </a:cxn>
                <a:cxn ang="5629018">
                  <a:pos x="0" y="474522"/>
                </a:cxn>
                <a:cxn ang="5171216">
                  <a:pos x="31649" y="474522"/>
                </a:cxn>
                <a:cxn ang="-5171134">
                  <a:pos x="31649" y="0"/>
                </a:cxn>
                <a:cxn ang="-5629099">
                  <a:pos x="0" y="0"/>
                </a:cxn>
                <a:cxn ang="5629018">
                  <a:pos x="0" y="474522"/>
                </a:cxn>
              </a:cxnLst>
              <a:rect l="l" t="t" r="r" b="b"/>
              <a:pathLst>
                <a:path w="31648" h="474523">
                  <a:moveTo>
                    <a:pt x="0" y="474522"/>
                  </a:moveTo>
                  <a:lnTo>
                    <a:pt x="31649" y="474522"/>
                  </a:lnTo>
                  <a:lnTo>
                    <a:pt x="316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74" name="pstoedit 67"/>
            <p:cNvSpPr/>
            <p:nvPr/>
          </p:nvSpPr>
          <p:spPr>
            <a:xfrm>
              <a:off x="5001871" y="3786796"/>
              <a:ext cx="31648" cy="474523"/>
            </a:xfrm>
            <a:custGeom>
              <a:avLst/>
              <a:gdLst/>
              <a:ahLst/>
              <a:cxnLst>
                <a:cxn ang="0">
                  <a:pos x="15598" y="237536"/>
                </a:cxn>
                <a:cxn ang="5625933">
                  <a:pos x="0" y="474522"/>
                </a:cxn>
                <a:cxn ang="5167518">
                  <a:pos x="31650" y="474522"/>
                </a:cxn>
                <a:cxn ang="-5168055">
                  <a:pos x="31650" y="0"/>
                </a:cxn>
                <a:cxn ang="-5625411">
                  <a:pos x="0" y="0"/>
                </a:cxn>
                <a:cxn ang="5625933">
                  <a:pos x="0" y="474522"/>
                </a:cxn>
              </a:cxnLst>
              <a:rect l="l" t="t" r="r" b="b"/>
              <a:pathLst>
                <a:path w="31648" h="474523">
                  <a:moveTo>
                    <a:pt x="0" y="474522"/>
                  </a:moveTo>
                  <a:lnTo>
                    <a:pt x="31650" y="474522"/>
                  </a:lnTo>
                  <a:lnTo>
                    <a:pt x="316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75" name="pstoedit 68"/>
            <p:cNvSpPr/>
            <p:nvPr/>
          </p:nvSpPr>
          <p:spPr>
            <a:xfrm>
              <a:off x="2192987" y="4261318"/>
              <a:ext cx="31648" cy="31598"/>
            </a:xfrm>
            <a:custGeom>
              <a:avLst/>
              <a:gdLst/>
              <a:ahLst/>
              <a:cxnLst>
                <a:cxn ang="0">
                  <a:pos x="15899" y="15548"/>
                </a:cxn>
                <a:cxn ang="8083704">
                  <a:pos x="0" y="31598"/>
                </a:cxn>
                <a:cxn ang="2732492">
                  <a:pos x="31649" y="31598"/>
                </a:cxn>
                <a:cxn ang="-2677799">
                  <a:pos x="31649" y="0"/>
                </a:cxn>
                <a:cxn ang="-8138396">
                  <a:pos x="0" y="0"/>
                </a:cxn>
                <a:cxn ang="8083704">
                  <a:pos x="0" y="31598"/>
                </a:cxn>
              </a:cxnLst>
              <a:rect l="l" t="t" r="r" b="b"/>
              <a:pathLst>
                <a:path w="31648" h="31598">
                  <a:moveTo>
                    <a:pt x="0" y="31598"/>
                  </a:moveTo>
                  <a:lnTo>
                    <a:pt x="31649" y="31598"/>
                  </a:lnTo>
                  <a:lnTo>
                    <a:pt x="316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76" name="pstoedit 69"/>
            <p:cNvSpPr/>
            <p:nvPr/>
          </p:nvSpPr>
          <p:spPr>
            <a:xfrm>
              <a:off x="3597430" y="4261318"/>
              <a:ext cx="31648" cy="31598"/>
            </a:xfrm>
            <a:custGeom>
              <a:avLst/>
              <a:gdLst/>
              <a:ahLst/>
              <a:cxnLst>
                <a:cxn ang="0">
                  <a:pos x="16617" y="14403"/>
                </a:cxn>
                <a:cxn ang="8041214">
                  <a:pos x="0" y="31598"/>
                </a:cxn>
                <a:cxn ang="2930518">
                  <a:pos x="31648" y="31598"/>
                </a:cxn>
                <a:cxn ang="-2626542">
                  <a:pos x="31648" y="0"/>
                </a:cxn>
                <a:cxn ang="-8345061">
                  <a:pos x="0" y="0"/>
                </a:cxn>
                <a:cxn ang="8041214">
                  <a:pos x="0" y="31598"/>
                </a:cxn>
              </a:cxnLst>
              <a:rect l="l" t="t" r="r" b="b"/>
              <a:pathLst>
                <a:path w="31648" h="31598">
                  <a:moveTo>
                    <a:pt x="0" y="31598"/>
                  </a:moveTo>
                  <a:lnTo>
                    <a:pt x="31648" y="31598"/>
                  </a:lnTo>
                  <a:lnTo>
                    <a:pt x="316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77" name="pstoedit 70"/>
            <p:cNvSpPr/>
            <p:nvPr/>
          </p:nvSpPr>
          <p:spPr>
            <a:xfrm>
              <a:off x="3629078" y="4261318"/>
              <a:ext cx="468122" cy="31598"/>
            </a:xfrm>
            <a:custGeom>
              <a:avLst/>
              <a:gdLst/>
              <a:ahLst/>
              <a:cxnLst>
                <a:cxn ang="0">
                  <a:pos x="234107" y="15727"/>
                </a:cxn>
                <a:cxn ang="10567296">
                  <a:pos x="0" y="31598"/>
                </a:cxn>
                <a:cxn ang="232795">
                  <a:pos x="468122" y="31598"/>
                </a:cxn>
                <a:cxn ang="-230681">
                  <a:pos x="468122" y="0"/>
                </a:cxn>
                <a:cxn ang="-10569409">
                  <a:pos x="0" y="0"/>
                </a:cxn>
                <a:cxn ang="10567296">
                  <a:pos x="0" y="31598"/>
                </a:cxn>
              </a:cxnLst>
              <a:rect l="l" t="t" r="r" b="b"/>
              <a:pathLst>
                <a:path w="468122" h="31598">
                  <a:moveTo>
                    <a:pt x="0" y="31598"/>
                  </a:moveTo>
                  <a:lnTo>
                    <a:pt x="468122" y="31598"/>
                  </a:lnTo>
                  <a:lnTo>
                    <a:pt x="4681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78" name="pstoedit 71"/>
            <p:cNvSpPr/>
            <p:nvPr/>
          </p:nvSpPr>
          <p:spPr>
            <a:xfrm>
              <a:off x="4565360" y="4261318"/>
              <a:ext cx="436512" cy="31598"/>
            </a:xfrm>
            <a:custGeom>
              <a:avLst/>
              <a:gdLst/>
              <a:ahLst/>
              <a:cxnLst>
                <a:cxn ang="0">
                  <a:pos x="218246" y="15812"/>
                </a:cxn>
                <a:cxn ang="10551778">
                  <a:pos x="0" y="31598"/>
                </a:cxn>
                <a:cxn ang="248199">
                  <a:pos x="436511" y="31598"/>
                </a:cxn>
                <a:cxn ang="-248606">
                  <a:pos x="436511" y="0"/>
                </a:cxn>
                <a:cxn ang="-10551371">
                  <a:pos x="0" y="0"/>
                </a:cxn>
                <a:cxn ang="10551778">
                  <a:pos x="0" y="31598"/>
                </a:cxn>
              </a:cxnLst>
              <a:rect l="l" t="t" r="r" b="b"/>
              <a:pathLst>
                <a:path w="436512" h="31598">
                  <a:moveTo>
                    <a:pt x="0" y="31598"/>
                  </a:moveTo>
                  <a:lnTo>
                    <a:pt x="436511" y="31598"/>
                  </a:lnTo>
                  <a:lnTo>
                    <a:pt x="43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79" name="pstoedit 72"/>
            <p:cNvSpPr/>
            <p:nvPr/>
          </p:nvSpPr>
          <p:spPr>
            <a:xfrm>
              <a:off x="5001871" y="4261318"/>
              <a:ext cx="31648" cy="31598"/>
            </a:xfrm>
            <a:custGeom>
              <a:avLst/>
              <a:gdLst/>
              <a:ahLst/>
              <a:cxnLst>
                <a:cxn ang="0">
                  <a:pos x="15119" y="16702"/>
                </a:cxn>
                <a:cxn ang="8125525">
                  <a:pos x="0" y="31598"/>
                </a:cxn>
                <a:cxn ang="2521369">
                  <a:pos x="31650" y="31598"/>
                </a:cxn>
                <a:cxn ang="-2717801">
                  <a:pos x="31650" y="0"/>
                </a:cxn>
                <a:cxn ang="-7929054">
                  <a:pos x="0" y="0"/>
                </a:cxn>
                <a:cxn ang="8125525">
                  <a:pos x="0" y="31598"/>
                </a:cxn>
              </a:cxnLst>
              <a:rect l="l" t="t" r="r" b="b"/>
              <a:pathLst>
                <a:path w="31648" h="31598">
                  <a:moveTo>
                    <a:pt x="0" y="31598"/>
                  </a:moveTo>
                  <a:lnTo>
                    <a:pt x="31650" y="31598"/>
                  </a:lnTo>
                  <a:lnTo>
                    <a:pt x="316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80" name="pstoedit 73"/>
            <p:cNvSpPr/>
            <p:nvPr/>
          </p:nvSpPr>
          <p:spPr>
            <a:xfrm>
              <a:off x="1971182" y="4410093"/>
              <a:ext cx="147476" cy="317908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sz="2066">
                  <a:solidFill>
                    <a:schemeClr val="accent3"/>
                  </a:solidFill>
                </a:rPr>
                <a:t>6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81" name="pstoedit 74"/>
            <p:cNvSpPr/>
            <p:nvPr/>
          </p:nvSpPr>
          <p:spPr>
            <a:xfrm>
              <a:off x="2192987" y="4292916"/>
              <a:ext cx="31648" cy="474459"/>
            </a:xfrm>
            <a:custGeom>
              <a:avLst/>
              <a:gdLst/>
              <a:ahLst/>
              <a:cxnLst>
                <a:cxn ang="0">
                  <a:pos x="15807" y="237283"/>
                </a:cxn>
                <a:cxn ang="5628768">
                  <a:pos x="0" y="474459"/>
                </a:cxn>
                <a:cxn ang="5170721">
                  <a:pos x="31649" y="474459"/>
                </a:cxn>
                <a:cxn ang="-5170824">
                  <a:pos x="31649" y="0"/>
                </a:cxn>
                <a:cxn ang="-5628666">
                  <a:pos x="0" y="0"/>
                </a:cxn>
                <a:cxn ang="5628768">
                  <a:pos x="0" y="474459"/>
                </a:cxn>
              </a:cxnLst>
              <a:rect l="l" t="t" r="r" b="b"/>
              <a:pathLst>
                <a:path w="31648" h="474459">
                  <a:moveTo>
                    <a:pt x="0" y="474459"/>
                  </a:moveTo>
                  <a:lnTo>
                    <a:pt x="31649" y="474459"/>
                  </a:lnTo>
                  <a:lnTo>
                    <a:pt x="316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82" name="pstoedit 75"/>
            <p:cNvSpPr/>
            <p:nvPr/>
          </p:nvSpPr>
          <p:spPr>
            <a:xfrm>
              <a:off x="2661148" y="4292916"/>
              <a:ext cx="31661" cy="474459"/>
            </a:xfrm>
            <a:custGeom>
              <a:avLst/>
              <a:gdLst/>
              <a:ahLst/>
              <a:cxnLst>
                <a:cxn ang="0">
                  <a:pos x="15830" y="237241"/>
                </a:cxn>
                <a:cxn ang="5629079">
                  <a:pos x="0" y="474459"/>
                </a:cxn>
                <a:cxn ang="5170927">
                  <a:pos x="31661" y="474459"/>
                </a:cxn>
                <a:cxn ang="-5170948">
                  <a:pos x="31661" y="0"/>
                </a:cxn>
                <a:cxn ang="-5629058">
                  <a:pos x="0" y="0"/>
                </a:cxn>
                <a:cxn ang="5629079">
                  <a:pos x="0" y="474459"/>
                </a:cxn>
              </a:cxnLst>
              <a:rect l="l" t="t" r="r" b="b"/>
              <a:pathLst>
                <a:path w="31661" h="474459">
                  <a:moveTo>
                    <a:pt x="0" y="474459"/>
                  </a:moveTo>
                  <a:lnTo>
                    <a:pt x="31661" y="474459"/>
                  </a:lnTo>
                  <a:lnTo>
                    <a:pt x="316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83" name="pstoedit 76"/>
            <p:cNvSpPr/>
            <p:nvPr/>
          </p:nvSpPr>
          <p:spPr>
            <a:xfrm>
              <a:off x="3129321" y="4292916"/>
              <a:ext cx="31597" cy="474459"/>
            </a:xfrm>
            <a:custGeom>
              <a:avLst/>
              <a:gdLst/>
              <a:ahLst/>
              <a:cxnLst>
                <a:cxn ang="0">
                  <a:pos x="15830" y="237168"/>
                </a:cxn>
                <a:cxn ang="5629009">
                  <a:pos x="0" y="474459"/>
                </a:cxn>
                <a:cxn ang="5171916">
                  <a:pos x="31597" y="474459"/>
                </a:cxn>
                <a:cxn ang="-5171799">
                  <a:pos x="31597" y="0"/>
                </a:cxn>
                <a:cxn ang="-5629127">
                  <a:pos x="0" y="0"/>
                </a:cxn>
                <a:cxn ang="5629009">
                  <a:pos x="0" y="474459"/>
                </a:cxn>
              </a:cxnLst>
              <a:rect l="l" t="t" r="r" b="b"/>
              <a:pathLst>
                <a:path w="31597" h="474459">
                  <a:moveTo>
                    <a:pt x="0" y="474459"/>
                  </a:moveTo>
                  <a:lnTo>
                    <a:pt x="31597" y="474459"/>
                  </a:lnTo>
                  <a:lnTo>
                    <a:pt x="315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84" name="pstoedit 77"/>
            <p:cNvSpPr/>
            <p:nvPr/>
          </p:nvSpPr>
          <p:spPr>
            <a:xfrm>
              <a:off x="3597430" y="4292916"/>
              <a:ext cx="31648" cy="474459"/>
            </a:xfrm>
            <a:custGeom>
              <a:avLst/>
              <a:gdLst/>
              <a:ahLst/>
              <a:cxnLst>
                <a:cxn ang="0">
                  <a:pos x="15798" y="237277"/>
                </a:cxn>
                <a:cxn ang="5628638">
                  <a:pos x="0" y="474459"/>
                </a:cxn>
                <a:cxn ang="5170601">
                  <a:pos x="31648" y="474459"/>
                </a:cxn>
                <a:cxn ang="-5170693">
                  <a:pos x="31648" y="0"/>
                </a:cxn>
                <a:cxn ang="-5628547">
                  <a:pos x="0" y="0"/>
                </a:cxn>
                <a:cxn ang="5628638">
                  <a:pos x="0" y="474459"/>
                </a:cxn>
              </a:cxnLst>
              <a:rect l="l" t="t" r="r" b="b"/>
              <a:pathLst>
                <a:path w="31648" h="474459">
                  <a:moveTo>
                    <a:pt x="0" y="474459"/>
                  </a:moveTo>
                  <a:lnTo>
                    <a:pt x="31648" y="474459"/>
                  </a:lnTo>
                  <a:lnTo>
                    <a:pt x="316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85" name="pstoedit 78"/>
            <p:cNvSpPr/>
            <p:nvPr/>
          </p:nvSpPr>
          <p:spPr>
            <a:xfrm>
              <a:off x="5001871" y="4292916"/>
              <a:ext cx="31648" cy="474459"/>
            </a:xfrm>
            <a:custGeom>
              <a:avLst/>
              <a:gdLst/>
              <a:ahLst/>
              <a:cxnLst>
                <a:cxn ang="0">
                  <a:pos x="15915" y="237155"/>
                </a:cxn>
                <a:cxn ang="5630198">
                  <a:pos x="0" y="474459"/>
                </a:cxn>
                <a:cxn ang="5172395">
                  <a:pos x="31650" y="474459"/>
                </a:cxn>
                <a:cxn ang="-5172253">
                  <a:pos x="31650" y="0"/>
                </a:cxn>
                <a:cxn ang="-5630342">
                  <a:pos x="0" y="0"/>
                </a:cxn>
                <a:cxn ang="5630198">
                  <a:pos x="0" y="474459"/>
                </a:cxn>
              </a:cxnLst>
              <a:rect l="l" t="t" r="r" b="b"/>
              <a:pathLst>
                <a:path w="31648" h="474459">
                  <a:moveTo>
                    <a:pt x="0" y="474459"/>
                  </a:moveTo>
                  <a:lnTo>
                    <a:pt x="31650" y="474459"/>
                  </a:lnTo>
                  <a:lnTo>
                    <a:pt x="316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86" name="pstoedit 79"/>
            <p:cNvSpPr/>
            <p:nvPr/>
          </p:nvSpPr>
          <p:spPr>
            <a:xfrm>
              <a:off x="2192987" y="4767375"/>
              <a:ext cx="31648" cy="31648"/>
            </a:xfrm>
            <a:custGeom>
              <a:avLst/>
              <a:gdLst/>
              <a:ahLst/>
              <a:cxnLst>
                <a:cxn ang="0">
                  <a:pos x="15750" y="16062"/>
                </a:cxn>
                <a:cxn ang="8117858">
                  <a:pos x="0" y="31649"/>
                </a:cxn>
                <a:cxn ang="2665904">
                  <a:pos x="31649" y="31649"/>
                </a:cxn>
                <a:cxn ang="-2717519">
                  <a:pos x="31649" y="0"/>
                </a:cxn>
                <a:cxn ang="-8066243">
                  <a:pos x="0" y="0"/>
                </a:cxn>
                <a:cxn ang="8117858">
                  <a:pos x="0" y="31649"/>
                </a:cxn>
              </a:cxnLst>
              <a:rect l="l" t="t" r="r" b="b"/>
              <a:pathLst>
                <a:path w="31648" h="31648">
                  <a:moveTo>
                    <a:pt x="0" y="31649"/>
                  </a:moveTo>
                  <a:lnTo>
                    <a:pt x="31649" y="31649"/>
                  </a:lnTo>
                  <a:lnTo>
                    <a:pt x="316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87" name="pstoedit 80"/>
            <p:cNvSpPr/>
            <p:nvPr/>
          </p:nvSpPr>
          <p:spPr>
            <a:xfrm>
              <a:off x="2224636" y="4767375"/>
              <a:ext cx="468173" cy="31648"/>
            </a:xfrm>
            <a:custGeom>
              <a:avLst/>
              <a:gdLst/>
              <a:ahLst/>
              <a:cxnLst>
                <a:cxn ang="0">
                  <a:pos x="234101" y="15788"/>
                </a:cxn>
                <a:cxn ang="10567444">
                  <a:pos x="0" y="31649"/>
                </a:cxn>
                <a:cxn ang="232586">
                  <a:pos x="468173" y="31649"/>
                </a:cxn>
                <a:cxn ang="-231521">
                  <a:pos x="468173" y="0"/>
                </a:cxn>
                <a:cxn ang="-10568509">
                  <a:pos x="0" y="0"/>
                </a:cxn>
                <a:cxn ang="10567444">
                  <a:pos x="0" y="31649"/>
                </a:cxn>
              </a:cxnLst>
              <a:rect l="l" t="t" r="r" b="b"/>
              <a:pathLst>
                <a:path w="468173" h="31648">
                  <a:moveTo>
                    <a:pt x="0" y="31649"/>
                  </a:moveTo>
                  <a:lnTo>
                    <a:pt x="468173" y="31649"/>
                  </a:lnTo>
                  <a:lnTo>
                    <a:pt x="4681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88" name="pstoedit 81"/>
            <p:cNvSpPr/>
            <p:nvPr/>
          </p:nvSpPr>
          <p:spPr>
            <a:xfrm>
              <a:off x="3129321" y="4767375"/>
              <a:ext cx="31597" cy="31648"/>
            </a:xfrm>
            <a:custGeom>
              <a:avLst/>
              <a:gdLst/>
              <a:ahLst/>
              <a:cxnLst>
                <a:cxn ang="0">
                  <a:pos x="16444" y="14573"/>
                </a:cxn>
                <a:cxn ang="8035217">
                  <a:pos x="0" y="31649"/>
                </a:cxn>
                <a:cxn ang="2904786">
                  <a:pos x="31597" y="31649"/>
                </a:cxn>
                <a:cxn ang="-2632843">
                  <a:pos x="31597" y="0"/>
                </a:cxn>
                <a:cxn ang="-8307145">
                  <a:pos x="0" y="0"/>
                </a:cxn>
                <a:cxn ang="8035217">
                  <a:pos x="0" y="31649"/>
                </a:cxn>
              </a:cxnLst>
              <a:rect l="l" t="t" r="r" b="b"/>
              <a:pathLst>
                <a:path w="31597" h="31648">
                  <a:moveTo>
                    <a:pt x="0" y="31649"/>
                  </a:moveTo>
                  <a:lnTo>
                    <a:pt x="31597" y="31649"/>
                  </a:lnTo>
                  <a:lnTo>
                    <a:pt x="315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89" name="pstoedit 82"/>
            <p:cNvSpPr/>
            <p:nvPr/>
          </p:nvSpPr>
          <p:spPr>
            <a:xfrm>
              <a:off x="3160918" y="4767375"/>
              <a:ext cx="468160" cy="31648"/>
            </a:xfrm>
            <a:custGeom>
              <a:avLst/>
              <a:gdLst/>
              <a:ahLst/>
              <a:cxnLst>
                <a:cxn ang="0">
                  <a:pos x="234033" y="15920"/>
                </a:cxn>
                <a:cxn ang="10569303">
                  <a:pos x="0" y="31649"/>
                </a:cxn>
                <a:cxn ang="230605">
                  <a:pos x="468160" y="31649"/>
                </a:cxn>
                <a:cxn ang="-233392">
                  <a:pos x="468160" y="0"/>
                </a:cxn>
                <a:cxn ang="-10566514">
                  <a:pos x="0" y="0"/>
                </a:cxn>
                <a:cxn ang="10569303">
                  <a:pos x="0" y="31649"/>
                </a:cxn>
              </a:cxnLst>
              <a:rect l="l" t="t" r="r" b="b"/>
              <a:pathLst>
                <a:path w="468160" h="31648">
                  <a:moveTo>
                    <a:pt x="0" y="31649"/>
                  </a:moveTo>
                  <a:lnTo>
                    <a:pt x="468160" y="31649"/>
                  </a:lnTo>
                  <a:lnTo>
                    <a:pt x="4681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90" name="pstoedit 83"/>
            <p:cNvSpPr/>
            <p:nvPr/>
          </p:nvSpPr>
          <p:spPr>
            <a:xfrm>
              <a:off x="3629078" y="4767375"/>
              <a:ext cx="468122" cy="31648"/>
            </a:xfrm>
            <a:custGeom>
              <a:avLst/>
              <a:gdLst/>
              <a:ahLst/>
              <a:cxnLst>
                <a:cxn ang="0">
                  <a:pos x="234018" y="15883"/>
                </a:cxn>
                <a:cxn ang="10568749">
                  <a:pos x="0" y="31649"/>
                </a:cxn>
                <a:cxn ang="231165">
                  <a:pos x="468122" y="31649"/>
                </a:cxn>
                <a:cxn ang="-232876">
                  <a:pos x="468122" y="0"/>
                </a:cxn>
                <a:cxn ang="-10567037">
                  <a:pos x="0" y="0"/>
                </a:cxn>
                <a:cxn ang="10568749">
                  <a:pos x="0" y="31649"/>
                </a:cxn>
              </a:cxnLst>
              <a:rect l="l" t="t" r="r" b="b"/>
              <a:pathLst>
                <a:path w="468122" h="31648">
                  <a:moveTo>
                    <a:pt x="0" y="31649"/>
                  </a:moveTo>
                  <a:lnTo>
                    <a:pt x="468122" y="31649"/>
                  </a:lnTo>
                  <a:lnTo>
                    <a:pt x="4681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91" name="pstoedit 84"/>
            <p:cNvSpPr/>
            <p:nvPr/>
          </p:nvSpPr>
          <p:spPr>
            <a:xfrm>
              <a:off x="4097200" y="4767375"/>
              <a:ext cx="468160" cy="31648"/>
            </a:xfrm>
            <a:custGeom>
              <a:avLst/>
              <a:gdLst/>
              <a:ahLst/>
              <a:cxnLst>
                <a:cxn ang="0">
                  <a:pos x="234124" y="15776"/>
                </a:cxn>
                <a:cxn ang="10567291">
                  <a:pos x="0" y="31649"/>
                </a:cxn>
                <a:cxn ang="232796">
                  <a:pos x="468160" y="31649"/>
                </a:cxn>
                <a:cxn ang="-231379">
                  <a:pos x="468160" y="0"/>
                </a:cxn>
                <a:cxn ang="-10568707">
                  <a:pos x="0" y="0"/>
                </a:cxn>
                <a:cxn ang="10567291">
                  <a:pos x="0" y="31649"/>
                </a:cxn>
              </a:cxnLst>
              <a:rect l="l" t="t" r="r" b="b"/>
              <a:pathLst>
                <a:path w="468160" h="31648">
                  <a:moveTo>
                    <a:pt x="0" y="31649"/>
                  </a:moveTo>
                  <a:lnTo>
                    <a:pt x="468160" y="31649"/>
                  </a:lnTo>
                  <a:lnTo>
                    <a:pt x="4681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92" name="pstoedit 85"/>
            <p:cNvSpPr/>
            <p:nvPr/>
          </p:nvSpPr>
          <p:spPr>
            <a:xfrm>
              <a:off x="4565360" y="4767375"/>
              <a:ext cx="436512" cy="31648"/>
            </a:xfrm>
            <a:custGeom>
              <a:avLst/>
              <a:gdLst/>
              <a:ahLst/>
              <a:cxnLst>
                <a:cxn ang="0">
                  <a:pos x="218318" y="15740"/>
                </a:cxn>
                <a:cxn ang="10549929">
                  <a:pos x="0" y="31649"/>
                </a:cxn>
                <a:cxn ang="250213">
                  <a:pos x="436511" y="31649"/>
                </a:cxn>
                <a:cxn ang="-247552">
                  <a:pos x="436511" y="0"/>
                </a:cxn>
                <a:cxn ang="-10552588">
                  <a:pos x="0" y="0"/>
                </a:cxn>
                <a:cxn ang="10549929">
                  <a:pos x="0" y="31649"/>
                </a:cxn>
              </a:cxnLst>
              <a:rect l="l" t="t" r="r" b="b"/>
              <a:pathLst>
                <a:path w="436512" h="31648">
                  <a:moveTo>
                    <a:pt x="0" y="31649"/>
                  </a:moveTo>
                  <a:lnTo>
                    <a:pt x="436511" y="31649"/>
                  </a:lnTo>
                  <a:lnTo>
                    <a:pt x="43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93" name="pstoedit 86"/>
            <p:cNvSpPr/>
            <p:nvPr/>
          </p:nvSpPr>
          <p:spPr>
            <a:xfrm>
              <a:off x="5001871" y="4767375"/>
              <a:ext cx="31648" cy="31648"/>
            </a:xfrm>
            <a:custGeom>
              <a:avLst/>
              <a:gdLst/>
              <a:ahLst/>
              <a:cxnLst>
                <a:cxn ang="0">
                  <a:pos x="17444" y="14018"/>
                </a:cxn>
                <a:cxn ang="8081538">
                  <a:pos x="0" y="31649"/>
                </a:cxn>
                <a:cxn ang="3068455">
                  <a:pos x="31650" y="31649"/>
                </a:cxn>
                <a:cxn ang="-2677057">
                  <a:pos x="31650" y="0"/>
                </a:cxn>
                <a:cxn ang="-8472833">
                  <a:pos x="0" y="0"/>
                </a:cxn>
                <a:cxn ang="8081538">
                  <a:pos x="0" y="31649"/>
                </a:cxn>
              </a:cxnLst>
              <a:rect l="l" t="t" r="r" b="b"/>
              <a:pathLst>
                <a:path w="31648" h="31648">
                  <a:moveTo>
                    <a:pt x="0" y="31649"/>
                  </a:moveTo>
                  <a:lnTo>
                    <a:pt x="31650" y="31649"/>
                  </a:lnTo>
                  <a:lnTo>
                    <a:pt x="316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</p:grpSp>
      <p:sp>
        <p:nvSpPr>
          <p:cNvPr id="99" name="Oval 98"/>
          <p:cNvSpPr/>
          <p:nvPr/>
        </p:nvSpPr>
        <p:spPr>
          <a:xfrm>
            <a:off x="7823454" y="1159012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Oval Callout 99"/>
          <p:cNvSpPr/>
          <p:nvPr/>
        </p:nvSpPr>
        <p:spPr>
          <a:xfrm>
            <a:off x="6073262" y="4026146"/>
            <a:ext cx="1143382" cy="519351"/>
          </a:xfrm>
          <a:prstGeom prst="wedgeEllipseCallout">
            <a:avLst>
              <a:gd name="adj1" fmla="val -39957"/>
              <a:gd name="adj2" fmla="val 96948"/>
            </a:avLst>
          </a:prstGeom>
          <a:solidFill>
            <a:srgbClr val="FEF0D1"/>
          </a:solidFill>
          <a:ln w="28575">
            <a:solidFill>
              <a:schemeClr val="accent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 da!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6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-2.22222E-6 -3.7037E-6 C 0.00018 0.01899 0.00052 0.03774 0.00087 0.05672 C 0.00104 0.06713 0.00122 0.07732 0.00174 0.08774 C 0.00209 0.09792 0.00174 0.09607 0.0033 0.10232 C 0.00313 0.11459 0.00261 0.15093 0.00261 0.13866 C 0.00261 0.13658 0.00452 0.07986 0.00261 0.06598 C 0.00243 0.06459 0.00104 0.06366 -2.22222E-6 0.06366 C -0.0059 0.06274 -0.01198 0.06274 -0.01805 0.0625 L -0.04791 0.06366 C -0.05191 0.06366 -0.05121 0.06412 -0.05208 0.06806 C -0.05191 0.0794 -0.05173 0.09098 -0.05139 0.10232 C -0.05121 0.10486 -0.05069 0.10764 -0.05052 0.11019 C -0.04809 0.13079 -0.05121 0.10186 -0.04878 0.12477 C -0.04844 0.13218 -0.04791 0.13959 -0.04791 0.14699 C -0.04791 0.16899 -0.04861 0.16366 -0.04965 0.17986 C -0.05 0.18519 -0.05 0.19051 -0.05052 0.19584 C -0.05052 0.19792 -0.05104 0.19977 -0.05139 0.20139 C -0.05173 0.20486 -0.05173 0.20857 -0.05208 0.21158 C -0.05225 0.2125 -0.05243 0.21412 -0.05295 0.21505 C -0.05347 0.21551 -0.05903 0.2176 -0.05903 0.2176 C -0.06614 0.21713 -0.07326 0.2169 -0.08038 0.21644 C -0.08663 0.21598 -0.09913 0.21412 -0.09913 0.21412 C -0.09948 0.19746 -0.09948 0.18125 -0.1 0.16505 C -0.10034 0.15811 -0.10139 0.15139 -0.10173 0.14445 C -0.10225 0.13218 -0.10278 0.11945 -0.10347 0.10672 C -0.10364 0.10278 -0.10382 0.09838 -0.10434 0.09445 C -0.10451 0.09213 -0.10555 0.08658 -0.10607 0.08426 C -0.10625 0.08311 -0.10659 0.08172 -0.10677 0.08079 C -0.10729 0.07871 -0.10729 0.07686 -0.10764 0.07477 C -0.10798 0.07385 -0.10798 0.07246 -0.1085 0.07153 C -0.1092 0.07084 -0.11024 0.07037 -0.11111 0.07037 L -0.16684 0.06945 L -0.19236 0.06806 L -0.21198 0.06713 C -0.28715 0.06366 -0.21094 0.0676 -0.26423 0.06459 C -0.26389 0.07153 -0.26406 0.07824 -0.26354 0.08519 C -0.26319 0.09144 -0.26371 0.09746 -0.26319 0.10324 C -0.2618 0.15718 -0.26719 0.11945 -0.26528 0.15371 C -0.26528 0.1419 -0.26094 0.12986 -0.26128 0.11806 C -0.26128 0.11204 -0.26024 0.10718 -0.25937 0.09885 C -0.25885 0.09051 -0.26666 0.07431 -0.2618 0.06945 C -0.25729 0.06412 -0.24479 0.06945 -0.2342 0.06945 C -0.22465 0.06945 -0.21493 0.06899 -0.20521 0.07037 C -0.20243 0.07084 -0.20156 0.0794 -0.20104 0.08079 C -0.20069 0.08218 -0.20017 0.0838 -0.2 0.08519 C -0.19913 0.09098 -0.19878 0.09352 -0.19844 0.09977 C -0.19791 0.1044 -0.19791 0.10811 -0.19757 0.11274 C -0.19757 0.11459 -0.19687 0.11644 -0.19653 0.11806 C -0.19635 0.12246 -0.19618 0.12686 -0.19566 0.13079 C -0.19444 0.14792 -0.19375 0.1375 -0.171 0.13866 L -0.15989 0.14005 C -0.15833 0.14005 -0.15659 0.14005 -0.15555 0.14098 C -0.15469 0.14213 -0.15503 0.14399 -0.15469 0.14584 C -0.15451 0.14699 -0.15416 0.14792 -0.15382 0.14885 C -0.1526 0.16019 -0.15347 0.15417 -0.15121 0.16598 C -0.15104 0.1676 -0.15087 0.16899 -0.15052 0.17084 C -0.14948 0.18473 -0.14844 0.1926 -0.15052 0.20811 C -0.15069 0.21019 -0.15469 0.21111 -0.15555 0.21158 C -0.15642 0.2125 -0.15712 0.21366 -0.15816 0.21412 C -0.15972 0.21505 -0.1618 0.21551 -0.16319 0.21644 C -0.16406 0.21644 -0.16493 0.21713 -0.1658 0.2176 L -0.17778 0.21991 C -0.1901 0.21945 -0.20243 0.21991 -0.21458 0.21852 C -0.21719 0.21852 -0.21007 0.2169 -0.20781 0.21644 L -0.20278 0.21505 C -0.18159 0.21644 -0.18142 0.21713 -0.15989 0.21505 C -0.15868 0.21505 -0.15764 0.21412 -0.15642 0.21412 L -0.15121 0.2125 C -0.15191 0.19746 -0.15225 0.18172 -0.15295 0.16598 C -0.1533 0.15973 -0.15347 0.15324 -0.15382 0.14699 C -0.15451 0.13658 -0.15295 0.13912 -0.15729 0.13519 L -0.16406 0.13658 C -0.16545 0.13658 -0.16632 0.1375 -0.16771 0.1375 C -0.17344 0.1375 -0.17951 0.13704 -0.18541 0.13658 C -0.1934 0.1338 -0.18368 0.13704 -0.19409 0.13426 C -0.19531 0.1338 -0.19635 0.13357 -0.19757 0.13311 C -0.19774 0.13125 -0.19791 0.1294 -0.19844 0.12732 C -0.19878 0.12477 -0.19965 0.12292 -0.2 0.12037 C -0.20069 0.11713 -0.20069 0.11366 -0.20104 0.11019 C -0.20104 0.1088 -0.20156 0.10718 -0.20191 0.10579 C -0.20156 0.09746 -0.20191 0.08912 -0.20104 0.08079 C -0.20069 0.0794 -0.19913 0.07986 -0.19844 0.0794 C -0.19462 0.07871 -0.19097 0.07871 -0.18732 0.07824 C -0.18524 0.07824 -0.18316 0.07778 -0.18142 0.07732 L -0.14357 0.07824 C -0.13837 0.07871 -0.12778 0.07986 -0.12222 0.08079 C -0.12083 0.08125 -0.11944 0.08125 -0.11788 0.08172 C -0.11562 0.08264 -0.11111 0.08426 -0.11111 0.08426 C -0.10868 0.10718 -0.11267 0.07292 -0.10764 0.10324 C -0.10659 0.11019 -0.10642 0.11713 -0.10521 0.12385 C -0.10399 0.13033 -0.10451 0.12686 -0.10347 0.13426 C -0.10312 0.13959 -0.10295 0.14491 -0.1026 0.15024 C -0.10243 0.15417 -0.10191 0.15764 -0.10173 0.16158 C -0.10121 0.17871 -0.10121 0.19584 -0.10087 0.2125 C -0.10121 0.24098 -0.10173 0.26899 -0.10173 0.29699 C -0.10173 0.30718 -0.10121 0.27732 -0.10087 0.2676 C -0.10069 0.25926 -0.10034 0.25093 -0.1 0.2426 C -0.09982 0.23912 -0.09948 0.23565 -0.09913 0.23218 C -0.09878 0.22824 -0.09948 0.22431 -0.09826 0.22084 C -0.09774 0.21945 -0.096 0.21945 -0.09496 0.21852 C -0.06805 0.21945 -0.05885 0.20324 -0.05469 0.22292 C -0.05416 0.22593 -0.05382 0.22917 -0.05295 0.23218 C -0.05278 0.23311 -0.05243 0.23473 -0.05208 0.23565 C -0.05017 0.26806 -0.05208 0.22917 -0.05208 0.29051 C -0.05208 0.35417 -0.05243 0.34537 -0.05052 0.38357 C -0.05017 0.39746 -0.04965 0.41111 -0.04965 0.42477 C -0.04965 0.42639 -0.04948 0.42824 -0.05052 0.42917 C -0.05191 0.43079 -0.05382 0.43125 -0.05555 0.43172 C -0.0618 0.43311 -0.05903 0.43218 -0.06406 0.43403 C -0.1085 0.43218 -0.08802 0.43357 -0.0625 0.43172 C -0.06146 0.43172 -0.06076 0.43079 -0.05989 0.43033 C -0.04097 0.42477 -0.06493 0.43264 -0.05139 0.42824 C -0.05156 0.4257 -0.05208 0.42292 -0.05208 0.42037 C -0.0533 0.40278 -0.05347 0.37824 -0.05382 0.36204 C -0.07135 0.3632 -0.09045 0.36459 -0.10764 0.36459 L -0.20607 0.3632 C -0.22205 0.36366 -0.23906 0.35718 -0.25382 0.36459 C -0.2592 0.3669 -0.25469 0.37871 -0.25503 0.38611 C -0.25521 0.39537 -0.25521 0.40417 -0.2559 0.41366 C -0.25659 0.43797 -0.25868 0.44491 -0.2559 0.43403 C -0.25607 0.4125 -0.25659 0.39144 -0.25659 0.36991 C -0.25659 0.36899 -0.25659 0.3669 -0.2559 0.3669 C -0.24896 0.36598 -0.24219 0.3676 -0.23541 0.36806 C -0.22691 0.3676 -0.21892 0.3669 -0.21024 0.3669 C -0.20937 0.3669 -0.20833 0.3669 -0.20781 0.36806 C -0.20694 0.36899 -0.20729 0.37084 -0.20694 0.37246 C -0.20607 0.38311 -0.20555 0.38866 -0.20521 0.39977 C -0.20469 0.40973 -0.20469 0.41945 -0.20434 0.42917 C -0.20243 0.50417 -0.20278 0.48264 -0.20278 0.51736 L -0.20278 0.5176 " pathEditMode="relative" rAng="0" ptsTypes="AAAAAAAAAAAAAAAAAAAAAAAAAAAAAAAAAAAAAAAAAAAAAAAAAAAAAAAAAAAAAAAAAAAAAAAAAAAAAAAAAAAAAAAAAAAAAAAAAAAAAAAAAAAAAAAAAAAAAAAAAAAAAAAAAAA">
                                      <p:cBhvr>
                                        <p:cTn id="9" dur="8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8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9" grpId="1" animBg="1"/>
      <p:bldP spid="1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6-Mar-2018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Running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(unique) shortest path through a maze</a:t>
                </a:r>
              </a:p>
              <a:p>
                <a:r>
                  <a:rPr lang="en-US" dirty="0"/>
                  <a:t>Classical solution</a:t>
                </a:r>
              </a:p>
              <a:p>
                <a:pPr lvl="1"/>
                <a:r>
                  <a:rPr lang="en-US" dirty="0"/>
                  <a:t>Try in turn each cardinal direction that does not revisit a room or pass through a wall</a:t>
                </a:r>
              </a:p>
              <a:p>
                <a:pPr lvl="1"/>
                <a:r>
                  <a:rPr lang="en-US" dirty="0"/>
                  <a:t>When you find the egress, stop</a:t>
                </a:r>
              </a:p>
              <a:p>
                <a:pPr lvl="1"/>
                <a:r>
                  <a:rPr lang="en-US" dirty="0"/>
                  <a:t>If you get stuck, backtrack and try a previously unexplored path</a:t>
                </a:r>
              </a:p>
              <a:p>
                <a:r>
                  <a:rPr lang="en-US" dirty="0"/>
                  <a:t>Quantum-annealing solution</a:t>
                </a:r>
              </a:p>
              <a:p>
                <a:pPr lvl="1"/>
                <a:r>
                  <a:rPr lang="en-US" dirty="0"/>
                  <a:t>Penalize both invalid and non-shortest paths by ensuring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will be higher in those cases than in the correct solution</a:t>
                </a:r>
              </a:p>
              <a:p>
                <a:pPr lvl="1"/>
                <a:r>
                  <a:rPr lang="en-US" dirty="0"/>
                  <a:t>Effectively consider all possible paths at once</a:t>
                </a:r>
              </a:p>
              <a:p>
                <a:pPr lvl="1"/>
                <a:r>
                  <a:rPr lang="en-US" dirty="0"/>
                  <a:t>But how do we go about doing that?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0" t="-704" r="-1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148678" y="1131636"/>
            <a:ext cx="3062337" cy="3425551"/>
            <a:chOff x="1971182" y="1373472"/>
            <a:chExt cx="3062337" cy="3425551"/>
          </a:xfrm>
        </p:grpSpPr>
        <p:sp>
          <p:nvSpPr>
            <p:cNvPr id="8" name="pstoedit 1"/>
            <p:cNvSpPr/>
            <p:nvPr/>
          </p:nvSpPr>
          <p:spPr>
            <a:xfrm>
              <a:off x="2371194" y="1373472"/>
              <a:ext cx="176330" cy="317908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sz="2066">
                  <a:solidFill>
                    <a:schemeClr val="accent3"/>
                  </a:solidFill>
                </a:rPr>
                <a:t>A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9" name="pstoedit 2"/>
            <p:cNvSpPr/>
            <p:nvPr/>
          </p:nvSpPr>
          <p:spPr>
            <a:xfrm>
              <a:off x="2839329" y="1373472"/>
              <a:ext cx="176330" cy="317908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sz="2066">
                  <a:solidFill>
                    <a:schemeClr val="accent3"/>
                  </a:solidFill>
                </a:rPr>
                <a:t>B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0" name="pstoedit 3"/>
            <p:cNvSpPr/>
            <p:nvPr/>
          </p:nvSpPr>
          <p:spPr>
            <a:xfrm>
              <a:off x="3300123" y="1373472"/>
              <a:ext cx="190758" cy="317908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sz="2066">
                  <a:solidFill>
                    <a:schemeClr val="accent3"/>
                  </a:solidFill>
                </a:rPr>
                <a:t>C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1" name="pstoedit 4"/>
            <p:cNvSpPr/>
            <p:nvPr/>
          </p:nvSpPr>
          <p:spPr>
            <a:xfrm>
              <a:off x="3768270" y="1373472"/>
              <a:ext cx="190758" cy="317908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sz="2066" dirty="0">
                  <a:solidFill>
                    <a:schemeClr val="accent3"/>
                  </a:solidFill>
                </a:rPr>
                <a:t>D</a:t>
              </a:r>
              <a:endParaRPr dirty="0">
                <a:solidFill>
                  <a:schemeClr val="accent3"/>
                </a:solidFill>
              </a:endParaRPr>
            </a:p>
          </p:txBody>
        </p:sp>
        <p:sp>
          <p:nvSpPr>
            <p:cNvPr id="12" name="pstoedit 5"/>
            <p:cNvSpPr/>
            <p:nvPr/>
          </p:nvSpPr>
          <p:spPr>
            <a:xfrm>
              <a:off x="4243758" y="1373472"/>
              <a:ext cx="176330" cy="317908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sz="2066">
                  <a:solidFill>
                    <a:schemeClr val="accent3"/>
                  </a:solidFill>
                </a:rPr>
                <a:t>E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3" name="pstoedit 6"/>
            <p:cNvSpPr/>
            <p:nvPr/>
          </p:nvSpPr>
          <p:spPr>
            <a:xfrm>
              <a:off x="4719233" y="1373472"/>
              <a:ext cx="161904" cy="317908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sz="2066">
                  <a:solidFill>
                    <a:schemeClr val="accent3"/>
                  </a:solidFill>
                </a:rPr>
                <a:t>F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4" name="pstoedit 7"/>
            <p:cNvSpPr/>
            <p:nvPr/>
          </p:nvSpPr>
          <p:spPr>
            <a:xfrm>
              <a:off x="2192987" y="1730793"/>
              <a:ext cx="31648" cy="31597"/>
            </a:xfrm>
            <a:custGeom>
              <a:avLst/>
              <a:gdLst/>
              <a:ahLst/>
              <a:cxnLst>
                <a:cxn ang="0">
                  <a:pos x="15557" y="17145"/>
                </a:cxn>
                <a:cxn ang="8226403">
                  <a:pos x="0" y="31597"/>
                </a:cxn>
                <a:cxn ang="2515682">
                  <a:pos x="31649" y="31597"/>
                </a:cxn>
                <a:cxn ang="-2808862">
                  <a:pos x="31649" y="0"/>
                </a:cxn>
                <a:cxn ang="-7933172">
                  <a:pos x="0" y="0"/>
                </a:cxn>
                <a:cxn ang="8226403">
                  <a:pos x="0" y="31597"/>
                </a:cxn>
              </a:cxnLst>
              <a:rect l="l" t="t" r="r" b="b"/>
              <a:pathLst>
                <a:path w="31648" h="31597">
                  <a:moveTo>
                    <a:pt x="0" y="31597"/>
                  </a:moveTo>
                  <a:lnTo>
                    <a:pt x="31649" y="31597"/>
                  </a:lnTo>
                  <a:lnTo>
                    <a:pt x="316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15" name="pstoedit 8"/>
            <p:cNvSpPr/>
            <p:nvPr/>
          </p:nvSpPr>
          <p:spPr>
            <a:xfrm>
              <a:off x="2224636" y="1730793"/>
              <a:ext cx="468173" cy="31597"/>
            </a:xfrm>
            <a:custGeom>
              <a:avLst/>
              <a:gdLst/>
              <a:ahLst/>
              <a:cxnLst>
                <a:cxn ang="0">
                  <a:pos x="234135" y="15659"/>
                </a:cxn>
                <a:cxn ang="10566338">
                  <a:pos x="0" y="31597"/>
                </a:cxn>
                <a:cxn ang="233758">
                  <a:pos x="468173" y="31597"/>
                </a:cxn>
                <a:cxn ang="-229666">
                  <a:pos x="468173" y="0"/>
                </a:cxn>
                <a:cxn ang="-10570428">
                  <a:pos x="0" y="0"/>
                </a:cxn>
                <a:cxn ang="10566338">
                  <a:pos x="0" y="31597"/>
                </a:cxn>
              </a:cxnLst>
              <a:rect l="l" t="t" r="r" b="b"/>
              <a:pathLst>
                <a:path w="468173" h="31597">
                  <a:moveTo>
                    <a:pt x="0" y="31597"/>
                  </a:moveTo>
                  <a:lnTo>
                    <a:pt x="468173" y="31597"/>
                  </a:lnTo>
                  <a:lnTo>
                    <a:pt x="4681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16" name="pstoedit 9"/>
            <p:cNvSpPr/>
            <p:nvPr/>
          </p:nvSpPr>
          <p:spPr>
            <a:xfrm>
              <a:off x="2692758" y="1730793"/>
              <a:ext cx="468160" cy="31597"/>
            </a:xfrm>
            <a:custGeom>
              <a:avLst/>
              <a:gdLst/>
              <a:ahLst/>
              <a:cxnLst>
                <a:cxn ang="0">
                  <a:pos x="234047" y="15888"/>
                </a:cxn>
                <a:cxn ang="10569606">
                  <a:pos x="0" y="31597"/>
                </a:cxn>
                <a:cxn ang="230330">
                  <a:pos x="468160" y="31597"/>
                </a:cxn>
                <a:cxn ang="-232947">
                  <a:pos x="468160" y="0"/>
                </a:cxn>
                <a:cxn ang="-10566987">
                  <a:pos x="0" y="0"/>
                </a:cxn>
                <a:cxn ang="10569606">
                  <a:pos x="0" y="31597"/>
                </a:cxn>
              </a:cxnLst>
              <a:rect l="l" t="t" r="r" b="b"/>
              <a:pathLst>
                <a:path w="468160" h="31597">
                  <a:moveTo>
                    <a:pt x="0" y="31597"/>
                  </a:moveTo>
                  <a:lnTo>
                    <a:pt x="468160" y="31597"/>
                  </a:lnTo>
                  <a:lnTo>
                    <a:pt x="4681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17" name="pstoedit 10"/>
            <p:cNvSpPr/>
            <p:nvPr/>
          </p:nvSpPr>
          <p:spPr>
            <a:xfrm>
              <a:off x="3160918" y="1730793"/>
              <a:ext cx="468160" cy="31597"/>
            </a:xfrm>
            <a:custGeom>
              <a:avLst/>
              <a:gdLst/>
              <a:ahLst/>
              <a:cxnLst>
                <a:cxn ang="0">
                  <a:pos x="234068" y="15894"/>
                </a:cxn>
                <a:cxn ang="10569717">
                  <a:pos x="0" y="31597"/>
                </a:cxn>
                <a:cxn ang="230259">
                  <a:pos x="468160" y="31597"/>
                </a:cxn>
                <a:cxn ang="-233058">
                  <a:pos x="468160" y="0"/>
                </a:cxn>
                <a:cxn ang="-10566918">
                  <a:pos x="0" y="0"/>
                </a:cxn>
                <a:cxn ang="10569717">
                  <a:pos x="0" y="31597"/>
                </a:cxn>
              </a:cxnLst>
              <a:rect l="l" t="t" r="r" b="b"/>
              <a:pathLst>
                <a:path w="468160" h="31597">
                  <a:moveTo>
                    <a:pt x="0" y="31597"/>
                  </a:moveTo>
                  <a:lnTo>
                    <a:pt x="468160" y="31597"/>
                  </a:lnTo>
                  <a:lnTo>
                    <a:pt x="4681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18" name="pstoedit 11"/>
            <p:cNvSpPr/>
            <p:nvPr/>
          </p:nvSpPr>
          <p:spPr>
            <a:xfrm>
              <a:off x="3629078" y="1730793"/>
              <a:ext cx="468122" cy="31597"/>
            </a:xfrm>
            <a:custGeom>
              <a:avLst/>
              <a:gdLst/>
              <a:ahLst/>
              <a:cxnLst>
                <a:cxn ang="0">
                  <a:pos x="234107" y="15709"/>
                </a:cxn>
                <a:cxn ang="10567047">
                  <a:pos x="0" y="31597"/>
                </a:cxn>
                <a:cxn ang="233044">
                  <a:pos x="468122" y="31597"/>
                </a:cxn>
                <a:cxn ang="-230426">
                  <a:pos x="468122" y="0"/>
                </a:cxn>
                <a:cxn ang="-10569664">
                  <a:pos x="0" y="0"/>
                </a:cxn>
                <a:cxn ang="10567047">
                  <a:pos x="0" y="31597"/>
                </a:cxn>
              </a:cxnLst>
              <a:rect l="l" t="t" r="r" b="b"/>
              <a:pathLst>
                <a:path w="468122" h="31597">
                  <a:moveTo>
                    <a:pt x="0" y="31597"/>
                  </a:moveTo>
                  <a:lnTo>
                    <a:pt x="468122" y="31597"/>
                  </a:lnTo>
                  <a:lnTo>
                    <a:pt x="4681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19" name="pstoedit 12"/>
            <p:cNvSpPr/>
            <p:nvPr/>
          </p:nvSpPr>
          <p:spPr>
            <a:xfrm>
              <a:off x="4097200" y="1730793"/>
              <a:ext cx="468160" cy="31597"/>
            </a:xfrm>
            <a:custGeom>
              <a:avLst/>
              <a:gdLst/>
              <a:ahLst/>
              <a:cxnLst>
                <a:cxn ang="0">
                  <a:pos x="234233" y="15451"/>
                </a:cxn>
                <a:cxn ang="10563401">
                  <a:pos x="0" y="31597"/>
                </a:cxn>
                <a:cxn ang="236907">
                  <a:pos x="468160" y="31597"/>
                </a:cxn>
                <a:cxn ang="-226735">
                  <a:pos x="468160" y="0"/>
                </a:cxn>
                <a:cxn ang="-10573559">
                  <a:pos x="0" y="0"/>
                </a:cxn>
                <a:cxn ang="10563401">
                  <a:pos x="0" y="31597"/>
                </a:cxn>
              </a:cxnLst>
              <a:rect l="l" t="t" r="r" b="b"/>
              <a:pathLst>
                <a:path w="468160" h="31597">
                  <a:moveTo>
                    <a:pt x="0" y="31597"/>
                  </a:moveTo>
                  <a:lnTo>
                    <a:pt x="468160" y="31597"/>
                  </a:lnTo>
                  <a:lnTo>
                    <a:pt x="4681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20" name="pstoedit 13"/>
            <p:cNvSpPr/>
            <p:nvPr/>
          </p:nvSpPr>
          <p:spPr>
            <a:xfrm>
              <a:off x="5001871" y="1730793"/>
              <a:ext cx="31648" cy="31597"/>
            </a:xfrm>
            <a:custGeom>
              <a:avLst/>
              <a:gdLst/>
              <a:ahLst/>
              <a:cxnLst>
                <a:cxn ang="0">
                  <a:pos x="18826" y="10489"/>
                </a:cxn>
                <a:cxn ang="7903623">
                  <a:pos x="0" y="31597"/>
                </a:cxn>
                <a:cxn ang="3523172">
                  <a:pos x="31650" y="31597"/>
                </a:cxn>
                <a:cxn ang="-2356866">
                  <a:pos x="31650" y="0"/>
                </a:cxn>
                <a:cxn ang="-9052364">
                  <a:pos x="0" y="0"/>
                </a:cxn>
                <a:cxn ang="7903623">
                  <a:pos x="0" y="31597"/>
                </a:cxn>
              </a:cxnLst>
              <a:rect l="l" t="t" r="r" b="b"/>
              <a:pathLst>
                <a:path w="31648" h="31597">
                  <a:moveTo>
                    <a:pt x="0" y="31597"/>
                  </a:moveTo>
                  <a:lnTo>
                    <a:pt x="31650" y="31597"/>
                  </a:lnTo>
                  <a:lnTo>
                    <a:pt x="316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21" name="pstoedit 14"/>
            <p:cNvSpPr/>
            <p:nvPr/>
          </p:nvSpPr>
          <p:spPr>
            <a:xfrm>
              <a:off x="1971182" y="1879567"/>
              <a:ext cx="147476" cy="317908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sz="2066">
                  <a:solidFill>
                    <a:schemeClr val="accent3"/>
                  </a:solidFill>
                </a:rPr>
                <a:t>1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2" name="pstoedit 15"/>
            <p:cNvSpPr/>
            <p:nvPr/>
          </p:nvSpPr>
          <p:spPr>
            <a:xfrm>
              <a:off x="2192987" y="1762390"/>
              <a:ext cx="31648" cy="474459"/>
            </a:xfrm>
            <a:custGeom>
              <a:avLst/>
              <a:gdLst/>
              <a:ahLst/>
              <a:cxnLst>
                <a:cxn ang="0">
                  <a:pos x="15852" y="237106"/>
                </a:cxn>
                <a:cxn ang="5629250">
                  <a:pos x="0" y="474460"/>
                </a:cxn>
                <a:cxn ang="5171544">
                  <a:pos x="31649" y="474460"/>
                </a:cxn>
                <a:cxn ang="-5171306">
                  <a:pos x="31649" y="0"/>
                </a:cxn>
                <a:cxn ang="-5629490">
                  <a:pos x="0" y="0"/>
                </a:cxn>
                <a:cxn ang="5629250">
                  <a:pos x="0" y="474460"/>
                </a:cxn>
              </a:cxnLst>
              <a:rect l="l" t="t" r="r" b="b"/>
              <a:pathLst>
                <a:path w="31648" h="474459">
                  <a:moveTo>
                    <a:pt x="0" y="474460"/>
                  </a:moveTo>
                  <a:lnTo>
                    <a:pt x="31649" y="474460"/>
                  </a:lnTo>
                  <a:lnTo>
                    <a:pt x="316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23" name="pstoedit 16"/>
            <p:cNvSpPr/>
            <p:nvPr/>
          </p:nvSpPr>
          <p:spPr>
            <a:xfrm>
              <a:off x="4065590" y="1762390"/>
              <a:ext cx="31610" cy="474459"/>
            </a:xfrm>
            <a:custGeom>
              <a:avLst/>
              <a:gdLst/>
              <a:ahLst/>
              <a:cxnLst>
                <a:cxn ang="0">
                  <a:pos x="15818" y="237223"/>
                </a:cxn>
                <a:cxn ang="5628877">
                  <a:pos x="0" y="474460"/>
                </a:cxn>
                <a:cxn ang="5171498">
                  <a:pos x="31610" y="474460"/>
                </a:cxn>
                <a:cxn ang="-5171484">
                  <a:pos x="31610" y="0"/>
                </a:cxn>
                <a:cxn ang="-5628890">
                  <a:pos x="0" y="0"/>
                </a:cxn>
                <a:cxn ang="5628877">
                  <a:pos x="0" y="474460"/>
                </a:cxn>
              </a:cxnLst>
              <a:rect l="l" t="t" r="r" b="b"/>
              <a:pathLst>
                <a:path w="31610" h="474459">
                  <a:moveTo>
                    <a:pt x="0" y="474460"/>
                  </a:moveTo>
                  <a:lnTo>
                    <a:pt x="31610" y="474460"/>
                  </a:lnTo>
                  <a:lnTo>
                    <a:pt x="31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24" name="pstoedit 17"/>
            <p:cNvSpPr/>
            <p:nvPr/>
          </p:nvSpPr>
          <p:spPr>
            <a:xfrm>
              <a:off x="5001871" y="1762390"/>
              <a:ext cx="31648" cy="474459"/>
            </a:xfrm>
            <a:custGeom>
              <a:avLst/>
              <a:gdLst/>
              <a:ahLst/>
              <a:cxnLst>
                <a:cxn ang="0">
                  <a:pos x="15677" y="237524"/>
                </a:cxn>
                <a:cxn ang="5627118">
                  <a:pos x="0" y="474460"/>
                </a:cxn>
                <a:cxn ang="5168605">
                  <a:pos x="31650" y="474460"/>
                </a:cxn>
                <a:cxn ang="-5169177">
                  <a:pos x="31650" y="0"/>
                </a:cxn>
                <a:cxn ang="-5626557">
                  <a:pos x="0" y="0"/>
                </a:cxn>
                <a:cxn ang="5627118">
                  <a:pos x="0" y="474460"/>
                </a:cxn>
              </a:cxnLst>
              <a:rect l="l" t="t" r="r" b="b"/>
              <a:pathLst>
                <a:path w="31648" h="474459">
                  <a:moveTo>
                    <a:pt x="0" y="474460"/>
                  </a:moveTo>
                  <a:lnTo>
                    <a:pt x="31650" y="474460"/>
                  </a:lnTo>
                  <a:lnTo>
                    <a:pt x="316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25" name="pstoedit 18"/>
            <p:cNvSpPr/>
            <p:nvPr/>
          </p:nvSpPr>
          <p:spPr>
            <a:xfrm>
              <a:off x="2192987" y="2236850"/>
              <a:ext cx="31648" cy="31661"/>
            </a:xfrm>
            <a:custGeom>
              <a:avLst/>
              <a:gdLst/>
              <a:ahLst/>
              <a:cxnLst>
                <a:cxn ang="0">
                  <a:pos x="15291" y="18327"/>
                </a:cxn>
                <a:cxn ang="8334669">
                  <a:pos x="0" y="31660"/>
                </a:cxn>
                <a:cxn ang="2350983">
                  <a:pos x="31649" y="31660"/>
                </a:cxn>
                <a:cxn ang="-2894986">
                  <a:pos x="31649" y="0"/>
                </a:cxn>
                <a:cxn ang="-7790247">
                  <a:pos x="0" y="0"/>
                </a:cxn>
                <a:cxn ang="8334669">
                  <a:pos x="0" y="31660"/>
                </a:cxn>
              </a:cxnLst>
              <a:rect l="l" t="t" r="r" b="b"/>
              <a:pathLst>
                <a:path w="31648" h="31661">
                  <a:moveTo>
                    <a:pt x="0" y="31660"/>
                  </a:moveTo>
                  <a:lnTo>
                    <a:pt x="31649" y="31660"/>
                  </a:lnTo>
                  <a:lnTo>
                    <a:pt x="316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26" name="pstoedit 19"/>
            <p:cNvSpPr/>
            <p:nvPr/>
          </p:nvSpPr>
          <p:spPr>
            <a:xfrm>
              <a:off x="3160918" y="2236850"/>
              <a:ext cx="436512" cy="31661"/>
            </a:xfrm>
            <a:custGeom>
              <a:avLst/>
              <a:gdLst/>
              <a:ahLst/>
              <a:cxnLst>
                <a:cxn ang="0">
                  <a:pos x="218243" y="15881"/>
                </a:cxn>
                <a:cxn ang="10551872">
                  <a:pos x="0" y="31660"/>
                </a:cxn>
                <a:cxn ang="248099">
                  <a:pos x="436512" y="31660"/>
                </a:cxn>
                <a:cxn ang="-249690">
                  <a:pos x="436512" y="0"/>
                </a:cxn>
                <a:cxn ang="-10550281">
                  <a:pos x="0" y="0"/>
                </a:cxn>
                <a:cxn ang="10551872">
                  <a:pos x="0" y="31660"/>
                </a:cxn>
              </a:cxnLst>
              <a:rect l="l" t="t" r="r" b="b"/>
              <a:pathLst>
                <a:path w="436512" h="31661">
                  <a:moveTo>
                    <a:pt x="0" y="31660"/>
                  </a:moveTo>
                  <a:lnTo>
                    <a:pt x="436512" y="31660"/>
                  </a:lnTo>
                  <a:lnTo>
                    <a:pt x="4365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27" name="pstoedit 20"/>
            <p:cNvSpPr/>
            <p:nvPr/>
          </p:nvSpPr>
          <p:spPr>
            <a:xfrm>
              <a:off x="3597430" y="2236850"/>
              <a:ext cx="31648" cy="31661"/>
            </a:xfrm>
            <a:custGeom>
              <a:avLst/>
              <a:gdLst/>
              <a:ahLst/>
              <a:cxnLst>
                <a:cxn ang="0">
                  <a:pos x="14841" y="18306"/>
                </a:cxn>
                <a:cxn ang="8281172">
                  <a:pos x="0" y="31660"/>
                </a:cxn>
                <a:cxn ang="2308170">
                  <a:pos x="31648" y="31660"/>
                </a:cxn>
                <a:cxn ang="-2846738">
                  <a:pos x="31648" y="0"/>
                </a:cxn>
                <a:cxn ang="-7741940">
                  <a:pos x="0" y="0"/>
                </a:cxn>
                <a:cxn ang="8281172">
                  <a:pos x="0" y="31660"/>
                </a:cxn>
              </a:cxnLst>
              <a:rect l="l" t="t" r="r" b="b"/>
              <a:pathLst>
                <a:path w="31648" h="31661">
                  <a:moveTo>
                    <a:pt x="0" y="31660"/>
                  </a:moveTo>
                  <a:lnTo>
                    <a:pt x="31648" y="31660"/>
                  </a:lnTo>
                  <a:lnTo>
                    <a:pt x="316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28" name="pstoedit 21"/>
            <p:cNvSpPr/>
            <p:nvPr/>
          </p:nvSpPr>
          <p:spPr>
            <a:xfrm>
              <a:off x="4065590" y="2236850"/>
              <a:ext cx="31610" cy="31661"/>
            </a:xfrm>
            <a:custGeom>
              <a:avLst/>
              <a:gdLst/>
              <a:ahLst/>
              <a:cxnLst>
                <a:cxn ang="0">
                  <a:pos x="19059" y="8840"/>
                </a:cxn>
                <a:cxn ang="7792064">
                  <a:pos x="0" y="31660"/>
                </a:cxn>
                <a:cxn ang="3671352">
                  <a:pos x="31610" y="31660"/>
                </a:cxn>
                <a:cxn ang="-2109560">
                  <a:pos x="31610" y="0"/>
                </a:cxn>
                <a:cxn ang="-9306936">
                  <a:pos x="0" y="0"/>
                </a:cxn>
                <a:cxn ang="7792064">
                  <a:pos x="0" y="31660"/>
                </a:cxn>
              </a:cxnLst>
              <a:rect l="l" t="t" r="r" b="b"/>
              <a:pathLst>
                <a:path w="31610" h="31661">
                  <a:moveTo>
                    <a:pt x="0" y="31660"/>
                  </a:moveTo>
                  <a:lnTo>
                    <a:pt x="31610" y="31660"/>
                  </a:lnTo>
                  <a:lnTo>
                    <a:pt x="31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29" name="pstoedit 22"/>
            <p:cNvSpPr/>
            <p:nvPr/>
          </p:nvSpPr>
          <p:spPr>
            <a:xfrm>
              <a:off x="5001871" y="2236850"/>
              <a:ext cx="31648" cy="31661"/>
            </a:xfrm>
            <a:custGeom>
              <a:avLst/>
              <a:gdLst/>
              <a:ahLst/>
              <a:cxnLst>
                <a:cxn ang="0">
                  <a:pos x="14345" y="18306"/>
                </a:cxn>
                <a:cxn ang="8222896">
                  <a:pos x="0" y="31660"/>
                </a:cxn>
                <a:cxn ang="2259572">
                  <a:pos x="31650" y="31660"/>
                </a:cxn>
                <a:cxn ang="-2796806">
                  <a:pos x="31650" y="0"/>
                </a:cxn>
                <a:cxn ang="-7684909">
                  <a:pos x="0" y="0"/>
                </a:cxn>
                <a:cxn ang="8222896">
                  <a:pos x="0" y="31660"/>
                </a:cxn>
              </a:cxnLst>
              <a:rect l="l" t="t" r="r" b="b"/>
              <a:pathLst>
                <a:path w="31648" h="31661">
                  <a:moveTo>
                    <a:pt x="0" y="31660"/>
                  </a:moveTo>
                  <a:lnTo>
                    <a:pt x="31650" y="31660"/>
                  </a:lnTo>
                  <a:lnTo>
                    <a:pt x="316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30" name="pstoedit 23"/>
            <p:cNvSpPr/>
            <p:nvPr/>
          </p:nvSpPr>
          <p:spPr>
            <a:xfrm>
              <a:off x="1971182" y="2385675"/>
              <a:ext cx="147476" cy="317908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sz="2066">
                  <a:solidFill>
                    <a:schemeClr val="accent3"/>
                  </a:solidFill>
                </a:rPr>
                <a:t>2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31" name="pstoedit 24"/>
            <p:cNvSpPr/>
            <p:nvPr/>
          </p:nvSpPr>
          <p:spPr>
            <a:xfrm>
              <a:off x="2192987" y="2268510"/>
              <a:ext cx="31648" cy="474459"/>
            </a:xfrm>
            <a:custGeom>
              <a:avLst/>
              <a:gdLst/>
              <a:ahLst/>
              <a:cxnLst>
                <a:cxn ang="0">
                  <a:pos x="15894" y="236909"/>
                </a:cxn>
                <a:cxn ang="5629671">
                  <a:pos x="0" y="474460"/>
                </a:cxn>
                <a:cxn ang="5172343">
                  <a:pos x="31649" y="474460"/>
                </a:cxn>
                <a:cxn ang="-5171728">
                  <a:pos x="31649" y="0"/>
                </a:cxn>
                <a:cxn ang="-5630292">
                  <a:pos x="0" y="0"/>
                </a:cxn>
                <a:cxn ang="5629671">
                  <a:pos x="0" y="474460"/>
                </a:cxn>
              </a:cxnLst>
              <a:rect l="l" t="t" r="r" b="b"/>
              <a:pathLst>
                <a:path w="31648" h="474459">
                  <a:moveTo>
                    <a:pt x="0" y="474460"/>
                  </a:moveTo>
                  <a:lnTo>
                    <a:pt x="31649" y="474460"/>
                  </a:lnTo>
                  <a:lnTo>
                    <a:pt x="316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32" name="pstoedit 25"/>
            <p:cNvSpPr/>
            <p:nvPr/>
          </p:nvSpPr>
          <p:spPr>
            <a:xfrm>
              <a:off x="2661148" y="2268510"/>
              <a:ext cx="31661" cy="474459"/>
            </a:xfrm>
            <a:custGeom>
              <a:avLst/>
              <a:gdLst/>
              <a:ahLst/>
              <a:cxnLst>
                <a:cxn ang="0">
                  <a:pos x="15801" y="237338"/>
                </a:cxn>
                <a:cxn ang="5628747">
                  <a:pos x="0" y="474460"/>
                </a:cxn>
                <a:cxn ang="5170409">
                  <a:pos x="31661" y="474460"/>
                </a:cxn>
                <a:cxn ang="-5170616">
                  <a:pos x="31661" y="0"/>
                </a:cxn>
                <a:cxn ang="-5628540">
                  <a:pos x="0" y="0"/>
                </a:cxn>
                <a:cxn ang="5628747">
                  <a:pos x="0" y="474460"/>
                </a:cxn>
              </a:cxnLst>
              <a:rect l="l" t="t" r="r" b="b"/>
              <a:pathLst>
                <a:path w="31661" h="474459">
                  <a:moveTo>
                    <a:pt x="0" y="474460"/>
                  </a:moveTo>
                  <a:lnTo>
                    <a:pt x="31661" y="474460"/>
                  </a:lnTo>
                  <a:lnTo>
                    <a:pt x="316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33" name="pstoedit 26"/>
            <p:cNvSpPr/>
            <p:nvPr/>
          </p:nvSpPr>
          <p:spPr>
            <a:xfrm>
              <a:off x="3597430" y="2268510"/>
              <a:ext cx="31648" cy="474459"/>
            </a:xfrm>
            <a:custGeom>
              <a:avLst/>
              <a:gdLst/>
              <a:ahLst/>
              <a:cxnLst>
                <a:cxn ang="0">
                  <a:pos x="15953" y="236898"/>
                </a:cxn>
                <a:cxn ang="5630518">
                  <a:pos x="0" y="474460"/>
                </a:cxn>
                <a:cxn ang="5173211">
                  <a:pos x="31648" y="474460"/>
                </a:cxn>
                <a:cxn ang="-5172577">
                  <a:pos x="31648" y="0"/>
                </a:cxn>
                <a:cxn ang="-5631164">
                  <a:pos x="0" y="0"/>
                </a:cxn>
                <a:cxn ang="5630518">
                  <a:pos x="0" y="474460"/>
                </a:cxn>
              </a:cxnLst>
              <a:rect l="l" t="t" r="r" b="b"/>
              <a:pathLst>
                <a:path w="31648" h="474459">
                  <a:moveTo>
                    <a:pt x="0" y="474460"/>
                  </a:moveTo>
                  <a:lnTo>
                    <a:pt x="31648" y="474460"/>
                  </a:lnTo>
                  <a:lnTo>
                    <a:pt x="316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34" name="pstoedit 27"/>
            <p:cNvSpPr/>
            <p:nvPr/>
          </p:nvSpPr>
          <p:spPr>
            <a:xfrm>
              <a:off x="4065590" y="2268510"/>
              <a:ext cx="31610" cy="474459"/>
            </a:xfrm>
            <a:custGeom>
              <a:avLst/>
              <a:gdLst/>
              <a:ahLst/>
              <a:cxnLst>
                <a:cxn ang="0">
                  <a:pos x="15623" y="237587"/>
                </a:cxn>
                <a:cxn ang="5626410">
                  <a:pos x="0" y="474460"/>
                </a:cxn>
                <a:cxn ang="5168331">
                  <a:pos x="31610" y="474460"/>
                </a:cxn>
                <a:cxn ang="-5169025">
                  <a:pos x="31610" y="0"/>
                </a:cxn>
                <a:cxn ang="-5625732">
                  <a:pos x="0" y="0"/>
                </a:cxn>
                <a:cxn ang="5626410">
                  <a:pos x="0" y="474460"/>
                </a:cxn>
              </a:cxnLst>
              <a:rect l="l" t="t" r="r" b="b"/>
              <a:pathLst>
                <a:path w="31610" h="474459">
                  <a:moveTo>
                    <a:pt x="0" y="474460"/>
                  </a:moveTo>
                  <a:lnTo>
                    <a:pt x="31610" y="474460"/>
                  </a:lnTo>
                  <a:lnTo>
                    <a:pt x="31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35" name="pstoedit 28"/>
            <p:cNvSpPr/>
            <p:nvPr/>
          </p:nvSpPr>
          <p:spPr>
            <a:xfrm>
              <a:off x="4533712" y="2268510"/>
              <a:ext cx="31648" cy="474459"/>
            </a:xfrm>
            <a:custGeom>
              <a:avLst/>
              <a:gdLst/>
              <a:ahLst/>
              <a:cxnLst>
                <a:cxn ang="0">
                  <a:pos x="15681" y="237489"/>
                </a:cxn>
                <a:cxn ang="5627162">
                  <a:pos x="0" y="474460"/>
                </a:cxn>
                <a:cxn ang="5168718">
                  <a:pos x="31648" y="474460"/>
                </a:cxn>
                <a:cxn ang="-5169220">
                  <a:pos x="31648" y="0"/>
                </a:cxn>
                <a:cxn ang="-5626668">
                  <a:pos x="0" y="0"/>
                </a:cxn>
                <a:cxn ang="5627162">
                  <a:pos x="0" y="474460"/>
                </a:cxn>
              </a:cxnLst>
              <a:rect l="l" t="t" r="r" b="b"/>
              <a:pathLst>
                <a:path w="31648" h="474459">
                  <a:moveTo>
                    <a:pt x="0" y="474460"/>
                  </a:moveTo>
                  <a:lnTo>
                    <a:pt x="31648" y="474460"/>
                  </a:lnTo>
                  <a:lnTo>
                    <a:pt x="316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36" name="pstoedit 29"/>
            <p:cNvSpPr/>
            <p:nvPr/>
          </p:nvSpPr>
          <p:spPr>
            <a:xfrm>
              <a:off x="5001871" y="2268510"/>
              <a:ext cx="31648" cy="474459"/>
            </a:xfrm>
            <a:custGeom>
              <a:avLst/>
              <a:gdLst/>
              <a:ahLst/>
              <a:cxnLst>
                <a:cxn ang="0">
                  <a:pos x="15915" y="237110"/>
                </a:cxn>
                <a:cxn ang="5630154">
                  <a:pos x="0" y="474460"/>
                </a:cxn>
                <a:cxn ang="5172439">
                  <a:pos x="31650" y="474460"/>
                </a:cxn>
                <a:cxn ang="-5172209">
                  <a:pos x="31650" y="0"/>
                </a:cxn>
                <a:cxn ang="-5630387">
                  <a:pos x="0" y="0"/>
                </a:cxn>
                <a:cxn ang="5630154">
                  <a:pos x="0" y="474460"/>
                </a:cxn>
              </a:cxnLst>
              <a:rect l="l" t="t" r="r" b="b"/>
              <a:pathLst>
                <a:path w="31648" h="474459">
                  <a:moveTo>
                    <a:pt x="0" y="474460"/>
                  </a:moveTo>
                  <a:lnTo>
                    <a:pt x="31650" y="474460"/>
                  </a:lnTo>
                  <a:lnTo>
                    <a:pt x="316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37" name="pstoedit 30"/>
            <p:cNvSpPr/>
            <p:nvPr/>
          </p:nvSpPr>
          <p:spPr>
            <a:xfrm>
              <a:off x="2192987" y="2742970"/>
              <a:ext cx="31648" cy="31648"/>
            </a:xfrm>
            <a:custGeom>
              <a:avLst/>
              <a:gdLst/>
              <a:ahLst/>
              <a:cxnLst>
                <a:cxn ang="0">
                  <a:pos x="15078" y="18995"/>
                </a:cxn>
                <a:cxn ang="8399734">
                  <a:pos x="0" y="31648"/>
                </a:cxn>
                <a:cxn ang="2241916">
                  <a:pos x="31649" y="31648"/>
                </a:cxn>
                <a:cxn ang="-2933946">
                  <a:pos x="31649" y="0"/>
                </a:cxn>
                <a:cxn ang="-7706471">
                  <a:pos x="0" y="0"/>
                </a:cxn>
                <a:cxn ang="8399734">
                  <a:pos x="0" y="31648"/>
                </a:cxn>
              </a:cxnLst>
              <a:rect l="l" t="t" r="r" b="b"/>
              <a:pathLst>
                <a:path w="31648" h="31648">
                  <a:moveTo>
                    <a:pt x="0" y="31648"/>
                  </a:moveTo>
                  <a:lnTo>
                    <a:pt x="31649" y="31648"/>
                  </a:lnTo>
                  <a:lnTo>
                    <a:pt x="316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38" name="pstoedit 31"/>
            <p:cNvSpPr/>
            <p:nvPr/>
          </p:nvSpPr>
          <p:spPr>
            <a:xfrm>
              <a:off x="2224636" y="2742970"/>
              <a:ext cx="436512" cy="31648"/>
            </a:xfrm>
            <a:custGeom>
              <a:avLst/>
              <a:gdLst/>
              <a:ahLst/>
              <a:cxnLst>
                <a:cxn ang="0">
                  <a:pos x="218243" y="15928"/>
                </a:cxn>
                <a:cxn ang="10552808">
                  <a:pos x="0" y="31648"/>
                </a:cxn>
                <a:cxn ang="247165">
                  <a:pos x="436512" y="31648"/>
                </a:cxn>
                <a:cxn ang="-250432">
                  <a:pos x="436512" y="0"/>
                </a:cxn>
                <a:cxn ang="-10549541">
                  <a:pos x="0" y="0"/>
                </a:cxn>
                <a:cxn ang="10552808">
                  <a:pos x="0" y="31648"/>
                </a:cxn>
              </a:cxnLst>
              <a:rect l="l" t="t" r="r" b="b"/>
              <a:pathLst>
                <a:path w="436512" h="31648">
                  <a:moveTo>
                    <a:pt x="0" y="31648"/>
                  </a:moveTo>
                  <a:lnTo>
                    <a:pt x="436512" y="31648"/>
                  </a:lnTo>
                  <a:lnTo>
                    <a:pt x="4365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39" name="pstoedit 32"/>
            <p:cNvSpPr/>
            <p:nvPr/>
          </p:nvSpPr>
          <p:spPr>
            <a:xfrm>
              <a:off x="2661148" y="2742970"/>
              <a:ext cx="31661" cy="31648"/>
            </a:xfrm>
            <a:custGeom>
              <a:avLst/>
              <a:gdLst/>
              <a:ahLst/>
              <a:cxnLst>
                <a:cxn ang="0">
                  <a:pos x="16875" y="12352"/>
                </a:cxn>
                <a:cxn ang="7870237">
                  <a:pos x="0" y="31648"/>
                </a:cxn>
                <a:cxn ang="3152334">
                  <a:pos x="31661" y="31648"/>
                </a:cxn>
                <a:cxn ang="-2392496">
                  <a:pos x="31661" y="0"/>
                </a:cxn>
                <a:cxn ang="-8627856">
                  <a:pos x="0" y="0"/>
                </a:cxn>
                <a:cxn ang="7870237">
                  <a:pos x="0" y="31648"/>
                </a:cxn>
              </a:cxnLst>
              <a:rect l="l" t="t" r="r" b="b"/>
              <a:pathLst>
                <a:path w="31661" h="31648">
                  <a:moveTo>
                    <a:pt x="0" y="31648"/>
                  </a:moveTo>
                  <a:lnTo>
                    <a:pt x="31661" y="31648"/>
                  </a:lnTo>
                  <a:lnTo>
                    <a:pt x="316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40" name="pstoedit 33"/>
            <p:cNvSpPr/>
            <p:nvPr/>
          </p:nvSpPr>
          <p:spPr>
            <a:xfrm>
              <a:off x="2692758" y="2742970"/>
              <a:ext cx="468160" cy="31648"/>
            </a:xfrm>
            <a:custGeom>
              <a:avLst/>
              <a:gdLst/>
              <a:ahLst/>
              <a:cxnLst>
                <a:cxn ang="0">
                  <a:pos x="234104" y="15772"/>
                </a:cxn>
                <a:cxn ang="10567226">
                  <a:pos x="0" y="31648"/>
                </a:cxn>
                <a:cxn ang="232823">
                  <a:pos x="468160" y="31648"/>
                </a:cxn>
                <a:cxn ang="-231315">
                  <a:pos x="468160" y="0"/>
                </a:cxn>
                <a:cxn ang="-10568733">
                  <a:pos x="0" y="0"/>
                </a:cxn>
                <a:cxn ang="10567226">
                  <a:pos x="0" y="31648"/>
                </a:cxn>
              </a:cxnLst>
              <a:rect l="l" t="t" r="r" b="b"/>
              <a:pathLst>
                <a:path w="468160" h="31648">
                  <a:moveTo>
                    <a:pt x="0" y="31648"/>
                  </a:moveTo>
                  <a:lnTo>
                    <a:pt x="468160" y="31648"/>
                  </a:lnTo>
                  <a:lnTo>
                    <a:pt x="4681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41" name="pstoedit 34"/>
            <p:cNvSpPr/>
            <p:nvPr/>
          </p:nvSpPr>
          <p:spPr>
            <a:xfrm>
              <a:off x="3597430" y="2742970"/>
              <a:ext cx="31648" cy="31648"/>
            </a:xfrm>
            <a:custGeom>
              <a:avLst/>
              <a:gdLst/>
              <a:ahLst/>
              <a:cxnLst>
                <a:cxn ang="0">
                  <a:pos x="15677" y="16135"/>
                </a:cxn>
                <a:cxn ang="8118069">
                  <a:pos x="0" y="31648"/>
                </a:cxn>
                <a:cxn ang="2649941">
                  <a:pos x="31648" y="31648"/>
                </a:cxn>
                <a:cxn ang="-2717554">
                  <a:pos x="31648" y="0"/>
                </a:cxn>
                <a:cxn ang="-8050457">
                  <a:pos x="0" y="0"/>
                </a:cxn>
                <a:cxn ang="8118069">
                  <a:pos x="0" y="31648"/>
                </a:cxn>
              </a:cxnLst>
              <a:rect l="l" t="t" r="r" b="b"/>
              <a:pathLst>
                <a:path w="31648" h="31648">
                  <a:moveTo>
                    <a:pt x="0" y="31648"/>
                  </a:moveTo>
                  <a:lnTo>
                    <a:pt x="31648" y="31648"/>
                  </a:lnTo>
                  <a:lnTo>
                    <a:pt x="316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42" name="pstoedit 35"/>
            <p:cNvSpPr/>
            <p:nvPr/>
          </p:nvSpPr>
          <p:spPr>
            <a:xfrm>
              <a:off x="4533712" y="2742970"/>
              <a:ext cx="31648" cy="31648"/>
            </a:xfrm>
            <a:custGeom>
              <a:avLst/>
              <a:gdLst/>
              <a:ahLst/>
              <a:cxnLst>
                <a:cxn ang="0">
                  <a:pos x="17302" y="13247"/>
                </a:cxn>
                <a:cxn ang="7994238">
                  <a:pos x="0" y="31648"/>
                </a:cxn>
                <a:cxn ang="3123549">
                  <a:pos x="31648" y="31648"/>
                </a:cxn>
                <a:cxn ang="-2563180">
                  <a:pos x="31648" y="0"/>
                </a:cxn>
                <a:cxn ang="-8553676">
                  <a:pos x="0" y="0"/>
                </a:cxn>
                <a:cxn ang="7994238">
                  <a:pos x="0" y="31648"/>
                </a:cxn>
              </a:cxnLst>
              <a:rect l="l" t="t" r="r" b="b"/>
              <a:pathLst>
                <a:path w="31648" h="31648">
                  <a:moveTo>
                    <a:pt x="0" y="31648"/>
                  </a:moveTo>
                  <a:lnTo>
                    <a:pt x="31648" y="31648"/>
                  </a:lnTo>
                  <a:lnTo>
                    <a:pt x="316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43" name="pstoedit 36"/>
            <p:cNvSpPr/>
            <p:nvPr/>
          </p:nvSpPr>
          <p:spPr>
            <a:xfrm>
              <a:off x="4565360" y="2742970"/>
              <a:ext cx="436512" cy="31648"/>
            </a:xfrm>
            <a:custGeom>
              <a:avLst/>
              <a:gdLst/>
              <a:ahLst/>
              <a:cxnLst>
                <a:cxn ang="0">
                  <a:pos x="218181" y="15879"/>
                </a:cxn>
                <a:cxn ang="10551972">
                  <a:pos x="0" y="31648"/>
                </a:cxn>
                <a:cxn ang="247859">
                  <a:pos x="436511" y="31648"/>
                </a:cxn>
                <a:cxn ang="-249595">
                  <a:pos x="436511" y="0"/>
                </a:cxn>
                <a:cxn ang="-10550234">
                  <a:pos x="0" y="0"/>
                </a:cxn>
                <a:cxn ang="10551972">
                  <a:pos x="0" y="31648"/>
                </a:cxn>
              </a:cxnLst>
              <a:rect l="l" t="t" r="r" b="b"/>
              <a:pathLst>
                <a:path w="436512" h="31648">
                  <a:moveTo>
                    <a:pt x="0" y="31648"/>
                  </a:moveTo>
                  <a:lnTo>
                    <a:pt x="436511" y="31648"/>
                  </a:lnTo>
                  <a:lnTo>
                    <a:pt x="43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44" name="pstoedit 37"/>
            <p:cNvSpPr/>
            <p:nvPr/>
          </p:nvSpPr>
          <p:spPr>
            <a:xfrm>
              <a:off x="5001871" y="2742970"/>
              <a:ext cx="31648" cy="31648"/>
            </a:xfrm>
            <a:custGeom>
              <a:avLst/>
              <a:gdLst/>
              <a:ahLst/>
              <a:cxnLst>
                <a:cxn ang="0">
                  <a:pos x="13793" y="19037"/>
                </a:cxn>
                <a:cxn ang="8253661">
                  <a:pos x="0" y="31648"/>
                </a:cxn>
                <a:cxn ang="2113846">
                  <a:pos x="31650" y="31648"/>
                </a:cxn>
                <a:cxn ang="-2810000">
                  <a:pos x="31650" y="0"/>
                </a:cxn>
                <a:cxn ang="-7555288">
                  <a:pos x="0" y="0"/>
                </a:cxn>
                <a:cxn ang="8253661">
                  <a:pos x="0" y="31648"/>
                </a:cxn>
              </a:cxnLst>
              <a:rect l="l" t="t" r="r" b="b"/>
              <a:pathLst>
                <a:path w="31648" h="31648">
                  <a:moveTo>
                    <a:pt x="0" y="31648"/>
                  </a:moveTo>
                  <a:lnTo>
                    <a:pt x="31650" y="31648"/>
                  </a:lnTo>
                  <a:lnTo>
                    <a:pt x="316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45" name="pstoedit 38"/>
            <p:cNvSpPr/>
            <p:nvPr/>
          </p:nvSpPr>
          <p:spPr>
            <a:xfrm>
              <a:off x="1971182" y="2891782"/>
              <a:ext cx="147476" cy="317908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sz="2066">
                  <a:solidFill>
                    <a:schemeClr val="accent3"/>
                  </a:solidFill>
                </a:rPr>
                <a:t>3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46" name="pstoedit 39"/>
            <p:cNvSpPr/>
            <p:nvPr/>
          </p:nvSpPr>
          <p:spPr>
            <a:xfrm>
              <a:off x="2192987" y="2774618"/>
              <a:ext cx="31648" cy="474459"/>
            </a:xfrm>
            <a:custGeom>
              <a:avLst/>
              <a:gdLst/>
              <a:ahLst/>
              <a:cxnLst>
                <a:cxn ang="0">
                  <a:pos x="15828" y="237211"/>
                </a:cxn>
                <a:cxn ang="5629004">
                  <a:pos x="0" y="474460"/>
                </a:cxn>
                <a:cxn ang="5171095">
                  <a:pos x="31649" y="474460"/>
                </a:cxn>
                <a:cxn ang="-5171059">
                  <a:pos x="31649" y="0"/>
                </a:cxn>
                <a:cxn ang="-5629040">
                  <a:pos x="0" y="0"/>
                </a:cxn>
                <a:cxn ang="5629004">
                  <a:pos x="0" y="474460"/>
                </a:cxn>
              </a:cxnLst>
              <a:rect l="l" t="t" r="r" b="b"/>
              <a:pathLst>
                <a:path w="31648" h="474459">
                  <a:moveTo>
                    <a:pt x="0" y="474460"/>
                  </a:moveTo>
                  <a:lnTo>
                    <a:pt x="31649" y="474460"/>
                  </a:lnTo>
                  <a:lnTo>
                    <a:pt x="316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47" name="pstoedit 40"/>
            <p:cNvSpPr/>
            <p:nvPr/>
          </p:nvSpPr>
          <p:spPr>
            <a:xfrm>
              <a:off x="2661148" y="2774618"/>
              <a:ext cx="31661" cy="474459"/>
            </a:xfrm>
            <a:custGeom>
              <a:avLst/>
              <a:gdLst/>
              <a:ahLst/>
              <a:cxnLst>
                <a:cxn ang="0">
                  <a:pos x="15801" y="237315"/>
                </a:cxn>
                <a:cxn ang="5628725">
                  <a:pos x="0" y="474460"/>
                </a:cxn>
                <a:cxn ang="5170430">
                  <a:pos x="31661" y="474460"/>
                </a:cxn>
                <a:cxn ang="-5170595">
                  <a:pos x="31661" y="0"/>
                </a:cxn>
                <a:cxn ang="-5628561">
                  <a:pos x="0" y="0"/>
                </a:cxn>
                <a:cxn ang="5628725">
                  <a:pos x="0" y="474460"/>
                </a:cxn>
              </a:cxnLst>
              <a:rect l="l" t="t" r="r" b="b"/>
              <a:pathLst>
                <a:path w="31661" h="474459">
                  <a:moveTo>
                    <a:pt x="0" y="474460"/>
                  </a:moveTo>
                  <a:lnTo>
                    <a:pt x="31661" y="474460"/>
                  </a:lnTo>
                  <a:lnTo>
                    <a:pt x="316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48" name="pstoedit 41"/>
            <p:cNvSpPr/>
            <p:nvPr/>
          </p:nvSpPr>
          <p:spPr>
            <a:xfrm>
              <a:off x="3597430" y="2774618"/>
              <a:ext cx="31648" cy="474459"/>
            </a:xfrm>
            <a:custGeom>
              <a:avLst/>
              <a:gdLst/>
              <a:ahLst/>
              <a:cxnLst>
                <a:cxn ang="0">
                  <a:pos x="15884" y="237080"/>
                </a:cxn>
                <a:cxn ang="5629695">
                  <a:pos x="0" y="474460"/>
                </a:cxn>
                <a:cxn ang="5172037">
                  <a:pos x="31648" y="474460"/>
                </a:cxn>
                <a:cxn ang="-5171750">
                  <a:pos x="31648" y="0"/>
                </a:cxn>
                <a:cxn ang="-5629984">
                  <a:pos x="0" y="0"/>
                </a:cxn>
                <a:cxn ang="5629695">
                  <a:pos x="0" y="474460"/>
                </a:cxn>
              </a:cxnLst>
              <a:rect l="l" t="t" r="r" b="b"/>
              <a:pathLst>
                <a:path w="31648" h="474459">
                  <a:moveTo>
                    <a:pt x="0" y="474460"/>
                  </a:moveTo>
                  <a:lnTo>
                    <a:pt x="31648" y="474460"/>
                  </a:lnTo>
                  <a:lnTo>
                    <a:pt x="316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49" name="pstoedit 42"/>
            <p:cNvSpPr/>
            <p:nvPr/>
          </p:nvSpPr>
          <p:spPr>
            <a:xfrm>
              <a:off x="5001871" y="2774618"/>
              <a:ext cx="31648" cy="474459"/>
            </a:xfrm>
            <a:custGeom>
              <a:avLst/>
              <a:gdLst/>
              <a:ahLst/>
              <a:cxnLst>
                <a:cxn ang="0">
                  <a:pos x="15915" y="237149"/>
                </a:cxn>
                <a:cxn ang="5630192">
                  <a:pos x="0" y="474460"/>
                </a:cxn>
                <a:cxn ang="5172402">
                  <a:pos x="31650" y="474460"/>
                </a:cxn>
                <a:cxn ang="-5172246">
                  <a:pos x="31650" y="0"/>
                </a:cxn>
                <a:cxn ang="-5630349">
                  <a:pos x="0" y="0"/>
                </a:cxn>
                <a:cxn ang="5630192">
                  <a:pos x="0" y="474460"/>
                </a:cxn>
              </a:cxnLst>
              <a:rect l="l" t="t" r="r" b="b"/>
              <a:pathLst>
                <a:path w="31648" h="474459">
                  <a:moveTo>
                    <a:pt x="0" y="474460"/>
                  </a:moveTo>
                  <a:lnTo>
                    <a:pt x="31650" y="474460"/>
                  </a:lnTo>
                  <a:lnTo>
                    <a:pt x="316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50" name="pstoedit 43"/>
            <p:cNvSpPr/>
            <p:nvPr/>
          </p:nvSpPr>
          <p:spPr>
            <a:xfrm>
              <a:off x="2192987" y="3249078"/>
              <a:ext cx="31648" cy="31661"/>
            </a:xfrm>
            <a:custGeom>
              <a:avLst/>
              <a:gdLst/>
              <a:ahLst/>
              <a:cxnLst>
                <a:cxn ang="0">
                  <a:pos x="15618" y="16616"/>
                </a:cxn>
                <a:cxn ang="8164314">
                  <a:pos x="0" y="31661"/>
                </a:cxn>
                <a:cxn ang="2590980">
                  <a:pos x="31649" y="31661"/>
                </a:cxn>
                <a:cxn ang="-2761722">
                  <a:pos x="31649" y="0"/>
                </a:cxn>
                <a:cxn ang="-7993569">
                  <a:pos x="0" y="0"/>
                </a:cxn>
                <a:cxn ang="8164314">
                  <a:pos x="0" y="31661"/>
                </a:cxn>
              </a:cxnLst>
              <a:rect l="l" t="t" r="r" b="b"/>
              <a:pathLst>
                <a:path w="31648" h="31661">
                  <a:moveTo>
                    <a:pt x="0" y="31661"/>
                  </a:moveTo>
                  <a:lnTo>
                    <a:pt x="31649" y="31661"/>
                  </a:lnTo>
                  <a:lnTo>
                    <a:pt x="316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51" name="pstoedit 44"/>
            <p:cNvSpPr/>
            <p:nvPr/>
          </p:nvSpPr>
          <p:spPr>
            <a:xfrm>
              <a:off x="2661148" y="3249078"/>
              <a:ext cx="31661" cy="31661"/>
            </a:xfrm>
            <a:custGeom>
              <a:avLst/>
              <a:gdLst/>
              <a:ahLst/>
              <a:cxnLst>
                <a:cxn ang="0">
                  <a:pos x="16283" y="14449"/>
                </a:cxn>
                <a:cxn ang="8004735">
                  <a:pos x="0" y="31661"/>
                </a:cxn>
                <a:cxn ang="2893236">
                  <a:pos x="31661" y="31661"/>
                </a:cxn>
                <a:cxn ang="-2592983">
                  <a:pos x="31661" y="0"/>
                </a:cxn>
                <a:cxn ang="-8304930">
                  <a:pos x="0" y="0"/>
                </a:cxn>
                <a:cxn ang="8004735">
                  <a:pos x="0" y="31661"/>
                </a:cxn>
              </a:cxnLst>
              <a:rect l="l" t="t" r="r" b="b"/>
              <a:pathLst>
                <a:path w="31661" h="31661">
                  <a:moveTo>
                    <a:pt x="0" y="31661"/>
                  </a:moveTo>
                  <a:lnTo>
                    <a:pt x="31661" y="31661"/>
                  </a:lnTo>
                  <a:lnTo>
                    <a:pt x="316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52" name="pstoedit 45"/>
            <p:cNvSpPr/>
            <p:nvPr/>
          </p:nvSpPr>
          <p:spPr>
            <a:xfrm>
              <a:off x="2692758" y="3249078"/>
              <a:ext cx="468160" cy="31661"/>
            </a:xfrm>
            <a:custGeom>
              <a:avLst/>
              <a:gdLst/>
              <a:ahLst/>
              <a:cxnLst>
                <a:cxn ang="0">
                  <a:pos x="234022" y="16021"/>
                </a:cxn>
                <a:cxn ang="10570601">
                  <a:pos x="0" y="31661"/>
                </a:cxn>
                <a:cxn ang="229285">
                  <a:pos x="468160" y="31661"/>
                </a:cxn>
                <a:cxn ang="-234870">
                  <a:pos x="468160" y="0"/>
                </a:cxn>
                <a:cxn ang="-10565013">
                  <a:pos x="0" y="0"/>
                </a:cxn>
                <a:cxn ang="10570601">
                  <a:pos x="0" y="31661"/>
                </a:cxn>
              </a:cxnLst>
              <a:rect l="l" t="t" r="r" b="b"/>
              <a:pathLst>
                <a:path w="468160" h="31661">
                  <a:moveTo>
                    <a:pt x="0" y="31661"/>
                  </a:moveTo>
                  <a:lnTo>
                    <a:pt x="468160" y="31661"/>
                  </a:lnTo>
                  <a:lnTo>
                    <a:pt x="4681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53" name="pstoedit 46"/>
            <p:cNvSpPr/>
            <p:nvPr/>
          </p:nvSpPr>
          <p:spPr>
            <a:xfrm>
              <a:off x="3160918" y="3249078"/>
              <a:ext cx="436512" cy="31661"/>
            </a:xfrm>
            <a:custGeom>
              <a:avLst/>
              <a:gdLst/>
              <a:ahLst/>
              <a:cxnLst>
                <a:cxn ang="0">
                  <a:pos x="218322" y="15670"/>
                </a:cxn>
                <a:cxn ang="10548652">
                  <a:pos x="0" y="31661"/>
                </a:cxn>
                <a:cxn ang="251499">
                  <a:pos x="436512" y="31661"/>
                </a:cxn>
                <a:cxn ang="-246469">
                  <a:pos x="436512" y="0"/>
                </a:cxn>
                <a:cxn ang="-10553679">
                  <a:pos x="0" y="0"/>
                </a:cxn>
                <a:cxn ang="10548652">
                  <a:pos x="0" y="31661"/>
                </a:cxn>
              </a:cxnLst>
              <a:rect l="l" t="t" r="r" b="b"/>
              <a:pathLst>
                <a:path w="436512" h="31661">
                  <a:moveTo>
                    <a:pt x="0" y="31661"/>
                  </a:moveTo>
                  <a:lnTo>
                    <a:pt x="436512" y="31661"/>
                  </a:lnTo>
                  <a:lnTo>
                    <a:pt x="4365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54" name="pstoedit 47"/>
            <p:cNvSpPr/>
            <p:nvPr/>
          </p:nvSpPr>
          <p:spPr>
            <a:xfrm>
              <a:off x="3597430" y="3249078"/>
              <a:ext cx="31648" cy="31661"/>
            </a:xfrm>
            <a:custGeom>
              <a:avLst/>
              <a:gdLst/>
              <a:ahLst/>
              <a:cxnLst>
                <a:cxn ang="0">
                  <a:pos x="14831" y="17972"/>
                </a:cxn>
                <a:cxn ang="8237653">
                  <a:pos x="0" y="31661"/>
                </a:cxn>
                <a:cxn ang="2348588">
                  <a:pos x="31648" y="31661"/>
                </a:cxn>
                <a:cxn ang="-2814085">
                  <a:pos x="31648" y="0"/>
                </a:cxn>
                <a:cxn ang="-7771759">
                  <a:pos x="0" y="0"/>
                </a:cxn>
                <a:cxn ang="8237653">
                  <a:pos x="0" y="31661"/>
                </a:cxn>
              </a:cxnLst>
              <a:rect l="l" t="t" r="r" b="b"/>
              <a:pathLst>
                <a:path w="31648" h="31661">
                  <a:moveTo>
                    <a:pt x="0" y="31661"/>
                  </a:moveTo>
                  <a:lnTo>
                    <a:pt x="31648" y="31661"/>
                  </a:lnTo>
                  <a:lnTo>
                    <a:pt x="316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55" name="pstoedit 48"/>
            <p:cNvSpPr/>
            <p:nvPr/>
          </p:nvSpPr>
          <p:spPr>
            <a:xfrm>
              <a:off x="5001871" y="3249078"/>
              <a:ext cx="31648" cy="31661"/>
            </a:xfrm>
            <a:custGeom>
              <a:avLst/>
              <a:gdLst/>
              <a:ahLst/>
              <a:cxnLst>
                <a:cxn ang="0">
                  <a:pos x="18020" y="12623"/>
                </a:cxn>
                <a:cxn ang="8005461">
                  <a:pos x="0" y="31661"/>
                </a:cxn>
                <a:cxn ang="3264008">
                  <a:pos x="31650" y="31661"/>
                </a:cxn>
                <a:cxn ang="-2568210">
                  <a:pos x="31650" y="0"/>
                </a:cxn>
                <a:cxn ang="-8699224">
                  <a:pos x="0" y="0"/>
                </a:cxn>
                <a:cxn ang="8005461">
                  <a:pos x="0" y="31661"/>
                </a:cxn>
              </a:cxnLst>
              <a:rect l="l" t="t" r="r" b="b"/>
              <a:pathLst>
                <a:path w="31648" h="31661">
                  <a:moveTo>
                    <a:pt x="0" y="31661"/>
                  </a:moveTo>
                  <a:lnTo>
                    <a:pt x="31650" y="31661"/>
                  </a:lnTo>
                  <a:lnTo>
                    <a:pt x="316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56" name="pstoedit 49"/>
            <p:cNvSpPr/>
            <p:nvPr/>
          </p:nvSpPr>
          <p:spPr>
            <a:xfrm>
              <a:off x="1971182" y="3397877"/>
              <a:ext cx="147476" cy="317908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sz="2066">
                  <a:solidFill>
                    <a:schemeClr val="accent3"/>
                  </a:solidFill>
                </a:rPr>
                <a:t>4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7" name="pstoedit 50"/>
            <p:cNvSpPr/>
            <p:nvPr/>
          </p:nvSpPr>
          <p:spPr>
            <a:xfrm>
              <a:off x="2192987" y="3280739"/>
              <a:ext cx="31648" cy="474459"/>
            </a:xfrm>
            <a:custGeom>
              <a:avLst/>
              <a:gdLst/>
              <a:ahLst/>
              <a:cxnLst>
                <a:cxn ang="0">
                  <a:pos x="15828" y="237204"/>
                </a:cxn>
                <a:cxn ang="5628998">
                  <a:pos x="0" y="474459"/>
                </a:cxn>
                <a:cxn ang="5171101">
                  <a:pos x="31649" y="474459"/>
                </a:cxn>
                <a:cxn ang="-5171053">
                  <a:pos x="31649" y="0"/>
                </a:cxn>
                <a:cxn ang="-5629046">
                  <a:pos x="0" y="0"/>
                </a:cxn>
                <a:cxn ang="5628998">
                  <a:pos x="0" y="474459"/>
                </a:cxn>
              </a:cxnLst>
              <a:rect l="l" t="t" r="r" b="b"/>
              <a:pathLst>
                <a:path w="31648" h="474459">
                  <a:moveTo>
                    <a:pt x="0" y="474459"/>
                  </a:moveTo>
                  <a:lnTo>
                    <a:pt x="31649" y="474459"/>
                  </a:lnTo>
                  <a:lnTo>
                    <a:pt x="316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58" name="pstoedit 51"/>
            <p:cNvSpPr/>
            <p:nvPr/>
          </p:nvSpPr>
          <p:spPr>
            <a:xfrm>
              <a:off x="2661148" y="3280739"/>
              <a:ext cx="31661" cy="474459"/>
            </a:xfrm>
            <a:custGeom>
              <a:avLst/>
              <a:gdLst/>
              <a:ahLst/>
              <a:cxnLst>
                <a:cxn ang="0">
                  <a:pos x="15798" y="237313"/>
                </a:cxn>
                <a:cxn ang="5628682">
                  <a:pos x="0" y="474459"/>
                </a:cxn>
                <a:cxn ang="5170389">
                  <a:pos x="31661" y="474459"/>
                </a:cxn>
                <a:cxn ang="-5170552">
                  <a:pos x="31661" y="0"/>
                </a:cxn>
                <a:cxn ang="-5628520">
                  <a:pos x="0" y="0"/>
                </a:cxn>
                <a:cxn ang="5628682">
                  <a:pos x="0" y="474459"/>
                </a:cxn>
              </a:cxnLst>
              <a:rect l="l" t="t" r="r" b="b"/>
              <a:pathLst>
                <a:path w="31661" h="474459">
                  <a:moveTo>
                    <a:pt x="0" y="474459"/>
                  </a:moveTo>
                  <a:lnTo>
                    <a:pt x="31661" y="474459"/>
                  </a:lnTo>
                  <a:lnTo>
                    <a:pt x="316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59" name="pstoedit 52"/>
            <p:cNvSpPr/>
            <p:nvPr/>
          </p:nvSpPr>
          <p:spPr>
            <a:xfrm>
              <a:off x="3597430" y="3280739"/>
              <a:ext cx="31648" cy="474459"/>
            </a:xfrm>
            <a:custGeom>
              <a:avLst/>
              <a:gdLst/>
              <a:ahLst/>
              <a:cxnLst>
                <a:cxn ang="0">
                  <a:pos x="15884" y="237106"/>
                </a:cxn>
                <a:cxn ang="5629721">
                  <a:pos x="0" y="474459"/>
                </a:cxn>
                <a:cxn ang="5172011">
                  <a:pos x="31648" y="474459"/>
                </a:cxn>
                <a:cxn ang="-5171776">
                  <a:pos x="31648" y="0"/>
                </a:cxn>
                <a:cxn ang="-5629958">
                  <a:pos x="0" y="0"/>
                </a:cxn>
                <a:cxn ang="5629721">
                  <a:pos x="0" y="474459"/>
                </a:cxn>
              </a:cxnLst>
              <a:rect l="l" t="t" r="r" b="b"/>
              <a:pathLst>
                <a:path w="31648" h="474459">
                  <a:moveTo>
                    <a:pt x="0" y="474459"/>
                  </a:moveTo>
                  <a:lnTo>
                    <a:pt x="31648" y="474459"/>
                  </a:lnTo>
                  <a:lnTo>
                    <a:pt x="316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60" name="pstoedit 53"/>
            <p:cNvSpPr/>
            <p:nvPr/>
          </p:nvSpPr>
          <p:spPr>
            <a:xfrm>
              <a:off x="4065590" y="3280739"/>
              <a:ext cx="31610" cy="474459"/>
            </a:xfrm>
            <a:custGeom>
              <a:avLst/>
              <a:gdLst/>
              <a:ahLst/>
              <a:cxnLst>
                <a:cxn ang="0">
                  <a:pos x="15829" y="237188"/>
                </a:cxn>
                <a:cxn ang="5629006">
                  <a:pos x="0" y="474459"/>
                </a:cxn>
                <a:cxn ang="5171693">
                  <a:pos x="31610" y="474459"/>
                </a:cxn>
                <a:cxn ang="-5171614">
                  <a:pos x="31610" y="0"/>
                </a:cxn>
                <a:cxn ang="-5629085">
                  <a:pos x="0" y="0"/>
                </a:cxn>
                <a:cxn ang="5629006">
                  <a:pos x="0" y="474459"/>
                </a:cxn>
              </a:cxnLst>
              <a:rect l="l" t="t" r="r" b="b"/>
              <a:pathLst>
                <a:path w="31610" h="474459">
                  <a:moveTo>
                    <a:pt x="0" y="474459"/>
                  </a:moveTo>
                  <a:lnTo>
                    <a:pt x="31610" y="474459"/>
                  </a:lnTo>
                  <a:lnTo>
                    <a:pt x="31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61" name="pstoedit 54"/>
            <p:cNvSpPr/>
            <p:nvPr/>
          </p:nvSpPr>
          <p:spPr>
            <a:xfrm>
              <a:off x="4533712" y="3280739"/>
              <a:ext cx="31648" cy="474459"/>
            </a:xfrm>
            <a:custGeom>
              <a:avLst/>
              <a:gdLst/>
              <a:ahLst/>
              <a:cxnLst>
                <a:cxn ang="0">
                  <a:pos x="15898" y="237106"/>
                </a:cxn>
                <a:cxn ang="5629917">
                  <a:pos x="0" y="474459"/>
                </a:cxn>
                <a:cxn ang="5172207">
                  <a:pos x="31648" y="474459"/>
                </a:cxn>
                <a:cxn ang="-5171972">
                  <a:pos x="31648" y="0"/>
                </a:cxn>
                <a:cxn ang="-5630154">
                  <a:pos x="0" y="0"/>
                </a:cxn>
                <a:cxn ang="5629917">
                  <a:pos x="0" y="474459"/>
                </a:cxn>
              </a:cxnLst>
              <a:rect l="l" t="t" r="r" b="b"/>
              <a:pathLst>
                <a:path w="31648" h="474459">
                  <a:moveTo>
                    <a:pt x="0" y="474459"/>
                  </a:moveTo>
                  <a:lnTo>
                    <a:pt x="31648" y="474459"/>
                  </a:lnTo>
                  <a:lnTo>
                    <a:pt x="316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62" name="pstoedit 55"/>
            <p:cNvSpPr/>
            <p:nvPr/>
          </p:nvSpPr>
          <p:spPr>
            <a:xfrm>
              <a:off x="5001871" y="3280739"/>
              <a:ext cx="31648" cy="474459"/>
            </a:xfrm>
            <a:custGeom>
              <a:avLst/>
              <a:gdLst/>
              <a:ahLst/>
              <a:cxnLst>
                <a:cxn ang="0">
                  <a:pos x="15915" y="237084"/>
                </a:cxn>
                <a:cxn ang="5630130">
                  <a:pos x="0" y="474459"/>
                </a:cxn>
                <a:cxn ang="5172463">
                  <a:pos x="31650" y="474459"/>
                </a:cxn>
                <a:cxn ang="-5172185">
                  <a:pos x="31650" y="0"/>
                </a:cxn>
                <a:cxn ang="-5630411">
                  <a:pos x="0" y="0"/>
                </a:cxn>
                <a:cxn ang="5630130">
                  <a:pos x="0" y="474459"/>
                </a:cxn>
              </a:cxnLst>
              <a:rect l="l" t="t" r="r" b="b"/>
              <a:pathLst>
                <a:path w="31648" h="474459">
                  <a:moveTo>
                    <a:pt x="0" y="474459"/>
                  </a:moveTo>
                  <a:lnTo>
                    <a:pt x="31650" y="474459"/>
                  </a:lnTo>
                  <a:lnTo>
                    <a:pt x="316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63" name="pstoedit 56"/>
            <p:cNvSpPr/>
            <p:nvPr/>
          </p:nvSpPr>
          <p:spPr>
            <a:xfrm>
              <a:off x="2192987" y="3755198"/>
              <a:ext cx="31648" cy="31598"/>
            </a:xfrm>
            <a:custGeom>
              <a:avLst/>
              <a:gdLst/>
              <a:ahLst/>
              <a:cxnLst>
                <a:cxn ang="0">
                  <a:pos x="15899" y="15508"/>
                </a:cxn>
                <a:cxn ang="8079518">
                  <a:pos x="0" y="31598"/>
                </a:cxn>
                <a:cxn ang="2736678">
                  <a:pos x="31649" y="31598"/>
                </a:cxn>
                <a:cxn ang="-2673466">
                  <a:pos x="31649" y="0"/>
                </a:cxn>
                <a:cxn ang="-8142729">
                  <a:pos x="0" y="0"/>
                </a:cxn>
                <a:cxn ang="8079518">
                  <a:pos x="0" y="31598"/>
                </a:cxn>
              </a:cxnLst>
              <a:rect l="l" t="t" r="r" b="b"/>
              <a:pathLst>
                <a:path w="31648" h="31598">
                  <a:moveTo>
                    <a:pt x="0" y="31598"/>
                  </a:moveTo>
                  <a:lnTo>
                    <a:pt x="31649" y="31598"/>
                  </a:lnTo>
                  <a:lnTo>
                    <a:pt x="316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64" name="pstoedit 57"/>
            <p:cNvSpPr/>
            <p:nvPr/>
          </p:nvSpPr>
          <p:spPr>
            <a:xfrm>
              <a:off x="2661148" y="3755198"/>
              <a:ext cx="31661" cy="31598"/>
            </a:xfrm>
            <a:custGeom>
              <a:avLst/>
              <a:gdLst/>
              <a:ahLst/>
              <a:cxnLst>
                <a:cxn ang="0">
                  <a:pos x="15771" y="15921"/>
                </a:cxn>
                <a:cxn ang="8110358">
                  <a:pos x="0" y="31598"/>
                </a:cxn>
                <a:cxn ang="2676849">
                  <a:pos x="31661" y="31598"/>
                </a:cxn>
                <a:cxn ang="-2703372">
                  <a:pos x="31661" y="0"/>
                </a:cxn>
                <a:cxn ang="-8083835">
                  <a:pos x="0" y="0"/>
                </a:cxn>
                <a:cxn ang="8110358">
                  <a:pos x="0" y="31598"/>
                </a:cxn>
              </a:cxnLst>
              <a:rect l="l" t="t" r="r" b="b"/>
              <a:pathLst>
                <a:path w="31661" h="31598">
                  <a:moveTo>
                    <a:pt x="0" y="31598"/>
                  </a:moveTo>
                  <a:lnTo>
                    <a:pt x="31661" y="31598"/>
                  </a:lnTo>
                  <a:lnTo>
                    <a:pt x="316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65" name="pstoedit 58"/>
            <p:cNvSpPr/>
            <p:nvPr/>
          </p:nvSpPr>
          <p:spPr>
            <a:xfrm>
              <a:off x="2692758" y="3755198"/>
              <a:ext cx="468160" cy="31598"/>
            </a:xfrm>
            <a:custGeom>
              <a:avLst/>
              <a:gdLst/>
              <a:ahLst/>
              <a:cxnLst>
                <a:cxn ang="0">
                  <a:pos x="234115" y="15688"/>
                </a:cxn>
                <a:cxn ang="10566738">
                  <a:pos x="0" y="31598"/>
                </a:cxn>
                <a:cxn ang="233332">
                  <a:pos x="468160" y="31598"/>
                </a:cxn>
                <a:cxn ang="-230085">
                  <a:pos x="468160" y="0"/>
                </a:cxn>
                <a:cxn ang="-10569985">
                  <a:pos x="0" y="0"/>
                </a:cxn>
                <a:cxn ang="10566738">
                  <a:pos x="0" y="31598"/>
                </a:cxn>
              </a:cxnLst>
              <a:rect l="l" t="t" r="r" b="b"/>
              <a:pathLst>
                <a:path w="468160" h="31598">
                  <a:moveTo>
                    <a:pt x="0" y="31598"/>
                  </a:moveTo>
                  <a:lnTo>
                    <a:pt x="468160" y="31598"/>
                  </a:lnTo>
                  <a:lnTo>
                    <a:pt x="4681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66" name="pstoedit 59"/>
            <p:cNvSpPr/>
            <p:nvPr/>
          </p:nvSpPr>
          <p:spPr>
            <a:xfrm>
              <a:off x="3597430" y="3755198"/>
              <a:ext cx="31648" cy="31598"/>
            </a:xfrm>
            <a:custGeom>
              <a:avLst/>
              <a:gdLst/>
              <a:ahLst/>
              <a:cxnLst>
                <a:cxn ang="0">
                  <a:pos x="15341" y="16742"/>
                </a:cxn>
                <a:cxn ang="8155303">
                  <a:pos x="0" y="31598"/>
                </a:cxn>
                <a:cxn ang="2540017">
                  <a:pos x="31648" y="31598"/>
                </a:cxn>
                <a:cxn ang="-2745251">
                  <a:pos x="31648" y="0"/>
                </a:cxn>
                <a:cxn ang="-7950032">
                  <a:pos x="0" y="0"/>
                </a:cxn>
                <a:cxn ang="8155303">
                  <a:pos x="0" y="31598"/>
                </a:cxn>
              </a:cxnLst>
              <a:rect l="l" t="t" r="r" b="b"/>
              <a:pathLst>
                <a:path w="31648" h="31598">
                  <a:moveTo>
                    <a:pt x="0" y="31598"/>
                  </a:moveTo>
                  <a:lnTo>
                    <a:pt x="31648" y="31598"/>
                  </a:lnTo>
                  <a:lnTo>
                    <a:pt x="316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67" name="pstoedit 60"/>
            <p:cNvSpPr/>
            <p:nvPr/>
          </p:nvSpPr>
          <p:spPr>
            <a:xfrm>
              <a:off x="3629078" y="3755198"/>
              <a:ext cx="436512" cy="31598"/>
            </a:xfrm>
            <a:custGeom>
              <a:avLst/>
              <a:gdLst/>
              <a:ahLst/>
              <a:cxnLst>
                <a:cxn ang="0">
                  <a:pos x="218255" y="15807"/>
                </a:cxn>
                <a:cxn ang="10551716">
                  <a:pos x="0" y="31598"/>
                </a:cxn>
                <a:cxn ang="248283">
                  <a:pos x="436512" y="31598"/>
                </a:cxn>
                <a:cxn ang="-248544">
                  <a:pos x="436512" y="0"/>
                </a:cxn>
                <a:cxn ang="-10551455">
                  <a:pos x="0" y="0"/>
                </a:cxn>
                <a:cxn ang="10551716">
                  <a:pos x="0" y="31598"/>
                </a:cxn>
              </a:cxnLst>
              <a:rect l="l" t="t" r="r" b="b"/>
              <a:pathLst>
                <a:path w="436512" h="31598">
                  <a:moveTo>
                    <a:pt x="0" y="31598"/>
                  </a:moveTo>
                  <a:lnTo>
                    <a:pt x="436512" y="31598"/>
                  </a:lnTo>
                  <a:lnTo>
                    <a:pt x="4365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68" name="pstoedit 61"/>
            <p:cNvSpPr/>
            <p:nvPr/>
          </p:nvSpPr>
          <p:spPr>
            <a:xfrm>
              <a:off x="4065590" y="3755198"/>
              <a:ext cx="31610" cy="31598"/>
            </a:xfrm>
            <a:custGeom>
              <a:avLst/>
              <a:gdLst/>
              <a:ahLst/>
              <a:cxnLst>
                <a:cxn ang="0">
                  <a:pos x="15309" y="16622"/>
                </a:cxn>
                <a:cxn ang="8137835">
                  <a:pos x="0" y="31598"/>
                </a:cxn>
                <a:cxn ang="2554354">
                  <a:pos x="31610" y="31598"/>
                </a:cxn>
                <a:cxn ang="-2733507">
                  <a:pos x="31610" y="0"/>
                </a:cxn>
                <a:cxn ang="-7958668">
                  <a:pos x="0" y="0"/>
                </a:cxn>
                <a:cxn ang="8137835">
                  <a:pos x="0" y="31598"/>
                </a:cxn>
              </a:cxnLst>
              <a:rect l="l" t="t" r="r" b="b"/>
              <a:pathLst>
                <a:path w="31610" h="31598">
                  <a:moveTo>
                    <a:pt x="0" y="31598"/>
                  </a:moveTo>
                  <a:lnTo>
                    <a:pt x="31610" y="31598"/>
                  </a:lnTo>
                  <a:lnTo>
                    <a:pt x="31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69" name="pstoedit 62"/>
            <p:cNvSpPr/>
            <p:nvPr/>
          </p:nvSpPr>
          <p:spPr>
            <a:xfrm>
              <a:off x="4533712" y="3755198"/>
              <a:ext cx="31648" cy="31598"/>
            </a:xfrm>
            <a:custGeom>
              <a:avLst/>
              <a:gdLst/>
              <a:ahLst/>
              <a:cxnLst>
                <a:cxn ang="0">
                  <a:pos x="15180" y="16742"/>
                </a:cxn>
                <a:cxn ang="8137172">
                  <a:pos x="0" y="31598"/>
                </a:cxn>
                <a:cxn ang="2523207">
                  <a:pos x="31648" y="31598"/>
                </a:cxn>
                <a:cxn ang="-2728364">
                  <a:pos x="31648" y="0"/>
                </a:cxn>
                <a:cxn ang="-7931972">
                  <a:pos x="0" y="0"/>
                </a:cxn>
                <a:cxn ang="8137172">
                  <a:pos x="0" y="31598"/>
                </a:cxn>
              </a:cxnLst>
              <a:rect l="l" t="t" r="r" b="b"/>
              <a:pathLst>
                <a:path w="31648" h="31598">
                  <a:moveTo>
                    <a:pt x="0" y="31598"/>
                  </a:moveTo>
                  <a:lnTo>
                    <a:pt x="31648" y="31598"/>
                  </a:lnTo>
                  <a:lnTo>
                    <a:pt x="316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70" name="pstoedit 63"/>
            <p:cNvSpPr/>
            <p:nvPr/>
          </p:nvSpPr>
          <p:spPr>
            <a:xfrm>
              <a:off x="4565360" y="3755198"/>
              <a:ext cx="436512" cy="31598"/>
            </a:xfrm>
            <a:custGeom>
              <a:avLst/>
              <a:gdLst/>
              <a:ahLst/>
              <a:cxnLst>
                <a:cxn ang="0">
                  <a:pos x="218246" y="15818"/>
                </a:cxn>
                <a:cxn ang="10551875">
                  <a:pos x="0" y="31598"/>
                </a:cxn>
                <a:cxn ang="248102">
                  <a:pos x="436511" y="31598"/>
                </a:cxn>
                <a:cxn ang="-248703">
                  <a:pos x="436511" y="0"/>
                </a:cxn>
                <a:cxn ang="-10551273">
                  <a:pos x="0" y="0"/>
                </a:cxn>
                <a:cxn ang="10551875">
                  <a:pos x="0" y="31598"/>
                </a:cxn>
              </a:cxnLst>
              <a:rect l="l" t="t" r="r" b="b"/>
              <a:pathLst>
                <a:path w="436512" h="31598">
                  <a:moveTo>
                    <a:pt x="0" y="31598"/>
                  </a:moveTo>
                  <a:lnTo>
                    <a:pt x="436511" y="31598"/>
                  </a:lnTo>
                  <a:lnTo>
                    <a:pt x="43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71" name="pstoedit 64"/>
            <p:cNvSpPr/>
            <p:nvPr/>
          </p:nvSpPr>
          <p:spPr>
            <a:xfrm>
              <a:off x="5001871" y="3755198"/>
              <a:ext cx="31648" cy="31598"/>
            </a:xfrm>
            <a:custGeom>
              <a:avLst/>
              <a:gdLst/>
              <a:ahLst/>
              <a:cxnLst>
                <a:cxn ang="0">
                  <a:pos x="15119" y="16742"/>
                </a:cxn>
                <a:cxn ang="8130138">
                  <a:pos x="0" y="31598"/>
                </a:cxn>
                <a:cxn ang="2516782">
                  <a:pos x="31650" y="31598"/>
                </a:cxn>
                <a:cxn ang="-2721904">
                  <a:pos x="31650" y="0"/>
                </a:cxn>
                <a:cxn ang="-7924971">
                  <a:pos x="0" y="0"/>
                </a:cxn>
                <a:cxn ang="8130138">
                  <a:pos x="0" y="31598"/>
                </a:cxn>
              </a:cxnLst>
              <a:rect l="l" t="t" r="r" b="b"/>
              <a:pathLst>
                <a:path w="31648" h="31598">
                  <a:moveTo>
                    <a:pt x="0" y="31598"/>
                  </a:moveTo>
                  <a:lnTo>
                    <a:pt x="31650" y="31598"/>
                  </a:lnTo>
                  <a:lnTo>
                    <a:pt x="316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72" name="pstoedit 65"/>
            <p:cNvSpPr/>
            <p:nvPr/>
          </p:nvSpPr>
          <p:spPr>
            <a:xfrm>
              <a:off x="1971182" y="3903985"/>
              <a:ext cx="147476" cy="317908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sz="2066">
                  <a:solidFill>
                    <a:schemeClr val="accent3"/>
                  </a:solidFill>
                </a:rPr>
                <a:t>5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73" name="pstoedit 66"/>
            <p:cNvSpPr/>
            <p:nvPr/>
          </p:nvSpPr>
          <p:spPr>
            <a:xfrm>
              <a:off x="2192987" y="3786796"/>
              <a:ext cx="31648" cy="474523"/>
            </a:xfrm>
            <a:custGeom>
              <a:avLst/>
              <a:gdLst/>
              <a:ahLst/>
              <a:cxnLst>
                <a:cxn ang="0">
                  <a:pos x="15833" y="237219"/>
                </a:cxn>
                <a:cxn ang="5629018">
                  <a:pos x="0" y="474522"/>
                </a:cxn>
                <a:cxn ang="5171216">
                  <a:pos x="31649" y="474522"/>
                </a:cxn>
                <a:cxn ang="-5171134">
                  <a:pos x="31649" y="0"/>
                </a:cxn>
                <a:cxn ang="-5629099">
                  <a:pos x="0" y="0"/>
                </a:cxn>
                <a:cxn ang="5629018">
                  <a:pos x="0" y="474522"/>
                </a:cxn>
              </a:cxnLst>
              <a:rect l="l" t="t" r="r" b="b"/>
              <a:pathLst>
                <a:path w="31648" h="474523">
                  <a:moveTo>
                    <a:pt x="0" y="474522"/>
                  </a:moveTo>
                  <a:lnTo>
                    <a:pt x="31649" y="474522"/>
                  </a:lnTo>
                  <a:lnTo>
                    <a:pt x="316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74" name="pstoedit 67"/>
            <p:cNvSpPr/>
            <p:nvPr/>
          </p:nvSpPr>
          <p:spPr>
            <a:xfrm>
              <a:off x="5001871" y="3786796"/>
              <a:ext cx="31648" cy="474523"/>
            </a:xfrm>
            <a:custGeom>
              <a:avLst/>
              <a:gdLst/>
              <a:ahLst/>
              <a:cxnLst>
                <a:cxn ang="0">
                  <a:pos x="15598" y="237536"/>
                </a:cxn>
                <a:cxn ang="5625933">
                  <a:pos x="0" y="474522"/>
                </a:cxn>
                <a:cxn ang="5167518">
                  <a:pos x="31650" y="474522"/>
                </a:cxn>
                <a:cxn ang="-5168055">
                  <a:pos x="31650" y="0"/>
                </a:cxn>
                <a:cxn ang="-5625411">
                  <a:pos x="0" y="0"/>
                </a:cxn>
                <a:cxn ang="5625933">
                  <a:pos x="0" y="474522"/>
                </a:cxn>
              </a:cxnLst>
              <a:rect l="l" t="t" r="r" b="b"/>
              <a:pathLst>
                <a:path w="31648" h="474523">
                  <a:moveTo>
                    <a:pt x="0" y="474522"/>
                  </a:moveTo>
                  <a:lnTo>
                    <a:pt x="31650" y="474522"/>
                  </a:lnTo>
                  <a:lnTo>
                    <a:pt x="316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75" name="pstoedit 68"/>
            <p:cNvSpPr/>
            <p:nvPr/>
          </p:nvSpPr>
          <p:spPr>
            <a:xfrm>
              <a:off x="2192987" y="4261318"/>
              <a:ext cx="31648" cy="31598"/>
            </a:xfrm>
            <a:custGeom>
              <a:avLst/>
              <a:gdLst/>
              <a:ahLst/>
              <a:cxnLst>
                <a:cxn ang="0">
                  <a:pos x="15899" y="15548"/>
                </a:cxn>
                <a:cxn ang="8083704">
                  <a:pos x="0" y="31598"/>
                </a:cxn>
                <a:cxn ang="2732492">
                  <a:pos x="31649" y="31598"/>
                </a:cxn>
                <a:cxn ang="-2677799">
                  <a:pos x="31649" y="0"/>
                </a:cxn>
                <a:cxn ang="-8138396">
                  <a:pos x="0" y="0"/>
                </a:cxn>
                <a:cxn ang="8083704">
                  <a:pos x="0" y="31598"/>
                </a:cxn>
              </a:cxnLst>
              <a:rect l="l" t="t" r="r" b="b"/>
              <a:pathLst>
                <a:path w="31648" h="31598">
                  <a:moveTo>
                    <a:pt x="0" y="31598"/>
                  </a:moveTo>
                  <a:lnTo>
                    <a:pt x="31649" y="31598"/>
                  </a:lnTo>
                  <a:lnTo>
                    <a:pt x="316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76" name="pstoedit 69"/>
            <p:cNvSpPr/>
            <p:nvPr/>
          </p:nvSpPr>
          <p:spPr>
            <a:xfrm>
              <a:off x="3597430" y="4261318"/>
              <a:ext cx="31648" cy="31598"/>
            </a:xfrm>
            <a:custGeom>
              <a:avLst/>
              <a:gdLst/>
              <a:ahLst/>
              <a:cxnLst>
                <a:cxn ang="0">
                  <a:pos x="16617" y="14403"/>
                </a:cxn>
                <a:cxn ang="8041214">
                  <a:pos x="0" y="31598"/>
                </a:cxn>
                <a:cxn ang="2930518">
                  <a:pos x="31648" y="31598"/>
                </a:cxn>
                <a:cxn ang="-2626542">
                  <a:pos x="31648" y="0"/>
                </a:cxn>
                <a:cxn ang="-8345061">
                  <a:pos x="0" y="0"/>
                </a:cxn>
                <a:cxn ang="8041214">
                  <a:pos x="0" y="31598"/>
                </a:cxn>
              </a:cxnLst>
              <a:rect l="l" t="t" r="r" b="b"/>
              <a:pathLst>
                <a:path w="31648" h="31598">
                  <a:moveTo>
                    <a:pt x="0" y="31598"/>
                  </a:moveTo>
                  <a:lnTo>
                    <a:pt x="31648" y="31598"/>
                  </a:lnTo>
                  <a:lnTo>
                    <a:pt x="316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77" name="pstoedit 70"/>
            <p:cNvSpPr/>
            <p:nvPr/>
          </p:nvSpPr>
          <p:spPr>
            <a:xfrm>
              <a:off x="3629078" y="4261318"/>
              <a:ext cx="468122" cy="31598"/>
            </a:xfrm>
            <a:custGeom>
              <a:avLst/>
              <a:gdLst/>
              <a:ahLst/>
              <a:cxnLst>
                <a:cxn ang="0">
                  <a:pos x="234107" y="15727"/>
                </a:cxn>
                <a:cxn ang="10567296">
                  <a:pos x="0" y="31598"/>
                </a:cxn>
                <a:cxn ang="232795">
                  <a:pos x="468122" y="31598"/>
                </a:cxn>
                <a:cxn ang="-230681">
                  <a:pos x="468122" y="0"/>
                </a:cxn>
                <a:cxn ang="-10569409">
                  <a:pos x="0" y="0"/>
                </a:cxn>
                <a:cxn ang="10567296">
                  <a:pos x="0" y="31598"/>
                </a:cxn>
              </a:cxnLst>
              <a:rect l="l" t="t" r="r" b="b"/>
              <a:pathLst>
                <a:path w="468122" h="31598">
                  <a:moveTo>
                    <a:pt x="0" y="31598"/>
                  </a:moveTo>
                  <a:lnTo>
                    <a:pt x="468122" y="31598"/>
                  </a:lnTo>
                  <a:lnTo>
                    <a:pt x="4681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78" name="pstoedit 71"/>
            <p:cNvSpPr/>
            <p:nvPr/>
          </p:nvSpPr>
          <p:spPr>
            <a:xfrm>
              <a:off x="4565360" y="4261318"/>
              <a:ext cx="436512" cy="31598"/>
            </a:xfrm>
            <a:custGeom>
              <a:avLst/>
              <a:gdLst/>
              <a:ahLst/>
              <a:cxnLst>
                <a:cxn ang="0">
                  <a:pos x="218246" y="15812"/>
                </a:cxn>
                <a:cxn ang="10551778">
                  <a:pos x="0" y="31598"/>
                </a:cxn>
                <a:cxn ang="248199">
                  <a:pos x="436511" y="31598"/>
                </a:cxn>
                <a:cxn ang="-248606">
                  <a:pos x="436511" y="0"/>
                </a:cxn>
                <a:cxn ang="-10551371">
                  <a:pos x="0" y="0"/>
                </a:cxn>
                <a:cxn ang="10551778">
                  <a:pos x="0" y="31598"/>
                </a:cxn>
              </a:cxnLst>
              <a:rect l="l" t="t" r="r" b="b"/>
              <a:pathLst>
                <a:path w="436512" h="31598">
                  <a:moveTo>
                    <a:pt x="0" y="31598"/>
                  </a:moveTo>
                  <a:lnTo>
                    <a:pt x="436511" y="31598"/>
                  </a:lnTo>
                  <a:lnTo>
                    <a:pt x="43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79" name="pstoedit 72"/>
            <p:cNvSpPr/>
            <p:nvPr/>
          </p:nvSpPr>
          <p:spPr>
            <a:xfrm>
              <a:off x="5001871" y="4261318"/>
              <a:ext cx="31648" cy="31598"/>
            </a:xfrm>
            <a:custGeom>
              <a:avLst/>
              <a:gdLst/>
              <a:ahLst/>
              <a:cxnLst>
                <a:cxn ang="0">
                  <a:pos x="15119" y="16702"/>
                </a:cxn>
                <a:cxn ang="8125525">
                  <a:pos x="0" y="31598"/>
                </a:cxn>
                <a:cxn ang="2521369">
                  <a:pos x="31650" y="31598"/>
                </a:cxn>
                <a:cxn ang="-2717801">
                  <a:pos x="31650" y="0"/>
                </a:cxn>
                <a:cxn ang="-7929054">
                  <a:pos x="0" y="0"/>
                </a:cxn>
                <a:cxn ang="8125525">
                  <a:pos x="0" y="31598"/>
                </a:cxn>
              </a:cxnLst>
              <a:rect l="l" t="t" r="r" b="b"/>
              <a:pathLst>
                <a:path w="31648" h="31598">
                  <a:moveTo>
                    <a:pt x="0" y="31598"/>
                  </a:moveTo>
                  <a:lnTo>
                    <a:pt x="31650" y="31598"/>
                  </a:lnTo>
                  <a:lnTo>
                    <a:pt x="316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80" name="pstoedit 73"/>
            <p:cNvSpPr/>
            <p:nvPr/>
          </p:nvSpPr>
          <p:spPr>
            <a:xfrm>
              <a:off x="1971182" y="4410093"/>
              <a:ext cx="147476" cy="317908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sz="2066">
                  <a:solidFill>
                    <a:schemeClr val="accent3"/>
                  </a:solidFill>
                </a:rPr>
                <a:t>6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81" name="pstoedit 74"/>
            <p:cNvSpPr/>
            <p:nvPr/>
          </p:nvSpPr>
          <p:spPr>
            <a:xfrm>
              <a:off x="2192987" y="4292916"/>
              <a:ext cx="31648" cy="474459"/>
            </a:xfrm>
            <a:custGeom>
              <a:avLst/>
              <a:gdLst/>
              <a:ahLst/>
              <a:cxnLst>
                <a:cxn ang="0">
                  <a:pos x="15807" y="237283"/>
                </a:cxn>
                <a:cxn ang="5628768">
                  <a:pos x="0" y="474459"/>
                </a:cxn>
                <a:cxn ang="5170721">
                  <a:pos x="31649" y="474459"/>
                </a:cxn>
                <a:cxn ang="-5170824">
                  <a:pos x="31649" y="0"/>
                </a:cxn>
                <a:cxn ang="-5628666">
                  <a:pos x="0" y="0"/>
                </a:cxn>
                <a:cxn ang="5628768">
                  <a:pos x="0" y="474459"/>
                </a:cxn>
              </a:cxnLst>
              <a:rect l="l" t="t" r="r" b="b"/>
              <a:pathLst>
                <a:path w="31648" h="474459">
                  <a:moveTo>
                    <a:pt x="0" y="474459"/>
                  </a:moveTo>
                  <a:lnTo>
                    <a:pt x="31649" y="474459"/>
                  </a:lnTo>
                  <a:lnTo>
                    <a:pt x="316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82" name="pstoedit 75"/>
            <p:cNvSpPr/>
            <p:nvPr/>
          </p:nvSpPr>
          <p:spPr>
            <a:xfrm>
              <a:off x="2661148" y="4292916"/>
              <a:ext cx="31661" cy="474459"/>
            </a:xfrm>
            <a:custGeom>
              <a:avLst/>
              <a:gdLst/>
              <a:ahLst/>
              <a:cxnLst>
                <a:cxn ang="0">
                  <a:pos x="15830" y="237241"/>
                </a:cxn>
                <a:cxn ang="5629079">
                  <a:pos x="0" y="474459"/>
                </a:cxn>
                <a:cxn ang="5170927">
                  <a:pos x="31661" y="474459"/>
                </a:cxn>
                <a:cxn ang="-5170948">
                  <a:pos x="31661" y="0"/>
                </a:cxn>
                <a:cxn ang="-5629058">
                  <a:pos x="0" y="0"/>
                </a:cxn>
                <a:cxn ang="5629079">
                  <a:pos x="0" y="474459"/>
                </a:cxn>
              </a:cxnLst>
              <a:rect l="l" t="t" r="r" b="b"/>
              <a:pathLst>
                <a:path w="31661" h="474459">
                  <a:moveTo>
                    <a:pt x="0" y="474459"/>
                  </a:moveTo>
                  <a:lnTo>
                    <a:pt x="31661" y="474459"/>
                  </a:lnTo>
                  <a:lnTo>
                    <a:pt x="316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83" name="pstoedit 76"/>
            <p:cNvSpPr/>
            <p:nvPr/>
          </p:nvSpPr>
          <p:spPr>
            <a:xfrm>
              <a:off x="3129321" y="4292916"/>
              <a:ext cx="31597" cy="474459"/>
            </a:xfrm>
            <a:custGeom>
              <a:avLst/>
              <a:gdLst/>
              <a:ahLst/>
              <a:cxnLst>
                <a:cxn ang="0">
                  <a:pos x="15830" y="237168"/>
                </a:cxn>
                <a:cxn ang="5629009">
                  <a:pos x="0" y="474459"/>
                </a:cxn>
                <a:cxn ang="5171916">
                  <a:pos x="31597" y="474459"/>
                </a:cxn>
                <a:cxn ang="-5171799">
                  <a:pos x="31597" y="0"/>
                </a:cxn>
                <a:cxn ang="-5629127">
                  <a:pos x="0" y="0"/>
                </a:cxn>
                <a:cxn ang="5629009">
                  <a:pos x="0" y="474459"/>
                </a:cxn>
              </a:cxnLst>
              <a:rect l="l" t="t" r="r" b="b"/>
              <a:pathLst>
                <a:path w="31597" h="474459">
                  <a:moveTo>
                    <a:pt x="0" y="474459"/>
                  </a:moveTo>
                  <a:lnTo>
                    <a:pt x="31597" y="474459"/>
                  </a:lnTo>
                  <a:lnTo>
                    <a:pt x="315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84" name="pstoedit 77"/>
            <p:cNvSpPr/>
            <p:nvPr/>
          </p:nvSpPr>
          <p:spPr>
            <a:xfrm>
              <a:off x="3597430" y="4292916"/>
              <a:ext cx="31648" cy="474459"/>
            </a:xfrm>
            <a:custGeom>
              <a:avLst/>
              <a:gdLst/>
              <a:ahLst/>
              <a:cxnLst>
                <a:cxn ang="0">
                  <a:pos x="15798" y="237277"/>
                </a:cxn>
                <a:cxn ang="5628638">
                  <a:pos x="0" y="474459"/>
                </a:cxn>
                <a:cxn ang="5170601">
                  <a:pos x="31648" y="474459"/>
                </a:cxn>
                <a:cxn ang="-5170693">
                  <a:pos x="31648" y="0"/>
                </a:cxn>
                <a:cxn ang="-5628547">
                  <a:pos x="0" y="0"/>
                </a:cxn>
                <a:cxn ang="5628638">
                  <a:pos x="0" y="474459"/>
                </a:cxn>
              </a:cxnLst>
              <a:rect l="l" t="t" r="r" b="b"/>
              <a:pathLst>
                <a:path w="31648" h="474459">
                  <a:moveTo>
                    <a:pt x="0" y="474459"/>
                  </a:moveTo>
                  <a:lnTo>
                    <a:pt x="31648" y="474459"/>
                  </a:lnTo>
                  <a:lnTo>
                    <a:pt x="316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85" name="pstoedit 78"/>
            <p:cNvSpPr/>
            <p:nvPr/>
          </p:nvSpPr>
          <p:spPr>
            <a:xfrm>
              <a:off x="5001871" y="4292916"/>
              <a:ext cx="31648" cy="474459"/>
            </a:xfrm>
            <a:custGeom>
              <a:avLst/>
              <a:gdLst/>
              <a:ahLst/>
              <a:cxnLst>
                <a:cxn ang="0">
                  <a:pos x="15915" y="237155"/>
                </a:cxn>
                <a:cxn ang="5630198">
                  <a:pos x="0" y="474459"/>
                </a:cxn>
                <a:cxn ang="5172395">
                  <a:pos x="31650" y="474459"/>
                </a:cxn>
                <a:cxn ang="-5172253">
                  <a:pos x="31650" y="0"/>
                </a:cxn>
                <a:cxn ang="-5630342">
                  <a:pos x="0" y="0"/>
                </a:cxn>
                <a:cxn ang="5630198">
                  <a:pos x="0" y="474459"/>
                </a:cxn>
              </a:cxnLst>
              <a:rect l="l" t="t" r="r" b="b"/>
              <a:pathLst>
                <a:path w="31648" h="474459">
                  <a:moveTo>
                    <a:pt x="0" y="474459"/>
                  </a:moveTo>
                  <a:lnTo>
                    <a:pt x="31650" y="474459"/>
                  </a:lnTo>
                  <a:lnTo>
                    <a:pt x="316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86" name="pstoedit 79"/>
            <p:cNvSpPr/>
            <p:nvPr/>
          </p:nvSpPr>
          <p:spPr>
            <a:xfrm>
              <a:off x="2192987" y="4767375"/>
              <a:ext cx="31648" cy="31648"/>
            </a:xfrm>
            <a:custGeom>
              <a:avLst/>
              <a:gdLst/>
              <a:ahLst/>
              <a:cxnLst>
                <a:cxn ang="0">
                  <a:pos x="15750" y="16062"/>
                </a:cxn>
                <a:cxn ang="8117858">
                  <a:pos x="0" y="31649"/>
                </a:cxn>
                <a:cxn ang="2665904">
                  <a:pos x="31649" y="31649"/>
                </a:cxn>
                <a:cxn ang="-2717519">
                  <a:pos x="31649" y="0"/>
                </a:cxn>
                <a:cxn ang="-8066243">
                  <a:pos x="0" y="0"/>
                </a:cxn>
                <a:cxn ang="8117858">
                  <a:pos x="0" y="31649"/>
                </a:cxn>
              </a:cxnLst>
              <a:rect l="l" t="t" r="r" b="b"/>
              <a:pathLst>
                <a:path w="31648" h="31648">
                  <a:moveTo>
                    <a:pt x="0" y="31649"/>
                  </a:moveTo>
                  <a:lnTo>
                    <a:pt x="31649" y="31649"/>
                  </a:lnTo>
                  <a:lnTo>
                    <a:pt x="316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87" name="pstoedit 80"/>
            <p:cNvSpPr/>
            <p:nvPr/>
          </p:nvSpPr>
          <p:spPr>
            <a:xfrm>
              <a:off x="2224636" y="4767375"/>
              <a:ext cx="468173" cy="31648"/>
            </a:xfrm>
            <a:custGeom>
              <a:avLst/>
              <a:gdLst/>
              <a:ahLst/>
              <a:cxnLst>
                <a:cxn ang="0">
                  <a:pos x="234101" y="15788"/>
                </a:cxn>
                <a:cxn ang="10567444">
                  <a:pos x="0" y="31649"/>
                </a:cxn>
                <a:cxn ang="232586">
                  <a:pos x="468173" y="31649"/>
                </a:cxn>
                <a:cxn ang="-231521">
                  <a:pos x="468173" y="0"/>
                </a:cxn>
                <a:cxn ang="-10568509">
                  <a:pos x="0" y="0"/>
                </a:cxn>
                <a:cxn ang="10567444">
                  <a:pos x="0" y="31649"/>
                </a:cxn>
              </a:cxnLst>
              <a:rect l="l" t="t" r="r" b="b"/>
              <a:pathLst>
                <a:path w="468173" h="31648">
                  <a:moveTo>
                    <a:pt x="0" y="31649"/>
                  </a:moveTo>
                  <a:lnTo>
                    <a:pt x="468173" y="31649"/>
                  </a:lnTo>
                  <a:lnTo>
                    <a:pt x="4681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88" name="pstoedit 81"/>
            <p:cNvSpPr/>
            <p:nvPr/>
          </p:nvSpPr>
          <p:spPr>
            <a:xfrm>
              <a:off x="3129321" y="4767375"/>
              <a:ext cx="31597" cy="31648"/>
            </a:xfrm>
            <a:custGeom>
              <a:avLst/>
              <a:gdLst/>
              <a:ahLst/>
              <a:cxnLst>
                <a:cxn ang="0">
                  <a:pos x="16444" y="14573"/>
                </a:cxn>
                <a:cxn ang="8035217">
                  <a:pos x="0" y="31649"/>
                </a:cxn>
                <a:cxn ang="2904786">
                  <a:pos x="31597" y="31649"/>
                </a:cxn>
                <a:cxn ang="-2632843">
                  <a:pos x="31597" y="0"/>
                </a:cxn>
                <a:cxn ang="-8307145">
                  <a:pos x="0" y="0"/>
                </a:cxn>
                <a:cxn ang="8035217">
                  <a:pos x="0" y="31649"/>
                </a:cxn>
              </a:cxnLst>
              <a:rect l="l" t="t" r="r" b="b"/>
              <a:pathLst>
                <a:path w="31597" h="31648">
                  <a:moveTo>
                    <a:pt x="0" y="31649"/>
                  </a:moveTo>
                  <a:lnTo>
                    <a:pt x="31597" y="31649"/>
                  </a:lnTo>
                  <a:lnTo>
                    <a:pt x="315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89" name="pstoedit 82"/>
            <p:cNvSpPr/>
            <p:nvPr/>
          </p:nvSpPr>
          <p:spPr>
            <a:xfrm>
              <a:off x="3160918" y="4767375"/>
              <a:ext cx="468160" cy="31648"/>
            </a:xfrm>
            <a:custGeom>
              <a:avLst/>
              <a:gdLst/>
              <a:ahLst/>
              <a:cxnLst>
                <a:cxn ang="0">
                  <a:pos x="234033" y="15920"/>
                </a:cxn>
                <a:cxn ang="10569303">
                  <a:pos x="0" y="31649"/>
                </a:cxn>
                <a:cxn ang="230605">
                  <a:pos x="468160" y="31649"/>
                </a:cxn>
                <a:cxn ang="-233392">
                  <a:pos x="468160" y="0"/>
                </a:cxn>
                <a:cxn ang="-10566514">
                  <a:pos x="0" y="0"/>
                </a:cxn>
                <a:cxn ang="10569303">
                  <a:pos x="0" y="31649"/>
                </a:cxn>
              </a:cxnLst>
              <a:rect l="l" t="t" r="r" b="b"/>
              <a:pathLst>
                <a:path w="468160" h="31648">
                  <a:moveTo>
                    <a:pt x="0" y="31649"/>
                  </a:moveTo>
                  <a:lnTo>
                    <a:pt x="468160" y="31649"/>
                  </a:lnTo>
                  <a:lnTo>
                    <a:pt x="4681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90" name="pstoedit 83"/>
            <p:cNvSpPr/>
            <p:nvPr/>
          </p:nvSpPr>
          <p:spPr>
            <a:xfrm>
              <a:off x="3629078" y="4767375"/>
              <a:ext cx="468122" cy="31648"/>
            </a:xfrm>
            <a:custGeom>
              <a:avLst/>
              <a:gdLst/>
              <a:ahLst/>
              <a:cxnLst>
                <a:cxn ang="0">
                  <a:pos x="234018" y="15883"/>
                </a:cxn>
                <a:cxn ang="10568749">
                  <a:pos x="0" y="31649"/>
                </a:cxn>
                <a:cxn ang="231165">
                  <a:pos x="468122" y="31649"/>
                </a:cxn>
                <a:cxn ang="-232876">
                  <a:pos x="468122" y="0"/>
                </a:cxn>
                <a:cxn ang="-10567037">
                  <a:pos x="0" y="0"/>
                </a:cxn>
                <a:cxn ang="10568749">
                  <a:pos x="0" y="31649"/>
                </a:cxn>
              </a:cxnLst>
              <a:rect l="l" t="t" r="r" b="b"/>
              <a:pathLst>
                <a:path w="468122" h="31648">
                  <a:moveTo>
                    <a:pt x="0" y="31649"/>
                  </a:moveTo>
                  <a:lnTo>
                    <a:pt x="468122" y="31649"/>
                  </a:lnTo>
                  <a:lnTo>
                    <a:pt x="4681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91" name="pstoedit 84"/>
            <p:cNvSpPr/>
            <p:nvPr/>
          </p:nvSpPr>
          <p:spPr>
            <a:xfrm>
              <a:off x="4097200" y="4767375"/>
              <a:ext cx="468160" cy="31648"/>
            </a:xfrm>
            <a:custGeom>
              <a:avLst/>
              <a:gdLst/>
              <a:ahLst/>
              <a:cxnLst>
                <a:cxn ang="0">
                  <a:pos x="234124" y="15776"/>
                </a:cxn>
                <a:cxn ang="10567291">
                  <a:pos x="0" y="31649"/>
                </a:cxn>
                <a:cxn ang="232796">
                  <a:pos x="468160" y="31649"/>
                </a:cxn>
                <a:cxn ang="-231379">
                  <a:pos x="468160" y="0"/>
                </a:cxn>
                <a:cxn ang="-10568707">
                  <a:pos x="0" y="0"/>
                </a:cxn>
                <a:cxn ang="10567291">
                  <a:pos x="0" y="31649"/>
                </a:cxn>
              </a:cxnLst>
              <a:rect l="l" t="t" r="r" b="b"/>
              <a:pathLst>
                <a:path w="468160" h="31648">
                  <a:moveTo>
                    <a:pt x="0" y="31649"/>
                  </a:moveTo>
                  <a:lnTo>
                    <a:pt x="468160" y="31649"/>
                  </a:lnTo>
                  <a:lnTo>
                    <a:pt x="4681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92" name="pstoedit 85"/>
            <p:cNvSpPr/>
            <p:nvPr/>
          </p:nvSpPr>
          <p:spPr>
            <a:xfrm>
              <a:off x="4565360" y="4767375"/>
              <a:ext cx="436512" cy="31648"/>
            </a:xfrm>
            <a:custGeom>
              <a:avLst/>
              <a:gdLst/>
              <a:ahLst/>
              <a:cxnLst>
                <a:cxn ang="0">
                  <a:pos x="218318" y="15740"/>
                </a:cxn>
                <a:cxn ang="10549929">
                  <a:pos x="0" y="31649"/>
                </a:cxn>
                <a:cxn ang="250213">
                  <a:pos x="436511" y="31649"/>
                </a:cxn>
                <a:cxn ang="-247552">
                  <a:pos x="436511" y="0"/>
                </a:cxn>
                <a:cxn ang="-10552588">
                  <a:pos x="0" y="0"/>
                </a:cxn>
                <a:cxn ang="10549929">
                  <a:pos x="0" y="31649"/>
                </a:cxn>
              </a:cxnLst>
              <a:rect l="l" t="t" r="r" b="b"/>
              <a:pathLst>
                <a:path w="436512" h="31648">
                  <a:moveTo>
                    <a:pt x="0" y="31649"/>
                  </a:moveTo>
                  <a:lnTo>
                    <a:pt x="436511" y="31649"/>
                  </a:lnTo>
                  <a:lnTo>
                    <a:pt x="43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  <p:sp>
          <p:nvSpPr>
            <p:cNvPr id="93" name="pstoedit 86"/>
            <p:cNvSpPr/>
            <p:nvPr/>
          </p:nvSpPr>
          <p:spPr>
            <a:xfrm>
              <a:off x="5001871" y="4767375"/>
              <a:ext cx="31648" cy="31648"/>
            </a:xfrm>
            <a:custGeom>
              <a:avLst/>
              <a:gdLst/>
              <a:ahLst/>
              <a:cxnLst>
                <a:cxn ang="0">
                  <a:pos x="17444" y="14018"/>
                </a:cxn>
                <a:cxn ang="8081538">
                  <a:pos x="0" y="31649"/>
                </a:cxn>
                <a:cxn ang="3068455">
                  <a:pos x="31650" y="31649"/>
                </a:cxn>
                <a:cxn ang="-2677057">
                  <a:pos x="31650" y="0"/>
                </a:cxn>
                <a:cxn ang="-8472833">
                  <a:pos x="0" y="0"/>
                </a:cxn>
                <a:cxn ang="8081538">
                  <a:pos x="0" y="31649"/>
                </a:cxn>
              </a:cxnLst>
              <a:rect l="l" t="t" r="r" b="b"/>
              <a:pathLst>
                <a:path w="31648" h="31648">
                  <a:moveTo>
                    <a:pt x="0" y="31649"/>
                  </a:moveTo>
                  <a:lnTo>
                    <a:pt x="31650" y="31649"/>
                  </a:lnTo>
                  <a:lnTo>
                    <a:pt x="316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</p:spPr>
          <p:txBody>
            <a:bodyPr wrap="none" lIns="0" tIns="0" rIns="0" bIns="0" rtlCol="0" anchor="ctr" anchorCtr="1"/>
            <a:lstStyle/>
            <a:p>
              <a:pPr algn="ctr"/>
              <a:endParaRPr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4869366" y="1121503"/>
            <a:ext cx="3672468" cy="3710694"/>
            <a:chOff x="4869366" y="1121503"/>
            <a:chExt cx="3672468" cy="3710694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4869366" y="4319239"/>
              <a:ext cx="36724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4869366" y="3815947"/>
              <a:ext cx="36724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4869366" y="3312656"/>
              <a:ext cx="36724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4869366" y="2809365"/>
              <a:ext cx="36724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4869366" y="2306074"/>
              <a:ext cx="36724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4869366" y="1802783"/>
              <a:ext cx="36724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5631365" y="1121503"/>
              <a:ext cx="0" cy="3710694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6099716" y="1121503"/>
              <a:ext cx="0" cy="3710694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6568067" y="1121503"/>
              <a:ext cx="0" cy="3710694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7036418" y="1121503"/>
              <a:ext cx="0" cy="3710694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7504769" y="1121503"/>
              <a:ext cx="0" cy="3710694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7973121" y="1121503"/>
              <a:ext cx="0" cy="3710694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Group 125"/>
            <p:cNvGrpSpPr/>
            <p:nvPr/>
          </p:nvGrpSpPr>
          <p:grpSpPr>
            <a:xfrm>
              <a:off x="6099716" y="1131636"/>
              <a:ext cx="1877965" cy="3700561"/>
              <a:chOff x="6099716" y="1131636"/>
              <a:chExt cx="1877965" cy="3700561"/>
            </a:xfrm>
          </p:grpSpPr>
          <p:cxnSp>
            <p:nvCxnSpPr>
              <p:cNvPr id="116" name="Straight Connector 115"/>
              <p:cNvCxnSpPr>
                <a:stCxn id="13" idx="0"/>
              </p:cNvCxnSpPr>
              <p:nvPr/>
            </p:nvCxnSpPr>
            <p:spPr>
              <a:xfrm flipH="1">
                <a:off x="7973121" y="1131636"/>
                <a:ext cx="4560" cy="671147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H="1">
                <a:off x="7504769" y="1795349"/>
                <a:ext cx="472912" cy="0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7504769" y="1802783"/>
                <a:ext cx="0" cy="2013164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H="1">
                <a:off x="6099716" y="3815947"/>
                <a:ext cx="1405053" cy="0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6099716" y="3815947"/>
                <a:ext cx="0" cy="1016250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6-Mar-2018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Want to be able to prepare a broad class of problems for solution on a quantum </a:t>
                </a:r>
                <a:r>
                  <a:rPr lang="en-US" dirty="0" err="1"/>
                  <a:t>annealer</a:t>
                </a:r>
                <a:endParaRPr lang="en-US" dirty="0"/>
              </a:p>
              <a:p>
                <a:r>
                  <a:rPr lang="en-US" dirty="0"/>
                  <a:t>Define four steps to follow in order:</a:t>
                </a:r>
              </a:p>
              <a:p>
                <a:pPr marL="574675" lvl="1" indent="-342900">
                  <a:buClr>
                    <a:schemeClr val="accent3"/>
                  </a:buClr>
                  <a:buFont typeface="+mj-lt"/>
                  <a:buAutoNum type="arabicPeriod"/>
                </a:pPr>
                <a:r>
                  <a:rPr lang="en-US" dirty="0"/>
                  <a:t>Characterize solutions to the problem</a:t>
                </a:r>
              </a:p>
              <a:p>
                <a:pPr marL="574675" lvl="1" indent="-342900">
                  <a:buClr>
                    <a:schemeClr val="accent3"/>
                  </a:buClr>
                  <a:buFont typeface="+mj-lt"/>
                  <a:buAutoNum type="arabicPeriod"/>
                </a:pPr>
                <a:r>
                  <a:rPr lang="en-US" dirty="0"/>
                  <a:t>Identify simple, repeated </a:t>
                </a:r>
                <a:r>
                  <a:rPr lang="en-US" dirty="0" err="1"/>
                  <a:t>subproblems</a:t>
                </a:r>
                <a:endParaRPr lang="en-US" dirty="0"/>
              </a:p>
              <a:p>
                <a:pPr marL="574675" lvl="1" indent="-342900">
                  <a:buClr>
                    <a:schemeClr val="accent3"/>
                  </a:buClr>
                  <a:buFont typeface="+mj-lt"/>
                  <a:buAutoNum type="arabicPeriod"/>
                </a:pPr>
                <a:r>
                  <a:rPr lang="en-US" dirty="0"/>
                  <a:t>Manually solve the simple </a:t>
                </a:r>
                <a:r>
                  <a:rPr lang="en-US" dirty="0" err="1"/>
                  <a:t>subproblems</a:t>
                </a:r>
                <a:r>
                  <a:rPr lang="en-US" dirty="0"/>
                  <a:t> </a:t>
                </a:r>
                <a:r>
                  <a:rPr lang="en-US" i="1" dirty="0"/>
                  <a:t>in reverse</a:t>
                </a:r>
              </a:p>
              <a:p>
                <a:pPr marL="800100" lvl="2" indent="-342900">
                  <a:buClr>
                    <a:schemeClr val="accent3"/>
                  </a:buClr>
                </a:pPr>
                <a:r>
                  <a:rPr lang="en-US" dirty="0"/>
                  <a:t>Given the </a:t>
                </a:r>
                <a:r>
                  <a:rPr lang="en-US" i="1" dirty="0" err="1"/>
                  <a:t>σ</a:t>
                </a:r>
                <a:r>
                  <a:rPr lang="en-US" dirty="0"/>
                  <a:t> that minimize the </a:t>
                </a:r>
                <a:r>
                  <a:rPr lang="en-US" dirty="0" err="1"/>
                  <a:t>subproblem’s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ℋ</m:t>
                    </m:r>
                  </m:oMath>
                </a14:m>
                <a:r>
                  <a:rPr lang="en-US" dirty="0"/>
                  <a:t>, solve for the </a:t>
                </a:r>
                <a:r>
                  <a:rPr lang="en-US" i="1" dirty="0"/>
                  <a:t>h</a:t>
                </a:r>
                <a:r>
                  <a:rPr lang="en-US" dirty="0"/>
                  <a:t> and </a:t>
                </a:r>
                <a:r>
                  <a:rPr lang="en-US" i="1" dirty="0"/>
                  <a:t>J</a:t>
                </a:r>
                <a:r>
                  <a:rPr lang="en-US" dirty="0"/>
                  <a:t> </a:t>
                </a:r>
              </a:p>
              <a:p>
                <a:pPr marL="574675" lvl="1" indent="-342900">
                  <a:buClr>
                    <a:schemeClr val="accent3"/>
                  </a:buClr>
                  <a:buFont typeface="+mj-lt"/>
                  <a:buAutoNum type="arabicPeriod"/>
                </a:pPr>
                <a:r>
                  <a:rPr lang="en-US" dirty="0"/>
                  <a:t>Combine the simple </a:t>
                </a:r>
                <a:r>
                  <a:rPr lang="en-US" dirty="0" err="1"/>
                  <a:t>subproblems</a:t>
                </a:r>
                <a:r>
                  <a:rPr lang="en-US" dirty="0"/>
                  <a:t> into a complex full problem for quantum-annealing solution</a:t>
                </a:r>
              </a:p>
              <a:p>
                <a:pPr marL="800100" lvl="2" indent="-342900">
                  <a:buClr>
                    <a:schemeClr val="accent3"/>
                  </a:buClr>
                </a:pPr>
                <a:r>
                  <a:rPr lang="en-US" dirty="0"/>
                  <a:t>Given the </a:t>
                </a:r>
                <a:r>
                  <a:rPr lang="en-US" i="1" dirty="0"/>
                  <a:t>h</a:t>
                </a:r>
                <a:r>
                  <a:rPr lang="en-US" dirty="0"/>
                  <a:t> and </a:t>
                </a:r>
                <a:r>
                  <a:rPr lang="en-US" i="1" dirty="0"/>
                  <a:t>J</a:t>
                </a:r>
                <a:r>
                  <a:rPr lang="en-US" dirty="0"/>
                  <a:t>, solve for the </a:t>
                </a:r>
                <a:r>
                  <a:rPr lang="en-US" i="1" dirty="0" err="1"/>
                  <a:t>σ</a:t>
                </a:r>
                <a:r>
                  <a:rPr lang="en-US" dirty="0"/>
                  <a:t> that minimize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ℋ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proposed methodology is the real point of this work</a:t>
                </a:r>
              </a:p>
              <a:p>
                <a:pPr lvl="1"/>
                <a:r>
                  <a:rPr lang="en-US" dirty="0"/>
                  <a:t>Solving a maze is merely a fun application of the methodology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9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6-Mar-2018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Characterize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Longer paths should produce larger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𝓗</m:t>
                    </m:r>
                  </m:oMath>
                </a14:m>
                <a:r>
                  <a:rPr lang="en-US" dirty="0"/>
                  <a:t> than shorter paths</a:t>
                </a:r>
              </a:p>
              <a:p>
                <a:r>
                  <a:rPr lang="en-US" dirty="0"/>
                  <a:t>Invalid paths should result in very large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𝓗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Passing through a wall</a:t>
                </a:r>
              </a:p>
              <a:p>
                <a:pPr lvl="1"/>
                <a:r>
                  <a:rPr lang="en-US" dirty="0"/>
                  <a:t>Not entering the maze</a:t>
                </a:r>
              </a:p>
              <a:p>
                <a:pPr lvl="1"/>
                <a:r>
                  <a:rPr lang="en-US" dirty="0"/>
                  <a:t>Not exiting the maze</a:t>
                </a:r>
              </a:p>
              <a:p>
                <a:pPr lvl="1"/>
                <a:r>
                  <a:rPr lang="en-US" dirty="0"/>
                  <a:t>Not exiting a room that was entered</a:t>
                </a:r>
              </a:p>
              <a:p>
                <a:pPr lvl="1"/>
                <a:r>
                  <a:rPr lang="en-US" dirty="0"/>
                  <a:t>Exiting an entered room more than once</a:t>
                </a:r>
              </a:p>
              <a:p>
                <a:r>
                  <a:rPr lang="en-US" dirty="0"/>
                  <a:t>Challenge: Representing a path</a:t>
                </a:r>
              </a:p>
              <a:p>
                <a:pPr lvl="1"/>
                <a:r>
                  <a:rPr lang="en-US" dirty="0"/>
                  <a:t>Paths are of variable length</a:t>
                </a:r>
              </a:p>
              <a:p>
                <a:pPr lvl="1"/>
                <a:r>
                  <a:rPr lang="en-US" dirty="0"/>
                  <a:t>Have a fixed number of Boolean variables</a:t>
                </a:r>
              </a:p>
              <a:p>
                <a:r>
                  <a:rPr lang="en-US" dirty="0"/>
                  <a:t>Insight: Represent a </a:t>
                </a:r>
                <a:r>
                  <a:rPr lang="en-US" i="1" dirty="0"/>
                  <a:t>room </a:t>
                </a:r>
                <a:r>
                  <a:rPr lang="en-US" dirty="0"/>
                  <a:t>instead</a:t>
                </a:r>
              </a:p>
              <a:p>
                <a:pPr lvl="1"/>
                <a:r>
                  <a:rPr lang="en-US" dirty="0"/>
                  <a:t>Four variables, indicating if the path continues respectively to the north, east, south, and west</a:t>
                </a:r>
              </a:p>
              <a:p>
                <a:pPr lvl="1"/>
                <a:r>
                  <a:rPr lang="en-US" dirty="0"/>
                  <a:t>Given a solution, </a:t>
                </a:r>
                <a:r>
                  <a:rPr lang="el-GR" i="1" dirty="0"/>
                  <a:t>σ</a:t>
                </a:r>
                <a:r>
                  <a:rPr lang="en-US" dirty="0"/>
                  <a:t>, one can read off a path by starting from the ingress room and taking whichever step does not re-enter the previous room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271786" y="2437478"/>
            <a:ext cx="1464528" cy="996175"/>
            <a:chOff x="3724507" y="2832410"/>
            <a:chExt cx="1464528" cy="996175"/>
          </a:xfrm>
        </p:grpSpPr>
        <p:sp>
          <p:nvSpPr>
            <p:cNvPr id="8" name="Rectangle 7"/>
            <p:cNvSpPr/>
            <p:nvPr/>
          </p:nvSpPr>
          <p:spPr>
            <a:xfrm>
              <a:off x="3724507" y="2832410"/>
              <a:ext cx="1464528" cy="9961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794795" y="2964628"/>
                  <a:ext cx="1323952" cy="7317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e/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</m:e>
                            <m:e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mr>
                          <m:mr>
                            <m:e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  <m:e/>
                          </m:mr>
                        </m:m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4795" y="2964628"/>
                  <a:ext cx="1323952" cy="7317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6-Mar-2018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Identify </a:t>
            </a:r>
            <a:r>
              <a:rPr lang="en-US" dirty="0" err="1"/>
              <a:t>Subproblems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31636"/>
            <a:ext cx="8229600" cy="1626432"/>
          </a:xfrm>
        </p:spPr>
        <p:txBody>
          <a:bodyPr/>
          <a:lstStyle/>
          <a:p>
            <a:pPr marL="342900" indent="-342900">
              <a:buClr>
                <a:schemeClr val="accent3"/>
              </a:buClr>
              <a:buFont typeface="+mj-lt"/>
              <a:buAutoNum type="arabicPeriod"/>
            </a:pPr>
            <a:r>
              <a:rPr lang="en-US" dirty="0"/>
              <a:t>The ingress and egress must both be used</a:t>
            </a:r>
          </a:p>
          <a:p>
            <a:pPr lvl="1"/>
            <a:r>
              <a:rPr lang="en-US" dirty="0"/>
              <a:t>Technically, no difference between the two</a:t>
            </a:r>
          </a:p>
          <a:p>
            <a:pPr marL="342900" indent="-342900">
              <a:buClr>
                <a:schemeClr val="accent3"/>
              </a:buClr>
              <a:buFont typeface="+mj-lt"/>
              <a:buAutoNum type="arabicPeriod"/>
            </a:pPr>
            <a:r>
              <a:rPr lang="en-US" dirty="0"/>
              <a:t>A path must not pass through a wall</a:t>
            </a:r>
          </a:p>
          <a:p>
            <a:pPr marL="342900" indent="-342900">
              <a:buClr>
                <a:schemeClr val="accent3"/>
              </a:buClr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 err="1"/>
              <a:t>subpath</a:t>
            </a:r>
            <a:r>
              <a:rPr lang="en-US" dirty="0"/>
              <a:t> that goes through each room must be valid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998774" y="3975536"/>
            <a:ext cx="3077737" cy="951668"/>
            <a:chOff x="2998774" y="4519235"/>
            <a:chExt cx="3077737" cy="951668"/>
          </a:xfrm>
        </p:grpSpPr>
        <p:sp>
          <p:nvSpPr>
            <p:cNvPr id="10" name="Rectangle 9"/>
            <p:cNvSpPr/>
            <p:nvPr/>
          </p:nvSpPr>
          <p:spPr>
            <a:xfrm>
              <a:off x="2998774" y="4541635"/>
              <a:ext cx="3077737" cy="92926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106872" y="4519235"/>
                  <a:ext cx="2816925" cy="9004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  <m:e/>
                            <m:e/>
                            <m:e/>
                            <m:e/>
                            <m:e/>
                          </m:mr>
                          <m:mr>
                            <m:e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e/>
                            <m:e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e/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US" b="0" i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US" b="0" i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mr>
                          <m:mr>
                            <m:e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  <m:e/>
                            <m:e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  <m:e/>
                          </m:mr>
                        </m:m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6872" y="4519235"/>
                  <a:ext cx="2816925" cy="90043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/>
            <p:cNvCxnSpPr/>
            <p:nvPr/>
          </p:nvCxnSpPr>
          <p:spPr>
            <a:xfrm>
              <a:off x="6076511" y="4541635"/>
              <a:ext cx="0" cy="929268"/>
            </a:xfrm>
            <a:prstGeom prst="line">
              <a:avLst/>
            </a:prstGeom>
            <a:ln w="76200" cap="sq">
              <a:solidFill>
                <a:schemeClr val="accent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998774" y="4541635"/>
              <a:ext cx="1524000" cy="0"/>
            </a:xfrm>
            <a:prstGeom prst="line">
              <a:avLst/>
            </a:prstGeom>
            <a:ln w="76200" cap="sq">
              <a:solidFill>
                <a:schemeClr val="accent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998774" y="4541635"/>
              <a:ext cx="0" cy="929268"/>
            </a:xfrm>
            <a:prstGeom prst="line">
              <a:avLst/>
            </a:prstGeom>
            <a:ln w="76200" cap="sq">
              <a:solidFill>
                <a:schemeClr val="accent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10" idx="2"/>
            </p:cNvCxnSpPr>
            <p:nvPr/>
          </p:nvCxnSpPr>
          <p:spPr>
            <a:xfrm>
              <a:off x="4522774" y="4541635"/>
              <a:ext cx="14869" cy="929268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Line Callout 1 (Border and Accent Bar) 20"/>
              <p:cNvSpPr/>
              <p:nvPr/>
            </p:nvSpPr>
            <p:spPr>
              <a:xfrm>
                <a:off x="6751224" y="2855706"/>
                <a:ext cx="1519566" cy="646331"/>
              </a:xfrm>
              <a:prstGeom prst="accentBorderCallout1">
                <a:avLst>
                  <a:gd name="adj1" fmla="val 18750"/>
                  <a:gd name="adj2" fmla="val -3851"/>
                  <a:gd name="adj3" fmla="val 187380"/>
                  <a:gd name="adj4" fmla="val -91005"/>
                </a:avLst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Want F1’s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to be </a:t>
                </a:r>
                <a:r>
                  <a:rPr lang="en-US" cap="small" dirty="0">
                    <a:solidFill>
                      <a:schemeClr val="bg1"/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21" name="Line Callout 1 (Border and Accent Bar)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224" y="2855706"/>
                <a:ext cx="1519566" cy="646331"/>
              </a:xfrm>
              <a:prstGeom prst="accentBorderCallout1">
                <a:avLst>
                  <a:gd name="adj1" fmla="val 18750"/>
                  <a:gd name="adj2" fmla="val -3851"/>
                  <a:gd name="adj3" fmla="val 187380"/>
                  <a:gd name="adj4" fmla="val -91005"/>
                </a:avLst>
              </a:prstGeom>
              <a:blipFill>
                <a:blip r:embed="rId3"/>
                <a:stretch>
                  <a:fillRect t="-1471"/>
                </a:stretch>
              </a:blipFill>
              <a:ln w="28575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Line Callout 1 (Border and Accent Bar) 21"/>
              <p:cNvSpPr/>
              <p:nvPr/>
            </p:nvSpPr>
            <p:spPr>
              <a:xfrm flipH="1">
                <a:off x="280072" y="3559418"/>
                <a:ext cx="1639344" cy="646331"/>
              </a:xfrm>
              <a:prstGeom prst="accentBorderCallout1">
                <a:avLst>
                  <a:gd name="adj1" fmla="val 18750"/>
                  <a:gd name="adj2" fmla="val -3851"/>
                  <a:gd name="adj3" fmla="val 137354"/>
                  <a:gd name="adj4" fmla="val -71830"/>
                </a:avLst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Want E1’s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to be </a:t>
                </a:r>
                <a:r>
                  <a:rPr lang="en-US" cap="small" dirty="0">
                    <a:solidFill>
                      <a:schemeClr val="bg1"/>
                    </a:solidFill>
                  </a:rPr>
                  <a:t>False</a:t>
                </a:r>
              </a:p>
            </p:txBody>
          </p:sp>
        </mc:Choice>
        <mc:Fallback xmlns="">
          <p:sp>
            <p:nvSpPr>
              <p:cNvPr id="22" name="Line Callout 1 (Border and Accent Bar)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0072" y="3559418"/>
                <a:ext cx="1639344" cy="646331"/>
              </a:xfrm>
              <a:prstGeom prst="accentBorderCallout1">
                <a:avLst>
                  <a:gd name="adj1" fmla="val 18750"/>
                  <a:gd name="adj2" fmla="val -3851"/>
                  <a:gd name="adj3" fmla="val 137354"/>
                  <a:gd name="adj4" fmla="val -71830"/>
                </a:avLst>
              </a:prstGeom>
              <a:blipFill>
                <a:blip r:embed="rId4"/>
                <a:stretch>
                  <a:fillRect t="-1987"/>
                </a:stretch>
              </a:blipFill>
              <a:ln w="28575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6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6-Mar-2018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Identify </a:t>
            </a:r>
            <a:r>
              <a:rPr lang="en-US" dirty="0" err="1"/>
              <a:t>Subproblems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31636"/>
            <a:ext cx="8229600" cy="1626432"/>
          </a:xfrm>
        </p:spPr>
        <p:txBody>
          <a:bodyPr/>
          <a:lstStyle/>
          <a:p>
            <a:pPr marL="342900" indent="-342900">
              <a:buClr>
                <a:schemeClr val="accent3"/>
              </a:buClr>
              <a:buFont typeface="+mj-lt"/>
              <a:buAutoNum type="arabicPeriod"/>
            </a:pPr>
            <a:r>
              <a:rPr lang="en-US" dirty="0"/>
              <a:t>The ingress and egress must both be used</a:t>
            </a:r>
          </a:p>
          <a:p>
            <a:pPr lvl="1"/>
            <a:r>
              <a:rPr lang="en-US" dirty="0"/>
              <a:t>Technically, no difference between the two</a:t>
            </a:r>
          </a:p>
          <a:p>
            <a:pPr marL="342900" indent="-342900">
              <a:buClr>
                <a:schemeClr val="accent3"/>
              </a:buClr>
              <a:buFont typeface="+mj-lt"/>
              <a:buAutoNum type="arabicPeriod"/>
            </a:pPr>
            <a:r>
              <a:rPr lang="en-US" dirty="0"/>
              <a:t>A path must not pass through a wall</a:t>
            </a:r>
          </a:p>
          <a:p>
            <a:pPr marL="342900" indent="-342900">
              <a:buClr>
                <a:schemeClr val="accent3"/>
              </a:buClr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 err="1"/>
              <a:t>subpath</a:t>
            </a:r>
            <a:r>
              <a:rPr lang="en-US" dirty="0"/>
              <a:t> that goes through each room must be valid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58869" y="3085578"/>
            <a:ext cx="889348" cy="8893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60317" y="3085578"/>
            <a:ext cx="889348" cy="8893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74914" y="3085578"/>
            <a:ext cx="889348" cy="8893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8869" y="4697351"/>
            <a:ext cx="889348" cy="8893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60317" y="4716049"/>
            <a:ext cx="889348" cy="8893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74914" y="4716049"/>
            <a:ext cx="889348" cy="8893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1327" y="3160920"/>
            <a:ext cx="61555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800" dirty="0"/>
              <a:t>✅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51957" y="3160920"/>
            <a:ext cx="61555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❎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904991" y="2680570"/>
            <a:ext cx="0" cy="876822"/>
          </a:xfrm>
          <a:prstGeom prst="line">
            <a:avLst/>
          </a:prstGeom>
          <a:ln w="76200" cap="sq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00799" y="2680570"/>
            <a:ext cx="0" cy="876822"/>
          </a:xfrm>
          <a:prstGeom prst="line">
            <a:avLst/>
          </a:prstGeom>
          <a:ln w="76200" cap="sq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7339210" y="3118981"/>
            <a:ext cx="0" cy="876822"/>
          </a:xfrm>
          <a:prstGeom prst="line">
            <a:avLst/>
          </a:prstGeom>
          <a:ln w="76200" cap="sq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943589" y="3160920"/>
            <a:ext cx="61555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800" dirty="0"/>
              <a:t>✅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203543" y="5164899"/>
            <a:ext cx="0" cy="876822"/>
          </a:xfrm>
          <a:prstGeom prst="line">
            <a:avLst/>
          </a:prstGeom>
          <a:ln w="76200" cap="sq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203543" y="4248411"/>
            <a:ext cx="0" cy="876822"/>
          </a:xfrm>
          <a:prstGeom prst="line">
            <a:avLst/>
          </a:prstGeom>
          <a:ln w="76200" cap="sq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841327" y="4808138"/>
            <a:ext cx="61555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800" dirty="0"/>
              <a:t>✅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3909167" y="4248411"/>
            <a:ext cx="0" cy="876822"/>
          </a:xfrm>
          <a:prstGeom prst="line">
            <a:avLst/>
          </a:prstGeom>
          <a:ln w="76200" cap="sq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347578" y="4722312"/>
            <a:ext cx="0" cy="876822"/>
          </a:xfrm>
          <a:prstGeom prst="line">
            <a:avLst/>
          </a:prstGeom>
          <a:ln w="76200" cap="sq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470756" y="4722312"/>
            <a:ext cx="0" cy="876822"/>
          </a:xfrm>
          <a:prstGeom prst="line">
            <a:avLst/>
          </a:prstGeom>
          <a:ln w="76200" cap="sq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951957" y="4808138"/>
            <a:ext cx="61555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❎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6919588" y="5164899"/>
            <a:ext cx="0" cy="876822"/>
          </a:xfrm>
          <a:prstGeom prst="line">
            <a:avLst/>
          </a:prstGeom>
          <a:ln w="76200" cap="sq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919588" y="4248411"/>
            <a:ext cx="0" cy="876822"/>
          </a:xfrm>
          <a:prstGeom prst="line">
            <a:avLst/>
          </a:prstGeom>
          <a:ln w="76200" cap="sq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7355906" y="4722312"/>
            <a:ext cx="0" cy="876822"/>
          </a:xfrm>
          <a:prstGeom prst="line">
            <a:avLst/>
          </a:prstGeom>
          <a:ln w="76200" cap="sq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6479084" y="4722312"/>
            <a:ext cx="0" cy="876822"/>
          </a:xfrm>
          <a:prstGeom prst="line">
            <a:avLst/>
          </a:prstGeom>
          <a:ln w="76200" cap="sq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943589" y="4808138"/>
            <a:ext cx="61555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❎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64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33" grpId="0"/>
      <p:bldP spid="37" grpId="0"/>
      <p:bldP spid="41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>
            <a:endCxn id="25" idx="1"/>
          </p:cNvCxnSpPr>
          <p:nvPr/>
        </p:nvCxnSpPr>
        <p:spPr>
          <a:xfrm>
            <a:off x="2705622" y="5875489"/>
            <a:ext cx="1545979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6-Mar-2018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Manually Solve the Simple </a:t>
            </a:r>
            <a:r>
              <a:rPr lang="en-US" dirty="0" err="1"/>
              <a:t>Subproblems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1636"/>
                <a:ext cx="8229600" cy="1386096"/>
              </a:xfrm>
            </p:spPr>
            <p:txBody>
              <a:bodyPr/>
              <a:lstStyle/>
              <a:p>
                <a:pPr marL="342900" indent="-342900">
                  <a:buClr>
                    <a:schemeClr val="accent3"/>
                  </a:buClr>
                  <a:buFont typeface="+mj-lt"/>
                  <a:buAutoNum type="arabicPeriod"/>
                </a:pPr>
                <a:r>
                  <a:rPr lang="en-US" dirty="0"/>
                  <a:t>The ingress and egress must both be used</a:t>
                </a:r>
              </a:p>
              <a:p>
                <a:pPr lvl="1"/>
                <a:r>
                  <a:rPr lang="en-US" dirty="0"/>
                  <a:t>Favor room F1’s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and room B6’s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being </a:t>
                </a:r>
                <a:r>
                  <a:rPr lang="en-US" cap="small" dirty="0"/>
                  <a:t>True</a:t>
                </a:r>
                <a:r>
                  <a:rPr lang="en-US" dirty="0"/>
                  <a:t> (+1)</a:t>
                </a:r>
              </a:p>
              <a:p>
                <a:pPr lvl="1"/>
                <a:r>
                  <a:rPr lang="en-US" dirty="0"/>
                  <a:t>Setting the corresponding </a:t>
                </a:r>
                <a:r>
                  <a:rPr lang="en-US" i="1" dirty="0"/>
                  <a:t>h</a:t>
                </a:r>
                <a:r>
                  <a:rPr lang="en-US" dirty="0"/>
                  <a:t> to any </a:t>
                </a:r>
                <a:r>
                  <a:rPr lang="en-US" i="1" dirty="0"/>
                  <a:t>negative</a:t>
                </a:r>
                <a:r>
                  <a:rPr lang="en-US" dirty="0"/>
                  <a:t> number will do the trick</a:t>
                </a:r>
              </a:p>
              <a:p>
                <a:pPr lvl="1"/>
                <a:r>
                  <a:rPr lang="en-US" dirty="0"/>
                  <a:t>Consider 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ℋ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0" smtClean="0">
                            <a:latin typeface="Cambria Math" charset="0"/>
                          </a:rPr>
                          <m:t>=0</m:t>
                        </m:r>
                      </m:sub>
                      <m:sup>
                        <m:r>
                          <a:rPr lang="en-US" b="0" i="0" smtClean="0">
                            <a:latin typeface="Cambria Math" charset="0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is minimized given an </a:t>
                </a:r>
                <a:r>
                  <a:rPr lang="en-US" i="1" dirty="0"/>
                  <a:t>h</a:t>
                </a:r>
                <a:r>
                  <a:rPr lang="en-US" dirty="0"/>
                  <a:t> of, say,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−5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1636"/>
                <a:ext cx="8229600" cy="1386096"/>
              </a:xfrm>
              <a:blipFill rotWithShape="0">
                <a:blip r:embed="rId3"/>
                <a:stretch>
                  <a:fillRect l="-444" t="-2643" b="-3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1954350"/>
                  </p:ext>
                </p:extLst>
              </p:nvPr>
            </p:nvGraphicFramePr>
            <p:xfrm>
              <a:off x="4249513" y="2749311"/>
              <a:ext cx="1296613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5096">
                      <a:extLst>
                        <a:ext uri="{9D8B030D-6E8A-4147-A177-3AD203B41FA5}">
                          <a16:colId xmlns:a16="http://schemas.microsoft.com/office/drawing/2014/main" val="3269071352"/>
                        </a:ext>
                      </a:extLst>
                    </a:gridCol>
                    <a:gridCol w="641517">
                      <a:extLst>
                        <a:ext uri="{9D8B030D-6E8A-4147-A177-3AD203B41FA5}">
                          <a16:colId xmlns:a16="http://schemas.microsoft.com/office/drawing/2014/main" val="40977291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𝑵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6950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–1</a:t>
                          </a: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+5</a:t>
                          </a: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51462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+1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–5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65751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1954350"/>
                  </p:ext>
                </p:extLst>
              </p:nvPr>
            </p:nvGraphicFramePr>
            <p:xfrm>
              <a:off x="4249513" y="2749311"/>
              <a:ext cx="1296613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509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269071352"/>
                        </a:ext>
                      </a:extLst>
                    </a:gridCol>
                    <a:gridCol w="64151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0977291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926" t="-3279" r="-10092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3810" t="-3279" r="-381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596950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–1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+5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5051462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+1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–5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9765751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74705" y="3120192"/>
                <a:ext cx="26054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charset="0"/>
                      </a:rPr>
                      <m:t>−5&lt;+5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charset="0"/>
                      </a:rPr>
                      <m:t>=+1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is favored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charset="0"/>
                      </a:rPr>
                      <m:t>=−1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705" y="3120192"/>
                <a:ext cx="2605414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2108" t="-5660" r="-140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1064712" y="2807484"/>
            <a:ext cx="1753644" cy="996175"/>
            <a:chOff x="4659682" y="4191123"/>
            <a:chExt cx="1753644" cy="996175"/>
          </a:xfrm>
        </p:grpSpPr>
        <p:sp>
          <p:nvSpPr>
            <p:cNvPr id="9" name="Rectangle 8"/>
            <p:cNvSpPr/>
            <p:nvPr/>
          </p:nvSpPr>
          <p:spPr>
            <a:xfrm>
              <a:off x="4804240" y="4191123"/>
              <a:ext cx="1464528" cy="9961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659682" y="4274289"/>
                  <a:ext cx="1753644" cy="8298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e/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𝑊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  <m:t>F</m:t>
                              </m:r>
                              <m:r>
                                <a:rPr lang="en-US" b="0" i="0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mr>
                          <m:mr>
                            <m:e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  <m:e/>
                          </m:mr>
                        </m:m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9682" y="4274289"/>
                  <a:ext cx="1753644" cy="82984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/>
            <p:cNvCxnSpPr/>
            <p:nvPr/>
          </p:nvCxnSpPr>
          <p:spPr>
            <a:xfrm>
              <a:off x="6268768" y="4224576"/>
              <a:ext cx="0" cy="929268"/>
            </a:xfrm>
            <a:prstGeom prst="line">
              <a:avLst/>
            </a:prstGeom>
            <a:ln w="76200" cap="sq">
              <a:solidFill>
                <a:schemeClr val="accent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urved Connector 20"/>
          <p:cNvCxnSpPr>
            <a:stCxn id="9" idx="0"/>
            <a:endCxn id="6" idx="0"/>
          </p:cNvCxnSpPr>
          <p:nvPr/>
        </p:nvCxnSpPr>
        <p:spPr>
          <a:xfrm rot="5400000" flipH="1" flipV="1">
            <a:off x="3390590" y="1300256"/>
            <a:ext cx="58173" cy="2956285"/>
          </a:xfrm>
          <a:prstGeom prst="curvedConnector3">
            <a:avLst>
              <a:gd name="adj1" fmla="val 492966"/>
            </a:avLst>
          </a:prstGeom>
          <a:ln w="76200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318186"/>
                  </p:ext>
                </p:extLst>
              </p:nvPr>
            </p:nvGraphicFramePr>
            <p:xfrm>
              <a:off x="4251601" y="5319229"/>
              <a:ext cx="1296613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5096">
                      <a:extLst>
                        <a:ext uri="{9D8B030D-6E8A-4147-A177-3AD203B41FA5}">
                          <a16:colId xmlns:a16="http://schemas.microsoft.com/office/drawing/2014/main" val="3269071352"/>
                        </a:ext>
                      </a:extLst>
                    </a:gridCol>
                    <a:gridCol w="641517">
                      <a:extLst>
                        <a:ext uri="{9D8B030D-6E8A-4147-A177-3AD203B41FA5}">
                          <a16:colId xmlns:a16="http://schemas.microsoft.com/office/drawing/2014/main" val="40977291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𝑬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𝑬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𝑬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6950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–5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51462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+1</a:t>
                          </a: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+5</a:t>
                          </a: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65751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318186"/>
                  </p:ext>
                </p:extLst>
              </p:nvPr>
            </p:nvGraphicFramePr>
            <p:xfrm>
              <a:off x="4251601" y="5319229"/>
              <a:ext cx="1296613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509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269071352"/>
                        </a:ext>
                      </a:extLst>
                    </a:gridCol>
                    <a:gridCol w="64151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0977291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926" t="-1639" r="-10185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2830" t="-1639" r="-3774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596950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457200" rtl="0" eaLnBrk="1" latinLnBrk="0" hangingPunct="1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–5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5051462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+1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+5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9765751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76793" y="5690110"/>
                <a:ext cx="26054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charset="0"/>
                      </a:rPr>
                      <m:t>−5&lt;+5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charset="0"/>
                      </a:rPr>
                      <m:t>=−1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is favored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charset="0"/>
                      </a:rPr>
                      <m:t>=+1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793" y="5690110"/>
                <a:ext cx="2605414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1874" t="-4717" r="-93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1066800" y="5377402"/>
            <a:ext cx="1753644" cy="996175"/>
            <a:chOff x="4659682" y="4191123"/>
            <a:chExt cx="1753644" cy="996175"/>
          </a:xfrm>
        </p:grpSpPr>
        <p:sp>
          <p:nvSpPr>
            <p:cNvPr id="28" name="Rectangle 27"/>
            <p:cNvSpPr/>
            <p:nvPr/>
          </p:nvSpPr>
          <p:spPr>
            <a:xfrm>
              <a:off x="4804240" y="4191123"/>
              <a:ext cx="1464528" cy="9961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659682" y="4274289"/>
                  <a:ext cx="1753644" cy="8298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e/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𝑊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  <m:t>F</m:t>
                              </m:r>
                              <m:r>
                                <a:rPr lang="en-US" b="0" i="0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mr>
                          <m:mr>
                            <m:e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  <m:e/>
                          </m:mr>
                        </m:m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9682" y="4274289"/>
                  <a:ext cx="1753644" cy="82984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/>
            <p:cNvCxnSpPr/>
            <p:nvPr/>
          </p:nvCxnSpPr>
          <p:spPr>
            <a:xfrm>
              <a:off x="6268768" y="4224576"/>
              <a:ext cx="0" cy="929268"/>
            </a:xfrm>
            <a:prstGeom prst="line">
              <a:avLst/>
            </a:prstGeom>
            <a:ln w="76200" cap="sq">
              <a:solidFill>
                <a:schemeClr val="accent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3"/>
              <p:cNvSpPr txBox="1">
                <a:spLocks/>
              </p:cNvSpPr>
              <p:nvPr/>
            </p:nvSpPr>
            <p:spPr>
              <a:xfrm>
                <a:off x="457200" y="3989658"/>
                <a:ext cx="8229600" cy="1308852"/>
              </a:xfrm>
              <a:prstGeom prst="rect">
                <a:avLst/>
              </a:prstGeom>
            </p:spPr>
            <p:txBody>
              <a:bodyPr/>
              <a:lstStyle>
                <a:lvl1pPr marL="171450" indent="-17145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03225" indent="-1714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28650" indent="-173038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54075" indent="-173038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87438" indent="-174625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Clr>
                    <a:schemeClr val="accent3"/>
                  </a:buClr>
                  <a:buFont typeface="+mj-lt"/>
                  <a:buAutoNum type="arabicPeriod" startAt="2"/>
                </a:pPr>
                <a:r>
                  <a:rPr lang="en-US" dirty="0"/>
                  <a:t>A path must not pass through a wall</a:t>
                </a:r>
              </a:p>
              <a:p>
                <a:pPr lvl="1"/>
                <a:r>
                  <a:rPr lang="en-US" dirty="0"/>
                  <a:t>Favor room F1’s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i="1" smtClean="0">
                            <a:latin typeface="Cambria Math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/>
                  <a:t> (e.g.) being </a:t>
                </a:r>
                <a:r>
                  <a:rPr lang="en-US" cap="small" dirty="0"/>
                  <a:t>False</a:t>
                </a:r>
                <a:r>
                  <a:rPr lang="en-US" dirty="0"/>
                  <a:t> (</a:t>
                </a:r>
                <a:r>
                  <a:rPr lang="en-US" dirty="0">
                    <a:solidFill>
                      <a:schemeClr val="dk1"/>
                    </a:solidFill>
                  </a:rPr>
                  <a:t>–</a:t>
                </a:r>
                <a:r>
                  <a:rPr lang="en-US" dirty="0"/>
                  <a:t>1)</a:t>
                </a:r>
              </a:p>
              <a:p>
                <a:pPr lvl="1"/>
                <a:r>
                  <a:rPr lang="en-US" dirty="0"/>
                  <a:t>Setting the corresponding </a:t>
                </a:r>
                <a:r>
                  <a:rPr lang="en-US" i="1" dirty="0"/>
                  <a:t>h</a:t>
                </a:r>
                <a:r>
                  <a:rPr lang="en-US" dirty="0"/>
                  <a:t> to any </a:t>
                </a:r>
                <a:r>
                  <a:rPr lang="en-US" i="1" dirty="0"/>
                  <a:t>positive</a:t>
                </a:r>
                <a:r>
                  <a:rPr lang="en-US" dirty="0"/>
                  <a:t> number will do the trick</a:t>
                </a:r>
              </a:p>
              <a:p>
                <a:pPr lvl="1"/>
                <a:r>
                  <a:rPr lang="en-US" dirty="0"/>
                  <a:t>Consider 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ℋ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>
                            <a:latin typeface="Cambria Math" charset="0"/>
                          </a:rPr>
                          <m:t>=0</m:t>
                        </m:r>
                      </m:sub>
                      <m:sup>
                        <m:r>
                          <a:rPr lang="en-US">
                            <a:latin typeface="Cambria Math" charset="0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is minimized given an </a:t>
                </a:r>
                <a:r>
                  <a:rPr lang="en-US" i="1" dirty="0"/>
                  <a:t>h</a:t>
                </a:r>
                <a:r>
                  <a:rPr lang="en-US" dirty="0"/>
                  <a:t> of, say,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5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989658"/>
                <a:ext cx="8229600" cy="1308852"/>
              </a:xfrm>
              <a:prstGeom prst="rect">
                <a:avLst/>
              </a:prstGeom>
              <a:blipFill rotWithShape="0">
                <a:blip r:embed="rId10"/>
                <a:stretch>
                  <a:fillRect l="-444" t="-2326" b="-4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2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LANL 1">
      <a:dk1>
        <a:srgbClr val="3C3C3B"/>
      </a:dk1>
      <a:lt1>
        <a:sysClr val="window" lastClr="FFFFFF"/>
      </a:lt1>
      <a:dk2>
        <a:srgbClr val="636463"/>
      </a:dk2>
      <a:lt2>
        <a:srgbClr val="EFEEED"/>
      </a:lt2>
      <a:accent1>
        <a:srgbClr val="130D1F"/>
      </a:accent1>
      <a:accent2>
        <a:srgbClr val="F8B617"/>
      </a:accent2>
      <a:accent3>
        <a:srgbClr val="2682CF"/>
      </a:accent3>
      <a:accent4>
        <a:srgbClr val="EA7820"/>
      </a:accent4>
      <a:accent5>
        <a:srgbClr val="F4482D"/>
      </a:accent5>
      <a:accent6>
        <a:srgbClr val="229357"/>
      </a:accent6>
      <a:hlink>
        <a:srgbClr val="385AC7"/>
      </a:hlink>
      <a:folHlink>
        <a:srgbClr val="4E13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NL Template_18MAY17" id="{A721B6F5-A547-AC4E-8EF9-04B9727AD76D}" vid="{38B58EF5-1E84-7D4D-9E94-C48A7EE430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beta-blue</Template>
  <TotalTime>6591</TotalTime>
  <Words>1624</Words>
  <Application>Microsoft Macintosh PowerPoint</Application>
  <PresentationFormat>On-screen Show (4:3)</PresentationFormat>
  <Paragraphs>345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Cambria Math</vt:lpstr>
      <vt:lpstr>Wingdings</vt:lpstr>
      <vt:lpstr>ZapfDingbatsITC</vt:lpstr>
      <vt:lpstr>Office Theme</vt:lpstr>
      <vt:lpstr>A Maze-Solving Algorithm Using Quantum Computing</vt:lpstr>
      <vt:lpstr>Quantum Annealing</vt:lpstr>
      <vt:lpstr>Running Example</vt:lpstr>
      <vt:lpstr>Running Example</vt:lpstr>
      <vt:lpstr>Methodology</vt:lpstr>
      <vt:lpstr>Step 1: Characterize Solutions</vt:lpstr>
      <vt:lpstr>Step 2: Identify Subproblems</vt:lpstr>
      <vt:lpstr>Step 2: Identify Subproblems</vt:lpstr>
      <vt:lpstr>Step 3: Manually Solve the Simple Subproblems</vt:lpstr>
      <vt:lpstr>Step 3: Manually Solve the Simple Subproblems</vt:lpstr>
      <vt:lpstr>Step 3: Manually Solve the Simple Subproblems</vt:lpstr>
      <vt:lpstr>Step 4: Combine Subproblems</vt:lpstr>
      <vt:lpstr>The Final Hamiltonian Function</vt:lpstr>
      <vt:lpstr>Evaluation</vt:lpstr>
      <vt:lpstr>Summary</vt:lpstr>
    </vt:vector>
  </TitlesOfParts>
  <Company>LANL DCS-CSD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a Maze using a Quantum Annealer</dc:title>
  <dc:creator>Scott Pakin</dc:creator>
  <cp:lastModifiedBy>Scott Pakin</cp:lastModifiedBy>
  <cp:revision>496</cp:revision>
  <cp:lastPrinted>2017-10-26T21:04:39Z</cp:lastPrinted>
  <dcterms:created xsi:type="dcterms:W3CDTF">2017-07-25T20:20:11Z</dcterms:created>
  <dcterms:modified xsi:type="dcterms:W3CDTF">2018-03-05T16:39:45Z</dcterms:modified>
</cp:coreProperties>
</file>