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80" r:id="rId4"/>
    <p:sldId id="290" r:id="rId5"/>
    <p:sldId id="299" r:id="rId6"/>
    <p:sldId id="300" r:id="rId7"/>
    <p:sldId id="265" r:id="rId8"/>
    <p:sldId id="292" r:id="rId9"/>
    <p:sldId id="281" r:id="rId10"/>
    <p:sldId id="282" r:id="rId11"/>
    <p:sldId id="293" r:id="rId12"/>
    <p:sldId id="294" r:id="rId13"/>
    <p:sldId id="295" r:id="rId14"/>
    <p:sldId id="296" r:id="rId15"/>
    <p:sldId id="297" r:id="rId16"/>
    <p:sldId id="289" r:id="rId17"/>
    <p:sldId id="283" r:id="rId18"/>
    <p:sldId id="298" r:id="rId19"/>
    <p:sldId id="284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2">
          <p15:clr>
            <a:srgbClr val="A4A3A4"/>
          </p15:clr>
        </p15:guide>
        <p15:guide id="2" orient="horz" pos="2220">
          <p15:clr>
            <a:srgbClr val="A4A3A4"/>
          </p15:clr>
        </p15:guide>
        <p15:guide id="3" orient="horz" pos="507">
          <p15:clr>
            <a:srgbClr val="A4A3A4"/>
          </p15:clr>
        </p15:guide>
        <p15:guide id="4" pos="5466">
          <p15:clr>
            <a:srgbClr val="A4A3A4"/>
          </p15:clr>
        </p15:guide>
        <p15:guide id="5" pos="2842">
          <p15:clr>
            <a:srgbClr val="A4A3A4"/>
          </p15:clr>
        </p15:guide>
        <p15:guide id="6" pos="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00"/>
    <a:srgbClr val="000000"/>
    <a:srgbClr val="003A5D"/>
    <a:srgbClr val="4EC1E0"/>
    <a:srgbClr val="C9CACC"/>
    <a:srgbClr val="6D6E71"/>
    <a:srgbClr val="FFFFFF"/>
    <a:srgbClr val="D2E9EE"/>
    <a:srgbClr val="9DBA3B"/>
    <a:srgbClr val="266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7442" autoAdjust="0"/>
  </p:normalViewPr>
  <p:slideViewPr>
    <p:cSldViewPr snapToGrid="0" snapToObjects="1" showGuides="1">
      <p:cViewPr varScale="1">
        <p:scale>
          <a:sx n="77" d="100"/>
          <a:sy n="77" d="100"/>
        </p:scale>
        <p:origin x="1824" y="96"/>
      </p:cViewPr>
      <p:guideLst>
        <p:guide orient="horz" pos="3272"/>
        <p:guide orient="horz" pos="2220"/>
        <p:guide orient="horz" pos="507"/>
        <p:guide pos="5466"/>
        <p:guide pos="2842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5" d="100"/>
          <a:sy n="125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C6163-EDEA-0546-AF8B-90BCB7258165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03296-974C-BA4E-96B6-8AAD18ECE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1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EBA3999B-581F-244C-A4ED-F2A64C4B4C60}" type="datetimeFigureOut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203C2CCC-44D0-4B40-9343-1A28B1A2D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417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capability: provisioning packet tunnels between edge devices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made up of core switch/routers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restoration &amp; resiliency functions, along with QoS and TE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motivation: simplified feature set allows platforms w/ greater scaling. It also increases resiliency since we're exercising small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92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2 variants of service edge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"low-touch path"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capability: map ingress traffic to services, make forward decision, and hand off to core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made up of edge switch routers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  - internet scale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  - in-skin protocol stack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motivation: separation of concerns to keep simplicity in core; leverage market scaling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066" name="Shape 10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0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Shape 1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"high touch path"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capability: enables new services via custom encapsulations and/or forwarding decisions beyond L2/L3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programmable data plane and compute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  NFV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  full access to the packet processing pipeline (FPGA, NPU)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  PDP - line rate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motivation: maximize flexibility for new services while minimizing risk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de-risk: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  generally in parallel w/ low-touch equipment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  deployment timeline: later to procure and deploy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    maximize time for prototyping and market shakeout (rapidly changing area)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272" name="Shape 1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143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capability: enables management of services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ESnet6 scale requires automation for both ops &amp; provisioning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federated set of software components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providing monitoring &amp; measurement data including faults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 snmp, streaming telemetry, APIs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orchestration and automation platforms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motivation:·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aspirational "zero" touch network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declarative style service configuration w/ automated instantiation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enabling intelligent functions in network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eg fiber cut reactions</a:t>
            </a:r>
            <a:endParaRPr sz="1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478" name="Shape 1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7165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Zero Touch Network Management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network via an declarative interface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manually configuring devices.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can detect security anomalies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 pattern analysis;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 data.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can detect large flows for redirection 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 pattern analysis;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 data.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can predict failures and over-subscription scenarios</a:t>
            </a:r>
            <a:endParaRPr/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Analytic models analyze measurement and monitoring data.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Shape 1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two views of the software arch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left: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high level view of abstract components and relationships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At bottom: network elements and other data sources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mediation layer: adapts various NEs interactions and configs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composed into unified data model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portals and dashboards for internal/external consumers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right: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functional view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closed feedback loop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human or automated triggering of state change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683" name="Shape 16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401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725" name="Shape 17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02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Capacity</a:t>
            </a:r>
          </a:p>
          <a:p>
            <a:pPr lvl="3"/>
            <a:r>
              <a:rPr lang="en-US" dirty="0" smtClean="0"/>
              <a:t>Support for High Luminosity LHC for HEP projecting 16x increase in data</a:t>
            </a:r>
          </a:p>
          <a:p>
            <a:pPr lvl="3"/>
            <a:r>
              <a:rPr lang="en-US" dirty="0" smtClean="0"/>
              <a:t>Data-Intensive science and experiments ex. Light sources need 1 </a:t>
            </a:r>
            <a:r>
              <a:rPr lang="en-US" dirty="0" err="1" smtClean="0"/>
              <a:t>Tbps</a:t>
            </a:r>
            <a:endParaRPr lang="en-US" dirty="0" smtClean="0"/>
          </a:p>
          <a:p>
            <a:pPr lvl="3"/>
            <a:r>
              <a:rPr lang="en-US" dirty="0" smtClean="0"/>
              <a:t>Supporting convergence of compute and data systems through ECP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97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85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88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8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output of traffic projection for day 1 ESnet6</a:t>
            </a: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This chart is our near term driver for capacity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handout</a:t>
            </a: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East coast to Chicago is highest bw area</a:t>
            </a: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working to automate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expect to repeat analysis every 6 mos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SNMP counters for edge interfaces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Netflow data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6 months of netflow -&gt; develop traffic matrix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Scale per-router totals accoording to long term trendline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Lay out this traffic on ESnet6 topo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 - netflow traffic matrix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Account for bursts: 5x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40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capability: enable optical connections between core devices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Open line system - single vendor from ROADM to ROADM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	Flexgrid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	colorless/directionless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transponders from different vendor launching into OLS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2 options for wavelength launch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motivation: key to driving bw costs down</a:t>
            </a:r>
            <a:endParaRPr sz="10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52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7762875" cy="147002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69267"/>
            <a:ext cx="3597275" cy="1325033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CC22-31A9-5F4D-8313-F772C1EE39BB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O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7" y="5832094"/>
            <a:ext cx="1572768" cy="524256"/>
          </a:xfrm>
          <a:prstGeom prst="rect">
            <a:avLst/>
          </a:prstGeom>
        </p:spPr>
      </p:pic>
      <p:pic>
        <p:nvPicPr>
          <p:cNvPr id="8" name="Picture 7" descr="Lab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67502"/>
            <a:ext cx="908304" cy="688848"/>
          </a:xfrm>
          <a:prstGeom prst="rect">
            <a:avLst/>
          </a:prstGeom>
        </p:spPr>
      </p:pic>
      <p:pic>
        <p:nvPicPr>
          <p:cNvPr id="9" name="Picture 8" descr="ESnet_Logo_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3" y="651933"/>
            <a:ext cx="3288792" cy="96012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6513" y="3868738"/>
            <a:ext cx="3570287" cy="1325562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/>
            </a:lvl1pPr>
            <a:lvl2pPr marL="230188" indent="0">
              <a:buNone/>
              <a:defRPr sz="1400"/>
            </a:lvl2pPr>
            <a:lvl3pPr marL="458787" indent="0">
              <a:buNone/>
              <a:defRPr sz="1400"/>
            </a:lvl3pPr>
            <a:lvl4pPr marL="684212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86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832225"/>
            <a:ext cx="7772400" cy="1362075"/>
          </a:xfrm>
        </p:spPr>
        <p:txBody>
          <a:bodyPr anchor="t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24063"/>
            <a:ext cx="7772400" cy="1500187"/>
          </a:xfrm>
        </p:spPr>
        <p:txBody>
          <a:bodyPr tIns="45720" bIns="182880" anchor="b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AC24-F311-C548-8BA4-8A2499F6EF02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Snet_Logo_Foo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6116410"/>
            <a:ext cx="1210056" cy="3627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81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200"/>
            </a:lvl4pPr>
            <a:lvl5pPr marL="1143000" indent="-228600">
              <a:buClr>
                <a:schemeClr val="tx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81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buClr>
                <a:schemeClr val="tx1"/>
              </a:buClr>
              <a:defRPr sz="1800"/>
            </a:lvl2pPr>
            <a:lvl3pPr marL="685800" indent="-228600">
              <a:buClr>
                <a:schemeClr val="tx1"/>
              </a:buClr>
              <a:defRPr sz="1600"/>
            </a:lvl3pPr>
            <a:lvl4pPr marL="914400" indent="-228600">
              <a:buClr>
                <a:schemeClr val="tx1"/>
              </a:buClr>
              <a:defRPr sz="1200"/>
            </a:lvl4pPr>
            <a:lvl5pPr marL="1143000" indent="-228600">
              <a:buClr>
                <a:schemeClr val="tx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2CCB-F61C-654B-AF4D-73C61C68761F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3488"/>
          </a:xfrm>
        </p:spPr>
        <p:txBody>
          <a:bodyPr/>
          <a:lstStyle>
            <a:lvl1pPr>
              <a:defRPr sz="2000"/>
            </a:lvl1pPr>
            <a:lvl2pPr marL="457200" indent="-228600">
              <a:defRPr sz="1800"/>
            </a:lvl2pPr>
            <a:lvl3pPr marL="685800" indent="-228600">
              <a:defRPr sz="16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3488"/>
          </a:xfrm>
        </p:spPr>
        <p:txBody>
          <a:bodyPr/>
          <a:lstStyle>
            <a:lvl1pPr>
              <a:defRPr sz="2000"/>
            </a:lvl1pPr>
            <a:lvl2pPr marL="457200" indent="-228600">
              <a:defRPr sz="1800"/>
            </a:lvl2pPr>
            <a:lvl3pPr marL="685800" indent="-228600">
              <a:defRPr sz="16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FF4A-E192-594D-85D2-961A895021F6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1F21-67A6-0545-9EC8-D77229149F1E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7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B53A-4226-394C-9866-06ECB09BE5AD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3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88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363738"/>
              </a:buClr>
              <a:buFont typeface="Arial"/>
              <a:buNone/>
              <a:defRPr sz="20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rgbClr val="363738"/>
              </a:buClr>
              <a:buFont typeface="Arial"/>
              <a:buNone/>
              <a:defRPr sz="18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280"/>
              </a:spcBef>
              <a:buClr>
                <a:srgbClr val="363738"/>
              </a:buClr>
              <a:buFont typeface="Merriweather Sans"/>
              <a:buNone/>
              <a:defRPr sz="14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buClr>
                <a:srgbClr val="363738"/>
              </a:buClr>
              <a:buFont typeface="Arial"/>
              <a:buNone/>
              <a:defRPr sz="14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A1A2A3"/>
              </a:buClr>
              <a:buFont typeface="Arial"/>
              <a:buNone/>
              <a:defRPr sz="20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A1A2A3"/>
              </a:buClr>
              <a:buFont typeface="Arial"/>
              <a:buNone/>
              <a:defRPr sz="20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A1A2A3"/>
              </a:buClr>
              <a:buFont typeface="Arial"/>
              <a:buNone/>
              <a:defRPr sz="20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A1A2A3"/>
              </a:buClr>
              <a:buFont typeface="Arial"/>
              <a:buNone/>
              <a:defRPr sz="2000" b="0" i="0" u="none" strike="noStrike" cap="none">
                <a:solidFill>
                  <a:srgbClr val="A1A2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930274" y="6483355"/>
            <a:ext cx="168592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572000" y="6483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57200" y="6617729"/>
            <a:ext cx="311664" cy="230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3637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8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274" y="6483355"/>
            <a:ext cx="168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FCE69097-F061-2345-96E4-2074114512F2}" type="datetime1">
              <a:rPr lang="en-US" smtClean="0"/>
              <a:pPr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83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83355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487710A0-C33E-CC45-8305-B897475A1C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Snet_Logo_Foote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44" y="6116410"/>
            <a:ext cx="1210056" cy="3627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37160" cy="6848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88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SzPct val="85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2" indent="-28575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Lucida Grande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30188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ESnet6 </a:t>
            </a:r>
            <a:r>
              <a:rPr lang="en-US" dirty="0" smtClean="0"/>
              <a:t>Project </a:t>
            </a:r>
            <a:r>
              <a:rPr lang="en-US" dirty="0"/>
              <a:t>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Patty Giuntoli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Presented to </a:t>
            </a:r>
            <a:r>
              <a:rPr lang="en-US" sz="1800" dirty="0" err="1" smtClean="0"/>
              <a:t>JLab</a:t>
            </a:r>
            <a:endParaRPr lang="en-US" sz="18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b="1" dirty="0" smtClean="0"/>
              <a:t>3-April-2018</a:t>
            </a:r>
            <a:endParaRPr lang="en-US" sz="1800" b="1" dirty="0" smtClean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827303" y="3878507"/>
            <a:ext cx="0" cy="1284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ESnet6 Project Execution Flow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6" y="1178169"/>
            <a:ext cx="8044962" cy="512591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/>
        </p:nvSpPr>
        <p:spPr>
          <a:xfrm>
            <a:off x="2379197" y="1645579"/>
            <a:ext cx="3970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Compute Cluster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7" name="Shape 657"/>
          <p:cNvSpPr txBox="1"/>
          <p:nvPr/>
        </p:nvSpPr>
        <p:spPr>
          <a:xfrm>
            <a:off x="6055182" y="1457418"/>
            <a:ext cx="683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Data plane Programmable Switch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8" name="Shape 658"/>
          <p:cNvSpPr txBox="1"/>
          <p:nvPr/>
        </p:nvSpPr>
        <p:spPr>
          <a:xfrm>
            <a:off x="4266033" y="3791510"/>
            <a:ext cx="5528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Edge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659" name="Shape 659"/>
          <p:cNvGrpSpPr/>
          <p:nvPr/>
        </p:nvGrpSpPr>
        <p:grpSpPr>
          <a:xfrm>
            <a:off x="2751676" y="1403877"/>
            <a:ext cx="260197" cy="260197"/>
            <a:chOff x="1310989" y="2276733"/>
            <a:chExt cx="836926" cy="836926"/>
          </a:xfrm>
        </p:grpSpPr>
        <p:sp>
          <p:nvSpPr>
            <p:cNvPr id="660" name="Shape 660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2" name="Shape 662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3" name="Shape 663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4" name="Shape 664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65" name="Shape 665"/>
          <p:cNvGrpSpPr/>
          <p:nvPr/>
        </p:nvGrpSpPr>
        <p:grpSpPr>
          <a:xfrm>
            <a:off x="5954553" y="1184672"/>
            <a:ext cx="260197" cy="260197"/>
            <a:chOff x="1310989" y="2276733"/>
            <a:chExt cx="836926" cy="836926"/>
          </a:xfrm>
        </p:grpSpPr>
        <p:sp>
          <p:nvSpPr>
            <p:cNvPr id="666" name="Shape 666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7" name="Shape 667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71" name="Shape 671"/>
          <p:cNvGrpSpPr/>
          <p:nvPr/>
        </p:nvGrpSpPr>
        <p:grpSpPr>
          <a:xfrm>
            <a:off x="2458789" y="1431513"/>
            <a:ext cx="233918" cy="215340"/>
            <a:chOff x="269221" y="4083086"/>
            <a:chExt cx="627752" cy="577895"/>
          </a:xfrm>
        </p:grpSpPr>
        <p:sp>
          <p:nvSpPr>
            <p:cNvPr id="672" name="Shape 672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3" name="Shape 673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4" name="Shape 674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5" name="Shape 675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6" name="Shape 676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7" name="Shape 677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78" name="Shape 678"/>
          <p:cNvGrpSpPr/>
          <p:nvPr/>
        </p:nvGrpSpPr>
        <p:grpSpPr>
          <a:xfrm>
            <a:off x="5678566" y="1204965"/>
            <a:ext cx="233918" cy="215340"/>
            <a:chOff x="269221" y="4083086"/>
            <a:chExt cx="627752" cy="577895"/>
          </a:xfrm>
        </p:grpSpPr>
        <p:sp>
          <p:nvSpPr>
            <p:cNvPr id="679" name="Shape 679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0" name="Shape 680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1" name="Shape 681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2" name="Shape 682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4" name="Shape 684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85" name="Shape 685"/>
          <p:cNvGrpSpPr/>
          <p:nvPr/>
        </p:nvGrpSpPr>
        <p:grpSpPr>
          <a:xfrm>
            <a:off x="4410857" y="3531313"/>
            <a:ext cx="260197" cy="260197"/>
            <a:chOff x="1310989" y="2276733"/>
            <a:chExt cx="836926" cy="836926"/>
          </a:xfrm>
        </p:grpSpPr>
        <p:sp>
          <p:nvSpPr>
            <p:cNvPr id="686" name="Shape 686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7" name="Shape 687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8" name="Shape 688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9" name="Shape 689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0" name="Shape 690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691" name="Shape 691"/>
          <p:cNvSpPr/>
          <p:nvPr/>
        </p:nvSpPr>
        <p:spPr>
          <a:xfrm>
            <a:off x="4715512" y="3561932"/>
            <a:ext cx="317451" cy="204311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rPr>
              <a:t>Network Appliance</a:t>
            </a:r>
            <a:endParaRPr sz="600">
              <a:solidFill>
                <a:srgbClr val="F2F2F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692" name="Shape 692"/>
          <p:cNvGrpSpPr/>
          <p:nvPr/>
        </p:nvGrpSpPr>
        <p:grpSpPr>
          <a:xfrm>
            <a:off x="4120456" y="3555876"/>
            <a:ext cx="233918" cy="215340"/>
            <a:chOff x="269221" y="4083086"/>
            <a:chExt cx="627752" cy="577895"/>
          </a:xfrm>
        </p:grpSpPr>
        <p:sp>
          <p:nvSpPr>
            <p:cNvPr id="693" name="Shape 693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6" name="Shape 696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7" name="Shape 697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699" name="Shape 699"/>
          <p:cNvGrpSpPr/>
          <p:nvPr/>
        </p:nvGrpSpPr>
        <p:grpSpPr>
          <a:xfrm>
            <a:off x="6250818" y="1184672"/>
            <a:ext cx="266581" cy="266581"/>
            <a:chOff x="802870" y="5541232"/>
            <a:chExt cx="512332" cy="512332"/>
          </a:xfrm>
        </p:grpSpPr>
        <p:grpSp>
          <p:nvGrpSpPr>
            <p:cNvPr id="700" name="Shape 700"/>
            <p:cNvGrpSpPr/>
            <p:nvPr/>
          </p:nvGrpSpPr>
          <p:grpSpPr>
            <a:xfrm>
              <a:off x="802870" y="5541232"/>
              <a:ext cx="512332" cy="512332"/>
              <a:chOff x="525917" y="764978"/>
              <a:chExt cx="757915" cy="757915"/>
            </a:xfrm>
          </p:grpSpPr>
          <p:sp>
            <p:nvSpPr>
              <p:cNvPr id="701" name="Shape 701"/>
              <p:cNvSpPr/>
              <p:nvPr/>
            </p:nvSpPr>
            <p:spPr>
              <a:xfrm>
                <a:off x="525917" y="764978"/>
                <a:ext cx="757915" cy="757915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02" name="Shape 702"/>
              <p:cNvSpPr/>
              <p:nvPr/>
            </p:nvSpPr>
            <p:spPr>
              <a:xfrm>
                <a:off x="963040" y="834484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03" name="Shape 703"/>
              <p:cNvSpPr/>
              <p:nvPr/>
            </p:nvSpPr>
            <p:spPr>
              <a:xfrm>
                <a:off x="963040" y="1136743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04" name="Shape 704"/>
              <p:cNvSpPr/>
              <p:nvPr/>
            </p:nvSpPr>
            <p:spPr>
              <a:xfrm rot="10800000">
                <a:off x="574455" y="1216435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05" name="Shape 705"/>
              <p:cNvSpPr/>
              <p:nvPr/>
            </p:nvSpPr>
            <p:spPr>
              <a:xfrm rot="10800000">
                <a:off x="574455" y="914176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id="706" name="Shape 706" descr="exe-512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4274" y="5654675"/>
              <a:ext cx="331343" cy="263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7" name="Shape 707"/>
          <p:cNvSpPr txBox="1"/>
          <p:nvPr/>
        </p:nvSpPr>
        <p:spPr>
          <a:xfrm>
            <a:off x="2459680" y="0"/>
            <a:ext cx="42246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D6E71"/>
                </a:solidFill>
                <a:latin typeface="Arial Narrow"/>
                <a:ea typeface="Arial Narrow"/>
                <a:cs typeface="Arial Narrow"/>
                <a:sym typeface="Arial Narrow"/>
              </a:rPr>
              <a:t>ESnet6 Optical Core Characteristics</a:t>
            </a:r>
            <a:endParaRPr sz="2400">
              <a:solidFill>
                <a:srgbClr val="6D6E7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8" name="Shape 708"/>
          <p:cNvSpPr txBox="1">
            <a:spLocks noGrp="1"/>
          </p:cNvSpPr>
          <p:nvPr>
            <p:ph type="sldNum" idx="12"/>
          </p:nvPr>
        </p:nvSpPr>
        <p:spPr>
          <a:xfrm>
            <a:off x="457200" y="6617730"/>
            <a:ext cx="311665" cy="2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09" name="Shape 709"/>
          <p:cNvSpPr txBox="1"/>
          <p:nvPr/>
        </p:nvSpPr>
        <p:spPr>
          <a:xfrm>
            <a:off x="175382" y="4144256"/>
            <a:ext cx="8722058" cy="252484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D6E7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10" name="Shape 710"/>
          <p:cNvGrpSpPr/>
          <p:nvPr/>
        </p:nvGrpSpPr>
        <p:grpSpPr>
          <a:xfrm>
            <a:off x="3763203" y="1978858"/>
            <a:ext cx="254507" cy="254507"/>
            <a:chOff x="1310989" y="2276733"/>
            <a:chExt cx="836926" cy="836926"/>
          </a:xfrm>
        </p:grpSpPr>
        <p:sp>
          <p:nvSpPr>
            <p:cNvPr id="711" name="Shape 711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2" name="Shape 712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3" name="Shape 713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5" name="Shape 715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716" name="Shape 716"/>
          <p:cNvGrpSpPr/>
          <p:nvPr/>
        </p:nvGrpSpPr>
        <p:grpSpPr>
          <a:xfrm>
            <a:off x="5126619" y="1862450"/>
            <a:ext cx="254507" cy="254507"/>
            <a:chOff x="1310989" y="2276733"/>
            <a:chExt cx="836926" cy="836926"/>
          </a:xfrm>
        </p:grpSpPr>
        <p:sp>
          <p:nvSpPr>
            <p:cNvPr id="717" name="Shape 717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8" name="Shape 718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9" name="Shape 719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0" name="Shape 720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1" name="Shape 721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722" name="Shape 722"/>
          <p:cNvSpPr txBox="1"/>
          <p:nvPr/>
        </p:nvSpPr>
        <p:spPr>
          <a:xfrm>
            <a:off x="3298904" y="1849327"/>
            <a:ext cx="4419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Core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23" name="Shape 723"/>
          <p:cNvGraphicFramePr/>
          <p:nvPr/>
        </p:nvGraphicFramePr>
        <p:xfrm>
          <a:off x="262522" y="4244941"/>
          <a:ext cx="8634900" cy="2595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5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Hardware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Systems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72800" marR="0" lvl="0" indent="-172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Flexible grid system</a:t>
                      </a:r>
                      <a:endParaRPr/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Colorless and directionless (not contention-less) programmable wavelength switching</a:t>
                      </a:r>
                      <a:endParaRPr/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Flexibility to support 3</a:t>
                      </a:r>
                      <a:r>
                        <a:rPr lang="en" sz="1000" u="none" strike="noStrike" cap="none" baseline="30000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rd</a:t>
                      </a: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party transponders (Open Line system)</a:t>
                      </a:r>
                      <a:endParaRPr/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API for programmatic access</a:t>
                      </a:r>
                      <a:r>
                        <a:rPr lang="en" sz="1000" u="none" strike="noStrike" cap="none" baseline="30000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*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baseline="30000">
                        <a:solidFill>
                          <a:srgbClr val="2C2C2E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*</a:t>
                      </a:r>
                      <a:r>
                        <a:rPr lang="en" sz="1000" i="1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If needed for 3</a:t>
                      </a:r>
                      <a:r>
                        <a:rPr lang="en" sz="1000" i="1" u="none" strike="noStrike" cap="none" baseline="30000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rd</a:t>
                      </a:r>
                      <a:r>
                        <a:rPr lang="en" sz="1000" i="1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party optical NMS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Physical simulation, modeling, and topology**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+, ++ 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Path computation and provisioning**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++ 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Root cause analysis**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+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NB-API for network statistics, automation and (multi-layer resource) orchestration**</a:t>
                      </a:r>
                      <a:endParaRPr/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**NB: Potentially dedicated optical NMS  functions and capabilities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“Monitoring and Measurement” component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“Orchestration and Automation”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Operations, Administration, Maintenance, Provisioning, Troubleshooting (OAMPT) functions***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+, ++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***NB: Integrated management system to manage disaggregate optical systems components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“Monitoring and Measurement”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“Orchestration and Automation”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Physical access controls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Access restriction to management and control plane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Policy enforced execution of management and control functions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4" name="Shape 724"/>
          <p:cNvSpPr/>
          <p:nvPr/>
        </p:nvSpPr>
        <p:spPr>
          <a:xfrm>
            <a:off x="1945193" y="587882"/>
            <a:ext cx="5253614" cy="3452771"/>
          </a:xfrm>
          <a:prstGeom prst="ellipse">
            <a:avLst/>
          </a:prstGeom>
          <a:solidFill>
            <a:srgbClr val="A6A8A9">
              <a:alpha val="74901"/>
            </a:srgbClr>
          </a:solidFill>
          <a:ln w="9525" cap="flat" cmpd="sng">
            <a:solidFill>
              <a:srgbClr val="A6A8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2827223" y="1285220"/>
            <a:ext cx="3504176" cy="2058095"/>
          </a:xfrm>
          <a:prstGeom prst="ellipse">
            <a:avLst/>
          </a:prstGeom>
          <a:solidFill>
            <a:srgbClr val="E0E2E2">
              <a:alpha val="74901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26" name="Shape 726"/>
          <p:cNvSpPr txBox="1"/>
          <p:nvPr/>
        </p:nvSpPr>
        <p:spPr>
          <a:xfrm>
            <a:off x="3537679" y="723817"/>
            <a:ext cx="2068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Services Edge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Flexible, Dynamic</a:t>
            </a: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27" name="Shape 727"/>
          <p:cNvGrpSpPr/>
          <p:nvPr/>
        </p:nvGrpSpPr>
        <p:grpSpPr>
          <a:xfrm>
            <a:off x="5460207" y="2685444"/>
            <a:ext cx="360228" cy="94330"/>
            <a:chOff x="2407969" y="4742240"/>
            <a:chExt cx="1618178" cy="310197"/>
          </a:xfrm>
        </p:grpSpPr>
        <p:cxnSp>
          <p:nvCxnSpPr>
            <p:cNvPr id="728" name="Shape 728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29" name="Shape 729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30" name="Shape 730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31" name="Shape 731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32" name="Shape 732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33" name="Shape 733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734" name="Shape 734"/>
          <p:cNvGrpSpPr/>
          <p:nvPr/>
        </p:nvGrpSpPr>
        <p:grpSpPr>
          <a:xfrm>
            <a:off x="3323564" y="2685444"/>
            <a:ext cx="360228" cy="94330"/>
            <a:chOff x="2407969" y="4742240"/>
            <a:chExt cx="1618178" cy="310197"/>
          </a:xfrm>
        </p:grpSpPr>
        <p:cxnSp>
          <p:nvCxnSpPr>
            <p:cNvPr id="735" name="Shape 735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36" name="Shape 736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37" name="Shape 737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38" name="Shape 738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39" name="Shape 739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40" name="Shape 740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741" name="Shape 741"/>
          <p:cNvGrpSpPr/>
          <p:nvPr/>
        </p:nvGrpSpPr>
        <p:grpSpPr>
          <a:xfrm>
            <a:off x="4096792" y="2685444"/>
            <a:ext cx="950416" cy="94330"/>
            <a:chOff x="2407969" y="4742240"/>
            <a:chExt cx="1618178" cy="310197"/>
          </a:xfrm>
        </p:grpSpPr>
        <p:cxnSp>
          <p:nvCxnSpPr>
            <p:cNvPr id="742" name="Shape 742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43" name="Shape 743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44" name="Shape 744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45" name="Shape 745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46" name="Shape 746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747" name="Shape 747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748" name="Shape 748"/>
          <p:cNvGrpSpPr/>
          <p:nvPr/>
        </p:nvGrpSpPr>
        <p:grpSpPr>
          <a:xfrm>
            <a:off x="3683792" y="2601358"/>
            <a:ext cx="412999" cy="254507"/>
            <a:chOff x="1049854" y="3558493"/>
            <a:chExt cx="1358116" cy="836926"/>
          </a:xfrm>
        </p:grpSpPr>
        <p:grpSp>
          <p:nvGrpSpPr>
            <p:cNvPr id="749" name="Shape 749"/>
            <p:cNvGrpSpPr/>
            <p:nvPr/>
          </p:nvGrpSpPr>
          <p:grpSpPr>
            <a:xfrm>
              <a:off x="1463158" y="4062060"/>
              <a:ext cx="684757" cy="298470"/>
              <a:chOff x="3201388" y="2885413"/>
              <a:chExt cx="684757" cy="298470"/>
            </a:xfrm>
          </p:grpSpPr>
          <p:sp>
            <p:nvSpPr>
              <p:cNvPr id="750" name="Shape 750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751" name="Shape 751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752" name="Shape 752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753" name="Shape 753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54" name="Shape 754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55" name="Shape 755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756" name="Shape 756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757" name="Shape 757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58" name="Shape 758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59" name="Shape 759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sp>
          <p:nvSpPr>
            <p:cNvPr id="760" name="Shape 760"/>
            <p:cNvSpPr/>
            <p:nvPr/>
          </p:nvSpPr>
          <p:spPr>
            <a:xfrm rot="-5400000">
              <a:off x="745520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1" name="Shape 761"/>
            <p:cNvSpPr/>
            <p:nvPr/>
          </p:nvSpPr>
          <p:spPr>
            <a:xfrm rot="5400000">
              <a:off x="1875377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762" name="Shape 762"/>
            <p:cNvGrpSpPr/>
            <p:nvPr/>
          </p:nvGrpSpPr>
          <p:grpSpPr>
            <a:xfrm>
              <a:off x="1388312" y="3832473"/>
              <a:ext cx="684757" cy="298470"/>
              <a:chOff x="3201388" y="2885413"/>
              <a:chExt cx="684757" cy="298470"/>
            </a:xfrm>
          </p:grpSpPr>
          <p:sp>
            <p:nvSpPr>
              <p:cNvPr id="763" name="Shape 763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764" name="Shape 764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765" name="Shape 765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766" name="Shape 766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67" name="Shape 767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68" name="Shape 768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769" name="Shape 769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770" name="Shape 770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71" name="Shape 771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72" name="Shape 772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773" name="Shape 773"/>
            <p:cNvGrpSpPr/>
            <p:nvPr/>
          </p:nvGrpSpPr>
          <p:grpSpPr>
            <a:xfrm>
              <a:off x="1313466" y="3602885"/>
              <a:ext cx="684757" cy="298470"/>
              <a:chOff x="3201388" y="2885413"/>
              <a:chExt cx="684757" cy="298470"/>
            </a:xfrm>
          </p:grpSpPr>
          <p:sp>
            <p:nvSpPr>
              <p:cNvPr id="774" name="Shape 774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775" name="Shape 775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776" name="Shape 776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777" name="Shape 777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78" name="Shape 778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79" name="Shape 779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780" name="Shape 780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781" name="Shape 781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82" name="Shape 782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83" name="Shape 783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</p:grpSp>
      <p:cxnSp>
        <p:nvCxnSpPr>
          <p:cNvPr id="784" name="Shape 784"/>
          <p:cNvCxnSpPr/>
          <p:nvPr/>
        </p:nvCxnSpPr>
        <p:spPr>
          <a:xfrm>
            <a:off x="3890456" y="2238754"/>
            <a:ext cx="281" cy="367993"/>
          </a:xfrm>
          <a:prstGeom prst="straightConnector1">
            <a:avLst/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85" name="Shape 785"/>
          <p:cNvCxnSpPr/>
          <p:nvPr/>
        </p:nvCxnSpPr>
        <p:spPr>
          <a:xfrm>
            <a:off x="3911684" y="2238754"/>
            <a:ext cx="0" cy="367993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786" name="Shape 786"/>
          <p:cNvCxnSpPr/>
          <p:nvPr/>
        </p:nvCxnSpPr>
        <p:spPr>
          <a:xfrm>
            <a:off x="3871563" y="2238754"/>
            <a:ext cx="0" cy="36799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787" name="Shape 787"/>
          <p:cNvGrpSpPr/>
          <p:nvPr/>
        </p:nvGrpSpPr>
        <p:grpSpPr>
          <a:xfrm>
            <a:off x="5047208" y="2601358"/>
            <a:ext cx="412999" cy="254507"/>
            <a:chOff x="1049854" y="3558493"/>
            <a:chExt cx="1358116" cy="836926"/>
          </a:xfrm>
        </p:grpSpPr>
        <p:grpSp>
          <p:nvGrpSpPr>
            <p:cNvPr id="788" name="Shape 788"/>
            <p:cNvGrpSpPr/>
            <p:nvPr/>
          </p:nvGrpSpPr>
          <p:grpSpPr>
            <a:xfrm>
              <a:off x="1463158" y="4062060"/>
              <a:ext cx="684757" cy="298470"/>
              <a:chOff x="3201388" y="2885413"/>
              <a:chExt cx="684757" cy="298470"/>
            </a:xfrm>
          </p:grpSpPr>
          <p:sp>
            <p:nvSpPr>
              <p:cNvPr id="789" name="Shape 789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790" name="Shape 790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791" name="Shape 791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792" name="Shape 792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93" name="Shape 793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94" name="Shape 794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795" name="Shape 795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796" name="Shape 796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97" name="Shape 797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798" name="Shape 798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sp>
          <p:nvSpPr>
            <p:cNvPr id="799" name="Shape 799"/>
            <p:cNvSpPr/>
            <p:nvPr/>
          </p:nvSpPr>
          <p:spPr>
            <a:xfrm rot="-5400000">
              <a:off x="745520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0" name="Shape 800"/>
            <p:cNvSpPr/>
            <p:nvPr/>
          </p:nvSpPr>
          <p:spPr>
            <a:xfrm rot="5400000">
              <a:off x="1875377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801" name="Shape 801"/>
            <p:cNvGrpSpPr/>
            <p:nvPr/>
          </p:nvGrpSpPr>
          <p:grpSpPr>
            <a:xfrm>
              <a:off x="1388312" y="3832473"/>
              <a:ext cx="684757" cy="298470"/>
              <a:chOff x="3201388" y="2885413"/>
              <a:chExt cx="684757" cy="298470"/>
            </a:xfrm>
          </p:grpSpPr>
          <p:sp>
            <p:nvSpPr>
              <p:cNvPr id="802" name="Shape 802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803" name="Shape 803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804" name="Shape 804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805" name="Shape 805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806" name="Shape 806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807" name="Shape 807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808" name="Shape 808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809" name="Shape 809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810" name="Shape 810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811" name="Shape 811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812" name="Shape 812"/>
            <p:cNvGrpSpPr/>
            <p:nvPr/>
          </p:nvGrpSpPr>
          <p:grpSpPr>
            <a:xfrm>
              <a:off x="1313466" y="3602885"/>
              <a:ext cx="684757" cy="298470"/>
              <a:chOff x="3201388" y="2885413"/>
              <a:chExt cx="684757" cy="298470"/>
            </a:xfrm>
          </p:grpSpPr>
          <p:sp>
            <p:nvSpPr>
              <p:cNvPr id="813" name="Shape 813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814" name="Shape 814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815" name="Shape 815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816" name="Shape 816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817" name="Shape 817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818" name="Shape 818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819" name="Shape 819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820" name="Shape 820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821" name="Shape 821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822" name="Shape 822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</p:grpSp>
      <p:grpSp>
        <p:nvGrpSpPr>
          <p:cNvPr id="823" name="Shape 823"/>
          <p:cNvGrpSpPr/>
          <p:nvPr/>
        </p:nvGrpSpPr>
        <p:grpSpPr>
          <a:xfrm>
            <a:off x="5235481" y="2278026"/>
            <a:ext cx="39620" cy="328720"/>
            <a:chOff x="6888830" y="3131380"/>
            <a:chExt cx="131932" cy="1210117"/>
          </a:xfrm>
        </p:grpSpPr>
        <p:cxnSp>
          <p:nvCxnSpPr>
            <p:cNvPr id="824" name="Shape 824"/>
            <p:cNvCxnSpPr/>
            <p:nvPr/>
          </p:nvCxnSpPr>
          <p:spPr>
            <a:xfrm>
              <a:off x="6950957" y="3131380"/>
              <a:ext cx="923" cy="1210117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25" name="Shape 825"/>
            <p:cNvCxnSpPr/>
            <p:nvPr/>
          </p:nvCxnSpPr>
          <p:spPr>
            <a:xfrm>
              <a:off x="7020762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26" name="Shape 826"/>
            <p:cNvCxnSpPr/>
            <p:nvPr/>
          </p:nvCxnSpPr>
          <p:spPr>
            <a:xfrm>
              <a:off x="6888830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827" name="Shape 827"/>
          <p:cNvSpPr/>
          <p:nvPr/>
        </p:nvSpPr>
        <p:spPr>
          <a:xfrm rot="-5400000">
            <a:off x="4849580" y="2676545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8" name="Shape 828"/>
          <p:cNvSpPr/>
          <p:nvPr/>
        </p:nvSpPr>
        <p:spPr>
          <a:xfrm rot="-5400000">
            <a:off x="3486163" y="2676544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9" name="Shape 829"/>
          <p:cNvSpPr/>
          <p:nvPr/>
        </p:nvSpPr>
        <p:spPr>
          <a:xfrm rot="5400000">
            <a:off x="5527768" y="2676544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30" name="Shape 830"/>
          <p:cNvSpPr/>
          <p:nvPr/>
        </p:nvSpPr>
        <p:spPr>
          <a:xfrm rot="5400000">
            <a:off x="4165430" y="2676545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831" name="Shape 831"/>
          <p:cNvGrpSpPr/>
          <p:nvPr/>
        </p:nvGrpSpPr>
        <p:grpSpPr>
          <a:xfrm>
            <a:off x="5150646" y="2152401"/>
            <a:ext cx="208233" cy="125626"/>
            <a:chOff x="7728285" y="1630013"/>
            <a:chExt cx="684757" cy="413111"/>
          </a:xfrm>
        </p:grpSpPr>
        <p:sp>
          <p:nvSpPr>
            <p:cNvPr id="832" name="Shape 832"/>
            <p:cNvSpPr/>
            <p:nvPr/>
          </p:nvSpPr>
          <p:spPr>
            <a:xfrm>
              <a:off x="7728285" y="1630013"/>
              <a:ext cx="684757" cy="413111"/>
            </a:xfrm>
            <a:prstGeom prst="rect">
              <a:avLst/>
            </a:prstGeom>
            <a:solidFill>
              <a:srgbClr val="525355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3" name="Shape 833"/>
            <p:cNvSpPr/>
            <p:nvPr/>
          </p:nvSpPr>
          <p:spPr>
            <a:xfrm>
              <a:off x="7949550" y="1656547"/>
              <a:ext cx="242226" cy="360043"/>
            </a:xfrm>
            <a:prstGeom prst="up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00000"/>
                </a:gs>
                <a:gs pos="24000">
                  <a:srgbClr val="7F7F7F"/>
                </a:gs>
                <a:gs pos="25000">
                  <a:srgbClr val="FF0000"/>
                </a:gs>
                <a:gs pos="50000">
                  <a:srgbClr val="FFFF00"/>
                </a:gs>
                <a:gs pos="75000">
                  <a:srgbClr val="008000"/>
                </a:gs>
                <a:gs pos="100000">
                  <a:srgbClr val="0000FF"/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834" name="Shape 834"/>
          <p:cNvGrpSpPr/>
          <p:nvPr/>
        </p:nvGrpSpPr>
        <p:grpSpPr>
          <a:xfrm>
            <a:off x="5235481" y="2121079"/>
            <a:ext cx="40120" cy="31322"/>
            <a:chOff x="6888830" y="3131380"/>
            <a:chExt cx="131932" cy="1210117"/>
          </a:xfrm>
        </p:grpSpPr>
        <p:cxnSp>
          <p:nvCxnSpPr>
            <p:cNvPr id="835" name="Shape 835"/>
            <p:cNvCxnSpPr/>
            <p:nvPr/>
          </p:nvCxnSpPr>
          <p:spPr>
            <a:xfrm>
              <a:off x="6950957" y="3131380"/>
              <a:ext cx="923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36" name="Shape 836"/>
            <p:cNvCxnSpPr/>
            <p:nvPr/>
          </p:nvCxnSpPr>
          <p:spPr>
            <a:xfrm>
              <a:off x="7020762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837" name="Shape 837"/>
            <p:cNvCxnSpPr/>
            <p:nvPr/>
          </p:nvCxnSpPr>
          <p:spPr>
            <a:xfrm>
              <a:off x="6888830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838" name="Shape 838"/>
          <p:cNvSpPr/>
          <p:nvPr/>
        </p:nvSpPr>
        <p:spPr>
          <a:xfrm>
            <a:off x="3231056" y="2142601"/>
            <a:ext cx="2681888" cy="983071"/>
          </a:xfrm>
          <a:prstGeom prst="ellipse">
            <a:avLst/>
          </a:prstGeom>
          <a:noFill/>
          <a:ln w="12700" cap="flat" cmpd="sng">
            <a:solidFill>
              <a:srgbClr val="515254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39" name="Shape 839"/>
          <p:cNvSpPr txBox="1"/>
          <p:nvPr/>
        </p:nvSpPr>
        <p:spPr>
          <a:xfrm>
            <a:off x="4154331" y="2524710"/>
            <a:ext cx="83665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Open Line System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0" name="Shape 840"/>
          <p:cNvSpPr/>
          <p:nvPr/>
        </p:nvSpPr>
        <p:spPr>
          <a:xfrm>
            <a:off x="3865104" y="2206041"/>
            <a:ext cx="50703" cy="27323"/>
          </a:xfrm>
          <a:prstGeom prst="rect">
            <a:avLst/>
          </a:prstGeom>
          <a:gradFill>
            <a:gsLst>
              <a:gs pos="0">
                <a:srgbClr val="000000"/>
              </a:gs>
              <a:gs pos="24000">
                <a:srgbClr val="7F7F7F"/>
              </a:gs>
              <a:gs pos="25000">
                <a:srgbClr val="FF0000"/>
              </a:gs>
              <a:gs pos="50000">
                <a:srgbClr val="FFFF00"/>
              </a:gs>
              <a:gs pos="75000">
                <a:srgbClr val="008000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1" name="Shape 841"/>
          <p:cNvSpPr txBox="1"/>
          <p:nvPr/>
        </p:nvSpPr>
        <p:spPr>
          <a:xfrm>
            <a:off x="5389836" y="2132633"/>
            <a:ext cx="684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Optical Services Transponder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Platform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42" name="Shape 842"/>
          <p:cNvSpPr txBox="1"/>
          <p:nvPr/>
        </p:nvSpPr>
        <p:spPr>
          <a:xfrm>
            <a:off x="3501753" y="1285220"/>
            <a:ext cx="214049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“Hollow” Core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Scalable, Resilient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3" name="Shape 843"/>
          <p:cNvGrpSpPr/>
          <p:nvPr/>
        </p:nvGrpSpPr>
        <p:grpSpPr>
          <a:xfrm>
            <a:off x="7421558" y="3174475"/>
            <a:ext cx="1475884" cy="866178"/>
            <a:chOff x="7269250" y="3109540"/>
            <a:chExt cx="1475884" cy="866178"/>
          </a:xfrm>
        </p:grpSpPr>
        <p:sp>
          <p:nvSpPr>
            <p:cNvPr id="844" name="Shape 844"/>
            <p:cNvSpPr/>
            <p:nvPr/>
          </p:nvSpPr>
          <p:spPr>
            <a:xfrm>
              <a:off x="7269250" y="3109540"/>
              <a:ext cx="1475884" cy="866178"/>
            </a:xfrm>
            <a:prstGeom prst="roundRect">
              <a:avLst>
                <a:gd name="adj" fmla="val 6991"/>
              </a:avLst>
            </a:prstGeom>
            <a:solidFill>
              <a:srgbClr val="FFFF00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CAPABILITIES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Shape 845"/>
            <p:cNvSpPr/>
            <p:nvPr/>
          </p:nvSpPr>
          <p:spPr>
            <a:xfrm>
              <a:off x="7329880" y="3356878"/>
              <a:ext cx="1354624" cy="553998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Enables light path connections within the Core.</a:t>
              </a:r>
              <a:endParaRPr/>
            </a:p>
          </p:txBody>
        </p:sp>
      </p:grpSp>
      <p:grpSp>
        <p:nvGrpSpPr>
          <p:cNvPr id="846" name="Shape 846"/>
          <p:cNvGrpSpPr/>
          <p:nvPr/>
        </p:nvGrpSpPr>
        <p:grpSpPr>
          <a:xfrm>
            <a:off x="261075" y="2901962"/>
            <a:ext cx="1476000" cy="1138687"/>
            <a:chOff x="7269260" y="3038116"/>
            <a:chExt cx="1476000" cy="937500"/>
          </a:xfrm>
        </p:grpSpPr>
        <p:sp>
          <p:nvSpPr>
            <p:cNvPr id="847" name="Shape 847"/>
            <p:cNvSpPr/>
            <p:nvPr/>
          </p:nvSpPr>
          <p:spPr>
            <a:xfrm>
              <a:off x="7269260" y="3038116"/>
              <a:ext cx="1476000" cy="937500"/>
            </a:xfrm>
            <a:prstGeom prst="roundRect">
              <a:avLst>
                <a:gd name="adj" fmla="val 6991"/>
              </a:avLst>
            </a:prstGeom>
            <a:solidFill>
              <a:srgbClr val="57DBFF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MOTIVATION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Shape 848"/>
            <p:cNvSpPr/>
            <p:nvPr/>
          </p:nvSpPr>
          <p:spPr>
            <a:xfrm>
              <a:off x="7329885" y="3229403"/>
              <a:ext cx="1354500" cy="681600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7DB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Optical disaggregation allows cost effective scaling of long haul bandwidth and transponder vendor flexibility.</a:t>
              </a:r>
              <a:endParaRPr sz="1000">
                <a:solidFill>
                  <a:srgbClr val="57DB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849" name="Shape 849"/>
          <p:cNvGrpSpPr/>
          <p:nvPr/>
        </p:nvGrpSpPr>
        <p:grpSpPr>
          <a:xfrm>
            <a:off x="493835" y="584037"/>
            <a:ext cx="861600" cy="873600"/>
            <a:chOff x="493835" y="584037"/>
            <a:chExt cx="861600" cy="873600"/>
          </a:xfrm>
        </p:grpSpPr>
        <p:pic>
          <p:nvPicPr>
            <p:cNvPr id="850" name="Shape 850" descr="32829-20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7036" y="1023899"/>
              <a:ext cx="367352" cy="3673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1" name="Shape 851" descr="robot-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9886" y="1023899"/>
              <a:ext cx="392900" cy="39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2" name="Shape 852"/>
            <p:cNvSpPr txBox="1"/>
            <p:nvPr/>
          </p:nvSpPr>
          <p:spPr>
            <a:xfrm>
              <a:off x="550126" y="623606"/>
              <a:ext cx="757569" cy="408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Orchestration</a:t>
              </a:r>
              <a:endParaRPr sz="1000"/>
            </a:p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and</a:t>
              </a:r>
              <a:r>
                <a:rPr lang="en" sz="1000"/>
                <a:t> </a:t>
              </a: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Automation</a:t>
              </a:r>
              <a:endParaRPr sz="1000"/>
            </a:p>
          </p:txBody>
        </p:sp>
        <p:sp>
          <p:nvSpPr>
            <p:cNvPr id="853" name="Shape 853"/>
            <p:cNvSpPr/>
            <p:nvPr/>
          </p:nvSpPr>
          <p:spPr>
            <a:xfrm>
              <a:off x="493835" y="584037"/>
              <a:ext cx="861600" cy="873600"/>
            </a:xfrm>
            <a:prstGeom prst="roundRect">
              <a:avLst>
                <a:gd name="adj" fmla="val 16667"/>
              </a:avLst>
            </a:prstGeom>
            <a:solidFill>
              <a:srgbClr val="7F7F7F">
                <a:alpha val="74901"/>
              </a:srgbClr>
            </a:solidFill>
            <a:ln>
              <a:noFill/>
            </a:ln>
          </p:spPr>
          <p:txBody>
            <a:bodyPr spcFirstLastPara="1" wrap="square" lIns="0" tIns="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854" name="Shape 854"/>
          <p:cNvGrpSpPr/>
          <p:nvPr/>
        </p:nvGrpSpPr>
        <p:grpSpPr>
          <a:xfrm>
            <a:off x="7780319" y="584037"/>
            <a:ext cx="861638" cy="895367"/>
            <a:chOff x="7780319" y="584037"/>
            <a:chExt cx="861638" cy="895367"/>
          </a:xfrm>
        </p:grpSpPr>
        <p:pic>
          <p:nvPicPr>
            <p:cNvPr id="855" name="Shape 855" descr="Speedmeter-01-512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20669" y="898466"/>
              <a:ext cx="580938" cy="580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6" name="Shape 856"/>
            <p:cNvSpPr txBox="1"/>
            <p:nvPr/>
          </p:nvSpPr>
          <p:spPr>
            <a:xfrm>
              <a:off x="7827687" y="629801"/>
              <a:ext cx="7716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Monitoring</a:t>
              </a:r>
              <a:r>
                <a:rPr lang="en" sz="1000"/>
                <a:t> </a:t>
              </a: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and</a:t>
              </a:r>
              <a:endParaRPr sz="1000"/>
            </a:p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Measurement</a:t>
              </a:r>
              <a:endParaRPr sz="1000"/>
            </a:p>
          </p:txBody>
        </p:sp>
        <p:sp>
          <p:nvSpPr>
            <p:cNvPr id="857" name="Shape 857"/>
            <p:cNvSpPr/>
            <p:nvPr/>
          </p:nvSpPr>
          <p:spPr>
            <a:xfrm>
              <a:off x="7780319" y="584037"/>
              <a:ext cx="861638" cy="873586"/>
            </a:xfrm>
            <a:prstGeom prst="roundRect">
              <a:avLst>
                <a:gd name="adj" fmla="val 16667"/>
              </a:avLst>
            </a:prstGeom>
            <a:solidFill>
              <a:srgbClr val="7F7F7F">
                <a:alpha val="74901"/>
              </a:srgbClr>
            </a:solidFill>
            <a:ln>
              <a:noFill/>
            </a:ln>
          </p:spPr>
          <p:txBody>
            <a:bodyPr spcFirstLastPara="1" wrap="square" lIns="0" tIns="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3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2379197" y="1645579"/>
            <a:ext cx="3970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Compute Cluster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3" name="Shape 863"/>
          <p:cNvSpPr txBox="1"/>
          <p:nvPr/>
        </p:nvSpPr>
        <p:spPr>
          <a:xfrm>
            <a:off x="6055182" y="1457418"/>
            <a:ext cx="683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Data plane Programmable Switch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4" name="Shape 864"/>
          <p:cNvSpPr txBox="1"/>
          <p:nvPr/>
        </p:nvSpPr>
        <p:spPr>
          <a:xfrm>
            <a:off x="4266033" y="3791510"/>
            <a:ext cx="5528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Edge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865" name="Shape 865"/>
          <p:cNvGrpSpPr/>
          <p:nvPr/>
        </p:nvGrpSpPr>
        <p:grpSpPr>
          <a:xfrm>
            <a:off x="2751676" y="1403877"/>
            <a:ext cx="260197" cy="260197"/>
            <a:chOff x="1310989" y="2276733"/>
            <a:chExt cx="836926" cy="836926"/>
          </a:xfrm>
        </p:grpSpPr>
        <p:sp>
          <p:nvSpPr>
            <p:cNvPr id="866" name="Shape 866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7" name="Shape 867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8" name="Shape 868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9" name="Shape 869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0" name="Shape 870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871" name="Shape 871"/>
          <p:cNvGrpSpPr/>
          <p:nvPr/>
        </p:nvGrpSpPr>
        <p:grpSpPr>
          <a:xfrm>
            <a:off x="5954553" y="1184672"/>
            <a:ext cx="260197" cy="260197"/>
            <a:chOff x="1310989" y="2276733"/>
            <a:chExt cx="836926" cy="836926"/>
          </a:xfrm>
        </p:grpSpPr>
        <p:sp>
          <p:nvSpPr>
            <p:cNvPr id="872" name="Shape 872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3" name="Shape 873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4" name="Shape 874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5" name="Shape 875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6" name="Shape 876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877" name="Shape 877"/>
          <p:cNvGrpSpPr/>
          <p:nvPr/>
        </p:nvGrpSpPr>
        <p:grpSpPr>
          <a:xfrm>
            <a:off x="2458789" y="1431513"/>
            <a:ext cx="233918" cy="215340"/>
            <a:chOff x="269221" y="4083086"/>
            <a:chExt cx="627752" cy="577895"/>
          </a:xfrm>
        </p:grpSpPr>
        <p:sp>
          <p:nvSpPr>
            <p:cNvPr id="878" name="Shape 878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9" name="Shape 879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0" name="Shape 880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1" name="Shape 881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2" name="Shape 882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3" name="Shape 883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884" name="Shape 884"/>
          <p:cNvGrpSpPr/>
          <p:nvPr/>
        </p:nvGrpSpPr>
        <p:grpSpPr>
          <a:xfrm>
            <a:off x="5678566" y="1204965"/>
            <a:ext cx="233918" cy="215340"/>
            <a:chOff x="269221" y="4083086"/>
            <a:chExt cx="627752" cy="577895"/>
          </a:xfrm>
        </p:grpSpPr>
        <p:sp>
          <p:nvSpPr>
            <p:cNvPr id="885" name="Shape 885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6" name="Shape 886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7" name="Shape 887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8" name="Shape 888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9" name="Shape 889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0" name="Shape 890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891" name="Shape 891"/>
          <p:cNvGrpSpPr/>
          <p:nvPr/>
        </p:nvGrpSpPr>
        <p:grpSpPr>
          <a:xfrm>
            <a:off x="4410857" y="3531313"/>
            <a:ext cx="260197" cy="260197"/>
            <a:chOff x="1310989" y="2276733"/>
            <a:chExt cx="836926" cy="836926"/>
          </a:xfrm>
        </p:grpSpPr>
        <p:sp>
          <p:nvSpPr>
            <p:cNvPr id="892" name="Shape 892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4" name="Shape 894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5" name="Shape 895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6" name="Shape 896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897" name="Shape 897"/>
          <p:cNvSpPr/>
          <p:nvPr/>
        </p:nvSpPr>
        <p:spPr>
          <a:xfrm>
            <a:off x="4715512" y="3561932"/>
            <a:ext cx="317451" cy="204311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rPr>
              <a:t>Network Appliance</a:t>
            </a:r>
            <a:endParaRPr sz="600">
              <a:solidFill>
                <a:srgbClr val="F2F2F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898" name="Shape 898"/>
          <p:cNvGrpSpPr/>
          <p:nvPr/>
        </p:nvGrpSpPr>
        <p:grpSpPr>
          <a:xfrm>
            <a:off x="4120456" y="3555876"/>
            <a:ext cx="233918" cy="215340"/>
            <a:chOff x="269221" y="4083086"/>
            <a:chExt cx="627752" cy="577895"/>
          </a:xfrm>
        </p:grpSpPr>
        <p:sp>
          <p:nvSpPr>
            <p:cNvPr id="899" name="Shape 899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0" name="Shape 900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1" name="Shape 901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2" name="Shape 902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3" name="Shape 903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4" name="Shape 904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905" name="Shape 905"/>
          <p:cNvGrpSpPr/>
          <p:nvPr/>
        </p:nvGrpSpPr>
        <p:grpSpPr>
          <a:xfrm>
            <a:off x="6250818" y="1184672"/>
            <a:ext cx="266581" cy="266581"/>
            <a:chOff x="802870" y="5541232"/>
            <a:chExt cx="512332" cy="512332"/>
          </a:xfrm>
        </p:grpSpPr>
        <p:grpSp>
          <p:nvGrpSpPr>
            <p:cNvPr id="906" name="Shape 906"/>
            <p:cNvGrpSpPr/>
            <p:nvPr/>
          </p:nvGrpSpPr>
          <p:grpSpPr>
            <a:xfrm>
              <a:off x="802870" y="5541232"/>
              <a:ext cx="512332" cy="512332"/>
              <a:chOff x="525917" y="764978"/>
              <a:chExt cx="757915" cy="757915"/>
            </a:xfrm>
          </p:grpSpPr>
          <p:sp>
            <p:nvSpPr>
              <p:cNvPr id="907" name="Shape 907"/>
              <p:cNvSpPr/>
              <p:nvPr/>
            </p:nvSpPr>
            <p:spPr>
              <a:xfrm>
                <a:off x="525917" y="764978"/>
                <a:ext cx="757915" cy="757915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08" name="Shape 908"/>
              <p:cNvSpPr/>
              <p:nvPr/>
            </p:nvSpPr>
            <p:spPr>
              <a:xfrm>
                <a:off x="963040" y="834484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09" name="Shape 909"/>
              <p:cNvSpPr/>
              <p:nvPr/>
            </p:nvSpPr>
            <p:spPr>
              <a:xfrm>
                <a:off x="963040" y="1136743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10" name="Shape 910"/>
              <p:cNvSpPr/>
              <p:nvPr/>
            </p:nvSpPr>
            <p:spPr>
              <a:xfrm rot="10800000">
                <a:off x="574455" y="1216435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911" name="Shape 911"/>
              <p:cNvSpPr/>
              <p:nvPr/>
            </p:nvSpPr>
            <p:spPr>
              <a:xfrm rot="10800000">
                <a:off x="574455" y="914176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id="912" name="Shape 912" descr="exe-512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4274" y="5654675"/>
              <a:ext cx="331343" cy="263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3" name="Shape 913"/>
          <p:cNvSpPr txBox="1"/>
          <p:nvPr/>
        </p:nvSpPr>
        <p:spPr>
          <a:xfrm>
            <a:off x="2466665" y="0"/>
            <a:ext cx="42107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D6E71"/>
                </a:solidFill>
                <a:latin typeface="Arial Narrow"/>
                <a:ea typeface="Arial Narrow"/>
                <a:cs typeface="Arial Narrow"/>
                <a:sym typeface="Arial Narrow"/>
              </a:rPr>
              <a:t>ESnet6 Packet Core Characteristics</a:t>
            </a:r>
            <a:endParaRPr sz="2400">
              <a:solidFill>
                <a:srgbClr val="6D6E7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4" name="Shape 914"/>
          <p:cNvSpPr txBox="1">
            <a:spLocks noGrp="1"/>
          </p:cNvSpPr>
          <p:nvPr>
            <p:ph type="sldNum" idx="12"/>
          </p:nvPr>
        </p:nvSpPr>
        <p:spPr>
          <a:xfrm>
            <a:off x="457200" y="6617730"/>
            <a:ext cx="311665" cy="2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915" name="Shape 915"/>
          <p:cNvSpPr txBox="1"/>
          <p:nvPr/>
        </p:nvSpPr>
        <p:spPr>
          <a:xfrm>
            <a:off x="175382" y="4144256"/>
            <a:ext cx="8722058" cy="252484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D6E7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916" name="Shape 916"/>
          <p:cNvGrpSpPr/>
          <p:nvPr/>
        </p:nvGrpSpPr>
        <p:grpSpPr>
          <a:xfrm>
            <a:off x="5460207" y="2685444"/>
            <a:ext cx="360228" cy="94330"/>
            <a:chOff x="2407969" y="4742240"/>
            <a:chExt cx="1618178" cy="310197"/>
          </a:xfrm>
        </p:grpSpPr>
        <p:cxnSp>
          <p:nvCxnSpPr>
            <p:cNvPr id="917" name="Shape 917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18" name="Shape 918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19" name="Shape 919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20" name="Shape 920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21" name="Shape 921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22" name="Shape 922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923" name="Shape 923"/>
          <p:cNvGrpSpPr/>
          <p:nvPr/>
        </p:nvGrpSpPr>
        <p:grpSpPr>
          <a:xfrm>
            <a:off x="3323564" y="2685444"/>
            <a:ext cx="360228" cy="94330"/>
            <a:chOff x="2407969" y="4742240"/>
            <a:chExt cx="1618178" cy="310197"/>
          </a:xfrm>
        </p:grpSpPr>
        <p:cxnSp>
          <p:nvCxnSpPr>
            <p:cNvPr id="924" name="Shape 924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25" name="Shape 925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26" name="Shape 926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27" name="Shape 927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28" name="Shape 928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29" name="Shape 929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930" name="Shape 930"/>
          <p:cNvGrpSpPr/>
          <p:nvPr/>
        </p:nvGrpSpPr>
        <p:grpSpPr>
          <a:xfrm>
            <a:off x="4096792" y="2685444"/>
            <a:ext cx="950416" cy="94330"/>
            <a:chOff x="2407969" y="4742240"/>
            <a:chExt cx="1618178" cy="310197"/>
          </a:xfrm>
        </p:grpSpPr>
        <p:cxnSp>
          <p:nvCxnSpPr>
            <p:cNvPr id="931" name="Shape 931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32" name="Shape 932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33" name="Shape 933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34" name="Shape 934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35" name="Shape 935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936" name="Shape 936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937" name="Shape 937"/>
          <p:cNvGrpSpPr/>
          <p:nvPr/>
        </p:nvGrpSpPr>
        <p:grpSpPr>
          <a:xfrm>
            <a:off x="3683792" y="2601358"/>
            <a:ext cx="412999" cy="254507"/>
            <a:chOff x="1049854" y="3558493"/>
            <a:chExt cx="1358116" cy="836926"/>
          </a:xfrm>
        </p:grpSpPr>
        <p:grpSp>
          <p:nvGrpSpPr>
            <p:cNvPr id="938" name="Shape 938"/>
            <p:cNvGrpSpPr/>
            <p:nvPr/>
          </p:nvGrpSpPr>
          <p:grpSpPr>
            <a:xfrm>
              <a:off x="1463158" y="4062060"/>
              <a:ext cx="684757" cy="298470"/>
              <a:chOff x="3201388" y="2885413"/>
              <a:chExt cx="684757" cy="298470"/>
            </a:xfrm>
          </p:grpSpPr>
          <p:sp>
            <p:nvSpPr>
              <p:cNvPr id="939" name="Shape 939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940" name="Shape 940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941" name="Shape 941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42" name="Shape 942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43" name="Shape 943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44" name="Shape 944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945" name="Shape 945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46" name="Shape 946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47" name="Shape 947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48" name="Shape 948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sp>
          <p:nvSpPr>
            <p:cNvPr id="949" name="Shape 949"/>
            <p:cNvSpPr/>
            <p:nvPr/>
          </p:nvSpPr>
          <p:spPr>
            <a:xfrm rot="-5400000">
              <a:off x="745520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0" name="Shape 950"/>
            <p:cNvSpPr/>
            <p:nvPr/>
          </p:nvSpPr>
          <p:spPr>
            <a:xfrm rot="5400000">
              <a:off x="1875377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951" name="Shape 951"/>
            <p:cNvGrpSpPr/>
            <p:nvPr/>
          </p:nvGrpSpPr>
          <p:grpSpPr>
            <a:xfrm>
              <a:off x="1388312" y="3832473"/>
              <a:ext cx="684757" cy="298470"/>
              <a:chOff x="3201388" y="2885413"/>
              <a:chExt cx="684757" cy="298470"/>
            </a:xfrm>
          </p:grpSpPr>
          <p:sp>
            <p:nvSpPr>
              <p:cNvPr id="952" name="Shape 952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953" name="Shape 953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954" name="Shape 954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55" name="Shape 955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56" name="Shape 956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57" name="Shape 957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958" name="Shape 958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59" name="Shape 959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60" name="Shape 960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61" name="Shape 961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962" name="Shape 962"/>
            <p:cNvGrpSpPr/>
            <p:nvPr/>
          </p:nvGrpSpPr>
          <p:grpSpPr>
            <a:xfrm>
              <a:off x="1313466" y="3602885"/>
              <a:ext cx="684757" cy="298470"/>
              <a:chOff x="3201388" y="2885413"/>
              <a:chExt cx="684757" cy="298470"/>
            </a:xfrm>
          </p:grpSpPr>
          <p:sp>
            <p:nvSpPr>
              <p:cNvPr id="963" name="Shape 963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964" name="Shape 964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965" name="Shape 965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66" name="Shape 966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67" name="Shape 967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68" name="Shape 968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969" name="Shape 969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70" name="Shape 970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71" name="Shape 971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72" name="Shape 972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</p:grpSp>
      <p:cxnSp>
        <p:nvCxnSpPr>
          <p:cNvPr id="973" name="Shape 973"/>
          <p:cNvCxnSpPr/>
          <p:nvPr/>
        </p:nvCxnSpPr>
        <p:spPr>
          <a:xfrm>
            <a:off x="3890456" y="2238754"/>
            <a:ext cx="281" cy="367993"/>
          </a:xfrm>
          <a:prstGeom prst="straightConnector1">
            <a:avLst/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974" name="Shape 974"/>
          <p:cNvCxnSpPr/>
          <p:nvPr/>
        </p:nvCxnSpPr>
        <p:spPr>
          <a:xfrm>
            <a:off x="3911684" y="2238754"/>
            <a:ext cx="0" cy="367993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975" name="Shape 975"/>
          <p:cNvCxnSpPr/>
          <p:nvPr/>
        </p:nvCxnSpPr>
        <p:spPr>
          <a:xfrm>
            <a:off x="3871563" y="2238754"/>
            <a:ext cx="0" cy="36799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976" name="Shape 976"/>
          <p:cNvGrpSpPr/>
          <p:nvPr/>
        </p:nvGrpSpPr>
        <p:grpSpPr>
          <a:xfrm>
            <a:off x="5047208" y="2601358"/>
            <a:ext cx="412999" cy="254507"/>
            <a:chOff x="1049854" y="3558493"/>
            <a:chExt cx="1358116" cy="836926"/>
          </a:xfrm>
        </p:grpSpPr>
        <p:grpSp>
          <p:nvGrpSpPr>
            <p:cNvPr id="977" name="Shape 977"/>
            <p:cNvGrpSpPr/>
            <p:nvPr/>
          </p:nvGrpSpPr>
          <p:grpSpPr>
            <a:xfrm>
              <a:off x="1463158" y="4062060"/>
              <a:ext cx="684757" cy="298470"/>
              <a:chOff x="3201388" y="2885413"/>
              <a:chExt cx="684757" cy="298470"/>
            </a:xfrm>
          </p:grpSpPr>
          <p:sp>
            <p:nvSpPr>
              <p:cNvPr id="978" name="Shape 978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979" name="Shape 979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980" name="Shape 980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81" name="Shape 981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82" name="Shape 982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83" name="Shape 983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984" name="Shape 984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85" name="Shape 985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86" name="Shape 986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87" name="Shape 987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sp>
          <p:nvSpPr>
            <p:cNvPr id="988" name="Shape 988"/>
            <p:cNvSpPr/>
            <p:nvPr/>
          </p:nvSpPr>
          <p:spPr>
            <a:xfrm rot="-5400000">
              <a:off x="745520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9" name="Shape 989"/>
            <p:cNvSpPr/>
            <p:nvPr/>
          </p:nvSpPr>
          <p:spPr>
            <a:xfrm rot="5400000">
              <a:off x="1875377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990" name="Shape 990"/>
            <p:cNvGrpSpPr/>
            <p:nvPr/>
          </p:nvGrpSpPr>
          <p:grpSpPr>
            <a:xfrm>
              <a:off x="1388312" y="3832473"/>
              <a:ext cx="684757" cy="298470"/>
              <a:chOff x="3201388" y="2885413"/>
              <a:chExt cx="684757" cy="298470"/>
            </a:xfrm>
          </p:grpSpPr>
          <p:sp>
            <p:nvSpPr>
              <p:cNvPr id="991" name="Shape 991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992" name="Shape 992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993" name="Shape 993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94" name="Shape 994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95" name="Shape 995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96" name="Shape 996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997" name="Shape 997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998" name="Shape 998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999" name="Shape 999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000" name="Shape 1000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1001" name="Shape 1001"/>
            <p:cNvGrpSpPr/>
            <p:nvPr/>
          </p:nvGrpSpPr>
          <p:grpSpPr>
            <a:xfrm>
              <a:off x="1313466" y="3602885"/>
              <a:ext cx="684757" cy="298470"/>
              <a:chOff x="3201388" y="2885413"/>
              <a:chExt cx="684757" cy="298470"/>
            </a:xfrm>
          </p:grpSpPr>
          <p:sp>
            <p:nvSpPr>
              <p:cNvPr id="1002" name="Shape 1002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003" name="Shape 1003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004" name="Shape 1004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005" name="Shape 1005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006" name="Shape 1006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007" name="Shape 1007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008" name="Shape 1008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009" name="Shape 1009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010" name="Shape 1010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011" name="Shape 1011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</p:grpSp>
      <p:grpSp>
        <p:nvGrpSpPr>
          <p:cNvPr id="1012" name="Shape 1012"/>
          <p:cNvGrpSpPr/>
          <p:nvPr/>
        </p:nvGrpSpPr>
        <p:grpSpPr>
          <a:xfrm>
            <a:off x="5235481" y="2278026"/>
            <a:ext cx="39620" cy="328720"/>
            <a:chOff x="6888830" y="3131380"/>
            <a:chExt cx="131932" cy="1210117"/>
          </a:xfrm>
        </p:grpSpPr>
        <p:cxnSp>
          <p:nvCxnSpPr>
            <p:cNvPr id="1013" name="Shape 1013"/>
            <p:cNvCxnSpPr/>
            <p:nvPr/>
          </p:nvCxnSpPr>
          <p:spPr>
            <a:xfrm>
              <a:off x="6950957" y="3131380"/>
              <a:ext cx="923" cy="1210117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14" name="Shape 1014"/>
            <p:cNvCxnSpPr/>
            <p:nvPr/>
          </p:nvCxnSpPr>
          <p:spPr>
            <a:xfrm>
              <a:off x="7020762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15" name="Shape 1015"/>
            <p:cNvCxnSpPr/>
            <p:nvPr/>
          </p:nvCxnSpPr>
          <p:spPr>
            <a:xfrm>
              <a:off x="6888830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016" name="Shape 1016"/>
          <p:cNvSpPr/>
          <p:nvPr/>
        </p:nvSpPr>
        <p:spPr>
          <a:xfrm rot="-5400000">
            <a:off x="4849580" y="2676545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7" name="Shape 1017"/>
          <p:cNvSpPr/>
          <p:nvPr/>
        </p:nvSpPr>
        <p:spPr>
          <a:xfrm rot="-5400000">
            <a:off x="3486163" y="2676544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8" name="Shape 1018"/>
          <p:cNvSpPr/>
          <p:nvPr/>
        </p:nvSpPr>
        <p:spPr>
          <a:xfrm rot="5400000">
            <a:off x="5527768" y="2676544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9" name="Shape 1019"/>
          <p:cNvSpPr/>
          <p:nvPr/>
        </p:nvSpPr>
        <p:spPr>
          <a:xfrm rot="5400000">
            <a:off x="4165430" y="2676545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020" name="Shape 1020"/>
          <p:cNvGrpSpPr/>
          <p:nvPr/>
        </p:nvGrpSpPr>
        <p:grpSpPr>
          <a:xfrm>
            <a:off x="5150646" y="2152401"/>
            <a:ext cx="208233" cy="125626"/>
            <a:chOff x="7728285" y="1630013"/>
            <a:chExt cx="684757" cy="413111"/>
          </a:xfrm>
        </p:grpSpPr>
        <p:sp>
          <p:nvSpPr>
            <p:cNvPr id="1021" name="Shape 1021"/>
            <p:cNvSpPr/>
            <p:nvPr/>
          </p:nvSpPr>
          <p:spPr>
            <a:xfrm>
              <a:off x="7728285" y="1630013"/>
              <a:ext cx="684757" cy="413111"/>
            </a:xfrm>
            <a:prstGeom prst="rect">
              <a:avLst/>
            </a:prstGeom>
            <a:solidFill>
              <a:srgbClr val="525355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2" name="Shape 1022"/>
            <p:cNvSpPr/>
            <p:nvPr/>
          </p:nvSpPr>
          <p:spPr>
            <a:xfrm>
              <a:off x="7949550" y="1656547"/>
              <a:ext cx="242226" cy="360043"/>
            </a:xfrm>
            <a:prstGeom prst="up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00000"/>
                </a:gs>
                <a:gs pos="24000">
                  <a:srgbClr val="7F7F7F"/>
                </a:gs>
                <a:gs pos="25000">
                  <a:srgbClr val="FF0000"/>
                </a:gs>
                <a:gs pos="50000">
                  <a:srgbClr val="FFFF00"/>
                </a:gs>
                <a:gs pos="75000">
                  <a:srgbClr val="008000"/>
                </a:gs>
                <a:gs pos="100000">
                  <a:srgbClr val="0000FF"/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023" name="Shape 1023"/>
          <p:cNvGrpSpPr/>
          <p:nvPr/>
        </p:nvGrpSpPr>
        <p:grpSpPr>
          <a:xfrm>
            <a:off x="5235481" y="2121079"/>
            <a:ext cx="40120" cy="31322"/>
            <a:chOff x="6888830" y="3131380"/>
            <a:chExt cx="131932" cy="1210117"/>
          </a:xfrm>
        </p:grpSpPr>
        <p:cxnSp>
          <p:nvCxnSpPr>
            <p:cNvPr id="1024" name="Shape 1024"/>
            <p:cNvCxnSpPr/>
            <p:nvPr/>
          </p:nvCxnSpPr>
          <p:spPr>
            <a:xfrm>
              <a:off x="6950957" y="3131380"/>
              <a:ext cx="923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25" name="Shape 1025"/>
            <p:cNvCxnSpPr/>
            <p:nvPr/>
          </p:nvCxnSpPr>
          <p:spPr>
            <a:xfrm>
              <a:off x="7020762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026" name="Shape 1026"/>
            <p:cNvCxnSpPr/>
            <p:nvPr/>
          </p:nvCxnSpPr>
          <p:spPr>
            <a:xfrm>
              <a:off x="6888830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027" name="Shape 1027"/>
          <p:cNvSpPr/>
          <p:nvPr/>
        </p:nvSpPr>
        <p:spPr>
          <a:xfrm>
            <a:off x="3231056" y="2142601"/>
            <a:ext cx="2681888" cy="983071"/>
          </a:xfrm>
          <a:prstGeom prst="ellipse">
            <a:avLst/>
          </a:prstGeom>
          <a:noFill/>
          <a:ln w="12700" cap="flat" cmpd="sng">
            <a:solidFill>
              <a:srgbClr val="515254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8" name="Shape 1028"/>
          <p:cNvSpPr txBox="1"/>
          <p:nvPr/>
        </p:nvSpPr>
        <p:spPr>
          <a:xfrm>
            <a:off x="4154331" y="2524710"/>
            <a:ext cx="83665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Open Line System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9" name="Shape 1029"/>
          <p:cNvSpPr/>
          <p:nvPr/>
        </p:nvSpPr>
        <p:spPr>
          <a:xfrm>
            <a:off x="3865104" y="2206041"/>
            <a:ext cx="50703" cy="27323"/>
          </a:xfrm>
          <a:prstGeom prst="rect">
            <a:avLst/>
          </a:prstGeom>
          <a:gradFill>
            <a:gsLst>
              <a:gs pos="0">
                <a:srgbClr val="000000"/>
              </a:gs>
              <a:gs pos="24000">
                <a:srgbClr val="7F7F7F"/>
              </a:gs>
              <a:gs pos="25000">
                <a:srgbClr val="FF0000"/>
              </a:gs>
              <a:gs pos="50000">
                <a:srgbClr val="FFFF00"/>
              </a:gs>
              <a:gs pos="75000">
                <a:srgbClr val="008000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0" name="Shape 1030"/>
          <p:cNvSpPr txBox="1"/>
          <p:nvPr/>
        </p:nvSpPr>
        <p:spPr>
          <a:xfrm>
            <a:off x="5389836" y="2132633"/>
            <a:ext cx="684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Optical Services Transponder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Platform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031" name="Shape 1031"/>
          <p:cNvGraphicFramePr/>
          <p:nvPr/>
        </p:nvGraphicFramePr>
        <p:xfrm>
          <a:off x="262522" y="4244941"/>
          <a:ext cx="8634900" cy="2443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5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Hardware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Systems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72800" marR="0" lvl="0" indent="-172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Deep buffers to support bursts and aggregation</a:t>
                      </a:r>
                      <a:endParaRPr/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QoS functions to prioritize traffic</a:t>
                      </a:r>
                      <a:endParaRPr/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API for programmatic access</a:t>
                      </a:r>
                      <a:endParaRPr/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Cost optimize for capacity augmentation</a:t>
                      </a:r>
                      <a:endParaRPr sz="1000" u="none" strike="noStrike" cap="none">
                        <a:solidFill>
                          <a:srgbClr val="2C2C2E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Modeling and topology*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+, ++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Path computation, traffic engineering, and provisioning*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++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Protection and recovery*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Root cause analysis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Capacity planning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/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*NB: Potentially “in-skin” functions and capabilities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“Monitoring and Measurement” component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“Orchestration and Automation”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OAMPT functions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+, ++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Network information collection, analysis, and archiving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/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“Monitoring and Measurement”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“Orchestration and Automation”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Physical access controls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Access restriction to management and control plane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Policy enforced execution of management and control functions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2" name="Shape 1032"/>
          <p:cNvSpPr/>
          <p:nvPr/>
        </p:nvSpPr>
        <p:spPr>
          <a:xfrm>
            <a:off x="1945193" y="587882"/>
            <a:ext cx="5253614" cy="3452771"/>
          </a:xfrm>
          <a:prstGeom prst="ellipse">
            <a:avLst/>
          </a:prstGeom>
          <a:solidFill>
            <a:srgbClr val="A6A8A9">
              <a:alpha val="74901"/>
            </a:srgbClr>
          </a:solidFill>
          <a:ln w="9525" cap="flat" cmpd="sng">
            <a:solidFill>
              <a:srgbClr val="A6A8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3" name="Shape 1033"/>
          <p:cNvSpPr/>
          <p:nvPr/>
        </p:nvSpPr>
        <p:spPr>
          <a:xfrm>
            <a:off x="2827223" y="1285220"/>
            <a:ext cx="3504176" cy="2058095"/>
          </a:xfrm>
          <a:prstGeom prst="ellipse">
            <a:avLst/>
          </a:prstGeom>
          <a:solidFill>
            <a:srgbClr val="E0E2E2">
              <a:alpha val="74901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4" name="Shape 1034"/>
          <p:cNvSpPr txBox="1"/>
          <p:nvPr/>
        </p:nvSpPr>
        <p:spPr>
          <a:xfrm>
            <a:off x="3537679" y="723817"/>
            <a:ext cx="2068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Services Edge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Flexible, Dynamic</a:t>
            </a: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035" name="Shape 1035"/>
          <p:cNvGrpSpPr/>
          <p:nvPr/>
        </p:nvGrpSpPr>
        <p:grpSpPr>
          <a:xfrm>
            <a:off x="3763203" y="1978858"/>
            <a:ext cx="254507" cy="254507"/>
            <a:chOff x="1310989" y="2276733"/>
            <a:chExt cx="836926" cy="836926"/>
          </a:xfrm>
        </p:grpSpPr>
        <p:sp>
          <p:nvSpPr>
            <p:cNvPr id="1036" name="Shape 1036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7" name="Shape 1037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8" name="Shape 1038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9" name="Shape 1039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0" name="Shape 1040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041" name="Shape 1041"/>
          <p:cNvGrpSpPr/>
          <p:nvPr/>
        </p:nvGrpSpPr>
        <p:grpSpPr>
          <a:xfrm>
            <a:off x="5126619" y="1862450"/>
            <a:ext cx="254507" cy="254507"/>
            <a:chOff x="1310989" y="2276733"/>
            <a:chExt cx="836926" cy="836926"/>
          </a:xfrm>
        </p:grpSpPr>
        <p:sp>
          <p:nvSpPr>
            <p:cNvPr id="1042" name="Shape 1042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3" name="Shape 1043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4" name="Shape 1044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5" name="Shape 1045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6" name="Shape 1046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047" name="Shape 1047"/>
          <p:cNvSpPr txBox="1"/>
          <p:nvPr/>
        </p:nvSpPr>
        <p:spPr>
          <a:xfrm>
            <a:off x="3298904" y="1849327"/>
            <a:ext cx="4419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Core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8" name="Shape 1048"/>
          <p:cNvSpPr txBox="1"/>
          <p:nvPr/>
        </p:nvSpPr>
        <p:spPr>
          <a:xfrm>
            <a:off x="3501753" y="1285220"/>
            <a:ext cx="214049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“Hollow” Core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Scalable, Resilient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9" name="Shape 1049"/>
          <p:cNvGrpSpPr/>
          <p:nvPr/>
        </p:nvGrpSpPr>
        <p:grpSpPr>
          <a:xfrm>
            <a:off x="7426015" y="2715498"/>
            <a:ext cx="1471427" cy="1325155"/>
            <a:chOff x="7269249" y="2716738"/>
            <a:chExt cx="1471427" cy="1325155"/>
          </a:xfrm>
        </p:grpSpPr>
        <p:sp>
          <p:nvSpPr>
            <p:cNvPr id="1050" name="Shape 1050"/>
            <p:cNvSpPr/>
            <p:nvPr/>
          </p:nvSpPr>
          <p:spPr>
            <a:xfrm>
              <a:off x="7269249" y="2716738"/>
              <a:ext cx="1471427" cy="1325155"/>
            </a:xfrm>
            <a:prstGeom prst="roundRect">
              <a:avLst>
                <a:gd name="adj" fmla="val 6991"/>
              </a:avLst>
            </a:prstGeom>
            <a:solidFill>
              <a:srgbClr val="FFFF00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CAPABILITIES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7327650" y="2961691"/>
              <a:ext cx="1354624" cy="1016753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68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Enables resilient (P2P) packet “tunnels” within the Core by leveraging traffic engineering, protection, restoration, and QoS  functions.</a:t>
              </a:r>
              <a:endParaRPr sz="10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052" name="Shape 1052"/>
          <p:cNvGrpSpPr/>
          <p:nvPr/>
        </p:nvGrpSpPr>
        <p:grpSpPr>
          <a:xfrm>
            <a:off x="242190" y="2796054"/>
            <a:ext cx="1475884" cy="1184161"/>
            <a:chOff x="7269250" y="2960054"/>
            <a:chExt cx="1475884" cy="1015663"/>
          </a:xfrm>
        </p:grpSpPr>
        <p:sp>
          <p:nvSpPr>
            <p:cNvPr id="1053" name="Shape 1053"/>
            <p:cNvSpPr/>
            <p:nvPr/>
          </p:nvSpPr>
          <p:spPr>
            <a:xfrm>
              <a:off x="7269250" y="2960054"/>
              <a:ext cx="1475884" cy="1015663"/>
            </a:xfrm>
            <a:prstGeom prst="roundRect">
              <a:avLst>
                <a:gd name="adj" fmla="val 6991"/>
              </a:avLst>
            </a:prstGeom>
            <a:solidFill>
              <a:srgbClr val="57DBFF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MOTIVATION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7329880" y="3202990"/>
              <a:ext cx="1354624" cy="707886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7DB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Simplified core feature set (vs core+edge) allows switch/router platforms w/ greater scaling and resiliency.</a:t>
              </a:r>
              <a:endParaRPr sz="1000">
                <a:solidFill>
                  <a:srgbClr val="57DB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055" name="Shape 1055"/>
          <p:cNvGrpSpPr/>
          <p:nvPr/>
        </p:nvGrpSpPr>
        <p:grpSpPr>
          <a:xfrm>
            <a:off x="493835" y="584037"/>
            <a:ext cx="861600" cy="873600"/>
            <a:chOff x="493835" y="584037"/>
            <a:chExt cx="861600" cy="873600"/>
          </a:xfrm>
        </p:grpSpPr>
        <p:pic>
          <p:nvPicPr>
            <p:cNvPr id="1056" name="Shape 1056" descr="32829-20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7036" y="1023899"/>
              <a:ext cx="367352" cy="3673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7" name="Shape 1057" descr="robot-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9886" y="1023899"/>
              <a:ext cx="392900" cy="39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8" name="Shape 1058"/>
            <p:cNvSpPr txBox="1"/>
            <p:nvPr/>
          </p:nvSpPr>
          <p:spPr>
            <a:xfrm>
              <a:off x="550126" y="623606"/>
              <a:ext cx="7575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Orchestration</a:t>
              </a:r>
              <a:endParaRPr sz="1000"/>
            </a:p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and</a:t>
              </a:r>
              <a:r>
                <a:rPr lang="en" sz="1000"/>
                <a:t> </a:t>
              </a: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Automation</a:t>
              </a:r>
              <a:endParaRPr sz="1000"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493835" y="584037"/>
              <a:ext cx="861600" cy="873600"/>
            </a:xfrm>
            <a:prstGeom prst="roundRect">
              <a:avLst>
                <a:gd name="adj" fmla="val 16667"/>
              </a:avLst>
            </a:prstGeom>
            <a:solidFill>
              <a:srgbClr val="7F7F7F">
                <a:alpha val="74900"/>
              </a:srgbClr>
            </a:solidFill>
            <a:ln>
              <a:noFill/>
            </a:ln>
          </p:spPr>
          <p:txBody>
            <a:bodyPr spcFirstLastPara="1" wrap="square" lIns="0" tIns="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060" name="Shape 1060"/>
          <p:cNvGrpSpPr/>
          <p:nvPr/>
        </p:nvGrpSpPr>
        <p:grpSpPr>
          <a:xfrm>
            <a:off x="7780319" y="584037"/>
            <a:ext cx="861600" cy="895367"/>
            <a:chOff x="7780319" y="584037"/>
            <a:chExt cx="861600" cy="895367"/>
          </a:xfrm>
        </p:grpSpPr>
        <p:pic>
          <p:nvPicPr>
            <p:cNvPr id="1061" name="Shape 1061" descr="Speedmeter-01-512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20669" y="898466"/>
              <a:ext cx="580938" cy="580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2" name="Shape 1062"/>
            <p:cNvSpPr txBox="1"/>
            <p:nvPr/>
          </p:nvSpPr>
          <p:spPr>
            <a:xfrm>
              <a:off x="7827687" y="629801"/>
              <a:ext cx="7716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Monitoring</a:t>
              </a:r>
              <a:r>
                <a:rPr lang="en" sz="1000"/>
                <a:t> </a:t>
              </a: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and</a:t>
              </a:r>
              <a:endParaRPr sz="1000"/>
            </a:p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Measurement</a:t>
              </a:r>
              <a:endParaRPr sz="1000"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7780319" y="584037"/>
              <a:ext cx="861600" cy="873600"/>
            </a:xfrm>
            <a:prstGeom prst="roundRect">
              <a:avLst>
                <a:gd name="adj" fmla="val 16667"/>
              </a:avLst>
            </a:prstGeom>
            <a:solidFill>
              <a:srgbClr val="7F7F7F">
                <a:alpha val="74900"/>
              </a:srgbClr>
            </a:solidFill>
            <a:ln>
              <a:noFill/>
            </a:ln>
          </p:spPr>
          <p:txBody>
            <a:bodyPr spcFirstLastPara="1" wrap="square" lIns="0" tIns="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7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Shape 1068"/>
          <p:cNvSpPr txBox="1"/>
          <p:nvPr/>
        </p:nvSpPr>
        <p:spPr>
          <a:xfrm>
            <a:off x="2379197" y="1645579"/>
            <a:ext cx="3970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Compute Cluster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9" name="Shape 1069"/>
          <p:cNvSpPr txBox="1"/>
          <p:nvPr/>
        </p:nvSpPr>
        <p:spPr>
          <a:xfrm>
            <a:off x="6055182" y="1457418"/>
            <a:ext cx="683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Data plane Programmable Switch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070" name="Shape 1070"/>
          <p:cNvGrpSpPr/>
          <p:nvPr/>
        </p:nvGrpSpPr>
        <p:grpSpPr>
          <a:xfrm>
            <a:off x="2458789" y="1431513"/>
            <a:ext cx="233918" cy="215340"/>
            <a:chOff x="269221" y="4083086"/>
            <a:chExt cx="627752" cy="577895"/>
          </a:xfrm>
        </p:grpSpPr>
        <p:sp>
          <p:nvSpPr>
            <p:cNvPr id="1071" name="Shape 1071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2" name="Shape 1072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3" name="Shape 1073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4" name="Shape 1074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6" name="Shape 1076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077" name="Shape 1077"/>
          <p:cNvGrpSpPr/>
          <p:nvPr/>
        </p:nvGrpSpPr>
        <p:grpSpPr>
          <a:xfrm>
            <a:off x="5678566" y="1204965"/>
            <a:ext cx="233918" cy="215340"/>
            <a:chOff x="269221" y="4083086"/>
            <a:chExt cx="627752" cy="577895"/>
          </a:xfrm>
        </p:grpSpPr>
        <p:sp>
          <p:nvSpPr>
            <p:cNvPr id="1078" name="Shape 1078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9" name="Shape 1079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0" name="Shape 1080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1" name="Shape 1081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2" name="Shape 1082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3" name="Shape 1083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084" name="Shape 1084"/>
          <p:cNvSpPr/>
          <p:nvPr/>
        </p:nvSpPr>
        <p:spPr>
          <a:xfrm>
            <a:off x="4715512" y="3561932"/>
            <a:ext cx="317451" cy="204311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rPr>
              <a:t>Network Appliance</a:t>
            </a:r>
            <a:endParaRPr sz="600">
              <a:solidFill>
                <a:srgbClr val="F2F2F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085" name="Shape 1085"/>
          <p:cNvGrpSpPr/>
          <p:nvPr/>
        </p:nvGrpSpPr>
        <p:grpSpPr>
          <a:xfrm>
            <a:off x="4120456" y="3555876"/>
            <a:ext cx="233918" cy="215340"/>
            <a:chOff x="269221" y="4083086"/>
            <a:chExt cx="627752" cy="577895"/>
          </a:xfrm>
        </p:grpSpPr>
        <p:sp>
          <p:nvSpPr>
            <p:cNvPr id="1086" name="Shape 1086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7" name="Shape 1087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8" name="Shape 1088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9" name="Shape 1089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0" name="Shape 1090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1" name="Shape 1091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092" name="Shape 1092"/>
          <p:cNvGrpSpPr/>
          <p:nvPr/>
        </p:nvGrpSpPr>
        <p:grpSpPr>
          <a:xfrm>
            <a:off x="6250818" y="1184672"/>
            <a:ext cx="266581" cy="266581"/>
            <a:chOff x="802870" y="5541232"/>
            <a:chExt cx="512332" cy="512332"/>
          </a:xfrm>
        </p:grpSpPr>
        <p:grpSp>
          <p:nvGrpSpPr>
            <p:cNvPr id="1093" name="Shape 1093"/>
            <p:cNvGrpSpPr/>
            <p:nvPr/>
          </p:nvGrpSpPr>
          <p:grpSpPr>
            <a:xfrm>
              <a:off x="802870" y="5541232"/>
              <a:ext cx="512332" cy="512332"/>
              <a:chOff x="525917" y="764978"/>
              <a:chExt cx="757915" cy="757915"/>
            </a:xfrm>
          </p:grpSpPr>
          <p:sp>
            <p:nvSpPr>
              <p:cNvPr id="1094" name="Shape 1094"/>
              <p:cNvSpPr/>
              <p:nvPr/>
            </p:nvSpPr>
            <p:spPr>
              <a:xfrm>
                <a:off x="525917" y="764978"/>
                <a:ext cx="757915" cy="757915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95" name="Shape 1095"/>
              <p:cNvSpPr/>
              <p:nvPr/>
            </p:nvSpPr>
            <p:spPr>
              <a:xfrm>
                <a:off x="963040" y="834484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96" name="Shape 1096"/>
              <p:cNvSpPr/>
              <p:nvPr/>
            </p:nvSpPr>
            <p:spPr>
              <a:xfrm>
                <a:off x="963040" y="1136743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97" name="Shape 1097"/>
              <p:cNvSpPr/>
              <p:nvPr/>
            </p:nvSpPr>
            <p:spPr>
              <a:xfrm rot="10800000">
                <a:off x="574455" y="1216435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098" name="Shape 1098"/>
              <p:cNvSpPr/>
              <p:nvPr/>
            </p:nvSpPr>
            <p:spPr>
              <a:xfrm rot="10800000">
                <a:off x="574455" y="914176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id="1099" name="Shape 1099" descr="exe-512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4274" y="5654675"/>
              <a:ext cx="331343" cy="263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0" name="Shape 1100"/>
          <p:cNvSpPr/>
          <p:nvPr/>
        </p:nvSpPr>
        <p:spPr>
          <a:xfrm>
            <a:off x="1945193" y="587882"/>
            <a:ext cx="5253614" cy="3452771"/>
          </a:xfrm>
          <a:prstGeom prst="ellipse">
            <a:avLst/>
          </a:prstGeom>
          <a:solidFill>
            <a:srgbClr val="A6A8A9">
              <a:alpha val="74901"/>
            </a:srgbClr>
          </a:solidFill>
          <a:ln w="9525" cap="flat" cmpd="sng">
            <a:solidFill>
              <a:srgbClr val="A6A8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1" name="Shape 1101"/>
          <p:cNvSpPr txBox="1"/>
          <p:nvPr/>
        </p:nvSpPr>
        <p:spPr>
          <a:xfrm>
            <a:off x="4266033" y="3791510"/>
            <a:ext cx="5528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Edge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102" name="Shape 1102"/>
          <p:cNvGrpSpPr/>
          <p:nvPr/>
        </p:nvGrpSpPr>
        <p:grpSpPr>
          <a:xfrm>
            <a:off x="2751676" y="1403877"/>
            <a:ext cx="260197" cy="260197"/>
            <a:chOff x="1310989" y="2276733"/>
            <a:chExt cx="836926" cy="836926"/>
          </a:xfrm>
        </p:grpSpPr>
        <p:sp>
          <p:nvSpPr>
            <p:cNvPr id="1103" name="Shape 1103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4" name="Shape 1104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5" name="Shape 1105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6" name="Shape 1106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7" name="Shape 1107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108" name="Shape 1108"/>
          <p:cNvGrpSpPr/>
          <p:nvPr/>
        </p:nvGrpSpPr>
        <p:grpSpPr>
          <a:xfrm>
            <a:off x="5954553" y="1184672"/>
            <a:ext cx="260197" cy="260197"/>
            <a:chOff x="1310989" y="2276733"/>
            <a:chExt cx="836926" cy="836926"/>
          </a:xfrm>
        </p:grpSpPr>
        <p:sp>
          <p:nvSpPr>
            <p:cNvPr id="1109" name="Shape 1109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0" name="Shape 1110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1" name="Shape 1111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2" name="Shape 1112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3" name="Shape 1113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114" name="Shape 1114"/>
          <p:cNvGrpSpPr/>
          <p:nvPr/>
        </p:nvGrpSpPr>
        <p:grpSpPr>
          <a:xfrm>
            <a:off x="4410857" y="3531313"/>
            <a:ext cx="260197" cy="260197"/>
            <a:chOff x="1310989" y="2276733"/>
            <a:chExt cx="836926" cy="836926"/>
          </a:xfrm>
        </p:grpSpPr>
        <p:sp>
          <p:nvSpPr>
            <p:cNvPr id="1115" name="Shape 1115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6" name="Shape 1116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7" name="Shape 1117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8" name="Shape 1118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9" name="Shape 1119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120" name="Shape 1120"/>
          <p:cNvSpPr txBox="1"/>
          <p:nvPr/>
        </p:nvSpPr>
        <p:spPr>
          <a:xfrm>
            <a:off x="1323333" y="0"/>
            <a:ext cx="64973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D6E71"/>
                </a:solidFill>
                <a:latin typeface="Arial Narrow"/>
                <a:ea typeface="Arial Narrow"/>
                <a:cs typeface="Arial Narrow"/>
                <a:sym typeface="Arial Narrow"/>
              </a:rPr>
              <a:t>ESnet6 Services Edge “Low-Touch Path” Characteristics</a:t>
            </a:r>
            <a:endParaRPr sz="2400">
              <a:solidFill>
                <a:srgbClr val="6D6E7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1" name="Shape 1121"/>
          <p:cNvSpPr txBox="1">
            <a:spLocks noGrp="1"/>
          </p:cNvSpPr>
          <p:nvPr>
            <p:ph type="sldNum" idx="12"/>
          </p:nvPr>
        </p:nvSpPr>
        <p:spPr>
          <a:xfrm>
            <a:off x="457200" y="6617730"/>
            <a:ext cx="311665" cy="2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122" name="Shape 1122"/>
          <p:cNvSpPr txBox="1"/>
          <p:nvPr/>
        </p:nvSpPr>
        <p:spPr>
          <a:xfrm>
            <a:off x="175382" y="4144256"/>
            <a:ext cx="8722058" cy="252484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D6E7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123" name="Shape 1123"/>
          <p:cNvGrpSpPr/>
          <p:nvPr/>
        </p:nvGrpSpPr>
        <p:grpSpPr>
          <a:xfrm>
            <a:off x="5460207" y="2685444"/>
            <a:ext cx="360228" cy="94330"/>
            <a:chOff x="2407969" y="4742240"/>
            <a:chExt cx="1618178" cy="310197"/>
          </a:xfrm>
        </p:grpSpPr>
        <p:cxnSp>
          <p:nvCxnSpPr>
            <p:cNvPr id="1124" name="Shape 1124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25" name="Shape 1125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26" name="Shape 1126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27" name="Shape 1127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28" name="Shape 1128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29" name="Shape 1129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130" name="Shape 1130"/>
          <p:cNvGrpSpPr/>
          <p:nvPr/>
        </p:nvGrpSpPr>
        <p:grpSpPr>
          <a:xfrm>
            <a:off x="3323564" y="2685444"/>
            <a:ext cx="360228" cy="94330"/>
            <a:chOff x="2407969" y="4742240"/>
            <a:chExt cx="1618178" cy="310197"/>
          </a:xfrm>
        </p:grpSpPr>
        <p:cxnSp>
          <p:nvCxnSpPr>
            <p:cNvPr id="1131" name="Shape 1131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32" name="Shape 1132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33" name="Shape 1133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34" name="Shape 1134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35" name="Shape 1135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36" name="Shape 1136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137" name="Shape 1137"/>
          <p:cNvGrpSpPr/>
          <p:nvPr/>
        </p:nvGrpSpPr>
        <p:grpSpPr>
          <a:xfrm>
            <a:off x="4096792" y="2685444"/>
            <a:ext cx="950416" cy="94330"/>
            <a:chOff x="2407969" y="4742240"/>
            <a:chExt cx="1618178" cy="310197"/>
          </a:xfrm>
        </p:grpSpPr>
        <p:cxnSp>
          <p:nvCxnSpPr>
            <p:cNvPr id="1138" name="Shape 1138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39" name="Shape 1139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40" name="Shape 1140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41" name="Shape 1141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42" name="Shape 1142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143" name="Shape 1143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144" name="Shape 1144"/>
          <p:cNvGrpSpPr/>
          <p:nvPr/>
        </p:nvGrpSpPr>
        <p:grpSpPr>
          <a:xfrm>
            <a:off x="3683792" y="2601358"/>
            <a:ext cx="412999" cy="254507"/>
            <a:chOff x="1049854" y="3558493"/>
            <a:chExt cx="1358116" cy="836926"/>
          </a:xfrm>
        </p:grpSpPr>
        <p:grpSp>
          <p:nvGrpSpPr>
            <p:cNvPr id="1145" name="Shape 1145"/>
            <p:cNvGrpSpPr/>
            <p:nvPr/>
          </p:nvGrpSpPr>
          <p:grpSpPr>
            <a:xfrm>
              <a:off x="1463158" y="4062060"/>
              <a:ext cx="684757" cy="298470"/>
              <a:chOff x="3201388" y="2885413"/>
              <a:chExt cx="684757" cy="298470"/>
            </a:xfrm>
          </p:grpSpPr>
          <p:sp>
            <p:nvSpPr>
              <p:cNvPr id="1146" name="Shape 1146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147" name="Shape 1147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148" name="Shape 1148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149" name="Shape 1149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50" name="Shape 1150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51" name="Shape 1151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152" name="Shape 1152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153" name="Shape 1153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54" name="Shape 1154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55" name="Shape 1155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sp>
          <p:nvSpPr>
            <p:cNvPr id="1156" name="Shape 1156"/>
            <p:cNvSpPr/>
            <p:nvPr/>
          </p:nvSpPr>
          <p:spPr>
            <a:xfrm rot="-5400000">
              <a:off x="745520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7" name="Shape 1157"/>
            <p:cNvSpPr/>
            <p:nvPr/>
          </p:nvSpPr>
          <p:spPr>
            <a:xfrm rot="5400000">
              <a:off x="1875377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158" name="Shape 1158"/>
            <p:cNvGrpSpPr/>
            <p:nvPr/>
          </p:nvGrpSpPr>
          <p:grpSpPr>
            <a:xfrm>
              <a:off x="1388312" y="3832473"/>
              <a:ext cx="684757" cy="298470"/>
              <a:chOff x="3201388" y="2885413"/>
              <a:chExt cx="684757" cy="298470"/>
            </a:xfrm>
          </p:grpSpPr>
          <p:sp>
            <p:nvSpPr>
              <p:cNvPr id="1159" name="Shape 1159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160" name="Shape 1160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161" name="Shape 1161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162" name="Shape 1162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63" name="Shape 1163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64" name="Shape 1164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165" name="Shape 1165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166" name="Shape 1166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67" name="Shape 1167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68" name="Shape 1168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1169" name="Shape 1169"/>
            <p:cNvGrpSpPr/>
            <p:nvPr/>
          </p:nvGrpSpPr>
          <p:grpSpPr>
            <a:xfrm>
              <a:off x="1313466" y="3602885"/>
              <a:ext cx="684757" cy="298470"/>
              <a:chOff x="3201388" y="2885413"/>
              <a:chExt cx="684757" cy="298470"/>
            </a:xfrm>
          </p:grpSpPr>
          <p:sp>
            <p:nvSpPr>
              <p:cNvPr id="1170" name="Shape 1170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171" name="Shape 1171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172" name="Shape 1172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173" name="Shape 1173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74" name="Shape 1174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75" name="Shape 1175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176" name="Shape 1176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177" name="Shape 1177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78" name="Shape 1178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79" name="Shape 1179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</p:grpSp>
      <p:cxnSp>
        <p:nvCxnSpPr>
          <p:cNvPr id="1180" name="Shape 1180"/>
          <p:cNvCxnSpPr/>
          <p:nvPr/>
        </p:nvCxnSpPr>
        <p:spPr>
          <a:xfrm>
            <a:off x="3890456" y="2238754"/>
            <a:ext cx="281" cy="367993"/>
          </a:xfrm>
          <a:prstGeom prst="straightConnector1">
            <a:avLst/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81" name="Shape 1181"/>
          <p:cNvCxnSpPr/>
          <p:nvPr/>
        </p:nvCxnSpPr>
        <p:spPr>
          <a:xfrm>
            <a:off x="3911684" y="2238754"/>
            <a:ext cx="0" cy="367993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82" name="Shape 1182"/>
          <p:cNvCxnSpPr/>
          <p:nvPr/>
        </p:nvCxnSpPr>
        <p:spPr>
          <a:xfrm>
            <a:off x="3871563" y="2238754"/>
            <a:ext cx="0" cy="36799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183" name="Shape 1183"/>
          <p:cNvGrpSpPr/>
          <p:nvPr/>
        </p:nvGrpSpPr>
        <p:grpSpPr>
          <a:xfrm>
            <a:off x="5047208" y="2601358"/>
            <a:ext cx="412999" cy="254507"/>
            <a:chOff x="1049854" y="3558493"/>
            <a:chExt cx="1358116" cy="836926"/>
          </a:xfrm>
        </p:grpSpPr>
        <p:grpSp>
          <p:nvGrpSpPr>
            <p:cNvPr id="1184" name="Shape 1184"/>
            <p:cNvGrpSpPr/>
            <p:nvPr/>
          </p:nvGrpSpPr>
          <p:grpSpPr>
            <a:xfrm>
              <a:off x="1463158" y="4062060"/>
              <a:ext cx="684757" cy="298470"/>
              <a:chOff x="3201388" y="2885413"/>
              <a:chExt cx="684757" cy="298470"/>
            </a:xfrm>
          </p:grpSpPr>
          <p:sp>
            <p:nvSpPr>
              <p:cNvPr id="1185" name="Shape 1185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186" name="Shape 1186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187" name="Shape 1187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188" name="Shape 1188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89" name="Shape 1189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90" name="Shape 1190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191" name="Shape 1191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192" name="Shape 1192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93" name="Shape 1193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194" name="Shape 1194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sp>
          <p:nvSpPr>
            <p:cNvPr id="1195" name="Shape 1195"/>
            <p:cNvSpPr/>
            <p:nvPr/>
          </p:nvSpPr>
          <p:spPr>
            <a:xfrm rot="-5400000">
              <a:off x="745520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6" name="Shape 1196"/>
            <p:cNvSpPr/>
            <p:nvPr/>
          </p:nvSpPr>
          <p:spPr>
            <a:xfrm rot="5400000">
              <a:off x="1875377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197" name="Shape 1197"/>
            <p:cNvGrpSpPr/>
            <p:nvPr/>
          </p:nvGrpSpPr>
          <p:grpSpPr>
            <a:xfrm>
              <a:off x="1388312" y="3832473"/>
              <a:ext cx="684757" cy="298470"/>
              <a:chOff x="3201388" y="2885413"/>
              <a:chExt cx="684757" cy="298470"/>
            </a:xfrm>
          </p:grpSpPr>
          <p:sp>
            <p:nvSpPr>
              <p:cNvPr id="1198" name="Shape 1198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199" name="Shape 1199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200" name="Shape 1200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201" name="Shape 1201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202" name="Shape 1202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203" name="Shape 1203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204" name="Shape 1204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205" name="Shape 1205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206" name="Shape 1206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207" name="Shape 1207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1208" name="Shape 1208"/>
            <p:cNvGrpSpPr/>
            <p:nvPr/>
          </p:nvGrpSpPr>
          <p:grpSpPr>
            <a:xfrm>
              <a:off x="1313466" y="3602885"/>
              <a:ext cx="684757" cy="298470"/>
              <a:chOff x="3201388" y="2885413"/>
              <a:chExt cx="684757" cy="298470"/>
            </a:xfrm>
          </p:grpSpPr>
          <p:sp>
            <p:nvSpPr>
              <p:cNvPr id="1209" name="Shape 1209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210" name="Shape 1210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211" name="Shape 1211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212" name="Shape 1212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213" name="Shape 1213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214" name="Shape 1214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215" name="Shape 1215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216" name="Shape 1216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217" name="Shape 1217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218" name="Shape 1218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</p:grpSp>
      <p:grpSp>
        <p:nvGrpSpPr>
          <p:cNvPr id="1219" name="Shape 1219"/>
          <p:cNvGrpSpPr/>
          <p:nvPr/>
        </p:nvGrpSpPr>
        <p:grpSpPr>
          <a:xfrm>
            <a:off x="5235481" y="2278026"/>
            <a:ext cx="39620" cy="328720"/>
            <a:chOff x="6888830" y="3131380"/>
            <a:chExt cx="131932" cy="1210117"/>
          </a:xfrm>
        </p:grpSpPr>
        <p:cxnSp>
          <p:nvCxnSpPr>
            <p:cNvPr id="1220" name="Shape 1220"/>
            <p:cNvCxnSpPr/>
            <p:nvPr/>
          </p:nvCxnSpPr>
          <p:spPr>
            <a:xfrm>
              <a:off x="6950957" y="3131380"/>
              <a:ext cx="923" cy="1210117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21" name="Shape 1221"/>
            <p:cNvCxnSpPr/>
            <p:nvPr/>
          </p:nvCxnSpPr>
          <p:spPr>
            <a:xfrm>
              <a:off x="7020762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22" name="Shape 1222"/>
            <p:cNvCxnSpPr/>
            <p:nvPr/>
          </p:nvCxnSpPr>
          <p:spPr>
            <a:xfrm>
              <a:off x="6888830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23" name="Shape 1223"/>
          <p:cNvSpPr/>
          <p:nvPr/>
        </p:nvSpPr>
        <p:spPr>
          <a:xfrm rot="-5400000">
            <a:off x="4849580" y="2676545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24" name="Shape 1224"/>
          <p:cNvSpPr/>
          <p:nvPr/>
        </p:nvSpPr>
        <p:spPr>
          <a:xfrm rot="-5400000">
            <a:off x="3486163" y="2676544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25" name="Shape 1225"/>
          <p:cNvSpPr/>
          <p:nvPr/>
        </p:nvSpPr>
        <p:spPr>
          <a:xfrm rot="5400000">
            <a:off x="5527768" y="2676544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26" name="Shape 1226"/>
          <p:cNvSpPr/>
          <p:nvPr/>
        </p:nvSpPr>
        <p:spPr>
          <a:xfrm rot="5400000">
            <a:off x="4165430" y="2676545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227" name="Shape 1227"/>
          <p:cNvGrpSpPr/>
          <p:nvPr/>
        </p:nvGrpSpPr>
        <p:grpSpPr>
          <a:xfrm>
            <a:off x="5150646" y="2152401"/>
            <a:ext cx="208233" cy="125626"/>
            <a:chOff x="7728285" y="1630013"/>
            <a:chExt cx="684757" cy="413111"/>
          </a:xfrm>
        </p:grpSpPr>
        <p:sp>
          <p:nvSpPr>
            <p:cNvPr id="1228" name="Shape 1228"/>
            <p:cNvSpPr/>
            <p:nvPr/>
          </p:nvSpPr>
          <p:spPr>
            <a:xfrm>
              <a:off x="7728285" y="1630013"/>
              <a:ext cx="684757" cy="413111"/>
            </a:xfrm>
            <a:prstGeom prst="rect">
              <a:avLst/>
            </a:prstGeom>
            <a:solidFill>
              <a:srgbClr val="525355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7949550" y="1656547"/>
              <a:ext cx="242226" cy="360043"/>
            </a:xfrm>
            <a:prstGeom prst="up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00000"/>
                </a:gs>
                <a:gs pos="24000">
                  <a:srgbClr val="7F7F7F"/>
                </a:gs>
                <a:gs pos="25000">
                  <a:srgbClr val="FF0000"/>
                </a:gs>
                <a:gs pos="50000">
                  <a:srgbClr val="FFFF00"/>
                </a:gs>
                <a:gs pos="75000">
                  <a:srgbClr val="008000"/>
                </a:gs>
                <a:gs pos="100000">
                  <a:srgbClr val="0000FF"/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30" name="Shape 1230"/>
          <p:cNvGrpSpPr/>
          <p:nvPr/>
        </p:nvGrpSpPr>
        <p:grpSpPr>
          <a:xfrm>
            <a:off x="5235481" y="2121079"/>
            <a:ext cx="40120" cy="31322"/>
            <a:chOff x="6888830" y="3131380"/>
            <a:chExt cx="131932" cy="1210117"/>
          </a:xfrm>
        </p:grpSpPr>
        <p:cxnSp>
          <p:nvCxnSpPr>
            <p:cNvPr id="1231" name="Shape 1231"/>
            <p:cNvCxnSpPr/>
            <p:nvPr/>
          </p:nvCxnSpPr>
          <p:spPr>
            <a:xfrm>
              <a:off x="6950957" y="3131380"/>
              <a:ext cx="923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32" name="Shape 1232"/>
            <p:cNvCxnSpPr/>
            <p:nvPr/>
          </p:nvCxnSpPr>
          <p:spPr>
            <a:xfrm>
              <a:off x="7020762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33" name="Shape 1233"/>
            <p:cNvCxnSpPr/>
            <p:nvPr/>
          </p:nvCxnSpPr>
          <p:spPr>
            <a:xfrm>
              <a:off x="6888830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34" name="Shape 1234"/>
          <p:cNvSpPr/>
          <p:nvPr/>
        </p:nvSpPr>
        <p:spPr>
          <a:xfrm>
            <a:off x="3231056" y="2142601"/>
            <a:ext cx="2681888" cy="983071"/>
          </a:xfrm>
          <a:prstGeom prst="ellipse">
            <a:avLst/>
          </a:prstGeom>
          <a:noFill/>
          <a:ln w="12700" cap="flat" cmpd="sng">
            <a:solidFill>
              <a:srgbClr val="515254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5" name="Shape 1235"/>
          <p:cNvSpPr txBox="1"/>
          <p:nvPr/>
        </p:nvSpPr>
        <p:spPr>
          <a:xfrm>
            <a:off x="4154331" y="2524710"/>
            <a:ext cx="83665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Open Line System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6" name="Shape 1236"/>
          <p:cNvSpPr/>
          <p:nvPr/>
        </p:nvSpPr>
        <p:spPr>
          <a:xfrm>
            <a:off x="3865104" y="2206041"/>
            <a:ext cx="50703" cy="27323"/>
          </a:xfrm>
          <a:prstGeom prst="rect">
            <a:avLst/>
          </a:prstGeom>
          <a:gradFill>
            <a:gsLst>
              <a:gs pos="0">
                <a:srgbClr val="000000"/>
              </a:gs>
              <a:gs pos="24000">
                <a:srgbClr val="7F7F7F"/>
              </a:gs>
              <a:gs pos="25000">
                <a:srgbClr val="FF0000"/>
              </a:gs>
              <a:gs pos="50000">
                <a:srgbClr val="FFFF00"/>
              </a:gs>
              <a:gs pos="75000">
                <a:srgbClr val="008000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7" name="Shape 1237"/>
          <p:cNvSpPr txBox="1"/>
          <p:nvPr/>
        </p:nvSpPr>
        <p:spPr>
          <a:xfrm>
            <a:off x="5389836" y="2132633"/>
            <a:ext cx="684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Optical Services Transponder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Platform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238" name="Shape 1238"/>
          <p:cNvGraphicFramePr/>
          <p:nvPr/>
        </p:nvGraphicFramePr>
        <p:xfrm>
          <a:off x="262522" y="4244941"/>
          <a:ext cx="8634900" cy="2138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5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Hardware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Systems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Deep buffers to manage fan-in/out and speed mismatches</a:t>
                      </a:r>
                      <a:endParaRPr sz="1000" u="none" strike="noStrike" cap="none">
                        <a:solidFill>
                          <a:srgbClr val="2C2C2E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QoS functions to prioritize traffic</a:t>
                      </a:r>
                      <a:endParaRPr/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Internet scale routing</a:t>
                      </a:r>
                      <a:endParaRPr/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API for programmatic access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Protocols for external (customer) interactions*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Service instantiations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Usage anomaly detection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/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*NB: Potentially “in-skin” functions and capabilities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“Monitoring and Measurement”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“Orchestration and Automation”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OAMPT functions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+, ++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Network information collection, analysis, and archiving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/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“Monitoring and Measurement”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“Orchestration and Automation”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Physical access controls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Access restriction to management and control plane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Policy enforced execution of management and control functions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Threat detection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plane protection and access restrictions</a:t>
                      </a:r>
                      <a:endParaRPr/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9" name="Shape 1239"/>
          <p:cNvSpPr txBox="1"/>
          <p:nvPr/>
        </p:nvSpPr>
        <p:spPr>
          <a:xfrm>
            <a:off x="3537679" y="723817"/>
            <a:ext cx="2068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Services Edge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Flexible, Dynamic</a:t>
            </a: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240" name="Shape 1240"/>
          <p:cNvGrpSpPr/>
          <p:nvPr/>
        </p:nvGrpSpPr>
        <p:grpSpPr>
          <a:xfrm>
            <a:off x="3763203" y="1978858"/>
            <a:ext cx="254507" cy="254507"/>
            <a:chOff x="1310989" y="2276733"/>
            <a:chExt cx="836926" cy="836926"/>
          </a:xfrm>
        </p:grpSpPr>
        <p:sp>
          <p:nvSpPr>
            <p:cNvPr id="1241" name="Shape 1241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2" name="Shape 1242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3" name="Shape 1243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4" name="Shape 1244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5" name="Shape 1245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46" name="Shape 1246"/>
          <p:cNvGrpSpPr/>
          <p:nvPr/>
        </p:nvGrpSpPr>
        <p:grpSpPr>
          <a:xfrm>
            <a:off x="5126619" y="1862450"/>
            <a:ext cx="254507" cy="254507"/>
            <a:chOff x="1310989" y="2276733"/>
            <a:chExt cx="836926" cy="836926"/>
          </a:xfrm>
        </p:grpSpPr>
        <p:sp>
          <p:nvSpPr>
            <p:cNvPr id="1247" name="Shape 1247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8" name="Shape 1248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9" name="Shape 1249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0" name="Shape 1250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1" name="Shape 1251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252" name="Shape 1252"/>
          <p:cNvSpPr txBox="1"/>
          <p:nvPr/>
        </p:nvSpPr>
        <p:spPr>
          <a:xfrm>
            <a:off x="3298904" y="1849327"/>
            <a:ext cx="4419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Core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53" name="Shape 1253"/>
          <p:cNvSpPr/>
          <p:nvPr/>
        </p:nvSpPr>
        <p:spPr>
          <a:xfrm>
            <a:off x="2827223" y="1285220"/>
            <a:ext cx="3504176" cy="2058095"/>
          </a:xfrm>
          <a:prstGeom prst="ellipse">
            <a:avLst/>
          </a:prstGeom>
          <a:solidFill>
            <a:srgbClr val="E0E2E2">
              <a:alpha val="74901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54" name="Shape 1254"/>
          <p:cNvSpPr txBox="1"/>
          <p:nvPr/>
        </p:nvSpPr>
        <p:spPr>
          <a:xfrm>
            <a:off x="3501753" y="1285220"/>
            <a:ext cx="214049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“Hollow” Core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Scalable, Resilient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5" name="Shape 1255"/>
          <p:cNvGrpSpPr/>
          <p:nvPr/>
        </p:nvGrpSpPr>
        <p:grpSpPr>
          <a:xfrm>
            <a:off x="7421557" y="2715497"/>
            <a:ext cx="1475885" cy="1325156"/>
            <a:chOff x="7269249" y="2716738"/>
            <a:chExt cx="1475885" cy="1325156"/>
          </a:xfrm>
        </p:grpSpPr>
        <p:sp>
          <p:nvSpPr>
            <p:cNvPr id="1256" name="Shape 1256"/>
            <p:cNvSpPr/>
            <p:nvPr/>
          </p:nvSpPr>
          <p:spPr>
            <a:xfrm>
              <a:off x="7269249" y="2716738"/>
              <a:ext cx="1475885" cy="1325156"/>
            </a:xfrm>
            <a:prstGeom prst="roundRect">
              <a:avLst>
                <a:gd name="adj" fmla="val 6991"/>
              </a:avLst>
            </a:prstGeom>
            <a:solidFill>
              <a:srgbClr val="FFFF00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CAPABILITIES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Shape 1257"/>
            <p:cNvSpPr/>
            <p:nvPr/>
          </p:nvSpPr>
          <p:spPr>
            <a:xfrm>
              <a:off x="7329879" y="2964292"/>
              <a:ext cx="1354624" cy="1015663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Enables service instantiations by employing (FIB) isolation,  encapsulation, prioritization, forwarding, and filtering functions. </a:t>
              </a:r>
              <a:endParaRPr sz="10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58" name="Shape 1258"/>
          <p:cNvGrpSpPr/>
          <p:nvPr/>
        </p:nvGrpSpPr>
        <p:grpSpPr>
          <a:xfrm>
            <a:off x="246996" y="2642784"/>
            <a:ext cx="1475884" cy="1409131"/>
            <a:chOff x="7269250" y="2960054"/>
            <a:chExt cx="1475884" cy="1015663"/>
          </a:xfrm>
        </p:grpSpPr>
        <p:sp>
          <p:nvSpPr>
            <p:cNvPr id="1259" name="Shape 1259"/>
            <p:cNvSpPr/>
            <p:nvPr/>
          </p:nvSpPr>
          <p:spPr>
            <a:xfrm>
              <a:off x="7269250" y="2960054"/>
              <a:ext cx="1475884" cy="1015663"/>
            </a:xfrm>
            <a:prstGeom prst="roundRect">
              <a:avLst>
                <a:gd name="adj" fmla="val 6991"/>
              </a:avLst>
            </a:prstGeom>
            <a:solidFill>
              <a:srgbClr val="57DBFF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MOTIVATION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Shape 1260"/>
            <p:cNvSpPr/>
            <p:nvPr/>
          </p:nvSpPr>
          <p:spPr>
            <a:xfrm>
              <a:off x="7329880" y="3202990"/>
              <a:ext cx="1354500" cy="708000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7DB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Well-defined service edge that takes advantage of commodity switch/router scaling to support edge complexity, maintaining simplicity in the core.</a:t>
              </a:r>
              <a:endParaRPr sz="1000">
                <a:solidFill>
                  <a:srgbClr val="57DB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61" name="Shape 1261"/>
          <p:cNvGrpSpPr/>
          <p:nvPr/>
        </p:nvGrpSpPr>
        <p:grpSpPr>
          <a:xfrm>
            <a:off x="493835" y="584037"/>
            <a:ext cx="861600" cy="873600"/>
            <a:chOff x="493835" y="584037"/>
            <a:chExt cx="861600" cy="873600"/>
          </a:xfrm>
        </p:grpSpPr>
        <p:pic>
          <p:nvPicPr>
            <p:cNvPr id="1262" name="Shape 1262" descr="32829-20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7036" y="1023899"/>
              <a:ext cx="367352" cy="3673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3" name="Shape 1263" descr="robot-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9886" y="1023899"/>
              <a:ext cx="392900" cy="39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4" name="Shape 1264"/>
            <p:cNvSpPr txBox="1"/>
            <p:nvPr/>
          </p:nvSpPr>
          <p:spPr>
            <a:xfrm>
              <a:off x="550126" y="623606"/>
              <a:ext cx="7575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Orchestration</a:t>
              </a:r>
              <a:endParaRPr sz="1000"/>
            </a:p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and</a:t>
              </a:r>
              <a:r>
                <a:rPr lang="en" sz="1000"/>
                <a:t> </a:t>
              </a: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Automation</a:t>
              </a:r>
              <a:endParaRPr sz="1000"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93835" y="584037"/>
              <a:ext cx="861600" cy="873600"/>
            </a:xfrm>
            <a:prstGeom prst="roundRect">
              <a:avLst>
                <a:gd name="adj" fmla="val 16667"/>
              </a:avLst>
            </a:prstGeom>
            <a:solidFill>
              <a:srgbClr val="7F7F7F">
                <a:alpha val="74900"/>
              </a:srgbClr>
            </a:solidFill>
            <a:ln>
              <a:noFill/>
            </a:ln>
          </p:spPr>
          <p:txBody>
            <a:bodyPr spcFirstLastPara="1" wrap="square" lIns="0" tIns="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66" name="Shape 1266"/>
          <p:cNvGrpSpPr/>
          <p:nvPr/>
        </p:nvGrpSpPr>
        <p:grpSpPr>
          <a:xfrm>
            <a:off x="7780319" y="584037"/>
            <a:ext cx="861600" cy="895367"/>
            <a:chOff x="7780319" y="584037"/>
            <a:chExt cx="861600" cy="895367"/>
          </a:xfrm>
        </p:grpSpPr>
        <p:pic>
          <p:nvPicPr>
            <p:cNvPr id="1267" name="Shape 1267" descr="Speedmeter-01-512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20669" y="898466"/>
              <a:ext cx="580938" cy="580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8" name="Shape 1268"/>
            <p:cNvSpPr txBox="1"/>
            <p:nvPr/>
          </p:nvSpPr>
          <p:spPr>
            <a:xfrm>
              <a:off x="7827687" y="629801"/>
              <a:ext cx="7716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Monitoring</a:t>
              </a:r>
              <a:r>
                <a:rPr lang="en" sz="1000"/>
                <a:t> </a:t>
              </a: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and</a:t>
              </a:r>
              <a:endParaRPr sz="1000"/>
            </a:p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Measurement</a:t>
              </a:r>
              <a:endParaRPr sz="1000"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7780319" y="584037"/>
              <a:ext cx="861600" cy="873600"/>
            </a:xfrm>
            <a:prstGeom prst="roundRect">
              <a:avLst>
                <a:gd name="adj" fmla="val 16667"/>
              </a:avLst>
            </a:prstGeom>
            <a:solidFill>
              <a:srgbClr val="7F7F7F">
                <a:alpha val="74900"/>
              </a:srgbClr>
            </a:solidFill>
            <a:ln>
              <a:noFill/>
            </a:ln>
          </p:spPr>
          <p:txBody>
            <a:bodyPr spcFirstLastPara="1" wrap="square" lIns="0" tIns="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9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/>
          <p:nvPr/>
        </p:nvSpPr>
        <p:spPr>
          <a:xfrm>
            <a:off x="4715512" y="3561932"/>
            <a:ext cx="317451" cy="204311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rPr>
              <a:t>Network Appliance</a:t>
            </a:r>
            <a:endParaRPr sz="600">
              <a:solidFill>
                <a:srgbClr val="F2F2F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5" name="Shape 1275"/>
          <p:cNvSpPr txBox="1"/>
          <p:nvPr/>
        </p:nvSpPr>
        <p:spPr>
          <a:xfrm>
            <a:off x="4266033" y="3791510"/>
            <a:ext cx="5528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Edge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276" name="Shape 1276"/>
          <p:cNvGrpSpPr/>
          <p:nvPr/>
        </p:nvGrpSpPr>
        <p:grpSpPr>
          <a:xfrm>
            <a:off x="2751676" y="1403877"/>
            <a:ext cx="260197" cy="260197"/>
            <a:chOff x="1310989" y="2276733"/>
            <a:chExt cx="836926" cy="836926"/>
          </a:xfrm>
        </p:grpSpPr>
        <p:sp>
          <p:nvSpPr>
            <p:cNvPr id="1277" name="Shape 1277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8" name="Shape 1278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9" name="Shape 1279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0" name="Shape 1280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1" name="Shape 1281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82" name="Shape 1282"/>
          <p:cNvGrpSpPr/>
          <p:nvPr/>
        </p:nvGrpSpPr>
        <p:grpSpPr>
          <a:xfrm>
            <a:off x="5954553" y="1184672"/>
            <a:ext cx="260197" cy="260197"/>
            <a:chOff x="1310989" y="2276733"/>
            <a:chExt cx="836926" cy="836926"/>
          </a:xfrm>
        </p:grpSpPr>
        <p:sp>
          <p:nvSpPr>
            <p:cNvPr id="1283" name="Shape 1283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4" name="Shape 1284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5" name="Shape 1285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6" name="Shape 1286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7" name="Shape 1287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288" name="Shape 1288"/>
          <p:cNvGrpSpPr/>
          <p:nvPr/>
        </p:nvGrpSpPr>
        <p:grpSpPr>
          <a:xfrm>
            <a:off x="4410857" y="3531313"/>
            <a:ext cx="260197" cy="260197"/>
            <a:chOff x="1310989" y="2276733"/>
            <a:chExt cx="836926" cy="836926"/>
          </a:xfrm>
        </p:grpSpPr>
        <p:sp>
          <p:nvSpPr>
            <p:cNvPr id="1289" name="Shape 1289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0" name="Shape 1290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1" name="Shape 1291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2" name="Shape 1292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3" name="Shape 1293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294" name="Shape 1294"/>
          <p:cNvSpPr/>
          <p:nvPr/>
        </p:nvSpPr>
        <p:spPr>
          <a:xfrm>
            <a:off x="1945193" y="587882"/>
            <a:ext cx="5253614" cy="3452771"/>
          </a:xfrm>
          <a:prstGeom prst="ellipse">
            <a:avLst/>
          </a:prstGeom>
          <a:solidFill>
            <a:srgbClr val="A6A8A9">
              <a:alpha val="74901"/>
            </a:srgbClr>
          </a:solidFill>
          <a:ln w="9525" cap="flat" cmpd="sng">
            <a:solidFill>
              <a:srgbClr val="A6A8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5" name="Shape 1295"/>
          <p:cNvSpPr txBox="1"/>
          <p:nvPr/>
        </p:nvSpPr>
        <p:spPr>
          <a:xfrm>
            <a:off x="2379197" y="1645579"/>
            <a:ext cx="3970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Compute Cluster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6" name="Shape 1296"/>
          <p:cNvSpPr txBox="1"/>
          <p:nvPr/>
        </p:nvSpPr>
        <p:spPr>
          <a:xfrm>
            <a:off x="6055182" y="1457418"/>
            <a:ext cx="683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Data plane Programmable Switch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297" name="Shape 1297"/>
          <p:cNvGrpSpPr/>
          <p:nvPr/>
        </p:nvGrpSpPr>
        <p:grpSpPr>
          <a:xfrm>
            <a:off x="2458789" y="1431513"/>
            <a:ext cx="233918" cy="215340"/>
            <a:chOff x="269221" y="4083086"/>
            <a:chExt cx="627752" cy="577895"/>
          </a:xfrm>
        </p:grpSpPr>
        <p:sp>
          <p:nvSpPr>
            <p:cNvPr id="1298" name="Shape 1298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9" name="Shape 1299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0" name="Shape 1300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1" name="Shape 1301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2" name="Shape 1302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3" name="Shape 1303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304" name="Shape 1304"/>
          <p:cNvGrpSpPr/>
          <p:nvPr/>
        </p:nvGrpSpPr>
        <p:grpSpPr>
          <a:xfrm>
            <a:off x="5678566" y="1204965"/>
            <a:ext cx="233918" cy="215340"/>
            <a:chOff x="269221" y="4083086"/>
            <a:chExt cx="627752" cy="577895"/>
          </a:xfrm>
        </p:grpSpPr>
        <p:sp>
          <p:nvSpPr>
            <p:cNvPr id="1305" name="Shape 1305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6" name="Shape 1306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7" name="Shape 1307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0" name="Shape 1310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311" name="Shape 1311"/>
          <p:cNvGrpSpPr/>
          <p:nvPr/>
        </p:nvGrpSpPr>
        <p:grpSpPr>
          <a:xfrm>
            <a:off x="4120456" y="3555876"/>
            <a:ext cx="233918" cy="215340"/>
            <a:chOff x="269221" y="4083086"/>
            <a:chExt cx="627752" cy="577895"/>
          </a:xfrm>
        </p:grpSpPr>
        <p:sp>
          <p:nvSpPr>
            <p:cNvPr id="1312" name="Shape 1312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4" name="Shape 1314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5" name="Shape 1315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6" name="Shape 1316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318" name="Shape 1318"/>
          <p:cNvGrpSpPr/>
          <p:nvPr/>
        </p:nvGrpSpPr>
        <p:grpSpPr>
          <a:xfrm>
            <a:off x="6250818" y="1184672"/>
            <a:ext cx="266581" cy="266581"/>
            <a:chOff x="802870" y="5541232"/>
            <a:chExt cx="512332" cy="512332"/>
          </a:xfrm>
        </p:grpSpPr>
        <p:grpSp>
          <p:nvGrpSpPr>
            <p:cNvPr id="1319" name="Shape 1319"/>
            <p:cNvGrpSpPr/>
            <p:nvPr/>
          </p:nvGrpSpPr>
          <p:grpSpPr>
            <a:xfrm>
              <a:off x="802870" y="5541232"/>
              <a:ext cx="512332" cy="512332"/>
              <a:chOff x="525917" y="764978"/>
              <a:chExt cx="757915" cy="757915"/>
            </a:xfrm>
          </p:grpSpPr>
          <p:sp>
            <p:nvSpPr>
              <p:cNvPr id="1320" name="Shape 1320"/>
              <p:cNvSpPr/>
              <p:nvPr/>
            </p:nvSpPr>
            <p:spPr>
              <a:xfrm>
                <a:off x="525917" y="764978"/>
                <a:ext cx="757915" cy="757915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1" name="Shape 1321"/>
              <p:cNvSpPr/>
              <p:nvPr/>
            </p:nvSpPr>
            <p:spPr>
              <a:xfrm>
                <a:off x="963040" y="834484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2" name="Shape 1322"/>
              <p:cNvSpPr/>
              <p:nvPr/>
            </p:nvSpPr>
            <p:spPr>
              <a:xfrm>
                <a:off x="963040" y="1136743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3" name="Shape 1323"/>
              <p:cNvSpPr/>
              <p:nvPr/>
            </p:nvSpPr>
            <p:spPr>
              <a:xfrm rot="10800000">
                <a:off x="574455" y="1216435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324" name="Shape 1324"/>
              <p:cNvSpPr/>
              <p:nvPr/>
            </p:nvSpPr>
            <p:spPr>
              <a:xfrm rot="10800000">
                <a:off x="574455" y="914176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id="1325" name="Shape 1325" descr="exe-512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4274" y="5654675"/>
              <a:ext cx="331343" cy="263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6" name="Shape 1326"/>
          <p:cNvSpPr txBox="1"/>
          <p:nvPr/>
        </p:nvSpPr>
        <p:spPr>
          <a:xfrm>
            <a:off x="1295305" y="0"/>
            <a:ext cx="65534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D6E71"/>
                </a:solidFill>
                <a:latin typeface="Arial Narrow"/>
                <a:ea typeface="Arial Narrow"/>
                <a:cs typeface="Arial Narrow"/>
                <a:sym typeface="Arial Narrow"/>
              </a:rPr>
              <a:t>ESnet6 Services Edge “High-Touch Path” Characteristics</a:t>
            </a:r>
            <a:endParaRPr sz="2400">
              <a:solidFill>
                <a:srgbClr val="6D6E7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27" name="Shape 1327"/>
          <p:cNvSpPr txBox="1">
            <a:spLocks noGrp="1"/>
          </p:cNvSpPr>
          <p:nvPr>
            <p:ph type="sldNum" idx="12"/>
          </p:nvPr>
        </p:nvSpPr>
        <p:spPr>
          <a:xfrm>
            <a:off x="457200" y="6617730"/>
            <a:ext cx="311665" cy="2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328" name="Shape 1328"/>
          <p:cNvSpPr txBox="1"/>
          <p:nvPr/>
        </p:nvSpPr>
        <p:spPr>
          <a:xfrm>
            <a:off x="175382" y="4144256"/>
            <a:ext cx="8722058" cy="2524845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6D6E7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329" name="Shape 1329"/>
          <p:cNvGrpSpPr/>
          <p:nvPr/>
        </p:nvGrpSpPr>
        <p:grpSpPr>
          <a:xfrm>
            <a:off x="5460207" y="2685444"/>
            <a:ext cx="360228" cy="94330"/>
            <a:chOff x="2407969" y="4742240"/>
            <a:chExt cx="1618178" cy="310197"/>
          </a:xfrm>
        </p:grpSpPr>
        <p:cxnSp>
          <p:nvCxnSpPr>
            <p:cNvPr id="1330" name="Shape 1330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31" name="Shape 1331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32" name="Shape 1332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33" name="Shape 1333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34" name="Shape 1334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35" name="Shape 1335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336" name="Shape 1336"/>
          <p:cNvGrpSpPr/>
          <p:nvPr/>
        </p:nvGrpSpPr>
        <p:grpSpPr>
          <a:xfrm>
            <a:off x="3323564" y="2685444"/>
            <a:ext cx="360228" cy="94330"/>
            <a:chOff x="2407969" y="4742240"/>
            <a:chExt cx="1618178" cy="310197"/>
          </a:xfrm>
        </p:grpSpPr>
        <p:cxnSp>
          <p:nvCxnSpPr>
            <p:cNvPr id="1337" name="Shape 1337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38" name="Shape 1338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39" name="Shape 1339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40" name="Shape 1340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41" name="Shape 1341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42" name="Shape 1342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343" name="Shape 1343"/>
          <p:cNvGrpSpPr/>
          <p:nvPr/>
        </p:nvGrpSpPr>
        <p:grpSpPr>
          <a:xfrm>
            <a:off x="4096792" y="2685444"/>
            <a:ext cx="950416" cy="94330"/>
            <a:chOff x="2407969" y="4742240"/>
            <a:chExt cx="1618178" cy="310197"/>
          </a:xfrm>
        </p:grpSpPr>
        <p:cxnSp>
          <p:nvCxnSpPr>
            <p:cNvPr id="1344" name="Shape 1344"/>
            <p:cNvCxnSpPr/>
            <p:nvPr/>
          </p:nvCxnSpPr>
          <p:spPr>
            <a:xfrm rot="10800000">
              <a:off x="2407970" y="4742240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45" name="Shape 1345"/>
            <p:cNvCxnSpPr/>
            <p:nvPr/>
          </p:nvCxnSpPr>
          <p:spPr>
            <a:xfrm rot="10800000">
              <a:off x="2407970" y="4804279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46" name="Shape 1346"/>
            <p:cNvCxnSpPr/>
            <p:nvPr/>
          </p:nvCxnSpPr>
          <p:spPr>
            <a:xfrm rot="10800000">
              <a:off x="2407970" y="4866318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47" name="Shape 1347"/>
            <p:cNvCxnSpPr/>
            <p:nvPr/>
          </p:nvCxnSpPr>
          <p:spPr>
            <a:xfrm rot="10800000">
              <a:off x="2407970" y="492835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48" name="Shape 1348"/>
            <p:cNvCxnSpPr/>
            <p:nvPr/>
          </p:nvCxnSpPr>
          <p:spPr>
            <a:xfrm rot="10800000">
              <a:off x="2407969" y="4990396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49" name="Shape 1349"/>
            <p:cNvCxnSpPr/>
            <p:nvPr/>
          </p:nvCxnSpPr>
          <p:spPr>
            <a:xfrm rot="10800000">
              <a:off x="2407969" y="5052437"/>
              <a:ext cx="1618177" cy="0"/>
            </a:xfrm>
            <a:prstGeom prst="straightConnector1">
              <a:avLst/>
            </a:prstGeom>
            <a:noFill/>
            <a:ln w="57150" cap="flat" cmpd="sng">
              <a:solidFill>
                <a:srgbClr val="80008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350" name="Shape 1350"/>
          <p:cNvGrpSpPr/>
          <p:nvPr/>
        </p:nvGrpSpPr>
        <p:grpSpPr>
          <a:xfrm>
            <a:off x="3683792" y="2601358"/>
            <a:ext cx="412999" cy="254507"/>
            <a:chOff x="1049854" y="3558493"/>
            <a:chExt cx="1358116" cy="836926"/>
          </a:xfrm>
        </p:grpSpPr>
        <p:grpSp>
          <p:nvGrpSpPr>
            <p:cNvPr id="1351" name="Shape 1351"/>
            <p:cNvGrpSpPr/>
            <p:nvPr/>
          </p:nvGrpSpPr>
          <p:grpSpPr>
            <a:xfrm>
              <a:off x="1463158" y="4062060"/>
              <a:ext cx="684757" cy="298470"/>
              <a:chOff x="3201388" y="2885413"/>
              <a:chExt cx="684757" cy="298470"/>
            </a:xfrm>
          </p:grpSpPr>
          <p:sp>
            <p:nvSpPr>
              <p:cNvPr id="1352" name="Shape 1352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353" name="Shape 1353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354" name="Shape 1354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355" name="Shape 1355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56" name="Shape 1356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57" name="Shape 1357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358" name="Shape 1358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359" name="Shape 1359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60" name="Shape 1360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61" name="Shape 1361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sp>
          <p:nvSpPr>
            <p:cNvPr id="1362" name="Shape 1362"/>
            <p:cNvSpPr/>
            <p:nvPr/>
          </p:nvSpPr>
          <p:spPr>
            <a:xfrm rot="-5400000">
              <a:off x="745520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3" name="Shape 1363"/>
            <p:cNvSpPr/>
            <p:nvPr/>
          </p:nvSpPr>
          <p:spPr>
            <a:xfrm rot="5400000">
              <a:off x="1875377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364" name="Shape 1364"/>
            <p:cNvGrpSpPr/>
            <p:nvPr/>
          </p:nvGrpSpPr>
          <p:grpSpPr>
            <a:xfrm>
              <a:off x="1388312" y="3832473"/>
              <a:ext cx="684757" cy="298470"/>
              <a:chOff x="3201388" y="2885413"/>
              <a:chExt cx="684757" cy="298470"/>
            </a:xfrm>
          </p:grpSpPr>
          <p:sp>
            <p:nvSpPr>
              <p:cNvPr id="1365" name="Shape 1365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366" name="Shape 1366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367" name="Shape 1367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368" name="Shape 1368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69" name="Shape 1369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70" name="Shape 1370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371" name="Shape 1371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372" name="Shape 1372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73" name="Shape 1373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74" name="Shape 1374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1375" name="Shape 1375"/>
            <p:cNvGrpSpPr/>
            <p:nvPr/>
          </p:nvGrpSpPr>
          <p:grpSpPr>
            <a:xfrm>
              <a:off x="1313466" y="3602885"/>
              <a:ext cx="684757" cy="298470"/>
              <a:chOff x="3201388" y="2885413"/>
              <a:chExt cx="684757" cy="298470"/>
            </a:xfrm>
          </p:grpSpPr>
          <p:sp>
            <p:nvSpPr>
              <p:cNvPr id="1376" name="Shape 1376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377" name="Shape 1377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378" name="Shape 1378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379" name="Shape 1379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80" name="Shape 1380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81" name="Shape 1381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382" name="Shape 1382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383" name="Shape 1383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84" name="Shape 1384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85" name="Shape 1385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</p:grpSp>
      <p:cxnSp>
        <p:nvCxnSpPr>
          <p:cNvPr id="1386" name="Shape 1386"/>
          <p:cNvCxnSpPr/>
          <p:nvPr/>
        </p:nvCxnSpPr>
        <p:spPr>
          <a:xfrm>
            <a:off x="3890456" y="2238754"/>
            <a:ext cx="281" cy="367993"/>
          </a:xfrm>
          <a:prstGeom prst="straightConnector1">
            <a:avLst/>
          </a:prstGeom>
          <a:noFill/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87" name="Shape 1387"/>
          <p:cNvCxnSpPr/>
          <p:nvPr/>
        </p:nvCxnSpPr>
        <p:spPr>
          <a:xfrm>
            <a:off x="3911684" y="2238754"/>
            <a:ext cx="0" cy="367993"/>
          </a:xfrm>
          <a:prstGeom prst="straightConnector1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88" name="Shape 1388"/>
          <p:cNvCxnSpPr/>
          <p:nvPr/>
        </p:nvCxnSpPr>
        <p:spPr>
          <a:xfrm>
            <a:off x="3871563" y="2238754"/>
            <a:ext cx="0" cy="36799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389" name="Shape 1389"/>
          <p:cNvGrpSpPr/>
          <p:nvPr/>
        </p:nvGrpSpPr>
        <p:grpSpPr>
          <a:xfrm>
            <a:off x="5047208" y="2601358"/>
            <a:ext cx="412999" cy="254507"/>
            <a:chOff x="1049854" y="3558493"/>
            <a:chExt cx="1358116" cy="836926"/>
          </a:xfrm>
        </p:grpSpPr>
        <p:grpSp>
          <p:nvGrpSpPr>
            <p:cNvPr id="1390" name="Shape 1390"/>
            <p:cNvGrpSpPr/>
            <p:nvPr/>
          </p:nvGrpSpPr>
          <p:grpSpPr>
            <a:xfrm>
              <a:off x="1463158" y="4062060"/>
              <a:ext cx="684757" cy="298470"/>
              <a:chOff x="3201388" y="2885413"/>
              <a:chExt cx="684757" cy="298470"/>
            </a:xfrm>
          </p:grpSpPr>
          <p:sp>
            <p:nvSpPr>
              <p:cNvPr id="1391" name="Shape 1391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392" name="Shape 1392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393" name="Shape 1393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394" name="Shape 1394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95" name="Shape 1395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96" name="Shape 1396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397" name="Shape 1397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398" name="Shape 1398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399" name="Shape 1399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400" name="Shape 1400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sp>
          <p:nvSpPr>
            <p:cNvPr id="1401" name="Shape 1401"/>
            <p:cNvSpPr/>
            <p:nvPr/>
          </p:nvSpPr>
          <p:spPr>
            <a:xfrm rot="-5400000">
              <a:off x="745520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2" name="Shape 1402"/>
            <p:cNvSpPr/>
            <p:nvPr/>
          </p:nvSpPr>
          <p:spPr>
            <a:xfrm rot="5400000">
              <a:off x="1875377" y="3862827"/>
              <a:ext cx="836926" cy="228259"/>
            </a:xfrm>
            <a:prstGeom prst="trapezoid">
              <a:avLst>
                <a:gd name="adj" fmla="val 63461"/>
              </a:avLst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403" name="Shape 1403"/>
            <p:cNvGrpSpPr/>
            <p:nvPr/>
          </p:nvGrpSpPr>
          <p:grpSpPr>
            <a:xfrm>
              <a:off x="1388312" y="3832473"/>
              <a:ext cx="684757" cy="298470"/>
              <a:chOff x="3201388" y="2885413"/>
              <a:chExt cx="684757" cy="298470"/>
            </a:xfrm>
          </p:grpSpPr>
          <p:sp>
            <p:nvSpPr>
              <p:cNvPr id="1404" name="Shape 1404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405" name="Shape 1405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406" name="Shape 1406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407" name="Shape 1407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408" name="Shape 1408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409" name="Shape 1409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410" name="Shape 1410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411" name="Shape 1411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412" name="Shape 1412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413" name="Shape 1413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1414" name="Shape 1414"/>
            <p:cNvGrpSpPr/>
            <p:nvPr/>
          </p:nvGrpSpPr>
          <p:grpSpPr>
            <a:xfrm>
              <a:off x="1313466" y="3602885"/>
              <a:ext cx="684757" cy="298470"/>
              <a:chOff x="3201388" y="2885413"/>
              <a:chExt cx="684757" cy="298470"/>
            </a:xfrm>
          </p:grpSpPr>
          <p:sp>
            <p:nvSpPr>
              <p:cNvPr id="1415" name="Shape 1415"/>
              <p:cNvSpPr/>
              <p:nvPr/>
            </p:nvSpPr>
            <p:spPr>
              <a:xfrm>
                <a:off x="3201388" y="2885413"/>
                <a:ext cx="684757" cy="298470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416" name="Shape 1416"/>
              <p:cNvGrpSpPr/>
              <p:nvPr/>
            </p:nvGrpSpPr>
            <p:grpSpPr>
              <a:xfrm>
                <a:off x="3271238" y="2958789"/>
                <a:ext cx="557812" cy="151718"/>
                <a:chOff x="3271238" y="2958789"/>
                <a:chExt cx="557812" cy="151718"/>
              </a:xfrm>
            </p:grpSpPr>
            <p:grpSp>
              <p:nvGrpSpPr>
                <p:cNvPr id="1417" name="Shape 1417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418" name="Shape 1418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419" name="Shape 1419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420" name="Shape 1420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1421" name="Shape 1421"/>
                <p:cNvGrpSpPr/>
                <p:nvPr/>
              </p:nvGrpSpPr>
              <p:grpSpPr>
                <a:xfrm rot="10800000" flipH="1">
                  <a:off x="3271238" y="2958789"/>
                  <a:ext cx="557812" cy="151718"/>
                  <a:chOff x="3271238" y="3558493"/>
                  <a:chExt cx="557812" cy="151718"/>
                </a:xfrm>
              </p:grpSpPr>
              <p:cxnSp>
                <p:nvCxnSpPr>
                  <p:cNvPr id="1422" name="Shape 1422"/>
                  <p:cNvCxnSpPr/>
                  <p:nvPr/>
                </p:nvCxnSpPr>
                <p:spPr>
                  <a:xfrm>
                    <a:off x="3271238" y="3558493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423" name="Shape 1423"/>
                  <p:cNvCxnSpPr/>
                  <p:nvPr/>
                </p:nvCxnSpPr>
                <p:spPr>
                  <a:xfrm>
                    <a:off x="3706213" y="3710211"/>
                    <a:ext cx="122837" cy="0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1424" name="Shape 1424"/>
                  <p:cNvCxnSpPr/>
                  <p:nvPr/>
                </p:nvCxnSpPr>
                <p:spPr>
                  <a:xfrm>
                    <a:off x="3394075" y="3558493"/>
                    <a:ext cx="312138" cy="151718"/>
                  </a:xfrm>
                  <a:prstGeom prst="straightConnector1">
                    <a:avLst/>
                  </a:prstGeom>
                  <a:noFill/>
                  <a:ln w="25400" cap="flat" cmpd="sng">
                    <a:solidFill>
                      <a:srgbClr val="F2F2F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0000" dir="5400000" rotWithShape="0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</p:grpSp>
      <p:grpSp>
        <p:nvGrpSpPr>
          <p:cNvPr id="1425" name="Shape 1425"/>
          <p:cNvGrpSpPr/>
          <p:nvPr/>
        </p:nvGrpSpPr>
        <p:grpSpPr>
          <a:xfrm>
            <a:off x="5235481" y="2278026"/>
            <a:ext cx="39620" cy="328720"/>
            <a:chOff x="6888830" y="3131380"/>
            <a:chExt cx="131932" cy="1210117"/>
          </a:xfrm>
        </p:grpSpPr>
        <p:cxnSp>
          <p:nvCxnSpPr>
            <p:cNvPr id="1426" name="Shape 1426"/>
            <p:cNvCxnSpPr/>
            <p:nvPr/>
          </p:nvCxnSpPr>
          <p:spPr>
            <a:xfrm>
              <a:off x="6950957" y="3131380"/>
              <a:ext cx="923" cy="1210117"/>
            </a:xfrm>
            <a:prstGeom prst="straightConnector1">
              <a:avLst/>
            </a:prstGeom>
            <a:noFill/>
            <a:ln w="254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427" name="Shape 1427"/>
            <p:cNvCxnSpPr/>
            <p:nvPr/>
          </p:nvCxnSpPr>
          <p:spPr>
            <a:xfrm>
              <a:off x="7020762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428" name="Shape 1428"/>
            <p:cNvCxnSpPr/>
            <p:nvPr/>
          </p:nvCxnSpPr>
          <p:spPr>
            <a:xfrm>
              <a:off x="6888830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429" name="Shape 1429"/>
          <p:cNvSpPr/>
          <p:nvPr/>
        </p:nvSpPr>
        <p:spPr>
          <a:xfrm rot="-5400000">
            <a:off x="4849580" y="2676545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0" name="Shape 1430"/>
          <p:cNvSpPr/>
          <p:nvPr/>
        </p:nvSpPr>
        <p:spPr>
          <a:xfrm rot="-5400000">
            <a:off x="3486163" y="2676544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1" name="Shape 1431"/>
          <p:cNvSpPr/>
          <p:nvPr/>
        </p:nvSpPr>
        <p:spPr>
          <a:xfrm rot="5400000">
            <a:off x="5527768" y="2676544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2" name="Shape 1432"/>
          <p:cNvSpPr/>
          <p:nvPr/>
        </p:nvSpPr>
        <p:spPr>
          <a:xfrm rot="5400000">
            <a:off x="4165430" y="2676545"/>
            <a:ext cx="130069" cy="112128"/>
          </a:xfrm>
          <a:prstGeom prst="triangle">
            <a:avLst>
              <a:gd name="adj" fmla="val 50000"/>
            </a:avLst>
          </a:prstGeom>
          <a:solidFill>
            <a:srgbClr val="515254"/>
          </a:solidFill>
          <a:ln w="9525" cap="flat" cmpd="sng">
            <a:solidFill>
              <a:srgbClr val="36373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433" name="Shape 1433"/>
          <p:cNvGrpSpPr/>
          <p:nvPr/>
        </p:nvGrpSpPr>
        <p:grpSpPr>
          <a:xfrm>
            <a:off x="5150646" y="2152401"/>
            <a:ext cx="208233" cy="125626"/>
            <a:chOff x="7728285" y="1630013"/>
            <a:chExt cx="684757" cy="413111"/>
          </a:xfrm>
        </p:grpSpPr>
        <p:sp>
          <p:nvSpPr>
            <p:cNvPr id="1434" name="Shape 1434"/>
            <p:cNvSpPr/>
            <p:nvPr/>
          </p:nvSpPr>
          <p:spPr>
            <a:xfrm>
              <a:off x="7728285" y="1630013"/>
              <a:ext cx="684757" cy="413111"/>
            </a:xfrm>
            <a:prstGeom prst="rect">
              <a:avLst/>
            </a:prstGeom>
            <a:solidFill>
              <a:srgbClr val="525355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5" name="Shape 1435"/>
            <p:cNvSpPr/>
            <p:nvPr/>
          </p:nvSpPr>
          <p:spPr>
            <a:xfrm>
              <a:off x="7949550" y="1656547"/>
              <a:ext cx="242226" cy="360043"/>
            </a:xfrm>
            <a:prstGeom prst="up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000000"/>
                </a:gs>
                <a:gs pos="24000">
                  <a:srgbClr val="7F7F7F"/>
                </a:gs>
                <a:gs pos="25000">
                  <a:srgbClr val="FF0000"/>
                </a:gs>
                <a:gs pos="50000">
                  <a:srgbClr val="FFFF00"/>
                </a:gs>
                <a:gs pos="75000">
                  <a:srgbClr val="008000"/>
                </a:gs>
                <a:gs pos="100000">
                  <a:srgbClr val="0000FF"/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436" name="Shape 1436"/>
          <p:cNvGrpSpPr/>
          <p:nvPr/>
        </p:nvGrpSpPr>
        <p:grpSpPr>
          <a:xfrm>
            <a:off x="5235481" y="2121079"/>
            <a:ext cx="40120" cy="31322"/>
            <a:chOff x="6888830" y="3131380"/>
            <a:chExt cx="131932" cy="1210117"/>
          </a:xfrm>
        </p:grpSpPr>
        <p:cxnSp>
          <p:nvCxnSpPr>
            <p:cNvPr id="1437" name="Shape 1437"/>
            <p:cNvCxnSpPr/>
            <p:nvPr/>
          </p:nvCxnSpPr>
          <p:spPr>
            <a:xfrm>
              <a:off x="6950957" y="3131380"/>
              <a:ext cx="923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438" name="Shape 1438"/>
            <p:cNvCxnSpPr/>
            <p:nvPr/>
          </p:nvCxnSpPr>
          <p:spPr>
            <a:xfrm>
              <a:off x="7020762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439" name="Shape 1439"/>
            <p:cNvCxnSpPr/>
            <p:nvPr/>
          </p:nvCxnSpPr>
          <p:spPr>
            <a:xfrm>
              <a:off x="6888830" y="3131380"/>
              <a:ext cx="0" cy="1210117"/>
            </a:xfrm>
            <a:prstGeom prst="straightConnector1">
              <a:avLst/>
            </a:prstGeom>
            <a:noFill/>
            <a:ln w="25400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440" name="Shape 1440"/>
          <p:cNvSpPr/>
          <p:nvPr/>
        </p:nvSpPr>
        <p:spPr>
          <a:xfrm>
            <a:off x="3231056" y="2142601"/>
            <a:ext cx="2681888" cy="983071"/>
          </a:xfrm>
          <a:prstGeom prst="ellipse">
            <a:avLst/>
          </a:prstGeom>
          <a:noFill/>
          <a:ln w="12700" cap="flat" cmpd="sng">
            <a:solidFill>
              <a:srgbClr val="515254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1" name="Shape 1441"/>
          <p:cNvSpPr txBox="1"/>
          <p:nvPr/>
        </p:nvSpPr>
        <p:spPr>
          <a:xfrm>
            <a:off x="4154331" y="2524710"/>
            <a:ext cx="83665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Open Line System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2" name="Shape 1442"/>
          <p:cNvSpPr/>
          <p:nvPr/>
        </p:nvSpPr>
        <p:spPr>
          <a:xfrm>
            <a:off x="3865104" y="2206041"/>
            <a:ext cx="50703" cy="27323"/>
          </a:xfrm>
          <a:prstGeom prst="rect">
            <a:avLst/>
          </a:prstGeom>
          <a:gradFill>
            <a:gsLst>
              <a:gs pos="0">
                <a:srgbClr val="000000"/>
              </a:gs>
              <a:gs pos="24000">
                <a:srgbClr val="7F7F7F"/>
              </a:gs>
              <a:gs pos="25000">
                <a:srgbClr val="FF0000"/>
              </a:gs>
              <a:gs pos="50000">
                <a:srgbClr val="FFFF00"/>
              </a:gs>
              <a:gs pos="75000">
                <a:srgbClr val="008000"/>
              </a:gs>
              <a:gs pos="100000">
                <a:srgbClr val="0000FF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3" name="Shape 1443"/>
          <p:cNvSpPr txBox="1"/>
          <p:nvPr/>
        </p:nvSpPr>
        <p:spPr>
          <a:xfrm>
            <a:off x="5389836" y="2132633"/>
            <a:ext cx="684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Optical Services Transponder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Platform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1444" name="Shape 1444"/>
          <p:cNvGraphicFramePr/>
          <p:nvPr/>
        </p:nvGraphicFramePr>
        <p:xfrm>
          <a:off x="262522" y="4244941"/>
          <a:ext cx="8634900" cy="1833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5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Hardware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Systems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Compute resources (and necessary virtualization) to support NFV / VFN</a:t>
                      </a:r>
                      <a:endParaRPr sz="1000" u="none" strike="noStrike" cap="none">
                        <a:solidFill>
                          <a:srgbClr val="2C2C2E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Programmable data plane (e.g. FPGA, NPU)</a:t>
                      </a:r>
                      <a:endParaRPr sz="1000" u="none" strike="noStrike" cap="none">
                        <a:solidFill>
                          <a:srgbClr val="2C2C2E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API for programmatic access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NFV / VFN functions (e.g. telemetry, IDS, SDX, etc)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Service instantiations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endParaRPr/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“Orchestration and Automation”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OAMPT functions (including compute resources)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+, ++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Network information collection, analysis, and archiving</a:t>
                      </a:r>
                      <a:r>
                        <a:rPr lang="en" sz="1000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endParaRPr/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“Monitoring and Measurement”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i="1" u="none" strike="noStrike" cap="none" baseline="30000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++</a:t>
                      </a:r>
                      <a:r>
                        <a:rPr lang="en" sz="1000" i="1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NB: Function of “Orchestration and Automation” component</a:t>
                      </a:r>
                      <a:endParaRPr sz="1000" i="1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Physical access controls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Access restriction to management and control plane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Policy enforced execution of management and control functions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Threat detection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plane protection and access restrictions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5" name="Shape 1445"/>
          <p:cNvSpPr txBox="1"/>
          <p:nvPr/>
        </p:nvSpPr>
        <p:spPr>
          <a:xfrm>
            <a:off x="3537679" y="723817"/>
            <a:ext cx="2068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Services Edge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Flexible, Dynamic</a:t>
            </a: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446" name="Shape 1446"/>
          <p:cNvGrpSpPr/>
          <p:nvPr/>
        </p:nvGrpSpPr>
        <p:grpSpPr>
          <a:xfrm>
            <a:off x="3763203" y="1978858"/>
            <a:ext cx="254507" cy="254507"/>
            <a:chOff x="1310989" y="2276733"/>
            <a:chExt cx="836926" cy="836926"/>
          </a:xfrm>
        </p:grpSpPr>
        <p:sp>
          <p:nvSpPr>
            <p:cNvPr id="1447" name="Shape 1447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8" name="Shape 1448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9" name="Shape 1449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50" name="Shape 1450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51" name="Shape 1451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452" name="Shape 1452"/>
          <p:cNvGrpSpPr/>
          <p:nvPr/>
        </p:nvGrpSpPr>
        <p:grpSpPr>
          <a:xfrm>
            <a:off x="5126619" y="1862450"/>
            <a:ext cx="254507" cy="254507"/>
            <a:chOff x="1310989" y="2276733"/>
            <a:chExt cx="836926" cy="836926"/>
          </a:xfrm>
        </p:grpSpPr>
        <p:sp>
          <p:nvSpPr>
            <p:cNvPr id="1453" name="Shape 1453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54" name="Shape 1454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55" name="Shape 1455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56" name="Shape 1456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57" name="Shape 1457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458" name="Shape 1458"/>
          <p:cNvSpPr txBox="1"/>
          <p:nvPr/>
        </p:nvSpPr>
        <p:spPr>
          <a:xfrm>
            <a:off x="3298904" y="1849327"/>
            <a:ext cx="4419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Core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9" name="Shape 1459"/>
          <p:cNvSpPr/>
          <p:nvPr/>
        </p:nvSpPr>
        <p:spPr>
          <a:xfrm>
            <a:off x="2827223" y="1285220"/>
            <a:ext cx="3504176" cy="2058095"/>
          </a:xfrm>
          <a:prstGeom prst="ellipse">
            <a:avLst/>
          </a:prstGeom>
          <a:solidFill>
            <a:srgbClr val="E0E2E2">
              <a:alpha val="74901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0" name="Shape 1460"/>
          <p:cNvSpPr txBox="1"/>
          <p:nvPr/>
        </p:nvSpPr>
        <p:spPr>
          <a:xfrm>
            <a:off x="3501753" y="1285220"/>
            <a:ext cx="214049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“Hollow” Core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Scalable, Resilient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1" name="Shape 1461"/>
          <p:cNvGrpSpPr/>
          <p:nvPr/>
        </p:nvGrpSpPr>
        <p:grpSpPr>
          <a:xfrm>
            <a:off x="7421558" y="2715497"/>
            <a:ext cx="1475884" cy="1325156"/>
            <a:chOff x="7421558" y="2682736"/>
            <a:chExt cx="1475884" cy="1325156"/>
          </a:xfrm>
        </p:grpSpPr>
        <p:sp>
          <p:nvSpPr>
            <p:cNvPr id="1462" name="Shape 1462"/>
            <p:cNvSpPr/>
            <p:nvPr/>
          </p:nvSpPr>
          <p:spPr>
            <a:xfrm>
              <a:off x="7421558" y="2682736"/>
              <a:ext cx="1475884" cy="1325156"/>
            </a:xfrm>
            <a:prstGeom prst="roundRect">
              <a:avLst>
                <a:gd name="adj" fmla="val 6991"/>
              </a:avLst>
            </a:prstGeom>
            <a:solidFill>
              <a:srgbClr val="FFFF00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CAPABILITIES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Shape 1463"/>
            <p:cNvSpPr/>
            <p:nvPr/>
          </p:nvSpPr>
          <p:spPr>
            <a:xfrm>
              <a:off x="7482188" y="2927387"/>
              <a:ext cx="1354624" cy="1015663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Enables new service creations by providing flexible packet pipeline configurations to facilitate custom encapsulations and match forwarding.</a:t>
              </a:r>
              <a:endParaRPr/>
            </a:p>
          </p:txBody>
        </p:sp>
      </p:grpSp>
      <p:grpSp>
        <p:nvGrpSpPr>
          <p:cNvPr id="1464" name="Shape 1464"/>
          <p:cNvGrpSpPr/>
          <p:nvPr/>
        </p:nvGrpSpPr>
        <p:grpSpPr>
          <a:xfrm>
            <a:off x="246561" y="3031868"/>
            <a:ext cx="1475884" cy="1015663"/>
            <a:chOff x="7269250" y="2960054"/>
            <a:chExt cx="1475884" cy="1015663"/>
          </a:xfrm>
        </p:grpSpPr>
        <p:sp>
          <p:nvSpPr>
            <p:cNvPr id="1465" name="Shape 1465"/>
            <p:cNvSpPr/>
            <p:nvPr/>
          </p:nvSpPr>
          <p:spPr>
            <a:xfrm>
              <a:off x="7269250" y="2960054"/>
              <a:ext cx="1475884" cy="1015663"/>
            </a:xfrm>
            <a:prstGeom prst="roundRect">
              <a:avLst>
                <a:gd name="adj" fmla="val 6991"/>
              </a:avLst>
            </a:prstGeom>
            <a:solidFill>
              <a:srgbClr val="57DBFF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MOTIVATION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Shape 1466"/>
            <p:cNvSpPr/>
            <p:nvPr/>
          </p:nvSpPr>
          <p:spPr>
            <a:xfrm>
              <a:off x="7329880" y="3202990"/>
              <a:ext cx="1354624" cy="707886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7DB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Maximizes flexibility of services while minimizing risk by segregating high touch path.</a:t>
              </a:r>
              <a:endParaRPr sz="1000">
                <a:solidFill>
                  <a:srgbClr val="57DB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467" name="Shape 1467"/>
          <p:cNvGrpSpPr/>
          <p:nvPr/>
        </p:nvGrpSpPr>
        <p:grpSpPr>
          <a:xfrm>
            <a:off x="493835" y="584037"/>
            <a:ext cx="861600" cy="873600"/>
            <a:chOff x="493835" y="584037"/>
            <a:chExt cx="861600" cy="873600"/>
          </a:xfrm>
        </p:grpSpPr>
        <p:pic>
          <p:nvPicPr>
            <p:cNvPr id="1468" name="Shape 1468" descr="32829-200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7036" y="1023899"/>
              <a:ext cx="367352" cy="3673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9" name="Shape 1469" descr="robot-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9886" y="1023899"/>
              <a:ext cx="392900" cy="39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0" name="Shape 1470"/>
            <p:cNvSpPr txBox="1"/>
            <p:nvPr/>
          </p:nvSpPr>
          <p:spPr>
            <a:xfrm>
              <a:off x="550126" y="623606"/>
              <a:ext cx="7575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Orchestration</a:t>
              </a:r>
              <a:endParaRPr sz="1000"/>
            </a:p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and</a:t>
              </a:r>
              <a:r>
                <a:rPr lang="en" sz="1000"/>
                <a:t> </a:t>
              </a: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Automation</a:t>
              </a:r>
              <a:endParaRPr sz="1000"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493835" y="584037"/>
              <a:ext cx="861600" cy="873600"/>
            </a:xfrm>
            <a:prstGeom prst="roundRect">
              <a:avLst>
                <a:gd name="adj" fmla="val 16667"/>
              </a:avLst>
            </a:prstGeom>
            <a:solidFill>
              <a:srgbClr val="7F7F7F">
                <a:alpha val="74900"/>
              </a:srgbClr>
            </a:solidFill>
            <a:ln>
              <a:noFill/>
            </a:ln>
          </p:spPr>
          <p:txBody>
            <a:bodyPr spcFirstLastPara="1" wrap="square" lIns="0" tIns="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472" name="Shape 1472"/>
          <p:cNvGrpSpPr/>
          <p:nvPr/>
        </p:nvGrpSpPr>
        <p:grpSpPr>
          <a:xfrm>
            <a:off x="7780319" y="584037"/>
            <a:ext cx="861600" cy="895367"/>
            <a:chOff x="7780319" y="584037"/>
            <a:chExt cx="861600" cy="895367"/>
          </a:xfrm>
        </p:grpSpPr>
        <p:pic>
          <p:nvPicPr>
            <p:cNvPr id="1473" name="Shape 1473" descr="Speedmeter-01-512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20669" y="898466"/>
              <a:ext cx="580938" cy="580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4" name="Shape 1474"/>
            <p:cNvSpPr txBox="1"/>
            <p:nvPr/>
          </p:nvSpPr>
          <p:spPr>
            <a:xfrm>
              <a:off x="7827687" y="629801"/>
              <a:ext cx="771600" cy="40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Monitoring</a:t>
              </a:r>
              <a:r>
                <a:rPr lang="en" sz="1000"/>
                <a:t> </a:t>
              </a: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and</a:t>
              </a:r>
              <a:endParaRPr sz="1000"/>
            </a:p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63738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Measurement</a:t>
              </a:r>
              <a:endParaRPr sz="1000"/>
            </a:p>
          </p:txBody>
        </p:sp>
        <p:sp>
          <p:nvSpPr>
            <p:cNvPr id="1475" name="Shape 1475"/>
            <p:cNvSpPr/>
            <p:nvPr/>
          </p:nvSpPr>
          <p:spPr>
            <a:xfrm>
              <a:off x="7780319" y="584037"/>
              <a:ext cx="861600" cy="873600"/>
            </a:xfrm>
            <a:prstGeom prst="roundRect">
              <a:avLst>
                <a:gd name="adj" fmla="val 16667"/>
              </a:avLst>
            </a:prstGeom>
            <a:solidFill>
              <a:srgbClr val="7F7F7F">
                <a:alpha val="74900"/>
              </a:srgbClr>
            </a:solidFill>
            <a:ln>
              <a:noFill/>
            </a:ln>
          </p:spPr>
          <p:txBody>
            <a:bodyPr spcFirstLastPara="1" wrap="square" lIns="0" tIns="0" rIns="0" bIns="45700" anchor="t" anchorCtr="0">
              <a:noAutofit/>
            </a:bodyPr>
            <a:lstStyle/>
            <a:p>
              <a:pPr marL="0" marR="0" lvl="0" indent="0" algn="ctr" rtl="0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4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/>
          <p:nvPr/>
        </p:nvSpPr>
        <p:spPr>
          <a:xfrm>
            <a:off x="7780319" y="584037"/>
            <a:ext cx="861600" cy="873600"/>
          </a:xfrm>
          <a:prstGeom prst="roundRect">
            <a:avLst>
              <a:gd name="adj" fmla="val 16667"/>
            </a:avLst>
          </a:prstGeom>
          <a:solidFill>
            <a:srgbClr val="7F7F7F">
              <a:alpha val="74900"/>
            </a:srgbClr>
          </a:solidFill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1" name="Shape 1481"/>
          <p:cNvSpPr/>
          <p:nvPr/>
        </p:nvSpPr>
        <p:spPr>
          <a:xfrm>
            <a:off x="493835" y="584037"/>
            <a:ext cx="861600" cy="873600"/>
          </a:xfrm>
          <a:prstGeom prst="roundRect">
            <a:avLst>
              <a:gd name="adj" fmla="val 16667"/>
            </a:avLst>
          </a:prstGeom>
          <a:solidFill>
            <a:srgbClr val="7F7F7F">
              <a:alpha val="74900"/>
            </a:srgbClr>
          </a:solidFill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2" name="Shape 1482"/>
          <p:cNvSpPr txBox="1"/>
          <p:nvPr/>
        </p:nvSpPr>
        <p:spPr>
          <a:xfrm>
            <a:off x="2379197" y="1645579"/>
            <a:ext cx="3970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Compute Cluster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3" name="Shape 1483"/>
          <p:cNvSpPr txBox="1"/>
          <p:nvPr/>
        </p:nvSpPr>
        <p:spPr>
          <a:xfrm>
            <a:off x="6055182" y="1457418"/>
            <a:ext cx="683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Data plane Programmable Switch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4" name="Shape 1484"/>
          <p:cNvSpPr txBox="1"/>
          <p:nvPr/>
        </p:nvSpPr>
        <p:spPr>
          <a:xfrm>
            <a:off x="4266033" y="3791510"/>
            <a:ext cx="5528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Edge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485" name="Shape 1485"/>
          <p:cNvGrpSpPr/>
          <p:nvPr/>
        </p:nvGrpSpPr>
        <p:grpSpPr>
          <a:xfrm>
            <a:off x="2751676" y="1403877"/>
            <a:ext cx="260197" cy="260197"/>
            <a:chOff x="1310989" y="2276733"/>
            <a:chExt cx="836926" cy="836926"/>
          </a:xfrm>
        </p:grpSpPr>
        <p:sp>
          <p:nvSpPr>
            <p:cNvPr id="1486" name="Shape 1486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87" name="Shape 1487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88" name="Shape 1488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89" name="Shape 1489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90" name="Shape 1490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491" name="Shape 1491"/>
          <p:cNvGrpSpPr/>
          <p:nvPr/>
        </p:nvGrpSpPr>
        <p:grpSpPr>
          <a:xfrm>
            <a:off x="5954553" y="1184672"/>
            <a:ext cx="260197" cy="260197"/>
            <a:chOff x="1310989" y="2276733"/>
            <a:chExt cx="836926" cy="836926"/>
          </a:xfrm>
        </p:grpSpPr>
        <p:sp>
          <p:nvSpPr>
            <p:cNvPr id="1492" name="Shape 1492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93" name="Shape 1493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94" name="Shape 1494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95" name="Shape 1495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96" name="Shape 1496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497" name="Shape 1497"/>
          <p:cNvGrpSpPr/>
          <p:nvPr/>
        </p:nvGrpSpPr>
        <p:grpSpPr>
          <a:xfrm>
            <a:off x="2458789" y="1431513"/>
            <a:ext cx="233918" cy="215340"/>
            <a:chOff x="269221" y="4083086"/>
            <a:chExt cx="627752" cy="577895"/>
          </a:xfrm>
        </p:grpSpPr>
        <p:sp>
          <p:nvSpPr>
            <p:cNvPr id="1498" name="Shape 1498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99" name="Shape 1499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00" name="Shape 1500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01" name="Shape 1501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03" name="Shape 1503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504" name="Shape 1504"/>
          <p:cNvGrpSpPr/>
          <p:nvPr/>
        </p:nvGrpSpPr>
        <p:grpSpPr>
          <a:xfrm>
            <a:off x="5678566" y="1204965"/>
            <a:ext cx="233918" cy="215340"/>
            <a:chOff x="269221" y="4083086"/>
            <a:chExt cx="627752" cy="577895"/>
          </a:xfrm>
        </p:grpSpPr>
        <p:sp>
          <p:nvSpPr>
            <p:cNvPr id="1505" name="Shape 1505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06" name="Shape 1506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08" name="Shape 1508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09" name="Shape 1509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10" name="Shape 1510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511" name="Shape 1511"/>
          <p:cNvGrpSpPr/>
          <p:nvPr/>
        </p:nvGrpSpPr>
        <p:grpSpPr>
          <a:xfrm>
            <a:off x="4410857" y="3531313"/>
            <a:ext cx="260197" cy="260197"/>
            <a:chOff x="1310989" y="2276733"/>
            <a:chExt cx="836926" cy="836926"/>
          </a:xfrm>
        </p:grpSpPr>
        <p:sp>
          <p:nvSpPr>
            <p:cNvPr id="1512" name="Shape 1512"/>
            <p:cNvSpPr/>
            <p:nvPr/>
          </p:nvSpPr>
          <p:spPr>
            <a:xfrm>
              <a:off x="1310989" y="2276733"/>
              <a:ext cx="836926" cy="836926"/>
            </a:xfrm>
            <a:prstGeom prst="ellipse">
              <a:avLst/>
            </a:prstGeom>
            <a:solidFill>
              <a:srgbClr val="515254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390000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14" name="Shape 1514"/>
            <p:cNvSpPr/>
            <p:nvPr/>
          </p:nvSpPr>
          <p:spPr>
            <a:xfrm rot="10800000">
              <a:off x="1793831" y="2569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15" name="Shape 1515"/>
            <p:cNvSpPr/>
            <p:nvPr/>
          </p:nvSpPr>
          <p:spPr>
            <a:xfrm rot="-5400000">
              <a:off x="1592377" y="2370372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16" name="Shape 1516"/>
            <p:cNvSpPr/>
            <p:nvPr/>
          </p:nvSpPr>
          <p:spPr>
            <a:xfrm rot="5400000">
              <a:off x="1592377" y="2774203"/>
              <a:ext cx="275073" cy="24581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2F2F2"/>
            </a:solidFill>
            <a:ln w="9525" cap="flat" cmpd="sng">
              <a:solidFill>
                <a:srgbClr val="36373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517" name="Shape 1517"/>
          <p:cNvSpPr/>
          <p:nvPr/>
        </p:nvSpPr>
        <p:spPr>
          <a:xfrm>
            <a:off x="4715512" y="3561932"/>
            <a:ext cx="317451" cy="204311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2F2F2"/>
                </a:solidFill>
                <a:latin typeface="Arial Narrow"/>
                <a:ea typeface="Arial Narrow"/>
                <a:cs typeface="Arial Narrow"/>
                <a:sym typeface="Arial Narrow"/>
              </a:rPr>
              <a:t>Network Appliance</a:t>
            </a:r>
            <a:endParaRPr sz="600">
              <a:solidFill>
                <a:srgbClr val="F2F2F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518" name="Shape 1518"/>
          <p:cNvGrpSpPr/>
          <p:nvPr/>
        </p:nvGrpSpPr>
        <p:grpSpPr>
          <a:xfrm>
            <a:off x="4120456" y="3555876"/>
            <a:ext cx="233918" cy="215340"/>
            <a:chOff x="269221" y="4083086"/>
            <a:chExt cx="627752" cy="577895"/>
          </a:xfrm>
        </p:grpSpPr>
        <p:sp>
          <p:nvSpPr>
            <p:cNvPr id="1519" name="Shape 1519"/>
            <p:cNvSpPr/>
            <p:nvPr/>
          </p:nvSpPr>
          <p:spPr>
            <a:xfrm>
              <a:off x="269221" y="4083086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20" name="Shape 1520"/>
            <p:cNvSpPr/>
            <p:nvPr/>
          </p:nvSpPr>
          <p:spPr>
            <a:xfrm>
              <a:off x="768865" y="4132835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21" name="Shape 1521"/>
            <p:cNvSpPr/>
            <p:nvPr/>
          </p:nvSpPr>
          <p:spPr>
            <a:xfrm>
              <a:off x="269221" y="4290095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22" name="Shape 1522"/>
            <p:cNvSpPr/>
            <p:nvPr/>
          </p:nvSpPr>
          <p:spPr>
            <a:xfrm>
              <a:off x="768865" y="4339844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23" name="Shape 1523"/>
            <p:cNvSpPr/>
            <p:nvPr/>
          </p:nvSpPr>
          <p:spPr>
            <a:xfrm>
              <a:off x="269221" y="4497103"/>
              <a:ext cx="627752" cy="163878"/>
            </a:xfrm>
            <a:prstGeom prst="rect">
              <a:avLst/>
            </a:prstGeom>
            <a:solidFill>
              <a:srgbClr val="51525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24" name="Shape 1524"/>
            <p:cNvSpPr/>
            <p:nvPr/>
          </p:nvSpPr>
          <p:spPr>
            <a:xfrm>
              <a:off x="768865" y="4546852"/>
              <a:ext cx="62208" cy="64380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525" name="Shape 1525"/>
          <p:cNvGrpSpPr/>
          <p:nvPr/>
        </p:nvGrpSpPr>
        <p:grpSpPr>
          <a:xfrm>
            <a:off x="6250818" y="1184672"/>
            <a:ext cx="266581" cy="266581"/>
            <a:chOff x="802870" y="5541232"/>
            <a:chExt cx="512332" cy="512332"/>
          </a:xfrm>
        </p:grpSpPr>
        <p:grpSp>
          <p:nvGrpSpPr>
            <p:cNvPr id="1526" name="Shape 1526"/>
            <p:cNvGrpSpPr/>
            <p:nvPr/>
          </p:nvGrpSpPr>
          <p:grpSpPr>
            <a:xfrm>
              <a:off x="802870" y="5541232"/>
              <a:ext cx="512332" cy="512332"/>
              <a:chOff x="525917" y="764978"/>
              <a:chExt cx="757915" cy="757915"/>
            </a:xfrm>
          </p:grpSpPr>
          <p:sp>
            <p:nvSpPr>
              <p:cNvPr id="1527" name="Shape 1527"/>
              <p:cNvSpPr/>
              <p:nvPr/>
            </p:nvSpPr>
            <p:spPr>
              <a:xfrm>
                <a:off x="525917" y="764978"/>
                <a:ext cx="757915" cy="757915"/>
              </a:xfrm>
              <a:prstGeom prst="roundRect">
                <a:avLst>
                  <a:gd name="adj" fmla="val 16667"/>
                </a:avLst>
              </a:prstGeom>
              <a:solidFill>
                <a:srgbClr val="F2F2F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8" name="Shape 1528"/>
              <p:cNvSpPr/>
              <p:nvPr/>
            </p:nvSpPr>
            <p:spPr>
              <a:xfrm>
                <a:off x="963040" y="834484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9" name="Shape 1529"/>
              <p:cNvSpPr/>
              <p:nvPr/>
            </p:nvSpPr>
            <p:spPr>
              <a:xfrm>
                <a:off x="963040" y="1136743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0" name="Shape 1530"/>
              <p:cNvSpPr/>
              <p:nvPr/>
            </p:nvSpPr>
            <p:spPr>
              <a:xfrm rot="10800000">
                <a:off x="574455" y="1216435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1" name="Shape 1531"/>
              <p:cNvSpPr/>
              <p:nvPr/>
            </p:nvSpPr>
            <p:spPr>
              <a:xfrm rot="10800000">
                <a:off x="574455" y="914176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id="1532" name="Shape 1532" descr="exe-512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4274" y="5654675"/>
              <a:ext cx="331343" cy="263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3" name="Shape 1533"/>
          <p:cNvSpPr/>
          <p:nvPr/>
        </p:nvSpPr>
        <p:spPr>
          <a:xfrm>
            <a:off x="1945193" y="587882"/>
            <a:ext cx="5253614" cy="3452771"/>
          </a:xfrm>
          <a:prstGeom prst="ellipse">
            <a:avLst/>
          </a:prstGeom>
          <a:solidFill>
            <a:srgbClr val="A6A8A9">
              <a:alpha val="74901"/>
            </a:srgbClr>
          </a:solidFill>
          <a:ln w="9525" cap="flat" cmpd="sng">
            <a:solidFill>
              <a:srgbClr val="A6A8A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4" name="Shape 1534"/>
          <p:cNvSpPr txBox="1"/>
          <p:nvPr/>
        </p:nvSpPr>
        <p:spPr>
          <a:xfrm>
            <a:off x="562991" y="0"/>
            <a:ext cx="8018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D6E71"/>
                </a:solidFill>
                <a:latin typeface="Arial Narrow"/>
                <a:ea typeface="Arial Narrow"/>
                <a:cs typeface="Arial Narrow"/>
                <a:sym typeface="Arial Narrow"/>
              </a:rPr>
              <a:t>ESnet6 Orchestration and Automation, Monitoring and Measurement Characteristics</a:t>
            </a:r>
            <a:endParaRPr sz="2000">
              <a:solidFill>
                <a:srgbClr val="6D6E7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35" name="Shape 1535"/>
          <p:cNvSpPr txBox="1">
            <a:spLocks noGrp="1"/>
          </p:cNvSpPr>
          <p:nvPr>
            <p:ph type="sldNum" idx="12"/>
          </p:nvPr>
        </p:nvSpPr>
        <p:spPr>
          <a:xfrm>
            <a:off x="457200" y="6617730"/>
            <a:ext cx="311665" cy="2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536" name="Shape 1536"/>
          <p:cNvSpPr txBox="1"/>
          <p:nvPr/>
        </p:nvSpPr>
        <p:spPr>
          <a:xfrm>
            <a:off x="3537679" y="723817"/>
            <a:ext cx="2068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Services Edge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Flexible, Dynamic</a:t>
            </a: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537" name="Shape 1537"/>
          <p:cNvGrpSpPr/>
          <p:nvPr/>
        </p:nvGrpSpPr>
        <p:grpSpPr>
          <a:xfrm>
            <a:off x="3231056" y="1862450"/>
            <a:ext cx="2681888" cy="1263222"/>
            <a:chOff x="1962067" y="2549933"/>
            <a:chExt cx="5269473" cy="2482026"/>
          </a:xfrm>
        </p:grpSpPr>
        <p:grpSp>
          <p:nvGrpSpPr>
            <p:cNvPr id="1538" name="Shape 1538"/>
            <p:cNvGrpSpPr/>
            <p:nvPr/>
          </p:nvGrpSpPr>
          <p:grpSpPr>
            <a:xfrm>
              <a:off x="6341986" y="4166983"/>
              <a:ext cx="707790" cy="185343"/>
              <a:chOff x="2407969" y="4742240"/>
              <a:chExt cx="1618178" cy="310197"/>
            </a:xfrm>
          </p:grpSpPr>
          <p:cxnSp>
            <p:nvCxnSpPr>
              <p:cNvPr id="1539" name="Shape 1539"/>
              <p:cNvCxnSpPr/>
              <p:nvPr/>
            </p:nvCxnSpPr>
            <p:spPr>
              <a:xfrm rot="10800000">
                <a:off x="2407970" y="4742240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40" name="Shape 1540"/>
              <p:cNvCxnSpPr/>
              <p:nvPr/>
            </p:nvCxnSpPr>
            <p:spPr>
              <a:xfrm rot="10800000">
                <a:off x="2407970" y="4804279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41" name="Shape 1541"/>
              <p:cNvCxnSpPr/>
              <p:nvPr/>
            </p:nvCxnSpPr>
            <p:spPr>
              <a:xfrm rot="10800000">
                <a:off x="2407970" y="4866318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42" name="Shape 1542"/>
              <p:cNvCxnSpPr/>
              <p:nvPr/>
            </p:nvCxnSpPr>
            <p:spPr>
              <a:xfrm rot="10800000">
                <a:off x="2407970" y="4928357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0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43" name="Shape 1543"/>
              <p:cNvCxnSpPr/>
              <p:nvPr/>
            </p:nvCxnSpPr>
            <p:spPr>
              <a:xfrm rot="10800000">
                <a:off x="2407969" y="4990396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44" name="Shape 1544"/>
              <p:cNvCxnSpPr/>
              <p:nvPr/>
            </p:nvCxnSpPr>
            <p:spPr>
              <a:xfrm rot="10800000">
                <a:off x="2407969" y="5052437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80008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545" name="Shape 1545"/>
            <p:cNvGrpSpPr/>
            <p:nvPr/>
          </p:nvGrpSpPr>
          <p:grpSpPr>
            <a:xfrm>
              <a:off x="2143830" y="4166983"/>
              <a:ext cx="707790" cy="185343"/>
              <a:chOff x="2407969" y="4742240"/>
              <a:chExt cx="1618178" cy="310197"/>
            </a:xfrm>
          </p:grpSpPr>
          <p:cxnSp>
            <p:nvCxnSpPr>
              <p:cNvPr id="1546" name="Shape 1546"/>
              <p:cNvCxnSpPr/>
              <p:nvPr/>
            </p:nvCxnSpPr>
            <p:spPr>
              <a:xfrm rot="10800000">
                <a:off x="2407970" y="4742240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47" name="Shape 1547"/>
              <p:cNvCxnSpPr/>
              <p:nvPr/>
            </p:nvCxnSpPr>
            <p:spPr>
              <a:xfrm rot="10800000">
                <a:off x="2407970" y="4804279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48" name="Shape 1548"/>
              <p:cNvCxnSpPr/>
              <p:nvPr/>
            </p:nvCxnSpPr>
            <p:spPr>
              <a:xfrm rot="10800000">
                <a:off x="2407970" y="4866318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49" name="Shape 1549"/>
              <p:cNvCxnSpPr/>
              <p:nvPr/>
            </p:nvCxnSpPr>
            <p:spPr>
              <a:xfrm rot="10800000">
                <a:off x="2407970" y="4928357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0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50" name="Shape 1550"/>
              <p:cNvCxnSpPr/>
              <p:nvPr/>
            </p:nvCxnSpPr>
            <p:spPr>
              <a:xfrm rot="10800000">
                <a:off x="2407969" y="4990396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51" name="Shape 1551"/>
              <p:cNvCxnSpPr/>
              <p:nvPr/>
            </p:nvCxnSpPr>
            <p:spPr>
              <a:xfrm rot="10800000">
                <a:off x="2407969" y="5052437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80008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552" name="Shape 1552"/>
            <p:cNvGrpSpPr/>
            <p:nvPr/>
          </p:nvGrpSpPr>
          <p:grpSpPr>
            <a:xfrm>
              <a:off x="3663097" y="4166983"/>
              <a:ext cx="1867413" cy="185343"/>
              <a:chOff x="2407969" y="4742240"/>
              <a:chExt cx="1618178" cy="310197"/>
            </a:xfrm>
          </p:grpSpPr>
          <p:cxnSp>
            <p:nvCxnSpPr>
              <p:cNvPr id="1553" name="Shape 1553"/>
              <p:cNvCxnSpPr/>
              <p:nvPr/>
            </p:nvCxnSpPr>
            <p:spPr>
              <a:xfrm rot="10800000">
                <a:off x="2407970" y="4742240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54" name="Shape 1554"/>
              <p:cNvCxnSpPr/>
              <p:nvPr/>
            </p:nvCxnSpPr>
            <p:spPr>
              <a:xfrm rot="10800000">
                <a:off x="2407970" y="4804279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66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55" name="Shape 1555"/>
              <p:cNvCxnSpPr/>
              <p:nvPr/>
            </p:nvCxnSpPr>
            <p:spPr>
              <a:xfrm rot="10800000">
                <a:off x="2407970" y="4866318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56" name="Shape 1556"/>
              <p:cNvCxnSpPr/>
              <p:nvPr/>
            </p:nvCxnSpPr>
            <p:spPr>
              <a:xfrm rot="10800000">
                <a:off x="2407970" y="4928357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0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57" name="Shape 1557"/>
              <p:cNvCxnSpPr/>
              <p:nvPr/>
            </p:nvCxnSpPr>
            <p:spPr>
              <a:xfrm rot="10800000">
                <a:off x="2407969" y="4990396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58" name="Shape 1558"/>
              <p:cNvCxnSpPr/>
              <p:nvPr/>
            </p:nvCxnSpPr>
            <p:spPr>
              <a:xfrm rot="10800000">
                <a:off x="2407969" y="5052437"/>
                <a:ext cx="1618177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80008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559" name="Shape 1559"/>
            <p:cNvGrpSpPr/>
            <p:nvPr/>
          </p:nvGrpSpPr>
          <p:grpSpPr>
            <a:xfrm>
              <a:off x="2851620" y="2778655"/>
              <a:ext cx="811476" cy="1723176"/>
              <a:chOff x="1049854" y="2276733"/>
              <a:chExt cx="1358116" cy="2883970"/>
            </a:xfrm>
          </p:grpSpPr>
          <p:grpSp>
            <p:nvGrpSpPr>
              <p:cNvPr id="1560" name="Shape 1560"/>
              <p:cNvGrpSpPr/>
              <p:nvPr/>
            </p:nvGrpSpPr>
            <p:grpSpPr>
              <a:xfrm>
                <a:off x="1310989" y="2276733"/>
                <a:ext cx="836926" cy="836926"/>
                <a:chOff x="1310989" y="2276733"/>
                <a:chExt cx="836926" cy="836926"/>
              </a:xfrm>
            </p:grpSpPr>
            <p:sp>
              <p:nvSpPr>
                <p:cNvPr id="1561" name="Shape 1561"/>
                <p:cNvSpPr/>
                <p:nvPr/>
              </p:nvSpPr>
              <p:spPr>
                <a:xfrm>
                  <a:off x="1310989" y="2276733"/>
                  <a:ext cx="836926" cy="836926"/>
                </a:xfrm>
                <a:prstGeom prst="ellipse">
                  <a:avLst/>
                </a:prstGeom>
                <a:solidFill>
                  <a:srgbClr val="515254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62" name="Shape 1562"/>
                <p:cNvSpPr/>
                <p:nvPr/>
              </p:nvSpPr>
              <p:spPr>
                <a:xfrm>
                  <a:off x="1390000" y="2569372"/>
                  <a:ext cx="275073" cy="24581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2F2F2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63" name="Shape 1563"/>
                <p:cNvSpPr/>
                <p:nvPr/>
              </p:nvSpPr>
              <p:spPr>
                <a:xfrm rot="10800000">
                  <a:off x="1793831" y="2569372"/>
                  <a:ext cx="275073" cy="24581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2F2F2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64" name="Shape 1564"/>
                <p:cNvSpPr/>
                <p:nvPr/>
              </p:nvSpPr>
              <p:spPr>
                <a:xfrm rot="-5400000">
                  <a:off x="1592377" y="2370372"/>
                  <a:ext cx="275073" cy="24581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2F2F2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65" name="Shape 1565"/>
                <p:cNvSpPr/>
                <p:nvPr/>
              </p:nvSpPr>
              <p:spPr>
                <a:xfrm rot="5400000">
                  <a:off x="1592377" y="2774203"/>
                  <a:ext cx="275073" cy="245817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2F2F2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</p:grpSp>
          <p:grpSp>
            <p:nvGrpSpPr>
              <p:cNvPr id="1566" name="Shape 1566"/>
              <p:cNvGrpSpPr/>
              <p:nvPr/>
            </p:nvGrpSpPr>
            <p:grpSpPr>
              <a:xfrm>
                <a:off x="1049854" y="4323776"/>
                <a:ext cx="1358116" cy="836926"/>
                <a:chOff x="1049854" y="3558493"/>
                <a:chExt cx="1358116" cy="836926"/>
              </a:xfrm>
            </p:grpSpPr>
            <p:grpSp>
              <p:nvGrpSpPr>
                <p:cNvPr id="1567" name="Shape 1567"/>
                <p:cNvGrpSpPr/>
                <p:nvPr/>
              </p:nvGrpSpPr>
              <p:grpSpPr>
                <a:xfrm>
                  <a:off x="1463158" y="4062060"/>
                  <a:ext cx="684757" cy="298470"/>
                  <a:chOff x="3201388" y="2885413"/>
                  <a:chExt cx="684757" cy="298470"/>
                </a:xfrm>
              </p:grpSpPr>
              <p:sp>
                <p:nvSpPr>
                  <p:cNvPr id="1568" name="Shape 1568"/>
                  <p:cNvSpPr/>
                  <p:nvPr/>
                </p:nvSpPr>
                <p:spPr>
                  <a:xfrm>
                    <a:off x="3201388" y="2885413"/>
                    <a:ext cx="684757" cy="298470"/>
                  </a:xfrm>
                  <a:prstGeom prst="rect">
                    <a:avLst/>
                  </a:prstGeom>
                  <a:solidFill>
                    <a:srgbClr val="525355"/>
                  </a:solidFill>
                  <a:ln w="9525" cap="flat" cmpd="sng">
                    <a:solidFill>
                      <a:srgbClr val="36373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2C2C2E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grpSp>
                <p:nvGrpSpPr>
                  <p:cNvPr id="1569" name="Shape 1569"/>
                  <p:cNvGrpSpPr/>
                  <p:nvPr/>
                </p:nvGrpSpPr>
                <p:grpSpPr>
                  <a:xfrm>
                    <a:off x="3271238" y="2958789"/>
                    <a:ext cx="557812" cy="151718"/>
                    <a:chOff x="3271238" y="2958789"/>
                    <a:chExt cx="557812" cy="151718"/>
                  </a:xfrm>
                </p:grpSpPr>
                <p:grpSp>
                  <p:nvGrpSpPr>
                    <p:cNvPr id="1570" name="Shape 1570"/>
                    <p:cNvGrpSpPr/>
                    <p:nvPr/>
                  </p:nvGrpSpPr>
                  <p:grpSpPr>
                    <a:xfrm>
                      <a:off x="3271238" y="2958789"/>
                      <a:ext cx="557812" cy="151718"/>
                      <a:chOff x="3271238" y="3558493"/>
                      <a:chExt cx="557812" cy="151718"/>
                    </a:xfrm>
                  </p:grpSpPr>
                  <p:cxnSp>
                    <p:nvCxnSpPr>
                      <p:cNvPr id="1571" name="Shape 1571"/>
                      <p:cNvCxnSpPr/>
                      <p:nvPr/>
                    </p:nvCxnSpPr>
                    <p:spPr>
                      <a:xfrm>
                        <a:off x="3271238" y="3558493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72" name="Shape 1572"/>
                      <p:cNvCxnSpPr/>
                      <p:nvPr/>
                    </p:nvCxnSpPr>
                    <p:spPr>
                      <a:xfrm>
                        <a:off x="3706213" y="3710211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73" name="Shape 1573"/>
                      <p:cNvCxnSpPr/>
                      <p:nvPr/>
                    </p:nvCxnSpPr>
                    <p:spPr>
                      <a:xfrm>
                        <a:off x="3394075" y="3558493"/>
                        <a:ext cx="312138" cy="151718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1574" name="Shape 1574"/>
                    <p:cNvGrpSpPr/>
                    <p:nvPr/>
                  </p:nvGrpSpPr>
                  <p:grpSpPr>
                    <a:xfrm rot="10800000" flipH="1">
                      <a:off x="3271238" y="2958789"/>
                      <a:ext cx="557812" cy="151718"/>
                      <a:chOff x="3271238" y="3558493"/>
                      <a:chExt cx="557812" cy="151718"/>
                    </a:xfrm>
                  </p:grpSpPr>
                  <p:cxnSp>
                    <p:nvCxnSpPr>
                      <p:cNvPr id="1575" name="Shape 1575"/>
                      <p:cNvCxnSpPr/>
                      <p:nvPr/>
                    </p:nvCxnSpPr>
                    <p:spPr>
                      <a:xfrm>
                        <a:off x="3271238" y="3558493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76" name="Shape 1576"/>
                      <p:cNvCxnSpPr/>
                      <p:nvPr/>
                    </p:nvCxnSpPr>
                    <p:spPr>
                      <a:xfrm>
                        <a:off x="3706213" y="3710211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77" name="Shape 1577"/>
                      <p:cNvCxnSpPr/>
                      <p:nvPr/>
                    </p:nvCxnSpPr>
                    <p:spPr>
                      <a:xfrm>
                        <a:off x="3394075" y="3558493"/>
                        <a:ext cx="312138" cy="151718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</p:grpSp>
              </p:grpSp>
            </p:grpSp>
            <p:sp>
              <p:nvSpPr>
                <p:cNvPr id="1578" name="Shape 1578"/>
                <p:cNvSpPr/>
                <p:nvPr/>
              </p:nvSpPr>
              <p:spPr>
                <a:xfrm rot="-5400000">
                  <a:off x="745520" y="3862827"/>
                  <a:ext cx="836926" cy="228259"/>
                </a:xfrm>
                <a:prstGeom prst="trapezoid">
                  <a:avLst>
                    <a:gd name="adj" fmla="val 63461"/>
                  </a:avLst>
                </a:prstGeom>
                <a:solidFill>
                  <a:srgbClr val="515254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sp>
              <p:nvSpPr>
                <p:cNvPr id="1579" name="Shape 1579"/>
                <p:cNvSpPr/>
                <p:nvPr/>
              </p:nvSpPr>
              <p:spPr>
                <a:xfrm rot="5400000">
                  <a:off x="1875377" y="3862827"/>
                  <a:ext cx="836926" cy="228259"/>
                </a:xfrm>
                <a:prstGeom prst="trapezoid">
                  <a:avLst>
                    <a:gd name="adj" fmla="val 63461"/>
                  </a:avLst>
                </a:prstGeom>
                <a:solidFill>
                  <a:srgbClr val="515254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grpSp>
              <p:nvGrpSpPr>
                <p:cNvPr id="1580" name="Shape 1580"/>
                <p:cNvGrpSpPr/>
                <p:nvPr/>
              </p:nvGrpSpPr>
              <p:grpSpPr>
                <a:xfrm>
                  <a:off x="1388312" y="3832473"/>
                  <a:ext cx="684757" cy="298470"/>
                  <a:chOff x="3201388" y="2885413"/>
                  <a:chExt cx="684757" cy="298470"/>
                </a:xfrm>
              </p:grpSpPr>
              <p:sp>
                <p:nvSpPr>
                  <p:cNvPr id="1581" name="Shape 1581"/>
                  <p:cNvSpPr/>
                  <p:nvPr/>
                </p:nvSpPr>
                <p:spPr>
                  <a:xfrm>
                    <a:off x="3201388" y="2885413"/>
                    <a:ext cx="684757" cy="298470"/>
                  </a:xfrm>
                  <a:prstGeom prst="rect">
                    <a:avLst/>
                  </a:prstGeom>
                  <a:solidFill>
                    <a:srgbClr val="525355"/>
                  </a:solidFill>
                  <a:ln w="9525" cap="flat" cmpd="sng">
                    <a:solidFill>
                      <a:srgbClr val="36373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2C2C2E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grpSp>
                <p:nvGrpSpPr>
                  <p:cNvPr id="1582" name="Shape 1582"/>
                  <p:cNvGrpSpPr/>
                  <p:nvPr/>
                </p:nvGrpSpPr>
                <p:grpSpPr>
                  <a:xfrm>
                    <a:off x="3271238" y="2958789"/>
                    <a:ext cx="557812" cy="151718"/>
                    <a:chOff x="3271238" y="2958789"/>
                    <a:chExt cx="557812" cy="151718"/>
                  </a:xfrm>
                </p:grpSpPr>
                <p:grpSp>
                  <p:nvGrpSpPr>
                    <p:cNvPr id="1583" name="Shape 1583"/>
                    <p:cNvGrpSpPr/>
                    <p:nvPr/>
                  </p:nvGrpSpPr>
                  <p:grpSpPr>
                    <a:xfrm>
                      <a:off x="3271238" y="2958789"/>
                      <a:ext cx="557812" cy="151718"/>
                      <a:chOff x="3271238" y="3558493"/>
                      <a:chExt cx="557812" cy="151718"/>
                    </a:xfrm>
                  </p:grpSpPr>
                  <p:cxnSp>
                    <p:nvCxnSpPr>
                      <p:cNvPr id="1584" name="Shape 1584"/>
                      <p:cNvCxnSpPr/>
                      <p:nvPr/>
                    </p:nvCxnSpPr>
                    <p:spPr>
                      <a:xfrm>
                        <a:off x="3271238" y="3558493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85" name="Shape 1585"/>
                      <p:cNvCxnSpPr/>
                      <p:nvPr/>
                    </p:nvCxnSpPr>
                    <p:spPr>
                      <a:xfrm>
                        <a:off x="3706213" y="3710211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86" name="Shape 1586"/>
                      <p:cNvCxnSpPr/>
                      <p:nvPr/>
                    </p:nvCxnSpPr>
                    <p:spPr>
                      <a:xfrm>
                        <a:off x="3394075" y="3558493"/>
                        <a:ext cx="312138" cy="151718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1587" name="Shape 1587"/>
                    <p:cNvGrpSpPr/>
                    <p:nvPr/>
                  </p:nvGrpSpPr>
                  <p:grpSpPr>
                    <a:xfrm rot="10800000" flipH="1">
                      <a:off x="3271238" y="2958789"/>
                      <a:ext cx="557812" cy="151718"/>
                      <a:chOff x="3271238" y="3558493"/>
                      <a:chExt cx="557812" cy="151718"/>
                    </a:xfrm>
                  </p:grpSpPr>
                  <p:cxnSp>
                    <p:nvCxnSpPr>
                      <p:cNvPr id="1588" name="Shape 1588"/>
                      <p:cNvCxnSpPr/>
                      <p:nvPr/>
                    </p:nvCxnSpPr>
                    <p:spPr>
                      <a:xfrm>
                        <a:off x="3271238" y="3558493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89" name="Shape 1589"/>
                      <p:cNvCxnSpPr/>
                      <p:nvPr/>
                    </p:nvCxnSpPr>
                    <p:spPr>
                      <a:xfrm>
                        <a:off x="3706213" y="3710211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90" name="Shape 1590"/>
                      <p:cNvCxnSpPr/>
                      <p:nvPr/>
                    </p:nvCxnSpPr>
                    <p:spPr>
                      <a:xfrm>
                        <a:off x="3394075" y="3558493"/>
                        <a:ext cx="312138" cy="151718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</p:grpSp>
              </p:grpSp>
            </p:grpSp>
            <p:grpSp>
              <p:nvGrpSpPr>
                <p:cNvPr id="1591" name="Shape 1591"/>
                <p:cNvGrpSpPr/>
                <p:nvPr/>
              </p:nvGrpSpPr>
              <p:grpSpPr>
                <a:xfrm>
                  <a:off x="1313466" y="3602885"/>
                  <a:ext cx="684757" cy="298470"/>
                  <a:chOff x="3201388" y="2885413"/>
                  <a:chExt cx="684757" cy="298470"/>
                </a:xfrm>
              </p:grpSpPr>
              <p:sp>
                <p:nvSpPr>
                  <p:cNvPr id="1592" name="Shape 1592"/>
                  <p:cNvSpPr/>
                  <p:nvPr/>
                </p:nvSpPr>
                <p:spPr>
                  <a:xfrm>
                    <a:off x="3201388" y="2885413"/>
                    <a:ext cx="684757" cy="298470"/>
                  </a:xfrm>
                  <a:prstGeom prst="rect">
                    <a:avLst/>
                  </a:prstGeom>
                  <a:solidFill>
                    <a:srgbClr val="525355"/>
                  </a:solidFill>
                  <a:ln w="9525" cap="flat" cmpd="sng">
                    <a:solidFill>
                      <a:srgbClr val="36373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2C2C2E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endParaRPr>
                  </a:p>
                </p:txBody>
              </p:sp>
              <p:grpSp>
                <p:nvGrpSpPr>
                  <p:cNvPr id="1593" name="Shape 1593"/>
                  <p:cNvGrpSpPr/>
                  <p:nvPr/>
                </p:nvGrpSpPr>
                <p:grpSpPr>
                  <a:xfrm>
                    <a:off x="3271238" y="2958789"/>
                    <a:ext cx="557812" cy="151718"/>
                    <a:chOff x="3271238" y="2958789"/>
                    <a:chExt cx="557812" cy="151718"/>
                  </a:xfrm>
                </p:grpSpPr>
                <p:grpSp>
                  <p:nvGrpSpPr>
                    <p:cNvPr id="1594" name="Shape 1594"/>
                    <p:cNvGrpSpPr/>
                    <p:nvPr/>
                  </p:nvGrpSpPr>
                  <p:grpSpPr>
                    <a:xfrm>
                      <a:off x="3271238" y="2958789"/>
                      <a:ext cx="557812" cy="151718"/>
                      <a:chOff x="3271238" y="3558493"/>
                      <a:chExt cx="557812" cy="151718"/>
                    </a:xfrm>
                  </p:grpSpPr>
                  <p:cxnSp>
                    <p:nvCxnSpPr>
                      <p:cNvPr id="1595" name="Shape 1595"/>
                      <p:cNvCxnSpPr/>
                      <p:nvPr/>
                    </p:nvCxnSpPr>
                    <p:spPr>
                      <a:xfrm>
                        <a:off x="3271238" y="3558493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96" name="Shape 1596"/>
                      <p:cNvCxnSpPr/>
                      <p:nvPr/>
                    </p:nvCxnSpPr>
                    <p:spPr>
                      <a:xfrm>
                        <a:off x="3706213" y="3710211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597" name="Shape 1597"/>
                      <p:cNvCxnSpPr/>
                      <p:nvPr/>
                    </p:nvCxnSpPr>
                    <p:spPr>
                      <a:xfrm>
                        <a:off x="3394075" y="3558493"/>
                        <a:ext cx="312138" cy="151718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1598" name="Shape 1598"/>
                    <p:cNvGrpSpPr/>
                    <p:nvPr/>
                  </p:nvGrpSpPr>
                  <p:grpSpPr>
                    <a:xfrm rot="10800000" flipH="1">
                      <a:off x="3271238" y="2958789"/>
                      <a:ext cx="557812" cy="151718"/>
                      <a:chOff x="3271238" y="3558493"/>
                      <a:chExt cx="557812" cy="151718"/>
                    </a:xfrm>
                  </p:grpSpPr>
                  <p:cxnSp>
                    <p:nvCxnSpPr>
                      <p:cNvPr id="1599" name="Shape 1599"/>
                      <p:cNvCxnSpPr/>
                      <p:nvPr/>
                    </p:nvCxnSpPr>
                    <p:spPr>
                      <a:xfrm>
                        <a:off x="3271238" y="3558493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600" name="Shape 1600"/>
                      <p:cNvCxnSpPr/>
                      <p:nvPr/>
                    </p:nvCxnSpPr>
                    <p:spPr>
                      <a:xfrm>
                        <a:off x="3706213" y="3710211"/>
                        <a:ext cx="122837" cy="0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  <p:cxnSp>
                    <p:nvCxnSpPr>
                      <p:cNvPr id="1601" name="Shape 1601"/>
                      <p:cNvCxnSpPr/>
                      <p:nvPr/>
                    </p:nvCxnSpPr>
                    <p:spPr>
                      <a:xfrm>
                        <a:off x="3394075" y="3558493"/>
                        <a:ext cx="312138" cy="151718"/>
                      </a:xfrm>
                      <a:prstGeom prst="straightConnector1">
                        <a:avLst/>
                      </a:prstGeom>
                      <a:noFill/>
                      <a:ln w="25400" cap="flat" cmpd="sng">
                        <a:solidFill>
                          <a:srgbClr val="F2F2F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>
                        <a:outerShdw blurRad="40000" dist="20000" dir="5400000" rotWithShape="0">
                          <a:srgbClr val="000000">
                            <a:alpha val="37647"/>
                          </a:srgbClr>
                        </a:outerShdw>
                      </a:effectLst>
                    </p:spPr>
                  </p:cxnSp>
                </p:grpSp>
              </p:grpSp>
            </p:grpSp>
          </p:grpSp>
          <p:cxnSp>
            <p:nvCxnSpPr>
              <p:cNvPr id="1602" name="Shape 1602"/>
              <p:cNvCxnSpPr/>
              <p:nvPr/>
            </p:nvCxnSpPr>
            <p:spPr>
              <a:xfrm>
                <a:off x="1729452" y="3131380"/>
                <a:ext cx="923" cy="12101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603" name="Shape 1603"/>
              <p:cNvCxnSpPr/>
              <p:nvPr/>
            </p:nvCxnSpPr>
            <p:spPr>
              <a:xfrm>
                <a:off x="1799257" y="3131380"/>
                <a:ext cx="0" cy="12101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604" name="Shape 1604"/>
              <p:cNvCxnSpPr/>
              <p:nvPr/>
            </p:nvCxnSpPr>
            <p:spPr>
              <a:xfrm>
                <a:off x="1667325" y="3131380"/>
                <a:ext cx="0" cy="12101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1605" name="Shape 1605"/>
            <p:cNvGrpSpPr/>
            <p:nvPr/>
          </p:nvGrpSpPr>
          <p:grpSpPr>
            <a:xfrm>
              <a:off x="5686539" y="2549933"/>
              <a:ext cx="500064" cy="500064"/>
              <a:chOff x="1310989" y="2276733"/>
              <a:chExt cx="836926" cy="836926"/>
            </a:xfrm>
          </p:grpSpPr>
          <p:sp>
            <p:nvSpPr>
              <p:cNvPr id="1606" name="Shape 1606"/>
              <p:cNvSpPr/>
              <p:nvPr/>
            </p:nvSpPr>
            <p:spPr>
              <a:xfrm>
                <a:off x="1310989" y="2276733"/>
                <a:ext cx="836926" cy="836926"/>
              </a:xfrm>
              <a:prstGeom prst="ellipse">
                <a:avLst/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7" name="Shape 1607"/>
              <p:cNvSpPr/>
              <p:nvPr/>
            </p:nvSpPr>
            <p:spPr>
              <a:xfrm>
                <a:off x="1390000" y="2569372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2F2F2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8" name="Shape 1608"/>
              <p:cNvSpPr/>
              <p:nvPr/>
            </p:nvSpPr>
            <p:spPr>
              <a:xfrm rot="10800000">
                <a:off x="1793831" y="2569372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2F2F2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9" name="Shape 1609"/>
              <p:cNvSpPr/>
              <p:nvPr/>
            </p:nvSpPr>
            <p:spPr>
              <a:xfrm rot="-5400000">
                <a:off x="1592377" y="2370372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2F2F2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0" name="Shape 1610"/>
              <p:cNvSpPr/>
              <p:nvPr/>
            </p:nvSpPr>
            <p:spPr>
              <a:xfrm rot="5400000">
                <a:off x="1592377" y="2774203"/>
                <a:ext cx="275073" cy="24581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2F2F2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1611" name="Shape 1611"/>
            <p:cNvGrpSpPr/>
            <p:nvPr/>
          </p:nvGrpSpPr>
          <p:grpSpPr>
            <a:xfrm>
              <a:off x="5530510" y="4001767"/>
              <a:ext cx="811476" cy="500064"/>
              <a:chOff x="1049854" y="3558493"/>
              <a:chExt cx="1358116" cy="836926"/>
            </a:xfrm>
          </p:grpSpPr>
          <p:grpSp>
            <p:nvGrpSpPr>
              <p:cNvPr id="1612" name="Shape 1612"/>
              <p:cNvGrpSpPr/>
              <p:nvPr/>
            </p:nvGrpSpPr>
            <p:grpSpPr>
              <a:xfrm>
                <a:off x="1463158" y="4062060"/>
                <a:ext cx="684757" cy="298470"/>
                <a:chOff x="3201388" y="2885413"/>
                <a:chExt cx="684757" cy="298470"/>
              </a:xfrm>
            </p:grpSpPr>
            <p:sp>
              <p:nvSpPr>
                <p:cNvPr id="1613" name="Shape 1613"/>
                <p:cNvSpPr/>
                <p:nvPr/>
              </p:nvSpPr>
              <p:spPr>
                <a:xfrm>
                  <a:off x="3201388" y="2885413"/>
                  <a:ext cx="684757" cy="298470"/>
                </a:xfrm>
                <a:prstGeom prst="rect">
                  <a:avLst/>
                </a:prstGeom>
                <a:solidFill>
                  <a:srgbClr val="525355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grpSp>
              <p:nvGrpSpPr>
                <p:cNvPr id="1614" name="Shape 1614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2958789"/>
                  <a:chExt cx="557812" cy="151718"/>
                </a:xfrm>
              </p:grpSpPr>
              <p:grpSp>
                <p:nvGrpSpPr>
                  <p:cNvPr id="1615" name="Shape 1615"/>
                  <p:cNvGrpSpPr/>
                  <p:nvPr/>
                </p:nvGrpSpPr>
                <p:grpSpPr>
                  <a:xfrm>
                    <a:off x="3271238" y="2958789"/>
                    <a:ext cx="557812" cy="151718"/>
                    <a:chOff x="3271238" y="3558493"/>
                    <a:chExt cx="557812" cy="151718"/>
                  </a:xfrm>
                </p:grpSpPr>
                <p:cxnSp>
                  <p:nvCxnSpPr>
                    <p:cNvPr id="1616" name="Shape 1616"/>
                    <p:cNvCxnSpPr/>
                    <p:nvPr/>
                  </p:nvCxnSpPr>
                  <p:spPr>
                    <a:xfrm>
                      <a:off x="3271238" y="3558493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17" name="Shape 1617"/>
                    <p:cNvCxnSpPr/>
                    <p:nvPr/>
                  </p:nvCxnSpPr>
                  <p:spPr>
                    <a:xfrm>
                      <a:off x="3706213" y="3710211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18" name="Shape 1618"/>
                    <p:cNvCxnSpPr/>
                    <p:nvPr/>
                  </p:nvCxnSpPr>
                  <p:spPr>
                    <a:xfrm>
                      <a:off x="3394075" y="3558493"/>
                      <a:ext cx="312138" cy="151718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</p:grpSp>
              <p:grpSp>
                <p:nvGrpSpPr>
                  <p:cNvPr id="1619" name="Shape 1619"/>
                  <p:cNvGrpSpPr/>
                  <p:nvPr/>
                </p:nvGrpSpPr>
                <p:grpSpPr>
                  <a:xfrm rot="10800000" flipH="1">
                    <a:off x="3271238" y="2958789"/>
                    <a:ext cx="557812" cy="151718"/>
                    <a:chOff x="3271238" y="3558493"/>
                    <a:chExt cx="557812" cy="151718"/>
                  </a:xfrm>
                </p:grpSpPr>
                <p:cxnSp>
                  <p:nvCxnSpPr>
                    <p:cNvPr id="1620" name="Shape 1620"/>
                    <p:cNvCxnSpPr/>
                    <p:nvPr/>
                  </p:nvCxnSpPr>
                  <p:spPr>
                    <a:xfrm>
                      <a:off x="3271238" y="3558493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21" name="Shape 1621"/>
                    <p:cNvCxnSpPr/>
                    <p:nvPr/>
                  </p:nvCxnSpPr>
                  <p:spPr>
                    <a:xfrm>
                      <a:off x="3706213" y="3710211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22" name="Shape 1622"/>
                    <p:cNvCxnSpPr/>
                    <p:nvPr/>
                  </p:nvCxnSpPr>
                  <p:spPr>
                    <a:xfrm>
                      <a:off x="3394075" y="3558493"/>
                      <a:ext cx="312138" cy="151718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</p:grpSp>
            </p:grpSp>
          </p:grpSp>
          <p:sp>
            <p:nvSpPr>
              <p:cNvPr id="1623" name="Shape 1623"/>
              <p:cNvSpPr/>
              <p:nvPr/>
            </p:nvSpPr>
            <p:spPr>
              <a:xfrm rot="-5400000">
                <a:off x="745520" y="3862827"/>
                <a:ext cx="836926" cy="228259"/>
              </a:xfrm>
              <a:prstGeom prst="trapezoid">
                <a:avLst>
                  <a:gd name="adj" fmla="val 63461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4" name="Shape 1624"/>
              <p:cNvSpPr/>
              <p:nvPr/>
            </p:nvSpPr>
            <p:spPr>
              <a:xfrm rot="5400000">
                <a:off x="1875377" y="3862827"/>
                <a:ext cx="836926" cy="228259"/>
              </a:xfrm>
              <a:prstGeom prst="trapezoid">
                <a:avLst>
                  <a:gd name="adj" fmla="val 63461"/>
                </a:avLst>
              </a:prstGeom>
              <a:solidFill>
                <a:srgbClr val="515254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grpSp>
            <p:nvGrpSpPr>
              <p:cNvPr id="1625" name="Shape 1625"/>
              <p:cNvGrpSpPr/>
              <p:nvPr/>
            </p:nvGrpSpPr>
            <p:grpSpPr>
              <a:xfrm>
                <a:off x="1388312" y="3832473"/>
                <a:ext cx="684757" cy="298470"/>
                <a:chOff x="3201388" y="2885413"/>
                <a:chExt cx="684757" cy="298470"/>
              </a:xfrm>
            </p:grpSpPr>
            <p:sp>
              <p:nvSpPr>
                <p:cNvPr id="1626" name="Shape 1626"/>
                <p:cNvSpPr/>
                <p:nvPr/>
              </p:nvSpPr>
              <p:spPr>
                <a:xfrm>
                  <a:off x="3201388" y="2885413"/>
                  <a:ext cx="684757" cy="298470"/>
                </a:xfrm>
                <a:prstGeom prst="rect">
                  <a:avLst/>
                </a:prstGeom>
                <a:solidFill>
                  <a:srgbClr val="525355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grpSp>
              <p:nvGrpSpPr>
                <p:cNvPr id="1627" name="Shape 1627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2958789"/>
                  <a:chExt cx="557812" cy="151718"/>
                </a:xfrm>
              </p:grpSpPr>
              <p:grpSp>
                <p:nvGrpSpPr>
                  <p:cNvPr id="1628" name="Shape 1628"/>
                  <p:cNvGrpSpPr/>
                  <p:nvPr/>
                </p:nvGrpSpPr>
                <p:grpSpPr>
                  <a:xfrm>
                    <a:off x="3271238" y="2958789"/>
                    <a:ext cx="557812" cy="151718"/>
                    <a:chOff x="3271238" y="3558493"/>
                    <a:chExt cx="557812" cy="151718"/>
                  </a:xfrm>
                </p:grpSpPr>
                <p:cxnSp>
                  <p:nvCxnSpPr>
                    <p:cNvPr id="1629" name="Shape 1629"/>
                    <p:cNvCxnSpPr/>
                    <p:nvPr/>
                  </p:nvCxnSpPr>
                  <p:spPr>
                    <a:xfrm>
                      <a:off x="3271238" y="3558493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30" name="Shape 1630"/>
                    <p:cNvCxnSpPr/>
                    <p:nvPr/>
                  </p:nvCxnSpPr>
                  <p:spPr>
                    <a:xfrm>
                      <a:off x="3706213" y="3710211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31" name="Shape 1631"/>
                    <p:cNvCxnSpPr/>
                    <p:nvPr/>
                  </p:nvCxnSpPr>
                  <p:spPr>
                    <a:xfrm>
                      <a:off x="3394075" y="3558493"/>
                      <a:ext cx="312138" cy="151718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</p:grpSp>
              <p:grpSp>
                <p:nvGrpSpPr>
                  <p:cNvPr id="1632" name="Shape 1632"/>
                  <p:cNvGrpSpPr/>
                  <p:nvPr/>
                </p:nvGrpSpPr>
                <p:grpSpPr>
                  <a:xfrm rot="10800000" flipH="1">
                    <a:off x="3271238" y="2958789"/>
                    <a:ext cx="557812" cy="151718"/>
                    <a:chOff x="3271238" y="3558493"/>
                    <a:chExt cx="557812" cy="151718"/>
                  </a:xfrm>
                </p:grpSpPr>
                <p:cxnSp>
                  <p:nvCxnSpPr>
                    <p:cNvPr id="1633" name="Shape 1633"/>
                    <p:cNvCxnSpPr/>
                    <p:nvPr/>
                  </p:nvCxnSpPr>
                  <p:spPr>
                    <a:xfrm>
                      <a:off x="3271238" y="3558493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34" name="Shape 1634"/>
                    <p:cNvCxnSpPr/>
                    <p:nvPr/>
                  </p:nvCxnSpPr>
                  <p:spPr>
                    <a:xfrm>
                      <a:off x="3706213" y="3710211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35" name="Shape 1635"/>
                    <p:cNvCxnSpPr/>
                    <p:nvPr/>
                  </p:nvCxnSpPr>
                  <p:spPr>
                    <a:xfrm>
                      <a:off x="3394075" y="3558493"/>
                      <a:ext cx="312138" cy="151718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</p:grpSp>
            </p:grpSp>
          </p:grpSp>
          <p:grpSp>
            <p:nvGrpSpPr>
              <p:cNvPr id="1636" name="Shape 1636"/>
              <p:cNvGrpSpPr/>
              <p:nvPr/>
            </p:nvGrpSpPr>
            <p:grpSpPr>
              <a:xfrm>
                <a:off x="1313466" y="3602885"/>
                <a:ext cx="684757" cy="298470"/>
                <a:chOff x="3201388" y="2885413"/>
                <a:chExt cx="684757" cy="298470"/>
              </a:xfrm>
            </p:grpSpPr>
            <p:sp>
              <p:nvSpPr>
                <p:cNvPr id="1637" name="Shape 1637"/>
                <p:cNvSpPr/>
                <p:nvPr/>
              </p:nvSpPr>
              <p:spPr>
                <a:xfrm>
                  <a:off x="3201388" y="2885413"/>
                  <a:ext cx="684757" cy="298470"/>
                </a:xfrm>
                <a:prstGeom prst="rect">
                  <a:avLst/>
                </a:prstGeom>
                <a:solidFill>
                  <a:srgbClr val="525355"/>
                </a:solidFill>
                <a:ln w="9525" cap="flat" cmpd="sng">
                  <a:solidFill>
                    <a:srgbClr val="363739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90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2C2C2E"/>
                    </a:solidFill>
                    <a:latin typeface="Arial Narrow"/>
                    <a:ea typeface="Arial Narrow"/>
                    <a:cs typeface="Arial Narrow"/>
                    <a:sym typeface="Arial Narrow"/>
                  </a:endParaRPr>
                </a:p>
              </p:txBody>
            </p:sp>
            <p:grpSp>
              <p:nvGrpSpPr>
                <p:cNvPr id="1638" name="Shape 1638"/>
                <p:cNvGrpSpPr/>
                <p:nvPr/>
              </p:nvGrpSpPr>
              <p:grpSpPr>
                <a:xfrm>
                  <a:off x="3271238" y="2958789"/>
                  <a:ext cx="557812" cy="151718"/>
                  <a:chOff x="3271238" y="2958789"/>
                  <a:chExt cx="557812" cy="151718"/>
                </a:xfrm>
              </p:grpSpPr>
              <p:grpSp>
                <p:nvGrpSpPr>
                  <p:cNvPr id="1639" name="Shape 1639"/>
                  <p:cNvGrpSpPr/>
                  <p:nvPr/>
                </p:nvGrpSpPr>
                <p:grpSpPr>
                  <a:xfrm>
                    <a:off x="3271238" y="2958789"/>
                    <a:ext cx="557812" cy="151718"/>
                    <a:chOff x="3271238" y="3558493"/>
                    <a:chExt cx="557812" cy="151718"/>
                  </a:xfrm>
                </p:grpSpPr>
                <p:cxnSp>
                  <p:nvCxnSpPr>
                    <p:cNvPr id="1640" name="Shape 1640"/>
                    <p:cNvCxnSpPr/>
                    <p:nvPr/>
                  </p:nvCxnSpPr>
                  <p:spPr>
                    <a:xfrm>
                      <a:off x="3271238" y="3558493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41" name="Shape 1641"/>
                    <p:cNvCxnSpPr/>
                    <p:nvPr/>
                  </p:nvCxnSpPr>
                  <p:spPr>
                    <a:xfrm>
                      <a:off x="3706213" y="3710211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42" name="Shape 1642"/>
                    <p:cNvCxnSpPr/>
                    <p:nvPr/>
                  </p:nvCxnSpPr>
                  <p:spPr>
                    <a:xfrm>
                      <a:off x="3394075" y="3558493"/>
                      <a:ext cx="312138" cy="151718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</p:grpSp>
              <p:grpSp>
                <p:nvGrpSpPr>
                  <p:cNvPr id="1643" name="Shape 1643"/>
                  <p:cNvGrpSpPr/>
                  <p:nvPr/>
                </p:nvGrpSpPr>
                <p:grpSpPr>
                  <a:xfrm rot="10800000" flipH="1">
                    <a:off x="3271238" y="2958789"/>
                    <a:ext cx="557812" cy="151718"/>
                    <a:chOff x="3271238" y="3558493"/>
                    <a:chExt cx="557812" cy="151718"/>
                  </a:xfrm>
                </p:grpSpPr>
                <p:cxnSp>
                  <p:nvCxnSpPr>
                    <p:cNvPr id="1644" name="Shape 1644"/>
                    <p:cNvCxnSpPr/>
                    <p:nvPr/>
                  </p:nvCxnSpPr>
                  <p:spPr>
                    <a:xfrm>
                      <a:off x="3271238" y="3558493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45" name="Shape 1645"/>
                    <p:cNvCxnSpPr/>
                    <p:nvPr/>
                  </p:nvCxnSpPr>
                  <p:spPr>
                    <a:xfrm>
                      <a:off x="3706213" y="3710211"/>
                      <a:ext cx="122837" cy="0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  <p:cxnSp>
                  <p:nvCxnSpPr>
                    <p:cNvPr id="1646" name="Shape 1646"/>
                    <p:cNvCxnSpPr/>
                    <p:nvPr/>
                  </p:nvCxnSpPr>
                  <p:spPr>
                    <a:xfrm>
                      <a:off x="3394075" y="3558493"/>
                      <a:ext cx="312138" cy="151718"/>
                    </a:xfrm>
                    <a:prstGeom prst="straightConnector1">
                      <a:avLst/>
                    </a:prstGeom>
                    <a:noFill/>
                    <a:ln w="25400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>
                      <a:outerShdw blurRad="40000" dist="20000" dir="5400000" rotWithShape="0">
                        <a:srgbClr val="000000">
                          <a:alpha val="37647"/>
                        </a:srgbClr>
                      </a:outerShdw>
                    </a:effectLst>
                  </p:spPr>
                </p:cxnSp>
              </p:grpSp>
            </p:grpSp>
          </p:grpSp>
        </p:grpSp>
        <p:grpSp>
          <p:nvGrpSpPr>
            <p:cNvPr id="1647" name="Shape 1647"/>
            <p:cNvGrpSpPr/>
            <p:nvPr/>
          </p:nvGrpSpPr>
          <p:grpSpPr>
            <a:xfrm>
              <a:off x="5900435" y="3366473"/>
              <a:ext cx="77846" cy="645881"/>
              <a:chOff x="6888830" y="3131380"/>
              <a:chExt cx="131932" cy="1210117"/>
            </a:xfrm>
          </p:grpSpPr>
          <p:cxnSp>
            <p:nvCxnSpPr>
              <p:cNvPr id="1648" name="Shape 1648"/>
              <p:cNvCxnSpPr/>
              <p:nvPr/>
            </p:nvCxnSpPr>
            <p:spPr>
              <a:xfrm>
                <a:off x="6950957" y="3131380"/>
                <a:ext cx="923" cy="12101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649" name="Shape 1649"/>
              <p:cNvCxnSpPr/>
              <p:nvPr/>
            </p:nvCxnSpPr>
            <p:spPr>
              <a:xfrm>
                <a:off x="7020762" y="3131380"/>
                <a:ext cx="0" cy="12101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650" name="Shape 1650"/>
              <p:cNvCxnSpPr/>
              <p:nvPr/>
            </p:nvCxnSpPr>
            <p:spPr>
              <a:xfrm>
                <a:off x="6888830" y="3131380"/>
                <a:ext cx="0" cy="12101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651" name="Shape 1651"/>
            <p:cNvSpPr/>
            <p:nvPr/>
          </p:nvSpPr>
          <p:spPr>
            <a:xfrm rot="-5400000">
              <a:off x="5142202" y="4149497"/>
              <a:ext cx="255564" cy="220314"/>
            </a:xfrm>
            <a:prstGeom prst="triangle">
              <a:avLst>
                <a:gd name="adj" fmla="val 50000"/>
              </a:avLst>
            </a:prstGeom>
            <a:solidFill>
              <a:srgbClr val="515254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 rot="-5400000">
              <a:off x="2463311" y="4149496"/>
              <a:ext cx="255564" cy="220314"/>
            </a:xfrm>
            <a:prstGeom prst="triangle">
              <a:avLst>
                <a:gd name="adj" fmla="val 50000"/>
              </a:avLst>
            </a:prstGeom>
            <a:solidFill>
              <a:srgbClr val="515254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53" name="Shape 1653"/>
            <p:cNvSpPr/>
            <p:nvPr/>
          </p:nvSpPr>
          <p:spPr>
            <a:xfrm rot="5400000">
              <a:off x="6474731" y="4149496"/>
              <a:ext cx="255564" cy="220314"/>
            </a:xfrm>
            <a:prstGeom prst="triangle">
              <a:avLst>
                <a:gd name="adj" fmla="val 50000"/>
              </a:avLst>
            </a:prstGeom>
            <a:solidFill>
              <a:srgbClr val="515254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54" name="Shape 1654"/>
            <p:cNvSpPr/>
            <p:nvPr/>
          </p:nvSpPr>
          <p:spPr>
            <a:xfrm rot="5400000">
              <a:off x="3797959" y="4149497"/>
              <a:ext cx="255564" cy="220314"/>
            </a:xfrm>
            <a:prstGeom prst="triangle">
              <a:avLst>
                <a:gd name="adj" fmla="val 50000"/>
              </a:avLst>
            </a:prstGeom>
            <a:solidFill>
              <a:srgbClr val="515254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grpSp>
          <p:nvGrpSpPr>
            <p:cNvPr id="1655" name="Shape 1655"/>
            <p:cNvGrpSpPr/>
            <p:nvPr/>
          </p:nvGrpSpPr>
          <p:grpSpPr>
            <a:xfrm>
              <a:off x="5733749" y="3119639"/>
              <a:ext cx="409143" cy="246834"/>
              <a:chOff x="7728285" y="1630013"/>
              <a:chExt cx="684757" cy="413111"/>
            </a:xfrm>
          </p:grpSpPr>
          <p:sp>
            <p:nvSpPr>
              <p:cNvPr id="1656" name="Shape 1656"/>
              <p:cNvSpPr/>
              <p:nvPr/>
            </p:nvSpPr>
            <p:spPr>
              <a:xfrm>
                <a:off x="7728285" y="1630013"/>
                <a:ext cx="684757" cy="413111"/>
              </a:xfrm>
              <a:prstGeom prst="rect">
                <a:avLst/>
              </a:prstGeom>
              <a:solidFill>
                <a:srgbClr val="525355"/>
              </a:solidFill>
              <a:ln w="9525" cap="flat" cmpd="sng">
                <a:solidFill>
                  <a:srgbClr val="363739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7" name="Shape 1657"/>
              <p:cNvSpPr/>
              <p:nvPr/>
            </p:nvSpPr>
            <p:spPr>
              <a:xfrm>
                <a:off x="7949550" y="1656547"/>
                <a:ext cx="242226" cy="360043"/>
              </a:xfrm>
              <a:prstGeom prst="upDown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000000"/>
                  </a:gs>
                  <a:gs pos="24000">
                    <a:srgbClr val="7F7F7F"/>
                  </a:gs>
                  <a:gs pos="25000">
                    <a:srgbClr val="FF0000"/>
                  </a:gs>
                  <a:gs pos="50000">
                    <a:srgbClr val="FFFF00"/>
                  </a:gs>
                  <a:gs pos="75000">
                    <a:srgbClr val="008000"/>
                  </a:gs>
                  <a:gs pos="100000">
                    <a:srgbClr val="0000FF"/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grpSp>
          <p:nvGrpSpPr>
            <p:cNvPr id="1658" name="Shape 1658"/>
            <p:cNvGrpSpPr/>
            <p:nvPr/>
          </p:nvGrpSpPr>
          <p:grpSpPr>
            <a:xfrm>
              <a:off x="5900435" y="3058097"/>
              <a:ext cx="78830" cy="61542"/>
              <a:chOff x="6888830" y="3131380"/>
              <a:chExt cx="131932" cy="1210117"/>
            </a:xfrm>
          </p:grpSpPr>
          <p:cxnSp>
            <p:nvCxnSpPr>
              <p:cNvPr id="1659" name="Shape 1659"/>
              <p:cNvCxnSpPr/>
              <p:nvPr/>
            </p:nvCxnSpPr>
            <p:spPr>
              <a:xfrm>
                <a:off x="6950957" y="3131380"/>
                <a:ext cx="923" cy="12101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373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660" name="Shape 1660"/>
              <p:cNvCxnSpPr/>
              <p:nvPr/>
            </p:nvCxnSpPr>
            <p:spPr>
              <a:xfrm>
                <a:off x="7020762" y="3131380"/>
                <a:ext cx="0" cy="12101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373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661" name="Shape 1661"/>
              <p:cNvCxnSpPr/>
              <p:nvPr/>
            </p:nvCxnSpPr>
            <p:spPr>
              <a:xfrm>
                <a:off x="6888830" y="3131380"/>
                <a:ext cx="0" cy="121011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36373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662" name="Shape 1662"/>
            <p:cNvSpPr/>
            <p:nvPr/>
          </p:nvSpPr>
          <p:spPr>
            <a:xfrm>
              <a:off x="1962067" y="3100384"/>
              <a:ext cx="5269473" cy="1931575"/>
            </a:xfrm>
            <a:prstGeom prst="ellipse">
              <a:avLst/>
            </a:prstGeom>
            <a:noFill/>
            <a:ln w="12700" cap="flat" cmpd="sng">
              <a:solidFill>
                <a:srgbClr val="515254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63" name="Shape 1663"/>
            <p:cNvSpPr txBox="1"/>
            <p:nvPr/>
          </p:nvSpPr>
          <p:spPr>
            <a:xfrm>
              <a:off x="3776152" y="3851166"/>
              <a:ext cx="1643897" cy="2418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2C2C2E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Open Line System</a:t>
              </a:r>
              <a:endParaRPr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64" name="Shape 1664"/>
            <p:cNvSpPr/>
            <p:nvPr/>
          </p:nvSpPr>
          <p:spPr>
            <a:xfrm>
              <a:off x="3207869" y="3225033"/>
              <a:ext cx="99623" cy="53686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24000">
                  <a:srgbClr val="7F7F7F"/>
                </a:gs>
                <a:gs pos="25000">
                  <a:srgbClr val="FF0000"/>
                </a:gs>
                <a:gs pos="50000">
                  <a:srgbClr val="FFFF00"/>
                </a:gs>
                <a:gs pos="75000">
                  <a:srgbClr val="008000"/>
                </a:gs>
                <a:gs pos="100000">
                  <a:srgbClr val="0000FF"/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665" name="Shape 1665"/>
          <p:cNvSpPr txBox="1"/>
          <p:nvPr/>
        </p:nvSpPr>
        <p:spPr>
          <a:xfrm>
            <a:off x="5389836" y="2132633"/>
            <a:ext cx="6842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Optical Services Transponder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Platform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66" name="Shape 1666"/>
          <p:cNvSpPr txBox="1"/>
          <p:nvPr/>
        </p:nvSpPr>
        <p:spPr>
          <a:xfrm>
            <a:off x="3298904" y="1849327"/>
            <a:ext cx="4419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Core Switch Router</a:t>
            </a:r>
            <a:endParaRPr sz="800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67" name="Shape 1667"/>
          <p:cNvSpPr/>
          <p:nvPr/>
        </p:nvSpPr>
        <p:spPr>
          <a:xfrm>
            <a:off x="2827223" y="1285220"/>
            <a:ext cx="3504176" cy="2058095"/>
          </a:xfrm>
          <a:prstGeom prst="ellipse">
            <a:avLst/>
          </a:prstGeom>
          <a:solidFill>
            <a:srgbClr val="E0E2E2">
              <a:alpha val="74901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C2C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68" name="Shape 1668"/>
          <p:cNvSpPr txBox="1"/>
          <p:nvPr/>
        </p:nvSpPr>
        <p:spPr>
          <a:xfrm>
            <a:off x="3501753" y="1285220"/>
            <a:ext cx="214049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“Hollow” Core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C2C2E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Programmable, Scalable, Resilient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69" name="Shape 1669"/>
          <p:cNvGraphicFramePr/>
          <p:nvPr/>
        </p:nvGraphicFramePr>
        <p:xfrm>
          <a:off x="262522" y="4244941"/>
          <a:ext cx="8634900" cy="14783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5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Hardware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Software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Systems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u="none" strike="noStrike" cap="none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172800" marR="0" lvl="0" indent="-172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2C2E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2C2C2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Compute resource (and necessary virtualization) to support orchestration and automation, and monitoring and measurement functions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NFV / VFN functions (e.g. telemetry, IDS, SDX, etc)</a:t>
                      </a: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Workflow management and service instantiation</a:t>
                      </a:r>
                      <a:endParaRPr sz="1000" u="none" strike="noStrike" cap="none" baseline="30000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Multi-layer/resource OAMPT functions</a:t>
                      </a:r>
                      <a:endParaRPr sz="1000" u="none" strike="noStrike" cap="none" baseline="30000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Network information collection, analysis, and archiving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HA for services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storage resiliency</a:t>
                      </a:r>
                      <a:endParaRPr sz="1000" u="none" strike="noStrike" cap="none" baseline="30000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baseline="30000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079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33333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Access controls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Policy enforced execution of orchestration and automation functions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" sz="1000" u="none" strike="noStrike" cap="none">
                          <a:solidFill>
                            <a:srgbClr val="333333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security and integrity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BECEC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70" name="Shape 1670"/>
          <p:cNvGrpSpPr/>
          <p:nvPr/>
        </p:nvGrpSpPr>
        <p:grpSpPr>
          <a:xfrm>
            <a:off x="7421557" y="3325933"/>
            <a:ext cx="1475885" cy="714720"/>
            <a:chOff x="7269249" y="3327174"/>
            <a:chExt cx="1475885" cy="714720"/>
          </a:xfrm>
        </p:grpSpPr>
        <p:sp>
          <p:nvSpPr>
            <p:cNvPr id="1671" name="Shape 1671"/>
            <p:cNvSpPr/>
            <p:nvPr/>
          </p:nvSpPr>
          <p:spPr>
            <a:xfrm>
              <a:off x="7269249" y="3327174"/>
              <a:ext cx="1475885" cy="714720"/>
            </a:xfrm>
            <a:prstGeom prst="roundRect">
              <a:avLst>
                <a:gd name="adj" fmla="val 6991"/>
              </a:avLst>
            </a:prstGeom>
            <a:solidFill>
              <a:srgbClr val="FFFF00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CAPABILITIES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Shape 1672"/>
            <p:cNvSpPr/>
            <p:nvPr/>
          </p:nvSpPr>
          <p:spPr>
            <a:xfrm>
              <a:off x="7329879" y="3571161"/>
              <a:ext cx="1354624" cy="400110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Enables the management and scaling of services.</a:t>
              </a:r>
              <a:endParaRPr sz="10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673" name="Shape 1673"/>
          <p:cNvGrpSpPr/>
          <p:nvPr/>
        </p:nvGrpSpPr>
        <p:grpSpPr>
          <a:xfrm>
            <a:off x="246557" y="3156596"/>
            <a:ext cx="1475884" cy="884066"/>
            <a:chOff x="7269250" y="3091652"/>
            <a:chExt cx="1475884" cy="884066"/>
          </a:xfrm>
        </p:grpSpPr>
        <p:sp>
          <p:nvSpPr>
            <p:cNvPr id="1674" name="Shape 1674"/>
            <p:cNvSpPr/>
            <p:nvPr/>
          </p:nvSpPr>
          <p:spPr>
            <a:xfrm>
              <a:off x="7269250" y="3091652"/>
              <a:ext cx="1475884" cy="884066"/>
            </a:xfrm>
            <a:prstGeom prst="roundRect">
              <a:avLst>
                <a:gd name="adj" fmla="val 6991"/>
              </a:avLst>
            </a:prstGeom>
            <a:solidFill>
              <a:srgbClr val="57DBFF"/>
            </a:solidFill>
            <a:ln w="9525" cap="flat" cmpd="sng">
              <a:solidFill>
                <a:srgbClr val="3637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rgbClr val="363738"/>
                  </a:solidFill>
                  <a:latin typeface="Arial"/>
                  <a:ea typeface="Arial"/>
                  <a:cs typeface="Arial"/>
                  <a:sym typeface="Arial"/>
                </a:rPr>
                <a:t>MOTIVATION</a:t>
              </a:r>
              <a:endParaRPr sz="1400" b="1">
                <a:solidFill>
                  <a:srgbClr val="36373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Shape 1675"/>
            <p:cNvSpPr/>
            <p:nvPr/>
          </p:nvSpPr>
          <p:spPr>
            <a:xfrm>
              <a:off x="7329880" y="3356878"/>
              <a:ext cx="1354624" cy="553998"/>
            </a:xfrm>
            <a:prstGeom prst="rect">
              <a:avLst/>
            </a:prstGeom>
            <a:solidFill>
              <a:srgbClr val="36373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36000" tIns="45700" rIns="36000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57DB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Building a “zero” touch network and enabling intelligent functions</a:t>
              </a:r>
              <a:endParaRPr sz="1000">
                <a:solidFill>
                  <a:srgbClr val="57DB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1676" name="Shape 1676" descr="32829-2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036" y="1023899"/>
            <a:ext cx="367352" cy="36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7" name="Shape 1677" descr="robot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9886" y="1023899"/>
            <a:ext cx="392900" cy="39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8" name="Shape 1678"/>
          <p:cNvSpPr txBox="1"/>
          <p:nvPr/>
        </p:nvSpPr>
        <p:spPr>
          <a:xfrm>
            <a:off x="550126" y="623606"/>
            <a:ext cx="7575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738"/>
                </a:solidFill>
                <a:latin typeface="Arial Narrow"/>
                <a:ea typeface="Arial Narrow"/>
                <a:cs typeface="Arial Narrow"/>
                <a:sym typeface="Arial Narrow"/>
              </a:rPr>
              <a:t>Orchestration</a:t>
            </a:r>
            <a:endParaRPr sz="1000"/>
          </a:p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738"/>
                </a:solidFill>
                <a:latin typeface="Arial Narrow"/>
                <a:ea typeface="Arial Narrow"/>
                <a:cs typeface="Arial Narrow"/>
                <a:sym typeface="Arial Narrow"/>
              </a:rPr>
              <a:t>and</a:t>
            </a:r>
            <a:r>
              <a:rPr lang="en" sz="1000"/>
              <a:t> </a:t>
            </a:r>
            <a:r>
              <a:rPr lang="en" sz="1000">
                <a:solidFill>
                  <a:srgbClr val="363738"/>
                </a:solidFill>
                <a:latin typeface="Arial Narrow"/>
                <a:ea typeface="Arial Narrow"/>
                <a:cs typeface="Arial Narrow"/>
                <a:sym typeface="Arial Narrow"/>
              </a:rPr>
              <a:t>Automation</a:t>
            </a:r>
            <a:endParaRPr sz="1000"/>
          </a:p>
        </p:txBody>
      </p:sp>
      <p:pic>
        <p:nvPicPr>
          <p:cNvPr id="1679" name="Shape 1679" descr="Speedmeter-01-51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669" y="898466"/>
            <a:ext cx="580938" cy="580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80" name="Shape 1680"/>
          <p:cNvSpPr txBox="1"/>
          <p:nvPr/>
        </p:nvSpPr>
        <p:spPr>
          <a:xfrm>
            <a:off x="7827687" y="629801"/>
            <a:ext cx="7716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738"/>
                </a:solidFill>
                <a:latin typeface="Arial Narrow"/>
                <a:ea typeface="Arial Narrow"/>
                <a:cs typeface="Arial Narrow"/>
                <a:sym typeface="Arial Narrow"/>
              </a:rPr>
              <a:t>Monitoring</a:t>
            </a:r>
            <a:r>
              <a:rPr lang="en" sz="1000"/>
              <a:t> </a:t>
            </a:r>
            <a:r>
              <a:rPr lang="en" sz="1000">
                <a:solidFill>
                  <a:srgbClr val="363738"/>
                </a:solidFill>
                <a:latin typeface="Arial Narrow"/>
                <a:ea typeface="Arial Narrow"/>
                <a:cs typeface="Arial Narrow"/>
                <a:sym typeface="Arial Narrow"/>
              </a:rPr>
              <a:t>and</a:t>
            </a:r>
            <a:endParaRPr sz="1000"/>
          </a:p>
          <a:p>
            <a:pPr marL="0" marR="0" lvl="0" indent="0" algn="ctr" rtl="0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738"/>
                </a:solidFill>
                <a:latin typeface="Arial Narrow"/>
                <a:ea typeface="Arial Narrow"/>
                <a:cs typeface="Arial Narrow"/>
                <a:sym typeface="Arial Narrow"/>
              </a:rPr>
              <a:t>Measurement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436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0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Guiding Principles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329462"/>
            <a:ext cx="8229600" cy="478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Zero touch self regulating network</a:t>
            </a:r>
            <a:endParaRPr/>
          </a:p>
          <a:p>
            <a:pPr marL="458788" marR="0" lvl="1" indent="-22859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415"/>
              <a:buFont typeface="Arial"/>
              <a:buChar char="–"/>
            </a:pPr>
            <a:r>
              <a:rPr lang="en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manual intervention in the daily operations of the network;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8788" marR="0" lvl="1" indent="-22859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415"/>
              <a:buFont typeface="Arial"/>
              <a:buChar char="–"/>
            </a:pPr>
            <a:r>
              <a:rPr lang="en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Prioritize automation of frequent operations over infrequent ones;</a:t>
            </a:r>
            <a:endParaRPr/>
          </a:p>
          <a:p>
            <a:pPr marL="458788" marR="0" lvl="1" indent="-22859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415"/>
              <a:buFont typeface="Arial"/>
              <a:buChar char="–"/>
            </a:pPr>
            <a:r>
              <a:rPr lang="en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network via a declarative interface.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available fault stream</a:t>
            </a:r>
            <a:endParaRPr/>
          </a:p>
          <a:p>
            <a:pPr marL="458788" marR="0" lvl="1" indent="-22859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415"/>
              <a:buFont typeface="Arial"/>
              <a:buChar char="–"/>
            </a:pPr>
            <a:r>
              <a:rPr lang="en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fault the operational state of the network is unknown;</a:t>
            </a:r>
            <a:endParaRPr/>
          </a:p>
          <a:p>
            <a:pPr marL="458788" marR="0" lvl="1" indent="-22859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415"/>
              <a:buFont typeface="Arial"/>
              <a:buChar char="–"/>
            </a:pPr>
            <a:r>
              <a:rPr lang="en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basic fault monitoring system must always be available.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Engineers must be able to take corrective action</a:t>
            </a:r>
            <a:endParaRPr/>
          </a:p>
          <a:p>
            <a:pPr marL="458788" marR="0" lvl="1" indent="-22859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415"/>
              <a:buFont typeface="Arial"/>
              <a:buChar char="–"/>
            </a:pPr>
            <a:r>
              <a:rPr lang="en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orchestration is not available then EMS or direct CLI access is acceptable.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Clearly defined source of truth for all configuration data</a:t>
            </a:r>
            <a:endParaRPr/>
          </a:p>
          <a:p>
            <a:pPr marL="458788" marR="0" lvl="1" indent="-22859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415"/>
              <a:buFont typeface="Arial"/>
              <a:buChar char="–"/>
            </a:pPr>
            <a:r>
              <a:rPr lang="en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data bloat and operational errors by maintaining a single “master” within the network.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Arial"/>
              <a:buChar char="•"/>
            </a:pPr>
            <a:r>
              <a:rPr lang="en" sz="18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proven cloud technologies where applicable</a:t>
            </a:r>
            <a:endParaRPr/>
          </a:p>
          <a:p>
            <a:pPr marL="458788" marR="0" lvl="1" indent="-228599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415"/>
              <a:buFont typeface="Arial"/>
              <a:buChar char="–"/>
            </a:pPr>
            <a:r>
              <a:rPr lang="en" sz="1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locally or remotely hosted, cloud technologies have matured into a reliable scalable runtime solution.</a:t>
            </a:r>
            <a:endParaRPr sz="16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457200" y="6483355"/>
            <a:ext cx="447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900" b="0" i="0" u="none" strike="noStrike" cap="none">
              <a:solidFill>
                <a:srgbClr val="3637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0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Shape 168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Architecture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Shape 1686"/>
          <p:cNvSpPr txBox="1">
            <a:spLocks noGrp="1"/>
          </p:cNvSpPr>
          <p:nvPr>
            <p:ph type="sldNum" idx="12"/>
          </p:nvPr>
        </p:nvSpPr>
        <p:spPr>
          <a:xfrm>
            <a:off x="457200" y="6483355"/>
            <a:ext cx="4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687" name="Shape 1687"/>
          <p:cNvSpPr/>
          <p:nvPr/>
        </p:nvSpPr>
        <p:spPr>
          <a:xfrm>
            <a:off x="5565725" y="2490550"/>
            <a:ext cx="2941500" cy="6489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Orchestration &amp; Automation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Shape 1688"/>
          <p:cNvSpPr/>
          <p:nvPr/>
        </p:nvSpPr>
        <p:spPr>
          <a:xfrm>
            <a:off x="5565501" y="3805275"/>
            <a:ext cx="2941800" cy="6489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Data Collection</a:t>
            </a:r>
            <a:endParaRPr/>
          </a:p>
        </p:txBody>
      </p:sp>
      <p:sp>
        <p:nvSpPr>
          <p:cNvPr id="1689" name="Shape 1689"/>
          <p:cNvSpPr/>
          <p:nvPr/>
        </p:nvSpPr>
        <p:spPr>
          <a:xfrm>
            <a:off x="5565501" y="5120050"/>
            <a:ext cx="2941800" cy="6489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Analytics</a:t>
            </a:r>
            <a:endParaRPr/>
          </a:p>
        </p:txBody>
      </p:sp>
      <p:cxnSp>
        <p:nvCxnSpPr>
          <p:cNvPr id="1690" name="Shape 1690"/>
          <p:cNvCxnSpPr>
            <a:stCxn id="1687" idx="2"/>
            <a:endCxn id="1688" idx="0"/>
          </p:cNvCxnSpPr>
          <p:nvPr/>
        </p:nvCxnSpPr>
        <p:spPr>
          <a:xfrm>
            <a:off x="7036475" y="3139450"/>
            <a:ext cx="0" cy="665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1" name="Shape 1691"/>
          <p:cNvCxnSpPr>
            <a:stCxn id="1688" idx="2"/>
            <a:endCxn id="1689" idx="0"/>
          </p:cNvCxnSpPr>
          <p:nvPr/>
        </p:nvCxnSpPr>
        <p:spPr>
          <a:xfrm>
            <a:off x="7036401" y="4454175"/>
            <a:ext cx="0" cy="666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2" name="Shape 1692"/>
          <p:cNvCxnSpPr>
            <a:stCxn id="1689" idx="2"/>
            <a:endCxn id="1687" idx="0"/>
          </p:cNvCxnSpPr>
          <p:nvPr/>
        </p:nvCxnSpPr>
        <p:spPr>
          <a:xfrm rot="-5400000">
            <a:off x="5397501" y="4129450"/>
            <a:ext cx="3278400" cy="600"/>
          </a:xfrm>
          <a:prstGeom prst="bentConnector5">
            <a:avLst>
              <a:gd name="adj1" fmla="val -7263"/>
              <a:gd name="adj2" fmla="val 297324831"/>
              <a:gd name="adj3" fmla="val 11080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693" name="Shape 1693"/>
          <p:cNvGrpSpPr/>
          <p:nvPr/>
        </p:nvGrpSpPr>
        <p:grpSpPr>
          <a:xfrm>
            <a:off x="265317" y="2153205"/>
            <a:ext cx="4465824" cy="474155"/>
            <a:chOff x="1361450" y="1510720"/>
            <a:chExt cx="6083400" cy="645900"/>
          </a:xfrm>
        </p:grpSpPr>
        <p:sp>
          <p:nvSpPr>
            <p:cNvPr id="1694" name="Shape 1694"/>
            <p:cNvSpPr/>
            <p:nvPr/>
          </p:nvSpPr>
          <p:spPr>
            <a:xfrm>
              <a:off x="1361450" y="1510720"/>
              <a:ext cx="6083400" cy="645900"/>
            </a:xfrm>
            <a:prstGeom prst="roundRect">
              <a:avLst>
                <a:gd name="adj" fmla="val 16667"/>
              </a:avLst>
            </a:prstGeom>
            <a:solidFill>
              <a:srgbClr val="9FC5E9"/>
            </a:solidFill>
            <a:ln w="9525" cap="flat" cmpd="sng">
              <a:solidFill>
                <a:srgbClr val="6D6E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6D6E7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Shape 1695"/>
            <p:cNvSpPr txBox="1"/>
            <p:nvPr/>
          </p:nvSpPr>
          <p:spPr>
            <a:xfrm>
              <a:off x="1652177" y="1573440"/>
              <a:ext cx="5499000" cy="480000"/>
            </a:xfrm>
            <a:prstGeom prst="rect">
              <a:avLst/>
            </a:prstGeom>
            <a:solidFill>
              <a:srgbClr val="9FC5E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6D6E71"/>
                </a:buClr>
                <a:buSzPts val="2000"/>
                <a:buFont typeface="Calibri"/>
                <a:buNone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Enhanced User Experience</a:t>
              </a:r>
              <a:endParaRPr sz="18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6" name="Shape 1696"/>
          <p:cNvSpPr/>
          <p:nvPr/>
        </p:nvSpPr>
        <p:spPr>
          <a:xfrm>
            <a:off x="265276" y="2729270"/>
            <a:ext cx="1001700" cy="11577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Shape 1697"/>
          <p:cNvSpPr txBox="1"/>
          <p:nvPr/>
        </p:nvSpPr>
        <p:spPr>
          <a:xfrm>
            <a:off x="265276" y="2971519"/>
            <a:ext cx="10017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0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Intelligent Assurance</a:t>
            </a:r>
            <a:endParaRPr sz="1400" dirty="0"/>
          </a:p>
        </p:txBody>
      </p:sp>
      <p:sp>
        <p:nvSpPr>
          <p:cNvPr id="1698" name="Shape 1698"/>
          <p:cNvSpPr/>
          <p:nvPr/>
        </p:nvSpPr>
        <p:spPr>
          <a:xfrm>
            <a:off x="3764915" y="2729246"/>
            <a:ext cx="966000" cy="11577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Shape 1699"/>
          <p:cNvSpPr txBox="1"/>
          <p:nvPr/>
        </p:nvSpPr>
        <p:spPr>
          <a:xfrm>
            <a:off x="3764915" y="2970430"/>
            <a:ext cx="9660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0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Reactive Analytics</a:t>
            </a:r>
            <a:endParaRPr sz="1400" dirty="0"/>
          </a:p>
        </p:txBody>
      </p:sp>
      <p:sp>
        <p:nvSpPr>
          <p:cNvPr id="1700" name="Shape 1700"/>
          <p:cNvSpPr/>
          <p:nvPr/>
        </p:nvSpPr>
        <p:spPr>
          <a:xfrm>
            <a:off x="2629255" y="2729258"/>
            <a:ext cx="966000" cy="11577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Shape 1701"/>
          <p:cNvSpPr txBox="1"/>
          <p:nvPr/>
        </p:nvSpPr>
        <p:spPr>
          <a:xfrm>
            <a:off x="2629255" y="2975269"/>
            <a:ext cx="9660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0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Adaptive Security</a:t>
            </a:r>
            <a:endParaRPr sz="1400" dirty="0"/>
          </a:p>
        </p:txBody>
      </p:sp>
      <p:sp>
        <p:nvSpPr>
          <p:cNvPr id="1702" name="Shape 1702"/>
          <p:cNvSpPr/>
          <p:nvPr/>
        </p:nvSpPr>
        <p:spPr>
          <a:xfrm>
            <a:off x="1448633" y="2729270"/>
            <a:ext cx="1001700" cy="11577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Shape 1703"/>
          <p:cNvSpPr txBox="1"/>
          <p:nvPr/>
        </p:nvSpPr>
        <p:spPr>
          <a:xfrm>
            <a:off x="1372424" y="2981700"/>
            <a:ext cx="1209134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0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Automated</a:t>
            </a:r>
            <a:endParaRPr sz="1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000"/>
              <a:buFont typeface="Calibri"/>
              <a:buNone/>
            </a:pPr>
            <a:r>
              <a:rPr lang="en" sz="1400" b="0" i="0" u="none" strike="noStrike" cap="none" dirty="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Fulfillment</a:t>
            </a:r>
            <a:endParaRPr sz="1400" dirty="0"/>
          </a:p>
        </p:txBody>
      </p:sp>
      <p:grpSp>
        <p:nvGrpSpPr>
          <p:cNvPr id="1704" name="Shape 1704"/>
          <p:cNvGrpSpPr/>
          <p:nvPr/>
        </p:nvGrpSpPr>
        <p:grpSpPr>
          <a:xfrm>
            <a:off x="298243" y="3988900"/>
            <a:ext cx="4465824" cy="488247"/>
            <a:chOff x="1361450" y="1491525"/>
            <a:chExt cx="6083400" cy="665095"/>
          </a:xfrm>
        </p:grpSpPr>
        <p:sp>
          <p:nvSpPr>
            <p:cNvPr id="1705" name="Shape 1705"/>
            <p:cNvSpPr/>
            <p:nvPr/>
          </p:nvSpPr>
          <p:spPr>
            <a:xfrm>
              <a:off x="1361450" y="1510720"/>
              <a:ext cx="6083400" cy="6459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rgbClr val="6D6E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6D6E7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Shape 1706"/>
            <p:cNvSpPr txBox="1"/>
            <p:nvPr/>
          </p:nvSpPr>
          <p:spPr>
            <a:xfrm>
              <a:off x="1653654" y="1491525"/>
              <a:ext cx="5499000" cy="41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6D6E71"/>
                </a:buClr>
                <a:buSzPts val="2000"/>
                <a:buFont typeface="Calibri"/>
                <a:buNone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Unified Data Model</a:t>
              </a:r>
              <a:endParaRPr sz="18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7" name="Shape 1707"/>
          <p:cNvGrpSpPr/>
          <p:nvPr/>
        </p:nvGrpSpPr>
        <p:grpSpPr>
          <a:xfrm>
            <a:off x="295028" y="4598298"/>
            <a:ext cx="4465824" cy="474155"/>
            <a:chOff x="1361450" y="1510720"/>
            <a:chExt cx="6083400" cy="645900"/>
          </a:xfrm>
        </p:grpSpPr>
        <p:sp>
          <p:nvSpPr>
            <p:cNvPr id="1708" name="Shape 1708"/>
            <p:cNvSpPr/>
            <p:nvPr/>
          </p:nvSpPr>
          <p:spPr>
            <a:xfrm>
              <a:off x="1361450" y="1510720"/>
              <a:ext cx="6083400" cy="645900"/>
            </a:xfrm>
            <a:prstGeom prst="roundRect">
              <a:avLst>
                <a:gd name="adj" fmla="val 16667"/>
              </a:avLst>
            </a:prstGeom>
            <a:solidFill>
              <a:srgbClr val="9FC5E8"/>
            </a:solidFill>
            <a:ln w="9525" cap="flat" cmpd="sng">
              <a:solidFill>
                <a:srgbClr val="6D6E7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6D6E7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Shape 1709"/>
            <p:cNvSpPr txBox="1"/>
            <p:nvPr/>
          </p:nvSpPr>
          <p:spPr>
            <a:xfrm>
              <a:off x="1652177" y="1573440"/>
              <a:ext cx="5499000" cy="4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Normalized Mediation</a:t>
              </a:r>
              <a:endParaRPr sz="18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0" name="Shape 1710"/>
          <p:cNvSpPr/>
          <p:nvPr/>
        </p:nvSpPr>
        <p:spPr>
          <a:xfrm>
            <a:off x="303280" y="5193565"/>
            <a:ext cx="2146800" cy="767619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Shape 1711"/>
          <p:cNvSpPr txBox="1"/>
          <p:nvPr/>
        </p:nvSpPr>
        <p:spPr>
          <a:xfrm>
            <a:off x="447575" y="5266799"/>
            <a:ext cx="1848000" cy="402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000"/>
              <a:buFont typeface="Calibri"/>
              <a:buNone/>
            </a:pPr>
            <a:r>
              <a:rPr lang="en" dirty="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API Driven</a:t>
            </a:r>
            <a:r>
              <a:rPr lang="en" b="0" i="0" u="none" strike="noStrike" cap="none" dirty="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 Network</a:t>
            </a:r>
            <a:endParaRPr dirty="0"/>
          </a:p>
        </p:txBody>
      </p:sp>
      <p:sp>
        <p:nvSpPr>
          <p:cNvPr id="1712" name="Shape 1712"/>
          <p:cNvSpPr/>
          <p:nvPr/>
        </p:nvSpPr>
        <p:spPr>
          <a:xfrm>
            <a:off x="2623279" y="5194278"/>
            <a:ext cx="2146800" cy="766905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Shape 1713"/>
          <p:cNvSpPr txBox="1"/>
          <p:nvPr/>
        </p:nvSpPr>
        <p:spPr>
          <a:xfrm>
            <a:off x="2767576" y="5179938"/>
            <a:ext cx="1848000" cy="781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2000"/>
              <a:buFont typeface="Calibri"/>
              <a:buNone/>
            </a:pPr>
            <a:r>
              <a:rPr lang="en" b="0" i="0" u="none" strike="noStrike" cap="none" dirty="0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External/Back Office Systems</a:t>
            </a:r>
            <a:endParaRPr b="0" i="0" u="none" strike="noStrike" cap="none" dirty="0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Shape 1714"/>
          <p:cNvSpPr txBox="1">
            <a:spLocks noGrp="1"/>
          </p:cNvSpPr>
          <p:nvPr>
            <p:ph type="title"/>
          </p:nvPr>
        </p:nvSpPr>
        <p:spPr>
          <a:xfrm>
            <a:off x="658250" y="1313700"/>
            <a:ext cx="3745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</a:t>
            </a:r>
            <a:r>
              <a:rPr lang="en" sz="2400" dirty="0"/>
              <a:t>Pillars: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Shape 1715"/>
          <p:cNvSpPr txBox="1">
            <a:spLocks noGrp="1"/>
          </p:cNvSpPr>
          <p:nvPr>
            <p:ph type="title"/>
          </p:nvPr>
        </p:nvSpPr>
        <p:spPr>
          <a:xfrm>
            <a:off x="5074538" y="1313700"/>
            <a:ext cx="3745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400"/>
              <a:t>Feedback Loop: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7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Shape 17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ESnet5 vs ESnet6 Key Differences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Shape 1728"/>
          <p:cNvSpPr txBox="1">
            <a:spLocks noGrp="1"/>
          </p:cNvSpPr>
          <p:nvPr>
            <p:ph type="sldNum" idx="12"/>
          </p:nvPr>
        </p:nvSpPr>
        <p:spPr>
          <a:xfrm>
            <a:off x="457200" y="6483355"/>
            <a:ext cx="4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1729" name="Shape 1729"/>
          <p:cNvGraphicFramePr/>
          <p:nvPr/>
        </p:nvGraphicFramePr>
        <p:xfrm>
          <a:off x="457197" y="1707966"/>
          <a:ext cx="8229600" cy="32977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ESnet5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ESnet6</a:t>
                      </a:r>
                      <a:endParaRPr sz="1800" b="0" u="none" strike="noStrike" cap="none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925">
                <a:tc>
                  <a:txBody>
                    <a:bodyPr/>
                    <a:lstStyle/>
                    <a:p>
                      <a:pPr marL="172800" marR="0" lvl="0" indent="-109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C2C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Optical System</a:t>
                      </a:r>
                      <a:endParaRPr sz="1800">
                        <a:solidFill>
                          <a:srgbClr val="2C2C2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C2C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Closed optical system with single vendor integration of transponders and line system</a:t>
                      </a:r>
                      <a:endParaRPr sz="1200">
                        <a:solidFill>
                          <a:srgbClr val="2C2C2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Optical disagreggation with open line system and flexible transponder selection</a:t>
                      </a:r>
                      <a:endParaRPr sz="1200" i="1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725">
                <a:tc>
                  <a:txBody>
                    <a:bodyPr/>
                    <a:lstStyle/>
                    <a:p>
                      <a:pPr marL="172800" marR="0" lvl="0" indent="-109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C2C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Core Transport</a:t>
                      </a:r>
                      <a:endParaRPr sz="1800">
                        <a:solidFill>
                          <a:srgbClr val="2C2C2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2800" marR="0" lvl="0" indent="-109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C2C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Hop-by-hop routing at each node.</a:t>
                      </a:r>
                      <a:endParaRPr sz="1200">
                        <a:solidFill>
                          <a:srgbClr val="2C2C2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Logical tunnels switched through core with forwarding decisions made at service edge.</a:t>
                      </a:r>
                      <a:endParaRPr sz="120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725">
                <a:tc>
                  <a:txBody>
                    <a:bodyPr/>
                    <a:lstStyle/>
                    <a:p>
                      <a:pPr marL="172800" marR="0" lvl="0" indent="-109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C2C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Automation</a:t>
                      </a:r>
                      <a:endParaRPr sz="1800">
                        <a:solidFill>
                          <a:srgbClr val="2C2C2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2800" marR="0" lvl="0" indent="-109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C2C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80% of configuration is hand-curated.</a:t>
                      </a:r>
                      <a:endParaRPr sz="1200">
                        <a:solidFill>
                          <a:srgbClr val="2C2C2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Focus on orchestration and automation with goal of removing CLI from workflows</a:t>
                      </a:r>
                      <a:endParaRPr sz="120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725">
                <a:tc>
                  <a:txBody>
                    <a:bodyPr/>
                    <a:lstStyle/>
                    <a:p>
                      <a:pPr marL="172800" marR="0" lvl="0" indent="-109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2C2C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Programmable Data Plane</a:t>
                      </a:r>
                      <a:endParaRPr sz="1800">
                        <a:solidFill>
                          <a:srgbClr val="2C2C2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2800" marR="0" lvl="0" indent="-109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C2C2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Nonexistent</a:t>
                      </a:r>
                      <a:endParaRPr sz="1200">
                        <a:solidFill>
                          <a:srgbClr val="2C2C2E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33333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Colocated programmable data plane and compute enable new services</a:t>
                      </a:r>
                      <a:endParaRPr sz="120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EBECEC">
                        <a:alpha val="7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9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ESnet6 Proposed Project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>
                <a:uFillTx/>
              </a:rPr>
              <a:pPr/>
              <a:t>19</a:t>
            </a:fld>
            <a:endParaRPr lang="en-US">
              <a:uFillTx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457200" y="3312131"/>
            <a:ext cx="1514054" cy="574359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CY2017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789635" y="3312131"/>
            <a:ext cx="1514054" cy="574359"/>
          </a:xfrm>
          <a:prstGeom prst="chevron">
            <a:avLst/>
          </a:prstGeom>
          <a:solidFill>
            <a:srgbClr val="CCCC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63739"/>
                </a:solidFill>
                <a:latin typeface="Arial"/>
                <a:cs typeface="Arial"/>
              </a:rPr>
              <a:t>CY2018</a:t>
            </a:r>
            <a:endParaRPr lang="en-US" sz="1400" dirty="0">
              <a:solidFill>
                <a:srgbClr val="363739"/>
              </a:solidFill>
              <a:latin typeface="Arial"/>
              <a:cs typeface="Arial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122070" y="3312131"/>
            <a:ext cx="1514054" cy="574359"/>
          </a:xfrm>
          <a:prstGeom prst="chevron">
            <a:avLst/>
          </a:prstGeom>
          <a:solidFill>
            <a:srgbClr val="9C9C9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363739"/>
                </a:solidFill>
                <a:latin typeface="Arial"/>
                <a:cs typeface="Arial"/>
              </a:rPr>
              <a:t>CY2019</a:t>
            </a:r>
            <a:endParaRPr lang="en-US" sz="1400" dirty="0">
              <a:solidFill>
                <a:srgbClr val="363739"/>
              </a:solidFill>
              <a:latin typeface="Arial"/>
              <a:cs typeface="Arial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454505" y="3312131"/>
            <a:ext cx="1514054" cy="574359"/>
          </a:xfrm>
          <a:prstGeom prst="chevron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2F2F2"/>
                </a:solidFill>
                <a:latin typeface="Arial"/>
                <a:cs typeface="Arial"/>
              </a:rPr>
              <a:t>CY2020</a:t>
            </a:r>
            <a:endParaRPr lang="en-US" sz="14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786940" y="3312131"/>
            <a:ext cx="1514054" cy="574359"/>
          </a:xfrm>
          <a:prstGeom prst="chevron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CY2021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119374" y="3312131"/>
            <a:ext cx="1514054" cy="574359"/>
          </a:xfrm>
          <a:prstGeom prst="chevron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CY2022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916" y="1812782"/>
            <a:ext cx="206466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Jan: R&amp;D Architecture 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9563" y="2108672"/>
            <a:ext cx="305357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May: R&amp;D Conceptual Architecture Selection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3546" y="2404562"/>
            <a:ext cx="164212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Sep: </a:t>
            </a:r>
            <a:r>
              <a:rPr lang="en-US" sz="1200" dirty="0" smtClean="0">
                <a:solidFill>
                  <a:srgbClr val="58585B"/>
                </a:solidFill>
                <a:latin typeface="Arial"/>
                <a:cs typeface="Arial"/>
              </a:rPr>
              <a:t>In-Process Review</a:t>
            </a:r>
            <a:endParaRPr lang="en-US" sz="1200" dirty="0" smtClean="0">
              <a:solidFill>
                <a:srgbClr val="58585B"/>
              </a:solidFill>
              <a:uFillTx/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" y="2119888"/>
            <a:ext cx="0" cy="119224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67000" y="2293338"/>
            <a:ext cx="0" cy="101879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394602" y="2589229"/>
            <a:ext cx="0" cy="722903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58491" y="2996341"/>
            <a:ext cx="10778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Project Funding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83889" y="2700452"/>
            <a:ext cx="9493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 algn="ctr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Network Build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886942" y="3203645"/>
            <a:ext cx="2450190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670389" y="2912654"/>
            <a:ext cx="2809542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37132" y="2109840"/>
            <a:ext cx="150537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ESnet6 Service Starts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401810" y="2293339"/>
            <a:ext cx="0" cy="910306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37132" y="4857875"/>
            <a:ext cx="22066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ESnet5 Decommissioning Starts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5401810" y="3978407"/>
            <a:ext cx="0" cy="879468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251302" y="2054669"/>
            <a:ext cx="65860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28600" indent="-228600"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ESnet6</a:t>
            </a:r>
          </a:p>
          <a:p>
            <a:pPr marL="228600" indent="-228600"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Project</a:t>
            </a:r>
          </a:p>
          <a:p>
            <a:pPr marL="228600" indent="-228600"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uFillTx/>
                <a:latin typeface="Arial"/>
                <a:cs typeface="Arial"/>
              </a:rPr>
              <a:t>Close-out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8308206" y="2589227"/>
            <a:ext cx="0" cy="614417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24454" y="2912654"/>
            <a:ext cx="0" cy="399478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01362" y="2700452"/>
            <a:ext cx="1134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Feb: CDR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4562" y="5380892"/>
            <a:ext cx="400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b="1" dirty="0" smtClean="0">
                <a:solidFill>
                  <a:srgbClr val="58585B"/>
                </a:solidFill>
              </a:rPr>
              <a:t>Assumes project funding in FY18</a:t>
            </a:r>
          </a:p>
        </p:txBody>
      </p:sp>
      <p:cxnSp>
        <p:nvCxnSpPr>
          <p:cNvPr id="40" name="Straight Arrow Connector 39"/>
          <p:cNvCxnSpPr>
            <a:stCxn id="5" idx="2"/>
          </p:cNvCxnSpPr>
          <p:nvPr/>
        </p:nvCxnSpPr>
        <p:spPr>
          <a:xfrm>
            <a:off x="2403072" y="3886490"/>
            <a:ext cx="0" cy="68551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6138" y="4466492"/>
            <a:ext cx="1730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Apr: Director’s Review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2708031" y="3886490"/>
            <a:ext cx="1" cy="1221841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89634" y="5108331"/>
            <a:ext cx="1097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Jun: CD1/3a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437792" y="3886490"/>
            <a:ext cx="0" cy="465702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00248" y="4352192"/>
            <a:ext cx="1574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Mar/Apr: CD2/3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235569" y="3886490"/>
            <a:ext cx="1" cy="1322703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35569" y="5301762"/>
            <a:ext cx="1538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200" dirty="0" smtClean="0">
                <a:solidFill>
                  <a:srgbClr val="585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Jan: Director’s Review</a:t>
            </a:r>
          </a:p>
        </p:txBody>
      </p:sp>
    </p:spTree>
    <p:extLst>
      <p:ext uri="{BB962C8B-B14F-4D97-AF65-F5344CB8AC3E}">
        <p14:creationId xmlns:p14="http://schemas.microsoft.com/office/powerpoint/2010/main" val="18493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E82E75-AA59-DF4A-984B-B1D67D09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00A49-A3BA-994B-98AD-3698591B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9D6C6-704E-874B-9261-F7F56F71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25E3E-65A7-A845-B18E-CCDBA04F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0EB0F-E0FD-A143-837A-9454D815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2" y="387355"/>
            <a:ext cx="9144000" cy="609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DB5049-7FC8-5842-BAA2-FD4280805D55}"/>
              </a:ext>
            </a:extLst>
          </p:cNvPr>
          <p:cNvSpPr txBox="1"/>
          <p:nvPr/>
        </p:nvSpPr>
        <p:spPr>
          <a:xfrm>
            <a:off x="7801944" y="1717457"/>
            <a:ext cx="165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400" i="1" dirty="0">
                <a:solidFill>
                  <a:srgbClr val="FFFFFF"/>
                </a:solidFill>
              </a:rPr>
              <a:t>ESnet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5B61D-33C7-BA40-B649-9C86065428C6}"/>
              </a:ext>
            </a:extLst>
          </p:cNvPr>
          <p:cNvSpPr txBox="1"/>
          <p:nvPr/>
        </p:nvSpPr>
        <p:spPr>
          <a:xfrm>
            <a:off x="7250848" y="2179123"/>
            <a:ext cx="1376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600" i="1" dirty="0">
                <a:solidFill>
                  <a:srgbClr val="FFFFFF"/>
                </a:solidFill>
              </a:rPr>
              <a:t>ESnet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40464-7CEC-F54D-8262-7A1EC8508DE2}"/>
              </a:ext>
            </a:extLst>
          </p:cNvPr>
          <p:cNvSpPr txBox="1"/>
          <p:nvPr/>
        </p:nvSpPr>
        <p:spPr>
          <a:xfrm>
            <a:off x="7345643" y="767395"/>
            <a:ext cx="1871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400" i="1" dirty="0" err="1">
                <a:solidFill>
                  <a:srgbClr val="FFFFFF"/>
                </a:solidFill>
              </a:rPr>
              <a:t>MFEnet</a:t>
            </a:r>
            <a:r>
              <a:rPr lang="en-US" sz="1400" i="1" dirty="0">
                <a:solidFill>
                  <a:srgbClr val="FFFFFF"/>
                </a:solidFill>
              </a:rPr>
              <a:t> and </a:t>
            </a:r>
            <a:r>
              <a:rPr lang="en-US" sz="1400" i="1" dirty="0" err="1">
                <a:solidFill>
                  <a:srgbClr val="FFFFFF"/>
                </a:solidFill>
              </a:rPr>
              <a:t>HEPnet</a:t>
            </a:r>
            <a:r>
              <a:rPr lang="en-US" sz="1400" i="1" dirty="0">
                <a:solidFill>
                  <a:srgbClr val="FFFFFF"/>
                </a:solidFill>
              </a:rPr>
              <a:t/>
            </a:r>
            <a:br>
              <a:rPr lang="en-US" sz="1400" i="1" dirty="0">
                <a:solidFill>
                  <a:srgbClr val="FFFFFF"/>
                </a:solidFill>
              </a:rPr>
            </a:br>
            <a:r>
              <a:rPr lang="en-US" sz="1400" i="1" dirty="0">
                <a:solidFill>
                  <a:srgbClr val="FFFFFF"/>
                </a:solidFill>
              </a:rPr>
              <a:t>(1986)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8D543-E5EC-724C-8B43-1C3CE834CCBD}"/>
              </a:ext>
            </a:extLst>
          </p:cNvPr>
          <p:cNvSpPr txBox="1"/>
          <p:nvPr/>
        </p:nvSpPr>
        <p:spPr>
          <a:xfrm>
            <a:off x="6699751" y="2651911"/>
            <a:ext cx="235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i="1" dirty="0">
                <a:solidFill>
                  <a:srgbClr val="FFFFFF"/>
                </a:solidFill>
              </a:rPr>
              <a:t>ESnet 3: Sprint ATM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7F7CAD-D5C0-4349-9ED7-1BA6E51EB721}"/>
              </a:ext>
            </a:extLst>
          </p:cNvPr>
          <p:cNvSpPr txBox="1"/>
          <p:nvPr/>
        </p:nvSpPr>
        <p:spPr>
          <a:xfrm>
            <a:off x="5597559" y="3191176"/>
            <a:ext cx="34612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i="1" dirty="0">
                <a:solidFill>
                  <a:srgbClr val="FFFFFF"/>
                </a:solidFill>
              </a:rPr>
              <a:t>ESnet 4: 2005 – 2011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i="1" dirty="0">
                <a:solidFill>
                  <a:srgbClr val="FFFFFF"/>
                </a:solidFill>
              </a:rPr>
              <a:t>Science Data Networking (SDN</a:t>
            </a:r>
            <a:r>
              <a:rPr lang="en-US" sz="2000" i="1" dirty="0" smtClean="0">
                <a:solidFill>
                  <a:srgbClr val="FFFFFF"/>
                </a:solidFill>
              </a:rPr>
              <a:t>)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i="1" dirty="0" smtClean="0">
                <a:solidFill>
                  <a:srgbClr val="FFFFFF"/>
                </a:solidFill>
              </a:rPr>
              <a:t>Carrier Services</a:t>
            </a:r>
            <a:endParaRPr lang="en-US" sz="2000" i="1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42AC6C-7CB6-E547-A167-51DE31F7E952}"/>
              </a:ext>
            </a:extLst>
          </p:cNvPr>
          <p:cNvSpPr txBox="1"/>
          <p:nvPr/>
        </p:nvSpPr>
        <p:spPr>
          <a:xfrm>
            <a:off x="2558744" y="3759883"/>
            <a:ext cx="63597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400" i="1" dirty="0">
                <a:solidFill>
                  <a:srgbClr val="FFFFFF"/>
                </a:solidFill>
              </a:rPr>
              <a:t>ESnet 5: 2011 - 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400" i="1" dirty="0">
                <a:solidFill>
                  <a:srgbClr val="FFFFFF"/>
                </a:solidFill>
              </a:rPr>
              <a:t>100G, Packet &amp; </a:t>
            </a:r>
            <a:r>
              <a:rPr lang="en-US" sz="2400" i="1" dirty="0" smtClean="0">
                <a:solidFill>
                  <a:srgbClr val="FFFFFF"/>
                </a:solidFill>
              </a:rPr>
              <a:t>Optical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400" i="1" dirty="0" smtClean="0">
                <a:solidFill>
                  <a:srgbClr val="FFFFFF"/>
                </a:solidFill>
              </a:rPr>
              <a:t>ESnet </a:t>
            </a:r>
            <a:r>
              <a:rPr lang="en-US" sz="2400" i="1" dirty="0" smtClean="0">
                <a:solidFill>
                  <a:srgbClr val="FFFFFF"/>
                </a:solidFill>
              </a:rPr>
              <a:t>performs </a:t>
            </a:r>
            <a:r>
              <a:rPr lang="en-US" sz="2400" i="1" dirty="0" smtClean="0">
                <a:solidFill>
                  <a:srgbClr val="FFFFFF"/>
                </a:solidFill>
              </a:rPr>
              <a:t>optical design and provisioning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6AFBFD-7C9C-364E-BC47-1EE2C1D1C977}"/>
              </a:ext>
            </a:extLst>
          </p:cNvPr>
          <p:cNvSpPr txBox="1"/>
          <p:nvPr/>
        </p:nvSpPr>
        <p:spPr>
          <a:xfrm>
            <a:off x="681036" y="4816448"/>
            <a:ext cx="529935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400" i="1" dirty="0">
                <a:solidFill>
                  <a:srgbClr val="FFFFFF"/>
                </a:solidFill>
              </a:rPr>
              <a:t>ESnet6: </a:t>
            </a:r>
            <a:r>
              <a:rPr lang="en-US" sz="2400" i="1" dirty="0" smtClean="0">
                <a:solidFill>
                  <a:srgbClr val="FFFFFF"/>
                </a:solidFill>
              </a:rPr>
              <a:t>2022-</a:t>
            </a:r>
            <a:endParaRPr lang="en-US" sz="2400" i="1" dirty="0">
              <a:solidFill>
                <a:srgbClr val="FFFFFF"/>
              </a:solidFill>
            </a:endParaRP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400" i="1" dirty="0">
                <a:solidFill>
                  <a:srgbClr val="FFFFFF"/>
                </a:solidFill>
              </a:rPr>
              <a:t>Greenfield optical build, programmable network, n </a:t>
            </a:r>
            <a:r>
              <a:rPr lang="en-US" sz="2400" i="1" dirty="0" err="1">
                <a:solidFill>
                  <a:srgbClr val="FFFFFF"/>
                </a:solidFill>
              </a:rPr>
              <a:t>Tbps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7B1C0A-241C-9B46-8198-C2170FD282AD}"/>
              </a:ext>
            </a:extLst>
          </p:cNvPr>
          <p:cNvSpPr txBox="1"/>
          <p:nvPr/>
        </p:nvSpPr>
        <p:spPr>
          <a:xfrm>
            <a:off x="220588" y="459618"/>
            <a:ext cx="5759798" cy="23621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9525" indent="-9525">
              <a:spcBef>
                <a:spcPts val="880"/>
              </a:spcBef>
              <a:buClr>
                <a:srgbClr val="2DB2CF"/>
              </a:buClr>
            </a:pPr>
            <a:r>
              <a:rPr lang="en-US" sz="2800" b="1" i="1" dirty="0">
                <a:solidFill>
                  <a:srgbClr val="FFFFFF"/>
                </a:solidFill>
              </a:rPr>
              <a:t>Each generation of ESnet is a project as well as </a:t>
            </a:r>
            <a:r>
              <a:rPr lang="en-US" sz="2800" b="1" i="1" dirty="0" smtClean="0">
                <a:solidFill>
                  <a:srgbClr val="FFFFFF"/>
                </a:solidFill>
              </a:rPr>
              <a:t>a transformation </a:t>
            </a:r>
            <a:r>
              <a:rPr lang="en-US" sz="2800" b="1" i="1" dirty="0">
                <a:solidFill>
                  <a:srgbClr val="FFFFFF"/>
                </a:solidFill>
              </a:rPr>
              <a:t>of the facility: </a:t>
            </a:r>
          </a:p>
          <a:p>
            <a:pPr marL="9525" indent="-9525">
              <a:spcBef>
                <a:spcPts val="880"/>
              </a:spcBef>
              <a:buClr>
                <a:srgbClr val="2DB2CF"/>
              </a:buClr>
            </a:pPr>
            <a:r>
              <a:rPr lang="en-US" sz="2800" b="1" i="1" dirty="0">
                <a:solidFill>
                  <a:srgbClr val="FFFFFF"/>
                </a:solidFill>
              </a:rPr>
              <a:t>ESnet6 is a </a:t>
            </a:r>
            <a:r>
              <a:rPr lang="en-US" sz="2800" b="1" i="1" dirty="0" smtClean="0">
                <a:solidFill>
                  <a:srgbClr val="FFFFFF"/>
                </a:solidFill>
              </a:rPr>
              <a:t>significant </a:t>
            </a:r>
            <a:r>
              <a:rPr lang="en-US" sz="2800" b="1" i="1" dirty="0">
                <a:solidFill>
                  <a:srgbClr val="FFFFFF"/>
                </a:solidFill>
              </a:rPr>
              <a:t>change for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8710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0C9D-DFC7-1941-9067-60278377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58" y="60648"/>
            <a:ext cx="8770883" cy="1143000"/>
          </a:xfrm>
        </p:spPr>
        <p:txBody>
          <a:bodyPr/>
          <a:lstStyle/>
          <a:p>
            <a:r>
              <a:rPr lang="en-US" dirty="0"/>
              <a:t>Conceptual Design Review: Strong endorsement</a:t>
            </a:r>
            <a:br>
              <a:rPr lang="en-US" dirty="0"/>
            </a:br>
            <a:r>
              <a:rPr lang="en-US" dirty="0"/>
              <a:t>Design meets mission and of continued innovation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70A6-EC3D-DE47-9324-73231B95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15499-B1D3-AB4A-A3CE-F7D5F710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70913-46DA-1F45-B141-7DEEFC51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7D1EF-A1BB-EF48-81EC-FB534A6C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6" y="1203648"/>
            <a:ext cx="8620148" cy="432873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7A9516-1146-1A4D-9E1C-46BDD106E7C9}"/>
              </a:ext>
            </a:extLst>
          </p:cNvPr>
          <p:cNvCxnSpPr/>
          <p:nvPr/>
        </p:nvCxnSpPr>
        <p:spPr>
          <a:xfrm>
            <a:off x="1668132" y="2154620"/>
            <a:ext cx="842963" cy="0"/>
          </a:xfrm>
          <a:prstGeom prst="line">
            <a:avLst/>
          </a:prstGeom>
          <a:ln>
            <a:solidFill>
              <a:srgbClr val="FF4E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AA2AC5-03F3-5B48-B3DC-7C22F93FF2ED}"/>
              </a:ext>
            </a:extLst>
          </p:cNvPr>
          <p:cNvSpPr txBox="1"/>
          <p:nvPr/>
        </p:nvSpPr>
        <p:spPr>
          <a:xfrm>
            <a:off x="4288534" y="5573301"/>
            <a:ext cx="4401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600" i="1" dirty="0">
                <a:solidFill>
                  <a:srgbClr val="58585B"/>
                </a:solidFill>
              </a:rPr>
              <a:t>Snapshot from the Executive Summary CDR report</a:t>
            </a:r>
          </a:p>
        </p:txBody>
      </p:sp>
    </p:spTree>
    <p:extLst>
      <p:ext uri="{BB962C8B-B14F-4D97-AF65-F5344CB8AC3E}">
        <p14:creationId xmlns:p14="http://schemas.microsoft.com/office/powerpoint/2010/main" val="13870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ESnet is a dedicated mission network engineered to accelerate a broad range of science outcomes.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EA20-4296-1F41-B5C0-947026B7619C}" type="datetime1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710A0-C33E-CC45-8305-B897475A1CD7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6" descr="Map4Greg.jpg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64" r="11764"/>
          <a:stretch/>
        </p:blipFill>
        <p:spPr>
          <a:xfrm>
            <a:off x="325315" y="1107831"/>
            <a:ext cx="3217985" cy="1811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5185" y="1318846"/>
            <a:ext cx="535451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58585B"/>
                </a:solidFill>
              </a:rPr>
              <a:t>ESnet5 has provided unique capabilities, optimized for science, since  2011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58585B"/>
                </a:solidFill>
              </a:rPr>
              <a:t>Now, ESnet5 infrastructure is nearing end-of-life and capacity demands continue to increase, driving the need for a new network: ESnet6</a:t>
            </a:r>
          </a:p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endParaRPr lang="en-US" sz="2000" dirty="0" smtClean="0">
              <a:solidFill>
                <a:srgbClr val="58585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288323"/>
            <a:ext cx="8440615" cy="29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58585B"/>
                </a:solidFill>
              </a:rPr>
              <a:t>To continue to meet Mission needs, capability gaps must be resolved:</a:t>
            </a:r>
          </a:p>
          <a:p>
            <a:pPr marL="342900" indent="-342900">
              <a:spcBef>
                <a:spcPts val="880"/>
              </a:spcBef>
              <a:buClr>
                <a:srgbClr val="2DB2CF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8585B"/>
                </a:solidFill>
              </a:rPr>
              <a:t>Capacity: </a:t>
            </a:r>
            <a:r>
              <a:rPr lang="en-US" dirty="0" smtClean="0">
                <a:solidFill>
                  <a:srgbClr val="58585B"/>
                </a:solidFill>
              </a:rPr>
              <a:t>Network must be able to serve increasing demand</a:t>
            </a:r>
          </a:p>
          <a:p>
            <a:pPr marL="342900" indent="-342900">
              <a:spcBef>
                <a:spcPts val="880"/>
              </a:spcBef>
              <a:buClr>
                <a:srgbClr val="2DB2CF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8585B"/>
                </a:solidFill>
              </a:rPr>
              <a:t>Reliability and Resiliency: Replace end-of-life equipment, improve cybersecurity protection</a:t>
            </a:r>
          </a:p>
          <a:p>
            <a:pPr marL="342900" indent="-342900">
              <a:spcBef>
                <a:spcPts val="880"/>
              </a:spcBef>
              <a:buClr>
                <a:srgbClr val="2DB2CF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8585B"/>
                </a:solidFill>
              </a:rPr>
              <a:t>Flexibility: Network needs to adapt to changing compute models, multi-facility workflows (</a:t>
            </a:r>
            <a:r>
              <a:rPr lang="en-US" sz="2000" dirty="0" err="1" smtClean="0">
                <a:solidFill>
                  <a:srgbClr val="58585B"/>
                </a:solidFill>
              </a:rPr>
              <a:t>superfacility</a:t>
            </a:r>
            <a:r>
              <a:rPr lang="en-US" sz="2000" dirty="0" smtClean="0">
                <a:solidFill>
                  <a:srgbClr val="58585B"/>
                </a:solidFill>
              </a:rPr>
              <a:t>), real-time data analysis, streaming</a:t>
            </a:r>
            <a:endParaRPr lang="en-US" dirty="0"/>
          </a:p>
          <a:p>
            <a:pPr marL="400050" lvl="2">
              <a:lnSpc>
                <a:spcPct val="90000"/>
              </a:lnSpc>
              <a:spcBef>
                <a:spcPct val="500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spcBef>
                <a:spcPts val="880"/>
              </a:spcBef>
              <a:buClr>
                <a:srgbClr val="2DB2CF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58585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668" y="5846885"/>
            <a:ext cx="6822831" cy="4001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58585B"/>
                </a:solidFill>
              </a:rPr>
              <a:t>ASCR approved ESnet6 Mission Needs (CD0) December 2016</a:t>
            </a:r>
          </a:p>
        </p:txBody>
      </p:sp>
    </p:spTree>
    <p:extLst>
      <p:ext uri="{BB962C8B-B14F-4D97-AF65-F5344CB8AC3E}">
        <p14:creationId xmlns:p14="http://schemas.microsoft.com/office/powerpoint/2010/main" val="33349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buSzPts val="3200"/>
              <a:buFont typeface="Calibri"/>
              <a:buNone/>
            </a:pPr>
            <a:r>
              <a:rPr lang="en" sz="3200" b="1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ESnet6 Architecture Design Process</a:t>
            </a:r>
            <a:endParaRPr sz="3200" b="1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57200" y="6483355"/>
            <a:ext cx="4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495232"/>
            <a:ext cx="8229600" cy="78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Input on requirements are documented as workflows, which are then formalized as services, driving the technical requirements. </a:t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461925" y="2555875"/>
            <a:ext cx="2447400" cy="3775500"/>
          </a:xfrm>
          <a:prstGeom prst="rect">
            <a:avLst/>
          </a:prstGeom>
          <a:noFill/>
          <a:ln w="9525" cap="flat" cmpd="sng">
            <a:solidFill>
              <a:srgbClr val="2C2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36000" rIns="108000" bIns="36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Workflows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" sz="1800" b="0" i="1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Example workflow:</a:t>
            </a:r>
            <a:endParaRPr/>
          </a:p>
          <a:p>
            <a:pPr marL="0" marR="0" lvl="0" indent="0" algn="l" rtl="0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Use of Cloud compute resources as an extension of the site’s resources</a:t>
            </a:r>
            <a:r>
              <a:rPr lang="en" sz="18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grpSp>
        <p:nvGrpSpPr>
          <p:cNvPr id="147" name="Shape 147"/>
          <p:cNvGrpSpPr/>
          <p:nvPr/>
        </p:nvGrpSpPr>
        <p:grpSpPr>
          <a:xfrm>
            <a:off x="3469525" y="2518957"/>
            <a:ext cx="2447400" cy="3812418"/>
            <a:chOff x="3469525" y="2518957"/>
            <a:chExt cx="2447400" cy="3812418"/>
          </a:xfrm>
        </p:grpSpPr>
        <p:pic>
          <p:nvPicPr>
            <p:cNvPr id="148" name="Shape 1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22566" y="2518957"/>
              <a:ext cx="746206" cy="7462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Shape 149"/>
            <p:cNvSpPr txBox="1"/>
            <p:nvPr/>
          </p:nvSpPr>
          <p:spPr>
            <a:xfrm>
              <a:off x="3469525" y="2555875"/>
              <a:ext cx="2447400" cy="3775500"/>
            </a:xfrm>
            <a:prstGeom prst="rect">
              <a:avLst/>
            </a:prstGeom>
            <a:noFill/>
            <a:ln w="9525" cap="flat" cmpd="sng">
              <a:solidFill>
                <a:srgbClr val="2C2C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8000" tIns="36000" rIns="108000" bIns="36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Services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8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 sz="1800" b="0" i="1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Example Service: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88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Virtual Private Cloud</a:t>
              </a:r>
              <a:endParaRPr/>
            </a:p>
            <a:p>
              <a:pPr marL="228600" marR="0" lvl="0" indent="-228600" algn="l" rtl="0">
                <a:lnSpc>
                  <a:spcPct val="90000"/>
                </a:lnSpc>
                <a:spcBef>
                  <a:spcPts val="88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Service Description</a:t>
              </a:r>
              <a:endParaRPr/>
            </a:p>
            <a:p>
              <a:pPr marL="228600" marR="0" lvl="0" indent="-228600" algn="l" rtl="0">
                <a:lnSpc>
                  <a:spcPct val="90000"/>
                </a:lnSpc>
                <a:spcBef>
                  <a:spcPts val="88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Service Attributes</a:t>
              </a:r>
              <a:endParaRPr/>
            </a:p>
            <a:p>
              <a:pPr marL="571500" marR="0" lvl="1" indent="-228599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530"/>
                <a:buFont typeface="Arial"/>
                <a:buChar char="–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Scale</a:t>
              </a:r>
              <a:endParaRPr/>
            </a:p>
            <a:p>
              <a:pPr marL="571500" marR="0" lvl="1" indent="-228599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530"/>
                <a:buFont typeface="Arial"/>
                <a:buChar char="–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Scope</a:t>
              </a:r>
              <a:endParaRPr/>
            </a:p>
            <a:p>
              <a:pPr marL="571500" marR="0" lvl="1" indent="-228599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530"/>
                <a:buFont typeface="Arial"/>
                <a:buChar char="–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Demarcation</a:t>
              </a:r>
              <a:endParaRPr/>
            </a:p>
            <a:p>
              <a:pPr marL="228600" marR="0" lvl="0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Functional Requirements</a:t>
              </a:r>
              <a:endParaRPr/>
            </a:p>
          </p:txBody>
        </p:sp>
      </p:grp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3473" y="2628935"/>
            <a:ext cx="583325" cy="583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Shape 151"/>
          <p:cNvGrpSpPr/>
          <p:nvPr/>
        </p:nvGrpSpPr>
        <p:grpSpPr>
          <a:xfrm>
            <a:off x="6477125" y="2555875"/>
            <a:ext cx="2447400" cy="3775500"/>
            <a:chOff x="6477125" y="2555875"/>
            <a:chExt cx="2447400" cy="3775500"/>
          </a:xfrm>
        </p:grpSpPr>
        <p:sp>
          <p:nvSpPr>
            <p:cNvPr id="152" name="Shape 152"/>
            <p:cNvSpPr txBox="1"/>
            <p:nvPr/>
          </p:nvSpPr>
          <p:spPr>
            <a:xfrm>
              <a:off x="6477125" y="2555875"/>
              <a:ext cx="2447400" cy="3775500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 w="9525" cap="flat" cmpd="sng">
              <a:solidFill>
                <a:srgbClr val="2C2C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8000" tIns="36000" rIns="108000" bIns="36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Technical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Requirements</a:t>
              </a:r>
              <a:endParaRPr/>
            </a:p>
            <a:p>
              <a:pPr marL="0" marR="0" lvl="0" indent="0" algn="l" rtl="0">
                <a:spcBef>
                  <a:spcPts val="88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None/>
              </a:pPr>
              <a:r>
                <a:rPr lang="en" sz="1800" b="0" i="1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Example Requirements:</a:t>
              </a:r>
              <a:endParaRPr/>
            </a:p>
            <a:p>
              <a:pPr marL="228600" marR="0" lvl="0" indent="-228600" algn="l" rtl="0">
                <a:spcBef>
                  <a:spcPts val="88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L2VPN</a:t>
              </a:r>
              <a:endParaRPr/>
            </a:p>
            <a:p>
              <a:pPr marL="571500" marR="0" lvl="1" indent="-228599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530"/>
                <a:buFont typeface="Arial"/>
                <a:buChar char="–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EVPN</a:t>
              </a:r>
              <a:endParaRPr/>
            </a:p>
            <a:p>
              <a:pPr marL="571500" marR="0" lvl="1" indent="-228599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530"/>
                <a:buFont typeface="Arial"/>
                <a:buChar char="–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MPLS</a:t>
              </a:r>
              <a:endParaRPr/>
            </a:p>
            <a:p>
              <a:pPr marL="571500" marR="0" lvl="1" indent="-228599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530"/>
                <a:buFont typeface="Arial"/>
                <a:buChar char="–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ISIS-SR</a:t>
              </a:r>
              <a:endParaRPr/>
            </a:p>
            <a:p>
              <a:pPr marL="571500" marR="0" lvl="1" indent="-228599" algn="l" rtl="0"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530"/>
                <a:buFont typeface="Arial"/>
                <a:buChar char="–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BGP-SR-TE</a:t>
              </a:r>
              <a:endParaRPr/>
            </a:p>
            <a:p>
              <a:pPr marL="228600" marR="0" lvl="0" indent="-228600" algn="l" rtl="0">
                <a:spcBef>
                  <a:spcPts val="88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e/iBGP</a:t>
              </a:r>
              <a:endParaRPr sz="18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228600" algn="l" rtl="0">
                <a:spcBef>
                  <a:spcPts val="88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Arial"/>
                <a:buChar char="•"/>
              </a:pPr>
              <a:r>
                <a:rPr lang="en" sz="1800" b="0" i="0" u="none" strike="noStrike" cap="none">
                  <a:solidFill>
                    <a:srgbClr val="6D6E7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18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88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6D6E7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Shape 15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34569" y="2639820"/>
              <a:ext cx="572440" cy="5724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" name="Shape 154" descr="ESnet6-VP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074" y="4920689"/>
            <a:ext cx="2410401" cy="114070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3019551" y="4113439"/>
            <a:ext cx="339658" cy="41351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8CDF5"/>
              </a:gs>
              <a:gs pos="100000">
                <a:srgbClr val="84FEFF"/>
              </a:gs>
            </a:gsLst>
            <a:lin ang="16200000" scaled="0"/>
          </a:gradFill>
          <a:ln w="9525" cap="flat" cmpd="sng">
            <a:solidFill>
              <a:srgbClr val="48BE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027149" y="4113439"/>
            <a:ext cx="339658" cy="41351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8CDF5"/>
              </a:gs>
              <a:gs pos="100000">
                <a:srgbClr val="84FEFF"/>
              </a:gs>
            </a:gsLst>
            <a:lin ang="16200000" scaled="0"/>
          </a:gradFill>
          <a:ln w="9525" cap="flat" cmpd="sng">
            <a:solidFill>
              <a:srgbClr val="48BED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6D6E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7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04800" y="460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attributes &amp; Defining characteristics</a:t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457500" y="2887525"/>
            <a:ext cx="3088500" cy="6192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Scale &amp; Scope</a:t>
            </a:r>
            <a:endParaRPr sz="16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457500" y="4004050"/>
            <a:ext cx="3088500" cy="7353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Control &amp; data-plane interaction</a:t>
            </a:r>
            <a:endParaRPr sz="16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457500" y="5254375"/>
            <a:ext cx="3088500" cy="7353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Service Level Expectations</a:t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381300" y="1196550"/>
            <a:ext cx="3088500" cy="11430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Characteristics that define end-user services</a:t>
            </a:r>
            <a:endParaRPr sz="1800" b="1"/>
          </a:p>
        </p:txBody>
      </p:sp>
      <p:sp>
        <p:nvSpPr>
          <p:cNvPr id="222" name="Shape 222"/>
          <p:cNvSpPr/>
          <p:nvPr/>
        </p:nvSpPr>
        <p:spPr>
          <a:xfrm>
            <a:off x="4802900" y="2751925"/>
            <a:ext cx="4144200" cy="983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Defines required hardware capabilities</a:t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4802900" y="3968625"/>
            <a:ext cx="4144200" cy="9837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Defines software functions needed to support the services</a:t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4834950" y="5226525"/>
            <a:ext cx="4144200" cy="7680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Defines systems behavior</a:t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4879100" y="1120400"/>
            <a:ext cx="3974100" cy="1286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Drive functional &amp; technical requirements: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hardware, software, systems components</a:t>
            </a:r>
            <a:endParaRPr sz="1800" b="1"/>
          </a:p>
        </p:txBody>
      </p:sp>
      <p:grpSp>
        <p:nvGrpSpPr>
          <p:cNvPr id="226" name="Shape 226"/>
          <p:cNvGrpSpPr/>
          <p:nvPr/>
        </p:nvGrpSpPr>
        <p:grpSpPr>
          <a:xfrm>
            <a:off x="7969973" y="192597"/>
            <a:ext cx="867869" cy="767974"/>
            <a:chOff x="3652716" y="5141216"/>
            <a:chExt cx="1069331" cy="946247"/>
          </a:xfrm>
        </p:grpSpPr>
        <p:sp>
          <p:nvSpPr>
            <p:cNvPr id="227" name="Shape 227"/>
            <p:cNvSpPr/>
            <p:nvPr/>
          </p:nvSpPr>
          <p:spPr>
            <a:xfrm>
              <a:off x="3757718" y="5141216"/>
              <a:ext cx="812400" cy="812400"/>
            </a:xfrm>
            <a:prstGeom prst="roundRect">
              <a:avLst>
                <a:gd name="adj" fmla="val 16667"/>
              </a:avLst>
            </a:prstGeom>
            <a:solidFill>
              <a:srgbClr val="2DB2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3652716" y="5377614"/>
              <a:ext cx="917400" cy="33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0" indent="-22860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 i="0" u="none" strike="noStrike" cap="none">
                  <a:solidFill>
                    <a:srgbClr val="363738"/>
                  </a:solidFill>
                </a:rPr>
                <a:t>Services</a:t>
              </a:r>
              <a:endParaRPr b="1"/>
            </a:p>
          </p:txBody>
        </p:sp>
        <p:sp>
          <p:nvSpPr>
            <p:cNvPr id="229" name="Shape 229"/>
            <p:cNvSpPr/>
            <p:nvPr/>
          </p:nvSpPr>
          <p:spPr>
            <a:xfrm>
              <a:off x="4455347" y="5413954"/>
              <a:ext cx="266700" cy="266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4030456" y="5820081"/>
              <a:ext cx="266700" cy="266700"/>
            </a:xfrm>
            <a:prstGeom prst="ellipse">
              <a:avLst/>
            </a:prstGeom>
            <a:solidFill>
              <a:srgbClr val="2DB2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 rot="10800000">
              <a:off x="4030532" y="5820763"/>
              <a:ext cx="266700" cy="266700"/>
            </a:xfrm>
            <a:prstGeom prst="blockArc">
              <a:avLst>
                <a:gd name="adj1" fmla="val 10800000"/>
                <a:gd name="adj2" fmla="val 3"/>
                <a:gd name="adj3" fmla="val 641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Shape 232"/>
          <p:cNvSpPr/>
          <p:nvPr/>
        </p:nvSpPr>
        <p:spPr>
          <a:xfrm>
            <a:off x="3960975" y="2735125"/>
            <a:ext cx="687600" cy="3483000"/>
          </a:xfrm>
          <a:prstGeom prst="rightArrowCallout">
            <a:avLst>
              <a:gd name="adj1" fmla="val 24105"/>
              <a:gd name="adj2" fmla="val 33518"/>
              <a:gd name="adj3" fmla="val 20036"/>
              <a:gd name="adj4" fmla="val 46935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658000" y="1419350"/>
            <a:ext cx="1089900" cy="545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457200" y="6483355"/>
            <a:ext cx="4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7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457200" y="6483355"/>
            <a:ext cx="4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36373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900" b="0" i="0" u="none" strike="noStrike" cap="none">
              <a:solidFill>
                <a:srgbClr val="3637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32125" y="258175"/>
            <a:ext cx="7459200" cy="9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ESnet6 Network Services</a:t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l="7070" t="25799" r="29634" b="34318"/>
          <a:stretch/>
        </p:blipFill>
        <p:spPr>
          <a:xfrm>
            <a:off x="370750" y="1332600"/>
            <a:ext cx="8475377" cy="412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9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vision drives four major approaches.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17" y="187569"/>
            <a:ext cx="8606790" cy="611372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0817" y="1"/>
            <a:ext cx="8147963" cy="8557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Mission Need #1: </a:t>
            </a:r>
            <a:r>
              <a:rPr lang="en-US" b="0" dirty="0"/>
              <a:t>Capacity and Capability to handle exponential traffic growth</a:t>
            </a:r>
            <a:endParaRPr lang="en-US" b="0" i="1" baseline="30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954051" y="3970932"/>
            <a:ext cx="2177577" cy="524420"/>
          </a:xfrm>
          <a:prstGeom prst="wedgeRectCallout">
            <a:avLst>
              <a:gd name="adj1" fmla="val 67146"/>
              <a:gd name="adj2" fmla="val -543779"/>
            </a:avLst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77 PB </a:t>
            </a:r>
            <a:r>
              <a:rPr lang="mr-IN" sz="2400" dirty="0">
                <a:solidFill>
                  <a:schemeClr val="bg1"/>
                </a:solidFill>
              </a:rPr>
              <a:t>–</a:t>
            </a:r>
            <a:r>
              <a:rPr lang="en-US" sz="2400" dirty="0">
                <a:solidFill>
                  <a:schemeClr val="bg1"/>
                </a:solidFill>
              </a:rPr>
              <a:t> Dec ‘17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972865" y="2688914"/>
            <a:ext cx="2158763" cy="1158490"/>
          </a:xfrm>
          <a:prstGeom prst="wedgeRectCallout">
            <a:avLst>
              <a:gd name="adj1" fmla="val 39807"/>
              <a:gd name="adj2" fmla="val -138578"/>
            </a:avLst>
          </a:pr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Factor of 10 growth every 47 months</a:t>
            </a:r>
          </a:p>
        </p:txBody>
      </p:sp>
    </p:spTree>
    <p:extLst>
      <p:ext uri="{BB962C8B-B14F-4D97-AF65-F5344CB8AC3E}">
        <p14:creationId xmlns:p14="http://schemas.microsoft.com/office/powerpoint/2010/main" val="2322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 descr="ESnet6_planned-jan2021_v062017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87175"/>
            <a:ext cx="8422325" cy="617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5697"/>
            <a:ext cx="82296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ESnet6 Day-1 Planned Capacity (Jan 2021)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457200" y="6689615"/>
            <a:ext cx="1389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363738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fld>
            <a:endParaRPr sz="800" b="0" i="0" u="none" strike="noStrike" cap="none">
              <a:solidFill>
                <a:srgbClr val="36373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522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/>
              <a:t>The ESnet Dark Fiber Footprint - A Clean Canvas 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57200" y="6483355"/>
            <a:ext cx="447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4975570" y="481724"/>
            <a:ext cx="197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938" y="1323688"/>
            <a:ext cx="6944129" cy="4760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2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net_ppt_blank_template_080714">
  <a:themeElements>
    <a:clrScheme name="ESnet theme colors 080714">
      <a:dk1>
        <a:srgbClr val="6D6E71"/>
      </a:dk1>
      <a:lt1>
        <a:sysClr val="window" lastClr="FFFFFF"/>
      </a:lt1>
      <a:dk2>
        <a:srgbClr val="6D6E71"/>
      </a:dk2>
      <a:lt2>
        <a:srgbClr val="C9CACC"/>
      </a:lt2>
      <a:accent1>
        <a:srgbClr val="4EC1E0"/>
      </a:accent1>
      <a:accent2>
        <a:srgbClr val="003A5D"/>
      </a:accent2>
      <a:accent3>
        <a:srgbClr val="FF4E00"/>
      </a:accent3>
      <a:accent4>
        <a:srgbClr val="C9CACC"/>
      </a:accent4>
      <a:accent5>
        <a:srgbClr val="58585B"/>
      </a:accent5>
      <a:accent6>
        <a:srgbClr val="D2E9EE"/>
      </a:accent6>
      <a:hlink>
        <a:srgbClr val="266782"/>
      </a:hlink>
      <a:folHlink>
        <a:srgbClr val="504F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>
          <a:spcBef>
            <a:spcPts val="880"/>
          </a:spcBef>
          <a:buClr>
            <a:srgbClr val="2DB2CF"/>
          </a:buClr>
          <a:defRPr sz="2000" dirty="0" smtClean="0">
            <a:solidFill>
              <a:srgbClr val="58585B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nga ESnet TA future" id="{B40C307F-07DB-674A-B084-B0AE8F9E7263}" vid="{27882AA2-DEF1-5047-8AEA-4FC0DB3126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ESnet_ppt_blank_template_080714</Template>
  <TotalTime>1424</TotalTime>
  <Words>2277</Words>
  <Application>Microsoft Office PowerPoint</Application>
  <PresentationFormat>On-screen Show (4:3)</PresentationFormat>
  <Paragraphs>486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Lucida Grande</vt:lpstr>
      <vt:lpstr>Mangal</vt:lpstr>
      <vt:lpstr>Merriweather Sans</vt:lpstr>
      <vt:lpstr>ESnet_ppt_blank_template_080714</vt:lpstr>
      <vt:lpstr>ESnet6 Project update</vt:lpstr>
      <vt:lpstr>PowerPoint Presentation</vt:lpstr>
      <vt:lpstr>ESnet is a dedicated mission network engineered to accelerate a broad range of science outcomes.  </vt:lpstr>
      <vt:lpstr>ESnet6 Architecture Design Process</vt:lpstr>
      <vt:lpstr>Service attributes &amp; Defining characteristics</vt:lpstr>
      <vt:lpstr>ESnet6 Network Services</vt:lpstr>
      <vt:lpstr>Our vision drives four major approaches. </vt:lpstr>
      <vt:lpstr>ESnet6 Day-1 Planned Capacity (Jan 2021)</vt:lpstr>
      <vt:lpstr>The ESnet Dark Fiber Footprint - A Clean Canvas </vt:lpstr>
      <vt:lpstr>ESnet6 Project Execution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Guiding Principles</vt:lpstr>
      <vt:lpstr>Software Architecture</vt:lpstr>
      <vt:lpstr>ESnet5 vs ESnet6 Key Differences</vt:lpstr>
      <vt:lpstr>ESnet6 Proposed Project Timeline</vt:lpstr>
      <vt:lpstr>Conceptual Design Review: Strong endorsement Design meets mission and of continued innovation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Transatlantic for Growth and HL-LHC</dc:title>
  <dc:subject/>
  <dc:creator>Inder Monga</dc:creator>
  <cp:keywords/>
  <dc:description/>
  <cp:lastModifiedBy>pmgiuntoli</cp:lastModifiedBy>
  <cp:revision>26</cp:revision>
  <cp:lastPrinted>2014-05-19T17:57:32Z</cp:lastPrinted>
  <dcterms:created xsi:type="dcterms:W3CDTF">2018-02-27T16:36:11Z</dcterms:created>
  <dcterms:modified xsi:type="dcterms:W3CDTF">2018-04-03T15:17:37Z</dcterms:modified>
  <cp:category/>
</cp:coreProperties>
</file>