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notesMasterIdLst>
    <p:notesMasterId r:id="rId23"/>
  </p:notesMasterIdLst>
  <p:handoutMasterIdLst>
    <p:handoutMasterId r:id="rId24"/>
  </p:handoutMasterIdLst>
  <p:sldIdLst>
    <p:sldId id="267" r:id="rId2"/>
    <p:sldId id="269" r:id="rId3"/>
    <p:sldId id="291" r:id="rId4"/>
    <p:sldId id="287" r:id="rId5"/>
    <p:sldId id="288" r:id="rId6"/>
    <p:sldId id="290" r:id="rId7"/>
    <p:sldId id="292" r:id="rId8"/>
    <p:sldId id="286" r:id="rId9"/>
    <p:sldId id="265" r:id="rId10"/>
    <p:sldId id="271" r:id="rId11"/>
    <p:sldId id="277" r:id="rId12"/>
    <p:sldId id="274" r:id="rId13"/>
    <p:sldId id="280" r:id="rId14"/>
    <p:sldId id="281" r:id="rId15"/>
    <p:sldId id="282" r:id="rId16"/>
    <p:sldId id="278" r:id="rId17"/>
    <p:sldId id="276" r:id="rId18"/>
    <p:sldId id="272" r:id="rId19"/>
    <p:sldId id="283" r:id="rId20"/>
    <p:sldId id="284" r:id="rId21"/>
    <p:sldId id="273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13" userDrawn="1">
          <p15:clr>
            <a:srgbClr val="A4A3A4"/>
          </p15:clr>
        </p15:guide>
        <p15:guide id="2" pos="24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38" autoAdjust="0"/>
    <p:restoredTop sz="94660"/>
  </p:normalViewPr>
  <p:slideViewPr>
    <p:cSldViewPr showGuides="1">
      <p:cViewPr>
        <p:scale>
          <a:sx n="121" d="100"/>
          <a:sy n="121" d="100"/>
        </p:scale>
        <p:origin x="144" y="144"/>
      </p:cViewPr>
      <p:guideLst>
        <p:guide orient="horz" pos="913"/>
        <p:guide pos="24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>
        <p:scale>
          <a:sx n="100" d="100"/>
          <a:sy n="100" d="100"/>
        </p:scale>
        <p:origin x="480" y="72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handoutMaster" Target="handoutMasters/handoutMaster1.xml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30" Type="http://schemas.microsoft.com/office/2015/10/relationships/revisionInfo" Target="revisionInfo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75E6C4-5F43-4FF9-96D4-21B8157BE639}" type="datetimeFigureOut">
              <a:rPr lang="de-DE" smtClean="0"/>
              <a:t>17.12.17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E8B182-0F75-451D-B88B-ABD1C205B431}" type="slidenum">
              <a:rPr lang="de-DE" smtClean="0"/>
              <a:t>‹n.›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8096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BD367-6A7A-405A-BFB1-15817186491F}" type="datetimeFigureOut">
              <a:rPr lang="de-DE" smtClean="0"/>
              <a:t>17.12.17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413189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7B5255-5329-45F9-87F3-A2F9FB4734DF}" type="slidenum">
              <a:rPr lang="de-DE" smtClean="0"/>
              <a:t>‹n.›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7676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7800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55600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542925" indent="-187325" algn="l" defTabSz="914400" rtl="0" eaLnBrk="1" latinLnBrk="0" hangingPunct="1">
      <a:buFont typeface="Arial" panose="020B0604020202020204" pitchFamily="34" charset="0"/>
      <a:buChar char="•"/>
      <a:tabLst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720725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898525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1B3FEE5C-8643-A246-8BB2-A2C2567D8C96}" type="slidenum">
              <a:rPr lang="en-US" altLang="it-IT" sz="1200"/>
              <a:pPr/>
              <a:t>3</a:t>
            </a:fld>
            <a:endParaRPr lang="en-US" altLang="it-IT" sz="1200"/>
          </a:p>
        </p:txBody>
      </p:sp>
      <p:sp>
        <p:nvSpPr>
          <p:cNvPr id="7680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de-DE" altLang="it-IT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136338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30F6C860-DD35-834E-96BA-D329863FD0EF}" type="slidenum">
              <a:rPr lang="en-US" altLang="it-IT" sz="1200"/>
              <a:pPr/>
              <a:t>4</a:t>
            </a:fld>
            <a:endParaRPr lang="en-US" altLang="it-IT" sz="120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e-DE" altLang="it-IT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490318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4F3B5527-C05A-1B44-A051-BEEF5ABD4DD6}" type="slidenum">
              <a:rPr lang="en-US" altLang="it-IT" sz="1200"/>
              <a:pPr/>
              <a:t>5</a:t>
            </a:fld>
            <a:endParaRPr lang="en-US" altLang="it-IT" sz="120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e-DE" altLang="it-IT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994648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3262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Relationship Id="rId3" Type="http://schemas.openxmlformats.org/officeDocument/2006/relationships/image" Target="../media/image3.emf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Relationship Id="rId3" Type="http://schemas.openxmlformats.org/officeDocument/2006/relationships/image" Target="../media/image3.emf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it-IT" smtClean="0"/>
              <a:t>Fare clic per modificare lo stile del titolo dello schema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BSM at LHC, HERA | E. Gallo 19/12/2017, EIC meeting</a:t>
            </a:r>
            <a:endParaRPr lang="en-US" noProof="0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D4AAA-EC01-304C-A355-6B4D8D3E415E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 dello schema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BSM at LHC, HERA | E. Gallo 19/12/2017, EIC meeting</a:t>
            </a:r>
            <a:endParaRPr lang="en-US" noProof="0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D4AAA-EC01-304C-A355-6B4D8D3E415E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 dello schema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BSM at LHC, HERA | E. Gallo 19/12/2017, EIC meeting</a:t>
            </a:r>
            <a:endParaRPr lang="en-US" noProof="0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D4AAA-EC01-304C-A355-6B4D8D3E415E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800" y="5669579"/>
            <a:ext cx="793750" cy="7947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288" y="349611"/>
            <a:ext cx="8353425" cy="1855254"/>
          </a:xfrm>
        </p:spPr>
        <p:txBody>
          <a:bodyPr anchor="t"/>
          <a:lstStyle>
            <a:lvl1pPr algn="l">
              <a:lnSpc>
                <a:spcPct val="100000"/>
              </a:lnSpc>
              <a:defRPr sz="6000"/>
            </a:lvl1pPr>
          </a:lstStyle>
          <a:p>
            <a:r>
              <a:rPr lang="it-IT" noProof="0" smtClean="0"/>
              <a:t>Fare clic per modificare lo stile del titolo dello schema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287" y="2335013"/>
            <a:ext cx="8353425" cy="1525787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noProof="0" smtClean="0"/>
              <a:t>Fare clic per modificare lo stile del sottotitolo dello schema</a:t>
            </a:r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00043" y="4096779"/>
            <a:ext cx="8348669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400"/>
            </a:lvl1pPr>
          </a:lstStyle>
          <a:p>
            <a:pPr lvl="0"/>
            <a:r>
              <a:rPr lang="it-IT" noProof="0" smtClean="0"/>
              <a:t>Fare clic per modificare gli stili del testo dello schema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xmlns="" id="{2CB474CB-8C66-4FF2-A00C-C65D968948D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12" y="6287602"/>
            <a:ext cx="1802188" cy="132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9469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ivi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288" y="349610"/>
            <a:ext cx="8353425" cy="185400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it-IT" noProof="0" smtClean="0"/>
              <a:t>Fare clic per modificare lo stile del titolo dello schema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287" y="2335013"/>
            <a:ext cx="8353425" cy="1525787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noProof="0" smtClean="0"/>
              <a:t>Fare clic per modificare lo stile del sottotitolo dello schema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077540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Text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smtClean="0"/>
              <a:t>Fare clic per modificare lo stile del titolo dello schema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BSM at LHC, HERA | E. Gallo 19/12/2017, EIC meeting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95287" y="817500"/>
            <a:ext cx="8364699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it-IT" noProof="0" smtClean="0"/>
              <a:t>Fare clic per modificare gli stili del testo dello schema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395289" y="1406427"/>
            <a:ext cx="4105276" cy="2454374"/>
          </a:xfrm>
        </p:spPr>
        <p:txBody>
          <a:bodyPr/>
          <a:lstStyle/>
          <a:p>
            <a:pPr lvl="0"/>
            <a:r>
              <a:rPr lang="it-IT" noProof="0" smtClean="0"/>
              <a:t>Fare clic per modificare gli stili del testo dello schema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395289" y="3963533"/>
            <a:ext cx="4105276" cy="2454374"/>
          </a:xfrm>
        </p:spPr>
        <p:txBody>
          <a:bodyPr/>
          <a:lstStyle/>
          <a:p>
            <a:pPr lvl="0"/>
            <a:r>
              <a:rPr lang="it-IT" noProof="0" smtClean="0"/>
              <a:t>Fare clic per modificare gli stili del testo dello schema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643438" y="1449389"/>
            <a:ext cx="4105274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it-IT" noProof="0" smtClean="0"/>
              <a:t>Trascinare l'immagine su un segnaposto o fare clic sull'icona per aggiungerla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4643439" y="4005263"/>
            <a:ext cx="4105274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it-IT" noProof="0" smtClean="0"/>
              <a:t>Trascinare l'immagine su un segnaposto o fare clic sull'icona per aggiungerla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0753136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(with Pictu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6"/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9143998" cy="3429001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it-IT" noProof="0" smtClean="0"/>
              <a:t>Trascinare l'immagine su un segnaposto o fare clic sull'icona per aggiungerla</a:t>
            </a:r>
            <a:endParaRPr lang="en-US" noProof="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800" y="5669579"/>
            <a:ext cx="793750" cy="7947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288" y="349611"/>
            <a:ext cx="8353425" cy="1099777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it-IT" noProof="0" smtClean="0"/>
              <a:t>Fare clic per modificare lo stile del titolo dello schema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287" y="2335013"/>
            <a:ext cx="8353425" cy="889339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noProof="0" smtClean="0"/>
              <a:t>Fare clic per modificare lo stile del sottotitolo dello schema</a:t>
            </a:r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00043" y="4096779"/>
            <a:ext cx="8348669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400"/>
            </a:lvl1pPr>
          </a:lstStyle>
          <a:p>
            <a:pPr lvl="0"/>
            <a:r>
              <a:rPr lang="it-IT" noProof="0" smtClean="0"/>
              <a:t>Fare clic per modificare gli stili del testo dello schema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xmlns="" id="{6F05E75A-9C41-4B93-A423-A9C3B6E94CE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12" y="6287602"/>
            <a:ext cx="1802188" cy="132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8561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smtClean="0"/>
              <a:t>Fare clic per modificare lo stile del titolo dello schema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noProof="0" smtClean="0"/>
              <a:t>Fare clic per modificare gli stili del testo dello schema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BSM at LHC, HERA | E. Gallo 19/12/2017, EIC meeting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95287" y="817500"/>
            <a:ext cx="8364699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it-IT" noProof="0" smtClean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7334084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smtClean="0"/>
              <a:t>Fare clic per modificare lo stile del titolo dello schema</a:t>
            </a:r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BSM at LHC, HERA | E. Gallo 19/12/2017, EIC meeting</a:t>
            </a:r>
            <a:endParaRPr lang="en-US" noProof="0" dirty="0"/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95287" y="817500"/>
            <a:ext cx="8364699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it-IT" noProof="0" smtClean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4722976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smtClean="0"/>
              <a:t>Fare clic per modificare lo stile del titolo dello schema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BSM at LHC, HERA | E. Gallo 19/12/2017, EIC meeting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95287" y="817500"/>
            <a:ext cx="8364699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it-IT" noProof="0" smtClean="0"/>
              <a:t>Fare clic per modificare gli stili del testo dello schema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395288" y="1449388"/>
            <a:ext cx="8353424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it-IT" noProof="0" smtClean="0"/>
              <a:t>Trascinare l'immagine su un segnaposto o fare clic sull'icona per aggiungerla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22294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BSM at LHC, HERA | E. Gallo 19/12/2017, EIC meeting</a:t>
            </a:r>
            <a:endParaRPr lang="en-US" noProof="0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D4AAA-EC01-304C-A355-6B4D8D3E415E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it-IT" smtClean="0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BSM at LHC, HERA | E. Gallo 19/12/2017, EIC meeting</a:t>
            </a:r>
            <a:endParaRPr lang="en-US" noProof="0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D4AAA-EC01-304C-A355-6B4D8D3E415E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BSM at LHC, HERA | E. Gallo 19/12/2017, EIC meeting</a:t>
            </a:r>
            <a:endParaRPr lang="en-US" noProof="0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D4AAA-EC01-304C-A355-6B4D8D3E415E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BSM at LHC, HERA | E. Gallo 19/12/2017, EIC meeting</a:t>
            </a:r>
            <a:endParaRPr lang="en-US" noProof="0" dirty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D4AAA-EC01-304C-A355-6B4D8D3E415E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 dello schema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BSM at LHC, HERA | E. Gallo 19/12/2017, EIC meeting</a:t>
            </a:r>
            <a:endParaRPr lang="en-US" noProof="0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D4AAA-EC01-304C-A355-6B4D8D3E415E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BSM at LHC, HERA | E. Gallo 19/12/2017, EIC meeting</a:t>
            </a:r>
            <a:endParaRPr lang="en-US" noProof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D4AAA-EC01-304C-A355-6B4D8D3E415E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 smtClean="0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BSM at LHC, HERA | E. Gallo 19/12/2017, EIC meeting</a:t>
            </a:r>
            <a:endParaRPr lang="en-US" noProof="0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D4AAA-EC01-304C-A355-6B4D8D3E415E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 smtClean="0"/>
              <a:t>Fare clic per modificare lo stile del titolo dello schema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BSM at LHC, HERA | E. Gallo 19/12/2017, EIC meeting</a:t>
            </a:r>
            <a:endParaRPr lang="en-US" noProof="0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D4AAA-EC01-304C-A355-6B4D8D3E415E}" type="slidenum">
              <a:rPr lang="en-US" smtClean="0"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noProof="0" smtClean="0"/>
              <a:t>| BSM at LHC, HERA | E. Gallo 19/12/2017, EIC meeting</a:t>
            </a:r>
            <a:endParaRPr lang="en-US" noProof="0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8D4AAA-EC01-304C-A355-6B4D8D3E415E}" type="slidenum">
              <a:rPr lang="en-US" smtClean="0"/>
              <a:t>‹n.›</a:t>
            </a:fld>
            <a:endParaRPr lang="en-US"/>
          </a:p>
        </p:txBody>
      </p:sp>
      <p:sp>
        <p:nvSpPr>
          <p:cNvPr id="7" name="Textfeld 13"/>
          <p:cNvSpPr txBox="1"/>
          <p:nvPr userDrawn="1"/>
        </p:nvSpPr>
        <p:spPr>
          <a:xfrm>
            <a:off x="8136396" y="6554527"/>
            <a:ext cx="612316" cy="18684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US" sz="900" b="1" noProof="0" dirty="0"/>
              <a:t>Page </a:t>
            </a:r>
            <a:fld id="{0427E4B2-AC28-443E-BE04-5CD55098A90B}" type="slidenum">
              <a:rPr lang="en-US" sz="900" b="1" noProof="0" smtClean="0"/>
              <a:pPr algn="r"/>
              <a:t>‹n.›</a:t>
            </a:fld>
            <a:endParaRPr lang="en-US" sz="900" b="1" noProof="0" dirty="0"/>
          </a:p>
        </p:txBody>
      </p:sp>
      <p:pic>
        <p:nvPicPr>
          <p:cNvPr id="8" name="Grafik 6">
            <a:extLst>
              <a:ext uri="{FF2B5EF4-FFF2-40B4-BE49-F238E27FC236}">
                <a16:creationId xmlns:a16="http://schemas.microsoft.com/office/drawing/2014/main" xmlns="" id="{C7A7ECE4-9C2A-4FF5-8078-5F95EEE70BE8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17" y="6582959"/>
            <a:ext cx="287966" cy="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225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8" r:id="rId13"/>
    <p:sldLayoutId id="2147483689" r:id="rId14"/>
    <p:sldLayoutId id="2147483671" r:id="rId15"/>
    <p:sldLayoutId id="2147483662" r:id="rId16"/>
    <p:sldLayoutId id="2147483666" r:id="rId17"/>
    <p:sldLayoutId id="2147483691" r:id="rId18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913" userDrawn="1">
          <p15:clr>
            <a:srgbClr val="F26B43"/>
          </p15:clr>
        </p15:guide>
        <p15:guide id="2" pos="2925" userDrawn="1">
          <p15:clr>
            <a:srgbClr val="F26B43"/>
          </p15:clr>
        </p15:guide>
        <p15:guide id="3" pos="2835" userDrawn="1">
          <p15:clr>
            <a:srgbClr val="F26B43"/>
          </p15:clr>
        </p15:guide>
        <p15:guide id="4" pos="5511" userDrawn="1">
          <p15:clr>
            <a:srgbClr val="F26B43"/>
          </p15:clr>
        </p15:guide>
        <p15:guide id="5" pos="249" userDrawn="1">
          <p15:clr>
            <a:srgbClr val="F26B43"/>
          </p15:clr>
        </p15:guide>
        <p15:guide id="6" orient="horz" pos="4042" userDrawn="1">
          <p15:clr>
            <a:srgbClr val="F26B43"/>
          </p15:clr>
        </p15:guide>
        <p15:guide id="7" orient="horz" pos="2432" userDrawn="1">
          <p15:clr>
            <a:srgbClr val="F26B43"/>
          </p15:clr>
        </p15:guide>
        <p15:guide id="8" orient="horz" pos="252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3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4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4" Type="http://schemas.openxmlformats.org/officeDocument/2006/relationships/image" Target="../media/image28.tiff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6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0.tiff"/><Relationship Id="rId5" Type="http://schemas.openxmlformats.org/officeDocument/2006/relationships/image" Target="../media/image31.tiff"/><Relationship Id="rId6" Type="http://schemas.openxmlformats.org/officeDocument/2006/relationships/image" Target="../media/image32.tiff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9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4" Type="http://schemas.openxmlformats.org/officeDocument/2006/relationships/image" Target="../media/image35.tiff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3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6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4" Type="http://schemas.openxmlformats.org/officeDocument/2006/relationships/image" Target="../media/image40.tiff"/><Relationship Id="rId5" Type="http://schemas.openxmlformats.org/officeDocument/2006/relationships/image" Target="../media/image18.tiff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8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1.tiff"/><Relationship Id="rId3" Type="http://schemas.openxmlformats.org/officeDocument/2006/relationships/image" Target="../media/image42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4" Type="http://schemas.openxmlformats.org/officeDocument/2006/relationships/image" Target="../media/image45.tiff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3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4" Type="http://schemas.openxmlformats.org/officeDocument/2006/relationships/image" Target="../media/image48.tiff"/><Relationship Id="rId5" Type="http://schemas.openxmlformats.org/officeDocument/2006/relationships/image" Target="../media/image49.tiff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6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0.png"/><Relationship Id="rId3" Type="http://schemas.openxmlformats.org/officeDocument/2006/relationships/image" Target="../media/image51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5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png"/><Relationship Id="rId5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4" Type="http://schemas.openxmlformats.org/officeDocument/2006/relationships/image" Target="../media/image15.tiff"/><Relationship Id="rId5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f"/><Relationship Id="rId3" Type="http://schemas.openxmlformats.org/officeDocument/2006/relationships/image" Target="../media/image18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21.tiff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BSM Physics at </a:t>
            </a:r>
            <a:r>
              <a:rPr lang="en-US" b="1" dirty="0" smtClean="0"/>
              <a:t>the LHC</a:t>
            </a:r>
            <a:r>
              <a:rPr lang="en-US" b="1" dirty="0" smtClean="0"/>
              <a:t>, HERA</a:t>
            </a:r>
            <a:endParaRPr lang="en-US" b="1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Few topics that could be interesting for EIC</a:t>
            </a:r>
            <a:endParaRPr lang="en-US" sz="240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 smtClean="0"/>
              <a:t>Elisabetta</a:t>
            </a:r>
            <a:r>
              <a:rPr lang="en-US" dirty="0" smtClean="0"/>
              <a:t> Gallo</a:t>
            </a:r>
            <a:endParaRPr lang="en-US" dirty="0"/>
          </a:p>
          <a:p>
            <a:r>
              <a:rPr lang="en-US" dirty="0" smtClean="0"/>
              <a:t>19/12/2018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1234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7886700" cy="1325563"/>
          </a:xfrm>
        </p:spPr>
        <p:txBody>
          <a:bodyPr/>
          <a:lstStyle/>
          <a:p>
            <a:r>
              <a:rPr lang="en-US" dirty="0" smtClean="0"/>
              <a:t>Searches at CMS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| BSM at LHC, HERA | E. Gallo 19/12/2017, EIC meeting</a:t>
            </a:r>
            <a:endParaRPr lang="en-US"/>
          </a:p>
        </p:txBody>
      </p:sp>
      <p:pic>
        <p:nvPicPr>
          <p:cNvPr id="1028" name="Picture 4" descr="imits in Exotica physics 20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340768"/>
            <a:ext cx="6475477" cy="4856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2206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Searches at ATLAS, more recent compilation</a:t>
            </a:r>
            <a:endParaRPr lang="en-US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BSM at LHC, HERA | E. Gallo 19/12/2017, EIC meeting</a:t>
            </a:r>
            <a:endParaRPr lang="en-US" noProof="0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1690689"/>
            <a:ext cx="6636905" cy="5003205"/>
          </a:xfrm>
          <a:prstGeom prst="rect">
            <a:avLst/>
          </a:prstGeom>
        </p:spPr>
      </p:pic>
      <p:sp>
        <p:nvSpPr>
          <p:cNvPr id="7" name="Ovale 6"/>
          <p:cNvSpPr/>
          <p:nvPr/>
        </p:nvSpPr>
        <p:spPr>
          <a:xfrm>
            <a:off x="1616150" y="5676257"/>
            <a:ext cx="648072" cy="430400"/>
          </a:xfrm>
          <a:prstGeom prst="ellipse">
            <a:avLst/>
          </a:prstGeom>
          <a:noFill/>
          <a:ln w="1905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e 7"/>
          <p:cNvSpPr/>
          <p:nvPr/>
        </p:nvSpPr>
        <p:spPr>
          <a:xfrm>
            <a:off x="971600" y="5085184"/>
            <a:ext cx="792088" cy="648072"/>
          </a:xfrm>
          <a:prstGeom prst="ellipse">
            <a:avLst/>
          </a:prstGeom>
          <a:noFill/>
          <a:ln w="1905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e 8"/>
          <p:cNvSpPr/>
          <p:nvPr/>
        </p:nvSpPr>
        <p:spPr>
          <a:xfrm>
            <a:off x="1351403" y="3318205"/>
            <a:ext cx="824570" cy="490571"/>
          </a:xfrm>
          <a:prstGeom prst="ellipse">
            <a:avLst/>
          </a:prstGeom>
          <a:noFill/>
          <a:ln w="1905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e 9"/>
          <p:cNvSpPr/>
          <p:nvPr/>
        </p:nvSpPr>
        <p:spPr>
          <a:xfrm>
            <a:off x="1115616" y="4150728"/>
            <a:ext cx="648072" cy="430400"/>
          </a:xfrm>
          <a:prstGeom prst="ellipse">
            <a:avLst/>
          </a:prstGeom>
          <a:noFill/>
          <a:ln w="1905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687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Search for </a:t>
            </a:r>
            <a:r>
              <a:rPr lang="en-US" dirty="0" err="1" smtClean="0"/>
              <a:t>Leptoquarks</a:t>
            </a:r>
            <a:r>
              <a:rPr lang="en-US" dirty="0" smtClean="0"/>
              <a:t> in pairs</a:t>
            </a:r>
            <a:endParaRPr lang="en-US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BSM at LHC, HERA | E. Gallo 19/12/2017, EIC meeting</a:t>
            </a:r>
            <a:endParaRPr lang="en-US" noProof="0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60" y="3102730"/>
            <a:ext cx="8892480" cy="2957267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192" y="1027907"/>
            <a:ext cx="2354064" cy="1824400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0" y="6037864"/>
            <a:ext cx="4283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3"/>
                </a:solidFill>
              </a:rPr>
              <a:t>From slides at SUSY conference at Mumbai</a:t>
            </a:r>
            <a:endParaRPr lang="en-US" dirty="0">
              <a:solidFill>
                <a:schemeClr val="accent3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/>
              <p:cNvSpPr txBox="1"/>
              <p:nvPr/>
            </p:nvSpPr>
            <p:spPr>
              <a:xfrm>
                <a:off x="470890" y="1394335"/>
                <a:ext cx="5109222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Use of BRW model, assume narrow resonances.</a:t>
                </a:r>
              </a:p>
              <a:p>
                <a:r>
                  <a:rPr lang="en-US" dirty="0" smtClean="0"/>
                  <a:t>Searches in 1</a:t>
                </a:r>
                <a:r>
                  <a:rPr lang="en-US" baseline="30000" dirty="0" smtClean="0"/>
                  <a:t>st</a:t>
                </a:r>
                <a:r>
                  <a:rPr lang="en-US" dirty="0" smtClean="0"/>
                  <a:t>, 2</a:t>
                </a:r>
                <a:r>
                  <a:rPr lang="en-US" baseline="30000" dirty="0" smtClean="0"/>
                  <a:t>nd</a:t>
                </a:r>
                <a:r>
                  <a:rPr lang="en-US" dirty="0" smtClean="0"/>
                  <a:t>, 3</a:t>
                </a:r>
                <a:r>
                  <a:rPr lang="en-US" baseline="30000" dirty="0" smtClean="0"/>
                  <a:t>rd</a:t>
                </a:r>
                <a:r>
                  <a:rPr lang="en-US" dirty="0" smtClean="0"/>
                  <a:t> generation.</a:t>
                </a:r>
              </a:p>
              <a:p>
                <a:r>
                  <a:rPr lang="en-US" dirty="0" smtClean="0"/>
                  <a:t>The limit depends on the branching ratio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𝛽</m:t>
                    </m:r>
                    <m:r>
                      <a:rPr lang="en-US" b="0" i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,</m:t>
                    </m:r>
                  </m:oMath>
                </a14:m>
                <a:r>
                  <a:rPr lang="en-US" dirty="0" smtClean="0"/>
                  <a:t> and not 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the</m:t>
                    </m:r>
                    <m:r>
                      <a:rPr lang="en-US" b="0" i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coupling</m:t>
                    </m:r>
                    <m:r>
                      <a:rPr lang="en-US" b="0" i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to</m:t>
                    </m:r>
                    <m:r>
                      <a:rPr lang="en-US" b="0" i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𝑙𝑞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, </m:t>
                    </m:r>
                    <m:r>
                      <a:rPr lang="en-US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𝜆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,</m:t>
                    </m:r>
                    <m:r>
                      <a:rPr lang="en-US" b="0" i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</m:oMath>
                </a14:m>
                <a:r>
                  <a:rPr lang="en-US" dirty="0"/>
                  <a:t>t</a:t>
                </a:r>
                <a:r>
                  <a:rPr lang="en-US" dirty="0" smtClean="0"/>
                  <a:t>his is opposite to ep.</a:t>
                </a:r>
              </a:p>
            </p:txBody>
          </p:sp>
        </mc:Choice>
        <mc:Fallback xmlns="">
          <p:sp>
            <p:nvSpPr>
              <p:cNvPr id="9" name="CasellaDiTesto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890" y="1394335"/>
                <a:ext cx="5109222" cy="1200329"/>
              </a:xfrm>
              <a:prstGeom prst="rect">
                <a:avLst/>
              </a:prstGeom>
              <a:blipFill rotWithShape="0">
                <a:blip r:embed="rId4"/>
                <a:stretch>
                  <a:fillRect l="-955" t="-3046" b="-365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6544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Recently a lot of interest</a:t>
            </a:r>
            <a:endParaRPr lang="en-US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BSM at LHC, HERA | E. Gallo 19/12/2017, EIC meeting</a:t>
            </a:r>
            <a:endParaRPr lang="en-US" noProof="0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517215" y="1481715"/>
            <a:ext cx="50234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Consistent set of anomalies observed recently in </a:t>
            </a:r>
            <a:r>
              <a:rPr lang="en-US" dirty="0" err="1" smtClean="0"/>
              <a:t>flavour</a:t>
            </a:r>
            <a:r>
              <a:rPr lang="en-US" dirty="0" smtClean="0"/>
              <a:t>:</a:t>
            </a:r>
          </a:p>
          <a:p>
            <a:endParaRPr lang="en-US" dirty="0"/>
          </a:p>
          <a:p>
            <a:r>
              <a:rPr lang="en-US" dirty="0" smtClean="0"/>
              <a:t>1) b -&gt; c, charged current,  tau versus other lepton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5932" y="3158819"/>
            <a:ext cx="3730611" cy="1956296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2959043"/>
            <a:ext cx="4845050" cy="3419487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9328" y="1222274"/>
            <a:ext cx="2677457" cy="1334609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5835563" y="5339003"/>
            <a:ext cx="2791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Observed </a:t>
            </a:r>
            <a:r>
              <a:rPr lang="en-US" dirty="0"/>
              <a:t>b</a:t>
            </a:r>
            <a:r>
              <a:rPr lang="en-US" dirty="0" smtClean="0"/>
              <a:t>y 3 experiments</a:t>
            </a:r>
            <a:endParaRPr lang="en-US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6486263" y="5981309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3"/>
                </a:solidFill>
              </a:rPr>
              <a:t>Plots taken from a seminar from </a:t>
            </a:r>
            <a:r>
              <a:rPr lang="en-US" sz="1400" dirty="0" err="1" smtClean="0">
                <a:solidFill>
                  <a:schemeClr val="accent3"/>
                </a:solidFill>
              </a:rPr>
              <a:t>Isidori</a:t>
            </a:r>
            <a:r>
              <a:rPr lang="en-US" sz="1400" dirty="0" smtClean="0">
                <a:solidFill>
                  <a:schemeClr val="accent3"/>
                </a:solidFill>
              </a:rPr>
              <a:t> at a CMS meeting</a:t>
            </a:r>
            <a:endParaRPr lang="en-US" sz="14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493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Recently a lot of interest</a:t>
            </a:r>
            <a:endParaRPr lang="en-US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BSM at LHC, HERA | E. Gallo 19/12/2017, EIC meeting</a:t>
            </a:r>
            <a:endParaRPr lang="en-US" noProof="0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517215" y="1481715"/>
            <a:ext cx="5209138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Consistent set of anomalies observed recently in </a:t>
            </a:r>
            <a:r>
              <a:rPr lang="en-US" dirty="0" err="1" smtClean="0"/>
              <a:t>flavour</a:t>
            </a:r>
            <a:r>
              <a:rPr lang="en-US" dirty="0" smtClean="0"/>
              <a:t>:</a:t>
            </a:r>
          </a:p>
          <a:p>
            <a:endParaRPr lang="en-US" dirty="0"/>
          </a:p>
          <a:p>
            <a:r>
              <a:rPr lang="en-US" dirty="0" smtClean="0"/>
              <a:t>2) b -&gt; s, neutral currents, muon versus electron</a:t>
            </a:r>
            <a:endParaRPr lang="en-US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60540"/>
            <a:ext cx="4828552" cy="356093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/>
              <p:cNvSpPr txBox="1"/>
              <p:nvPr/>
            </p:nvSpPr>
            <p:spPr>
              <a:xfrm>
                <a:off x="5726353" y="2884538"/>
                <a:ext cx="2971781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Anomalies observed in angular distributions and other observables by </a:t>
                </a:r>
                <a:r>
                  <a:rPr lang="en-US" dirty="0" err="1" smtClean="0"/>
                  <a:t>LHCb</a:t>
                </a:r>
                <a:r>
                  <a:rPr lang="en-US" dirty="0" smtClean="0"/>
                  <a:t>.</a:t>
                </a:r>
              </a:p>
              <a:p>
                <a:r>
                  <a:rPr lang="en-US" dirty="0" smtClean="0"/>
                  <a:t>Results and fits seem to point to the fact that  there could be new physics in </a:t>
                </a:r>
              </a:p>
              <a:p>
                <a:r>
                  <a:rPr lang="en-US" dirty="0" smtClean="0"/>
                  <a:t>b -&gt; s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𝜇𝜇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, 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and</m:t>
                    </m:r>
                    <m:r>
                      <a:rPr lang="en-US" b="0" i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not</m:t>
                    </m:r>
                    <m:r>
                      <a:rPr lang="en-US" b="0" i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in</m:t>
                    </m:r>
                    <m:r>
                      <a:rPr lang="en-US" b="0" i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b</m:t>
                    </m:r>
                    <m:r>
                      <a:rPr lang="en-US" b="0" i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→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see</m:t>
                    </m:r>
                  </m:oMath>
                </a14:m>
                <a:endParaRPr lang="en-US" dirty="0" smtClean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7" name="CasellaDiTesto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6353" y="2884538"/>
                <a:ext cx="2971781" cy="2308324"/>
              </a:xfrm>
              <a:prstGeom prst="rect">
                <a:avLst/>
              </a:prstGeom>
              <a:blipFill rotWithShape="0">
                <a:blip r:embed="rId3"/>
                <a:stretch>
                  <a:fillRect l="-1639" t="-1319" r="-2049" b="-65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800" y="2970820"/>
            <a:ext cx="4009752" cy="404831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9992" y="4941008"/>
            <a:ext cx="2604501" cy="1217321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7788" y="230455"/>
            <a:ext cx="3105806" cy="250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334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Recently a lot of interest</a:t>
            </a:r>
            <a:endParaRPr lang="en-US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BSM at LHC, HERA | E. Gallo 19/12/2017, EIC meeting</a:t>
            </a:r>
            <a:endParaRPr lang="en-US" noProof="0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9985" y="1412776"/>
            <a:ext cx="3537667" cy="4551231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416729"/>
            <a:ext cx="2921000" cy="3162300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 rot="16200000">
            <a:off x="3264120" y="2624246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chemeClr val="accent3"/>
                </a:solidFill>
              </a:rPr>
              <a:t>Slide taken from a CMS meeting</a:t>
            </a:r>
            <a:endParaRPr lang="en-US">
              <a:solidFill>
                <a:schemeClr val="accent3"/>
              </a:solidFill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878" y="4671070"/>
            <a:ext cx="4395475" cy="1037332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179512" y="5733256"/>
            <a:ext cx="5400600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7030A0"/>
                </a:solidFill>
              </a:rPr>
              <a:t>Anomalies are all seen in lepton-quark couplings</a:t>
            </a:r>
            <a:r>
              <a:rPr lang="en-US" dirty="0" smtClean="0"/>
              <a:t>. Explanation could be a LQ coupling to 3</a:t>
            </a:r>
            <a:r>
              <a:rPr lang="en-US" baseline="30000" dirty="0" smtClean="0"/>
              <a:t>rd</a:t>
            </a:r>
            <a:r>
              <a:rPr lang="en-US" dirty="0" smtClean="0"/>
              <a:t> generation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1178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LQ searches, pair and single production </a:t>
            </a:r>
            <a:endParaRPr lang="en-US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BSM at LHC, HERA | E. Gallo 19/12/2017, EIC meeting</a:t>
            </a:r>
            <a:endParaRPr lang="en-US" noProof="0" dirty="0"/>
          </a:p>
        </p:txBody>
      </p:sp>
      <p:sp>
        <p:nvSpPr>
          <p:cNvPr id="8" name="CasellaDiTesto 7"/>
          <p:cNvSpPr txBox="1"/>
          <p:nvPr/>
        </p:nvSpPr>
        <p:spPr>
          <a:xfrm rot="16200000">
            <a:off x="-1465326" y="3222392"/>
            <a:ext cx="35113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3"/>
                </a:solidFill>
              </a:rPr>
              <a:t>Slide taken from a CMS meeting,</a:t>
            </a:r>
          </a:p>
          <a:p>
            <a:r>
              <a:rPr lang="en-US" dirty="0">
                <a:solidFill>
                  <a:schemeClr val="accent3"/>
                </a:solidFill>
              </a:rPr>
              <a:t>p</a:t>
            </a:r>
            <a:r>
              <a:rPr lang="en-US" dirty="0" smtClean="0">
                <a:solidFill>
                  <a:schemeClr val="accent3"/>
                </a:solidFill>
              </a:rPr>
              <a:t>lot from arXiv:1706.07808</a:t>
            </a:r>
            <a:endParaRPr lang="en-US" dirty="0">
              <a:solidFill>
                <a:schemeClr val="accent3"/>
              </a:solidFill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864" y="1690688"/>
            <a:ext cx="5616624" cy="3252871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078" y="1333178"/>
            <a:ext cx="2893978" cy="47228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/>
              <p:cNvSpPr txBox="1"/>
              <p:nvPr/>
            </p:nvSpPr>
            <p:spPr>
              <a:xfrm>
                <a:off x="3779912" y="5301208"/>
                <a:ext cx="482453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At high mass, single LQ production dominates over pair production, the crossing point  depends on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𝜆</m:t>
                    </m:r>
                    <m:r>
                      <a:rPr lang="en-US" b="0" i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and</m:t>
                    </m:r>
                    <m:r>
                      <a:rPr lang="en-US" b="0" i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the</m:t>
                    </m:r>
                    <m:r>
                      <a:rPr lang="en-US" b="0" i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quark</m:t>
                    </m:r>
                    <m:r>
                      <a:rPr lang="en-US" b="0" i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generation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1" name="CasellaDiTesto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9912" y="5301208"/>
                <a:ext cx="4824536" cy="923330"/>
              </a:xfrm>
              <a:prstGeom prst="rect">
                <a:avLst/>
              </a:prstGeom>
              <a:blipFill rotWithShape="0">
                <a:blip r:embed="rId4"/>
                <a:stretch>
                  <a:fillRect l="-1011" t="-3974" r="-885" b="-483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33331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Search for heavy neutrinos N</a:t>
            </a:r>
            <a:r>
              <a:rPr lang="en-US" baseline="-25000" dirty="0" smtClean="0"/>
              <a:t>R</a:t>
            </a:r>
            <a:r>
              <a:rPr lang="en-US" dirty="0" smtClean="0"/>
              <a:t>, W</a:t>
            </a:r>
            <a:r>
              <a:rPr lang="en-US" baseline="-25000" dirty="0" smtClean="0"/>
              <a:t>R</a:t>
            </a:r>
            <a:endParaRPr lang="en-US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BSM at LHC, HERA | E. Gallo 19/12/2017, EIC meeting</a:t>
            </a:r>
            <a:endParaRPr lang="en-US" noProof="0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688" y="1513874"/>
            <a:ext cx="3424312" cy="2196923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3732204"/>
            <a:ext cx="2633414" cy="2768461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8547" y="3721649"/>
            <a:ext cx="2676503" cy="262385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6973" y="1497045"/>
            <a:ext cx="2360561" cy="2405860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7596336" y="400506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At HERA</a:t>
            </a:r>
            <a:endParaRPr lang="en-US"/>
          </a:p>
        </p:txBody>
      </p:sp>
      <p:sp>
        <p:nvSpPr>
          <p:cNvPr id="4" name="CasellaDiTesto 3"/>
          <p:cNvSpPr txBox="1"/>
          <p:nvPr/>
        </p:nvSpPr>
        <p:spPr>
          <a:xfrm>
            <a:off x="6721614" y="5116434"/>
            <a:ext cx="1749443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mtClean="0"/>
              <a:t>Stringent limits on W</a:t>
            </a:r>
            <a:r>
              <a:rPr lang="en-US" baseline="-25000" smtClean="0"/>
              <a:t>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50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SUSY R-parity violation</a:t>
            </a:r>
            <a:endParaRPr lang="en-US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BSM at LHC, HERA | E. Gallo 19/12/2017, EIC meeting</a:t>
            </a:r>
            <a:endParaRPr lang="en-US" noProof="0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772816"/>
            <a:ext cx="3239344" cy="2097268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952" y="1268760"/>
            <a:ext cx="4856013" cy="4797152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404081" y="4077072"/>
            <a:ext cx="39604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LHC started to look for RP-conserving SUSY, due to the very clear signature of missing transverse energy.</a:t>
            </a:r>
          </a:p>
          <a:p>
            <a:endParaRPr lang="en-US" dirty="0"/>
          </a:p>
          <a:p>
            <a:r>
              <a:rPr lang="en-US" dirty="0" smtClean="0"/>
              <a:t>But recently they have started looking also for RPV SUSY, example 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894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00289" y="176718"/>
            <a:ext cx="7903790" cy="1502049"/>
          </a:xfrm>
        </p:spPr>
        <p:txBody>
          <a:bodyPr>
            <a:normAutofit fontScale="90000"/>
          </a:bodyPr>
          <a:lstStyle/>
          <a:p>
            <a:r>
              <a:rPr lang="it-IT" dirty="0" err="1"/>
              <a:t>Search</a:t>
            </a:r>
            <a:r>
              <a:rPr lang="it-IT" dirty="0"/>
              <a:t> for massive long-</a:t>
            </a:r>
            <a:r>
              <a:rPr lang="it-IT" dirty="0" err="1"/>
              <a:t>lived</a:t>
            </a:r>
            <a:r>
              <a:rPr lang="it-IT" dirty="0"/>
              <a:t/>
            </a:r>
            <a:br>
              <a:rPr lang="it-IT" dirty="0"/>
            </a:br>
            <a:r>
              <a:rPr lang="it-IT" dirty="0" err="1"/>
              <a:t>particles</a:t>
            </a:r>
            <a:r>
              <a:rPr lang="it-IT" dirty="0"/>
              <a:t> </a:t>
            </a:r>
            <a:r>
              <a:rPr lang="it-IT" dirty="0" err="1"/>
              <a:t>decaying</a:t>
            </a:r>
            <a:r>
              <a:rPr lang="it-IT" dirty="0"/>
              <a:t> </a:t>
            </a:r>
            <a:r>
              <a:rPr lang="it-IT" dirty="0" err="1"/>
              <a:t>semileptonically</a:t>
            </a:r>
            <a:r>
              <a:rPr lang="it-IT" dirty="0"/>
              <a:t/>
            </a:r>
            <a:br>
              <a:rPr lang="it-IT" dirty="0"/>
            </a:br>
            <a:r>
              <a:rPr lang="it-IT" dirty="0"/>
              <a:t>in the </a:t>
            </a:r>
            <a:r>
              <a:rPr lang="it-IT" dirty="0" err="1"/>
              <a:t>LHCb</a:t>
            </a:r>
            <a:r>
              <a:rPr lang="it-IT" dirty="0"/>
              <a:t> detector</a:t>
            </a:r>
            <a:br>
              <a:rPr lang="it-IT" dirty="0"/>
            </a:br>
            <a:endParaRPr lang="en-US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BSM at LHC, HERA | E. Gallo 19/12/2017, EIC meeting</a:t>
            </a:r>
            <a:endParaRPr lang="en-US" noProof="0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539552" y="1559713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arXiv:1612.00945</a:t>
            </a:r>
            <a:endParaRPr lang="en-US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319736" y="2494306"/>
            <a:ext cx="40324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Look for massive long-lived particles (LLP) in the </a:t>
            </a:r>
            <a:r>
              <a:rPr lang="en-US" dirty="0" err="1" smtClean="0"/>
              <a:t>mSUGRA</a:t>
            </a:r>
            <a:r>
              <a:rPr lang="en-US" dirty="0" smtClean="0"/>
              <a:t> model, where the </a:t>
            </a:r>
            <a:r>
              <a:rPr lang="en-US" dirty="0" err="1" smtClean="0"/>
              <a:t>neutralinos</a:t>
            </a:r>
            <a:r>
              <a:rPr lang="en-US" dirty="0" smtClean="0"/>
              <a:t> can decay in </a:t>
            </a:r>
            <a:r>
              <a:rPr lang="en-US" dirty="0" err="1" smtClean="0"/>
              <a:t>muon+jets</a:t>
            </a:r>
            <a:r>
              <a:rPr lang="en-US" dirty="0" smtClean="0"/>
              <a:t>. Signature is a displaced vertex.</a:t>
            </a:r>
          </a:p>
          <a:p>
            <a:r>
              <a:rPr lang="en-US" dirty="0" smtClean="0"/>
              <a:t>LLP mass: [20-80] GeV, lifetime: [5-100] </a:t>
            </a:r>
            <a:r>
              <a:rPr lang="en-US" dirty="0" err="1" smtClean="0"/>
              <a:t>ps</a:t>
            </a:r>
            <a:endParaRPr lang="en-US" dirty="0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4439316"/>
            <a:ext cx="4067944" cy="8631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2184" y="1510281"/>
            <a:ext cx="4784846" cy="3237508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7194" y="5196949"/>
            <a:ext cx="4454826" cy="1131018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400289" y="5517232"/>
            <a:ext cx="3379623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LLP not so high mass, coupling to </a:t>
            </a:r>
            <a:r>
              <a:rPr lang="en-US" dirty="0" err="1" smtClean="0"/>
              <a:t>l+quarks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048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For HERA results</a:t>
            </a:r>
            <a:endParaRPr lang="en-US" dirty="0"/>
          </a:p>
        </p:txBody>
      </p:sp>
      <p:sp>
        <p:nvSpPr>
          <p:cNvPr id="4" name="Sottotitolo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Results taken from old slides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921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Doubly Charged Higgs</a:t>
            </a:r>
            <a:endParaRPr lang="en-US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BSM at LHC, HERA | E. Gallo 19/12/2017, EIC meeting</a:t>
            </a:r>
            <a:endParaRPr lang="en-US" noProof="0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4588327" y="5977571"/>
            <a:ext cx="3762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3"/>
                </a:solidFill>
              </a:rPr>
              <a:t>Slides </a:t>
            </a:r>
            <a:r>
              <a:rPr lang="en-US" dirty="0" smtClean="0">
                <a:solidFill>
                  <a:schemeClr val="accent3"/>
                </a:solidFill>
              </a:rPr>
              <a:t>from M. </a:t>
            </a:r>
            <a:r>
              <a:rPr lang="en-US" dirty="0" err="1" smtClean="0">
                <a:solidFill>
                  <a:schemeClr val="accent3"/>
                </a:solidFill>
              </a:rPr>
              <a:t>D’Alfonso</a:t>
            </a:r>
            <a:r>
              <a:rPr lang="en-US" dirty="0" smtClean="0">
                <a:solidFill>
                  <a:schemeClr val="accent3"/>
                </a:solidFill>
              </a:rPr>
              <a:t> at HH</a:t>
            </a:r>
            <a:endParaRPr lang="en-US" dirty="0">
              <a:solidFill>
                <a:schemeClr val="accent3"/>
              </a:solidFill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890" y="1637766"/>
            <a:ext cx="3820755" cy="3052812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4820497"/>
            <a:ext cx="2519288" cy="16857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0112" y="248914"/>
            <a:ext cx="2969260" cy="4145120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1097" y="4510246"/>
            <a:ext cx="4282903" cy="1425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181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08000" y="158376"/>
            <a:ext cx="7886700" cy="1325563"/>
          </a:xfrm>
        </p:spPr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| BSM at LHC, HERA | E. Gallo 19/12/2017, EIC meeting</a:t>
            </a:r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Segnaposto testo 6"/>
              <p:cNvSpPr>
                <a:spLocks noGrp="1"/>
              </p:cNvSpPr>
              <p:nvPr>
                <p:ph type="body" sz="quarter" idx="16"/>
              </p:nvPr>
            </p:nvSpPr>
            <p:spPr>
              <a:xfrm>
                <a:off x="-66542" y="1434892"/>
                <a:ext cx="4138677" cy="4802420"/>
              </a:xfrm>
            </p:spPr>
            <p:txBody>
              <a:bodyPr>
                <a:normAutofit fontScale="92500"/>
              </a:bodyPr>
              <a:lstStyle/>
              <a:p>
                <a:r>
                  <a:rPr lang="en-US" dirty="0" smtClean="0"/>
                  <a:t>We have taken only 3% of whole LHC/HL-LHC data. Expect also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𝑠</m:t>
                        </m:r>
                      </m:e>
                    </m:rad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=14 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𝑇𝑒𝑉</m:t>
                    </m:r>
                  </m:oMath>
                </a14:m>
                <a:r>
                  <a:rPr lang="en-US" b="0" dirty="0" smtClean="0">
                    <a:ea typeface="Cambria Math" charset="0"/>
                    <a:cs typeface="Cambria Math" charset="0"/>
                  </a:rPr>
                  <a:t> at some point.</a:t>
                </a:r>
              </a:p>
              <a:p>
                <a:r>
                  <a:rPr lang="en-US" dirty="0" smtClean="0">
                    <a:ea typeface="Cambria Math" charset="0"/>
                    <a:cs typeface="Cambria Math" charset="0"/>
                  </a:rPr>
                  <a:t>It is clear that LHC has put very high mass constraints on a lot of models.</a:t>
                </a:r>
              </a:p>
              <a:p>
                <a:r>
                  <a:rPr lang="en-US" b="0" dirty="0" smtClean="0">
                    <a:ea typeface="Cambria Math" charset="0"/>
                    <a:cs typeface="Cambria Math" charset="0"/>
                  </a:rPr>
                  <a:t>But we still look and find “strange” things also at much lower energies.</a:t>
                </a:r>
              </a:p>
              <a:p>
                <a:r>
                  <a:rPr lang="en-US" dirty="0" smtClean="0">
                    <a:ea typeface="Cambria Math" charset="0"/>
                    <a:cs typeface="Cambria Math" charset="0"/>
                  </a:rPr>
                  <a:t>Recent results from </a:t>
                </a:r>
                <a:r>
                  <a:rPr lang="en-US" dirty="0" err="1" smtClean="0">
                    <a:ea typeface="Cambria Math" charset="0"/>
                    <a:cs typeface="Cambria Math" charset="0"/>
                  </a:rPr>
                  <a:t>LHCb</a:t>
                </a:r>
                <a:r>
                  <a:rPr lang="en-US" dirty="0" smtClean="0">
                    <a:ea typeface="Cambria Math" charset="0"/>
                    <a:cs typeface="Cambria Math" charset="0"/>
                  </a:rPr>
                  <a:t> on LFV seems to point to a </a:t>
                </a:r>
                <a:r>
                  <a:rPr lang="en-US" dirty="0" err="1" smtClean="0">
                    <a:ea typeface="Cambria Math" charset="0"/>
                    <a:cs typeface="Cambria Math" charset="0"/>
                  </a:rPr>
                  <a:t>leptoquark</a:t>
                </a:r>
                <a:r>
                  <a:rPr lang="en-US" dirty="0" smtClean="0">
                    <a:ea typeface="Cambria Math" charset="0"/>
                    <a:cs typeface="Cambria Math" charset="0"/>
                  </a:rPr>
                  <a:t>.</a:t>
                </a:r>
                <a:endParaRPr lang="en-US" b="0" dirty="0">
                  <a:ea typeface="Cambria Math" charset="0"/>
                  <a:cs typeface="Cambria Math" charset="0"/>
                </a:endParaRPr>
              </a:p>
              <a:p>
                <a:r>
                  <a:rPr lang="en-US" dirty="0" smtClean="0">
                    <a:ea typeface="Cambria Math" charset="0"/>
                    <a:cs typeface="Cambria Math" charset="0"/>
                  </a:rPr>
                  <a:t>It shows that one can look for new physics also at lower energy and ep is a much “cleaner” environment </a:t>
                </a:r>
                <a:r>
                  <a:rPr lang="en-US" dirty="0" smtClean="0">
                    <a:ea typeface="Cambria Math" charset="0"/>
                    <a:cs typeface="Cambria Math" charset="0"/>
                  </a:rPr>
                  <a:t>compared to </a:t>
                </a:r>
                <a:r>
                  <a:rPr lang="en-US" dirty="0" smtClean="0">
                    <a:ea typeface="Cambria Math" charset="0"/>
                    <a:cs typeface="Cambria Math" charset="0"/>
                  </a:rPr>
                  <a:t>LHC.</a:t>
                </a:r>
              </a:p>
              <a:p>
                <a:r>
                  <a:rPr lang="en-US" dirty="0" smtClean="0">
                    <a:ea typeface="Cambria Math" charset="0"/>
                    <a:cs typeface="Cambria Math" charset="0"/>
                  </a:rPr>
                  <a:t>b</a:t>
                </a:r>
                <a:r>
                  <a:rPr lang="en-US" dirty="0" smtClean="0">
                    <a:ea typeface="Cambria Math" charset="0"/>
                    <a:cs typeface="Cambria Math" charset="0"/>
                  </a:rPr>
                  <a:t>- and c-tagging, tau reconstruction, long-lived particles important. </a:t>
                </a:r>
                <a:endParaRPr lang="en-US" dirty="0" smtClean="0">
                  <a:ea typeface="Cambria Math" charset="0"/>
                  <a:cs typeface="Cambria Math" charset="0"/>
                </a:endParaRPr>
              </a:p>
              <a:p>
                <a:endParaRPr lang="en-US" b="0" dirty="0">
                  <a:ea typeface="Cambria Math" charset="0"/>
                  <a:cs typeface="Cambria Math" charset="0"/>
                </a:endParaRPr>
              </a:p>
              <a:p>
                <a:endParaRPr lang="en-US" b="0" dirty="0" smtClean="0">
                  <a:ea typeface="Cambria Math" charset="0"/>
                  <a:cs typeface="Cambria Math" charset="0"/>
                </a:endParaRPr>
              </a:p>
              <a:p>
                <a:endParaRPr lang="en-US" dirty="0"/>
              </a:p>
            </p:txBody>
          </p:sp>
        </mc:Choice>
        <mc:Fallback>
          <p:sp>
            <p:nvSpPr>
              <p:cNvPr id="7" name="Segnaposto testo 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6"/>
              </p:nvPr>
            </p:nvSpPr>
            <p:spPr>
              <a:xfrm>
                <a:off x="-66542" y="1434892"/>
                <a:ext cx="4138677" cy="4802420"/>
              </a:xfrm>
              <a:blipFill rotWithShape="0">
                <a:blip r:embed="rId2"/>
                <a:stretch>
                  <a:fillRect l="-1031" t="-12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Immagin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2136" y="1375947"/>
            <a:ext cx="5000439" cy="2824021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4644008" y="4581128"/>
            <a:ext cx="39387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Also a lot of PDFs results from LHC by now. We at DESY are involved in W-charge asymmetry (u/d), </a:t>
            </a:r>
            <a:r>
              <a:rPr lang="en-US" dirty="0" err="1" smtClean="0"/>
              <a:t>W+charm</a:t>
            </a:r>
            <a:r>
              <a:rPr lang="en-US" dirty="0" smtClean="0"/>
              <a:t> (strange), jet cross sections (gluon at mid-high x), top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02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782" name="Group 6"/>
          <p:cNvGrpSpPr>
            <a:grpSpLocks/>
          </p:cNvGrpSpPr>
          <p:nvPr/>
        </p:nvGrpSpPr>
        <p:grpSpPr bwMode="auto">
          <a:xfrm>
            <a:off x="682625" y="914400"/>
            <a:ext cx="3244850" cy="1470025"/>
            <a:chOff x="3645" y="728"/>
            <a:chExt cx="2044" cy="926"/>
          </a:xfrm>
        </p:grpSpPr>
        <p:sp>
          <p:nvSpPr>
            <p:cNvPr id="75840" name="AutoShape 7"/>
            <p:cNvSpPr>
              <a:spLocks/>
            </p:cNvSpPr>
            <p:nvPr/>
          </p:nvSpPr>
          <p:spPr bwMode="auto">
            <a:xfrm rot="-5400000">
              <a:off x="4576" y="362"/>
              <a:ext cx="181" cy="2044"/>
            </a:xfrm>
            <a:prstGeom prst="leftBrace">
              <a:avLst>
                <a:gd name="adj1" fmla="val 94107"/>
                <a:gd name="adj2" fmla="val 50204"/>
              </a:avLst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de-DE" altLang="it-IT" sz="1800"/>
            </a:p>
          </p:txBody>
        </p:sp>
        <p:sp>
          <p:nvSpPr>
            <p:cNvPr id="75841" name="Text Box 8"/>
            <p:cNvSpPr txBox="1">
              <a:spLocks noChangeArrowheads="1"/>
            </p:cNvSpPr>
            <p:nvPr/>
          </p:nvSpPr>
          <p:spPr bwMode="auto">
            <a:xfrm>
              <a:off x="4573" y="1462"/>
              <a:ext cx="14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en-US" altLang="it-IT" sz="1400">
                  <a:solidFill>
                    <a:schemeClr val="hlink"/>
                  </a:solidFill>
                  <a:latin typeface="Symbol" charset="2"/>
                  <a:sym typeface="Symbol" charset="2"/>
                </a:rPr>
                <a:t></a:t>
              </a:r>
              <a:endParaRPr lang="en-US" altLang="it-IT" sz="1400">
                <a:solidFill>
                  <a:schemeClr val="hlink"/>
                </a:solidFill>
                <a:latin typeface="Symbol" charset="2"/>
              </a:endParaRPr>
            </a:p>
          </p:txBody>
        </p:sp>
        <p:grpSp>
          <p:nvGrpSpPr>
            <p:cNvPr id="75842" name="Group 9"/>
            <p:cNvGrpSpPr>
              <a:grpSpLocks/>
            </p:cNvGrpSpPr>
            <p:nvPr/>
          </p:nvGrpSpPr>
          <p:grpSpPr bwMode="auto">
            <a:xfrm>
              <a:off x="3697" y="785"/>
              <a:ext cx="578" cy="509"/>
              <a:chOff x="3701" y="1209"/>
              <a:chExt cx="578" cy="509"/>
            </a:xfrm>
          </p:grpSpPr>
          <p:sp>
            <p:nvSpPr>
              <p:cNvPr id="75870" name="Freeform 10"/>
              <p:cNvSpPr>
                <a:spLocks/>
              </p:cNvSpPr>
              <p:nvPr/>
            </p:nvSpPr>
            <p:spPr bwMode="auto">
              <a:xfrm rot="-5400000">
                <a:off x="3786" y="1454"/>
                <a:ext cx="28" cy="29"/>
              </a:xfrm>
              <a:custGeom>
                <a:avLst/>
                <a:gdLst>
                  <a:gd name="T0" fmla="*/ 14 w 28"/>
                  <a:gd name="T1" fmla="*/ 29 h 29"/>
                  <a:gd name="T2" fmla="*/ 19 w 28"/>
                  <a:gd name="T3" fmla="*/ 29 h 29"/>
                  <a:gd name="T4" fmla="*/ 24 w 28"/>
                  <a:gd name="T5" fmla="*/ 24 h 29"/>
                  <a:gd name="T6" fmla="*/ 24 w 28"/>
                  <a:gd name="T7" fmla="*/ 19 h 29"/>
                  <a:gd name="T8" fmla="*/ 28 w 28"/>
                  <a:gd name="T9" fmla="*/ 14 h 29"/>
                  <a:gd name="T10" fmla="*/ 24 w 28"/>
                  <a:gd name="T11" fmla="*/ 9 h 29"/>
                  <a:gd name="T12" fmla="*/ 24 w 28"/>
                  <a:gd name="T13" fmla="*/ 5 h 29"/>
                  <a:gd name="T14" fmla="*/ 19 w 28"/>
                  <a:gd name="T15" fmla="*/ 5 h 29"/>
                  <a:gd name="T16" fmla="*/ 14 w 28"/>
                  <a:gd name="T17" fmla="*/ 0 h 29"/>
                  <a:gd name="T18" fmla="*/ 9 w 28"/>
                  <a:gd name="T19" fmla="*/ 5 h 29"/>
                  <a:gd name="T20" fmla="*/ 4 w 28"/>
                  <a:gd name="T21" fmla="*/ 5 h 29"/>
                  <a:gd name="T22" fmla="*/ 0 w 28"/>
                  <a:gd name="T23" fmla="*/ 9 h 29"/>
                  <a:gd name="T24" fmla="*/ 0 w 28"/>
                  <a:gd name="T25" fmla="*/ 14 h 29"/>
                  <a:gd name="T26" fmla="*/ 0 w 28"/>
                  <a:gd name="T27" fmla="*/ 19 h 29"/>
                  <a:gd name="T28" fmla="*/ 4 w 28"/>
                  <a:gd name="T29" fmla="*/ 24 h 29"/>
                  <a:gd name="T30" fmla="*/ 9 w 28"/>
                  <a:gd name="T31" fmla="*/ 29 h 29"/>
                  <a:gd name="T32" fmla="*/ 14 w 28"/>
                  <a:gd name="T33" fmla="*/ 29 h 29"/>
                  <a:gd name="T34" fmla="*/ 14 w 28"/>
                  <a:gd name="T35" fmla="*/ 29 h 2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8"/>
                  <a:gd name="T55" fmla="*/ 0 h 29"/>
                  <a:gd name="T56" fmla="*/ 28 w 28"/>
                  <a:gd name="T57" fmla="*/ 29 h 2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8" h="29">
                    <a:moveTo>
                      <a:pt x="14" y="29"/>
                    </a:moveTo>
                    <a:lnTo>
                      <a:pt x="19" y="29"/>
                    </a:lnTo>
                    <a:lnTo>
                      <a:pt x="24" y="24"/>
                    </a:lnTo>
                    <a:lnTo>
                      <a:pt x="24" y="19"/>
                    </a:lnTo>
                    <a:lnTo>
                      <a:pt x="28" y="14"/>
                    </a:lnTo>
                    <a:lnTo>
                      <a:pt x="24" y="9"/>
                    </a:lnTo>
                    <a:lnTo>
                      <a:pt x="24" y="5"/>
                    </a:lnTo>
                    <a:lnTo>
                      <a:pt x="19" y="5"/>
                    </a:lnTo>
                    <a:lnTo>
                      <a:pt x="14" y="0"/>
                    </a:lnTo>
                    <a:lnTo>
                      <a:pt x="9" y="5"/>
                    </a:lnTo>
                    <a:lnTo>
                      <a:pt x="4" y="5"/>
                    </a:lnTo>
                    <a:lnTo>
                      <a:pt x="0" y="9"/>
                    </a:lnTo>
                    <a:lnTo>
                      <a:pt x="0" y="14"/>
                    </a:lnTo>
                    <a:lnTo>
                      <a:pt x="0" y="19"/>
                    </a:lnTo>
                    <a:lnTo>
                      <a:pt x="4" y="24"/>
                    </a:lnTo>
                    <a:lnTo>
                      <a:pt x="9" y="29"/>
                    </a:lnTo>
                    <a:lnTo>
                      <a:pt x="14" y="2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de-DE" altLang="it-IT" sz="1800"/>
              </a:p>
            </p:txBody>
          </p:sp>
          <p:sp>
            <p:nvSpPr>
              <p:cNvPr id="75871" name="Freeform 11"/>
              <p:cNvSpPr>
                <a:spLocks/>
              </p:cNvSpPr>
              <p:nvPr/>
            </p:nvSpPr>
            <p:spPr bwMode="auto">
              <a:xfrm rot="-5400000">
                <a:off x="4072" y="1455"/>
                <a:ext cx="28" cy="28"/>
              </a:xfrm>
              <a:custGeom>
                <a:avLst/>
                <a:gdLst>
                  <a:gd name="T0" fmla="*/ 14 w 28"/>
                  <a:gd name="T1" fmla="*/ 28 h 28"/>
                  <a:gd name="T2" fmla="*/ 19 w 28"/>
                  <a:gd name="T3" fmla="*/ 28 h 28"/>
                  <a:gd name="T4" fmla="*/ 24 w 28"/>
                  <a:gd name="T5" fmla="*/ 24 h 28"/>
                  <a:gd name="T6" fmla="*/ 24 w 28"/>
                  <a:gd name="T7" fmla="*/ 19 h 28"/>
                  <a:gd name="T8" fmla="*/ 28 w 28"/>
                  <a:gd name="T9" fmla="*/ 14 h 28"/>
                  <a:gd name="T10" fmla="*/ 24 w 28"/>
                  <a:gd name="T11" fmla="*/ 9 h 28"/>
                  <a:gd name="T12" fmla="*/ 24 w 28"/>
                  <a:gd name="T13" fmla="*/ 4 h 28"/>
                  <a:gd name="T14" fmla="*/ 19 w 28"/>
                  <a:gd name="T15" fmla="*/ 4 h 28"/>
                  <a:gd name="T16" fmla="*/ 14 w 28"/>
                  <a:gd name="T17" fmla="*/ 0 h 28"/>
                  <a:gd name="T18" fmla="*/ 9 w 28"/>
                  <a:gd name="T19" fmla="*/ 4 h 28"/>
                  <a:gd name="T20" fmla="*/ 4 w 28"/>
                  <a:gd name="T21" fmla="*/ 4 h 28"/>
                  <a:gd name="T22" fmla="*/ 0 w 28"/>
                  <a:gd name="T23" fmla="*/ 9 h 28"/>
                  <a:gd name="T24" fmla="*/ 0 w 28"/>
                  <a:gd name="T25" fmla="*/ 14 h 28"/>
                  <a:gd name="T26" fmla="*/ 0 w 28"/>
                  <a:gd name="T27" fmla="*/ 19 h 28"/>
                  <a:gd name="T28" fmla="*/ 4 w 28"/>
                  <a:gd name="T29" fmla="*/ 24 h 28"/>
                  <a:gd name="T30" fmla="*/ 9 w 28"/>
                  <a:gd name="T31" fmla="*/ 28 h 28"/>
                  <a:gd name="T32" fmla="*/ 14 w 28"/>
                  <a:gd name="T33" fmla="*/ 28 h 28"/>
                  <a:gd name="T34" fmla="*/ 14 w 28"/>
                  <a:gd name="T35" fmla="*/ 28 h 2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8"/>
                  <a:gd name="T55" fmla="*/ 0 h 28"/>
                  <a:gd name="T56" fmla="*/ 28 w 28"/>
                  <a:gd name="T57" fmla="*/ 28 h 28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8" h="28">
                    <a:moveTo>
                      <a:pt x="14" y="28"/>
                    </a:moveTo>
                    <a:lnTo>
                      <a:pt x="19" y="28"/>
                    </a:lnTo>
                    <a:lnTo>
                      <a:pt x="24" y="24"/>
                    </a:lnTo>
                    <a:lnTo>
                      <a:pt x="24" y="19"/>
                    </a:lnTo>
                    <a:lnTo>
                      <a:pt x="28" y="14"/>
                    </a:lnTo>
                    <a:lnTo>
                      <a:pt x="24" y="9"/>
                    </a:lnTo>
                    <a:lnTo>
                      <a:pt x="24" y="4"/>
                    </a:lnTo>
                    <a:lnTo>
                      <a:pt x="19" y="4"/>
                    </a:lnTo>
                    <a:lnTo>
                      <a:pt x="14" y="0"/>
                    </a:lnTo>
                    <a:lnTo>
                      <a:pt x="9" y="4"/>
                    </a:lnTo>
                    <a:lnTo>
                      <a:pt x="4" y="4"/>
                    </a:lnTo>
                    <a:lnTo>
                      <a:pt x="0" y="9"/>
                    </a:lnTo>
                    <a:lnTo>
                      <a:pt x="0" y="14"/>
                    </a:lnTo>
                    <a:lnTo>
                      <a:pt x="0" y="19"/>
                    </a:lnTo>
                    <a:lnTo>
                      <a:pt x="4" y="24"/>
                    </a:lnTo>
                    <a:lnTo>
                      <a:pt x="9" y="28"/>
                    </a:lnTo>
                    <a:lnTo>
                      <a:pt x="14" y="2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de-DE" altLang="it-IT" sz="1800"/>
              </a:p>
            </p:txBody>
          </p:sp>
          <p:sp>
            <p:nvSpPr>
              <p:cNvPr id="75872" name="Line 12"/>
              <p:cNvSpPr>
                <a:spLocks noChangeShapeType="1"/>
              </p:cNvSpPr>
              <p:nvPr/>
            </p:nvSpPr>
            <p:spPr bwMode="auto">
              <a:xfrm rot="-5400000">
                <a:off x="3942" y="1324"/>
                <a:ext cx="1" cy="287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873" name="Rectangle 13"/>
              <p:cNvSpPr>
                <a:spLocks noChangeArrowheads="1"/>
              </p:cNvSpPr>
              <p:nvPr/>
            </p:nvSpPr>
            <p:spPr bwMode="auto">
              <a:xfrm>
                <a:off x="3892" y="1358"/>
                <a:ext cx="139" cy="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:r>
                  <a:rPr lang="en-US" altLang="it-IT" sz="1300">
                    <a:solidFill>
                      <a:srgbClr val="000000"/>
                    </a:solidFill>
                    <a:latin typeface="Computer Modern" charset="0"/>
                  </a:rPr>
                  <a:t>LQ</a:t>
                </a:r>
                <a:endParaRPr lang="en-US" altLang="it-IT" sz="2000">
                  <a:latin typeface="Times New Roman" charset="0"/>
                </a:endParaRPr>
              </a:p>
            </p:txBody>
          </p:sp>
          <p:sp>
            <p:nvSpPr>
              <p:cNvPr id="75874" name="Rectangle 14"/>
              <p:cNvSpPr>
                <a:spLocks noChangeArrowheads="1"/>
              </p:cNvSpPr>
              <p:nvPr/>
            </p:nvSpPr>
            <p:spPr bwMode="auto">
              <a:xfrm>
                <a:off x="3701" y="1209"/>
                <a:ext cx="58" cy="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:r>
                  <a:rPr lang="en-US" altLang="it-IT" sz="1300">
                    <a:solidFill>
                      <a:srgbClr val="000000"/>
                    </a:solidFill>
                    <a:latin typeface="Computer Modern" charset="0"/>
                  </a:rPr>
                  <a:t>e</a:t>
                </a:r>
                <a:endParaRPr lang="en-US" altLang="it-IT" sz="2000">
                  <a:latin typeface="Times New Roman" charset="0"/>
                </a:endParaRPr>
              </a:p>
            </p:txBody>
          </p:sp>
          <p:sp>
            <p:nvSpPr>
              <p:cNvPr id="75875" name="Line 15"/>
              <p:cNvSpPr>
                <a:spLocks noChangeShapeType="1"/>
              </p:cNvSpPr>
              <p:nvPr/>
            </p:nvSpPr>
            <p:spPr bwMode="auto">
              <a:xfrm rot="16200000" flipH="1">
                <a:off x="3677" y="1346"/>
                <a:ext cx="173" cy="7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876" name="Rectangle 16"/>
              <p:cNvSpPr>
                <a:spLocks noChangeArrowheads="1"/>
              </p:cNvSpPr>
              <p:nvPr/>
            </p:nvSpPr>
            <p:spPr bwMode="auto">
              <a:xfrm>
                <a:off x="3701" y="1593"/>
                <a:ext cx="58" cy="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:r>
                  <a:rPr lang="en-US" altLang="it-IT" sz="1300">
                    <a:solidFill>
                      <a:srgbClr val="000000"/>
                    </a:solidFill>
                    <a:latin typeface="Computer Modern" charset="0"/>
                  </a:rPr>
                  <a:t>q</a:t>
                </a:r>
                <a:endParaRPr lang="en-US" altLang="it-IT" sz="2000">
                  <a:latin typeface="Times New Roman" charset="0"/>
                </a:endParaRPr>
              </a:p>
            </p:txBody>
          </p:sp>
          <p:sp>
            <p:nvSpPr>
              <p:cNvPr id="75877" name="Line 17"/>
              <p:cNvSpPr>
                <a:spLocks noChangeShapeType="1"/>
              </p:cNvSpPr>
              <p:nvPr/>
            </p:nvSpPr>
            <p:spPr bwMode="auto">
              <a:xfrm rot="-5400000">
                <a:off x="3677" y="1519"/>
                <a:ext cx="173" cy="7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878" name="Rectangle 18"/>
              <p:cNvSpPr>
                <a:spLocks noChangeArrowheads="1"/>
              </p:cNvSpPr>
              <p:nvPr/>
            </p:nvSpPr>
            <p:spPr bwMode="auto">
              <a:xfrm>
                <a:off x="4138" y="1209"/>
                <a:ext cx="141" cy="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:r>
                  <a:rPr lang="en-US" altLang="it-IT" sz="1300">
                    <a:solidFill>
                      <a:srgbClr val="000000"/>
                    </a:solidFill>
                    <a:latin typeface="Computer Modern" charset="0"/>
                  </a:rPr>
                  <a:t>e,</a:t>
                </a:r>
                <a:r>
                  <a:rPr lang="en-US" altLang="it-IT" sz="1300">
                    <a:solidFill>
                      <a:srgbClr val="000000"/>
                    </a:solidFill>
                    <a:latin typeface="Symbol" charset="2"/>
                  </a:rPr>
                  <a:t>n</a:t>
                </a:r>
                <a:endParaRPr lang="en-US" altLang="it-IT" sz="2000">
                  <a:latin typeface="Symbol" charset="2"/>
                </a:endParaRPr>
              </a:p>
            </p:txBody>
          </p:sp>
          <p:sp>
            <p:nvSpPr>
              <p:cNvPr id="75879" name="Line 19"/>
              <p:cNvSpPr>
                <a:spLocks noChangeShapeType="1"/>
              </p:cNvSpPr>
              <p:nvPr/>
            </p:nvSpPr>
            <p:spPr bwMode="auto">
              <a:xfrm rot="-5400000" flipH="1" flipV="1">
                <a:off x="4035" y="1346"/>
                <a:ext cx="173" cy="72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880" name="Rectangle 20"/>
              <p:cNvSpPr>
                <a:spLocks noChangeArrowheads="1"/>
              </p:cNvSpPr>
              <p:nvPr/>
            </p:nvSpPr>
            <p:spPr bwMode="auto">
              <a:xfrm>
                <a:off x="4179" y="1593"/>
                <a:ext cx="58" cy="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:r>
                  <a:rPr lang="en-US" altLang="it-IT" sz="1300">
                    <a:solidFill>
                      <a:srgbClr val="000000"/>
                    </a:solidFill>
                    <a:latin typeface="Computer Modern" charset="0"/>
                  </a:rPr>
                  <a:t>q</a:t>
                </a:r>
                <a:endParaRPr lang="en-US" altLang="it-IT" sz="2000">
                  <a:latin typeface="Times New Roman" charset="0"/>
                </a:endParaRPr>
              </a:p>
            </p:txBody>
          </p:sp>
          <p:sp>
            <p:nvSpPr>
              <p:cNvPr id="75881" name="Line 21"/>
              <p:cNvSpPr>
                <a:spLocks noChangeShapeType="1"/>
              </p:cNvSpPr>
              <p:nvPr/>
            </p:nvSpPr>
            <p:spPr bwMode="auto">
              <a:xfrm rot="16200000" flipH="1">
                <a:off x="4035" y="1519"/>
                <a:ext cx="173" cy="72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5843" name="Group 22"/>
            <p:cNvGrpSpPr>
              <a:grpSpLocks/>
            </p:cNvGrpSpPr>
            <p:nvPr/>
          </p:nvGrpSpPr>
          <p:grpSpPr bwMode="auto">
            <a:xfrm>
              <a:off x="5095" y="728"/>
              <a:ext cx="512" cy="653"/>
              <a:chOff x="3834" y="906"/>
              <a:chExt cx="512" cy="653"/>
            </a:xfrm>
          </p:grpSpPr>
          <p:sp>
            <p:nvSpPr>
              <p:cNvPr id="75857" name="Freeform 23"/>
              <p:cNvSpPr>
                <a:spLocks/>
              </p:cNvSpPr>
              <p:nvPr/>
            </p:nvSpPr>
            <p:spPr bwMode="auto">
              <a:xfrm rot="-5400000">
                <a:off x="4078" y="1107"/>
                <a:ext cx="29" cy="29"/>
              </a:xfrm>
              <a:custGeom>
                <a:avLst/>
                <a:gdLst>
                  <a:gd name="T0" fmla="*/ 15 w 29"/>
                  <a:gd name="T1" fmla="*/ 29 h 29"/>
                  <a:gd name="T2" fmla="*/ 20 w 29"/>
                  <a:gd name="T3" fmla="*/ 29 h 29"/>
                  <a:gd name="T4" fmla="*/ 24 w 29"/>
                  <a:gd name="T5" fmla="*/ 24 h 29"/>
                  <a:gd name="T6" fmla="*/ 29 w 29"/>
                  <a:gd name="T7" fmla="*/ 20 h 29"/>
                  <a:gd name="T8" fmla="*/ 29 w 29"/>
                  <a:gd name="T9" fmla="*/ 15 h 29"/>
                  <a:gd name="T10" fmla="*/ 29 w 29"/>
                  <a:gd name="T11" fmla="*/ 10 h 29"/>
                  <a:gd name="T12" fmla="*/ 24 w 29"/>
                  <a:gd name="T13" fmla="*/ 5 h 29"/>
                  <a:gd name="T14" fmla="*/ 20 w 29"/>
                  <a:gd name="T15" fmla="*/ 0 h 29"/>
                  <a:gd name="T16" fmla="*/ 15 w 29"/>
                  <a:gd name="T17" fmla="*/ 0 h 29"/>
                  <a:gd name="T18" fmla="*/ 10 w 29"/>
                  <a:gd name="T19" fmla="*/ 0 h 29"/>
                  <a:gd name="T20" fmla="*/ 5 w 29"/>
                  <a:gd name="T21" fmla="*/ 5 h 29"/>
                  <a:gd name="T22" fmla="*/ 0 w 29"/>
                  <a:gd name="T23" fmla="*/ 10 h 29"/>
                  <a:gd name="T24" fmla="*/ 0 w 29"/>
                  <a:gd name="T25" fmla="*/ 15 h 29"/>
                  <a:gd name="T26" fmla="*/ 0 w 29"/>
                  <a:gd name="T27" fmla="*/ 20 h 29"/>
                  <a:gd name="T28" fmla="*/ 5 w 29"/>
                  <a:gd name="T29" fmla="*/ 24 h 29"/>
                  <a:gd name="T30" fmla="*/ 10 w 29"/>
                  <a:gd name="T31" fmla="*/ 29 h 29"/>
                  <a:gd name="T32" fmla="*/ 15 w 29"/>
                  <a:gd name="T33" fmla="*/ 29 h 29"/>
                  <a:gd name="T34" fmla="*/ 15 w 29"/>
                  <a:gd name="T35" fmla="*/ 29 h 2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9"/>
                  <a:gd name="T55" fmla="*/ 0 h 29"/>
                  <a:gd name="T56" fmla="*/ 29 w 29"/>
                  <a:gd name="T57" fmla="*/ 29 h 2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9" h="29">
                    <a:moveTo>
                      <a:pt x="15" y="29"/>
                    </a:moveTo>
                    <a:lnTo>
                      <a:pt x="20" y="29"/>
                    </a:lnTo>
                    <a:lnTo>
                      <a:pt x="24" y="24"/>
                    </a:lnTo>
                    <a:lnTo>
                      <a:pt x="29" y="20"/>
                    </a:lnTo>
                    <a:lnTo>
                      <a:pt x="29" y="15"/>
                    </a:lnTo>
                    <a:lnTo>
                      <a:pt x="29" y="10"/>
                    </a:lnTo>
                    <a:lnTo>
                      <a:pt x="24" y="5"/>
                    </a:lnTo>
                    <a:lnTo>
                      <a:pt x="20" y="0"/>
                    </a:lnTo>
                    <a:lnTo>
                      <a:pt x="15" y="0"/>
                    </a:lnTo>
                    <a:lnTo>
                      <a:pt x="10" y="0"/>
                    </a:lnTo>
                    <a:lnTo>
                      <a:pt x="5" y="5"/>
                    </a:lnTo>
                    <a:lnTo>
                      <a:pt x="0" y="10"/>
                    </a:lnTo>
                    <a:lnTo>
                      <a:pt x="0" y="15"/>
                    </a:lnTo>
                    <a:lnTo>
                      <a:pt x="0" y="20"/>
                    </a:lnTo>
                    <a:lnTo>
                      <a:pt x="5" y="24"/>
                    </a:lnTo>
                    <a:lnTo>
                      <a:pt x="10" y="29"/>
                    </a:lnTo>
                    <a:lnTo>
                      <a:pt x="15" y="2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de-DE" altLang="it-IT" sz="1800"/>
              </a:p>
            </p:txBody>
          </p:sp>
          <p:sp>
            <p:nvSpPr>
              <p:cNvPr id="75858" name="Freeform 24"/>
              <p:cNvSpPr>
                <a:spLocks/>
              </p:cNvSpPr>
              <p:nvPr/>
            </p:nvSpPr>
            <p:spPr bwMode="auto">
              <a:xfrm rot="-5400000">
                <a:off x="4078" y="1323"/>
                <a:ext cx="29" cy="29"/>
              </a:xfrm>
              <a:custGeom>
                <a:avLst/>
                <a:gdLst>
                  <a:gd name="T0" fmla="*/ 15 w 29"/>
                  <a:gd name="T1" fmla="*/ 29 h 29"/>
                  <a:gd name="T2" fmla="*/ 20 w 29"/>
                  <a:gd name="T3" fmla="*/ 29 h 29"/>
                  <a:gd name="T4" fmla="*/ 24 w 29"/>
                  <a:gd name="T5" fmla="*/ 24 h 29"/>
                  <a:gd name="T6" fmla="*/ 29 w 29"/>
                  <a:gd name="T7" fmla="*/ 20 h 29"/>
                  <a:gd name="T8" fmla="*/ 29 w 29"/>
                  <a:gd name="T9" fmla="*/ 15 h 29"/>
                  <a:gd name="T10" fmla="*/ 29 w 29"/>
                  <a:gd name="T11" fmla="*/ 10 h 29"/>
                  <a:gd name="T12" fmla="*/ 24 w 29"/>
                  <a:gd name="T13" fmla="*/ 5 h 29"/>
                  <a:gd name="T14" fmla="*/ 20 w 29"/>
                  <a:gd name="T15" fmla="*/ 0 h 29"/>
                  <a:gd name="T16" fmla="*/ 15 w 29"/>
                  <a:gd name="T17" fmla="*/ 0 h 29"/>
                  <a:gd name="T18" fmla="*/ 10 w 29"/>
                  <a:gd name="T19" fmla="*/ 0 h 29"/>
                  <a:gd name="T20" fmla="*/ 5 w 29"/>
                  <a:gd name="T21" fmla="*/ 5 h 29"/>
                  <a:gd name="T22" fmla="*/ 0 w 29"/>
                  <a:gd name="T23" fmla="*/ 10 h 29"/>
                  <a:gd name="T24" fmla="*/ 0 w 29"/>
                  <a:gd name="T25" fmla="*/ 15 h 29"/>
                  <a:gd name="T26" fmla="*/ 0 w 29"/>
                  <a:gd name="T27" fmla="*/ 20 h 29"/>
                  <a:gd name="T28" fmla="*/ 5 w 29"/>
                  <a:gd name="T29" fmla="*/ 24 h 29"/>
                  <a:gd name="T30" fmla="*/ 10 w 29"/>
                  <a:gd name="T31" fmla="*/ 29 h 29"/>
                  <a:gd name="T32" fmla="*/ 15 w 29"/>
                  <a:gd name="T33" fmla="*/ 29 h 29"/>
                  <a:gd name="T34" fmla="*/ 15 w 29"/>
                  <a:gd name="T35" fmla="*/ 29 h 2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9"/>
                  <a:gd name="T55" fmla="*/ 0 h 29"/>
                  <a:gd name="T56" fmla="*/ 29 w 29"/>
                  <a:gd name="T57" fmla="*/ 29 h 2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9" h="29">
                    <a:moveTo>
                      <a:pt x="15" y="29"/>
                    </a:moveTo>
                    <a:lnTo>
                      <a:pt x="20" y="29"/>
                    </a:lnTo>
                    <a:lnTo>
                      <a:pt x="24" y="24"/>
                    </a:lnTo>
                    <a:lnTo>
                      <a:pt x="29" y="20"/>
                    </a:lnTo>
                    <a:lnTo>
                      <a:pt x="29" y="15"/>
                    </a:lnTo>
                    <a:lnTo>
                      <a:pt x="29" y="10"/>
                    </a:lnTo>
                    <a:lnTo>
                      <a:pt x="24" y="5"/>
                    </a:lnTo>
                    <a:lnTo>
                      <a:pt x="20" y="0"/>
                    </a:lnTo>
                    <a:lnTo>
                      <a:pt x="15" y="0"/>
                    </a:lnTo>
                    <a:lnTo>
                      <a:pt x="10" y="0"/>
                    </a:lnTo>
                    <a:lnTo>
                      <a:pt x="5" y="5"/>
                    </a:lnTo>
                    <a:lnTo>
                      <a:pt x="0" y="10"/>
                    </a:lnTo>
                    <a:lnTo>
                      <a:pt x="0" y="15"/>
                    </a:lnTo>
                    <a:lnTo>
                      <a:pt x="0" y="20"/>
                    </a:lnTo>
                    <a:lnTo>
                      <a:pt x="5" y="24"/>
                    </a:lnTo>
                    <a:lnTo>
                      <a:pt x="10" y="29"/>
                    </a:lnTo>
                    <a:lnTo>
                      <a:pt x="15" y="2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de-DE" altLang="it-IT" sz="1800"/>
              </a:p>
            </p:txBody>
          </p:sp>
          <p:sp>
            <p:nvSpPr>
              <p:cNvPr id="75859" name="Line 25"/>
              <p:cNvSpPr>
                <a:spLocks noChangeShapeType="1"/>
              </p:cNvSpPr>
              <p:nvPr/>
            </p:nvSpPr>
            <p:spPr bwMode="auto">
              <a:xfrm rot="16200000" flipH="1">
                <a:off x="3986" y="1229"/>
                <a:ext cx="216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860" name="Rectangle 26"/>
              <p:cNvSpPr>
                <a:spLocks noChangeArrowheads="1"/>
              </p:cNvSpPr>
              <p:nvPr/>
            </p:nvSpPr>
            <p:spPr bwMode="auto">
              <a:xfrm>
                <a:off x="4116" y="1166"/>
                <a:ext cx="139" cy="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:r>
                  <a:rPr lang="en-US" altLang="it-IT" sz="1300">
                    <a:solidFill>
                      <a:srgbClr val="000000"/>
                    </a:solidFill>
                    <a:latin typeface="Computer Modern" charset="0"/>
                  </a:rPr>
                  <a:t>LQ</a:t>
                </a:r>
                <a:endParaRPr lang="en-US" altLang="it-IT" sz="2000">
                  <a:latin typeface="Times New Roman" charset="0"/>
                </a:endParaRPr>
              </a:p>
            </p:txBody>
          </p:sp>
          <p:sp>
            <p:nvSpPr>
              <p:cNvPr id="75861" name="Rectangle 27"/>
              <p:cNvSpPr>
                <a:spLocks noChangeArrowheads="1"/>
              </p:cNvSpPr>
              <p:nvPr/>
            </p:nvSpPr>
            <p:spPr bwMode="auto">
              <a:xfrm>
                <a:off x="3834" y="926"/>
                <a:ext cx="58" cy="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:r>
                  <a:rPr lang="en-US" altLang="it-IT" sz="1300">
                    <a:solidFill>
                      <a:srgbClr val="000000"/>
                    </a:solidFill>
                    <a:latin typeface="Computer Modern" charset="0"/>
                  </a:rPr>
                  <a:t>e</a:t>
                </a:r>
                <a:endParaRPr lang="en-US" altLang="it-IT" sz="2000">
                  <a:latin typeface="Times New Roman" charset="0"/>
                </a:endParaRPr>
              </a:p>
            </p:txBody>
          </p:sp>
          <p:sp>
            <p:nvSpPr>
              <p:cNvPr id="75862" name="Rectangle 28"/>
              <p:cNvSpPr>
                <a:spLocks noChangeArrowheads="1"/>
              </p:cNvSpPr>
              <p:nvPr/>
            </p:nvSpPr>
            <p:spPr bwMode="auto">
              <a:xfrm>
                <a:off x="3878" y="915"/>
                <a:ext cx="37" cy="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:r>
                  <a:rPr lang="en-US" altLang="it-IT" sz="800">
                    <a:solidFill>
                      <a:srgbClr val="000000"/>
                    </a:solidFill>
                    <a:latin typeface="Computer Modern" charset="0"/>
                  </a:rPr>
                  <a:t>+</a:t>
                </a:r>
                <a:endParaRPr lang="en-US" altLang="it-IT" sz="2000">
                  <a:latin typeface="Times New Roman" charset="0"/>
                </a:endParaRPr>
              </a:p>
            </p:txBody>
          </p:sp>
          <p:sp>
            <p:nvSpPr>
              <p:cNvPr id="75863" name="Line 29"/>
              <p:cNvSpPr>
                <a:spLocks noChangeShapeType="1"/>
              </p:cNvSpPr>
              <p:nvPr/>
            </p:nvSpPr>
            <p:spPr bwMode="auto">
              <a:xfrm rot="16200000" flipH="1">
                <a:off x="3952" y="981"/>
                <a:ext cx="110" cy="172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864" name="Rectangle 30"/>
              <p:cNvSpPr>
                <a:spLocks noChangeArrowheads="1"/>
              </p:cNvSpPr>
              <p:nvPr/>
            </p:nvSpPr>
            <p:spPr bwMode="auto">
              <a:xfrm>
                <a:off x="3834" y="1434"/>
                <a:ext cx="58" cy="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:r>
                  <a:rPr lang="en-US" altLang="it-IT" sz="1300">
                    <a:solidFill>
                      <a:srgbClr val="000000"/>
                    </a:solidFill>
                    <a:latin typeface="Computer Modern" charset="0"/>
                  </a:rPr>
                  <a:t>e</a:t>
                </a:r>
                <a:endParaRPr lang="en-US" altLang="it-IT" sz="2000">
                  <a:latin typeface="Times New Roman" charset="0"/>
                </a:endParaRPr>
              </a:p>
            </p:txBody>
          </p:sp>
          <p:sp>
            <p:nvSpPr>
              <p:cNvPr id="75865" name="Line 31"/>
              <p:cNvSpPr>
                <a:spLocks noChangeShapeType="1"/>
              </p:cNvSpPr>
              <p:nvPr/>
            </p:nvSpPr>
            <p:spPr bwMode="auto">
              <a:xfrm rot="-5400000">
                <a:off x="3954" y="1305"/>
                <a:ext cx="106" cy="172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866" name="Rectangle 32"/>
              <p:cNvSpPr>
                <a:spLocks noChangeArrowheads="1"/>
              </p:cNvSpPr>
              <p:nvPr/>
            </p:nvSpPr>
            <p:spPr bwMode="auto">
              <a:xfrm>
                <a:off x="4288" y="906"/>
                <a:ext cx="58" cy="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:r>
                  <a:rPr lang="en-US" altLang="it-IT" sz="1300">
                    <a:solidFill>
                      <a:srgbClr val="000000"/>
                    </a:solidFill>
                    <a:latin typeface="Computer Modern" charset="0"/>
                  </a:rPr>
                  <a:t>q</a:t>
                </a:r>
                <a:endParaRPr lang="en-US" altLang="it-IT" sz="2000">
                  <a:latin typeface="Times New Roman" charset="0"/>
                </a:endParaRPr>
              </a:p>
            </p:txBody>
          </p:sp>
          <p:sp>
            <p:nvSpPr>
              <p:cNvPr id="75867" name="Line 33"/>
              <p:cNvSpPr>
                <a:spLocks noChangeShapeType="1"/>
              </p:cNvSpPr>
              <p:nvPr/>
            </p:nvSpPr>
            <p:spPr bwMode="auto">
              <a:xfrm rot="-5400000" flipH="1" flipV="1">
                <a:off x="4124" y="981"/>
                <a:ext cx="110" cy="172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868" name="Rectangle 34"/>
              <p:cNvSpPr>
                <a:spLocks noChangeArrowheads="1"/>
              </p:cNvSpPr>
              <p:nvPr/>
            </p:nvSpPr>
            <p:spPr bwMode="auto">
              <a:xfrm>
                <a:off x="4288" y="1410"/>
                <a:ext cx="58" cy="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:r>
                  <a:rPr lang="en-US" altLang="it-IT" sz="1300">
                    <a:solidFill>
                      <a:srgbClr val="000000"/>
                    </a:solidFill>
                    <a:latin typeface="Computer Modern" charset="0"/>
                  </a:rPr>
                  <a:t>q</a:t>
                </a:r>
                <a:endParaRPr lang="en-US" altLang="it-IT" sz="2000">
                  <a:latin typeface="Times New Roman" charset="0"/>
                </a:endParaRPr>
              </a:p>
            </p:txBody>
          </p:sp>
          <p:sp>
            <p:nvSpPr>
              <p:cNvPr id="75869" name="Line 35"/>
              <p:cNvSpPr>
                <a:spLocks noChangeShapeType="1"/>
              </p:cNvSpPr>
              <p:nvPr/>
            </p:nvSpPr>
            <p:spPr bwMode="auto">
              <a:xfrm rot="16200000" flipH="1">
                <a:off x="4126" y="1305"/>
                <a:ext cx="106" cy="172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5844" name="Group 36"/>
            <p:cNvGrpSpPr>
              <a:grpSpLocks/>
            </p:cNvGrpSpPr>
            <p:nvPr/>
          </p:nvGrpSpPr>
          <p:grpSpPr bwMode="auto">
            <a:xfrm>
              <a:off x="4425" y="740"/>
              <a:ext cx="490" cy="615"/>
              <a:chOff x="4656" y="906"/>
              <a:chExt cx="490" cy="615"/>
            </a:xfrm>
          </p:grpSpPr>
          <p:sp>
            <p:nvSpPr>
              <p:cNvPr id="75845" name="Freeform 37"/>
              <p:cNvSpPr>
                <a:spLocks/>
              </p:cNvSpPr>
              <p:nvPr/>
            </p:nvSpPr>
            <p:spPr bwMode="auto">
              <a:xfrm rot="-5400000">
                <a:off x="4843" y="1107"/>
                <a:ext cx="29" cy="29"/>
              </a:xfrm>
              <a:custGeom>
                <a:avLst/>
                <a:gdLst>
                  <a:gd name="T0" fmla="*/ 15 w 29"/>
                  <a:gd name="T1" fmla="*/ 29 h 29"/>
                  <a:gd name="T2" fmla="*/ 20 w 29"/>
                  <a:gd name="T3" fmla="*/ 29 h 29"/>
                  <a:gd name="T4" fmla="*/ 24 w 29"/>
                  <a:gd name="T5" fmla="*/ 24 h 29"/>
                  <a:gd name="T6" fmla="*/ 29 w 29"/>
                  <a:gd name="T7" fmla="*/ 19 h 29"/>
                  <a:gd name="T8" fmla="*/ 29 w 29"/>
                  <a:gd name="T9" fmla="*/ 15 h 29"/>
                  <a:gd name="T10" fmla="*/ 29 w 29"/>
                  <a:gd name="T11" fmla="*/ 10 h 29"/>
                  <a:gd name="T12" fmla="*/ 24 w 29"/>
                  <a:gd name="T13" fmla="*/ 5 h 29"/>
                  <a:gd name="T14" fmla="*/ 20 w 29"/>
                  <a:gd name="T15" fmla="*/ 0 h 29"/>
                  <a:gd name="T16" fmla="*/ 15 w 29"/>
                  <a:gd name="T17" fmla="*/ 0 h 29"/>
                  <a:gd name="T18" fmla="*/ 10 w 29"/>
                  <a:gd name="T19" fmla="*/ 0 h 29"/>
                  <a:gd name="T20" fmla="*/ 5 w 29"/>
                  <a:gd name="T21" fmla="*/ 5 h 29"/>
                  <a:gd name="T22" fmla="*/ 0 w 29"/>
                  <a:gd name="T23" fmla="*/ 10 h 29"/>
                  <a:gd name="T24" fmla="*/ 0 w 29"/>
                  <a:gd name="T25" fmla="*/ 15 h 29"/>
                  <a:gd name="T26" fmla="*/ 0 w 29"/>
                  <a:gd name="T27" fmla="*/ 19 h 29"/>
                  <a:gd name="T28" fmla="*/ 5 w 29"/>
                  <a:gd name="T29" fmla="*/ 24 h 29"/>
                  <a:gd name="T30" fmla="*/ 10 w 29"/>
                  <a:gd name="T31" fmla="*/ 29 h 29"/>
                  <a:gd name="T32" fmla="*/ 15 w 29"/>
                  <a:gd name="T33" fmla="*/ 29 h 29"/>
                  <a:gd name="T34" fmla="*/ 15 w 29"/>
                  <a:gd name="T35" fmla="*/ 29 h 2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9"/>
                  <a:gd name="T55" fmla="*/ 0 h 29"/>
                  <a:gd name="T56" fmla="*/ 29 w 29"/>
                  <a:gd name="T57" fmla="*/ 29 h 2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9" h="29">
                    <a:moveTo>
                      <a:pt x="15" y="29"/>
                    </a:moveTo>
                    <a:lnTo>
                      <a:pt x="20" y="29"/>
                    </a:lnTo>
                    <a:lnTo>
                      <a:pt x="24" y="24"/>
                    </a:lnTo>
                    <a:lnTo>
                      <a:pt x="29" y="19"/>
                    </a:lnTo>
                    <a:lnTo>
                      <a:pt x="29" y="15"/>
                    </a:lnTo>
                    <a:lnTo>
                      <a:pt x="29" y="10"/>
                    </a:lnTo>
                    <a:lnTo>
                      <a:pt x="24" y="5"/>
                    </a:lnTo>
                    <a:lnTo>
                      <a:pt x="20" y="0"/>
                    </a:lnTo>
                    <a:lnTo>
                      <a:pt x="15" y="0"/>
                    </a:lnTo>
                    <a:lnTo>
                      <a:pt x="10" y="0"/>
                    </a:lnTo>
                    <a:lnTo>
                      <a:pt x="5" y="5"/>
                    </a:lnTo>
                    <a:lnTo>
                      <a:pt x="0" y="10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5" y="24"/>
                    </a:lnTo>
                    <a:lnTo>
                      <a:pt x="10" y="29"/>
                    </a:lnTo>
                    <a:lnTo>
                      <a:pt x="15" y="2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de-DE" altLang="it-IT" sz="1800"/>
              </a:p>
            </p:txBody>
          </p:sp>
          <p:sp>
            <p:nvSpPr>
              <p:cNvPr id="75846" name="Freeform 38"/>
              <p:cNvSpPr>
                <a:spLocks/>
              </p:cNvSpPr>
              <p:nvPr/>
            </p:nvSpPr>
            <p:spPr bwMode="auto">
              <a:xfrm rot="-5400000">
                <a:off x="4843" y="1323"/>
                <a:ext cx="29" cy="29"/>
              </a:xfrm>
              <a:custGeom>
                <a:avLst/>
                <a:gdLst>
                  <a:gd name="T0" fmla="*/ 15 w 29"/>
                  <a:gd name="T1" fmla="*/ 29 h 29"/>
                  <a:gd name="T2" fmla="*/ 20 w 29"/>
                  <a:gd name="T3" fmla="*/ 29 h 29"/>
                  <a:gd name="T4" fmla="*/ 24 w 29"/>
                  <a:gd name="T5" fmla="*/ 24 h 29"/>
                  <a:gd name="T6" fmla="*/ 29 w 29"/>
                  <a:gd name="T7" fmla="*/ 19 h 29"/>
                  <a:gd name="T8" fmla="*/ 29 w 29"/>
                  <a:gd name="T9" fmla="*/ 15 h 29"/>
                  <a:gd name="T10" fmla="*/ 29 w 29"/>
                  <a:gd name="T11" fmla="*/ 10 h 29"/>
                  <a:gd name="T12" fmla="*/ 24 w 29"/>
                  <a:gd name="T13" fmla="*/ 5 h 29"/>
                  <a:gd name="T14" fmla="*/ 20 w 29"/>
                  <a:gd name="T15" fmla="*/ 0 h 29"/>
                  <a:gd name="T16" fmla="*/ 15 w 29"/>
                  <a:gd name="T17" fmla="*/ 0 h 29"/>
                  <a:gd name="T18" fmla="*/ 10 w 29"/>
                  <a:gd name="T19" fmla="*/ 0 h 29"/>
                  <a:gd name="T20" fmla="*/ 5 w 29"/>
                  <a:gd name="T21" fmla="*/ 5 h 29"/>
                  <a:gd name="T22" fmla="*/ 0 w 29"/>
                  <a:gd name="T23" fmla="*/ 10 h 29"/>
                  <a:gd name="T24" fmla="*/ 0 w 29"/>
                  <a:gd name="T25" fmla="*/ 15 h 29"/>
                  <a:gd name="T26" fmla="*/ 0 w 29"/>
                  <a:gd name="T27" fmla="*/ 19 h 29"/>
                  <a:gd name="T28" fmla="*/ 5 w 29"/>
                  <a:gd name="T29" fmla="*/ 24 h 29"/>
                  <a:gd name="T30" fmla="*/ 10 w 29"/>
                  <a:gd name="T31" fmla="*/ 29 h 29"/>
                  <a:gd name="T32" fmla="*/ 15 w 29"/>
                  <a:gd name="T33" fmla="*/ 29 h 29"/>
                  <a:gd name="T34" fmla="*/ 15 w 29"/>
                  <a:gd name="T35" fmla="*/ 29 h 2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9"/>
                  <a:gd name="T55" fmla="*/ 0 h 29"/>
                  <a:gd name="T56" fmla="*/ 29 w 29"/>
                  <a:gd name="T57" fmla="*/ 29 h 2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9" h="29">
                    <a:moveTo>
                      <a:pt x="15" y="29"/>
                    </a:moveTo>
                    <a:lnTo>
                      <a:pt x="20" y="29"/>
                    </a:lnTo>
                    <a:lnTo>
                      <a:pt x="24" y="24"/>
                    </a:lnTo>
                    <a:lnTo>
                      <a:pt x="29" y="19"/>
                    </a:lnTo>
                    <a:lnTo>
                      <a:pt x="29" y="15"/>
                    </a:lnTo>
                    <a:lnTo>
                      <a:pt x="29" y="10"/>
                    </a:lnTo>
                    <a:lnTo>
                      <a:pt x="24" y="5"/>
                    </a:lnTo>
                    <a:lnTo>
                      <a:pt x="20" y="0"/>
                    </a:lnTo>
                    <a:lnTo>
                      <a:pt x="15" y="0"/>
                    </a:lnTo>
                    <a:lnTo>
                      <a:pt x="10" y="0"/>
                    </a:lnTo>
                    <a:lnTo>
                      <a:pt x="5" y="5"/>
                    </a:lnTo>
                    <a:lnTo>
                      <a:pt x="0" y="10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5" y="24"/>
                    </a:lnTo>
                    <a:lnTo>
                      <a:pt x="10" y="29"/>
                    </a:lnTo>
                    <a:lnTo>
                      <a:pt x="15" y="2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de-DE" altLang="it-IT" sz="1800"/>
              </a:p>
            </p:txBody>
          </p:sp>
          <p:sp>
            <p:nvSpPr>
              <p:cNvPr id="75847" name="Line 39"/>
              <p:cNvSpPr>
                <a:spLocks noChangeShapeType="1"/>
              </p:cNvSpPr>
              <p:nvPr/>
            </p:nvSpPr>
            <p:spPr bwMode="auto">
              <a:xfrm rot="16200000" flipH="1">
                <a:off x="4751" y="1229"/>
                <a:ext cx="216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848" name="Rectangle 40"/>
              <p:cNvSpPr>
                <a:spLocks noChangeArrowheads="1"/>
              </p:cNvSpPr>
              <p:nvPr/>
            </p:nvSpPr>
            <p:spPr bwMode="auto">
              <a:xfrm>
                <a:off x="4876" y="1166"/>
                <a:ext cx="139" cy="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:r>
                  <a:rPr lang="en-US" altLang="it-IT" sz="1300">
                    <a:solidFill>
                      <a:srgbClr val="000000"/>
                    </a:solidFill>
                    <a:latin typeface="Computer Modern" charset="0"/>
                  </a:rPr>
                  <a:t>LQ</a:t>
                </a:r>
                <a:endParaRPr lang="en-US" altLang="it-IT" sz="2000">
                  <a:latin typeface="Times New Roman" charset="0"/>
                </a:endParaRPr>
              </a:p>
            </p:txBody>
          </p:sp>
          <p:sp>
            <p:nvSpPr>
              <p:cNvPr id="75849" name="Rectangle 41"/>
              <p:cNvSpPr>
                <a:spLocks noChangeArrowheads="1"/>
              </p:cNvSpPr>
              <p:nvPr/>
            </p:nvSpPr>
            <p:spPr bwMode="auto">
              <a:xfrm>
                <a:off x="4661" y="926"/>
                <a:ext cx="58" cy="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:r>
                  <a:rPr lang="en-US" altLang="it-IT" sz="1300">
                    <a:solidFill>
                      <a:srgbClr val="000000"/>
                    </a:solidFill>
                    <a:latin typeface="Computer Modern" charset="0"/>
                  </a:rPr>
                  <a:t>e</a:t>
                </a:r>
                <a:endParaRPr lang="en-US" altLang="it-IT" sz="2000">
                  <a:latin typeface="Times New Roman" charset="0"/>
                </a:endParaRPr>
              </a:p>
            </p:txBody>
          </p:sp>
          <p:sp>
            <p:nvSpPr>
              <p:cNvPr id="75850" name="Line 42"/>
              <p:cNvSpPr>
                <a:spLocks noChangeShapeType="1"/>
              </p:cNvSpPr>
              <p:nvPr/>
            </p:nvSpPr>
            <p:spPr bwMode="auto">
              <a:xfrm rot="16200000" flipH="1">
                <a:off x="4717" y="981"/>
                <a:ext cx="110" cy="172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851" name="Rectangle 43"/>
              <p:cNvSpPr>
                <a:spLocks noChangeArrowheads="1"/>
              </p:cNvSpPr>
              <p:nvPr/>
            </p:nvSpPr>
            <p:spPr bwMode="auto">
              <a:xfrm>
                <a:off x="4656" y="1396"/>
                <a:ext cx="58" cy="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:r>
                  <a:rPr lang="en-US" altLang="it-IT" sz="1300">
                    <a:solidFill>
                      <a:srgbClr val="000000"/>
                    </a:solidFill>
                    <a:latin typeface="Computer Modern" charset="0"/>
                  </a:rPr>
                  <a:t>q</a:t>
                </a:r>
                <a:endParaRPr lang="en-US" altLang="it-IT" sz="2000">
                  <a:latin typeface="Times New Roman" charset="0"/>
                </a:endParaRPr>
              </a:p>
            </p:txBody>
          </p:sp>
          <p:sp>
            <p:nvSpPr>
              <p:cNvPr id="75852" name="Line 44"/>
              <p:cNvSpPr>
                <a:spLocks noChangeShapeType="1"/>
              </p:cNvSpPr>
              <p:nvPr/>
            </p:nvSpPr>
            <p:spPr bwMode="auto">
              <a:xfrm rot="-5400000">
                <a:off x="4719" y="1305"/>
                <a:ext cx="106" cy="172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853" name="Rectangle 45"/>
              <p:cNvSpPr>
                <a:spLocks noChangeArrowheads="1"/>
              </p:cNvSpPr>
              <p:nvPr/>
            </p:nvSpPr>
            <p:spPr bwMode="auto">
              <a:xfrm>
                <a:off x="5048" y="906"/>
                <a:ext cx="58" cy="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:r>
                  <a:rPr lang="en-US" altLang="it-IT" sz="1300">
                    <a:solidFill>
                      <a:srgbClr val="000000"/>
                    </a:solidFill>
                    <a:latin typeface="Computer Modern" charset="0"/>
                  </a:rPr>
                  <a:t>q</a:t>
                </a:r>
                <a:endParaRPr lang="en-US" altLang="it-IT" sz="2000">
                  <a:latin typeface="Times New Roman" charset="0"/>
                </a:endParaRPr>
              </a:p>
            </p:txBody>
          </p:sp>
          <p:sp>
            <p:nvSpPr>
              <p:cNvPr id="75854" name="Line 46"/>
              <p:cNvSpPr>
                <a:spLocks noChangeShapeType="1"/>
              </p:cNvSpPr>
              <p:nvPr/>
            </p:nvSpPr>
            <p:spPr bwMode="auto">
              <a:xfrm rot="-5400000" flipH="1" flipV="1">
                <a:off x="4889" y="981"/>
                <a:ext cx="110" cy="172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855" name="Rectangle 47"/>
              <p:cNvSpPr>
                <a:spLocks noChangeArrowheads="1"/>
              </p:cNvSpPr>
              <p:nvPr/>
            </p:nvSpPr>
            <p:spPr bwMode="auto">
              <a:xfrm>
                <a:off x="5008" y="1396"/>
                <a:ext cx="138" cy="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:r>
                  <a:rPr lang="en-US" altLang="it-IT" sz="1300">
                    <a:solidFill>
                      <a:srgbClr val="000000"/>
                    </a:solidFill>
                    <a:latin typeface="Computer Modern" charset="0"/>
                  </a:rPr>
                  <a:t>e</a:t>
                </a:r>
                <a:r>
                  <a:rPr lang="en-US" altLang="it-IT" sz="1300">
                    <a:solidFill>
                      <a:srgbClr val="000000"/>
                    </a:solidFill>
                    <a:latin typeface="Symbol" charset="2"/>
                  </a:rPr>
                  <a:t>,n</a:t>
                </a:r>
                <a:endParaRPr lang="en-US" altLang="it-IT" sz="2000">
                  <a:latin typeface="Symbol" charset="2"/>
                </a:endParaRPr>
              </a:p>
            </p:txBody>
          </p:sp>
          <p:sp>
            <p:nvSpPr>
              <p:cNvPr id="75856" name="Line 48"/>
              <p:cNvSpPr>
                <a:spLocks noChangeShapeType="1"/>
              </p:cNvSpPr>
              <p:nvPr/>
            </p:nvSpPr>
            <p:spPr bwMode="auto">
              <a:xfrm rot="16200000" flipH="1">
                <a:off x="4891" y="1305"/>
                <a:ext cx="106" cy="172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75784" name="Group 52"/>
          <p:cNvGrpSpPr>
            <a:grpSpLocks/>
          </p:cNvGrpSpPr>
          <p:nvPr/>
        </p:nvGrpSpPr>
        <p:grpSpPr bwMode="auto">
          <a:xfrm>
            <a:off x="6477000" y="914400"/>
            <a:ext cx="2273300" cy="1089025"/>
            <a:chOff x="576" y="2544"/>
            <a:chExt cx="1432" cy="686"/>
          </a:xfrm>
        </p:grpSpPr>
        <p:sp>
          <p:nvSpPr>
            <p:cNvPr id="75803" name="Rectangle 53"/>
            <p:cNvSpPr>
              <a:spLocks noChangeArrowheads="1"/>
            </p:cNvSpPr>
            <p:nvPr/>
          </p:nvSpPr>
          <p:spPr bwMode="auto">
            <a:xfrm>
              <a:off x="1248" y="2544"/>
              <a:ext cx="760" cy="686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de-DE" altLang="it-IT" sz="1800"/>
            </a:p>
          </p:txBody>
        </p:sp>
        <p:grpSp>
          <p:nvGrpSpPr>
            <p:cNvPr id="75804" name="Group 54"/>
            <p:cNvGrpSpPr>
              <a:grpSpLocks/>
            </p:cNvGrpSpPr>
            <p:nvPr/>
          </p:nvGrpSpPr>
          <p:grpSpPr bwMode="auto">
            <a:xfrm>
              <a:off x="576" y="2594"/>
              <a:ext cx="569" cy="576"/>
              <a:chOff x="719" y="2630"/>
              <a:chExt cx="569" cy="576"/>
            </a:xfrm>
          </p:grpSpPr>
          <p:sp>
            <p:nvSpPr>
              <p:cNvPr id="75818" name="Freeform 55"/>
              <p:cNvSpPr>
                <a:spLocks/>
              </p:cNvSpPr>
              <p:nvPr/>
            </p:nvSpPr>
            <p:spPr bwMode="auto">
              <a:xfrm rot="-5400000">
                <a:off x="870" y="2907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0 w 1"/>
                  <a:gd name="T7" fmla="*/ 0 h 1"/>
                  <a:gd name="T8" fmla="*/ 0 w 1"/>
                  <a:gd name="T9" fmla="*/ 0 h 1"/>
                  <a:gd name="T10" fmla="*/ 0 w 1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"/>
                  <a:gd name="T19" fmla="*/ 0 h 1"/>
                  <a:gd name="T20" fmla="*/ 1 w 1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de-DE" altLang="it-IT" sz="1800"/>
              </a:p>
            </p:txBody>
          </p:sp>
          <p:sp>
            <p:nvSpPr>
              <p:cNvPr id="75819" name="Freeform 56"/>
              <p:cNvSpPr>
                <a:spLocks/>
              </p:cNvSpPr>
              <p:nvPr/>
            </p:nvSpPr>
            <p:spPr bwMode="auto">
              <a:xfrm rot="-5400000">
                <a:off x="1085" y="2907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0 w 1"/>
                  <a:gd name="T7" fmla="*/ 0 h 1"/>
                  <a:gd name="T8" fmla="*/ 0 w 1"/>
                  <a:gd name="T9" fmla="*/ 0 h 1"/>
                  <a:gd name="T10" fmla="*/ 0 w 1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"/>
                  <a:gd name="T19" fmla="*/ 0 h 1"/>
                  <a:gd name="T20" fmla="*/ 1 w 1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de-DE" altLang="it-IT" sz="1800"/>
              </a:p>
            </p:txBody>
          </p:sp>
          <p:sp>
            <p:nvSpPr>
              <p:cNvPr id="75820" name="Freeform 57"/>
              <p:cNvSpPr>
                <a:spLocks/>
              </p:cNvSpPr>
              <p:nvPr/>
            </p:nvSpPr>
            <p:spPr bwMode="auto">
              <a:xfrm rot="-5400000">
                <a:off x="878" y="2887"/>
                <a:ext cx="14" cy="29"/>
              </a:xfrm>
              <a:custGeom>
                <a:avLst/>
                <a:gdLst>
                  <a:gd name="T0" fmla="*/ 0 w 3"/>
                  <a:gd name="T1" fmla="*/ 0 h 6"/>
                  <a:gd name="T2" fmla="*/ 2 w 3"/>
                  <a:gd name="T3" fmla="*/ 2 h 6"/>
                  <a:gd name="T4" fmla="*/ 3 w 3"/>
                  <a:gd name="T5" fmla="*/ 3 h 6"/>
                  <a:gd name="T6" fmla="*/ 2 w 3"/>
                  <a:gd name="T7" fmla="*/ 4 h 6"/>
                  <a:gd name="T8" fmla="*/ 0 w 3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6"/>
                  <a:gd name="T17" fmla="*/ 3 w 3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6">
                    <a:moveTo>
                      <a:pt x="0" y="0"/>
                    </a:moveTo>
                    <a:lnTo>
                      <a:pt x="2" y="2"/>
                    </a:lnTo>
                    <a:lnTo>
                      <a:pt x="3" y="3"/>
                    </a:lnTo>
                    <a:lnTo>
                      <a:pt x="2" y="4"/>
                    </a:lnTo>
                    <a:lnTo>
                      <a:pt x="0" y="6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de-DE" altLang="it-IT" sz="1800"/>
              </a:p>
            </p:txBody>
          </p:sp>
          <p:sp>
            <p:nvSpPr>
              <p:cNvPr id="75821" name="Freeform 58"/>
              <p:cNvSpPr>
                <a:spLocks/>
              </p:cNvSpPr>
              <p:nvPr/>
            </p:nvSpPr>
            <p:spPr bwMode="auto">
              <a:xfrm rot="-5400000">
                <a:off x="904" y="2904"/>
                <a:ext cx="14" cy="24"/>
              </a:xfrm>
              <a:custGeom>
                <a:avLst/>
                <a:gdLst>
                  <a:gd name="T0" fmla="*/ 3 w 3"/>
                  <a:gd name="T1" fmla="*/ 0 h 5"/>
                  <a:gd name="T2" fmla="*/ 0 w 3"/>
                  <a:gd name="T3" fmla="*/ 1 h 5"/>
                  <a:gd name="T4" fmla="*/ 0 w 3"/>
                  <a:gd name="T5" fmla="*/ 3 h 5"/>
                  <a:gd name="T6" fmla="*/ 0 w 3"/>
                  <a:gd name="T7" fmla="*/ 4 h 5"/>
                  <a:gd name="T8" fmla="*/ 3 w 3"/>
                  <a:gd name="T9" fmla="*/ 5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5"/>
                  <a:gd name="T17" fmla="*/ 3 w 3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5">
                    <a:moveTo>
                      <a:pt x="3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3" y="5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de-DE" altLang="it-IT" sz="1800"/>
              </a:p>
            </p:txBody>
          </p:sp>
          <p:sp>
            <p:nvSpPr>
              <p:cNvPr id="75822" name="Freeform 59"/>
              <p:cNvSpPr>
                <a:spLocks/>
              </p:cNvSpPr>
              <p:nvPr/>
            </p:nvSpPr>
            <p:spPr bwMode="auto">
              <a:xfrm rot="-5400000">
                <a:off x="931" y="2887"/>
                <a:ext cx="14" cy="29"/>
              </a:xfrm>
              <a:custGeom>
                <a:avLst/>
                <a:gdLst>
                  <a:gd name="T0" fmla="*/ 0 w 3"/>
                  <a:gd name="T1" fmla="*/ 0 h 6"/>
                  <a:gd name="T2" fmla="*/ 2 w 3"/>
                  <a:gd name="T3" fmla="*/ 2 h 6"/>
                  <a:gd name="T4" fmla="*/ 3 w 3"/>
                  <a:gd name="T5" fmla="*/ 3 h 6"/>
                  <a:gd name="T6" fmla="*/ 2 w 3"/>
                  <a:gd name="T7" fmla="*/ 5 h 6"/>
                  <a:gd name="T8" fmla="*/ 0 w 3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6"/>
                  <a:gd name="T17" fmla="*/ 3 w 3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6">
                    <a:moveTo>
                      <a:pt x="0" y="0"/>
                    </a:moveTo>
                    <a:lnTo>
                      <a:pt x="2" y="2"/>
                    </a:lnTo>
                    <a:lnTo>
                      <a:pt x="3" y="3"/>
                    </a:lnTo>
                    <a:lnTo>
                      <a:pt x="2" y="5"/>
                    </a:lnTo>
                    <a:lnTo>
                      <a:pt x="0" y="6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de-DE" altLang="it-IT" sz="1800"/>
              </a:p>
            </p:txBody>
          </p:sp>
          <p:sp>
            <p:nvSpPr>
              <p:cNvPr id="75823" name="Freeform 60"/>
              <p:cNvSpPr>
                <a:spLocks/>
              </p:cNvSpPr>
              <p:nvPr/>
            </p:nvSpPr>
            <p:spPr bwMode="auto">
              <a:xfrm rot="-5400000">
                <a:off x="959" y="2902"/>
                <a:ext cx="14" cy="28"/>
              </a:xfrm>
              <a:custGeom>
                <a:avLst/>
                <a:gdLst>
                  <a:gd name="T0" fmla="*/ 3 w 3"/>
                  <a:gd name="T1" fmla="*/ 0 h 6"/>
                  <a:gd name="T2" fmla="*/ 0 w 3"/>
                  <a:gd name="T3" fmla="*/ 2 h 6"/>
                  <a:gd name="T4" fmla="*/ 0 w 3"/>
                  <a:gd name="T5" fmla="*/ 3 h 6"/>
                  <a:gd name="T6" fmla="*/ 0 w 3"/>
                  <a:gd name="T7" fmla="*/ 4 h 6"/>
                  <a:gd name="T8" fmla="*/ 3 w 3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6"/>
                  <a:gd name="T17" fmla="*/ 3 w 3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6">
                    <a:moveTo>
                      <a:pt x="3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3" y="6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de-DE" altLang="it-IT" sz="1800"/>
              </a:p>
            </p:txBody>
          </p:sp>
          <p:sp>
            <p:nvSpPr>
              <p:cNvPr id="75824" name="Freeform 61"/>
              <p:cNvSpPr>
                <a:spLocks/>
              </p:cNvSpPr>
              <p:nvPr/>
            </p:nvSpPr>
            <p:spPr bwMode="auto">
              <a:xfrm rot="-5400000">
                <a:off x="985" y="2890"/>
                <a:ext cx="14" cy="24"/>
              </a:xfrm>
              <a:custGeom>
                <a:avLst/>
                <a:gdLst>
                  <a:gd name="T0" fmla="*/ 0 w 3"/>
                  <a:gd name="T1" fmla="*/ 0 h 5"/>
                  <a:gd name="T2" fmla="*/ 2 w 3"/>
                  <a:gd name="T3" fmla="*/ 1 h 5"/>
                  <a:gd name="T4" fmla="*/ 3 w 3"/>
                  <a:gd name="T5" fmla="*/ 2 h 5"/>
                  <a:gd name="T6" fmla="*/ 2 w 3"/>
                  <a:gd name="T7" fmla="*/ 4 h 5"/>
                  <a:gd name="T8" fmla="*/ 0 w 3"/>
                  <a:gd name="T9" fmla="*/ 5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5"/>
                  <a:gd name="T17" fmla="*/ 3 w 3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5">
                    <a:moveTo>
                      <a:pt x="0" y="0"/>
                    </a:moveTo>
                    <a:lnTo>
                      <a:pt x="2" y="1"/>
                    </a:lnTo>
                    <a:lnTo>
                      <a:pt x="3" y="2"/>
                    </a:lnTo>
                    <a:lnTo>
                      <a:pt x="2" y="4"/>
                    </a:lnTo>
                    <a:lnTo>
                      <a:pt x="0" y="5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de-DE" altLang="it-IT" sz="1800"/>
              </a:p>
            </p:txBody>
          </p:sp>
          <p:sp>
            <p:nvSpPr>
              <p:cNvPr id="75825" name="Freeform 62"/>
              <p:cNvSpPr>
                <a:spLocks/>
              </p:cNvSpPr>
              <p:nvPr/>
            </p:nvSpPr>
            <p:spPr bwMode="auto">
              <a:xfrm rot="-5400000">
                <a:off x="1012" y="2901"/>
                <a:ext cx="14" cy="29"/>
              </a:xfrm>
              <a:custGeom>
                <a:avLst/>
                <a:gdLst>
                  <a:gd name="T0" fmla="*/ 3 w 3"/>
                  <a:gd name="T1" fmla="*/ 0 h 6"/>
                  <a:gd name="T2" fmla="*/ 0 w 3"/>
                  <a:gd name="T3" fmla="*/ 2 h 6"/>
                  <a:gd name="T4" fmla="*/ 0 w 3"/>
                  <a:gd name="T5" fmla="*/ 3 h 6"/>
                  <a:gd name="T6" fmla="*/ 0 w 3"/>
                  <a:gd name="T7" fmla="*/ 4 h 6"/>
                  <a:gd name="T8" fmla="*/ 3 w 3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6"/>
                  <a:gd name="T17" fmla="*/ 3 w 3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6">
                    <a:moveTo>
                      <a:pt x="3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3" y="6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de-DE" altLang="it-IT" sz="1800"/>
              </a:p>
            </p:txBody>
          </p:sp>
          <p:sp>
            <p:nvSpPr>
              <p:cNvPr id="75826" name="Freeform 63"/>
              <p:cNvSpPr>
                <a:spLocks/>
              </p:cNvSpPr>
              <p:nvPr/>
            </p:nvSpPr>
            <p:spPr bwMode="auto">
              <a:xfrm rot="-5400000">
                <a:off x="1038" y="2890"/>
                <a:ext cx="14" cy="24"/>
              </a:xfrm>
              <a:custGeom>
                <a:avLst/>
                <a:gdLst>
                  <a:gd name="T0" fmla="*/ 0 w 3"/>
                  <a:gd name="T1" fmla="*/ 0 h 5"/>
                  <a:gd name="T2" fmla="*/ 2 w 3"/>
                  <a:gd name="T3" fmla="*/ 1 h 5"/>
                  <a:gd name="T4" fmla="*/ 3 w 3"/>
                  <a:gd name="T5" fmla="*/ 3 h 5"/>
                  <a:gd name="T6" fmla="*/ 2 w 3"/>
                  <a:gd name="T7" fmla="*/ 4 h 5"/>
                  <a:gd name="T8" fmla="*/ 0 w 3"/>
                  <a:gd name="T9" fmla="*/ 5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5"/>
                  <a:gd name="T17" fmla="*/ 3 w 3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5">
                    <a:moveTo>
                      <a:pt x="0" y="0"/>
                    </a:moveTo>
                    <a:lnTo>
                      <a:pt x="2" y="1"/>
                    </a:lnTo>
                    <a:lnTo>
                      <a:pt x="3" y="3"/>
                    </a:lnTo>
                    <a:lnTo>
                      <a:pt x="2" y="4"/>
                    </a:lnTo>
                    <a:lnTo>
                      <a:pt x="0" y="5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de-DE" altLang="it-IT" sz="1800"/>
              </a:p>
            </p:txBody>
          </p:sp>
          <p:sp>
            <p:nvSpPr>
              <p:cNvPr id="75827" name="Freeform 64"/>
              <p:cNvSpPr>
                <a:spLocks/>
              </p:cNvSpPr>
              <p:nvPr/>
            </p:nvSpPr>
            <p:spPr bwMode="auto">
              <a:xfrm rot="-5400000">
                <a:off x="1064" y="2902"/>
                <a:ext cx="14" cy="28"/>
              </a:xfrm>
              <a:custGeom>
                <a:avLst/>
                <a:gdLst>
                  <a:gd name="T0" fmla="*/ 3 w 3"/>
                  <a:gd name="T1" fmla="*/ 0 h 6"/>
                  <a:gd name="T2" fmla="*/ 0 w 3"/>
                  <a:gd name="T3" fmla="*/ 2 h 6"/>
                  <a:gd name="T4" fmla="*/ 0 w 3"/>
                  <a:gd name="T5" fmla="*/ 3 h 6"/>
                  <a:gd name="T6" fmla="*/ 0 w 3"/>
                  <a:gd name="T7" fmla="*/ 5 h 6"/>
                  <a:gd name="T8" fmla="*/ 3 w 3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6"/>
                  <a:gd name="T17" fmla="*/ 3 w 3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6">
                    <a:moveTo>
                      <a:pt x="3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3" y="6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de-DE" altLang="it-IT" sz="1800"/>
              </a:p>
            </p:txBody>
          </p:sp>
          <p:sp>
            <p:nvSpPr>
              <p:cNvPr id="75828" name="Rectangle 65"/>
              <p:cNvSpPr>
                <a:spLocks noChangeArrowheads="1"/>
              </p:cNvSpPr>
              <p:nvPr/>
            </p:nvSpPr>
            <p:spPr bwMode="auto">
              <a:xfrm>
                <a:off x="724" y="2649"/>
                <a:ext cx="58" cy="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:r>
                  <a:rPr lang="en-US" altLang="it-IT" sz="1300">
                    <a:solidFill>
                      <a:srgbClr val="000000"/>
                    </a:solidFill>
                    <a:latin typeface="Computer Modern" charset="0"/>
                  </a:rPr>
                  <a:t>e</a:t>
                </a:r>
                <a:endParaRPr lang="en-US" altLang="it-IT" sz="2000">
                  <a:latin typeface="Times New Roman" charset="0"/>
                </a:endParaRPr>
              </a:p>
            </p:txBody>
          </p:sp>
          <p:sp>
            <p:nvSpPr>
              <p:cNvPr id="75829" name="Rectangle 66"/>
              <p:cNvSpPr>
                <a:spLocks noChangeArrowheads="1"/>
              </p:cNvSpPr>
              <p:nvPr/>
            </p:nvSpPr>
            <p:spPr bwMode="auto">
              <a:xfrm>
                <a:off x="763" y="2639"/>
                <a:ext cx="37" cy="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:r>
                  <a:rPr lang="en-US" altLang="it-IT" sz="800">
                    <a:solidFill>
                      <a:srgbClr val="000000"/>
                    </a:solidFill>
                    <a:latin typeface="Computer Modern" charset="0"/>
                  </a:rPr>
                  <a:t>+</a:t>
                </a:r>
                <a:endParaRPr lang="en-US" altLang="it-IT" sz="2000">
                  <a:latin typeface="Times New Roman" charset="0"/>
                </a:endParaRPr>
              </a:p>
            </p:txBody>
          </p:sp>
          <p:sp>
            <p:nvSpPr>
              <p:cNvPr id="75830" name="Line 67"/>
              <p:cNvSpPr>
                <a:spLocks noChangeShapeType="1"/>
              </p:cNvSpPr>
              <p:nvPr/>
            </p:nvSpPr>
            <p:spPr bwMode="auto">
              <a:xfrm rot="16200000" flipH="1">
                <a:off x="762" y="2800"/>
                <a:ext cx="173" cy="43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831" name="Rectangle 68"/>
              <p:cNvSpPr>
                <a:spLocks noChangeArrowheads="1"/>
              </p:cNvSpPr>
              <p:nvPr/>
            </p:nvSpPr>
            <p:spPr bwMode="auto">
              <a:xfrm>
                <a:off x="719" y="3071"/>
                <a:ext cx="58" cy="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:r>
                  <a:rPr lang="en-US" altLang="it-IT" sz="1300">
                    <a:solidFill>
                      <a:srgbClr val="000000"/>
                    </a:solidFill>
                    <a:latin typeface="Computer Modern" charset="0"/>
                  </a:rPr>
                  <a:t>e</a:t>
                </a:r>
                <a:endParaRPr lang="en-US" altLang="it-IT" sz="2000">
                  <a:latin typeface="Times New Roman" charset="0"/>
                </a:endParaRPr>
              </a:p>
            </p:txBody>
          </p:sp>
          <p:sp>
            <p:nvSpPr>
              <p:cNvPr id="75832" name="Line 69"/>
              <p:cNvSpPr>
                <a:spLocks noChangeShapeType="1"/>
              </p:cNvSpPr>
              <p:nvPr/>
            </p:nvSpPr>
            <p:spPr bwMode="auto">
              <a:xfrm rot="-5400000">
                <a:off x="762" y="2973"/>
                <a:ext cx="173" cy="43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833" name="Rectangle 70"/>
              <p:cNvSpPr>
                <a:spLocks noChangeArrowheads="1"/>
              </p:cNvSpPr>
              <p:nvPr/>
            </p:nvSpPr>
            <p:spPr bwMode="auto">
              <a:xfrm>
                <a:off x="1149" y="2630"/>
                <a:ext cx="139" cy="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:r>
                  <a:rPr lang="en-US" altLang="it-IT" sz="1300">
                    <a:solidFill>
                      <a:srgbClr val="000000"/>
                    </a:solidFill>
                    <a:latin typeface="Computer Modern" charset="0"/>
                  </a:rPr>
                  <a:t>LQ</a:t>
                </a:r>
                <a:endParaRPr lang="en-US" altLang="it-IT" sz="2000">
                  <a:latin typeface="Times New Roman" charset="0"/>
                </a:endParaRPr>
              </a:p>
            </p:txBody>
          </p:sp>
          <p:sp>
            <p:nvSpPr>
              <p:cNvPr id="75834" name="Line 71"/>
              <p:cNvSpPr>
                <a:spLocks noChangeShapeType="1"/>
              </p:cNvSpPr>
              <p:nvPr/>
            </p:nvSpPr>
            <p:spPr bwMode="auto">
              <a:xfrm rot="-5400000">
                <a:off x="1022" y="2798"/>
                <a:ext cx="173" cy="48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835" name="Rectangle 72"/>
              <p:cNvSpPr>
                <a:spLocks noChangeArrowheads="1"/>
              </p:cNvSpPr>
              <p:nvPr/>
            </p:nvSpPr>
            <p:spPr bwMode="auto">
              <a:xfrm rot="-5400000">
                <a:off x="1198" y="3017"/>
                <a:ext cx="4" cy="14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de-DE" altLang="it-IT" sz="1800"/>
              </a:p>
            </p:txBody>
          </p:sp>
          <p:sp>
            <p:nvSpPr>
              <p:cNvPr id="75836" name="Rectangle 73"/>
              <p:cNvSpPr>
                <a:spLocks noChangeArrowheads="1"/>
              </p:cNvSpPr>
              <p:nvPr/>
            </p:nvSpPr>
            <p:spPr bwMode="auto">
              <a:xfrm>
                <a:off x="1149" y="3081"/>
                <a:ext cx="139" cy="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:r>
                  <a:rPr lang="en-US" altLang="it-IT" sz="1300">
                    <a:solidFill>
                      <a:srgbClr val="000000"/>
                    </a:solidFill>
                    <a:latin typeface="Computer Modern" charset="0"/>
                  </a:rPr>
                  <a:t>LQ</a:t>
                </a:r>
                <a:endParaRPr lang="en-US" altLang="it-IT" sz="2000">
                  <a:latin typeface="Times New Roman" charset="0"/>
                </a:endParaRPr>
              </a:p>
            </p:txBody>
          </p:sp>
          <p:sp>
            <p:nvSpPr>
              <p:cNvPr id="75837" name="Line 74"/>
              <p:cNvSpPr>
                <a:spLocks noChangeShapeType="1"/>
              </p:cNvSpPr>
              <p:nvPr/>
            </p:nvSpPr>
            <p:spPr bwMode="auto">
              <a:xfrm rot="16200000" flipH="1">
                <a:off x="1022" y="2971"/>
                <a:ext cx="173" cy="48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5805" name="Group 75"/>
            <p:cNvGrpSpPr>
              <a:grpSpLocks/>
            </p:cNvGrpSpPr>
            <p:nvPr/>
          </p:nvGrpSpPr>
          <p:grpSpPr bwMode="auto">
            <a:xfrm>
              <a:off x="1403" y="2594"/>
              <a:ext cx="507" cy="576"/>
              <a:chOff x="1546" y="2630"/>
              <a:chExt cx="507" cy="576"/>
            </a:xfrm>
          </p:grpSpPr>
          <p:sp>
            <p:nvSpPr>
              <p:cNvPr id="75806" name="Freeform 76"/>
              <p:cNvSpPr>
                <a:spLocks/>
              </p:cNvSpPr>
              <p:nvPr/>
            </p:nvSpPr>
            <p:spPr bwMode="auto">
              <a:xfrm rot="-5400000">
                <a:off x="1635" y="2907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0 w 1"/>
                  <a:gd name="T7" fmla="*/ 0 h 1"/>
                  <a:gd name="T8" fmla="*/ 0 w 1"/>
                  <a:gd name="T9" fmla="*/ 0 h 1"/>
                  <a:gd name="T10" fmla="*/ 0 w 1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"/>
                  <a:gd name="T19" fmla="*/ 0 h 1"/>
                  <a:gd name="T20" fmla="*/ 1 w 1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de-DE" altLang="it-IT" sz="1800"/>
              </a:p>
            </p:txBody>
          </p:sp>
          <p:sp>
            <p:nvSpPr>
              <p:cNvPr id="75807" name="Freeform 77"/>
              <p:cNvSpPr>
                <a:spLocks/>
              </p:cNvSpPr>
              <p:nvPr/>
            </p:nvSpPr>
            <p:spPr bwMode="auto">
              <a:xfrm rot="-5400000">
                <a:off x="1850" y="2907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0 w 1"/>
                  <a:gd name="T7" fmla="*/ 0 h 1"/>
                  <a:gd name="T8" fmla="*/ 0 w 1"/>
                  <a:gd name="T9" fmla="*/ 0 h 1"/>
                  <a:gd name="T10" fmla="*/ 0 w 1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"/>
                  <a:gd name="T19" fmla="*/ 0 h 1"/>
                  <a:gd name="T20" fmla="*/ 1 w 1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de-DE" altLang="it-IT" sz="1800"/>
              </a:p>
            </p:txBody>
          </p:sp>
          <p:sp>
            <p:nvSpPr>
              <p:cNvPr id="75808" name="Freeform 78"/>
              <p:cNvSpPr>
                <a:spLocks/>
              </p:cNvSpPr>
              <p:nvPr/>
            </p:nvSpPr>
            <p:spPr bwMode="auto">
              <a:xfrm rot="-5400000">
                <a:off x="1729" y="2801"/>
                <a:ext cx="28" cy="215"/>
              </a:xfrm>
              <a:custGeom>
                <a:avLst/>
                <a:gdLst>
                  <a:gd name="T0" fmla="*/ 4 w 6"/>
                  <a:gd name="T1" fmla="*/ 1 h 45"/>
                  <a:gd name="T2" fmla="*/ 6 w 6"/>
                  <a:gd name="T3" fmla="*/ 4 h 45"/>
                  <a:gd name="T4" fmla="*/ 6 w 6"/>
                  <a:gd name="T5" fmla="*/ 8 h 45"/>
                  <a:gd name="T6" fmla="*/ 4 w 6"/>
                  <a:gd name="T7" fmla="*/ 11 h 45"/>
                  <a:gd name="T8" fmla="*/ 2 w 6"/>
                  <a:gd name="T9" fmla="*/ 11 h 45"/>
                  <a:gd name="T10" fmla="*/ 0 w 6"/>
                  <a:gd name="T11" fmla="*/ 10 h 45"/>
                  <a:gd name="T12" fmla="*/ 0 w 6"/>
                  <a:gd name="T13" fmla="*/ 8 h 45"/>
                  <a:gd name="T14" fmla="*/ 2 w 6"/>
                  <a:gd name="T15" fmla="*/ 7 h 45"/>
                  <a:gd name="T16" fmla="*/ 4 w 6"/>
                  <a:gd name="T17" fmla="*/ 8 h 45"/>
                  <a:gd name="T18" fmla="*/ 6 w 6"/>
                  <a:gd name="T19" fmla="*/ 11 h 45"/>
                  <a:gd name="T20" fmla="*/ 6 w 6"/>
                  <a:gd name="T21" fmla="*/ 16 h 45"/>
                  <a:gd name="T22" fmla="*/ 4 w 6"/>
                  <a:gd name="T23" fmla="*/ 19 h 45"/>
                  <a:gd name="T24" fmla="*/ 2 w 6"/>
                  <a:gd name="T25" fmla="*/ 20 h 45"/>
                  <a:gd name="T26" fmla="*/ 0 w 6"/>
                  <a:gd name="T27" fmla="*/ 19 h 45"/>
                  <a:gd name="T28" fmla="*/ 0 w 6"/>
                  <a:gd name="T29" fmla="*/ 17 h 45"/>
                  <a:gd name="T30" fmla="*/ 2 w 6"/>
                  <a:gd name="T31" fmla="*/ 16 h 45"/>
                  <a:gd name="T32" fmla="*/ 4 w 6"/>
                  <a:gd name="T33" fmla="*/ 17 h 45"/>
                  <a:gd name="T34" fmla="*/ 6 w 6"/>
                  <a:gd name="T35" fmla="*/ 20 h 45"/>
                  <a:gd name="T36" fmla="*/ 6 w 6"/>
                  <a:gd name="T37" fmla="*/ 25 h 45"/>
                  <a:gd name="T38" fmla="*/ 4 w 6"/>
                  <a:gd name="T39" fmla="*/ 28 h 45"/>
                  <a:gd name="T40" fmla="*/ 2 w 6"/>
                  <a:gd name="T41" fmla="*/ 29 h 45"/>
                  <a:gd name="T42" fmla="*/ 0 w 6"/>
                  <a:gd name="T43" fmla="*/ 28 h 45"/>
                  <a:gd name="T44" fmla="*/ 0 w 6"/>
                  <a:gd name="T45" fmla="*/ 26 h 45"/>
                  <a:gd name="T46" fmla="*/ 2 w 6"/>
                  <a:gd name="T47" fmla="*/ 25 h 45"/>
                  <a:gd name="T48" fmla="*/ 4 w 6"/>
                  <a:gd name="T49" fmla="*/ 26 h 45"/>
                  <a:gd name="T50" fmla="*/ 6 w 6"/>
                  <a:gd name="T51" fmla="*/ 29 h 45"/>
                  <a:gd name="T52" fmla="*/ 6 w 6"/>
                  <a:gd name="T53" fmla="*/ 34 h 45"/>
                  <a:gd name="T54" fmla="*/ 4 w 6"/>
                  <a:gd name="T55" fmla="*/ 37 h 45"/>
                  <a:gd name="T56" fmla="*/ 2 w 6"/>
                  <a:gd name="T57" fmla="*/ 38 h 45"/>
                  <a:gd name="T58" fmla="*/ 0 w 6"/>
                  <a:gd name="T59" fmla="*/ 37 h 45"/>
                  <a:gd name="T60" fmla="*/ 0 w 6"/>
                  <a:gd name="T61" fmla="*/ 35 h 45"/>
                  <a:gd name="T62" fmla="*/ 2 w 6"/>
                  <a:gd name="T63" fmla="*/ 34 h 45"/>
                  <a:gd name="T64" fmla="*/ 4 w 6"/>
                  <a:gd name="T65" fmla="*/ 35 h 45"/>
                  <a:gd name="T66" fmla="*/ 6 w 6"/>
                  <a:gd name="T67" fmla="*/ 37 h 45"/>
                  <a:gd name="T68" fmla="*/ 6 w 6"/>
                  <a:gd name="T69" fmla="*/ 41 h 45"/>
                  <a:gd name="T70" fmla="*/ 4 w 6"/>
                  <a:gd name="T71" fmla="*/ 44 h 4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6"/>
                  <a:gd name="T109" fmla="*/ 0 h 45"/>
                  <a:gd name="T110" fmla="*/ 6 w 6"/>
                  <a:gd name="T111" fmla="*/ 45 h 45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6" h="45">
                    <a:moveTo>
                      <a:pt x="3" y="0"/>
                    </a:moveTo>
                    <a:lnTo>
                      <a:pt x="4" y="1"/>
                    </a:lnTo>
                    <a:lnTo>
                      <a:pt x="5" y="2"/>
                    </a:lnTo>
                    <a:lnTo>
                      <a:pt x="6" y="4"/>
                    </a:lnTo>
                    <a:lnTo>
                      <a:pt x="6" y="7"/>
                    </a:lnTo>
                    <a:lnTo>
                      <a:pt x="6" y="8"/>
                    </a:lnTo>
                    <a:lnTo>
                      <a:pt x="5" y="10"/>
                    </a:lnTo>
                    <a:lnTo>
                      <a:pt x="4" y="11"/>
                    </a:lnTo>
                    <a:lnTo>
                      <a:pt x="3" y="11"/>
                    </a:lnTo>
                    <a:lnTo>
                      <a:pt x="2" y="11"/>
                    </a:lnTo>
                    <a:lnTo>
                      <a:pt x="1" y="11"/>
                    </a:lnTo>
                    <a:lnTo>
                      <a:pt x="0" y="10"/>
                    </a:lnTo>
                    <a:lnTo>
                      <a:pt x="0" y="9"/>
                    </a:lnTo>
                    <a:lnTo>
                      <a:pt x="0" y="8"/>
                    </a:lnTo>
                    <a:lnTo>
                      <a:pt x="1" y="8"/>
                    </a:lnTo>
                    <a:lnTo>
                      <a:pt x="2" y="7"/>
                    </a:lnTo>
                    <a:lnTo>
                      <a:pt x="3" y="8"/>
                    </a:lnTo>
                    <a:lnTo>
                      <a:pt x="4" y="8"/>
                    </a:lnTo>
                    <a:lnTo>
                      <a:pt x="5" y="10"/>
                    </a:lnTo>
                    <a:lnTo>
                      <a:pt x="6" y="11"/>
                    </a:lnTo>
                    <a:lnTo>
                      <a:pt x="6" y="14"/>
                    </a:lnTo>
                    <a:lnTo>
                      <a:pt x="6" y="16"/>
                    </a:lnTo>
                    <a:lnTo>
                      <a:pt x="5" y="18"/>
                    </a:lnTo>
                    <a:lnTo>
                      <a:pt x="4" y="19"/>
                    </a:lnTo>
                    <a:lnTo>
                      <a:pt x="3" y="20"/>
                    </a:lnTo>
                    <a:lnTo>
                      <a:pt x="2" y="20"/>
                    </a:lnTo>
                    <a:lnTo>
                      <a:pt x="1" y="20"/>
                    </a:lnTo>
                    <a:lnTo>
                      <a:pt x="0" y="19"/>
                    </a:lnTo>
                    <a:lnTo>
                      <a:pt x="0" y="18"/>
                    </a:lnTo>
                    <a:lnTo>
                      <a:pt x="0" y="17"/>
                    </a:lnTo>
                    <a:lnTo>
                      <a:pt x="1" y="17"/>
                    </a:lnTo>
                    <a:lnTo>
                      <a:pt x="2" y="16"/>
                    </a:lnTo>
                    <a:lnTo>
                      <a:pt x="3" y="17"/>
                    </a:lnTo>
                    <a:lnTo>
                      <a:pt x="4" y="17"/>
                    </a:lnTo>
                    <a:lnTo>
                      <a:pt x="5" y="18"/>
                    </a:lnTo>
                    <a:lnTo>
                      <a:pt x="6" y="20"/>
                    </a:lnTo>
                    <a:lnTo>
                      <a:pt x="6" y="23"/>
                    </a:lnTo>
                    <a:lnTo>
                      <a:pt x="6" y="25"/>
                    </a:lnTo>
                    <a:lnTo>
                      <a:pt x="5" y="27"/>
                    </a:lnTo>
                    <a:lnTo>
                      <a:pt x="4" y="28"/>
                    </a:lnTo>
                    <a:lnTo>
                      <a:pt x="3" y="29"/>
                    </a:lnTo>
                    <a:lnTo>
                      <a:pt x="2" y="29"/>
                    </a:lnTo>
                    <a:lnTo>
                      <a:pt x="1" y="29"/>
                    </a:lnTo>
                    <a:lnTo>
                      <a:pt x="0" y="28"/>
                    </a:lnTo>
                    <a:lnTo>
                      <a:pt x="0" y="27"/>
                    </a:lnTo>
                    <a:lnTo>
                      <a:pt x="0" y="26"/>
                    </a:lnTo>
                    <a:lnTo>
                      <a:pt x="1" y="26"/>
                    </a:lnTo>
                    <a:lnTo>
                      <a:pt x="2" y="25"/>
                    </a:lnTo>
                    <a:lnTo>
                      <a:pt x="3" y="26"/>
                    </a:lnTo>
                    <a:lnTo>
                      <a:pt x="4" y="26"/>
                    </a:lnTo>
                    <a:lnTo>
                      <a:pt x="5" y="27"/>
                    </a:lnTo>
                    <a:lnTo>
                      <a:pt x="6" y="29"/>
                    </a:lnTo>
                    <a:lnTo>
                      <a:pt x="6" y="32"/>
                    </a:lnTo>
                    <a:lnTo>
                      <a:pt x="6" y="34"/>
                    </a:lnTo>
                    <a:lnTo>
                      <a:pt x="5" y="36"/>
                    </a:lnTo>
                    <a:lnTo>
                      <a:pt x="4" y="37"/>
                    </a:lnTo>
                    <a:lnTo>
                      <a:pt x="3" y="38"/>
                    </a:lnTo>
                    <a:lnTo>
                      <a:pt x="2" y="38"/>
                    </a:lnTo>
                    <a:lnTo>
                      <a:pt x="1" y="38"/>
                    </a:lnTo>
                    <a:lnTo>
                      <a:pt x="0" y="37"/>
                    </a:lnTo>
                    <a:lnTo>
                      <a:pt x="0" y="36"/>
                    </a:lnTo>
                    <a:lnTo>
                      <a:pt x="0" y="35"/>
                    </a:lnTo>
                    <a:lnTo>
                      <a:pt x="1" y="35"/>
                    </a:lnTo>
                    <a:lnTo>
                      <a:pt x="2" y="34"/>
                    </a:lnTo>
                    <a:lnTo>
                      <a:pt x="3" y="34"/>
                    </a:lnTo>
                    <a:lnTo>
                      <a:pt x="4" y="35"/>
                    </a:lnTo>
                    <a:lnTo>
                      <a:pt x="5" y="36"/>
                    </a:lnTo>
                    <a:lnTo>
                      <a:pt x="6" y="37"/>
                    </a:lnTo>
                    <a:lnTo>
                      <a:pt x="6" y="39"/>
                    </a:lnTo>
                    <a:lnTo>
                      <a:pt x="6" y="41"/>
                    </a:lnTo>
                    <a:lnTo>
                      <a:pt x="5" y="43"/>
                    </a:lnTo>
                    <a:lnTo>
                      <a:pt x="4" y="44"/>
                    </a:lnTo>
                    <a:lnTo>
                      <a:pt x="3" y="45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de-DE" altLang="it-IT" sz="1800"/>
              </a:p>
            </p:txBody>
          </p:sp>
          <p:sp>
            <p:nvSpPr>
              <p:cNvPr id="75809" name="Rectangle 79"/>
              <p:cNvSpPr>
                <a:spLocks noChangeArrowheads="1"/>
              </p:cNvSpPr>
              <p:nvPr/>
            </p:nvSpPr>
            <p:spPr bwMode="auto">
              <a:xfrm>
                <a:off x="1546" y="2630"/>
                <a:ext cx="58" cy="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:r>
                  <a:rPr lang="en-US" altLang="it-IT" sz="1300">
                    <a:solidFill>
                      <a:srgbClr val="000000"/>
                    </a:solidFill>
                    <a:latin typeface="Computer Modern" charset="0"/>
                  </a:rPr>
                  <a:t>q</a:t>
                </a:r>
                <a:endParaRPr lang="en-US" altLang="it-IT" sz="2000">
                  <a:latin typeface="Times New Roman" charset="0"/>
                </a:endParaRPr>
              </a:p>
            </p:txBody>
          </p:sp>
          <p:sp>
            <p:nvSpPr>
              <p:cNvPr id="75810" name="Line 80"/>
              <p:cNvSpPr>
                <a:spLocks noChangeShapeType="1"/>
              </p:cNvSpPr>
              <p:nvPr/>
            </p:nvSpPr>
            <p:spPr bwMode="auto">
              <a:xfrm rot="16200000" flipH="1">
                <a:off x="1527" y="2800"/>
                <a:ext cx="173" cy="43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811" name="Rectangle 81"/>
              <p:cNvSpPr>
                <a:spLocks noChangeArrowheads="1"/>
              </p:cNvSpPr>
              <p:nvPr/>
            </p:nvSpPr>
            <p:spPr bwMode="auto">
              <a:xfrm>
                <a:off x="1546" y="3047"/>
                <a:ext cx="58" cy="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:r>
                  <a:rPr lang="en-US" altLang="it-IT" sz="1300">
                    <a:solidFill>
                      <a:srgbClr val="000000"/>
                    </a:solidFill>
                    <a:latin typeface="Computer Modern" charset="0"/>
                  </a:rPr>
                  <a:t>q</a:t>
                </a:r>
                <a:endParaRPr lang="en-US" altLang="it-IT" sz="2000">
                  <a:latin typeface="Times New Roman" charset="0"/>
                </a:endParaRPr>
              </a:p>
            </p:txBody>
          </p:sp>
          <p:sp>
            <p:nvSpPr>
              <p:cNvPr id="75812" name="Line 82"/>
              <p:cNvSpPr>
                <a:spLocks noChangeShapeType="1"/>
              </p:cNvSpPr>
              <p:nvPr/>
            </p:nvSpPr>
            <p:spPr bwMode="auto">
              <a:xfrm rot="-5400000">
                <a:off x="1527" y="2973"/>
                <a:ext cx="173" cy="43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813" name="Rectangle 83"/>
              <p:cNvSpPr>
                <a:spLocks noChangeArrowheads="1"/>
              </p:cNvSpPr>
              <p:nvPr/>
            </p:nvSpPr>
            <p:spPr bwMode="auto">
              <a:xfrm>
                <a:off x="1914" y="2630"/>
                <a:ext cx="139" cy="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:r>
                  <a:rPr lang="en-US" altLang="it-IT" sz="1300">
                    <a:solidFill>
                      <a:srgbClr val="000000"/>
                    </a:solidFill>
                    <a:latin typeface="Computer Modern" charset="0"/>
                  </a:rPr>
                  <a:t>LQ</a:t>
                </a:r>
                <a:endParaRPr lang="en-US" altLang="it-IT" sz="2000">
                  <a:latin typeface="Times New Roman" charset="0"/>
                </a:endParaRPr>
              </a:p>
            </p:txBody>
          </p:sp>
          <p:sp>
            <p:nvSpPr>
              <p:cNvPr id="75814" name="Line 84"/>
              <p:cNvSpPr>
                <a:spLocks noChangeShapeType="1"/>
              </p:cNvSpPr>
              <p:nvPr/>
            </p:nvSpPr>
            <p:spPr bwMode="auto">
              <a:xfrm rot="-5400000">
                <a:off x="1787" y="2798"/>
                <a:ext cx="173" cy="48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815" name="Rectangle 85"/>
              <p:cNvSpPr>
                <a:spLocks noChangeArrowheads="1"/>
              </p:cNvSpPr>
              <p:nvPr/>
            </p:nvSpPr>
            <p:spPr bwMode="auto">
              <a:xfrm rot="-5400000">
                <a:off x="1963" y="3017"/>
                <a:ext cx="4" cy="14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de-DE" altLang="it-IT" sz="1800"/>
              </a:p>
            </p:txBody>
          </p:sp>
          <p:sp>
            <p:nvSpPr>
              <p:cNvPr id="75816" name="Rectangle 86"/>
              <p:cNvSpPr>
                <a:spLocks noChangeArrowheads="1"/>
              </p:cNvSpPr>
              <p:nvPr/>
            </p:nvSpPr>
            <p:spPr bwMode="auto">
              <a:xfrm>
                <a:off x="1914" y="3081"/>
                <a:ext cx="139" cy="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:r>
                  <a:rPr lang="en-US" altLang="it-IT" sz="1300">
                    <a:solidFill>
                      <a:srgbClr val="000000"/>
                    </a:solidFill>
                    <a:latin typeface="Computer Modern" charset="0"/>
                  </a:rPr>
                  <a:t>LQ</a:t>
                </a:r>
                <a:endParaRPr lang="en-US" altLang="it-IT" sz="2000">
                  <a:latin typeface="Times New Roman" charset="0"/>
                </a:endParaRPr>
              </a:p>
            </p:txBody>
          </p:sp>
          <p:sp>
            <p:nvSpPr>
              <p:cNvPr id="75817" name="Line 87"/>
              <p:cNvSpPr>
                <a:spLocks noChangeShapeType="1"/>
              </p:cNvSpPr>
              <p:nvPr/>
            </p:nvSpPr>
            <p:spPr bwMode="auto">
              <a:xfrm rot="16200000" flipH="1">
                <a:off x="1787" y="2971"/>
                <a:ext cx="173" cy="48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75786" name="Text Box 89"/>
          <p:cNvSpPr txBox="1">
            <a:spLocks noChangeArrowheads="1"/>
          </p:cNvSpPr>
          <p:nvPr/>
        </p:nvSpPr>
        <p:spPr bwMode="auto">
          <a:xfrm>
            <a:off x="228600" y="1295400"/>
            <a:ext cx="304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it-IT" sz="1800">
                <a:solidFill>
                  <a:schemeClr val="accent2"/>
                </a:solidFill>
                <a:sym typeface="Symbol" charset="2"/>
              </a:rPr>
              <a:t></a:t>
            </a:r>
            <a:endParaRPr lang="en-US" altLang="it-IT" sz="1800"/>
          </a:p>
        </p:txBody>
      </p:sp>
      <p:sp>
        <p:nvSpPr>
          <p:cNvPr id="75787" name="Line 90"/>
          <p:cNvSpPr>
            <a:spLocks noChangeShapeType="1"/>
          </p:cNvSpPr>
          <p:nvPr/>
        </p:nvSpPr>
        <p:spPr bwMode="auto">
          <a:xfrm>
            <a:off x="609600" y="1447800"/>
            <a:ext cx="228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75788" name="Line 91"/>
          <p:cNvSpPr>
            <a:spLocks noChangeShapeType="1"/>
          </p:cNvSpPr>
          <p:nvPr/>
        </p:nvSpPr>
        <p:spPr bwMode="auto">
          <a:xfrm flipV="1">
            <a:off x="457200" y="1447800"/>
            <a:ext cx="382588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98" name="Titel 1"/>
          <p:cNvSpPr txBox="1">
            <a:spLocks/>
          </p:cNvSpPr>
          <p:nvPr/>
        </p:nvSpPr>
        <p:spPr>
          <a:xfrm>
            <a:off x="203987" y="93702"/>
            <a:ext cx="8115188" cy="63769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err="1" smtClean="0"/>
              <a:t>Leptoquarks</a:t>
            </a:r>
            <a:endParaRPr lang="en-US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36" y="2559050"/>
            <a:ext cx="3610577" cy="3520830"/>
          </a:xfrm>
          <a:prstGeom prst="rect">
            <a:avLst/>
          </a:prstGeom>
        </p:spPr>
      </p:pic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BSM at LHC, HERA | E. Gallo 19/12/2017, EIC meeting</a:t>
            </a:r>
            <a:endParaRPr lang="en-US" noProof="0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3145" y="2432491"/>
            <a:ext cx="4894157" cy="3555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929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42" name="Group 6"/>
          <p:cNvGrpSpPr>
            <a:grpSpLocks/>
          </p:cNvGrpSpPr>
          <p:nvPr/>
        </p:nvGrpSpPr>
        <p:grpSpPr bwMode="auto">
          <a:xfrm>
            <a:off x="7315200" y="304800"/>
            <a:ext cx="1447800" cy="1363663"/>
            <a:chOff x="2923" y="866"/>
            <a:chExt cx="964" cy="1092"/>
          </a:xfrm>
        </p:grpSpPr>
        <p:sp>
          <p:nvSpPr>
            <p:cNvPr id="65554" name="Text Box 7"/>
            <p:cNvSpPr txBox="1">
              <a:spLocks noChangeArrowheads="1"/>
            </p:cNvSpPr>
            <p:nvPr/>
          </p:nvSpPr>
          <p:spPr bwMode="auto">
            <a:xfrm>
              <a:off x="3680" y="1044"/>
              <a:ext cx="207" cy="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GB" altLang="it-IT" sz="1800" b="1">
                  <a:solidFill>
                    <a:schemeClr val="accent2"/>
                  </a:solidFill>
                  <a:latin typeface="Times New Roman" charset="0"/>
                </a:rPr>
                <a:t>X</a:t>
              </a:r>
              <a:endParaRPr lang="en-GB" altLang="it-IT" b="1">
                <a:solidFill>
                  <a:schemeClr val="accent2"/>
                </a:solidFill>
                <a:latin typeface="Times New Roman" charset="0"/>
              </a:endParaRPr>
            </a:p>
          </p:txBody>
        </p:sp>
        <p:sp>
          <p:nvSpPr>
            <p:cNvPr id="65555" name="Oval 8"/>
            <p:cNvSpPr>
              <a:spLocks noChangeArrowheads="1"/>
            </p:cNvSpPr>
            <p:nvPr/>
          </p:nvSpPr>
          <p:spPr bwMode="auto">
            <a:xfrm>
              <a:off x="3058" y="1040"/>
              <a:ext cx="635" cy="645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de-DE" altLang="it-IT" sz="1800"/>
            </a:p>
          </p:txBody>
        </p:sp>
        <p:sp>
          <p:nvSpPr>
            <p:cNvPr id="65556" name="Line 9"/>
            <p:cNvSpPr>
              <a:spLocks noChangeShapeType="1"/>
            </p:cNvSpPr>
            <p:nvPr/>
          </p:nvSpPr>
          <p:spPr bwMode="auto">
            <a:xfrm flipH="1" flipV="1">
              <a:off x="3125" y="973"/>
              <a:ext cx="250" cy="397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prstDash val="dash"/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65557" name="Line 10"/>
            <p:cNvSpPr>
              <a:spLocks noChangeShapeType="1"/>
            </p:cNvSpPr>
            <p:nvPr/>
          </p:nvSpPr>
          <p:spPr bwMode="auto">
            <a:xfrm flipV="1">
              <a:off x="3375" y="1056"/>
              <a:ext cx="268" cy="31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65558" name="Line 11"/>
            <p:cNvSpPr>
              <a:spLocks noChangeShapeType="1"/>
            </p:cNvSpPr>
            <p:nvPr/>
          </p:nvSpPr>
          <p:spPr bwMode="auto">
            <a:xfrm flipV="1">
              <a:off x="3375" y="1089"/>
              <a:ext cx="301" cy="28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65559" name="Line 12"/>
            <p:cNvSpPr>
              <a:spLocks noChangeShapeType="1"/>
            </p:cNvSpPr>
            <p:nvPr/>
          </p:nvSpPr>
          <p:spPr bwMode="auto">
            <a:xfrm flipV="1">
              <a:off x="3375" y="1122"/>
              <a:ext cx="334" cy="24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65560" name="Line 13"/>
            <p:cNvSpPr>
              <a:spLocks noChangeShapeType="1"/>
            </p:cNvSpPr>
            <p:nvPr/>
          </p:nvSpPr>
          <p:spPr bwMode="auto">
            <a:xfrm flipV="1">
              <a:off x="3375" y="1155"/>
              <a:ext cx="334" cy="215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65561" name="Line 14"/>
            <p:cNvSpPr>
              <a:spLocks noChangeShapeType="1"/>
            </p:cNvSpPr>
            <p:nvPr/>
          </p:nvSpPr>
          <p:spPr bwMode="auto">
            <a:xfrm>
              <a:off x="3375" y="1370"/>
              <a:ext cx="101" cy="382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65562" name="Text Box 15"/>
            <p:cNvSpPr txBox="1">
              <a:spLocks noChangeArrowheads="1"/>
            </p:cNvSpPr>
            <p:nvPr/>
          </p:nvSpPr>
          <p:spPr bwMode="auto">
            <a:xfrm>
              <a:off x="2923" y="866"/>
              <a:ext cx="301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GB" altLang="it-IT" b="1" i="1">
                  <a:solidFill>
                    <a:schemeClr val="accent2"/>
                  </a:solidFill>
                  <a:latin typeface="Symbol" charset="2"/>
                </a:rPr>
                <a:t>n</a:t>
              </a:r>
              <a:endParaRPr lang="en-GB" altLang="it-IT" b="1">
                <a:solidFill>
                  <a:schemeClr val="accent2"/>
                </a:solidFill>
                <a:latin typeface="Times New Roman" charset="0"/>
              </a:endParaRPr>
            </a:p>
          </p:txBody>
        </p:sp>
        <p:sp>
          <p:nvSpPr>
            <p:cNvPr id="65563" name="Text Box 16"/>
            <p:cNvSpPr txBox="1">
              <a:spLocks noChangeArrowheads="1"/>
            </p:cNvSpPr>
            <p:nvPr/>
          </p:nvSpPr>
          <p:spPr bwMode="auto">
            <a:xfrm>
              <a:off x="3300" y="1640"/>
              <a:ext cx="371" cy="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GB" altLang="it-IT" sz="2000" b="1" i="1">
                  <a:solidFill>
                    <a:schemeClr val="accent2"/>
                  </a:solidFill>
                  <a:latin typeface="Times New Roman" charset="0"/>
                </a:rPr>
                <a:t>e</a:t>
              </a:r>
              <a:r>
                <a:rPr lang="en-GB" altLang="it-IT" sz="2000" b="1">
                  <a:solidFill>
                    <a:schemeClr val="accent2"/>
                  </a:solidFill>
                  <a:latin typeface="Times New Roman" charset="0"/>
                </a:rPr>
                <a:t>,</a:t>
              </a:r>
              <a:r>
                <a:rPr lang="en-GB" altLang="it-IT" sz="2000" b="1" i="1">
                  <a:solidFill>
                    <a:schemeClr val="accent2"/>
                  </a:solidFill>
                  <a:latin typeface="Symbol" charset="2"/>
                </a:rPr>
                <a:t>m</a:t>
              </a:r>
              <a:endParaRPr lang="en-GB" altLang="it-IT" sz="1800" b="1">
                <a:solidFill>
                  <a:schemeClr val="accent2"/>
                </a:solidFill>
                <a:latin typeface="Times New Roman" charset="0"/>
              </a:endParaRPr>
            </a:p>
          </p:txBody>
        </p:sp>
      </p:grpSp>
      <p:sp>
        <p:nvSpPr>
          <p:cNvPr id="65543" name="Rectangle 17"/>
          <p:cNvSpPr>
            <a:spLocks noChangeArrowheads="1"/>
          </p:cNvSpPr>
          <p:nvPr/>
        </p:nvSpPr>
        <p:spPr bwMode="auto">
          <a:xfrm>
            <a:off x="7681913" y="1495425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de-DE" altLang="it-IT" sz="1800"/>
          </a:p>
        </p:txBody>
      </p:sp>
      <p:pic>
        <p:nvPicPr>
          <p:cNvPr id="65544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01"/>
          <a:stretch>
            <a:fillRect/>
          </a:stretch>
        </p:blipFill>
        <p:spPr bwMode="auto">
          <a:xfrm>
            <a:off x="677371" y="750966"/>
            <a:ext cx="5257800" cy="236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5" name="Picture 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905000"/>
            <a:ext cx="2514600" cy="1582738"/>
          </a:xfrm>
          <a:prstGeom prst="rect">
            <a:avLst/>
          </a:prstGeom>
          <a:noFill/>
          <a:ln w="28575">
            <a:solidFill>
              <a:srgbClr val="3399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546" name="Rectangle 49"/>
          <p:cNvSpPr>
            <a:spLocks noChangeArrowheads="1"/>
          </p:cNvSpPr>
          <p:nvPr/>
        </p:nvSpPr>
        <p:spPr bwMode="auto">
          <a:xfrm>
            <a:off x="600075" y="3444875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de-DE" altLang="it-IT" sz="1800"/>
          </a:p>
        </p:txBody>
      </p:sp>
      <p:pic>
        <p:nvPicPr>
          <p:cNvPr id="65547" name="Picture 5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5"/>
          <a:stretch>
            <a:fillRect/>
          </a:stretch>
        </p:blipFill>
        <p:spPr bwMode="auto">
          <a:xfrm>
            <a:off x="23019" y="3323431"/>
            <a:ext cx="3352800" cy="295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8" name="Picture 5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0"/>
          <a:stretch>
            <a:fillRect/>
          </a:stretch>
        </p:blipFill>
        <p:spPr bwMode="auto">
          <a:xfrm>
            <a:off x="3078162" y="3273425"/>
            <a:ext cx="3246438" cy="2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9" name="Text Box 52"/>
          <p:cNvSpPr txBox="1">
            <a:spLocks noChangeArrowheads="1"/>
          </p:cNvSpPr>
          <p:nvPr/>
        </p:nvSpPr>
        <p:spPr bwMode="auto">
          <a:xfrm>
            <a:off x="6553200" y="3606527"/>
            <a:ext cx="23622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it-IT" sz="1800" dirty="0">
                <a:latin typeface="+mn-lt"/>
              </a:rPr>
              <a:t>Analysis is optimized for the main SM process which is W production</a:t>
            </a:r>
          </a:p>
        </p:txBody>
      </p:sp>
      <p:sp>
        <p:nvSpPr>
          <p:cNvPr id="65550" name="Text Box 53"/>
          <p:cNvSpPr txBox="1">
            <a:spLocks noChangeArrowheads="1"/>
          </p:cNvSpPr>
          <p:nvPr/>
        </p:nvSpPr>
        <p:spPr bwMode="auto">
          <a:xfrm>
            <a:off x="2049462" y="4069556"/>
            <a:ext cx="914400" cy="304800"/>
          </a:xfrm>
          <a:prstGeom prst="rect">
            <a:avLst/>
          </a:prstGeom>
          <a:solidFill>
            <a:srgbClr val="E3E24D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it-IT" sz="1400"/>
              <a:t>positrons</a:t>
            </a:r>
            <a:endParaRPr lang="en-US" altLang="it-IT" sz="1800"/>
          </a:p>
        </p:txBody>
      </p:sp>
      <p:sp>
        <p:nvSpPr>
          <p:cNvPr id="65551" name="Text Box 54"/>
          <p:cNvSpPr txBox="1">
            <a:spLocks noChangeArrowheads="1"/>
          </p:cNvSpPr>
          <p:nvPr/>
        </p:nvSpPr>
        <p:spPr bwMode="auto">
          <a:xfrm>
            <a:off x="5105400" y="4038600"/>
            <a:ext cx="838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de-DE" altLang="it-IT" sz="1800"/>
          </a:p>
        </p:txBody>
      </p:sp>
      <p:sp>
        <p:nvSpPr>
          <p:cNvPr id="65552" name="Text Box 55"/>
          <p:cNvSpPr txBox="1">
            <a:spLocks noChangeArrowheads="1"/>
          </p:cNvSpPr>
          <p:nvPr/>
        </p:nvSpPr>
        <p:spPr bwMode="auto">
          <a:xfrm>
            <a:off x="5105400" y="4100513"/>
            <a:ext cx="990600" cy="304800"/>
          </a:xfrm>
          <a:prstGeom prst="rect">
            <a:avLst/>
          </a:prstGeom>
          <a:solidFill>
            <a:srgbClr val="E3E24D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it-IT" sz="1400"/>
              <a:t>electrons</a:t>
            </a:r>
          </a:p>
        </p:txBody>
      </p:sp>
      <p:sp>
        <p:nvSpPr>
          <p:cNvPr id="65553" name="Text Box 56"/>
          <p:cNvSpPr txBox="1">
            <a:spLocks noChangeArrowheads="1"/>
          </p:cNvSpPr>
          <p:nvPr/>
        </p:nvSpPr>
        <p:spPr bwMode="auto">
          <a:xfrm>
            <a:off x="6553200" y="4915941"/>
            <a:ext cx="2590800" cy="915988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it-IT" sz="1800" dirty="0">
                <a:latin typeface="+mn-lt"/>
              </a:rPr>
              <a:t>Excess at high P</a:t>
            </a:r>
            <a:r>
              <a:rPr lang="en-US" altLang="it-IT" sz="1800" baseline="-25000" dirty="0">
                <a:latin typeface="+mn-lt"/>
              </a:rPr>
              <a:t>T</a:t>
            </a:r>
            <a:r>
              <a:rPr lang="en-US" altLang="it-IT" sz="1800" baseline="30000" dirty="0">
                <a:latin typeface="+mn-lt"/>
              </a:rPr>
              <a:t>X</a:t>
            </a:r>
            <a:r>
              <a:rPr lang="en-US" altLang="it-IT" sz="1800" dirty="0">
                <a:latin typeface="+mn-lt"/>
              </a:rPr>
              <a:t> observed by H1 in </a:t>
            </a:r>
            <a:r>
              <a:rPr lang="en-US" altLang="it-IT" sz="1800" dirty="0" err="1">
                <a:latin typeface="+mn-lt"/>
              </a:rPr>
              <a:t>e</a:t>
            </a:r>
            <a:r>
              <a:rPr lang="en-US" altLang="it-IT" sz="1800" baseline="30000" dirty="0" err="1">
                <a:latin typeface="+mn-lt"/>
              </a:rPr>
              <a:t>+</a:t>
            </a:r>
            <a:r>
              <a:rPr lang="en-US" altLang="it-IT" sz="1800" dirty="0" err="1">
                <a:latin typeface="+mn-lt"/>
              </a:rPr>
              <a:t>p</a:t>
            </a:r>
            <a:r>
              <a:rPr lang="en-US" altLang="it-IT" sz="1800" dirty="0">
                <a:latin typeface="+mn-lt"/>
              </a:rPr>
              <a:t> collisions</a:t>
            </a:r>
          </a:p>
        </p:txBody>
      </p:sp>
      <p:sp>
        <p:nvSpPr>
          <p:cNvPr id="28" name="Titel 1"/>
          <p:cNvSpPr txBox="1">
            <a:spLocks/>
          </p:cNvSpPr>
          <p:nvPr/>
        </p:nvSpPr>
        <p:spPr>
          <a:xfrm>
            <a:off x="107504" y="158376"/>
            <a:ext cx="8187196" cy="7583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29" name="Titel 1"/>
          <p:cNvSpPr txBox="1">
            <a:spLocks/>
          </p:cNvSpPr>
          <p:nvPr/>
        </p:nvSpPr>
        <p:spPr>
          <a:xfrm>
            <a:off x="203987" y="93702"/>
            <a:ext cx="8115188" cy="63769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/>
              <a:t>Isolated leptons at HERA</a:t>
            </a:r>
            <a:endParaRPr lang="en-US" dirty="0"/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BSM at LHC, HERA | E. Gallo 19/12/2017, EIC meeting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4022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8" name="Rectangle 17"/>
          <p:cNvSpPr>
            <a:spLocks noChangeArrowheads="1"/>
          </p:cNvSpPr>
          <p:nvPr/>
        </p:nvSpPr>
        <p:spPr bwMode="auto">
          <a:xfrm>
            <a:off x="7681913" y="1495425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de-DE" altLang="it-IT" sz="1800"/>
          </a:p>
        </p:txBody>
      </p:sp>
      <p:sp>
        <p:nvSpPr>
          <p:cNvPr id="69639" name="Rectangle 20"/>
          <p:cNvSpPr>
            <a:spLocks noChangeArrowheads="1"/>
          </p:cNvSpPr>
          <p:nvPr/>
        </p:nvSpPr>
        <p:spPr bwMode="auto">
          <a:xfrm>
            <a:off x="7734300" y="203358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de-DE" altLang="it-IT" sz="1800"/>
          </a:p>
        </p:txBody>
      </p:sp>
      <p:pic>
        <p:nvPicPr>
          <p:cNvPr id="69641" name="Picture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033588"/>
            <a:ext cx="2057400" cy="164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42" name="Text Box 23"/>
          <p:cNvSpPr txBox="1">
            <a:spLocks noChangeArrowheads="1"/>
          </p:cNvSpPr>
          <p:nvPr/>
        </p:nvSpPr>
        <p:spPr bwMode="auto">
          <a:xfrm>
            <a:off x="228600" y="990600"/>
            <a:ext cx="36576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it-IT" sz="1800" dirty="0" smtClean="0">
                <a:latin typeface="+mn-lt"/>
              </a:rPr>
              <a:t>No excess seen by ZEUS, events </a:t>
            </a:r>
            <a:r>
              <a:rPr lang="en-US" altLang="it-IT" sz="1800" dirty="0">
                <a:latin typeface="+mn-lt"/>
              </a:rPr>
              <a:t>analyzed in terms of anomalous single top production at HERA I  </a:t>
            </a:r>
          </a:p>
        </p:txBody>
      </p:sp>
      <p:pic>
        <p:nvPicPr>
          <p:cNvPr id="69644" name="Picture 25" descr="h1leptondiagram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49080"/>
            <a:ext cx="2133600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45" name="Text Box 26"/>
          <p:cNvSpPr txBox="1">
            <a:spLocks noChangeArrowheads="1"/>
          </p:cNvSpPr>
          <p:nvPr/>
        </p:nvSpPr>
        <p:spPr bwMode="auto">
          <a:xfrm>
            <a:off x="2234144" y="4379301"/>
            <a:ext cx="1981200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it-IT" sz="1800" dirty="0">
                <a:latin typeface="+mn-lt"/>
              </a:rPr>
              <a:t>Some possible diagrams in R-parity violation SUSY to explain the H1 excess</a:t>
            </a:r>
          </a:p>
        </p:txBody>
      </p:sp>
      <p:sp>
        <p:nvSpPr>
          <p:cNvPr id="15" name="Titel 1"/>
          <p:cNvSpPr txBox="1">
            <a:spLocks/>
          </p:cNvSpPr>
          <p:nvPr/>
        </p:nvSpPr>
        <p:spPr>
          <a:xfrm>
            <a:off x="203987" y="93702"/>
            <a:ext cx="8115188" cy="63769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/>
              <a:t>Isolated leptons at HERA</a:t>
            </a:r>
            <a:endParaRPr lang="en-US" dirty="0"/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BSM at LHC, HERA | E. Gallo 19/12/2017, EIC meeting</a:t>
            </a:r>
            <a:endParaRPr lang="en-US" noProof="0" dirty="0"/>
          </a:p>
        </p:txBody>
      </p:sp>
      <p:pic>
        <p:nvPicPr>
          <p:cNvPr id="1028" name="Picture 4" descr="ttps://ars.els-cdn.com/content/image/1-s2.0-S037026931200038X-gr005_lr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889" y="2347748"/>
            <a:ext cx="4822856" cy="3496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82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</a:t>
            </a:r>
            <a:r>
              <a:rPr lang="en-US" dirty="0" err="1" smtClean="0"/>
              <a:t>ultileptons</a:t>
            </a:r>
            <a:r>
              <a:rPr lang="en-US" dirty="0" smtClean="0"/>
              <a:t> in </a:t>
            </a:r>
            <a:r>
              <a:rPr lang="en-US" dirty="0" smtClean="0"/>
              <a:t>H1 and doubly-charged Higgs</a:t>
            </a:r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BSM at LHC, HERA | E. Gallo 19/12/2017, EIC meeting</a:t>
            </a:r>
            <a:endParaRPr lang="en-US" noProof="0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3284984"/>
            <a:ext cx="2948138" cy="2942084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1656615"/>
            <a:ext cx="2130860" cy="1417381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5228" y="4591655"/>
            <a:ext cx="4873334" cy="1415183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5832" y="2398164"/>
            <a:ext cx="5382381" cy="2357862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3707904" y="1412776"/>
            <a:ext cx="44644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Excess of events in 2e, 3e in H1, explanation could have been doubly-charged Higgs. Limits set at the end of HERA.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999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Quark radius, NC and CC cross sections</a:t>
            </a:r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BSM at LHC, HERA | E. Gallo 19/12/2017, EIC meeting</a:t>
            </a:r>
            <a:endParaRPr lang="en-US" noProof="0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690689"/>
            <a:ext cx="4610720" cy="4428281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080" y="1690689"/>
            <a:ext cx="3683842" cy="3754535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5580112" y="5542720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Limits on </a:t>
            </a:r>
            <a:r>
              <a:rPr lang="en-US" smtClean="0"/>
              <a:t>W</a:t>
            </a:r>
            <a:r>
              <a:rPr lang="en-US" baseline="-25000" smtClean="0"/>
              <a:t>R </a:t>
            </a:r>
            <a:r>
              <a:rPr lang="en-US" smtClean="0"/>
              <a:t>around 200 GeV</a:t>
            </a:r>
            <a:endParaRPr lang="en-US"/>
          </a:p>
        </p:txBody>
      </p:sp>
      <p:sp>
        <p:nvSpPr>
          <p:cNvPr id="6" name="Ovale 5"/>
          <p:cNvSpPr/>
          <p:nvPr/>
        </p:nvSpPr>
        <p:spPr>
          <a:xfrm>
            <a:off x="3028950" y="4437112"/>
            <a:ext cx="1543050" cy="576064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545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LHC results</a:t>
            </a:r>
            <a:endParaRPr lang="en-US" dirty="0"/>
          </a:p>
        </p:txBody>
      </p:sp>
      <p:sp>
        <p:nvSpPr>
          <p:cNvPr id="4" name="Sottotitolo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Results taken from slides at recent </a:t>
            </a:r>
            <a:r>
              <a:rPr lang="en-US" dirty="0" smtClean="0"/>
              <a:t>conferences</a:t>
            </a:r>
          </a:p>
          <a:p>
            <a:r>
              <a:rPr lang="en-US" dirty="0"/>
              <a:t>o</a:t>
            </a:r>
            <a:r>
              <a:rPr lang="en-US" dirty="0" smtClean="0"/>
              <a:t>n whatever is coupling to a lepton and a quark</a:t>
            </a:r>
            <a:endParaRPr lang="en-US" dirty="0" smtClean="0"/>
          </a:p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441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08000" y="158376"/>
            <a:ext cx="7886700" cy="1325563"/>
          </a:xfrm>
        </p:spPr>
        <p:txBody>
          <a:bodyPr/>
          <a:lstStyle/>
          <a:p>
            <a:r>
              <a:rPr lang="en-US" dirty="0" smtClean="0"/>
              <a:t>LHC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| BSM at LHC, HERA | E. Gallo 19/12/2017, EIC meeting</a:t>
            </a:r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platzhalter 7"/>
              <p:cNvSpPr>
                <a:spLocks noGrp="1"/>
              </p:cNvSpPr>
              <p:nvPr>
                <p:ph type="body" sz="quarter" idx="15"/>
              </p:nvPr>
            </p:nvSpPr>
            <p:spPr>
              <a:xfrm>
                <a:off x="292357" y="1225576"/>
                <a:ext cx="4105276" cy="2454374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1800" b="1" dirty="0" smtClean="0"/>
                  <a:t>LHC luminosity</a:t>
                </a:r>
              </a:p>
              <a:p>
                <a:r>
                  <a:rPr lang="en-US" sz="1800" dirty="0" smtClean="0"/>
                  <a:t>Run 1: 2010-2012 at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𝑠</m:t>
                        </m:r>
                      </m:e>
                    </m:rad>
                    <m:r>
                      <a:rPr lang="en-US" sz="1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=7,8 </m:t>
                    </m:r>
                    <m:r>
                      <a:rPr lang="en-US" sz="1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𝑇𝑒𝑉</m:t>
                    </m:r>
                  </m:oMath>
                </a14:m>
                <a:endParaRPr lang="en-US" sz="1800" b="0" dirty="0" smtClean="0">
                  <a:ea typeface="Cambria Math" charset="0"/>
                  <a:cs typeface="Cambria Math" charset="0"/>
                </a:endParaRPr>
              </a:p>
              <a:p>
                <a:r>
                  <a:rPr lang="en-US" sz="1800" dirty="0" smtClean="0"/>
                  <a:t>Run2: 2015-2018 at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𝑠</m:t>
                        </m:r>
                      </m:e>
                    </m:rad>
                    <m:r>
                      <a:rPr lang="en-US" sz="1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=13 </m:t>
                    </m:r>
                    <m:r>
                      <a:rPr lang="en-US" sz="1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𝑇𝑒𝑉</m:t>
                    </m:r>
                  </m:oMath>
                </a14:m>
                <a:endParaRPr lang="en-US" sz="1800" b="0" dirty="0" smtClean="0">
                  <a:ea typeface="Cambria Math" charset="0"/>
                  <a:cs typeface="Cambria Math" charset="0"/>
                </a:endParaRPr>
              </a:p>
              <a:p>
                <a:r>
                  <a:rPr lang="en-US" sz="1800" b="0" dirty="0" smtClean="0">
                    <a:ea typeface="Cambria Math" charset="0"/>
                    <a:cs typeface="Cambria Math" charset="0"/>
                  </a:rPr>
                  <a:t>The increased luminosity and </a:t>
                </a:r>
                <a:r>
                  <a:rPr lang="en-US" sz="1800" b="0" dirty="0" err="1" smtClean="0">
                    <a:ea typeface="Cambria Math" charset="0"/>
                    <a:cs typeface="Cambria Math" charset="0"/>
                  </a:rPr>
                  <a:t>c.m</a:t>
                </a:r>
                <a:r>
                  <a:rPr lang="en-US" sz="1800" b="0" dirty="0" smtClean="0">
                    <a:ea typeface="Cambria Math" charset="0"/>
                    <a:cs typeface="Cambria Math" charset="0"/>
                  </a:rPr>
                  <a:t>. energy has boosted BSM searches at the LHC. </a:t>
                </a:r>
                <a:endParaRPr lang="en-US" sz="1800" b="0" dirty="0" smtClean="0">
                  <a:ea typeface="Cambria Math" charset="0"/>
                  <a:cs typeface="Cambria Math" charset="0"/>
                </a:endParaRPr>
              </a:p>
              <a:p>
                <a:r>
                  <a:rPr lang="en-US" sz="1800" b="0" dirty="0" smtClean="0">
                    <a:ea typeface="Cambria Math" charset="0"/>
                    <a:cs typeface="Cambria Math" charset="0"/>
                  </a:rPr>
                  <a:t>Ratio </a:t>
                </a:r>
                <a:r>
                  <a:rPr lang="en-US" sz="1800" b="0" dirty="0" smtClean="0">
                    <a:ea typeface="Cambria Math" charset="0"/>
                    <a:cs typeface="Cambria Math" charset="0"/>
                  </a:rPr>
                  <a:t>of </a:t>
                </a:r>
                <a:r>
                  <a:rPr lang="en-US" sz="1800" b="0" dirty="0" err="1" smtClean="0">
                    <a:ea typeface="Cambria Math" charset="0"/>
                    <a:cs typeface="Cambria Math" charset="0"/>
                  </a:rPr>
                  <a:t>parton</a:t>
                </a:r>
                <a:r>
                  <a:rPr lang="en-US" sz="1800" b="0" dirty="0" smtClean="0">
                    <a:ea typeface="Cambria Math" charset="0"/>
                    <a:cs typeface="Cambria Math" charset="0"/>
                  </a:rPr>
                  <a:t> luminosities.</a:t>
                </a:r>
              </a:p>
              <a:p>
                <a:pPr marL="0" indent="0">
                  <a:buNone/>
                </a:pPr>
                <a:endParaRPr lang="en-US" b="0" dirty="0" smtClean="0">
                  <a:ea typeface="Cambria Math" charset="0"/>
                  <a:cs typeface="Cambria Math" charset="0"/>
                </a:endParaRP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8" name="Textplatzhalter 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5"/>
              </p:nvPr>
            </p:nvSpPr>
            <p:spPr>
              <a:xfrm>
                <a:off x="292357" y="1225576"/>
                <a:ext cx="4105276" cy="2454374"/>
              </a:xfrm>
              <a:blipFill rotWithShape="0">
                <a:blip r:embed="rId2"/>
                <a:stretch>
                  <a:fillRect l="-1337" t="-22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Bildplatzhalter 15" descr="int_lumi_cumulative_pp_2(1).pdf"/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10840" b="10840"/>
          <a:stretch>
            <a:fillRect/>
          </a:stretch>
        </p:blipFill>
        <p:spPr>
          <a:xfrm>
            <a:off x="4572000" y="1124744"/>
            <a:ext cx="4105274" cy="2411412"/>
          </a:xfrm>
        </p:spPr>
      </p:pic>
      <p:sp>
        <p:nvSpPr>
          <p:cNvPr id="7" name="Segnaposto testo 6"/>
          <p:cNvSpPr>
            <a:spLocks noGrp="1"/>
          </p:cNvSpPr>
          <p:nvPr>
            <p:ph type="body" sz="quarter" idx="16"/>
          </p:nvPr>
        </p:nvSpPr>
        <p:spPr>
          <a:xfrm>
            <a:off x="268858" y="3951142"/>
            <a:ext cx="4447157" cy="2405209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b="1" dirty="0" smtClean="0"/>
              <a:t>First of all I am not an expert, at DESY we do exotica, but different searches.</a:t>
            </a:r>
          </a:p>
          <a:p>
            <a:r>
              <a:rPr lang="en-US" dirty="0" smtClean="0"/>
              <a:t>I collected few results/slides which I thought important for ep physics.</a:t>
            </a:r>
          </a:p>
          <a:p>
            <a:r>
              <a:rPr lang="en-US" dirty="0" smtClean="0"/>
              <a:t>Many different searches, recently focused on dark matter, SUSY, heavy resonances (boosted techniques), long-lived particles.</a:t>
            </a:r>
          </a:p>
          <a:p>
            <a:r>
              <a:rPr lang="en-US" dirty="0" smtClean="0"/>
              <a:t>More than 100 Exotica papers in ATLAS/CMS only in 2016.</a:t>
            </a:r>
            <a:endParaRPr lang="en-US" dirty="0"/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3073" y="3817839"/>
            <a:ext cx="3663127" cy="2675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511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Benutzerdefiniert 104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F9E1B"/>
      </a:accent2>
      <a:accent3>
        <a:srgbClr val="020A0A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Benutzerdefiniert 104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F9E1B"/>
      </a:accent2>
      <a:accent3>
        <a:srgbClr val="020A0A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572</TotalTime>
  <Words>1039</Words>
  <Application>Microsoft Macintosh PowerPoint</Application>
  <PresentationFormat>Presentazione su schermo (4:3)</PresentationFormat>
  <Paragraphs>135</Paragraphs>
  <Slides>21</Slides>
  <Notes>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21</vt:i4>
      </vt:variant>
    </vt:vector>
  </HeadingPairs>
  <TitlesOfParts>
    <vt:vector size="30" baseType="lpstr">
      <vt:lpstr>Calibri</vt:lpstr>
      <vt:lpstr>Calibri Light</vt:lpstr>
      <vt:lpstr>Cambria Math</vt:lpstr>
      <vt:lpstr>Computer Modern</vt:lpstr>
      <vt:lpstr>ＭＳ Ｐゴシック</vt:lpstr>
      <vt:lpstr>Symbol</vt:lpstr>
      <vt:lpstr>Times New Roman</vt:lpstr>
      <vt:lpstr>Arial</vt:lpstr>
      <vt:lpstr>Tema di Office</vt:lpstr>
      <vt:lpstr>BSM Physics at the LHC, HERA</vt:lpstr>
      <vt:lpstr>For HERA results</vt:lpstr>
      <vt:lpstr>Presentazione di PowerPoint</vt:lpstr>
      <vt:lpstr>Presentazione di PowerPoint</vt:lpstr>
      <vt:lpstr>Presentazione di PowerPoint</vt:lpstr>
      <vt:lpstr>Multileptons in H1 and doubly-charged Higgs</vt:lpstr>
      <vt:lpstr>Quark radius, NC and CC cross sections</vt:lpstr>
      <vt:lpstr>LHC results</vt:lpstr>
      <vt:lpstr>LHC</vt:lpstr>
      <vt:lpstr>Searches at CMS</vt:lpstr>
      <vt:lpstr>Searches at ATLAS, more recent compilation</vt:lpstr>
      <vt:lpstr>Search for Leptoquarks in pairs</vt:lpstr>
      <vt:lpstr>Recently a lot of interest</vt:lpstr>
      <vt:lpstr>Recently a lot of interest</vt:lpstr>
      <vt:lpstr>Recently a lot of interest</vt:lpstr>
      <vt:lpstr>LQ searches, pair and single production </vt:lpstr>
      <vt:lpstr>Search for heavy neutrinos NR, WR</vt:lpstr>
      <vt:lpstr>SUSY R-parity violation</vt:lpstr>
      <vt:lpstr>Search for massive long-lived particles decaying semileptonically in the LHCb detector </vt:lpstr>
      <vt:lpstr>Doubly Charged Higgs</vt:lpstr>
      <vt:lpstr>Conclusion</vt:lpstr>
    </vt:vector>
  </TitlesOfParts>
  <Company/>
  <LinksUpToDate>false</LinksUpToDate>
  <SharedDoc>false</SharedDoc>
  <HyperlinksChanged>false</HyperlinksChanged>
  <AppVersion>15.0041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Elisabetta Gallo</dc:creator>
  <cp:lastModifiedBy>Elisabetta Gallo</cp:lastModifiedBy>
  <cp:revision>36</cp:revision>
  <cp:lastPrinted>2017-12-17T12:55:45Z</cp:lastPrinted>
  <dcterms:created xsi:type="dcterms:W3CDTF">2017-12-16T14:51:55Z</dcterms:created>
  <dcterms:modified xsi:type="dcterms:W3CDTF">2017-12-17T12:55:55Z</dcterms:modified>
</cp:coreProperties>
</file>