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23"/>
  </p:notesMasterIdLst>
  <p:sldIdLst>
    <p:sldId id="306" r:id="rId2"/>
    <p:sldId id="393" r:id="rId3"/>
    <p:sldId id="374" r:id="rId4"/>
    <p:sldId id="376" r:id="rId5"/>
    <p:sldId id="380" r:id="rId6"/>
    <p:sldId id="381" r:id="rId7"/>
    <p:sldId id="382" r:id="rId8"/>
    <p:sldId id="383" r:id="rId9"/>
    <p:sldId id="386" r:id="rId10"/>
    <p:sldId id="384" r:id="rId11"/>
    <p:sldId id="391" r:id="rId12"/>
    <p:sldId id="398" r:id="rId13"/>
    <p:sldId id="396" r:id="rId14"/>
    <p:sldId id="400" r:id="rId15"/>
    <p:sldId id="309" r:id="rId16"/>
    <p:sldId id="392" r:id="rId17"/>
    <p:sldId id="401" r:id="rId18"/>
    <p:sldId id="402" r:id="rId19"/>
    <p:sldId id="385" r:id="rId20"/>
    <p:sldId id="387" r:id="rId21"/>
    <p:sldId id="3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7E7"/>
    <a:srgbClr val="E8CCCC"/>
    <a:srgbClr val="66FF3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24" autoAdjust="0"/>
    <p:restoredTop sz="99866" autoAdjust="0"/>
  </p:normalViewPr>
  <p:slideViewPr>
    <p:cSldViewPr snapToGrid="0" snapToObjects="1">
      <p:cViewPr>
        <p:scale>
          <a:sx n="125" d="100"/>
          <a:sy n="125" d="100"/>
        </p:scale>
        <p:origin x="-181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37650" cy="1200150"/>
          </a:xfrm>
        </p:spPr>
        <p:txBody>
          <a:bodyPr anchor="ctr" anchorCtr="0">
            <a:noAutofit/>
          </a:bodyPr>
          <a:lstStyle>
            <a:lvl1pPr algn="ctr">
              <a:defRPr sz="3600" b="1" cap="none" baseline="0"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C1B74398-39EA-0749-9F74-6FE982C11DA9}" type="datetime2">
              <a:rPr lang="en-US" smtClean="0"/>
              <a:pPr/>
              <a:t>Friday, February 09, 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029"/>
          </a:xfrm>
        </p:spPr>
        <p:txBody>
          <a:bodyPr>
            <a:normAutofit/>
          </a:bodyPr>
          <a:lstStyle>
            <a:lvl1pPr marL="514350" indent="0" algn="ctr">
              <a:defRPr sz="3600" b="0" cap="none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+mj-lt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+mj-lt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5029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 txBox="1">
            <a:spLocks/>
          </p:cNvSpPr>
          <p:nvPr userDrawn="1"/>
        </p:nvSpPr>
        <p:spPr>
          <a:xfrm>
            <a:off x="-12358" y="6622998"/>
            <a:ext cx="9156357" cy="2453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endParaRPr lang="en-US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3999" cy="1209674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000" b="1" i="0" cap="none" baseline="0">
                <a:latin typeface="+mj-lt"/>
              </a:defRPr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  <a:latin typeface="+mj-lt"/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  <a:latin typeface="+mj-lt"/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  <a:latin typeface="+mj-lt"/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>
                <a:latin typeface="+mj-lt"/>
              </a:defRPr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February 09,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9693"/>
          </a:xfrm>
        </p:spPr>
        <p:txBody>
          <a:bodyPr/>
          <a:lstStyle/>
          <a:p>
            <a:pPr marL="460375"/>
            <a:r>
              <a:rPr lang="en-US" sz="4000" b="0" smtClean="0">
                <a:latin typeface="+mj-lt"/>
              </a:rPr>
              <a:t>C75 System Specifications</a:t>
            </a:r>
            <a:endParaRPr lang="en-US" sz="4000" b="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720793"/>
            <a:ext cx="5082577" cy="147960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C75 Implementation and Project </a:t>
            </a:r>
            <a:r>
              <a:rPr lang="en-US" b="1" dirty="0" smtClean="0"/>
              <a:t>Review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2018, JLab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February 09, 2018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2387" y="4648200"/>
            <a:ext cx="2406092" cy="8993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Frank Marhauser</a:t>
            </a:r>
          </a:p>
        </p:txBody>
      </p:sp>
    </p:spTree>
    <p:extLst>
      <p:ext uri="{BB962C8B-B14F-4D97-AF65-F5344CB8AC3E}">
        <p14:creationId xmlns:p14="http://schemas.microsoft.com/office/powerpoint/2010/main" val="1367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ext </a:t>
            </a:r>
            <a:r>
              <a:rPr lang="en-US" dirty="0" smtClean="0"/>
              <a:t>Specification vs. Microphonics Allowance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9530" y="2651530"/>
            <a:ext cx="6006869" cy="4004515"/>
            <a:chOff x="851131" y="2538202"/>
            <a:chExt cx="6006869" cy="4004515"/>
          </a:xfrm>
        </p:grpSpPr>
        <p:sp>
          <p:nvSpPr>
            <p:cNvPr id="2" name="Rectangle 1"/>
            <p:cNvSpPr/>
            <p:nvPr/>
          </p:nvSpPr>
          <p:spPr>
            <a:xfrm>
              <a:off x="914180" y="6234940"/>
              <a:ext cx="58295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Parameters used: </a:t>
              </a:r>
              <a:r>
                <a:rPr lang="en-US" sz="1400" i="1" dirty="0">
                  <a:latin typeface="+mj-lt"/>
                </a:rPr>
                <a:t>R/Q</a:t>
              </a:r>
              <a:r>
                <a:rPr lang="en-US" sz="1400" dirty="0">
                  <a:latin typeface="+mj-lt"/>
                </a:rPr>
                <a:t> = 525.4 </a:t>
              </a:r>
              <a:r>
                <a:rPr lang="en-US" sz="1400" dirty="0">
                  <a:latin typeface="+mj-lt"/>
                  <a:sym typeface="Symbol"/>
                </a:rPr>
                <a:t></a:t>
              </a:r>
              <a:r>
                <a:rPr lang="en-US" sz="1400" dirty="0">
                  <a:latin typeface="+mj-lt"/>
                </a:rPr>
                <a:t>, </a:t>
              </a:r>
              <a:r>
                <a:rPr lang="en-US" sz="1400" i="1" dirty="0" smtClean="0">
                  <a:latin typeface="+mj-lt"/>
                </a:rPr>
                <a:t>L</a:t>
              </a:r>
              <a:r>
                <a:rPr lang="en-US" sz="1400" baseline="-25000" dirty="0" smtClean="0">
                  <a:latin typeface="+mj-lt"/>
                </a:rPr>
                <a:t>act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>
                  <a:latin typeface="+mj-lt"/>
                </a:rPr>
                <a:t>= 0.4916 m, </a:t>
              </a:r>
              <a:r>
                <a:rPr lang="en-US" sz="1400" i="1" dirty="0">
                  <a:latin typeface="+mj-lt"/>
                </a:rPr>
                <a:t>I</a:t>
              </a:r>
              <a:r>
                <a:rPr lang="en-US" sz="1400" baseline="-25000" dirty="0">
                  <a:latin typeface="+mj-lt"/>
                </a:rPr>
                <a:t>b</a:t>
              </a:r>
              <a:r>
                <a:rPr lang="en-US" sz="1400" dirty="0">
                  <a:latin typeface="+mj-lt"/>
                </a:rPr>
                <a:t> = 460 µA, and </a:t>
              </a:r>
              <a:r>
                <a:rPr lang="en-US" sz="1400" i="1" dirty="0">
                  <a:latin typeface="+mj-lt"/>
                </a:rPr>
                <a:t>Q</a:t>
              </a:r>
              <a:r>
                <a:rPr lang="en-US" sz="1400" baseline="-25000" dirty="0">
                  <a:latin typeface="+mj-lt"/>
                </a:rPr>
                <a:t>0</a:t>
              </a:r>
              <a:r>
                <a:rPr lang="en-US" sz="1400" dirty="0">
                  <a:latin typeface="+mj-lt"/>
                </a:rPr>
                <a:t> = </a:t>
              </a:r>
              <a:r>
                <a:rPr lang="en-US" sz="1400" dirty="0" smtClean="0">
                  <a:latin typeface="+mj-lt"/>
                </a:rPr>
                <a:t>8e9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12290" name="Picture 2" descr="D:\projects\C75\TALKS\2018-02-15\figures\Peak_Microphonics_Allowance_More_7k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31" y="2538202"/>
              <a:ext cx="6006869" cy="377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-2293" y="774427"/>
            <a:ext cx="9144000" cy="88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Based on microphonics measurements in C50-13 for C75 cavity pair (6·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rms</a:t>
            </a:r>
            <a:r>
              <a:rPr lang="en-US" sz="1800" dirty="0" smtClean="0"/>
              <a:t> close to 30 Hz), </a:t>
            </a:r>
            <a:br>
              <a:rPr lang="en-US" sz="1800" dirty="0" smtClean="0"/>
            </a:br>
            <a:r>
              <a:rPr lang="en-US" sz="1800" i="1" dirty="0" smtClean="0"/>
              <a:t>E</a:t>
            </a:r>
            <a:r>
              <a:rPr lang="en-US" sz="1800" baseline="-25000" dirty="0" smtClean="0"/>
              <a:t>acc</a:t>
            </a:r>
            <a:r>
              <a:rPr lang="en-US" sz="1800" dirty="0" smtClean="0"/>
              <a:t> = 20.5 MV/m can be supported by RF system at full beam loading (</a:t>
            </a:r>
            <a:r>
              <a:rPr lang="en-US" sz="1800" i="1" dirty="0"/>
              <a:t>I</a:t>
            </a:r>
            <a:r>
              <a:rPr lang="en-US" sz="1800" baseline="-25000" dirty="0"/>
              <a:t>b</a:t>
            </a:r>
            <a:r>
              <a:rPr lang="en-US" sz="1800" dirty="0"/>
              <a:t> = 460 </a:t>
            </a:r>
            <a:r>
              <a:rPr lang="en-US" sz="1800" dirty="0" smtClean="0"/>
              <a:t>µA), when usable generator power is 7 kW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-2293" y="1583150"/>
            <a:ext cx="9144000" cy="497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At </a:t>
            </a:r>
            <a:r>
              <a:rPr lang="en-US" sz="1800" i="1" dirty="0"/>
              <a:t>Q</a:t>
            </a:r>
            <a:r>
              <a:rPr lang="en-US" sz="1800" baseline="-25000" dirty="0"/>
              <a:t>ext</a:t>
            </a:r>
            <a:r>
              <a:rPr lang="en-US" sz="1800" dirty="0"/>
              <a:t> = </a:t>
            </a:r>
            <a:r>
              <a:rPr lang="en-US" sz="1800" dirty="0" smtClean="0"/>
              <a:t>2e7 the peak microphonics allowance relaxes at smaller accelerating fields</a:t>
            </a:r>
            <a:br>
              <a:rPr lang="en-US" sz="1800" dirty="0" smtClean="0"/>
            </a:br>
            <a:r>
              <a:rPr lang="en-US" sz="1800" dirty="0" smtClean="0"/>
              <a:t>(e.g. 38.2 Hz at 19.07 MV/m)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2244359"/>
            <a:ext cx="9144000" cy="321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1800" i="1" dirty="0" smtClean="0"/>
              <a:t>E.g.: A Q</a:t>
            </a:r>
            <a:r>
              <a:rPr lang="en-US" sz="1800" baseline="-25000" dirty="0" smtClean="0"/>
              <a:t>ext</a:t>
            </a:r>
            <a:r>
              <a:rPr lang="en-US" sz="1800" dirty="0" smtClean="0"/>
              <a:t> = 1e7 does not support required accelerating fields for a C75 CM at full beam loading</a:t>
            </a:r>
          </a:p>
        </p:txBody>
      </p:sp>
      <p:pic>
        <p:nvPicPr>
          <p:cNvPr id="12" name="Picture 2" descr="D:\projects\C75\TALKS\2018-02-15\figures\Peak_Microphonics_Allowance_More_7kW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2651530"/>
            <a:ext cx="5992350" cy="37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80141" y="2896272"/>
            <a:ext cx="2152789" cy="49764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None/>
            </a:pPr>
            <a:r>
              <a:rPr lang="en-US" sz="2000" i="1" dirty="0" smtClean="0"/>
              <a:t>Q</a:t>
            </a:r>
            <a:r>
              <a:rPr lang="en-US" sz="2000" baseline="-25000" dirty="0" smtClean="0"/>
              <a:t>ext</a:t>
            </a:r>
            <a:r>
              <a:rPr lang="en-US" sz="2000" dirty="0" smtClean="0"/>
              <a:t> = 2e7 ± 15 %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2300" y="2867026"/>
            <a:ext cx="676275" cy="316230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HOM Impedance Specification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825186"/>
            <a:ext cx="9144000" cy="757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400" dirty="0" smtClean="0"/>
              <a:t>Specifications for HOM Impedance Threshold for Beam Breakup Instability (BBU) follow C100 cavity rationales 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535474"/>
            <a:ext cx="9144000" cy="80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400" dirty="0" smtClean="0"/>
              <a:t>BBU Impedance threshold for deflecting HOMs: </a:t>
            </a:r>
            <a:r>
              <a:rPr lang="en-US" sz="2400" b="1" i="1" dirty="0" smtClean="0"/>
              <a:t>R</a:t>
            </a:r>
            <a:r>
              <a:rPr lang="en-US" sz="2400" b="1" baseline="-25000" dirty="0" smtClean="0"/>
              <a:t>tr</a:t>
            </a:r>
            <a:r>
              <a:rPr lang="en-US" sz="2400" b="1" dirty="0" smtClean="0"/>
              <a:t> = 2e10 </a:t>
            </a:r>
            <a:r>
              <a:rPr lang="en-US" sz="2400" b="1" dirty="0" smtClean="0">
                <a:sym typeface="Symbol"/>
              </a:rPr>
              <a:t>/m </a:t>
            </a:r>
            <a:r>
              <a:rPr lang="en-US" sz="2400" dirty="0" smtClean="0">
                <a:sym typeface="Symbol"/>
              </a:rPr>
              <a:t>(stretched </a:t>
            </a:r>
            <a:r>
              <a:rPr lang="en-US" sz="2400" dirty="0">
                <a:sym typeface="Symbol"/>
              </a:rPr>
              <a:t>goal 1e10 /m </a:t>
            </a:r>
            <a:r>
              <a:rPr lang="en-US" sz="2400" dirty="0" smtClean="0">
                <a:sym typeface="Symbol"/>
              </a:rPr>
              <a:t>, cf. </a:t>
            </a:r>
            <a:r>
              <a:rPr lang="en-US" sz="2400" dirty="0" smtClean="0"/>
              <a:t>G</a:t>
            </a:r>
            <a:r>
              <a:rPr lang="en-US" sz="2400" dirty="0"/>
              <a:t>. Krafft et al., JLAB-TN-09-015</a:t>
            </a:r>
            <a:r>
              <a:rPr lang="en-US" sz="2400" dirty="0" smtClean="0"/>
              <a:t>)</a:t>
            </a:r>
            <a:endParaRPr lang="en-US" sz="2400" dirty="0" smtClean="0">
              <a:sym typeface="Symbol"/>
            </a:endParaRPr>
          </a:p>
          <a:p>
            <a:pPr marL="914400" lvl="1">
              <a:spcAft>
                <a:spcPts val="600"/>
              </a:spcAft>
            </a:pPr>
            <a:r>
              <a:rPr lang="en-US" dirty="0" smtClean="0">
                <a:sym typeface="Symbol"/>
              </a:rPr>
              <a:t>Definition: </a:t>
            </a:r>
            <a:r>
              <a:rPr lang="en-US" i="1" dirty="0"/>
              <a:t>R</a:t>
            </a:r>
            <a:r>
              <a:rPr lang="en-US" baseline="-25000" dirty="0"/>
              <a:t>tr</a:t>
            </a:r>
            <a:r>
              <a:rPr lang="en-US" dirty="0"/>
              <a:t> = </a:t>
            </a:r>
            <a:r>
              <a:rPr lang="en-US" i="1" dirty="0" smtClean="0"/>
              <a:t>R/Q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)/(</a:t>
            </a:r>
            <a:r>
              <a:rPr lang="en-US" i="1" dirty="0" smtClean="0"/>
              <a:t>k</a:t>
            </a:r>
            <a:r>
              <a:rPr lang="en-US" dirty="0" smtClean="0"/>
              <a:t>·</a:t>
            </a:r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)·</a:t>
            </a:r>
            <a:r>
              <a:rPr lang="en-US" i="1" dirty="0" smtClean="0"/>
              <a:t>Q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</a:p>
          <a:p>
            <a:pPr marL="914400" lvl="1">
              <a:spcAft>
                <a:spcPts val="600"/>
              </a:spcAft>
            </a:pPr>
            <a:r>
              <a:rPr lang="en-US" i="1" dirty="0" smtClean="0"/>
              <a:t>R/Q </a:t>
            </a:r>
            <a:r>
              <a:rPr lang="en-US" dirty="0" smtClean="0"/>
              <a:t>= HOM’s characteristic impedance</a:t>
            </a:r>
            <a:r>
              <a:rPr lang="en-US" i="1" dirty="0" smtClean="0"/>
              <a:t>, Q</a:t>
            </a:r>
            <a:r>
              <a:rPr lang="en-US" baseline="-25000" dirty="0" smtClean="0"/>
              <a:t>l</a:t>
            </a:r>
            <a:r>
              <a:rPr lang="en-US" dirty="0" smtClean="0"/>
              <a:t> = loaded Q of HOM, </a:t>
            </a:r>
            <a:r>
              <a:rPr lang="en-US" i="1" dirty="0" smtClean="0"/>
              <a:t>r</a:t>
            </a:r>
            <a:r>
              <a:rPr lang="en-US" dirty="0" smtClean="0"/>
              <a:t> = radial offset, </a:t>
            </a:r>
            <a:r>
              <a:rPr lang="en-US" i="1" dirty="0" smtClean="0"/>
              <a:t>k</a:t>
            </a:r>
            <a:r>
              <a:rPr lang="en-US" dirty="0" smtClean="0"/>
              <a:t> = wave number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415709"/>
            <a:ext cx="9144000" cy="83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400" dirty="0" smtClean="0"/>
              <a:t>Numerical Analysis done to survey HOM impedance spectrum</a:t>
            </a:r>
            <a:endParaRPr lang="en-US" sz="2400" dirty="0" smtClean="0">
              <a:sym typeface="Symbol"/>
            </a:endParaRPr>
          </a:p>
          <a:p>
            <a:pPr lvl="1" indent="0">
              <a:spcAft>
                <a:spcPts val="600"/>
              </a:spcAft>
              <a:buNone/>
            </a:pPr>
            <a:r>
              <a:rPr lang="en-US" dirty="0" smtClean="0">
                <a:sym typeface="Symbol"/>
              </a:rPr>
              <a:t>1) Short wakefield calculation to identify crucial HOMs (spectrum not resolved)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21" y="4992687"/>
            <a:ext cx="2904380" cy="153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7650" y="4992687"/>
            <a:ext cx="5480863" cy="1504003"/>
            <a:chOff x="0" y="4897437"/>
            <a:chExt cx="5480863" cy="15040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501" y="4897437"/>
              <a:ext cx="2623362" cy="15040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897437"/>
              <a:ext cx="2857500" cy="1504003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0" y="4248150"/>
            <a:ext cx="91440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Aft>
                <a:spcPts val="600"/>
              </a:spcAft>
              <a:buNone/>
            </a:pPr>
            <a:r>
              <a:rPr lang="en-US" dirty="0" smtClean="0"/>
              <a:t>2) Complex Eigenmode calculations to resolve individual HOMs and calculate </a:t>
            </a:r>
            <a:br>
              <a:rPr lang="en-US" dirty="0" smtClean="0"/>
            </a:br>
            <a:r>
              <a:rPr lang="en-US" i="1" dirty="0" smtClean="0"/>
              <a:t>R/Qs</a:t>
            </a:r>
            <a:r>
              <a:rPr lang="en-US" dirty="0" smtClean="0"/>
              <a:t> and loaded </a:t>
            </a:r>
            <a:r>
              <a:rPr lang="en-US" i="1" dirty="0" smtClean="0"/>
              <a:t>Qs </a:t>
            </a:r>
            <a:r>
              <a:rPr lang="en-US" dirty="0" smtClean="0"/>
              <a:t>(used tetrahedral mesh with dogleg and inner tube adapter)</a:t>
            </a:r>
          </a:p>
        </p:txBody>
      </p:sp>
    </p:spTree>
    <p:extLst>
      <p:ext uri="{BB962C8B-B14F-4D97-AF65-F5344CB8AC3E}">
        <p14:creationId xmlns:p14="http://schemas.microsoft.com/office/powerpoint/2010/main" val="38744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1502952"/>
            <a:ext cx="8728710" cy="53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733456" y="1406213"/>
            <a:ext cx="1828193" cy="864546"/>
            <a:chOff x="-247173" y="1284294"/>
            <a:chExt cx="1828193" cy="864546"/>
          </a:xfrm>
        </p:grpSpPr>
        <p:sp>
          <p:nvSpPr>
            <p:cNvPr id="22" name="TextBox 21"/>
            <p:cNvSpPr txBox="1"/>
            <p:nvPr/>
          </p:nvSpPr>
          <p:spPr>
            <a:xfrm>
              <a:off x="-247173" y="1284294"/>
              <a:ext cx="18281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 Light" panose="020F0302020204030204" pitchFamily="34" charset="0"/>
                </a:rPr>
                <a:t>TE11 beam tube cutoff</a:t>
              </a:r>
              <a:endParaRPr lang="en-US" sz="1400" b="1" dirty="0">
                <a:latin typeface="Calibri Light" panose="020F030202020403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77886" y="1671159"/>
              <a:ext cx="0" cy="4776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C75 Cavity HOM Impedance Spectrum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73854" y="989820"/>
            <a:ext cx="919291" cy="1278077"/>
            <a:chOff x="950054" y="870763"/>
            <a:chExt cx="919291" cy="1278077"/>
          </a:xfrm>
        </p:grpSpPr>
        <p:sp>
          <p:nvSpPr>
            <p:cNvPr id="9" name="TextBox 8"/>
            <p:cNvSpPr txBox="1"/>
            <p:nvPr/>
          </p:nvSpPr>
          <p:spPr>
            <a:xfrm>
              <a:off x="950054" y="870763"/>
              <a:ext cx="9192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 Light" panose="020F0302020204030204" pitchFamily="34" charset="0"/>
                </a:rPr>
                <a:t>FPC cutoff</a:t>
              </a:r>
              <a:endParaRPr lang="en-US" sz="1400" b="1" dirty="0">
                <a:latin typeface="Calibri Light" panose="020F030202020403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470660" y="1199202"/>
              <a:ext cx="0" cy="949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20240" y="1004379"/>
            <a:ext cx="1837234" cy="1260249"/>
            <a:chOff x="893693" y="888591"/>
            <a:chExt cx="1837234" cy="1260249"/>
          </a:xfrm>
        </p:grpSpPr>
        <p:sp>
          <p:nvSpPr>
            <p:cNvPr id="14" name="TextBox 13"/>
            <p:cNvSpPr txBox="1"/>
            <p:nvPr/>
          </p:nvSpPr>
          <p:spPr>
            <a:xfrm>
              <a:off x="893693" y="888591"/>
              <a:ext cx="18372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 Light" panose="020F0302020204030204" pitchFamily="34" charset="0"/>
                </a:rPr>
                <a:t>HOM waveguide cutoff</a:t>
              </a:r>
              <a:endParaRPr lang="en-US" sz="1400" b="1" dirty="0">
                <a:latin typeface="Calibri Light" panose="020F03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60" y="1212265"/>
              <a:ext cx="0" cy="9365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87384" y="2234446"/>
            <a:ext cx="240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BBU threshold (12 GeV)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7384" y="2480548"/>
            <a:ext cx="2424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BBU </a:t>
            </a:r>
            <a:r>
              <a:rPr lang="en-US" sz="1400" dirty="0" smtClean="0">
                <a:solidFill>
                  <a:srgbClr val="FF0000"/>
                </a:solidFill>
              </a:rPr>
              <a:t>threshold (stretched goal)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1599" y="2264628"/>
            <a:ext cx="1133227" cy="381422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8113" y="2788325"/>
            <a:ext cx="421511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Old CEBAF cavity design: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In this regime only FPC works as a </a:t>
            </a:r>
          </a:p>
          <a:p>
            <a:r>
              <a:rPr lang="en-US" sz="1400" dirty="0" smtClean="0">
                <a:latin typeface="+mj-lt"/>
              </a:rPr>
              <a:t>HOM damper </a:t>
            </a:r>
            <a:r>
              <a:rPr lang="en-US" sz="14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+mj-lt"/>
              </a:rPr>
              <a:t> Cannot verify in VTA w/o proper setup </a:t>
            </a:r>
            <a:endParaRPr lang="en-US" sz="1400" dirty="0"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72619" y="829535"/>
            <a:ext cx="4405951" cy="1346834"/>
            <a:chOff x="7343775" y="923925"/>
            <a:chExt cx="4405951" cy="1346834"/>
          </a:xfrm>
        </p:grpSpPr>
        <p:sp>
          <p:nvSpPr>
            <p:cNvPr id="28" name="Rounded Rectangle 27"/>
            <p:cNvSpPr/>
            <p:nvPr/>
          </p:nvSpPr>
          <p:spPr>
            <a:xfrm>
              <a:off x="7343775" y="923925"/>
              <a:ext cx="4405951" cy="134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43210" y="1180023"/>
              <a:ext cx="47273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197215" y="1041201"/>
              <a:ext cx="35525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Short (~140m) wakefield calculation</a:t>
              </a:r>
            </a:p>
            <a:p>
              <a:r>
                <a:rPr lang="en-US" dirty="0" smtClean="0">
                  <a:latin typeface="+mj-lt"/>
                </a:rPr>
                <a:t>(peaks not resolved)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756431" y="1752600"/>
              <a:ext cx="222544" cy="22254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7215" y="1664429"/>
              <a:ext cx="2368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Eigenmode calculations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78113" y="3460165"/>
            <a:ext cx="401302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These HOM have strong monopole component</a:t>
            </a:r>
          </a:p>
          <a:p>
            <a:r>
              <a:rPr lang="en-US" sz="1400" dirty="0">
                <a:latin typeface="Calibri Light" panose="020F0302020204030204" pitchFamily="34" charset="0"/>
              </a:rPr>
              <a:t>n</a:t>
            </a:r>
            <a:r>
              <a:rPr lang="en-US" sz="1400" dirty="0" smtClean="0">
                <a:latin typeface="Calibri Light" panose="020F0302020204030204" pitchFamily="34" charset="0"/>
              </a:rPr>
              <a:t>ot subtracted  from dipole impedance </a:t>
            </a:r>
            <a:r>
              <a:rPr lang="en-US" sz="1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 worst case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1027" name="Oval 1026"/>
          <p:cNvSpPr/>
          <p:nvPr/>
        </p:nvSpPr>
        <p:spPr>
          <a:xfrm>
            <a:off x="2143125" y="3017520"/>
            <a:ext cx="415290" cy="41529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" grpId="0" animBg="1"/>
      <p:bldP spid="10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415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Field Emission (FE)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76312"/>
              </p:ext>
            </p:extLst>
          </p:nvPr>
        </p:nvGraphicFramePr>
        <p:xfrm>
          <a:off x="244798" y="3747825"/>
          <a:ext cx="7964018" cy="3020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737"/>
                <a:gridCol w="1233388"/>
                <a:gridCol w="1144983"/>
                <a:gridCol w="683705"/>
                <a:gridCol w="1287983"/>
                <a:gridCol w="1084752"/>
                <a:gridCol w="1897470"/>
              </a:tblGrid>
              <a:tr h="620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Cav. #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Cav. 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Cav. SN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acc,max</a:t>
                      </a:r>
                      <a:b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VTA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acc,max</a:t>
                      </a:r>
                      <a:b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 onset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VTA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 onset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commiss.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C75 HC LG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5C75-001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19.1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en-US" sz="14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RF conditioning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C7</a:t>
                      </a: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HC LG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5C75-003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14.2</a:t>
                      </a:r>
                    </a:p>
                  </a:txBody>
                  <a:tcPr marL="68580" marR="68580" marT="0" marB="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10.9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4E7E7"/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OC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ia274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OC FG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ia345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9.4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OC FG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ia366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OC FG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ia351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16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OC FG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ia038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</a:tr>
              <a:tr h="173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OC FG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ia260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0" y="715906"/>
            <a:ext cx="9144000" cy="2926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20000"/>
              </a:lnSpc>
              <a:spcAft>
                <a:spcPts val="600"/>
              </a:spcAft>
            </a:pPr>
            <a:r>
              <a:rPr lang="en-US" sz="3400" dirty="0" smtClean="0"/>
              <a:t>Specification follows experience with LCLS-II: </a:t>
            </a:r>
            <a:endParaRPr lang="en-US" sz="3400" dirty="0"/>
          </a:p>
          <a:p>
            <a:pPr marL="914400" lvl="1">
              <a:lnSpc>
                <a:spcPct val="120000"/>
              </a:lnSpc>
              <a:spcAft>
                <a:spcPts val="600"/>
              </a:spcAft>
            </a:pPr>
            <a:r>
              <a:rPr lang="en-US" sz="2600" dirty="0" smtClean="0"/>
              <a:t>Provide field-emission free cavities up to quench field limit in the VTA prior assembly rather than defining an upper field limit for FE onset</a:t>
            </a:r>
          </a:p>
          <a:p>
            <a:pPr marL="914400" lvl="1"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Could imply more effort, be prepared for cavity retreatment</a:t>
            </a:r>
          </a:p>
          <a:p>
            <a:pPr marL="914400" lvl="1"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Risk: Potential re-treatment cycles impact availability of cavities for string assembly (schedule) and implies more costs</a:t>
            </a:r>
          </a:p>
          <a:p>
            <a:pPr marL="914400" lvl="1">
              <a:spcAft>
                <a:spcPts val="600"/>
              </a:spcAft>
            </a:pPr>
            <a:r>
              <a:rPr lang="en-US" sz="2600" dirty="0" smtClean="0"/>
              <a:t>First re-treatment is typically high-pressure rinse (high success rate for LCLS-II)</a:t>
            </a:r>
          </a:p>
          <a:p>
            <a:pPr marL="914400" lvl="1">
              <a:spcAft>
                <a:spcPts val="600"/>
              </a:spcAft>
            </a:pPr>
            <a:r>
              <a:rPr lang="en-US" sz="2600" dirty="0" smtClean="0"/>
              <a:t>Improve procedures for clean cavity string assembly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3470447"/>
            <a:ext cx="9144000" cy="408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000" dirty="0" smtClean="0"/>
              <a:t>VTA vs. CEBAF commissioning for C50-13 cavities (M. Drury):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612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C75 RF Specification Table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05601"/>
              </p:ext>
            </p:extLst>
          </p:nvPr>
        </p:nvGraphicFramePr>
        <p:xfrm>
          <a:off x="104506" y="790305"/>
          <a:ext cx="8988287" cy="59905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19560"/>
                <a:gridCol w="614766"/>
                <a:gridCol w="975899"/>
                <a:gridCol w="4678062"/>
              </a:tblGrid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Parameter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Comments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Energy gain per CM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MeV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80.625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MeV with 7.5%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contingency, 8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cavities per CM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RF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frequency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MHz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1497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with cavity under compression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temperature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2.07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 ± 0.1 Torr nominal helium pressure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Maximum beam current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µA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Microphonic detuning δf (rms)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Hz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Microphonic detuning δf (peak)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Hz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38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accelerating field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acc,avg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19.07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9.375 MV,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46.6 MV/m,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79.7 mT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δf = 38.6 Hz max . allowable)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38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Maximum accelerating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field</a:t>
                      </a:r>
                      <a:b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acc,max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acc,avg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+7.5%)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10.08 MV,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= 50.1 MV/m,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pk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85.7 mT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δf = 31 Hz max . allowable)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Maximum beam loading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20.5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4.3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kW at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19.07 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Remanent magnetic field in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After cryomodule degaussing (absolute field)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38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Allowable RF window losses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≤ 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 measured in special setup in Dewar at 2 K (low power)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extrapolated to 5 kW forward power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 T= 2.07 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≥ 8e9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up to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19.07 MV/m (incl. all RF losses)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Cavity wall losses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20.9/24.2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= 19.07/20.6 MV/m at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= 8e9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387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Usable generator power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(P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using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8 kW klystrons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assuming 0.6 dB attenuation in transmission line from klystron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347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FPC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2e7 ± 15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adjustment to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higher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-values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possible by WR650 stub tuning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193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Resonant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bandwidth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Hz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  <a:tr h="581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HOM dipole impedances R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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/m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≤ 2e10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= 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R/Q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(r)·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l_HOM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/(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·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BBU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impedance threshold is 2e10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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/m for 12 GeV baseline physics with 460 µA max., stretched goal is 1e10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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1" marR="43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CEBAF Actual Cryomodule Energy Reach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8593" y="1376859"/>
            <a:ext cx="4440328" cy="4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51435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/>
              <a:t>CEBAF RF dashboard status: 2/6/2018</a:t>
            </a:r>
            <a:endParaRPr lang="en-US" sz="2400" dirty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486883"/>
              </p:ext>
            </p:extLst>
          </p:nvPr>
        </p:nvGraphicFramePr>
        <p:xfrm>
          <a:off x="5754029" y="2591190"/>
          <a:ext cx="2661483" cy="16411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1436"/>
                <a:gridCol w="908130"/>
                <a:gridCol w="831917"/>
              </a:tblGrid>
              <a:tr h="563466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Cryomodule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Type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Energy Gain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(MEV)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Avg. ± STD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of 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nominal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2393"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latin typeface="+mj-lt"/>
                        </a:rPr>
                        <a:t>C20</a:t>
                      </a: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27.5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200" dirty="0" smtClean="0">
                          <a:latin typeface="+mj-lt"/>
                        </a:rPr>
                        <a:t> 3.6</a:t>
                      </a: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137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  <a:tr h="3562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C50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41.9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± 7.3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84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</a:tr>
              <a:tr h="3223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C100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79.9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± 3.7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80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projects\C75\TALKS\2018-02-15\figures\2018-02-08_CEBAF_energy_Rea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3" y="1818514"/>
            <a:ext cx="4921499" cy="37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CEBAF Actual </a:t>
            </a:r>
            <a:r>
              <a:rPr lang="en-US" dirty="0"/>
              <a:t>Cryomodule Energy </a:t>
            </a:r>
            <a:r>
              <a:rPr lang="en-US" sz="3600" dirty="0" smtClean="0"/>
              <a:t>Reach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124377"/>
              </p:ext>
            </p:extLst>
          </p:nvPr>
        </p:nvGraphicFramePr>
        <p:xfrm>
          <a:off x="5632109" y="2591190"/>
          <a:ext cx="2661483" cy="19635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1436"/>
                <a:gridCol w="908130"/>
                <a:gridCol w="831917"/>
              </a:tblGrid>
              <a:tr h="563466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Cryomodule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Type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Energy Gain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(MEV)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Avg. ± STD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of 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nominal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2393"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latin typeface="+mj-lt"/>
                        </a:rPr>
                        <a:t>C20</a:t>
                      </a: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27.5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200" dirty="0" smtClean="0">
                          <a:latin typeface="+mj-lt"/>
                        </a:rPr>
                        <a:t> 3.6</a:t>
                      </a: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137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  <a:tr h="3562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C50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41.9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± 7.3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84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</a:tr>
              <a:tr h="3223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C100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79.9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± 3.7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80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  <a:tr h="3223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C75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~60 ?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~80</a:t>
                      </a:r>
                      <a:r>
                        <a:rPr lang="en-US" sz="1200" baseline="0" dirty="0" smtClean="0">
                          <a:latin typeface="+mj-lt"/>
                        </a:rPr>
                        <a:t> ?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D:\projects\C75\TALKS\2018-02-15\figures\2018-02-08_CEBAF_energy_Reach_with_C75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1962172"/>
            <a:ext cx="4748213" cy="34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68593" y="1376859"/>
            <a:ext cx="4440328" cy="4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51435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/>
              <a:t>CEBAF RF dashboard status: 2/6/2018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5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ext </a:t>
            </a:r>
            <a:r>
              <a:rPr lang="en-US" dirty="0" smtClean="0"/>
              <a:t>Specification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821473"/>
            <a:ext cx="9144000" cy="53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000" dirty="0" smtClean="0"/>
              <a:t>At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acc,max</a:t>
            </a:r>
            <a:r>
              <a:rPr lang="en-US" sz="2000" dirty="0" smtClean="0"/>
              <a:t> = 19.07 MV/m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760" y="5941276"/>
            <a:ext cx="6930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Parameters used: </a:t>
            </a:r>
            <a:r>
              <a:rPr lang="en-US" sz="1400" i="1" dirty="0">
                <a:latin typeface="+mj-lt"/>
              </a:rPr>
              <a:t>R/Q</a:t>
            </a:r>
            <a:r>
              <a:rPr lang="en-US" sz="1400" dirty="0">
                <a:latin typeface="+mj-lt"/>
              </a:rPr>
              <a:t> = 525.4 </a:t>
            </a:r>
            <a:r>
              <a:rPr lang="en-US" sz="1400" dirty="0">
                <a:latin typeface="+mj-lt"/>
                <a:sym typeface="Symbol"/>
              </a:rPr>
              <a:t>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>
                <a:latin typeface="+mj-lt"/>
              </a:rPr>
              <a:t>E</a:t>
            </a:r>
            <a:r>
              <a:rPr lang="en-US" sz="1400" baseline="-25000" dirty="0">
                <a:latin typeface="+mj-lt"/>
              </a:rPr>
              <a:t>acc</a:t>
            </a:r>
            <a:r>
              <a:rPr lang="en-US" sz="1400" dirty="0">
                <a:latin typeface="+mj-lt"/>
              </a:rPr>
              <a:t> = </a:t>
            </a:r>
            <a:r>
              <a:rPr lang="en-US" sz="1400" dirty="0" smtClean="0">
                <a:latin typeface="+mj-lt"/>
              </a:rPr>
              <a:t>19.07 MV/m, </a:t>
            </a:r>
            <a:r>
              <a:rPr lang="en-US" sz="1400" i="1" dirty="0" smtClean="0">
                <a:latin typeface="+mj-lt"/>
              </a:rPr>
              <a:t>L</a:t>
            </a:r>
            <a:r>
              <a:rPr lang="en-US" sz="1400" baseline="-25000" dirty="0" smtClean="0">
                <a:latin typeface="+mj-lt"/>
              </a:rPr>
              <a:t>act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= 0.4916 m, I</a:t>
            </a:r>
            <a:r>
              <a:rPr lang="en-US" sz="1400" i="1" baseline="-25000" dirty="0">
                <a:latin typeface="+mj-lt"/>
              </a:rPr>
              <a:t>b</a:t>
            </a:r>
            <a:r>
              <a:rPr lang="en-US" sz="1400" dirty="0">
                <a:latin typeface="+mj-lt"/>
              </a:rPr>
              <a:t> = 460 µA, and </a:t>
            </a:r>
            <a:r>
              <a:rPr lang="en-US" sz="1400" i="1" dirty="0">
                <a:latin typeface="+mj-lt"/>
              </a:rPr>
              <a:t>Q</a:t>
            </a:r>
            <a:r>
              <a:rPr lang="en-US" sz="1400" baseline="-25000" dirty="0">
                <a:latin typeface="+mj-lt"/>
              </a:rPr>
              <a:t>0</a:t>
            </a:r>
            <a:r>
              <a:rPr lang="en-US" sz="1400" dirty="0">
                <a:latin typeface="+mj-lt"/>
              </a:rPr>
              <a:t> = </a:t>
            </a:r>
            <a:r>
              <a:rPr lang="en-US" sz="1400" dirty="0" smtClean="0">
                <a:latin typeface="+mj-lt"/>
              </a:rPr>
              <a:t>8e9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7" descr="D:\projects\C75\Qext\figures\Microphonics_19.07MV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63" y="1596238"/>
            <a:ext cx="6377487" cy="395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3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80454"/>
            <a:ext cx="9144000" cy="3348671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C75 energy gain and contingency and corresponding gradient specifications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Unloaded Q</a:t>
            </a:r>
            <a:r>
              <a:rPr lang="en-US" sz="2400" i="1" dirty="0" smtClean="0"/>
              <a:t> (Q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specification (prospect of large grain niobium material)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Microphonics allowance with respect to usable generator power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Power input coupler’s (FPC) external Q (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ext</a:t>
            </a:r>
            <a:r>
              <a:rPr lang="en-US" sz="2400" dirty="0" smtClean="0"/>
              <a:t>) specification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Field emission specification rationale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85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ext </a:t>
            </a:r>
            <a:r>
              <a:rPr lang="en-US" dirty="0" smtClean="0"/>
              <a:t>Specification vs. Microphonics Allowance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180" y="6234940"/>
            <a:ext cx="6930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Parameters used: </a:t>
            </a:r>
            <a:r>
              <a:rPr lang="en-US" sz="1400" i="1" dirty="0">
                <a:latin typeface="+mj-lt"/>
              </a:rPr>
              <a:t>R/Q</a:t>
            </a:r>
            <a:r>
              <a:rPr lang="en-US" sz="1400" dirty="0">
                <a:latin typeface="+mj-lt"/>
              </a:rPr>
              <a:t> = 525.4 </a:t>
            </a:r>
            <a:r>
              <a:rPr lang="en-US" sz="1400" dirty="0">
                <a:latin typeface="+mj-lt"/>
                <a:sym typeface="Symbol"/>
              </a:rPr>
              <a:t>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 smtClean="0">
                <a:latin typeface="+mj-lt"/>
              </a:rPr>
              <a:t>L</a:t>
            </a:r>
            <a:r>
              <a:rPr lang="en-US" sz="1400" baseline="-25000" dirty="0" smtClean="0">
                <a:latin typeface="+mj-lt"/>
              </a:rPr>
              <a:t>act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= 0.4916 m, </a:t>
            </a:r>
            <a:r>
              <a:rPr lang="en-US" sz="1400" i="1" dirty="0">
                <a:latin typeface="+mj-lt"/>
              </a:rPr>
              <a:t>I</a:t>
            </a:r>
            <a:r>
              <a:rPr lang="en-US" sz="1400" baseline="-25000" dirty="0">
                <a:latin typeface="+mj-lt"/>
              </a:rPr>
              <a:t>b</a:t>
            </a:r>
            <a:r>
              <a:rPr lang="en-US" sz="1400" dirty="0">
                <a:latin typeface="+mj-lt"/>
              </a:rPr>
              <a:t> = </a:t>
            </a:r>
            <a:r>
              <a:rPr lang="en-US" sz="1400" dirty="0" smtClean="0">
                <a:latin typeface="+mj-lt"/>
              </a:rPr>
              <a:t>230 </a:t>
            </a:r>
            <a:r>
              <a:rPr lang="en-US" sz="1400" dirty="0">
                <a:latin typeface="+mj-lt"/>
              </a:rPr>
              <a:t>µA, and </a:t>
            </a:r>
            <a:r>
              <a:rPr lang="en-US" sz="1400" i="1" dirty="0">
                <a:latin typeface="+mj-lt"/>
              </a:rPr>
              <a:t>Q</a:t>
            </a:r>
            <a:r>
              <a:rPr lang="en-US" sz="1400" baseline="-25000" dirty="0">
                <a:latin typeface="+mj-lt"/>
              </a:rPr>
              <a:t>0</a:t>
            </a:r>
            <a:r>
              <a:rPr lang="en-US" sz="1400" dirty="0">
                <a:latin typeface="+mj-lt"/>
              </a:rPr>
              <a:t> = </a:t>
            </a:r>
            <a:r>
              <a:rPr lang="en-US" sz="1400" dirty="0" smtClean="0">
                <a:latin typeface="+mj-lt"/>
              </a:rPr>
              <a:t>8e9</a:t>
            </a:r>
            <a:endParaRPr lang="en-US" sz="1400" dirty="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293" y="774428"/>
            <a:ext cx="9144000" cy="695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1900" dirty="0" smtClean="0"/>
              <a:t>Half beam loading </a:t>
            </a:r>
            <a:r>
              <a:rPr lang="en-US" sz="2000" dirty="0"/>
              <a:t>(</a:t>
            </a:r>
            <a:r>
              <a:rPr lang="en-US" sz="2000" i="1" dirty="0"/>
              <a:t>I</a:t>
            </a:r>
            <a:r>
              <a:rPr lang="en-US" sz="2000" baseline="-25000" dirty="0"/>
              <a:t>b</a:t>
            </a:r>
            <a:r>
              <a:rPr lang="en-US" sz="2000" dirty="0"/>
              <a:t> = </a:t>
            </a:r>
            <a:r>
              <a:rPr lang="en-US" sz="2000" dirty="0" smtClean="0"/>
              <a:t>230 </a:t>
            </a:r>
            <a:r>
              <a:rPr lang="en-US" sz="2000" dirty="0"/>
              <a:t>µA</a:t>
            </a:r>
            <a:r>
              <a:rPr lang="en-US" sz="2000" dirty="0" smtClean="0"/>
              <a:t>),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= 7 kW </a:t>
            </a:r>
            <a:endParaRPr lang="en-US" sz="1900" dirty="0" smtClean="0"/>
          </a:p>
        </p:txBody>
      </p:sp>
      <p:pic>
        <p:nvPicPr>
          <p:cNvPr id="13315" name="Picture 3" descr="D:\projects\C75\TALKS\2018-02-15\figures\Peak_Microphonics_Allowance_More_7kW_half_beam_loa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9" y="1936082"/>
            <a:ext cx="6034359" cy="41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Optimum</a:t>
            </a:r>
            <a:r>
              <a:rPr lang="en-US" i="1" dirty="0" smtClean="0"/>
              <a:t> Q</a:t>
            </a:r>
            <a:r>
              <a:rPr lang="en-US" baseline="-25000" dirty="0" smtClean="0"/>
              <a:t>ext </a:t>
            </a:r>
            <a:r>
              <a:rPr lang="en-US" dirty="0" smtClean="0"/>
              <a:t>with Beam Current and Microphonics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5600" y="6021580"/>
            <a:ext cx="6930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Parameters used: </a:t>
            </a:r>
            <a:r>
              <a:rPr lang="en-US" sz="1400" i="1" dirty="0">
                <a:latin typeface="+mj-lt"/>
              </a:rPr>
              <a:t>R/Q</a:t>
            </a:r>
            <a:r>
              <a:rPr lang="en-US" sz="1400" dirty="0">
                <a:latin typeface="+mj-lt"/>
              </a:rPr>
              <a:t> = 525.4 </a:t>
            </a:r>
            <a:r>
              <a:rPr lang="en-US" sz="1400" dirty="0">
                <a:latin typeface="+mj-lt"/>
                <a:sym typeface="Symbol"/>
              </a:rPr>
              <a:t>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 smtClean="0">
                <a:latin typeface="+mj-lt"/>
              </a:rPr>
              <a:t>L</a:t>
            </a:r>
            <a:r>
              <a:rPr lang="en-US" sz="1400" baseline="-25000" dirty="0" smtClean="0">
                <a:latin typeface="+mj-lt"/>
              </a:rPr>
              <a:t>act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= 0.4916 </a:t>
            </a:r>
            <a:r>
              <a:rPr lang="en-US" sz="1400" dirty="0" smtClean="0">
                <a:latin typeface="+mj-lt"/>
              </a:rPr>
              <a:t>m, </a:t>
            </a:r>
            <a:r>
              <a:rPr lang="en-US" sz="1400" i="1" dirty="0" smtClean="0">
                <a:latin typeface="+mj-lt"/>
              </a:rPr>
              <a:t>Q</a:t>
            </a:r>
            <a:r>
              <a:rPr lang="en-US" sz="1400" baseline="-25000" dirty="0" smtClean="0">
                <a:latin typeface="+mj-lt"/>
              </a:rPr>
              <a:t>0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= </a:t>
            </a:r>
            <a:r>
              <a:rPr lang="en-US" sz="1400" dirty="0" smtClean="0">
                <a:latin typeface="+mj-lt"/>
              </a:rPr>
              <a:t>8e9</a:t>
            </a:r>
            <a:endParaRPr lang="en-US" sz="1400" dirty="0">
              <a:latin typeface="+mj-lt"/>
            </a:endParaRPr>
          </a:p>
        </p:txBody>
      </p:sp>
      <p:pic>
        <p:nvPicPr>
          <p:cNvPr id="15362" name="Picture 2" descr="D:\projects\C75\TALKS\2018-02-15\figures\Beam_Current19.07MV_m_with_Microphon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6" y="1728625"/>
            <a:ext cx="6467755" cy="41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-2293" y="774428"/>
            <a:ext cx="9144000" cy="40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Nominal </a:t>
            </a:r>
            <a:r>
              <a:rPr lang="en-US" sz="1800" i="1" dirty="0" smtClean="0"/>
              <a:t>E</a:t>
            </a:r>
            <a:r>
              <a:rPr lang="en-US" sz="1800" baseline="-25000" dirty="0" smtClean="0"/>
              <a:t>acc</a:t>
            </a:r>
            <a:r>
              <a:rPr lang="en-US" sz="1800" dirty="0" smtClean="0"/>
              <a:t> = 19.07 MV/m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2293" y="1174595"/>
            <a:ext cx="9144000" cy="40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Aft>
                <a:spcPts val="600"/>
              </a:spcAft>
            </a:pPr>
            <a:r>
              <a:rPr lang="en-US" sz="1800" b="1" dirty="0" smtClean="0"/>
              <a:t>Efforts to suppress microphonics by design (cf. talk on cavity design)</a:t>
            </a:r>
          </a:p>
        </p:txBody>
      </p:sp>
    </p:spTree>
    <p:extLst>
      <p:ext uri="{BB962C8B-B14F-4D97-AF65-F5344CB8AC3E}">
        <p14:creationId xmlns:p14="http://schemas.microsoft.com/office/powerpoint/2010/main" val="8219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Energy Gain and Accelerating Field (</a:t>
            </a:r>
            <a:r>
              <a:rPr lang="en-US" sz="3600" i="1" dirty="0" smtClean="0"/>
              <a:t>E</a:t>
            </a:r>
            <a:r>
              <a:rPr lang="en-US" sz="3600" baseline="-25000" dirty="0" smtClean="0"/>
              <a:t>acc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02776"/>
            <a:ext cx="9144000" cy="2988173"/>
          </a:xfrm>
        </p:spPr>
        <p:txBody>
          <a:bodyPr>
            <a:normAutofit fontScale="92500" lnSpcReduction="10000"/>
          </a:bodyPr>
          <a:lstStyle/>
          <a:p>
            <a:pPr marL="457200">
              <a:spcAft>
                <a:spcPts val="600"/>
              </a:spcAft>
            </a:pPr>
            <a:r>
              <a:rPr lang="en-US" sz="2600" dirty="0" smtClean="0"/>
              <a:t>Energy gain baseline requirement for C75 cryomodules: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/>
              <a:t>Accumulated energy gain shall be </a:t>
            </a:r>
            <a:r>
              <a:rPr lang="en-US" sz="2200" b="1" dirty="0" smtClean="0"/>
              <a:t>75 MeV </a:t>
            </a:r>
            <a:br>
              <a:rPr lang="en-US" sz="2200" b="1" dirty="0" smtClean="0"/>
            </a:br>
            <a:r>
              <a:rPr lang="en-US" sz="2200" dirty="0" smtClean="0"/>
              <a:t>(when leaving CMTF after acceptance testing) </a:t>
            </a:r>
            <a:endParaRPr lang="en-US" sz="2200" dirty="0" smtClean="0">
              <a:solidFill>
                <a:srgbClr val="00B050"/>
              </a:solidFill>
            </a:endParaRPr>
          </a:p>
          <a:p>
            <a:pPr marL="457200">
              <a:spcAft>
                <a:spcPts val="600"/>
              </a:spcAft>
            </a:pPr>
            <a:r>
              <a:rPr lang="en-US" sz="2600" dirty="0" smtClean="0"/>
              <a:t>With 7.5% contingency (similar to C100):</a:t>
            </a:r>
            <a:endParaRPr lang="en-US" sz="2600" dirty="0"/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/>
              <a:t>RF system shall allow operating up to 20.5 MV/m per cavity</a:t>
            </a:r>
            <a:br>
              <a:rPr lang="en-US" sz="2200" dirty="0" smtClean="0"/>
            </a:br>
            <a:r>
              <a:rPr lang="en-US" sz="2200" dirty="0" smtClean="0"/>
              <a:t>(considering usable generator power and microphonics)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200" dirty="0" smtClean="0"/>
              <a:t>Cryomodule may achieve 80.625 MeV</a:t>
            </a:r>
            <a:endParaRPr lang="en-US" sz="2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27293"/>
              </p:ext>
            </p:extLst>
          </p:nvPr>
        </p:nvGraphicFramePr>
        <p:xfrm>
          <a:off x="871232" y="3913636"/>
          <a:ext cx="6711150" cy="1817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8975"/>
                <a:gridCol w="838200"/>
                <a:gridCol w="805193"/>
                <a:gridCol w="1838782"/>
              </a:tblGrid>
              <a:tr h="4185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Parameter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Unit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Baseline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with 7.5% Contingency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8547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latin typeface="+mj-lt"/>
                        </a:rPr>
                        <a:t>Energy Gain</a:t>
                      </a: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latin typeface="+mj-lt"/>
                        </a:rPr>
                        <a:t>MeV</a:t>
                      </a: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80.625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  <a:tr h="462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Effective accelerating voltage per cavity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j-lt"/>
                        </a:rPr>
                        <a:t>MV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9.375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10.078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</a:tr>
              <a:tr h="418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</a:rPr>
                        <a:t>Corresponding accelerating</a:t>
                      </a:r>
                      <a:r>
                        <a:rPr lang="en-US" sz="1400" b="0" baseline="0" dirty="0" smtClean="0">
                          <a:latin typeface="+mj-lt"/>
                        </a:rPr>
                        <a:t> field per cavity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+mj-lt"/>
                        </a:rPr>
                        <a:t>(on crest acceleration)</a:t>
                      </a:r>
                      <a:endParaRPr lang="en-US" sz="1400" b="0" dirty="0" smtClean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</a:rPr>
                        <a:t>MV/m*</a:t>
                      </a: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19.07</a:t>
                      </a: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20.5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1232" y="5742283"/>
            <a:ext cx="27371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000" dirty="0" smtClean="0">
                <a:ea typeface="Times New Roman" pitchFamily="18" charset="0"/>
                <a:cs typeface="Times New Roman" pitchFamily="18" charset="0"/>
              </a:rPr>
              <a:t>* Nominal a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ctive cavity length: 0.4916 m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249261"/>
              </p:ext>
            </p:extLst>
          </p:nvPr>
        </p:nvGraphicFramePr>
        <p:xfrm>
          <a:off x="1520707" y="843946"/>
          <a:ext cx="2976283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410"/>
                <a:gridCol w="1159459"/>
                <a:gridCol w="922414"/>
              </a:tblGrid>
              <a:tr h="15028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Cavity Type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specification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acc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(MV/m)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6615">
                <a:tc>
                  <a:txBody>
                    <a:bodyPr/>
                    <a:lstStyle/>
                    <a:p>
                      <a:r>
                        <a:rPr lang="en-US" sz="1200" b="0" i="1" baseline="0" dirty="0" smtClean="0">
                          <a:latin typeface="+mj-lt"/>
                        </a:rPr>
                        <a:t>C20/C25</a:t>
                      </a: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2.4e9</a:t>
                      </a: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  <a:tr h="195160"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+mj-lt"/>
                        </a:rPr>
                        <a:t>C50</a:t>
                      </a:r>
                      <a:endParaRPr lang="en-US" sz="1200" i="1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6.8e9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12.5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F4E7E7"/>
                    </a:solidFill>
                  </a:tcPr>
                </a:tc>
              </a:tr>
              <a:tr h="176615"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+mj-lt"/>
                        </a:rPr>
                        <a:t>C100</a:t>
                      </a:r>
                      <a:endParaRPr lang="en-US" sz="1200" i="1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7.2e9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19.2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E8CCCC"/>
                    </a:solidFill>
                  </a:tcPr>
                </a:tc>
              </a:tr>
              <a:tr h="176615"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+mj-lt"/>
                        </a:rPr>
                        <a:t>C75</a:t>
                      </a:r>
                      <a:endParaRPr lang="en-US" sz="1200" i="1" dirty="0">
                        <a:latin typeface="+mj-lt"/>
                      </a:endParaRPr>
                    </a:p>
                  </a:txBody>
                  <a:tcPr marL="85890" marR="858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8e9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19.07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890" marR="8589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09615" y="2832410"/>
            <a:ext cx="4398469" cy="290596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2347417"/>
            <a:ext cx="9144000" cy="42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600" dirty="0" smtClean="0"/>
              <a:t>Prospects to benefit from (medium-purity) large-grain (</a:t>
            </a:r>
            <a:r>
              <a:rPr lang="en-US" sz="2600" i="1" dirty="0" smtClean="0"/>
              <a:t>LG</a:t>
            </a:r>
            <a:r>
              <a:rPr lang="en-US" sz="2600" dirty="0" smtClean="0"/>
              <a:t>) ingot Niobium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405" y="5773461"/>
            <a:ext cx="53706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Distribution of quality factors at 2 K just below the quench field limit (over 30 single- and multi-cell cavities) as a function of quench fields for cavities made from CBMM ingot material of different purity. The findings for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cavities with OC shape are highlighted (red circles) and exceed the specification (star symbol) for the C75 cavity.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84" y="3469668"/>
            <a:ext cx="3218985" cy="5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-Specification (at </a:t>
            </a:r>
            <a:r>
              <a:rPr lang="en-US" i="1" dirty="0" smtClean="0"/>
              <a:t>T</a:t>
            </a:r>
            <a:r>
              <a:rPr lang="en-US" dirty="0" smtClean="0"/>
              <a:t> = 2.07 K)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57132" y="2096430"/>
            <a:ext cx="5284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62654" y="1904329"/>
            <a:ext cx="347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+mj-lt"/>
              </a:rPr>
              <a:t>B</a:t>
            </a:r>
            <a:r>
              <a:rPr lang="en-US" baseline="-25000" dirty="0" smtClean="0">
                <a:latin typeface="+mj-lt"/>
              </a:rPr>
              <a:t>pk</a:t>
            </a:r>
            <a:r>
              <a:rPr lang="en-US" dirty="0" smtClean="0">
                <a:latin typeface="+mj-lt"/>
              </a:rPr>
              <a:t> = 80 mT (~86 mT at 20.5 MV/m)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7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i="1" dirty="0" smtClean="0"/>
              <a:t>C50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-Degradation Experience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D:\projects\C75\C75_REPORT\figures\Fig.6_QoCEBAF_C50_new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35" y="2451591"/>
            <a:ext cx="5489565" cy="392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873513"/>
            <a:ext cx="9144000" cy="42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400" dirty="0" smtClean="0"/>
              <a:t>What we know so far (C75 prototype cavity pair in C50-13)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295316"/>
            <a:ext cx="9203473" cy="115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C75 prototype cavities show highest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-values among all </a:t>
            </a:r>
            <a:br>
              <a:rPr lang="en-US" sz="2400" dirty="0" smtClean="0"/>
            </a:br>
            <a:r>
              <a:rPr lang="en-US" sz="2400" dirty="0" smtClean="0"/>
              <a:t>refurbished C50 cavities (close to 8e9)</a:t>
            </a:r>
          </a:p>
        </p:txBody>
      </p:sp>
    </p:spTree>
    <p:extLst>
      <p:ext uri="{BB962C8B-B14F-4D97-AF65-F5344CB8AC3E}">
        <p14:creationId xmlns:p14="http://schemas.microsoft.com/office/powerpoint/2010/main" val="4573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Potential</a:t>
            </a:r>
            <a:r>
              <a:rPr lang="en-US" i="1" dirty="0" smtClean="0"/>
              <a:t> Q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degradation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45696"/>
              </p:ext>
            </p:extLst>
          </p:nvPr>
        </p:nvGraphicFramePr>
        <p:xfrm>
          <a:off x="157325" y="1409701"/>
          <a:ext cx="8744486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702"/>
                <a:gridCol w="928444"/>
                <a:gridCol w="861896"/>
                <a:gridCol w="627390"/>
                <a:gridCol w="1162187"/>
                <a:gridCol w="571383"/>
                <a:gridCol w="1162187"/>
                <a:gridCol w="1290076"/>
                <a:gridCol w="1561221"/>
              </a:tblGrid>
              <a:tr h="233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Cav. #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Cav. Type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Cav. SN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acc,max</a:t>
                      </a:r>
                      <a:b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VTA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acc,max</a:t>
                      </a:r>
                      <a:b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CEBAF commiss.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VTA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(2.07K)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CEBAF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commiss.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degradation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VTA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sym typeface="Wingdings"/>
                        </a:rPr>
                        <a:t>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CEBAF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Performance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limit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C75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5C75-001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19.1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9.0e9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7.6e9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FF00"/>
                    </a:solidFill>
                  </a:tcPr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C7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HC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5C75-003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13.7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14.2</a:t>
                      </a:r>
                    </a:p>
                  </a:txBody>
                  <a:tcPr marL="68580" marR="68580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8.3e9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7.7e9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FF00"/>
                    </a:solidFill>
                  </a:tcPr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</a:t>
                      </a:r>
                      <a:r>
                        <a:rPr lang="de-DE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ia274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9.6e9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6.5e9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32.3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ia345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8.5e9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4.3e9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49.4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Waveguide vacuum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0000"/>
                    </a:solidFill>
                  </a:tcPr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ia366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7.6e9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7.0e9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25.6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rgbClr val="E8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</a:p>
                  </a:txBody>
                  <a:tcPr marL="65029" marR="65029" marT="0" marB="0">
                    <a:solidFill>
                      <a:srgbClr val="FF0000"/>
                    </a:solidFill>
                  </a:tcPr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ia351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7.8e9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5.8e9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25.6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ia038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7.0e9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6.0e9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C50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ia260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4.5e9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32.8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Quench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</a:tr>
              <a:tr h="7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Avg.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8.1e9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6.2e9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029" marR="65029" marT="0" marB="0"/>
                </a:tc>
              </a:tr>
            </a:tbl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0" y="821473"/>
            <a:ext cx="9144000" cy="588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000" dirty="0" smtClean="0"/>
              <a:t>VTA and C50-13 </a:t>
            </a:r>
            <a:r>
              <a:rPr lang="en-US" sz="2000" dirty="0"/>
              <a:t>c</a:t>
            </a:r>
            <a:r>
              <a:rPr lang="en-US" sz="2000" dirty="0" smtClean="0"/>
              <a:t>ommissioning results in CEBAF (1L13)  including C75 cavity pair</a:t>
            </a:r>
            <a:br>
              <a:rPr lang="en-US" sz="2000" dirty="0" smtClean="0"/>
            </a:br>
            <a:r>
              <a:rPr lang="en-US" sz="2000" dirty="0" smtClean="0"/>
              <a:t>(Mike Drury, Nov. 2017)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4883726"/>
            <a:ext cx="9144000" cy="1053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Aft>
                <a:spcPts val="600"/>
              </a:spcAft>
            </a:pPr>
            <a:r>
              <a:rPr lang="en-US" sz="2100" dirty="0" smtClean="0"/>
              <a:t>For the C75 prototype pair one must consider series of in-house fabrication issues </a:t>
            </a:r>
          </a:p>
          <a:p>
            <a:pPr marL="914400" lvl="1">
              <a:lnSpc>
                <a:spcPct val="100000"/>
              </a:lnSpc>
              <a:spcAft>
                <a:spcPts val="600"/>
              </a:spcAft>
            </a:pPr>
            <a:r>
              <a:rPr lang="en-US" sz="1800" i="1" dirty="0" smtClean="0"/>
              <a:t>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and quench limit related to Electron </a:t>
            </a:r>
            <a:r>
              <a:rPr lang="en-US" sz="1800" dirty="0"/>
              <a:t>Beam </a:t>
            </a:r>
            <a:r>
              <a:rPr lang="en-US" sz="1800" dirty="0" smtClean="0"/>
              <a:t>welding issues (G</a:t>
            </a:r>
            <a:r>
              <a:rPr lang="en-US" sz="1800" dirty="0"/>
              <a:t>. Ciovati et al., </a:t>
            </a:r>
            <a:r>
              <a:rPr lang="en-US" sz="1800" dirty="0" smtClean="0"/>
              <a:t>Cavity Fabrication Tech </a:t>
            </a:r>
            <a:r>
              <a:rPr lang="en-US" sz="1800" dirty="0"/>
              <a:t>Note, May 2017</a:t>
            </a:r>
            <a:r>
              <a:rPr lang="en-US" sz="1800" dirty="0" smtClean="0"/>
              <a:t>)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916454"/>
            <a:ext cx="9144000" cy="941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20000"/>
              </a:lnSpc>
              <a:spcAft>
                <a:spcPts val="600"/>
              </a:spcAft>
            </a:pPr>
            <a:r>
              <a:rPr lang="en-US" sz="4000" dirty="0" smtClean="0"/>
              <a:t>Lessons learned to be applied with next C75 cavities</a:t>
            </a:r>
          </a:p>
          <a:p>
            <a:pPr marL="914400" lvl="1">
              <a:lnSpc>
                <a:spcPct val="120000"/>
              </a:lnSpc>
              <a:spcAft>
                <a:spcPts val="600"/>
              </a:spcAft>
            </a:pPr>
            <a:r>
              <a:rPr lang="en-US" sz="4300" dirty="0" smtClean="0"/>
              <a:t>Procurement of C75 cavities: EB welding at commercial vendor may mitigate performance issues  </a:t>
            </a:r>
            <a:br>
              <a:rPr lang="en-US" sz="4300" dirty="0" smtClean="0"/>
            </a:br>
            <a:r>
              <a:rPr lang="en-US" sz="4300" dirty="0" smtClean="0"/>
              <a:t>(vendors are liable for mechanical fabrication, QC imposed)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354069"/>
            <a:ext cx="9144000" cy="644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Persistent </a:t>
            </a:r>
            <a:r>
              <a:rPr lang="en-US" sz="2000" i="1" dirty="0" smtClean="0"/>
              <a:t>Q</a:t>
            </a:r>
            <a:r>
              <a:rPr lang="en-US" sz="2000" dirty="0" smtClean="0"/>
              <a:t>-loss in C50 cavities still not fully understood</a:t>
            </a:r>
          </a:p>
          <a:p>
            <a:pPr marL="914400"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After upgrades to ‘magnetic hygiene’ including cavity magnetic shielding</a:t>
            </a:r>
          </a:p>
        </p:txBody>
      </p:sp>
    </p:spTree>
    <p:extLst>
      <p:ext uri="{BB962C8B-B14F-4D97-AF65-F5344CB8AC3E}">
        <p14:creationId xmlns:p14="http://schemas.microsoft.com/office/powerpoint/2010/main" val="17037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Microphonics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861200"/>
            <a:ext cx="9144000" cy="1390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600" dirty="0" smtClean="0"/>
              <a:t>What we know so far</a:t>
            </a:r>
          </a:p>
          <a:p>
            <a:pPr marL="914400" lvl="1">
              <a:spcAft>
                <a:spcPts val="600"/>
              </a:spcAft>
            </a:pPr>
            <a:r>
              <a:rPr lang="en-US" sz="2200" dirty="0" smtClean="0"/>
              <a:t> T. Powers, Microphonics measurements for C50-13/1L-13,10/31/2017)</a:t>
            </a:r>
          </a:p>
          <a:p>
            <a:pPr marL="914400" lvl="1">
              <a:spcAft>
                <a:spcPts val="600"/>
              </a:spcAft>
            </a:pPr>
            <a:r>
              <a:rPr lang="en-US" sz="2200" dirty="0" smtClean="0"/>
              <a:t> Microphonic detuning (6·</a:t>
            </a:r>
            <a:r>
              <a:rPr lang="el-GR" sz="2200" dirty="0" smtClean="0"/>
              <a:t>δ</a:t>
            </a:r>
            <a:r>
              <a:rPr lang="en-US" sz="2200" i="1" dirty="0" err="1" smtClean="0"/>
              <a:t>f</a:t>
            </a:r>
            <a:r>
              <a:rPr lang="en-US" sz="2200" baseline="-25000" dirty="0" err="1" smtClean="0"/>
              <a:t>rms</a:t>
            </a:r>
            <a:r>
              <a:rPr lang="en-US" sz="2200" dirty="0" smtClean="0"/>
              <a:t>) &lt; 30 Hz for both C75 cavities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42397"/>
              </p:ext>
            </p:extLst>
          </p:nvPr>
        </p:nvGraphicFramePr>
        <p:xfrm>
          <a:off x="434982" y="3031514"/>
          <a:ext cx="8312138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543"/>
                <a:gridCol w="973773"/>
                <a:gridCol w="2451481"/>
                <a:gridCol w="803910"/>
                <a:gridCol w="2813431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Cavity Location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Cavity SN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Microphonic detuning 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δ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rms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Hz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6· </a:t>
                      </a:r>
                      <a:r>
                        <a:rPr lang="el-G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Microphonic peak detuning </a:t>
                      </a:r>
                      <a:r>
                        <a:rPr lang="el-GR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pk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Hz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5C75-001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11.9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5C75-003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ia274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ia345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3.6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ia366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34.5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20.7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ia351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ia038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3.9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23.4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ia260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3.9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23.3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value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25.0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76301" y="2297360"/>
            <a:ext cx="7429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Microphonic detuning measured for C50-13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cavities </a:t>
            </a:r>
            <a:r>
              <a:rPr lang="en-US" altLang="en-US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in CEBAF (1L13)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Each of the values are the maximum values measured among several data sets (3-5) taken for each cavity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Maximum Usable Generator Power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827882"/>
            <a:ext cx="9144000" cy="3061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600" dirty="0" smtClean="0"/>
              <a:t>Maximal generator power (</a:t>
            </a:r>
            <a:r>
              <a:rPr lang="en-US" sz="2600" i="1" dirty="0"/>
              <a:t>P</a:t>
            </a:r>
            <a:r>
              <a:rPr lang="en-US" sz="2600" baseline="-25000" dirty="0"/>
              <a:t>g</a:t>
            </a:r>
            <a:r>
              <a:rPr lang="en-US" sz="2600" dirty="0" smtClean="0"/>
              <a:t>): 8 kW</a:t>
            </a:r>
          </a:p>
          <a:p>
            <a:pPr marL="914400" lvl="1">
              <a:spcAft>
                <a:spcPts val="600"/>
              </a:spcAft>
            </a:pPr>
            <a:r>
              <a:rPr lang="en-US" dirty="0" smtClean="0"/>
              <a:t>Note: Attenuation in WR650 transmission line is ~0.2dB/100 ft.</a:t>
            </a:r>
          </a:p>
          <a:p>
            <a:pPr marL="914400" lvl="1">
              <a:spcAft>
                <a:spcPts val="600"/>
              </a:spcAft>
            </a:pPr>
            <a:r>
              <a:rPr lang="en-US" dirty="0" smtClean="0"/>
              <a:t>We have 15 meter (~50 ft.) transmission line length </a:t>
            </a:r>
            <a:r>
              <a:rPr lang="en-US" dirty="0" smtClean="0">
                <a:sym typeface="Wingdings" panose="05000000000000000000" pitchFamily="2" charset="2"/>
              </a:rPr>
              <a:t> ~0.1 dB loss</a:t>
            </a:r>
          </a:p>
          <a:p>
            <a:pPr marL="914400" lvl="1">
              <a:spcAft>
                <a:spcPts val="600"/>
              </a:spcAft>
            </a:pPr>
            <a:r>
              <a:rPr lang="en-US" dirty="0" smtClean="0">
                <a:sym typeface="Wingdings" panose="05000000000000000000" pitchFamily="2" charset="2"/>
              </a:rPr>
              <a:t>Other losses (e.g. insertion losses of waveguide filter, klystron circulator) to be added</a:t>
            </a:r>
          </a:p>
          <a:p>
            <a:pPr marL="914400"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sym typeface="Wingdings" panose="05000000000000000000" pitchFamily="2" charset="2"/>
              </a:rPr>
              <a:t>Sum assumed is 0.6 dB (cf. J.A. Fugitt, T.L. Moore,  “CEBAF Superconducting Cavity RF Drive System”, typical waveguide losses of 0.5 dB for 15 m) </a:t>
            </a:r>
            <a:endParaRPr lang="en-US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3888888"/>
            <a:ext cx="9144000" cy="371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600" dirty="0" smtClean="0"/>
              <a:t>Maximum </a:t>
            </a:r>
            <a:r>
              <a:rPr lang="en-US" sz="2600" u="sng" dirty="0" smtClean="0"/>
              <a:t>usable</a:t>
            </a:r>
            <a:r>
              <a:rPr lang="en-US" sz="2600" dirty="0" smtClean="0"/>
              <a:t> generator power: 7 kW</a:t>
            </a:r>
          </a:p>
        </p:txBody>
      </p:sp>
    </p:spTree>
    <p:extLst>
      <p:ext uri="{BB962C8B-B14F-4D97-AF65-F5344CB8AC3E}">
        <p14:creationId xmlns:p14="http://schemas.microsoft.com/office/powerpoint/2010/main" val="37239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dirty="0" smtClean="0"/>
              <a:t>Input Coupler </a:t>
            </a:r>
            <a:r>
              <a:rPr lang="en-US" i="1" dirty="0" smtClean="0"/>
              <a:t>Q</a:t>
            </a:r>
            <a:r>
              <a:rPr lang="en-US" baseline="-25000" dirty="0" smtClean="0"/>
              <a:t>ext </a:t>
            </a:r>
            <a:r>
              <a:rPr lang="en-US" dirty="0" smtClean="0"/>
              <a:t>Specification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821474"/>
            <a:ext cx="9144000" cy="44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000" dirty="0" smtClean="0"/>
              <a:t>Must consider full beam loading (</a:t>
            </a:r>
            <a:r>
              <a:rPr lang="en-US" sz="2000" i="1" dirty="0" smtClean="0"/>
              <a:t>I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= 460 µA) and up to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acc,max</a:t>
            </a:r>
            <a:r>
              <a:rPr lang="en-US" sz="2000" dirty="0" smtClean="0"/>
              <a:t> = 20.5 MV/m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08052"/>
            <a:ext cx="9144000" cy="44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000" dirty="0" smtClean="0"/>
              <a:t>Usable</a:t>
            </a:r>
            <a:r>
              <a:rPr lang="en-US" sz="2000" i="1" dirty="0" smtClean="0"/>
              <a:t> P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=  </a:t>
            </a:r>
            <a:r>
              <a:rPr lang="en-US" sz="2000" dirty="0"/>
              <a:t>7 </a:t>
            </a:r>
            <a:r>
              <a:rPr lang="en-US" sz="2000" dirty="0" smtClean="0"/>
              <a:t>kW constraints microphonics allowance to ~31 Hz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611354"/>
            <a:ext cx="9144000" cy="44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Aft>
                <a:spcPts val="600"/>
              </a:spcAft>
            </a:pPr>
            <a:r>
              <a:rPr lang="en-US" sz="2000" b="1" dirty="0" smtClean="0"/>
              <a:t>Optimum </a:t>
            </a:r>
            <a:r>
              <a:rPr lang="en-US" sz="2000" b="1" i="1" dirty="0" smtClean="0"/>
              <a:t>Q</a:t>
            </a:r>
            <a:r>
              <a:rPr lang="en-US" sz="2000" b="1" baseline="-25000" dirty="0" smtClean="0"/>
              <a:t>ext</a:t>
            </a:r>
            <a:r>
              <a:rPr lang="en-US" sz="2000" b="1" dirty="0" smtClean="0"/>
              <a:t> around 2e7 with realistic microphonic detuning levels</a:t>
            </a:r>
            <a:endParaRPr lang="en-US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982760" y="2188674"/>
            <a:ext cx="6930054" cy="4060379"/>
            <a:chOff x="982760" y="2188674"/>
            <a:chExt cx="6930054" cy="4060379"/>
          </a:xfrm>
        </p:grpSpPr>
        <p:sp>
          <p:nvSpPr>
            <p:cNvPr id="2" name="Rectangle 1"/>
            <p:cNvSpPr/>
            <p:nvPr/>
          </p:nvSpPr>
          <p:spPr>
            <a:xfrm>
              <a:off x="982760" y="5941276"/>
              <a:ext cx="6930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Parameters used: </a:t>
              </a:r>
              <a:r>
                <a:rPr lang="en-US" sz="1400" i="1" dirty="0">
                  <a:latin typeface="+mj-lt"/>
                </a:rPr>
                <a:t>R/Q</a:t>
              </a:r>
              <a:r>
                <a:rPr lang="en-US" sz="1400" dirty="0">
                  <a:latin typeface="+mj-lt"/>
                </a:rPr>
                <a:t> = 525.4 </a:t>
              </a:r>
              <a:r>
                <a:rPr lang="en-US" sz="1400" dirty="0">
                  <a:latin typeface="+mj-lt"/>
                  <a:sym typeface="Symbol"/>
                </a:rPr>
                <a:t></a:t>
              </a:r>
              <a:r>
                <a:rPr lang="en-US" sz="1400" dirty="0">
                  <a:latin typeface="+mj-lt"/>
                </a:rPr>
                <a:t>, </a:t>
              </a:r>
              <a:r>
                <a:rPr lang="en-US" sz="1400" i="1" dirty="0">
                  <a:latin typeface="+mj-lt"/>
                </a:rPr>
                <a:t>E</a:t>
              </a:r>
              <a:r>
                <a:rPr lang="en-US" sz="1400" baseline="-25000" dirty="0">
                  <a:latin typeface="+mj-lt"/>
                </a:rPr>
                <a:t>acc</a:t>
              </a:r>
              <a:r>
                <a:rPr lang="en-US" sz="1400" dirty="0">
                  <a:latin typeface="+mj-lt"/>
                </a:rPr>
                <a:t> = 20.5 </a:t>
              </a:r>
              <a:r>
                <a:rPr lang="en-US" sz="1400" dirty="0" smtClean="0">
                  <a:latin typeface="+mj-lt"/>
                </a:rPr>
                <a:t>MV/m, </a:t>
              </a:r>
              <a:r>
                <a:rPr lang="en-US" sz="1400" i="1" dirty="0" smtClean="0">
                  <a:latin typeface="+mj-lt"/>
                </a:rPr>
                <a:t>L</a:t>
              </a:r>
              <a:r>
                <a:rPr lang="en-US" sz="1400" baseline="-25000" dirty="0" smtClean="0">
                  <a:latin typeface="+mj-lt"/>
                </a:rPr>
                <a:t>act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>
                  <a:latin typeface="+mj-lt"/>
                </a:rPr>
                <a:t>= 0.4916 m, </a:t>
              </a:r>
              <a:r>
                <a:rPr lang="en-US" sz="1400" i="1" dirty="0"/>
                <a:t>I</a:t>
              </a:r>
              <a:r>
                <a:rPr lang="en-US" sz="1400" baseline="-25000" dirty="0"/>
                <a:t>b </a:t>
              </a:r>
              <a:r>
                <a:rPr lang="en-US" sz="1400" dirty="0">
                  <a:latin typeface="+mj-lt"/>
                </a:rPr>
                <a:t> = 460 µA, and </a:t>
              </a:r>
              <a:r>
                <a:rPr lang="en-US" sz="1400" i="1" dirty="0">
                  <a:latin typeface="+mj-lt"/>
                </a:rPr>
                <a:t>Q</a:t>
              </a:r>
              <a:r>
                <a:rPr lang="en-US" sz="1400" baseline="-25000" dirty="0">
                  <a:latin typeface="+mj-lt"/>
                </a:rPr>
                <a:t>0</a:t>
              </a:r>
              <a:r>
                <a:rPr lang="en-US" sz="1400" dirty="0">
                  <a:latin typeface="+mj-lt"/>
                </a:rPr>
                <a:t> = </a:t>
              </a:r>
              <a:r>
                <a:rPr lang="en-US" sz="1400" dirty="0" smtClean="0">
                  <a:latin typeface="+mj-lt"/>
                </a:rPr>
                <a:t>8e9</a:t>
              </a:r>
              <a:endParaRPr lang="en-US" sz="1400" dirty="0"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90462" y="2188674"/>
              <a:ext cx="6377487" cy="3653450"/>
              <a:chOff x="1190462" y="2188674"/>
              <a:chExt cx="6377487" cy="3653450"/>
            </a:xfrm>
          </p:grpSpPr>
          <p:pic>
            <p:nvPicPr>
              <p:cNvPr id="14" name="Picture 13" descr="D:\projects\C75\Qext\figures\Microphonics_20.50MVm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0462" y="2188674"/>
                <a:ext cx="6377487" cy="3653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09725" y="3973148"/>
                <a:ext cx="161634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kW threshold</a:t>
                </a:r>
                <a:endParaRPr lang="en-US" dirty="0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5148262" y="4299157"/>
            <a:ext cx="161925" cy="143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19699" y="4442953"/>
            <a:ext cx="1" cy="10339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arhauser_3rd_PERLE_Collaboration_Meeting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26A2BC1-81BB-BF40-A4E8-7B2E45389546}" vid="{B44B69F9-4739-9B44-B498-4BFA2ED58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Marhauser_3rd_PERLE_Collaboration_Meeting</Template>
  <TotalTime>5155</TotalTime>
  <Words>1632</Words>
  <Application>Microsoft Office PowerPoint</Application>
  <PresentationFormat>On-screen Show (4:3)</PresentationFormat>
  <Paragraphs>505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Marhauser_3rd_PERLE_Collaboration_Meeting</vt:lpstr>
      <vt:lpstr>C75 System Specifications</vt:lpstr>
      <vt:lpstr>Outline</vt:lpstr>
      <vt:lpstr>Energy Gain and Accelerating Field (Eacc)</vt:lpstr>
      <vt:lpstr>Q0-Specification (at T = 2.07 K)</vt:lpstr>
      <vt:lpstr>C50 Q0-Degradation Experience</vt:lpstr>
      <vt:lpstr>Potential Q0 and Eacc degradation</vt:lpstr>
      <vt:lpstr>Microphonics</vt:lpstr>
      <vt:lpstr>Maximum Usable Generator Power</vt:lpstr>
      <vt:lpstr>Input Coupler Qext Specification</vt:lpstr>
      <vt:lpstr>Qext Specification vs. Microphonics Allowance</vt:lpstr>
      <vt:lpstr>HOM Impedance Specification</vt:lpstr>
      <vt:lpstr>C75 Cavity HOM Impedance Spectrum</vt:lpstr>
      <vt:lpstr>Field Emission (FE)</vt:lpstr>
      <vt:lpstr>C75 RF Specification Table</vt:lpstr>
      <vt:lpstr>PowerPoint Presentation</vt:lpstr>
      <vt:lpstr>PowerPoint Presentation</vt:lpstr>
      <vt:lpstr>CEBAF Actual Cryomodule Energy Reach</vt:lpstr>
      <vt:lpstr>CEBAF Actual Cryomodule Energy Reach</vt:lpstr>
      <vt:lpstr>Qext Specification</vt:lpstr>
      <vt:lpstr>Qext Specification vs. Microphonics Allowance</vt:lpstr>
      <vt:lpstr>Optimum Qext with Beam Current and Microphonics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802 MHz Cavity  and the next four? </dc:title>
  <dc:creator>Frank Marhauser</dc:creator>
  <cp:lastModifiedBy>Frank Marhauser</cp:lastModifiedBy>
  <cp:revision>166</cp:revision>
  <dcterms:created xsi:type="dcterms:W3CDTF">2018-01-08T16:14:34Z</dcterms:created>
  <dcterms:modified xsi:type="dcterms:W3CDTF">2018-02-09T18:49:48Z</dcterms:modified>
</cp:coreProperties>
</file>