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5" autoAdjust="0"/>
    <p:restoredTop sz="96408" autoAdjust="0"/>
  </p:normalViewPr>
  <p:slideViewPr>
    <p:cSldViewPr snapToGrid="0" snapToObjects="1">
      <p:cViewPr>
        <p:scale>
          <a:sx n="90" d="100"/>
          <a:sy n="90" d="100"/>
        </p:scale>
        <p:origin x="-38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February 14, 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February 14, 2018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C75 Review 15-Feb-2018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February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 Power for C75 -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RF Power U[grade for C75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Richard Nelson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Wednesday, February 14, 2018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4" y="1452442"/>
            <a:ext cx="1713124" cy="2390405"/>
          </a:xfrm>
          <a:prstGeom prst="rect">
            <a:avLst/>
          </a:prstGeom>
          <a:ln w="1905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65" y="1452442"/>
            <a:ext cx="2057501" cy="462938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tasks (nearly identical to 0L04 mods)</a:t>
            </a:r>
          </a:p>
          <a:p>
            <a:pPr lvl="1"/>
            <a:r>
              <a:rPr lang="en-US" dirty="0"/>
              <a:t>Procurement of materials</a:t>
            </a:r>
          </a:p>
          <a:p>
            <a:pPr lvl="1"/>
            <a:r>
              <a:rPr lang="en-US" dirty="0"/>
              <a:t>Remove old parts from cathode power supply</a:t>
            </a:r>
          </a:p>
          <a:p>
            <a:pPr lvl="2"/>
            <a:r>
              <a:rPr lang="en-US" dirty="0"/>
              <a:t>Transformer, choke, capacitors, HV deck, contactors…</a:t>
            </a:r>
          </a:p>
          <a:p>
            <a:pPr lvl="1"/>
            <a:r>
              <a:rPr lang="en-US" dirty="0"/>
              <a:t>Modify enclosure to accommodate new components</a:t>
            </a:r>
          </a:p>
          <a:p>
            <a:pPr lvl="1"/>
            <a:r>
              <a:rPr lang="en-US" dirty="0"/>
              <a:t>Place &amp; installation new parts</a:t>
            </a:r>
          </a:p>
          <a:p>
            <a:pPr lvl="2"/>
            <a:r>
              <a:rPr lang="en-US" dirty="0"/>
              <a:t>Transformer, choke, capacitors, HV deck, contactor, SCR controller, crowbar</a:t>
            </a:r>
          </a:p>
          <a:p>
            <a:pPr lvl="1"/>
            <a:r>
              <a:rPr lang="en-US" dirty="0"/>
              <a:t>Wiring, cabling, interlocks</a:t>
            </a:r>
          </a:p>
          <a:p>
            <a:pPr lvl="1"/>
            <a:r>
              <a:rPr lang="en-US" dirty="0"/>
              <a:t>Change controls &amp; interface from analog and CAMAC to HPA controller &amp; digital FCC</a:t>
            </a:r>
          </a:p>
          <a:p>
            <a:pPr lvl="1"/>
            <a:r>
              <a:rPr lang="en-US" dirty="0"/>
              <a:t>Waveguide replacement (HPA – tuners &amp; circulators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Review 15-Feb-2018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Bulk of the tasks accomplished by RF techs</a:t>
            </a:r>
          </a:p>
          <a:p>
            <a:pPr lvl="2"/>
            <a:r>
              <a:rPr lang="en-US" dirty="0"/>
              <a:t>Installation, wiring, etc. </a:t>
            </a:r>
          </a:p>
          <a:p>
            <a:pPr lvl="2"/>
            <a:r>
              <a:rPr lang="en-US" dirty="0"/>
              <a:t>Transformer move and welding with assistance</a:t>
            </a:r>
          </a:p>
          <a:p>
            <a:pPr lvl="2"/>
            <a:r>
              <a:rPr lang="en-US" dirty="0"/>
              <a:t>Some software support to adapt digital controls</a:t>
            </a:r>
          </a:p>
          <a:p>
            <a:pPr lvl="1"/>
            <a:r>
              <a:rPr lang="en-US" dirty="0"/>
              <a:t>Testing</a:t>
            </a:r>
          </a:p>
          <a:p>
            <a:pPr lvl="2"/>
            <a:r>
              <a:rPr lang="en-US" dirty="0"/>
              <a:t>DC, controls, interlocks</a:t>
            </a:r>
          </a:p>
          <a:p>
            <a:pPr lvl="2"/>
            <a:r>
              <a:rPr lang="en-US" dirty="0"/>
              <a:t>RF (into shorts first)</a:t>
            </a:r>
          </a:p>
          <a:p>
            <a:pPr lvl="1"/>
            <a:r>
              <a:rPr lang="en-US" dirty="0"/>
              <a:t>Final waveguide connect to C75 CM followed by full-up testing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Review 15-Feb-2018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8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Procurements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Klystrons will be purchased regardless and as ongoing spares &amp; replacements</a:t>
            </a:r>
          </a:p>
          <a:p>
            <a:r>
              <a:rPr lang="en-US" dirty="0"/>
              <a:t>~</a:t>
            </a:r>
            <a:r>
              <a:rPr lang="en-US" dirty="0" smtClean="0"/>
              <a:t>77k </a:t>
            </a:r>
            <a:r>
              <a:rPr lang="en-US" dirty="0"/>
              <a:t>for CPS upgrade components</a:t>
            </a:r>
          </a:p>
          <a:p>
            <a:pPr lvl="1"/>
            <a:r>
              <a:rPr lang="en-US" dirty="0"/>
              <a:t>HV step-up transformer, choke, capacitor, contactor, crowbar, SCR controller </a:t>
            </a:r>
          </a:p>
          <a:p>
            <a:r>
              <a:rPr lang="en-US" dirty="0"/>
              <a:t>~80k for circulators (5kW to 8 kW capability)</a:t>
            </a:r>
          </a:p>
          <a:p>
            <a:pPr lvl="1"/>
            <a:r>
              <a:rPr lang="en-US" dirty="0"/>
              <a:t>May be able to reuse existing units with load rebuild</a:t>
            </a:r>
          </a:p>
          <a:p>
            <a:r>
              <a:rPr lang="en-US" dirty="0"/>
              <a:t>~19k for waveguide tuners &amp; misc. waveguide</a:t>
            </a:r>
          </a:p>
          <a:p>
            <a:r>
              <a:rPr lang="en-US" dirty="0"/>
              <a:t>Exact pricing depends on quantities</a:t>
            </a:r>
          </a:p>
          <a:p>
            <a:pPr lvl="1"/>
            <a:r>
              <a:rPr lang="en-US" dirty="0"/>
              <a:t>Ideally multiple year contracts would be placed or larger buys up front</a:t>
            </a:r>
          </a:p>
          <a:p>
            <a:pPr lvl="1"/>
            <a:r>
              <a:rPr lang="en-US" dirty="0" smtClean="0"/>
              <a:t>Cost advantage for 1 time buys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Review 15-Feb-2018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7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&amp; Procurements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Review 15-Feb-2018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30099"/>
              </p:ext>
            </p:extLst>
          </p:nvPr>
        </p:nvGraphicFramePr>
        <p:xfrm>
          <a:off x="755650" y="1347788"/>
          <a:ext cx="7632697" cy="416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3729"/>
                <a:gridCol w="899828"/>
                <a:gridCol w="674871"/>
                <a:gridCol w="674871"/>
                <a:gridCol w="674871"/>
                <a:gridCol w="674871"/>
                <a:gridCol w="899828"/>
                <a:gridCol w="899828"/>
              </a:tblGrid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Task/Milestone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Note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EE/CS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Labor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Materials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HPA Controller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Network Modifications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Software Modifications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8 kW Klystrons/test/install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proc separate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8 kW Circulators 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80,000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Waveguide (tuners)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17,500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CPS Upgrade (rebuild)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77,000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HPA Interlocks, CAMAC conversion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2,500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HPA/CM Waveguide Installation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Electrical Work (cable, conduit, breaker)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AC Distribution&amp; A/C (facilities)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separate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Commissioning, HV, shorts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RF Power Commissioning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u="none" strike="noStrike" dirty="0">
                          <a:effectLst/>
                        </a:rPr>
                        <a:t>1,000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u="none" strike="noStrike" dirty="0">
                          <a:effectLst/>
                        </a:rPr>
                        <a:t>Total (weeks)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7.2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18.4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33.6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u="none" strike="noStrike" dirty="0">
                          <a:effectLst/>
                        </a:rPr>
                        <a:t>182,000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* may be able to use existing circulators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74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Non-optimized Draft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Review 15-Feb-2018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5" y="1297412"/>
            <a:ext cx="8462962" cy="327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41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requirements well understood</a:t>
            </a:r>
          </a:p>
          <a:p>
            <a:pPr lvl="1"/>
            <a:r>
              <a:rPr lang="en-US" dirty="0" smtClean="0"/>
              <a:t>Quantities &amp; talents</a:t>
            </a:r>
          </a:p>
          <a:p>
            <a:pPr lvl="1"/>
            <a:r>
              <a:rPr lang="en-US" dirty="0" smtClean="0"/>
              <a:t>This project should </a:t>
            </a:r>
            <a:r>
              <a:rPr lang="en-US" dirty="0" smtClean="0"/>
              <a:t>be </a:t>
            </a:r>
            <a:r>
              <a:rPr lang="en-US" dirty="0" smtClean="0"/>
              <a:t>familiar </a:t>
            </a:r>
            <a:r>
              <a:rPr lang="en-US" dirty="0" smtClean="0"/>
              <a:t>as it’s close </a:t>
            </a:r>
            <a:r>
              <a:rPr lang="en-US" dirty="0" smtClean="0"/>
              <a:t>to 0L04 upgrade</a:t>
            </a:r>
          </a:p>
          <a:p>
            <a:r>
              <a:rPr lang="en-US" dirty="0" smtClean="0"/>
              <a:t>Dual work areas (HPA &amp; CPS modifications) should allow parallel work with adequate staff to reduce completion time</a:t>
            </a:r>
          </a:p>
          <a:p>
            <a:pPr lvl="1"/>
            <a:r>
              <a:rPr lang="en-US" dirty="0" smtClean="0"/>
              <a:t>Could extend to working 2 zones in parallel</a:t>
            </a:r>
          </a:p>
          <a:p>
            <a:r>
              <a:rPr lang="en-US" dirty="0" smtClean="0"/>
              <a:t>Actual labor pool will depend on staff size, work load, priorities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Review 15-Feb-2018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6475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178</TotalTime>
  <Words>458</Words>
  <Application>Microsoft Office PowerPoint</Application>
  <PresentationFormat>On-screen Show (4:3)</PresentationFormat>
  <Paragraphs>190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JLabPowerPointMain</vt:lpstr>
      <vt:lpstr>RF Power for C75 - Resources</vt:lpstr>
      <vt:lpstr>Major Tasks</vt:lpstr>
      <vt:lpstr>Tasks</vt:lpstr>
      <vt:lpstr>Major Procurements</vt:lpstr>
      <vt:lpstr>Labor &amp; Procurements</vt:lpstr>
      <vt:lpstr>Non-optimized Draft Schedule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M. Nelson</dc:creator>
  <cp:lastModifiedBy>Richard M. Nelson</cp:lastModifiedBy>
  <cp:revision>18</cp:revision>
  <dcterms:created xsi:type="dcterms:W3CDTF">2018-02-12T15:32:57Z</dcterms:created>
  <dcterms:modified xsi:type="dcterms:W3CDTF">2018-02-14T20:41:19Z</dcterms:modified>
</cp:coreProperties>
</file>