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365" r:id="rId2"/>
    <p:sldId id="386" r:id="rId3"/>
    <p:sldId id="388" r:id="rId4"/>
    <p:sldId id="389" r:id="rId5"/>
    <p:sldId id="390" r:id="rId6"/>
    <p:sldId id="391" r:id="rId7"/>
    <p:sldId id="380" r:id="rId8"/>
    <p:sldId id="381" r:id="rId9"/>
    <p:sldId id="392" r:id="rId10"/>
    <p:sldId id="385" r:id="rId11"/>
    <p:sldId id="401" r:id="rId12"/>
    <p:sldId id="402" r:id="rId13"/>
    <p:sldId id="396" r:id="rId14"/>
    <p:sldId id="339" r:id="rId15"/>
    <p:sldId id="382" r:id="rId16"/>
    <p:sldId id="399" r:id="rId17"/>
    <p:sldId id="40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00"/>
    <a:srgbClr val="FF9933"/>
    <a:srgbClr val="0033CC"/>
    <a:srgbClr val="FFCCFF"/>
    <a:srgbClr val="3399FF"/>
    <a:srgbClr val="00279F"/>
    <a:srgbClr val="FF5050"/>
    <a:srgbClr val="99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45" autoAdjust="0"/>
  </p:normalViewPr>
  <p:slideViewPr>
    <p:cSldViewPr>
      <p:cViewPr>
        <p:scale>
          <a:sx n="120" d="100"/>
          <a:sy n="120" d="100"/>
        </p:scale>
        <p:origin x="-1374" y="-2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CD71F1-CD7C-4362-AA97-5EF3522C21C8}" type="datetimeFigureOut">
              <a:rPr lang="en-US" smtClean="0"/>
              <a:t>3/5/2018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05C5DB-C1F1-4C93-BD0E-7037C203345B}" type="slidenum">
              <a:rPr lang="en-US" smtClean="0"/>
              <a:t>‹#›</a:t>
            </a:fld>
            <a:endParaRPr lang="en-US" dirty="0"/>
          </a:p>
        </p:txBody>
      </p:sp>
    </p:spTree>
    <p:extLst>
      <p:ext uri="{BB962C8B-B14F-4D97-AF65-F5344CB8AC3E}">
        <p14:creationId xmlns:p14="http://schemas.microsoft.com/office/powerpoint/2010/main" val="2701435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529237-E127-470D-8B09-150F016A36FC}" type="datetimeFigureOut">
              <a:rPr lang="en-US" smtClean="0"/>
              <a:t>3/5/2018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B77ED4-99D5-4ABB-9351-36D5B99AF940}" type="slidenum">
              <a:rPr lang="en-US" smtClean="0"/>
              <a:t>‹#›</a:t>
            </a:fld>
            <a:endParaRPr lang="en-US" dirty="0"/>
          </a:p>
        </p:txBody>
      </p:sp>
    </p:spTree>
    <p:extLst>
      <p:ext uri="{BB962C8B-B14F-4D97-AF65-F5344CB8AC3E}">
        <p14:creationId xmlns:p14="http://schemas.microsoft.com/office/powerpoint/2010/main" val="392782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t>3</a:t>
            </a:fld>
            <a:endParaRPr lang="en-US" dirty="0"/>
          </a:p>
        </p:txBody>
      </p:sp>
    </p:spTree>
    <p:extLst>
      <p:ext uri="{BB962C8B-B14F-4D97-AF65-F5344CB8AC3E}">
        <p14:creationId xmlns:p14="http://schemas.microsoft.com/office/powerpoint/2010/main" val="294402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t>4</a:t>
            </a:fld>
            <a:endParaRPr lang="en-US" dirty="0"/>
          </a:p>
        </p:txBody>
      </p:sp>
    </p:spTree>
    <p:extLst>
      <p:ext uri="{BB962C8B-B14F-4D97-AF65-F5344CB8AC3E}">
        <p14:creationId xmlns:p14="http://schemas.microsoft.com/office/powerpoint/2010/main" val="194901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77ED4-99D5-4ABB-9351-36D5B99AF94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99431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053702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8229600" cy="5287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526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534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19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838200"/>
            <a:ext cx="8229600" cy="5287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81612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1735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0657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061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148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45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954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5326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92582" name="Line 6"/>
          <p:cNvSpPr>
            <a:spLocks noChangeShapeType="1"/>
          </p:cNvSpPr>
          <p:nvPr userDrawn="1"/>
        </p:nvSpPr>
        <p:spPr bwMode="auto">
          <a:xfrm>
            <a:off x="0" y="6483096"/>
            <a:ext cx="9140825" cy="0"/>
          </a:xfrm>
          <a:prstGeom prst="line">
            <a:avLst/>
          </a:prstGeom>
          <a:noFill/>
          <a:ln w="101600">
            <a:solidFill>
              <a:srgbClr val="00279F"/>
            </a:solidFill>
            <a:round/>
            <a:headEnd/>
            <a:tailEnd/>
          </a:ln>
          <a:effectLst/>
        </p:spPr>
        <p:txBody>
          <a:bodyPr wrap="none" anchor="ctr"/>
          <a:lstStyle/>
          <a:p>
            <a:pPr algn="ctr" eaLnBrk="0" fontAlgn="base" hangingPunct="0">
              <a:spcBef>
                <a:spcPct val="0"/>
              </a:spcBef>
              <a:spcAft>
                <a:spcPct val="0"/>
              </a:spcAft>
              <a:defRPr/>
            </a:pPr>
            <a:endParaRPr lang="en-US" sz="3200" b="1" dirty="0">
              <a:solidFill>
                <a:srgbClr val="000000"/>
              </a:solidFill>
              <a:latin typeface="Times New Roman" pitchFamily="18" charset="0"/>
            </a:endParaRPr>
          </a:p>
        </p:txBody>
      </p:sp>
      <p:sp>
        <p:nvSpPr>
          <p:cNvPr id="792584" name="Rectangle 8"/>
          <p:cNvSpPr>
            <a:spLocks noChangeArrowheads="1"/>
          </p:cNvSpPr>
          <p:nvPr userDrawn="1"/>
        </p:nvSpPr>
        <p:spPr bwMode="auto">
          <a:xfrm>
            <a:off x="3352800" y="6428232"/>
            <a:ext cx="2209800" cy="295466"/>
          </a:xfrm>
          <a:prstGeom prst="rect">
            <a:avLst/>
          </a:prstGeom>
          <a:solidFill>
            <a:schemeClr val="bg1"/>
          </a:solidFill>
          <a:ln w="9525">
            <a:noFill/>
            <a:miter lim="800000"/>
            <a:headEnd/>
            <a:tailEnd/>
          </a:ln>
        </p:spPr>
        <p:txBody>
          <a:bodyPr wrap="square" lIns="0" tIns="0" rIns="0" bIns="0">
            <a:spAutoFit/>
          </a:bodyPr>
          <a:lstStyle/>
          <a:p>
            <a:pPr algn="ctr" eaLnBrk="0" fontAlgn="base" hangingPunct="0">
              <a:lnSpc>
                <a:spcPct val="80000"/>
              </a:lnSpc>
              <a:spcBef>
                <a:spcPct val="0"/>
              </a:spcBef>
              <a:spcAft>
                <a:spcPct val="0"/>
              </a:spcAft>
              <a:defRPr/>
            </a:pPr>
            <a:r>
              <a:rPr lang="en-US" sz="1200" b="0" dirty="0" smtClean="0">
                <a:solidFill>
                  <a:srgbClr val="003399"/>
                </a:solidFill>
              </a:rPr>
              <a:t>Hall B Collaboration Meeting, </a:t>
            </a:r>
          </a:p>
          <a:p>
            <a:pPr algn="ctr" eaLnBrk="0" fontAlgn="base" hangingPunct="0">
              <a:lnSpc>
                <a:spcPct val="80000"/>
              </a:lnSpc>
              <a:spcBef>
                <a:spcPct val="0"/>
              </a:spcBef>
              <a:spcAft>
                <a:spcPct val="0"/>
              </a:spcAft>
              <a:defRPr/>
            </a:pPr>
            <a:r>
              <a:rPr lang="en-US" sz="1200" b="0" dirty="0" smtClean="0">
                <a:solidFill>
                  <a:srgbClr val="003399"/>
                </a:solidFill>
              </a:rPr>
              <a:t>March 06,  2018</a:t>
            </a:r>
            <a:endParaRPr lang="en-US" sz="1200" b="0" dirty="0">
              <a:solidFill>
                <a:srgbClr val="003399"/>
              </a:solidFill>
            </a:endParaRPr>
          </a:p>
        </p:txBody>
      </p:sp>
      <p:sp>
        <p:nvSpPr>
          <p:cNvPr id="792586" name="Rectangle 10"/>
          <p:cNvSpPr>
            <a:spLocks noChangeArrowheads="1"/>
          </p:cNvSpPr>
          <p:nvPr userDrawn="1"/>
        </p:nvSpPr>
        <p:spPr bwMode="auto">
          <a:xfrm>
            <a:off x="152400" y="6576094"/>
            <a:ext cx="733425" cy="215444"/>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altLang="en-US" sz="800" b="0" dirty="0">
                <a:solidFill>
                  <a:srgbClr val="000000"/>
                </a:solidFill>
              </a:rPr>
              <a:t>Page </a:t>
            </a:r>
            <a:fld id="{BFF26728-E5DD-43F7-A26A-D5BFC0C3B38C}" type="slidenum">
              <a:rPr lang="en-US" altLang="en-US" sz="800" b="0">
                <a:solidFill>
                  <a:srgbClr val="000000"/>
                </a:solidFill>
              </a:rPr>
              <a:pPr algn="ctr" eaLnBrk="0" fontAlgn="base" hangingPunct="0">
                <a:spcBef>
                  <a:spcPct val="0"/>
                </a:spcBef>
                <a:spcAft>
                  <a:spcPct val="0"/>
                </a:spcAft>
                <a:defRPr/>
              </a:pPr>
              <a:t>‹#›</a:t>
            </a:fld>
            <a:endParaRPr lang="en-US" sz="800" b="0" dirty="0">
              <a:solidFill>
                <a:srgbClr val="000000"/>
              </a:solidFill>
            </a:endParaRPr>
          </a:p>
        </p:txBody>
      </p:sp>
      <p:sp>
        <p:nvSpPr>
          <p:cNvPr id="5" name="Line 6"/>
          <p:cNvSpPr>
            <a:spLocks noChangeShapeType="1"/>
          </p:cNvSpPr>
          <p:nvPr userDrawn="1"/>
        </p:nvSpPr>
        <p:spPr bwMode="auto">
          <a:xfrm>
            <a:off x="-1" y="594360"/>
            <a:ext cx="9140825" cy="0"/>
          </a:xfrm>
          <a:prstGeom prst="line">
            <a:avLst/>
          </a:prstGeom>
          <a:noFill/>
          <a:ln w="101600">
            <a:solidFill>
              <a:srgbClr val="00279F"/>
            </a:solidFill>
            <a:round/>
            <a:headEnd/>
            <a:tailEnd/>
          </a:ln>
          <a:effectLst/>
        </p:spPr>
        <p:txBody>
          <a:bodyPr wrap="none" anchor="ctr"/>
          <a:lstStyle/>
          <a:p>
            <a:pPr algn="ctr" eaLnBrk="0" fontAlgn="base" hangingPunct="0">
              <a:spcBef>
                <a:spcPct val="0"/>
              </a:spcBef>
              <a:spcAft>
                <a:spcPct val="0"/>
              </a:spcAft>
              <a:defRPr/>
            </a:pPr>
            <a:endParaRPr lang="en-US" sz="3200" b="1" dirty="0">
              <a:solidFill>
                <a:srgbClr val="000000"/>
              </a:solidFill>
              <a:latin typeface="Times New Roman" pitchFamily="18" charset="0"/>
            </a:endParaRPr>
          </a:p>
        </p:txBody>
      </p:sp>
    </p:spTree>
    <p:extLst>
      <p:ext uri="{BB962C8B-B14F-4D97-AF65-F5344CB8AC3E}">
        <p14:creationId xmlns:p14="http://schemas.microsoft.com/office/powerpoint/2010/main" val="1432725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High Threshold Cerenkov Counter </a:t>
            </a:r>
            <a:endParaRPr lang="en-US" kern="0" dirty="0" smtClean="0">
              <a:solidFill>
                <a:srgbClr val="FF0000"/>
              </a:solidFill>
              <a:cs typeface="Arial" pitchFamily="34" charset="0"/>
            </a:endParaRPr>
          </a:p>
        </p:txBody>
      </p:sp>
      <p:sp>
        <p:nvSpPr>
          <p:cNvPr id="8" name="Rectangle 3"/>
          <p:cNvSpPr txBox="1">
            <a:spLocks noChangeArrowheads="1"/>
          </p:cNvSpPr>
          <p:nvPr/>
        </p:nvSpPr>
        <p:spPr bwMode="auto">
          <a:xfrm>
            <a:off x="1295400" y="4617720"/>
            <a:ext cx="6400800" cy="1601788"/>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80000"/>
              </a:lnSpc>
              <a:buFontTx/>
              <a:buNone/>
              <a:defRPr/>
            </a:pPr>
            <a:r>
              <a:rPr lang="en-US" sz="1200" kern="0" dirty="0" smtClean="0"/>
              <a:t>Youri Sharabian, Jefferson Lab</a:t>
            </a:r>
          </a:p>
          <a:p>
            <a:pPr marL="0" indent="0" algn="ctr" eaLnBrk="1" hangingPunct="1">
              <a:lnSpc>
                <a:spcPct val="80000"/>
              </a:lnSpc>
              <a:buFontTx/>
              <a:buNone/>
              <a:defRPr/>
            </a:pPr>
            <a:endParaRPr lang="en-US" sz="800" i="1" kern="0" dirty="0" smtClean="0"/>
          </a:p>
          <a:p>
            <a:pPr marL="0" indent="0" algn="ctr" eaLnBrk="1" hangingPunct="1">
              <a:lnSpc>
                <a:spcPct val="80000"/>
              </a:lnSpc>
              <a:buFontTx/>
              <a:buNone/>
              <a:defRPr/>
            </a:pPr>
            <a:r>
              <a:rPr lang="en-US" sz="1200" i="1" kern="0" dirty="0" smtClean="0"/>
              <a:t>Collaborating Institutions:</a:t>
            </a:r>
            <a:endParaRPr lang="en-US" sz="800" i="1" kern="0" dirty="0" smtClean="0"/>
          </a:p>
          <a:p>
            <a:pPr marL="0" indent="0" algn="ctr" eaLnBrk="1" hangingPunct="1">
              <a:lnSpc>
                <a:spcPct val="80000"/>
              </a:lnSpc>
              <a:buFontTx/>
              <a:buNone/>
              <a:defRPr/>
            </a:pPr>
            <a:r>
              <a:rPr lang="en-US" sz="900" i="1" kern="0" dirty="0" smtClean="0"/>
              <a:t>Argonne National Laboratory</a:t>
            </a:r>
          </a:p>
          <a:p>
            <a:pPr marL="0" indent="0" algn="ctr" eaLnBrk="1" hangingPunct="1">
              <a:lnSpc>
                <a:spcPct val="80000"/>
              </a:lnSpc>
              <a:buFontTx/>
              <a:buNone/>
              <a:defRPr/>
            </a:pPr>
            <a:r>
              <a:rPr lang="en-US" sz="900" i="1" kern="0" dirty="0" smtClean="0"/>
              <a:t>California State University</a:t>
            </a:r>
          </a:p>
          <a:p>
            <a:pPr marL="0" indent="0" algn="ctr" eaLnBrk="1" hangingPunct="1">
              <a:lnSpc>
                <a:spcPct val="80000"/>
              </a:lnSpc>
              <a:buFontTx/>
              <a:buNone/>
              <a:defRPr/>
            </a:pPr>
            <a:r>
              <a:rPr lang="en-US" sz="900" i="1" kern="0" dirty="0" smtClean="0"/>
              <a:t> Fairfield University</a:t>
            </a:r>
          </a:p>
          <a:p>
            <a:pPr marL="0" indent="0" algn="ctr" eaLnBrk="1" hangingPunct="1">
              <a:lnSpc>
                <a:spcPct val="80000"/>
              </a:lnSpc>
              <a:buFontTx/>
              <a:buNone/>
              <a:defRPr/>
            </a:pPr>
            <a:r>
              <a:rPr lang="en-US" sz="900" i="1" kern="0" dirty="0" smtClean="0"/>
              <a:t>Institute of Theoretical and Experimental Physics</a:t>
            </a:r>
          </a:p>
          <a:p>
            <a:pPr marL="0" indent="0" algn="ctr" eaLnBrk="1" hangingPunct="1">
              <a:lnSpc>
                <a:spcPct val="80000"/>
              </a:lnSpc>
              <a:buFontTx/>
              <a:buNone/>
              <a:defRPr/>
            </a:pPr>
            <a:r>
              <a:rPr lang="en-US" sz="900" i="1" kern="0" dirty="0" smtClean="0"/>
              <a:t>Rensselaer Polytechnic Institute</a:t>
            </a:r>
          </a:p>
          <a:p>
            <a:pPr marL="0" indent="0" algn="ctr" eaLnBrk="1" hangingPunct="1">
              <a:lnSpc>
                <a:spcPct val="80000"/>
              </a:lnSpc>
              <a:buFontTx/>
              <a:buNone/>
              <a:defRPr/>
            </a:pPr>
            <a:r>
              <a:rPr lang="en-US" sz="900" i="1" kern="0" dirty="0" smtClean="0"/>
              <a:t>University of Connecticut</a:t>
            </a:r>
          </a:p>
          <a:p>
            <a:pPr marL="0" indent="0" algn="ctr" eaLnBrk="1" hangingPunct="1">
              <a:lnSpc>
                <a:spcPct val="80000"/>
              </a:lnSpc>
              <a:buFontTx/>
              <a:buNone/>
              <a:defRPr/>
            </a:pPr>
            <a:r>
              <a:rPr lang="en-US" sz="900" i="1" kern="0" dirty="0" smtClean="0"/>
              <a:t>North Carolina Agricultural and Technical State University</a:t>
            </a:r>
          </a:p>
          <a:p>
            <a:pPr marL="0" indent="0" algn="ctr" eaLnBrk="1" hangingPunct="1">
              <a:lnSpc>
                <a:spcPct val="80000"/>
              </a:lnSpc>
              <a:buFontTx/>
              <a:buNone/>
              <a:defRPr/>
            </a:pPr>
            <a:r>
              <a:rPr lang="en-US" sz="900" i="1" kern="0" dirty="0" smtClean="0"/>
              <a:t>Florida International University</a:t>
            </a:r>
          </a:p>
        </p:txBody>
      </p:sp>
      <p:pic>
        <p:nvPicPr>
          <p:cNvPr id="9" name="Picture 3" descr="C:\Users\youris\Desktop\New folder\IMG_496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559" b="848"/>
          <a:stretch/>
        </p:blipFill>
        <p:spPr bwMode="auto">
          <a:xfrm>
            <a:off x="3200400" y="822960"/>
            <a:ext cx="2633472" cy="3657600"/>
          </a:xfrm>
          <a:prstGeom prst="rect">
            <a:avLst/>
          </a:prstGeom>
          <a:noFill/>
          <a:ln w="9525">
            <a:solidFill>
              <a:srgbClr val="00279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29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cNvPicPr>
            <a:picLocks noChangeAspect="1"/>
          </p:cNvPicPr>
          <p:nvPr/>
        </p:nvPicPr>
        <p:blipFill>
          <a:blip r:embed="rId2"/>
          <a:stretch>
            <a:fillRect/>
          </a:stretch>
        </p:blipFill>
        <p:spPr>
          <a:xfrm>
            <a:off x="533400" y="1600200"/>
            <a:ext cx="8166300" cy="3461304"/>
          </a:xfrm>
          <a:prstGeom prst="rect">
            <a:avLst/>
          </a:prstGeom>
        </p:spPr>
      </p:pic>
      <p:sp>
        <p:nvSpPr>
          <p:cNvPr id="5" name="Title 1">
            <a:extLst>
              <a:ext uri="{FF2B5EF4-FFF2-40B4-BE49-F238E27FC236}">
                <a16:creationId xmlns:lc="http://schemas.openxmlformats.org/drawingml/2006/lockedCanvas" xmlns:a16="http://schemas.microsoft.com/office/drawing/2014/main" xmlns="" id="{073ED0DC-E403-F145-B883-C561B13B9BC2}"/>
              </a:ext>
            </a:extLst>
          </p:cNvPr>
          <p:cNvSpPr>
            <a:spLocks noGrp="1"/>
          </p:cNvSpPr>
          <p:nvPr/>
        </p:nvSpPr>
        <p:spPr>
          <a:xfrm>
            <a:off x="2895600" y="876300"/>
            <a:ext cx="3117750" cy="381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1600" b="0" dirty="0">
                <a:solidFill>
                  <a:srgbClr val="0000FF"/>
                </a:solidFill>
                <a:latin typeface="Gill Sans MT" panose="020B0502020104020203"/>
              </a:rPr>
              <a:t>Recent HTCC Calibration Runs</a:t>
            </a:r>
          </a:p>
        </p:txBody>
      </p:sp>
      <p:sp>
        <p:nvSpPr>
          <p:cNvPr id="9"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PMT Calibration</a:t>
            </a:r>
            <a:endParaRPr lang="en-US" kern="0" dirty="0" smtClean="0">
              <a:solidFill>
                <a:srgbClr val="FF0000"/>
              </a:solidFill>
              <a:cs typeface="Arial" pitchFamily="34" charset="0"/>
            </a:endParaRPr>
          </a:p>
        </p:txBody>
      </p:sp>
    </p:spTree>
    <p:extLst>
      <p:ext uri="{BB962C8B-B14F-4D97-AF65-F5344CB8AC3E}">
        <p14:creationId xmlns:p14="http://schemas.microsoft.com/office/powerpoint/2010/main" val="93869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9144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fontAlgn="base" hangingPunct="0">
              <a:spcBef>
                <a:spcPct val="0"/>
              </a:spcBef>
              <a:spcAft>
                <a:spcPct val="0"/>
              </a:spcAft>
              <a:defRPr/>
            </a:pPr>
            <a:r>
              <a:rPr lang="en-US" sz="2400" b="1" kern="0" dirty="0" smtClean="0">
                <a:solidFill>
                  <a:schemeClr val="bg1"/>
                </a:solidFill>
                <a:cs typeface="Arial" pitchFamily="34" charset="0"/>
              </a:rPr>
              <a:t>HTCC Software Status   </a:t>
            </a:r>
            <a:r>
              <a:rPr lang="en-US" sz="1600" kern="0" dirty="0" smtClean="0">
                <a:solidFill>
                  <a:schemeClr val="bg1"/>
                </a:solidFill>
                <a:cs typeface="Arial" pitchFamily="34" charset="0"/>
              </a:rPr>
              <a:t>(continued)</a:t>
            </a:r>
            <a:endParaRPr lang="en-US" sz="1200" dirty="0">
              <a:solidFill>
                <a:schemeClr val="bg1"/>
              </a:solidFill>
            </a:endParaRPr>
          </a:p>
        </p:txBody>
      </p:sp>
      <p:sp>
        <p:nvSpPr>
          <p:cNvPr id="5" name="Striped Right Arrow 4"/>
          <p:cNvSpPr>
            <a:spLocks noChangeAspect="1"/>
          </p:cNvSpPr>
          <p:nvPr/>
        </p:nvSpPr>
        <p:spPr bwMode="auto">
          <a:xfrm rot="10800000">
            <a:off x="8676872" y="182879"/>
            <a:ext cx="265509" cy="187455"/>
          </a:xfrm>
          <a:prstGeom prst="stripedRightArrow">
            <a:avLst/>
          </a:prstGeom>
          <a:solidFill>
            <a:schemeClr val="bg1"/>
          </a:solidFill>
          <a:ln w="9525" cap="flat" cmpd="sng" algn="ctr">
            <a:solidFill>
              <a:srgbClr val="000000"/>
            </a:solidFill>
            <a:prstDash val="solid"/>
            <a:round/>
            <a:headEnd type="none" w="med" len="med"/>
            <a:tailEnd type="none" w="med" len="med"/>
          </a:ln>
          <a:effectLst>
            <a:outerShdw blurRad="165100" sx="102000" sy="102000" algn="ctr" rotWithShape="0">
              <a:prstClr val="black">
                <a:alpha val="62000"/>
              </a:prstClr>
            </a:outerShdw>
          </a:effectLst>
          <a:scene3d>
            <a:camera prst="orthographicFront">
              <a:rot lat="0" lon="0" rev="10800000"/>
            </a:camera>
            <a:lightRig rig="threePt" dir="t"/>
          </a:scene3d>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imes"/>
            </a:endParaRPr>
          </a:p>
        </p:txBody>
      </p:sp>
      <p:sp>
        <p:nvSpPr>
          <p:cNvPr id="9" name="Content Placeholder 2"/>
          <p:cNvSpPr>
            <a:spLocks noGrp="1"/>
          </p:cNvSpPr>
          <p:nvPr>
            <p:ph sz="half" idx="1"/>
          </p:nvPr>
        </p:nvSpPr>
        <p:spPr>
          <a:xfrm>
            <a:off x="307975" y="685800"/>
            <a:ext cx="8461557" cy="762000"/>
          </a:xfrm>
          <a:solidFill>
            <a:srgbClr val="CCFFFF">
              <a:alpha val="25000"/>
            </a:srgbClr>
          </a:solidFill>
          <a:ln w="15875">
            <a:solidFill>
              <a:srgbClr val="000099"/>
            </a:solidFill>
          </a:ln>
        </p:spPr>
        <p:txBody>
          <a:bodyPr>
            <a:normAutofit lnSpcReduction="10000"/>
          </a:bodyPr>
          <a:lstStyle/>
          <a:p>
            <a:pPr marL="0" indent="0">
              <a:buNone/>
            </a:pPr>
            <a:r>
              <a:rPr lang="en-US" sz="1200" dirty="0" smtClean="0">
                <a:solidFill>
                  <a:srgbClr val="000099"/>
                </a:solidFill>
                <a:latin typeface="Arial" panose="020B0604020202020204" pitchFamily="34" charset="0"/>
                <a:cs typeface="Arial" panose="020B0604020202020204" pitchFamily="34" charset="0"/>
              </a:rPr>
              <a:t>Operations of the HTCC are supported by Slow Controls available at all times. </a:t>
            </a:r>
            <a:r>
              <a:rPr lang="en-US" sz="1200" dirty="0">
                <a:solidFill>
                  <a:srgbClr val="000099"/>
                </a:solidFill>
                <a:latin typeface="Arial" panose="020B0604020202020204" pitchFamily="34" charset="0"/>
                <a:cs typeface="Arial" panose="020B0604020202020204" pitchFamily="34" charset="0"/>
              </a:rPr>
              <a:t>T</a:t>
            </a:r>
            <a:r>
              <a:rPr lang="en-US" sz="1200" dirty="0" smtClean="0">
                <a:solidFill>
                  <a:srgbClr val="000099"/>
                </a:solidFill>
                <a:latin typeface="Arial" panose="020B0604020202020204" pitchFamily="34" charset="0"/>
                <a:cs typeface="Arial" panose="020B0604020202020204" pitchFamily="34" charset="0"/>
              </a:rPr>
              <a:t>he detector </a:t>
            </a:r>
            <a:r>
              <a:rPr lang="en-US" sz="1200" dirty="0">
                <a:solidFill>
                  <a:srgbClr val="000099"/>
                </a:solidFill>
                <a:latin typeface="Arial" panose="020B0604020202020204" pitchFamily="34" charset="0"/>
                <a:cs typeface="Arial" panose="020B0604020202020204" pitchFamily="34" charset="0"/>
              </a:rPr>
              <a:t>i</a:t>
            </a:r>
            <a:r>
              <a:rPr lang="en-US" sz="1200" dirty="0" smtClean="0">
                <a:solidFill>
                  <a:srgbClr val="000099"/>
                </a:solidFill>
                <a:latin typeface="Arial" panose="020B0604020202020204" pitchFamily="34" charset="0"/>
                <a:cs typeface="Arial" panose="020B0604020202020204" pitchFamily="34" charset="0"/>
              </a:rPr>
              <a:t>s to be continuously purged with dry Oxygen Dioxide or other dry gases as required. </a:t>
            </a:r>
            <a:r>
              <a:rPr lang="en-US" sz="1200" dirty="0">
                <a:solidFill>
                  <a:srgbClr val="000099"/>
                </a:solidFill>
                <a:latin typeface="Arial" panose="020B0604020202020204" pitchFamily="34" charset="0"/>
                <a:cs typeface="Arial" panose="020B0604020202020204" pitchFamily="34" charset="0"/>
              </a:rPr>
              <a:t>T</a:t>
            </a:r>
            <a:r>
              <a:rPr lang="en-US" sz="1200" dirty="0" smtClean="0">
                <a:solidFill>
                  <a:srgbClr val="000099"/>
                </a:solidFill>
                <a:latin typeface="Arial" panose="020B0604020202020204" pitchFamily="34" charset="0"/>
                <a:cs typeface="Arial" panose="020B0604020202020204" pitchFamily="34" charset="0"/>
              </a:rPr>
              <a:t>han monitoring and operations controls of the gas supply lines are to be backed up by UPS in the hall and by generator used in case of power outage for extended period of time.  </a:t>
            </a:r>
          </a:p>
        </p:txBody>
      </p:sp>
      <p:sp>
        <p:nvSpPr>
          <p:cNvPr id="10" name="Rectangle 9"/>
          <p:cNvSpPr/>
          <p:nvPr/>
        </p:nvSpPr>
        <p:spPr>
          <a:xfrm>
            <a:off x="6019800" y="5145185"/>
            <a:ext cx="2971800" cy="253916"/>
          </a:xfrm>
          <a:prstGeom prst="rect">
            <a:avLst/>
          </a:prstGeom>
        </p:spPr>
        <p:txBody>
          <a:bodyPr wrap="square">
            <a:spAutoFit/>
          </a:bodyPr>
          <a:lstStyle/>
          <a:p>
            <a:r>
              <a:rPr lang="en-US" sz="1050" dirty="0">
                <a:solidFill>
                  <a:srgbClr val="FFC000"/>
                </a:solidFill>
                <a:latin typeface="Arial" panose="020B0604020202020204" pitchFamily="34" charset="0"/>
                <a:cs typeface="Arial" panose="020B0604020202020204" pitchFamily="34" charset="0"/>
              </a:rPr>
              <a:t>S</a:t>
            </a:r>
            <a:r>
              <a:rPr lang="en-US" sz="1050" dirty="0" smtClean="0">
                <a:solidFill>
                  <a:srgbClr val="FFC000"/>
                </a:solidFill>
                <a:latin typeface="Arial" panose="020B0604020202020204" pitchFamily="34" charset="0"/>
                <a:cs typeface="Arial" panose="020B0604020202020204" pitchFamily="34" charset="0"/>
              </a:rPr>
              <a:t>tatus </a:t>
            </a:r>
            <a:r>
              <a:rPr lang="en-US" sz="1050" dirty="0">
                <a:solidFill>
                  <a:srgbClr val="FFC000"/>
                </a:solidFill>
                <a:latin typeface="Arial" panose="020B0604020202020204" pitchFamily="34" charset="0"/>
                <a:cs typeface="Arial" panose="020B0604020202020204" pitchFamily="34" charset="0"/>
              </a:rPr>
              <a:t>of c</a:t>
            </a:r>
            <a:r>
              <a:rPr lang="en-US" sz="1050" dirty="0" smtClean="0">
                <a:solidFill>
                  <a:srgbClr val="FFC000"/>
                </a:solidFill>
                <a:latin typeface="Arial" panose="020B0604020202020204" pitchFamily="34" charset="0"/>
                <a:cs typeface="Arial" panose="020B0604020202020204" pitchFamily="34" charset="0"/>
              </a:rPr>
              <a:t>hannels and of gas system is shown</a:t>
            </a:r>
            <a:endParaRPr lang="en-US" sz="1000" dirty="0">
              <a:solidFill>
                <a:srgbClr val="FFC000"/>
              </a:solidFill>
              <a:latin typeface="Arial" panose="020B0604020202020204" pitchFamily="34" charset="0"/>
              <a:cs typeface="Arial" panose="020B0604020202020204" pitchFamily="34" charset="0"/>
            </a:endParaRPr>
          </a:p>
        </p:txBody>
      </p:sp>
      <p:sp>
        <p:nvSpPr>
          <p:cNvPr id="12" name="Title 1"/>
          <p:cNvSpPr>
            <a:spLocks noGrp="1"/>
          </p:cNvSpPr>
          <p:nvPr>
            <p:ph type="title"/>
          </p:nvPr>
        </p:nvSpPr>
        <p:spPr>
          <a:xfrm>
            <a:off x="5897880" y="1463040"/>
            <a:ext cx="2891722" cy="410526"/>
          </a:xfrm>
        </p:spPr>
        <p:txBody>
          <a:bodyPr/>
          <a:lstStyle/>
          <a:p>
            <a:r>
              <a:rPr lang="en-US" sz="1400" dirty="0" smtClean="0">
                <a:solidFill>
                  <a:srgbClr val="000099"/>
                </a:solidFill>
                <a:latin typeface="Arial Black" panose="020B0A04020102020204" pitchFamily="34" charset="0"/>
              </a:rPr>
              <a:t>Main HV control screen</a:t>
            </a:r>
            <a:endParaRPr lang="en-US" sz="1400" dirty="0">
              <a:solidFill>
                <a:srgbClr val="000099"/>
              </a:solidFill>
              <a:latin typeface="Arial Black" panose="020B0A04020102020204" pitchFamily="34" charset="0"/>
            </a:endParaRPr>
          </a:p>
        </p:txBody>
      </p:sp>
      <p:sp>
        <p:nvSpPr>
          <p:cNvPr id="13" name="Title 1"/>
          <p:cNvSpPr txBox="1">
            <a:spLocks/>
          </p:cNvSpPr>
          <p:nvPr/>
        </p:nvSpPr>
        <p:spPr>
          <a:xfrm>
            <a:off x="1188720" y="1463040"/>
            <a:ext cx="3962400" cy="350520"/>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400" kern="0" dirty="0" smtClean="0">
                <a:solidFill>
                  <a:srgbClr val="000099"/>
                </a:solidFill>
                <a:latin typeface="Arial Black" panose="020B0A04020102020204" pitchFamily="34" charset="0"/>
              </a:rPr>
              <a:t>HTCC Gas Control Tab</a:t>
            </a:r>
            <a:endParaRPr lang="en-US" sz="1400" kern="0" dirty="0">
              <a:solidFill>
                <a:srgbClr val="000099"/>
              </a:solidFill>
              <a:latin typeface="Arial Black" panose="020B0A0402010202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 y="5120640"/>
            <a:ext cx="8449490" cy="1123245"/>
          </a:xfrm>
          <a:prstGeom prst="rect">
            <a:avLst/>
          </a:prstGeom>
          <a:ln w="12700">
            <a:solidFill>
              <a:srgbClr val="000099"/>
            </a:solidFill>
          </a:ln>
        </p:spPr>
      </p:pic>
      <p:sp>
        <p:nvSpPr>
          <p:cNvPr id="15" name="Title 1"/>
          <p:cNvSpPr txBox="1">
            <a:spLocks/>
          </p:cNvSpPr>
          <p:nvPr/>
        </p:nvSpPr>
        <p:spPr>
          <a:xfrm>
            <a:off x="2667000" y="4828032"/>
            <a:ext cx="3962400" cy="410526"/>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400" kern="0" dirty="0" smtClean="0">
                <a:solidFill>
                  <a:srgbClr val="000099"/>
                </a:solidFill>
                <a:latin typeface="Arial Black" panose="020B0A04020102020204" pitchFamily="34" charset="0"/>
              </a:rPr>
              <a:t>HTCC Expert GUI</a:t>
            </a:r>
            <a:endParaRPr lang="en-US" sz="1400" kern="0" dirty="0">
              <a:solidFill>
                <a:srgbClr val="000099"/>
              </a:solidFill>
              <a:latin typeface="Arial Black" panose="020B0A04020102020204" pitchFamily="34" charset="0"/>
            </a:endParaRPr>
          </a:p>
        </p:txBody>
      </p:sp>
      <p:sp>
        <p:nvSpPr>
          <p:cNvPr id="2" name="AutoShape 2" descr="https://zimbra.jlab.org/service/home/%7E/?id=66041&amp;part=1.3&amp;auth=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https://zimbra.jlab.org/service/home/%7E/?id=66041&amp;part=1.3&amp;auth=c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1" name="Picture 5" descr="C:\Users\youris\Desktop\HTCC_2018\Screen Shot 2018-03-05 at 11.51.19 A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37" b="10012"/>
          <a:stretch/>
        </p:blipFill>
        <p:spPr bwMode="auto">
          <a:xfrm>
            <a:off x="589610" y="1737360"/>
            <a:ext cx="5337048"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youris\Desktop\HTCC_2018\Screen Shot 2018-03-05 at 11.52.46 AM.png"/>
          <p:cNvPicPr>
            <a:picLocks noChangeArrowheads="1"/>
          </p:cNvPicPr>
          <p:nvPr/>
        </p:nvPicPr>
        <p:blipFill rotWithShape="1">
          <a:blip r:embed="rId4" cstate="print">
            <a:extLst>
              <a:ext uri="{28A0092B-C50C-407E-A947-70E740481C1C}">
                <a14:useLocalDpi xmlns:a14="http://schemas.microsoft.com/office/drawing/2010/main" val="0"/>
              </a:ext>
            </a:extLst>
          </a:blip>
          <a:srcRect t="6724" b="-4306"/>
          <a:stretch/>
        </p:blipFill>
        <p:spPr bwMode="auto">
          <a:xfrm>
            <a:off x="6107430" y="1737360"/>
            <a:ext cx="2669667" cy="338328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Controls</a:t>
            </a:r>
            <a:endParaRPr lang="en-US" kern="0" dirty="0" smtClean="0">
              <a:solidFill>
                <a:srgbClr val="FF0000"/>
              </a:solidFill>
              <a:cs typeface="Arial" pitchFamily="34" charset="0"/>
            </a:endParaRPr>
          </a:p>
        </p:txBody>
      </p:sp>
    </p:spTree>
    <p:extLst>
      <p:ext uri="{BB962C8B-B14F-4D97-AF65-F5344CB8AC3E}">
        <p14:creationId xmlns:p14="http://schemas.microsoft.com/office/powerpoint/2010/main" val="753309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9144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FFFF"/>
                </a:solidFill>
                <a:cs typeface="Arial" pitchFamily="34" charset="0"/>
              </a:rPr>
              <a:t>HTCC Software Status   </a:t>
            </a:r>
            <a:r>
              <a:rPr lang="en-US" sz="1600" kern="0" dirty="0" smtClean="0">
                <a:solidFill>
                  <a:srgbClr val="FFFFFF"/>
                </a:solidFill>
                <a:cs typeface="Arial" pitchFamily="34" charset="0"/>
              </a:rPr>
              <a:t>(continued)</a:t>
            </a:r>
            <a:endParaRPr lang="en-US" sz="1200" dirty="0">
              <a:solidFill>
                <a:srgbClr val="FFFFFF"/>
              </a:solidFil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7604" b="972"/>
          <a:stretch/>
        </p:blipFill>
        <p:spPr bwMode="auto">
          <a:xfrm>
            <a:off x="457200" y="2788920"/>
            <a:ext cx="2697776" cy="3083018"/>
          </a:xfrm>
          <a:prstGeom prst="rect">
            <a:avLst/>
          </a:prstGeom>
          <a:ln w="12700">
            <a:solidFill>
              <a:srgbClr val="000099"/>
            </a:solid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91840" y="2788920"/>
            <a:ext cx="2603797" cy="3079224"/>
          </a:xfrm>
          <a:prstGeom prst="rect">
            <a:avLst/>
          </a:prstGeom>
          <a:ln w="12700">
            <a:solidFill>
              <a:srgbClr val="000099"/>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7380" b="273"/>
          <a:stretch/>
        </p:blipFill>
        <p:spPr bwMode="auto">
          <a:xfrm>
            <a:off x="6035040" y="2788920"/>
            <a:ext cx="2631729" cy="3083245"/>
          </a:xfrm>
          <a:prstGeom prst="rect">
            <a:avLst/>
          </a:prstGeom>
          <a:ln w="12700">
            <a:solidFill>
              <a:srgbClr val="000099"/>
            </a:solid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 r="33916"/>
          <a:stretch/>
        </p:blipFill>
        <p:spPr bwMode="auto">
          <a:xfrm>
            <a:off x="473738" y="1051560"/>
            <a:ext cx="8192161" cy="1231963"/>
          </a:xfrm>
          <a:prstGeom prst="rect">
            <a:avLst/>
          </a:prstGeom>
          <a:noFill/>
          <a:ln w="12700">
            <a:solidFill>
              <a:srgbClr val="000099"/>
            </a:solidFill>
          </a:ln>
          <a:extLst>
            <a:ext uri="{53640926-AAD7-44D8-BBD7-CCE9431645EC}">
              <a14:shadowObscured xmlns:a14="http://schemas.microsoft.com/office/drawing/2010/main"/>
            </a:ext>
          </a:extLst>
        </p:spPr>
      </p:pic>
      <p:sp>
        <p:nvSpPr>
          <p:cNvPr id="14" name="Title 1"/>
          <p:cNvSpPr txBox="1">
            <a:spLocks/>
          </p:cNvSpPr>
          <p:nvPr/>
        </p:nvSpPr>
        <p:spPr>
          <a:xfrm>
            <a:off x="473739" y="731520"/>
            <a:ext cx="8192160" cy="410526"/>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400" kern="0" dirty="0" smtClean="0">
                <a:solidFill>
                  <a:srgbClr val="000099"/>
                </a:solidFill>
                <a:latin typeface="Arial Black" panose="020B0A04020102020204" pitchFamily="34" charset="0"/>
              </a:rPr>
              <a:t>Single Channel Control GUI</a:t>
            </a:r>
            <a:endParaRPr lang="en-US" sz="1400" kern="0" dirty="0">
              <a:solidFill>
                <a:srgbClr val="000099"/>
              </a:solidFill>
              <a:latin typeface="Arial Black" panose="020B0A04020102020204" pitchFamily="34" charset="0"/>
            </a:endParaRPr>
          </a:p>
        </p:txBody>
      </p:sp>
      <p:sp>
        <p:nvSpPr>
          <p:cNvPr id="16" name="Rectangle 15"/>
          <p:cNvSpPr/>
          <p:nvPr/>
        </p:nvSpPr>
        <p:spPr>
          <a:xfrm>
            <a:off x="473739" y="2468880"/>
            <a:ext cx="8192160" cy="307777"/>
          </a:xfrm>
          <a:prstGeom prst="rect">
            <a:avLst/>
          </a:prstGeom>
        </p:spPr>
        <p:txBody>
          <a:bodyPr wrap="square">
            <a:spAutoFit/>
          </a:bodyPr>
          <a:lstStyle/>
          <a:p>
            <a:pPr algn="ctr"/>
            <a:r>
              <a:rPr lang="en-US" sz="1400" dirty="0" smtClean="0">
                <a:solidFill>
                  <a:srgbClr val="000099"/>
                </a:solidFill>
                <a:latin typeface="Arial Black" panose="020B0A04020102020204" pitchFamily="34" charset="0"/>
                <a:cs typeface="Arial" panose="020B0604020202020204" pitchFamily="34" charset="0"/>
              </a:rPr>
              <a:t>HTCC Alarm </a:t>
            </a:r>
            <a:r>
              <a:rPr lang="en-US" sz="1400" dirty="0">
                <a:solidFill>
                  <a:srgbClr val="000099"/>
                </a:solidFill>
                <a:latin typeface="Arial Black" panose="020B0A04020102020204" pitchFamily="34" charset="0"/>
                <a:cs typeface="Arial" panose="020B0604020202020204" pitchFamily="34" charset="0"/>
              </a:rPr>
              <a:t>S</a:t>
            </a:r>
            <a:r>
              <a:rPr lang="en-US" sz="1400" dirty="0" smtClean="0">
                <a:solidFill>
                  <a:srgbClr val="000099"/>
                </a:solidFill>
                <a:latin typeface="Arial Black" panose="020B0A04020102020204" pitchFamily="34" charset="0"/>
                <a:cs typeface="Arial" panose="020B0604020202020204" pitchFamily="34" charset="0"/>
              </a:rPr>
              <a:t>creens   </a:t>
            </a:r>
            <a:endParaRPr lang="en-US" sz="1400" dirty="0">
              <a:solidFill>
                <a:srgbClr val="000099"/>
              </a:solidFill>
              <a:latin typeface="Arial Black" panose="020B0A04020102020204" pitchFamily="34" charset="0"/>
              <a:cs typeface="Arial" panose="020B0604020202020204" pitchFamily="34" charset="0"/>
            </a:endParaRPr>
          </a:p>
        </p:txBody>
      </p:sp>
      <p:sp>
        <p:nvSpPr>
          <p:cNvPr id="17" name="Rectangle 16"/>
          <p:cNvSpPr/>
          <p:nvPr/>
        </p:nvSpPr>
        <p:spPr>
          <a:xfrm>
            <a:off x="473739" y="5897880"/>
            <a:ext cx="2681237" cy="307777"/>
          </a:xfrm>
          <a:prstGeom prst="rect">
            <a:avLst/>
          </a:prstGeom>
        </p:spPr>
        <p:txBody>
          <a:bodyPr wrap="square">
            <a:spAutoFit/>
          </a:bodyPr>
          <a:lstStyle/>
          <a:p>
            <a:pPr algn="ctr"/>
            <a:r>
              <a:rPr lang="en-US" sz="1400" dirty="0" smtClean="0">
                <a:solidFill>
                  <a:srgbClr val="000099"/>
                </a:solidFill>
                <a:cs typeface="Arial" panose="020B0604020202020204" pitchFamily="34" charset="0"/>
              </a:rPr>
              <a:t>CO</a:t>
            </a:r>
            <a:r>
              <a:rPr lang="en-US" sz="1400" baseline="-25000" dirty="0" smtClean="0">
                <a:solidFill>
                  <a:srgbClr val="000099"/>
                </a:solidFill>
                <a:cs typeface="Arial" panose="020B0604020202020204" pitchFamily="34" charset="0"/>
              </a:rPr>
              <a:t>2</a:t>
            </a:r>
            <a:r>
              <a:rPr lang="en-US" sz="1400" dirty="0" smtClean="0">
                <a:solidFill>
                  <a:srgbClr val="000099"/>
                </a:solidFill>
                <a:cs typeface="Arial" panose="020B0604020202020204" pitchFamily="34" charset="0"/>
              </a:rPr>
              <a:t> flow rate </a:t>
            </a:r>
            <a:endParaRPr lang="en-US" sz="1400" dirty="0">
              <a:solidFill>
                <a:srgbClr val="000099"/>
              </a:solidFill>
              <a:cs typeface="Arial" panose="020B0604020202020204" pitchFamily="34" charset="0"/>
            </a:endParaRPr>
          </a:p>
        </p:txBody>
      </p:sp>
      <p:sp>
        <p:nvSpPr>
          <p:cNvPr id="18" name="Rectangle 17"/>
          <p:cNvSpPr/>
          <p:nvPr/>
        </p:nvSpPr>
        <p:spPr>
          <a:xfrm>
            <a:off x="3291841" y="5897880"/>
            <a:ext cx="2603796" cy="307777"/>
          </a:xfrm>
          <a:prstGeom prst="rect">
            <a:avLst/>
          </a:prstGeom>
        </p:spPr>
        <p:txBody>
          <a:bodyPr wrap="square">
            <a:spAutoFit/>
          </a:bodyPr>
          <a:lstStyle/>
          <a:p>
            <a:pPr algn="ctr"/>
            <a:r>
              <a:rPr lang="en-US" sz="1400" dirty="0" smtClean="0">
                <a:solidFill>
                  <a:srgbClr val="000099"/>
                </a:solidFill>
                <a:cs typeface="Arial" panose="020B0604020202020204" pitchFamily="34" charset="0"/>
              </a:rPr>
              <a:t>CO</a:t>
            </a:r>
            <a:r>
              <a:rPr lang="en-US" sz="1400" baseline="-25000" dirty="0" smtClean="0">
                <a:solidFill>
                  <a:srgbClr val="000099"/>
                </a:solidFill>
                <a:cs typeface="Arial" panose="020B0604020202020204" pitchFamily="34" charset="0"/>
              </a:rPr>
              <a:t>2</a:t>
            </a:r>
            <a:r>
              <a:rPr lang="en-US" sz="1400" dirty="0" smtClean="0">
                <a:solidFill>
                  <a:srgbClr val="000099"/>
                </a:solidFill>
                <a:cs typeface="Arial" panose="020B0604020202020204" pitchFamily="34" charset="0"/>
              </a:rPr>
              <a:t> Absolute Humidity</a:t>
            </a:r>
            <a:endParaRPr lang="en-US" sz="1400" dirty="0">
              <a:solidFill>
                <a:srgbClr val="000099"/>
              </a:solidFill>
              <a:cs typeface="Arial" panose="020B0604020202020204" pitchFamily="34" charset="0"/>
            </a:endParaRPr>
          </a:p>
        </p:txBody>
      </p:sp>
      <p:sp>
        <p:nvSpPr>
          <p:cNvPr id="19" name="Rectangle 18"/>
          <p:cNvSpPr/>
          <p:nvPr/>
        </p:nvSpPr>
        <p:spPr>
          <a:xfrm>
            <a:off x="6035040" y="5897880"/>
            <a:ext cx="2641832" cy="307777"/>
          </a:xfrm>
          <a:prstGeom prst="rect">
            <a:avLst/>
          </a:prstGeom>
        </p:spPr>
        <p:txBody>
          <a:bodyPr wrap="square">
            <a:spAutoFit/>
          </a:bodyPr>
          <a:lstStyle/>
          <a:p>
            <a:pPr algn="ctr"/>
            <a:r>
              <a:rPr lang="en-US" sz="1400" dirty="0" smtClean="0">
                <a:solidFill>
                  <a:srgbClr val="000099"/>
                </a:solidFill>
                <a:cs typeface="Arial" panose="020B0604020202020204" pitchFamily="34" charset="0"/>
              </a:rPr>
              <a:t>Differential pressure </a:t>
            </a:r>
            <a:endParaRPr lang="en-US" sz="1400" dirty="0">
              <a:solidFill>
                <a:srgbClr val="000099"/>
              </a:solidFill>
              <a:cs typeface="Arial" panose="020B0604020202020204" pitchFamily="34" charset="0"/>
            </a:endParaRPr>
          </a:p>
        </p:txBody>
      </p:sp>
      <p:sp>
        <p:nvSpPr>
          <p:cNvPr id="21" name="Title 1"/>
          <p:cNvSpPr txBox="1">
            <a:spLocks/>
          </p:cNvSpPr>
          <p:nvPr/>
        </p:nvSpPr>
        <p:spPr>
          <a:xfrm>
            <a:off x="381000" y="2743200"/>
            <a:ext cx="8381999" cy="3505199"/>
          </a:xfrm>
          <a:prstGeom prst="rect">
            <a:avLst/>
          </a:prstGeom>
          <a:solidFill>
            <a:srgbClr val="000099">
              <a:alpha val="20000"/>
            </a:srgbClr>
          </a:solidFill>
          <a:ln>
            <a:noFill/>
          </a:ln>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endParaRPr lang="en-US" sz="1400" kern="0" dirty="0">
              <a:solidFill>
                <a:srgbClr val="000099"/>
              </a:solidFill>
              <a:latin typeface="Arial Black" panose="020B0A04020102020204" pitchFamily="34" charset="0"/>
            </a:endParaRPr>
          </a:p>
        </p:txBody>
      </p:sp>
      <p:sp>
        <p:nvSpPr>
          <p:cNvPr id="13"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Controls</a:t>
            </a:r>
            <a:endParaRPr lang="en-US" kern="0" dirty="0" smtClean="0">
              <a:solidFill>
                <a:srgbClr val="FF0000"/>
              </a:solidFill>
              <a:cs typeface="Arial" pitchFamily="34" charset="0"/>
            </a:endParaRPr>
          </a:p>
        </p:txBody>
      </p:sp>
    </p:spTree>
    <p:extLst>
      <p:ext uri="{BB962C8B-B14F-4D97-AF65-F5344CB8AC3E}">
        <p14:creationId xmlns:p14="http://schemas.microsoft.com/office/powerpoint/2010/main" val="3684158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Channels Response Equalization </a:t>
            </a:r>
            <a:endParaRPr lang="en-US" kern="0" dirty="0" smtClean="0">
              <a:solidFill>
                <a:srgbClr val="FF0000"/>
              </a:solidFill>
              <a:cs typeface="Arial"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591" t="-969" r="-178" b="25676"/>
          <a:stretch/>
        </p:blipFill>
        <p:spPr bwMode="auto">
          <a:xfrm>
            <a:off x="365760" y="3749040"/>
            <a:ext cx="6591587" cy="245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718" r="49999" b="25568"/>
          <a:stretch/>
        </p:blipFill>
        <p:spPr bwMode="auto">
          <a:xfrm>
            <a:off x="365760" y="1097281"/>
            <a:ext cx="6515100" cy="244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38200" y="731520"/>
            <a:ext cx="6019800" cy="338554"/>
          </a:xfrm>
          <a:prstGeom prst="rect">
            <a:avLst/>
          </a:prstGeom>
          <a:solidFill>
            <a:srgbClr val="FFFF00"/>
          </a:solidFill>
        </p:spPr>
        <p:txBody>
          <a:bodyPr wrap="square" rtlCol="0">
            <a:spAutoFit/>
          </a:bodyPr>
          <a:lstStyle/>
          <a:p>
            <a:pPr algn="ctr"/>
            <a:r>
              <a:rPr lang="en-US" sz="1600" b="1" dirty="0" smtClean="0">
                <a:solidFill>
                  <a:srgbClr val="000099"/>
                </a:solidFill>
                <a:latin typeface="Arial Black" panose="020B0A04020102020204" pitchFamily="34" charset="0"/>
              </a:rPr>
              <a:t>Signal Strength in Channels (12 channels per Ring)</a:t>
            </a:r>
          </a:p>
        </p:txBody>
      </p:sp>
      <p:sp>
        <p:nvSpPr>
          <p:cNvPr id="9" name="Title 1"/>
          <p:cNvSpPr txBox="1">
            <a:spLocks/>
          </p:cNvSpPr>
          <p:nvPr/>
        </p:nvSpPr>
        <p:spPr bwMode="auto">
          <a:xfrm>
            <a:off x="91440" y="1371600"/>
            <a:ext cx="3810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1000" b="1" kern="0" dirty="0" smtClean="0">
                <a:solidFill>
                  <a:srgbClr val="FF0000"/>
                </a:solidFill>
                <a:cs typeface="Arial" pitchFamily="34" charset="0"/>
              </a:rPr>
              <a:t>R1</a:t>
            </a:r>
            <a:endParaRPr lang="en-US" sz="800" kern="0" dirty="0" smtClean="0">
              <a:solidFill>
                <a:srgbClr val="FF0000"/>
              </a:solidFill>
              <a:cs typeface="Arial" pitchFamily="34" charset="0"/>
            </a:endParaRPr>
          </a:p>
        </p:txBody>
      </p:sp>
      <p:sp>
        <p:nvSpPr>
          <p:cNvPr id="10" name="Title 1"/>
          <p:cNvSpPr txBox="1">
            <a:spLocks/>
          </p:cNvSpPr>
          <p:nvPr/>
        </p:nvSpPr>
        <p:spPr bwMode="auto">
          <a:xfrm>
            <a:off x="91440" y="2233327"/>
            <a:ext cx="3810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1000" b="1" kern="0" dirty="0" smtClean="0">
                <a:solidFill>
                  <a:srgbClr val="FF0000"/>
                </a:solidFill>
                <a:cs typeface="Arial" pitchFamily="34" charset="0"/>
              </a:rPr>
              <a:t>R2</a:t>
            </a:r>
            <a:endParaRPr lang="en-US" sz="800" kern="0" dirty="0" smtClean="0">
              <a:solidFill>
                <a:srgbClr val="FF0000"/>
              </a:solidFill>
              <a:cs typeface="Arial" pitchFamily="34" charset="0"/>
            </a:endParaRPr>
          </a:p>
        </p:txBody>
      </p:sp>
      <p:sp>
        <p:nvSpPr>
          <p:cNvPr id="11" name="Title 1"/>
          <p:cNvSpPr txBox="1">
            <a:spLocks/>
          </p:cNvSpPr>
          <p:nvPr/>
        </p:nvSpPr>
        <p:spPr bwMode="auto">
          <a:xfrm>
            <a:off x="91440" y="3063240"/>
            <a:ext cx="3810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1000" b="1" kern="0" dirty="0" smtClean="0">
                <a:solidFill>
                  <a:srgbClr val="FF0000"/>
                </a:solidFill>
                <a:cs typeface="Arial" pitchFamily="34" charset="0"/>
              </a:rPr>
              <a:t>R3</a:t>
            </a:r>
            <a:endParaRPr lang="en-US" sz="800" kern="0" dirty="0" smtClean="0">
              <a:solidFill>
                <a:srgbClr val="FF0000"/>
              </a:solidFill>
              <a:cs typeface="Arial" pitchFamily="34" charset="0"/>
            </a:endParaRPr>
          </a:p>
        </p:txBody>
      </p:sp>
      <p:sp>
        <p:nvSpPr>
          <p:cNvPr id="12" name="Title 1"/>
          <p:cNvSpPr txBox="1">
            <a:spLocks/>
          </p:cNvSpPr>
          <p:nvPr/>
        </p:nvSpPr>
        <p:spPr bwMode="auto">
          <a:xfrm>
            <a:off x="91440" y="4114800"/>
            <a:ext cx="3810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1000" b="1" kern="0" dirty="0" smtClean="0">
                <a:solidFill>
                  <a:srgbClr val="FF0000"/>
                </a:solidFill>
                <a:cs typeface="Arial" pitchFamily="34" charset="0"/>
              </a:rPr>
              <a:t>R1</a:t>
            </a:r>
            <a:endParaRPr lang="en-US" sz="800" kern="0" dirty="0" smtClean="0">
              <a:solidFill>
                <a:srgbClr val="FF0000"/>
              </a:solidFill>
              <a:cs typeface="Arial" pitchFamily="34" charset="0"/>
            </a:endParaRPr>
          </a:p>
        </p:txBody>
      </p:sp>
      <p:sp>
        <p:nvSpPr>
          <p:cNvPr id="13" name="Title 1"/>
          <p:cNvSpPr txBox="1">
            <a:spLocks/>
          </p:cNvSpPr>
          <p:nvPr/>
        </p:nvSpPr>
        <p:spPr bwMode="auto">
          <a:xfrm>
            <a:off x="91440" y="4887538"/>
            <a:ext cx="3810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1000" b="1" kern="0" dirty="0" smtClean="0">
                <a:solidFill>
                  <a:srgbClr val="FF0000"/>
                </a:solidFill>
                <a:cs typeface="Arial" pitchFamily="34" charset="0"/>
              </a:rPr>
              <a:t>R2</a:t>
            </a:r>
            <a:endParaRPr lang="en-US" sz="800" kern="0" dirty="0" smtClean="0">
              <a:solidFill>
                <a:srgbClr val="FF0000"/>
              </a:solidFill>
              <a:cs typeface="Arial" pitchFamily="34" charset="0"/>
            </a:endParaRPr>
          </a:p>
        </p:txBody>
      </p:sp>
      <p:sp>
        <p:nvSpPr>
          <p:cNvPr id="14" name="Title 1"/>
          <p:cNvSpPr txBox="1">
            <a:spLocks/>
          </p:cNvSpPr>
          <p:nvPr/>
        </p:nvSpPr>
        <p:spPr bwMode="auto">
          <a:xfrm>
            <a:off x="91440" y="5715000"/>
            <a:ext cx="3810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1000" b="1" kern="0" dirty="0" smtClean="0">
                <a:solidFill>
                  <a:srgbClr val="FF0000"/>
                </a:solidFill>
                <a:cs typeface="Arial" pitchFamily="34" charset="0"/>
              </a:rPr>
              <a:t>R3</a:t>
            </a:r>
            <a:endParaRPr lang="en-US" sz="800" kern="0" dirty="0" smtClean="0">
              <a:solidFill>
                <a:srgbClr val="FF0000"/>
              </a:solidFill>
              <a:cs typeface="Arial" pitchFamily="34" charset="0"/>
            </a:endParaRPr>
          </a:p>
        </p:txBody>
      </p:sp>
      <p:sp>
        <p:nvSpPr>
          <p:cNvPr id="15" name="Title 1"/>
          <p:cNvSpPr txBox="1">
            <a:spLocks/>
          </p:cNvSpPr>
          <p:nvPr/>
        </p:nvSpPr>
        <p:spPr bwMode="auto">
          <a:xfrm>
            <a:off x="685800" y="1097280"/>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1</a:t>
            </a:r>
            <a:r>
              <a:rPr lang="en-US" sz="800" b="1" kern="0" dirty="0" smtClean="0">
                <a:solidFill>
                  <a:srgbClr val="FF0000"/>
                </a:solidFill>
                <a:cs typeface="Arial" pitchFamily="34" charset="0"/>
              </a:rPr>
              <a:t> HS</a:t>
            </a:r>
            <a:r>
              <a:rPr lang="en-US" sz="800" b="1" kern="0" dirty="0" smtClean="0">
                <a:solidFill>
                  <a:srgbClr val="0000FF"/>
                </a:solidFill>
                <a:cs typeface="Arial" pitchFamily="34" charset="0"/>
              </a:rPr>
              <a:t>1</a:t>
            </a:r>
            <a:endParaRPr lang="en-US" sz="600" kern="0" dirty="0" smtClean="0">
              <a:solidFill>
                <a:srgbClr val="0000FF"/>
              </a:solidFill>
              <a:cs typeface="Arial" pitchFamily="34" charset="0"/>
            </a:endParaRPr>
          </a:p>
        </p:txBody>
      </p:sp>
      <p:sp>
        <p:nvSpPr>
          <p:cNvPr id="16" name="Title 1"/>
          <p:cNvSpPr txBox="1">
            <a:spLocks/>
          </p:cNvSpPr>
          <p:nvPr/>
        </p:nvSpPr>
        <p:spPr bwMode="auto">
          <a:xfrm>
            <a:off x="1764792" y="1097280"/>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1</a:t>
            </a:r>
            <a:r>
              <a:rPr lang="en-US" sz="800" b="1" kern="0" dirty="0" smtClean="0">
                <a:solidFill>
                  <a:srgbClr val="FF0000"/>
                </a:solidFill>
                <a:latin typeface="Arial Black" panose="020B0A04020102020204" pitchFamily="34" charset="0"/>
                <a:cs typeface="Arial" pitchFamily="34" charset="0"/>
              </a:rPr>
              <a:t> </a:t>
            </a:r>
            <a:r>
              <a:rPr lang="en-US" sz="800" b="1" kern="0" dirty="0" smtClean="0">
                <a:solidFill>
                  <a:srgbClr val="FF0000"/>
                </a:solidFill>
                <a:cs typeface="Arial" pitchFamily="34" charset="0"/>
              </a:rPr>
              <a:t>HS</a:t>
            </a:r>
            <a:r>
              <a:rPr lang="en-US" sz="800" b="1" kern="0" dirty="0" smtClean="0">
                <a:solidFill>
                  <a:srgbClr val="0000FF"/>
                </a:solidFill>
                <a:cs typeface="Arial" pitchFamily="34" charset="0"/>
              </a:rPr>
              <a:t>2</a:t>
            </a:r>
            <a:endParaRPr lang="en-US" sz="600" kern="0" dirty="0" smtClean="0">
              <a:solidFill>
                <a:srgbClr val="0000FF"/>
              </a:solidFill>
              <a:cs typeface="Arial" pitchFamily="34" charset="0"/>
            </a:endParaRPr>
          </a:p>
        </p:txBody>
      </p:sp>
      <p:sp>
        <p:nvSpPr>
          <p:cNvPr id="17" name="Title 1"/>
          <p:cNvSpPr txBox="1">
            <a:spLocks/>
          </p:cNvSpPr>
          <p:nvPr/>
        </p:nvSpPr>
        <p:spPr bwMode="auto">
          <a:xfrm>
            <a:off x="2834640" y="1097280"/>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2</a:t>
            </a:r>
            <a:r>
              <a:rPr lang="en-US" sz="800" b="1" kern="0" dirty="0" smtClean="0">
                <a:solidFill>
                  <a:srgbClr val="FF0000"/>
                </a:solidFill>
                <a:cs typeface="Arial" pitchFamily="34" charset="0"/>
              </a:rPr>
              <a:t> HS</a:t>
            </a:r>
            <a:r>
              <a:rPr lang="en-US" sz="800" b="1" kern="0" dirty="0" smtClean="0">
                <a:solidFill>
                  <a:srgbClr val="0000FF"/>
                </a:solidFill>
                <a:cs typeface="Arial" pitchFamily="34" charset="0"/>
              </a:rPr>
              <a:t>1</a:t>
            </a:r>
            <a:endParaRPr lang="en-US" sz="600" kern="0" dirty="0" smtClean="0">
              <a:solidFill>
                <a:srgbClr val="0000FF"/>
              </a:solidFill>
              <a:cs typeface="Arial" pitchFamily="34" charset="0"/>
            </a:endParaRPr>
          </a:p>
        </p:txBody>
      </p:sp>
      <p:sp>
        <p:nvSpPr>
          <p:cNvPr id="18" name="Title 1"/>
          <p:cNvSpPr txBox="1">
            <a:spLocks/>
          </p:cNvSpPr>
          <p:nvPr/>
        </p:nvSpPr>
        <p:spPr bwMode="auto">
          <a:xfrm>
            <a:off x="3931920" y="1097280"/>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2</a:t>
            </a:r>
            <a:r>
              <a:rPr lang="en-US" sz="800" b="1" kern="0" dirty="0" smtClean="0">
                <a:solidFill>
                  <a:srgbClr val="FF0000"/>
                </a:solidFill>
                <a:cs typeface="Arial" pitchFamily="34" charset="0"/>
              </a:rPr>
              <a:t> HS</a:t>
            </a:r>
            <a:r>
              <a:rPr lang="en-US" sz="800" b="1" kern="0" dirty="0" smtClean="0">
                <a:solidFill>
                  <a:srgbClr val="0000FF"/>
                </a:solidFill>
                <a:cs typeface="Arial" pitchFamily="34" charset="0"/>
              </a:rPr>
              <a:t>2</a:t>
            </a:r>
            <a:endParaRPr lang="en-US" sz="600" kern="0" dirty="0" smtClean="0">
              <a:solidFill>
                <a:srgbClr val="0000FF"/>
              </a:solidFill>
              <a:cs typeface="Arial" pitchFamily="34" charset="0"/>
            </a:endParaRPr>
          </a:p>
        </p:txBody>
      </p:sp>
      <p:sp>
        <p:nvSpPr>
          <p:cNvPr id="19" name="Title 1"/>
          <p:cNvSpPr txBox="1">
            <a:spLocks/>
          </p:cNvSpPr>
          <p:nvPr/>
        </p:nvSpPr>
        <p:spPr bwMode="auto">
          <a:xfrm>
            <a:off x="4873752" y="1097280"/>
            <a:ext cx="80772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3</a:t>
            </a:r>
            <a:r>
              <a:rPr lang="en-US" sz="800" b="1" kern="0" dirty="0" smtClean="0">
                <a:solidFill>
                  <a:srgbClr val="FF0000"/>
                </a:solidFill>
                <a:cs typeface="Arial" pitchFamily="34" charset="0"/>
              </a:rPr>
              <a:t> HS </a:t>
            </a:r>
            <a:r>
              <a:rPr lang="en-US" sz="800" b="1" kern="0" dirty="0" smtClean="0">
                <a:solidFill>
                  <a:srgbClr val="0000FF"/>
                </a:solidFill>
                <a:cs typeface="Arial" pitchFamily="34" charset="0"/>
              </a:rPr>
              <a:t>1</a:t>
            </a:r>
            <a:endParaRPr lang="en-US" sz="600" kern="0" dirty="0" smtClean="0">
              <a:solidFill>
                <a:srgbClr val="0000FF"/>
              </a:solidFill>
              <a:cs typeface="Arial" pitchFamily="34" charset="0"/>
            </a:endParaRPr>
          </a:p>
        </p:txBody>
      </p:sp>
      <p:sp>
        <p:nvSpPr>
          <p:cNvPr id="20" name="Title 1"/>
          <p:cNvSpPr txBox="1">
            <a:spLocks/>
          </p:cNvSpPr>
          <p:nvPr/>
        </p:nvSpPr>
        <p:spPr bwMode="auto">
          <a:xfrm>
            <a:off x="5989320" y="1097280"/>
            <a:ext cx="85344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3</a:t>
            </a:r>
            <a:r>
              <a:rPr lang="en-US" sz="800" b="1" kern="0" dirty="0" smtClean="0">
                <a:solidFill>
                  <a:srgbClr val="FF0000"/>
                </a:solidFill>
                <a:latin typeface="Arial Black" panose="020B0A04020102020204" pitchFamily="34" charset="0"/>
                <a:cs typeface="Arial" pitchFamily="34" charset="0"/>
              </a:rPr>
              <a:t> </a:t>
            </a:r>
            <a:r>
              <a:rPr lang="en-US" sz="800" b="1" kern="0" dirty="0" smtClean="0">
                <a:solidFill>
                  <a:srgbClr val="FF0000"/>
                </a:solidFill>
                <a:cs typeface="Arial" pitchFamily="34" charset="0"/>
              </a:rPr>
              <a:t>HS</a:t>
            </a:r>
            <a:r>
              <a:rPr lang="en-US" sz="800" b="1" kern="0" dirty="0" smtClean="0">
                <a:solidFill>
                  <a:srgbClr val="0000FF"/>
                </a:solidFill>
                <a:cs typeface="Arial" pitchFamily="34" charset="0"/>
              </a:rPr>
              <a:t>2</a:t>
            </a:r>
            <a:endParaRPr lang="en-US" sz="600" kern="0" dirty="0" smtClean="0">
              <a:solidFill>
                <a:srgbClr val="0000FF"/>
              </a:solidFill>
              <a:cs typeface="Arial" pitchFamily="34" charset="0"/>
            </a:endParaRPr>
          </a:p>
        </p:txBody>
      </p:sp>
      <p:sp>
        <p:nvSpPr>
          <p:cNvPr id="21" name="Title 1"/>
          <p:cNvSpPr txBox="1">
            <a:spLocks/>
          </p:cNvSpPr>
          <p:nvPr/>
        </p:nvSpPr>
        <p:spPr bwMode="auto">
          <a:xfrm>
            <a:off x="274320" y="1920240"/>
            <a:ext cx="6675120" cy="82267"/>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600" kern="0" dirty="0" smtClean="0">
                <a:solidFill>
                  <a:srgbClr val="FF0000"/>
                </a:solidFill>
                <a:cs typeface="Arial" pitchFamily="34" charset="0"/>
              </a:rPr>
              <a:t>                               </a:t>
            </a:r>
          </a:p>
        </p:txBody>
      </p:sp>
      <p:sp>
        <p:nvSpPr>
          <p:cNvPr id="22" name="Title 1"/>
          <p:cNvSpPr txBox="1">
            <a:spLocks/>
          </p:cNvSpPr>
          <p:nvPr/>
        </p:nvSpPr>
        <p:spPr bwMode="auto">
          <a:xfrm>
            <a:off x="182880" y="2743200"/>
            <a:ext cx="6675120" cy="82267"/>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600" kern="0" dirty="0" smtClean="0">
                <a:solidFill>
                  <a:srgbClr val="FF0000"/>
                </a:solidFill>
                <a:cs typeface="Arial" pitchFamily="34" charset="0"/>
              </a:rPr>
              <a:t>                               </a:t>
            </a:r>
          </a:p>
        </p:txBody>
      </p:sp>
      <p:sp>
        <p:nvSpPr>
          <p:cNvPr id="23" name="Title 1"/>
          <p:cNvSpPr txBox="1">
            <a:spLocks/>
          </p:cNvSpPr>
          <p:nvPr/>
        </p:nvSpPr>
        <p:spPr bwMode="auto">
          <a:xfrm>
            <a:off x="274320" y="4590288"/>
            <a:ext cx="6675120" cy="82267"/>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600" kern="0" dirty="0" smtClean="0">
                <a:solidFill>
                  <a:srgbClr val="FF0000"/>
                </a:solidFill>
                <a:cs typeface="Arial" pitchFamily="34" charset="0"/>
              </a:rPr>
              <a:t>                               </a:t>
            </a:r>
          </a:p>
        </p:txBody>
      </p:sp>
      <p:sp>
        <p:nvSpPr>
          <p:cNvPr id="24" name="Title 1"/>
          <p:cNvSpPr txBox="1">
            <a:spLocks/>
          </p:cNvSpPr>
          <p:nvPr/>
        </p:nvSpPr>
        <p:spPr bwMode="auto">
          <a:xfrm>
            <a:off x="274320" y="5394960"/>
            <a:ext cx="6675120" cy="82267"/>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600" kern="0" dirty="0" smtClean="0">
                <a:solidFill>
                  <a:srgbClr val="FF0000"/>
                </a:solidFill>
                <a:cs typeface="Arial" pitchFamily="34" charset="0"/>
              </a:rPr>
              <a:t>                               </a:t>
            </a:r>
          </a:p>
        </p:txBody>
      </p:sp>
      <p:sp>
        <p:nvSpPr>
          <p:cNvPr id="25" name="Title 1"/>
          <p:cNvSpPr txBox="1">
            <a:spLocks/>
          </p:cNvSpPr>
          <p:nvPr/>
        </p:nvSpPr>
        <p:spPr bwMode="auto">
          <a:xfrm>
            <a:off x="731520" y="3749040"/>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4</a:t>
            </a:r>
            <a:r>
              <a:rPr lang="en-US" sz="800" b="1" kern="0" dirty="0" smtClean="0">
                <a:solidFill>
                  <a:srgbClr val="FF0000"/>
                </a:solidFill>
                <a:cs typeface="Arial" pitchFamily="34" charset="0"/>
              </a:rPr>
              <a:t> HS</a:t>
            </a:r>
            <a:r>
              <a:rPr lang="en-US" sz="800" b="1" kern="0" dirty="0" smtClean="0">
                <a:solidFill>
                  <a:srgbClr val="0000FF"/>
                </a:solidFill>
                <a:cs typeface="Arial" pitchFamily="34" charset="0"/>
              </a:rPr>
              <a:t>1</a:t>
            </a:r>
            <a:endParaRPr lang="en-US" sz="600" kern="0" dirty="0" smtClean="0">
              <a:solidFill>
                <a:srgbClr val="0000FF"/>
              </a:solidFill>
              <a:cs typeface="Arial" pitchFamily="34" charset="0"/>
            </a:endParaRPr>
          </a:p>
        </p:txBody>
      </p:sp>
      <p:sp>
        <p:nvSpPr>
          <p:cNvPr id="26" name="Title 1"/>
          <p:cNvSpPr txBox="1">
            <a:spLocks/>
          </p:cNvSpPr>
          <p:nvPr/>
        </p:nvSpPr>
        <p:spPr bwMode="auto">
          <a:xfrm>
            <a:off x="1764792" y="3749040"/>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4</a:t>
            </a:r>
            <a:r>
              <a:rPr lang="en-US" sz="800" b="1" kern="0" dirty="0" smtClean="0">
                <a:solidFill>
                  <a:srgbClr val="FF0000"/>
                </a:solidFill>
                <a:cs typeface="Arial" pitchFamily="34" charset="0"/>
              </a:rPr>
              <a:t> HS</a:t>
            </a:r>
            <a:r>
              <a:rPr lang="en-US" sz="800" b="1" kern="0" dirty="0">
                <a:solidFill>
                  <a:srgbClr val="0000FF"/>
                </a:solidFill>
                <a:cs typeface="Arial" pitchFamily="34" charset="0"/>
              </a:rPr>
              <a:t>2</a:t>
            </a:r>
            <a:endParaRPr lang="en-US" sz="600" kern="0" dirty="0" smtClean="0">
              <a:solidFill>
                <a:srgbClr val="0000FF"/>
              </a:solidFill>
              <a:cs typeface="Arial" pitchFamily="34" charset="0"/>
            </a:endParaRPr>
          </a:p>
        </p:txBody>
      </p:sp>
      <p:sp>
        <p:nvSpPr>
          <p:cNvPr id="27" name="Title 1"/>
          <p:cNvSpPr txBox="1">
            <a:spLocks/>
          </p:cNvSpPr>
          <p:nvPr/>
        </p:nvSpPr>
        <p:spPr bwMode="auto">
          <a:xfrm>
            <a:off x="2807208" y="3749040"/>
            <a:ext cx="73152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5</a:t>
            </a:r>
            <a:r>
              <a:rPr lang="en-US" sz="800" b="1" kern="0" dirty="0" smtClean="0">
                <a:solidFill>
                  <a:srgbClr val="FF0000"/>
                </a:solidFill>
                <a:cs typeface="Arial" pitchFamily="34" charset="0"/>
              </a:rPr>
              <a:t> HS1</a:t>
            </a:r>
            <a:endParaRPr lang="en-US" sz="600" kern="0" dirty="0" smtClean="0">
              <a:solidFill>
                <a:srgbClr val="0000FF"/>
              </a:solidFill>
              <a:cs typeface="Arial" pitchFamily="34" charset="0"/>
            </a:endParaRPr>
          </a:p>
        </p:txBody>
      </p:sp>
      <p:sp>
        <p:nvSpPr>
          <p:cNvPr id="28" name="Title 1"/>
          <p:cNvSpPr txBox="1">
            <a:spLocks/>
          </p:cNvSpPr>
          <p:nvPr/>
        </p:nvSpPr>
        <p:spPr bwMode="auto">
          <a:xfrm>
            <a:off x="3886200" y="3749040"/>
            <a:ext cx="762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5</a:t>
            </a:r>
            <a:r>
              <a:rPr lang="en-US" sz="800" b="1" kern="0" dirty="0" smtClean="0">
                <a:solidFill>
                  <a:srgbClr val="FF0000"/>
                </a:solidFill>
                <a:cs typeface="Arial" pitchFamily="34" charset="0"/>
              </a:rPr>
              <a:t> HS</a:t>
            </a:r>
            <a:r>
              <a:rPr lang="en-US" sz="800" b="1" kern="0" dirty="0">
                <a:solidFill>
                  <a:srgbClr val="0000FF"/>
                </a:solidFill>
                <a:cs typeface="Arial" pitchFamily="34" charset="0"/>
              </a:rPr>
              <a:t>2</a:t>
            </a:r>
            <a:endParaRPr lang="en-US" sz="600" kern="0" dirty="0" smtClean="0">
              <a:solidFill>
                <a:srgbClr val="0000FF"/>
              </a:solidFill>
              <a:cs typeface="Arial" pitchFamily="34" charset="0"/>
            </a:endParaRPr>
          </a:p>
        </p:txBody>
      </p:sp>
      <p:sp>
        <p:nvSpPr>
          <p:cNvPr id="29" name="Title 1"/>
          <p:cNvSpPr txBox="1">
            <a:spLocks/>
          </p:cNvSpPr>
          <p:nvPr/>
        </p:nvSpPr>
        <p:spPr bwMode="auto">
          <a:xfrm>
            <a:off x="4956048" y="3749040"/>
            <a:ext cx="762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6</a:t>
            </a:r>
            <a:r>
              <a:rPr lang="en-US" sz="800" b="1" kern="0" dirty="0" smtClean="0">
                <a:solidFill>
                  <a:srgbClr val="FF0000"/>
                </a:solidFill>
                <a:cs typeface="Arial" pitchFamily="34" charset="0"/>
              </a:rPr>
              <a:t> HS</a:t>
            </a:r>
            <a:r>
              <a:rPr lang="en-US" sz="800" b="1" kern="0" dirty="0" smtClean="0">
                <a:solidFill>
                  <a:srgbClr val="0000FF"/>
                </a:solidFill>
                <a:cs typeface="Arial" pitchFamily="34" charset="0"/>
              </a:rPr>
              <a:t>1</a:t>
            </a:r>
            <a:endParaRPr lang="en-US" sz="600" kern="0" dirty="0" smtClean="0">
              <a:solidFill>
                <a:srgbClr val="0000FF"/>
              </a:solidFill>
              <a:cs typeface="Arial" pitchFamily="34" charset="0"/>
            </a:endParaRPr>
          </a:p>
        </p:txBody>
      </p:sp>
      <p:sp>
        <p:nvSpPr>
          <p:cNvPr id="30" name="Title 1"/>
          <p:cNvSpPr txBox="1">
            <a:spLocks/>
          </p:cNvSpPr>
          <p:nvPr/>
        </p:nvSpPr>
        <p:spPr bwMode="auto">
          <a:xfrm>
            <a:off x="6044184" y="3749040"/>
            <a:ext cx="762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6</a:t>
            </a:r>
            <a:r>
              <a:rPr lang="en-US" sz="800" b="1" kern="0" dirty="0" smtClean="0">
                <a:solidFill>
                  <a:srgbClr val="FF0000"/>
                </a:solidFill>
                <a:cs typeface="Arial" pitchFamily="34" charset="0"/>
              </a:rPr>
              <a:t> HS</a:t>
            </a:r>
            <a:r>
              <a:rPr lang="en-US" sz="800" b="1" kern="0" dirty="0" smtClean="0">
                <a:solidFill>
                  <a:srgbClr val="0000FF"/>
                </a:solidFill>
                <a:cs typeface="Arial" pitchFamily="34" charset="0"/>
              </a:rPr>
              <a:t>2</a:t>
            </a:r>
            <a:endParaRPr lang="en-US" sz="600" kern="0" dirty="0" smtClean="0">
              <a:solidFill>
                <a:srgbClr val="0000FF"/>
              </a:solidFill>
              <a:cs typeface="Arial" pitchFamily="34" charset="0"/>
            </a:endParaRPr>
          </a:p>
        </p:txBody>
      </p:sp>
      <p:sp>
        <p:nvSpPr>
          <p:cNvPr id="32" name="TextBox 31"/>
          <p:cNvSpPr txBox="1"/>
          <p:nvPr/>
        </p:nvSpPr>
        <p:spPr>
          <a:xfrm>
            <a:off x="7075673" y="1394573"/>
            <a:ext cx="1458727" cy="1954381"/>
          </a:xfrm>
          <a:prstGeom prst="rect">
            <a:avLst/>
          </a:prstGeom>
          <a:solidFill>
            <a:srgbClr val="FFFF00"/>
          </a:solidFill>
        </p:spPr>
        <p:txBody>
          <a:bodyPr wrap="square" rtlCol="0">
            <a:spAutoFit/>
          </a:bodyPr>
          <a:lstStyle/>
          <a:p>
            <a:r>
              <a:rPr lang="en-US" sz="1600" b="1" dirty="0">
                <a:solidFill>
                  <a:srgbClr val="000099"/>
                </a:solidFill>
                <a:latin typeface="Arial Black" panose="020B0A04020102020204" pitchFamily="34" charset="0"/>
              </a:rPr>
              <a:t>2GeV</a:t>
            </a:r>
            <a:r>
              <a:rPr lang="en-US" sz="1200" b="1" dirty="0">
                <a:solidFill>
                  <a:srgbClr val="000099"/>
                </a:solidFill>
                <a:latin typeface="Arial Black" panose="020B0A04020102020204" pitchFamily="34" charset="0"/>
              </a:rPr>
              <a:t> </a:t>
            </a:r>
          </a:p>
          <a:p>
            <a:pPr>
              <a:lnSpc>
                <a:spcPct val="150000"/>
              </a:lnSpc>
            </a:pPr>
            <a:r>
              <a:rPr lang="en-US" sz="1400" b="1" dirty="0" smtClean="0">
                <a:solidFill>
                  <a:srgbClr val="000099"/>
                </a:solidFill>
              </a:rPr>
              <a:t>Run #2476  </a:t>
            </a:r>
          </a:p>
          <a:p>
            <a:pPr>
              <a:lnSpc>
                <a:spcPct val="150000"/>
              </a:lnSpc>
            </a:pPr>
            <a:r>
              <a:rPr lang="en-US" sz="1400" b="1" dirty="0" smtClean="0">
                <a:solidFill>
                  <a:srgbClr val="000099"/>
                </a:solidFill>
              </a:rPr>
              <a:t>EB Match </a:t>
            </a:r>
          </a:p>
          <a:p>
            <a:pPr>
              <a:lnSpc>
                <a:spcPct val="150000"/>
              </a:lnSpc>
            </a:pPr>
            <a:r>
              <a:rPr lang="en-US" sz="1400" b="1" dirty="0" smtClean="0">
                <a:solidFill>
                  <a:srgbClr val="000099"/>
                </a:solidFill>
              </a:rPr>
              <a:t>Single Hit</a:t>
            </a:r>
          </a:p>
          <a:p>
            <a:pPr>
              <a:lnSpc>
                <a:spcPct val="150000"/>
              </a:lnSpc>
            </a:pPr>
            <a:r>
              <a:rPr lang="en-US" sz="1400" b="1" dirty="0" smtClean="0">
                <a:solidFill>
                  <a:srgbClr val="000099"/>
                </a:solidFill>
              </a:rPr>
              <a:t>Torus        0.6</a:t>
            </a:r>
          </a:p>
          <a:p>
            <a:pPr>
              <a:lnSpc>
                <a:spcPct val="150000"/>
              </a:lnSpc>
            </a:pPr>
            <a:r>
              <a:rPr lang="en-US" sz="1400" b="1" dirty="0" smtClean="0">
                <a:solidFill>
                  <a:srgbClr val="000099"/>
                </a:solidFill>
              </a:rPr>
              <a:t>Solenoid   0.6</a:t>
            </a:r>
            <a:endParaRPr lang="en-US" sz="1400" b="1" dirty="0">
              <a:solidFill>
                <a:srgbClr val="000099"/>
              </a:solidFill>
            </a:endParaRPr>
          </a:p>
        </p:txBody>
      </p:sp>
      <p:pic>
        <p:nvPicPr>
          <p:cNvPr id="31" name="Screen Shot 2017-12-17 at 7.34.24 PM.png" descr="Screen Shot 2017-12-17 at 7.34.24 PM.png"/>
          <p:cNvPicPr>
            <a:picLocks/>
          </p:cNvPicPr>
          <p:nvPr/>
        </p:nvPicPr>
        <p:blipFill>
          <a:blip r:embed="rId3">
            <a:extLst/>
          </a:blip>
          <a:stretch>
            <a:fillRect/>
          </a:stretch>
        </p:blipFill>
        <p:spPr>
          <a:xfrm>
            <a:off x="6933591" y="3886200"/>
            <a:ext cx="1877411" cy="2200896"/>
          </a:xfrm>
          <a:prstGeom prst="rect">
            <a:avLst/>
          </a:prstGeom>
          <a:ln w="12700">
            <a:miter lim="400000"/>
          </a:ln>
        </p:spPr>
      </p:pic>
      <p:sp>
        <p:nvSpPr>
          <p:cNvPr id="34" name="Target             : Full…"/>
          <p:cNvSpPr txBox="1"/>
          <p:nvPr/>
        </p:nvSpPr>
        <p:spPr>
          <a:xfrm>
            <a:off x="7818120" y="4297680"/>
            <a:ext cx="924933"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r>
              <a:rPr sz="1000" b="1" dirty="0"/>
              <a:t>Target    </a:t>
            </a:r>
            <a:r>
              <a:rPr sz="1000" b="1" dirty="0" smtClean="0"/>
              <a:t>Full</a:t>
            </a:r>
            <a:endParaRPr sz="1000" b="1" dirty="0"/>
          </a:p>
          <a:p>
            <a:pPr algn="l"/>
            <a:r>
              <a:rPr sz="1000" b="1" dirty="0" smtClean="0"/>
              <a:t>Beam</a:t>
            </a:r>
            <a:r>
              <a:rPr lang="en-US" sz="1000" b="1" dirty="0" smtClean="0"/>
              <a:t>     </a:t>
            </a:r>
            <a:r>
              <a:rPr sz="1000" b="1" dirty="0" smtClean="0"/>
              <a:t>5nA</a:t>
            </a:r>
            <a:endParaRPr lang="en-US" sz="1000" b="1" dirty="0" smtClean="0"/>
          </a:p>
          <a:p>
            <a:pPr algn="l"/>
            <a:r>
              <a:rPr sz="1000" b="1" dirty="0" smtClean="0"/>
              <a:t>Torus     -0.85</a:t>
            </a:r>
            <a:endParaRPr lang="en-US" sz="1000" b="1" dirty="0" smtClean="0"/>
          </a:p>
          <a:p>
            <a:pPr algn="l"/>
            <a:r>
              <a:rPr sz="1000" b="1" dirty="0" smtClean="0"/>
              <a:t>Solenoid 1</a:t>
            </a:r>
            <a:endParaRPr sz="1000" b="1" dirty="0"/>
          </a:p>
        </p:txBody>
      </p:sp>
      <p:sp>
        <p:nvSpPr>
          <p:cNvPr id="35" name="Text Box 26"/>
          <p:cNvSpPr txBox="1">
            <a:spLocks noChangeArrowheads="1"/>
          </p:cNvSpPr>
          <p:nvPr/>
        </p:nvSpPr>
        <p:spPr bwMode="auto">
          <a:xfrm>
            <a:off x="7239000" y="3675888"/>
            <a:ext cx="1371600" cy="307777"/>
          </a:xfrm>
          <a:prstGeom prst="rect">
            <a:avLst/>
          </a:prstGeom>
          <a:solidFill>
            <a:schemeClr val="bg1"/>
          </a:solidFill>
          <a:ln>
            <a:noFill/>
          </a:ln>
          <a:effectLs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400" b="1" i="0" u="none" strike="noStrike" kern="0" cap="none" spc="0" normalizeH="0" baseline="0" noProof="0" dirty="0" smtClean="0">
                <a:ln>
                  <a:noFill/>
                </a:ln>
                <a:solidFill>
                  <a:srgbClr val="0033CC"/>
                </a:solidFill>
                <a:effectLst/>
                <a:uLnTx/>
                <a:uFillTx/>
                <a:sym typeface="Symbol" pitchFamily="18" charset="2"/>
              </a:rPr>
              <a:t>Run 2043</a:t>
            </a:r>
            <a:endParaRPr kumimoji="0" lang="el-GR" altLang="en-US" sz="1400" b="1" i="0" u="none" strike="noStrike" kern="0" cap="none" spc="0" normalizeH="0" baseline="-25000" noProof="0" dirty="0" smtClean="0">
              <a:ln>
                <a:noFill/>
              </a:ln>
              <a:solidFill>
                <a:srgbClr val="0033CC"/>
              </a:solidFill>
              <a:effectLst/>
              <a:uLnTx/>
              <a:uFillTx/>
            </a:endParaRPr>
          </a:p>
        </p:txBody>
      </p:sp>
      <p:sp>
        <p:nvSpPr>
          <p:cNvPr id="36" name="Text Box 18"/>
          <p:cNvSpPr txBox="1">
            <a:spLocks noChangeArrowheads="1"/>
          </p:cNvSpPr>
          <p:nvPr/>
        </p:nvSpPr>
        <p:spPr bwMode="auto">
          <a:xfrm>
            <a:off x="7223760" y="5577840"/>
            <a:ext cx="8534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100" b="1" i="0" u="none" strike="noStrike" kern="0" cap="none" spc="0" normalizeH="0" baseline="0" noProof="0" dirty="0" smtClean="0">
                <a:ln>
                  <a:noFill/>
                </a:ln>
                <a:solidFill>
                  <a:srgbClr val="3333FF"/>
                </a:solidFill>
                <a:effectLst/>
                <a:uLnTx/>
                <a:uFillTx/>
              </a:rPr>
              <a:t>N</a:t>
            </a:r>
            <a:r>
              <a:rPr kumimoji="0" lang="en-US" altLang="en-US" sz="1100" b="1" i="0" u="none" strike="noStrike" kern="0" cap="none" spc="0" normalizeH="0" baseline="-25000" noProof="0" dirty="0" smtClean="0">
                <a:ln>
                  <a:noFill/>
                </a:ln>
                <a:solidFill>
                  <a:srgbClr val="3333FF"/>
                </a:solidFill>
                <a:effectLst/>
                <a:uLnTx/>
                <a:uFillTx/>
              </a:rPr>
              <a:t>phe</a:t>
            </a:r>
            <a:r>
              <a:rPr lang="en-US" altLang="en-US" sz="1100" b="1" kern="0" noProof="0" dirty="0" smtClean="0">
                <a:solidFill>
                  <a:srgbClr val="3333FF"/>
                </a:solidFill>
                <a:cs typeface="Symath_IV50"/>
                <a:sym typeface="UniversalMath1 BT" pitchFamily="18" charset="2"/>
              </a:rPr>
              <a:t>=</a:t>
            </a:r>
            <a:r>
              <a:rPr lang="en-US" altLang="en-US" sz="1100" b="1" kern="0" dirty="0" smtClean="0">
                <a:solidFill>
                  <a:srgbClr val="3333FF"/>
                </a:solidFill>
                <a:cs typeface="Arial"/>
                <a:sym typeface="UniversalMath1 BT" pitchFamily="18" charset="2"/>
              </a:rPr>
              <a:t>16.3</a:t>
            </a:r>
            <a:endParaRPr kumimoji="0" lang="en-US" altLang="en-US" sz="1100" b="1" i="0" u="none" strike="noStrike" kern="0" cap="none" spc="0" normalizeH="0" baseline="0" noProof="0" dirty="0" smtClean="0">
              <a:ln>
                <a:noFill/>
              </a:ln>
              <a:solidFill>
                <a:srgbClr val="3333FF"/>
              </a:solidFill>
              <a:effectLst/>
              <a:uLnTx/>
              <a:uFillTx/>
              <a:sym typeface="Symbol" pitchFamily="18" charset="2"/>
            </a:endParaRPr>
          </a:p>
        </p:txBody>
      </p:sp>
      <p:sp>
        <p:nvSpPr>
          <p:cNvPr id="37" name="Text Box 18"/>
          <p:cNvSpPr txBox="1">
            <a:spLocks noChangeArrowheads="1"/>
          </p:cNvSpPr>
          <p:nvPr/>
        </p:nvSpPr>
        <p:spPr bwMode="auto">
          <a:xfrm>
            <a:off x="8321040" y="6035040"/>
            <a:ext cx="47922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100" b="1" i="0" u="none" strike="noStrike" kern="0" cap="none" spc="0" normalizeH="0" baseline="0" noProof="0" dirty="0" smtClean="0">
                <a:ln>
                  <a:noFill/>
                </a:ln>
                <a:effectLst/>
                <a:uLnTx/>
                <a:uFillTx/>
              </a:rPr>
              <a:t>N</a:t>
            </a:r>
            <a:r>
              <a:rPr kumimoji="0" lang="en-US" altLang="en-US" sz="1100" b="1" i="0" u="none" strike="noStrike" kern="0" cap="none" spc="0" normalizeH="0" baseline="-25000" noProof="0" dirty="0" smtClean="0">
                <a:ln>
                  <a:noFill/>
                </a:ln>
                <a:effectLst/>
                <a:uLnTx/>
                <a:uFillTx/>
              </a:rPr>
              <a:t>phe</a:t>
            </a:r>
            <a:endParaRPr kumimoji="0" lang="en-US" altLang="en-US" sz="1100" b="1" i="0" u="none" strike="noStrike" kern="0" cap="none" spc="0" normalizeH="0" baseline="0" noProof="0" dirty="0" smtClean="0">
              <a:ln>
                <a:noFill/>
              </a:ln>
              <a:effectLst/>
              <a:uLnTx/>
              <a:uFillTx/>
              <a:sym typeface="Symbol" pitchFamily="18" charset="2"/>
            </a:endParaRPr>
          </a:p>
        </p:txBody>
      </p:sp>
      <p:cxnSp>
        <p:nvCxnSpPr>
          <p:cNvPr id="3" name="Straight Connector 2"/>
          <p:cNvCxnSpPr/>
          <p:nvPr/>
        </p:nvCxnSpPr>
        <p:spPr bwMode="auto">
          <a:xfrm>
            <a:off x="7324344" y="5632704"/>
            <a:ext cx="109728" cy="0"/>
          </a:xfrm>
          <a:prstGeom prst="line">
            <a:avLst/>
          </a:prstGeom>
          <a:noFill/>
          <a:ln w="12700" cap="flat" cmpd="sng" algn="ctr">
            <a:solidFill>
              <a:srgbClr val="00279F"/>
            </a:solidFill>
            <a:prstDash val="solid"/>
            <a:round/>
            <a:headEnd type="none" w="med" len="med"/>
            <a:tailEnd type="none" w="med" len="med"/>
          </a:ln>
          <a:effectLst/>
        </p:spPr>
      </p:cxnSp>
    </p:spTree>
    <p:extLst>
      <p:ext uri="{BB962C8B-B14F-4D97-AF65-F5344CB8AC3E}">
        <p14:creationId xmlns:p14="http://schemas.microsoft.com/office/powerpoint/2010/main" val="1602393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68045" y="5532776"/>
            <a:ext cx="7160971" cy="639424"/>
          </a:xfrm>
          <a:prstGeom prst="rect">
            <a:avLst/>
          </a:prstGeom>
          <a:noFill/>
          <a:ln w="15875">
            <a:noFill/>
          </a:ln>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marL="342900" lvl="1" indent="0" algn="ctr">
              <a:buNone/>
            </a:pPr>
            <a:r>
              <a:rPr lang="en-US" altLang="en-US" sz="1400" b="0" kern="0" dirty="0" smtClean="0">
                <a:solidFill>
                  <a:srgbClr val="0033CC"/>
                </a:solidFill>
              </a:rPr>
              <a:t>Equalization have been done for R1, R2 and R3 only. R4 statistics </a:t>
            </a:r>
            <a:r>
              <a:rPr lang="en-US" altLang="en-US" sz="1400" b="0" kern="0" dirty="0">
                <a:solidFill>
                  <a:srgbClr val="0033CC"/>
                </a:solidFill>
              </a:rPr>
              <a:t>i</a:t>
            </a:r>
            <a:r>
              <a:rPr lang="en-US" altLang="en-US" sz="1400" b="0" kern="0" dirty="0" smtClean="0">
                <a:solidFill>
                  <a:srgbClr val="0033CC"/>
                </a:solidFill>
              </a:rPr>
              <a:t>s low. </a:t>
            </a:r>
          </a:p>
          <a:p>
            <a:pPr marL="342900" lvl="1" indent="0" algn="ctr">
              <a:buNone/>
            </a:pPr>
            <a:r>
              <a:rPr lang="en-US" altLang="en-US" sz="1400" b="0" kern="0" dirty="0" smtClean="0">
                <a:solidFill>
                  <a:srgbClr val="0033CC"/>
                </a:solidFill>
              </a:rPr>
              <a:t>Corrections depend on the Solenoid current. </a:t>
            </a:r>
          </a:p>
        </p:txBody>
      </p:sp>
      <p:sp>
        <p:nvSpPr>
          <p:cNvPr id="8" name="TextBox 7"/>
          <p:cNvSpPr txBox="1"/>
          <p:nvPr/>
        </p:nvSpPr>
        <p:spPr>
          <a:xfrm>
            <a:off x="1097280" y="640080"/>
            <a:ext cx="6858001" cy="461665"/>
          </a:xfrm>
          <a:prstGeom prst="rect">
            <a:avLst/>
          </a:prstGeom>
          <a:solidFill>
            <a:srgbClr val="FFFF00"/>
          </a:solidFill>
        </p:spPr>
        <p:txBody>
          <a:bodyPr wrap="square" rtlCol="0">
            <a:spAutoFit/>
          </a:bodyPr>
          <a:lstStyle/>
          <a:p>
            <a:pPr algn="ctr" defTabSz="457200">
              <a:lnSpc>
                <a:spcPct val="150000"/>
              </a:lnSpc>
            </a:pPr>
            <a:r>
              <a:rPr lang="en-US" sz="1600" dirty="0" smtClean="0">
                <a:solidFill>
                  <a:srgbClr val="0033CC"/>
                </a:solidFill>
                <a:latin typeface="Arial Black" panose="020B0A04020102020204" pitchFamily="34" charset="0"/>
                <a:cs typeface="Arial" panose="020B0604020202020204" pitchFamily="34" charset="0"/>
              </a:rPr>
              <a:t>Channels response before (    ) and after equalization (    )</a:t>
            </a:r>
          </a:p>
        </p:txBody>
      </p:sp>
      <p:sp>
        <p:nvSpPr>
          <p:cNvPr id="7" name="Round Diagonal Corner Rectangle 6"/>
          <p:cNvSpPr/>
          <p:nvPr/>
        </p:nvSpPr>
        <p:spPr bwMode="auto">
          <a:xfrm>
            <a:off x="4434840" y="815979"/>
            <a:ext cx="152400" cy="183548"/>
          </a:xfrm>
          <a:prstGeom prst="round2DiagRect">
            <a:avLst/>
          </a:prstGeom>
          <a:solidFill>
            <a:srgbClr val="33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10" name="Round Diagonal Corner Rectangle 9"/>
          <p:cNvSpPr/>
          <p:nvPr/>
        </p:nvSpPr>
        <p:spPr bwMode="auto">
          <a:xfrm>
            <a:off x="7443216" y="815979"/>
            <a:ext cx="152400" cy="183548"/>
          </a:xfrm>
          <a:prstGeom prst="round2DiagRect">
            <a:avLst/>
          </a:prstGeom>
          <a:solidFill>
            <a:srgbClr val="99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11"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Channels Response Equalization </a:t>
            </a:r>
            <a:endParaRPr lang="en-US" kern="0" dirty="0" smtClean="0">
              <a:solidFill>
                <a:srgbClr val="FF0000"/>
              </a:solidFill>
              <a:cs typeface="Arial" pitchFamily="34" charset="0"/>
            </a:endParaRPr>
          </a:p>
        </p:txBody>
      </p:sp>
      <p:pic>
        <p:nvPicPr>
          <p:cNvPr id="3095" name="Picture 23" descr="https://logbooks.jlab.org/files/2018/02/3531959/gainCali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216" y="1093211"/>
            <a:ext cx="7162800" cy="43243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92240" y="2103120"/>
            <a:ext cx="1523999" cy="1954381"/>
          </a:xfrm>
          <a:prstGeom prst="rect">
            <a:avLst/>
          </a:prstGeom>
          <a:solidFill>
            <a:srgbClr val="FFFF00"/>
          </a:solidFill>
        </p:spPr>
        <p:txBody>
          <a:bodyPr wrap="square" rtlCol="0">
            <a:spAutoFit/>
          </a:bodyPr>
          <a:lstStyle/>
          <a:p>
            <a:r>
              <a:rPr lang="en-US" sz="1600" b="1" dirty="0" smtClean="0">
                <a:solidFill>
                  <a:srgbClr val="000099"/>
                </a:solidFill>
                <a:latin typeface="Arial Black" panose="020B0A04020102020204" pitchFamily="34" charset="0"/>
              </a:rPr>
              <a:t>10.6 GeV</a:t>
            </a:r>
            <a:r>
              <a:rPr lang="en-US" sz="1200" b="1" dirty="0" smtClean="0">
                <a:solidFill>
                  <a:srgbClr val="000099"/>
                </a:solidFill>
                <a:latin typeface="Arial Black" panose="020B0A04020102020204" pitchFamily="34" charset="0"/>
              </a:rPr>
              <a:t> </a:t>
            </a:r>
            <a:endParaRPr lang="en-US" sz="1200" b="1" dirty="0">
              <a:solidFill>
                <a:srgbClr val="000099"/>
              </a:solidFill>
              <a:latin typeface="Arial Black" panose="020B0A04020102020204" pitchFamily="34" charset="0"/>
            </a:endParaRPr>
          </a:p>
          <a:p>
            <a:pPr>
              <a:lnSpc>
                <a:spcPct val="150000"/>
              </a:lnSpc>
            </a:pPr>
            <a:r>
              <a:rPr lang="en-US" sz="1400" b="1" dirty="0" smtClean="0">
                <a:solidFill>
                  <a:srgbClr val="000099"/>
                </a:solidFill>
              </a:rPr>
              <a:t>Run #3147  </a:t>
            </a:r>
          </a:p>
          <a:p>
            <a:pPr>
              <a:lnSpc>
                <a:spcPct val="150000"/>
              </a:lnSpc>
            </a:pPr>
            <a:r>
              <a:rPr lang="en-US" sz="1400" b="1" dirty="0" smtClean="0">
                <a:solidFill>
                  <a:srgbClr val="000099"/>
                </a:solidFill>
              </a:rPr>
              <a:t>EB Match</a:t>
            </a:r>
          </a:p>
          <a:p>
            <a:pPr>
              <a:lnSpc>
                <a:spcPct val="150000"/>
              </a:lnSpc>
            </a:pPr>
            <a:r>
              <a:rPr lang="en-US" sz="1400" b="1" dirty="0" smtClean="0">
                <a:solidFill>
                  <a:srgbClr val="000099"/>
                </a:solidFill>
              </a:rPr>
              <a:t>Single Hit </a:t>
            </a:r>
          </a:p>
          <a:p>
            <a:pPr>
              <a:lnSpc>
                <a:spcPct val="150000"/>
              </a:lnSpc>
            </a:pPr>
            <a:r>
              <a:rPr lang="en-US" sz="1400" b="1" dirty="0" smtClean="0">
                <a:solidFill>
                  <a:srgbClr val="000099"/>
                </a:solidFill>
              </a:rPr>
              <a:t>Torus          1.0</a:t>
            </a:r>
          </a:p>
          <a:p>
            <a:pPr>
              <a:lnSpc>
                <a:spcPct val="150000"/>
              </a:lnSpc>
            </a:pPr>
            <a:r>
              <a:rPr lang="en-US" sz="1400" b="1" dirty="0" smtClean="0">
                <a:solidFill>
                  <a:srgbClr val="000099"/>
                </a:solidFill>
              </a:rPr>
              <a:t>Solenoid   –1.0</a:t>
            </a:r>
            <a:endParaRPr lang="en-US" sz="1400" b="1" dirty="0">
              <a:solidFill>
                <a:srgbClr val="000099"/>
              </a:solidFill>
            </a:endParaRPr>
          </a:p>
        </p:txBody>
      </p:sp>
    </p:spTree>
    <p:extLst>
      <p:ext uri="{BB962C8B-B14F-4D97-AF65-F5344CB8AC3E}">
        <p14:creationId xmlns:p14="http://schemas.microsoft.com/office/powerpoint/2010/main" val="4146469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zimbra.jlab.org/service/home/%7E/?id=65484&amp;part=2.3&amp;auth=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descr="C:\Users\youris\Desktop\HTCC_2018\Rafo.png"/>
          <p:cNvPicPr>
            <a:picLocks noChangeAspect="1"/>
          </p:cNvPicPr>
          <p:nvPr/>
        </p:nvPicPr>
        <p:blipFill rotWithShape="1">
          <a:blip r:embed="rId2">
            <a:extLst>
              <a:ext uri="{28A0092B-C50C-407E-A947-70E740481C1C}">
                <a14:useLocalDpi xmlns:a14="http://schemas.microsoft.com/office/drawing/2010/main" val="0"/>
              </a:ext>
            </a:extLst>
          </a:blip>
          <a:srcRect l="-963" t="-1" r="82119" b="56143"/>
          <a:stretch/>
        </p:blipFill>
        <p:spPr bwMode="auto">
          <a:xfrm>
            <a:off x="731520" y="685800"/>
            <a:ext cx="5593231" cy="4706750"/>
          </a:xfrm>
          <a:prstGeom prst="rect">
            <a:avLst/>
          </a:prstGeom>
          <a:noFill/>
          <a:ln>
            <a:noFill/>
          </a:ln>
          <a:extLst>
            <a:ext uri="{53640926-AAD7-44D8-BBD7-CCE9431645EC}">
              <a14:shadowObscured xmlns:a14="http://schemas.microsoft.com/office/drawing/2010/main"/>
            </a:ext>
          </a:extLst>
        </p:spPr>
      </p:pic>
      <p:sp>
        <p:nvSpPr>
          <p:cNvPr id="8" name="Rectangle 2"/>
          <p:cNvSpPr txBox="1">
            <a:spLocks noChangeArrowheads="1"/>
          </p:cNvSpPr>
          <p:nvPr/>
        </p:nvSpPr>
        <p:spPr>
          <a:xfrm>
            <a:off x="914400" y="5105400"/>
            <a:ext cx="7162800" cy="1066800"/>
          </a:xfrm>
          <a:prstGeom prst="rect">
            <a:avLst/>
          </a:prstGeom>
          <a:noFill/>
          <a:ln w="15875">
            <a:noFill/>
          </a:ln>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lvl="1">
              <a:buFont typeface="Courier New" panose="02070309020205020404" pitchFamily="49" charset="0"/>
              <a:buChar char="o"/>
            </a:pPr>
            <a:r>
              <a:rPr lang="en-US" altLang="en-US" sz="1400" kern="0" dirty="0">
                <a:solidFill>
                  <a:srgbClr val="0033CC"/>
                </a:solidFill>
              </a:rPr>
              <a:t>2 GeV </a:t>
            </a:r>
            <a:r>
              <a:rPr lang="en-US" altLang="en-US" sz="1400" b="0" kern="0" dirty="0">
                <a:solidFill>
                  <a:srgbClr val="0033CC"/>
                </a:solidFill>
              </a:rPr>
              <a:t>data. Vertex cuts applied. </a:t>
            </a:r>
          </a:p>
          <a:p>
            <a:pPr lvl="1">
              <a:buFont typeface="Courier New" panose="02070309020205020404" pitchFamily="49" charset="0"/>
              <a:buChar char="o"/>
            </a:pPr>
            <a:r>
              <a:rPr lang="en-US" altLang="en-US" sz="1400" b="0" kern="0" dirty="0" smtClean="0">
                <a:solidFill>
                  <a:srgbClr val="0033CC"/>
                </a:solidFill>
              </a:rPr>
              <a:t>HTCC FADC readout threshold </a:t>
            </a:r>
            <a:r>
              <a:rPr lang="en-US" altLang="en-US" sz="1400" b="0" kern="0" dirty="0" smtClean="0">
                <a:solidFill>
                  <a:srgbClr val="0033CC"/>
                </a:solidFill>
                <a:cs typeface="Arial"/>
              </a:rPr>
              <a:t>~ 2.5 phe</a:t>
            </a:r>
            <a:endParaRPr lang="en-US" altLang="en-US" sz="1400" b="0" kern="0" dirty="0" smtClean="0">
              <a:solidFill>
                <a:srgbClr val="0033CC"/>
              </a:solidFill>
            </a:endParaRPr>
          </a:p>
          <a:p>
            <a:pPr lvl="1">
              <a:buFont typeface="Courier New" panose="02070309020205020404" pitchFamily="49" charset="0"/>
              <a:buChar char="o"/>
            </a:pPr>
            <a:r>
              <a:rPr lang="en-US" altLang="en-US" sz="1400" b="0" kern="0" dirty="0" smtClean="0">
                <a:solidFill>
                  <a:srgbClr val="0033CC"/>
                </a:solidFill>
              </a:rPr>
              <a:t>No charged pion background. Events of elastic scattering of electrons used only</a:t>
            </a:r>
          </a:p>
          <a:p>
            <a:pPr lvl="1">
              <a:buFont typeface="Courier New" panose="02070309020205020404" pitchFamily="49" charset="0"/>
              <a:buChar char="o"/>
            </a:pPr>
            <a:r>
              <a:rPr lang="en-US" altLang="en-US" sz="1400" b="0" kern="0" dirty="0" smtClean="0">
                <a:solidFill>
                  <a:srgbClr val="0033CC"/>
                </a:solidFill>
              </a:rPr>
              <a:t>At lower threshold of 1phe expected efficiency can be higher than 99% </a:t>
            </a:r>
          </a:p>
        </p:txBody>
      </p:sp>
      <p:sp>
        <p:nvSpPr>
          <p:cNvPr id="5" name="TextBox 4"/>
          <p:cNvSpPr txBox="1"/>
          <p:nvPr/>
        </p:nvSpPr>
        <p:spPr>
          <a:xfrm>
            <a:off x="3657600" y="2362200"/>
            <a:ext cx="2286000" cy="400110"/>
          </a:xfrm>
          <a:prstGeom prst="rect">
            <a:avLst/>
          </a:prstGeom>
          <a:noFill/>
        </p:spPr>
        <p:txBody>
          <a:bodyPr wrap="square" rtlCol="0">
            <a:spAutoFit/>
          </a:bodyPr>
          <a:lstStyle/>
          <a:p>
            <a:r>
              <a:rPr lang="en-US" altLang="en-US" sz="2000" b="1" kern="0" dirty="0" smtClean="0">
                <a:solidFill>
                  <a:srgbClr val="0033CC"/>
                </a:solidFill>
                <a:latin typeface="GreekC"/>
                <a:cs typeface="GreekC"/>
              </a:rPr>
              <a:t>h=(99</a:t>
            </a:r>
            <a:r>
              <a:rPr lang="en-US" altLang="en-US" sz="2000" b="1" kern="0" dirty="0" smtClean="0">
                <a:solidFill>
                  <a:srgbClr val="0033CC"/>
                </a:solidFill>
                <a:latin typeface="GreekC"/>
                <a:cs typeface="GreekC"/>
                <a:sym typeface="UniversalMath1 BT"/>
              </a:rPr>
              <a:t>0.2)</a:t>
            </a:r>
            <a:r>
              <a:rPr lang="en-US" sz="2000" b="1" kern="0" dirty="0" smtClean="0">
                <a:solidFill>
                  <a:srgbClr val="0033CC"/>
                </a:solidFill>
                <a:latin typeface="GreekC"/>
                <a:cs typeface="GreekC"/>
              </a:rPr>
              <a:t>%</a:t>
            </a:r>
            <a:endParaRPr lang="en-US" sz="2000" b="1" dirty="0"/>
          </a:p>
        </p:txBody>
      </p:sp>
      <p:sp>
        <p:nvSpPr>
          <p:cNvPr id="9"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Electron Detection Efficiency </a:t>
            </a:r>
            <a:endParaRPr lang="en-US" kern="0" dirty="0" smtClean="0">
              <a:solidFill>
                <a:srgbClr val="FF0000"/>
              </a:solidFill>
              <a:cs typeface="Arial" pitchFamily="34" charset="0"/>
            </a:endParaRPr>
          </a:p>
        </p:txBody>
      </p:sp>
      <p:sp>
        <p:nvSpPr>
          <p:cNvPr id="12" name="TextBox 11"/>
          <p:cNvSpPr txBox="1"/>
          <p:nvPr/>
        </p:nvSpPr>
        <p:spPr>
          <a:xfrm>
            <a:off x="6324752" y="2355205"/>
            <a:ext cx="2481580" cy="2031325"/>
          </a:xfrm>
          <a:prstGeom prst="rect">
            <a:avLst/>
          </a:prstGeom>
          <a:solidFill>
            <a:srgbClr val="FFFF00"/>
          </a:solidFill>
          <a:ln w="12700">
            <a:solidFill>
              <a:srgbClr val="0000FF"/>
            </a:solidFill>
          </a:ln>
        </p:spPr>
        <p:txBody>
          <a:bodyPr wrap="square" rtlCol="0">
            <a:spAutoFit/>
          </a:bodyPr>
          <a:lstStyle/>
          <a:p>
            <a:pPr marL="285750" indent="-285750">
              <a:buFont typeface="Wingdings" panose="05000000000000000000" pitchFamily="2" charset="2"/>
              <a:buChar char="§"/>
            </a:pPr>
            <a:r>
              <a:rPr lang="en-US" sz="1400" b="1" dirty="0" smtClean="0">
                <a:solidFill>
                  <a:srgbClr val="FF0000"/>
                </a:solidFill>
              </a:rPr>
              <a:t>Currently the HTCC  effective threshold (after equalization) is </a:t>
            </a:r>
            <a:r>
              <a:rPr lang="en-US" sz="1400" b="1" dirty="0" smtClean="0">
                <a:solidFill>
                  <a:srgbClr val="0000FF"/>
                </a:solidFill>
                <a:latin typeface="Arial Black" panose="020B0A04020102020204" pitchFamily="34" charset="0"/>
              </a:rPr>
              <a:t>2phe</a:t>
            </a:r>
            <a:endParaRPr lang="en-US" sz="1400" b="1" dirty="0" smtClean="0">
              <a:solidFill>
                <a:srgbClr val="FF0000"/>
              </a:solidFill>
            </a:endParaRPr>
          </a:p>
          <a:p>
            <a:pPr marL="285750" indent="-285750">
              <a:buFont typeface="Wingdings" panose="05000000000000000000" pitchFamily="2" charset="2"/>
              <a:buChar char="§"/>
            </a:pPr>
            <a:endParaRPr lang="en-US" sz="1400" b="1" dirty="0" smtClean="0">
              <a:solidFill>
                <a:srgbClr val="FF0000"/>
              </a:solidFill>
            </a:endParaRPr>
          </a:p>
          <a:p>
            <a:pPr marL="285750" indent="-285750">
              <a:buFont typeface="Wingdings" panose="05000000000000000000" pitchFamily="2" charset="2"/>
              <a:buChar char="§"/>
            </a:pPr>
            <a:r>
              <a:rPr lang="en-US" sz="1400" b="1" dirty="0" smtClean="0">
                <a:solidFill>
                  <a:srgbClr val="FF0000"/>
                </a:solidFill>
              </a:rPr>
              <a:t>It is worth to set the threshold of </a:t>
            </a:r>
            <a:r>
              <a:rPr lang="en-US" sz="1400" b="1" dirty="0" smtClean="0">
                <a:solidFill>
                  <a:srgbClr val="0000FF"/>
                </a:solidFill>
                <a:latin typeface="Arial Black" panose="020B0A04020102020204" pitchFamily="34" charset="0"/>
              </a:rPr>
              <a:t>3phe</a:t>
            </a:r>
            <a:r>
              <a:rPr lang="en-US" sz="1400" b="1" dirty="0" smtClean="0">
                <a:solidFill>
                  <a:srgbClr val="FF0000"/>
                </a:solidFill>
              </a:rPr>
              <a:t> and then compare results on background</a:t>
            </a:r>
            <a:endParaRPr lang="en-US" sz="1400" b="1" dirty="0">
              <a:solidFill>
                <a:srgbClr val="FF0000"/>
              </a:solidFill>
            </a:endParaRPr>
          </a:p>
        </p:txBody>
      </p:sp>
    </p:spTree>
    <p:extLst>
      <p:ext uri="{BB962C8B-B14F-4D97-AF65-F5344CB8AC3E}">
        <p14:creationId xmlns:p14="http://schemas.microsoft.com/office/powerpoint/2010/main" val="252227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Plans</a:t>
            </a:r>
            <a:endParaRPr lang="en-US" kern="0" dirty="0" smtClean="0">
              <a:solidFill>
                <a:srgbClr val="FF0000"/>
              </a:solidFill>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44222144"/>
              </p:ext>
            </p:extLst>
          </p:nvPr>
        </p:nvGraphicFramePr>
        <p:xfrm>
          <a:off x="152400" y="4754880"/>
          <a:ext cx="2209800" cy="1463040"/>
        </p:xfrm>
        <a:graphic>
          <a:graphicData uri="http://schemas.openxmlformats.org/drawingml/2006/table">
            <a:tbl>
              <a:tblPr firstRow="1" bandRow="1">
                <a:tableStyleId>{3C2FFA5D-87B4-456A-9821-1D502468CF0F}</a:tableStyleId>
              </a:tblPr>
              <a:tblGrid>
                <a:gridCol w="1524000"/>
                <a:gridCol w="685800"/>
              </a:tblGrid>
              <a:tr h="365760">
                <a:tc>
                  <a:txBody>
                    <a:bodyPr/>
                    <a:lstStyle/>
                    <a:p>
                      <a:pPr algn="ctr"/>
                      <a:r>
                        <a:rPr lang="en-US" sz="1200" dirty="0" smtClean="0">
                          <a:solidFill>
                            <a:srgbClr val="0000FF"/>
                          </a:solidFill>
                        </a:rPr>
                        <a:t>Power Supply</a:t>
                      </a:r>
                      <a:endParaRPr lang="en-US" sz="1200" dirty="0">
                        <a:solidFill>
                          <a:srgbClr val="0000FF"/>
                        </a:solidFill>
                      </a:endParaRPr>
                    </a:p>
                  </a:txBody>
                  <a:tcPr anchor="ctr"/>
                </a:tc>
                <a:tc>
                  <a:txBody>
                    <a:bodyPr/>
                    <a:lstStyle/>
                    <a:p>
                      <a:pPr algn="ctr"/>
                      <a:r>
                        <a:rPr lang="el-GR" sz="1800" dirty="0" smtClean="0">
                          <a:solidFill>
                            <a:srgbClr val="0000FF"/>
                          </a:solidFill>
                          <a:sym typeface="UniversalMath1 BT"/>
                        </a:rPr>
                        <a:t></a:t>
                      </a:r>
                      <a:endParaRPr lang="en-US" sz="1200" dirty="0">
                        <a:solidFill>
                          <a:srgbClr val="0000FF"/>
                        </a:solidFill>
                      </a:endParaRPr>
                    </a:p>
                  </a:txBody>
                  <a:tcPr anchor="ctr"/>
                </a:tc>
              </a:tr>
              <a:tr h="228600">
                <a:tc>
                  <a:txBody>
                    <a:bodyPr/>
                    <a:lstStyle/>
                    <a:p>
                      <a:r>
                        <a:rPr lang="en-US" sz="1200" dirty="0" smtClean="0"/>
                        <a:t>No HV</a:t>
                      </a:r>
                      <a:endParaRPr lang="en-US" sz="1200" dirty="0"/>
                    </a:p>
                  </a:txBody>
                  <a:tcPr anchor="ctr"/>
                </a:tc>
                <a:tc>
                  <a:txBody>
                    <a:bodyPr/>
                    <a:lstStyle/>
                    <a:p>
                      <a:pPr algn="ctr"/>
                      <a:r>
                        <a:rPr lang="en-US" sz="1200" dirty="0" smtClean="0"/>
                        <a:t>6.25</a:t>
                      </a:r>
                      <a:endParaRPr lang="en-US" sz="1200" dirty="0"/>
                    </a:p>
                  </a:txBody>
                  <a:tcPr anchor="ctr"/>
                </a:tc>
              </a:tr>
              <a:tr h="238760">
                <a:tc>
                  <a:txBody>
                    <a:bodyPr/>
                    <a:lstStyle/>
                    <a:p>
                      <a:r>
                        <a:rPr lang="en-US" sz="1200" dirty="0" smtClean="0"/>
                        <a:t>NIM</a:t>
                      </a:r>
                      <a:endParaRPr lang="en-US" sz="1200" dirty="0"/>
                    </a:p>
                  </a:txBody>
                  <a:tcPr anchor="ctr"/>
                </a:tc>
                <a:tc>
                  <a:txBody>
                    <a:bodyPr/>
                    <a:lstStyle/>
                    <a:p>
                      <a:pPr algn="ctr"/>
                      <a:r>
                        <a:rPr lang="en-US" sz="1200" dirty="0" smtClean="0"/>
                        <a:t>6.50</a:t>
                      </a:r>
                      <a:endParaRPr lang="en-US" sz="1200" dirty="0"/>
                    </a:p>
                  </a:txBody>
                  <a:tcPr anchor="ctr"/>
                </a:tc>
              </a:tr>
              <a:tr h="269240">
                <a:tc>
                  <a:txBody>
                    <a:bodyPr/>
                    <a:lstStyle/>
                    <a:p>
                      <a:r>
                        <a:rPr lang="en-US" sz="1200" dirty="0" smtClean="0"/>
                        <a:t>CAEN</a:t>
                      </a:r>
                      <a:r>
                        <a:rPr lang="en-US" sz="1200" baseline="0" dirty="0" smtClean="0"/>
                        <a:t> (One Sector)</a:t>
                      </a:r>
                      <a:endParaRPr lang="en-US" sz="1200" dirty="0"/>
                    </a:p>
                  </a:txBody>
                  <a:tcPr anchor="ctr"/>
                </a:tc>
                <a:tc>
                  <a:txBody>
                    <a:bodyPr/>
                    <a:lstStyle/>
                    <a:p>
                      <a:pPr algn="ctr"/>
                      <a:r>
                        <a:rPr lang="en-US" sz="1200" dirty="0" smtClean="0"/>
                        <a:t>12.38</a:t>
                      </a:r>
                      <a:endParaRPr lang="en-US" sz="1200" dirty="0"/>
                    </a:p>
                  </a:txBody>
                  <a:tcPr anchor="ctr"/>
                </a:tc>
              </a:tr>
              <a:tr h="223520">
                <a:tc>
                  <a:txBody>
                    <a:bodyPr/>
                    <a:lstStyle/>
                    <a:p>
                      <a:r>
                        <a:rPr lang="en-US" sz="1200" dirty="0" smtClean="0"/>
                        <a:t>CAEN (All</a:t>
                      </a:r>
                      <a:r>
                        <a:rPr lang="en-US" sz="1200" baseline="0" dirty="0" smtClean="0"/>
                        <a:t> Sectors)</a:t>
                      </a:r>
                      <a:endParaRPr lang="en-US" sz="1200" dirty="0"/>
                    </a:p>
                  </a:txBody>
                  <a:tcPr anchor="ctr"/>
                </a:tc>
                <a:tc>
                  <a:txBody>
                    <a:bodyPr/>
                    <a:lstStyle/>
                    <a:p>
                      <a:pPr algn="ctr"/>
                      <a:r>
                        <a:rPr lang="en-US" sz="1200" dirty="0" smtClean="0"/>
                        <a:t>42.32</a:t>
                      </a:r>
                      <a:endParaRPr lang="en-US" sz="1200" dirty="0"/>
                    </a:p>
                  </a:txBody>
                  <a:tcPr anchor="ctr"/>
                </a:tc>
              </a:tr>
            </a:tbl>
          </a:graphicData>
        </a:graphic>
      </p:graphicFrame>
      <p:pic>
        <p:nvPicPr>
          <p:cNvPr id="6" name="Picture 5"/>
          <p:cNvPicPr>
            <a:picLocks noChangeAspect="1"/>
          </p:cNvPicPr>
          <p:nvPr/>
        </p:nvPicPr>
        <p:blipFill rotWithShape="1">
          <a:blip r:embed="rId2"/>
          <a:srcRect l="7609" r="1104"/>
          <a:stretch/>
        </p:blipFill>
        <p:spPr>
          <a:xfrm>
            <a:off x="2367081" y="4754880"/>
            <a:ext cx="1627720" cy="1657350"/>
          </a:xfrm>
          <a:prstGeom prst="rect">
            <a:avLst/>
          </a:prstGeom>
        </p:spPr>
      </p:pic>
      <p:pic>
        <p:nvPicPr>
          <p:cNvPr id="7" name="Picture 6"/>
          <p:cNvPicPr>
            <a:picLocks noChangeAspect="1"/>
          </p:cNvPicPr>
          <p:nvPr/>
        </p:nvPicPr>
        <p:blipFill rotWithShape="1">
          <a:blip r:embed="rId3"/>
          <a:srcRect l="20202" r="1152"/>
          <a:stretch/>
        </p:blipFill>
        <p:spPr>
          <a:xfrm>
            <a:off x="4023360" y="4754880"/>
            <a:ext cx="1399325" cy="1649730"/>
          </a:xfrm>
          <a:prstGeom prst="rect">
            <a:avLst/>
          </a:prstGeom>
        </p:spPr>
      </p:pic>
      <p:pic>
        <p:nvPicPr>
          <p:cNvPr id="8" name="Picture 7"/>
          <p:cNvPicPr>
            <a:picLocks noChangeAspect="1"/>
          </p:cNvPicPr>
          <p:nvPr/>
        </p:nvPicPr>
        <p:blipFill rotWithShape="1">
          <a:blip r:embed="rId4"/>
          <a:srcRect l="7951" r="1210"/>
          <a:stretch/>
        </p:blipFill>
        <p:spPr>
          <a:xfrm>
            <a:off x="5486400" y="4754880"/>
            <a:ext cx="1612810" cy="1642110"/>
          </a:xfrm>
          <a:prstGeom prst="rect">
            <a:avLst/>
          </a:prstGeom>
        </p:spPr>
      </p:pic>
      <p:pic>
        <p:nvPicPr>
          <p:cNvPr id="9" name="Picture 8"/>
          <p:cNvPicPr>
            <a:picLocks noChangeAspect="1"/>
          </p:cNvPicPr>
          <p:nvPr/>
        </p:nvPicPr>
        <p:blipFill rotWithShape="1">
          <a:blip r:embed="rId5"/>
          <a:srcRect l="6416" r="1863"/>
          <a:stretch/>
        </p:blipFill>
        <p:spPr>
          <a:xfrm>
            <a:off x="7132320" y="4754880"/>
            <a:ext cx="1645920" cy="1653540"/>
          </a:xfrm>
          <a:prstGeom prst="rect">
            <a:avLst/>
          </a:prstGeom>
        </p:spPr>
      </p:pic>
      <p:pic>
        <p:nvPicPr>
          <p:cNvPr id="11" name="Picture 2" descr="C:\Users\youris\Desktop\New folder\IMG_494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407"/>
          <a:stretch/>
        </p:blipFill>
        <p:spPr bwMode="auto">
          <a:xfrm>
            <a:off x="8991600" y="1219200"/>
            <a:ext cx="13167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33" r="-366"/>
          <a:stretch/>
        </p:blipFill>
        <p:spPr bwMode="auto">
          <a:xfrm>
            <a:off x="731520" y="2359152"/>
            <a:ext cx="384048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01" r="-1200"/>
          <a:stretch/>
        </p:blipFill>
        <p:spPr bwMode="auto">
          <a:xfrm>
            <a:off x="4663440" y="2359152"/>
            <a:ext cx="384048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81000" y="731520"/>
            <a:ext cx="8415529" cy="1569660"/>
          </a:xfrm>
          <a:prstGeom prst="rect">
            <a:avLst/>
          </a:prstGeom>
          <a:solidFill>
            <a:srgbClr val="0000FF"/>
          </a:solidFill>
        </p:spPr>
        <p:txBody>
          <a:bodyPr wrap="square" rtlCol="0">
            <a:spAutoFit/>
          </a:bodyPr>
          <a:lstStyle/>
          <a:p>
            <a:pPr marL="228600" indent="-228600">
              <a:buFont typeface="+mj-lt"/>
              <a:buAutoNum type="arabicPeriod"/>
            </a:pPr>
            <a:r>
              <a:rPr lang="en-US" sz="1200" dirty="0" smtClean="0">
                <a:solidFill>
                  <a:schemeClr val="bg1"/>
                </a:solidFill>
                <a:latin typeface="Arial" panose="020B0604020202020204" pitchFamily="34" charset="0"/>
                <a:cs typeface="Arial" panose="020B0604020202020204" pitchFamily="34" charset="0"/>
              </a:rPr>
              <a:t>Changes of the PMT responses have been observed multiple times. Remedy – replacement of PMTs and bases. But it has been observed also that the performance of </a:t>
            </a:r>
            <a:r>
              <a:rPr lang="en-US" sz="1200" dirty="0">
                <a:solidFill>
                  <a:schemeClr val="bg1"/>
                </a:solidFill>
                <a:latin typeface="Arial" panose="020B0604020202020204" pitchFamily="34" charset="0"/>
                <a:cs typeface="Arial" panose="020B0604020202020204" pitchFamily="34" charset="0"/>
              </a:rPr>
              <a:t>some PMT </a:t>
            </a:r>
            <a:r>
              <a:rPr lang="en-US" sz="1200" dirty="0" smtClean="0">
                <a:solidFill>
                  <a:schemeClr val="bg1"/>
                </a:solidFill>
                <a:latin typeface="Arial" panose="020B0604020202020204" pitchFamily="34" charset="0"/>
                <a:cs typeface="Arial" panose="020B0604020202020204" pitchFamily="34" charset="0"/>
              </a:rPr>
              <a:t>depends on temperature requiring replacement of components as well. </a:t>
            </a:r>
            <a:r>
              <a:rPr lang="en-US" sz="1200" b="1" i="1" dirty="0" smtClean="0">
                <a:solidFill>
                  <a:srgbClr val="FFC000"/>
                </a:solidFill>
                <a:latin typeface="Arial" panose="020B0604020202020204" pitchFamily="34" charset="0"/>
                <a:cs typeface="Arial" panose="020B0604020202020204" pitchFamily="34" charset="0"/>
              </a:rPr>
              <a:t>Test are necessary.</a:t>
            </a:r>
          </a:p>
          <a:p>
            <a:pPr marL="228600" indent="-228600">
              <a:buFont typeface="+mj-lt"/>
              <a:buAutoNum type="arabicPeriod"/>
            </a:pPr>
            <a:r>
              <a:rPr lang="en-US" sz="1200" dirty="0" smtClean="0">
                <a:solidFill>
                  <a:schemeClr val="bg1"/>
                </a:solidFill>
                <a:latin typeface="Arial" panose="020B0604020202020204" pitchFamily="34" charset="0"/>
                <a:cs typeface="Arial" panose="020B0604020202020204" pitchFamily="34" charset="0"/>
              </a:rPr>
              <a:t>Replacement  procedure takes too much time and needs to be considerably reduced. </a:t>
            </a:r>
            <a:r>
              <a:rPr lang="en-US" sz="1200" b="1" i="1" dirty="0" smtClean="0">
                <a:solidFill>
                  <a:srgbClr val="FFC000"/>
                </a:solidFill>
                <a:latin typeface="Arial" panose="020B0604020202020204" pitchFamily="34" charset="0"/>
                <a:cs typeface="Arial" panose="020B0604020202020204" pitchFamily="34" charset="0"/>
              </a:rPr>
              <a:t>OSP needs to be modified.</a:t>
            </a:r>
          </a:p>
          <a:p>
            <a:pPr marL="228600" indent="-228600">
              <a:buFont typeface="+mj-lt"/>
              <a:buAutoNum type="arabicPeriod"/>
            </a:pPr>
            <a:r>
              <a:rPr lang="en-US" sz="1200" dirty="0" smtClean="0">
                <a:solidFill>
                  <a:schemeClr val="bg1"/>
                </a:solidFill>
                <a:latin typeface="Arial" panose="020B0604020202020204" pitchFamily="34" charset="0"/>
                <a:cs typeface="Arial" panose="020B0604020202020204" pitchFamily="34" charset="0"/>
              </a:rPr>
              <a:t>PMTs change performance as function of the fringe field generated by Solenoid. Values for the compensation current have to be established to reduce number of calibration runs. </a:t>
            </a:r>
            <a:r>
              <a:rPr lang="en-US" sz="1200" b="1" i="1" dirty="0">
                <a:solidFill>
                  <a:srgbClr val="FFC000"/>
                </a:solidFill>
                <a:latin typeface="Arial" panose="020B0604020202020204" pitchFamily="34" charset="0"/>
                <a:cs typeface="Arial" panose="020B0604020202020204" pitchFamily="34" charset="0"/>
              </a:rPr>
              <a:t>Additional tests (without beam) </a:t>
            </a:r>
            <a:r>
              <a:rPr lang="en-US" sz="1200" b="1" i="1" dirty="0" smtClean="0">
                <a:solidFill>
                  <a:srgbClr val="FFC000"/>
                </a:solidFill>
                <a:latin typeface="Arial" panose="020B0604020202020204" pitchFamily="34" charset="0"/>
                <a:cs typeface="Arial" panose="020B0604020202020204" pitchFamily="34" charset="0"/>
              </a:rPr>
              <a:t>needed.</a:t>
            </a:r>
          </a:p>
          <a:p>
            <a:pPr marL="228600" lvl="0" indent="-228600">
              <a:buFont typeface="+mj-lt"/>
              <a:buAutoNum type="arabicPeriod"/>
            </a:pPr>
            <a:r>
              <a:rPr lang="en-US" sz="1200" dirty="0" smtClean="0">
                <a:solidFill>
                  <a:schemeClr val="bg1"/>
                </a:solidFill>
                <a:latin typeface="Arial" panose="020B0604020202020204" pitchFamily="34" charset="0"/>
                <a:cs typeface="Arial" panose="020B0604020202020204" pitchFamily="34" charset="0"/>
              </a:rPr>
              <a:t>There is </a:t>
            </a:r>
            <a:r>
              <a:rPr lang="en-US" sz="1200" dirty="0" smtClean="0">
                <a:solidFill>
                  <a:srgbClr val="FFFFFF"/>
                </a:solidFill>
                <a:latin typeface="Arial" panose="020B0604020202020204" pitchFamily="34" charset="0"/>
                <a:cs typeface="Arial" panose="020B0604020202020204" pitchFamily="34" charset="0"/>
              </a:rPr>
              <a:t>an </a:t>
            </a:r>
            <a:r>
              <a:rPr lang="en-US" sz="1200" dirty="0">
                <a:solidFill>
                  <a:srgbClr val="FFFFFF"/>
                </a:solidFill>
                <a:latin typeface="Arial" panose="020B0604020202020204" pitchFamily="34" charset="0"/>
                <a:cs typeface="Arial" panose="020B0604020202020204" pitchFamily="34" charset="0"/>
              </a:rPr>
              <a:t>unacceptable amount of noise coming from the CAEN HV power </a:t>
            </a:r>
            <a:r>
              <a:rPr lang="en-US" sz="1200" dirty="0" smtClean="0">
                <a:solidFill>
                  <a:srgbClr val="FFFFFF"/>
                </a:solidFill>
                <a:latin typeface="Arial" panose="020B0604020202020204" pitchFamily="34" charset="0"/>
                <a:cs typeface="Arial" panose="020B0604020202020204" pitchFamily="34" charset="0"/>
              </a:rPr>
              <a:t>supply most likely being picked up by active HV divider. </a:t>
            </a:r>
            <a:r>
              <a:rPr lang="en-US" sz="1200" b="1" i="1" dirty="0" smtClean="0">
                <a:solidFill>
                  <a:srgbClr val="FFC000"/>
                </a:solidFill>
                <a:latin typeface="Arial" panose="020B0604020202020204" pitchFamily="34" charset="0"/>
                <a:cs typeface="Arial" panose="020B0604020202020204" pitchFamily="34" charset="0"/>
              </a:rPr>
              <a:t>More tests are needed. </a:t>
            </a:r>
            <a:endParaRPr lang="en-US" sz="1200" b="1" i="1" dirty="0">
              <a:solidFill>
                <a:srgbClr val="FFC000"/>
              </a:solidFill>
              <a:latin typeface="Arial" panose="020B0604020202020204" pitchFamily="34" charset="0"/>
              <a:cs typeface="Arial" panose="020B0604020202020204" pitchFamily="34" charset="0"/>
            </a:endParaRPr>
          </a:p>
        </p:txBody>
      </p:sp>
      <p:sp>
        <p:nvSpPr>
          <p:cNvPr id="16" name="Rounded Rectangle 15"/>
          <p:cNvSpPr/>
          <p:nvPr/>
        </p:nvSpPr>
        <p:spPr>
          <a:xfrm>
            <a:off x="2560320" y="2926080"/>
            <a:ext cx="1000124" cy="273050"/>
          </a:xfrm>
          <a:prstGeom prst="roundRect">
            <a:avLst/>
          </a:prstGeom>
          <a:solidFill>
            <a:srgbClr val="6699FF"/>
          </a:solidFill>
          <a:ln w="9525" cap="flat" cmpd="sng" algn="ctr">
            <a:solidFill>
              <a:srgbClr val="629D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Gill Sans MT"/>
                <a:ea typeface="+mn-ea"/>
                <a:cs typeface="+mn-cs"/>
              </a:rPr>
              <a:t>Before</a:t>
            </a:r>
          </a:p>
        </p:txBody>
      </p:sp>
      <p:sp>
        <p:nvSpPr>
          <p:cNvPr id="17" name="Rounded Rectangle 16"/>
          <p:cNvSpPr/>
          <p:nvPr/>
        </p:nvSpPr>
        <p:spPr>
          <a:xfrm>
            <a:off x="6217920" y="2926080"/>
            <a:ext cx="1000124" cy="273050"/>
          </a:xfrm>
          <a:prstGeom prst="roundRect">
            <a:avLst/>
          </a:prstGeom>
          <a:solidFill>
            <a:srgbClr val="6699FF"/>
          </a:solidFill>
          <a:ln w="9525" cap="flat" cmpd="sng" algn="ctr">
            <a:solidFill>
              <a:srgbClr val="629D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Gill Sans MT"/>
                <a:ea typeface="+mn-ea"/>
                <a:cs typeface="+mn-cs"/>
              </a:rPr>
              <a:t>After</a:t>
            </a:r>
          </a:p>
        </p:txBody>
      </p:sp>
    </p:spTree>
    <p:extLst>
      <p:ext uri="{BB962C8B-B14F-4D97-AF65-F5344CB8AC3E}">
        <p14:creationId xmlns:p14="http://schemas.microsoft.com/office/powerpoint/2010/main" val="1546238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63891961"/>
              </p:ext>
            </p:extLst>
          </p:nvPr>
        </p:nvGraphicFramePr>
        <p:xfrm>
          <a:off x="365760" y="822960"/>
          <a:ext cx="8382000" cy="5293362"/>
        </p:xfrm>
        <a:graphic>
          <a:graphicData uri="http://schemas.openxmlformats.org/drawingml/2006/table">
            <a:tbl>
              <a:tblPr firstRow="1" bandRow="1">
                <a:tableStyleId>{93296810-A885-4BE3-A3E7-6D5BEEA58F35}</a:tableStyleId>
              </a:tblPr>
              <a:tblGrid>
                <a:gridCol w="1767840"/>
                <a:gridCol w="3200400"/>
                <a:gridCol w="2209800"/>
                <a:gridCol w="1203960"/>
              </a:tblGrid>
              <a:tr h="594360">
                <a:tc>
                  <a:txBody>
                    <a:bodyPr/>
                    <a:lstStyle/>
                    <a:p>
                      <a:pPr marL="0" marR="0" algn="ctr">
                        <a:spcBef>
                          <a:spcPts val="0"/>
                        </a:spcBef>
                        <a:spcAft>
                          <a:spcPts val="0"/>
                        </a:spcAft>
                      </a:pPr>
                      <a:r>
                        <a:rPr lang="en-US" sz="1200" dirty="0">
                          <a:effectLst/>
                        </a:rPr>
                        <a:t>PARAMETER</a:t>
                      </a:r>
                      <a:endParaRPr lang="en-US" sz="1200" b="1" dirty="0">
                        <a:solidFill>
                          <a:srgbClr val="00279F"/>
                        </a:solidFill>
                        <a:effectLst/>
                        <a:latin typeface="Trajan Pro"/>
                        <a:ea typeface="MS Mincho"/>
                        <a:cs typeface="Times New Roman"/>
                      </a:endParaRPr>
                    </a:p>
                  </a:txBody>
                  <a:tcPr marL="60512" marR="60512" marT="0" marB="0" anchor="ctr"/>
                </a:tc>
                <a:tc>
                  <a:txBody>
                    <a:bodyPr/>
                    <a:lstStyle/>
                    <a:p>
                      <a:pPr marL="0" marR="0" algn="ctr">
                        <a:spcBef>
                          <a:spcPts val="0"/>
                        </a:spcBef>
                        <a:spcAft>
                          <a:spcPts val="0"/>
                        </a:spcAft>
                      </a:pPr>
                      <a:r>
                        <a:rPr lang="en-US" sz="1200" dirty="0" smtClean="0">
                          <a:effectLst/>
                        </a:rPr>
                        <a:t>DESIGNED</a:t>
                      </a:r>
                      <a:endParaRPr lang="en-US" sz="1200" b="1" dirty="0">
                        <a:solidFill>
                          <a:srgbClr val="00279F"/>
                        </a:solidFill>
                        <a:effectLst/>
                        <a:latin typeface="Trajan Pro"/>
                        <a:ea typeface="MS Mincho"/>
                        <a:cs typeface="Times New Roman"/>
                      </a:endParaRPr>
                    </a:p>
                  </a:txBody>
                  <a:tcPr marL="60512" marR="6051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 CURRENT</a:t>
                      </a:r>
                      <a:endParaRPr kumimoji="0" lang="en-US" sz="1200" b="1" i="0" u="none" strike="noStrike" kern="1200" cap="none" spc="0" normalizeH="0" baseline="0" noProof="0" dirty="0" smtClean="0">
                        <a:ln>
                          <a:noFill/>
                        </a:ln>
                        <a:solidFill>
                          <a:srgbClr val="00279F"/>
                        </a:solidFill>
                        <a:effectLst/>
                        <a:uLnTx/>
                        <a:uFillTx/>
                        <a:latin typeface="Trajan Pro"/>
                        <a:ea typeface="MS Mincho"/>
                        <a:cs typeface="Times New Roman"/>
                      </a:endParaRP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mn-lt"/>
                          <a:ea typeface="+mn-ea"/>
                          <a:cs typeface="+mn-cs"/>
                        </a:rPr>
                        <a:t>COMPLETED</a:t>
                      </a:r>
                    </a:p>
                  </a:txBody>
                  <a:tcPr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Working Gas</a:t>
                      </a:r>
                      <a:endParaRPr lang="en-US" sz="1200" b="1" dirty="0"/>
                    </a:p>
                  </a:txBody>
                  <a:tcPr marL="60512" marR="60512" marT="0" marB="0" anchor="ct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dirty="0" smtClean="0"/>
                        <a:t>CO</a:t>
                      </a:r>
                      <a:r>
                        <a:rPr lang="en-US" sz="1200" baseline="-25000" dirty="0" smtClean="0"/>
                        <a:t>2</a:t>
                      </a:r>
                      <a:r>
                        <a:rPr lang="en-US" sz="1200" dirty="0" smtClean="0"/>
                        <a:t>@1atm, 25</a:t>
                      </a:r>
                      <a:r>
                        <a:rPr lang="en-US" sz="1200" baseline="30000" dirty="0" smtClean="0"/>
                        <a:t>o</a:t>
                      </a:r>
                      <a:r>
                        <a:rPr lang="en-US" sz="1200" dirty="0" smtClean="0"/>
                        <a:t>C</a:t>
                      </a:r>
                      <a:endParaRPr lang="en-US" sz="1200" b="1" dirty="0" smtClean="0">
                        <a:cs typeface="Arial" charset="0"/>
                      </a:endParaRPr>
                    </a:p>
                  </a:txBody>
                  <a:tcPr marL="60512" marR="60512" marT="0" marB="0" anchor="ct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CO</a:t>
                      </a:r>
                      <a:r>
                        <a:rPr kumimoji="0" lang="en-US" sz="1200" u="none" strike="noStrike" kern="1200" cap="none" spc="0" normalizeH="0" baseline="-25000" noProof="0" dirty="0" smtClean="0">
                          <a:ln>
                            <a:noFill/>
                          </a:ln>
                          <a:effectLst/>
                          <a:uLnTx/>
                          <a:uFillTx/>
                        </a:rPr>
                        <a:t>2</a:t>
                      </a:r>
                      <a:r>
                        <a:rPr kumimoji="0" lang="en-US" sz="1200" u="none" strike="noStrike" kern="1200" cap="none" spc="0" normalizeH="0" baseline="0" noProof="0" dirty="0" smtClean="0">
                          <a:ln>
                            <a:noFill/>
                          </a:ln>
                          <a:effectLst/>
                          <a:uLnTx/>
                          <a:uFillTx/>
                        </a:rPr>
                        <a:t>@1atm, 25</a:t>
                      </a:r>
                      <a:r>
                        <a:rPr kumimoji="0" lang="en-US" sz="1200" u="none" strike="noStrike" kern="1200" cap="none" spc="0" normalizeH="0" baseline="30000" noProof="0" dirty="0" smtClean="0">
                          <a:ln>
                            <a:noFill/>
                          </a:ln>
                          <a:effectLst/>
                          <a:uLnTx/>
                          <a:uFillTx/>
                        </a:rPr>
                        <a:t>o</a:t>
                      </a:r>
                      <a:r>
                        <a:rPr kumimoji="0" lang="en-US" sz="1200" u="none" strike="noStrike" kern="1200" cap="none" spc="0" normalizeH="0" baseline="0" noProof="0" dirty="0" smtClean="0">
                          <a:ln>
                            <a:noFill/>
                          </a:ln>
                          <a:effectLst/>
                          <a:uLnTx/>
                          <a:uFillTx/>
                        </a:rPr>
                        <a:t>C</a:t>
                      </a:r>
                      <a:endParaRPr kumimoji="0" lang="en-US" sz="1200" b="1" i="0" u="none" strike="noStrike" kern="1200" cap="none" spc="0" normalizeH="0" baseline="0" noProof="0" dirty="0" smtClean="0">
                        <a:ln>
                          <a:noFill/>
                        </a:ln>
                        <a:solidFill>
                          <a:srgbClr val="000000"/>
                        </a:solidFill>
                        <a:effectLst/>
                        <a:uLnTx/>
                        <a:uFillTx/>
                        <a:latin typeface="+mn-lt"/>
                        <a:ea typeface="+mn-ea"/>
                        <a:cs typeface="Arial" charset="0"/>
                      </a:endParaRPr>
                    </a:p>
                  </a:txBody>
                  <a:tcPr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latin typeface="Arial Black" panose="020B0A04020102020204" pitchFamily="34" charset="0"/>
                        </a:rPr>
                        <a:t>✔</a:t>
                      </a:r>
                      <a:endParaRPr kumimoji="0" lang="en-US" sz="1000" b="1" i="0" u="none" strike="noStrike" kern="1200" cap="none" spc="0" normalizeH="0" baseline="30000" noProof="0" dirty="0" smtClean="0">
                        <a:ln>
                          <a:noFill/>
                        </a:ln>
                        <a:solidFill>
                          <a:srgbClr val="0000FF"/>
                        </a:solidFill>
                        <a:effectLst/>
                        <a:uLnTx/>
                        <a:uFillTx/>
                        <a:latin typeface="Arial Narrow" panose="020B0606020202030204" pitchFamily="34" charset="0"/>
                        <a:ea typeface="+mn-ea"/>
                        <a:cs typeface="+mn-cs"/>
                      </a:endParaRPr>
                    </a:p>
                  </a:txBody>
                  <a:tcPr anchor="ctr">
                    <a:lnL w="12700" cap="flat" cmpd="sng" algn="ctr">
                      <a:solidFill>
                        <a:schemeClr val="bg1"/>
                      </a:solidFill>
                      <a:prstDash val="solid"/>
                      <a:round/>
                      <a:headEnd type="none" w="med" len="med"/>
                      <a:tailEnd type="none" w="med" len="med"/>
                    </a:lnL>
                  </a:tcPr>
                </a:tc>
              </a:tr>
              <a:tr h="2980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smtClean="0"/>
                        <a:t>Angular</a:t>
                      </a:r>
                      <a:r>
                        <a:rPr lang="en-US" sz="1200" baseline="0" dirty="0" smtClean="0"/>
                        <a:t> Coverage</a:t>
                      </a:r>
                      <a:endParaRPr lang="en-US" sz="1200" b="1" dirty="0" smtClean="0"/>
                    </a:p>
                  </a:txBody>
                  <a:tcPr marL="60512" marR="60512" marT="0" marB="0" anchor="ct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l-GR" sz="1200" dirty="0" smtClean="0"/>
                        <a:t>ϑ</a:t>
                      </a:r>
                      <a:r>
                        <a:rPr lang="en-US" sz="1200" dirty="0" smtClean="0"/>
                        <a:t>= 5</a:t>
                      </a:r>
                      <a:r>
                        <a:rPr lang="en-US" sz="1200" baseline="30000" dirty="0" smtClean="0"/>
                        <a:t>o</a:t>
                      </a:r>
                      <a:r>
                        <a:rPr lang="en-US" sz="1200" dirty="0" smtClean="0"/>
                        <a:t> – 35</a:t>
                      </a:r>
                      <a:r>
                        <a:rPr lang="en-US" sz="1200" baseline="30000" dirty="0" smtClean="0"/>
                        <a:t>o</a:t>
                      </a:r>
                      <a:r>
                        <a:rPr lang="en-US" sz="1200" dirty="0" smtClean="0"/>
                        <a:t>; f= 0</a:t>
                      </a:r>
                      <a:r>
                        <a:rPr lang="en-US" sz="1200" baseline="30000" dirty="0" smtClean="0"/>
                        <a:t>o</a:t>
                      </a:r>
                      <a:r>
                        <a:rPr lang="en-US" sz="1200" dirty="0" smtClean="0"/>
                        <a:t> – 360</a:t>
                      </a:r>
                      <a:r>
                        <a:rPr lang="en-US" sz="1200" baseline="30000" dirty="0" smtClean="0"/>
                        <a:t>o</a:t>
                      </a:r>
                      <a:endParaRPr lang="en-US" sz="1200" b="1" baseline="30000" dirty="0" smtClean="0"/>
                    </a:p>
                  </a:txBody>
                  <a:tcPr marL="60512" marR="60512" marT="0" marB="0" anchor="ct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l-GR" sz="1200" b="1" u="none" strike="noStrike" kern="1200" cap="none" spc="0" normalizeH="0" baseline="0" noProof="0" dirty="0" smtClean="0">
                          <a:ln>
                            <a:noFill/>
                          </a:ln>
                          <a:effectLst/>
                          <a:uLnTx/>
                          <a:uFillTx/>
                        </a:rPr>
                        <a:t>ϑ</a:t>
                      </a:r>
                      <a:r>
                        <a:rPr kumimoji="0" lang="en-US" sz="1200" b="1" u="none" strike="noStrike" kern="1200" cap="none" spc="0" normalizeH="0" baseline="0" noProof="0" dirty="0" smtClean="0">
                          <a:ln>
                            <a:noFill/>
                          </a:ln>
                          <a:effectLst/>
                          <a:uLnTx/>
                          <a:uFillTx/>
                        </a:rPr>
                        <a:t> </a:t>
                      </a:r>
                      <a:r>
                        <a:rPr kumimoji="0" lang="en-US" sz="1200" u="none" strike="noStrike" kern="1200" cap="none" spc="0" normalizeH="0" baseline="0" noProof="0" dirty="0" smtClean="0">
                          <a:ln>
                            <a:noFill/>
                          </a:ln>
                          <a:effectLst/>
                          <a:uLnTx/>
                          <a:uFillTx/>
                        </a:rPr>
                        <a:t>= 5</a:t>
                      </a:r>
                      <a:r>
                        <a:rPr kumimoji="0" lang="en-US" sz="1200" u="none" strike="noStrike" kern="1200" cap="none" spc="0" normalizeH="0" baseline="30000" noProof="0" dirty="0" smtClean="0">
                          <a:ln>
                            <a:noFill/>
                          </a:ln>
                          <a:effectLst/>
                          <a:uLnTx/>
                          <a:uFillTx/>
                        </a:rPr>
                        <a:t>o</a:t>
                      </a:r>
                      <a:r>
                        <a:rPr kumimoji="0" lang="en-US" sz="1200" u="none" strike="noStrike" kern="1200" cap="none" spc="0" normalizeH="0" baseline="0" noProof="0" dirty="0" smtClean="0">
                          <a:ln>
                            <a:noFill/>
                          </a:ln>
                          <a:effectLst/>
                          <a:uLnTx/>
                          <a:uFillTx/>
                        </a:rPr>
                        <a:t> – 35</a:t>
                      </a:r>
                      <a:r>
                        <a:rPr kumimoji="0" lang="en-US" sz="1200" u="none" strike="noStrike" kern="1200" cap="none" spc="0" normalizeH="0" baseline="30000" noProof="0" dirty="0" smtClean="0">
                          <a:ln>
                            <a:noFill/>
                          </a:ln>
                          <a:effectLst/>
                          <a:uLnTx/>
                          <a:uFillTx/>
                        </a:rPr>
                        <a:t>o</a:t>
                      </a:r>
                      <a:r>
                        <a:rPr kumimoji="0" lang="en-US" sz="1200" u="none" strike="noStrike" kern="1200" cap="none" spc="0" normalizeH="0" baseline="0" noProof="0" dirty="0" smtClean="0">
                          <a:ln>
                            <a:noFill/>
                          </a:ln>
                          <a:effectLst/>
                          <a:uLnTx/>
                          <a:uFillTx/>
                        </a:rPr>
                        <a:t>; </a:t>
                      </a:r>
                      <a:r>
                        <a:rPr kumimoji="0" lang="en-US" altLang="en-US" sz="1400" b="1" i="0" u="none" strike="noStrike" kern="0" cap="none" spc="0" normalizeH="0" baseline="0" noProof="0" dirty="0" smtClean="0">
                          <a:ln>
                            <a:noFill/>
                          </a:ln>
                          <a:solidFill>
                            <a:srgbClr val="000000"/>
                          </a:solidFill>
                          <a:effectLst/>
                          <a:uLnTx/>
                          <a:uFillTx/>
                          <a:latin typeface="+mn-lt"/>
                          <a:ea typeface="+mn-ea"/>
                          <a:cs typeface="+mn-cs"/>
                          <a:sym typeface="UniversalMath1 BT" pitchFamily="18" charset="2"/>
                        </a:rPr>
                        <a:t> </a:t>
                      </a:r>
                      <a:r>
                        <a:rPr kumimoji="0" lang="en-US" sz="1200" u="none" strike="noStrike" kern="1200" cap="none" spc="0" normalizeH="0" baseline="0" noProof="0" dirty="0" smtClean="0">
                          <a:ln>
                            <a:noFill/>
                          </a:ln>
                          <a:effectLst/>
                          <a:uLnTx/>
                          <a:uFillTx/>
                        </a:rPr>
                        <a:t>= 0</a:t>
                      </a:r>
                      <a:r>
                        <a:rPr kumimoji="0" lang="en-US" sz="1200" u="none" strike="noStrike" kern="1200" cap="none" spc="0" normalizeH="0" baseline="30000" noProof="0" dirty="0" smtClean="0">
                          <a:ln>
                            <a:noFill/>
                          </a:ln>
                          <a:effectLst/>
                          <a:uLnTx/>
                          <a:uFillTx/>
                        </a:rPr>
                        <a:t>o</a:t>
                      </a:r>
                      <a:r>
                        <a:rPr kumimoji="0" lang="en-US" sz="1200" u="none" strike="noStrike" kern="1200" cap="none" spc="0" normalizeH="0" baseline="0" noProof="0" dirty="0" smtClean="0">
                          <a:ln>
                            <a:noFill/>
                          </a:ln>
                          <a:effectLst/>
                          <a:uLnTx/>
                          <a:uFillTx/>
                        </a:rPr>
                        <a:t> – 360</a:t>
                      </a:r>
                      <a:r>
                        <a:rPr kumimoji="0" lang="en-US" sz="1200" u="none" strike="noStrike" kern="1200" cap="none" spc="0" normalizeH="0" baseline="30000" noProof="0" dirty="0" smtClean="0">
                          <a:ln>
                            <a:noFill/>
                          </a:ln>
                          <a:effectLst/>
                          <a:uLnTx/>
                          <a:uFillTx/>
                        </a:rPr>
                        <a:t>o</a:t>
                      </a:r>
                      <a:endParaRPr kumimoji="0" lang="en-US" sz="1200" b="1" i="0" u="none" strike="noStrike" kern="1200" cap="none" spc="0" normalizeH="0" baseline="30000" noProof="0" dirty="0" smtClean="0">
                        <a:ln>
                          <a:noFill/>
                        </a:ln>
                        <a:solidFill>
                          <a:srgbClr val="000000"/>
                        </a:solidFill>
                        <a:effectLst/>
                        <a:uLnTx/>
                        <a:uFillTx/>
                        <a:latin typeface="+mn-lt"/>
                        <a:ea typeface="+mn-ea"/>
                        <a:cs typeface="+mn-cs"/>
                      </a:endParaRPr>
                    </a:p>
                  </a:txBody>
                  <a:tcPr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Black" panose="020B0A04020102020204" pitchFamily="34" charset="0"/>
                          <a:ea typeface="+mn-ea"/>
                          <a:cs typeface="+mn-cs"/>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marL="60512" marR="60512" marT="0" marB="0"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Threshold</a:t>
                      </a:r>
                      <a:endParaRPr lang="en-US" sz="1200" b="1" dirty="0"/>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UniversalMath1 BT" pitchFamily="18" charset="2"/>
                        </a:rPr>
                        <a:t>15 MeV/c (electrons)</a:t>
                      </a:r>
                      <a:endParaRPr lang="en-US" sz="1200" dirty="0" smtClean="0">
                        <a:cs typeface="Arial" charset="0"/>
                        <a:sym typeface="UniversalMath1 BT" pitchFamily="18" charset="2"/>
                      </a:endParaRPr>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UniversalMath1 BT" pitchFamily="18" charset="2"/>
                        </a:rPr>
                        <a:t>15 MeV/c (electrons)</a:t>
                      </a:r>
                      <a:endParaRPr lang="en-US" sz="1200" dirty="0" smtClean="0">
                        <a:cs typeface="Arial" charset="0"/>
                        <a:sym typeface="UniversalMath1 BT" pitchFamily="18" charset="2"/>
                      </a:endParaRPr>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latin typeface="Arial Black" panose="020B0A04020102020204" pitchFamily="34" charset="0"/>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anchor="ctr">
                    <a:lnL w="12700" cap="flat" cmpd="sng" algn="ctr">
                      <a:solidFill>
                        <a:schemeClr val="bg1"/>
                      </a:solidFill>
                      <a:prstDash val="solid"/>
                      <a:round/>
                      <a:headEnd type="none" w="med" len="med"/>
                      <a:tailEnd type="none" w="med" len="med"/>
                    </a:lnL>
                  </a:tcPr>
                </a:tc>
              </a:tr>
              <a:tr h="259080">
                <a:tc>
                  <a:txBody>
                    <a:bodyPr/>
                    <a:lstStyle/>
                    <a:p>
                      <a:pPr algn="r"/>
                      <a:r>
                        <a:rPr lang="en-US" sz="1200" baseline="0" dirty="0" smtClean="0"/>
                        <a:t>Threshold</a:t>
                      </a:r>
                      <a:endParaRPr lang="en-US" sz="1200" b="1" dirty="0"/>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UniversalMath1 BT" pitchFamily="18" charset="2"/>
                        </a:rPr>
                        <a:t>4.9 GeV/c (charged pions)</a:t>
                      </a:r>
                      <a:endParaRPr lang="en-US" sz="1200" dirty="0" smtClean="0">
                        <a:cs typeface="Arial" charset="0"/>
                        <a:sym typeface="UniversalMath1 BT" pitchFamily="18" charset="2"/>
                      </a:endParaRPr>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UniversalMath1 BT" pitchFamily="18" charset="2"/>
                        </a:rPr>
                        <a:t>4.9 GeV/c (charged pions)</a:t>
                      </a:r>
                      <a:endParaRPr lang="en-US" sz="1200" dirty="0" smtClean="0">
                        <a:cs typeface="Arial" charset="0"/>
                        <a:sym typeface="UniversalMath1 BT" pitchFamily="18" charset="2"/>
                      </a:endParaRPr>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Black" panose="020B0A04020102020204" pitchFamily="34" charset="0"/>
                          <a:ea typeface="+mn-ea"/>
                          <a:cs typeface="+mn-cs"/>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marL="60512" marR="60512" marT="0" marB="0" anchor="ctr">
                    <a:lnL w="12700" cap="flat" cmpd="sng" algn="ctr">
                      <a:solidFill>
                        <a:schemeClr val="bg1"/>
                      </a:solidFill>
                      <a:prstDash val="solid"/>
                      <a:round/>
                      <a:headEnd type="none" w="med" len="med"/>
                      <a:tailEnd type="none" w="med" len="med"/>
                    </a:lnL>
                  </a:tcPr>
                </a:tc>
              </a:tr>
              <a:tr h="298027">
                <a:tc>
                  <a:txBody>
                    <a:bodyPr/>
                    <a:lstStyle/>
                    <a:p>
                      <a:pPr algn="r"/>
                      <a:r>
                        <a:rPr lang="en-US" sz="1200" baseline="0" dirty="0" smtClean="0"/>
                        <a:t>P</a:t>
                      </a:r>
                      <a:r>
                        <a:rPr lang="en-US" sz="1200" dirty="0" smtClean="0"/>
                        <a:t>ion Rejection@2GeV/c</a:t>
                      </a:r>
                      <a:endParaRPr lang="en-US" sz="1200" b="1" dirty="0"/>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UniversalMath1 BT"/>
                        </a:rPr>
                        <a:t>10</a:t>
                      </a:r>
                      <a:r>
                        <a:rPr lang="en-US" sz="1200" baseline="30000" dirty="0" smtClean="0">
                          <a:sym typeface="UniversalMath1 BT"/>
                        </a:rPr>
                        <a:t>3</a:t>
                      </a:r>
                      <a:r>
                        <a:rPr lang="en-US" sz="1200" baseline="0" dirty="0" smtClean="0">
                          <a:sym typeface="UniversalMath1 BT"/>
                        </a:rPr>
                        <a:t> (</a:t>
                      </a:r>
                      <a:r>
                        <a:rPr lang="en-US" sz="1200" dirty="0" smtClean="0">
                          <a:sym typeface="UniversalMath1 BT"/>
                        </a:rPr>
                        <a:t>electron detection efficiency</a:t>
                      </a:r>
                      <a:r>
                        <a:rPr lang="en-US" sz="1200" baseline="0" dirty="0" smtClean="0">
                          <a:sym typeface="UniversalMath1 BT"/>
                        </a:rPr>
                        <a:t> </a:t>
                      </a:r>
                      <a:r>
                        <a:rPr lang="en-US" sz="1200" b="1" dirty="0" smtClean="0">
                          <a:latin typeface="GreekC"/>
                          <a:cs typeface="GreekC"/>
                          <a:sym typeface="UniversalMath1 BT"/>
                        </a:rPr>
                        <a:t>h</a:t>
                      </a:r>
                      <a:r>
                        <a:rPr lang="en-US" sz="1200" dirty="0" smtClean="0">
                          <a:latin typeface="Arial"/>
                          <a:cs typeface="Arial"/>
                          <a:sym typeface="UniversalMath1 BT"/>
                        </a:rPr>
                        <a:t>~99.9%)</a:t>
                      </a:r>
                      <a:endParaRPr lang="en-US" sz="1200" dirty="0" smtClean="0">
                        <a:cs typeface="Arial" charset="0"/>
                        <a:sym typeface="UniversalMath1 BT" pitchFamily="18" charset="2"/>
                      </a:endParaRPr>
                    </a:p>
                  </a:txBody>
                  <a:tcPr marL="60512" marR="6051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GreekC"/>
                          <a:ea typeface="+mn-ea"/>
                          <a:cs typeface="GreekC"/>
                          <a:sym typeface="UniversalMath1 BT"/>
                        </a:rPr>
                        <a:t>h</a:t>
                      </a:r>
                      <a:r>
                        <a:rPr kumimoji="0" lang="en-US" sz="1200" u="none" strike="noStrike" kern="1200" cap="none" spc="0" normalizeH="0" baseline="0" noProof="0" dirty="0" smtClean="0">
                          <a:ln>
                            <a:noFill/>
                          </a:ln>
                          <a:effectLst/>
                          <a:uLnTx/>
                          <a:uFillTx/>
                          <a:sym typeface="UniversalMath1 BT"/>
                        </a:rPr>
                        <a:t></a:t>
                      </a:r>
                      <a:r>
                        <a:rPr lang="en-US" sz="1200" dirty="0" smtClean="0">
                          <a:sym typeface="UniversalMath1 BT"/>
                        </a:rPr>
                        <a:t>99 %,</a:t>
                      </a:r>
                      <a:r>
                        <a:rPr lang="en-US" sz="1200" baseline="0" dirty="0" smtClean="0">
                          <a:sym typeface="UniversalMath1 BT"/>
                        </a:rPr>
                        <a:t> </a:t>
                      </a:r>
                      <a:r>
                        <a:rPr kumimoji="0" lang="en-US" sz="1200" b="0" i="0" u="none" strike="noStrike" kern="1200" cap="none" spc="0" normalizeH="0" baseline="0" noProof="0" dirty="0" smtClean="0">
                          <a:ln>
                            <a:noFill/>
                          </a:ln>
                          <a:solidFill>
                            <a:srgbClr val="000000"/>
                          </a:solidFill>
                          <a:effectLst/>
                          <a:uLnTx/>
                          <a:uFillTx/>
                          <a:latin typeface="+mn-lt"/>
                          <a:ea typeface="+mn-ea"/>
                          <a:cs typeface="+mn-cs"/>
                          <a:sym typeface="UniversalMath1 BT"/>
                        </a:rPr>
                        <a:t>threshold of 2.5 phe</a:t>
                      </a:r>
                      <a:endParaRPr kumimoji="0" lang="en-US" sz="1200" b="0" i="0" u="none" strike="noStrike" kern="1200" cap="none" spc="0" normalizeH="0" baseline="0" noProof="0" dirty="0" smtClean="0">
                        <a:ln>
                          <a:noFill/>
                        </a:ln>
                        <a:solidFill>
                          <a:srgbClr val="000000"/>
                        </a:solidFill>
                        <a:effectLst/>
                        <a:uLnTx/>
                        <a:uFillTx/>
                        <a:latin typeface="+mn-lt"/>
                        <a:ea typeface="+mn-ea"/>
                        <a:cs typeface="Arial" charset="0"/>
                        <a:sym typeface="UniversalMath1 BT" pitchFamily="18" charset="2"/>
                      </a:endParaRPr>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Black" panose="020B0A04020102020204" pitchFamily="34" charset="0"/>
                          <a:ea typeface="+mn-ea"/>
                          <a:cs typeface="+mn-cs"/>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marL="60512" marR="60512" marT="0" marB="0" anchor="ctr">
                    <a:lnL w="12700" cap="flat" cmpd="sng" algn="ctr">
                      <a:solidFill>
                        <a:schemeClr val="bg1"/>
                      </a:solidFill>
                      <a:prstDash val="solid"/>
                      <a:round/>
                      <a:headEnd type="none" w="med" len="med"/>
                      <a:tailEnd type="none" w="med" len="med"/>
                    </a:lnL>
                  </a:tcPr>
                </a:tc>
              </a:tr>
              <a:tr h="298027">
                <a:tc>
                  <a:txBody>
                    <a:bodyPr/>
                    <a:lstStyle/>
                    <a:p>
                      <a:pPr algn="r"/>
                      <a:r>
                        <a:rPr lang="en-US" sz="1200" baseline="0" dirty="0" smtClean="0"/>
                        <a:t>Pion Rejection@4GeV/c</a:t>
                      </a:r>
                      <a:endParaRPr lang="en-US" sz="1200" b="1" dirty="0"/>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UniversalMath1 BT"/>
                        </a:rPr>
                        <a:t>0.5x10</a:t>
                      </a:r>
                      <a:r>
                        <a:rPr lang="en-US" sz="1200" baseline="30000" dirty="0" smtClean="0">
                          <a:sym typeface="UniversalMath1 BT"/>
                        </a:rPr>
                        <a:t>3</a:t>
                      </a:r>
                      <a:r>
                        <a:rPr lang="en-US" sz="1200" baseline="0" dirty="0" smtClean="0">
                          <a:sym typeface="UniversalMath1 BT"/>
                        </a:rPr>
                        <a:t> (</a:t>
                      </a:r>
                      <a:r>
                        <a:rPr lang="en-US" sz="1200" dirty="0" smtClean="0">
                          <a:sym typeface="UniversalMath1 BT"/>
                        </a:rPr>
                        <a:t>electr. detec. efficiency </a:t>
                      </a:r>
                      <a:r>
                        <a:rPr lang="en-US" sz="1200" b="1" dirty="0" smtClean="0">
                          <a:latin typeface="GreekC"/>
                          <a:cs typeface="GreekC"/>
                          <a:sym typeface="UniversalMath1 BT"/>
                        </a:rPr>
                        <a:t>h</a:t>
                      </a:r>
                      <a:r>
                        <a:rPr lang="en-US" sz="1200" dirty="0" smtClean="0">
                          <a:latin typeface="+mn-lt"/>
                          <a:cs typeface="Arial"/>
                          <a:sym typeface="UniversalMath1 BT"/>
                        </a:rPr>
                        <a:t>~99.9%)</a:t>
                      </a:r>
                      <a:r>
                        <a:rPr lang="en-US" sz="1200" dirty="0" smtClean="0">
                          <a:sym typeface="UniversalMath1 BT"/>
                        </a:rPr>
                        <a:t> </a:t>
                      </a:r>
                      <a:endParaRPr lang="en-US" sz="1200" dirty="0" smtClean="0">
                        <a:cs typeface="Arial" charset="0"/>
                        <a:sym typeface="UniversalMath1 BT" pitchFamily="18" charset="2"/>
                      </a:endParaRPr>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GreekC"/>
                          <a:cs typeface="GreekC"/>
                          <a:sym typeface="UniversalMath1 BT"/>
                        </a:rPr>
                        <a:t>h</a:t>
                      </a:r>
                      <a:r>
                        <a:rPr lang="en-US" sz="1200" dirty="0" smtClean="0">
                          <a:sym typeface="UniversalMath1 BT"/>
                        </a:rPr>
                        <a:t>99 %, threshold of 2</a:t>
                      </a:r>
                      <a:r>
                        <a:rPr lang="en-US" sz="1200" baseline="0" dirty="0" smtClean="0">
                          <a:sym typeface="UniversalMath1 BT"/>
                        </a:rPr>
                        <a:t> </a:t>
                      </a:r>
                      <a:r>
                        <a:rPr lang="en-US" sz="1200" dirty="0" smtClean="0">
                          <a:sym typeface="UniversalMath1 BT"/>
                        </a:rPr>
                        <a:t>phe</a:t>
                      </a:r>
                      <a:endParaRPr lang="en-US" sz="1200" dirty="0" smtClean="0">
                        <a:cs typeface="Arial" charset="0"/>
                        <a:sym typeface="UniversalMath1 BT" pitchFamily="18" charset="2"/>
                      </a:endParaRPr>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latin typeface="Arial Black" panose="020B0A04020102020204" pitchFamily="34" charset="0"/>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Overall Dimensions</a:t>
                      </a:r>
                      <a:endParaRPr lang="en-US" sz="1200" b="1" dirty="0"/>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UniversalMath1 BT"/>
                        </a:rPr>
                        <a:t>15</a:t>
                      </a:r>
                      <a:r>
                        <a:rPr lang="en-US" sz="1200" dirty="0" smtClean="0"/>
                        <a:t> ft</a:t>
                      </a:r>
                      <a:r>
                        <a:rPr lang="en-US" sz="1200" baseline="0" dirty="0" smtClean="0"/>
                        <a:t>, L = 6 ft along beam direction</a:t>
                      </a:r>
                      <a:endParaRPr lang="en-US" sz="1200" dirty="0" smtClean="0">
                        <a:cs typeface="Arial" charset="0"/>
                        <a:sym typeface="UniversalMath1 BT" pitchFamily="18" charset="2"/>
                      </a:endParaRPr>
                    </a:p>
                  </a:txBody>
                  <a:tcPr marL="60512" marR="6051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sym typeface="UniversalMath1 BT"/>
                        </a:rPr>
                        <a:t>15</a:t>
                      </a:r>
                      <a:r>
                        <a:rPr kumimoji="0" lang="en-US" sz="1200" u="none" strike="noStrike" kern="1200" cap="none" spc="0" normalizeH="0" baseline="0" noProof="0" dirty="0" smtClean="0">
                          <a:ln>
                            <a:noFill/>
                          </a:ln>
                          <a:effectLst/>
                          <a:uLnTx/>
                          <a:uFillTx/>
                        </a:rPr>
                        <a:t> ft, L = 6ft along beam dir.</a:t>
                      </a:r>
                      <a:endParaRPr kumimoji="0" lang="en-US" sz="1200" b="0" i="0" u="none" strike="noStrike" kern="1200" cap="none" spc="0" normalizeH="0" baseline="0" noProof="0" dirty="0" smtClean="0">
                        <a:ln>
                          <a:noFill/>
                        </a:ln>
                        <a:solidFill>
                          <a:srgbClr val="000000"/>
                        </a:solidFill>
                        <a:effectLst/>
                        <a:uLnTx/>
                        <a:uFillTx/>
                        <a:latin typeface="+mn-lt"/>
                        <a:ea typeface="+mn-ea"/>
                        <a:cs typeface="Arial" charset="0"/>
                        <a:sym typeface="UniversalMath1 BT" pitchFamily="18" charset="2"/>
                      </a:endParaRPr>
                    </a:p>
                  </a:txBody>
                  <a:tcPr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Black" panose="020B0A04020102020204" pitchFamily="34" charset="0"/>
                          <a:ea typeface="+mn-ea"/>
                          <a:cs typeface="+mn-cs"/>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marL="60512" marR="60512" marT="0" marB="0"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Mirror Type</a:t>
                      </a:r>
                      <a:endParaRPr lang="en-US" sz="1200" b="1" dirty="0"/>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Combined Ellipsoidal,</a:t>
                      </a:r>
                      <a:r>
                        <a:rPr lang="en-US" sz="1200" baseline="0" dirty="0" smtClean="0"/>
                        <a:t> OD = </a:t>
                      </a:r>
                      <a:r>
                        <a:rPr lang="en-US" sz="1200" dirty="0" smtClean="0"/>
                        <a:t>8 ft </a:t>
                      </a:r>
                      <a:endParaRPr lang="en-US" sz="1200" b="1" dirty="0" smtClean="0">
                        <a:cs typeface="Arial" charset="0"/>
                        <a:sym typeface="UniversalMath1 BT" pitchFamily="18" charset="2"/>
                      </a:endParaRPr>
                    </a:p>
                  </a:txBody>
                  <a:tcPr marL="60512" marR="6051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Combined Ellipsoidal, </a:t>
                      </a:r>
                      <a:r>
                        <a:rPr kumimoji="0" lang="en-US" sz="1200" u="none" strike="noStrike" kern="1200" cap="none" spc="0" normalizeH="0" baseline="0" noProof="0" dirty="0" smtClean="0">
                          <a:ln>
                            <a:noFill/>
                          </a:ln>
                          <a:effectLst/>
                          <a:uLnTx/>
                          <a:uFillTx/>
                          <a:latin typeface="Arial"/>
                          <a:cs typeface="Arial"/>
                        </a:rPr>
                        <a:t>Ø</a:t>
                      </a:r>
                      <a:r>
                        <a:rPr kumimoji="0" lang="en-US" sz="1200" u="none" strike="noStrike" kern="1200" cap="none" spc="0" normalizeH="0" baseline="0" noProof="0" dirty="0" smtClean="0">
                          <a:ln>
                            <a:noFill/>
                          </a:ln>
                          <a:effectLst/>
                          <a:uLnTx/>
                          <a:uFillTx/>
                        </a:rPr>
                        <a:t>8 ft </a:t>
                      </a:r>
                      <a:endParaRPr kumimoji="0" lang="en-US" sz="1200" b="1" i="0" u="none" strike="noStrike" kern="1200" cap="none" spc="0" normalizeH="0" baseline="0" noProof="0" dirty="0" smtClean="0">
                        <a:ln>
                          <a:noFill/>
                        </a:ln>
                        <a:solidFill>
                          <a:srgbClr val="000000"/>
                        </a:solidFill>
                        <a:effectLst/>
                        <a:uLnTx/>
                        <a:uFillTx/>
                        <a:latin typeface="+mn-lt"/>
                        <a:ea typeface="+mn-ea"/>
                        <a:cs typeface="Arial" charset="0"/>
                        <a:sym typeface="UniversalMath1 BT" pitchFamily="18" charset="2"/>
                      </a:endParaRPr>
                    </a:p>
                  </a:txBody>
                  <a:tcPr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latin typeface="Arial Black" panose="020B0A04020102020204" pitchFamily="34" charset="0"/>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Mirror Structure</a:t>
                      </a:r>
                      <a:endParaRPr lang="en-US" sz="1200" b="1" dirty="0"/>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Composite</a:t>
                      </a:r>
                      <a:endParaRPr lang="en-US" sz="1200" dirty="0" smtClean="0">
                        <a:cs typeface="Arial" charset="0"/>
                      </a:endParaRPr>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Acryl + PMI Foam + Acryl</a:t>
                      </a:r>
                      <a:endParaRPr lang="en-US" sz="1200" dirty="0" smtClean="0">
                        <a:cs typeface="Arial" charset="0"/>
                      </a:endParaRPr>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Black" panose="020B0A04020102020204" pitchFamily="34" charset="0"/>
                          <a:ea typeface="+mn-ea"/>
                          <a:cs typeface="+mn-cs"/>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marL="60512" marR="60512" marT="0" marB="0" anchor="ctr">
                    <a:lnL w="12700" cap="flat" cmpd="sng" algn="ctr">
                      <a:solidFill>
                        <a:schemeClr val="bg1"/>
                      </a:solidFill>
                      <a:prstDash val="solid"/>
                      <a:round/>
                      <a:headEnd type="none" w="med" len="med"/>
                      <a:tailEnd type="none" w="med" len="med"/>
                    </a:lnL>
                  </a:tcPr>
                </a:tc>
              </a:tr>
              <a:tr h="2980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Mirror Thickness</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200 mg/cm</a:t>
                      </a:r>
                      <a:r>
                        <a:rPr lang="en-US" sz="1200" baseline="30000" dirty="0" smtClean="0"/>
                        <a:t>2</a:t>
                      </a:r>
                      <a:endParaRPr lang="en-US" sz="1200" b="1" baseline="30000" dirty="0" smtClean="0">
                        <a:cs typeface="Arial" charset="0"/>
                      </a:endParaRPr>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(130 – 135) mg/cm</a:t>
                      </a:r>
                      <a:r>
                        <a:rPr lang="en-US" sz="1200" baseline="30000" dirty="0" smtClean="0"/>
                        <a:t>2</a:t>
                      </a:r>
                      <a:endParaRPr lang="en-US" sz="1200" b="1" baseline="30000" dirty="0" smtClean="0">
                        <a:cs typeface="Arial" charset="0"/>
                      </a:endParaRPr>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latin typeface="Arial Black" panose="020B0A04020102020204" pitchFamily="34" charset="0"/>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Number of Channels</a:t>
                      </a:r>
                      <a:endParaRPr lang="en-US" sz="1200" b="1" dirty="0"/>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r>
                        <a:rPr lang="en-US" sz="1200" baseline="0" dirty="0" smtClean="0"/>
                        <a:t>12x4) = 48</a:t>
                      </a:r>
                      <a:endParaRPr lang="en-US" sz="1200" b="1" baseline="0" dirty="0" smtClean="0">
                        <a:latin typeface="+mn-lt"/>
                        <a:cs typeface="Calibri" pitchFamily="34" charset="0"/>
                      </a:endParaRPr>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r>
                        <a:rPr lang="en-US" sz="1200" baseline="0" dirty="0" smtClean="0"/>
                        <a:t>12x4) = 48</a:t>
                      </a:r>
                      <a:endParaRPr lang="en-US" sz="1200" b="1" baseline="0" dirty="0" smtClean="0">
                        <a:latin typeface="Arial" panose="020B0604020202020204" pitchFamily="34" charset="0"/>
                        <a:cs typeface="Arial" panose="020B0604020202020204" pitchFamily="34" charset="0"/>
                      </a:endParaRPr>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Black" panose="020B0A04020102020204" pitchFamily="34" charset="0"/>
                          <a:ea typeface="+mn-ea"/>
                          <a:cs typeface="+mn-cs"/>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marL="60512" marR="60512" marT="0" marB="0"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Photomultiplier</a:t>
                      </a:r>
                      <a:r>
                        <a:rPr lang="en-US" sz="1200" baseline="0" dirty="0" smtClean="0"/>
                        <a:t> Tube</a:t>
                      </a:r>
                      <a:r>
                        <a:rPr lang="en-US" sz="1200" dirty="0" smtClean="0"/>
                        <a:t>s</a:t>
                      </a:r>
                      <a:endParaRPr lang="en-US" sz="1200" b="1" dirty="0"/>
                    </a:p>
                  </a:txBody>
                  <a:tcPr marL="60512" marR="60512" marT="0" marB="0" anchor="ctr"/>
                </a:tc>
                <a:tc>
                  <a:txBody>
                    <a:bodyPr/>
                    <a:lstStyle/>
                    <a:p>
                      <a:r>
                        <a:rPr lang="en-US" sz="1200" baseline="0" dirty="0" smtClean="0"/>
                        <a:t>5</a:t>
                      </a:r>
                      <a:r>
                        <a:rPr lang="en-US" sz="1200" dirty="0" smtClean="0"/>
                        <a:t>” Photomultiplier Tubes with quartz window </a:t>
                      </a:r>
                      <a:endParaRPr lang="en-US" sz="1200" dirty="0"/>
                    </a:p>
                  </a:txBody>
                  <a:tcPr marL="60512" marR="60512" marT="0" marB="0" anchor="ctr"/>
                </a:tc>
                <a:tc>
                  <a:txBody>
                    <a:bodyPr/>
                    <a:lstStyle/>
                    <a:p>
                      <a:r>
                        <a:rPr lang="en-US" sz="1200" dirty="0" smtClean="0"/>
                        <a:t>E</a:t>
                      </a:r>
                      <a:r>
                        <a:rPr lang="en-US" sz="1200" baseline="0" dirty="0" smtClean="0"/>
                        <a:t>T 9823QKB (5</a:t>
                      </a:r>
                      <a:r>
                        <a:rPr lang="en-US" sz="1200" dirty="0" smtClean="0"/>
                        <a:t>”, quartz win.) </a:t>
                      </a:r>
                      <a:endParaRPr lang="en-US" sz="1200" dirty="0"/>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latin typeface="Arial Black" panose="020B0A04020102020204" pitchFamily="34" charset="0"/>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Number of Reflections</a:t>
                      </a:r>
                      <a:endParaRPr lang="en-US" sz="1200" b="1" dirty="0"/>
                    </a:p>
                  </a:txBody>
                  <a:tcPr marL="60512" marR="60512" marT="0" marB="0" anchor="ctr"/>
                </a:tc>
                <a:tc>
                  <a:txBody>
                    <a:bodyPr/>
                    <a:lstStyle/>
                    <a:p>
                      <a:r>
                        <a:rPr lang="en-US" sz="1200" dirty="0" smtClean="0">
                          <a:sym typeface="UniversalMath1 BT"/>
                        </a:rPr>
                        <a:t> 2</a:t>
                      </a:r>
                      <a:endParaRPr lang="en-US" sz="1200" b="1" dirty="0"/>
                    </a:p>
                  </a:txBody>
                  <a:tcPr marL="60512" marR="60512" marT="0" marB="0" anchor="ctr"/>
                </a:tc>
                <a:tc>
                  <a:txBody>
                    <a:bodyPr/>
                    <a:lstStyle/>
                    <a:p>
                      <a:r>
                        <a:rPr lang="en-US" sz="1200" dirty="0" smtClean="0"/>
                        <a:t>1</a:t>
                      </a:r>
                      <a:r>
                        <a:rPr lang="en-US" sz="1200" baseline="0" dirty="0" smtClean="0"/>
                        <a:t> </a:t>
                      </a:r>
                      <a:r>
                        <a:rPr lang="en-US" sz="1200" dirty="0" smtClean="0"/>
                        <a:t>(80%)</a:t>
                      </a:r>
                      <a:r>
                        <a:rPr lang="en-US" sz="1200" baseline="0" dirty="0" smtClean="0"/>
                        <a:t> +</a:t>
                      </a:r>
                      <a:r>
                        <a:rPr lang="en-US" sz="1200" dirty="0" smtClean="0"/>
                        <a:t> 2 (20%)</a:t>
                      </a:r>
                      <a:endParaRPr lang="en-US" sz="1200" b="1" dirty="0"/>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Black" panose="020B0A04020102020204" pitchFamily="34" charset="0"/>
                          <a:ea typeface="+mn-ea"/>
                          <a:cs typeface="+mn-cs"/>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marL="60512" marR="60512" marT="0" marB="0"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Magnetic Field</a:t>
                      </a:r>
                      <a:endParaRPr lang="en-US" sz="1200" b="1" dirty="0"/>
                    </a:p>
                  </a:txBody>
                  <a:tcPr marL="60512" marR="60512" marT="0" marB="0" anchor="ctr"/>
                </a:tc>
                <a:tc>
                  <a:txBody>
                    <a:bodyPr/>
                    <a:lstStyle/>
                    <a:p>
                      <a:r>
                        <a:rPr lang="en-US" sz="1200" dirty="0" smtClean="0"/>
                        <a:t>35 Gauss (along PMT axis)</a:t>
                      </a:r>
                      <a:endParaRPr lang="en-US" sz="1200" dirty="0"/>
                    </a:p>
                  </a:txBody>
                  <a:tcPr marL="60512" marR="60512" marT="0" marB="0" anchor="ctr"/>
                </a:tc>
                <a:tc>
                  <a:txBody>
                    <a:bodyPr/>
                    <a:lstStyle/>
                    <a:p>
                      <a:r>
                        <a:rPr lang="en-US" sz="1200" dirty="0" smtClean="0"/>
                        <a:t>50 Gauss (along PMT axis)</a:t>
                      </a:r>
                      <a:endParaRPr lang="en-US" sz="1200" dirty="0"/>
                    </a:p>
                  </a:txBody>
                  <a:tcPr marL="60512" marR="60512" marT="0" marB="0"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latin typeface="Arial Black" panose="020B0A04020102020204" pitchFamily="34" charset="0"/>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anchor="ctr">
                    <a:lnL w="12700" cap="flat" cmpd="sng" algn="ctr">
                      <a:solidFill>
                        <a:schemeClr val="bg1"/>
                      </a:solidFill>
                      <a:prstDash val="solid"/>
                      <a:round/>
                      <a:headEnd type="none" w="med" len="med"/>
                      <a:tailEnd type="none" w="med" len="med"/>
                    </a:lnL>
                  </a:tcPr>
                </a:tc>
              </a:tr>
              <a:tr h="298027">
                <a:tc>
                  <a:txBody>
                    <a:bodyPr/>
                    <a:lstStyle/>
                    <a:p>
                      <a:pPr algn="r"/>
                      <a:r>
                        <a:rPr lang="en-US" sz="1200" dirty="0" smtClean="0"/>
                        <a:t>Magnetic</a:t>
                      </a:r>
                      <a:r>
                        <a:rPr lang="en-US" sz="1200" baseline="0" dirty="0" smtClean="0"/>
                        <a:t> Shield</a:t>
                      </a:r>
                      <a:endParaRPr lang="en-US" sz="1200" b="1" dirty="0"/>
                    </a:p>
                  </a:txBody>
                  <a:tcPr marL="60512" marR="60512" marT="0" marB="0" anchor="ctr"/>
                </a:tc>
                <a:tc>
                  <a:txBody>
                    <a:bodyPr/>
                    <a:lstStyle/>
                    <a:p>
                      <a:r>
                        <a:rPr lang="en-US" sz="1200" dirty="0" smtClean="0"/>
                        <a:t>Multilayer</a:t>
                      </a:r>
                      <a:r>
                        <a:rPr lang="en-US" sz="1200" baseline="0" dirty="0" smtClean="0"/>
                        <a:t> </a:t>
                      </a:r>
                      <a:r>
                        <a:rPr lang="en-US" sz="1200" dirty="0" smtClean="0"/>
                        <a:t>with compensation coil</a:t>
                      </a:r>
                      <a:endParaRPr lang="en-US" sz="1200" b="1" baseline="30000" dirty="0">
                        <a:latin typeface="+mj-lt"/>
                        <a:cs typeface="Calibri" pitchFamily="34" charset="0"/>
                      </a:endParaRPr>
                    </a:p>
                  </a:txBody>
                  <a:tcPr marL="60512" marR="60512"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Multilayer</a:t>
                      </a:r>
                      <a:r>
                        <a:rPr lang="en-US" sz="1200" baseline="0" dirty="0" smtClean="0"/>
                        <a:t> </a:t>
                      </a:r>
                      <a:r>
                        <a:rPr lang="en-US" sz="1200" dirty="0" smtClean="0"/>
                        <a:t>with compens. coil</a:t>
                      </a:r>
                      <a:endParaRPr lang="en-US" sz="1200" b="1" kern="1200" baseline="30000" dirty="0" smtClean="0">
                        <a:solidFill>
                          <a:schemeClr val="dk1"/>
                        </a:solidFill>
                        <a:latin typeface="+mn-lt"/>
                        <a:ea typeface="+mn-ea"/>
                        <a:cs typeface="Calibri"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Black" panose="020B0A04020102020204" pitchFamily="34" charset="0"/>
                          <a:ea typeface="+mn-ea"/>
                          <a:cs typeface="+mn-cs"/>
                        </a:rPr>
                        <a:t>✔</a:t>
                      </a:r>
                      <a:endParaRPr kumimoji="0" lang="en-US" sz="1600" b="1" i="0" u="none" strike="noStrike" kern="1200" cap="none" spc="0" normalizeH="0" baseline="30000" noProof="0" dirty="0" smtClean="0">
                        <a:ln>
                          <a:noFill/>
                        </a:ln>
                        <a:solidFill>
                          <a:srgbClr val="0000FF"/>
                        </a:solidFill>
                        <a:effectLst/>
                        <a:uLnTx/>
                        <a:uFillTx/>
                        <a:latin typeface="Arial Black" panose="020B0A04020102020204" pitchFamily="34" charset="0"/>
                        <a:ea typeface="+mn-ea"/>
                        <a:cs typeface="+mn-cs"/>
                      </a:endParaRPr>
                    </a:p>
                  </a:txBody>
                  <a:tcPr marL="60512" marR="60512" marT="0" marB="0" anchor="ctr">
                    <a:lnL w="12700" cap="flat" cmpd="sng" algn="ctr">
                      <a:solidFill>
                        <a:schemeClr val="bg1"/>
                      </a:solidFill>
                      <a:prstDash val="solid"/>
                      <a:round/>
                      <a:headEnd type="none" w="med" len="med"/>
                      <a:tailEnd type="none" w="med" len="med"/>
                    </a:lnL>
                  </a:tcPr>
                </a:tc>
              </a:tr>
            </a:tbl>
          </a:graphicData>
        </a:graphic>
      </p:graphicFrame>
      <p:sp>
        <p:nvSpPr>
          <p:cNvPr id="7"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Summary</a:t>
            </a:r>
            <a:endParaRPr lang="en-US" kern="0" dirty="0" smtClean="0">
              <a:solidFill>
                <a:srgbClr val="FF0000"/>
              </a:solidFill>
              <a:cs typeface="Arial" pitchFamily="34" charset="0"/>
            </a:endParaRPr>
          </a:p>
        </p:txBody>
      </p:sp>
    </p:spTree>
    <p:extLst>
      <p:ext uri="{BB962C8B-B14F-4D97-AF65-F5344CB8AC3E}">
        <p14:creationId xmlns:p14="http://schemas.microsoft.com/office/powerpoint/2010/main" val="998593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Outline</a:t>
            </a:r>
            <a:endParaRPr lang="en-US" kern="0" dirty="0" smtClean="0">
              <a:solidFill>
                <a:srgbClr val="FF0000"/>
              </a:solidFill>
              <a:cs typeface="Arial" pitchFamily="34" charset="0"/>
            </a:endParaRPr>
          </a:p>
        </p:txBody>
      </p:sp>
      <p:sp>
        <p:nvSpPr>
          <p:cNvPr id="7" name="Rectangle 2"/>
          <p:cNvSpPr txBox="1">
            <a:spLocks noChangeArrowheads="1"/>
          </p:cNvSpPr>
          <p:nvPr/>
        </p:nvSpPr>
        <p:spPr>
          <a:xfrm>
            <a:off x="2011680" y="1280160"/>
            <a:ext cx="5334000" cy="4160520"/>
          </a:xfrm>
          <a:prstGeom prst="rect">
            <a:avLst/>
          </a:prstGeom>
          <a:solidFill>
            <a:srgbClr val="0000FF">
              <a:alpha val="25000"/>
            </a:srgbClr>
          </a:solidFill>
          <a:ln w="15875">
            <a:solidFill>
              <a:srgbClr val="0000FF"/>
            </a:solidFill>
          </a:ln>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lvl="1">
              <a:lnSpc>
                <a:spcPct val="150000"/>
              </a:lnSpc>
              <a:buFont typeface="Courier New" panose="02070309020205020404" pitchFamily="49" charset="0"/>
              <a:buChar char="o"/>
            </a:pPr>
            <a:r>
              <a:rPr lang="en-US" altLang="en-US" sz="2000" kern="0" dirty="0" smtClean="0">
                <a:latin typeface="Arial" panose="020B0604020202020204" pitchFamily="34" charset="0"/>
                <a:cs typeface="Arial" panose="020B0604020202020204" pitchFamily="34" charset="0"/>
              </a:rPr>
              <a:t>	General Description</a:t>
            </a:r>
          </a:p>
          <a:p>
            <a:pPr lvl="1">
              <a:lnSpc>
                <a:spcPct val="150000"/>
              </a:lnSpc>
              <a:buFont typeface="Courier New" panose="02070309020205020404" pitchFamily="49" charset="0"/>
              <a:buChar char="o"/>
            </a:pPr>
            <a:r>
              <a:rPr lang="en-US" altLang="en-US" sz="2000" kern="0" dirty="0" smtClean="0">
                <a:latin typeface="Arial" panose="020B0604020202020204" pitchFamily="34" charset="0"/>
                <a:cs typeface="Arial" panose="020B0604020202020204" pitchFamily="34" charset="0"/>
              </a:rPr>
              <a:t>	MC Simulation and Tests</a:t>
            </a:r>
          </a:p>
          <a:p>
            <a:pPr lvl="1">
              <a:lnSpc>
                <a:spcPct val="150000"/>
              </a:lnSpc>
              <a:buFont typeface="Courier New" panose="02070309020205020404" pitchFamily="49" charset="0"/>
              <a:buChar char="o"/>
            </a:pPr>
            <a:r>
              <a:rPr lang="en-US" altLang="en-US" sz="2000" kern="0" dirty="0" smtClean="0">
                <a:latin typeface="Arial" panose="020B0604020202020204" pitchFamily="34" charset="0"/>
                <a:cs typeface="Arial" panose="020B0604020202020204" pitchFamily="34" charset="0"/>
              </a:rPr>
              <a:t>	PMT Calibration</a:t>
            </a:r>
          </a:p>
          <a:p>
            <a:pPr lvl="1">
              <a:lnSpc>
                <a:spcPct val="150000"/>
              </a:lnSpc>
              <a:buFont typeface="Courier New" panose="02070309020205020404" pitchFamily="49" charset="0"/>
              <a:buChar char="o"/>
            </a:pPr>
            <a:r>
              <a:rPr lang="en-US" sz="2000" kern="0" dirty="0" smtClean="0">
                <a:latin typeface="Arial" panose="020B0604020202020204" pitchFamily="34" charset="0"/>
                <a:cs typeface="Arial" panose="020B0604020202020204" pitchFamily="34" charset="0"/>
              </a:rPr>
              <a:t>     Controls</a:t>
            </a:r>
            <a:endParaRPr lang="en-US" altLang="en-US" sz="2000" kern="0" dirty="0" smtClean="0">
              <a:latin typeface="Arial" panose="020B0604020202020204" pitchFamily="34" charset="0"/>
              <a:cs typeface="Arial" panose="020B0604020202020204" pitchFamily="34" charset="0"/>
            </a:endParaRPr>
          </a:p>
          <a:p>
            <a:pPr lvl="1" eaLnBrk="1" fontAlgn="auto" hangingPunct="1">
              <a:lnSpc>
                <a:spcPct val="150000"/>
              </a:lnSpc>
              <a:spcBef>
                <a:spcPts val="0"/>
              </a:spcBef>
              <a:spcAft>
                <a:spcPts val="0"/>
              </a:spcAft>
              <a:buFont typeface="Courier New" panose="02070309020205020404" pitchFamily="49" charset="0"/>
              <a:buChar char="o"/>
            </a:pPr>
            <a:r>
              <a:rPr lang="en-US" altLang="en-US" sz="2000" kern="0" dirty="0" smtClean="0">
                <a:solidFill>
                  <a:srgbClr val="000000"/>
                </a:solidFill>
                <a:latin typeface="Arial" panose="020B0604020202020204" pitchFamily="34" charset="0"/>
                <a:cs typeface="Arial" panose="020B0604020202020204" pitchFamily="34" charset="0"/>
              </a:rPr>
              <a:t>	Channels Response Equalization  </a:t>
            </a:r>
            <a:endParaRPr lang="en-US" altLang="en-US" sz="2000" kern="0" dirty="0" smtClean="0">
              <a:latin typeface="Arial" panose="020B0604020202020204" pitchFamily="34" charset="0"/>
              <a:cs typeface="Arial" panose="020B0604020202020204" pitchFamily="34" charset="0"/>
            </a:endParaRPr>
          </a:p>
          <a:p>
            <a:pPr lvl="1">
              <a:lnSpc>
                <a:spcPct val="150000"/>
              </a:lnSpc>
              <a:buFont typeface="Courier New" panose="02070309020205020404" pitchFamily="49" charset="0"/>
              <a:buChar char="o"/>
            </a:pPr>
            <a:r>
              <a:rPr lang="en-US" sz="2000" kern="0" dirty="0" smtClean="0">
                <a:latin typeface="Arial" panose="020B0604020202020204" pitchFamily="34" charset="0"/>
                <a:cs typeface="Arial" panose="020B0604020202020204" pitchFamily="34" charset="0"/>
              </a:rPr>
              <a:t>	Electron Detection Efficiency</a:t>
            </a:r>
          </a:p>
          <a:p>
            <a:pPr lvl="1">
              <a:lnSpc>
                <a:spcPct val="150000"/>
              </a:lnSpc>
              <a:buFont typeface="Courier New" panose="02070309020205020404" pitchFamily="49" charset="0"/>
              <a:buChar char="o"/>
            </a:pPr>
            <a:r>
              <a:rPr lang="en-US" sz="2000" kern="0" dirty="0" smtClean="0">
                <a:latin typeface="Arial" panose="020B0604020202020204" pitchFamily="34" charset="0"/>
                <a:cs typeface="Arial" panose="020B0604020202020204" pitchFamily="34" charset="0"/>
              </a:rPr>
              <a:t>	Plans </a:t>
            </a:r>
          </a:p>
          <a:p>
            <a:pPr lvl="1" eaLnBrk="1" fontAlgn="auto" hangingPunct="1">
              <a:lnSpc>
                <a:spcPct val="150000"/>
              </a:lnSpc>
              <a:spcBef>
                <a:spcPts val="0"/>
              </a:spcBef>
              <a:spcAft>
                <a:spcPts val="0"/>
              </a:spcAft>
              <a:buFont typeface="Courier New" panose="02070309020205020404" pitchFamily="49" charset="0"/>
              <a:buChar char="o"/>
            </a:pPr>
            <a:r>
              <a:rPr lang="en-US" altLang="en-US" sz="2000" kern="0" dirty="0" smtClean="0">
                <a:solidFill>
                  <a:srgbClr val="000000"/>
                </a:solidFill>
                <a:latin typeface="Arial" panose="020B0604020202020204" pitchFamily="34" charset="0"/>
                <a:cs typeface="Arial" panose="020B0604020202020204" pitchFamily="34" charset="0"/>
              </a:rPr>
              <a:t>	Summary</a:t>
            </a:r>
            <a:endParaRPr lang="en-US" altLang="en-US" sz="2000" kern="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373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371"/>
          <a:stretch/>
        </p:blipFill>
        <p:spPr bwMode="auto">
          <a:xfrm>
            <a:off x="4114800" y="822960"/>
            <a:ext cx="4736820" cy="3337560"/>
          </a:xfrm>
          <a:prstGeom prst="rect">
            <a:avLst/>
          </a:prstGeom>
          <a:noFill/>
          <a:ln w="12700">
            <a:solidFill>
              <a:srgbClr val="003399"/>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4206240" y="1051560"/>
            <a:ext cx="838200" cy="21544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Entry Dish</a:t>
            </a:r>
          </a:p>
        </p:txBody>
      </p:sp>
      <p:sp>
        <p:nvSpPr>
          <p:cNvPr id="9" name="TextBox 8"/>
          <p:cNvSpPr txBox="1"/>
          <p:nvPr/>
        </p:nvSpPr>
        <p:spPr>
          <a:xfrm>
            <a:off x="4206240" y="2286000"/>
            <a:ext cx="732739" cy="21544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Entry Cone</a:t>
            </a:r>
          </a:p>
        </p:txBody>
      </p:sp>
      <p:sp>
        <p:nvSpPr>
          <p:cNvPr id="10" name="TextBox 9"/>
          <p:cNvSpPr txBox="1"/>
          <p:nvPr/>
        </p:nvSpPr>
        <p:spPr>
          <a:xfrm>
            <a:off x="4389120" y="2560320"/>
            <a:ext cx="729692" cy="21544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Moller Cup</a:t>
            </a:r>
          </a:p>
        </p:txBody>
      </p:sp>
      <p:cxnSp>
        <p:nvCxnSpPr>
          <p:cNvPr id="11" name="Straight Arrow Connector 10"/>
          <p:cNvCxnSpPr/>
          <p:nvPr/>
        </p:nvCxnSpPr>
        <p:spPr bwMode="auto">
          <a:xfrm flipV="1">
            <a:off x="4846320" y="2286003"/>
            <a:ext cx="305410" cy="107719"/>
          </a:xfrm>
          <a:prstGeom prst="straightConnector1">
            <a:avLst/>
          </a:prstGeom>
          <a:noFill/>
          <a:ln w="12700" cap="flat" cmpd="sng" algn="ctr">
            <a:solidFill>
              <a:srgbClr val="FF0000"/>
            </a:solidFill>
            <a:prstDash val="solid"/>
            <a:round/>
            <a:headEnd type="none" w="med" len="med"/>
            <a:tailEnd type="arrow" w="sm" len="sm"/>
          </a:ln>
          <a:effectLst/>
        </p:spPr>
      </p:cxnSp>
      <p:cxnSp>
        <p:nvCxnSpPr>
          <p:cNvPr id="19" name="Straight Arrow Connector 18"/>
          <p:cNvCxnSpPr/>
          <p:nvPr/>
        </p:nvCxnSpPr>
        <p:spPr bwMode="auto">
          <a:xfrm flipV="1">
            <a:off x="5120640" y="2240280"/>
            <a:ext cx="391363" cy="404968"/>
          </a:xfrm>
          <a:prstGeom prst="straightConnector1">
            <a:avLst/>
          </a:prstGeom>
          <a:noFill/>
          <a:ln w="12700" cap="flat" cmpd="sng" algn="ctr">
            <a:solidFill>
              <a:srgbClr val="FF0000"/>
            </a:solidFill>
            <a:prstDash val="solid"/>
            <a:round/>
            <a:headEnd type="none" w="med" len="med"/>
            <a:tailEnd type="arrow" w="sm" len="sm"/>
          </a:ln>
          <a:effectLst/>
        </p:spPr>
      </p:cxnSp>
      <p:sp>
        <p:nvSpPr>
          <p:cNvPr id="28" name="TextBox 27"/>
          <p:cNvSpPr txBox="1"/>
          <p:nvPr/>
        </p:nvSpPr>
        <p:spPr>
          <a:xfrm>
            <a:off x="5394960" y="1298448"/>
            <a:ext cx="894283" cy="33855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PMT </a:t>
            </a:r>
            <a:r>
              <a:rPr lang="en-US" sz="800" b="1" dirty="0">
                <a:solidFill>
                  <a:schemeClr val="bg1"/>
                </a:solidFill>
                <a:latin typeface="Arial" panose="020B0604020202020204" pitchFamily="34" charset="0"/>
                <a:cs typeface="Arial" panose="020B0604020202020204" pitchFamily="34" charset="0"/>
              </a:rPr>
              <a:t>M</a:t>
            </a:r>
            <a:r>
              <a:rPr lang="en-US" sz="800" b="1" dirty="0" smtClean="0">
                <a:solidFill>
                  <a:schemeClr val="bg1"/>
                </a:solidFill>
                <a:latin typeface="Arial" panose="020B0604020202020204" pitchFamily="34" charset="0"/>
                <a:cs typeface="Arial" panose="020B0604020202020204" pitchFamily="34" charset="0"/>
              </a:rPr>
              <a:t>ounting Plate</a:t>
            </a:r>
          </a:p>
        </p:txBody>
      </p:sp>
      <p:sp>
        <p:nvSpPr>
          <p:cNvPr id="29" name="TextBox 28"/>
          <p:cNvSpPr txBox="1"/>
          <p:nvPr/>
        </p:nvSpPr>
        <p:spPr>
          <a:xfrm>
            <a:off x="6675120" y="3703320"/>
            <a:ext cx="685799" cy="33855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Weldment Part</a:t>
            </a:r>
          </a:p>
        </p:txBody>
      </p:sp>
      <p:cxnSp>
        <p:nvCxnSpPr>
          <p:cNvPr id="30" name="Straight Arrow Connector 29"/>
          <p:cNvCxnSpPr/>
          <p:nvPr/>
        </p:nvCxnSpPr>
        <p:spPr bwMode="auto">
          <a:xfrm flipH="1" flipV="1">
            <a:off x="6766560" y="3566160"/>
            <a:ext cx="152399" cy="170688"/>
          </a:xfrm>
          <a:prstGeom prst="straightConnector1">
            <a:avLst/>
          </a:prstGeom>
          <a:noFill/>
          <a:ln w="12700" cap="flat" cmpd="sng" algn="ctr">
            <a:solidFill>
              <a:srgbClr val="FF0000"/>
            </a:solidFill>
            <a:prstDash val="solid"/>
            <a:round/>
            <a:headEnd type="none" w="med" len="med"/>
            <a:tailEnd type="arrow" w="sm" len="sm"/>
          </a:ln>
          <a:effectLst/>
        </p:spPr>
      </p:cxnSp>
      <p:sp>
        <p:nvSpPr>
          <p:cNvPr id="37" name="TextBox 36"/>
          <p:cNvSpPr txBox="1"/>
          <p:nvPr/>
        </p:nvSpPr>
        <p:spPr>
          <a:xfrm>
            <a:off x="4480560" y="1554480"/>
            <a:ext cx="559917" cy="215444"/>
          </a:xfrm>
          <a:prstGeom prst="rect">
            <a:avLst/>
          </a:prstGeom>
          <a:noFill/>
          <a:ln w="15875">
            <a:noFill/>
          </a:ln>
        </p:spPr>
        <p:txBody>
          <a:bodyPr wrap="square" rtlCol="0">
            <a:spAutoFit/>
          </a:bodyPr>
          <a:lstStyle/>
          <a:p>
            <a:pPr algn="ctr"/>
            <a:r>
              <a:rPr lang="en-US" sz="800" dirty="0" smtClean="0">
                <a:solidFill>
                  <a:schemeClr val="bg1"/>
                </a:solidFill>
                <a:latin typeface="Arial" panose="020B0604020202020204" pitchFamily="34" charset="0"/>
                <a:cs typeface="Arial" panose="020B0604020202020204" pitchFamily="34" charset="0"/>
              </a:rPr>
              <a:t>Shells</a:t>
            </a:r>
          </a:p>
        </p:txBody>
      </p:sp>
      <p:sp>
        <p:nvSpPr>
          <p:cNvPr id="41" name="TextBox 40"/>
          <p:cNvSpPr txBox="1"/>
          <p:nvPr/>
        </p:nvSpPr>
        <p:spPr>
          <a:xfrm>
            <a:off x="7955280" y="2697480"/>
            <a:ext cx="559917" cy="21544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Mirror</a:t>
            </a:r>
          </a:p>
        </p:txBody>
      </p:sp>
      <p:sp>
        <p:nvSpPr>
          <p:cNvPr id="43" name="TextBox 42"/>
          <p:cNvSpPr txBox="1"/>
          <p:nvPr/>
        </p:nvSpPr>
        <p:spPr>
          <a:xfrm>
            <a:off x="8321040" y="2807208"/>
            <a:ext cx="609600" cy="33855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Exit Window</a:t>
            </a:r>
          </a:p>
        </p:txBody>
      </p:sp>
      <p:pic>
        <p:nvPicPr>
          <p:cNvPr id="1026" name="Picture 2" descr="C:\Users\youris\Desktop\untitled2.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58" r="4127"/>
          <a:stretch/>
        </p:blipFill>
        <p:spPr bwMode="auto">
          <a:xfrm>
            <a:off x="4114800" y="4267201"/>
            <a:ext cx="1920240" cy="2010857"/>
          </a:xfrm>
          <a:prstGeom prst="rect">
            <a:avLst/>
          </a:prstGeom>
          <a:noFill/>
          <a:ln w="12700">
            <a:solidFill>
              <a:srgbClr val="003399"/>
            </a:solidFill>
          </a:ln>
          <a:extLst>
            <a:ext uri="{909E8E84-426E-40DD-AFC4-6F175D3DCCD1}">
              <a14:hiddenFill xmlns:a14="http://schemas.microsoft.com/office/drawing/2010/main">
                <a:solidFill>
                  <a:srgbClr val="FFFFFF"/>
                </a:solidFill>
              </a14:hiddenFill>
            </a:ext>
          </a:extLst>
        </p:spPr>
      </p:pic>
      <p:pic>
        <p:nvPicPr>
          <p:cNvPr id="48" name="Picture 2" descr="C:\Users\youris\Desktop\PHOTO\MAG_SHIELD\PMT\DSC024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56" t="8625" r="13612" b="1375"/>
          <a:stretch/>
        </p:blipFill>
        <p:spPr bwMode="auto">
          <a:xfrm>
            <a:off x="7589520" y="4261104"/>
            <a:ext cx="1280160" cy="2048722"/>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5212080" y="4297680"/>
            <a:ext cx="867994" cy="507831"/>
          </a:xfrm>
          <a:prstGeom prst="rect">
            <a:avLst/>
          </a:prstGeom>
          <a:noFill/>
          <a:ln w="15875">
            <a:noFill/>
          </a:ln>
        </p:spPr>
        <p:txBody>
          <a:bodyPr wrap="square" rtlCol="0">
            <a:spAutoFit/>
          </a:bodyPr>
          <a:lstStyle/>
          <a:p>
            <a:pPr algn="ctr"/>
            <a:r>
              <a:rPr lang="en-US" sz="900" b="1" dirty="0" smtClean="0">
                <a:latin typeface="Arial" panose="020B0604020202020204" pitchFamily="34" charset="0"/>
                <a:cs typeface="Arial" panose="020B0604020202020204" pitchFamily="34" charset="0"/>
                <a:sym typeface="UniversalMath1 BT"/>
              </a:rPr>
              <a:t>8 ft.</a:t>
            </a:r>
          </a:p>
          <a:p>
            <a:pPr algn="ctr"/>
            <a:r>
              <a:rPr lang="en-US" altLang="en-US" sz="900" b="1" dirty="0">
                <a:latin typeface="Arial" panose="020B0604020202020204" pitchFamily="34" charset="0"/>
                <a:cs typeface="Arial" panose="020B0604020202020204" pitchFamily="34" charset="0"/>
              </a:rPr>
              <a:t>5° &lt; </a:t>
            </a:r>
            <a:r>
              <a:rPr lang="el-GR" altLang="en-US" sz="900" b="1" dirty="0">
                <a:latin typeface="Arial" panose="020B0604020202020204" pitchFamily="34" charset="0"/>
                <a:cs typeface="Arial" panose="020B0604020202020204" pitchFamily="34" charset="0"/>
              </a:rPr>
              <a:t>θ</a:t>
            </a:r>
            <a:r>
              <a:rPr lang="en-US" altLang="en-US" sz="900" b="1" dirty="0">
                <a:latin typeface="Arial" panose="020B0604020202020204" pitchFamily="34" charset="0"/>
                <a:cs typeface="Arial" panose="020B0604020202020204" pitchFamily="34" charset="0"/>
              </a:rPr>
              <a:t> &lt; 35</a:t>
            </a:r>
            <a:r>
              <a:rPr lang="en-US" altLang="en-US" sz="900" b="1" dirty="0" smtClean="0">
                <a:latin typeface="Arial" panose="020B0604020202020204" pitchFamily="34" charset="0"/>
                <a:cs typeface="Arial" panose="020B0604020202020204" pitchFamily="34" charset="0"/>
              </a:rPr>
              <a:t>° </a:t>
            </a:r>
            <a:r>
              <a:rPr lang="el-GR" altLang="en-US" sz="900" b="1" dirty="0">
                <a:latin typeface="Arial" panose="020B0604020202020204" pitchFamily="34" charset="0"/>
                <a:cs typeface="Arial" panose="020B0604020202020204" pitchFamily="34" charset="0"/>
              </a:rPr>
              <a:t>Δφ</a:t>
            </a:r>
            <a:r>
              <a:rPr lang="en-US" altLang="en-US" sz="900" b="1" dirty="0">
                <a:latin typeface="Arial" panose="020B0604020202020204" pitchFamily="34" charset="0"/>
                <a:cs typeface="Arial" panose="020B0604020202020204" pitchFamily="34" charset="0"/>
              </a:rPr>
              <a:t> = 360</a:t>
            </a:r>
            <a:r>
              <a:rPr lang="en-US" altLang="en-US" sz="900" b="1" dirty="0" smtClean="0">
                <a:latin typeface="Arial" panose="020B0604020202020204" pitchFamily="34" charset="0"/>
                <a:cs typeface="Arial" panose="020B0604020202020204" pitchFamily="34" charset="0"/>
              </a:rPr>
              <a:t>°</a:t>
            </a:r>
            <a:endParaRPr lang="en-US" sz="900" b="1" dirty="0" smtClean="0">
              <a:latin typeface="Arial" panose="020B0604020202020204" pitchFamily="34" charset="0"/>
              <a:cs typeface="Arial" panose="020B0604020202020204" pitchFamily="34" charset="0"/>
              <a:sym typeface="UniversalMath1 BT"/>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2211" t="13743" r="18159" b="1077"/>
          <a:stretch/>
        </p:blipFill>
        <p:spPr>
          <a:xfrm>
            <a:off x="6126480" y="4261104"/>
            <a:ext cx="1411989" cy="2012889"/>
          </a:xfrm>
          <a:prstGeom prst="rect">
            <a:avLst/>
          </a:prstGeom>
          <a:ln w="12700">
            <a:solidFill>
              <a:srgbClr val="003399"/>
            </a:solidFill>
          </a:ln>
          <a:scene3d>
            <a:camera prst="orthographicFront">
              <a:rot lat="0" lon="0" rev="0"/>
            </a:camera>
            <a:lightRig rig="threePt" dir="t"/>
          </a:scene3d>
        </p:spPr>
      </p:pic>
      <p:sp>
        <p:nvSpPr>
          <p:cNvPr id="58" name="TextBox 57"/>
          <p:cNvSpPr txBox="1"/>
          <p:nvPr/>
        </p:nvSpPr>
        <p:spPr>
          <a:xfrm>
            <a:off x="6217920" y="4274107"/>
            <a:ext cx="1308357" cy="230832"/>
          </a:xfrm>
          <a:prstGeom prst="rect">
            <a:avLst/>
          </a:prstGeom>
          <a:noFill/>
          <a:ln w="9525">
            <a:noFill/>
          </a:ln>
        </p:spPr>
        <p:txBody>
          <a:bodyPr wrap="square" rtlCol="0">
            <a:spAutoFit/>
          </a:bodyPr>
          <a:lstStyle/>
          <a:p>
            <a:pPr algn="ctr"/>
            <a:r>
              <a:rPr lang="en-US" sz="900" b="1" dirty="0" smtClean="0">
                <a:latin typeface="Arial" panose="020B0604020202020204" pitchFamily="34" charset="0"/>
                <a:ea typeface="Arial Unicode MS" pitchFamily="34" charset="-128"/>
                <a:cs typeface="Arial" panose="020B0604020202020204" pitchFamily="34" charset="0"/>
              </a:rPr>
              <a:t>PMT Mounting Unit</a:t>
            </a:r>
            <a:endParaRPr lang="en-US" sz="900" b="1" dirty="0">
              <a:latin typeface="Arial" panose="020B0604020202020204" pitchFamily="34" charset="0"/>
              <a:cs typeface="Arial" panose="020B0604020202020204" pitchFamily="34" charset="0"/>
            </a:endParaRPr>
          </a:p>
        </p:txBody>
      </p:sp>
      <p:sp>
        <p:nvSpPr>
          <p:cNvPr id="59" name="TextBox 58"/>
          <p:cNvSpPr txBox="1"/>
          <p:nvPr/>
        </p:nvSpPr>
        <p:spPr>
          <a:xfrm>
            <a:off x="7589520" y="6073219"/>
            <a:ext cx="1308357" cy="230832"/>
          </a:xfrm>
          <a:prstGeom prst="rect">
            <a:avLst/>
          </a:prstGeom>
          <a:noFill/>
          <a:ln w="9525">
            <a:noFill/>
          </a:ln>
        </p:spPr>
        <p:txBody>
          <a:bodyPr wrap="square" rtlCol="0">
            <a:spAutoFit/>
          </a:bodyPr>
          <a:lstStyle/>
          <a:p>
            <a:pPr algn="ctr"/>
            <a:r>
              <a:rPr lang="en-US" sz="900" b="1" dirty="0" smtClean="0">
                <a:latin typeface="Arial" panose="020B0604020202020204" pitchFamily="34" charset="0"/>
                <a:ea typeface="Arial Unicode MS" pitchFamily="34" charset="-128"/>
                <a:cs typeface="Arial" panose="020B0604020202020204" pitchFamily="34" charset="0"/>
              </a:rPr>
              <a:t>Compensation Coil</a:t>
            </a:r>
            <a:endParaRPr lang="en-US" sz="900" b="1" dirty="0">
              <a:latin typeface="Arial" panose="020B0604020202020204" pitchFamily="34" charset="0"/>
              <a:cs typeface="Arial" panose="020B0604020202020204" pitchFamily="34" charset="0"/>
            </a:endParaRPr>
          </a:p>
        </p:txBody>
      </p:sp>
      <p:pic>
        <p:nvPicPr>
          <p:cNvPr id="60" name="Picture 59"/>
          <p:cNvPicPr>
            <a:picLocks noChangeAspect="1"/>
          </p:cNvPicPr>
          <p:nvPr/>
        </p:nvPicPr>
        <p:blipFill rotWithShape="1">
          <a:blip r:embed="rId7" cstate="print">
            <a:extLst>
              <a:ext uri="{28A0092B-C50C-407E-A947-70E740481C1C}">
                <a14:useLocalDpi xmlns:a14="http://schemas.microsoft.com/office/drawing/2010/main" val="0"/>
              </a:ext>
            </a:extLst>
          </a:blip>
          <a:srcRect l="20556" t="1" r="15554" b="18787"/>
          <a:stretch/>
        </p:blipFill>
        <p:spPr>
          <a:xfrm>
            <a:off x="4214171" y="3523715"/>
            <a:ext cx="670547" cy="518159"/>
          </a:xfrm>
          <a:prstGeom prst="rect">
            <a:avLst/>
          </a:prstGeom>
          <a:ln w="12700">
            <a:noFill/>
          </a:ln>
          <a:scene3d>
            <a:camera prst="orthographicFront">
              <a:rot lat="0" lon="0" rev="0"/>
            </a:camera>
            <a:lightRig rig="threePt" dir="t"/>
          </a:scene3d>
        </p:spPr>
      </p:pic>
      <p:sp>
        <p:nvSpPr>
          <p:cNvPr id="62" name="Title 1"/>
          <p:cNvSpPr txBox="1">
            <a:spLocks/>
          </p:cNvSpPr>
          <p:nvPr/>
        </p:nvSpPr>
        <p:spPr bwMode="auto">
          <a:xfrm>
            <a:off x="762000" y="-9144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chemeClr val="bg1"/>
                </a:solidFill>
                <a:cs typeface="Arial" pitchFamily="34" charset="0"/>
              </a:rPr>
              <a:t>HTCC Parameters </a:t>
            </a:r>
            <a:endParaRPr lang="en-US" sz="2400" b="1" kern="0" dirty="0">
              <a:solidFill>
                <a:schemeClr val="bg1"/>
              </a:solidFill>
            </a:endParaRPr>
          </a:p>
        </p:txBody>
      </p:sp>
      <p:sp>
        <p:nvSpPr>
          <p:cNvPr id="23"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General Description</a:t>
            </a:r>
            <a:endParaRPr lang="en-US" kern="0" dirty="0" smtClean="0">
              <a:solidFill>
                <a:srgbClr val="FF0000"/>
              </a:solidFill>
              <a:cs typeface="Arial" pitchFamily="34" charset="0"/>
            </a:endParaRPr>
          </a:p>
        </p:txBody>
      </p:sp>
      <p:sp>
        <p:nvSpPr>
          <p:cNvPr id="24" name="TextBox 23"/>
          <p:cNvSpPr txBox="1"/>
          <p:nvPr/>
        </p:nvSpPr>
        <p:spPr>
          <a:xfrm>
            <a:off x="6675120" y="127903"/>
            <a:ext cx="2385589" cy="338554"/>
          </a:xfrm>
          <a:prstGeom prst="rect">
            <a:avLst/>
          </a:prstGeom>
          <a:solidFill>
            <a:srgbClr val="0000FF"/>
          </a:solidFill>
        </p:spPr>
        <p:txBody>
          <a:bodyPr wrap="none" rtlCol="0">
            <a:spAutoFit/>
          </a:bodyPr>
          <a:lstStyle/>
          <a:p>
            <a:pPr algn="ctr" defTabSz="457200"/>
            <a:r>
              <a:rPr lang="en-US" sz="1600" dirty="0" smtClean="0">
                <a:solidFill>
                  <a:schemeClr val="bg1"/>
                </a:solidFill>
                <a:cs typeface="Arial" panose="020B0604020202020204" pitchFamily="34" charset="0"/>
              </a:rPr>
              <a:t>Optics and Components</a:t>
            </a:r>
            <a:endParaRPr lang="en-US" sz="1600" dirty="0">
              <a:solidFill>
                <a:schemeClr val="bg1"/>
              </a:solidFill>
              <a:cs typeface="Arial" panose="020B0604020202020204" pitchFamily="34" charset="0"/>
            </a:endParaRPr>
          </a:p>
        </p:txBody>
      </p:sp>
      <p:cxnSp>
        <p:nvCxnSpPr>
          <p:cNvPr id="25" name="Straight Arrow Connector 24"/>
          <p:cNvCxnSpPr/>
          <p:nvPr/>
        </p:nvCxnSpPr>
        <p:spPr bwMode="auto">
          <a:xfrm flipH="1">
            <a:off x="6857999" y="1263346"/>
            <a:ext cx="320040" cy="293891"/>
          </a:xfrm>
          <a:prstGeom prst="straightConnector1">
            <a:avLst/>
          </a:prstGeom>
          <a:noFill/>
          <a:ln w="12700" cap="flat" cmpd="sng" algn="ctr">
            <a:solidFill>
              <a:srgbClr val="FFFF00"/>
            </a:solidFill>
            <a:prstDash val="solid"/>
            <a:round/>
            <a:headEnd type="none" w="med" len="med"/>
            <a:tailEnd type="arrow" w="sm" len="sm"/>
          </a:ln>
          <a:effectLst/>
        </p:spPr>
      </p:cxnSp>
      <p:sp>
        <p:nvSpPr>
          <p:cNvPr id="31" name="TextBox 30"/>
          <p:cNvSpPr txBox="1"/>
          <p:nvPr/>
        </p:nvSpPr>
        <p:spPr>
          <a:xfrm>
            <a:off x="6675120" y="959894"/>
            <a:ext cx="1024738" cy="33855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Maintenance Hatches</a:t>
            </a:r>
          </a:p>
        </p:txBody>
      </p:sp>
      <p:cxnSp>
        <p:nvCxnSpPr>
          <p:cNvPr id="32" name="Straight Arrow Connector 31"/>
          <p:cNvCxnSpPr/>
          <p:nvPr/>
        </p:nvCxnSpPr>
        <p:spPr bwMode="auto">
          <a:xfrm>
            <a:off x="7178038" y="1263346"/>
            <a:ext cx="594361" cy="794054"/>
          </a:xfrm>
          <a:prstGeom prst="straightConnector1">
            <a:avLst/>
          </a:prstGeom>
          <a:noFill/>
          <a:ln w="12700" cap="flat" cmpd="sng" algn="ctr">
            <a:solidFill>
              <a:srgbClr val="FFFF00"/>
            </a:solidFill>
            <a:prstDash val="solid"/>
            <a:round/>
            <a:headEnd type="none" w="med" len="med"/>
            <a:tailEnd type="arrow" w="sm" len="sm"/>
          </a:ln>
          <a:effectLst/>
        </p:spPr>
      </p:cxnSp>
      <p:pic>
        <p:nvPicPr>
          <p:cNvPr id="4098" name="Picture 2" descr="C:\Users\youris\Desktop\HTCC_2018\Untitled.png"/>
          <p:cNvPicPr>
            <a:picLocks noChangeAspect="1" noChangeArrowheads="1"/>
          </p:cNvPicPr>
          <p:nvPr/>
        </p:nvPicPr>
        <p:blipFill rotWithShape="1">
          <a:blip r:embed="rId8">
            <a:extLst>
              <a:ext uri="{28A0092B-C50C-407E-A947-70E740481C1C}">
                <a14:useLocalDpi xmlns:a14="http://schemas.microsoft.com/office/drawing/2010/main" val="0"/>
              </a:ext>
            </a:extLst>
          </a:blip>
          <a:srcRect l="5236" t="2567" r="78539" b="44092"/>
          <a:stretch/>
        </p:blipFill>
        <p:spPr bwMode="auto">
          <a:xfrm>
            <a:off x="365760" y="822958"/>
            <a:ext cx="3657619" cy="4347680"/>
          </a:xfrm>
          <a:prstGeom prst="rect">
            <a:avLst/>
          </a:prstGeom>
          <a:noFill/>
          <a:ln w="12700">
            <a:solidFill>
              <a:srgbClr val="00279F"/>
            </a:solidFill>
          </a:ln>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l="20556" t="1" r="15554" b="18787"/>
          <a:stretch/>
        </p:blipFill>
        <p:spPr>
          <a:xfrm>
            <a:off x="1005853" y="1973581"/>
            <a:ext cx="670547" cy="518159"/>
          </a:xfrm>
          <a:prstGeom prst="rect">
            <a:avLst/>
          </a:prstGeom>
          <a:ln w="12700">
            <a:noFill/>
          </a:ln>
          <a:scene3d>
            <a:camera prst="orthographicFront">
              <a:rot lat="0" lon="0" rev="16200000"/>
            </a:camera>
            <a:lightRig rig="threePt" dir="t"/>
          </a:scene3d>
        </p:spPr>
      </p:pic>
      <p:sp>
        <p:nvSpPr>
          <p:cNvPr id="39" name="TextBox 38"/>
          <p:cNvSpPr txBox="1"/>
          <p:nvPr/>
        </p:nvSpPr>
        <p:spPr>
          <a:xfrm>
            <a:off x="4358640" y="2438400"/>
            <a:ext cx="732739" cy="215444"/>
          </a:xfrm>
          <a:prstGeom prst="rect">
            <a:avLst/>
          </a:prstGeom>
          <a:noFill/>
          <a:ln w="15875">
            <a:noFill/>
          </a:ln>
        </p:spPr>
        <p:txBody>
          <a:bodyPr wrap="squar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Entry Cone</a:t>
            </a:r>
          </a:p>
        </p:txBody>
      </p:sp>
      <p:sp>
        <p:nvSpPr>
          <p:cNvPr id="40" name="Text Box 28"/>
          <p:cNvSpPr txBox="1">
            <a:spLocks noChangeArrowheads="1"/>
          </p:cNvSpPr>
          <p:nvPr/>
        </p:nvSpPr>
        <p:spPr bwMode="auto">
          <a:xfrm>
            <a:off x="640080" y="5212080"/>
            <a:ext cx="2971800" cy="1154162"/>
          </a:xfrm>
          <a:prstGeom prst="rect">
            <a:avLst/>
          </a:prstGeom>
          <a:solidFill>
            <a:srgbClr val="0000FF"/>
          </a:solidFill>
          <a:ln w="12700" algn="ctr">
            <a:solidFill>
              <a:srgbClr val="00279F"/>
            </a:solidFill>
            <a:miter lim="800000"/>
            <a:headEnd/>
            <a:tailEnd/>
          </a:ln>
          <a:effectLst/>
          <a:extLst/>
        </p:spPr>
        <p:txBody>
          <a:bodyPr wrap="square" anchorCtr="1">
            <a:spAutoFit/>
          </a:bodyPr>
          <a:lstStyle/>
          <a:p>
            <a:pPr marL="0" lvl="2"/>
            <a:r>
              <a:rPr lang="en-US" altLang="en-US" sz="1400" dirty="0"/>
              <a:t>           </a:t>
            </a:r>
            <a:r>
              <a:rPr lang="en-US" altLang="en-US" sz="1200" u="sng" dirty="0" smtClean="0">
                <a:solidFill>
                  <a:schemeClr val="bg1"/>
                </a:solidFill>
                <a:latin typeface="Arial" panose="020B0604020202020204" pitchFamily="34" charset="0"/>
                <a:cs typeface="Arial" panose="020B0604020202020204" pitchFamily="34" charset="0"/>
              </a:rPr>
              <a:t>Radiation Lengths :</a:t>
            </a:r>
          </a:p>
          <a:p>
            <a:pPr marL="0" lvl="2"/>
            <a:endParaRPr lang="en-US" altLang="en-US" sz="1100" i="1" u="sng" dirty="0">
              <a:solidFill>
                <a:schemeClr val="bg1"/>
              </a:solidFill>
              <a:latin typeface="Arial" panose="020B0604020202020204" pitchFamily="34" charset="0"/>
              <a:cs typeface="Arial" panose="020B0604020202020204" pitchFamily="34" charset="0"/>
            </a:endParaRPr>
          </a:p>
          <a:p>
            <a:r>
              <a:rPr lang="en-US" altLang="en-US" sz="1100" i="1" dirty="0">
                <a:solidFill>
                  <a:schemeClr val="bg1"/>
                </a:solidFill>
              </a:rPr>
              <a:t>          </a:t>
            </a:r>
            <a:r>
              <a:rPr lang="en-US" altLang="en-US" sz="1100" i="1" dirty="0" smtClean="0">
                <a:solidFill>
                  <a:schemeClr val="bg1"/>
                </a:solidFill>
              </a:rPr>
              <a:t>   Requirement             As built</a:t>
            </a:r>
            <a:endParaRPr lang="en-US" altLang="en-US" sz="1100" dirty="0">
              <a:solidFill>
                <a:schemeClr val="bg1"/>
              </a:solidFill>
            </a:endParaRPr>
          </a:p>
          <a:p>
            <a:r>
              <a:rPr lang="en-US" altLang="en-US" sz="1100" dirty="0" smtClean="0">
                <a:solidFill>
                  <a:schemeClr val="bg1"/>
                </a:solidFill>
              </a:rPr>
              <a:t>CO</a:t>
            </a:r>
            <a:r>
              <a:rPr lang="en-US" altLang="en-US" sz="1100" baseline="-25000" dirty="0" smtClean="0">
                <a:solidFill>
                  <a:schemeClr val="bg1"/>
                </a:solidFill>
              </a:rPr>
              <a:t>2                    </a:t>
            </a:r>
            <a:r>
              <a:rPr lang="en-US" altLang="en-US" sz="1100" dirty="0" smtClean="0">
                <a:solidFill>
                  <a:schemeClr val="bg1"/>
                </a:solidFill>
              </a:rPr>
              <a:t>0.9</a:t>
            </a:r>
            <a:r>
              <a:rPr lang="en-US" altLang="en-US" sz="1100" dirty="0">
                <a:solidFill>
                  <a:schemeClr val="bg1"/>
                </a:solidFill>
              </a:rPr>
              <a:t>%             </a:t>
            </a:r>
            <a:r>
              <a:rPr lang="en-US" altLang="en-US" sz="1100" dirty="0" smtClean="0">
                <a:solidFill>
                  <a:schemeClr val="bg1"/>
                </a:solidFill>
              </a:rPr>
              <a:t>        0.9</a:t>
            </a:r>
            <a:r>
              <a:rPr lang="en-US" altLang="en-US" sz="1100" dirty="0">
                <a:solidFill>
                  <a:schemeClr val="bg1"/>
                </a:solidFill>
              </a:rPr>
              <a:t>%</a:t>
            </a:r>
          </a:p>
          <a:p>
            <a:pPr>
              <a:buFont typeface="Wingdings" pitchFamily="2" charset="2"/>
              <a:buNone/>
            </a:pPr>
            <a:r>
              <a:rPr lang="en-US" altLang="en-US" sz="1100" dirty="0" smtClean="0">
                <a:solidFill>
                  <a:schemeClr val="bg1"/>
                </a:solidFill>
              </a:rPr>
              <a:t>Mirror           0.8</a:t>
            </a:r>
            <a:r>
              <a:rPr lang="en-US" altLang="en-US" sz="1100" dirty="0">
                <a:solidFill>
                  <a:schemeClr val="bg1"/>
                </a:solidFill>
              </a:rPr>
              <a:t>%            </a:t>
            </a:r>
            <a:r>
              <a:rPr lang="en-US" altLang="en-US" sz="1100" dirty="0" smtClean="0">
                <a:solidFill>
                  <a:schemeClr val="bg1"/>
                </a:solidFill>
              </a:rPr>
              <a:t>         0.5%</a:t>
            </a:r>
          </a:p>
          <a:p>
            <a:pPr>
              <a:buFont typeface="Wingdings" pitchFamily="2" charset="2"/>
              <a:buNone/>
            </a:pPr>
            <a:r>
              <a:rPr lang="en-US" altLang="en-US" sz="1100" dirty="0" smtClean="0">
                <a:solidFill>
                  <a:schemeClr val="bg1"/>
                </a:solidFill>
              </a:rPr>
              <a:t>                (200 Mg/cm</a:t>
            </a:r>
            <a:r>
              <a:rPr lang="en-US" altLang="en-US" sz="1100" baseline="30000" dirty="0" smtClean="0">
                <a:solidFill>
                  <a:schemeClr val="bg1"/>
                </a:solidFill>
              </a:rPr>
              <a:t>2</a:t>
            </a:r>
            <a:r>
              <a:rPr lang="en-US" altLang="en-US" sz="1100" dirty="0" smtClean="0">
                <a:solidFill>
                  <a:schemeClr val="bg1"/>
                </a:solidFill>
              </a:rPr>
              <a:t>)      (130 Mg/cm</a:t>
            </a:r>
            <a:r>
              <a:rPr lang="en-US" altLang="en-US" sz="1100" baseline="30000" dirty="0" smtClean="0">
                <a:solidFill>
                  <a:schemeClr val="bg1"/>
                </a:solidFill>
              </a:rPr>
              <a:t>2</a:t>
            </a:r>
            <a:r>
              <a:rPr lang="en-US" altLang="en-US" sz="1100" dirty="0" smtClean="0">
                <a:solidFill>
                  <a:schemeClr val="bg1"/>
                </a:solidFill>
              </a:rPr>
              <a:t>)</a:t>
            </a:r>
          </a:p>
        </p:txBody>
      </p:sp>
      <p:sp>
        <p:nvSpPr>
          <p:cNvPr id="16" name="Rectangle 15"/>
          <p:cNvSpPr/>
          <p:nvPr/>
        </p:nvSpPr>
        <p:spPr>
          <a:xfrm>
            <a:off x="457200" y="822960"/>
            <a:ext cx="2438400" cy="369332"/>
          </a:xfrm>
          <a:prstGeom prst="rect">
            <a:avLst/>
          </a:prstGeom>
        </p:spPr>
        <p:txBody>
          <a:bodyPr wrap="square">
            <a:spAutoFit/>
          </a:bodyPr>
          <a:lstStyle/>
          <a:p>
            <a:pPr marL="0" lvl="2">
              <a:lnSpc>
                <a:spcPct val="150000"/>
              </a:lnSpc>
            </a:pPr>
            <a:r>
              <a:rPr lang="en-US" sz="1200" b="1" dirty="0" smtClean="0">
                <a:solidFill>
                  <a:schemeClr val="bg1"/>
                </a:solidFill>
              </a:rPr>
              <a:t>Working gas: CO</a:t>
            </a:r>
            <a:r>
              <a:rPr lang="en-US" sz="1200" b="1" baseline="-25000" dirty="0" smtClean="0">
                <a:solidFill>
                  <a:schemeClr val="bg1"/>
                </a:solidFill>
              </a:rPr>
              <a:t>2</a:t>
            </a:r>
            <a:r>
              <a:rPr lang="en-US" sz="1200" b="1" dirty="0" smtClean="0">
                <a:solidFill>
                  <a:schemeClr val="bg1"/>
                </a:solidFill>
              </a:rPr>
              <a:t>@1atm</a:t>
            </a:r>
            <a:r>
              <a:rPr lang="en-US" sz="1200" b="1" dirty="0">
                <a:solidFill>
                  <a:schemeClr val="bg1"/>
                </a:solidFill>
              </a:rPr>
              <a:t>, 25</a:t>
            </a:r>
            <a:r>
              <a:rPr lang="en-US" sz="1200" b="1" baseline="30000" dirty="0">
                <a:solidFill>
                  <a:schemeClr val="bg1"/>
                </a:solidFill>
                <a:cs typeface="Arial" charset="0"/>
              </a:rPr>
              <a:t>o</a:t>
            </a:r>
            <a:r>
              <a:rPr lang="en-US" sz="1200" b="1" dirty="0">
                <a:solidFill>
                  <a:schemeClr val="bg1"/>
                </a:solidFill>
                <a:cs typeface="Arial" charset="0"/>
              </a:rPr>
              <a:t>C</a:t>
            </a:r>
          </a:p>
        </p:txBody>
      </p:sp>
    </p:spTree>
    <p:extLst>
      <p:ext uri="{BB962C8B-B14F-4D97-AF65-F5344CB8AC3E}">
        <p14:creationId xmlns:p14="http://schemas.microsoft.com/office/powerpoint/2010/main" val="4190324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mt1_t10_f5"/>
          <p:cNvPicPr>
            <a:picLocks noChangeAspect="1" noChangeArrowheads="1"/>
          </p:cNvPicPr>
          <p:nvPr/>
        </p:nvPicPr>
        <p:blipFill rotWithShape="1">
          <a:blip r:embed="rId3">
            <a:extLst>
              <a:ext uri="{28A0092B-C50C-407E-A947-70E740481C1C}">
                <a14:useLocalDpi xmlns:a14="http://schemas.microsoft.com/office/drawing/2010/main" val="0"/>
              </a:ext>
            </a:extLst>
          </a:blip>
          <a:srcRect l="4974" t="19182" r="8580" b="6206"/>
          <a:stretch/>
        </p:blipFill>
        <p:spPr bwMode="auto">
          <a:xfrm>
            <a:off x="237745" y="886968"/>
            <a:ext cx="2860485" cy="2468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rot="16200000">
            <a:off x="18602" y="1927934"/>
            <a:ext cx="38824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p>
            <a:r>
              <a:rPr lang="en-US" altLang="en-US" sz="1100" b="1" dirty="0">
                <a:latin typeface="Arial" panose="020B0604020202020204" pitchFamily="34" charset="0"/>
                <a:cs typeface="Arial" panose="020B0604020202020204" pitchFamily="34" charset="0"/>
              </a:rPr>
              <a:t>cm</a:t>
            </a:r>
          </a:p>
        </p:txBody>
      </p:sp>
      <p:pic>
        <p:nvPicPr>
          <p:cNvPr id="6" name="Picture 13" descr="nph-vs-theta_t10_f5"/>
          <p:cNvPicPr>
            <a:picLocks noChangeAspect="1" noChangeArrowheads="1"/>
          </p:cNvPicPr>
          <p:nvPr/>
        </p:nvPicPr>
        <p:blipFill>
          <a:blip r:embed="rId4" cstate="print">
            <a:extLst>
              <a:ext uri="{28A0092B-C50C-407E-A947-70E740481C1C}">
                <a14:useLocalDpi xmlns:a14="http://schemas.microsoft.com/office/drawing/2010/main" val="0"/>
              </a:ext>
            </a:extLst>
          </a:blip>
          <a:srcRect l="6218" t="9949" r="6218" b="6218"/>
          <a:stretch>
            <a:fillRect/>
          </a:stretch>
        </p:blipFill>
        <p:spPr bwMode="auto">
          <a:xfrm>
            <a:off x="320040" y="3566160"/>
            <a:ext cx="2704314" cy="258908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4"/>
          <p:cNvSpPr txBox="1">
            <a:spLocks noChangeArrowheads="1"/>
          </p:cNvSpPr>
          <p:nvPr/>
        </p:nvSpPr>
        <p:spPr bwMode="auto">
          <a:xfrm rot="16200000">
            <a:off x="-380172" y="4632132"/>
            <a:ext cx="12791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1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Photoelectron</a:t>
            </a:r>
            <a:r>
              <a:rPr kumimoji="0" lang="en-US" altLang="en-US" sz="12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s</a:t>
            </a:r>
          </a:p>
        </p:txBody>
      </p:sp>
      <p:sp>
        <p:nvSpPr>
          <p:cNvPr id="8" name="Text Box 15"/>
          <p:cNvSpPr txBox="1">
            <a:spLocks noChangeArrowheads="1"/>
          </p:cNvSpPr>
          <p:nvPr/>
        </p:nvSpPr>
        <p:spPr bwMode="auto">
          <a:xfrm>
            <a:off x="1373546" y="6126480"/>
            <a:ext cx="5888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fontAlgn="base">
              <a:spcBef>
                <a:spcPct val="50000"/>
              </a:spcBef>
              <a:spcAft>
                <a:spcPct val="0"/>
              </a:spcAft>
              <a:defRPr/>
            </a:pPr>
            <a:r>
              <a:rPr kumimoji="0" lang="en-US" altLang="en-US" sz="1200" b="1" i="0" u="none" strike="noStrike" kern="0" cap="none" spc="0" normalizeH="0" baseline="0" noProof="0" dirty="0" smtClean="0">
                <a:ln>
                  <a:noFill/>
                </a:ln>
                <a:solidFill>
                  <a:srgbClr val="000000"/>
                </a:solidFill>
                <a:effectLst/>
                <a:uLnTx/>
                <a:uFillTx/>
                <a:sym typeface="UniversalMath1 BT" pitchFamily="18" charset="2"/>
              </a:rPr>
              <a:t></a:t>
            </a:r>
            <a:r>
              <a:rPr lang="en-US" altLang="en-US" sz="1200" b="1" kern="0" dirty="0" smtClean="0">
                <a:solidFill>
                  <a:srgbClr val="000000"/>
                </a:solidFill>
                <a:sym typeface="Symbol" pitchFamily="18" charset="2"/>
              </a:rPr>
              <a:t>,</a:t>
            </a:r>
            <a:r>
              <a:rPr lang="en-US" altLang="en-US" sz="900" b="1" kern="0" dirty="0" smtClean="0">
                <a:solidFill>
                  <a:srgbClr val="000000"/>
                </a:solidFill>
                <a:sym typeface="Symbol" pitchFamily="18" charset="2"/>
              </a:rPr>
              <a:t>deg</a:t>
            </a:r>
            <a:endParaRPr lang="el-GR" altLang="en-US" sz="900" b="1" kern="0" dirty="0">
              <a:solidFill>
                <a:srgbClr val="000000"/>
              </a:solidFill>
              <a:latin typeface="Times New Roman" pitchFamily="18" charset="0"/>
              <a:cs typeface="Times New Roman" pitchFamily="18" charset="0"/>
              <a:sym typeface="UniversalMath1 BT" pitchFamily="18" charset="2"/>
            </a:endParaRPr>
          </a:p>
        </p:txBody>
      </p:sp>
      <p:pic>
        <p:nvPicPr>
          <p:cNvPr id="9" name="Picture 5" descr="pions_2"/>
          <p:cNvPicPr>
            <a:picLocks noChangeAspect="1" noChangeArrowheads="1"/>
          </p:cNvPicPr>
          <p:nvPr/>
        </p:nvPicPr>
        <p:blipFill>
          <a:blip r:embed="rId5" cstate="print">
            <a:extLst>
              <a:ext uri="{28A0092B-C50C-407E-A947-70E740481C1C}">
                <a14:useLocalDpi xmlns:a14="http://schemas.microsoft.com/office/drawing/2010/main" val="0"/>
              </a:ext>
            </a:extLst>
          </a:blip>
          <a:srcRect l="1244" t="12436" r="6839" b="6218"/>
          <a:stretch>
            <a:fillRect/>
          </a:stretch>
        </p:blipFill>
        <p:spPr bwMode="auto">
          <a:xfrm>
            <a:off x="3113758" y="822960"/>
            <a:ext cx="2568395" cy="22730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1"/>
          <p:cNvSpPr>
            <a:spLocks noChangeArrowheads="1"/>
          </p:cNvSpPr>
          <p:nvPr/>
        </p:nvSpPr>
        <p:spPr bwMode="auto">
          <a:xfrm>
            <a:off x="3383280" y="640080"/>
            <a:ext cx="220332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gn="ctr">
              <a:buFontTx/>
              <a:buNone/>
            </a:pPr>
            <a:r>
              <a:rPr lang="en-US" altLang="en-US" sz="1200" b="1" dirty="0">
                <a:solidFill>
                  <a:srgbClr val="000099"/>
                </a:solidFill>
                <a:latin typeface="Arial Black" panose="020B0A04020102020204" pitchFamily="34" charset="0"/>
              </a:rPr>
              <a:t>Rejection </a:t>
            </a:r>
            <a:r>
              <a:rPr lang="en-US" altLang="en-US" sz="1200" b="1" dirty="0" smtClean="0">
                <a:solidFill>
                  <a:srgbClr val="000099"/>
                </a:solidFill>
                <a:latin typeface="Arial Black" panose="020B0A04020102020204" pitchFamily="34" charset="0"/>
              </a:rPr>
              <a:t>of </a:t>
            </a:r>
            <a:r>
              <a:rPr lang="el-GR" altLang="en-US" sz="1200" b="1" dirty="0">
                <a:solidFill>
                  <a:srgbClr val="000099"/>
                </a:solidFill>
                <a:latin typeface="Arial Black" panose="020B0A04020102020204" pitchFamily="34" charset="0"/>
              </a:rPr>
              <a:t>π</a:t>
            </a:r>
            <a:r>
              <a:rPr lang="en-US" altLang="en-US" sz="1200" b="1" dirty="0">
                <a:solidFill>
                  <a:srgbClr val="000099"/>
                </a:solidFill>
                <a:latin typeface="Arial Black" panose="020B0A04020102020204" pitchFamily="34" charset="0"/>
              </a:rPr>
              <a:t>- </a:t>
            </a:r>
            <a:r>
              <a:rPr lang="en-US" altLang="en-US" sz="1200" b="1" dirty="0" smtClean="0">
                <a:solidFill>
                  <a:srgbClr val="000099"/>
                </a:solidFill>
                <a:latin typeface="Arial Black" panose="020B0A04020102020204" pitchFamily="34" charset="0"/>
              </a:rPr>
              <a:t>mesons</a:t>
            </a:r>
            <a:endParaRPr lang="en-US" altLang="en-US" sz="1200" b="1" dirty="0">
              <a:solidFill>
                <a:srgbClr val="000099"/>
              </a:solidFill>
              <a:latin typeface="Arial Black" panose="020B0A04020102020204" pitchFamily="34" charset="0"/>
            </a:endParaRPr>
          </a:p>
        </p:txBody>
      </p:sp>
      <p:sp>
        <p:nvSpPr>
          <p:cNvPr id="12" name="Text Box 25"/>
          <p:cNvSpPr txBox="1">
            <a:spLocks noChangeArrowheads="1"/>
          </p:cNvSpPr>
          <p:nvPr/>
        </p:nvSpPr>
        <p:spPr bwMode="auto">
          <a:xfrm>
            <a:off x="365760" y="914400"/>
            <a:ext cx="1028698" cy="246221"/>
          </a:xfrm>
          <a:prstGeom prst="rect">
            <a:avLst/>
          </a:prstGeom>
          <a:noFill/>
          <a:ln>
            <a:noFill/>
          </a:ln>
          <a:effectLst/>
          <a:extLst/>
        </p:spPr>
        <p:txBody>
          <a:bodyPr wrap="square" anchorCtr="1">
            <a:spAutoFit/>
          </a:bodyPr>
          <a:lstStyle/>
          <a:p>
            <a:r>
              <a:rPr lang="en-US" altLang="en-US" sz="1000" dirty="0" smtClean="0">
                <a:solidFill>
                  <a:schemeClr val="bg1"/>
                </a:solidFill>
                <a:latin typeface="Arial" panose="020B0604020202020204" pitchFamily="34" charset="0"/>
                <a:cs typeface="Arial" panose="020B0604020202020204" pitchFamily="34" charset="0"/>
                <a:sym typeface="Symbol" pitchFamily="18" charset="2"/>
              </a:rPr>
              <a:t>Target 10cm</a:t>
            </a:r>
            <a:endParaRPr lang="el-GR" altLang="en-US" sz="1000" baseline="-25000" dirty="0">
              <a:solidFill>
                <a:schemeClr val="bg1"/>
              </a:solidFill>
              <a:latin typeface="Arial" panose="020B0604020202020204" pitchFamily="34" charset="0"/>
              <a:cs typeface="Arial" panose="020B0604020202020204" pitchFamily="34" charset="0"/>
            </a:endParaRPr>
          </a:p>
        </p:txBody>
      </p:sp>
      <p:sp>
        <p:nvSpPr>
          <p:cNvPr id="13" name="Text Box 25"/>
          <p:cNvSpPr txBox="1">
            <a:spLocks noChangeArrowheads="1"/>
          </p:cNvSpPr>
          <p:nvPr/>
        </p:nvSpPr>
        <p:spPr bwMode="auto">
          <a:xfrm>
            <a:off x="2286000" y="914400"/>
            <a:ext cx="838200" cy="246221"/>
          </a:xfrm>
          <a:prstGeom prst="rect">
            <a:avLst/>
          </a:prstGeom>
          <a:noFill/>
          <a:ln>
            <a:noFill/>
          </a:ln>
          <a:effectLst/>
          <a:extLst/>
        </p:spPr>
        <p:txBody>
          <a:bodyPr wrap="square" anchorCtr="1">
            <a:spAutoFit/>
          </a:bodyPr>
          <a:lstStyle/>
          <a:p>
            <a:r>
              <a:rPr lang="en-US" altLang="en-US" sz="1000" dirty="0" smtClean="0">
                <a:solidFill>
                  <a:schemeClr val="bg1"/>
                </a:solidFill>
                <a:latin typeface="Arial" panose="020B0604020202020204" pitchFamily="34" charset="0"/>
                <a:cs typeface="Arial" panose="020B0604020202020204" pitchFamily="34" charset="0"/>
                <a:sym typeface="Symbol" pitchFamily="18" charset="2"/>
              </a:rPr>
              <a:t>5T </a:t>
            </a:r>
            <a:r>
              <a:rPr lang="en-US" altLang="en-US" sz="1000" dirty="0">
                <a:solidFill>
                  <a:schemeClr val="bg1"/>
                </a:solidFill>
                <a:latin typeface="Arial" panose="020B0604020202020204" pitchFamily="34" charset="0"/>
                <a:cs typeface="Arial" panose="020B0604020202020204" pitchFamily="34" charset="0"/>
                <a:sym typeface="Symbol" pitchFamily="18" charset="2"/>
              </a:rPr>
              <a:t>Field </a:t>
            </a:r>
            <a:endParaRPr lang="el-GR" altLang="en-US" sz="1000" baseline="-25000" dirty="0">
              <a:solidFill>
                <a:schemeClr val="bg1"/>
              </a:solidFill>
              <a:latin typeface="Arial" panose="020B0604020202020204" pitchFamily="34" charset="0"/>
              <a:cs typeface="Arial" panose="020B0604020202020204" pitchFamily="34" charset="0"/>
            </a:endParaRPr>
          </a:p>
        </p:txBody>
      </p:sp>
      <p:pic>
        <p:nvPicPr>
          <p:cNvPr id="14" name="Picture 13"/>
          <p:cNvPicPr>
            <a:picLocks/>
          </p:cNvPicPr>
          <p:nvPr/>
        </p:nvPicPr>
        <p:blipFill rotWithShape="1">
          <a:blip r:embed="rId6" cstate="print">
            <a:extLst>
              <a:ext uri="{28A0092B-C50C-407E-A947-70E740481C1C}">
                <a14:useLocalDpi xmlns:a14="http://schemas.microsoft.com/office/drawing/2010/main" val="0"/>
              </a:ext>
            </a:extLst>
          </a:blip>
          <a:srcRect l="15308" t="2376" r="3098" b="15293"/>
          <a:stretch/>
        </p:blipFill>
        <p:spPr>
          <a:xfrm>
            <a:off x="5784309" y="874999"/>
            <a:ext cx="2970341" cy="1971761"/>
          </a:xfrm>
          <a:prstGeom prst="rect">
            <a:avLst/>
          </a:prstGeom>
        </p:spPr>
      </p:pic>
      <p:sp>
        <p:nvSpPr>
          <p:cNvPr id="15" name="TextBox 14"/>
          <p:cNvSpPr txBox="1"/>
          <p:nvPr/>
        </p:nvSpPr>
        <p:spPr>
          <a:xfrm>
            <a:off x="6149340" y="640080"/>
            <a:ext cx="2514599" cy="276999"/>
          </a:xfrm>
          <a:prstGeom prst="rect">
            <a:avLst/>
          </a:prstGeom>
          <a:noFill/>
          <a:ln w="28575">
            <a:noFill/>
          </a:ln>
        </p:spPr>
        <p:txBody>
          <a:bodyPr wrap="square" rtlCol="0">
            <a:spAutoFit/>
          </a:bodyPr>
          <a:lstStyle/>
          <a:p>
            <a:pPr algn="ctr"/>
            <a:r>
              <a:rPr lang="en-US" sz="1200" dirty="0" smtClean="0">
                <a:solidFill>
                  <a:srgbClr val="000099"/>
                </a:solidFill>
                <a:latin typeface="Arial Black" panose="020B0A04020102020204" pitchFamily="34" charset="0"/>
                <a:ea typeface="Arial Unicode MS" panose="020B0604020202020204" pitchFamily="34" charset="-128"/>
                <a:cs typeface="Arial" panose="020B0604020202020204" pitchFamily="34" charset="0"/>
              </a:rPr>
              <a:t>Reflectance of mirrors </a:t>
            </a:r>
          </a:p>
        </p:txBody>
      </p:sp>
      <p:sp>
        <p:nvSpPr>
          <p:cNvPr id="16" name="Text Box 25"/>
          <p:cNvSpPr txBox="1">
            <a:spLocks noChangeArrowheads="1"/>
          </p:cNvSpPr>
          <p:nvPr/>
        </p:nvSpPr>
        <p:spPr bwMode="auto">
          <a:xfrm>
            <a:off x="593238" y="640080"/>
            <a:ext cx="2244484" cy="276999"/>
          </a:xfrm>
          <a:prstGeom prst="rect">
            <a:avLst/>
          </a:prstGeom>
          <a:noFill/>
          <a:ln>
            <a:noFill/>
          </a:ln>
          <a:effectLst/>
          <a:extLst/>
        </p:spPr>
        <p:txBody>
          <a:bodyPr wrap="square" anchor="b" anchorCtr="1">
            <a:spAutoFit/>
          </a:bodyPr>
          <a:lstStyle/>
          <a:p>
            <a:r>
              <a:rPr lang="en-US" altLang="en-US" sz="1200" b="1" dirty="0">
                <a:solidFill>
                  <a:srgbClr val="000099"/>
                </a:solidFill>
                <a:latin typeface="Arial Black" panose="020B0A04020102020204" pitchFamily="34" charset="0"/>
                <a:cs typeface="Arial" panose="020B0604020202020204" pitchFamily="34" charset="0"/>
                <a:sym typeface="Symbol" pitchFamily="18" charset="2"/>
              </a:rPr>
              <a:t>Light collection </a:t>
            </a:r>
            <a:r>
              <a:rPr lang="en-US" altLang="en-US" sz="1200" b="1" dirty="0" smtClean="0">
                <a:solidFill>
                  <a:srgbClr val="000099"/>
                </a:solidFill>
                <a:latin typeface="Arial Black" panose="020B0A04020102020204" pitchFamily="34" charset="0"/>
                <a:cs typeface="Arial" panose="020B0604020202020204" pitchFamily="34" charset="0"/>
                <a:sym typeface="Symbol" pitchFamily="18" charset="2"/>
              </a:rPr>
              <a:t>pattern</a:t>
            </a:r>
            <a:endParaRPr lang="el-GR" altLang="en-US" sz="1200" b="1" baseline="-25000" dirty="0">
              <a:solidFill>
                <a:srgbClr val="000099"/>
              </a:solidFill>
              <a:latin typeface="Arial Black" panose="020B0A04020102020204" pitchFamily="34" charset="0"/>
              <a:cs typeface="Arial" panose="020B0604020202020204" pitchFamily="34" charset="0"/>
            </a:endParaRPr>
          </a:p>
        </p:txBody>
      </p:sp>
      <p:sp>
        <p:nvSpPr>
          <p:cNvPr id="17" name="Text Box 26"/>
          <p:cNvSpPr txBox="1">
            <a:spLocks noChangeArrowheads="1"/>
          </p:cNvSpPr>
          <p:nvPr/>
        </p:nvSpPr>
        <p:spPr bwMode="auto">
          <a:xfrm>
            <a:off x="1920240" y="3319272"/>
            <a:ext cx="2780321" cy="276999"/>
          </a:xfrm>
          <a:prstGeom prst="rect">
            <a:avLst/>
          </a:prstGeom>
          <a:noFill/>
          <a:ln>
            <a:noFill/>
          </a:ln>
          <a:effectLs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200" i="0" u="none" strike="noStrike" kern="0" cap="none" spc="0" normalizeH="0" baseline="0" noProof="0" dirty="0" smtClean="0">
                <a:ln>
                  <a:noFill/>
                </a:ln>
                <a:solidFill>
                  <a:srgbClr val="000099"/>
                </a:solidFill>
                <a:effectLst/>
                <a:uLnTx/>
                <a:uFillTx/>
                <a:latin typeface="Arial Black" panose="020B0A04020102020204" pitchFamily="34" charset="0"/>
                <a:cs typeface="Arial" panose="020B0604020202020204" pitchFamily="34" charset="0"/>
                <a:sym typeface="Symbol" pitchFamily="18" charset="2"/>
              </a:rPr>
              <a:t>Signal strength, Quartz PMT </a:t>
            </a:r>
            <a:endParaRPr kumimoji="0" lang="el-GR" altLang="en-US" sz="1200" i="0" u="none" strike="noStrike" kern="0" cap="none" spc="0" normalizeH="0" baseline="-25000" noProof="0" dirty="0" smtClean="0">
              <a:ln>
                <a:noFill/>
              </a:ln>
              <a:solidFill>
                <a:srgbClr val="000099"/>
              </a:solidFill>
              <a:effectLst/>
              <a:uLnTx/>
              <a:uFillTx/>
              <a:latin typeface="Arial Black" panose="020B0A04020102020204" pitchFamily="34" charset="0"/>
              <a:cs typeface="Arial" panose="020B0604020202020204" pitchFamily="34" charset="0"/>
            </a:endParaRPr>
          </a:p>
        </p:txBody>
      </p:sp>
      <p:sp>
        <p:nvSpPr>
          <p:cNvPr id="18" name="Title 1"/>
          <p:cNvSpPr txBox="1">
            <a:spLocks/>
          </p:cNvSpPr>
          <p:nvPr/>
        </p:nvSpPr>
        <p:spPr bwMode="auto">
          <a:xfrm>
            <a:off x="762000" y="-9144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chemeClr val="bg1"/>
                </a:solidFill>
                <a:cs typeface="Arial" pitchFamily="34" charset="0"/>
              </a:rPr>
              <a:t>Performance Results</a:t>
            </a:r>
            <a:endParaRPr lang="en-US" sz="2400" b="1" kern="0" dirty="0">
              <a:solidFill>
                <a:schemeClr val="bg1"/>
              </a:solidFill>
            </a:endParaRPr>
          </a:p>
        </p:txBody>
      </p:sp>
      <p:sp>
        <p:nvSpPr>
          <p:cNvPr id="20" name="Text Box 26"/>
          <p:cNvSpPr txBox="1">
            <a:spLocks noChangeArrowheads="1"/>
          </p:cNvSpPr>
          <p:nvPr/>
        </p:nvSpPr>
        <p:spPr bwMode="auto">
          <a:xfrm>
            <a:off x="1463040" y="3246120"/>
            <a:ext cx="533401" cy="261610"/>
          </a:xfrm>
          <a:prstGeom prst="rect">
            <a:avLst/>
          </a:prstGeom>
          <a:noFill/>
          <a:ln>
            <a:noFill/>
          </a:ln>
          <a:effectLs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1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Symbol" pitchFamily="18" charset="2"/>
              </a:rPr>
              <a:t>cm</a:t>
            </a:r>
            <a:endParaRPr kumimoji="0" lang="el-GR" altLang="en-US" sz="1100" b="1" i="0" u="none" strike="noStrike" kern="0" cap="none" spc="0" normalizeH="0" baseline="-2500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18"/>
          <p:cNvSpPr txBox="1">
            <a:spLocks noChangeArrowheads="1"/>
          </p:cNvSpPr>
          <p:nvPr/>
        </p:nvSpPr>
        <p:spPr bwMode="auto">
          <a:xfrm>
            <a:off x="4235812" y="1491139"/>
            <a:ext cx="7315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000" b="1" i="0" u="none" strike="noStrike" kern="0" cap="none" spc="0" normalizeH="0" baseline="0" noProof="0" dirty="0" smtClean="0">
                <a:ln>
                  <a:noFill/>
                </a:ln>
                <a:solidFill>
                  <a:srgbClr val="3333FF"/>
                </a:solidFill>
                <a:effectLst/>
                <a:uLnTx/>
                <a:uFillTx/>
              </a:rPr>
              <a:t>N</a:t>
            </a:r>
            <a:r>
              <a:rPr kumimoji="0" lang="en-US" altLang="en-US" sz="1000" b="1" i="0" u="none" strike="noStrike" kern="0" cap="none" spc="0" normalizeH="0" baseline="-25000" noProof="0" dirty="0" smtClean="0">
                <a:ln>
                  <a:noFill/>
                </a:ln>
                <a:solidFill>
                  <a:srgbClr val="3333FF"/>
                </a:solidFill>
                <a:effectLst/>
                <a:uLnTx/>
                <a:uFillTx/>
              </a:rPr>
              <a:t>p.e</a:t>
            </a:r>
            <a:r>
              <a:rPr kumimoji="0" lang="en-US" altLang="en-US" sz="1050" b="1" i="0" u="none" strike="noStrike" kern="0" cap="none" spc="0" normalizeH="0" baseline="-25000" noProof="0" dirty="0" smtClean="0">
                <a:ln>
                  <a:noFill/>
                </a:ln>
                <a:solidFill>
                  <a:srgbClr val="3333FF"/>
                </a:solidFill>
                <a:effectLst/>
                <a:uLnTx/>
                <a:uFillTx/>
              </a:rPr>
              <a:t>.</a:t>
            </a:r>
            <a:r>
              <a:rPr kumimoji="0" lang="en-US" altLang="en-US" sz="1000" b="1" i="0" u="none" strike="noStrike" kern="0" cap="none" spc="0" normalizeH="0" baseline="0" noProof="0" dirty="0" smtClean="0">
                <a:ln>
                  <a:noFill/>
                </a:ln>
                <a:solidFill>
                  <a:srgbClr val="3333FF"/>
                </a:solidFill>
                <a:effectLst/>
                <a:uLnTx/>
                <a:uFillTx/>
                <a:sym typeface="UniversalMath1 BT" pitchFamily="18" charset="2"/>
              </a:rPr>
              <a:t>3</a:t>
            </a:r>
            <a:endParaRPr kumimoji="0" lang="en-US" altLang="en-US" sz="1000" b="1" i="0" u="none" strike="noStrike" kern="0" cap="none" spc="0" normalizeH="0" baseline="0" noProof="0" dirty="0" smtClean="0">
              <a:ln>
                <a:noFill/>
              </a:ln>
              <a:solidFill>
                <a:srgbClr val="3333FF"/>
              </a:solidFill>
              <a:effectLst/>
              <a:uLnTx/>
              <a:uFillTx/>
              <a:sym typeface="Symbol" pitchFamily="18" charset="2"/>
            </a:endParaRPr>
          </a:p>
        </p:txBody>
      </p:sp>
      <p:sp>
        <p:nvSpPr>
          <p:cNvPr id="26" name="Text Box 13"/>
          <p:cNvSpPr txBox="1">
            <a:spLocks noChangeArrowheads="1"/>
          </p:cNvSpPr>
          <p:nvPr/>
        </p:nvSpPr>
        <p:spPr bwMode="auto">
          <a:xfrm>
            <a:off x="4098958" y="1875187"/>
            <a:ext cx="7696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r>
              <a:rPr lang="en-US" altLang="en-US" sz="1000" b="1" dirty="0" smtClean="0">
                <a:solidFill>
                  <a:srgbClr val="33CC33"/>
                </a:solidFill>
              </a:rPr>
              <a:t>N</a:t>
            </a:r>
            <a:r>
              <a:rPr lang="en-US" altLang="en-US" sz="1000" b="1" baseline="-25000" dirty="0" smtClean="0">
                <a:solidFill>
                  <a:srgbClr val="33CC33"/>
                </a:solidFill>
              </a:rPr>
              <a:t>p.e.</a:t>
            </a:r>
            <a:r>
              <a:rPr lang="en-US" altLang="en-US" sz="1000" b="1" dirty="0" smtClean="0">
                <a:solidFill>
                  <a:srgbClr val="33CC33"/>
                </a:solidFill>
                <a:sym typeface="UniversalMath1 BT" pitchFamily="18" charset="2"/>
              </a:rPr>
              <a:t>2</a:t>
            </a:r>
            <a:endParaRPr lang="en-US" altLang="en-US" sz="1000" b="1" dirty="0">
              <a:solidFill>
                <a:srgbClr val="33CC33"/>
              </a:solidFill>
              <a:sym typeface="Symbol" pitchFamily="18" charset="2"/>
            </a:endParaRPr>
          </a:p>
        </p:txBody>
      </p:sp>
      <p:sp>
        <p:nvSpPr>
          <p:cNvPr id="27" name="Text Box 11"/>
          <p:cNvSpPr txBox="1">
            <a:spLocks noChangeArrowheads="1"/>
          </p:cNvSpPr>
          <p:nvPr/>
        </p:nvSpPr>
        <p:spPr bwMode="auto">
          <a:xfrm>
            <a:off x="4080670" y="2363390"/>
            <a:ext cx="7937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r>
              <a:rPr lang="en-US" altLang="en-US" sz="1000" b="1" dirty="0">
                <a:solidFill>
                  <a:srgbClr val="FF3300"/>
                </a:solidFill>
              </a:rPr>
              <a:t>N </a:t>
            </a:r>
            <a:r>
              <a:rPr lang="en-US" altLang="en-US" sz="1000" b="1" baseline="-25000" dirty="0">
                <a:solidFill>
                  <a:srgbClr val="FF3300"/>
                </a:solidFill>
              </a:rPr>
              <a:t>p.e.</a:t>
            </a:r>
            <a:r>
              <a:rPr lang="en-US" altLang="en-US" sz="1000" b="1" dirty="0">
                <a:solidFill>
                  <a:srgbClr val="FF3300"/>
                </a:solidFill>
                <a:sym typeface="UniversalMath1 BT" pitchFamily="18" charset="2"/>
              </a:rPr>
              <a:t>1</a:t>
            </a:r>
            <a:endParaRPr lang="en-US" altLang="en-US" sz="1000" b="1" dirty="0">
              <a:solidFill>
                <a:srgbClr val="FF3300"/>
              </a:solidFill>
              <a:sym typeface="Symbol" pitchFamily="18" charset="2"/>
            </a:endParaRPr>
          </a:p>
        </p:txBody>
      </p:sp>
      <p:sp>
        <p:nvSpPr>
          <p:cNvPr id="28" name="Text Box 18"/>
          <p:cNvSpPr txBox="1">
            <a:spLocks noChangeArrowheads="1"/>
          </p:cNvSpPr>
          <p:nvPr/>
        </p:nvSpPr>
        <p:spPr bwMode="auto">
          <a:xfrm>
            <a:off x="4397955" y="941222"/>
            <a:ext cx="11387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000"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Symbol" pitchFamily="18" charset="2"/>
              </a:rPr>
              <a:t>2 GeV Electrons</a:t>
            </a:r>
          </a:p>
        </p:txBody>
      </p:sp>
      <p:sp>
        <p:nvSpPr>
          <p:cNvPr id="30" name="Text Box 26"/>
          <p:cNvSpPr txBox="1">
            <a:spLocks noChangeArrowheads="1"/>
          </p:cNvSpPr>
          <p:nvPr/>
        </p:nvSpPr>
        <p:spPr bwMode="auto">
          <a:xfrm>
            <a:off x="7216774" y="2743200"/>
            <a:ext cx="631826" cy="261610"/>
          </a:xfrm>
          <a:prstGeom prst="rect">
            <a:avLst/>
          </a:prstGeom>
          <a:noFill/>
          <a:ln>
            <a:noFill/>
          </a:ln>
          <a:effectLs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1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UniversalMath1 BT"/>
              </a:rPr>
              <a:t>, </a:t>
            </a:r>
            <a:r>
              <a:rPr lang="en-US" altLang="en-US" sz="1100" b="1" kern="0" dirty="0">
                <a:solidFill>
                  <a:srgbClr val="000000"/>
                </a:solidFill>
                <a:latin typeface="Arial" panose="020B0604020202020204" pitchFamily="34" charset="0"/>
                <a:cs typeface="Arial" panose="020B0604020202020204" pitchFamily="34" charset="0"/>
                <a:sym typeface="Symbol" pitchFamily="18" charset="2"/>
              </a:rPr>
              <a:t>n</a:t>
            </a:r>
            <a:r>
              <a:rPr kumimoji="0" lang="en-US" altLang="en-US" sz="11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Symbol" pitchFamily="18" charset="2"/>
              </a:rPr>
              <a:t>m</a:t>
            </a:r>
            <a:endParaRPr kumimoji="0" lang="el-GR" altLang="en-US" sz="1100" b="1" i="0" u="none" strike="noStrike" kern="0" cap="none" spc="0" normalizeH="0" baseline="-2500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9"/>
          <p:cNvSpPr txBox="1">
            <a:spLocks noChangeArrowheads="1"/>
          </p:cNvSpPr>
          <p:nvPr/>
        </p:nvSpPr>
        <p:spPr bwMode="auto">
          <a:xfrm>
            <a:off x="4206240" y="3044952"/>
            <a:ext cx="1143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1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Symbol" pitchFamily="18" charset="2"/>
              </a:rPr>
              <a:t>Channels</a:t>
            </a:r>
            <a:endParaRPr kumimoji="0" lang="el-GR" altLang="en-US" sz="1100" b="1" i="0" u="none" strike="noStrike" kern="0" cap="none" spc="0" normalizeH="0" baseline="-25000" noProof="0" dirty="0" smtClean="0">
              <a:ln>
                <a:noFill/>
              </a:ln>
              <a:solidFill>
                <a:srgbClr val="000000"/>
              </a:solidFill>
              <a:effectLst/>
              <a:uLnTx/>
              <a:uFillTx/>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l="25839" t="20411" r="36260" b="38060"/>
          <a:stretch/>
        </p:blipFill>
        <p:spPr>
          <a:xfrm>
            <a:off x="5852160" y="3200400"/>
            <a:ext cx="1456904" cy="1191835"/>
          </a:xfrm>
          <a:prstGeom prst="rect">
            <a:avLst/>
          </a:prstGeom>
          <a:ln w="12700">
            <a:solidFill>
              <a:srgbClr val="003399"/>
            </a:solidFill>
          </a:ln>
        </p:spPr>
      </p:pic>
      <p:pic>
        <p:nvPicPr>
          <p:cNvPr id="36" name="Picture 35"/>
          <p:cNvPicPr>
            <a:picLocks noChangeAspect="1"/>
          </p:cNvPicPr>
          <p:nvPr/>
        </p:nvPicPr>
        <p:blipFill rotWithShape="1">
          <a:blip r:embed="rId8" cstate="print">
            <a:extLst>
              <a:ext uri="{28A0092B-C50C-407E-A947-70E740481C1C}">
                <a14:useLocalDpi xmlns:a14="http://schemas.microsoft.com/office/drawing/2010/main" val="0"/>
              </a:ext>
            </a:extLst>
          </a:blip>
          <a:srcRect l="23055" t="20187" r="34678" b="25769"/>
          <a:stretch/>
        </p:blipFill>
        <p:spPr>
          <a:xfrm>
            <a:off x="5852160" y="4572000"/>
            <a:ext cx="1237891" cy="1181715"/>
          </a:xfrm>
          <a:prstGeom prst="rect">
            <a:avLst/>
          </a:prstGeom>
          <a:ln w="12700">
            <a:solidFill>
              <a:srgbClr val="003399"/>
            </a:solidFill>
          </a:ln>
        </p:spPr>
      </p:pic>
      <p:pic>
        <p:nvPicPr>
          <p:cNvPr id="37" name="Picture 36"/>
          <p:cNvPicPr>
            <a:picLocks noChangeAspect="1"/>
          </p:cNvPicPr>
          <p:nvPr/>
        </p:nvPicPr>
        <p:blipFill rotWithShape="1">
          <a:blip r:embed="rId9" cstate="print">
            <a:extLst>
              <a:ext uri="{28A0092B-C50C-407E-A947-70E740481C1C}">
                <a14:useLocalDpi xmlns:a14="http://schemas.microsoft.com/office/drawing/2010/main" val="0"/>
              </a:ext>
            </a:extLst>
          </a:blip>
          <a:srcRect l="22706" t="24667" r="34148" b="29708"/>
          <a:stretch/>
        </p:blipFill>
        <p:spPr>
          <a:xfrm>
            <a:off x="7406640" y="4572000"/>
            <a:ext cx="1500566" cy="1184682"/>
          </a:xfrm>
          <a:prstGeom prst="rect">
            <a:avLst/>
          </a:prstGeom>
          <a:ln w="12700">
            <a:solidFill>
              <a:srgbClr val="003399"/>
            </a:solidFill>
          </a:ln>
        </p:spPr>
      </p:pic>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l="34817" t="30091" r="36419" b="35441"/>
          <a:stretch/>
        </p:blipFill>
        <p:spPr>
          <a:xfrm>
            <a:off x="7589520" y="3200400"/>
            <a:ext cx="1289960" cy="1154058"/>
          </a:xfrm>
          <a:prstGeom prst="rect">
            <a:avLst/>
          </a:prstGeom>
          <a:ln w="12700">
            <a:solidFill>
              <a:srgbClr val="003399"/>
            </a:solidFill>
          </a:ln>
        </p:spPr>
      </p:pic>
      <p:sp>
        <p:nvSpPr>
          <p:cNvPr id="39" name="TextBox 38"/>
          <p:cNvSpPr txBox="1"/>
          <p:nvPr/>
        </p:nvSpPr>
        <p:spPr>
          <a:xfrm>
            <a:off x="5944209" y="4343400"/>
            <a:ext cx="1341120" cy="246221"/>
          </a:xfrm>
          <a:prstGeom prst="rect">
            <a:avLst/>
          </a:prstGeom>
          <a:noFill/>
          <a:ln w="9525">
            <a:noFill/>
          </a:ln>
        </p:spPr>
        <p:txBody>
          <a:bodyPr wrap="square" rtlCol="0">
            <a:spAutoFit/>
          </a:bodyPr>
          <a:lstStyle/>
          <a:p>
            <a:pPr algn="ctr"/>
            <a:r>
              <a:rPr lang="en-US" sz="1000" dirty="0" smtClean="0">
                <a:latin typeface="Arial Unicode MS" pitchFamily="34" charset="-128"/>
                <a:ea typeface="Arial Unicode MS" pitchFamily="34" charset="-128"/>
                <a:cs typeface="Arial Unicode MS" pitchFamily="34" charset="-128"/>
              </a:rPr>
              <a:t> </a:t>
            </a:r>
            <a:r>
              <a:rPr lang="en-US" sz="1000" b="1" dirty="0" smtClean="0">
                <a:latin typeface="Arial" panose="020B0604020202020204" pitchFamily="34" charset="0"/>
                <a:ea typeface="Arial Unicode MS" pitchFamily="34" charset="-128"/>
                <a:cs typeface="Arial" panose="020B0604020202020204" pitchFamily="34" charset="0"/>
              </a:rPr>
              <a:t>Focal plane #4</a:t>
            </a:r>
            <a:endParaRPr lang="en-US" sz="1000" b="1" dirty="0">
              <a:latin typeface="Arial" panose="020B0604020202020204" pitchFamily="34" charset="0"/>
              <a:cs typeface="Arial" panose="020B0604020202020204" pitchFamily="34" charset="0"/>
            </a:endParaRPr>
          </a:p>
        </p:txBody>
      </p:sp>
      <p:sp>
        <p:nvSpPr>
          <p:cNvPr id="40" name="TextBox 39"/>
          <p:cNvSpPr txBox="1"/>
          <p:nvPr/>
        </p:nvSpPr>
        <p:spPr>
          <a:xfrm>
            <a:off x="5760720" y="5715000"/>
            <a:ext cx="1463040" cy="246221"/>
          </a:xfrm>
          <a:prstGeom prst="rect">
            <a:avLst/>
          </a:prstGeom>
          <a:noFill/>
          <a:ln w="9525">
            <a:noFill/>
          </a:ln>
        </p:spPr>
        <p:txBody>
          <a:bodyPr wrap="square" rtlCol="0">
            <a:spAutoFit/>
          </a:bodyPr>
          <a:lstStyle/>
          <a:p>
            <a:pPr algn="ctr"/>
            <a:r>
              <a:rPr lang="en-US" sz="1000" b="1" dirty="0" smtClean="0">
                <a:latin typeface="Arial Unicode MS" pitchFamily="34" charset="-128"/>
                <a:ea typeface="Arial Unicode MS" pitchFamily="34" charset="-128"/>
                <a:cs typeface="Arial Unicode MS" pitchFamily="34" charset="-128"/>
              </a:rPr>
              <a:t> </a:t>
            </a:r>
            <a:r>
              <a:rPr lang="en-US" sz="1000" b="1" dirty="0" smtClean="0">
                <a:latin typeface="Arial" panose="020B0604020202020204" pitchFamily="34" charset="0"/>
                <a:ea typeface="Arial Unicode MS" pitchFamily="34" charset="-128"/>
                <a:cs typeface="Arial" panose="020B0604020202020204" pitchFamily="34" charset="0"/>
              </a:rPr>
              <a:t>Focal plane #3</a:t>
            </a:r>
            <a:endParaRPr lang="en-US" sz="1000" b="1" dirty="0">
              <a:latin typeface="Arial" panose="020B0604020202020204" pitchFamily="34" charset="0"/>
              <a:cs typeface="Arial" panose="020B0604020202020204" pitchFamily="34" charset="0"/>
            </a:endParaRPr>
          </a:p>
        </p:txBody>
      </p:sp>
      <p:sp>
        <p:nvSpPr>
          <p:cNvPr id="41" name="TextBox 40"/>
          <p:cNvSpPr txBox="1"/>
          <p:nvPr/>
        </p:nvSpPr>
        <p:spPr>
          <a:xfrm>
            <a:off x="7483475" y="5715000"/>
            <a:ext cx="1463040" cy="261610"/>
          </a:xfrm>
          <a:prstGeom prst="rect">
            <a:avLst/>
          </a:prstGeom>
          <a:noFill/>
          <a:ln w="9525">
            <a:noFill/>
          </a:ln>
        </p:spPr>
        <p:txBody>
          <a:bodyPr wrap="square" rtlCol="0">
            <a:spAutoFit/>
          </a:bodyPr>
          <a:lstStyle/>
          <a:p>
            <a:pPr algn="ctr"/>
            <a:r>
              <a:rPr lang="en-US" sz="1050" b="1" dirty="0" smtClean="0">
                <a:latin typeface="Arial" panose="020B0604020202020204" pitchFamily="34" charset="0"/>
                <a:ea typeface="Arial Unicode MS" pitchFamily="34" charset="-128"/>
                <a:cs typeface="Arial" panose="020B0604020202020204" pitchFamily="34" charset="0"/>
              </a:rPr>
              <a:t> Focal plane #2</a:t>
            </a:r>
            <a:endParaRPr lang="en-US" sz="1050" b="1" dirty="0">
              <a:latin typeface="Arial" panose="020B0604020202020204" pitchFamily="34" charset="0"/>
              <a:cs typeface="Arial" panose="020B0604020202020204" pitchFamily="34" charset="0"/>
            </a:endParaRPr>
          </a:p>
        </p:txBody>
      </p:sp>
      <p:sp>
        <p:nvSpPr>
          <p:cNvPr id="42" name="TextBox 41"/>
          <p:cNvSpPr txBox="1"/>
          <p:nvPr/>
        </p:nvSpPr>
        <p:spPr>
          <a:xfrm>
            <a:off x="7430135" y="4334256"/>
            <a:ext cx="1569720" cy="246221"/>
          </a:xfrm>
          <a:prstGeom prst="rect">
            <a:avLst/>
          </a:prstGeom>
          <a:noFill/>
          <a:ln w="9525">
            <a:noFill/>
          </a:ln>
        </p:spPr>
        <p:txBody>
          <a:bodyPr wrap="square" rtlCol="0">
            <a:spAutoFit/>
          </a:bodyPr>
          <a:lstStyle/>
          <a:p>
            <a:pPr algn="ctr"/>
            <a:r>
              <a:rPr lang="en-US" sz="900" dirty="0" smtClean="0">
                <a:latin typeface="Arial Unicode MS" pitchFamily="34" charset="-128"/>
                <a:ea typeface="Arial Unicode MS" pitchFamily="34" charset="-128"/>
                <a:cs typeface="Arial Unicode MS" pitchFamily="34" charset="-128"/>
              </a:rPr>
              <a:t> </a:t>
            </a:r>
            <a:r>
              <a:rPr lang="en-US" sz="1000" b="1" dirty="0" smtClean="0">
                <a:latin typeface="Arial" panose="020B0604020202020204" pitchFamily="34" charset="0"/>
                <a:ea typeface="Arial Unicode MS" pitchFamily="34" charset="-128"/>
                <a:cs typeface="Arial" panose="020B0604020202020204" pitchFamily="34" charset="0"/>
              </a:rPr>
              <a:t>Focal plane #1R</a:t>
            </a:r>
            <a:endParaRPr lang="en-US" sz="1000" b="1" dirty="0">
              <a:latin typeface="Arial" panose="020B0604020202020204" pitchFamily="34" charset="0"/>
              <a:cs typeface="Arial" panose="020B0604020202020204" pitchFamily="34" charset="0"/>
            </a:endParaRPr>
          </a:p>
        </p:txBody>
      </p:sp>
      <p:sp>
        <p:nvSpPr>
          <p:cNvPr id="43" name="TextBox 2"/>
          <p:cNvSpPr txBox="1">
            <a:spLocks noChangeArrowheads="1"/>
          </p:cNvSpPr>
          <p:nvPr/>
        </p:nvSpPr>
        <p:spPr bwMode="auto">
          <a:xfrm>
            <a:off x="5852160" y="2926080"/>
            <a:ext cx="3027320" cy="276999"/>
          </a:xfrm>
          <a:prstGeom prst="rect">
            <a:avLst/>
          </a:prstGeom>
          <a:noFill/>
          <a:ln w="15875">
            <a:noFill/>
            <a:miter lim="800000"/>
            <a:headEnd/>
            <a:tailEnd/>
          </a:ln>
        </p:spPr>
        <p:txBody>
          <a:bodyPr wrap="square">
            <a:spAutoFit/>
          </a:bodyPr>
          <a:lstStyle/>
          <a:p>
            <a:r>
              <a:rPr lang="en-US" sz="1200" dirty="0" smtClean="0">
                <a:solidFill>
                  <a:srgbClr val="000099"/>
                </a:solidFill>
                <a:latin typeface="Arial Black" panose="020B0A04020102020204" pitchFamily="34" charset="0"/>
                <a:ea typeface="Arial Unicode MS" pitchFamily="34" charset="-128"/>
                <a:cs typeface="Arial" panose="020B0604020202020204" pitchFamily="34" charset="0"/>
              </a:rPr>
              <a:t>Geometry Test</a:t>
            </a:r>
            <a:r>
              <a:rPr lang="en-US" sz="1200" b="1" dirty="0" smtClean="0">
                <a:solidFill>
                  <a:srgbClr val="000099"/>
                </a:solidFill>
                <a:latin typeface="Arial Black" panose="020B0A04020102020204" pitchFamily="34" charset="0"/>
                <a:ea typeface="Arial Unicode MS" pitchFamily="34" charset="-128"/>
                <a:cs typeface="Arial" panose="020B0604020202020204" pitchFamily="34" charset="0"/>
              </a:rPr>
              <a:t> </a:t>
            </a:r>
            <a:r>
              <a:rPr lang="en-US" sz="1200" b="1" dirty="0" smtClean="0">
                <a:solidFill>
                  <a:srgbClr val="000099"/>
                </a:solidFill>
                <a:latin typeface="Arial Narrow" panose="020B0606020202030204" pitchFamily="34" charset="0"/>
                <a:ea typeface="Arial Unicode MS" pitchFamily="34" charset="-128"/>
                <a:cs typeface="Arial" panose="020B0604020202020204" pitchFamily="34" charset="0"/>
              </a:rPr>
              <a:t>(Rasterized Laser Beam) </a:t>
            </a:r>
            <a:endParaRPr lang="en-US" sz="1100" b="1" dirty="0">
              <a:solidFill>
                <a:srgbClr val="000099"/>
              </a:solidFill>
              <a:latin typeface="Arial Narrow" panose="020B0606020202030204" pitchFamily="34" charset="0"/>
              <a:ea typeface="Arial Unicode MS" panose="020B0604020202020204" pitchFamily="34" charset="-128"/>
              <a:cs typeface="Arial" panose="020B0604020202020204" pitchFamily="34" charset="0"/>
            </a:endParaRPr>
          </a:p>
        </p:txBody>
      </p:sp>
      <p:sp>
        <p:nvSpPr>
          <p:cNvPr id="46" name="Text Box 18"/>
          <p:cNvSpPr txBox="1">
            <a:spLocks noChangeArrowheads="1"/>
          </p:cNvSpPr>
          <p:nvPr/>
        </p:nvSpPr>
        <p:spPr bwMode="auto">
          <a:xfrm>
            <a:off x="4508126" y="1064332"/>
            <a:ext cx="9873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200"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Symbol" pitchFamily="18" charset="2"/>
              </a:rPr>
              <a:t></a:t>
            </a:r>
            <a:r>
              <a:rPr kumimoji="0" lang="en-US" altLang="en-US" sz="1200" i="0" u="none" strike="noStrike" kern="0" cap="none" spc="0" normalizeH="0" baseline="-25000" noProof="0" dirty="0" smtClean="0">
                <a:ln>
                  <a:noFill/>
                </a:ln>
                <a:effectLst/>
                <a:uLnTx/>
                <a:uFillTx/>
                <a:latin typeface="Arial" panose="020B0604020202020204" pitchFamily="34" charset="0"/>
                <a:cs typeface="Arial" panose="020B0604020202020204" pitchFamily="34" charset="0"/>
                <a:sym typeface="Symbol" pitchFamily="18" charset="2"/>
              </a:rPr>
              <a:t>e</a:t>
            </a:r>
            <a:r>
              <a:rPr kumimoji="0" lang="en-US" altLang="en-US" sz="1000"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Symbol" pitchFamily="18" charset="2"/>
              </a:rPr>
              <a:t>= 99.90%</a:t>
            </a:r>
          </a:p>
        </p:txBody>
      </p:sp>
      <p:sp>
        <p:nvSpPr>
          <p:cNvPr id="47"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MC Simulation and Tests</a:t>
            </a:r>
            <a:endParaRPr lang="en-US" kern="0" dirty="0" smtClean="0">
              <a:solidFill>
                <a:srgbClr val="FF0000"/>
              </a:solidFill>
              <a:cs typeface="Arial" pitchFamily="34" charset="0"/>
            </a:endParaRPr>
          </a:p>
        </p:txBody>
      </p:sp>
      <p:pic>
        <p:nvPicPr>
          <p:cNvPr id="48" name="Picture 16" descr="nph-vs-phi_t10_f5"/>
          <p:cNvPicPr>
            <a:picLocks noChangeAspect="1" noChangeArrowheads="1"/>
          </p:cNvPicPr>
          <p:nvPr/>
        </p:nvPicPr>
        <p:blipFill>
          <a:blip r:embed="rId11" cstate="print">
            <a:extLst>
              <a:ext uri="{28A0092B-C50C-407E-A947-70E740481C1C}">
                <a14:useLocalDpi xmlns:a14="http://schemas.microsoft.com/office/drawing/2010/main" val="0"/>
              </a:ext>
            </a:extLst>
          </a:blip>
          <a:srcRect l="6218" t="9949" r="6218" b="6218"/>
          <a:stretch>
            <a:fillRect/>
          </a:stretch>
        </p:blipFill>
        <p:spPr bwMode="auto">
          <a:xfrm>
            <a:off x="2944921" y="3566160"/>
            <a:ext cx="2704314" cy="2589087"/>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18"/>
          <p:cNvSpPr txBox="1">
            <a:spLocks noChangeArrowheads="1"/>
          </p:cNvSpPr>
          <p:nvPr/>
        </p:nvSpPr>
        <p:spPr bwMode="auto">
          <a:xfrm>
            <a:off x="3725578" y="4273357"/>
            <a:ext cx="1143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050" i="0" u="none" strike="noStrike" kern="0" cap="none" spc="0" normalizeH="0" baseline="0" noProof="0" dirty="0" smtClean="0">
                <a:ln>
                  <a:noFill/>
                </a:ln>
                <a:effectLst/>
                <a:uLnTx/>
                <a:uFillTx/>
              </a:rPr>
              <a:t>N</a:t>
            </a:r>
            <a:r>
              <a:rPr kumimoji="0" lang="en-US" altLang="en-US" sz="1050" i="0" u="none" strike="noStrike" kern="0" cap="none" spc="0" normalizeH="0" baseline="-25000" noProof="0" dirty="0" smtClean="0">
                <a:ln>
                  <a:noFill/>
                </a:ln>
                <a:effectLst/>
                <a:uLnTx/>
                <a:uFillTx/>
              </a:rPr>
              <a:t>phe </a:t>
            </a:r>
            <a:r>
              <a:rPr lang="en-US" altLang="en-US" sz="1050" kern="0" dirty="0" smtClean="0">
                <a:latin typeface="Symath_IV50"/>
                <a:cs typeface="Symath_IV50"/>
                <a:sym typeface="UniversalMath1 BT" pitchFamily="18" charset="2"/>
              </a:rPr>
              <a:t>y</a:t>
            </a:r>
            <a:r>
              <a:rPr lang="en-US" altLang="en-US" sz="1050" kern="0" dirty="0" smtClean="0">
                <a:latin typeface="Arial"/>
                <a:cs typeface="Arial"/>
                <a:sym typeface="UniversalMath1 BT" pitchFamily="18" charset="2"/>
              </a:rPr>
              <a:t> 17</a:t>
            </a:r>
            <a:endParaRPr kumimoji="0" lang="en-US" altLang="en-US" sz="1050" i="0" u="none" strike="noStrike" kern="0" cap="none" spc="0" normalizeH="0" baseline="0" noProof="0" dirty="0" smtClean="0">
              <a:ln>
                <a:noFill/>
              </a:ln>
              <a:effectLst/>
              <a:uLnTx/>
              <a:uFillTx/>
              <a:sym typeface="Symbol" pitchFamily="18" charset="2"/>
            </a:endParaRPr>
          </a:p>
        </p:txBody>
      </p:sp>
      <p:sp>
        <p:nvSpPr>
          <p:cNvPr id="50" name="Text Box 29"/>
          <p:cNvSpPr txBox="1">
            <a:spLocks noChangeArrowheads="1"/>
          </p:cNvSpPr>
          <p:nvPr/>
        </p:nvSpPr>
        <p:spPr bwMode="auto">
          <a:xfrm>
            <a:off x="6019800" y="5961221"/>
            <a:ext cx="2644139" cy="430887"/>
          </a:xfrm>
          <a:prstGeom prst="rect">
            <a:avLst/>
          </a:prstGeom>
          <a:solidFill>
            <a:srgbClr val="0000FF"/>
          </a:solidFill>
          <a:ln w="25400" algn="ctr">
            <a:noFill/>
            <a:miter lim="800000"/>
            <a:headEnd/>
            <a:tailEnd/>
          </a:ln>
          <a:effectLst/>
        </p:spPr>
        <p:txBody>
          <a:bodyPr wrap="square" anchorCtr="1">
            <a:spAutoFit/>
          </a:bodyPr>
          <a:lstStyle/>
          <a:p>
            <a:pPr algn="ctr"/>
            <a:r>
              <a:rPr lang="en-US" altLang="en-US" sz="1100" b="1" i="1" dirty="0" smtClean="0">
                <a:solidFill>
                  <a:schemeClr val="bg1"/>
                </a:solidFill>
              </a:rPr>
              <a:t>Parameters of the</a:t>
            </a:r>
            <a:r>
              <a:rPr lang="en-US" altLang="en-US" sz="1100" b="1" i="1" dirty="0">
                <a:solidFill>
                  <a:schemeClr val="bg1"/>
                </a:solidFill>
              </a:rPr>
              <a:t> </a:t>
            </a:r>
            <a:r>
              <a:rPr lang="en-US" altLang="en-US" sz="1100" b="1" i="1" dirty="0" smtClean="0">
                <a:solidFill>
                  <a:schemeClr val="bg1"/>
                </a:solidFill>
              </a:rPr>
              <a:t>components meet Technical Requirements </a:t>
            </a:r>
          </a:p>
        </p:txBody>
      </p:sp>
      <p:sp>
        <p:nvSpPr>
          <p:cNvPr id="51" name="Text Box 18"/>
          <p:cNvSpPr txBox="1">
            <a:spLocks noChangeArrowheads="1"/>
          </p:cNvSpPr>
          <p:nvPr/>
        </p:nvSpPr>
        <p:spPr bwMode="auto">
          <a:xfrm>
            <a:off x="4023360" y="6071616"/>
            <a:ext cx="685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sym typeface="UniversalMath1 BT" pitchFamily="18" charset="2"/>
              </a:rPr>
              <a:t></a:t>
            </a:r>
            <a:r>
              <a:rPr kumimoji="0" lang="en-US" altLang="en-US" sz="1400" b="1" i="0" u="none" strike="noStrike" kern="0" cap="none" spc="0" normalizeH="0" baseline="0" noProof="0" dirty="0" smtClean="0">
                <a:ln>
                  <a:noFill/>
                </a:ln>
                <a:solidFill>
                  <a:srgbClr val="000000"/>
                </a:solidFill>
                <a:effectLst/>
                <a:uLnTx/>
                <a:uFillTx/>
                <a:sym typeface="Symbol" pitchFamily="18" charset="2"/>
              </a:rPr>
              <a:t>,</a:t>
            </a:r>
            <a:r>
              <a:rPr kumimoji="0" lang="en-US" altLang="en-US" sz="1000" b="1" i="0" u="none" strike="noStrike" kern="0" cap="none" spc="0" normalizeH="0" baseline="0" noProof="0" dirty="0" smtClean="0">
                <a:ln>
                  <a:noFill/>
                </a:ln>
                <a:solidFill>
                  <a:srgbClr val="000000"/>
                </a:solidFill>
                <a:effectLst/>
                <a:uLnTx/>
                <a:uFillTx/>
                <a:sym typeface="Symbol" pitchFamily="18" charset="2"/>
              </a:rPr>
              <a:t> deg</a:t>
            </a:r>
            <a:endParaRPr kumimoji="0" lang="el-GR" altLang="en-US" sz="1000" b="1" i="0" u="none" strike="noStrike" kern="0" cap="none" spc="0" normalizeH="0" baseline="0" noProof="0" dirty="0" smtClean="0">
              <a:ln>
                <a:noFill/>
              </a:ln>
              <a:solidFill>
                <a:srgbClr val="000000"/>
              </a:solidFill>
              <a:effectLst/>
              <a:uLnTx/>
              <a:uFillTx/>
              <a:latin typeface="Times New Roman" pitchFamily="18" charset="0"/>
              <a:cs typeface="Times New Roman" pitchFamily="18" charset="0"/>
              <a:sym typeface="UniversalMath1 BT" pitchFamily="18" charset="2"/>
            </a:endParaRPr>
          </a:p>
        </p:txBody>
      </p:sp>
    </p:spTree>
    <p:extLst>
      <p:ext uri="{BB962C8B-B14F-4D97-AF65-F5344CB8AC3E}">
        <p14:creationId xmlns:p14="http://schemas.microsoft.com/office/powerpoint/2010/main" val="403962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3" t="579" r="70445" b="63558"/>
          <a:stretch/>
        </p:blipFill>
        <p:spPr>
          <a:xfrm>
            <a:off x="2880360" y="3035808"/>
            <a:ext cx="6035040" cy="2660904"/>
          </a:xfrm>
          <a:prstGeom prst="rect">
            <a:avLst/>
          </a:prstGeom>
          <a:ln w="15875">
            <a:solidFill>
              <a:srgbClr val="003399"/>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006" t="15429" r="61994" b="23702"/>
          <a:stretch/>
        </p:blipFill>
        <p:spPr>
          <a:xfrm>
            <a:off x="4389120" y="841248"/>
            <a:ext cx="2209386" cy="2114623"/>
          </a:xfrm>
          <a:prstGeom prst="rect">
            <a:avLst/>
          </a:prstGeom>
          <a:ln w="15875">
            <a:solidFill>
              <a:srgbClr val="003399"/>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369" t="15047" r="59309" b="24416"/>
          <a:stretch/>
        </p:blipFill>
        <p:spPr>
          <a:xfrm>
            <a:off x="6675120" y="850392"/>
            <a:ext cx="2240318" cy="2103089"/>
          </a:xfrm>
          <a:prstGeom prst="rect">
            <a:avLst/>
          </a:prstGeom>
          <a:ln w="15875">
            <a:solidFill>
              <a:srgbClr val="003399"/>
            </a:solidFill>
          </a:ln>
        </p:spPr>
      </p:pic>
      <p:sp>
        <p:nvSpPr>
          <p:cNvPr id="9" name="Title 1"/>
          <p:cNvSpPr txBox="1">
            <a:spLocks/>
          </p:cNvSpPr>
          <p:nvPr/>
        </p:nvSpPr>
        <p:spPr>
          <a:xfrm>
            <a:off x="2926080" y="5786811"/>
            <a:ext cx="6035078" cy="522549"/>
          </a:xfrm>
          <a:prstGeom prst="rect">
            <a:avLst/>
          </a:prstGeom>
          <a:solidFill>
            <a:srgbClr val="0000FF"/>
          </a:solidFill>
          <a:ln w="15875">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i="1" dirty="0" smtClean="0">
                <a:solidFill>
                  <a:schemeClr val="bg1"/>
                </a:solidFill>
                <a:latin typeface="Arial Black" panose="020B0A04020102020204" pitchFamily="34" charset="0"/>
                <a:cs typeface="Arial" panose="020B0604020202020204" pitchFamily="34" charset="0"/>
              </a:rPr>
              <a:t>Alignment of the PMTs was mostly done in the TEDF building. It has been</a:t>
            </a:r>
          </a:p>
          <a:p>
            <a:r>
              <a:rPr lang="en-US" sz="1050" i="1" dirty="0" smtClean="0">
                <a:solidFill>
                  <a:schemeClr val="bg1"/>
                </a:solidFill>
                <a:latin typeface="Arial Black" panose="020B0A04020102020204" pitchFamily="34" charset="0"/>
                <a:cs typeface="Arial" panose="020B0604020202020204" pitchFamily="34" charset="0"/>
              </a:rPr>
              <a:t>completed after the HTCC was moved to the Hall</a:t>
            </a:r>
          </a:p>
        </p:txBody>
      </p:sp>
      <p:sp>
        <p:nvSpPr>
          <p:cNvPr id="10" name="TextBox 9"/>
          <p:cNvSpPr txBox="1"/>
          <p:nvPr/>
        </p:nvSpPr>
        <p:spPr>
          <a:xfrm>
            <a:off x="5029200" y="585216"/>
            <a:ext cx="2755295" cy="276999"/>
          </a:xfrm>
          <a:prstGeom prst="rect">
            <a:avLst/>
          </a:prstGeom>
          <a:noFill/>
          <a:ln w="28575" cap="flat" cmpd="sng" algn="ctr">
            <a:noFill/>
            <a:prstDash val="solid"/>
            <a:round/>
            <a:headEnd type="none" w="med" len="med"/>
            <a:tailEnd type="none" w="med" len="med"/>
          </a:ln>
        </p:spPr>
        <p:txBody>
          <a:bodyPr wrap="square" rtlCol="0">
            <a:spAutoFit/>
          </a:bodyPr>
          <a:lstStyle/>
          <a:p>
            <a:pPr algn="ctr"/>
            <a:r>
              <a:rPr lang="en-US" sz="1200" dirty="0" smtClean="0">
                <a:solidFill>
                  <a:srgbClr val="000099"/>
                </a:solidFill>
                <a:latin typeface="Arial Black" panose="020B0A04020102020204" pitchFamily="34" charset="0"/>
                <a:cs typeface="Arial" panose="020B0604020202020204" pitchFamily="34" charset="0"/>
              </a:rPr>
              <a:t>Before and after alignment</a:t>
            </a:r>
          </a:p>
        </p:txBody>
      </p:sp>
      <p:sp>
        <p:nvSpPr>
          <p:cNvPr id="12" name="TextBox 11"/>
          <p:cNvSpPr txBox="1"/>
          <p:nvPr/>
        </p:nvSpPr>
        <p:spPr>
          <a:xfrm>
            <a:off x="320040" y="585216"/>
            <a:ext cx="3337560" cy="276999"/>
          </a:xfrm>
          <a:prstGeom prst="rect">
            <a:avLst/>
          </a:prstGeom>
          <a:noFill/>
        </p:spPr>
        <p:txBody>
          <a:bodyPr wrap="square" rtlCol="0">
            <a:spAutoFit/>
          </a:bodyPr>
          <a:lstStyle/>
          <a:p>
            <a:pPr algn="ctr"/>
            <a:r>
              <a:rPr lang="en-US" sz="1200" b="1" dirty="0" smtClean="0">
                <a:solidFill>
                  <a:srgbClr val="000099"/>
                </a:solidFill>
                <a:latin typeface="Arial Black" panose="020B0A04020102020204" pitchFamily="34" charset="0"/>
              </a:rPr>
              <a:t>Alignment of the PMT Mounting Units</a:t>
            </a:r>
            <a:r>
              <a:rPr lang="en-US" sz="1200" b="1" dirty="0" smtClean="0">
                <a:solidFill>
                  <a:srgbClr val="000099"/>
                </a:solidFill>
              </a:rPr>
              <a:t> </a:t>
            </a:r>
            <a:endParaRPr lang="en-US" sz="1200" b="1" dirty="0">
              <a:solidFill>
                <a:srgbClr val="000099"/>
              </a:solidFill>
            </a:endParaRPr>
          </a:p>
        </p:txBody>
      </p:sp>
      <p:sp>
        <p:nvSpPr>
          <p:cNvPr id="14" name="Title 1"/>
          <p:cNvSpPr txBox="1">
            <a:spLocks/>
          </p:cNvSpPr>
          <p:nvPr/>
        </p:nvSpPr>
        <p:spPr bwMode="auto">
          <a:xfrm>
            <a:off x="762000" y="-9144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chemeClr val="bg1"/>
                </a:solidFill>
                <a:cs typeface="Arial" pitchFamily="34" charset="0"/>
              </a:rPr>
              <a:t>HTCC Hardware Status </a:t>
            </a:r>
            <a:r>
              <a:rPr lang="en-US" sz="1600" kern="0" dirty="0" smtClean="0">
                <a:solidFill>
                  <a:schemeClr val="bg1"/>
                </a:solidFill>
                <a:cs typeface="Arial" pitchFamily="34" charset="0"/>
              </a:rPr>
              <a:t>(continued)</a:t>
            </a:r>
            <a:endParaRPr lang="en-US" sz="1600" kern="0" dirty="0">
              <a:solidFill>
                <a:schemeClr val="bg1"/>
              </a:solidFill>
            </a:endParaRPr>
          </a:p>
        </p:txBody>
      </p:sp>
      <p:sp>
        <p:nvSpPr>
          <p:cNvPr id="13"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MC Simulation and Tests</a:t>
            </a:r>
            <a:endParaRPr lang="en-US" kern="0" dirty="0" smtClean="0">
              <a:solidFill>
                <a:srgbClr val="FF0000"/>
              </a:solidFill>
              <a:cs typeface="Arial" pitchFamily="34" charset="0"/>
            </a:endParaRPr>
          </a:p>
        </p:txBody>
      </p:sp>
      <p:pic>
        <p:nvPicPr>
          <p:cNvPr id="15" name="Picture 14"/>
          <p:cNvPicPr>
            <a:picLocks/>
          </p:cNvPicPr>
          <p:nvPr/>
        </p:nvPicPr>
        <p:blipFill rotWithShape="1">
          <a:blip r:embed="rId5" cstate="print">
            <a:extLst>
              <a:ext uri="{28A0092B-C50C-407E-A947-70E740481C1C}">
                <a14:useLocalDpi xmlns:a14="http://schemas.microsoft.com/office/drawing/2010/main"/>
              </a:ext>
            </a:extLst>
          </a:blip>
          <a:srcRect l="19541" r="15596" b="3948"/>
          <a:stretch/>
        </p:blipFill>
        <p:spPr>
          <a:xfrm rot="5400000">
            <a:off x="-84026" y="3410712"/>
            <a:ext cx="3291853" cy="2545474"/>
          </a:xfrm>
          <a:prstGeom prst="rect">
            <a:avLst/>
          </a:prstGeom>
          <a:ln w="12700">
            <a:solidFill>
              <a:srgbClr val="00279F"/>
            </a:solidFill>
          </a:ln>
        </p:spPr>
      </p:pic>
      <p:sp>
        <p:nvSpPr>
          <p:cNvPr id="16" name="TextBox 15"/>
          <p:cNvSpPr txBox="1"/>
          <p:nvPr/>
        </p:nvSpPr>
        <p:spPr>
          <a:xfrm>
            <a:off x="6595775" y="127903"/>
            <a:ext cx="2544286" cy="338554"/>
          </a:xfrm>
          <a:prstGeom prst="rect">
            <a:avLst/>
          </a:prstGeom>
          <a:solidFill>
            <a:srgbClr val="0000FF"/>
          </a:solidFill>
        </p:spPr>
        <p:txBody>
          <a:bodyPr wrap="none" rtlCol="0">
            <a:spAutoFit/>
          </a:bodyPr>
          <a:lstStyle/>
          <a:p>
            <a:pPr algn="ctr" defTabSz="457200"/>
            <a:r>
              <a:rPr lang="en-US" sz="1600" dirty="0" smtClean="0">
                <a:solidFill>
                  <a:schemeClr val="bg1"/>
                </a:solidFill>
                <a:cs typeface="Arial" panose="020B0604020202020204" pitchFamily="34" charset="0"/>
              </a:rPr>
              <a:t>Alignment of Components</a:t>
            </a:r>
            <a:endParaRPr lang="en-US" sz="1600" dirty="0">
              <a:solidFill>
                <a:schemeClr val="bg1"/>
              </a:solidFill>
              <a:cs typeface="Arial" panose="020B0604020202020204" pitchFamily="34" charset="0"/>
            </a:endParaRP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9204" r="1605" b="14153"/>
          <a:stretch/>
        </p:blipFill>
        <p:spPr>
          <a:xfrm>
            <a:off x="289163" y="840922"/>
            <a:ext cx="3931920" cy="2122028"/>
          </a:xfrm>
          <a:prstGeom prst="rect">
            <a:avLst/>
          </a:prstGeom>
          <a:ln w="15875">
            <a:solidFill>
              <a:srgbClr val="003399"/>
            </a:solidFill>
          </a:ln>
        </p:spPr>
      </p:pic>
    </p:spTree>
    <p:extLst>
      <p:ext uri="{BB962C8B-B14F-4D97-AF65-F5344CB8AC3E}">
        <p14:creationId xmlns:p14="http://schemas.microsoft.com/office/powerpoint/2010/main" val="1006997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35_fit_ch2_02_18_16_neyman_redundant_fiter.png"/>
          <p:cNvPicPr>
            <a:picLocks noChangeAspect="1"/>
          </p:cNvPicPr>
          <p:nvPr/>
        </p:nvPicPr>
        <p:blipFill rotWithShape="1">
          <a:blip r:embed="rId2" cstate="email">
            <a:extLst>
              <a:ext uri="{28A0092B-C50C-407E-A947-70E740481C1C}">
                <a14:useLocalDpi xmlns:a14="http://schemas.microsoft.com/office/drawing/2010/main" val="0"/>
              </a:ext>
            </a:extLst>
          </a:blip>
          <a:srcRect l="5550" r="103"/>
          <a:stretch/>
        </p:blipFill>
        <p:spPr>
          <a:xfrm>
            <a:off x="4023360" y="2651760"/>
            <a:ext cx="4663440" cy="3665960"/>
          </a:xfrm>
          <a:prstGeom prst="rect">
            <a:avLst/>
          </a:prstGeom>
          <a:ln w="15875">
            <a:solidFill>
              <a:srgbClr val="003399"/>
            </a:solidFill>
          </a:ln>
        </p:spPr>
      </p:pic>
      <p:cxnSp>
        <p:nvCxnSpPr>
          <p:cNvPr id="7" name="Straight Connector 6"/>
          <p:cNvCxnSpPr/>
          <p:nvPr/>
        </p:nvCxnSpPr>
        <p:spPr>
          <a:xfrm>
            <a:off x="4663440" y="4608576"/>
            <a:ext cx="0" cy="1375159"/>
          </a:xfrm>
          <a:prstGeom prst="line">
            <a:avLst/>
          </a:prstGeom>
          <a:ln w="19050">
            <a:solidFill>
              <a:srgbClr val="6699FF"/>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731067" y="6071616"/>
            <a:ext cx="262966" cy="1"/>
          </a:xfrm>
          <a:prstGeom prst="straightConnector1">
            <a:avLst/>
          </a:prstGeom>
          <a:ln>
            <a:headEnd type="arrow" w="med" len="sm"/>
            <a:tailEnd type="arrow" w="med" len="sm"/>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bwMode="auto">
          <a:xfrm flipH="1">
            <a:off x="4361573" y="3355848"/>
            <a:ext cx="500977" cy="533400"/>
          </a:xfrm>
          <a:prstGeom prst="straightConnector1">
            <a:avLst/>
          </a:prstGeom>
          <a:noFill/>
          <a:ln w="19050" cap="flat" cmpd="sng" algn="ctr">
            <a:solidFill>
              <a:srgbClr val="6699FF"/>
            </a:solidFill>
            <a:prstDash val="solid"/>
            <a:round/>
            <a:headEnd type="none" w="med" len="med"/>
            <a:tailEnd type="arrow" w="sm" len="sm"/>
          </a:ln>
          <a:effectLst/>
        </p:spPr>
      </p:cxnSp>
      <p:sp>
        <p:nvSpPr>
          <p:cNvPr id="21" name="Rounded Rectangle 20"/>
          <p:cNvSpPr/>
          <p:nvPr/>
        </p:nvSpPr>
        <p:spPr>
          <a:xfrm>
            <a:off x="4312217" y="2898648"/>
            <a:ext cx="1100666" cy="457200"/>
          </a:xfrm>
          <a:prstGeom prst="roundRect">
            <a:avLst/>
          </a:prstGeom>
          <a:solidFill>
            <a:srgbClr val="6699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Q</a:t>
            </a:r>
            <a:r>
              <a:rPr lang="en-US" sz="1600" baseline="-25000" dirty="0" smtClean="0"/>
              <a:t>0 </a:t>
            </a:r>
            <a:r>
              <a:rPr lang="en-US" sz="1600" dirty="0" smtClean="0"/>
              <a:t>and </a:t>
            </a:r>
            <a:r>
              <a:rPr lang="el-GR" sz="1600" dirty="0" smtClean="0"/>
              <a:t>σ</a:t>
            </a:r>
            <a:r>
              <a:rPr lang="el-GR" sz="1600" baseline="-25000" dirty="0" smtClean="0"/>
              <a:t>0</a:t>
            </a:r>
            <a:endParaRPr lang="en-US" sz="1600" dirty="0"/>
          </a:p>
        </p:txBody>
      </p:sp>
      <p:sp>
        <p:nvSpPr>
          <p:cNvPr id="23" name="Rounded Rectangle 22"/>
          <p:cNvSpPr/>
          <p:nvPr/>
        </p:nvSpPr>
        <p:spPr>
          <a:xfrm>
            <a:off x="4846320" y="3840480"/>
            <a:ext cx="1000124" cy="273050"/>
          </a:xfrm>
          <a:prstGeom prst="roundRect">
            <a:avLst/>
          </a:prstGeom>
          <a:solidFill>
            <a:srgbClr val="6699FF"/>
          </a:solidFill>
          <a:ln w="9525" cap="flat" cmpd="sng" algn="ctr">
            <a:solidFill>
              <a:srgbClr val="629D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Gill Sans MT"/>
                <a:ea typeface="+mn-ea"/>
                <a:cs typeface="+mn-cs"/>
              </a:rPr>
              <a:t>Q</a:t>
            </a:r>
            <a:r>
              <a:rPr kumimoji="0" lang="en-US" sz="1400" b="0" i="0" u="none" strike="noStrike" kern="0" cap="none" spc="0" normalizeH="0" baseline="-25000" noProof="0" dirty="0" smtClean="0">
                <a:ln>
                  <a:noFill/>
                </a:ln>
                <a:solidFill>
                  <a:prstClr val="white"/>
                </a:solidFill>
                <a:effectLst/>
                <a:uLnTx/>
                <a:uFillTx/>
                <a:latin typeface="Gill Sans MT"/>
                <a:ea typeface="+mn-ea"/>
                <a:cs typeface="+mn-cs"/>
              </a:rPr>
              <a:t>1</a:t>
            </a:r>
            <a:r>
              <a:rPr kumimoji="0" lang="en-US" sz="1400" b="0" i="0" u="none" strike="noStrike" kern="0" cap="none" spc="0" normalizeH="0" baseline="0" noProof="0" dirty="0" smtClean="0">
                <a:ln>
                  <a:noFill/>
                </a:ln>
                <a:solidFill>
                  <a:prstClr val="white"/>
                </a:solidFill>
                <a:effectLst/>
                <a:uLnTx/>
                <a:uFillTx/>
                <a:latin typeface="Gill Sans MT"/>
                <a:ea typeface="+mn-ea"/>
                <a:cs typeface="+mn-cs"/>
              </a:rPr>
              <a:t>, ~ Gain</a:t>
            </a:r>
            <a:r>
              <a:rPr kumimoji="0" lang="en-US" sz="1400" b="0" i="0" u="none" strike="noStrike" kern="0" cap="none" spc="0" normalizeH="0" baseline="-25000" noProof="0" dirty="0" smtClean="0">
                <a:ln>
                  <a:noFill/>
                </a:ln>
                <a:solidFill>
                  <a:prstClr val="white"/>
                </a:solidFill>
                <a:effectLst/>
                <a:uLnTx/>
                <a:uFillTx/>
                <a:latin typeface="Gill Sans MT"/>
                <a:ea typeface="+mn-ea"/>
                <a:cs typeface="+mn-cs"/>
              </a:rPr>
              <a:t> </a:t>
            </a:r>
            <a:endParaRPr kumimoji="0" lang="en-US" sz="1400" b="0" i="0" u="none" strike="noStrike" kern="0" cap="none" spc="0" normalizeH="0" baseline="0" noProof="0" dirty="0" smtClean="0">
              <a:ln>
                <a:noFill/>
              </a:ln>
              <a:solidFill>
                <a:prstClr val="white"/>
              </a:solidFill>
              <a:effectLst/>
              <a:uLnTx/>
              <a:uFillTx/>
              <a:latin typeface="Gill Sans MT"/>
              <a:ea typeface="+mn-ea"/>
              <a:cs typeface="+mn-cs"/>
            </a:endParaRPr>
          </a:p>
        </p:txBody>
      </p:sp>
      <p:cxnSp>
        <p:nvCxnSpPr>
          <p:cNvPr id="24" name="Straight Arrow Connector 23"/>
          <p:cNvCxnSpPr/>
          <p:nvPr/>
        </p:nvCxnSpPr>
        <p:spPr>
          <a:xfrm>
            <a:off x="4398264" y="4754880"/>
            <a:ext cx="262966" cy="1"/>
          </a:xfrm>
          <a:prstGeom prst="straightConnector1">
            <a:avLst/>
          </a:prstGeom>
          <a:noFill/>
          <a:ln w="19050" cap="flat" cmpd="sng" algn="ctr">
            <a:solidFill>
              <a:srgbClr val="629DD1"/>
            </a:solidFill>
            <a:prstDash val="solid"/>
            <a:headEnd type="arrow" w="med" len="sm"/>
            <a:tailEnd type="arrow" w="med" len="sm"/>
          </a:ln>
          <a:effectLst/>
        </p:spPr>
      </p:cxnSp>
      <p:cxnSp>
        <p:nvCxnSpPr>
          <p:cNvPr id="25" name="Straight Arrow Connector 24"/>
          <p:cNvCxnSpPr/>
          <p:nvPr/>
        </p:nvCxnSpPr>
        <p:spPr bwMode="auto">
          <a:xfrm flipH="1">
            <a:off x="4529747" y="3959352"/>
            <a:ext cx="329145" cy="689154"/>
          </a:xfrm>
          <a:prstGeom prst="straightConnector1">
            <a:avLst/>
          </a:prstGeom>
          <a:noFill/>
          <a:ln w="19050" cap="flat" cmpd="sng" algn="ctr">
            <a:solidFill>
              <a:srgbClr val="6699FF"/>
            </a:solidFill>
            <a:prstDash val="solid"/>
            <a:round/>
            <a:headEnd type="none" w="med" len="med"/>
            <a:tailEnd type="arrow" w="sm" len="sm"/>
          </a:ln>
          <a:effectLst/>
        </p:spPr>
      </p:cxnSp>
      <p:sp>
        <p:nvSpPr>
          <p:cNvPr id="28" name="Rounded Rectangle 27"/>
          <p:cNvSpPr/>
          <p:nvPr/>
        </p:nvSpPr>
        <p:spPr>
          <a:xfrm>
            <a:off x="5303520" y="5029200"/>
            <a:ext cx="930275" cy="257175"/>
          </a:xfrm>
          <a:prstGeom prst="roundRect">
            <a:avLst/>
          </a:prstGeom>
          <a:solidFill>
            <a:srgbClr val="6699FF"/>
          </a:solidFill>
          <a:ln w="9525" cap="flat" cmpd="sng" algn="ctr">
            <a:solidFill>
              <a:srgbClr val="629D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Gill Sans MT"/>
                <a:ea typeface="+mn-ea"/>
                <a:cs typeface="+mn-cs"/>
              </a:rPr>
              <a:t>SPE Peak</a:t>
            </a:r>
          </a:p>
        </p:txBody>
      </p:sp>
      <p:cxnSp>
        <p:nvCxnSpPr>
          <p:cNvPr id="29" name="Straight Arrow Connector 28"/>
          <p:cNvCxnSpPr/>
          <p:nvPr/>
        </p:nvCxnSpPr>
        <p:spPr bwMode="auto">
          <a:xfrm flipH="1">
            <a:off x="4846320" y="5184648"/>
            <a:ext cx="450533" cy="348750"/>
          </a:xfrm>
          <a:prstGeom prst="straightConnector1">
            <a:avLst/>
          </a:prstGeom>
          <a:noFill/>
          <a:ln w="19050" cap="flat" cmpd="sng" algn="ctr">
            <a:solidFill>
              <a:srgbClr val="6699FF"/>
            </a:solidFill>
            <a:prstDash val="solid"/>
            <a:round/>
            <a:headEnd type="none" w="med" len="med"/>
            <a:tailEnd type="arrow" w="sm" len="sm"/>
          </a:ln>
          <a:effectLst/>
        </p:spPr>
      </p:cxnSp>
      <p:sp>
        <p:nvSpPr>
          <p:cNvPr id="33" name="Content Placeholder 3"/>
          <p:cNvSpPr>
            <a:spLocks noGrp="1"/>
          </p:cNvSpPr>
          <p:nvPr>
            <p:ph sz="half" idx="1"/>
          </p:nvPr>
        </p:nvSpPr>
        <p:spPr>
          <a:xfrm>
            <a:off x="381000" y="731520"/>
            <a:ext cx="3048000" cy="2891028"/>
          </a:xfrm>
          <a:solidFill>
            <a:srgbClr val="CCFFFF">
              <a:alpha val="25000"/>
            </a:srgbClr>
          </a:solidFill>
          <a:ln w="15875">
            <a:solidFill>
              <a:srgbClr val="003399"/>
            </a:solidFill>
          </a:ln>
        </p:spPr>
        <p:txBody>
          <a:bodyPr>
            <a:normAutofit fontScale="25000" lnSpcReduction="20000"/>
          </a:bodyPr>
          <a:lstStyle/>
          <a:p>
            <a:pPr>
              <a:lnSpc>
                <a:spcPct val="120000"/>
              </a:lnSpc>
            </a:pPr>
            <a:r>
              <a:rPr lang="en-US" sz="4800" b="0" dirty="0" smtClean="0">
                <a:solidFill>
                  <a:srgbClr val="0033CC"/>
                </a:solidFill>
                <a:latin typeface="Arial" panose="020B0604020202020204" pitchFamily="34" charset="0"/>
                <a:cs typeface="Arial" panose="020B0604020202020204" pitchFamily="34" charset="0"/>
              </a:rPr>
              <a:t>New approach used in the HTCC light </a:t>
            </a:r>
            <a:r>
              <a:rPr lang="en-US" sz="4800" b="0" dirty="0">
                <a:solidFill>
                  <a:srgbClr val="0033CC"/>
                </a:solidFill>
                <a:latin typeface="Arial" panose="020B0604020202020204" pitchFamily="34" charset="0"/>
                <a:cs typeface="Arial" panose="020B0604020202020204" pitchFamily="34" charset="0"/>
              </a:rPr>
              <a:t>m</a:t>
            </a:r>
            <a:r>
              <a:rPr lang="en-US" sz="4800" b="0" dirty="0" smtClean="0">
                <a:solidFill>
                  <a:srgbClr val="0033CC"/>
                </a:solidFill>
                <a:latin typeface="Arial" panose="020B0604020202020204" pitchFamily="34" charset="0"/>
                <a:cs typeface="Arial" panose="020B0604020202020204" pitchFamily="34" charset="0"/>
              </a:rPr>
              <a:t>onitoring provides reliable, stable and  simplified analysis of PMT performance </a:t>
            </a:r>
            <a:endParaRPr lang="en-US" b="0" dirty="0" smtClean="0">
              <a:solidFill>
                <a:srgbClr val="0033CC"/>
              </a:solidFill>
              <a:latin typeface="Arial" panose="020B0604020202020204" pitchFamily="34" charset="0"/>
              <a:cs typeface="Arial" panose="020B0604020202020204" pitchFamily="34" charset="0"/>
            </a:endParaRPr>
          </a:p>
          <a:p>
            <a:pPr>
              <a:lnSpc>
                <a:spcPct val="120000"/>
              </a:lnSpc>
            </a:pPr>
            <a:r>
              <a:rPr lang="en-US" sz="4800" b="0" dirty="0" smtClean="0">
                <a:solidFill>
                  <a:srgbClr val="0033CC"/>
                </a:solidFill>
                <a:latin typeface="Arial" panose="020B0604020202020204" pitchFamily="34" charset="0"/>
                <a:cs typeface="Arial" panose="020B0604020202020204" pitchFamily="34" charset="0"/>
              </a:rPr>
              <a:t>Light is uniformly distributed among 48 PMTs using 4</a:t>
            </a:r>
            <a:r>
              <a:rPr lang="en-US" sz="4800" b="0" dirty="0" smtClean="0">
                <a:solidFill>
                  <a:srgbClr val="0033CC"/>
                </a:solidFill>
                <a:latin typeface="Arial"/>
                <a:cs typeface="Arial"/>
              </a:rPr>
              <a:t>“ </a:t>
            </a:r>
            <a:r>
              <a:rPr lang="en-US" sz="4800" b="0" dirty="0" smtClean="0">
                <a:solidFill>
                  <a:srgbClr val="0033CC"/>
                </a:solidFill>
                <a:latin typeface="Arial" panose="020B0604020202020204" pitchFamily="34" charset="0"/>
                <a:cs typeface="Arial" panose="020B0604020202020204" pitchFamily="34" charset="0"/>
              </a:rPr>
              <a:t>integrating sphere and plastic fiber optics of equal length</a:t>
            </a:r>
            <a:endParaRPr lang="en-US" b="0" dirty="0" smtClean="0">
              <a:solidFill>
                <a:srgbClr val="0033CC"/>
              </a:solidFill>
              <a:latin typeface="Arial" panose="020B0604020202020204" pitchFamily="34" charset="0"/>
              <a:cs typeface="Arial" panose="020B0604020202020204" pitchFamily="34" charset="0"/>
            </a:endParaRPr>
          </a:p>
          <a:p>
            <a:pPr>
              <a:lnSpc>
                <a:spcPct val="120000"/>
              </a:lnSpc>
            </a:pPr>
            <a:r>
              <a:rPr lang="en-US" sz="4800" b="0" dirty="0" smtClean="0">
                <a:solidFill>
                  <a:srgbClr val="0033CC"/>
                </a:solidFill>
                <a:latin typeface="Arial" panose="020B0604020202020204" pitchFamily="34" charset="0"/>
                <a:cs typeface="Arial" panose="020B0604020202020204" pitchFamily="34" charset="0"/>
              </a:rPr>
              <a:t>The single photoelectron peak position is found using a fit function describing the </a:t>
            </a:r>
            <a:r>
              <a:rPr lang="en-US" sz="4800" b="0" dirty="0">
                <a:solidFill>
                  <a:srgbClr val="0033CC"/>
                </a:solidFill>
                <a:latin typeface="Arial" panose="020B0604020202020204" pitchFamily="34" charset="0"/>
                <a:cs typeface="Arial" panose="020B0604020202020204" pitchFamily="34" charset="0"/>
              </a:rPr>
              <a:t>p</a:t>
            </a:r>
            <a:r>
              <a:rPr lang="en-US" sz="4800" b="0" dirty="0" smtClean="0">
                <a:solidFill>
                  <a:srgbClr val="0033CC"/>
                </a:solidFill>
                <a:latin typeface="Arial" panose="020B0604020202020204" pitchFamily="34" charset="0"/>
                <a:cs typeface="Arial" panose="020B0604020202020204" pitchFamily="34" charset="0"/>
              </a:rPr>
              <a:t>hotomultiplier response</a:t>
            </a:r>
            <a:endParaRPr lang="en-US" b="0" dirty="0" smtClean="0">
              <a:solidFill>
                <a:srgbClr val="0033CC"/>
              </a:solidFill>
              <a:latin typeface="Arial" panose="020B0604020202020204" pitchFamily="34" charset="0"/>
              <a:cs typeface="Arial" panose="020B0604020202020204" pitchFamily="34" charset="0"/>
            </a:endParaRPr>
          </a:p>
          <a:p>
            <a:pPr>
              <a:lnSpc>
                <a:spcPct val="120000"/>
              </a:lnSpc>
            </a:pPr>
            <a:r>
              <a:rPr lang="en-US" sz="4800" b="0" dirty="0" smtClean="0">
                <a:solidFill>
                  <a:srgbClr val="0033CC"/>
                </a:solidFill>
                <a:latin typeface="Arial" panose="020B0604020202020204" pitchFamily="34" charset="0"/>
                <a:cs typeface="Arial" panose="020B0604020202020204" pitchFamily="34" charset="0"/>
              </a:rPr>
              <a:t>This approach can be used at different light of intensity in wide range, i.e. does not require light of the same intensity in different equalization runs</a:t>
            </a:r>
          </a:p>
          <a:p>
            <a:endParaRPr lang="en-US" sz="2400" dirty="0" smtClean="0"/>
          </a:p>
          <a:p>
            <a:endParaRPr lang="en-US" sz="2400" dirty="0"/>
          </a:p>
        </p:txBody>
      </p:sp>
      <p:sp>
        <p:nvSpPr>
          <p:cNvPr id="34" name="TextBox 33"/>
          <p:cNvSpPr txBox="1"/>
          <p:nvPr/>
        </p:nvSpPr>
        <p:spPr>
          <a:xfrm>
            <a:off x="3840480" y="2368416"/>
            <a:ext cx="2209800" cy="307777"/>
          </a:xfrm>
          <a:prstGeom prst="rect">
            <a:avLst/>
          </a:prstGeom>
          <a:noFill/>
          <a:ln w="15875">
            <a:noFill/>
          </a:ln>
        </p:spPr>
        <p:txBody>
          <a:bodyPr wrap="square" rtlCol="0">
            <a:spAutoFit/>
          </a:bodyPr>
          <a:lstStyle/>
          <a:p>
            <a:pPr algn="ctr"/>
            <a:r>
              <a:rPr lang="en-US" sz="1400" b="1" dirty="0" smtClean="0">
                <a:solidFill>
                  <a:srgbClr val="000099"/>
                </a:solidFill>
                <a:latin typeface="Arial Black" panose="020B0A04020102020204" pitchFamily="34" charset="0"/>
              </a:rPr>
              <a:t>Definitions</a:t>
            </a:r>
            <a:endParaRPr lang="en-US" sz="1400" b="1" dirty="0">
              <a:solidFill>
                <a:srgbClr val="000099"/>
              </a:solidFill>
              <a:latin typeface="Arial Black" panose="020B0A04020102020204" pitchFamily="34" charset="0"/>
            </a:endParaRPr>
          </a:p>
        </p:txBody>
      </p:sp>
      <p:graphicFrame>
        <p:nvGraphicFramePr>
          <p:cNvPr id="35" name="Content Placeholder 5"/>
          <p:cNvGraphicFramePr>
            <a:graphicFrameLocks noGrp="1"/>
          </p:cNvGraphicFramePr>
          <p:nvPr>
            <p:ph sz="half" idx="1"/>
            <p:extLst>
              <p:ext uri="{D42A27DB-BD31-4B8C-83A1-F6EECF244321}">
                <p14:modId xmlns:p14="http://schemas.microsoft.com/office/powerpoint/2010/main" val="2048565930"/>
              </p:ext>
            </p:extLst>
          </p:nvPr>
        </p:nvGraphicFramePr>
        <p:xfrm>
          <a:off x="411480" y="3657600"/>
          <a:ext cx="3429000" cy="2631152"/>
        </p:xfrm>
        <a:graphic>
          <a:graphicData uri="http://schemas.openxmlformats.org/drawingml/2006/table">
            <a:tbl>
              <a:tblPr firstRow="1" bandRow="1">
                <a:tableStyleId>{5C22544A-7EE6-4342-B048-85BDC9FD1C3A}</a:tableStyleId>
              </a:tblPr>
              <a:tblGrid>
                <a:gridCol w="1147913"/>
                <a:gridCol w="2281087"/>
              </a:tblGrid>
              <a:tr h="244473">
                <a:tc>
                  <a:txBody>
                    <a:bodyPr/>
                    <a:lstStyle/>
                    <a:p>
                      <a:r>
                        <a:rPr lang="en-US" sz="1200" dirty="0" smtClean="0"/>
                        <a:t>Parameter</a:t>
                      </a:r>
                      <a:endParaRPr lang="en-US" sz="1200" dirty="0"/>
                    </a:p>
                  </a:txBody>
                  <a:tcPr/>
                </a:tc>
                <a:tc>
                  <a:txBody>
                    <a:bodyPr/>
                    <a:lstStyle/>
                    <a:p>
                      <a:r>
                        <a:rPr lang="en-US" sz="1200" dirty="0" smtClean="0"/>
                        <a:t>Description</a:t>
                      </a:r>
                      <a:endParaRPr lang="en-US" sz="1200" dirty="0"/>
                    </a:p>
                  </a:txBody>
                  <a:tcPr/>
                </a:tc>
              </a:tr>
              <a:tr h="244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µ</a:t>
                      </a:r>
                    </a:p>
                  </a:txBody>
                  <a:tcPr/>
                </a:tc>
                <a:tc>
                  <a:txBody>
                    <a:bodyPr/>
                    <a:lstStyle/>
                    <a:p>
                      <a:r>
                        <a:rPr lang="en-US" sz="1100" dirty="0" smtClean="0"/>
                        <a:t>Mean number of P.E.</a:t>
                      </a:r>
                      <a:endParaRPr lang="en-US" sz="1100" dirty="0"/>
                    </a:p>
                  </a:txBody>
                  <a:tcPr/>
                </a:tc>
              </a:tr>
              <a:tr h="244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100" dirty="0" smtClean="0"/>
                        <a:t>ω</a:t>
                      </a:r>
                      <a:endParaRPr lang="en-US" sz="1100" dirty="0" smtClean="0"/>
                    </a:p>
                  </a:txBody>
                  <a:tcPr/>
                </a:tc>
                <a:tc>
                  <a:txBody>
                    <a:bodyPr/>
                    <a:lstStyle/>
                    <a:p>
                      <a:r>
                        <a:rPr lang="en-US" sz="1100" dirty="0" smtClean="0"/>
                        <a:t>Prob</a:t>
                      </a:r>
                      <a:r>
                        <a:rPr lang="en-US" sz="1100" baseline="0" dirty="0" smtClean="0"/>
                        <a:t>ability of type II background</a:t>
                      </a:r>
                      <a:endParaRPr lang="en-US" sz="1100" dirty="0"/>
                    </a:p>
                  </a:txBody>
                  <a:tcPr/>
                </a:tc>
              </a:tr>
              <a:tr h="244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Q</a:t>
                      </a:r>
                      <a:r>
                        <a:rPr lang="en-US" sz="1100" baseline="-25000" dirty="0" smtClean="0"/>
                        <a:t>0</a:t>
                      </a:r>
                      <a:endParaRPr lang="en-US" sz="1100" dirty="0" smtClean="0"/>
                    </a:p>
                  </a:txBody>
                  <a:tcPr/>
                </a:tc>
                <a:tc>
                  <a:txBody>
                    <a:bodyPr/>
                    <a:lstStyle/>
                    <a:p>
                      <a:r>
                        <a:rPr lang="en-US" sz="1100" dirty="0" smtClean="0"/>
                        <a:t>Pedestal position</a:t>
                      </a:r>
                      <a:endParaRPr lang="en-US" sz="1100" dirty="0"/>
                    </a:p>
                  </a:txBody>
                  <a:tcPr/>
                </a:tc>
              </a:tr>
              <a:tr h="244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u="none" dirty="0" smtClean="0"/>
                        <a:t>Q</a:t>
                      </a:r>
                      <a:r>
                        <a:rPr lang="en-US" sz="1100" u="none" baseline="-25000" dirty="0" smtClean="0"/>
                        <a:t>1</a:t>
                      </a:r>
                      <a:endParaRPr lang="en-US" sz="1100" u="none" dirty="0" smtClean="0"/>
                    </a:p>
                  </a:txBody>
                  <a:tcPr/>
                </a:tc>
                <a:tc>
                  <a:txBody>
                    <a:bodyPr/>
                    <a:lstStyle/>
                    <a:p>
                      <a:r>
                        <a:rPr lang="en-US" sz="1100" dirty="0" smtClean="0"/>
                        <a:t>Position of SPE peak</a:t>
                      </a:r>
                      <a:endParaRPr lang="en-US" sz="1100" dirty="0"/>
                    </a:p>
                  </a:txBody>
                  <a:tcPr/>
                </a:tc>
              </a:tr>
              <a:tr h="244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100" dirty="0" smtClean="0"/>
                        <a:t>α</a:t>
                      </a:r>
                      <a:endParaRPr lang="en-US" sz="1100" dirty="0" smtClean="0"/>
                    </a:p>
                  </a:txBody>
                  <a:tcPr/>
                </a:tc>
                <a:tc>
                  <a:txBody>
                    <a:bodyPr/>
                    <a:lstStyle/>
                    <a:p>
                      <a:r>
                        <a:rPr lang="en-US" sz="1100" dirty="0" smtClean="0"/>
                        <a:t>Exponential</a:t>
                      </a:r>
                      <a:r>
                        <a:rPr lang="en-US" sz="1100" baseline="0" dirty="0" smtClean="0"/>
                        <a:t> slope of type II</a:t>
                      </a:r>
                      <a:endParaRPr lang="en-US" sz="1100" dirty="0"/>
                    </a:p>
                  </a:txBody>
                  <a:tcPr/>
                </a:tc>
              </a:tr>
              <a:tr h="271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100" dirty="0" smtClean="0"/>
                        <a:t>σ</a:t>
                      </a:r>
                      <a:r>
                        <a:rPr lang="el-GR" sz="1100" baseline="-25000" dirty="0" smtClean="0"/>
                        <a:t>0</a:t>
                      </a:r>
                      <a:endParaRPr lang="en-US" sz="1100" dirty="0" smtClean="0"/>
                    </a:p>
                  </a:txBody>
                  <a:tcPr/>
                </a:tc>
                <a:tc>
                  <a:txBody>
                    <a:bodyPr/>
                    <a:lstStyle/>
                    <a:p>
                      <a:r>
                        <a:rPr lang="en-US" sz="1100" dirty="0" smtClean="0"/>
                        <a:t>Width</a:t>
                      </a:r>
                      <a:r>
                        <a:rPr lang="en-US" sz="1100" baseline="0" dirty="0" smtClean="0"/>
                        <a:t> of pedestal</a:t>
                      </a:r>
                      <a:endParaRPr lang="en-US" sz="1100" dirty="0"/>
                    </a:p>
                  </a:txBody>
                  <a:tcPr/>
                </a:tc>
              </a:tr>
              <a:tr h="271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100" dirty="0" smtClean="0"/>
                        <a:t>σ</a:t>
                      </a:r>
                      <a:r>
                        <a:rPr lang="el-GR" sz="1100" baseline="-25000" dirty="0" smtClean="0"/>
                        <a:t>1</a:t>
                      </a:r>
                      <a:endParaRPr lang="en-US" sz="1100" dirty="0" smtClean="0"/>
                    </a:p>
                  </a:txBody>
                  <a:tcPr/>
                </a:tc>
                <a:tc>
                  <a:txBody>
                    <a:bodyPr/>
                    <a:lstStyle/>
                    <a:p>
                      <a:r>
                        <a:rPr lang="en-US" sz="1100" dirty="0" smtClean="0"/>
                        <a:t>Width of PE</a:t>
                      </a:r>
                      <a:r>
                        <a:rPr lang="en-US" sz="1100" baseline="0" dirty="0" smtClean="0"/>
                        <a:t> distributions</a:t>
                      </a:r>
                      <a:endParaRPr lang="en-US" sz="1100" dirty="0"/>
                    </a:p>
                  </a:txBody>
                  <a:tcPr/>
                </a:tc>
              </a:tr>
              <a:tr h="244473">
                <a:tc>
                  <a:txBody>
                    <a:bodyPr/>
                    <a:lstStyle/>
                    <a:p>
                      <a:r>
                        <a:rPr lang="en-US" sz="1100" dirty="0" smtClean="0"/>
                        <a:t>scale</a:t>
                      </a:r>
                      <a:endParaRPr lang="en-US" sz="1100" dirty="0"/>
                    </a:p>
                  </a:txBody>
                  <a:tcPr/>
                </a:tc>
                <a:tc>
                  <a:txBody>
                    <a:bodyPr/>
                    <a:lstStyle/>
                    <a:p>
                      <a:r>
                        <a:rPr lang="en-US" sz="1100" dirty="0" smtClean="0"/>
                        <a:t>Normalization function</a:t>
                      </a:r>
                      <a:endParaRPr lang="en-US" sz="1100" dirty="0"/>
                    </a:p>
                  </a:txBody>
                  <a:tcPr/>
                </a:tc>
              </a:tr>
              <a:tr h="244473">
                <a:tc>
                  <a:txBody>
                    <a:bodyPr/>
                    <a:lstStyle/>
                    <a:p>
                      <a:r>
                        <a:rPr lang="en-US" sz="1100" dirty="0" smtClean="0"/>
                        <a:t>Height</a:t>
                      </a:r>
                      <a:endParaRPr lang="en-US" sz="1100" dirty="0"/>
                    </a:p>
                  </a:txBody>
                  <a:tcPr/>
                </a:tc>
                <a:tc>
                  <a:txBody>
                    <a:bodyPr/>
                    <a:lstStyle/>
                    <a:p>
                      <a:r>
                        <a:rPr lang="en-US" sz="1100" dirty="0" smtClean="0"/>
                        <a:t>~Total number</a:t>
                      </a:r>
                      <a:r>
                        <a:rPr lang="en-US" sz="1100" baseline="0" dirty="0" smtClean="0"/>
                        <a:t> of events</a:t>
                      </a:r>
                      <a:endParaRPr lang="en-US" sz="1100" dirty="0"/>
                    </a:p>
                  </a:txBody>
                  <a:tcPr/>
                </a:tc>
              </a:tr>
            </a:tbl>
          </a:graphicData>
        </a:graphic>
      </p:graphicFrame>
      <p:sp>
        <p:nvSpPr>
          <p:cNvPr id="17" name="Content Placeholder 3"/>
          <p:cNvSpPr>
            <a:spLocks noGrp="1"/>
          </p:cNvSpPr>
          <p:nvPr>
            <p:ph sz="half" idx="1"/>
          </p:nvPr>
        </p:nvSpPr>
        <p:spPr>
          <a:xfrm>
            <a:off x="3505200" y="731520"/>
            <a:ext cx="2341244" cy="1636896"/>
          </a:xfrm>
          <a:solidFill>
            <a:srgbClr val="CCFFFF">
              <a:alpha val="25000"/>
            </a:srgbClr>
          </a:solidFill>
          <a:ln w="15875">
            <a:solidFill>
              <a:srgbClr val="003399"/>
            </a:solidFill>
          </a:ln>
        </p:spPr>
        <p:txBody>
          <a:bodyPr>
            <a:noAutofit/>
          </a:bodyPr>
          <a:lstStyle/>
          <a:p>
            <a:pPr marL="0" indent="0">
              <a:lnSpc>
                <a:spcPct val="120000"/>
              </a:lnSpc>
              <a:buNone/>
            </a:pPr>
            <a:r>
              <a:rPr lang="en-US" sz="1200" b="0" dirty="0">
                <a:solidFill>
                  <a:srgbClr val="0033CC"/>
                </a:solidFill>
                <a:latin typeface="Arial" panose="020B0604020202020204" pitchFamily="34" charset="0"/>
                <a:cs typeface="Arial" panose="020B0604020202020204" pitchFamily="34" charset="0"/>
              </a:rPr>
              <a:t>C</a:t>
            </a:r>
            <a:r>
              <a:rPr lang="en-US" sz="1200" b="0" dirty="0" smtClean="0">
                <a:solidFill>
                  <a:srgbClr val="0033CC"/>
                </a:solidFill>
                <a:latin typeface="Arial" panose="020B0604020202020204" pitchFamily="34" charset="0"/>
                <a:cs typeface="Arial" panose="020B0604020202020204" pitchFamily="34" charset="0"/>
              </a:rPr>
              <a:t>alibration software has been designed to provide gain equalization of PMTs </a:t>
            </a:r>
            <a:r>
              <a:rPr lang="en-US" sz="1200" b="0" dirty="0">
                <a:solidFill>
                  <a:srgbClr val="0033CC"/>
                </a:solidFill>
                <a:latin typeface="Arial" panose="020B0604020202020204" pitchFamily="34" charset="0"/>
                <a:cs typeface="Arial" panose="020B0604020202020204" pitchFamily="34" charset="0"/>
              </a:rPr>
              <a:t>which have dark </a:t>
            </a:r>
            <a:r>
              <a:rPr lang="en-US" sz="1200" b="0" dirty="0" smtClean="0">
                <a:solidFill>
                  <a:srgbClr val="0033CC"/>
                </a:solidFill>
                <a:latin typeface="Arial" panose="020B0604020202020204" pitchFamily="34" charset="0"/>
                <a:cs typeface="Arial" panose="020B0604020202020204" pitchFamily="34" charset="0"/>
              </a:rPr>
              <a:t>noise relatively </a:t>
            </a:r>
            <a:r>
              <a:rPr lang="en-US" sz="1200" b="0" dirty="0">
                <a:solidFill>
                  <a:srgbClr val="0033CC"/>
                </a:solidFill>
                <a:latin typeface="Arial" panose="020B0604020202020204" pitchFamily="34" charset="0"/>
                <a:cs typeface="Arial" panose="020B0604020202020204" pitchFamily="34" charset="0"/>
              </a:rPr>
              <a:t>so </a:t>
            </a:r>
            <a:r>
              <a:rPr lang="en-US" sz="1200" b="0" dirty="0" smtClean="0">
                <a:solidFill>
                  <a:srgbClr val="0033CC"/>
                </a:solidFill>
                <a:latin typeface="Arial" panose="020B0604020202020204" pitchFamily="34" charset="0"/>
                <a:cs typeface="Arial" panose="020B0604020202020204" pitchFamily="34" charset="0"/>
              </a:rPr>
              <a:t>high that makes impossible observation of a single photoelectron signal </a:t>
            </a:r>
          </a:p>
        </p:txBody>
      </p:sp>
      <p:pic>
        <p:nvPicPr>
          <p:cNvPr id="27" name="Picture 6" descr="LMS_9"/>
          <p:cNvPicPr>
            <a:picLocks noGrp="1" noChangeAspect="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l="1521" t="3243" r="1098" b="3372"/>
          <a:stretch/>
        </p:blipFill>
        <p:spPr>
          <a:xfrm>
            <a:off x="6233795" y="859536"/>
            <a:ext cx="2141073" cy="1604075"/>
          </a:xfrm>
          <a:prstGeom prst="rect">
            <a:avLst/>
          </a:prstGeom>
          <a:noFill/>
          <a:ln w="12700">
            <a:solidFill>
              <a:srgbClr val="003399"/>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TextBox 29"/>
          <p:cNvSpPr txBox="1"/>
          <p:nvPr/>
        </p:nvSpPr>
        <p:spPr>
          <a:xfrm>
            <a:off x="6126480" y="594360"/>
            <a:ext cx="2209800" cy="307777"/>
          </a:xfrm>
          <a:prstGeom prst="rect">
            <a:avLst/>
          </a:prstGeom>
          <a:noFill/>
          <a:ln w="15875">
            <a:noFill/>
          </a:ln>
        </p:spPr>
        <p:txBody>
          <a:bodyPr wrap="square" rtlCol="0">
            <a:spAutoFit/>
          </a:bodyPr>
          <a:lstStyle/>
          <a:p>
            <a:pPr algn="ctr"/>
            <a:r>
              <a:rPr lang="en-US" sz="1400" b="1" dirty="0" smtClean="0">
                <a:solidFill>
                  <a:srgbClr val="000099"/>
                </a:solidFill>
                <a:latin typeface="Arial Black" panose="020B0A04020102020204" pitchFamily="34" charset="0"/>
              </a:rPr>
              <a:t>HTCC LMS</a:t>
            </a:r>
            <a:endParaRPr lang="en-US" sz="1400" b="1" dirty="0">
              <a:solidFill>
                <a:srgbClr val="000099"/>
              </a:solidFill>
              <a:latin typeface="Arial Black" panose="020B0A04020102020204" pitchFamily="34" charset="0"/>
            </a:endParaRPr>
          </a:p>
        </p:txBody>
      </p:sp>
      <p:sp>
        <p:nvSpPr>
          <p:cNvPr id="22" name="Title 1"/>
          <p:cNvSpPr txBox="1">
            <a:spLocks/>
          </p:cNvSpPr>
          <p:nvPr/>
        </p:nvSpPr>
        <p:spPr bwMode="auto">
          <a:xfrm>
            <a:off x="758952"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PMT Calibration</a:t>
            </a:r>
            <a:endParaRPr lang="en-US" kern="0" dirty="0" smtClean="0">
              <a:solidFill>
                <a:srgbClr val="FF0000"/>
              </a:solidFill>
              <a:cs typeface="Arial" pitchFamily="34" charset="0"/>
            </a:endParaRPr>
          </a:p>
        </p:txBody>
      </p:sp>
    </p:spTree>
    <p:extLst>
      <p:ext uri="{BB962C8B-B14F-4D97-AF65-F5344CB8AC3E}">
        <p14:creationId xmlns:p14="http://schemas.microsoft.com/office/powerpoint/2010/main" val="99849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86" t="6561" r="4326" b="8174"/>
          <a:stretch/>
        </p:blipFill>
        <p:spPr bwMode="auto">
          <a:xfrm>
            <a:off x="365760" y="1463040"/>
            <a:ext cx="8495254" cy="4572000"/>
          </a:xfrm>
          <a:prstGeom prst="rect">
            <a:avLst/>
          </a:prstGeom>
          <a:noFill/>
          <a:ln>
            <a:noFill/>
          </a:ln>
        </p:spPr>
      </p:pic>
      <p:sp>
        <p:nvSpPr>
          <p:cNvPr id="6" name="TextBox 5"/>
          <p:cNvSpPr txBox="1"/>
          <p:nvPr/>
        </p:nvSpPr>
        <p:spPr>
          <a:xfrm>
            <a:off x="1219199" y="685800"/>
            <a:ext cx="6553201" cy="584775"/>
          </a:xfrm>
          <a:prstGeom prst="rect">
            <a:avLst/>
          </a:prstGeom>
          <a:noFill/>
        </p:spPr>
        <p:txBody>
          <a:bodyPr wrap="square" rtlCol="0">
            <a:spAutoFit/>
          </a:bodyPr>
          <a:lstStyle/>
          <a:p>
            <a:pPr algn="ctr" defTabSz="457200"/>
            <a:r>
              <a:rPr lang="en-US" sz="1600" b="1" dirty="0" smtClean="0">
                <a:solidFill>
                  <a:srgbClr val="0033CC"/>
                </a:solidFill>
                <a:cs typeface="Arial" panose="020B0604020202020204" pitchFamily="34" charset="0"/>
              </a:rPr>
              <a:t>Typical fits of PMT response to LMS light of constant intensity </a:t>
            </a:r>
          </a:p>
          <a:p>
            <a:pPr algn="ctr" defTabSz="457200"/>
            <a:r>
              <a:rPr lang="en-US" sz="1600" b="1" dirty="0" smtClean="0">
                <a:solidFill>
                  <a:srgbClr val="0033CC"/>
                </a:solidFill>
                <a:cs typeface="Arial" panose="020B0604020202020204" pitchFamily="34" charset="0"/>
              </a:rPr>
              <a:t>as function of High Voltage</a:t>
            </a:r>
            <a:endParaRPr lang="en-US" sz="1600" b="1" dirty="0">
              <a:solidFill>
                <a:srgbClr val="0033CC"/>
              </a:solidFill>
              <a:cs typeface="Arial" panose="020B0604020202020204" pitchFamily="34" charset="0"/>
            </a:endParaRPr>
          </a:p>
        </p:txBody>
      </p:sp>
      <p:sp>
        <p:nvSpPr>
          <p:cNvPr id="7"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PMT Calibration</a:t>
            </a:r>
            <a:endParaRPr lang="en-US" kern="0" dirty="0" smtClean="0">
              <a:solidFill>
                <a:srgbClr val="FF0000"/>
              </a:solidFill>
              <a:cs typeface="Arial" pitchFamily="34" charset="0"/>
            </a:endParaRPr>
          </a:p>
        </p:txBody>
      </p:sp>
    </p:spTree>
    <p:extLst>
      <p:ext uri="{BB962C8B-B14F-4D97-AF65-F5344CB8AC3E}">
        <p14:creationId xmlns:p14="http://schemas.microsoft.com/office/powerpoint/2010/main" val="195899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 y="1097280"/>
            <a:ext cx="7680960" cy="4521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7885" y="640080"/>
            <a:ext cx="7556812" cy="338554"/>
          </a:xfrm>
          <a:prstGeom prst="rect">
            <a:avLst/>
          </a:prstGeom>
          <a:noFill/>
        </p:spPr>
        <p:txBody>
          <a:bodyPr wrap="none" rtlCol="0">
            <a:spAutoFit/>
          </a:bodyPr>
          <a:lstStyle/>
          <a:p>
            <a:pPr algn="ctr" defTabSz="457200"/>
            <a:r>
              <a:rPr lang="en-US" sz="1600" b="1" dirty="0" smtClean="0">
                <a:solidFill>
                  <a:srgbClr val="0033CC"/>
                </a:solidFill>
                <a:cs typeface="Arial" panose="020B0604020202020204" pitchFamily="34" charset="0"/>
              </a:rPr>
              <a:t>Typical PMTs response of HTCC channels to LMS light of constant intensity</a:t>
            </a:r>
          </a:p>
        </p:txBody>
      </p:sp>
      <p:sp>
        <p:nvSpPr>
          <p:cNvPr id="7" name="Rectangle 2"/>
          <p:cNvSpPr txBox="1">
            <a:spLocks noChangeArrowheads="1"/>
          </p:cNvSpPr>
          <p:nvPr/>
        </p:nvSpPr>
        <p:spPr>
          <a:xfrm>
            <a:off x="457200" y="5681701"/>
            <a:ext cx="7977934" cy="413766"/>
          </a:xfrm>
          <a:prstGeom prst="rect">
            <a:avLst/>
          </a:prstGeom>
          <a:noFill/>
          <a:ln w="15875">
            <a:noFill/>
          </a:ln>
        </p:spPr>
        <p:txBody>
          <a:bodyPr/>
          <a:lst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marL="342900" lvl="1" indent="0" algn="ctr">
              <a:lnSpc>
                <a:spcPct val="150000"/>
              </a:lnSpc>
              <a:buNone/>
            </a:pPr>
            <a:r>
              <a:rPr lang="en-US" altLang="en-US" sz="1400" b="0" kern="0" dirty="0" smtClean="0">
                <a:solidFill>
                  <a:srgbClr val="0033CC"/>
                </a:solidFill>
              </a:rPr>
              <a:t>Calibration of all channels has been done at Central Solenoid OFF and currents of 60%, 100%</a:t>
            </a:r>
          </a:p>
        </p:txBody>
      </p:sp>
      <p:sp>
        <p:nvSpPr>
          <p:cNvPr id="8"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PMT Calibration</a:t>
            </a:r>
            <a:endParaRPr lang="en-US" kern="0" dirty="0" smtClean="0">
              <a:solidFill>
                <a:srgbClr val="FF0000"/>
              </a:solidFill>
              <a:cs typeface="Arial" pitchFamily="34" charset="0"/>
            </a:endParaRPr>
          </a:p>
        </p:txBody>
      </p:sp>
      <p:sp>
        <p:nvSpPr>
          <p:cNvPr id="9" name="Title 1"/>
          <p:cNvSpPr txBox="1">
            <a:spLocks/>
          </p:cNvSpPr>
          <p:nvPr/>
        </p:nvSpPr>
        <p:spPr bwMode="auto">
          <a:xfrm>
            <a:off x="457200" y="1371600"/>
            <a:ext cx="381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smtClean="0">
                <a:solidFill>
                  <a:srgbClr val="0000FF"/>
                </a:solidFill>
                <a:latin typeface="Arial Black" panose="020B0A04020102020204" pitchFamily="34" charset="0"/>
                <a:cs typeface="Arial" pitchFamily="34" charset="0"/>
              </a:rPr>
              <a:t>1</a:t>
            </a:r>
            <a:endParaRPr lang="en-US" sz="600" kern="0" dirty="0" smtClean="0">
              <a:solidFill>
                <a:srgbClr val="0000FF"/>
              </a:solidFill>
              <a:cs typeface="Arial" pitchFamily="34" charset="0"/>
            </a:endParaRPr>
          </a:p>
        </p:txBody>
      </p:sp>
      <p:sp>
        <p:nvSpPr>
          <p:cNvPr id="10" name="Title 1"/>
          <p:cNvSpPr txBox="1">
            <a:spLocks/>
          </p:cNvSpPr>
          <p:nvPr/>
        </p:nvSpPr>
        <p:spPr bwMode="auto">
          <a:xfrm>
            <a:off x="1005840" y="978634"/>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800" b="1" kern="0" dirty="0" smtClean="0">
                <a:solidFill>
                  <a:srgbClr val="FF0000"/>
                </a:solidFill>
                <a:cs typeface="Arial" pitchFamily="34" charset="0"/>
              </a:rPr>
              <a:t>HS</a:t>
            </a:r>
            <a:r>
              <a:rPr lang="en-US" sz="800" b="1" kern="0" dirty="0" smtClean="0">
                <a:solidFill>
                  <a:srgbClr val="0000FF"/>
                </a:solidFill>
                <a:cs typeface="Arial" pitchFamily="34" charset="0"/>
              </a:rPr>
              <a:t>1  R1</a:t>
            </a:r>
            <a:endParaRPr lang="en-US" sz="600" kern="0" dirty="0" smtClean="0">
              <a:solidFill>
                <a:srgbClr val="0000FF"/>
              </a:solidFill>
              <a:cs typeface="Arial" pitchFamily="34" charset="0"/>
            </a:endParaRPr>
          </a:p>
        </p:txBody>
      </p:sp>
      <p:sp>
        <p:nvSpPr>
          <p:cNvPr id="11" name="Title 1"/>
          <p:cNvSpPr txBox="1">
            <a:spLocks/>
          </p:cNvSpPr>
          <p:nvPr/>
        </p:nvSpPr>
        <p:spPr bwMode="auto">
          <a:xfrm>
            <a:off x="457200" y="2099876"/>
            <a:ext cx="381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2</a:t>
            </a:r>
            <a:endParaRPr lang="en-US" sz="600" kern="0" dirty="0" smtClean="0">
              <a:solidFill>
                <a:srgbClr val="0000FF"/>
              </a:solidFill>
              <a:cs typeface="Arial" pitchFamily="34" charset="0"/>
            </a:endParaRPr>
          </a:p>
        </p:txBody>
      </p:sp>
      <p:sp>
        <p:nvSpPr>
          <p:cNvPr id="12" name="Title 1"/>
          <p:cNvSpPr txBox="1">
            <a:spLocks/>
          </p:cNvSpPr>
          <p:nvPr/>
        </p:nvSpPr>
        <p:spPr bwMode="auto">
          <a:xfrm>
            <a:off x="457200" y="2895600"/>
            <a:ext cx="381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3</a:t>
            </a:r>
            <a:endParaRPr lang="en-US" sz="600" kern="0" dirty="0" smtClean="0">
              <a:solidFill>
                <a:srgbClr val="0000FF"/>
              </a:solidFill>
              <a:cs typeface="Arial" pitchFamily="34" charset="0"/>
            </a:endParaRPr>
          </a:p>
        </p:txBody>
      </p:sp>
      <p:sp>
        <p:nvSpPr>
          <p:cNvPr id="13" name="Title 1"/>
          <p:cNvSpPr txBox="1">
            <a:spLocks/>
          </p:cNvSpPr>
          <p:nvPr/>
        </p:nvSpPr>
        <p:spPr bwMode="auto">
          <a:xfrm>
            <a:off x="459909" y="3581400"/>
            <a:ext cx="381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4</a:t>
            </a:r>
            <a:endParaRPr lang="en-US" sz="600" kern="0" dirty="0" smtClean="0">
              <a:solidFill>
                <a:srgbClr val="0000FF"/>
              </a:solidFill>
              <a:cs typeface="Arial" pitchFamily="34" charset="0"/>
            </a:endParaRPr>
          </a:p>
        </p:txBody>
      </p:sp>
      <p:sp>
        <p:nvSpPr>
          <p:cNvPr id="14" name="Title 1"/>
          <p:cNvSpPr txBox="1">
            <a:spLocks/>
          </p:cNvSpPr>
          <p:nvPr/>
        </p:nvSpPr>
        <p:spPr bwMode="auto">
          <a:xfrm>
            <a:off x="457200" y="4389120"/>
            <a:ext cx="381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5</a:t>
            </a:r>
            <a:endParaRPr lang="en-US" sz="600" kern="0" dirty="0" smtClean="0">
              <a:solidFill>
                <a:srgbClr val="0000FF"/>
              </a:solidFill>
              <a:cs typeface="Arial" pitchFamily="34" charset="0"/>
            </a:endParaRPr>
          </a:p>
        </p:txBody>
      </p:sp>
      <p:sp>
        <p:nvSpPr>
          <p:cNvPr id="15" name="Title 1"/>
          <p:cNvSpPr txBox="1">
            <a:spLocks/>
          </p:cNvSpPr>
          <p:nvPr/>
        </p:nvSpPr>
        <p:spPr bwMode="auto">
          <a:xfrm>
            <a:off x="457200" y="5212080"/>
            <a:ext cx="3810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900" b="1" kern="0" dirty="0" smtClean="0">
                <a:solidFill>
                  <a:srgbClr val="FF0000"/>
                </a:solidFill>
                <a:latin typeface="Arial Black" panose="020B0A04020102020204" pitchFamily="34" charset="0"/>
                <a:cs typeface="Arial" pitchFamily="34" charset="0"/>
              </a:rPr>
              <a:t>S</a:t>
            </a:r>
            <a:r>
              <a:rPr lang="en-US" sz="900" b="1" kern="0" dirty="0">
                <a:solidFill>
                  <a:srgbClr val="0000FF"/>
                </a:solidFill>
                <a:latin typeface="Arial Black" panose="020B0A04020102020204" pitchFamily="34" charset="0"/>
                <a:cs typeface="Arial" pitchFamily="34" charset="0"/>
              </a:rPr>
              <a:t>6</a:t>
            </a:r>
            <a:endParaRPr lang="en-US" sz="600" kern="0" dirty="0" smtClean="0">
              <a:solidFill>
                <a:srgbClr val="0000FF"/>
              </a:solidFill>
              <a:cs typeface="Arial" pitchFamily="34" charset="0"/>
            </a:endParaRPr>
          </a:p>
        </p:txBody>
      </p:sp>
      <p:sp>
        <p:nvSpPr>
          <p:cNvPr id="16" name="Title 1"/>
          <p:cNvSpPr txBox="1">
            <a:spLocks/>
          </p:cNvSpPr>
          <p:nvPr/>
        </p:nvSpPr>
        <p:spPr bwMode="auto">
          <a:xfrm>
            <a:off x="1905000" y="978408"/>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800" b="1" kern="0" dirty="0" smtClean="0">
                <a:solidFill>
                  <a:srgbClr val="FF0000"/>
                </a:solidFill>
                <a:cs typeface="Arial" pitchFamily="34" charset="0"/>
              </a:rPr>
              <a:t>HS1</a:t>
            </a:r>
            <a:r>
              <a:rPr lang="en-US" sz="800" b="1" kern="0" dirty="0" smtClean="0">
                <a:solidFill>
                  <a:srgbClr val="0000FF"/>
                </a:solidFill>
                <a:cs typeface="Arial" pitchFamily="34" charset="0"/>
              </a:rPr>
              <a:t>  R2</a:t>
            </a:r>
            <a:endParaRPr lang="en-US" sz="600" kern="0" dirty="0" smtClean="0">
              <a:solidFill>
                <a:srgbClr val="0000FF"/>
              </a:solidFill>
              <a:cs typeface="Arial" pitchFamily="34" charset="0"/>
            </a:endParaRPr>
          </a:p>
        </p:txBody>
      </p:sp>
      <p:sp>
        <p:nvSpPr>
          <p:cNvPr id="17" name="Title 1"/>
          <p:cNvSpPr txBox="1">
            <a:spLocks/>
          </p:cNvSpPr>
          <p:nvPr/>
        </p:nvSpPr>
        <p:spPr bwMode="auto">
          <a:xfrm>
            <a:off x="2926080" y="978408"/>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800" b="1" kern="0" dirty="0" smtClean="0">
                <a:solidFill>
                  <a:srgbClr val="FF0000"/>
                </a:solidFill>
                <a:cs typeface="Arial" pitchFamily="34" charset="0"/>
              </a:rPr>
              <a:t>HS1</a:t>
            </a:r>
            <a:r>
              <a:rPr lang="en-US" sz="800" b="1" kern="0" dirty="0" smtClean="0">
                <a:solidFill>
                  <a:srgbClr val="0000FF"/>
                </a:solidFill>
                <a:cs typeface="Arial" pitchFamily="34" charset="0"/>
              </a:rPr>
              <a:t>  R3</a:t>
            </a:r>
            <a:endParaRPr lang="en-US" sz="600" kern="0" dirty="0" smtClean="0">
              <a:solidFill>
                <a:srgbClr val="0000FF"/>
              </a:solidFill>
              <a:cs typeface="Arial" pitchFamily="34" charset="0"/>
            </a:endParaRPr>
          </a:p>
        </p:txBody>
      </p:sp>
      <p:sp>
        <p:nvSpPr>
          <p:cNvPr id="18" name="Title 1"/>
          <p:cNvSpPr txBox="1">
            <a:spLocks/>
          </p:cNvSpPr>
          <p:nvPr/>
        </p:nvSpPr>
        <p:spPr bwMode="auto">
          <a:xfrm>
            <a:off x="3886200" y="978408"/>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800" b="1" kern="0" dirty="0" smtClean="0">
                <a:solidFill>
                  <a:srgbClr val="FF0000"/>
                </a:solidFill>
                <a:cs typeface="Arial" pitchFamily="34" charset="0"/>
              </a:rPr>
              <a:t>HS1</a:t>
            </a:r>
            <a:r>
              <a:rPr lang="en-US" sz="800" b="1" kern="0" dirty="0" smtClean="0">
                <a:solidFill>
                  <a:srgbClr val="0000FF"/>
                </a:solidFill>
                <a:cs typeface="Arial" pitchFamily="34" charset="0"/>
              </a:rPr>
              <a:t>  R4</a:t>
            </a:r>
            <a:endParaRPr lang="en-US" sz="600" kern="0" dirty="0" smtClean="0">
              <a:solidFill>
                <a:srgbClr val="0000FF"/>
              </a:solidFill>
              <a:cs typeface="Arial" pitchFamily="34" charset="0"/>
            </a:endParaRPr>
          </a:p>
        </p:txBody>
      </p:sp>
      <p:sp>
        <p:nvSpPr>
          <p:cNvPr id="19" name="Title 1"/>
          <p:cNvSpPr txBox="1">
            <a:spLocks/>
          </p:cNvSpPr>
          <p:nvPr/>
        </p:nvSpPr>
        <p:spPr bwMode="auto">
          <a:xfrm>
            <a:off x="4846320" y="978408"/>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800" b="1" kern="0" dirty="0" smtClean="0">
                <a:solidFill>
                  <a:srgbClr val="00B050"/>
                </a:solidFill>
                <a:cs typeface="Arial" pitchFamily="34" charset="0"/>
              </a:rPr>
              <a:t>HS</a:t>
            </a:r>
            <a:r>
              <a:rPr lang="en-US" sz="800" b="1" kern="0" dirty="0">
                <a:solidFill>
                  <a:srgbClr val="00B050"/>
                </a:solidFill>
                <a:cs typeface="Arial" pitchFamily="34" charset="0"/>
              </a:rPr>
              <a:t>2</a:t>
            </a:r>
            <a:r>
              <a:rPr lang="en-US" sz="800" b="1" kern="0" dirty="0" smtClean="0">
                <a:solidFill>
                  <a:srgbClr val="0000FF"/>
                </a:solidFill>
                <a:cs typeface="Arial" pitchFamily="34" charset="0"/>
              </a:rPr>
              <a:t>  R1</a:t>
            </a:r>
            <a:endParaRPr lang="en-US" sz="600" kern="0" dirty="0" smtClean="0">
              <a:solidFill>
                <a:srgbClr val="0000FF"/>
              </a:solidFill>
              <a:cs typeface="Arial" pitchFamily="34" charset="0"/>
            </a:endParaRPr>
          </a:p>
        </p:txBody>
      </p:sp>
      <p:sp>
        <p:nvSpPr>
          <p:cNvPr id="20" name="Title 1"/>
          <p:cNvSpPr txBox="1">
            <a:spLocks/>
          </p:cNvSpPr>
          <p:nvPr/>
        </p:nvSpPr>
        <p:spPr bwMode="auto">
          <a:xfrm>
            <a:off x="5806440" y="978408"/>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800" b="1" kern="0" dirty="0" smtClean="0">
                <a:solidFill>
                  <a:srgbClr val="00B050"/>
                </a:solidFill>
                <a:cs typeface="Arial" pitchFamily="34" charset="0"/>
              </a:rPr>
              <a:t>HS</a:t>
            </a:r>
            <a:r>
              <a:rPr lang="en-US" sz="800" b="1" kern="0" dirty="0">
                <a:solidFill>
                  <a:srgbClr val="00B050"/>
                </a:solidFill>
                <a:cs typeface="Arial" pitchFamily="34" charset="0"/>
              </a:rPr>
              <a:t>2</a:t>
            </a:r>
            <a:r>
              <a:rPr lang="en-US" sz="800" b="1" kern="0" dirty="0" smtClean="0">
                <a:solidFill>
                  <a:srgbClr val="0000FF"/>
                </a:solidFill>
                <a:cs typeface="Arial" pitchFamily="34" charset="0"/>
              </a:rPr>
              <a:t>  R2</a:t>
            </a:r>
            <a:endParaRPr lang="en-US" sz="600" kern="0" dirty="0" smtClean="0">
              <a:solidFill>
                <a:srgbClr val="0000FF"/>
              </a:solidFill>
              <a:cs typeface="Arial" pitchFamily="34" charset="0"/>
            </a:endParaRPr>
          </a:p>
        </p:txBody>
      </p:sp>
      <p:sp>
        <p:nvSpPr>
          <p:cNvPr id="21" name="Title 1"/>
          <p:cNvSpPr txBox="1">
            <a:spLocks/>
          </p:cNvSpPr>
          <p:nvPr/>
        </p:nvSpPr>
        <p:spPr bwMode="auto">
          <a:xfrm>
            <a:off x="6720840" y="978408"/>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800" b="1" kern="0" dirty="0" smtClean="0">
                <a:solidFill>
                  <a:srgbClr val="00B050"/>
                </a:solidFill>
                <a:cs typeface="Arial" pitchFamily="34" charset="0"/>
              </a:rPr>
              <a:t>HS</a:t>
            </a:r>
            <a:r>
              <a:rPr lang="en-US" sz="800" b="1" kern="0" dirty="0">
                <a:solidFill>
                  <a:srgbClr val="00B050"/>
                </a:solidFill>
                <a:cs typeface="Arial" pitchFamily="34" charset="0"/>
              </a:rPr>
              <a:t>2</a:t>
            </a:r>
            <a:r>
              <a:rPr lang="en-US" sz="800" b="1" kern="0" dirty="0" smtClean="0">
                <a:solidFill>
                  <a:srgbClr val="0000FF"/>
                </a:solidFill>
                <a:cs typeface="Arial" pitchFamily="34" charset="0"/>
              </a:rPr>
              <a:t>  R3</a:t>
            </a:r>
            <a:endParaRPr lang="en-US" sz="600" kern="0" dirty="0" smtClean="0">
              <a:solidFill>
                <a:srgbClr val="0000FF"/>
              </a:solidFill>
              <a:cs typeface="Arial" pitchFamily="34" charset="0"/>
            </a:endParaRPr>
          </a:p>
        </p:txBody>
      </p:sp>
      <p:sp>
        <p:nvSpPr>
          <p:cNvPr id="22" name="Title 1"/>
          <p:cNvSpPr txBox="1">
            <a:spLocks/>
          </p:cNvSpPr>
          <p:nvPr/>
        </p:nvSpPr>
        <p:spPr bwMode="auto">
          <a:xfrm>
            <a:off x="7680960" y="978408"/>
            <a:ext cx="609600" cy="11186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800" b="1" kern="0" dirty="0" smtClean="0">
                <a:solidFill>
                  <a:srgbClr val="00B050"/>
                </a:solidFill>
                <a:cs typeface="Arial" pitchFamily="34" charset="0"/>
              </a:rPr>
              <a:t>HS</a:t>
            </a:r>
            <a:r>
              <a:rPr lang="en-US" sz="800" b="1" kern="0" dirty="0">
                <a:solidFill>
                  <a:srgbClr val="00B050"/>
                </a:solidFill>
                <a:cs typeface="Arial" pitchFamily="34" charset="0"/>
              </a:rPr>
              <a:t>2</a:t>
            </a:r>
            <a:r>
              <a:rPr lang="en-US" sz="800" b="1" kern="0" dirty="0" smtClean="0">
                <a:solidFill>
                  <a:srgbClr val="0000FF"/>
                </a:solidFill>
                <a:cs typeface="Arial" pitchFamily="34" charset="0"/>
              </a:rPr>
              <a:t>  R4</a:t>
            </a:r>
            <a:endParaRPr lang="en-US" sz="600" kern="0" dirty="0" smtClean="0">
              <a:solidFill>
                <a:srgbClr val="0000FF"/>
              </a:solidFill>
              <a:cs typeface="Arial" pitchFamily="34" charset="0"/>
            </a:endParaRPr>
          </a:p>
        </p:txBody>
      </p:sp>
    </p:spTree>
    <p:extLst>
      <p:ext uri="{BB962C8B-B14F-4D97-AF65-F5344CB8AC3E}">
        <p14:creationId xmlns:p14="http://schemas.microsoft.com/office/powerpoint/2010/main" val="86376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4572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smtClean="0">
                <a:solidFill>
                  <a:srgbClr val="FF0000"/>
                </a:solidFill>
                <a:cs typeface="Arial" pitchFamily="34" charset="0"/>
              </a:rPr>
              <a:t>PMT Calibration</a:t>
            </a:r>
            <a:endParaRPr lang="en-US" kern="0" dirty="0" smtClean="0">
              <a:solidFill>
                <a:srgbClr val="FF0000"/>
              </a:solidFill>
              <a:cs typeface="Arial" pitchFamily="34" charset="0"/>
            </a:endParaRPr>
          </a:p>
        </p:txBody>
      </p:sp>
      <p:pic>
        <p:nvPicPr>
          <p:cNvPr id="5" name="Picture 4">
            <a:extLst>
              <a:ext uri="{FF2B5EF4-FFF2-40B4-BE49-F238E27FC236}">
                <a16:creationId xmlns="" xmlns:a16="http://schemas.microsoft.com/office/drawing/2014/main" id="{64055806-22BA-0449-AC3E-10783F3450D7}"/>
              </a:ext>
            </a:extLst>
          </p:cNvPr>
          <p:cNvPicPr>
            <a:picLocks noChangeAspect="1"/>
          </p:cNvPicPr>
          <p:nvPr/>
        </p:nvPicPr>
        <p:blipFill>
          <a:blip r:embed="rId2"/>
          <a:stretch>
            <a:fillRect/>
          </a:stretch>
        </p:blipFill>
        <p:spPr>
          <a:xfrm>
            <a:off x="188366" y="1097280"/>
            <a:ext cx="8476298" cy="5238750"/>
          </a:xfrm>
          <a:prstGeom prst="rect">
            <a:avLst/>
          </a:prstGeom>
        </p:spPr>
      </p:pic>
      <p:sp>
        <p:nvSpPr>
          <p:cNvPr id="6" name="Title 1">
            <a:extLst>
              <a:ext uri="{FF2B5EF4-FFF2-40B4-BE49-F238E27FC236}">
                <a16:creationId xmlns:a16="http://schemas.microsoft.com/office/drawing/2014/main" xmlns="" id="{1F8C5DE8-9292-B544-AB29-927530277BE3}"/>
              </a:ext>
            </a:extLst>
          </p:cNvPr>
          <p:cNvSpPr>
            <a:spLocks noGrp="1"/>
          </p:cNvSpPr>
          <p:nvPr>
            <p:ph type="title"/>
          </p:nvPr>
        </p:nvSpPr>
        <p:spPr>
          <a:xfrm>
            <a:off x="1371600" y="731520"/>
            <a:ext cx="6400800" cy="365760"/>
          </a:xfrm>
        </p:spPr>
        <p:txBody>
          <a:bodyPr>
            <a:normAutofit/>
          </a:bodyPr>
          <a:lstStyle/>
          <a:p>
            <a:r>
              <a:rPr lang="en-US" sz="1600" dirty="0">
                <a:solidFill>
                  <a:srgbClr val="0033CC"/>
                </a:solidFill>
                <a:latin typeface="+mn-lt"/>
              </a:rPr>
              <a:t>Two PMT Response Functions at 0.6 Solenoid</a:t>
            </a:r>
          </a:p>
        </p:txBody>
      </p:sp>
      <p:sp>
        <p:nvSpPr>
          <p:cNvPr id="7" name="Oval 6">
            <a:extLst>
              <a:ext uri="{FF2B5EF4-FFF2-40B4-BE49-F238E27FC236}">
                <a16:creationId xmlns:a16="http://schemas.microsoft.com/office/drawing/2014/main" xmlns="" id="{0735CC84-9193-C045-8719-03CA2C721D2A}"/>
              </a:ext>
            </a:extLst>
          </p:cNvPr>
          <p:cNvSpPr>
            <a:spLocks noChangeAspect="1"/>
          </p:cNvSpPr>
          <p:nvPr/>
        </p:nvSpPr>
        <p:spPr>
          <a:xfrm>
            <a:off x="1170432" y="1371600"/>
            <a:ext cx="709437" cy="152400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A0D1B7DA-A791-E140-9FE3-46F53F150A9E}"/>
              </a:ext>
            </a:extLst>
          </p:cNvPr>
          <p:cNvSpPr txBox="1"/>
          <p:nvPr/>
        </p:nvSpPr>
        <p:spPr>
          <a:xfrm>
            <a:off x="838200" y="685800"/>
            <a:ext cx="1196107" cy="523220"/>
          </a:xfrm>
          <a:prstGeom prst="rect">
            <a:avLst/>
          </a:prstGeom>
          <a:noFill/>
        </p:spPr>
        <p:txBody>
          <a:bodyPr wrap="square" rtlCol="0">
            <a:spAutoFit/>
          </a:bodyPr>
          <a:lstStyle/>
          <a:p>
            <a:r>
              <a:rPr lang="en-US" sz="1400" dirty="0"/>
              <a:t>Bellamy</a:t>
            </a:r>
          </a:p>
          <a:p>
            <a:r>
              <a:rPr lang="en-US" sz="1400" dirty="0"/>
              <a:t>Degtiarenko</a:t>
            </a:r>
          </a:p>
        </p:txBody>
      </p:sp>
      <p:sp>
        <p:nvSpPr>
          <p:cNvPr id="9" name="Oval 8">
            <a:extLst>
              <a:ext uri="{FF2B5EF4-FFF2-40B4-BE49-F238E27FC236}">
                <a16:creationId xmlns:a16="http://schemas.microsoft.com/office/drawing/2014/main" xmlns="" id="{ED738E61-401B-7142-966F-ABC592490F29}"/>
              </a:ext>
            </a:extLst>
          </p:cNvPr>
          <p:cNvSpPr>
            <a:spLocks noChangeAspect="1"/>
          </p:cNvSpPr>
          <p:nvPr/>
        </p:nvSpPr>
        <p:spPr>
          <a:xfrm>
            <a:off x="777240" y="813816"/>
            <a:ext cx="83058" cy="83058"/>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ED738E61-401B-7142-966F-ABC592490F29}"/>
              </a:ext>
            </a:extLst>
          </p:cNvPr>
          <p:cNvSpPr>
            <a:spLocks noChangeAspect="1"/>
          </p:cNvSpPr>
          <p:nvPr/>
        </p:nvSpPr>
        <p:spPr>
          <a:xfrm>
            <a:off x="777240" y="1024128"/>
            <a:ext cx="83058" cy="830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41998"/>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22504</TotalTime>
  <Words>1238</Words>
  <Application>Microsoft Office PowerPoint</Application>
  <PresentationFormat>On-screen Show (4:3)</PresentationFormat>
  <Paragraphs>291</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PMT Response Functions at 0.6 Solenoid</vt:lpstr>
      <vt:lpstr>PowerPoint Presentation</vt:lpstr>
      <vt:lpstr>Main HV control screen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 Transport WBS (1.3.4)</dc:title>
  <dc:creator>Allison Lung</dc:creator>
  <cp:lastModifiedBy>Youris Sharabian</cp:lastModifiedBy>
  <cp:revision>685</cp:revision>
  <dcterms:created xsi:type="dcterms:W3CDTF">2014-03-11T17:12:15Z</dcterms:created>
  <dcterms:modified xsi:type="dcterms:W3CDTF">2018-03-05T23:00:31Z</dcterms:modified>
</cp:coreProperties>
</file>