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6" r:id="rId2"/>
    <p:sldId id="283" r:id="rId3"/>
    <p:sldId id="297" r:id="rId4"/>
    <p:sldId id="296" r:id="rId5"/>
    <p:sldId id="299" r:id="rId6"/>
    <p:sldId id="300" r:id="rId7"/>
    <p:sldId id="298" r:id="rId8"/>
    <p:sldId id="285" r:id="rId9"/>
    <p:sldId id="286" r:id="rId10"/>
    <p:sldId id="287" r:id="rId11"/>
    <p:sldId id="288" r:id="rId12"/>
    <p:sldId id="290" r:id="rId13"/>
    <p:sldId id="291" r:id="rId14"/>
    <p:sldId id="292" r:id="rId15"/>
    <p:sldId id="294" r:id="rId16"/>
    <p:sldId id="302" r:id="rId17"/>
    <p:sldId id="284" r:id="rId18"/>
    <p:sldId id="303" r:id="rId19"/>
    <p:sldId id="304" r:id="rId20"/>
    <p:sldId id="305" r:id="rId21"/>
    <p:sldId id="301" r:id="rId22"/>
    <p:sldId id="293" r:id="rId2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6797" autoAdjust="0"/>
  </p:normalViewPr>
  <p:slideViewPr>
    <p:cSldViewPr>
      <p:cViewPr varScale="1">
        <p:scale>
          <a:sx n="52" d="100"/>
          <a:sy n="52" d="100"/>
        </p:scale>
        <p:origin x="208" y="4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86200"/>
            <a:ext cx="12188825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3887117"/>
            <a:ext cx="10360501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399020"/>
            <a:ext cx="8532178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2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1" y="484187"/>
            <a:ext cx="10652859" cy="2440757"/>
          </a:xfrm>
        </p:spPr>
        <p:txBody>
          <a:bodyPr>
            <a:noAutofit/>
          </a:bodyPr>
          <a:lstStyle/>
          <a:p>
            <a:pPr algn="ctr"/>
            <a:r>
              <a:rPr lang="en-IN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Acceptance Corrections: </a:t>
            </a:r>
            <a:br>
              <a:rPr lang="en-IN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IN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Bin-by-Bin Method vs. Matrix Conversion Method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CF2427-EAFA-4A99-91D0-211190C94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323" y="3018781"/>
            <a:ext cx="8532178" cy="3384376"/>
          </a:xfrm>
        </p:spPr>
        <p:txBody>
          <a:bodyPr>
            <a:noAutofit/>
          </a:bodyPr>
          <a:lstStyle/>
          <a:p>
            <a:r>
              <a:rPr lang="en-US" sz="3200" dirty="0"/>
              <a:t>Nikolay Markov, Brandon Clary and </a:t>
            </a:r>
          </a:p>
          <a:p>
            <a:r>
              <a:rPr lang="en-US" sz="3200" dirty="0"/>
              <a:t>Kyungseon Joo</a:t>
            </a:r>
          </a:p>
          <a:p>
            <a:r>
              <a:rPr lang="en-US" sz="3200" dirty="0"/>
              <a:t>University of Connecticut</a:t>
            </a:r>
          </a:p>
          <a:p>
            <a:endParaRPr lang="en-US" sz="3200" dirty="0"/>
          </a:p>
          <a:p>
            <a:r>
              <a:rPr lang="en-US" sz="3200" dirty="0"/>
              <a:t>CLAS Collaboration Meeting</a:t>
            </a:r>
          </a:p>
          <a:p>
            <a:r>
              <a:rPr lang="en-US" sz="3200" dirty="0"/>
              <a:t>March 8, 2018</a:t>
            </a:r>
          </a:p>
        </p:txBody>
      </p:sp>
    </p:spTree>
    <p:extLst>
      <p:ext uri="{BB962C8B-B14F-4D97-AF65-F5344CB8AC3E}">
        <p14:creationId xmlns:p14="http://schemas.microsoft.com/office/powerpoint/2010/main" val="68641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1844" y="86767"/>
            <a:ext cx="10360501" cy="893961"/>
          </a:xfrm>
        </p:spPr>
        <p:txBody>
          <a:bodyPr/>
          <a:lstStyle/>
          <a:p>
            <a:pPr algn="ctr"/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Fiducial Cut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BB0194-89E1-4DA1-AFD8-73804C8BB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68" y="874141"/>
            <a:ext cx="10210068" cy="521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70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1844" y="86767"/>
            <a:ext cx="10360501" cy="893961"/>
          </a:xfrm>
        </p:spPr>
        <p:txBody>
          <a:bodyPr/>
          <a:lstStyle/>
          <a:p>
            <a:pPr algn="ctr"/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Resolutions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62320D-BD64-4651-BD6D-17A958749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42" y="1052261"/>
            <a:ext cx="7003044" cy="54966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9416FD-F84F-463E-8F51-1650C4FC4369}"/>
              </a:ext>
            </a:extLst>
          </p:cNvPr>
          <p:cNvSpPr txBox="1"/>
          <p:nvPr/>
        </p:nvSpPr>
        <p:spPr>
          <a:xfrm>
            <a:off x="8119019" y="2636912"/>
            <a:ext cx="3223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Symbol" panose="05050102010706020507" pitchFamily="18" charset="2"/>
                <a:cs typeface="Arial" pitchFamily="34" charset="0"/>
              </a:rPr>
              <a:t>s</a:t>
            </a:r>
            <a:r>
              <a:rPr lang="en-IN" sz="32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Q2</a:t>
            </a:r>
            <a:r>
              <a:rPr lang="en-I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= 0.02 GeV</a:t>
            </a:r>
            <a:r>
              <a:rPr lang="en-IN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23E5F1-34E6-4466-9CD4-F3550E759DA2}"/>
              </a:ext>
            </a:extLst>
          </p:cNvPr>
          <p:cNvSpPr txBox="1"/>
          <p:nvPr/>
        </p:nvSpPr>
        <p:spPr>
          <a:xfrm>
            <a:off x="7750596" y="3428783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ymbol" panose="05050102010706020507" pitchFamily="18" charset="2"/>
                <a:cs typeface="Arial" pitchFamily="34" charset="0"/>
              </a:rPr>
              <a:t>s</a:t>
            </a:r>
            <a:r>
              <a:rPr lang="en-IN" sz="3200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I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= 10 MeV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A5866D-4B63-4495-B840-AECAC9061727}"/>
              </a:ext>
            </a:extLst>
          </p:cNvPr>
          <p:cNvSpPr txBox="1"/>
          <p:nvPr/>
        </p:nvSpPr>
        <p:spPr>
          <a:xfrm>
            <a:off x="2299873" y="82142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B86199-5C22-498E-B13A-ABFC5CDBAF12}"/>
              </a:ext>
            </a:extLst>
          </p:cNvPr>
          <p:cNvSpPr txBox="1"/>
          <p:nvPr/>
        </p:nvSpPr>
        <p:spPr>
          <a:xfrm>
            <a:off x="5346094" y="771244"/>
            <a:ext cx="110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IN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13452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1844" y="86767"/>
            <a:ext cx="10360501" cy="893961"/>
          </a:xfrm>
        </p:spPr>
        <p:txBody>
          <a:bodyPr/>
          <a:lstStyle/>
          <a:p>
            <a:pPr algn="ctr"/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Acceptances and Purity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15485AB-AD43-4CD0-8160-8A195A5A745B}"/>
                  </a:ext>
                </a:extLst>
              </p:cNvPr>
              <p:cNvSpPr/>
              <p:nvPr/>
            </p:nvSpPr>
            <p:spPr>
              <a:xfrm>
                <a:off x="1014080" y="1060261"/>
                <a:ext cx="7366893" cy="9973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𝐴𝐶𝐶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𝑔𝑒𝑛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𝑟𝑒𝑐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𝑔𝑒𝑛</m:t>
                              </m:r>
                            </m:sup>
                          </m:sSubSup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𝑟𝑒𝑐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𝑚𝑖𝑔𝑟𝑎𝑡𝑒𝑑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𝑔𝑒𝑛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15485AB-AD43-4CD0-8160-8A195A5A7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080" y="1060261"/>
                <a:ext cx="7366893" cy="9973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4F85BAA-C2A7-44DA-A343-A5835B79F80A}"/>
                  </a:ext>
                </a:extLst>
              </p:cNvPr>
              <p:cNvSpPr/>
              <p:nvPr/>
            </p:nvSpPr>
            <p:spPr>
              <a:xfrm>
                <a:off x="2295331" y="3339301"/>
                <a:ext cx="2952328" cy="9973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𝐴𝐶𝐶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𝑟𝑒𝑐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𝑚𝑖𝑔𝑟𝑎𝑡𝑒𝑑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𝑔𝑒𝑛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4F85BAA-C2A7-44DA-A343-A5835B79F8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331" y="3339301"/>
                <a:ext cx="2952328" cy="9973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10239B5-14FD-4906-9BC9-9F62F35419D1}"/>
                  </a:ext>
                </a:extLst>
              </p:cNvPr>
              <p:cNvSpPr/>
              <p:nvPr/>
            </p:nvSpPr>
            <p:spPr>
              <a:xfrm>
                <a:off x="2105238" y="2252602"/>
                <a:ext cx="2592288" cy="954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𝐴𝐶𝐶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𝑟𝑒𝑐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𝑔𝑒𝑛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𝑔𝑒𝑛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10239B5-14FD-4906-9BC9-9F62F35419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238" y="2252602"/>
                <a:ext cx="2592288" cy="9543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61E8D6E-E125-4645-9DFC-D38C3F9192C0}"/>
                  </a:ext>
                </a:extLst>
              </p:cNvPr>
              <p:cNvSpPr/>
              <p:nvPr/>
            </p:nvSpPr>
            <p:spPr>
              <a:xfrm>
                <a:off x="1359709" y="5295422"/>
                <a:ext cx="7366893" cy="1004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𝑃𝑢𝑟𝑖𝑡𝑦</m:t>
                          </m:r>
                        </m:e>
                        <m:sub/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𝑟𝑒𝑐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𝑔𝑒𝑛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𝑟𝑒𝑐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𝑟𝑒𝑐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𝑔𝑒𝑛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𝑟𝑒𝑐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𝑔𝑒𝑛</m:t>
                              </m:r>
                            </m:sup>
                          </m:sSubSup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𝑟𝑒𝑐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𝑚𝑖𝑔𝑟𝑎𝑡𝑒𝑑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61E8D6E-E125-4645-9DFC-D38C3F9192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709" y="5295422"/>
                <a:ext cx="7366893" cy="10046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4C9B1E6D-D5AB-4524-84C3-61BBCEC75C3E}"/>
              </a:ext>
            </a:extLst>
          </p:cNvPr>
          <p:cNvSpPr/>
          <p:nvPr/>
        </p:nvSpPr>
        <p:spPr>
          <a:xfrm>
            <a:off x="7205688" y="1328122"/>
            <a:ext cx="2660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 Total acceptance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0B9658-29AD-4230-8564-885E2569D465}"/>
              </a:ext>
            </a:extLst>
          </p:cNvPr>
          <p:cNvSpPr/>
          <p:nvPr/>
        </p:nvSpPr>
        <p:spPr>
          <a:xfrm>
            <a:off x="7208159" y="2467643"/>
            <a:ext cx="2666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IN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Pure acceptance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F3DA4F-0691-4C5D-A886-6EA32956DB5F}"/>
              </a:ext>
            </a:extLst>
          </p:cNvPr>
          <p:cNvSpPr/>
          <p:nvPr/>
        </p:nvSpPr>
        <p:spPr>
          <a:xfrm>
            <a:off x="7205688" y="3607164"/>
            <a:ext cx="3214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IN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Migrated acceptance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04397C7-7E8A-4917-B162-13F0364AEB1E}"/>
                  </a:ext>
                </a:extLst>
              </p:cNvPr>
              <p:cNvSpPr/>
              <p:nvPr/>
            </p:nvSpPr>
            <p:spPr>
              <a:xfrm>
                <a:off x="2456822" y="4575439"/>
                <a:ext cx="31440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𝐴𝐶𝐶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𝐴𝐶𝐶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04397C7-7E8A-4917-B162-13F0364AEB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822" y="4575439"/>
                <a:ext cx="3144002" cy="461665"/>
              </a:xfrm>
              <a:prstGeom prst="rect">
                <a:avLst/>
              </a:prstGeom>
              <a:blipFill>
                <a:blip r:embed="rId6"/>
                <a:stretch>
                  <a:fillRect l="-388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038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1844" y="86767"/>
            <a:ext cx="10360501" cy="893961"/>
          </a:xfrm>
        </p:spPr>
        <p:txBody>
          <a:bodyPr/>
          <a:lstStyle/>
          <a:p>
            <a:pPr algn="ctr"/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Acceptances vs. Models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E683B7-DD4B-41E2-8FD8-D63DF15D1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1048810"/>
            <a:ext cx="8610757" cy="56494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F081A2A-3039-4E77-B9F4-B2EF324275F9}"/>
                  </a:ext>
                </a:extLst>
              </p:cNvPr>
              <p:cNvSpPr/>
              <p:nvPr/>
            </p:nvSpPr>
            <p:spPr>
              <a:xfrm>
                <a:off x="9068370" y="1483956"/>
                <a:ext cx="2376264" cy="888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𝐴𝐶𝐶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𝑔𝑒𝑛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F081A2A-3039-4E77-B9F4-B2EF324275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8370" y="1483956"/>
                <a:ext cx="2376264" cy="8883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0EEFD3B-7846-4F62-8342-8B948558E788}"/>
                  </a:ext>
                </a:extLst>
              </p:cNvPr>
              <p:cNvSpPr/>
              <p:nvPr/>
            </p:nvSpPr>
            <p:spPr>
              <a:xfrm>
                <a:off x="9232561" y="3987030"/>
                <a:ext cx="2823622" cy="9973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𝐴𝐶𝐶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𝑟𝑒𝑐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𝑚𝑖𝑔𝑟𝑎𝑡𝑒𝑑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𝑔𝑒𝑛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0EEFD3B-7846-4F62-8342-8B948558E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2561" y="3987030"/>
                <a:ext cx="2823622" cy="9973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40FBFE6-7054-43FB-9B26-6BE0D4910297}"/>
                  </a:ext>
                </a:extLst>
              </p:cNvPr>
              <p:cNvSpPr/>
              <p:nvPr/>
            </p:nvSpPr>
            <p:spPr>
              <a:xfrm>
                <a:off x="9315083" y="2780784"/>
                <a:ext cx="2027262" cy="954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𝐴𝐶𝐶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𝑟𝑒𝑐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𝑔𝑒𝑛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𝑔𝑒𝑛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40FBFE6-7054-43FB-9B26-6BE0D4910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5083" y="2780784"/>
                <a:ext cx="2027262" cy="9543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0A447B0-5C18-4C4A-B60F-6D5EB17B1FBA}"/>
              </a:ext>
            </a:extLst>
          </p:cNvPr>
          <p:cNvSpPr txBox="1"/>
          <p:nvPr/>
        </p:nvSpPr>
        <p:spPr>
          <a:xfrm>
            <a:off x="563175" y="2626895"/>
            <a:ext cx="348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3DAD14-E864-4D19-AE3E-AC3683FD7F0D}"/>
              </a:ext>
            </a:extLst>
          </p:cNvPr>
          <p:cNvSpPr txBox="1"/>
          <p:nvPr/>
        </p:nvSpPr>
        <p:spPr>
          <a:xfrm>
            <a:off x="1162230" y="2626895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10.0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C55B3C-0A8E-42D6-AB56-2EA9A4F45DE0}"/>
              </a:ext>
            </a:extLst>
          </p:cNvPr>
          <p:cNvSpPr txBox="1"/>
          <p:nvPr/>
        </p:nvSpPr>
        <p:spPr>
          <a:xfrm>
            <a:off x="8644839" y="259781"/>
            <a:ext cx="3223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Symbol" panose="05050102010706020507" pitchFamily="18" charset="2"/>
                <a:cs typeface="Arial" pitchFamily="34" charset="0"/>
              </a:rPr>
              <a:t>s</a:t>
            </a:r>
            <a:r>
              <a:rPr lang="en-IN" sz="32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Q2</a:t>
            </a:r>
            <a:r>
              <a:rPr lang="en-I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= 0.02 GeV</a:t>
            </a:r>
            <a:r>
              <a:rPr lang="en-IN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78343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1844" y="86767"/>
            <a:ext cx="10360501" cy="893961"/>
          </a:xfrm>
        </p:spPr>
        <p:txBody>
          <a:bodyPr/>
          <a:lstStyle/>
          <a:p>
            <a:pPr algn="ctr"/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Purity vs.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AC9AD35-7721-4EDE-A45A-060980927192}"/>
                  </a:ext>
                </a:extLst>
              </p:cNvPr>
              <p:cNvSpPr/>
              <p:nvPr/>
            </p:nvSpPr>
            <p:spPr>
              <a:xfrm>
                <a:off x="8876367" y="2972913"/>
                <a:ext cx="2759750" cy="912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𝑃𝑢𝑟𝑖𝑡𝑦</m:t>
                          </m:r>
                        </m:e>
                        <m:sub/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𝑟𝑒𝑐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𝑔𝑒𝑛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AC9AD35-7721-4EDE-A45A-0609809271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6367" y="2972913"/>
                <a:ext cx="2759750" cy="9121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E50343D9-13A7-4FC8-9110-15981ED67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836712"/>
            <a:ext cx="8581770" cy="58158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417488-2DB4-4F37-883F-A3F2B006A183}"/>
              </a:ext>
            </a:extLst>
          </p:cNvPr>
          <p:cNvSpPr txBox="1"/>
          <p:nvPr/>
        </p:nvSpPr>
        <p:spPr>
          <a:xfrm>
            <a:off x="228931" y="2420888"/>
            <a:ext cx="348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5DCF51-3AE7-494E-8D84-DCF8EBFA435C}"/>
              </a:ext>
            </a:extLst>
          </p:cNvPr>
          <p:cNvSpPr txBox="1"/>
          <p:nvPr/>
        </p:nvSpPr>
        <p:spPr>
          <a:xfrm>
            <a:off x="827986" y="2420888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10.0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D5516B-C994-4C78-B2BD-F86673369948}"/>
              </a:ext>
            </a:extLst>
          </p:cNvPr>
          <p:cNvSpPr txBox="1"/>
          <p:nvPr/>
        </p:nvSpPr>
        <p:spPr>
          <a:xfrm>
            <a:off x="8721075" y="1438285"/>
            <a:ext cx="3223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Symbol" panose="05050102010706020507" pitchFamily="18" charset="2"/>
                <a:cs typeface="Arial" pitchFamily="34" charset="0"/>
              </a:rPr>
              <a:t>s</a:t>
            </a:r>
            <a:r>
              <a:rPr lang="en-IN" sz="32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Q2</a:t>
            </a:r>
            <a:r>
              <a:rPr lang="en-I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= 0.02 GeV</a:t>
            </a:r>
            <a:r>
              <a:rPr lang="en-IN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73777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1844" y="86767"/>
            <a:ext cx="10360501" cy="893961"/>
          </a:xfrm>
        </p:spPr>
        <p:txBody>
          <a:bodyPr/>
          <a:lstStyle/>
          <a:p>
            <a:pPr algn="ctr"/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Purity vs. Acceptances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FE3BA7-4F6B-48EB-80E7-7A0E4F762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0" y="980728"/>
            <a:ext cx="11783044" cy="52972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3C5A29-278E-4982-84EE-65642C31EB56}"/>
              </a:ext>
            </a:extLst>
          </p:cNvPr>
          <p:cNvSpPr txBox="1"/>
          <p:nvPr/>
        </p:nvSpPr>
        <p:spPr>
          <a:xfrm>
            <a:off x="202890" y="3321567"/>
            <a:ext cx="348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D61950-D0F0-4B4E-B443-02E98499DC44}"/>
              </a:ext>
            </a:extLst>
          </p:cNvPr>
          <p:cNvSpPr txBox="1"/>
          <p:nvPr/>
        </p:nvSpPr>
        <p:spPr>
          <a:xfrm>
            <a:off x="981844" y="3321567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10.0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1C7B36-B09D-4BA9-B59E-E25A771E7173}"/>
              </a:ext>
            </a:extLst>
          </p:cNvPr>
          <p:cNvSpPr txBox="1"/>
          <p:nvPr/>
        </p:nvSpPr>
        <p:spPr>
          <a:xfrm>
            <a:off x="8440814" y="230159"/>
            <a:ext cx="3223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Symbol" panose="05050102010706020507" pitchFamily="18" charset="2"/>
                <a:cs typeface="Arial" pitchFamily="34" charset="0"/>
              </a:rPr>
              <a:t>s</a:t>
            </a:r>
            <a:r>
              <a:rPr lang="en-IN" sz="32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Q2</a:t>
            </a:r>
            <a:r>
              <a:rPr lang="en-I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= 0.02 GeV</a:t>
            </a:r>
            <a:r>
              <a:rPr lang="en-IN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29946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519" y="1052736"/>
            <a:ext cx="2592287" cy="4464498"/>
          </a:xfrm>
        </p:spPr>
        <p:txBody>
          <a:bodyPr>
            <a:normAutofit/>
          </a:bodyPr>
          <a:lstStyle/>
          <a:p>
            <a:r>
              <a:rPr lang="en-I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Iterative Unfolding using Bin-by-Bin Method</a:t>
            </a:r>
            <a:br>
              <a:rPr lang="en-I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I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I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N. Harrison PhD Thesis for pion SIDIS</a:t>
            </a:r>
          </a:p>
        </p:txBody>
      </p:sp>
      <p:pic>
        <p:nvPicPr>
          <p:cNvPr id="4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21556FB7-C310-485D-AD1E-7020A3324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60" y="300276"/>
            <a:ext cx="9073008" cy="625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40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1" y="366869"/>
            <a:ext cx="10360501" cy="901892"/>
          </a:xfrm>
        </p:spPr>
        <p:txBody>
          <a:bodyPr/>
          <a:lstStyle/>
          <a:p>
            <a:pPr algn="ctr"/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Bin Size Matters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C0F53B-59BA-4D90-982D-543FC8C8F6AD}"/>
              </a:ext>
            </a:extLst>
          </p:cNvPr>
          <p:cNvSpPr txBox="1"/>
          <p:nvPr/>
        </p:nvSpPr>
        <p:spPr>
          <a:xfrm>
            <a:off x="1056014" y="1844824"/>
            <a:ext cx="1007679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Large bin size may result in a loss of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sensivity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to high frequency components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or acute changes.</a:t>
            </a:r>
          </a:p>
          <a:p>
            <a:pPr marL="457200" indent="-457200">
              <a:spcAft>
                <a:spcPts val="2400"/>
              </a:spcAft>
              <a:buAutoNum type="arabicPeriod"/>
            </a:pP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Small bin size may create high sensitive to bin migrations and event generator dependence.</a:t>
            </a:r>
          </a:p>
        </p:txBody>
      </p:sp>
    </p:spTree>
    <p:extLst>
      <p:ext uri="{BB962C8B-B14F-4D97-AF65-F5344CB8AC3E}">
        <p14:creationId xmlns:p14="http://schemas.microsoft.com/office/powerpoint/2010/main" val="3358183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0" y="116632"/>
            <a:ext cx="10360501" cy="1470025"/>
          </a:xfrm>
        </p:spPr>
        <p:txBody>
          <a:bodyPr>
            <a:normAutofit/>
          </a:bodyPr>
          <a:lstStyle/>
          <a:p>
            <a:pPr algn="ctr"/>
            <a:r>
              <a:rPr lang="en-IN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Matrix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C0F53B-59BA-4D90-982D-543FC8C8F6AD}"/>
                  </a:ext>
                </a:extLst>
              </p:cNvPr>
              <p:cNvSpPr txBox="1"/>
              <p:nvPr/>
            </p:nvSpPr>
            <p:spPr>
              <a:xfrm>
                <a:off x="914160" y="2413625"/>
                <a:ext cx="10076794" cy="2030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40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D</a:t>
                </a:r>
                <a:r>
                  <a:rPr kumimoji="0" lang="en-IN" sz="400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i </a:t>
                </a:r>
                <a14:m>
                  <m:oMath xmlns:m="http://schemas.openxmlformats.org/officeDocument/2006/math">
                    <m:r>
                      <a:rPr kumimoji="0" lang="en-IN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=</m:t>
                    </m:r>
                  </m:oMath>
                </a14:m>
                <a:r>
                  <a:rPr kumimoji="0" lang="en-IN" sz="40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∑M</a:t>
                </a:r>
                <a:r>
                  <a:rPr kumimoji="0" lang="en-IN" sz="400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ij </a:t>
                </a:r>
                <a:r>
                  <a:rPr kumimoji="0" lang="en-IN" sz="40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T</a:t>
                </a:r>
                <a:r>
                  <a:rPr kumimoji="0" lang="en-IN" sz="4000" i="0" u="none" strike="noStrike" kern="1200" cap="none" spc="0" normalizeH="0" baseline="-2500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j</a:t>
                </a:r>
                <a:r>
                  <a:rPr kumimoji="0" lang="en-IN" sz="400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kumimoji="0" lang="en-IN" sz="40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</a:t>
                </a:r>
              </a:p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40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40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𝑀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kumimoji="0" lang="en-IN" sz="40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IN" sz="400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𝑁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𝑅𝐸𝐶</m:t>
                        </m:r>
                      </m:sub>
                      <m:sup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kumimoji="0" lang="en-IN" sz="40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/</a:t>
                </a:r>
                <a:r>
                  <a:rPr kumimoji="0" lang="en-IN" sz="40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IN" sz="400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𝑁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𝐺𝐸𝑁</m:t>
                        </m:r>
                      </m:sub>
                      <m:sup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𝑗</m:t>
                        </m:r>
                      </m:sup>
                    </m:sSubSup>
                  </m:oMath>
                </a14:m>
                <a:endParaRPr kumimoji="0" lang="en-IN" sz="40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C0F53B-59BA-4D90-982D-543FC8C8F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160" y="2413625"/>
                <a:ext cx="10076794" cy="2030749"/>
              </a:xfrm>
              <a:prstGeom prst="rect">
                <a:avLst/>
              </a:prstGeom>
              <a:blipFill>
                <a:blip r:embed="rId2"/>
                <a:stretch>
                  <a:fillRect b="-8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986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4AC5506-6312-4701-8D3C-40187889A9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88825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5C6A012-CB59-47EB-8BD7-CFF00FB51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684" y="1675227"/>
            <a:ext cx="8931043" cy="4778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387" y="643467"/>
            <a:ext cx="1120800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Metrix Method 10 Bins</a:t>
            </a:r>
          </a:p>
        </p:txBody>
      </p:sp>
    </p:spTree>
    <p:extLst>
      <p:ext uri="{BB962C8B-B14F-4D97-AF65-F5344CB8AC3E}">
        <p14:creationId xmlns:p14="http://schemas.microsoft.com/office/powerpoint/2010/main" val="3839186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0" y="116632"/>
            <a:ext cx="10360501" cy="1470025"/>
          </a:xfrm>
        </p:spPr>
        <p:txBody>
          <a:bodyPr>
            <a:normAutofit/>
          </a:bodyPr>
          <a:lstStyle/>
          <a:p>
            <a:pPr algn="ctr"/>
            <a:r>
              <a:rPr lang="en-IN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Acceptance Corrections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C0F53B-59BA-4D90-982D-543FC8C8F6AD}"/>
              </a:ext>
            </a:extLst>
          </p:cNvPr>
          <p:cNvSpPr txBox="1"/>
          <p:nvPr/>
        </p:nvSpPr>
        <p:spPr>
          <a:xfrm>
            <a:off x="920625" y="3433027"/>
            <a:ext cx="105808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I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Unfold true distributions from measured distributions</a:t>
            </a:r>
          </a:p>
          <a:p>
            <a:pPr marL="457200" indent="-457200">
              <a:spcAft>
                <a:spcPts val="2400"/>
              </a:spcAft>
              <a:buAutoNum type="arabicPeriod"/>
            </a:pPr>
            <a:endParaRPr lang="en-IN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183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4AC5506-6312-4701-8D3C-40187889A9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88825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387" y="643467"/>
            <a:ext cx="1120800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Metrix Method 50 Bins</a:t>
            </a:r>
          </a:p>
        </p:txBody>
      </p:sp>
      <p:pic>
        <p:nvPicPr>
          <p:cNvPr id="5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8B3B505D-3209-49A2-BC63-05B3FE359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64" y="1405055"/>
            <a:ext cx="9865096" cy="519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17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1" y="366869"/>
            <a:ext cx="10360501" cy="901892"/>
          </a:xfrm>
        </p:spPr>
        <p:txBody>
          <a:bodyPr/>
          <a:lstStyle/>
          <a:p>
            <a:pPr algn="ctr"/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C0F53B-59BA-4D90-982D-543FC8C8F6AD}"/>
              </a:ext>
            </a:extLst>
          </p:cNvPr>
          <p:cNvSpPr txBox="1"/>
          <p:nvPr/>
        </p:nvSpPr>
        <p:spPr>
          <a:xfrm>
            <a:off x="943598" y="1700808"/>
            <a:ext cx="1007679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AutoNum type="arabicPeriod"/>
            </a:pP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We showed that acceptance is sensitive to event generator models due to bin-migrations even for </a:t>
            </a:r>
            <a:r>
              <a:rPr lang="en-I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binnings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with much larger than tracking resolution bin sizes. </a:t>
            </a:r>
          </a:p>
          <a:p>
            <a:pPr marL="457200" indent="-457200">
              <a:spcAft>
                <a:spcPts val="2400"/>
              </a:spcAft>
              <a:buAutoNum type="arabicPeriod"/>
            </a:pP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We need to avoid bins with very low purity values to minimize systematic errors.</a:t>
            </a:r>
          </a:p>
          <a:p>
            <a:pPr marL="457200" lvl="0" indent="-457200">
              <a:spcAft>
                <a:spcPts val="2400"/>
              </a:spcAft>
              <a:buFontTx/>
              <a:buAutoNum type="arabicPeriod"/>
            </a:pPr>
            <a:r>
              <a:rPr lang="en-IN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We showed that matrix conversion method is less sensitive to event generator models due to bin-migrations, but it is difficult to implement it for multi-dimensional analysis. </a:t>
            </a:r>
          </a:p>
        </p:txBody>
      </p:sp>
    </p:spTree>
    <p:extLst>
      <p:ext uri="{BB962C8B-B14F-4D97-AF65-F5344CB8AC3E}">
        <p14:creationId xmlns:p14="http://schemas.microsoft.com/office/powerpoint/2010/main" val="1571841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1844" y="86767"/>
            <a:ext cx="10360501" cy="893961"/>
          </a:xfrm>
        </p:spPr>
        <p:txBody>
          <a:bodyPr/>
          <a:lstStyle/>
          <a:p>
            <a:pPr algn="ctr"/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Generated Events vs. Reconstructed Events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E8F705-E7AA-41F8-A7B9-E2FA2156F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967449"/>
            <a:ext cx="10360501" cy="565474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622F6B2-FABB-414A-A141-170C80AF2390}"/>
              </a:ext>
            </a:extLst>
          </p:cNvPr>
          <p:cNvCxnSpPr/>
          <p:nvPr/>
        </p:nvCxnSpPr>
        <p:spPr>
          <a:xfrm flipV="1">
            <a:off x="5518348" y="3284984"/>
            <a:ext cx="0" cy="13681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39F40D1-3ECD-4206-9B53-08A01648B1E8}"/>
              </a:ext>
            </a:extLst>
          </p:cNvPr>
          <p:cNvCxnSpPr/>
          <p:nvPr/>
        </p:nvCxnSpPr>
        <p:spPr>
          <a:xfrm flipV="1">
            <a:off x="7318548" y="3284984"/>
            <a:ext cx="0" cy="13681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B6D448A-FBBA-434B-A8C6-6DA8E3F9BC79}"/>
              </a:ext>
            </a:extLst>
          </p:cNvPr>
          <p:cNvSpPr txBox="1"/>
          <p:nvPr/>
        </p:nvSpPr>
        <p:spPr>
          <a:xfrm>
            <a:off x="10170168" y="999602"/>
            <a:ext cx="1008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975B0-C4F5-45DD-9A74-B1AB746216E9}"/>
              </a:ext>
            </a:extLst>
          </p:cNvPr>
          <p:cNvSpPr txBox="1"/>
          <p:nvPr/>
        </p:nvSpPr>
        <p:spPr>
          <a:xfrm>
            <a:off x="10198868" y="1399712"/>
            <a:ext cx="1008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4AC0C9-11A0-4D89-A84C-DE61DB6CA8A1}"/>
              </a:ext>
            </a:extLst>
          </p:cNvPr>
          <p:cNvSpPr txBox="1"/>
          <p:nvPr/>
        </p:nvSpPr>
        <p:spPr>
          <a:xfrm>
            <a:off x="2566020" y="4149080"/>
            <a:ext cx="1008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F76CE3-8D5E-4109-BBEB-5CF07792ACFB}"/>
              </a:ext>
            </a:extLst>
          </p:cNvPr>
          <p:cNvSpPr txBox="1"/>
          <p:nvPr/>
        </p:nvSpPr>
        <p:spPr>
          <a:xfrm>
            <a:off x="2566020" y="3798229"/>
            <a:ext cx="1008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REC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0FDD34C-469E-427B-9C5B-0EBFDB50FECE}"/>
              </a:ext>
            </a:extLst>
          </p:cNvPr>
          <p:cNvCxnSpPr/>
          <p:nvPr/>
        </p:nvCxnSpPr>
        <p:spPr>
          <a:xfrm>
            <a:off x="2710037" y="4176863"/>
            <a:ext cx="86409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882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aseball player throwing a ball&#10;&#10;Description generated with high confidence">
            <a:extLst>
              <a:ext uri="{FF2B5EF4-FFF2-40B4-BE49-F238E27FC236}">
                <a16:creationId xmlns:a16="http://schemas.microsoft.com/office/drawing/2014/main" id="{B69DF3CD-A246-45FA-98CD-7919715BB0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72" r="-1" b="-1"/>
          <a:stretch/>
        </p:blipFill>
        <p:spPr>
          <a:xfrm>
            <a:off x="643298" y="643467"/>
            <a:ext cx="5370700" cy="5571066"/>
          </a:xfrm>
          <a:prstGeom prst="rect">
            <a:avLst/>
          </a:prstGeom>
        </p:spPr>
      </p:pic>
      <p:pic>
        <p:nvPicPr>
          <p:cNvPr id="2" name="Picture 1" descr="A picture containing ground, baseball, outdoor, person&#10;&#10;Description generated with very high confidence">
            <a:extLst>
              <a:ext uri="{FF2B5EF4-FFF2-40B4-BE49-F238E27FC236}">
                <a16:creationId xmlns:a16="http://schemas.microsoft.com/office/drawing/2014/main" id="{3C290790-6881-41D3-8086-999860200E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63" r="3934" b="-1"/>
          <a:stretch/>
        </p:blipFill>
        <p:spPr>
          <a:xfrm>
            <a:off x="6174824" y="643467"/>
            <a:ext cx="53707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57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outdoor, person&#10;&#10;Description generated with very high confidence">
            <a:extLst>
              <a:ext uri="{FF2B5EF4-FFF2-40B4-BE49-F238E27FC236}">
                <a16:creationId xmlns:a16="http://schemas.microsoft.com/office/drawing/2014/main" id="{B94BB481-179F-4B7F-8E4F-97B4D758C0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5" r="29804" b="-2"/>
          <a:stretch/>
        </p:blipFill>
        <p:spPr>
          <a:xfrm>
            <a:off x="6341588" y="1123527"/>
            <a:ext cx="4439196" cy="4604800"/>
          </a:xfrm>
          <a:prstGeom prst="rect">
            <a:avLst/>
          </a:prstGeom>
        </p:spPr>
      </p:pic>
      <p:pic>
        <p:nvPicPr>
          <p:cNvPr id="7" name="Picture 6" descr="A picture containing baseball, person, player, athletic game&#10;&#10;Description generated with very high confidence">
            <a:extLst>
              <a:ext uri="{FF2B5EF4-FFF2-40B4-BE49-F238E27FC236}">
                <a16:creationId xmlns:a16="http://schemas.microsoft.com/office/drawing/2014/main" id="{C6056DAE-5AD5-4CF0-8C14-526D6FD7D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20" y="2098235"/>
            <a:ext cx="4741758" cy="265538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56677B-C0B7-4DAC-ACAD-8054FF1B599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1573887"/>
            <a:ext cx="0" cy="3710227"/>
          </a:xfrm>
          <a:prstGeom prst="line">
            <a:avLst/>
          </a:prstGeom>
          <a:ln>
            <a:solidFill>
              <a:srgbClr val="C17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592D804-23EE-4202-B088-249DA9D6E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621" y="1877002"/>
            <a:ext cx="4769957" cy="34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0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0" y="116632"/>
            <a:ext cx="10360501" cy="1470025"/>
          </a:xfrm>
        </p:spPr>
        <p:txBody>
          <a:bodyPr>
            <a:normAutofit/>
          </a:bodyPr>
          <a:lstStyle/>
          <a:p>
            <a:pPr algn="ctr"/>
            <a:r>
              <a:rPr lang="en-IN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Acceptance Corrections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C0F53B-59BA-4D90-982D-543FC8C8F6AD}"/>
                  </a:ext>
                </a:extLst>
              </p:cNvPr>
              <p:cNvSpPr txBox="1"/>
              <p:nvPr/>
            </p:nvSpPr>
            <p:spPr>
              <a:xfrm>
                <a:off x="1056013" y="1586657"/>
                <a:ext cx="10076794" cy="5064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Aft>
                    <a:spcPts val="2400"/>
                  </a:spcAft>
                  <a:buAutoNum type="arabicPeriod"/>
                </a:pPr>
                <a:r>
                  <a:rPr lang="en-I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Bin-by-bin method</a:t>
                </a:r>
              </a:p>
              <a:p>
                <a:r>
                  <a:rPr lang="en-I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IN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IN" b="1" i="1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i </a:t>
                </a:r>
                <a:r>
                  <a:rPr lang="en-IN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= A</a:t>
                </a:r>
                <a:r>
                  <a:rPr lang="en-IN" b="1" i="1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en-IN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IN" b="1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IN" b="1" i="1" baseline="-25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i</a:t>
                </a:r>
                <a:endParaRPr lang="en-IN" b="1" i="1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IN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	     </a:t>
                </a:r>
                <a:r>
                  <a:rPr lang="en-IN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IN" baseline="-25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i </a:t>
                </a:r>
                <a:r>
                  <a:rPr lang="en-I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is # of measured events in </a:t>
                </a:r>
                <a:r>
                  <a:rPr lang="en-IN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en-IN" baseline="30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-th</a:t>
                </a:r>
                <a:r>
                  <a:rPr lang="en-I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bin </a:t>
                </a:r>
              </a:p>
              <a:p>
                <a:r>
                  <a:rPr lang="en-I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	    </a:t>
                </a:r>
                <a:r>
                  <a:rPr lang="en-IN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IN" baseline="-250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en-IN" baseline="-25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IN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is # of true events in </a:t>
                </a:r>
                <a:r>
                  <a:rPr lang="en-IN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en-IN" baseline="300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-th</a:t>
                </a:r>
                <a:r>
                  <a:rPr lang="en-IN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 bin</a:t>
                </a:r>
              </a:p>
              <a:p>
                <a:r>
                  <a:rPr lang="en-IN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	    A</a:t>
                </a:r>
                <a:r>
                  <a:rPr lang="en-IN" baseline="-25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i </a:t>
                </a:r>
                <a:r>
                  <a:rPr lang="en-IN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is the acceptance of </a:t>
                </a:r>
                <a:r>
                  <a:rPr lang="en-IN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en-IN" baseline="300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-th</a:t>
                </a:r>
                <a:r>
                  <a:rPr lang="en-IN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 bin</a:t>
                </a:r>
              </a:p>
              <a:p>
                <a:r>
                  <a:rPr lang="en-IN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	       where </a:t>
                </a:r>
                <a:r>
                  <a:rPr lang="en-IN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IN" b="1" baseline="-25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i </a:t>
                </a:r>
                <a:r>
                  <a:rPr lang="en-IN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= N</a:t>
                </a:r>
                <a:r>
                  <a:rPr lang="en-IN" b="1" baseline="-25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REC</a:t>
                </a:r>
                <a:r>
                  <a:rPr lang="en-IN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 / N</a:t>
                </a:r>
                <a:r>
                  <a:rPr lang="en-IN" b="1" baseline="-25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GEN </a:t>
                </a:r>
                <a:r>
                  <a:rPr lang="en-IN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IN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for </a:t>
                </a:r>
                <a:r>
                  <a:rPr lang="en-IN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en-IN" baseline="300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-th</a:t>
                </a:r>
                <a:r>
                  <a:rPr lang="en-IN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 bin</a:t>
                </a:r>
                <a:endParaRPr lang="en-I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IN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Aft>
                    <a:spcPts val="2400"/>
                  </a:spcAft>
                </a:pPr>
                <a:r>
                  <a:rPr lang="en-I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2. Matrix Method</a:t>
                </a:r>
              </a:p>
              <a:p>
                <a:pPr>
                  <a:spcAft>
                    <a:spcPts val="2400"/>
                  </a:spcAft>
                </a:pPr>
                <a:r>
                  <a:rPr lang="en-I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IN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IN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IN" b="1" baseline="-25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i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IN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 ∑M</a:t>
                </a:r>
                <a:r>
                  <a:rPr lang="en-IN" b="1" baseline="-25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ij </a:t>
                </a:r>
                <a:r>
                  <a:rPr lang="en-IN" b="1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IN" b="1" baseline="-250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j</a:t>
                </a:r>
                <a:r>
                  <a:rPr lang="en-IN" b="1" baseline="-25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r>
                  <a:rPr lang="en-IN" baseline="-25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IN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IN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en-IN" baseline="-250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ij</a:t>
                </a:r>
                <a:r>
                  <a:rPr lang="en-IN" baseline="-25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IN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is the acceptance matrix </a:t>
                </a:r>
              </a:p>
              <a:p>
                <a:pPr>
                  <a:spcAft>
                    <a:spcPts val="2400"/>
                  </a:spcAft>
                </a:pPr>
                <a:r>
                  <a:rPr lang="en-IN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	 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𝑴</m:t>
                        </m:r>
                      </m:e>
                      <m:sub>
                        <m:r>
                          <a:rPr lang="en-US" b="1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I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1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b="1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𝑵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𝑹𝑬𝑪</m:t>
                        </m:r>
                      </m:sub>
                      <m:sup>
                        <m:r>
                          <a:rPr lang="en-US" b="1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𝒊</m:t>
                        </m:r>
                      </m:sup>
                    </m:sSubSup>
                  </m:oMath>
                </a14:m>
                <a:r>
                  <a:rPr lang="en-I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/</a:t>
                </a:r>
                <a:r>
                  <a:rPr lang="en-IN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1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𝑵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𝑮𝑬𝑵</m:t>
                        </m:r>
                      </m:sub>
                      <m:sup>
                        <m:r>
                          <a:rPr lang="en-US" b="1" i="1" dirty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𝒋</m:t>
                        </m:r>
                      </m:sup>
                    </m:sSubSup>
                  </m:oMath>
                </a14:m>
                <a:endParaRPr lang="en-I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C0F53B-59BA-4D90-982D-543FC8C8F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013" y="1586657"/>
                <a:ext cx="10076794" cy="5064528"/>
              </a:xfrm>
              <a:prstGeom prst="rect">
                <a:avLst/>
              </a:prstGeom>
              <a:blipFill>
                <a:blip r:embed="rId2"/>
                <a:stretch>
                  <a:fillRect l="-907" t="-842" b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9751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0" y="116632"/>
            <a:ext cx="10360501" cy="1470025"/>
          </a:xfrm>
        </p:spPr>
        <p:txBody>
          <a:bodyPr>
            <a:normAutofit/>
          </a:bodyPr>
          <a:lstStyle/>
          <a:p>
            <a:pPr algn="ctr"/>
            <a:r>
              <a:rPr lang="en-IN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Bin-by-Bin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C0F53B-59BA-4D90-982D-543FC8C8F6AD}"/>
                  </a:ext>
                </a:extLst>
              </p:cNvPr>
              <p:cNvSpPr txBox="1"/>
              <p:nvPr/>
            </p:nvSpPr>
            <p:spPr>
              <a:xfrm>
                <a:off x="1056013" y="1586657"/>
                <a:ext cx="10076794" cy="4047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28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IN" sz="2800" b="1" i="1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i </a:t>
                </a:r>
                <a:r>
                  <a:rPr lang="en-IN" sz="28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= A</a:t>
                </a:r>
                <a:r>
                  <a:rPr lang="en-IN" sz="2800" b="1" i="1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en-IN" sz="28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IN" sz="2800" b="1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IN" sz="2800" b="1" i="1" baseline="-25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i</a:t>
                </a:r>
                <a:endParaRPr lang="en-IN" sz="2800" b="1" i="1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en-IN" sz="2800" b="1" i="1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IN" sz="28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	     </a:t>
                </a:r>
                <a:r>
                  <a:rPr lang="en-IN" sz="2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IN" sz="2800" baseline="-25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i </a:t>
                </a:r>
                <a:r>
                  <a:rPr lang="en-I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is # of measured events in </a:t>
                </a:r>
                <a:r>
                  <a:rPr lang="en-IN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en-IN" sz="2800" baseline="30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-th</a:t>
                </a:r>
                <a:r>
                  <a:rPr lang="en-I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bin </a:t>
                </a:r>
              </a:p>
              <a:p>
                <a:r>
                  <a:rPr lang="en-I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	    </a:t>
                </a:r>
                <a:r>
                  <a:rPr lang="en-IN" sz="28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IN" sz="2800" baseline="-250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en-IN" sz="2800" baseline="-25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IN" sz="2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is # of true events in </a:t>
                </a:r>
                <a:r>
                  <a:rPr lang="en-IN" sz="28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en-IN" sz="2800" baseline="300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-th</a:t>
                </a:r>
                <a:r>
                  <a:rPr lang="en-IN" sz="2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 bin</a:t>
                </a:r>
              </a:p>
              <a:p>
                <a:r>
                  <a:rPr lang="en-IN" sz="2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	    A</a:t>
                </a:r>
                <a:r>
                  <a:rPr lang="en-IN" sz="2800" baseline="-25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i </a:t>
                </a:r>
                <a:r>
                  <a:rPr lang="en-IN" sz="2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is the acceptance of </a:t>
                </a:r>
                <a:r>
                  <a:rPr lang="en-IN" sz="28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en-IN" sz="2800" baseline="300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-th</a:t>
                </a:r>
                <a:r>
                  <a:rPr lang="en-IN" sz="2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 bin</a:t>
                </a:r>
              </a:p>
              <a:p>
                <a:r>
                  <a:rPr lang="en-IN" sz="2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	       where</a:t>
                </a:r>
                <a:endParaRPr lang="en-I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IN" sz="2800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Aft>
                    <a:spcPts val="2400"/>
                  </a:spcAft>
                </a:pPr>
                <a:r>
                  <a:rPr lang="en-I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IN" sz="2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   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1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IN" sz="28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800" b="1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sz="2800" b="1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𝑵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𝑹𝑬𝑪</m:t>
                        </m:r>
                      </m:sub>
                      <m:sup/>
                    </m:sSubSup>
                  </m:oMath>
                </a14:m>
                <a:r>
                  <a:rPr lang="en-IN" sz="28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/</a:t>
                </a:r>
                <a:r>
                  <a:rPr lang="en-IN" sz="28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800" b="1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sz="2800" b="1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𝑵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𝑮𝑬𝑵</m:t>
                        </m:r>
                      </m:sub>
                      <m:sup/>
                    </m:sSubSup>
                    <m:r>
                      <a:rPr lang="en-US" sz="2800" b="1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IN" sz="2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for </a:t>
                </a:r>
                <a:r>
                  <a:rPr lang="en-IN" sz="28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en-IN" sz="2800" baseline="300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-th</a:t>
                </a:r>
                <a:r>
                  <a:rPr lang="en-IN" sz="2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 bin </a:t>
                </a:r>
              </a:p>
              <a:p>
                <a:pPr>
                  <a:spcAft>
                    <a:spcPts val="2400"/>
                  </a:spcAft>
                </a:pPr>
                <a:r>
                  <a:rPr lang="en-IN" sz="2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	   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1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IN" sz="28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1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𝑴</m:t>
                        </m:r>
                      </m:e>
                      <m:sub>
                        <m:r>
                          <a:rPr lang="en-US" sz="2800" b="1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𝒊</m:t>
                        </m:r>
                        <m:r>
                          <a:rPr lang="en-US" sz="2800" b="1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IN" sz="2800" b="1" baseline="-25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IN" sz="2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𝑴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IN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1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𝑵</m:t>
                        </m:r>
                      </m:e>
                      <m:sub>
                        <m:r>
                          <a:rPr lang="en-US" b="1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𝑹𝑬𝑪</m:t>
                        </m:r>
                      </m:sub>
                      <m:sup>
                        <m:r>
                          <a:rPr lang="en-US" b="1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𝒊</m:t>
                        </m:r>
                      </m:sup>
                    </m:sSubSup>
                  </m:oMath>
                </a14:m>
                <a:r>
                  <a:rPr lang="en-IN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/</a:t>
                </a:r>
                <a:r>
                  <a:rPr lang="en-IN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1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𝑵</m:t>
                        </m:r>
                      </m:e>
                      <m:sub>
                        <m:r>
                          <a:rPr lang="en-US" b="1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𝑮𝑬𝑵</m:t>
                        </m:r>
                      </m:sub>
                      <m:sup>
                        <m:r>
                          <a:rPr lang="en-US" b="1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𝒋</m:t>
                        </m:r>
                      </m:sup>
                    </m:sSubSup>
                  </m:oMath>
                </a14:m>
                <a:endParaRPr lang="en-IN" sz="28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C0F53B-59BA-4D90-982D-543FC8C8F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013" y="1586657"/>
                <a:ext cx="10076794" cy="4047839"/>
              </a:xfrm>
              <a:prstGeom prst="rect">
                <a:avLst/>
              </a:prstGeom>
              <a:blipFill>
                <a:blip r:embed="rId2"/>
                <a:stretch>
                  <a:fillRect t="-1506" b="-3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0CF74B10-867C-4DA9-B5A7-7BC63651C12A}"/>
              </a:ext>
            </a:extLst>
          </p:cNvPr>
          <p:cNvSpPr/>
          <p:nvPr/>
        </p:nvSpPr>
        <p:spPr>
          <a:xfrm>
            <a:off x="2422004" y="4149080"/>
            <a:ext cx="5112568" cy="86409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1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0" y="116632"/>
            <a:ext cx="10360501" cy="1470025"/>
          </a:xfrm>
        </p:spPr>
        <p:txBody>
          <a:bodyPr/>
          <a:lstStyle/>
          <a:p>
            <a:pPr algn="ctr"/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Simple Event Generators (Inclusive scattering)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C0F53B-59BA-4D90-982D-543FC8C8F6AD}"/>
              </a:ext>
            </a:extLst>
          </p:cNvPr>
          <p:cNvSpPr txBox="1"/>
          <p:nvPr/>
        </p:nvSpPr>
        <p:spPr>
          <a:xfrm>
            <a:off x="1056013" y="1572077"/>
            <a:ext cx="100767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AutoNum type="arabicPeriod"/>
            </a:pP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Beam energy: 10.6 GeV</a:t>
            </a:r>
          </a:p>
          <a:p>
            <a:pPr marL="457200" indent="-457200">
              <a:spcAft>
                <a:spcPts val="2400"/>
              </a:spcAft>
              <a:buAutoNum type="arabicPeriod"/>
            </a:pP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 flat, [1.0: 5.0] GeV</a:t>
            </a:r>
          </a:p>
          <a:p>
            <a:pPr marL="457200" indent="-457200">
              <a:spcAft>
                <a:spcPts val="2400"/>
              </a:spcAft>
              <a:buAutoNum type="arabicPeriod"/>
            </a:pP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Electron lab 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Symbol" panose="05050102010706020507" pitchFamily="18" charset="2"/>
                <a:cs typeface="Arial" pitchFamily="34" charset="0"/>
              </a:rPr>
              <a:t>f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angle flat, [0: 360] degrees</a:t>
            </a:r>
          </a:p>
          <a:p>
            <a:pPr marL="457200" indent="-457200">
              <a:spcAft>
                <a:spcPts val="2400"/>
              </a:spcAft>
              <a:buAutoNum type="arabicPeriod"/>
            </a:pP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IN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[1.0: 10.0] GeV</a:t>
            </a:r>
            <a:r>
              <a:rPr lang="en-IN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marL="1066693" lvl="1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Flat</a:t>
            </a:r>
            <a:endParaRPr lang="en-IN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066693" lvl="1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1/ Q</a:t>
            </a:r>
            <a:r>
              <a:rPr lang="en-IN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</a:p>
          <a:p>
            <a:pPr marL="1066693" lvl="1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sin(2*Q</a:t>
            </a:r>
            <a:r>
              <a:rPr lang="en-IN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 + 1.5</a:t>
            </a:r>
          </a:p>
        </p:txBody>
      </p:sp>
    </p:spTree>
    <p:extLst>
      <p:ext uri="{BB962C8B-B14F-4D97-AF65-F5344CB8AC3E}">
        <p14:creationId xmlns:p14="http://schemas.microsoft.com/office/powerpoint/2010/main" val="966469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1844" y="86767"/>
            <a:ext cx="10360501" cy="893961"/>
          </a:xfrm>
        </p:spPr>
        <p:txBody>
          <a:bodyPr/>
          <a:lstStyle/>
          <a:p>
            <a:pPr algn="ctr"/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Generated Events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547B48-F6A1-41D0-832E-A61E0FE57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84" y="980728"/>
            <a:ext cx="8353874" cy="542601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227DCD0-C336-4055-A6E1-656799D77A67}"/>
              </a:ext>
            </a:extLst>
          </p:cNvPr>
          <p:cNvSpPr/>
          <p:nvPr/>
        </p:nvSpPr>
        <p:spPr>
          <a:xfrm>
            <a:off x="2026432" y="2829638"/>
            <a:ext cx="7740387" cy="21835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53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1844" y="86767"/>
            <a:ext cx="10360501" cy="893961"/>
          </a:xfrm>
        </p:spPr>
        <p:txBody>
          <a:bodyPr/>
          <a:lstStyle/>
          <a:p>
            <a:pPr algn="ctr"/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Simulation and reconstruction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59C869-B4C6-45B7-995E-BC35AB98293E}"/>
              </a:ext>
            </a:extLst>
          </p:cNvPr>
          <p:cNvSpPr txBox="1"/>
          <p:nvPr/>
        </p:nvSpPr>
        <p:spPr>
          <a:xfrm>
            <a:off x="1056015" y="1166842"/>
            <a:ext cx="1007679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GEMC 4a.2.1</a:t>
            </a:r>
          </a:p>
          <a:p>
            <a:pPr marL="457200" indent="-457200">
              <a:spcAft>
                <a:spcPts val="2400"/>
              </a:spcAft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Coatjava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4a.8.3</a:t>
            </a:r>
          </a:p>
          <a:p>
            <a:pPr marL="457200" indent="-457200">
              <a:spcAft>
                <a:spcPts val="2400"/>
              </a:spcAft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Torus - 100%</a:t>
            </a:r>
          </a:p>
          <a:p>
            <a:pPr marL="457200" indent="-457200">
              <a:spcAft>
                <a:spcPts val="2400"/>
              </a:spcAft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Solenoid - 100%</a:t>
            </a:r>
          </a:p>
          <a:p>
            <a:pPr marL="457200" indent="-457200">
              <a:spcAft>
                <a:spcPts val="2400"/>
              </a:spcAft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MICROMEGAS in</a:t>
            </a:r>
          </a:p>
          <a:p>
            <a:pPr marL="457200" indent="-457200">
              <a:spcAft>
                <a:spcPts val="2400"/>
              </a:spcAft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Electron PID:</a:t>
            </a:r>
          </a:p>
          <a:p>
            <a:pPr marL="1066693" lvl="1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IN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EB electron id</a:t>
            </a:r>
            <a:endParaRPr lang="en-IN" baseline="30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1066693" lvl="1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IN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Fiducial cut</a:t>
            </a:r>
            <a:endParaRPr lang="en-IN" baseline="30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070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lorfu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35A35"/>
      </a:accent1>
      <a:accent2>
        <a:srgbClr val="ECB448"/>
      </a:accent2>
      <a:accent3>
        <a:srgbClr val="8BB74C"/>
      </a:accent3>
      <a:accent4>
        <a:srgbClr val="5FB7A2"/>
      </a:accent4>
      <a:accent5>
        <a:srgbClr val="3081AC"/>
      </a:accent5>
      <a:accent6>
        <a:srgbClr val="A5A5A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6588</TotalTime>
  <Words>352</Words>
  <Application>Microsoft Office PowerPoint</Application>
  <PresentationFormat>Custom</PresentationFormat>
  <Paragraphs>99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Symbol</vt:lpstr>
      <vt:lpstr>Office Theme</vt:lpstr>
      <vt:lpstr>Acceptance Corrections:  Bin-by-Bin Method vs. Matrix Conversion Method</vt:lpstr>
      <vt:lpstr>Acceptance Corrections</vt:lpstr>
      <vt:lpstr>PowerPoint Presentation</vt:lpstr>
      <vt:lpstr>PowerPoint Presentation</vt:lpstr>
      <vt:lpstr>Acceptance Corrections</vt:lpstr>
      <vt:lpstr>Bin-by-Bin Method</vt:lpstr>
      <vt:lpstr>3 Simple Event Generators (Inclusive scattering)</vt:lpstr>
      <vt:lpstr>Generated Events</vt:lpstr>
      <vt:lpstr>Simulation and reconstruction</vt:lpstr>
      <vt:lpstr>Fiducial Cut</vt:lpstr>
      <vt:lpstr>Resolutions</vt:lpstr>
      <vt:lpstr>Acceptances and Purity</vt:lpstr>
      <vt:lpstr>Acceptances vs. Models</vt:lpstr>
      <vt:lpstr>Purity vs. Models</vt:lpstr>
      <vt:lpstr>Purity vs. Acceptances</vt:lpstr>
      <vt:lpstr>Iterative Unfolding using Bin-by-Bin Method  N. Harrison PhD Thesis for pion SIDIS</vt:lpstr>
      <vt:lpstr>Bin Size Matters</vt:lpstr>
      <vt:lpstr>Matrix Method</vt:lpstr>
      <vt:lpstr>Metrix Method 10 Bins</vt:lpstr>
      <vt:lpstr>Metrix Method 50 Bins</vt:lpstr>
      <vt:lpstr>Summary</vt:lpstr>
      <vt:lpstr>Generated Events vs. Reconstructed Events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CAPM Efficient Frontier Curve for PowerPoint</dc:title>
  <dc:creator>Julian</dc:creator>
  <cp:lastModifiedBy>Volcada Tango</cp:lastModifiedBy>
  <cp:revision>175</cp:revision>
  <dcterms:created xsi:type="dcterms:W3CDTF">2013-09-12T13:05:01Z</dcterms:created>
  <dcterms:modified xsi:type="dcterms:W3CDTF">2018-03-08T13:37:44Z</dcterms:modified>
</cp:coreProperties>
</file>