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22"/>
  </p:notesMasterIdLst>
  <p:handoutMasterIdLst>
    <p:handoutMasterId r:id="rId23"/>
  </p:handoutMasterIdLst>
  <p:sldIdLst>
    <p:sldId id="686" r:id="rId4"/>
    <p:sldId id="733" r:id="rId5"/>
    <p:sldId id="781" r:id="rId6"/>
    <p:sldId id="763" r:id="rId7"/>
    <p:sldId id="767" r:id="rId8"/>
    <p:sldId id="692" r:id="rId9"/>
    <p:sldId id="725" r:id="rId10"/>
    <p:sldId id="689" r:id="rId11"/>
    <p:sldId id="736" r:id="rId12"/>
    <p:sldId id="777" r:id="rId13"/>
    <p:sldId id="746" r:id="rId14"/>
    <p:sldId id="739" r:id="rId15"/>
    <p:sldId id="779" r:id="rId16"/>
    <p:sldId id="778" r:id="rId17"/>
    <p:sldId id="740" r:id="rId18"/>
    <p:sldId id="728" r:id="rId19"/>
    <p:sldId id="775" r:id="rId20"/>
    <p:sldId id="776" r:id="rId21"/>
  </p:sldIdLst>
  <p:sldSz cx="9144000" cy="6858000" type="screen4x3"/>
  <p:notesSz cx="9220200" cy="69469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123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246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369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492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5615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2737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199861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6984" algn="l" defTabSz="914246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00"/>
    <a:srgbClr val="D7D8D3"/>
    <a:srgbClr val="070090"/>
    <a:srgbClr val="009200"/>
    <a:srgbClr val="FF30FF"/>
    <a:srgbClr val="606000"/>
    <a:srgbClr val="717100"/>
    <a:srgbClr val="080010"/>
    <a:srgbClr val="1603E8"/>
    <a:srgbClr val="FFC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50000" autoAdjust="0"/>
  </p:normalViewPr>
  <p:slideViewPr>
    <p:cSldViewPr snapToGrid="0">
      <p:cViewPr>
        <p:scale>
          <a:sx n="140" d="100"/>
          <a:sy n="140" d="100"/>
        </p:scale>
        <p:origin x="59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754982" y="6624909"/>
            <a:ext cx="406890" cy="27567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1168" y="3299364"/>
            <a:ext cx="6757869" cy="312290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81313" y="527050"/>
            <a:ext cx="3457575" cy="2593975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582577" y="6543823"/>
            <a:ext cx="579295" cy="44495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791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582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3731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1640" algn="l" defTabSz="121582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5615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37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61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84" algn="l" defTabSz="9142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1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23" indent="0" algn="ctr">
              <a:buNone/>
              <a:defRPr/>
            </a:lvl2pPr>
            <a:lvl3pPr marL="914246" indent="0" algn="ctr">
              <a:buNone/>
              <a:defRPr/>
            </a:lvl3pPr>
            <a:lvl4pPr marL="1371369" indent="0" algn="ctr">
              <a:buNone/>
              <a:defRPr/>
            </a:lvl4pPr>
            <a:lvl5pPr marL="1828492" indent="0" algn="ctr">
              <a:buNone/>
              <a:defRPr/>
            </a:lvl5pPr>
            <a:lvl6pPr marL="2285615" indent="0" algn="ctr">
              <a:buNone/>
              <a:defRPr/>
            </a:lvl6pPr>
            <a:lvl7pPr marL="2742737" indent="0" algn="ctr">
              <a:buNone/>
              <a:defRPr/>
            </a:lvl7pPr>
            <a:lvl8pPr marL="3199861" indent="0" algn="ctr">
              <a:buNone/>
              <a:defRPr/>
            </a:lvl8pPr>
            <a:lvl9pPr marL="365698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222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9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23" indent="0">
              <a:buNone/>
              <a:defRPr sz="1800"/>
            </a:lvl2pPr>
            <a:lvl3pPr marL="914246" indent="0">
              <a:buNone/>
              <a:defRPr sz="1600"/>
            </a:lvl3pPr>
            <a:lvl4pPr marL="1371369" indent="0">
              <a:buNone/>
              <a:defRPr sz="1400"/>
            </a:lvl4pPr>
            <a:lvl5pPr marL="1828492" indent="0">
              <a:buNone/>
              <a:defRPr sz="1400"/>
            </a:lvl5pPr>
            <a:lvl6pPr marL="2285615" indent="0">
              <a:buNone/>
              <a:defRPr sz="1400"/>
            </a:lvl6pPr>
            <a:lvl7pPr marL="2742737" indent="0">
              <a:buNone/>
              <a:defRPr sz="1400"/>
            </a:lvl7pPr>
            <a:lvl8pPr marL="3199861" indent="0">
              <a:buNone/>
              <a:defRPr sz="1400"/>
            </a:lvl8pPr>
            <a:lvl9pPr marL="365698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4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4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3" indent="0">
              <a:buNone/>
              <a:defRPr sz="2000" b="1"/>
            </a:lvl2pPr>
            <a:lvl3pPr marL="914246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2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7" indent="0">
              <a:buNone/>
              <a:defRPr sz="1600" b="1"/>
            </a:lvl7pPr>
            <a:lvl8pPr marL="3199861" indent="0">
              <a:buNone/>
              <a:defRPr sz="1600" b="1"/>
            </a:lvl8pPr>
            <a:lvl9pPr marL="36569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4" y="2900364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9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363539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23" indent="0">
              <a:buNone/>
              <a:defRPr sz="2800"/>
            </a:lvl2pPr>
            <a:lvl3pPr marL="914246" indent="0">
              <a:buNone/>
              <a:defRPr sz="2400"/>
            </a:lvl3pPr>
            <a:lvl4pPr marL="1371369" indent="0">
              <a:buNone/>
              <a:defRPr sz="2000"/>
            </a:lvl4pPr>
            <a:lvl5pPr marL="1828492" indent="0">
              <a:buNone/>
              <a:defRPr sz="2000"/>
            </a:lvl5pPr>
            <a:lvl6pPr marL="2285615" indent="0">
              <a:buNone/>
              <a:defRPr sz="2000"/>
            </a:lvl6pPr>
            <a:lvl7pPr marL="2742737" indent="0">
              <a:buNone/>
              <a:defRPr sz="2000"/>
            </a:lvl7pPr>
            <a:lvl8pPr marL="3199861" indent="0">
              <a:buNone/>
              <a:defRPr sz="2000"/>
            </a:lvl8pPr>
            <a:lvl9pPr marL="365698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1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123" indent="0">
              <a:buNone/>
              <a:defRPr sz="1200"/>
            </a:lvl2pPr>
            <a:lvl3pPr marL="914246" indent="0">
              <a:buNone/>
              <a:defRPr sz="1000"/>
            </a:lvl3pPr>
            <a:lvl4pPr marL="1371369" indent="0">
              <a:buNone/>
              <a:defRPr sz="900"/>
            </a:lvl4pPr>
            <a:lvl5pPr marL="1828492" indent="0">
              <a:buNone/>
              <a:defRPr sz="900"/>
            </a:lvl5pPr>
            <a:lvl6pPr marL="2285615" indent="0">
              <a:buNone/>
              <a:defRPr sz="900"/>
            </a:lvl6pPr>
            <a:lvl7pPr marL="2742737" indent="0">
              <a:buNone/>
              <a:defRPr sz="900"/>
            </a:lvl7pPr>
            <a:lvl8pPr marL="3199861" indent="0">
              <a:buNone/>
              <a:defRPr sz="900"/>
            </a:lvl8pPr>
            <a:lvl9pPr marL="36569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1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36800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286000" y="6415784"/>
            <a:ext cx="4735777" cy="3939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 Daniel S. Carman             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TOF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Status                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Mar. 6, </a:t>
            </a: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2018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81203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842" indent="-342842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123" indent="-23332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799965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280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237" indent="-2285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36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1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1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5" tIns="45712" rIns="91425" bIns="45712"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123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561" indent="-228561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166" indent="-23332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008" indent="-228561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1851" indent="-228561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693" indent="-228561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1816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8939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062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185" indent="-22856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1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2" rIns="91425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25" tIns="45712" rIns="91425" bIns="45712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9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8152" y="641508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4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87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123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246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369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492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123" indent="-23332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799965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280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237" indent="-228561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36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484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8607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5730" indent="-22856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3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6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2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7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1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4" algn="l" defTabSz="9142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130" y="289966"/>
            <a:ext cx="8613913" cy="3016210"/>
          </a:xfrm>
          <a:prstGeom prst="rect">
            <a:avLst/>
          </a:prstGeom>
          <a:solidFill>
            <a:schemeClr val="bg1"/>
          </a:solidFill>
          <a:ln w="50800">
            <a:solidFill>
              <a:srgbClr val="07009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TOF Systems Settings/Calibration/Performance Status and Plans</a:t>
            </a:r>
            <a:endParaRPr lang="en-US" sz="4000" b="0" dirty="0" smtClean="0">
              <a:latin typeface="Comic Sans MS"/>
              <a:cs typeface="Comic Sans MS"/>
            </a:endParaRPr>
          </a:p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Daniel S. Carman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8000"/>
                </a:solidFill>
                <a:latin typeface="Comic Sans MS"/>
                <a:cs typeface="Comic Sans MS"/>
              </a:rPr>
              <a:t>Jefferson Laboratory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000" b="0" dirty="0" smtClean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6383130"/>
            <a:ext cx="9144000" cy="4748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0" y="6372076"/>
            <a:ext cx="9144000" cy="0"/>
          </a:xfrm>
          <a:prstGeom prst="line">
            <a:avLst/>
          </a:prstGeom>
          <a:noFill/>
          <a:ln w="63500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474" r="16000"/>
          <a:stretch/>
        </p:blipFill>
        <p:spPr>
          <a:xfrm>
            <a:off x="1106905" y="3500163"/>
            <a:ext cx="2560320" cy="272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03" y="3615774"/>
            <a:ext cx="3383280" cy="25374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8952" y="5788152"/>
            <a:ext cx="86868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83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7368" y="5783902"/>
            <a:ext cx="868680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83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TOF Calibration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280" y="4874529"/>
            <a:ext cx="723519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C00000"/>
              </a:buClr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Strong correlation remains with hit position as position dependent time-walk correction is not yet taken into account </a:t>
            </a:r>
          </a:p>
          <a:p>
            <a:pPr marL="690563" indent="-16986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this is work in progress</a:t>
            </a:r>
            <a:endParaRPr lang="en-US" sz="1800" b="0" dirty="0" smtClean="0">
              <a:solidFill>
                <a:srgbClr val="0083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5389"/>
            <a:ext cx="86868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7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Calibration Constants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4" y="1274977"/>
            <a:ext cx="2743200" cy="2286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r="263" b="-1"/>
          <a:stretch/>
        </p:blipFill>
        <p:spPr>
          <a:xfrm>
            <a:off x="192054" y="3971991"/>
            <a:ext cx="27432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399" y="1300825"/>
            <a:ext cx="2743200" cy="2286000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"/>
          <a:stretch/>
        </p:blipFill>
        <p:spPr>
          <a:xfrm>
            <a:off x="3078728" y="3875769"/>
            <a:ext cx="2743200" cy="237744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45" b="2553"/>
          <a:stretch/>
        </p:blipFill>
        <p:spPr>
          <a:xfrm>
            <a:off x="6182745" y="1253021"/>
            <a:ext cx="2743200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0261" y="106204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UD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1353" y="106204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VEFF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214" y="106204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P2P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4807" y="3668466"/>
            <a:ext cx="86643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ATTEN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2844" y="3668466"/>
            <a:ext cx="566248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</a:t>
            </a: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TOF Calibration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901" y="5041405"/>
            <a:ext cx="823964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Design specifications for CTOF: 65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ps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3038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CTOF calibrations not possible during KPP due to lack of solenoid magnet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r="2601" b="1685"/>
          <a:stretch/>
        </p:blipFill>
        <p:spPr>
          <a:xfrm>
            <a:off x="2057400" y="1425019"/>
            <a:ext cx="5029200" cy="3212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065276" y="2670355"/>
            <a:ext cx="1984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Resolution (ns)</a:t>
            </a:r>
            <a:endParaRPr lang="en-US" sz="1800" b="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4572" y="4479899"/>
            <a:ext cx="19842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latin typeface="+mn-lt"/>
              </a:rPr>
              <a:t>Counter Number</a:t>
            </a:r>
            <a:endParaRPr lang="en-US" sz="18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8016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CTOF Calibration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280" y="4874529"/>
            <a:ext cx="7235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Strong correlations remain with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v</a:t>
            </a:r>
            <a:r>
              <a:rPr lang="en-US" sz="1800" b="0" baseline="-25000" dirty="0" smtClean="0">
                <a:latin typeface="Comic Sans MS" charset="0"/>
                <a:ea typeface="Comic Sans MS" charset="0"/>
                <a:cs typeface="Comic Sans MS" charset="0"/>
              </a:rPr>
              <a:t>z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, hit position, path length that point to issues with path length and geometry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164590"/>
            <a:ext cx="868680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11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System Calibrations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037367"/>
              </p:ext>
            </p:extLst>
          </p:nvPr>
        </p:nvGraphicFramePr>
        <p:xfrm>
          <a:off x="1240059" y="1254718"/>
          <a:ext cx="6663882" cy="47934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0199"/>
                <a:gridCol w="1296532"/>
                <a:gridCol w="982997"/>
                <a:gridCol w="2784154"/>
              </a:tblGrid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Runs</a:t>
                      </a:r>
                      <a:endParaRPr lang="en-US" b="0" dirty="0">
                        <a:solidFill>
                          <a:srgbClr val="C0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</a:t>
                      </a:r>
                      <a:r>
                        <a:rPr lang="en-US" b="0" baseline="-2500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 </a:t>
                      </a:r>
                      <a:r>
                        <a:rPr lang="en-US" b="0" baseline="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(GeV)</a:t>
                      </a:r>
                      <a:endParaRPr lang="en-US" b="0" baseline="0" dirty="0">
                        <a:solidFill>
                          <a:srgbClr val="C0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 (nA)</a:t>
                      </a:r>
                      <a:endParaRPr lang="en-US" b="0" dirty="0">
                        <a:solidFill>
                          <a:srgbClr val="C0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C0000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Torus/Solenoid</a:t>
                      </a:r>
                      <a:endParaRPr lang="en-US" b="0" dirty="0">
                        <a:solidFill>
                          <a:srgbClr val="C0000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2052-2058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10.6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5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85% (nin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-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2091-2093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10.6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25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-85% (nin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-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2193-2195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10.6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 (nout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-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2475-2478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2.2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2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60% (nout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+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60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%</a:t>
                      </a:r>
                    </a:p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(CTOF only)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3050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6.4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15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 (nin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-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  <a:tr h="68477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3105</a:t>
                      </a:r>
                      <a:endParaRPr lang="en-US" b="0" dirty="0">
                        <a:solidFill>
                          <a:srgbClr val="0070C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6.4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75% (nout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) / -</a:t>
                      </a:r>
                      <a:r>
                        <a:rPr lang="en-US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100%</a:t>
                      </a:r>
                      <a:endParaRPr lang="en-US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1240059" y="1254718"/>
            <a:ext cx="6663882" cy="4793425"/>
          </a:xfrm>
          <a:prstGeom prst="rect">
            <a:avLst/>
          </a:prstGeom>
          <a:noFill/>
          <a:ln w="53975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4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Remaining Work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218" y="1472548"/>
            <a:ext cx="8552776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Optimize Forward Tracking (DC+FMT) to optimize path length resolution</a:t>
            </a:r>
          </a:p>
          <a:p>
            <a:pPr marL="174625" indent="-174625"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correct torus/solenoid field maps to improve tracking</a:t>
            </a:r>
            <a:endParaRPr lang="en-US" sz="1600" b="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Improve time-walk algorithm to account for position dependent response</a:t>
            </a:r>
          </a:p>
          <a:p>
            <a:pPr marL="174625" indent="-174625">
              <a:spcBef>
                <a:spcPts val="300"/>
              </a:spcBef>
              <a:spcAft>
                <a:spcPts val="8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updated INL tables into TDCs</a:t>
            </a:r>
          </a:p>
          <a:p>
            <a:pPr marL="174625" indent="-174625"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Forward Carriage survey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218" y="4126414"/>
            <a:ext cx="79290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Resolve current issues with CVT tracking algorithm</a:t>
            </a:r>
          </a:p>
          <a:p>
            <a:pPr marL="174625" indent="-17462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Complete CVT (SVT+MM) alignment</a:t>
            </a:r>
          </a:p>
          <a:p>
            <a:pPr marL="174625" indent="-17462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CTOF survey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data (radial shifts vs. counter number)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updated INL tables into TDCs</a:t>
            </a:r>
          </a:p>
          <a:p>
            <a:pPr marL="174625" indent="-17462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Include correct CTOF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counter geometry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in reconstruction</a:t>
            </a:r>
            <a:endParaRPr lang="en-US" sz="18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64098" y="940244"/>
            <a:ext cx="141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2552" y="3625641"/>
            <a:ext cx="141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240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8166" y="3594839"/>
            <a:ext cx="8744828" cy="0"/>
          </a:xfrm>
          <a:prstGeom prst="line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Rate Studies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0" y="1419871"/>
            <a:ext cx="41148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491" y="1250198"/>
            <a:ext cx="54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Comic Sans MS" charset="0"/>
                <a:ea typeface="Comic Sans MS" charset="0"/>
                <a:cs typeface="Comic Sans MS" charset="0"/>
              </a:rPr>
              <a:t>kHz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0263" y="1191269"/>
            <a:ext cx="2608120" cy="36933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1b                p1a     p2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418" y="4790207"/>
            <a:ext cx="373033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GEMC simulation at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1800" b="0" baseline="-25000" dirty="0" smtClean="0">
                <a:latin typeface="Comic Sans MS" charset="0"/>
                <a:ea typeface="Comic Sans MS" charset="0"/>
                <a:cs typeface="Comic Sans MS" charset="0"/>
              </a:rPr>
              <a:t>nom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marL="350838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10.6 GeV, FT-On</a:t>
            </a:r>
          </a:p>
          <a:p>
            <a:pPr marL="350838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100% torus, 100% solenoid</a:t>
            </a:r>
          </a:p>
          <a:p>
            <a:pPr marL="350838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 MeV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</a:t>
            </a:r>
            <a:r>
              <a:rPr lang="en-US" sz="1800" b="0" baseline="-25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dep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threshold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0774" y="4502817"/>
            <a:ext cx="602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en-US" sz="1200" b="0" dirty="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200" b="0" dirty="0" smtClean="0">
                <a:latin typeface="Comic Sans MS" charset="0"/>
                <a:ea typeface="Comic Sans MS" charset="0"/>
                <a:cs typeface="Comic Sans MS" charset="0"/>
              </a:rPr>
              <a:t>nA</a:t>
            </a:r>
            <a:endParaRPr lang="en-US" sz="1200" b="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011" y="1067590"/>
            <a:ext cx="540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Comic Sans MS" charset="0"/>
                <a:ea typeface="Comic Sans MS" charset="0"/>
                <a:cs typeface="Comic Sans MS" charset="0"/>
              </a:rPr>
              <a:t>Hz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48" y="1338534"/>
            <a:ext cx="4114800" cy="3200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99415" y="1690037"/>
            <a:ext cx="59228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1a</a:t>
            </a:r>
          </a:p>
          <a:p>
            <a:pPr>
              <a:spcAft>
                <a:spcPts val="600"/>
              </a:spcAft>
            </a:pPr>
            <a:r>
              <a:rPr lang="en-US" sz="1800" b="0" dirty="0">
                <a:solidFill>
                  <a:srgbClr val="FFC000"/>
                </a:solidFill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sz="1800" b="0" dirty="0" smtClean="0">
                <a:solidFill>
                  <a:srgbClr val="FFC000"/>
                </a:solidFill>
                <a:latin typeface="Comic Sans MS" charset="0"/>
                <a:ea typeface="Comic Sans MS" charset="0"/>
                <a:cs typeface="Comic Sans MS" charset="0"/>
              </a:rPr>
              <a:t>1b</a:t>
            </a:r>
          </a:p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p2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2056" y="4791456"/>
            <a:ext cx="414943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Rates from beam studies: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Presented as average over panels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Based on FADC scalers</a:t>
            </a:r>
          </a:p>
          <a:p>
            <a:pPr marL="174625" indent="-174625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FADC threshold 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~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0.25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sz="1800" b="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</a:t>
            </a: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eV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113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t="1291" r="1196" b="1791"/>
          <a:stretch/>
        </p:blipFill>
        <p:spPr>
          <a:xfrm>
            <a:off x="1370251" y="1024215"/>
            <a:ext cx="6292647" cy="359860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CTOF Rate Studies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8691" y="2272911"/>
            <a:ext cx="285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U</a:t>
            </a:r>
            <a:endParaRPr lang="en-US" sz="2000" b="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8691" y="1216437"/>
            <a:ext cx="285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chemeClr val="accent6">
                    <a:lumMod val="75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8382" y="3443443"/>
            <a:ext cx="285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382" y="3881714"/>
            <a:ext cx="2851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U</a:t>
            </a:r>
            <a:endParaRPr lang="en-US" sz="2000" b="0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7418" y="1467677"/>
            <a:ext cx="103421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TET=20</a:t>
            </a:r>
          </a:p>
          <a:p>
            <a:pPr algn="ctr"/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(200 </a:t>
            </a:r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keV</a:t>
            </a:r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endParaRPr lang="en-US" sz="1200" b="0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1002" y="3466909"/>
            <a:ext cx="112995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TET=100</a:t>
            </a:r>
          </a:p>
          <a:p>
            <a:pPr algn="ctr"/>
            <a:r>
              <a:rPr lang="en-US" sz="12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(1 MeV)</a:t>
            </a:r>
            <a:endParaRPr lang="en-US" sz="1200" b="0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7838" y="4325944"/>
            <a:ext cx="573752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latin typeface="Comic Sans MS" charset="0"/>
                <a:ea typeface="Comic Sans MS" charset="0"/>
                <a:cs typeface="Comic Sans MS" charset="0"/>
              </a:rPr>
              <a:t>i</a:t>
            </a:r>
            <a:r>
              <a:rPr lang="en-US" sz="1400" b="0" dirty="0" smtClean="0">
                <a:latin typeface="Comic Sans MS" charset="0"/>
                <a:ea typeface="Comic Sans MS" charset="0"/>
                <a:cs typeface="Comic Sans MS" charset="0"/>
              </a:rPr>
              <a:t>, </a:t>
            </a:r>
            <a:r>
              <a:rPr lang="en-US" sz="1400" b="0" dirty="0" smtClean="0">
                <a:latin typeface="Comic Sans MS" charset="0"/>
                <a:ea typeface="Comic Sans MS" charset="0"/>
                <a:cs typeface="Comic Sans MS" charset="0"/>
              </a:rPr>
              <a:t>nA</a:t>
            </a:r>
            <a:endParaRPr lang="en-US" sz="14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08016" y="1247214"/>
            <a:ext cx="816692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latin typeface="Comic Sans MS" charset="0"/>
                <a:ea typeface="Comic Sans MS" charset="0"/>
                <a:cs typeface="Comic Sans MS" charset="0"/>
              </a:rPr>
              <a:t>&lt;R&gt;, Hz</a:t>
            </a:r>
            <a:endParaRPr lang="en-US" sz="14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604" y="4882222"/>
            <a:ext cx="4436655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buClr>
                <a:srgbClr val="C00000"/>
              </a:buClr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Simulations of CTOF rates for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en-US" sz="1800" b="0" baseline="-25000" dirty="0" smtClean="0">
                <a:latin typeface="Comic Sans MS" charset="0"/>
                <a:ea typeface="Comic Sans MS" charset="0"/>
                <a:cs typeface="Comic Sans MS" charset="0"/>
              </a:rPr>
              <a:t>nom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marL="346075" lvl="1" indent="-173038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5 MHz/counter with 0 threshold</a:t>
            </a:r>
          </a:p>
          <a:p>
            <a:pPr marL="346075" lvl="1" indent="-173038"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150 kHz at 1 MeV threshold</a:t>
            </a:r>
            <a:endParaRPr lang="en-US" sz="1800" b="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586211" y="4234550"/>
            <a:ext cx="56140" cy="56140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586211" y="4171439"/>
            <a:ext cx="56140" cy="56140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58133" y="4064900"/>
            <a:ext cx="112875" cy="240831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64344" y="5074582"/>
            <a:ext cx="2968075" cy="100027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Good agreement with simulations </a:t>
            </a:r>
          </a:p>
          <a:p>
            <a:pPr algn="ctr">
              <a:spcBef>
                <a:spcPts val="600"/>
              </a:spcBef>
            </a:pPr>
            <a:r>
              <a:rPr lang="en-US" sz="1800" b="0" i="1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CLAS12-Note 2017-016</a:t>
            </a:r>
            <a:endParaRPr lang="en-US" sz="1800" b="0" i="1" dirty="0">
              <a:solidFill>
                <a:srgbClr val="567E1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821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Summary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746" y="1256145"/>
            <a:ext cx="8128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FTOF and CTOF hardware is in very good shape</a:t>
            </a:r>
          </a:p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The CLAS12 time-of-flight systems performed as expected during the Engineering Run under a broad range of conditions even up to ~150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nA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The calibrations of the detectors have been completed for data collected under a number of different conditions</a:t>
            </a:r>
          </a:p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Systematic studies of the detectors are getting underway</a:t>
            </a:r>
          </a:p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The FTOF calibrations are showing performance very close to expectations </a:t>
            </a:r>
            <a:r>
              <a:rPr lang="mr-IN" sz="1800" b="0" dirty="0" smtClean="0">
                <a:latin typeface="Comic Sans MS" charset="0"/>
                <a:ea typeface="Comic Sans MS" charset="0"/>
                <a:cs typeface="Comic Sans MS" charset="0"/>
              </a:rPr>
              <a:t>–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 once the remaining work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to improve the reconstructions and calibrations is completed - full agreement is expected relative to design specs</a:t>
            </a:r>
          </a:p>
          <a:p>
            <a:pPr marL="174625" indent="-174625">
              <a:spcAft>
                <a:spcPts val="12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The CTOF calibrations are a factor of two worse than expectations due to the current state of CVT tracking and the CTOF geometry approximations in the reconstruction code; development work in progress</a:t>
            </a:r>
            <a:endParaRPr lang="en-US" sz="1800" b="0" dirty="0" smtClean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13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TOF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r="2501" b="67439"/>
          <a:stretch/>
        </p:blipFill>
        <p:spPr>
          <a:xfrm>
            <a:off x="4294226" y="4540422"/>
            <a:ext cx="4670347" cy="173736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07812"/>
              </p:ext>
            </p:extLst>
          </p:nvPr>
        </p:nvGraphicFramePr>
        <p:xfrm>
          <a:off x="1406878" y="1117264"/>
          <a:ext cx="2881335" cy="2438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9059"/>
                <a:gridCol w="977462"/>
                <a:gridCol w="1334814"/>
              </a:tblGrid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S2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</a:t>
                      </a:r>
                      <a:r>
                        <a:rPr lang="en-US" sz="1400" b="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#6L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#10L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#19L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S3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S4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S5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S6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#21L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7264"/>
            <a:ext cx="4114800" cy="244223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7042" y="4947437"/>
            <a:ext cx="341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Counter #14 not installed due to space issues; to be installed before fall 2018 run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448" y="2123663"/>
            <a:ext cx="97746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2069" y="4377666"/>
            <a:ext cx="97746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37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TOF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Hardware Status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r="2501" b="67439"/>
          <a:stretch/>
        </p:blipFill>
        <p:spPr>
          <a:xfrm>
            <a:off x="4294226" y="4540422"/>
            <a:ext cx="4670347" cy="173736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07812"/>
              </p:ext>
            </p:extLst>
          </p:nvPr>
        </p:nvGraphicFramePr>
        <p:xfrm>
          <a:off x="1406878" y="1117264"/>
          <a:ext cx="2881335" cy="2438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69059"/>
                <a:gridCol w="977462"/>
                <a:gridCol w="1334814"/>
              </a:tblGrid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S2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</a:t>
                      </a:r>
                      <a:r>
                        <a:rPr lang="en-US" sz="1400" b="0" baseline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 #6L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#10L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</a:t>
                      </a:r>
                      <a:r>
                        <a:rPr lang="en-US" sz="1400" b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#19L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S3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S4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S5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  <a:tr h="279399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7030A0"/>
                          </a:solidFill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S6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P1a #21L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Bad divider</a:t>
                      </a:r>
                      <a:endParaRPr lang="en-US" sz="1400" b="0" dirty="0"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17264"/>
            <a:ext cx="4114800" cy="2442235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7042" y="4947437"/>
            <a:ext cx="3415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Counter #14 not installed due to space issues; to be installed before fall 2018 run</a:t>
            </a:r>
            <a:endParaRPr lang="en-US" sz="1800" b="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3448" y="2123663"/>
            <a:ext cx="97746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2069" y="4377666"/>
            <a:ext cx="977462" cy="3693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82" y="3042985"/>
            <a:ext cx="3017520" cy="3408026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440" y="4300795"/>
            <a:ext cx="1554480" cy="1463040"/>
          </a:xfrm>
          <a:prstGeom prst="rect">
            <a:avLst/>
          </a:prstGeom>
          <a:ln w="47625">
            <a:solidFill>
              <a:srgbClr val="D7D8D3"/>
            </a:solidFill>
          </a:ln>
        </p:spPr>
      </p:pic>
      <p:sp>
        <p:nvSpPr>
          <p:cNvPr id="11" name="TextBox 10"/>
          <p:cNvSpPr txBox="1"/>
          <p:nvPr/>
        </p:nvSpPr>
        <p:spPr>
          <a:xfrm rot="-120000">
            <a:off x="6270377" y="6201792"/>
            <a:ext cx="1371600" cy="182880"/>
          </a:xfrm>
          <a:prstGeom prst="rect">
            <a:avLst/>
          </a:prstGeom>
          <a:solidFill>
            <a:srgbClr val="D7D8D3"/>
          </a:solidFill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000" b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CTOF </a:t>
            </a:r>
            <a:r>
              <a:rPr lang="en-US" sz="1000" b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charset="0"/>
                <a:ea typeface="Comic Sans MS" charset="0"/>
                <a:cs typeface="Comic Sans MS" charset="0"/>
              </a:rPr>
              <a:t>Group Leader</a:t>
            </a:r>
            <a:endParaRPr lang="en-US" sz="1000" b="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TOF </a:t>
            </a:r>
            <a:r>
              <a:rPr lang="en-US" sz="3600" b="1" kern="0" dirty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DC Setup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4678" y="5519622"/>
            <a:ext cx="3953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TDC time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windows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set at 500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ns</a:t>
            </a:r>
          </a:p>
          <a:p>
            <a:pPr marL="119063" indent="-119063"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Disc. width/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thr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 = 35 ns/-35 mV (FTOF), 100 ns/-20 mV (CTOF)</a:t>
            </a:r>
            <a:endParaRPr lang="en-US" sz="1800" b="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" y="3710706"/>
            <a:ext cx="4572000" cy="27432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0" y="920764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51479"/>
          <a:stretch/>
        </p:blipFill>
        <p:spPr>
          <a:xfrm>
            <a:off x="5068268" y="3729374"/>
            <a:ext cx="3840480" cy="173736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/>
          <a:stretch/>
        </p:blipFill>
        <p:spPr>
          <a:xfrm>
            <a:off x="7043174" y="942984"/>
            <a:ext cx="1622592" cy="27432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r="1"/>
          <a:stretch/>
        </p:blipFill>
        <p:spPr>
          <a:xfrm>
            <a:off x="5319251" y="917731"/>
            <a:ext cx="1626357" cy="2743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0239" y="912574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7642" y="927561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204157" y="1080249"/>
            <a:ext cx="55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t (ns)</a:t>
            </a:r>
            <a:endParaRPr lang="en-US" sz="1200" b="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8974" y="3452375"/>
            <a:ext cx="614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FADC</a:t>
            </a:r>
            <a:endParaRPr lang="en-US" sz="1200" b="0" dirty="0" smtClean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1408" y="3446695"/>
            <a:ext cx="614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FADC</a:t>
            </a:r>
            <a:endParaRPr lang="en-US" sz="1200" b="0" dirty="0" smtClean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878099" y="1076300"/>
            <a:ext cx="553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b="0" dirty="0" smtClean="0">
                <a:latin typeface="+mn-lt"/>
              </a:rPr>
              <a:t>t (ns)</a:t>
            </a:r>
            <a:endParaRPr lang="en-US" sz="1200" b="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7513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TOF </a:t>
            </a:r>
            <a:r>
              <a:rPr lang="en-US" sz="3600" b="1" kern="0" dirty="0" smtClean="0">
                <a:solidFill>
                  <a:srgbClr val="333399"/>
                </a:solidFill>
                <a:latin typeface="Arial" charset="0"/>
                <a:ea typeface="Arial" charset="0"/>
                <a:cs typeface="Arial" charset="0"/>
              </a:rPr>
              <a:t>FADC Setup</a:t>
            </a:r>
            <a:endParaRPr lang="en-US" sz="3600" b="1" kern="0" dirty="0">
              <a:solidFill>
                <a:srgbClr val="33339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0507" y="2266478"/>
            <a:ext cx="1639230" cy="3868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20130" y="2493119"/>
            <a:ext cx="1557967" cy="268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924715" y="4671238"/>
            <a:ext cx="1557967" cy="268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30"/>
          <a:stretch/>
        </p:blipFill>
        <p:spPr>
          <a:xfrm>
            <a:off x="280851" y="1296332"/>
            <a:ext cx="4097652" cy="3470218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33330" b="33819"/>
          <a:stretch/>
        </p:blipFill>
        <p:spPr>
          <a:xfrm>
            <a:off x="4772722" y="1296332"/>
            <a:ext cx="4114800" cy="164592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t="759" r="50071" b="49620"/>
          <a:stretch/>
        </p:blipFill>
        <p:spPr>
          <a:xfrm>
            <a:off x="309618" y="4831154"/>
            <a:ext cx="2044135" cy="1463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5" r="8827"/>
          <a:stretch/>
        </p:blipFill>
        <p:spPr>
          <a:xfrm>
            <a:off x="6867990" y="2993483"/>
            <a:ext cx="2194560" cy="1791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b="49365"/>
          <a:stretch/>
        </p:blipFill>
        <p:spPr>
          <a:xfrm>
            <a:off x="4660000" y="3001285"/>
            <a:ext cx="2286000" cy="1775755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t="50813" r="53164" b="433"/>
          <a:stretch/>
        </p:blipFill>
        <p:spPr>
          <a:xfrm>
            <a:off x="2457450" y="4832014"/>
            <a:ext cx="1912416" cy="1463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3563" y="4891950"/>
            <a:ext cx="45889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FADC window: 296 ns (74 samples)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TET threshold: 60 </a:t>
            </a:r>
          </a:p>
          <a:p>
            <a:pPr marL="633336" lvl="1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(1 MeV FTOF, 0.5 MeV CTOF)</a:t>
            </a:r>
          </a:p>
          <a:p>
            <a:pPr marL="176213" indent="-176213">
              <a:spcAft>
                <a:spcPts val="600"/>
              </a:spcAft>
              <a:buClr>
                <a:srgbClr val="C00000"/>
              </a:buClr>
              <a:buFont typeface="Arial" charset="0"/>
              <a:buChar char="•"/>
            </a:pPr>
            <a:r>
              <a:rPr lang="en-US" sz="1800" b="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NSB/NSA = 8/28 FTOF, 12/60 CTOF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1546" y="912574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73754" y="909084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06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Suites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" y="1290780"/>
            <a:ext cx="4572000" cy="228600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14704"/>
              </p:ext>
            </p:extLst>
          </p:nvPr>
        </p:nvGraphicFramePr>
        <p:xfrm>
          <a:off x="5396084" y="1106163"/>
          <a:ext cx="3217713" cy="259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5101"/>
                <a:gridCol w="2772612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Timing </a:t>
                      </a:r>
                      <a:r>
                        <a:rPr lang="en-US" b="0" dirty="0" smtClean="0">
                          <a:solidFill>
                            <a:srgbClr val="800000"/>
                          </a:solidFill>
                          <a:latin typeface="Comic Sans MS"/>
                          <a:cs typeface="Comic Sans MS"/>
                        </a:rPr>
                        <a:t>Calibrations</a:t>
                      </a:r>
                      <a:endParaRPr lang="en-US" b="0" dirty="0">
                        <a:solidFill>
                          <a:srgbClr val="800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PMT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Timing Diff.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Attenuation Length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Effective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Velocity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4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Time-Walk (FTOF only)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5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RF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Offset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6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P2P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  <a:latin typeface="Comic Sans MS"/>
                          <a:cs typeface="Comic Sans MS"/>
                        </a:rPr>
                        <a:t> Offset</a:t>
                      </a:r>
                      <a:endParaRPr lang="en-US" dirty="0">
                        <a:solidFill>
                          <a:srgbClr val="008000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92134" y="4024883"/>
            <a:ext cx="3966518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0" dirty="0">
                <a:latin typeface="Comic Sans MS" charset="0"/>
                <a:ea typeface="Comic Sans MS" charset="0"/>
                <a:cs typeface="Comic Sans MS" charset="0"/>
              </a:rPr>
              <a:t>T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iming calibrations are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an iterative procedure that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rely </a:t>
            </a:r>
            <a:r>
              <a:rPr lang="en-US" sz="1800" b="0" dirty="0" smtClean="0">
                <a:latin typeface="Comic Sans MS" charset="0"/>
                <a:ea typeface="Comic Sans MS" charset="0"/>
                <a:cs typeface="Comic Sans MS" charset="0"/>
              </a:rPr>
              <a:t>on multiple passes through a data file for optimal resolution</a:t>
            </a: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Intimately tied in with 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180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quality of tracking</a:t>
            </a:r>
            <a:endParaRPr lang="en-US" sz="1800" b="0" dirty="0" smtClean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3" y="3939388"/>
            <a:ext cx="4572000" cy="2286000"/>
          </a:xfrm>
          <a:prstGeom prst="rect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 bwMode="auto">
          <a:xfrm>
            <a:off x="-1" y="6358825"/>
            <a:ext cx="9144001" cy="5719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 bwMode="auto">
          <a:xfrm>
            <a:off x="0" y="143560"/>
            <a:ext cx="907662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TOF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Flowcharts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3719"/>
          <a:stretch/>
        </p:blipFill>
        <p:spPr>
          <a:xfrm>
            <a:off x="4718304" y="1882247"/>
            <a:ext cx="4407408" cy="447657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372012" y="1093750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FTOF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08193" y="1125670"/>
            <a:ext cx="9774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C</a:t>
            </a:r>
            <a:r>
              <a:rPr lang="en-US" sz="18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TOF</a:t>
            </a:r>
            <a:endParaRPr lang="en-US" sz="18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6" r="2782"/>
          <a:stretch/>
        </p:blipFill>
        <p:spPr>
          <a:xfrm>
            <a:off x="27432" y="1964543"/>
            <a:ext cx="466344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75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</a:t>
            </a: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Calibration Constants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6" y="1347172"/>
            <a:ext cx="27432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21686" y="2003569"/>
            <a:ext cx="38501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" b="0" dirty="0" smtClean="0">
                <a:latin typeface="Helvetica Light" charset="0"/>
                <a:ea typeface="Helvetica Light" charset="0"/>
                <a:cs typeface="Helvetica Light" charset="0"/>
              </a:rPr>
              <a:t>(ns)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6" y="3968421"/>
            <a:ext cx="27432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/>
          <a:stretch/>
        </p:blipFill>
        <p:spPr>
          <a:xfrm>
            <a:off x="3245852" y="1378575"/>
            <a:ext cx="27432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56" y="3968421"/>
            <a:ext cx="2743200" cy="2286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1"/>
          <a:stretch/>
        </p:blipFill>
        <p:spPr>
          <a:xfrm>
            <a:off x="5989052" y="1378575"/>
            <a:ext cx="27432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10"/>
          <a:stretch/>
        </p:blipFill>
        <p:spPr>
          <a:xfrm>
            <a:off x="5989052" y="3968421"/>
            <a:ext cx="2743200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0404" y="118063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LR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9063" y="118063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VEFF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7650" y="1180632"/>
            <a:ext cx="687697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RF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3927" y="3778214"/>
            <a:ext cx="911156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ATTEN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5244" y="3778214"/>
            <a:ext cx="580100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TW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29248" y="3778214"/>
            <a:ext cx="687696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P2P</a:t>
            </a:r>
            <a:endParaRPr lang="en-US" sz="1400" b="0" dirty="0" smtClean="0">
              <a:solidFill>
                <a:srgbClr val="FF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 bwMode="auto">
          <a:xfrm>
            <a:off x="0" y="14356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2" rIns="91425" bIns="45712" numCol="1" anchor="ctr" anchorCtr="0" compatLnSpc="1">
            <a:prstTxWarp prst="textNoShape">
              <a:avLst/>
            </a:prstTxWarp>
          </a:bodyPr>
          <a:lstStyle/>
          <a:p>
            <a:pPr algn="ctr" defTabSz="914246" eaLnBrk="0" hangingPunct="0">
              <a:defRPr/>
            </a:pPr>
            <a:r>
              <a:rPr lang="en-US" kern="0" dirty="0" smtClean="0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rPr>
              <a:t>FTOF Calibration Comparison</a:t>
            </a:r>
            <a:endParaRPr lang="en-US" kern="0" dirty="0">
              <a:solidFill>
                <a:srgbClr val="333399"/>
              </a:solidFill>
              <a:latin typeface="+mj-lt"/>
              <a:ea typeface="ＭＳ Ｐゴシック" pitchFamily="-110" charset="-128"/>
              <a:cs typeface="+mj-cs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8" y="901575"/>
            <a:ext cx="41148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3"/>
          <a:stretch/>
        </p:blipFill>
        <p:spPr>
          <a:xfrm>
            <a:off x="4596320" y="979389"/>
            <a:ext cx="4114800" cy="26517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65231" y="1027582"/>
            <a:ext cx="1379253" cy="5078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 </a:t>
            </a:r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S2 p1a </a:t>
            </a:r>
            <a:endParaRPr lang="en-US" sz="135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Eng. Run </a:t>
            </a:r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6204" y="1026832"/>
            <a:ext cx="1379253" cy="5078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 </a:t>
            </a:r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S2 p1a </a:t>
            </a:r>
            <a:endParaRPr lang="en-US" sz="135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KPP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2922" y="1140692"/>
            <a:ext cx="14069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runs </a:t>
            </a:r>
          </a:p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2052-2058</a:t>
            </a:r>
          </a:p>
        </p:txBody>
      </p:sp>
      <p:sp>
        <p:nvSpPr>
          <p:cNvPr id="9" name="TextBox 8"/>
          <p:cNvSpPr txBox="1"/>
          <p:nvPr/>
        </p:nvSpPr>
        <p:spPr>
          <a:xfrm rot="21260604">
            <a:off x="7071745" y="2737582"/>
            <a:ext cx="1318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design specs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960583" y="2669309"/>
            <a:ext cx="3750537" cy="329061"/>
          </a:xfrm>
          <a:prstGeom prst="line">
            <a:avLst/>
          </a:prstGeom>
          <a:noFill/>
          <a:ln w="15875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533932" y="1140692"/>
            <a:ext cx="14069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runs </a:t>
            </a:r>
          </a:p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804-810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837" y="3661569"/>
            <a:ext cx="4480560" cy="27432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/>
          <a:stretch/>
        </p:blipFill>
        <p:spPr>
          <a:xfrm>
            <a:off x="12355" y="3648441"/>
            <a:ext cx="4297680" cy="2743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23637" y="3740645"/>
            <a:ext cx="1379253" cy="5078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 </a:t>
            </a:r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S2 p1b </a:t>
            </a:r>
            <a:endParaRPr lang="en-US" sz="135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KPP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9977" y="3691216"/>
            <a:ext cx="1379253" cy="50783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FTOF </a:t>
            </a:r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S2 p1b </a:t>
            </a:r>
            <a:endParaRPr lang="en-US" sz="1350" b="0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algn="ctr"/>
            <a:r>
              <a:rPr lang="en-US" sz="1350" b="0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Eng. Run </a:t>
            </a:r>
            <a:r>
              <a:rPr lang="en-US" sz="1350" b="0" dirty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7362" y="5451717"/>
            <a:ext cx="115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runs </a:t>
            </a:r>
          </a:p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2052-2058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5019665" y="4772377"/>
            <a:ext cx="3622310" cy="888092"/>
          </a:xfrm>
          <a:prstGeom prst="line">
            <a:avLst/>
          </a:prstGeom>
          <a:noFill/>
          <a:ln w="15875" cap="flat" cmpd="sng" algn="ctr">
            <a:solidFill>
              <a:schemeClr val="accent1">
                <a:shade val="95000"/>
                <a:satMod val="10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 rot="20760000">
            <a:off x="7083945" y="5049811"/>
            <a:ext cx="1318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567E11"/>
                </a:solidFill>
                <a:latin typeface="Comic Sans MS" charset="0"/>
                <a:ea typeface="Comic Sans MS" charset="0"/>
                <a:cs typeface="Comic Sans MS" charset="0"/>
              </a:rPr>
              <a:t>design specs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60313" y="5412483"/>
            <a:ext cx="109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runs </a:t>
            </a:r>
          </a:p>
          <a:p>
            <a:pPr algn="ctr">
              <a:spcAft>
                <a:spcPts val="600"/>
              </a:spcAft>
            </a:pPr>
            <a:r>
              <a:rPr lang="en-US" sz="1400" b="0" dirty="0" smtClean="0">
                <a:solidFill>
                  <a:srgbClr val="008300"/>
                </a:solidFill>
                <a:latin typeface="Comic Sans MS" charset="0"/>
                <a:ea typeface="Comic Sans MS" charset="0"/>
                <a:cs typeface="Comic Sans MS" charset="0"/>
              </a:rPr>
              <a:t>804-810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02" r="1"/>
          <a:stretch/>
        </p:blipFill>
        <p:spPr>
          <a:xfrm>
            <a:off x="35985" y="3718815"/>
            <a:ext cx="588427" cy="23225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/>
          <p:cNvSpPr txBox="1"/>
          <p:nvPr/>
        </p:nvSpPr>
        <p:spPr>
          <a:xfrm rot="16200000">
            <a:off x="3626190" y="1939288"/>
            <a:ext cx="19049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dirty="0" smtClean="0">
                <a:latin typeface="+mn-lt"/>
                <a:ea typeface="Helvetica" charset="0"/>
                <a:cs typeface="Helvetica" charset="0"/>
              </a:rPr>
              <a:t>P1a Resolution (ns)</a:t>
            </a:r>
            <a:endParaRPr lang="en-US" sz="1400" b="0" dirty="0" smtClean="0">
              <a:latin typeface="+mn-lt"/>
              <a:ea typeface="Helvetica" charset="0"/>
              <a:cs typeface="Helvetic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705864" y="1939288"/>
            <a:ext cx="19049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dirty="0" smtClean="0">
                <a:latin typeface="+mn-lt"/>
                <a:ea typeface="Helvetica" charset="0"/>
                <a:cs typeface="Helvetica" charset="0"/>
              </a:rPr>
              <a:t>P1a Resolution (ns)</a:t>
            </a:r>
            <a:endParaRPr lang="en-US" sz="1400" b="0" dirty="0" smtClean="0">
              <a:latin typeface="+mn-lt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106351</TotalTime>
  <Pages>1</Pages>
  <Words>782</Words>
  <Application>Microsoft Macintosh PowerPoint</Application>
  <PresentationFormat>On-screen Show (4:3)</PresentationFormat>
  <Paragraphs>205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 Black</vt:lpstr>
      <vt:lpstr>Comic Sans MS</vt:lpstr>
      <vt:lpstr>Helvetica</vt:lpstr>
      <vt:lpstr>Helvetica Light</vt:lpstr>
      <vt:lpstr>ＭＳ Ｐゴシック</vt:lpstr>
      <vt:lpstr>Times New Roman</vt:lpstr>
      <vt:lpstr>Verdana</vt:lpstr>
      <vt:lpstr>Arial</vt:lpstr>
      <vt:lpstr>Powerpoint Template Lehman Review June 07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Microsoft Office User</cp:lastModifiedBy>
  <cp:revision>1335</cp:revision>
  <cp:lastPrinted>2017-02-23T15:03:13Z</cp:lastPrinted>
  <dcterms:created xsi:type="dcterms:W3CDTF">2017-03-24T13:59:29Z</dcterms:created>
  <dcterms:modified xsi:type="dcterms:W3CDTF">2018-03-05T23:27:42Z</dcterms:modified>
</cp:coreProperties>
</file>