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11"/>
  </p:notesMasterIdLst>
  <p:handoutMasterIdLst>
    <p:handoutMasterId r:id="rId12"/>
  </p:handoutMasterIdLst>
  <p:sldIdLst>
    <p:sldId id="256" r:id="rId3"/>
    <p:sldId id="656" r:id="rId4"/>
    <p:sldId id="640" r:id="rId5"/>
    <p:sldId id="650" r:id="rId6"/>
    <p:sldId id="657" r:id="rId7"/>
    <p:sldId id="654" r:id="rId8"/>
    <p:sldId id="655" r:id="rId9"/>
    <p:sldId id="653" r:id="rId10"/>
  </p:sldIdLst>
  <p:sldSz cx="9144000" cy="6858000" type="screen4x3"/>
  <p:notesSz cx="6858000" cy="9144000"/>
  <p:defaultTextStyle>
    <a:defPPr>
      <a:defRPr lang="en-US"/>
    </a:defPPr>
    <a:lvl1pPr marL="0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19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853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290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716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139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575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000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429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3F"/>
    <a:srgbClr val="F2FF5F"/>
    <a:srgbClr val="4BD7E1"/>
    <a:srgbClr val="E006D5"/>
    <a:srgbClr val="00E100"/>
    <a:srgbClr val="0C5209"/>
    <a:srgbClr val="11690C"/>
    <a:srgbClr val="80057A"/>
    <a:srgbClr val="CC33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96" autoAdjust="0"/>
  </p:normalViewPr>
  <p:slideViewPr>
    <p:cSldViewPr>
      <p:cViewPr>
        <p:scale>
          <a:sx n="90" d="100"/>
          <a:sy n="90" d="100"/>
        </p:scale>
        <p:origin x="-1312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6DDE5-F68F-F848-A8FC-E32180D6EAD4}" type="datetime1">
              <a:rPr lang="en-US" smtClean="0"/>
              <a:pPr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38CD5-CECF-AC41-B90D-0F1D9F642A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230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C4514-1F67-F248-AD2F-1A4C562A6D3F}" type="datetime1">
              <a:rPr lang="en-US" smtClean="0"/>
              <a:pPr/>
              <a:t>5/17/18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97CD6-3EDC-43A1-BFE6-556DB01E9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65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19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53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290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716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139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575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000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429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7CD6-3EDC-43A1-BFE6-556DB01E9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99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84225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FF0000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5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00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May,17 2018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A.Kiselev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-65" charset="0"/>
              </a:defRPr>
            </a:lvl1pPr>
          </a:lstStyle>
          <a:p>
            <a:pPr>
              <a:defRPr/>
            </a:pPr>
            <a:fld id="{BC346014-8CB8-304E-A5FA-922CBC1F60F3}" type="slidenum">
              <a:rPr lang="ru-RU"/>
              <a:pPr>
                <a:defRPr/>
              </a:pPr>
              <a:t>‹#›</a:t>
            </a:fld>
            <a:r>
              <a:rPr lang="en-US"/>
              <a:t>/16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8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2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1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4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37325"/>
            <a:ext cx="3429000" cy="244475"/>
          </a:xfrm>
        </p:spPr>
        <p:txBody>
          <a:bodyPr/>
          <a:lstStyle>
            <a:lvl1pPr>
              <a:defRPr sz="1100" baseline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133600" cy="228600"/>
          </a:xfrm>
        </p:spPr>
        <p:txBody>
          <a:bodyPr/>
          <a:lstStyle>
            <a:lvl1pPr>
              <a:defRPr sz="1100" baseline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defRPr>
            </a:lvl1pPr>
          </a:lstStyle>
          <a:p>
            <a:fld id="{59EA4CFA-C3DC-4ADB-8A77-9C015038EF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0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19" indent="0">
              <a:buNone/>
              <a:defRPr sz="2800"/>
            </a:lvl2pPr>
            <a:lvl3pPr marL="912853" indent="0">
              <a:buNone/>
              <a:defRPr sz="2400"/>
            </a:lvl3pPr>
            <a:lvl4pPr marL="1369290" indent="0">
              <a:buNone/>
              <a:defRPr sz="2000"/>
            </a:lvl4pPr>
            <a:lvl5pPr marL="1825716" indent="0">
              <a:buNone/>
              <a:defRPr sz="2000"/>
            </a:lvl5pPr>
            <a:lvl6pPr marL="2282139" indent="0">
              <a:buNone/>
              <a:defRPr sz="2000"/>
            </a:lvl6pPr>
            <a:lvl7pPr marL="2738575" indent="0">
              <a:buNone/>
              <a:defRPr sz="2000"/>
            </a:lvl7pPr>
            <a:lvl8pPr marL="3195000" indent="0">
              <a:buNone/>
              <a:defRPr sz="2000"/>
            </a:lvl8pPr>
            <a:lvl9pPr marL="365142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8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2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1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4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9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0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9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3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0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19" indent="0">
              <a:buNone/>
              <a:defRPr sz="2800"/>
            </a:lvl2pPr>
            <a:lvl3pPr marL="912853" indent="0">
              <a:buNone/>
              <a:defRPr sz="2400"/>
            </a:lvl3pPr>
            <a:lvl4pPr marL="1369290" indent="0">
              <a:buNone/>
              <a:defRPr sz="2000"/>
            </a:lvl4pPr>
            <a:lvl5pPr marL="1825716" indent="0">
              <a:buNone/>
              <a:defRPr sz="2000"/>
            </a:lvl5pPr>
            <a:lvl6pPr marL="2282139" indent="0">
              <a:buNone/>
              <a:defRPr sz="2000"/>
            </a:lvl6pPr>
            <a:lvl7pPr marL="2738575" indent="0">
              <a:buNone/>
              <a:defRPr sz="2000"/>
            </a:lvl7pPr>
            <a:lvl8pPr marL="3195000" indent="0">
              <a:buNone/>
              <a:defRPr sz="2000"/>
            </a:lvl8pPr>
            <a:lvl9pPr marL="365142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83" tIns="45642" rIns="91283" bIns="4564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33"/>
            <a:ext cx="8229600" cy="4525963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l">
              <a:defRPr sz="1600">
                <a:solidFill>
                  <a:srgbClr val="800000"/>
                </a:solidFill>
                <a:latin typeface="Tahoma"/>
                <a:cs typeface="Tahoma"/>
              </a:defRPr>
            </a:lvl1pPr>
          </a:lstStyle>
          <a:p>
            <a:r>
              <a:rPr lang="en-US" smtClean="0"/>
              <a:t>May,17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83"/>
            <a:ext cx="2895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ctr">
              <a:defRPr sz="1600">
                <a:solidFill>
                  <a:srgbClr val="800000"/>
                </a:solidFill>
                <a:latin typeface="Tahoma"/>
                <a:cs typeface="Tahoma"/>
              </a:defRPr>
            </a:lvl1pPr>
          </a:lstStyle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r">
              <a:defRPr sz="1600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@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2853" rtl="0" eaLnBrk="1" latinLnBrk="0" hangingPunct="1">
        <a:spcBef>
          <a:spcPct val="0"/>
        </a:spcBef>
        <a:buNone/>
        <a:defRPr sz="3600" b="1" kern="1200" baseline="0">
          <a:solidFill>
            <a:srgbClr val="FF0000"/>
          </a:solidFill>
          <a:latin typeface="Arial" pitchFamily="34" charset="0"/>
          <a:ea typeface="+mj-ea"/>
          <a:cs typeface="+mj-cs"/>
        </a:defRPr>
      </a:lvl1pPr>
    </p:titleStyle>
    <p:bodyStyle>
      <a:lvl1pPr marL="342328" indent="-342328" algn="l" defTabSz="912853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1696" indent="-285276" algn="l" defTabSz="912853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1067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597495" indent="-228209" algn="l" defTabSz="912853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3935" indent="-228209" algn="l" defTabSz="912853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0359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784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217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635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19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53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90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16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39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575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000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429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83" tIns="45642" rIns="91283" bIns="456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33"/>
            <a:ext cx="8229600" cy="4525963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May,17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83"/>
            <a:ext cx="2895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45641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28" indent="-342328" algn="l" defTabSz="45641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96" indent="-285276" algn="l" defTabSz="45641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067" indent="-228209" algn="l" defTabSz="45641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495" indent="-228209" algn="l" defTabSz="45641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935" indent="-228209" algn="l" defTabSz="45641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359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784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217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635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19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53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90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16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39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575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000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429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382000" cy="156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DAAEAE"/>
                    </a:gs>
                    <a:gs pos="50000">
                      <a:srgbClr val="FFCCCC"/>
                    </a:gs>
                    <a:gs pos="100000">
                      <a:srgbClr val="DAAEAE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283" tIns="45642" rIns="91283" bIns="45642">
            <a:spAutoFit/>
          </a:bodyPr>
          <a:lstStyle>
            <a:lvl1pPr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sz="4800" b="1" i="1" dirty="0" err="1" smtClean="0">
                <a:solidFill>
                  <a:srgbClr val="FF0000"/>
                </a:solidFill>
                <a:latin typeface="Arial"/>
                <a:cs typeface="Arial"/>
              </a:rPr>
              <a:t>EicMC</a:t>
            </a:r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 development: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postmortem</a:t>
            </a:r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overview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762000" y="838200"/>
            <a:ext cx="7848600" cy="1524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83" tIns="45642" rIns="91283" bIns="45642" anchor="ctr"/>
          <a:lstStyle/>
          <a:p>
            <a:endParaRPr lang="en-US" dirty="0"/>
          </a:p>
        </p:txBody>
      </p:sp>
      <p:pic>
        <p:nvPicPr>
          <p:cNvPr id="12" name="Picture 11" descr="EIC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41556" cy="685800"/>
          </a:xfrm>
          <a:prstGeom prst="rect">
            <a:avLst/>
          </a:prstGeom>
        </p:spPr>
      </p:pic>
      <p:pic>
        <p:nvPicPr>
          <p:cNvPr id="2" name="Picture 1" descr="bn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098" y="0"/>
            <a:ext cx="2188968" cy="838200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3581400"/>
            <a:ext cx="8610600" cy="2971801"/>
          </a:xfrm>
          <a:prstGeom prst="rect">
            <a:avLst/>
          </a:prstGeom>
        </p:spPr>
        <p:txBody>
          <a:bodyPr vert="horz" lIns="91279" tIns="45640" rIns="91279" bIns="45640" rtlCol="0"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500" dirty="0">
                <a:solidFill>
                  <a:schemeClr val="tx2"/>
                </a:solidFill>
                <a:latin typeface="Arial Narrow"/>
                <a:ea typeface="Tahoma (Body)" charset="0"/>
                <a:cs typeface="Arial Narrow"/>
              </a:rPr>
              <a:t>Alexander </a:t>
            </a:r>
            <a:r>
              <a:rPr lang="en-US" sz="3500" dirty="0" smtClean="0">
                <a:solidFill>
                  <a:schemeClr val="tx2"/>
                </a:solidFill>
                <a:latin typeface="Arial Narrow"/>
                <a:ea typeface="Tahoma (Body)" charset="0"/>
                <a:cs typeface="Arial Narrow"/>
              </a:rPr>
              <a:t>Kiselev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500" dirty="0">
              <a:solidFill>
                <a:schemeClr val="tx2"/>
              </a:solidFill>
              <a:latin typeface="Arial Narrow"/>
              <a:ea typeface="Tahoma (Body)" charset="0"/>
              <a:cs typeface="Arial Narrow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EIC 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R&amp;D Software Consortium Meeting</a:t>
            </a:r>
            <a:endParaRPr lang="en-US" sz="3200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College of William &amp; Mary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Williamsburg VA  May,17 2018   </a:t>
            </a:r>
            <a:endParaRPr lang="en-US" sz="3200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80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  <a:latin typeface="Tahoma" pitchFamily="-84" charset="0"/>
              </a:rPr>
              <a:t>May,17 2018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EicMC</a:t>
            </a:r>
            <a:r>
              <a:rPr lang="en-US" sz="4800" b="0" dirty="0">
                <a:latin typeface="Arial Narrow"/>
                <a:ea typeface="ＭＳ Ｐゴシック" pitchFamily="-84" charset="-128"/>
                <a:cs typeface="Arial Narrow"/>
              </a:rPr>
              <a:t>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in brief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6014-8CB8-304E-A5FA-922CBC1F60F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10668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Small standalone C++ library (~3k lines of code)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No external dependencies on the user (import) side ...</a:t>
            </a:r>
          </a:p>
          <a:p>
            <a:pPr marL="80467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... except for the Google </a:t>
            </a:r>
            <a:r>
              <a:rPr lang="en-US" sz="2000" dirty="0" err="1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protobuf</a:t>
            </a:r>
            <a:r>
              <a:rPr lang="en-US" sz="20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 libraries, of course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In many respects a follow-up on the </a:t>
            </a: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ProMC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development</a:t>
            </a:r>
          </a:p>
          <a:p>
            <a:pPr marL="80467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MCEG -&gt; </a:t>
            </a: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EicMC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converter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is realized through </a:t>
            </a:r>
            <a:r>
              <a:rPr lang="en-US" sz="2400" i="1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eic</a:t>
            </a:r>
            <a:r>
              <a:rPr lang="en-US" sz="2400" i="1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-smear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interface, so</a:t>
            </a:r>
            <a:r>
              <a:rPr lang="en-US" sz="24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 ROOT is somewhat required for </a:t>
            </a:r>
            <a:r>
              <a:rPr lang="en-US" sz="2400" i="1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file creation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W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orks on 32-bit SL6, 64-bit SL7 and OS X Mavericks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~512MB max single event size is the only “real” built-in limit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410200"/>
            <a:ext cx="8140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</a:rPr>
              <a:t>Just a reminder: we are talking about a “no-ROOT” binary format to store and share EIC DIS Monte-Carlo event files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A.Kiselev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561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  <a:latin typeface="Tahoma" pitchFamily="-84" charset="0"/>
              </a:rPr>
              <a:t>May,17 2018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solidFill>
                  <a:srgbClr val="000099"/>
                </a:solidFill>
                <a:latin typeface="Tahoma" pitchFamily="-84" charset="0"/>
              </a:rPr>
              <a:t>A.Kiselev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Original motivation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6014-8CB8-304E-A5FA-922CBC1F60F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838200"/>
            <a:ext cx="899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Our October’2016 meeting:</a:t>
            </a:r>
          </a:p>
          <a:p>
            <a:pPr marL="80467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Want to exchange MCEG files in a non-ROOT and non-ASCII format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</a:p>
          <a:p>
            <a:pPr marL="80467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Bring all existing EIC MC generator files to a “common denominator”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" y="2286000"/>
            <a:ext cx="7857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-&gt; </a:t>
            </a:r>
            <a:r>
              <a:rPr lang="en-US" sz="2400" dirty="0" smtClean="0">
                <a:solidFill>
                  <a:srgbClr val="008000"/>
                </a:solidFill>
              </a:rPr>
              <a:t>suggestion: adapt existing </a:t>
            </a:r>
            <a:r>
              <a:rPr lang="en-US" sz="2400" dirty="0" err="1" smtClean="0">
                <a:solidFill>
                  <a:srgbClr val="008000"/>
                </a:solidFill>
              </a:rPr>
              <a:t>ProMC</a:t>
            </a:r>
            <a:r>
              <a:rPr lang="en-US" sz="2400" dirty="0" smtClean="0">
                <a:solidFill>
                  <a:srgbClr val="008000"/>
                </a:solidFill>
              </a:rPr>
              <a:t> library to do the job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2971800"/>
            <a:ext cx="899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Certain progress in this direction made at the beginning:</a:t>
            </a:r>
          </a:p>
          <a:p>
            <a:pPr marL="80467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Generator-neutral part is incorporated in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EicRoot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framework (as an extra input file format for “pure” GEANT transport purposes)</a:t>
            </a:r>
          </a:p>
          <a:p>
            <a:pPr marL="80467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" y="4191000"/>
            <a:ext cx="8991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EIC MCEG-specific info encoding in </a:t>
            </a:r>
            <a:r>
              <a:rPr lang="en-US" sz="2400" dirty="0" err="1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ProMC</a:t>
            </a:r>
            <a:r>
              <a:rPr lang="en-US" sz="2400" dirty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4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faced difficulties:</a:t>
            </a:r>
          </a:p>
          <a:p>
            <a:pPr marL="80467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err="1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ProMC</a:t>
            </a:r>
            <a:r>
              <a:rPr lang="en-US" sz="20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 is primarily </a:t>
            </a:r>
            <a:r>
              <a:rPr lang="en-US" sz="2000" dirty="0" err="1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Pythia</a:t>
            </a:r>
            <a:r>
              <a:rPr lang="en-US" sz="20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-oriented -&gt; no elegant way to extend .proto files to maintain say MILOU-specific event-per-event variables </a:t>
            </a:r>
          </a:p>
          <a:p>
            <a:pPr marL="80467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Few other small (and partly fake) issues identified with the </a:t>
            </a:r>
            <a:r>
              <a:rPr lang="en-US" sz="2000" dirty="0" err="1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ProMC</a:t>
            </a:r>
            <a:r>
              <a:rPr lang="en-US" sz="20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 format (floating-point precision, default 64k record limit, inefficient storage of typically small EIC events, external dependencies, </a:t>
            </a:r>
            <a:r>
              <a:rPr lang="en-US" sz="2000" dirty="0" err="1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etc</a:t>
            </a:r>
            <a:r>
              <a:rPr lang="en-US" sz="2000" dirty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  <a:r>
              <a:rPr lang="en-US" sz="2000" dirty="0" smtClean="0">
                <a:solidFill>
                  <a:srgbClr val="E006D5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09039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  <a:latin typeface="Tahoma" pitchFamily="-84" charset="0"/>
              </a:rPr>
              <a:t>May,17 2018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solidFill>
                  <a:srgbClr val="000099"/>
                </a:solidFill>
                <a:latin typeface="Tahoma" pitchFamily="-84" charset="0"/>
              </a:rPr>
              <a:t>A.Kiselev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The short history of </a:t>
            </a:r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EicMC</a:t>
            </a:r>
            <a:r>
              <a:rPr lang="en-US" sz="4800" b="0" dirty="0">
                <a:latin typeface="Arial Narrow"/>
                <a:ea typeface="ＭＳ Ｐゴシック" pitchFamily="-84" charset="-128"/>
                <a:cs typeface="Arial Narrow"/>
              </a:rPr>
              <a:t>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format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6014-8CB8-304E-A5FA-922CBC1F60F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9906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Started in Dec’2016 as a “better </a:t>
            </a: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ProMC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”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Presented to eRD20 during Feb’2017 meeting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ollected a lot of feedback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ommon voice: a “pure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protobuf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” format  is needed, which allows one to import the binary files without additional dependencies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pent another ~month on a “simplification re-write”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  <a:latin typeface="Tahoma" pitchFamily="-84" charset="0"/>
              </a:rPr>
              <a:t>May,17 2018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EicMC</a:t>
            </a:r>
            <a:r>
              <a:rPr lang="en-US" sz="4800" b="0" dirty="0">
                <a:latin typeface="Arial Narrow"/>
                <a:ea typeface="ＭＳ Ｐゴシック" pitchFamily="-84" charset="-128"/>
                <a:cs typeface="Arial Narrow"/>
              </a:rPr>
              <a:t>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v1 selected list of technical details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6014-8CB8-304E-A5FA-922CBC1F60F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Native  RFC1952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gzip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file format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Stream-compressed sequence of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google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protobuf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event records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Direct access to individual events through multi-level scalable catalogues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True automated self-descriptiveness (including reflection) ...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... </a:t>
            </a:r>
            <a:r>
              <a:rPr lang="en-US" sz="2000" dirty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nd (</a:t>
            </a:r>
            <a:r>
              <a:rPr lang="en-US" sz="2000" i="1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as confirmed by Andrea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) custom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EicMC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library is </a:t>
            </a:r>
            <a:r>
              <a:rPr lang="en-US" sz="2000" b="1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not required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for either file format extraction or </a:t>
            </a:r>
            <a:r>
              <a:rPr lang="en-US" sz="2000" i="1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sequential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event access (one only needs few dozens of trivial C++ codes, and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google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protobuf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libraries)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rgbClr val="008000"/>
                </a:solidFill>
                <a:ea typeface="ＭＳ Ｐゴシック" pitchFamily="-84" charset="-128"/>
                <a:cs typeface="ＭＳ Ｐゴシック" pitchFamily="-84" charset="-128"/>
              </a:rPr>
              <a:t>Convertors for all presently used DIS MC event generator formats exist ...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rgbClr val="008000"/>
                </a:solidFill>
                <a:ea typeface="ＭＳ Ｐゴシック" pitchFamily="-84" charset="-128"/>
                <a:cs typeface="ＭＳ Ｐゴシック" pitchFamily="-84" charset="-128"/>
              </a:rPr>
              <a:t>... </a:t>
            </a:r>
            <a:r>
              <a:rPr lang="en-US" sz="2000" dirty="0">
                <a:solidFill>
                  <a:srgbClr val="008000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 sz="2000" dirty="0" smtClean="0">
                <a:solidFill>
                  <a:srgbClr val="008000"/>
                </a:solidFill>
                <a:ea typeface="ＭＳ Ｐゴシック" pitchFamily="-84" charset="-128"/>
                <a:cs typeface="ＭＳ Ｐゴシック" pitchFamily="-84" charset="-128"/>
              </a:rPr>
              <a:t>nd backward &amp; forward compatibility for future extensions guaranteed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rgbClr val="008000"/>
                </a:solidFill>
                <a:ea typeface="ＭＳ Ｐゴシック" pitchFamily="-84" charset="-128"/>
                <a:cs typeface="ＭＳ Ｐゴシック" pitchFamily="-84" charset="-128"/>
              </a:rPr>
              <a:t>In particular </a:t>
            </a:r>
            <a:r>
              <a:rPr lang="en-US" sz="2000" dirty="0" err="1" smtClean="0">
                <a:solidFill>
                  <a:srgbClr val="008000"/>
                </a:solidFill>
                <a:ea typeface="ＭＳ Ｐゴシック" pitchFamily="-84" charset="-128"/>
                <a:cs typeface="ＭＳ Ｐゴシック" pitchFamily="-84" charset="-128"/>
              </a:rPr>
              <a:t>HepMC</a:t>
            </a:r>
            <a:r>
              <a:rPr lang="en-US" sz="2000" dirty="0" smtClean="0">
                <a:solidFill>
                  <a:srgbClr val="008000"/>
                </a:solidFill>
                <a:ea typeface="ＭＳ Ｐゴシック" pitchFamily="-84" charset="-128"/>
                <a:cs typeface="ＭＳ Ｐゴシック" pitchFamily="-84" charset="-128"/>
              </a:rPr>
              <a:t> and Pythia8 support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000" dirty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Optional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EicMC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library (direct event access, log file extraction,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etc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A.Kiselev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39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  <a:latin typeface="Tahoma" pitchFamily="-84" charset="0"/>
              </a:rPr>
              <a:t>May,17 2018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solidFill>
                  <a:srgbClr val="000099"/>
                </a:solidFill>
                <a:latin typeface="Tahoma" pitchFamily="-84" charset="0"/>
              </a:rPr>
              <a:t>A.Kiselev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The short history of </a:t>
            </a:r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EicMC</a:t>
            </a:r>
            <a:r>
              <a:rPr lang="en-US" sz="4800" b="0" dirty="0">
                <a:latin typeface="Arial Narrow"/>
                <a:ea typeface="ＭＳ Ｐゴシック" pitchFamily="-84" charset="-128"/>
                <a:cs typeface="Arial Narrow"/>
              </a:rPr>
              <a:t>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format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6014-8CB8-304E-A5FA-922CBC1F60F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9906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Presented to eRD20 during May’2017 meeting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eedback more or less positive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G4 import code by Andrea: indeed no extra dependencies!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So now what?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-&gt; evaluate HDF5!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Well, found a person, who could do this in the late 2017</a:t>
            </a:r>
            <a:endParaRPr lang="en-US" sz="2400" dirty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Never happened, for various reasons</a:t>
            </a:r>
            <a:endParaRPr lang="en-US" sz="2400" dirty="0" smtClean="0">
              <a:solidFill>
                <a:srgbClr val="FF000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6575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  <a:latin typeface="Tahoma" pitchFamily="-84" charset="0"/>
              </a:rPr>
              <a:t>May,17 2018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solidFill>
                  <a:srgbClr val="000099"/>
                </a:solidFill>
                <a:latin typeface="Tahoma" pitchFamily="-84" charset="0"/>
              </a:rPr>
              <a:t>A.Kiselev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The short history of </a:t>
            </a:r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EicMC</a:t>
            </a:r>
            <a:r>
              <a:rPr lang="en-US" sz="4800" b="0" dirty="0">
                <a:latin typeface="Arial Narrow"/>
                <a:ea typeface="ＭＳ Ｐゴシック" pitchFamily="-84" charset="-128"/>
                <a:cs typeface="Arial Narrow"/>
              </a:rPr>
              <a:t>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format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6014-8CB8-304E-A5FA-922CBC1F60F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7620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ProIO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“v0” presented by David during Oct’2017 meeting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A broader scope (multi-language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support;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streaming concept in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mind;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suitable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for any events, not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only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MCEG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one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 from the start;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etc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Format itself was pretty raw at that time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And now what? 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Extension to non-MCEG events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was of course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easy to demonstrate (LCIO implementation starting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off existing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lcio.proto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file took half a day) </a:t>
            </a: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But do we really need two different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protobuf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formats, after all? 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(Binary formats of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EicMC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ProIO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are completely different)</a:t>
            </a: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0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ProIO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“v1” launched by David some time in Dec’2017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Private repository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Several improvements (LZ4 compression,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better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binary format,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etc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Basically only direct access missing and (again!) MCEG interface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783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  <a:latin typeface="Tahoma" pitchFamily="-84" charset="0"/>
              </a:rPr>
              <a:t>May,17 2018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solidFill>
                  <a:srgbClr val="000099"/>
                </a:solidFill>
                <a:latin typeface="Tahoma" pitchFamily="-84" charset="0"/>
              </a:rPr>
              <a:t>A.Kiselev</a:t>
            </a:r>
            <a:endParaRPr lang="ru-RU" dirty="0">
              <a:solidFill>
                <a:srgbClr val="000099"/>
              </a:solidFill>
              <a:latin typeface="Tahoma" pitchFamily="-8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So where we are now, 18 months later?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6014-8CB8-304E-A5FA-922CBC1F60F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8915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EicMC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is a no-go format because technically it is much more natural now to extend </a:t>
            </a: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ProIO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to support MCEG data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Note: external dependency on </a:t>
            </a: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ProIO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library is not considered an issue any longer for our binary file format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The bottom line: except for “having partly inspired </a:t>
            </a: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ProIO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development” a good 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2-3 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months of coding basically wasted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Back to the original motivation: EIC </a:t>
            </a:r>
            <a:r>
              <a:rPr lang="en-US" sz="24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HepSim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repository is not populated because there is no decision on the format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By the way: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we could have populated the repository more than a year ago, if decided on the readily available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eic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-smear ROOT files</a:t>
            </a:r>
          </a:p>
          <a:p>
            <a:pPr marL="62179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By the way’: 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we can still do this now instead of evaluating </a:t>
            </a:r>
            <a:r>
              <a:rPr lang="en-US" sz="2000" dirty="0" err="1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HepMC</a:t>
            </a:r>
            <a:r>
              <a:rPr lang="en-US" sz="2000" dirty="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(2,3)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endParaRPr lang="en-US" sz="2400" dirty="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92673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C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99"/>
      </a:accent2>
      <a:accent3>
        <a:srgbClr val="000099"/>
      </a:accent3>
      <a:accent4>
        <a:srgbClr val="8064A2"/>
      </a:accent4>
      <a:accent5>
        <a:srgbClr val="4BACC6"/>
      </a:accent5>
      <a:accent6>
        <a:srgbClr val="0000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53020</TotalTime>
  <Words>903</Words>
  <Application>Microsoft Macintosh PowerPoint</Application>
  <PresentationFormat>On-screen Show (4:3)</PresentationFormat>
  <Paragraphs>106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PowerPoint Presentation</vt:lpstr>
      <vt:lpstr>EicMC in brief </vt:lpstr>
      <vt:lpstr>Original motivation </vt:lpstr>
      <vt:lpstr>The short history of EicMC format </vt:lpstr>
      <vt:lpstr>EicMC v1 selected list of technical details </vt:lpstr>
      <vt:lpstr>The short history of EicMC format </vt:lpstr>
      <vt:lpstr>The short history of EicMC format </vt:lpstr>
      <vt:lpstr>So where we are now, 18 months later? </vt:lpstr>
    </vt:vector>
  </TitlesOfParts>
  <Manager/>
  <Company>BNL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Alexander Kiselev</dc:creator>
  <cp:keywords/>
  <dc:description/>
  <cp:lastModifiedBy>Alexander Kiselev</cp:lastModifiedBy>
  <cp:revision>960</cp:revision>
  <dcterms:created xsi:type="dcterms:W3CDTF">2014-09-08T12:49:29Z</dcterms:created>
  <dcterms:modified xsi:type="dcterms:W3CDTF">2018-05-17T17:20:41Z</dcterms:modified>
  <cp:category/>
</cp:coreProperties>
</file>