
<file path=[Content_Types].xml><?xml version="1.0" encoding="utf-8"?>
<Types xmlns="http://schemas.openxmlformats.org/package/2006/content-types"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Default Extension="png" ContentType="image/png"/>
  <Default Extension="rels" ContentType="application/vnd.openxmlformats-package.relationships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notesSlides/notesSlide3.xml" ContentType="application/vnd.openxmlformats-officedocument.presentationml.notesSlide+xml"/>
  <Override PartName="/ppt/tableStyles.xml" ContentType="application/vnd.openxmlformats-officedocument.presentationml.tableStyles+xml"/>
  <Default Extension="emf" ContentType="image/x-emf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8.xml" ContentType="application/vnd.openxmlformats-officedocument.presentationml.slide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docProps/core.xml" ContentType="application/vnd.openxmlformats-package.core-properties+xml"/>
  <Override PartName="/ppt/slides/slide14.xml" ContentType="application/vnd.openxmlformats-officedocument.presentationml.slide+xml"/>
  <Override PartName="/docProps/app.xml" ContentType="application/vnd.openxmlformats-officedocument.extended-properties+xml"/>
  <Override PartName="/ppt/notesSlides/notesSlide6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notesSlides/notesSlide4.xml" ContentType="application/vnd.openxmlformats-officedocument.presentationml.notesSlide+xml"/>
  <Default Extension="tiff" ContentType="image/tiff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notesSlides/notesSlide2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841" r:id="rId1"/>
  </p:sldMasterIdLst>
  <p:notesMasterIdLst>
    <p:notesMasterId r:id="rId24"/>
  </p:notesMasterIdLst>
  <p:handoutMasterIdLst>
    <p:handoutMasterId r:id="rId25"/>
  </p:handoutMasterIdLst>
  <p:sldIdLst>
    <p:sldId id="2452" r:id="rId2"/>
    <p:sldId id="2448" r:id="rId3"/>
    <p:sldId id="2465" r:id="rId4"/>
    <p:sldId id="2409" r:id="rId5"/>
    <p:sldId id="2466" r:id="rId6"/>
    <p:sldId id="2474" r:id="rId7"/>
    <p:sldId id="2464" r:id="rId8"/>
    <p:sldId id="2360" r:id="rId9"/>
    <p:sldId id="2457" r:id="rId10"/>
    <p:sldId id="2476" r:id="rId11"/>
    <p:sldId id="2458" r:id="rId12"/>
    <p:sldId id="2459" r:id="rId13"/>
    <p:sldId id="2460" r:id="rId14"/>
    <p:sldId id="2462" r:id="rId15"/>
    <p:sldId id="2477" r:id="rId16"/>
    <p:sldId id="2463" r:id="rId17"/>
    <p:sldId id="2468" r:id="rId18"/>
    <p:sldId id="2470" r:id="rId19"/>
    <p:sldId id="2471" r:id="rId20"/>
    <p:sldId id="2467" r:id="rId21"/>
    <p:sldId id="2473" r:id="rId22"/>
    <p:sldId id="2455" r:id="rId23"/>
  </p:sldIdLst>
  <p:sldSz cx="9144000" cy="6858000" type="screen4x3"/>
  <p:notesSz cx="7010400" cy="93964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-110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-110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-110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-110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-110" charset="0"/>
        <a:ea typeface="+mn-ea"/>
        <a:cs typeface="+mn-cs"/>
      </a:defRPr>
    </a:lvl5pPr>
    <a:lvl6pPr marL="2286000" algn="l" defTabSz="457200" rtl="0" eaLnBrk="1" latinLnBrk="0" hangingPunct="1">
      <a:defRPr b="1" kern="1200">
        <a:solidFill>
          <a:schemeClr val="tx1"/>
        </a:solidFill>
        <a:latin typeface="Times New Roman" pitchFamily="-110" charset="0"/>
        <a:ea typeface="+mn-ea"/>
        <a:cs typeface="+mn-cs"/>
      </a:defRPr>
    </a:lvl6pPr>
    <a:lvl7pPr marL="2743200" algn="l" defTabSz="457200" rtl="0" eaLnBrk="1" latinLnBrk="0" hangingPunct="1">
      <a:defRPr b="1" kern="1200">
        <a:solidFill>
          <a:schemeClr val="tx1"/>
        </a:solidFill>
        <a:latin typeface="Times New Roman" pitchFamily="-110" charset="0"/>
        <a:ea typeface="+mn-ea"/>
        <a:cs typeface="+mn-cs"/>
      </a:defRPr>
    </a:lvl7pPr>
    <a:lvl8pPr marL="3200400" algn="l" defTabSz="457200" rtl="0" eaLnBrk="1" latinLnBrk="0" hangingPunct="1">
      <a:defRPr b="1" kern="1200">
        <a:solidFill>
          <a:schemeClr val="tx1"/>
        </a:solidFill>
        <a:latin typeface="Times New Roman" pitchFamily="-110" charset="0"/>
        <a:ea typeface="+mn-ea"/>
        <a:cs typeface="+mn-cs"/>
      </a:defRPr>
    </a:lvl8pPr>
    <a:lvl9pPr marL="3657600" algn="l" defTabSz="457200" rtl="0" eaLnBrk="1" latinLnBrk="0" hangingPunct="1">
      <a:defRPr b="1" kern="1200">
        <a:solidFill>
          <a:schemeClr val="tx1"/>
        </a:solidFill>
        <a:latin typeface="Times New Roman" pitchFamily="-110" charset="0"/>
        <a:ea typeface="+mn-ea"/>
        <a:cs typeface="+mn-cs"/>
      </a:defRPr>
    </a:lvl9pPr>
  </p:defaultTextStyle>
  <p:extLst>
    <p:ext uri="{EFAFB233-063F-42B5-8137-9DF3F51BA10A}">
      <p15:sldGuideLst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>
        <p15:guide id="1" orient="horz" pos="2960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 useTimings="0">
    <p:present/>
    <p:sldAll/>
    <p:penClr>
      <a:schemeClr val="tx1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007100"/>
    <a:srgbClr val="E7DE40"/>
    <a:srgbClr val="0000E1"/>
    <a:srgbClr val="007F00"/>
    <a:srgbClr val="008D00"/>
    <a:srgbClr val="009F00"/>
    <a:srgbClr val="00A600"/>
    <a:srgbClr val="39C44F"/>
    <a:srgbClr val="F3EB45"/>
    <a:srgbClr val="F4FF28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  <p:ext uri="{FD5EFAAD-0ECE-453E-9831-46B23BE46B34}">
      <p15:chartTrackingRefBased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Comments="0">
  <p:normalViewPr horzBarState="maximized">
    <p:restoredLeft sz="11120" autoAdjust="0"/>
    <p:restoredTop sz="50000" autoAdjust="0"/>
  </p:normalViewPr>
  <p:slideViewPr>
    <p:cSldViewPr>
      <p:cViewPr>
        <p:scale>
          <a:sx n="100" d="100"/>
          <a:sy n="100" d="100"/>
        </p:scale>
        <p:origin x="-1344" y="-5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28" y="94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1262" y="-58"/>
      </p:cViewPr>
      <p:guideLst>
        <p:guide orient="horz" pos="2960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89" tIns="46843" rIns="93689" bIns="46843" numCol="1" anchor="t" anchorCtr="0" compatLnSpc="1">
            <a:prstTxWarp prst="textNoShape">
              <a:avLst/>
            </a:prstTxWarp>
          </a:bodyPr>
          <a:lstStyle>
            <a:lvl1pPr defTabSz="938213">
              <a:defRPr sz="1200" b="0">
                <a:latin typeface="Tahoma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513" y="0"/>
            <a:ext cx="3036887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89" tIns="46843" rIns="93689" bIns="46843" numCol="1" anchor="t" anchorCtr="0" compatLnSpc="1">
            <a:prstTxWarp prst="textNoShape">
              <a:avLst/>
            </a:prstTxWarp>
          </a:bodyPr>
          <a:lstStyle>
            <a:lvl1pPr algn="r" defTabSz="938213">
              <a:defRPr sz="1200" b="0">
                <a:latin typeface="Tahoma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24925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89" tIns="46843" rIns="93689" bIns="46843" numCol="1" anchor="b" anchorCtr="0" compatLnSpc="1">
            <a:prstTxWarp prst="textNoShape">
              <a:avLst/>
            </a:prstTxWarp>
          </a:bodyPr>
          <a:lstStyle>
            <a:lvl1pPr defTabSz="938213">
              <a:defRPr sz="1200" b="0">
                <a:latin typeface="Tahoma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513" y="8924925"/>
            <a:ext cx="3036887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89" tIns="46843" rIns="93689" bIns="46843" numCol="1" anchor="b" anchorCtr="0" compatLnSpc="1">
            <a:prstTxWarp prst="textNoShape">
              <a:avLst/>
            </a:prstTxWarp>
          </a:bodyPr>
          <a:lstStyle>
            <a:lvl1pPr algn="r" defTabSz="938213">
              <a:defRPr sz="1200" b="0">
                <a:latin typeface="Tahoma" pitchFamily="-65" charset="0"/>
              </a:defRPr>
            </a:lvl1pPr>
          </a:lstStyle>
          <a:p>
            <a:pPr>
              <a:defRPr/>
            </a:pPr>
            <a:fld id="{927F352D-58D3-924D-AB79-E6DC2BC94A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444364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35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5" rIns="92738" bIns="46365" numCol="1" anchor="t" anchorCtr="0" compatLnSpc="1">
            <a:prstTxWarp prst="textNoShape">
              <a:avLst/>
            </a:prstTxWarp>
          </a:bodyPr>
          <a:lstStyle>
            <a:lvl1pPr defTabSz="928688">
              <a:defRPr sz="1200" b="0">
                <a:latin typeface="Tahoma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06850" y="0"/>
            <a:ext cx="30035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5" rIns="92738" bIns="46365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 b="0">
                <a:latin typeface="Tahoma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0300" y="696913"/>
            <a:ext cx="4757738" cy="3568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5" y="4497388"/>
            <a:ext cx="5162550" cy="418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5" rIns="92738" bIns="463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44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16988"/>
            <a:ext cx="30035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5" rIns="92738" bIns="46365" numCol="1" anchor="b" anchorCtr="0" compatLnSpc="1">
            <a:prstTxWarp prst="textNoShape">
              <a:avLst/>
            </a:prstTxWarp>
          </a:bodyPr>
          <a:lstStyle>
            <a:lvl1pPr defTabSz="928688">
              <a:defRPr sz="1200" b="0">
                <a:latin typeface="Tahoma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6850" y="8916988"/>
            <a:ext cx="30035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5" rIns="92738" bIns="46365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 b="0">
                <a:latin typeface="Tahoma" pitchFamily="-65" charset="0"/>
              </a:defRPr>
            </a:lvl1pPr>
          </a:lstStyle>
          <a:p>
            <a:pPr>
              <a:defRPr/>
            </a:pPr>
            <a:fld id="{345B9781-D0F7-3F4C-B6F0-F4225B4E4F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385753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E27282-825A-3841-AC03-6DB456144D27}" type="slidenum">
              <a:rPr lang="en-US">
                <a:solidFill>
                  <a:prstClr val="black"/>
                </a:solidFill>
                <a:latin typeface="Tahoma" pitchFamily="-110" charset="0"/>
              </a:rPr>
              <a:pPr/>
              <a:t>1</a:t>
            </a:fld>
            <a:endParaRPr lang="en-US">
              <a:solidFill>
                <a:prstClr val="black"/>
              </a:solidFill>
              <a:latin typeface="Tahoma" pitchFamily="-110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33929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7B351D-E147-A944-A82F-260C4380C883}" type="slidenum">
              <a:rPr lang="en-US">
                <a:latin typeface="Tahoma" pitchFamily="-110" charset="0"/>
              </a:rPr>
              <a:pPr/>
              <a:t>3</a:t>
            </a:fld>
            <a:endParaRPr lang="en-US">
              <a:latin typeface="Tahoma" pitchFamily="-110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6E090C-B39C-9A4C-8436-1B6D646E3FCB}" type="slidenum">
              <a:rPr lang="en-US">
                <a:ea typeface="ＭＳ Ｐゴシック" pitchFamily="-102" charset="-128"/>
                <a:cs typeface="ＭＳ Ｐゴシック" pitchFamily="-102" charset="-128"/>
              </a:rPr>
              <a:pPr/>
              <a:t>4</a:t>
            </a:fld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53B3B6-2D11-244B-B5D5-0357A7EE59BE}" type="slidenum">
              <a:rPr lang="en-US">
                <a:latin typeface="Tahoma" pitchFamily="-110" charset="0"/>
              </a:rPr>
              <a:pPr/>
              <a:t>7</a:t>
            </a:fld>
            <a:endParaRPr lang="en-US">
              <a:latin typeface="Tahoma" pitchFamily="-110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71085" y="8925311"/>
            <a:ext cx="3037735" cy="4695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95" tIns="46048" rIns="92095" bIns="46048"/>
          <a:lstStyle/>
          <a:p>
            <a:pPr algn="ctr" eaLnBrk="0" hangingPunct="0"/>
            <a:fld id="{6BB2F47E-F193-4D70-B546-24E07DA967B7}" type="slidenum">
              <a:rPr lang="en-US">
                <a:solidFill>
                  <a:prstClr val="black"/>
                </a:solidFill>
              </a:rPr>
              <a:pPr algn="ctr" eaLnBrk="0" hangingPunct="0"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58F48A6-A3E1-4848-9AC3-B43F560BE4FE}" type="slidenum">
              <a:rPr lang="en-US" sz="1000" b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0" kern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99492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5FEF7F9A-4527-4845-8A18-9437AD01F5DC}" type="datetime1">
              <a:rPr lang="en-US" smtClean="0"/>
              <a:pPr/>
              <a:t>5/22/18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Hall B Status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9E041EDE-50F2-FD49-B156-DFB8E5BC94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F23A9C8E-D009-734E-A3BD-DA81081582AA}" type="datetime1">
              <a:rPr lang="en-US" smtClean="0"/>
              <a:pPr/>
              <a:t>5/22/18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Hall B Status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9E041EDE-50F2-FD49-B156-DFB8E5BC94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2BAAD6C9-FE1D-2643-A6D6-4F38EA1AA9A3}" type="datetime1">
              <a:rPr lang="en-US" smtClean="0"/>
              <a:pPr/>
              <a:t>5/22/18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Hall B Status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6691B448-D881-4C06-8E31-715F81B52A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sz="10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Hall B Status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14400"/>
            <a:ext cx="7886700" cy="52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58F48A6-A3E1-4848-9AC3-B43F560BE4FE}" type="slidenum">
              <a:rPr lang="en-US" sz="1000" b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0" kern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2740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76" r:id="rId2"/>
    <p:sldLayoutId id="2147483877" r:id="rId3"/>
    <p:sldLayoutId id="2147483879" r:id="rId4"/>
    <p:sldLayoutId id="2147483880" r:id="rId5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5.emf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2"/>
          <p:cNvSpPr>
            <a:spLocks noGrp="1" noChangeArrowheads="1"/>
          </p:cNvSpPr>
          <p:nvPr>
            <p:ph type="title"/>
          </p:nvPr>
        </p:nvSpPr>
        <p:spPr>
          <a:xfrm>
            <a:off x="2513309" y="4191000"/>
            <a:ext cx="5030491" cy="838200"/>
          </a:xfrm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800" dirty="0" smtClean="0"/>
              <a:t>Status of Hall B</a:t>
            </a:r>
            <a:endParaRPr lang="en-US" sz="4800" dirty="0"/>
          </a:p>
        </p:txBody>
      </p:sp>
      <p:sp>
        <p:nvSpPr>
          <p:cNvPr id="41988" name="Text Box 3"/>
          <p:cNvSpPr txBox="1">
            <a:spLocks noChangeArrowheads="1"/>
          </p:cNvSpPr>
          <p:nvPr/>
        </p:nvSpPr>
        <p:spPr bwMode="auto">
          <a:xfrm>
            <a:off x="3581400" y="5100935"/>
            <a:ext cx="25186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Volker D. </a:t>
            </a:r>
            <a:r>
              <a:rPr lang="en-US" sz="2400" b="0" dirty="0" err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Burkert</a:t>
            </a:r>
            <a:endParaRPr lang="en-US" sz="2400" b="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" name="Picture 14" descr="HPS_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b="8919"/>
          <a:stretch>
            <a:fillRect/>
          </a:stretch>
        </p:blipFill>
        <p:spPr>
          <a:xfrm>
            <a:off x="140571" y="2362200"/>
            <a:ext cx="2983629" cy="15307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rcRect l="14520" t="31945" r="21591" b="32719"/>
          <a:stretch>
            <a:fillRect/>
          </a:stretch>
        </p:blipFill>
        <p:spPr>
          <a:xfrm>
            <a:off x="120503" y="983415"/>
            <a:ext cx="2811620" cy="1150185"/>
          </a:xfrm>
          <a:prstGeom prst="rect">
            <a:avLst/>
          </a:prstGeom>
        </p:spPr>
      </p:pic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2133600" y="5802868"/>
            <a:ext cx="56369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HPS Collaboration May 22, 2018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840740"/>
            <a:ext cx="711200" cy="3022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" y="2286000"/>
            <a:ext cx="731520" cy="447675"/>
          </a:xfrm>
          <a:prstGeom prst="rect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3" name="Picture 49"/>
          <p:cNvPicPr>
            <a:picLocks noChangeAspect="1" noChangeArrowheads="1"/>
          </p:cNvPicPr>
          <p:nvPr/>
        </p:nvPicPr>
        <p:blipFill>
          <a:blip r:embed="rId7"/>
          <a:srcRect l="7030" t="16971" r="5455" b="5235"/>
          <a:stretch>
            <a:fillRect/>
          </a:stretch>
        </p:blipFill>
        <p:spPr bwMode="auto">
          <a:xfrm>
            <a:off x="3238619" y="1066800"/>
            <a:ext cx="2857381" cy="1905000"/>
          </a:xfrm>
          <a:prstGeom prst="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57500" t="51989" r="5694" b="15971"/>
          <a:stretch>
            <a:fillRect/>
          </a:stretch>
        </p:blipFill>
        <p:spPr>
          <a:xfrm>
            <a:off x="5334000" y="1143000"/>
            <a:ext cx="590148" cy="362994"/>
          </a:xfrm>
          <a:prstGeom prst="rect">
            <a:avLst/>
          </a:prstGeom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rcRect l="6101" t="19945" r="31642"/>
          <a:stretch>
            <a:fillRect/>
          </a:stretch>
        </p:blipFill>
        <p:spPr>
          <a:xfrm>
            <a:off x="6178984" y="990600"/>
            <a:ext cx="2926089" cy="28939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24800" y="1069712"/>
            <a:ext cx="1071352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/>
                <a:cs typeface="Times New Roman"/>
              </a:rPr>
              <a:t>CLAS</a:t>
            </a:r>
            <a:r>
              <a:rPr lang="en-US" sz="1600" i="1" dirty="0" smtClean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/>
                <a:cs typeface="Times New Roman"/>
              </a:rPr>
              <a:t>12</a:t>
            </a:r>
            <a:endParaRPr lang="en-US" sz="1600" i="1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B Status 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085197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25"/>
          <p:cNvSpPr/>
          <p:nvPr/>
        </p:nvSpPr>
        <p:spPr>
          <a:xfrm>
            <a:off x="2514600" y="5867400"/>
            <a:ext cx="2971800" cy="457200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4248932" y="6435803"/>
            <a:ext cx="1907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current (</a:t>
            </a:r>
            <a:r>
              <a:rPr lang="en-US" dirty="0" err="1" smtClean="0"/>
              <a:t>nA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990600" y="1"/>
            <a:ext cx="8153400" cy="6463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00"/>
                </a:solidFill>
                <a:latin typeface="Calibri"/>
                <a:cs typeface="Calibri"/>
              </a:rPr>
              <a:t>DC Occupancies (random trigger)</a:t>
            </a:r>
            <a:endParaRPr lang="en-US" sz="36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7282364" y="1248476"/>
            <a:ext cx="1165816" cy="92333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R1: 250ns 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R2: 500ns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R3: 750ns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7162800" y="3581400"/>
            <a:ext cx="1641519" cy="707886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38100" dir="270000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I=75nA</a:t>
            </a:r>
          </a:p>
          <a:p>
            <a:r>
              <a:rPr lang="en-US" sz="2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L=10</a:t>
            </a:r>
            <a:r>
              <a:rPr lang="en-US" sz="2000" baseline="30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35</a:t>
            </a:r>
            <a:r>
              <a:rPr lang="en-US" sz="2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cm</a:t>
            </a:r>
            <a:r>
              <a:rPr lang="en-US" sz="2000" baseline="30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-2</a:t>
            </a:r>
            <a:r>
              <a:rPr lang="en-US" sz="2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s</a:t>
            </a:r>
            <a:r>
              <a:rPr lang="en-US" sz="2000" baseline="30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-1</a:t>
            </a:r>
            <a:endParaRPr lang="en-US" sz="2000" baseline="30000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-393085" y="3192660"/>
            <a:ext cx="4048552" cy="2529"/>
          </a:xfrm>
          <a:prstGeom prst="line">
            <a:avLst/>
          </a:prstGeom>
          <a:ln>
            <a:solidFill>
              <a:srgbClr val="17375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0800000">
            <a:off x="1629926" y="5218202"/>
            <a:ext cx="4755624" cy="10546"/>
          </a:xfrm>
          <a:prstGeom prst="line">
            <a:avLst/>
          </a:prstGeom>
          <a:ln>
            <a:solidFill>
              <a:srgbClr val="17375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2310563" y="5191045"/>
            <a:ext cx="74386" cy="1016"/>
          </a:xfrm>
          <a:prstGeom prst="line">
            <a:avLst/>
          </a:prstGeom>
          <a:ln>
            <a:solidFill>
              <a:srgbClr val="17375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3030913" y="5188298"/>
            <a:ext cx="74386" cy="1016"/>
          </a:xfrm>
          <a:prstGeom prst="line">
            <a:avLst/>
          </a:prstGeom>
          <a:ln>
            <a:solidFill>
              <a:srgbClr val="17375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629926" y="4536861"/>
            <a:ext cx="126677" cy="1016"/>
          </a:xfrm>
          <a:prstGeom prst="line">
            <a:avLst/>
          </a:prstGeom>
          <a:ln>
            <a:solidFill>
              <a:srgbClr val="17375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3746202" y="5174965"/>
            <a:ext cx="74386" cy="1016"/>
          </a:xfrm>
          <a:prstGeom prst="line">
            <a:avLst/>
          </a:prstGeom>
          <a:ln>
            <a:solidFill>
              <a:srgbClr val="17375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4471828" y="5183020"/>
            <a:ext cx="74386" cy="1016"/>
          </a:xfrm>
          <a:prstGeom prst="line">
            <a:avLst/>
          </a:prstGeom>
          <a:ln>
            <a:solidFill>
              <a:srgbClr val="17375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5192177" y="5180273"/>
            <a:ext cx="74386" cy="1016"/>
          </a:xfrm>
          <a:prstGeom prst="line">
            <a:avLst/>
          </a:prstGeom>
          <a:ln>
            <a:solidFill>
              <a:srgbClr val="17375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5907467" y="5172217"/>
            <a:ext cx="74386" cy="1016"/>
          </a:xfrm>
          <a:prstGeom prst="line">
            <a:avLst/>
          </a:prstGeom>
          <a:ln>
            <a:solidFill>
              <a:srgbClr val="17375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632456" y="3869075"/>
            <a:ext cx="126677" cy="1016"/>
          </a:xfrm>
          <a:prstGeom prst="line">
            <a:avLst/>
          </a:prstGeom>
          <a:ln>
            <a:solidFill>
              <a:srgbClr val="17375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627395" y="3196017"/>
            <a:ext cx="126677" cy="1016"/>
          </a:xfrm>
          <a:prstGeom prst="line">
            <a:avLst/>
          </a:prstGeom>
          <a:ln>
            <a:solidFill>
              <a:srgbClr val="17375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629926" y="2528231"/>
            <a:ext cx="126677" cy="1016"/>
          </a:xfrm>
          <a:prstGeom prst="line">
            <a:avLst/>
          </a:prstGeom>
          <a:ln>
            <a:solidFill>
              <a:srgbClr val="17375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632456" y="1855167"/>
            <a:ext cx="126677" cy="1016"/>
          </a:xfrm>
          <a:prstGeom prst="line">
            <a:avLst/>
          </a:prstGeom>
          <a:ln>
            <a:solidFill>
              <a:srgbClr val="17375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240688" y="4402405"/>
            <a:ext cx="305233" cy="2363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243219" y="3729342"/>
            <a:ext cx="305233" cy="2363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1.0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1245749" y="3056278"/>
            <a:ext cx="305233" cy="2363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.5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1248280" y="2383214"/>
            <a:ext cx="305233" cy="2363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2.0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250811" y="1696693"/>
            <a:ext cx="305233" cy="2363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.5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1212973" y="1023629"/>
            <a:ext cx="305233" cy="2363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3.0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2221085" y="5165409"/>
            <a:ext cx="267938" cy="2363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2941433" y="5167941"/>
            <a:ext cx="267938" cy="2363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3661783" y="5170471"/>
            <a:ext cx="267938" cy="2363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4345185" y="5173001"/>
            <a:ext cx="342814" cy="2363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5102481" y="5175532"/>
            <a:ext cx="342814" cy="2363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125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5780606" y="5178062"/>
            <a:ext cx="342814" cy="2363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150</a:t>
            </a:r>
            <a:endParaRPr lang="en-US" dirty="0"/>
          </a:p>
        </p:txBody>
      </p:sp>
      <p:sp>
        <p:nvSpPr>
          <p:cNvPr id="49" name="Oval 48"/>
          <p:cNvSpPr>
            <a:spLocks noChangeAspect="1"/>
          </p:cNvSpPr>
          <p:nvPr/>
        </p:nvSpPr>
        <p:spPr>
          <a:xfrm>
            <a:off x="2315574" y="4265479"/>
            <a:ext cx="87782" cy="87782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17375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>
            <a:spLocks noChangeAspect="1"/>
          </p:cNvSpPr>
          <p:nvPr/>
        </p:nvSpPr>
        <p:spPr>
          <a:xfrm>
            <a:off x="2323382" y="4394683"/>
            <a:ext cx="87782" cy="87782"/>
          </a:xfrm>
          <a:prstGeom prst="ellipse">
            <a:avLst/>
          </a:prstGeom>
          <a:solidFill>
            <a:srgbClr val="3366FF"/>
          </a:solidFill>
          <a:ln w="28575" cap="flat" cmpd="sng" algn="ctr">
            <a:solidFill>
              <a:srgbClr val="17375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>
            <a:spLocks noChangeAspect="1"/>
          </p:cNvSpPr>
          <p:nvPr/>
        </p:nvSpPr>
        <p:spPr>
          <a:xfrm>
            <a:off x="2318104" y="4790539"/>
            <a:ext cx="87782" cy="87782"/>
          </a:xfrm>
          <a:prstGeom prst="ellipse">
            <a:avLst/>
          </a:prstGeom>
          <a:solidFill>
            <a:srgbClr val="008000"/>
          </a:solidFill>
          <a:ln w="28575" cap="flat" cmpd="sng" algn="ctr">
            <a:solidFill>
              <a:srgbClr val="17375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3041201" y="3407682"/>
            <a:ext cx="87782" cy="87782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17375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3038453" y="3779678"/>
            <a:ext cx="87782" cy="87782"/>
          </a:xfrm>
          <a:prstGeom prst="ellipse">
            <a:avLst/>
          </a:prstGeom>
          <a:solidFill>
            <a:srgbClr val="3366FF"/>
          </a:solidFill>
          <a:ln w="28575" cap="flat" cmpd="sng" algn="ctr">
            <a:solidFill>
              <a:srgbClr val="17375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3033175" y="4545000"/>
            <a:ext cx="87782" cy="87782"/>
          </a:xfrm>
          <a:prstGeom prst="ellipse">
            <a:avLst/>
          </a:prstGeom>
          <a:solidFill>
            <a:srgbClr val="008000"/>
          </a:solidFill>
          <a:ln w="28575" cap="flat" cmpd="sng" algn="ctr">
            <a:solidFill>
              <a:srgbClr val="17375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3748246" y="4288905"/>
            <a:ext cx="87782" cy="87782"/>
          </a:xfrm>
          <a:prstGeom prst="ellipse">
            <a:avLst/>
          </a:prstGeom>
          <a:solidFill>
            <a:srgbClr val="008000"/>
          </a:solidFill>
          <a:ln w="28575" cap="flat" cmpd="sng" algn="ctr">
            <a:solidFill>
              <a:srgbClr val="17375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3749582" y="3177419"/>
            <a:ext cx="87782" cy="87782"/>
          </a:xfrm>
          <a:prstGeom prst="ellipse">
            <a:avLst/>
          </a:prstGeom>
          <a:solidFill>
            <a:srgbClr val="3366FF"/>
          </a:solidFill>
          <a:ln w="28575" cap="flat" cmpd="sng" algn="ctr">
            <a:solidFill>
              <a:srgbClr val="17375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3746948" y="2708529"/>
            <a:ext cx="87782" cy="87782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17375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4480905" y="3967847"/>
            <a:ext cx="87782" cy="87782"/>
          </a:xfrm>
          <a:prstGeom prst="ellipse">
            <a:avLst/>
          </a:prstGeom>
          <a:solidFill>
            <a:srgbClr val="008000"/>
          </a:solidFill>
          <a:ln w="28575" cap="flat" cmpd="sng" algn="ctr">
            <a:solidFill>
              <a:srgbClr val="17375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>
            <a:spLocks noChangeAspect="1"/>
          </p:cNvSpPr>
          <p:nvPr/>
        </p:nvSpPr>
        <p:spPr>
          <a:xfrm>
            <a:off x="5198219" y="2210293"/>
            <a:ext cx="87782" cy="87782"/>
          </a:xfrm>
          <a:prstGeom prst="ellipse">
            <a:avLst/>
          </a:prstGeom>
          <a:solidFill>
            <a:srgbClr val="3366FF"/>
          </a:solidFill>
          <a:ln w="28575" cap="flat" cmpd="sng" algn="ctr">
            <a:solidFill>
              <a:srgbClr val="17375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66" name="Oval 65"/>
          <p:cNvSpPr>
            <a:spLocks noChangeAspect="1"/>
          </p:cNvSpPr>
          <p:nvPr/>
        </p:nvSpPr>
        <p:spPr>
          <a:xfrm>
            <a:off x="4474224" y="1876903"/>
            <a:ext cx="87782" cy="87782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17375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 rot="16200000">
            <a:off x="275828" y="2303432"/>
            <a:ext cx="1506939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DC Occupancy (%)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5780606" y="996928"/>
            <a:ext cx="41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 w="31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</a:rPr>
              <a:t>R1</a:t>
            </a:r>
            <a:endParaRPr lang="en-US" sz="2400" b="1" dirty="0">
              <a:ln w="31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785535" y="2029951"/>
            <a:ext cx="560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3366FF"/>
                </a:solidFill>
              </a:rPr>
              <a:t>R3</a:t>
            </a:r>
            <a:endParaRPr lang="en-US" sz="2400" dirty="0"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3366FF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785535" y="3292651"/>
            <a:ext cx="41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 w="31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8000"/>
                </a:solidFill>
              </a:rPr>
              <a:t>R2</a:t>
            </a:r>
            <a:endParaRPr lang="en-US" sz="2400" b="1" dirty="0">
              <a:ln w="31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8000"/>
              </a:solidFill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 rot="5400000" flipH="1" flipV="1">
            <a:off x="2049261" y="979427"/>
            <a:ext cx="3610286" cy="3480231"/>
          </a:xfrm>
          <a:prstGeom prst="line">
            <a:avLst/>
          </a:prstGeom>
          <a:ln>
            <a:solidFill>
              <a:srgbClr val="FF0000"/>
            </a:solidFill>
            <a:prstDash val="lg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2221085" y="1911995"/>
            <a:ext cx="3427425" cy="2592366"/>
          </a:xfrm>
          <a:prstGeom prst="line">
            <a:avLst/>
          </a:prstGeom>
          <a:ln>
            <a:solidFill>
              <a:srgbClr val="3366FF"/>
            </a:solidFill>
            <a:prstDash val="lg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endCxn id="80" idx="4"/>
          </p:cNvCxnSpPr>
          <p:nvPr/>
        </p:nvCxnSpPr>
        <p:spPr>
          <a:xfrm flipV="1">
            <a:off x="2221085" y="3669549"/>
            <a:ext cx="3431471" cy="1208774"/>
          </a:xfrm>
          <a:prstGeom prst="line">
            <a:avLst/>
          </a:prstGeom>
          <a:ln>
            <a:solidFill>
              <a:srgbClr val="008000"/>
            </a:solidFill>
            <a:prstDash val="lg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 rot="5400000">
            <a:off x="3531512" y="4884157"/>
            <a:ext cx="502750" cy="1270"/>
          </a:xfrm>
          <a:prstGeom prst="straightConnector1">
            <a:avLst/>
          </a:prstGeom>
          <a:ln w="57150" cap="flat" cmpd="thickThin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Oval 68"/>
          <p:cNvSpPr>
            <a:spLocks noChangeAspect="1"/>
          </p:cNvSpPr>
          <p:nvPr/>
        </p:nvSpPr>
        <p:spPr>
          <a:xfrm>
            <a:off x="5181945" y="3825607"/>
            <a:ext cx="87782" cy="87782"/>
          </a:xfrm>
          <a:prstGeom prst="ellipse">
            <a:avLst/>
          </a:prstGeom>
          <a:solidFill>
            <a:srgbClr val="008000"/>
          </a:solidFill>
          <a:ln w="28575" cap="flat" cmpd="sng" algn="ctr">
            <a:solidFill>
              <a:srgbClr val="17375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>
            <a:spLocks noChangeAspect="1"/>
          </p:cNvSpPr>
          <p:nvPr/>
        </p:nvSpPr>
        <p:spPr>
          <a:xfrm>
            <a:off x="4476859" y="2616693"/>
            <a:ext cx="87782" cy="87782"/>
          </a:xfrm>
          <a:prstGeom prst="ellipse">
            <a:avLst/>
          </a:prstGeom>
          <a:solidFill>
            <a:srgbClr val="3366FF"/>
          </a:solidFill>
          <a:ln w="28575" cap="flat" cmpd="sng" algn="ctr">
            <a:solidFill>
              <a:srgbClr val="17375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78" name="Oval 77"/>
          <p:cNvSpPr>
            <a:spLocks noChangeAspect="1"/>
          </p:cNvSpPr>
          <p:nvPr/>
        </p:nvSpPr>
        <p:spPr>
          <a:xfrm>
            <a:off x="5601983" y="952343"/>
            <a:ext cx="87782" cy="87782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17375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>
            <a:spLocks noChangeAspect="1"/>
          </p:cNvSpPr>
          <p:nvPr/>
        </p:nvSpPr>
        <p:spPr>
          <a:xfrm>
            <a:off x="5608665" y="3581767"/>
            <a:ext cx="87782" cy="87782"/>
          </a:xfrm>
          <a:prstGeom prst="ellipse">
            <a:avLst/>
          </a:prstGeom>
          <a:solidFill>
            <a:srgbClr val="008000"/>
          </a:solidFill>
          <a:ln w="28575" cap="flat" cmpd="sng" algn="ctr">
            <a:solidFill>
              <a:srgbClr val="17375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>
            <a:spLocks noChangeAspect="1"/>
          </p:cNvSpPr>
          <p:nvPr/>
        </p:nvSpPr>
        <p:spPr>
          <a:xfrm>
            <a:off x="5604619" y="1864853"/>
            <a:ext cx="87782" cy="87782"/>
          </a:xfrm>
          <a:prstGeom prst="ellipse">
            <a:avLst/>
          </a:prstGeom>
          <a:solidFill>
            <a:srgbClr val="3366FF"/>
          </a:solidFill>
          <a:ln w="28575" cap="flat" cmpd="sng" algn="ctr">
            <a:solidFill>
              <a:srgbClr val="17375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2185722" y="1489266"/>
            <a:ext cx="712821" cy="295466"/>
          </a:xfrm>
          <a:prstGeom prst="rect">
            <a:avLst/>
          </a:prstGeom>
          <a:noFill/>
          <a:ln w="19050" cmpd="sng"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FT- OFF</a:t>
            </a:r>
            <a:endParaRPr lang="en-US" dirty="0"/>
          </a:p>
        </p:txBody>
      </p:sp>
      <p:sp>
        <p:nvSpPr>
          <p:cNvPr id="73" name="Oval 72"/>
          <p:cNvSpPr>
            <a:spLocks noChangeAspect="1"/>
          </p:cNvSpPr>
          <p:nvPr/>
        </p:nvSpPr>
        <p:spPr>
          <a:xfrm>
            <a:off x="1984402" y="1626496"/>
            <a:ext cx="87782" cy="87782"/>
          </a:xfrm>
          <a:prstGeom prst="ellipse">
            <a:avLst/>
          </a:prstGeom>
          <a:noFill/>
          <a:ln w="28575" cap="flat" cmpd="sng" algn="ctr">
            <a:solidFill>
              <a:srgbClr val="17375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576764" y="918635"/>
            <a:ext cx="6248400" cy="4876800"/>
          </a:xfrm>
          <a:prstGeom prst="rect">
            <a:avLst/>
          </a:prstGeom>
          <a:solidFill>
            <a:srgbClr val="FFF363">
              <a:alpha val="25000"/>
            </a:srgbClr>
          </a:solidFill>
          <a:ln w="38100" cap="flat" cmpd="sng" algn="ctr">
            <a:solidFill>
              <a:srgbClr val="00009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000000"/>
              </a:solidFill>
            </a:endParaRPr>
          </a:p>
          <a:p>
            <a:pPr algn="ctr"/>
            <a:endParaRPr lang="en-US" dirty="0" smtClean="0">
              <a:solidFill>
                <a:srgbClr val="000000"/>
              </a:solidFill>
            </a:endParaRPr>
          </a:p>
          <a:p>
            <a:pPr algn="ctr"/>
            <a:endParaRPr lang="en-US" dirty="0" smtClean="0">
              <a:solidFill>
                <a:srgbClr val="000000"/>
              </a:solidFill>
            </a:endParaRPr>
          </a:p>
          <a:p>
            <a:pPr algn="ctr"/>
            <a:endParaRPr lang="en-US" dirty="0" smtClean="0">
              <a:solidFill>
                <a:srgbClr val="000000"/>
              </a:solidFill>
            </a:endParaRPr>
          </a:p>
          <a:p>
            <a:pPr algn="ctr"/>
            <a:endParaRPr lang="en-US" dirty="0" smtClean="0">
              <a:solidFill>
                <a:srgbClr val="000000"/>
              </a:solidFill>
            </a:endParaRPr>
          </a:p>
          <a:p>
            <a:pPr algn="ctr"/>
            <a:endParaRPr lang="en-US" dirty="0" smtClean="0">
              <a:solidFill>
                <a:srgbClr val="000000"/>
              </a:solidFill>
            </a:endParaRPr>
          </a:p>
          <a:p>
            <a:pPr algn="ctr"/>
            <a:endParaRPr lang="en-US" dirty="0" smtClean="0">
              <a:solidFill>
                <a:srgbClr val="000000"/>
              </a:solidFill>
            </a:endParaRPr>
          </a:p>
          <a:p>
            <a:pPr algn="ctr"/>
            <a:endParaRPr lang="en-US" dirty="0" smtClean="0">
              <a:solidFill>
                <a:srgbClr val="000000"/>
              </a:solidFill>
            </a:endParaRPr>
          </a:p>
          <a:p>
            <a:pPr algn="ctr"/>
            <a:endParaRPr lang="en-US" dirty="0" smtClean="0">
              <a:solidFill>
                <a:srgbClr val="000000"/>
              </a:solidFill>
            </a:endParaRPr>
          </a:p>
          <a:p>
            <a:pPr algn="ctr"/>
            <a:endParaRPr lang="en-US" dirty="0" smtClean="0">
              <a:solidFill>
                <a:srgbClr val="000000"/>
              </a:solidFill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		         10</a:t>
            </a:r>
            <a:r>
              <a:rPr lang="en-US" baseline="30000" dirty="0" smtClean="0">
                <a:solidFill>
                  <a:srgbClr val="000000"/>
                </a:solidFill>
              </a:rPr>
              <a:t>35</a:t>
            </a:r>
            <a:r>
              <a:rPr lang="en-US" dirty="0" smtClean="0">
                <a:solidFill>
                  <a:srgbClr val="000000"/>
                </a:solidFill>
              </a:rPr>
              <a:t>cm</a:t>
            </a:r>
            <a:r>
              <a:rPr lang="en-US" baseline="30000" dirty="0" smtClean="0">
                <a:solidFill>
                  <a:srgbClr val="000000"/>
                </a:solidFill>
              </a:rPr>
              <a:t>-2</a:t>
            </a:r>
            <a:r>
              <a:rPr lang="en-US" dirty="0" smtClean="0">
                <a:solidFill>
                  <a:srgbClr val="000000"/>
                </a:solidFill>
              </a:rPr>
              <a:t>s</a:t>
            </a:r>
            <a:r>
              <a:rPr lang="en-US" baseline="30000" dirty="0" smtClean="0">
                <a:solidFill>
                  <a:srgbClr val="000000"/>
                </a:solidFill>
              </a:rPr>
              <a:t>-1</a:t>
            </a:r>
            <a:endParaRPr lang="en-US" baseline="30000" dirty="0">
              <a:solidFill>
                <a:srgbClr val="000000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3396164" y="5426103"/>
            <a:ext cx="2052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current (</a:t>
            </a:r>
            <a:r>
              <a:rPr lang="en-US" dirty="0" err="1" smtClean="0"/>
              <a:t>nA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3" name="TextBox 92"/>
          <p:cNvSpPr txBox="1"/>
          <p:nvPr/>
        </p:nvSpPr>
        <p:spPr>
          <a:xfrm>
            <a:off x="0" y="-22086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  <a:cs typeface="Calibri"/>
              </a:rPr>
              <a:t>CLAS</a:t>
            </a:r>
            <a:r>
              <a:rPr lang="en-US" sz="3200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  <a:cs typeface="Calibri"/>
              </a:rPr>
              <a:t>12</a:t>
            </a:r>
            <a:r>
              <a:rPr lang="en-US" sz="4000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  <a:cs typeface="Calibri"/>
              </a:rPr>
              <a:t> </a:t>
            </a:r>
            <a:endParaRPr lang="en-US" sz="4000" dirty="0"/>
          </a:p>
        </p:txBody>
      </p:sp>
      <p:sp>
        <p:nvSpPr>
          <p:cNvPr id="124" name="TextBox 123"/>
          <p:cNvSpPr txBox="1"/>
          <p:nvPr/>
        </p:nvSpPr>
        <p:spPr>
          <a:xfrm>
            <a:off x="2590800" y="5867400"/>
            <a:ext cx="2891361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Specifications exceeded !</a:t>
            </a:r>
            <a:endParaRPr lang="en-US" sz="2000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</a:rPr>
              <a:t>Tracking CVT and DC monitoring</a:t>
            </a:r>
            <a:endParaRPr lang="en-US" sz="3600" dirty="0"/>
          </a:p>
        </p:txBody>
      </p:sp>
      <p:grpSp>
        <p:nvGrpSpPr>
          <p:cNvPr id="3" name="Group 46"/>
          <p:cNvGrpSpPr/>
          <p:nvPr/>
        </p:nvGrpSpPr>
        <p:grpSpPr>
          <a:xfrm>
            <a:off x="4038600" y="912811"/>
            <a:ext cx="5106194" cy="5505769"/>
            <a:chOff x="4038600" y="912811"/>
            <a:chExt cx="5106194" cy="550576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38600" y="3810000"/>
              <a:ext cx="2585720" cy="240792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77000" y="3733800"/>
              <a:ext cx="2667000" cy="2684780"/>
            </a:xfrm>
            <a:prstGeom prst="rect">
              <a:avLst/>
            </a:prstGeom>
          </p:spPr>
        </p:pic>
        <p:cxnSp>
          <p:nvCxnSpPr>
            <p:cNvPr id="16" name="Straight Connector 15"/>
            <p:cNvCxnSpPr/>
            <p:nvPr/>
          </p:nvCxnSpPr>
          <p:spPr>
            <a:xfrm rot="5400000">
              <a:off x="6400800" y="3657600"/>
              <a:ext cx="5486400" cy="1588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rcRect l="10713" t="13451" r="14293" b="11222"/>
            <a:stretch>
              <a:fillRect/>
            </a:stretch>
          </p:blipFill>
          <p:spPr>
            <a:xfrm>
              <a:off x="6705600" y="1219200"/>
              <a:ext cx="2286000" cy="2438400"/>
            </a:xfrm>
            <a:prstGeom prst="rect">
              <a:avLst/>
            </a:prstGeom>
            <a:ln>
              <a:solidFill>
                <a:srgbClr val="AFABAB"/>
              </a:solidFill>
            </a:ln>
          </p:spPr>
        </p:pic>
        <p:sp>
          <p:nvSpPr>
            <p:cNvPr id="19" name="Rectangle 18"/>
            <p:cNvSpPr/>
            <p:nvPr/>
          </p:nvSpPr>
          <p:spPr>
            <a:xfrm>
              <a:off x="4114800" y="990600"/>
              <a:ext cx="2438400" cy="2743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/>
            <p:nvPr/>
          </p:nvCxnSpPr>
          <p:spPr>
            <a:xfrm rot="5400000">
              <a:off x="5180806" y="2362200"/>
              <a:ext cx="2896394" cy="7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0800000">
              <a:off x="4191000" y="3810000"/>
              <a:ext cx="243840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2934494" y="5067300"/>
              <a:ext cx="2513806" cy="7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0800000">
              <a:off x="4191000" y="6324600"/>
              <a:ext cx="495300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10800000">
              <a:off x="6629400" y="912811"/>
              <a:ext cx="243840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rcRect l="1948" r="43506" b="3282"/>
          <a:stretch>
            <a:fillRect/>
          </a:stretch>
        </p:blipFill>
        <p:spPr>
          <a:xfrm>
            <a:off x="4114800" y="1135017"/>
            <a:ext cx="2397024" cy="2522583"/>
          </a:xfrm>
          <a:prstGeom prst="rect">
            <a:avLst/>
          </a:prstGeom>
          <a:ln>
            <a:solidFill>
              <a:srgbClr val="AFABAB"/>
            </a:solidFill>
          </a:ln>
        </p:spPr>
      </p:pic>
      <p:pic>
        <p:nvPicPr>
          <p:cNvPr id="28" name="Content Placeholder 5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0109" y="1731146"/>
            <a:ext cx="3873085" cy="4157707"/>
          </a:xfrm>
        </p:spPr>
      </p:pic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B Status 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2908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152400"/>
            <a:ext cx="8464378" cy="575629"/>
          </a:xfrm>
        </p:spPr>
        <p:txBody>
          <a:bodyPr>
            <a:noAutofit/>
          </a:bodyPr>
          <a:lstStyle/>
          <a:p>
            <a:r>
              <a:rPr lang="en-US" sz="3600" dirty="0" smtClean="0"/>
              <a:t>Track Reconstruction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7510496" y="10436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4C39A39B-748F-BA4F-9A64-723536664286}"/>
              </a:ext>
            </a:extLst>
          </p:cNvPr>
          <p:cNvSpPr txBox="1"/>
          <p:nvPr/>
        </p:nvSpPr>
        <p:spPr>
          <a:xfrm>
            <a:off x="30852" y="3423609"/>
            <a:ext cx="22370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Correlations with FD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DC – CVT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ɸ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CTOF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vs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STT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CTOF pad time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574DB4AF-0DC4-A84A-9CC7-F8A72A205D2B}"/>
              </a:ext>
            </a:extLst>
          </p:cNvPr>
          <p:cNvSpPr txBox="1"/>
          <p:nvPr/>
        </p:nvSpPr>
        <p:spPr>
          <a:xfrm>
            <a:off x="101600" y="1259853"/>
            <a:ext cx="22370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CVT Resolutions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Empty 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Full 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Elastic peak </a:t>
            </a: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      in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θ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vs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p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5C234A62-19B0-EE48-8C9E-C81F988AC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456" y="962324"/>
            <a:ext cx="7038544" cy="4645996"/>
          </a:xfrm>
          <a:prstGeom prst="rect">
            <a:avLst/>
          </a:prstGeom>
        </p:spPr>
      </p:pic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B Status 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1123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4909CA7-2BE4-E543-8313-5E77585200D4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33542" t="8601" r="33031"/>
          <a:stretch/>
        </p:blipFill>
        <p:spPr>
          <a:xfrm>
            <a:off x="152400" y="1130601"/>
            <a:ext cx="4980715" cy="26793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B1BC88D0-7EBF-0D4E-9041-62FAE1479EA7}"/>
              </a:ext>
            </a:extLst>
          </p:cNvPr>
          <p:cNvSpPr txBox="1"/>
          <p:nvPr/>
        </p:nvSpPr>
        <p:spPr>
          <a:xfrm>
            <a:off x="3429000" y="2876490"/>
            <a:ext cx="1230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Arial Narrow" panose="020B0604020202020204" pitchFamily="34" charset="0"/>
                <a:cs typeface="Arial Narrow" panose="020B0604020202020204" pitchFamily="34" charset="0"/>
              </a:rPr>
              <a:t>FTOF</a:t>
            </a:r>
          </a:p>
        </p:txBody>
      </p:sp>
      <p:grpSp>
        <p:nvGrpSpPr>
          <p:cNvPr id="2" name="Group 8"/>
          <p:cNvGrpSpPr/>
          <p:nvPr/>
        </p:nvGrpSpPr>
        <p:grpSpPr>
          <a:xfrm>
            <a:off x="165053" y="3733800"/>
            <a:ext cx="5229893" cy="2647817"/>
            <a:chOff x="479848" y="4114800"/>
            <a:chExt cx="4910090" cy="2647817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65372CB6-85D8-7145-A138-205D916284F1}"/>
                </a:ext>
              </a:extLst>
            </p:cNvPr>
            <p:cNvPicPr>
              <a:picLocks/>
            </p:cNvPicPr>
            <p:nvPr/>
          </p:nvPicPr>
          <p:blipFill>
            <a:blip r:embed="rId3"/>
            <a:srcRect r="33312"/>
            <a:stretch>
              <a:fillRect/>
            </a:stretch>
          </p:blipFill>
          <p:spPr>
            <a:xfrm>
              <a:off x="479848" y="4133982"/>
              <a:ext cx="4298571" cy="26162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920A9709-A4BD-F64E-A375-65724CE8FDAE}"/>
                </a:ext>
              </a:extLst>
            </p:cNvPr>
            <p:cNvSpPr txBox="1"/>
            <p:nvPr/>
          </p:nvSpPr>
          <p:spPr>
            <a:xfrm>
              <a:off x="3930184" y="4268082"/>
              <a:ext cx="75567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Arial Narrow" panose="020B0604020202020204" pitchFamily="34" charset="0"/>
                  <a:cs typeface="Arial Narrow" panose="020B0604020202020204" pitchFamily="34" charset="0"/>
                </a:rPr>
                <a:t>CTOF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65372CB6-85D8-7145-A138-205D916284F1}"/>
                </a:ext>
              </a:extLst>
            </p:cNvPr>
            <p:cNvPicPr>
              <a:picLocks/>
            </p:cNvPicPr>
            <p:nvPr/>
          </p:nvPicPr>
          <p:blipFill>
            <a:blip r:embed="rId3"/>
            <a:srcRect l="91944" r="160"/>
            <a:stretch>
              <a:fillRect/>
            </a:stretch>
          </p:blipFill>
          <p:spPr>
            <a:xfrm>
              <a:off x="4867121" y="4114800"/>
              <a:ext cx="522817" cy="2647817"/>
            </a:xfrm>
            <a:prstGeom prst="rect">
              <a:avLst/>
            </a:prstGeom>
          </p:spPr>
        </p:pic>
      </p:grpSp>
      <p:grpSp>
        <p:nvGrpSpPr>
          <p:cNvPr id="3" name="Group 11"/>
          <p:cNvGrpSpPr/>
          <p:nvPr/>
        </p:nvGrpSpPr>
        <p:grpSpPr>
          <a:xfrm>
            <a:off x="5694485" y="871979"/>
            <a:ext cx="3100023" cy="5452621"/>
            <a:chOff x="5694485" y="871979"/>
            <a:chExt cx="3100023" cy="545262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49953" y="3748999"/>
              <a:ext cx="2792155" cy="257560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rcRect t="3753"/>
            <a:stretch>
              <a:fillRect/>
            </a:stretch>
          </p:blipFill>
          <p:spPr>
            <a:xfrm>
              <a:off x="5694485" y="1172643"/>
              <a:ext cx="2898557" cy="2552840"/>
            </a:xfrm>
            <a:prstGeom prst="rect">
              <a:avLst/>
            </a:prstGeom>
            <a:effectLst/>
          </p:spPr>
        </p:pic>
        <p:sp>
          <p:nvSpPr>
            <p:cNvPr id="15" name="TextBox 14"/>
            <p:cNvSpPr txBox="1"/>
            <p:nvPr/>
          </p:nvSpPr>
          <p:spPr>
            <a:xfrm>
              <a:off x="6031605" y="871979"/>
              <a:ext cx="212179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Photons in ECAL/FTCAL</a:t>
              </a:r>
              <a:endParaRPr lang="en-US" sz="16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694485" y="3690209"/>
              <a:ext cx="2947623" cy="457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846885" y="6278881"/>
              <a:ext cx="2947623" cy="457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986959" y="1822533"/>
            <a:ext cx="579418" cy="307777"/>
          </a:xfrm>
          <a:prstGeom prst="rect">
            <a:avLst/>
          </a:prstGeom>
          <a:solidFill>
            <a:srgbClr val="C4BD97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err="1" smtClean="0"/>
              <a:t>pions</a:t>
            </a:r>
            <a:endParaRPr lang="en-US" sz="1400"/>
          </a:p>
        </p:txBody>
      </p:sp>
      <p:sp>
        <p:nvSpPr>
          <p:cNvPr id="19" name="TextBox 18"/>
          <p:cNvSpPr txBox="1"/>
          <p:nvPr/>
        </p:nvSpPr>
        <p:spPr>
          <a:xfrm>
            <a:off x="998718" y="2375172"/>
            <a:ext cx="623162" cy="307777"/>
          </a:xfrm>
          <a:prstGeom prst="rect">
            <a:avLst/>
          </a:prstGeom>
          <a:solidFill>
            <a:srgbClr val="C4BD97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err="1" smtClean="0"/>
              <a:t>Kaons</a:t>
            </a:r>
            <a:endParaRPr lang="en-US" sz="1400"/>
          </a:p>
        </p:txBody>
      </p:sp>
      <p:sp>
        <p:nvSpPr>
          <p:cNvPr id="20" name="TextBox 19"/>
          <p:cNvSpPr txBox="1"/>
          <p:nvPr/>
        </p:nvSpPr>
        <p:spPr>
          <a:xfrm>
            <a:off x="996977" y="3190811"/>
            <a:ext cx="755623" cy="30777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smtClean="0"/>
              <a:t>protons</a:t>
            </a:r>
            <a:endParaRPr lang="en-US" sz="1400"/>
          </a:p>
        </p:txBody>
      </p:sp>
      <p:sp>
        <p:nvSpPr>
          <p:cNvPr id="21" name="TextBox 20"/>
          <p:cNvSpPr txBox="1"/>
          <p:nvPr/>
        </p:nvSpPr>
        <p:spPr>
          <a:xfrm>
            <a:off x="1981200" y="5638800"/>
            <a:ext cx="755623" cy="30777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protons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1295400" y="4419600"/>
            <a:ext cx="579418" cy="307777"/>
          </a:xfrm>
          <a:prstGeom prst="rect">
            <a:avLst/>
          </a:prstGeom>
          <a:solidFill>
            <a:srgbClr val="C4BD97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err="1" smtClean="0"/>
              <a:t>pions</a:t>
            </a:r>
            <a:endParaRPr lang="en-US" sz="140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308919" y="152400"/>
            <a:ext cx="8464378" cy="575629"/>
          </a:xfrm>
        </p:spPr>
        <p:txBody>
          <a:bodyPr>
            <a:noAutofit/>
          </a:bodyPr>
          <a:lstStyle/>
          <a:p>
            <a:r>
              <a:rPr lang="en-US" sz="3600" dirty="0" smtClean="0"/>
              <a:t>CLAS12 Particle Identification</a:t>
            </a:r>
            <a:endParaRPr lang="en-US" sz="3600" dirty="0"/>
          </a:p>
        </p:txBody>
      </p:sp>
      <p:sp>
        <p:nvSpPr>
          <p:cNvPr id="25" name="TextBox 24"/>
          <p:cNvSpPr txBox="1"/>
          <p:nvPr/>
        </p:nvSpPr>
        <p:spPr>
          <a:xfrm>
            <a:off x="1150632" y="803311"/>
            <a:ext cx="3536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Time-of-Flight paddles in FD and CD</a:t>
            </a:r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B Status 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4647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575629"/>
          </a:xfrm>
        </p:spPr>
        <p:txBody>
          <a:bodyPr>
            <a:noAutofit/>
          </a:bodyPr>
          <a:lstStyle/>
          <a:p>
            <a:r>
              <a:rPr lang="en-US" sz="3200" dirty="0" smtClean="0"/>
              <a:t>RG-A Production Accumulated Charge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08919" y="1688088"/>
            <a:ext cx="8453030" cy="2944873"/>
          </a:xfrm>
        </p:spPr>
      </p:pic>
      <p:sp>
        <p:nvSpPr>
          <p:cNvPr id="7" name="TextBox 6"/>
          <p:cNvSpPr txBox="1"/>
          <p:nvPr/>
        </p:nvSpPr>
        <p:spPr>
          <a:xfrm>
            <a:off x="875106" y="3331098"/>
            <a:ext cx="675185" cy="40011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b="1" smtClean="0">
                <a:solidFill>
                  <a:prstClr val="white"/>
                </a:solidFill>
              </a:rPr>
              <a:t>Machine </a:t>
            </a:r>
          </a:p>
          <a:p>
            <a:r>
              <a:rPr lang="en-US" sz="1000" b="1" smtClean="0">
                <a:solidFill>
                  <a:prstClr val="white"/>
                </a:solidFill>
              </a:rPr>
              <a:t>retuning</a:t>
            </a:r>
            <a:endParaRPr lang="en-US" sz="1000" b="1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9446" y="3176566"/>
            <a:ext cx="1155957" cy="27699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smtClean="0">
                <a:solidFill>
                  <a:prstClr val="white"/>
                </a:solidFill>
              </a:rPr>
              <a:t>Machine Down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146063" y="3453565"/>
            <a:ext cx="17417" cy="5785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704187" y="2761067"/>
            <a:ext cx="1702137" cy="55399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000" b="1" smtClean="0">
                <a:solidFill>
                  <a:prstClr val="black"/>
                </a:solidFill>
              </a:rPr>
              <a:t>Completed detector setting</a:t>
            </a:r>
          </a:p>
          <a:p>
            <a:r>
              <a:rPr lang="en-US" sz="1000" b="1" smtClean="0">
                <a:solidFill>
                  <a:prstClr val="black"/>
                </a:solidFill>
              </a:rPr>
              <a:t>Start 10.6 GeV RGA data taking</a:t>
            </a:r>
            <a:endParaRPr lang="en-US" sz="1000" b="1">
              <a:solidFill>
                <a:prstClr val="black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212698" y="3742817"/>
            <a:ext cx="234896" cy="5766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1676852" y="3315065"/>
            <a:ext cx="838674" cy="919091"/>
          </a:xfrm>
          <a:prstGeom prst="straightConnector1">
            <a:avLst/>
          </a:prstGeom>
          <a:ln>
            <a:solidFill>
              <a:srgbClr val="09813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B Status 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3354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697" y="348116"/>
            <a:ext cx="8464378" cy="487490"/>
          </a:xfrm>
        </p:spPr>
        <p:txBody>
          <a:bodyPr>
            <a:normAutofit fontScale="90000"/>
          </a:bodyPr>
          <a:lstStyle/>
          <a:p>
            <a:r>
              <a:rPr lang="en-US" smtClean="0"/>
              <a:t>Estimate </a:t>
            </a:r>
            <a:r>
              <a:rPr lang="en-US"/>
              <a:t>of % </a:t>
            </a:r>
            <a:r>
              <a:rPr lang="en-US" smtClean="0"/>
              <a:t>completion </a:t>
            </a:r>
            <a:r>
              <a:rPr lang="en-US"/>
              <a:t>of RG-A individual experiments</a:t>
            </a:r>
            <a:br>
              <a:rPr lang="en-US"/>
            </a:b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8155"/>
          <a:stretch/>
        </p:blipFill>
        <p:spPr>
          <a:xfrm>
            <a:off x="0" y="987125"/>
            <a:ext cx="9144827" cy="578357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Latifa Elouadrhiri </a:t>
            </a:r>
            <a:r>
              <a:rPr lang="mr-IN" smtClean="0"/>
              <a:t>–</a:t>
            </a:r>
            <a:r>
              <a:rPr lang="en-US" smtClean="0"/>
              <a:t> Experiment Coordinator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690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697" y="207914"/>
            <a:ext cx="8464378" cy="487490"/>
          </a:xfrm>
        </p:spPr>
        <p:txBody>
          <a:bodyPr>
            <a:noAutofit/>
          </a:bodyPr>
          <a:lstStyle/>
          <a:p>
            <a:r>
              <a:rPr lang="en-US" sz="3200" dirty="0" smtClean="0">
                <a:ea typeface="Arial" charset="0"/>
                <a:cs typeface="Arial" charset="0"/>
              </a:rPr>
              <a:t>CLAS12 Kinematic </a:t>
            </a:r>
            <a:r>
              <a:rPr lang="en-US" sz="3200" dirty="0">
                <a:ea typeface="Arial" charset="0"/>
                <a:cs typeface="Arial" charset="0"/>
              </a:rPr>
              <a:t>R</a:t>
            </a:r>
            <a:r>
              <a:rPr lang="en-US" sz="3200" dirty="0" smtClean="0">
                <a:ea typeface="Arial" charset="0"/>
                <a:cs typeface="Arial" charset="0"/>
              </a:rPr>
              <a:t>each at 10.6 GeV </a:t>
            </a:r>
            <a:endParaRPr lang="en-US" sz="3200" dirty="0"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8186" y="862268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Beam energy at </a:t>
            </a:r>
            <a:r>
              <a:rPr lang="en-US" sz="2000" smtClean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10.6 GeV </a:t>
            </a:r>
            <a:r>
              <a:rPr lang="en-US" sz="20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Torus current 3770 A, electrons </a:t>
            </a:r>
            <a:r>
              <a:rPr lang="en-US" sz="2000" smtClean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out-bending</a:t>
            </a:r>
            <a:r>
              <a:rPr lang="en-US" sz="20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,  Solenoid magnet at -100%. </a:t>
            </a:r>
            <a:endParaRPr lang="en-US" sz="200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7" name="Group 30"/>
          <p:cNvGrpSpPr>
            <a:grpSpLocks noChangeAspect="1"/>
          </p:cNvGrpSpPr>
          <p:nvPr/>
        </p:nvGrpSpPr>
        <p:grpSpPr>
          <a:xfrm>
            <a:off x="601801" y="1766598"/>
            <a:ext cx="8171496" cy="4174998"/>
            <a:chOff x="738554" y="1981200"/>
            <a:chExt cx="7782377" cy="397618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rcRect l="2001" t="3818" b="3772"/>
            <a:stretch>
              <a:fillRect/>
            </a:stretch>
          </p:blipFill>
          <p:spPr>
            <a:xfrm>
              <a:off x="1058277" y="1981200"/>
              <a:ext cx="7462654" cy="37338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6200000">
              <a:off x="703780" y="3382615"/>
              <a:ext cx="4696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>
                  <a:latin typeface="Calibri"/>
                  <a:cs typeface="Calibri"/>
                </a:rPr>
                <a:t>Q</a:t>
              </a:r>
              <a:r>
                <a:rPr lang="en-US" sz="2000" baseline="30000" smtClean="0">
                  <a:latin typeface="Calibri"/>
                  <a:cs typeface="Calibri"/>
                </a:rPr>
                <a:t>2</a:t>
              </a:r>
              <a:endParaRPr lang="en-US" sz="2000" baseline="30000">
                <a:latin typeface="Calibri"/>
                <a:cs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39677" y="3581400"/>
              <a:ext cx="304800" cy="457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316077" y="5576332"/>
              <a:ext cx="1030808" cy="381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>
                  <a:latin typeface="Calibri"/>
                  <a:cs typeface="Calibri"/>
                </a:rPr>
                <a:t>W (GeV)</a:t>
              </a:r>
              <a:endParaRPr lang="en-US" sz="2000">
                <a:latin typeface="Calibri"/>
                <a:cs typeface="Calibri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10877" y="5558132"/>
              <a:ext cx="379389" cy="381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err="1" smtClean="0">
                  <a:latin typeface="Calibri"/>
                  <a:cs typeface="Calibri"/>
                </a:rPr>
                <a:t>x</a:t>
              </a:r>
              <a:r>
                <a:rPr lang="en-US" sz="2000" baseline="-25000" err="1" smtClean="0">
                  <a:latin typeface="Calibri"/>
                  <a:cs typeface="Calibri"/>
                </a:rPr>
                <a:t>B</a:t>
              </a:r>
              <a:endParaRPr lang="en-US" sz="2000" baseline="-25000">
                <a:latin typeface="Calibri"/>
                <a:cs typeface="Calibri"/>
              </a:endParaRP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1261533" y="2287582"/>
            <a:ext cx="2980287" cy="1588"/>
          </a:xfrm>
          <a:prstGeom prst="line">
            <a:avLst/>
          </a:prstGeom>
          <a:ln w="12700" cap="flat" cmpd="sng" algn="ctr">
            <a:solidFill>
              <a:srgbClr val="C00000"/>
            </a:solidFill>
            <a:prstDash val="dash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217342" y="1991380"/>
            <a:ext cx="1202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elastic scattering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1474033" y="2069068"/>
            <a:ext cx="1192967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High Q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B Status </a:t>
            </a:r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rot="5400000" flipH="1" flipV="1">
            <a:off x="6062144" y="2624660"/>
            <a:ext cx="1142999" cy="8483"/>
          </a:xfrm>
          <a:prstGeom prst="line">
            <a:avLst/>
          </a:prstGeom>
          <a:ln w="12700" cap="flat" cmpd="sng" algn="ctr">
            <a:solidFill>
              <a:srgbClr val="C00000"/>
            </a:solidFill>
            <a:prstDash val="dash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162800" y="2145268"/>
            <a:ext cx="56957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DIS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02194" y="3440668"/>
            <a:ext cx="479606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N* 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629400" y="2590800"/>
            <a:ext cx="1447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0800000" flipV="1">
            <a:off x="6172200" y="3351212"/>
            <a:ext cx="838200" cy="15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 flipH="1" flipV="1">
            <a:off x="5867400" y="4343401"/>
            <a:ext cx="2285204" cy="794"/>
          </a:xfrm>
          <a:prstGeom prst="line">
            <a:avLst/>
          </a:prstGeom>
          <a:ln w="12700" cap="flat" cmpd="sng" algn="ctr">
            <a:solidFill>
              <a:srgbClr val="0000FF"/>
            </a:solidFill>
            <a:prstDash val="dash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686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11" y="891705"/>
            <a:ext cx="1913399" cy="115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111" y="5186558"/>
            <a:ext cx="9192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In a wide kinematical range scattered lepton distributions are consistent with SIDIS-MC (Lund)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15442" y="976519"/>
            <a:ext cx="702855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smtClean="0">
                <a:latin typeface="ArialMT" charset="0"/>
              </a:rPr>
              <a:t>e’</a:t>
            </a:r>
            <a:r>
              <a:rPr lang="en-US" altLang="ja-JP" sz="2000" b="1" u="sng" smtClean="0">
                <a:latin typeface="Symbol" charset="0"/>
              </a:rPr>
              <a:t>π</a:t>
            </a:r>
            <a:r>
              <a:rPr lang="en-US" altLang="ja-JP" sz="2000" b="1" u="sng" baseline="30000" smtClean="0">
                <a:latin typeface="ArialMT" charset="0"/>
              </a:rPr>
              <a:t>0</a:t>
            </a:r>
            <a:r>
              <a:rPr lang="en-US" altLang="ja-JP" sz="2000" b="1" u="sng" smtClean="0">
                <a:latin typeface="ArialMT" charset="0"/>
              </a:rPr>
              <a:t>X</a:t>
            </a:r>
            <a:r>
              <a:rPr lang="en-US" altLang="ja-JP" sz="2000" b="1" u="sng">
                <a:latin typeface="ArialMT" charset="0"/>
              </a:rPr>
              <a:t>/ </a:t>
            </a:r>
            <a:r>
              <a:rPr lang="en-US" altLang="ja-JP" sz="2000" b="1" u="sng" err="1">
                <a:latin typeface="ArialMT" charset="0"/>
              </a:rPr>
              <a:t>e'X</a:t>
            </a:r>
            <a:r>
              <a:rPr lang="en-US" altLang="ja-JP" sz="2000" b="1" u="sng">
                <a:latin typeface="ArialMT" charset="0"/>
              </a:rPr>
              <a:t> ratio </a:t>
            </a:r>
            <a:r>
              <a:rPr lang="en-US" altLang="ja-JP" smtClean="0">
                <a:latin typeface="ArialMT" charset="0"/>
              </a:rPr>
              <a:t>: Ratio </a:t>
            </a:r>
            <a:r>
              <a:rPr lang="en-US" altLang="ja-JP">
                <a:latin typeface="ArialMT" charset="0"/>
              </a:rPr>
              <a:t>of semi-inclusive </a:t>
            </a:r>
            <a:r>
              <a:rPr lang="en-US" altLang="ja-JP">
                <a:latin typeface="Symbol" charset="0"/>
              </a:rPr>
              <a:t>π</a:t>
            </a:r>
            <a:r>
              <a:rPr lang="en-US" altLang="ja-JP" baseline="30000">
                <a:latin typeface="ArialMT" charset="0"/>
              </a:rPr>
              <a:t>0</a:t>
            </a:r>
            <a:r>
              <a:rPr lang="en-US" altLang="ja-JP">
                <a:latin typeface="ArialMT" charset="0"/>
              </a:rPr>
              <a:t> to inclusive </a:t>
            </a:r>
            <a:r>
              <a:rPr lang="en-US" altLang="ja-JP" smtClean="0">
                <a:latin typeface="ArialMT" charset="0"/>
              </a:rPr>
              <a:t>electron </a:t>
            </a:r>
            <a:r>
              <a:rPr lang="en-US" altLang="ja-JP">
                <a:latin typeface="ArialMT" charset="0"/>
              </a:rPr>
              <a:t>need </a:t>
            </a:r>
            <a:r>
              <a:rPr lang="en-US">
                <a:latin typeface="ArialMT" charset="0"/>
              </a:rPr>
              <a:t>good control over acceptance for neutrals, radiative corrections </a:t>
            </a:r>
            <a:endParaRPr lang="en-US"/>
          </a:p>
          <a:p>
            <a:r>
              <a:rPr lang="en-US" altLang="ja-JP" smtClean="0">
                <a:latin typeface="ArialMT" charset="0"/>
              </a:rPr>
              <a:t> </a:t>
            </a:r>
            <a:endParaRPr lang="en-US"/>
          </a:p>
        </p:txBody>
      </p:sp>
      <p:pic>
        <p:nvPicPr>
          <p:cNvPr id="18" name="Picture 17" descr="Screen Shot 2018-05-11 at 6.44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4111" y="2410587"/>
            <a:ext cx="3025065" cy="2743200"/>
          </a:xfrm>
          <a:prstGeom prst="rect">
            <a:avLst/>
          </a:prstGeom>
        </p:spPr>
      </p:pic>
      <p:pic>
        <p:nvPicPr>
          <p:cNvPr id="19" name="Picture 18" descr="Screen Shot 2018-05-11 at 6.46.2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107436" y="2325491"/>
            <a:ext cx="2768118" cy="2743200"/>
          </a:xfrm>
          <a:prstGeom prst="rect">
            <a:avLst/>
          </a:prstGeom>
        </p:spPr>
      </p:pic>
      <p:pic>
        <p:nvPicPr>
          <p:cNvPr id="20" name="Picture 19" descr="Screen Shot 2018-05-11 at 6.47.1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039214" y="2311644"/>
            <a:ext cx="2939830" cy="2743200"/>
          </a:xfrm>
          <a:prstGeom prst="rect">
            <a:avLst/>
          </a:prstGeom>
        </p:spPr>
      </p:pic>
      <p:sp>
        <p:nvSpPr>
          <p:cNvPr id="1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08919" y="168345"/>
            <a:ext cx="8464378" cy="54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SIDIS - </a:t>
            </a:r>
            <a:r>
              <a:rPr lang="en-US" sz="3200" dirty="0" err="1">
                <a:latin typeface="ArialMT" charset="0"/>
              </a:rPr>
              <a:t>ep</a:t>
            </a:r>
            <a:r>
              <a:rPr lang="en-US" sz="3200" dirty="0">
                <a:latin typeface="ArialMT" charset="0"/>
              </a:rPr>
              <a:t> </a:t>
            </a:r>
            <a:r>
              <a:rPr lang="en-US" sz="3200" dirty="0" err="1">
                <a:latin typeface="ArialMT" charset="0"/>
                <a:sym typeface="Wingdings"/>
              </a:rPr>
              <a:t></a:t>
            </a:r>
            <a:r>
              <a:rPr lang="en-US" sz="3200" dirty="0">
                <a:latin typeface="ArialMT" charset="0"/>
              </a:rPr>
              <a:t> </a:t>
            </a:r>
            <a:r>
              <a:rPr lang="en-US" sz="3200" dirty="0" smtClean="0">
                <a:solidFill>
                  <a:srgbClr val="333399"/>
                </a:solidFill>
                <a:latin typeface="ArialMT" charset="0"/>
              </a:rPr>
              <a:t>e’</a:t>
            </a:r>
            <a:r>
              <a:rPr lang="en-US" altLang="ja-JP" sz="3200" dirty="0" smtClean="0">
                <a:solidFill>
                  <a:srgbClr val="333399"/>
                </a:solidFill>
                <a:latin typeface="Symbol" charset="0"/>
              </a:rPr>
              <a:t>π</a:t>
            </a:r>
            <a:r>
              <a:rPr lang="en-US" altLang="ja-JP" sz="3200" baseline="30000" dirty="0" smtClean="0">
                <a:solidFill>
                  <a:srgbClr val="333399"/>
                </a:solidFill>
                <a:latin typeface="Symbol" charset="0"/>
              </a:rPr>
              <a:t>0</a:t>
            </a:r>
            <a:r>
              <a:rPr lang="en-US" altLang="ja-JP" sz="3200" dirty="0" smtClean="0">
                <a:solidFill>
                  <a:srgbClr val="333399"/>
                </a:solidFill>
                <a:latin typeface="ArialMT" charset="0"/>
              </a:rPr>
              <a:t>X</a:t>
            </a:r>
            <a:endParaRPr lang="en-US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1600200" y="5710535"/>
            <a:ext cx="635778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Small fraction of d</a:t>
            </a:r>
            <a:r>
              <a:rPr lang="en-US" sz="24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ata from the Spring run.</a:t>
            </a:r>
            <a:endParaRPr lang="en-US" sz="2400" b="1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B Status 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2537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5948" y="838201"/>
            <a:ext cx="2513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6063" y="4572000"/>
            <a:ext cx="2407903" cy="1849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336" r="71268" b="2479"/>
          <a:stretch/>
        </p:blipFill>
        <p:spPr bwMode="auto">
          <a:xfrm>
            <a:off x="5605140" y="838200"/>
            <a:ext cx="285306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6073" y="2667000"/>
            <a:ext cx="2539727" cy="1941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 rot="16200000">
            <a:off x="513514" y="3282427"/>
            <a:ext cx="24008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altLang="x-none" dirty="0">
                <a:latin typeface="Calibri"/>
                <a:cs typeface="Calibri"/>
              </a:rPr>
              <a:t>CLAS 12  -  10.6 GeV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 rot="16200000">
            <a:off x="4239289" y="3239979"/>
            <a:ext cx="24296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altLang="x-none" dirty="0">
                <a:latin typeface="Calibri"/>
                <a:cs typeface="Calibri"/>
              </a:rPr>
              <a:t>CLAS 6  -  5.498 GeV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SIDIS - Beam </a:t>
            </a:r>
            <a:r>
              <a:rPr lang="en-US" sz="3200" dirty="0"/>
              <a:t>Spin </a:t>
            </a:r>
            <a:r>
              <a:rPr lang="en-US" sz="3200" dirty="0" smtClean="0"/>
              <a:t>Asymmetry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 rot="19095533">
            <a:off x="1122500" y="3021987"/>
            <a:ext cx="4000903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PRELIMANIRY</a:t>
            </a:r>
          </a:p>
          <a:p>
            <a:endParaRPr lang="en-US" sz="6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3400" y="1447800"/>
            <a:ext cx="1293734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smtClean="0">
                <a:latin typeface="Arial" charset="0"/>
                <a:ea typeface="Arial" charset="0"/>
                <a:cs typeface="Arial" charset="0"/>
              </a:rPr>
              <a:t>This represent 0.3 % of the RG-A spring data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6172" y="914400"/>
            <a:ext cx="1197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RAW BSA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B Status 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442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4108"/>
            <a:ext cx="9144000" cy="48749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DVCS - Beam Spin Asymmetry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mc="http://schemas.openxmlformats.org/markup-compatibility/2006" xmlns:a14="http://schemas.microsoft.com/office/drawing/2010/main" xmlns="" xmlns:a16="http://schemas.microsoft.com/office/drawing/2014/main" xmlns:mv="urn:schemas-microsoft-com:mac:vml" xmlns:p="http://schemas.openxmlformats.org/presentationml/2006/main" xmlns:r="http://schemas.openxmlformats.org/officeDocument/2006/relationships" xmlns:a="http://schemas.openxmlformats.org/drawingml/2006/main" id="{B5D83D71-5D65-2540-861E-ED512484B0DD}"/>
              </a:ext>
            </a:extLst>
          </p:cNvPr>
          <p:cNvSpPr txBox="1"/>
          <p:nvPr/>
        </p:nvSpPr>
        <p:spPr>
          <a:xfrm>
            <a:off x="953149" y="2590800"/>
            <a:ext cx="2552051" cy="7078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First DVCS Physics data from CLAS12</a:t>
            </a:r>
            <a:endParaRPr lang="en-US" sz="2000" b="1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267200" y="1219200"/>
            <a:ext cx="4677223" cy="4759234"/>
          </a:xfr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43" y="854711"/>
            <a:ext cx="3986157" cy="1659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30237" y="3733800"/>
            <a:ext cx="2774963" cy="2590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38200" y="3395246"/>
            <a:ext cx="2821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Exclusivity of the DVCS process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B Status 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4410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Jefferson Lab Science Questions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634" y="838200"/>
            <a:ext cx="6289766" cy="44196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What is the role of glue in the spectroscopy of light mesons and baryons? </a:t>
            </a:r>
          </a:p>
          <a:p>
            <a:pPr>
              <a:spcBef>
                <a:spcPts val="0"/>
              </a:spcBef>
              <a:buNone/>
            </a:pP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ts val="0"/>
              </a:spcBef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What does the orbital angular momentum contribute to the proton’s spin?</a:t>
            </a:r>
          </a:p>
          <a:p>
            <a:pPr>
              <a:spcBef>
                <a:spcPts val="0"/>
              </a:spcBef>
              <a:buNone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Revealing the landscape of nucleon substructure 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through 3D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imaging at the </a:t>
            </a:r>
            <a:r>
              <a:rPr lang="en-US" sz="2200" dirty="0" err="1" smtClean="0">
                <a:latin typeface="Arial" charset="0"/>
                <a:ea typeface="Arial" charset="0"/>
                <a:cs typeface="Arial" charset="0"/>
              </a:rPr>
              <a:t>femtometer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scale.  </a:t>
            </a:r>
          </a:p>
          <a:p>
            <a:pPr>
              <a:spcBef>
                <a:spcPts val="0"/>
              </a:spcBef>
            </a:pP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ts val="0"/>
              </a:spcBef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Unraveling the forces that confine the quarks in the proton?  </a:t>
            </a:r>
          </a:p>
          <a:p>
            <a:pPr>
              <a:spcBef>
                <a:spcPts val="0"/>
              </a:spcBef>
              <a:buNone/>
            </a:pP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ts val="0"/>
              </a:spcBef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Can we discover evidence for physics beyond the standard model of particle physics? </a:t>
            </a:r>
            <a:endParaRPr lang="en-US" sz="2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041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1828800"/>
            <a:ext cx="758537" cy="958042"/>
          </a:xfrm>
          <a:prstGeom prst="rect">
            <a:avLst/>
          </a:prstGeom>
          <a:ln>
            <a:noFill/>
          </a:ln>
          <a:effectLst>
            <a:outerShdw blurRad="63500" dist="76200" dir="2700000" algn="tl" rotWithShape="0">
              <a:srgbClr val="333333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 cstate="print"/>
          <a:srcRect l="9353" t="9973" r="61652" b="50015"/>
          <a:stretch>
            <a:fillRect/>
          </a:stretch>
        </p:blipFill>
        <p:spPr bwMode="auto">
          <a:xfrm>
            <a:off x="8077200" y="914400"/>
            <a:ext cx="843636" cy="762000"/>
          </a:xfrm>
          <a:prstGeom prst="rect">
            <a:avLst/>
          </a:prstGeom>
          <a:ln>
            <a:noFill/>
          </a:ln>
          <a:effectLst>
            <a:outerShdw blurRad="63500" dist="76200" dir="3540000" algn="tl" rotWithShape="0">
              <a:srgbClr val="333333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TextBox 8"/>
          <p:cNvSpPr txBox="1"/>
          <p:nvPr/>
        </p:nvSpPr>
        <p:spPr>
          <a:xfrm>
            <a:off x="457200" y="5562600"/>
            <a:ext cx="7518021" cy="83099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7100"/>
                </a:solidFill>
                <a:latin typeface="Calibri"/>
                <a:cs typeface="Calibri"/>
              </a:rPr>
              <a:t>Hall B experimental program plays an important role </a:t>
            </a:r>
          </a:p>
          <a:p>
            <a:pPr algn="ctr"/>
            <a:r>
              <a:rPr lang="en-US" sz="2400" dirty="0" smtClean="0">
                <a:solidFill>
                  <a:srgbClr val="007100"/>
                </a:solidFill>
                <a:latin typeface="Calibri"/>
                <a:cs typeface="Calibri"/>
              </a:rPr>
              <a:t>in addressing these questions</a:t>
            </a:r>
            <a:endParaRPr lang="en-US" sz="2400" dirty="0">
              <a:solidFill>
                <a:srgbClr val="007100"/>
              </a:solidFill>
              <a:latin typeface="Calibri"/>
              <a:cs typeface="Calibri"/>
            </a:endParaRPr>
          </a:p>
        </p:txBody>
      </p:sp>
      <p:pic>
        <p:nvPicPr>
          <p:cNvPr id="12" name="Picture 11" descr="Eonly_nucl_transv_distr.png"/>
          <p:cNvPicPr>
            <a:picLocks noChangeAspect="1"/>
          </p:cNvPicPr>
          <p:nvPr/>
        </p:nvPicPr>
        <p:blipFill>
          <a:blip r:embed="rId5" cstate="print"/>
          <a:srcRect l="34087" r="33110" b="48918"/>
          <a:stretch>
            <a:fillRect/>
          </a:stretch>
        </p:blipFill>
        <p:spPr>
          <a:xfrm>
            <a:off x="8001000" y="2590800"/>
            <a:ext cx="996503" cy="1001657"/>
          </a:xfrm>
          <a:prstGeom prst="rect">
            <a:avLst/>
          </a:prstGeom>
          <a:ln>
            <a:noFill/>
          </a:ln>
          <a:effectLst>
            <a:outerShdw blurRad="63500" dist="63500" dir="2700000">
              <a:srgbClr val="000000">
                <a:alpha val="50000"/>
              </a:srgb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076018" y="4572000"/>
            <a:ext cx="991782" cy="925457"/>
          </a:xfrm>
          <a:prstGeom prst="rect">
            <a:avLst/>
          </a:prstGeom>
          <a:noFill/>
          <a:ln>
            <a:noFill/>
          </a:ln>
          <a:effectLst>
            <a:outerShdw blurRad="63500" dist="76200" dir="270000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5170" y="3709670"/>
            <a:ext cx="1002030" cy="93853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344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685800"/>
          </a:xfrm>
        </p:spPr>
        <p:txBody>
          <a:bodyPr/>
          <a:lstStyle/>
          <a:p>
            <a:r>
              <a:rPr lang="en-US" dirty="0" smtClean="0"/>
              <a:t>Hall B  Run schedule 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85800" y="1447800"/>
          <a:ext cx="8077200" cy="40741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47800"/>
                <a:gridCol w="1244600"/>
                <a:gridCol w="1651000"/>
                <a:gridCol w="1295400"/>
                <a:gridCol w="1092200"/>
                <a:gridCol w="1346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Schedule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Experiment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Energy (GeV)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Polarization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Days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Total days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 gridSpan="6"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CY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 2018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8/22</a:t>
                      </a:r>
                      <a:r>
                        <a:rPr lang="en-US" sz="1600" b="1" baseline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 -10/19 </a:t>
                      </a:r>
                      <a:endParaRPr lang="en-US" sz="1600" b="1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RG-A</a:t>
                      </a:r>
                      <a:endParaRPr lang="en-US" sz="1600" b="1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10.6</a:t>
                      </a:r>
                      <a:endParaRPr lang="en-US" sz="1600" b="1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max</a:t>
                      </a:r>
                      <a:endParaRPr lang="en-US" sz="1600" b="1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59</a:t>
                      </a:r>
                      <a:endParaRPr lang="en-US" sz="1600" b="1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10/22 – 11/15</a:t>
                      </a:r>
                      <a:endParaRPr lang="en-US" sz="1600" b="1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RG-A</a:t>
                      </a:r>
                      <a:endParaRPr lang="en-US" sz="1600" b="1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10.6 </a:t>
                      </a:r>
                      <a:endParaRPr lang="en-US" sz="1600" b="1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max</a:t>
                      </a:r>
                      <a:endParaRPr lang="en-US" sz="1600" b="1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25</a:t>
                      </a:r>
                      <a:endParaRPr lang="en-US" sz="1600" b="1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84</a:t>
                      </a:r>
                      <a:endParaRPr lang="en-US" sz="1600" b="1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8000"/>
                          </a:solidFill>
                          <a:latin typeface="Calibri"/>
                          <a:cs typeface="Calibri"/>
                        </a:rPr>
                        <a:t>11/19 – 12/09</a:t>
                      </a:r>
                      <a:endParaRPr lang="en-US" sz="1600" b="1" dirty="0">
                        <a:solidFill>
                          <a:srgbClr val="008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8000"/>
                          </a:solidFill>
                          <a:latin typeface="Calibri"/>
                          <a:cs typeface="Calibri"/>
                        </a:rPr>
                        <a:t>RG-K </a:t>
                      </a:r>
                      <a:endParaRPr lang="en-US" sz="1600" b="1" dirty="0">
                        <a:solidFill>
                          <a:srgbClr val="008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8000"/>
                          </a:solidFill>
                          <a:latin typeface="Calibri"/>
                          <a:cs typeface="Calibri"/>
                        </a:rPr>
                        <a:t>7.5</a:t>
                      </a:r>
                      <a:endParaRPr lang="en-US" sz="1600" b="1" dirty="0">
                        <a:solidFill>
                          <a:srgbClr val="008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8000"/>
                          </a:solidFill>
                          <a:latin typeface="Calibri"/>
                          <a:cs typeface="Calibri"/>
                        </a:rPr>
                        <a:t>max</a:t>
                      </a:r>
                      <a:endParaRPr lang="en-US" sz="1600" b="1" dirty="0">
                        <a:solidFill>
                          <a:srgbClr val="008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8000"/>
                          </a:solidFill>
                          <a:latin typeface="Calibri"/>
                          <a:cs typeface="Calibri"/>
                        </a:rPr>
                        <a:t>21</a:t>
                      </a:r>
                      <a:endParaRPr lang="en-US" sz="1600" b="1" dirty="0">
                        <a:solidFill>
                          <a:srgbClr val="008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008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8000"/>
                          </a:solidFill>
                          <a:latin typeface="Calibri"/>
                          <a:cs typeface="Calibri"/>
                        </a:rPr>
                        <a:t>12/13 – 12/19 </a:t>
                      </a:r>
                      <a:endParaRPr lang="en-US" sz="1600" b="1" dirty="0">
                        <a:solidFill>
                          <a:srgbClr val="008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8000"/>
                          </a:solidFill>
                          <a:latin typeface="Calibri"/>
                          <a:cs typeface="Calibri"/>
                        </a:rPr>
                        <a:t>RG-K </a:t>
                      </a:r>
                      <a:endParaRPr lang="en-US" sz="1600" b="1" dirty="0">
                        <a:solidFill>
                          <a:srgbClr val="008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8000"/>
                          </a:solidFill>
                          <a:latin typeface="Calibri"/>
                          <a:cs typeface="Calibri"/>
                        </a:rPr>
                        <a:t>6.5 </a:t>
                      </a:r>
                      <a:endParaRPr lang="en-US" sz="1600" b="1" dirty="0">
                        <a:solidFill>
                          <a:srgbClr val="008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8000"/>
                          </a:solidFill>
                          <a:latin typeface="Calibri"/>
                          <a:cs typeface="Calibri"/>
                        </a:rPr>
                        <a:t>max</a:t>
                      </a:r>
                      <a:endParaRPr lang="en-US" sz="1600" b="1" dirty="0">
                        <a:solidFill>
                          <a:srgbClr val="008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8000"/>
                          </a:solidFill>
                          <a:latin typeface="Calibri"/>
                          <a:cs typeface="Calibri"/>
                        </a:rPr>
                        <a:t>7</a:t>
                      </a:r>
                      <a:endParaRPr lang="en-US" sz="1600" b="1" dirty="0">
                        <a:solidFill>
                          <a:srgbClr val="008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8000"/>
                          </a:solidFill>
                          <a:latin typeface="Calibri"/>
                          <a:cs typeface="Calibri"/>
                        </a:rPr>
                        <a:t>28</a:t>
                      </a:r>
                      <a:endParaRPr lang="en-US" sz="1600" b="1" dirty="0">
                        <a:solidFill>
                          <a:srgbClr val="008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127000">
                <a:tc gridSpan="6"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CY 2019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E6307"/>
                          </a:solidFill>
                          <a:latin typeface="Calibri"/>
                          <a:cs typeface="Calibri"/>
                        </a:rPr>
                        <a:t>01/30 – 03/10</a:t>
                      </a:r>
                      <a:endParaRPr lang="en-US" sz="1600" b="1" dirty="0">
                        <a:solidFill>
                          <a:srgbClr val="CE6307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E6307"/>
                          </a:solidFill>
                          <a:latin typeface="Calibri"/>
                          <a:cs typeface="Calibri"/>
                        </a:rPr>
                        <a:t>RG-B</a:t>
                      </a:r>
                      <a:endParaRPr lang="en-US" sz="1600" b="1" dirty="0">
                        <a:solidFill>
                          <a:srgbClr val="CE6307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E6307"/>
                          </a:solidFill>
                          <a:latin typeface="Calibri"/>
                          <a:cs typeface="Calibri"/>
                        </a:rPr>
                        <a:t>10.6</a:t>
                      </a:r>
                      <a:endParaRPr lang="en-US" sz="1600" b="1" dirty="0">
                        <a:solidFill>
                          <a:srgbClr val="CE6307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E6307"/>
                          </a:solidFill>
                          <a:latin typeface="Calibri"/>
                          <a:cs typeface="Calibri"/>
                        </a:rPr>
                        <a:t>max</a:t>
                      </a:r>
                      <a:endParaRPr lang="en-US" sz="1600" b="1" dirty="0">
                        <a:solidFill>
                          <a:srgbClr val="CE6307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E6307"/>
                          </a:solidFill>
                          <a:latin typeface="Calibri"/>
                          <a:cs typeface="Calibri"/>
                        </a:rPr>
                        <a:t>40</a:t>
                      </a:r>
                      <a:endParaRPr lang="en-US" sz="1600" b="1" dirty="0">
                        <a:solidFill>
                          <a:srgbClr val="CE6307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CE6307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06/10 – 08/04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HPS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4.55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56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56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E6307"/>
                          </a:solidFill>
                          <a:latin typeface="Calibri"/>
                          <a:cs typeface="Calibri"/>
                        </a:rPr>
                        <a:t>10/01 – 11/24</a:t>
                      </a:r>
                      <a:endParaRPr lang="en-US" sz="1600" b="1" dirty="0">
                        <a:solidFill>
                          <a:srgbClr val="CE6307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E6307"/>
                          </a:solidFill>
                          <a:latin typeface="Calibri"/>
                          <a:cs typeface="Calibri"/>
                        </a:rPr>
                        <a:t>RG-B</a:t>
                      </a:r>
                      <a:endParaRPr lang="en-US" sz="1600" b="1" dirty="0">
                        <a:solidFill>
                          <a:srgbClr val="CE6307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E6307"/>
                          </a:solidFill>
                          <a:latin typeface="Calibri"/>
                          <a:cs typeface="Calibri"/>
                        </a:rPr>
                        <a:t>10.6</a:t>
                      </a:r>
                      <a:endParaRPr lang="en-US" sz="1600" b="1" dirty="0">
                        <a:solidFill>
                          <a:srgbClr val="CE6307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E6307"/>
                          </a:solidFill>
                          <a:latin typeface="Calibri"/>
                          <a:cs typeface="Calibri"/>
                        </a:rPr>
                        <a:t>max</a:t>
                      </a:r>
                      <a:endParaRPr lang="en-US" sz="1600" b="1" dirty="0">
                        <a:solidFill>
                          <a:srgbClr val="CE6307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E6307"/>
                          </a:solidFill>
                          <a:latin typeface="Calibri"/>
                          <a:cs typeface="Calibri"/>
                        </a:rPr>
                        <a:t>55</a:t>
                      </a:r>
                      <a:endParaRPr lang="en-US" sz="1600" b="1" dirty="0">
                        <a:solidFill>
                          <a:srgbClr val="CE6307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E6307"/>
                          </a:solidFill>
                          <a:latin typeface="Calibri"/>
                          <a:cs typeface="Calibri"/>
                        </a:rPr>
                        <a:t>95</a:t>
                      </a:r>
                      <a:endParaRPr lang="en-US" sz="1600" b="1" dirty="0">
                        <a:solidFill>
                          <a:srgbClr val="CE6307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11/24 – 12/20</a:t>
                      </a:r>
                      <a:endParaRPr lang="en-US" sz="16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lang="en-US" sz="16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10.6 </a:t>
                      </a:r>
                      <a:endParaRPr lang="en-US" sz="16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max</a:t>
                      </a:r>
                      <a:endParaRPr lang="en-US" sz="16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24</a:t>
                      </a:r>
                      <a:endParaRPr lang="en-US" sz="16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6851"/>
          <a:stretch>
            <a:fillRect/>
          </a:stretch>
        </p:blipFill>
        <p:spPr>
          <a:xfrm>
            <a:off x="0" y="-76200"/>
            <a:ext cx="5071872" cy="708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935200" y="-25831800"/>
            <a:ext cx="5852160" cy="8778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-76200"/>
            <a:ext cx="4572000" cy="685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2667000" y="0"/>
            <a:ext cx="1828800" cy="685800"/>
            <a:chOff x="2895600" y="304800"/>
            <a:chExt cx="1828800" cy="685800"/>
          </a:xfrm>
        </p:grpSpPr>
        <p:sp>
          <p:nvSpPr>
            <p:cNvPr id="7" name="Rectangle 6"/>
            <p:cNvSpPr/>
            <p:nvPr/>
          </p:nvSpPr>
          <p:spPr>
            <a:xfrm>
              <a:off x="2895600" y="304800"/>
              <a:ext cx="914400" cy="685800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FF00"/>
                  </a:solidFill>
                </a:rPr>
                <a:t>Dark Matter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cxnSp>
          <p:nvCxnSpPr>
            <p:cNvPr id="9" name="Straight Arrow Connector 8"/>
            <p:cNvCxnSpPr>
              <a:stCxn id="7" idx="3"/>
            </p:cNvCxnSpPr>
            <p:nvPr/>
          </p:nvCxnSpPr>
          <p:spPr>
            <a:xfrm>
              <a:off x="3810000" y="647700"/>
              <a:ext cx="914400" cy="190500"/>
            </a:xfrm>
            <a:prstGeom prst="straightConnector1">
              <a:avLst/>
            </a:prstGeom>
            <a:ln w="28575" cap="flat" cmpd="sng" algn="ctr">
              <a:solidFill>
                <a:srgbClr val="FFFF00"/>
              </a:solidFill>
              <a:prstDash val="solid"/>
              <a:miter lim="800000"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B Status 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00400" y="39469"/>
            <a:ext cx="2456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Calibri"/>
                <a:cs typeface="Calibri"/>
              </a:rPr>
              <a:t>Conclusions</a:t>
            </a:r>
            <a:endParaRPr lang="en-US" sz="36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1010245"/>
            <a:ext cx="86106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8000"/>
              </a:buClr>
              <a:buFont typeface="Wingdings" charset="2"/>
              <a:buChar char="§"/>
            </a:pPr>
            <a:r>
              <a:rPr lang="en-US" sz="2000" dirty="0" smtClean="0">
                <a:latin typeface="Arial"/>
                <a:cs typeface="Arial"/>
              </a:rPr>
              <a:t> CLAS12 construction has been completed, magnets and detector commissioned</a:t>
            </a:r>
          </a:p>
          <a:p>
            <a:pPr>
              <a:buClr>
                <a:srgbClr val="008000"/>
              </a:buClr>
              <a:buFont typeface="Wingdings" charset="2"/>
              <a:buChar char="§"/>
            </a:pPr>
            <a:endParaRPr lang="en-US" sz="2000" dirty="0" smtClean="0">
              <a:latin typeface="Arial"/>
              <a:cs typeface="Arial"/>
            </a:endParaRPr>
          </a:p>
          <a:p>
            <a:pPr>
              <a:buClr>
                <a:srgbClr val="008000"/>
              </a:buClr>
              <a:buFont typeface="Wingdings" charset="2"/>
              <a:buChar char="§"/>
            </a:pPr>
            <a:r>
              <a:rPr lang="en-US" sz="2000" dirty="0" smtClean="0">
                <a:latin typeface="Arial"/>
                <a:cs typeface="Arial"/>
              </a:rPr>
              <a:t> Data taking started for RG-A this spring</a:t>
            </a:r>
          </a:p>
          <a:p>
            <a:pPr>
              <a:buClr>
                <a:srgbClr val="008000"/>
              </a:buClr>
              <a:buFont typeface="Wingdings" charset="2"/>
              <a:buChar char="§"/>
            </a:pPr>
            <a:endParaRPr lang="en-US" sz="2000" dirty="0" smtClean="0">
              <a:latin typeface="Arial"/>
              <a:cs typeface="Arial"/>
            </a:endParaRPr>
          </a:p>
          <a:p>
            <a:pPr>
              <a:buClr>
                <a:srgbClr val="008000"/>
              </a:buClr>
              <a:buFont typeface="Wingdings" charset="2"/>
              <a:buChar char="§"/>
            </a:pPr>
            <a:r>
              <a:rPr lang="en-US" sz="2000" dirty="0" smtClean="0">
                <a:latin typeface="Arial"/>
                <a:cs typeface="Arial"/>
              </a:rPr>
              <a:t> First preliminary data show detectors and magnets are performing well  </a:t>
            </a:r>
          </a:p>
          <a:p>
            <a:pPr>
              <a:buClr>
                <a:srgbClr val="008000"/>
              </a:buClr>
            </a:pPr>
            <a:r>
              <a:rPr lang="en-US" sz="2000" dirty="0" smtClean="0">
                <a:latin typeface="Arial"/>
                <a:cs typeface="Arial"/>
              </a:rPr>
              <a:t>  </a:t>
            </a:r>
          </a:p>
          <a:p>
            <a:pPr>
              <a:buClr>
                <a:srgbClr val="008000"/>
              </a:buClr>
              <a:buFont typeface="Wingdings" charset="2"/>
              <a:buChar char="§"/>
            </a:pPr>
            <a:r>
              <a:rPr lang="en-US" sz="2000" dirty="0" smtClean="0">
                <a:latin typeface="Arial"/>
                <a:cs typeface="Arial"/>
              </a:rPr>
              <a:t> Full luminosity achieved during </a:t>
            </a:r>
            <a:r>
              <a:rPr lang="en-US" sz="2000" dirty="0" err="1" smtClean="0">
                <a:latin typeface="Arial"/>
                <a:cs typeface="Arial"/>
              </a:rPr>
              <a:t>commisioning</a:t>
            </a:r>
            <a:endParaRPr lang="en-US" sz="2000" dirty="0" smtClean="0">
              <a:latin typeface="Arial"/>
              <a:cs typeface="Arial"/>
            </a:endParaRPr>
          </a:p>
          <a:p>
            <a:pPr>
              <a:buClr>
                <a:srgbClr val="008000"/>
              </a:buClr>
              <a:buFont typeface="Wingdings" charset="2"/>
              <a:buChar char="§"/>
            </a:pPr>
            <a:endParaRPr lang="en-US" sz="2000" dirty="0" smtClean="0">
              <a:latin typeface="Arial"/>
              <a:cs typeface="Arial"/>
            </a:endParaRPr>
          </a:p>
          <a:p>
            <a:pPr>
              <a:buClr>
                <a:srgbClr val="008000"/>
              </a:buClr>
              <a:buFont typeface="Wingdings" charset="2"/>
              <a:buChar char="§"/>
            </a:pPr>
            <a:r>
              <a:rPr lang="en-US" sz="2000" dirty="0" smtClean="0">
                <a:latin typeface="Arial"/>
                <a:cs typeface="Arial"/>
              </a:rPr>
              <a:t> Plan to submit a series of talks to DNP 2018</a:t>
            </a:r>
          </a:p>
          <a:p>
            <a:pPr>
              <a:buClr>
                <a:srgbClr val="008000"/>
              </a:buClr>
            </a:pPr>
            <a:r>
              <a:rPr lang="en-US" sz="2000" dirty="0" smtClean="0">
                <a:latin typeface="Arial"/>
                <a:cs typeface="Arial"/>
              </a:rPr>
              <a:t> </a:t>
            </a:r>
          </a:p>
          <a:p>
            <a:pPr>
              <a:buClr>
                <a:srgbClr val="008000"/>
              </a:buClr>
              <a:buFont typeface="Wingdings" charset="2"/>
              <a:buChar char="§"/>
            </a:pPr>
            <a:r>
              <a:rPr lang="en-US" sz="2000" dirty="0" smtClean="0">
                <a:latin typeface="Arial"/>
                <a:cs typeface="Arial"/>
              </a:rPr>
              <a:t> CLAS continues to generate high impact science in a variety areas of hadron physics, expect </a:t>
            </a:r>
            <a:r>
              <a:rPr lang="en-US" sz="2000" dirty="0" err="1" smtClean="0">
                <a:latin typeface="Arial"/>
                <a:cs typeface="Arial"/>
              </a:rPr>
              <a:t>PRad</a:t>
            </a:r>
            <a:r>
              <a:rPr lang="en-US" sz="2000" dirty="0" smtClean="0">
                <a:latin typeface="Arial"/>
                <a:cs typeface="Arial"/>
              </a:rPr>
              <a:t> and first HPS results this year </a:t>
            </a:r>
          </a:p>
          <a:p>
            <a:pPr>
              <a:buClr>
                <a:srgbClr val="008000"/>
              </a:buClr>
            </a:pPr>
            <a:endParaRPr lang="en-US" sz="2000" dirty="0" smtClean="0">
              <a:latin typeface="Arial"/>
              <a:cs typeface="Arial"/>
            </a:endParaRPr>
          </a:p>
          <a:p>
            <a:pPr>
              <a:buClr>
                <a:srgbClr val="008000"/>
              </a:buClr>
              <a:buFont typeface="Wingdings" charset="2"/>
              <a:buChar char="§"/>
            </a:pPr>
            <a:r>
              <a:rPr lang="en-US" sz="2000" dirty="0" smtClean="0">
                <a:latin typeface="Arial"/>
                <a:cs typeface="Arial"/>
              </a:rPr>
              <a:t> Outlook for 2018/2019 operation look promising </a:t>
            </a:r>
          </a:p>
          <a:p>
            <a:pPr>
              <a:buClr>
                <a:srgbClr val="008000"/>
              </a:buClr>
            </a:pPr>
            <a:r>
              <a:rPr lang="en-US" dirty="0" smtClean="0">
                <a:latin typeface="Arial"/>
                <a:cs typeface="Arial"/>
              </a:rPr>
              <a:t> </a:t>
            </a:r>
          </a:p>
          <a:p>
            <a:pPr>
              <a:buClr>
                <a:srgbClr val="008000"/>
              </a:buClr>
            </a:pPr>
            <a:r>
              <a:rPr lang="en-US" dirty="0" smtClean="0">
                <a:latin typeface="Arial"/>
                <a:cs typeface="Arial"/>
              </a:rPr>
              <a:t> </a:t>
            </a:r>
          </a:p>
          <a:p>
            <a:r>
              <a:rPr lang="en-US" dirty="0" smtClean="0"/>
              <a:t>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ChangeArrowheads="1"/>
          </p:cNvSpPr>
          <p:nvPr/>
        </p:nvSpPr>
        <p:spPr bwMode="auto">
          <a:xfrm>
            <a:off x="0" y="-76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4000" dirty="0" smtClean="0">
                <a:latin typeface="Calibri"/>
                <a:cs typeface="Calibri"/>
              </a:rPr>
              <a:t> Hall B Overview</a:t>
            </a:r>
            <a:endParaRPr lang="en-US" sz="4000" dirty="0">
              <a:latin typeface="Calibri"/>
              <a:cs typeface="Calibri"/>
            </a:endParaRPr>
          </a:p>
        </p:txBody>
      </p:sp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381000" y="914400"/>
            <a:ext cx="8534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itchFamily="-110" charset="2"/>
              <a:buChar char="§"/>
            </a:pPr>
            <a:r>
              <a:rPr lang="en-US" sz="1700" dirty="0" smtClean="0">
                <a:solidFill>
                  <a:srgbClr val="000000"/>
                </a:solidFill>
                <a:latin typeface="Calibri"/>
                <a:cs typeface="Calibri"/>
              </a:rPr>
              <a:t>CLAS12 installation completed and operational, including all user driven upgrades (</a:t>
            </a:r>
            <a:r>
              <a:rPr lang="en-US" sz="1700" dirty="0" err="1" smtClean="0">
                <a:solidFill>
                  <a:srgbClr val="000000"/>
                </a:solidFill>
                <a:latin typeface="Calibri"/>
                <a:cs typeface="Calibri"/>
              </a:rPr>
              <a:t>MicroMegas</a:t>
            </a:r>
            <a:r>
              <a:rPr lang="en-US" sz="1700" dirty="0" smtClean="0">
                <a:solidFill>
                  <a:srgbClr val="000000"/>
                </a:solidFill>
                <a:latin typeface="Calibri"/>
                <a:cs typeface="Calibri"/>
              </a:rPr>
              <a:t>, Forward Tagger, Central Neutron Detector, Ring Imaging Cherenkov Detector)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itchFamily="-110" charset="2"/>
              <a:buChar char="§"/>
            </a:pPr>
            <a:endParaRPr lang="en-US" sz="17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itchFamily="-110" charset="2"/>
              <a:buChar char="§"/>
            </a:pPr>
            <a:r>
              <a:rPr lang="en-US" sz="1700" dirty="0" smtClean="0">
                <a:solidFill>
                  <a:srgbClr val="000000"/>
                </a:solidFill>
                <a:latin typeface="Calibri"/>
                <a:cs typeface="Calibri"/>
              </a:rPr>
              <a:t>Engineering run was successfully completed – achieved design luminosity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700" dirty="0" smtClean="0">
                <a:solidFill>
                  <a:srgbClr val="000000"/>
                </a:solidFill>
                <a:latin typeface="Calibri"/>
                <a:cs typeface="Calibri"/>
              </a:rPr>
              <a:t>	L = 10</a:t>
            </a:r>
            <a:r>
              <a:rPr lang="en-US" sz="1700" baseline="30000" dirty="0" smtClean="0">
                <a:solidFill>
                  <a:srgbClr val="000000"/>
                </a:solidFill>
                <a:latin typeface="Calibri"/>
                <a:cs typeface="Calibri"/>
              </a:rPr>
              <a:t>35</a:t>
            </a:r>
            <a:r>
              <a:rPr lang="en-US" sz="1700" dirty="0" smtClean="0">
                <a:solidFill>
                  <a:srgbClr val="000000"/>
                </a:solidFill>
                <a:latin typeface="Calibri"/>
                <a:cs typeface="Calibri"/>
              </a:rPr>
              <a:t>cm</a:t>
            </a:r>
            <a:r>
              <a:rPr lang="en-US" sz="1700" baseline="30000" dirty="0" smtClean="0">
                <a:solidFill>
                  <a:srgbClr val="000000"/>
                </a:solidFill>
                <a:latin typeface="Calibri"/>
                <a:cs typeface="Calibri"/>
              </a:rPr>
              <a:t>-2</a:t>
            </a:r>
            <a:r>
              <a:rPr lang="en-US" sz="1700" dirty="0" smtClean="0">
                <a:solidFill>
                  <a:srgbClr val="000000"/>
                </a:solidFill>
                <a:latin typeface="Calibri"/>
                <a:cs typeface="Calibri"/>
              </a:rPr>
              <a:t>s</a:t>
            </a:r>
            <a:r>
              <a:rPr lang="en-US" sz="1700" baseline="30000" dirty="0" smtClean="0">
                <a:solidFill>
                  <a:srgbClr val="000000"/>
                </a:solidFill>
                <a:latin typeface="Calibri"/>
                <a:cs typeface="Calibri"/>
              </a:rPr>
              <a:t>-1</a:t>
            </a:r>
            <a:r>
              <a:rPr lang="en-US" sz="17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17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itchFamily="-110" charset="2"/>
              <a:buChar char="§"/>
            </a:pPr>
            <a:endParaRPr lang="en-US" sz="17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itchFamily="-110" charset="2"/>
              <a:buChar char="§"/>
            </a:pPr>
            <a:r>
              <a:rPr lang="en-US" sz="1700" dirty="0" smtClean="0">
                <a:solidFill>
                  <a:srgbClr val="000000"/>
                </a:solidFill>
                <a:latin typeface="Calibri"/>
                <a:cs typeface="Calibri"/>
              </a:rPr>
              <a:t>CLAS12 first physics runs RG-A (13 proposals)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Clr>
                <a:srgbClr val="008000"/>
              </a:buClr>
              <a:buFont typeface="Wingdings" pitchFamily="-110" charset="2"/>
              <a:buChar char="§"/>
            </a:pPr>
            <a:r>
              <a:rPr lang="en-US" sz="1700" b="0" dirty="0" smtClean="0">
                <a:solidFill>
                  <a:srgbClr val="000090"/>
                </a:solidFill>
                <a:latin typeface="Calibri"/>
                <a:cs typeface="Calibri"/>
              </a:rPr>
              <a:t> Completed first installment of RG-A (~ 20%)</a:t>
            </a:r>
            <a:r>
              <a:rPr lang="en-US" sz="1700" b="0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endParaRPr lang="en-US" sz="17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008000"/>
              </a:buClr>
              <a:buFont typeface="Wingdings" charset="2"/>
              <a:buChar char="§"/>
            </a:pPr>
            <a:endParaRPr lang="en-US" sz="17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US" sz="1700" dirty="0" smtClean="0">
                <a:solidFill>
                  <a:srgbClr val="000000"/>
                </a:solidFill>
                <a:latin typeface="Calibri"/>
                <a:cs typeface="Calibri"/>
              </a:rPr>
              <a:t>Continued flow of publications/talks from </a:t>
            </a:r>
            <a:r>
              <a:rPr lang="en-US" sz="1700" dirty="0" smtClean="0">
                <a:solidFill>
                  <a:srgbClr val="000000"/>
                </a:solidFill>
                <a:latin typeface="Calibri"/>
                <a:cs typeface="Calibri"/>
              </a:rPr>
              <a:t>CLAS/</a:t>
            </a:r>
            <a:r>
              <a:rPr lang="en-US" sz="1700" dirty="0" smtClean="0">
                <a:solidFill>
                  <a:srgbClr val="000000"/>
                </a:solidFill>
                <a:latin typeface="Calibri"/>
                <a:cs typeface="Calibri"/>
              </a:rPr>
              <a:t>CLAS12</a:t>
            </a:r>
            <a:r>
              <a:rPr lang="en-US" sz="17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700" dirty="0" smtClean="0">
                <a:solidFill>
                  <a:srgbClr val="000000"/>
                </a:solidFill>
                <a:latin typeface="Calibri"/>
                <a:cs typeface="Calibri"/>
              </a:rPr>
              <a:t>results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Clr>
                <a:srgbClr val="008000"/>
              </a:buClr>
              <a:buFont typeface="Wingdings" pitchFamily="-110" charset="2"/>
              <a:buChar char="§"/>
            </a:pPr>
            <a:r>
              <a:rPr lang="en-US" sz="1700" b="0" dirty="0" smtClean="0">
                <a:solidFill>
                  <a:srgbClr val="000090"/>
                </a:solidFill>
                <a:latin typeface="Calibri"/>
                <a:ea typeface="ＭＳ Ｐゴシック" pitchFamily="-110" charset="-128"/>
                <a:cs typeface="Calibri"/>
              </a:rPr>
              <a:t>204 science papers + 39 technical papers published in refereed journals 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Clr>
                <a:srgbClr val="008000"/>
              </a:buClr>
              <a:buFont typeface="Wingdings" pitchFamily="-110" charset="2"/>
              <a:buChar char="§"/>
            </a:pPr>
            <a:r>
              <a:rPr lang="en-US" sz="1700" b="0" dirty="0" smtClean="0">
                <a:solidFill>
                  <a:srgbClr val="000090"/>
                </a:solidFill>
                <a:latin typeface="Calibri"/>
                <a:ea typeface="ＭＳ Ｐゴシック" pitchFamily="-110" charset="-128"/>
                <a:cs typeface="Calibri"/>
              </a:rPr>
              <a:t>&gt; 2,200 talks at conference (&gt; 1,375 invited) 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Clr>
                <a:srgbClr val="008000"/>
              </a:buClr>
              <a:buFont typeface="Wingdings" pitchFamily="-110" charset="2"/>
              <a:buChar char="§"/>
            </a:pPr>
            <a:r>
              <a:rPr lang="en-US" sz="1700" b="0" dirty="0" smtClean="0">
                <a:solidFill>
                  <a:srgbClr val="000090"/>
                </a:solidFill>
                <a:latin typeface="Calibri"/>
                <a:cs typeface="Calibri"/>
              </a:rPr>
              <a:t>&gt; 175 PhD theses completed on CLAS results [27 in progress] 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Clr>
                <a:srgbClr val="008000"/>
              </a:buClr>
              <a:buFont typeface="Wingdings" pitchFamily="-110" charset="2"/>
              <a:buChar char="§"/>
            </a:pPr>
            <a:r>
              <a:rPr lang="en-US" sz="1700" b="0" dirty="0" smtClean="0">
                <a:solidFill>
                  <a:srgbClr val="000090"/>
                </a:solidFill>
                <a:latin typeface="Calibri"/>
                <a:cs typeface="Calibri"/>
              </a:rPr>
              <a:t>12 PhD theses in progress on CLAS12</a:t>
            </a:r>
            <a:r>
              <a:rPr lang="en-US" sz="1700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itchFamily="-110" charset="2"/>
              <a:buChar char="§"/>
            </a:pPr>
            <a:endParaRPr lang="en-US" sz="17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itchFamily="-110" charset="2"/>
              <a:buChar char="§"/>
            </a:pPr>
            <a:r>
              <a:rPr lang="en-US" sz="1700" dirty="0" smtClean="0">
                <a:solidFill>
                  <a:srgbClr val="000000"/>
                </a:solidFill>
                <a:latin typeface="Calibri"/>
                <a:cs typeface="Calibri"/>
              </a:rPr>
              <a:t>Other Hall B experiments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Clr>
                <a:srgbClr val="008000"/>
              </a:buClr>
              <a:buFont typeface="Wingdings" pitchFamily="-110" charset="2"/>
              <a:buChar char="§"/>
            </a:pPr>
            <a:r>
              <a:rPr lang="en-US" sz="1700" b="0" dirty="0" smtClean="0">
                <a:solidFill>
                  <a:srgbClr val="000090"/>
                </a:solidFill>
                <a:latin typeface="Calibri"/>
                <a:cs typeface="Calibri"/>
              </a:rPr>
              <a:t>Proton Radius experiment – 2 PhD theses in process, results expected this fall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Clr>
                <a:srgbClr val="008000"/>
              </a:buClr>
              <a:buFont typeface="Wingdings" pitchFamily="-110" charset="2"/>
              <a:buChar char="§"/>
            </a:pPr>
            <a:r>
              <a:rPr lang="en-US" sz="1700" b="0" dirty="0" smtClean="0">
                <a:solidFill>
                  <a:srgbClr val="000090"/>
                </a:solidFill>
                <a:latin typeface="Calibri"/>
                <a:cs typeface="Calibri"/>
              </a:rPr>
              <a:t>Heavy Photon Search – 5</a:t>
            </a:r>
            <a:r>
              <a:rPr lang="en-US" sz="1700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US" sz="1700" b="0" dirty="0" smtClean="0">
                <a:solidFill>
                  <a:srgbClr val="000090"/>
                </a:solidFill>
                <a:latin typeface="Calibri"/>
                <a:cs typeface="Calibri"/>
              </a:rPr>
              <a:t>PhD theses completed, 4 in progress, 48 talks, 26 invited, 1</a:t>
            </a:r>
            <a:r>
              <a:rPr lang="en-US" sz="1700" b="0" baseline="30000" dirty="0" smtClean="0">
                <a:solidFill>
                  <a:srgbClr val="000090"/>
                </a:solidFill>
                <a:latin typeface="Calibri"/>
                <a:cs typeface="Calibri"/>
              </a:rPr>
              <a:t>st</a:t>
            </a:r>
            <a:r>
              <a:rPr lang="en-US" sz="1700" b="0" dirty="0" smtClean="0">
                <a:solidFill>
                  <a:srgbClr val="000090"/>
                </a:solidFill>
                <a:latin typeface="Calibri"/>
                <a:cs typeface="Calibri"/>
              </a:rPr>
              <a:t> publication in  review</a:t>
            </a:r>
            <a:r>
              <a:rPr lang="en-US" sz="1700" b="0" dirty="0" smtClean="0">
                <a:solidFill>
                  <a:srgbClr val="000090"/>
                </a:solidFill>
                <a:latin typeface="Calibri"/>
                <a:cs typeface="Calibri"/>
              </a:rPr>
              <a:t>.</a:t>
            </a:r>
            <a:endParaRPr lang="en-US" sz="1700" b="0" dirty="0" smtClean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44038" name="Rectangle 12"/>
          <p:cNvSpPr>
            <a:spLocks noChangeArrowheads="1"/>
          </p:cNvSpPr>
          <p:nvPr/>
        </p:nvSpPr>
        <p:spPr bwMode="auto">
          <a:xfrm>
            <a:off x="-1603375" y="-550863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B Status 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0"/>
            <a:ext cx="7086600" cy="739775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 smtClean="0">
                <a:latin typeface="Arial" charset="0"/>
                <a:ea typeface="Arial" charset="0"/>
                <a:cs typeface="Arial" charset="0"/>
                <a:sym typeface="Symbol" pitchFamily="-102" charset="2"/>
              </a:rPr>
              <a:t>Proton Radius Experiment 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15200" y="0"/>
            <a:ext cx="1620957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Hall B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46050"/>
            <a:ext cx="1270000" cy="539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6250"/>
          <a:stretch>
            <a:fillRect/>
          </a:stretch>
        </p:blipFill>
        <p:spPr>
          <a:xfrm>
            <a:off x="4648200" y="1143000"/>
            <a:ext cx="4343400" cy="381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81600" y="53340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/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Preliminary 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G</a:t>
            </a:r>
            <a:r>
              <a:rPr lang="en-US" baseline="-25000" dirty="0">
                <a:latin typeface="Helvetica" charset="0"/>
                <a:ea typeface="Helvetica" charset="0"/>
                <a:cs typeface="Helvetica" charset="0"/>
              </a:rPr>
              <a:t>E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slope 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seems</a:t>
            </a:r>
          </a:p>
          <a:p>
            <a:pPr marL="285750" indent="-285750" algn="ctr"/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to favor 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smaller 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radius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8016" r="1840"/>
          <a:stretch>
            <a:fillRect/>
          </a:stretch>
        </p:blipFill>
        <p:spPr bwMode="auto">
          <a:xfrm>
            <a:off x="685800" y="1752600"/>
            <a:ext cx="3733800" cy="311467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19749" y="2660528"/>
            <a:ext cx="130997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Atomic 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5800" y="2100071"/>
            <a:ext cx="14654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Elastic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e-p</a:t>
            </a: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scattering</a:t>
            </a:r>
          </a:p>
        </p:txBody>
      </p:sp>
      <p:sp>
        <p:nvSpPr>
          <p:cNvPr id="15" name="Left Brace 14"/>
          <p:cNvSpPr/>
          <p:nvPr/>
        </p:nvSpPr>
        <p:spPr bwMode="auto">
          <a:xfrm>
            <a:off x="2102301" y="1996814"/>
            <a:ext cx="155448" cy="768459"/>
          </a:xfrm>
          <a:prstGeom prst="lef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43549" y="3632018"/>
            <a:ext cx="133882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Muonic</a:t>
            </a:r>
            <a:r>
              <a:rPr lang="en-US" sz="2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H</a:t>
            </a:r>
          </a:p>
        </p:txBody>
      </p:sp>
      <p:sp>
        <p:nvSpPr>
          <p:cNvPr id="17" name="Right Brace 16"/>
          <p:cNvSpPr/>
          <p:nvPr/>
        </p:nvSpPr>
        <p:spPr bwMode="auto">
          <a:xfrm>
            <a:off x="2788101" y="3574928"/>
            <a:ext cx="155448" cy="609600"/>
          </a:xfrm>
          <a:prstGeom prst="rightBrace">
            <a:avLst/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838649" y="3336574"/>
            <a:ext cx="838200" cy="19352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79296" y="3065808"/>
            <a:ext cx="16436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(projected)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3248349" y="1996814"/>
            <a:ext cx="1034028" cy="76845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733749" y="3574928"/>
            <a:ext cx="9906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103453" y="3041528"/>
            <a:ext cx="4316147" cy="459785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2029149" y="3221487"/>
            <a:ext cx="533400" cy="25714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5147" y="3065808"/>
            <a:ext cx="183159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PRad</a:t>
            </a:r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JLab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17754" y="1230868"/>
            <a:ext cx="2416046" cy="369332"/>
          </a:xfrm>
          <a:prstGeom prst="rect">
            <a:avLst/>
          </a:prstGeom>
          <a:noFill/>
          <a:ln>
            <a:solidFill>
              <a:srgbClr val="009F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Experiment ran in 2016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B Status </a:t>
            </a:r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09600" y="5181600"/>
            <a:ext cx="35990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Goal: Resolve the discrepancy with </a:t>
            </a:r>
          </a:p>
          <a:p>
            <a:r>
              <a:rPr lang="en-US" dirty="0" smtClean="0">
                <a:latin typeface="Calibri"/>
                <a:cs typeface="Calibri"/>
              </a:rPr>
              <a:t>non-magnetic detection system, </a:t>
            </a:r>
          </a:p>
          <a:p>
            <a:r>
              <a:rPr lang="en-US" dirty="0" smtClean="0">
                <a:latin typeface="Calibri"/>
                <a:cs typeface="Calibri"/>
              </a:rPr>
              <a:t>higher precision and lowest min. Q</a:t>
            </a:r>
            <a:r>
              <a:rPr lang="en-US" baseline="30000" dirty="0" smtClean="0">
                <a:latin typeface="Calibri"/>
                <a:cs typeface="Calibri"/>
              </a:rPr>
              <a:t>2</a:t>
            </a:r>
            <a:r>
              <a:rPr lang="en-US" dirty="0" smtClean="0">
                <a:latin typeface="Calibri"/>
                <a:cs typeface="Calibri"/>
              </a:rPr>
              <a:t> </a:t>
            </a:r>
            <a:endParaRPr lang="en-US" baseline="300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22" grpId="0" animBg="1"/>
      <p:bldP spid="23" grpId="0" animBg="1"/>
      <p:bldP spid="24" grpId="0" animBg="1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  <a:ln>
            <a:solidFill>
              <a:srgbClr val="000000"/>
            </a:solidFill>
          </a:ln>
          <a:effectLst>
            <a:outerShdw blurRad="50800" dist="38100" dir="2880000" sx="99000" sy="99000" algn="tl" rotWithShape="0">
              <a:srgbClr val="000000">
                <a:alpha val="43000"/>
              </a:srgbClr>
            </a:outerShdw>
          </a:effectLst>
        </p:spPr>
        <p:txBody>
          <a:bodyPr>
            <a:normAutofit fontScale="90000"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dirty="0" smtClean="0">
                <a:solidFill>
                  <a:srgbClr val="000000"/>
                </a:solidFill>
                <a:latin typeface="Lucida Calligraphy"/>
                <a:cs typeface="Lucida Calligraphy"/>
              </a:rPr>
              <a:t>The Pressure Distribution in the Proton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kern="1200" dirty="0" smtClean="0">
                <a:solidFill>
                  <a:srgbClr val="008000"/>
                </a:solidFill>
                <a:latin typeface="Baskerville"/>
                <a:ea typeface="+mn-ea"/>
                <a:cs typeface="Baskerville"/>
              </a:rPr>
              <a:t>The first determination of this basic property of the proton </a:t>
            </a:r>
            <a:endParaRPr lang="en-US" sz="2000" dirty="0">
              <a:solidFill>
                <a:srgbClr val="008000"/>
              </a:solidFill>
              <a:latin typeface="Baskerville"/>
              <a:cs typeface="Baskerville"/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105656" y="1444609"/>
            <a:ext cx="4809744" cy="4504944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590800"/>
            <a:ext cx="3333750" cy="2667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5372100"/>
            <a:ext cx="2838450" cy="723900"/>
          </a:xfrm>
          <a:prstGeom prst="rect">
            <a:avLst/>
          </a:prstGeom>
          <a:solidFill>
            <a:srgbClr val="0D0D0D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TextBox 10"/>
          <p:cNvSpPr txBox="1"/>
          <p:nvPr/>
        </p:nvSpPr>
        <p:spPr>
          <a:xfrm>
            <a:off x="685800" y="1981200"/>
            <a:ext cx="3178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Gravitational Form Factor  d</a:t>
            </a:r>
            <a:r>
              <a:rPr lang="en-US" baseline="-25000" dirty="0" smtClean="0">
                <a:latin typeface="Calibri"/>
                <a:cs typeface="Calibri"/>
              </a:rPr>
              <a:t>1</a:t>
            </a:r>
            <a:r>
              <a:rPr lang="en-US" dirty="0" smtClean="0">
                <a:latin typeface="Calibri"/>
                <a:cs typeface="Calibri"/>
              </a:rPr>
              <a:t>(t)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46322" y="838200"/>
            <a:ext cx="411667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The pressure distribution inside the proton</a:t>
            </a:r>
          </a:p>
          <a:p>
            <a:r>
              <a:rPr lang="en-US" sz="1600" b="0" i="1" dirty="0" smtClean="0"/>
              <a:t>    V. D. Burkert, L. </a:t>
            </a:r>
            <a:r>
              <a:rPr lang="en-US" sz="1600" b="0" i="1" dirty="0" err="1" smtClean="0"/>
              <a:t>Elouadrhiri</a:t>
            </a:r>
            <a:r>
              <a:rPr lang="en-US" sz="1600" b="0" i="1" dirty="0" smtClean="0"/>
              <a:t> &amp; F. X. </a:t>
            </a:r>
            <a:r>
              <a:rPr lang="en-US" sz="1600" b="0" i="1" dirty="0" err="1" smtClean="0"/>
              <a:t>Girod</a:t>
            </a:r>
            <a:endParaRPr lang="en-US" sz="1600" b="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5105400" y="5720953"/>
            <a:ext cx="3269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Nature 557 (2018) no.7705, 396-399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914400" y="990600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From CLAS DVCS/BSA </a:t>
            </a:r>
          </a:p>
          <a:p>
            <a:r>
              <a:rPr lang="en-US" dirty="0" smtClean="0">
                <a:latin typeface="Calibri"/>
                <a:cs typeface="Calibri"/>
              </a:rPr>
              <a:t>and DVCS cross sections determine</a:t>
            </a:r>
            <a:r>
              <a:rPr lang="en-US" dirty="0" smtClean="0"/>
              <a:t> CFF </a:t>
            </a:r>
            <a:r>
              <a:rPr lang="en-US" dirty="0" err="1" smtClean="0">
                <a:latin typeface="Lucida Calligraphy"/>
                <a:cs typeface="Lucida Calligraphy"/>
              </a:rPr>
              <a:t>H(</a:t>
            </a:r>
            <a:r>
              <a:rPr lang="en-US" i="1" dirty="0" err="1" smtClean="0">
                <a:latin typeface="Lucida Grande"/>
                <a:ea typeface="Lucida Grande"/>
                <a:cs typeface="Lucida Grande"/>
              </a:rPr>
              <a:t>ξ</a:t>
            </a:r>
            <a:r>
              <a:rPr lang="en-US" dirty="0" err="1" smtClean="0">
                <a:latin typeface="Lucida Calligraphy"/>
                <a:cs typeface="Lucida Calligraphy"/>
              </a:rPr>
              <a:t>,t</a:t>
            </a:r>
            <a:r>
              <a:rPr lang="en-US" dirty="0" smtClean="0">
                <a:latin typeface="Lucida Calligraphy"/>
                <a:cs typeface="Lucida Calligraphy"/>
              </a:rPr>
              <a:t>)</a:t>
            </a:r>
            <a:endParaRPr lang="en-US" dirty="0">
              <a:latin typeface="Lucida Calligraphy"/>
              <a:cs typeface="Lucida Calligraphy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B Status 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524000"/>
            <a:ext cx="5562600" cy="47334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241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/>
                <a:cs typeface="Calibri"/>
              </a:rPr>
              <a:t>EG2/Mining – Abundance of hi/lo momentum protons/neutrons 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0400" y="1295400"/>
            <a:ext cx="3085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(Submitted to Nature)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015049" y="895290"/>
            <a:ext cx="3766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M. </a:t>
            </a:r>
            <a:r>
              <a:rPr lang="en-US" sz="2000" dirty="0" err="1" smtClean="0">
                <a:latin typeface="Calibri"/>
                <a:cs typeface="Calibri"/>
              </a:rPr>
              <a:t>Duer</a:t>
            </a:r>
            <a:r>
              <a:rPr lang="en-US" sz="2000" dirty="0" smtClean="0">
                <a:latin typeface="Calibri"/>
                <a:cs typeface="Calibri"/>
              </a:rPr>
              <a:t> et al., CLAS collaboration</a:t>
            </a:r>
            <a:endParaRPr lang="en-US" sz="20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/>
          <p:cNvCxnSpPr/>
          <p:nvPr/>
        </p:nvCxnSpPr>
        <p:spPr>
          <a:xfrm>
            <a:off x="0" y="6399212"/>
            <a:ext cx="91440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624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413451" name="Group 331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14650448"/>
              </p:ext>
            </p:extLst>
          </p:nvPr>
        </p:nvGraphicFramePr>
        <p:xfrm>
          <a:off x="76200" y="762006"/>
          <a:ext cx="5410200" cy="5562593"/>
        </p:xfrm>
        <a:graphic>
          <a:graphicData uri="http://schemas.openxmlformats.org/drawingml/2006/table">
            <a:tbl>
              <a:tblPr/>
              <a:tblGrid>
                <a:gridCol w="990600"/>
                <a:gridCol w="1295400"/>
                <a:gridCol w="1219200"/>
                <a:gridCol w="1066800"/>
                <a:gridCol w="838200"/>
              </a:tblGrid>
              <a:tr h="2528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a"/>
                        <a:cs typeface="Calibra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HSWG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a"/>
                        <a:cs typeface="Calibr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DPWG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a"/>
                        <a:cs typeface="Calibr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NPWG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a"/>
                        <a:cs typeface="Calibr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ALL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</a:tr>
              <a:tr h="265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5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2001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5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2002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5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2003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5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2004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5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2005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3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12 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Calibra"/>
                        <a:cs typeface="Calibr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5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2006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8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15 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Calibra"/>
                        <a:cs typeface="Calibr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5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2007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7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3 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a"/>
                        <a:cs typeface="Calibr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 12 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a"/>
                        <a:cs typeface="Calibr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5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2008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 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5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2009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7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 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5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 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5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2011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5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2012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5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5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2014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5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2015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5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2016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a"/>
                        <a:cs typeface="Calibr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a"/>
                        <a:cs typeface="Calibr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  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5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2017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12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a"/>
                        <a:cs typeface="Calibr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7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a"/>
                        <a:cs typeface="Calibr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5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a"/>
                          <a:cs typeface="Calibra"/>
                        </a:rPr>
                        <a:t>2018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alibra"/>
                          <a:cs typeface="Calibra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alibra"/>
                          <a:cs typeface="Calibra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a"/>
                        <a:cs typeface="Calibr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a"/>
                          <a:cs typeface="Calibra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5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SUM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97+1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63+4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 200+5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</a:tr>
            </a:tbl>
          </a:graphicData>
        </a:graphic>
      </p:graphicFrame>
      <p:sp>
        <p:nvSpPr>
          <p:cNvPr id="46175" name="Line 316"/>
          <p:cNvSpPr>
            <a:spLocks noChangeShapeType="1"/>
          </p:cNvSpPr>
          <p:nvPr/>
        </p:nvSpPr>
        <p:spPr bwMode="auto">
          <a:xfrm flipH="1">
            <a:off x="5486400" y="1219200"/>
            <a:ext cx="0" cy="563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82" name="Text Box 327"/>
          <p:cNvSpPr txBox="1">
            <a:spLocks noChangeArrowheads="1"/>
          </p:cNvSpPr>
          <p:nvPr/>
        </p:nvSpPr>
        <p:spPr bwMode="auto">
          <a:xfrm>
            <a:off x="1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 smtClean="0">
                <a:solidFill>
                  <a:srgbClr val="000000"/>
                </a:solidFill>
                <a:latin typeface="Calibri"/>
                <a:cs typeface="Calibri"/>
              </a:rPr>
              <a:t>Physics Publications</a:t>
            </a:r>
            <a:endParaRPr lang="en-US" sz="4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6183" name="Text Box 328"/>
          <p:cNvSpPr txBox="1">
            <a:spLocks noChangeArrowheads="1"/>
          </p:cNvSpPr>
          <p:nvPr/>
        </p:nvSpPr>
        <p:spPr bwMode="auto">
          <a:xfrm>
            <a:off x="7376385" y="0"/>
            <a:ext cx="176761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rgbClr val="008000"/>
                </a:solidFill>
                <a:latin typeface="Times New Roman"/>
                <a:cs typeface="Times New Roman"/>
              </a:rPr>
              <a:t>Hall B</a:t>
            </a:r>
          </a:p>
        </p:txBody>
      </p:sp>
      <p:grpSp>
        <p:nvGrpSpPr>
          <p:cNvPr id="2" name="Group 45"/>
          <p:cNvGrpSpPr/>
          <p:nvPr/>
        </p:nvGrpSpPr>
        <p:grpSpPr>
          <a:xfrm>
            <a:off x="5533390" y="685801"/>
            <a:ext cx="3458210" cy="5410200"/>
            <a:chOff x="5634990" y="835519"/>
            <a:chExt cx="3458210" cy="5938334"/>
          </a:xfrm>
        </p:grpSpPr>
        <p:sp>
          <p:nvSpPr>
            <p:cNvPr id="41" name="Rectangle 314" descr="30%"/>
            <p:cNvSpPr>
              <a:spLocks noChangeArrowheads="1"/>
            </p:cNvSpPr>
            <p:nvPr/>
          </p:nvSpPr>
          <p:spPr bwMode="auto">
            <a:xfrm rot="5400000">
              <a:off x="6243033" y="3702138"/>
              <a:ext cx="315532" cy="152400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62" name="Rectangle 302" descr="30%"/>
            <p:cNvSpPr>
              <a:spLocks noChangeArrowheads="1"/>
            </p:cNvSpPr>
            <p:nvPr/>
          </p:nvSpPr>
          <p:spPr bwMode="auto">
            <a:xfrm rot="5400000">
              <a:off x="8035462" y="2146300"/>
              <a:ext cx="355600" cy="228600"/>
            </a:xfrm>
            <a:prstGeom prst="rect">
              <a:avLst/>
            </a:prstGeom>
            <a:pattFill prst="pct30">
              <a:fgClr>
                <a:srgbClr val="FF0000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63" name="Rectangle 303"/>
            <p:cNvSpPr>
              <a:spLocks noChangeArrowheads="1"/>
            </p:cNvSpPr>
            <p:nvPr/>
          </p:nvSpPr>
          <p:spPr bwMode="auto">
            <a:xfrm rot="5400000">
              <a:off x="8013700" y="1689100"/>
              <a:ext cx="355600" cy="2286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64" name="Text Box 304"/>
            <p:cNvSpPr txBox="1">
              <a:spLocks noChangeArrowheads="1"/>
            </p:cNvSpPr>
            <p:nvPr/>
          </p:nvSpPr>
          <p:spPr bwMode="auto">
            <a:xfrm>
              <a:off x="8349787" y="1962090"/>
              <a:ext cx="743413" cy="438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0" dirty="0" err="1" smtClean="0">
                  <a:latin typeface="Arial" pitchFamily="-110" charset="0"/>
                </a:rPr>
                <a:t>subm</a:t>
              </a:r>
              <a:r>
                <a:rPr lang="en-US" sz="1600" b="0" dirty="0" smtClean="0">
                  <a:latin typeface="Arial" pitchFamily="-110" charset="0"/>
                </a:rPr>
                <a:t>.</a:t>
              </a:r>
              <a:r>
                <a:rPr lang="en-US" sz="2000" b="0" dirty="0" smtClean="0">
                  <a:latin typeface="Arial" pitchFamily="-110" charset="0"/>
                </a:rPr>
                <a:t> </a:t>
              </a:r>
              <a:endParaRPr lang="en-US" sz="2000" b="0" dirty="0">
                <a:latin typeface="Arial" pitchFamily="-110" charset="0"/>
              </a:endParaRPr>
            </a:p>
          </p:txBody>
        </p:sp>
        <p:sp>
          <p:nvSpPr>
            <p:cNvPr id="46165" name="Text Box 305"/>
            <p:cNvSpPr txBox="1">
              <a:spLocks noChangeArrowheads="1"/>
            </p:cNvSpPr>
            <p:nvPr/>
          </p:nvSpPr>
          <p:spPr bwMode="auto">
            <a:xfrm>
              <a:off x="8388813" y="1280757"/>
              <a:ext cx="254000" cy="438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b="0">
                  <a:latin typeface="Arial" pitchFamily="-110" charset="0"/>
                </a:rPr>
                <a:t> </a:t>
              </a:r>
            </a:p>
          </p:txBody>
        </p:sp>
        <p:sp>
          <p:nvSpPr>
            <p:cNvPr id="46166" name="Text Box 306"/>
            <p:cNvSpPr txBox="1">
              <a:spLocks noChangeArrowheads="1"/>
            </p:cNvSpPr>
            <p:nvPr/>
          </p:nvSpPr>
          <p:spPr bwMode="auto">
            <a:xfrm>
              <a:off x="8305800" y="1566446"/>
              <a:ext cx="572593" cy="371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0" dirty="0" err="1" smtClean="0">
                  <a:latin typeface="Arial" pitchFamily="-110" charset="0"/>
                </a:rPr>
                <a:t>publ</a:t>
              </a:r>
              <a:endParaRPr lang="en-US" sz="2000" b="0" dirty="0">
                <a:latin typeface="Arial" pitchFamily="-110" charset="0"/>
              </a:endParaRPr>
            </a:p>
          </p:txBody>
        </p:sp>
        <p:sp>
          <p:nvSpPr>
            <p:cNvPr id="46167" name="Rectangle 308"/>
            <p:cNvSpPr>
              <a:spLocks noChangeArrowheads="1"/>
            </p:cNvSpPr>
            <p:nvPr/>
          </p:nvSpPr>
          <p:spPr bwMode="auto">
            <a:xfrm rot="5400000">
              <a:off x="5952076" y="1176229"/>
              <a:ext cx="292608" cy="919163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68" name="Rectangle 309"/>
            <p:cNvSpPr>
              <a:spLocks noChangeArrowheads="1"/>
            </p:cNvSpPr>
            <p:nvPr/>
          </p:nvSpPr>
          <p:spPr bwMode="auto">
            <a:xfrm rot="5400000">
              <a:off x="5865305" y="1553514"/>
              <a:ext cx="292608" cy="74980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69" name="Rectangle 310"/>
            <p:cNvSpPr>
              <a:spLocks noChangeArrowheads="1"/>
            </p:cNvSpPr>
            <p:nvPr/>
          </p:nvSpPr>
          <p:spPr bwMode="auto">
            <a:xfrm rot="5400000">
              <a:off x="6537434" y="1120123"/>
              <a:ext cx="336326" cy="213360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70" name="Rectangle 311"/>
            <p:cNvSpPr>
              <a:spLocks noChangeArrowheads="1"/>
            </p:cNvSpPr>
            <p:nvPr/>
          </p:nvSpPr>
          <p:spPr bwMode="auto">
            <a:xfrm rot="5400000">
              <a:off x="6405309" y="1587537"/>
              <a:ext cx="292608" cy="183197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71" name="Rectangle 312"/>
            <p:cNvSpPr>
              <a:spLocks noChangeArrowheads="1"/>
            </p:cNvSpPr>
            <p:nvPr/>
          </p:nvSpPr>
          <p:spPr bwMode="auto">
            <a:xfrm rot="5400000">
              <a:off x="6559294" y="1729332"/>
              <a:ext cx="292608" cy="213360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72" name="Rectangle 313"/>
            <p:cNvSpPr>
              <a:spLocks noChangeArrowheads="1"/>
            </p:cNvSpPr>
            <p:nvPr/>
          </p:nvSpPr>
          <p:spPr bwMode="auto">
            <a:xfrm rot="5400000">
              <a:off x="6840184" y="1723948"/>
              <a:ext cx="289632" cy="26924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74" name="Rectangle 315"/>
            <p:cNvSpPr>
              <a:spLocks noChangeArrowheads="1"/>
            </p:cNvSpPr>
            <p:nvPr/>
          </p:nvSpPr>
          <p:spPr bwMode="auto">
            <a:xfrm rot="5400000">
              <a:off x="6549409" y="2291399"/>
              <a:ext cx="312377" cy="213360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317"/>
            <p:cNvGrpSpPr>
              <a:grpSpLocks/>
            </p:cNvGrpSpPr>
            <p:nvPr/>
          </p:nvGrpSpPr>
          <p:grpSpPr bwMode="auto">
            <a:xfrm>
              <a:off x="5638800" y="1219200"/>
              <a:ext cx="2895600" cy="247650"/>
              <a:chOff x="3661" y="1536"/>
              <a:chExt cx="1824" cy="96"/>
            </a:xfrm>
          </p:grpSpPr>
          <p:sp>
            <p:nvSpPr>
              <p:cNvPr id="46188" name="Line 318"/>
              <p:cNvSpPr>
                <a:spLocks noChangeShapeType="1"/>
              </p:cNvSpPr>
              <p:nvPr/>
            </p:nvSpPr>
            <p:spPr bwMode="auto">
              <a:xfrm>
                <a:off x="3661" y="1536"/>
                <a:ext cx="18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89" name="Line 319"/>
              <p:cNvSpPr>
                <a:spLocks noChangeShapeType="1"/>
              </p:cNvSpPr>
              <p:nvPr/>
            </p:nvSpPr>
            <p:spPr bwMode="auto">
              <a:xfrm>
                <a:off x="4237" y="1536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90" name="Line 320"/>
              <p:cNvSpPr>
                <a:spLocks noChangeShapeType="1"/>
              </p:cNvSpPr>
              <p:nvPr/>
            </p:nvSpPr>
            <p:spPr bwMode="auto">
              <a:xfrm>
                <a:off x="4813" y="1536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91" name="Line 321"/>
              <p:cNvSpPr>
                <a:spLocks noChangeShapeType="1"/>
              </p:cNvSpPr>
              <p:nvPr/>
            </p:nvSpPr>
            <p:spPr bwMode="auto">
              <a:xfrm>
                <a:off x="5341" y="1536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6177" name="Text Box 322"/>
            <p:cNvSpPr txBox="1">
              <a:spLocks noChangeArrowheads="1"/>
            </p:cNvSpPr>
            <p:nvPr/>
          </p:nvSpPr>
          <p:spPr bwMode="auto">
            <a:xfrm rot="5400000">
              <a:off x="6396038" y="878214"/>
              <a:ext cx="27305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/>
                <a:t>5</a:t>
              </a:r>
            </a:p>
          </p:txBody>
        </p:sp>
        <p:sp>
          <p:nvSpPr>
            <p:cNvPr id="46178" name="Text Box 323"/>
            <p:cNvSpPr txBox="1">
              <a:spLocks noChangeArrowheads="1"/>
            </p:cNvSpPr>
            <p:nvPr/>
          </p:nvSpPr>
          <p:spPr bwMode="auto">
            <a:xfrm rot="5400000">
              <a:off x="7226548" y="902046"/>
              <a:ext cx="44083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/>
                <a:t>10</a:t>
              </a:r>
            </a:p>
          </p:txBody>
        </p:sp>
        <p:sp>
          <p:nvSpPr>
            <p:cNvPr id="46179" name="Text Box 324"/>
            <p:cNvSpPr txBox="1">
              <a:spLocks noChangeArrowheads="1"/>
            </p:cNvSpPr>
            <p:nvPr/>
          </p:nvSpPr>
          <p:spPr bwMode="auto">
            <a:xfrm rot="5400000">
              <a:off x="8064748" y="902047"/>
              <a:ext cx="44083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/>
                <a:t>15</a:t>
              </a:r>
            </a:p>
          </p:txBody>
        </p:sp>
        <p:sp>
          <p:nvSpPr>
            <p:cNvPr id="46180" name="Rectangle 325"/>
            <p:cNvSpPr>
              <a:spLocks noChangeArrowheads="1"/>
            </p:cNvSpPr>
            <p:nvPr/>
          </p:nvSpPr>
          <p:spPr bwMode="auto">
            <a:xfrm>
              <a:off x="5638800" y="1219200"/>
              <a:ext cx="381000" cy="3048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86" name="Rectangle 312"/>
            <p:cNvSpPr>
              <a:spLocks noChangeArrowheads="1"/>
            </p:cNvSpPr>
            <p:nvPr/>
          </p:nvSpPr>
          <p:spPr bwMode="auto">
            <a:xfrm rot="5400000">
              <a:off x="6554142" y="2523316"/>
              <a:ext cx="302911" cy="213359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314" descr="30%"/>
            <p:cNvSpPr>
              <a:spLocks noChangeArrowheads="1"/>
            </p:cNvSpPr>
            <p:nvPr/>
          </p:nvSpPr>
          <p:spPr bwMode="auto">
            <a:xfrm rot="5400000">
              <a:off x="6397011" y="3281539"/>
              <a:ext cx="312377" cy="18288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313"/>
            <p:cNvSpPr>
              <a:spLocks noChangeArrowheads="1"/>
            </p:cNvSpPr>
            <p:nvPr/>
          </p:nvSpPr>
          <p:spPr bwMode="auto">
            <a:xfrm rot="5400000">
              <a:off x="7120908" y="2265772"/>
              <a:ext cx="312377" cy="327660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264400" y="6436217"/>
              <a:ext cx="1763937" cy="337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+mn-lt"/>
                </a:rPr>
                <a:t>updated 18 May 2018</a:t>
              </a:r>
              <a:endParaRPr lang="en-US" sz="1400" dirty="0">
                <a:latin typeface="+mn-lt"/>
              </a:endParaRPr>
            </a:p>
          </p:txBody>
        </p:sp>
        <p:sp>
          <p:nvSpPr>
            <p:cNvPr id="35" name="Rectangle 303"/>
            <p:cNvSpPr>
              <a:spLocks noChangeArrowheads="1"/>
            </p:cNvSpPr>
            <p:nvPr/>
          </p:nvSpPr>
          <p:spPr bwMode="auto">
            <a:xfrm rot="5400000">
              <a:off x="6892311" y="3605043"/>
              <a:ext cx="312377" cy="281940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302" descr="30%"/>
            <p:cNvSpPr>
              <a:spLocks noChangeArrowheads="1"/>
            </p:cNvSpPr>
            <p:nvPr/>
          </p:nvSpPr>
          <p:spPr bwMode="auto">
            <a:xfrm rot="5400000">
              <a:off x="6122827" y="5318211"/>
              <a:ext cx="312377" cy="128625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302" descr="30%"/>
            <p:cNvSpPr>
              <a:spLocks noChangeArrowheads="1"/>
            </p:cNvSpPr>
            <p:nvPr/>
          </p:nvSpPr>
          <p:spPr bwMode="auto">
            <a:xfrm rot="5400000">
              <a:off x="7206329" y="4549348"/>
              <a:ext cx="315532" cy="345821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302" descr="30%"/>
            <p:cNvSpPr>
              <a:spLocks noChangeArrowheads="1"/>
            </p:cNvSpPr>
            <p:nvPr/>
          </p:nvSpPr>
          <p:spPr bwMode="auto">
            <a:xfrm rot="5400000">
              <a:off x="5901916" y="6173368"/>
              <a:ext cx="334370" cy="86659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303"/>
            <p:cNvSpPr>
              <a:spLocks noChangeArrowheads="1"/>
            </p:cNvSpPr>
            <p:nvPr/>
          </p:nvSpPr>
          <p:spPr bwMode="auto">
            <a:xfrm rot="5400000">
              <a:off x="6549406" y="4263477"/>
              <a:ext cx="312377" cy="213359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325"/>
            <p:cNvSpPr>
              <a:spLocks noChangeArrowheads="1"/>
            </p:cNvSpPr>
            <p:nvPr/>
          </p:nvSpPr>
          <p:spPr bwMode="auto">
            <a:xfrm>
              <a:off x="5638800" y="4621906"/>
              <a:ext cx="1981200" cy="31237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303"/>
            <p:cNvSpPr>
              <a:spLocks noChangeArrowheads="1"/>
            </p:cNvSpPr>
            <p:nvPr/>
          </p:nvSpPr>
          <p:spPr bwMode="auto">
            <a:xfrm rot="5400000">
              <a:off x="6549411" y="4579010"/>
              <a:ext cx="312377" cy="21336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Rectangle 302" descr="30%"/>
            <p:cNvSpPr>
              <a:spLocks noChangeArrowheads="1"/>
            </p:cNvSpPr>
            <p:nvPr/>
          </p:nvSpPr>
          <p:spPr bwMode="auto">
            <a:xfrm rot="5400000">
              <a:off x="6640015" y="6301867"/>
              <a:ext cx="334370" cy="609600"/>
            </a:xfrm>
            <a:prstGeom prst="rect">
              <a:avLst/>
            </a:prstGeom>
            <a:pattFill prst="pct30">
              <a:fgClr>
                <a:srgbClr val="FF0000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7" name="Footer Placeholder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B Status 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itle 1"/>
          <p:cNvSpPr>
            <a:spLocks noGrp="1"/>
          </p:cNvSpPr>
          <p:nvPr>
            <p:ph type="title"/>
          </p:nvPr>
        </p:nvSpPr>
        <p:spPr>
          <a:xfrm>
            <a:off x="1955800" y="0"/>
            <a:ext cx="5435600" cy="76200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Detector Systems</a:t>
            </a:r>
            <a:endParaRPr lang="en-US" sz="3600" b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" y="793906"/>
            <a:ext cx="2425820" cy="5683094"/>
          </a:xfrm>
          <a:prstGeom prst="rect">
            <a:avLst/>
          </a:prstGeom>
          <a:solidFill>
            <a:schemeClr val="tx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15000"/>
              </a:spcBef>
            </a:pPr>
            <a:r>
              <a:rPr lang="en-US" sz="1600" u="sng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Forward </a:t>
            </a:r>
            <a:r>
              <a:rPr lang="en-US" sz="1600" u="sng" dirty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Detector (FD</a:t>
            </a:r>
            <a:r>
              <a:rPr lang="en-US" sz="1600" u="sng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)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39C44F"/>
                </a:solidFill>
                <a:latin typeface="Arial"/>
                <a:ea typeface="ＭＳ Ｐゴシック" pitchFamily="-110" charset="-128"/>
                <a:cs typeface="Arial"/>
              </a:rPr>
              <a:t>  TORUS magnet 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39C44F"/>
                </a:solidFill>
                <a:latin typeface="Arial"/>
                <a:ea typeface="ＭＳ Ｐゴシック" pitchFamily="-110" charset="-128"/>
                <a:cs typeface="Arial"/>
              </a:rPr>
              <a:t>  </a:t>
            </a:r>
            <a:r>
              <a:rPr lang="en-US" sz="1200" dirty="0">
                <a:solidFill>
                  <a:srgbClr val="39C44F"/>
                </a:solidFill>
                <a:latin typeface="Arial"/>
                <a:ea typeface="ＭＳ Ｐゴシック" pitchFamily="-110" charset="-128"/>
                <a:cs typeface="Arial"/>
              </a:rPr>
              <a:t>HT Cherenkov Counter</a:t>
            </a:r>
            <a:r>
              <a:rPr lang="en-US" sz="1200" dirty="0" smtClean="0">
                <a:solidFill>
                  <a:srgbClr val="39C44F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39C44F"/>
                </a:solidFill>
                <a:latin typeface="Arial"/>
                <a:ea typeface="ＭＳ Ｐゴシック" pitchFamily="-110" charset="-128"/>
                <a:cs typeface="Arial"/>
              </a:rPr>
              <a:t>  </a:t>
            </a:r>
            <a:r>
              <a:rPr lang="en-US" sz="1200" dirty="0">
                <a:solidFill>
                  <a:srgbClr val="39C44F"/>
                </a:solidFill>
                <a:latin typeface="Arial"/>
                <a:ea typeface="ＭＳ Ｐゴシック" pitchFamily="-110" charset="-128"/>
                <a:cs typeface="Arial"/>
              </a:rPr>
              <a:t>Drift chamber system</a:t>
            </a:r>
            <a:r>
              <a:rPr lang="en-US" sz="1200" dirty="0" smtClean="0">
                <a:solidFill>
                  <a:srgbClr val="39C44F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39C44F"/>
                </a:solidFill>
                <a:latin typeface="Arial"/>
                <a:ea typeface="ＭＳ Ｐゴシック" pitchFamily="-110" charset="-128"/>
                <a:cs typeface="Arial"/>
              </a:rPr>
              <a:t>  </a:t>
            </a:r>
            <a:r>
              <a:rPr lang="en-US" sz="1200" dirty="0">
                <a:solidFill>
                  <a:srgbClr val="39C44F"/>
                </a:solidFill>
                <a:latin typeface="Arial"/>
                <a:ea typeface="ＭＳ Ｐゴシック" pitchFamily="-110" charset="-128"/>
                <a:cs typeface="Arial"/>
              </a:rPr>
              <a:t>LT Cherenkov </a:t>
            </a:r>
            <a:r>
              <a:rPr lang="en-US" sz="1200" dirty="0" smtClean="0">
                <a:solidFill>
                  <a:srgbClr val="39C44F"/>
                </a:solidFill>
                <a:latin typeface="Arial"/>
                <a:ea typeface="ＭＳ Ｐゴシック" pitchFamily="-110" charset="-128"/>
                <a:cs typeface="Arial"/>
              </a:rPr>
              <a:t>Counter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39C44F"/>
                </a:solidFill>
                <a:latin typeface="Arial"/>
                <a:ea typeface="ＭＳ Ｐゴシック" pitchFamily="-110" charset="-128"/>
                <a:cs typeface="Arial"/>
              </a:rPr>
              <a:t>  </a:t>
            </a:r>
            <a:r>
              <a:rPr lang="en-US" sz="1200" dirty="0">
                <a:solidFill>
                  <a:srgbClr val="39C44F"/>
                </a:solidFill>
                <a:latin typeface="Arial"/>
                <a:ea typeface="ＭＳ Ｐゴシック" pitchFamily="-110" charset="-128"/>
                <a:cs typeface="Arial"/>
              </a:rPr>
              <a:t>Forward </a:t>
            </a:r>
            <a:r>
              <a:rPr lang="en-US" sz="1200" dirty="0" err="1">
                <a:solidFill>
                  <a:srgbClr val="39C44F"/>
                </a:solidFill>
                <a:latin typeface="Arial"/>
                <a:ea typeface="ＭＳ Ｐゴシック" pitchFamily="-110" charset="-128"/>
                <a:cs typeface="Arial"/>
              </a:rPr>
              <a:t>ToF</a:t>
            </a:r>
            <a:r>
              <a:rPr lang="en-US" sz="1200" dirty="0">
                <a:solidFill>
                  <a:srgbClr val="39C44F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  <a:r>
              <a:rPr lang="en-US" sz="1200" dirty="0" smtClean="0">
                <a:solidFill>
                  <a:srgbClr val="39C44F"/>
                </a:solidFill>
                <a:latin typeface="Arial"/>
                <a:ea typeface="ＭＳ Ｐゴシック" pitchFamily="-110" charset="-128"/>
                <a:cs typeface="Arial"/>
              </a:rPr>
              <a:t>System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39C44F"/>
                </a:solidFill>
                <a:latin typeface="Arial"/>
                <a:ea typeface="ＭＳ Ｐゴシック" pitchFamily="-110" charset="-128"/>
                <a:cs typeface="Arial"/>
              </a:rPr>
              <a:t>  </a:t>
            </a:r>
            <a:r>
              <a:rPr lang="en-US" sz="1200" dirty="0">
                <a:solidFill>
                  <a:srgbClr val="39C44F"/>
                </a:solidFill>
                <a:latin typeface="Arial"/>
                <a:ea typeface="ＭＳ Ｐゴシック" pitchFamily="-110" charset="-128"/>
                <a:cs typeface="Arial"/>
              </a:rPr>
              <a:t>Pre-shower </a:t>
            </a:r>
            <a:r>
              <a:rPr lang="en-US" sz="1200" dirty="0" smtClean="0">
                <a:solidFill>
                  <a:srgbClr val="39C44F"/>
                </a:solidFill>
                <a:latin typeface="Arial"/>
                <a:ea typeface="ＭＳ Ｐゴシック" pitchFamily="-110" charset="-128"/>
                <a:cs typeface="Arial"/>
              </a:rPr>
              <a:t>calorimeter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39C44F"/>
                </a:solidFill>
                <a:latin typeface="Arial"/>
                <a:ea typeface="ＭＳ Ｐゴシック" pitchFamily="-110" charset="-128"/>
                <a:cs typeface="Arial"/>
              </a:rPr>
              <a:t>  </a:t>
            </a:r>
            <a:r>
              <a:rPr lang="en-US" sz="1200" dirty="0">
                <a:solidFill>
                  <a:srgbClr val="39C44F"/>
                </a:solidFill>
                <a:latin typeface="Arial"/>
                <a:ea typeface="ＭＳ Ｐゴシック" pitchFamily="-110" charset="-128"/>
                <a:cs typeface="Arial"/>
              </a:rPr>
              <a:t>E.M. calorimeter</a:t>
            </a:r>
            <a:r>
              <a:rPr lang="en-US" sz="1200" dirty="0" smtClean="0">
                <a:solidFill>
                  <a:srgbClr val="39C44F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39C44F"/>
                </a:solidFill>
                <a:latin typeface="Arial"/>
                <a:ea typeface="ＭＳ Ｐゴシック" pitchFamily="-110" charset="-128"/>
                <a:cs typeface="Arial"/>
              </a:rPr>
              <a:t>  Forward Tagger  </a:t>
            </a:r>
          </a:p>
          <a:p>
            <a:pPr eaLnBrk="0" hangingPunct="0">
              <a:spcBef>
                <a:spcPct val="15000"/>
              </a:spcBef>
              <a:buClr>
                <a:srgbClr val="00A600"/>
              </a:buClr>
              <a:buFontTx/>
              <a:buChar char="-"/>
            </a:pPr>
            <a:r>
              <a:rPr lang="en-US" sz="1200" dirty="0" smtClean="0">
                <a:solidFill>
                  <a:srgbClr val="39C44F"/>
                </a:solidFill>
                <a:latin typeface="Arial"/>
                <a:ea typeface="ＭＳ Ｐゴシック" pitchFamily="-110" charset="-128"/>
                <a:cs typeface="Arial"/>
              </a:rPr>
              <a:t>  RICH detector </a:t>
            </a:r>
          </a:p>
          <a:p>
            <a:pPr eaLnBrk="0" hangingPunct="0">
              <a:spcBef>
                <a:spcPct val="15000"/>
              </a:spcBef>
            </a:pPr>
            <a:endParaRPr lang="en-US" sz="1600" dirty="0" smtClean="0">
              <a:solidFill>
                <a:srgbClr val="FFFF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eaLnBrk="0" hangingPunct="0">
              <a:spcBef>
                <a:spcPct val="15000"/>
              </a:spcBef>
            </a:pPr>
            <a:r>
              <a:rPr lang="en-US" sz="1600" u="sng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Central </a:t>
            </a:r>
            <a:r>
              <a:rPr lang="en-US" sz="1600" u="sng" dirty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Detector (CD</a:t>
            </a:r>
            <a:r>
              <a:rPr lang="en-US" sz="1600" u="sng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)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b="0" dirty="0" smtClean="0">
                <a:solidFill>
                  <a:srgbClr val="39C44F"/>
                </a:solidFill>
                <a:latin typeface="Arial"/>
                <a:ea typeface="ＭＳ Ｐゴシック" pitchFamily="-110" charset="-128"/>
                <a:cs typeface="Arial"/>
              </a:rPr>
              <a:t>  </a:t>
            </a:r>
            <a:r>
              <a:rPr lang="en-US" sz="1200" dirty="0" smtClean="0">
                <a:solidFill>
                  <a:srgbClr val="39C44F"/>
                </a:solidFill>
                <a:latin typeface="Arial"/>
                <a:ea typeface="ＭＳ Ｐゴシック" pitchFamily="-110" charset="-128"/>
                <a:cs typeface="Arial"/>
              </a:rPr>
              <a:t>Solenoid magnet 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>
                <a:solidFill>
                  <a:srgbClr val="39C44F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  <a:r>
              <a:rPr lang="en-US" sz="1200" dirty="0" smtClean="0">
                <a:solidFill>
                  <a:srgbClr val="39C44F"/>
                </a:solidFill>
                <a:latin typeface="Arial"/>
                <a:ea typeface="ＭＳ Ｐゴシック" pitchFamily="-110" charset="-128"/>
                <a:cs typeface="Arial"/>
              </a:rPr>
              <a:t> Silicon </a:t>
            </a:r>
            <a:r>
              <a:rPr lang="en-US" sz="1200" dirty="0">
                <a:solidFill>
                  <a:srgbClr val="39C44F"/>
                </a:solidFill>
                <a:latin typeface="Arial"/>
                <a:ea typeface="ＭＳ Ｐゴシック" pitchFamily="-110" charset="-128"/>
                <a:cs typeface="Arial"/>
              </a:rPr>
              <a:t>Vertex </a:t>
            </a:r>
            <a:r>
              <a:rPr lang="en-US" sz="1200" dirty="0" smtClean="0">
                <a:solidFill>
                  <a:srgbClr val="39C44F"/>
                </a:solidFill>
                <a:latin typeface="Arial"/>
                <a:ea typeface="ＭＳ Ｐゴシック" pitchFamily="-110" charset="-128"/>
                <a:cs typeface="Arial"/>
              </a:rPr>
              <a:t>Tracker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>
                <a:solidFill>
                  <a:srgbClr val="39C44F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  <a:r>
              <a:rPr lang="en-US" sz="1200" dirty="0" smtClean="0">
                <a:solidFill>
                  <a:srgbClr val="39C44F"/>
                </a:solidFill>
                <a:latin typeface="Arial"/>
                <a:ea typeface="ＭＳ Ｐゴシック" pitchFamily="-110" charset="-128"/>
                <a:cs typeface="Arial"/>
              </a:rPr>
              <a:t> Central </a:t>
            </a:r>
            <a:r>
              <a:rPr lang="en-US" sz="1200" dirty="0">
                <a:solidFill>
                  <a:srgbClr val="39C44F"/>
                </a:solidFill>
                <a:latin typeface="Arial"/>
                <a:ea typeface="ＭＳ Ｐゴシック" pitchFamily="-110" charset="-128"/>
                <a:cs typeface="Arial"/>
              </a:rPr>
              <a:t>Time-of-Flight</a:t>
            </a:r>
            <a:r>
              <a:rPr lang="en-US" sz="1200" dirty="0" smtClean="0">
                <a:solidFill>
                  <a:srgbClr val="39C44F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39C44F"/>
                </a:solidFill>
                <a:latin typeface="Arial"/>
                <a:ea typeface="ＭＳ Ｐゴシック" pitchFamily="-110" charset="-128"/>
                <a:cs typeface="Arial"/>
              </a:rPr>
              <a:t>  Central Neutron Detector</a:t>
            </a:r>
          </a:p>
          <a:p>
            <a:pPr marL="0" lvl="1" eaLnBrk="0" hangingPunct="0">
              <a:spcBef>
                <a:spcPct val="15000"/>
              </a:spcBef>
            </a:pPr>
            <a:r>
              <a:rPr lang="en-US" sz="1200" b="0" dirty="0" smtClean="0">
                <a:solidFill>
                  <a:srgbClr val="39C44F"/>
                </a:solidFill>
                <a:latin typeface="Arial"/>
                <a:ea typeface="ＭＳ Ｐゴシック" pitchFamily="-110" charset="-128"/>
                <a:cs typeface="Arial"/>
              </a:rPr>
              <a:t>-  </a:t>
            </a:r>
            <a:r>
              <a:rPr lang="en-US" sz="1200" dirty="0" err="1" smtClean="0">
                <a:solidFill>
                  <a:srgbClr val="39C44F"/>
                </a:solidFill>
                <a:latin typeface="Arial"/>
                <a:ea typeface="ＭＳ Ｐゴシック" pitchFamily="-110" charset="-128"/>
                <a:cs typeface="Arial"/>
              </a:rPr>
              <a:t>MicroMegas</a:t>
            </a:r>
            <a:r>
              <a:rPr lang="en-US" sz="1200" b="0" dirty="0" smtClean="0">
                <a:solidFill>
                  <a:srgbClr val="39C44F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</a:p>
          <a:p>
            <a:pPr eaLnBrk="0" hangingPunct="0">
              <a:spcBef>
                <a:spcPct val="15000"/>
              </a:spcBef>
            </a:pPr>
            <a:endParaRPr lang="en-US" sz="1400" dirty="0" smtClean="0">
              <a:solidFill>
                <a:srgbClr val="FFFFFF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eaLnBrk="0" hangingPunct="0">
              <a:spcBef>
                <a:spcPct val="15000"/>
              </a:spcBef>
            </a:pPr>
            <a:r>
              <a:rPr lang="en-US" sz="1600" u="sng" dirty="0" err="1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Beamline</a:t>
            </a:r>
            <a:endParaRPr lang="en-US" sz="1600" u="sng" dirty="0" smtClean="0">
              <a:solidFill>
                <a:srgbClr val="FFFF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39C44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 Diagnostics 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39C44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 Shielding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39C44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 Targets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39C44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 </a:t>
            </a:r>
            <a:r>
              <a:rPr lang="en-US" sz="1200" dirty="0" err="1">
                <a:solidFill>
                  <a:srgbClr val="39C44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P</a:t>
            </a:r>
            <a:r>
              <a:rPr lang="en-US" sz="1200" dirty="0" err="1" smtClean="0">
                <a:solidFill>
                  <a:srgbClr val="39C44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olarimeter</a:t>
            </a:r>
            <a:r>
              <a:rPr lang="en-US" sz="1200" dirty="0" smtClean="0">
                <a:solidFill>
                  <a:srgbClr val="39C44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39C44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Faraday Cup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endParaRPr lang="en-US" sz="1200" dirty="0" smtClean="0">
              <a:solidFill>
                <a:srgbClr val="CCFFCC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</p:txBody>
      </p:sp>
      <p:pic>
        <p:nvPicPr>
          <p:cNvPr id="12" name="Picture 11"/>
          <p:cNvPicPr>
            <a:picLocks/>
          </p:cNvPicPr>
          <p:nvPr/>
        </p:nvPicPr>
        <p:blipFill>
          <a:blip r:embed="rId3"/>
          <a:srcRect b="6381"/>
          <a:stretch>
            <a:fillRect/>
          </a:stretch>
        </p:blipFill>
        <p:spPr>
          <a:xfrm>
            <a:off x="2425820" y="945331"/>
            <a:ext cx="6741160" cy="5607869"/>
          </a:xfrm>
          <a:prstGeom prst="rect">
            <a:avLst/>
          </a:prstGeom>
        </p:spPr>
      </p:pic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2463276" y="6114230"/>
            <a:ext cx="1499124" cy="438970"/>
          </a:xfrm>
          <a:prstGeom prst="rect">
            <a:avLst/>
          </a:prstGeom>
          <a:solidFill>
            <a:srgbClr val="1E1E1E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solidFill>
                <a:prstClr val="black"/>
              </a:solidFill>
              <a:latin typeface="Times" pitchFamily="-110" charset="0"/>
            </a:endParaRPr>
          </a:p>
        </p:txBody>
      </p:sp>
      <p:grpSp>
        <p:nvGrpSpPr>
          <p:cNvPr id="2" name="Group 25"/>
          <p:cNvGrpSpPr/>
          <p:nvPr/>
        </p:nvGrpSpPr>
        <p:grpSpPr>
          <a:xfrm>
            <a:off x="4102100" y="3352800"/>
            <a:ext cx="4408678" cy="2474468"/>
            <a:chOff x="3048000" y="3048000"/>
            <a:chExt cx="4408678" cy="2474468"/>
          </a:xfrm>
        </p:grpSpPr>
        <p:cxnSp>
          <p:nvCxnSpPr>
            <p:cNvPr id="14" name="Straight Connector 13"/>
            <p:cNvCxnSpPr>
              <a:stCxn id="11" idx="0"/>
            </p:cNvCxnSpPr>
            <p:nvPr/>
          </p:nvCxnSpPr>
          <p:spPr>
            <a:xfrm rot="5400000" flipH="1" flipV="1">
              <a:off x="3501433" y="3412534"/>
              <a:ext cx="914388" cy="337745"/>
            </a:xfrm>
            <a:prstGeom prst="line">
              <a:avLst/>
            </a:prstGeom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6" idx="0"/>
            </p:cNvCxnSpPr>
            <p:nvPr/>
          </p:nvCxnSpPr>
          <p:spPr>
            <a:xfrm rot="5400000" flipH="1" flipV="1">
              <a:off x="3485388" y="2875788"/>
              <a:ext cx="457200" cy="801624"/>
            </a:xfrm>
            <a:prstGeom prst="line">
              <a:avLst/>
            </a:prstGeom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>
              <a:spLocks noChangeAspect="1"/>
            </p:cNvSpPr>
            <p:nvPr/>
          </p:nvSpPr>
          <p:spPr>
            <a:xfrm>
              <a:off x="3048000" y="3505200"/>
              <a:ext cx="530352" cy="331470"/>
            </a:xfrm>
            <a:prstGeom prst="rect">
              <a:avLst/>
            </a:prstGeom>
            <a:solidFill>
              <a:srgbClr val="F8CFE4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0" i="1" dirty="0">
                  <a:solidFill>
                    <a:schemeClr val="tx1"/>
                  </a:solidFill>
                  <a:latin typeface="Calibri"/>
                  <a:cs typeface="Calibri"/>
                </a:rPr>
                <a:t>MM</a:t>
              </a:r>
            </a:p>
          </p:txBody>
        </p:sp>
        <p:sp>
          <p:nvSpPr>
            <p:cNvPr id="11" name="Rectangle 10"/>
            <p:cNvSpPr>
              <a:spLocks noChangeAspect="1"/>
            </p:cNvSpPr>
            <p:nvPr/>
          </p:nvSpPr>
          <p:spPr>
            <a:xfrm>
              <a:off x="3517900" y="4038600"/>
              <a:ext cx="543710" cy="350520"/>
            </a:xfrm>
            <a:prstGeom prst="rect">
              <a:avLst/>
            </a:prstGeom>
            <a:solidFill>
              <a:srgbClr val="F8CFE4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0" i="1" dirty="0">
                  <a:solidFill>
                    <a:srgbClr val="000000"/>
                  </a:solidFill>
                  <a:latin typeface="Calibri"/>
                  <a:cs typeface="Calibri"/>
                </a:rPr>
                <a:t>CND</a:t>
              </a:r>
            </a:p>
          </p:txBody>
        </p:sp>
        <p:sp>
          <p:nvSpPr>
            <p:cNvPr id="20" name="Rectangle 19"/>
            <p:cNvSpPr>
              <a:spLocks noChangeAspect="1"/>
            </p:cNvSpPr>
            <p:nvPr/>
          </p:nvSpPr>
          <p:spPr>
            <a:xfrm>
              <a:off x="4851400" y="4267200"/>
              <a:ext cx="542544" cy="271272"/>
            </a:xfrm>
            <a:prstGeom prst="rect">
              <a:avLst/>
            </a:prstGeom>
            <a:solidFill>
              <a:srgbClr val="F8CFE4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0" i="1" dirty="0">
                  <a:solidFill>
                    <a:srgbClr val="000000"/>
                  </a:solidFill>
                  <a:latin typeface="Calibri"/>
                  <a:cs typeface="Calibri"/>
                </a:rPr>
                <a:t>FT</a:t>
              </a:r>
            </a:p>
          </p:txBody>
        </p:sp>
        <p:cxnSp>
          <p:nvCxnSpPr>
            <p:cNvPr id="23" name="Straight Connector 22"/>
            <p:cNvCxnSpPr>
              <a:stCxn id="20" idx="0"/>
            </p:cNvCxnSpPr>
            <p:nvPr/>
          </p:nvCxnSpPr>
          <p:spPr>
            <a:xfrm rot="5400000" flipH="1" flipV="1">
              <a:off x="4802886" y="3672586"/>
              <a:ext cx="914400" cy="274828"/>
            </a:xfrm>
            <a:prstGeom prst="line">
              <a:avLst/>
            </a:prstGeom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>
              <a:spLocks noChangeAspect="1"/>
            </p:cNvSpPr>
            <p:nvPr/>
          </p:nvSpPr>
          <p:spPr>
            <a:xfrm>
              <a:off x="6832600" y="5245100"/>
              <a:ext cx="624078" cy="277368"/>
            </a:xfrm>
            <a:prstGeom prst="rect">
              <a:avLst/>
            </a:prstGeom>
            <a:solidFill>
              <a:srgbClr val="F8CFE4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0" i="1" dirty="0">
                  <a:solidFill>
                    <a:srgbClr val="000000"/>
                  </a:solidFill>
                  <a:latin typeface="Calibri"/>
                  <a:cs typeface="Calibri"/>
                </a:rPr>
                <a:t>RICH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8232" y="0"/>
            <a:ext cx="20922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CLAS</a:t>
            </a:r>
            <a:r>
              <a:rPr lang="en-US" sz="3600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12</a:t>
            </a:r>
            <a:endParaRPr lang="en-US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83467" y="39469"/>
            <a:ext cx="1608133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Hall B</a:t>
            </a:r>
            <a:r>
              <a:rPr lang="en-US" sz="3600" dirty="0">
                <a:solidFill>
                  <a:srgbClr val="008000"/>
                </a:solidFill>
                <a:latin typeface="Capitals"/>
                <a:cs typeface="Capitals"/>
              </a:rPr>
              <a:t>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660445" y="6137380"/>
            <a:ext cx="4185761" cy="369332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prstClr val="black"/>
                </a:solidFill>
                <a:latin typeface="Calibri"/>
                <a:cs typeface="Calibri"/>
              </a:rPr>
              <a:t>https://www.jlab.org/Hall-B/clas12-web/</a:t>
            </a:r>
            <a:endParaRPr lang="en-US" b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67000" y="5568706"/>
            <a:ext cx="4194928" cy="369332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Number of readout channels &gt; 100,000</a:t>
            </a:r>
            <a:endParaRPr lang="en-US" b="0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29823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955800" y="0"/>
            <a:ext cx="5435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Detector Systems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232" y="0"/>
            <a:ext cx="20922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CLAS</a:t>
            </a:r>
            <a:r>
              <a:rPr lang="en-US" sz="3600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12</a:t>
            </a:r>
            <a:endParaRPr lang="en-US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83467" y="39469"/>
            <a:ext cx="1608133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Hall B</a:t>
            </a:r>
            <a:r>
              <a:rPr lang="en-US" sz="3600" dirty="0">
                <a:solidFill>
                  <a:srgbClr val="008000"/>
                </a:solidFill>
                <a:latin typeface="Capitals"/>
                <a:cs typeface="Capitals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95400" y="5486400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Complete detector system with base equipment and collaboration driven upgrades   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0" y="1274101"/>
            <a:ext cx="195569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Forward Detector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105400" y="2188501"/>
            <a:ext cx="1840280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Central Detector</a:t>
            </a:r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B Status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_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a="http://schemas.openxmlformats.org/drawingml/2006/main" xmlns:thm15="http://schemas.microsoft.com/office/thememl/2012/main" name="Presentation5" id="{26C26031-065E-FD4A-A754-D25CB1B4CED2}" vid="{3EBB1A7F-D3DD-604E-8741-1884666B38C8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409320</TotalTime>
  <Words>1243</Words>
  <Application>Microsoft Macintosh PowerPoint</Application>
  <PresentationFormat>On-screen Show (4:3)</PresentationFormat>
  <Paragraphs>396</Paragraphs>
  <Slides>22</Slides>
  <Notes>6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JLab_presentation</vt:lpstr>
      <vt:lpstr>Status of Hall B</vt:lpstr>
      <vt:lpstr>Jefferson Lab Science Questions</vt:lpstr>
      <vt:lpstr>Slide 3</vt:lpstr>
      <vt:lpstr>Proton Radius Experiment </vt:lpstr>
      <vt:lpstr>The Pressure Distribution in the Proton The first determination of this basic property of the proton </vt:lpstr>
      <vt:lpstr>Slide 6</vt:lpstr>
      <vt:lpstr>Slide 7</vt:lpstr>
      <vt:lpstr>Detector Systems</vt:lpstr>
      <vt:lpstr>Slide 9</vt:lpstr>
      <vt:lpstr>Slide 10</vt:lpstr>
      <vt:lpstr>Tracking CVT and DC monitoring</vt:lpstr>
      <vt:lpstr>Track Reconstruction</vt:lpstr>
      <vt:lpstr>CLAS12 Particle Identification</vt:lpstr>
      <vt:lpstr>RG-A Production Accumulated Charge</vt:lpstr>
      <vt:lpstr>Estimate of % completion of RG-A individual experiments </vt:lpstr>
      <vt:lpstr>CLAS12 Kinematic Reach at 10.6 GeV </vt:lpstr>
      <vt:lpstr>SIDIS - ep  e’π0X</vt:lpstr>
      <vt:lpstr>SIDIS - Beam Spin Asymmetry</vt:lpstr>
      <vt:lpstr>DVCS - Beam Spin Asymmetry</vt:lpstr>
      <vt:lpstr>Hall B  Run schedule </vt:lpstr>
      <vt:lpstr>Slide 21</vt:lpstr>
      <vt:lpstr>Slide 22</vt:lpstr>
    </vt:vector>
  </TitlesOfParts>
  <Company>Jefferson 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Public Machine CCPUB</dc:creator>
  <cp:lastModifiedBy>Volker Burkert</cp:lastModifiedBy>
  <cp:revision>5356</cp:revision>
  <cp:lastPrinted>2017-03-27T16:35:29Z</cp:lastPrinted>
  <dcterms:created xsi:type="dcterms:W3CDTF">2018-05-22T10:09:18Z</dcterms:created>
  <dcterms:modified xsi:type="dcterms:W3CDTF">2018-05-22T10:57:18Z</dcterms:modified>
</cp:coreProperties>
</file>