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41"/>
  </p:notesMasterIdLst>
  <p:sldIdLst>
    <p:sldId id="310" r:id="rId4"/>
    <p:sldId id="451" r:id="rId5"/>
    <p:sldId id="452" r:id="rId6"/>
    <p:sldId id="453" r:id="rId7"/>
    <p:sldId id="454" r:id="rId8"/>
    <p:sldId id="455" r:id="rId9"/>
    <p:sldId id="395" r:id="rId10"/>
    <p:sldId id="428" r:id="rId11"/>
    <p:sldId id="425" r:id="rId12"/>
    <p:sldId id="418" r:id="rId13"/>
    <p:sldId id="449" r:id="rId14"/>
    <p:sldId id="435" r:id="rId15"/>
    <p:sldId id="419" r:id="rId16"/>
    <p:sldId id="417" r:id="rId17"/>
    <p:sldId id="357" r:id="rId18"/>
    <p:sldId id="378" r:id="rId19"/>
    <p:sldId id="430" r:id="rId20"/>
    <p:sldId id="391" r:id="rId21"/>
    <p:sldId id="396" r:id="rId22"/>
    <p:sldId id="436" r:id="rId23"/>
    <p:sldId id="394" r:id="rId24"/>
    <p:sldId id="447" r:id="rId25"/>
    <p:sldId id="450" r:id="rId26"/>
    <p:sldId id="439" r:id="rId27"/>
    <p:sldId id="393" r:id="rId28"/>
    <p:sldId id="392" r:id="rId29"/>
    <p:sldId id="446" r:id="rId30"/>
    <p:sldId id="434" r:id="rId31"/>
    <p:sldId id="350" r:id="rId32"/>
    <p:sldId id="386" r:id="rId33"/>
    <p:sldId id="408" r:id="rId34"/>
    <p:sldId id="415" r:id="rId35"/>
    <p:sldId id="444" r:id="rId36"/>
    <p:sldId id="445" r:id="rId37"/>
    <p:sldId id="441" r:id="rId38"/>
    <p:sldId id="443" r:id="rId39"/>
    <p:sldId id="44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D8ED"/>
    <a:srgbClr val="52DAE8"/>
    <a:srgbClr val="ADF2F9"/>
    <a:srgbClr val="AEFC92"/>
    <a:srgbClr val="008000"/>
    <a:srgbClr val="FF00FF"/>
    <a:srgbClr val="CDF789"/>
    <a:srgbClr val="FEFDF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629" autoAdjust="0"/>
  </p:normalViewPr>
  <p:slideViewPr>
    <p:cSldViewPr snapToGrid="0" snapToObjects="1" showGuides="1">
      <p:cViewPr varScale="1">
        <p:scale>
          <a:sx n="84" d="100"/>
          <a:sy n="84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79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AB911D-76F8-4A9F-9FC8-9E928E04CAF0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5" rIns="91408" bIns="45705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3"/>
            <a:ext cx="5033367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2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49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4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96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08910-50C2-4E5A-8546-7C0FDD7DF0FB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latin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2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3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4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CB80-2E0B-C24D-8053-7CFB81237D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1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3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667563D-1F51-439C-9004-95867666A084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r>
              <a:rPr lang="en-US" altLang="en-US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302994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9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JSA Science Council 9/18/2014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Leadership Retreat – January 8 2015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3.png"/><Relationship Id="rId4" Type="http://schemas.openxmlformats.org/officeDocument/2006/relationships/image" Target="../media/image78.jpeg"/><Relationship Id="rId9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37.jpe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5.wmf"/><Relationship Id="rId5" Type="http://schemas.openxmlformats.org/officeDocument/2006/relationships/image" Target="../media/image2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jpeg"/><Relationship Id="rId9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9.wm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n12posterpicture"/>
          <p:cNvPicPr>
            <a:picLocks noChangeAspect="1" noChangeArrowheads="1"/>
          </p:cNvPicPr>
          <p:nvPr/>
        </p:nvPicPr>
        <p:blipFill>
          <a:blip r:embed="rId3" cstate="print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itle 3"/>
          <p:cNvSpPr>
            <a:spLocks noGrp="1"/>
          </p:cNvSpPr>
          <p:nvPr>
            <p:ph type="ctrTitle"/>
          </p:nvPr>
        </p:nvSpPr>
        <p:spPr>
          <a:xfrm>
            <a:off x="1434569" y="2584105"/>
            <a:ext cx="6508709" cy="1470025"/>
          </a:xfrm>
        </p:spPr>
        <p:txBody>
          <a:bodyPr/>
          <a:lstStyle/>
          <a:p>
            <a:r>
              <a:rPr lang="en-US" sz="3600" dirty="0" smtClean="0">
                <a:latin typeface="Arial" pitchFamily="-104" charset="0"/>
              </a:rPr>
              <a:t>HALL C SIDIS PROGRAM</a:t>
            </a:r>
            <a:r>
              <a:rPr lang="en-US" sz="3600" dirty="0">
                <a:latin typeface="Arial" pitchFamily="-104" charset="0"/>
              </a:rPr>
              <a:t/>
            </a:r>
            <a:br>
              <a:rPr lang="en-US" sz="3600" dirty="0">
                <a:latin typeface="Arial" pitchFamily="-104" charset="0"/>
              </a:rPr>
            </a:br>
            <a:r>
              <a:rPr lang="en-US" sz="3600" dirty="0">
                <a:latin typeface="Arial" pitchFamily="-104" charset="0"/>
                <a:sym typeface="Wingdings" panose="05000000000000000000" pitchFamily="2" charset="2"/>
              </a:rPr>
              <a:t/>
            </a:r>
            <a:br>
              <a:rPr lang="en-US" sz="3600" dirty="0">
                <a:latin typeface="Arial" pitchFamily="-104" charset="0"/>
                <a:sym typeface="Wingdings" panose="05000000000000000000" pitchFamily="2" charset="2"/>
              </a:rPr>
            </a:br>
            <a:r>
              <a:rPr lang="en-US" sz="3600" dirty="0">
                <a:latin typeface="Arial" pitchFamily="-104" charset="0"/>
              </a:rPr>
              <a:t/>
            </a:r>
            <a:br>
              <a:rPr lang="en-US" sz="3600" dirty="0">
                <a:latin typeface="Arial" pitchFamily="-104" charset="0"/>
              </a:rPr>
            </a:br>
            <a:r>
              <a:rPr lang="en-US" sz="3600" dirty="0">
                <a:latin typeface="Arial" pitchFamily="-104" charset="0"/>
              </a:rPr>
              <a:t>Rolf Ent</a:t>
            </a:r>
            <a:br>
              <a:rPr lang="en-US" sz="3600" dirty="0">
                <a:latin typeface="Arial" pitchFamily="-104" charset="0"/>
              </a:rPr>
            </a:br>
            <a:r>
              <a:rPr lang="en-US" sz="3600" dirty="0">
                <a:latin typeface="Arial" pitchFamily="-104" charset="0"/>
              </a:rPr>
              <a:t>Jefferson Lab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6008" y="6156855"/>
            <a:ext cx="5792037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Joint Hall A/C Summer Meeting,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June 21, 2018</a:t>
            </a:r>
            <a:endParaRPr lang="en-US" sz="1400" b="1" dirty="0">
              <a:solidFill>
                <a:schemeClr val="bg1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12294" name="Rectangle 2"/>
          <p:cNvSpPr txBox="1">
            <a:spLocks noChangeArrowheads="1"/>
          </p:cNvSpPr>
          <p:nvPr/>
        </p:nvSpPr>
        <p:spPr bwMode="auto">
          <a:xfrm>
            <a:off x="3495316" y="0"/>
            <a:ext cx="541007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en-US" sz="3000" b="1" dirty="0">
                <a:solidFill>
                  <a:srgbClr val="FFFFFF"/>
                </a:solidFill>
                <a:latin typeface="Arial" pitchFamily="-104" charset="0"/>
                <a:ea typeface="Arial" pitchFamily="-104" charset="0"/>
                <a:cs typeface="Arial" pitchFamily="-104" charset="0"/>
              </a:rPr>
              <a:t>      </a:t>
            </a:r>
          </a:p>
          <a:p>
            <a:pPr algn="r"/>
            <a:endParaRPr lang="en-US" sz="3000" b="1" dirty="0">
              <a:solidFill>
                <a:srgbClr val="FFFFFF"/>
              </a:solidFill>
              <a:latin typeface="Arial" pitchFamily="-104" charset="0"/>
              <a:ea typeface="Arial" pitchFamily="-104" charset="0"/>
              <a:cs typeface="Arial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52400" y="824299"/>
            <a:ext cx="4900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General formalism for (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) coincidence reaction w. polarized beam: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52400" y="2719388"/>
            <a:ext cx="6261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latin typeface="Symbol" pitchFamily="18" charset="2"/>
                <a:cs typeface="Arial" pitchFamily="34" charset="0"/>
              </a:rPr>
              <a:t>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azimuthal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angle of e’ around the electron beam axis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w.r.t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an arbitrary fixed direction)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052652" y="824299"/>
            <a:ext cx="319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[A. </a:t>
            </a:r>
            <a:r>
              <a:rPr lang="en-US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Bacchetta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al., JHEP 0702 (2007) 093]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04800" y="1111250"/>
          <a:ext cx="677386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3" imgW="3708400" imgH="482600" progId="Equation.3">
                  <p:embed/>
                </p:oleObj>
              </mc:Choice>
              <mc:Fallback>
                <p:oleObj name="Equation" r:id="rId3" imgW="3708400" imgH="4826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11250"/>
                        <a:ext cx="677386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049338" y="2043113"/>
          <a:ext cx="786606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5" imgW="4305300" imgH="304800" progId="Equation.3">
                  <p:embed/>
                </p:oleObj>
              </mc:Choice>
              <mc:Fallback>
                <p:oleObj name="Equation" r:id="rId5" imgW="4305300" imgH="304800" progId="Equation.3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2043113"/>
                        <a:ext cx="786606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543800" y="2676525"/>
            <a:ext cx="1143000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19800" y="2066925"/>
            <a:ext cx="304800" cy="6858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0" y="2676525"/>
            <a:ext cx="1219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2676525"/>
            <a:ext cx="1676400" cy="158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257800" y="1228725"/>
            <a:ext cx="1600200" cy="685800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81000" y="2990850"/>
            <a:ext cx="8534400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If beam is </a:t>
            </a:r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and the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measurements are fully integrated over 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only the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responses, or the usual transverse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and longitudinal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cross section pieces, survive.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TMDs and SIDIS – General Formalism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7396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 = 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e,e’</a:t>
            </a:r>
            <a:r>
              <a:rPr lang="en-US" sz="3200" b="1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SIDIS</a:t>
            </a:r>
          </a:p>
        </p:txBody>
      </p:sp>
      <p:grpSp>
        <p:nvGrpSpPr>
          <p:cNvPr id="60419" name="Group 7"/>
          <p:cNvGrpSpPr>
            <a:grpSpLocks/>
          </p:cNvGrpSpPr>
          <p:nvPr/>
        </p:nvGrpSpPr>
        <p:grpSpPr bwMode="auto">
          <a:xfrm>
            <a:off x="4141790" y="5300346"/>
            <a:ext cx="3575050" cy="1123950"/>
            <a:chOff x="298" y="1794"/>
            <a:chExt cx="2185" cy="653"/>
          </a:xfrm>
        </p:grpSpPr>
        <p:sp>
          <p:nvSpPr>
            <p:cNvPr id="60424" name="Line 8"/>
            <p:cNvSpPr>
              <a:spLocks noChangeShapeType="1"/>
            </p:cNvSpPr>
            <p:nvPr/>
          </p:nvSpPr>
          <p:spPr bwMode="auto">
            <a:xfrm rot="-4968522">
              <a:off x="834" y="1830"/>
              <a:ext cx="67" cy="54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425" name="Group 9"/>
            <p:cNvGrpSpPr>
              <a:grpSpLocks/>
            </p:cNvGrpSpPr>
            <p:nvPr/>
          </p:nvGrpSpPr>
          <p:grpSpPr bwMode="auto">
            <a:xfrm>
              <a:off x="2093" y="1986"/>
              <a:ext cx="267" cy="268"/>
              <a:chOff x="2140" y="1614"/>
              <a:chExt cx="288" cy="288"/>
            </a:xfrm>
          </p:grpSpPr>
          <p:sp>
            <p:nvSpPr>
              <p:cNvPr id="60434" name="Oval 10"/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5" name="Oval 11"/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6" name="Oval 12"/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426" name="Group 13"/>
            <p:cNvGrpSpPr>
              <a:grpSpLocks/>
            </p:cNvGrpSpPr>
            <p:nvPr/>
          </p:nvGrpSpPr>
          <p:grpSpPr bwMode="auto">
            <a:xfrm>
              <a:off x="538" y="1987"/>
              <a:ext cx="204" cy="204"/>
              <a:chOff x="3189" y="2112"/>
              <a:chExt cx="219" cy="219"/>
            </a:xfrm>
          </p:grpSpPr>
          <p:sp>
            <p:nvSpPr>
              <p:cNvPr id="60431" name="Oval 14"/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2" name="Oval 15"/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3" name="Oval 16"/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427" name="Line 17"/>
            <p:cNvSpPr>
              <a:spLocks noChangeShapeType="1"/>
            </p:cNvSpPr>
            <p:nvPr/>
          </p:nvSpPr>
          <p:spPr bwMode="auto">
            <a:xfrm rot="-4968522">
              <a:off x="1594" y="1647"/>
              <a:ext cx="138" cy="93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8" name="AutoShape 18"/>
            <p:cNvSpPr>
              <a:spLocks noChangeArrowheads="1"/>
            </p:cNvSpPr>
            <p:nvPr/>
          </p:nvSpPr>
          <p:spPr bwMode="auto">
            <a:xfrm rot="-2747936">
              <a:off x="1091" y="1993"/>
              <a:ext cx="242" cy="188"/>
            </a:xfrm>
            <a:prstGeom prst="irregularSeal2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9" name="Rectangle 19"/>
            <p:cNvSpPr>
              <a:spLocks noChangeArrowheads="1"/>
            </p:cNvSpPr>
            <p:nvPr/>
          </p:nvSpPr>
          <p:spPr bwMode="auto">
            <a:xfrm>
              <a:off x="2381" y="1794"/>
              <a:ext cx="1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>
                  <a:latin typeface="Symbol" pitchFamily="18" charset="2"/>
                </a:rPr>
                <a:t>p</a:t>
              </a:r>
              <a:endParaRPr lang="en-US" sz="3200">
                <a:latin typeface="Arial" pitchFamily="34" charset="0"/>
              </a:endParaRPr>
            </a:p>
          </p:txBody>
        </p:sp>
        <p:sp>
          <p:nvSpPr>
            <p:cNvPr id="60430" name="Text Box 20"/>
            <p:cNvSpPr txBox="1">
              <a:spLocks noChangeArrowheads="1"/>
            </p:cNvSpPr>
            <p:nvPr/>
          </p:nvSpPr>
          <p:spPr bwMode="auto">
            <a:xfrm>
              <a:off x="298" y="2199"/>
              <a:ext cx="5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200" dirty="0">
                  <a:latin typeface="Arial" pitchFamily="34" charset="0"/>
                </a:rPr>
                <a:t>quark</a:t>
              </a:r>
              <a:endParaRPr lang="en-US" sz="3000" dirty="0">
                <a:latin typeface="Arial" pitchFamily="34" charset="0"/>
              </a:endParaRPr>
            </a:p>
          </p:txBody>
        </p:sp>
      </p:grp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160946" y="817060"/>
            <a:ext cx="876300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on R =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SIDIS is essentially non-existing! </a:t>
            </a: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381000" y="1336675"/>
            <a:ext cx="8474075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If integrated over z (and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hadrons),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</a:p>
          <a:p>
            <a:pPr eaLnBrk="1" hangingPunct="1"/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test of dominance of quark fragmentation</a:t>
            </a:r>
          </a:p>
          <a:p>
            <a:pPr eaLnBrk="1" hangingPunct="1">
              <a:buFontTx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may vary with z</a:t>
            </a: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large z, there are known contributions from exclusive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and diffractive channels: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may vary with transverse momentum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sz="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6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6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400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buFontTx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Is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R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sz="2400" baseline="50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aseline="8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	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    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E12-06-104 measures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too!  (with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~20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of pion statistics)</a:t>
            </a:r>
          </a:p>
          <a:p>
            <a:pPr eaLnBrk="1" hangingPunct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 rot="2700000">
            <a:off x="6964363" y="4499402"/>
            <a:ext cx="2301875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“A skeleton in our closet”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84407" y="6459713"/>
            <a:ext cx="4058349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DIS2015 Conference @ SMU,  April 27-May 2 2015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700118" y="5548128"/>
            <a:ext cx="2743200" cy="685800"/>
            <a:chOff x="533400" y="4648200"/>
            <a:chExt cx="2743200" cy="685800"/>
          </a:xfrm>
        </p:grpSpPr>
        <p:grpSp>
          <p:nvGrpSpPr>
            <p:cNvPr id="24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27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29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9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r_corne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b="48968"/>
          <a:stretch/>
        </p:blipFill>
        <p:spPr bwMode="auto">
          <a:xfrm>
            <a:off x="178914" y="3682630"/>
            <a:ext cx="4290536" cy="20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3371395" y="4035523"/>
            <a:ext cx="51488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</a:p>
        </p:txBody>
      </p:sp>
      <p:sp>
        <p:nvSpPr>
          <p:cNvPr id="61444" name="Line 7"/>
          <p:cNvSpPr>
            <a:spLocks noChangeShapeType="1"/>
          </p:cNvSpPr>
          <p:nvPr/>
        </p:nvSpPr>
        <p:spPr bwMode="auto">
          <a:xfrm flipH="1">
            <a:off x="3065191" y="4185558"/>
            <a:ext cx="306204" cy="3154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1226567" y="3249204"/>
            <a:ext cx="6889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existing data: Cornell 70’s data  (H and D, 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6200" y="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+mn-lt"/>
              </a:rPr>
              <a:t>R = 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L</a:t>
            </a:r>
            <a:r>
              <a:rPr lang="en-US" sz="3200" b="1" dirty="0">
                <a:latin typeface="+mn-lt"/>
              </a:rPr>
              <a:t>/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T</a:t>
            </a:r>
            <a:r>
              <a:rPr lang="en-US" sz="3200" b="1" dirty="0">
                <a:latin typeface="+mn-lt"/>
              </a:rPr>
              <a:t> in SIDIS (</a:t>
            </a:r>
            <a:r>
              <a:rPr lang="en-US" sz="3200" b="1" dirty="0" err="1">
                <a:latin typeface="+mn-lt"/>
              </a:rPr>
              <a:t>ep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latin typeface="+mn-lt"/>
                <a:sym typeface="Wingdings" pitchFamily="2" charset="2"/>
              </a:rPr>
              <a:t> </a:t>
            </a:r>
            <a:r>
              <a:rPr lang="en-US" sz="3200" b="1" dirty="0" err="1">
                <a:latin typeface="+mn-lt"/>
                <a:sym typeface="Wingdings" pitchFamily="2" charset="2"/>
              </a:rPr>
              <a:t>e’</a:t>
            </a:r>
            <a:r>
              <a:rPr lang="en-US" sz="3200" b="1" dirty="0" err="1">
                <a:latin typeface="Symbol" pitchFamily="18" charset="2"/>
                <a:sym typeface="Wingdings" pitchFamily="2" charset="2"/>
              </a:rPr>
              <a:t>p</a:t>
            </a:r>
            <a:r>
              <a:rPr lang="en-US" sz="3200" b="1" baseline="30000" dirty="0">
                <a:latin typeface="+mn-lt"/>
                <a:sym typeface="Wingdings" pitchFamily="2" charset="2"/>
              </a:rPr>
              <a:t>+/-</a:t>
            </a:r>
            <a:r>
              <a:rPr lang="en-US" sz="3200" b="1" dirty="0">
                <a:latin typeface="+mn-lt"/>
                <a:sym typeface="Wingdings" pitchFamily="2" charset="2"/>
              </a:rPr>
              <a:t>X)</a:t>
            </a:r>
            <a:endParaRPr lang="en-US" sz="3200" b="1" dirty="0">
              <a:latin typeface="+mn-lt"/>
            </a:endParaRPr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804718" y="5657821"/>
            <a:ext cx="3664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Conclusion: “data consistent with both R = 0 and R =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50" name="TextBox 12"/>
          <p:cNvSpPr txBox="1">
            <a:spLocks noChangeArrowheads="1"/>
          </p:cNvSpPr>
          <p:nvPr/>
        </p:nvSpPr>
        <p:spPr bwMode="auto">
          <a:xfrm>
            <a:off x="5492214" y="5670767"/>
            <a:ext cx="3024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hint of large R at 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Cornell data?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2" descr="r_cornell">
            <a:extLst>
              <a:ext uri="{FF2B5EF4-FFF2-40B4-BE49-F238E27FC236}">
                <a16:creationId xmlns="" xmlns:a16="http://schemas.microsoft.com/office/drawing/2014/main" id="{D6EAF302-E8A6-4D25-A10D-2CFA2F324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8"/>
          <a:stretch/>
        </p:blipFill>
        <p:spPr bwMode="auto">
          <a:xfrm>
            <a:off x="4671540" y="3715288"/>
            <a:ext cx="4290536" cy="19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="" xmlns:a16="http://schemas.microsoft.com/office/drawing/2014/main" id="{74FC493E-09C1-447A-8750-1253D5B4C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46" y="904148"/>
            <a:ext cx="876300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on R =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SIDIS is essentially non-existing! 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="" xmlns:a16="http://schemas.microsoft.com/office/drawing/2014/main" id="{91C5BBFD-672F-43EE-8045-F2FA4731BADA}"/>
              </a:ext>
            </a:extLst>
          </p:cNvPr>
          <p:cNvGrpSpPr>
            <a:grpSpLocks/>
          </p:cNvGrpSpPr>
          <p:nvPr/>
        </p:nvGrpSpPr>
        <p:grpSpPr bwMode="auto">
          <a:xfrm>
            <a:off x="410451" y="1490046"/>
            <a:ext cx="3545599" cy="1075756"/>
            <a:chOff x="316" y="1794"/>
            <a:chExt cx="2167" cy="625"/>
          </a:xfrm>
        </p:grpSpPr>
        <p:sp>
          <p:nvSpPr>
            <p:cNvPr id="17" name="Line 6">
              <a:extLst>
                <a:ext uri="{FF2B5EF4-FFF2-40B4-BE49-F238E27FC236}">
                  <a16:creationId xmlns="" xmlns:a16="http://schemas.microsoft.com/office/drawing/2014/main" id="{C9ECD8E5-DADC-479C-97A6-EAC6E8B2A8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68522">
              <a:off x="834" y="1830"/>
              <a:ext cx="67" cy="54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7">
              <a:extLst>
                <a:ext uri="{FF2B5EF4-FFF2-40B4-BE49-F238E27FC236}">
                  <a16:creationId xmlns="" xmlns:a16="http://schemas.microsoft.com/office/drawing/2014/main" id="{4C5C97D9-823D-4365-B607-0D325C072E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3" y="1986"/>
              <a:ext cx="267" cy="268"/>
              <a:chOff x="2140" y="1614"/>
              <a:chExt cx="288" cy="288"/>
            </a:xfrm>
          </p:grpSpPr>
          <p:sp>
            <p:nvSpPr>
              <p:cNvPr id="27" name="Oval 8">
                <a:extLst>
                  <a:ext uri="{FF2B5EF4-FFF2-40B4-BE49-F238E27FC236}">
                    <a16:creationId xmlns="" xmlns:a16="http://schemas.microsoft.com/office/drawing/2014/main" id="{CDC50A04-C0EF-40FA-B22B-D940DB6F1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140" y="1614"/>
                <a:ext cx="288" cy="288"/>
              </a:xfrm>
              <a:prstGeom prst="ellipse">
                <a:avLst/>
              </a:prstGeom>
              <a:solidFill>
                <a:srgbClr val="FFFF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Oval 9">
                <a:extLst>
                  <a:ext uri="{FF2B5EF4-FFF2-40B4-BE49-F238E27FC236}">
                    <a16:creationId xmlns="" xmlns:a16="http://schemas.microsoft.com/office/drawing/2014/main" id="{364DEBD7-D6FE-427F-84BE-F1F3FC7B6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245" y="1634"/>
                <a:ext cx="144" cy="144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Oval 10">
                <a:extLst>
                  <a:ext uri="{FF2B5EF4-FFF2-40B4-BE49-F238E27FC236}">
                    <a16:creationId xmlns="" xmlns:a16="http://schemas.microsoft.com/office/drawing/2014/main" id="{7EE8BED3-337A-44B2-A2AF-327126528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3991">
                <a:off x="2299" y="1671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9" name="Group 11">
              <a:extLst>
                <a:ext uri="{FF2B5EF4-FFF2-40B4-BE49-F238E27FC236}">
                  <a16:creationId xmlns="" xmlns:a16="http://schemas.microsoft.com/office/drawing/2014/main" id="{5BB4F469-9502-4913-AE6E-295939B3E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" y="1987"/>
              <a:ext cx="204" cy="204"/>
              <a:chOff x="3189" y="2112"/>
              <a:chExt cx="219" cy="219"/>
            </a:xfrm>
          </p:grpSpPr>
          <p:sp>
            <p:nvSpPr>
              <p:cNvPr id="24" name="Oval 12">
                <a:extLst>
                  <a:ext uri="{FF2B5EF4-FFF2-40B4-BE49-F238E27FC236}">
                    <a16:creationId xmlns="" xmlns:a16="http://schemas.microsoft.com/office/drawing/2014/main" id="{0BB77939-4245-46FC-9EF1-2F9F8A1F06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9" y="2112"/>
                <a:ext cx="219" cy="219"/>
              </a:xfrm>
              <a:prstGeom prst="ellipse">
                <a:avLst/>
              </a:prstGeom>
              <a:solidFill>
                <a:srgbClr val="00CC00"/>
              </a:solidFill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Oval 13">
                <a:extLst>
                  <a:ext uri="{FF2B5EF4-FFF2-40B4-BE49-F238E27FC236}">
                    <a16:creationId xmlns="" xmlns:a16="http://schemas.microsoft.com/office/drawing/2014/main" id="{4B7CB73C-17B3-46F6-8424-2B4E6AA6E6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77" y="2134"/>
                <a:ext cx="109" cy="109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Oval 14">
                <a:extLst>
                  <a:ext uri="{FF2B5EF4-FFF2-40B4-BE49-F238E27FC236}">
                    <a16:creationId xmlns="" xmlns:a16="http://schemas.microsoft.com/office/drawing/2014/main" id="{B70B97F2-0314-47A6-867C-CE91C9EF77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20" y="2156"/>
                <a:ext cx="44" cy="44"/>
              </a:xfrm>
              <a:prstGeom prst="ellipse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0" name="Line 15">
              <a:extLst>
                <a:ext uri="{FF2B5EF4-FFF2-40B4-BE49-F238E27FC236}">
                  <a16:creationId xmlns="" xmlns:a16="http://schemas.microsoft.com/office/drawing/2014/main" id="{5896FB2D-BF55-4A18-99A9-A02F436DCE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968522">
              <a:off x="1594" y="1647"/>
              <a:ext cx="138" cy="930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6">
              <a:extLst>
                <a:ext uri="{FF2B5EF4-FFF2-40B4-BE49-F238E27FC236}">
                  <a16:creationId xmlns="" xmlns:a16="http://schemas.microsoft.com/office/drawing/2014/main" id="{D0E2601C-7970-46E9-8044-3B1F83E577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47936">
              <a:off x="1091" y="1993"/>
              <a:ext cx="242" cy="188"/>
            </a:xfrm>
            <a:prstGeom prst="irregularSeal2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="" xmlns:a16="http://schemas.microsoft.com/office/drawing/2014/main" id="{FBA20E47-4663-4B2A-9142-D1B4D01A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794"/>
              <a:ext cx="1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altLang="en-US" sz="2400" dirty="0">
                  <a:latin typeface="Symbol" pitchFamily="18" charset="2"/>
                </a:rPr>
                <a:t>p</a:t>
              </a:r>
              <a:endParaRPr lang="en-US" altLang="en-US" sz="3200" dirty="0">
                <a:latin typeface="Arial" pitchFamily="34" charset="0"/>
              </a:endParaRPr>
            </a:p>
          </p:txBody>
        </p:sp>
        <p:sp>
          <p:nvSpPr>
            <p:cNvPr id="23" name="Text Box 18">
              <a:extLst>
                <a:ext uri="{FF2B5EF4-FFF2-40B4-BE49-F238E27FC236}">
                  <a16:creationId xmlns="" xmlns:a16="http://schemas.microsoft.com/office/drawing/2014/main" id="{6657C15D-3BF1-499C-9C33-384D062DE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" y="2187"/>
              <a:ext cx="50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latin typeface="Arial" pitchFamily="34" charset="0"/>
                </a:rPr>
                <a:t>quark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="" xmlns:a16="http://schemas.microsoft.com/office/drawing/2014/main" id="{E3A3422B-66A9-4AD0-A43C-44A3F5C6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454990"/>
            <a:ext cx="2509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“Semi-inclusive DIS”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="" xmlns:a16="http://schemas.microsoft.com/office/drawing/2014/main" id="{AD0090C7-8CC9-4949-825E-27065BA69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2727424"/>
            <a:ext cx="4596130" cy="40011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Here, 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disappears with 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="" xmlns:a16="http://schemas.microsoft.com/office/drawing/2014/main" id="{5640DA01-2DF2-425F-95AA-E8B371C2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1548625"/>
            <a:ext cx="36337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“Deep exclusive scattering” is the z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1 limit of this “semi-inclusive DIS” process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="" xmlns:a16="http://schemas.microsoft.com/office/drawing/2014/main" id="{7A2BE8CC-8508-44E5-A49E-DB712D59C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076" y="2721945"/>
            <a:ext cx="3581400" cy="4000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Here, R = </a:t>
            </a:r>
            <a:r>
              <a:rPr lang="en-US" alt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~ 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(at fixed x)</a:t>
            </a:r>
          </a:p>
        </p:txBody>
      </p:sp>
      <p:sp>
        <p:nvSpPr>
          <p:cNvPr id="34" name="Text Box 46">
            <a:extLst>
              <a:ext uri="{FF2B5EF4-FFF2-40B4-BE49-F238E27FC236}">
                <a16:creationId xmlns="" xmlns:a16="http://schemas.microsoft.com/office/drawing/2014/main" id="{3011CF00-FD00-4061-83F5-4EFEABFE7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073" y="2224213"/>
            <a:ext cx="1853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q(x)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(z)</a:t>
            </a:r>
          </a:p>
        </p:txBody>
      </p:sp>
    </p:spTree>
    <p:extLst>
      <p:ext uri="{BB962C8B-B14F-4D97-AF65-F5344CB8AC3E}">
        <p14:creationId xmlns:p14="http://schemas.microsoft.com/office/powerpoint/2010/main" val="235949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7" grpId="0"/>
      <p:bldP spid="61449" grpId="0"/>
      <p:bldP spid="614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76200" y="0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+mn-lt"/>
              </a:rPr>
              <a:t>Longitudinal Cross Section: R = 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L</a:t>
            </a:r>
            <a:r>
              <a:rPr lang="en-US" sz="3200" b="1" dirty="0">
                <a:latin typeface="+mn-lt"/>
              </a:rPr>
              <a:t>/</a:t>
            </a:r>
            <a:r>
              <a:rPr lang="en-US" sz="3200" b="1" dirty="0" err="1">
                <a:latin typeface="Symbol" pitchFamily="18" charset="2"/>
              </a:rPr>
              <a:t>s</a:t>
            </a:r>
            <a:r>
              <a:rPr lang="en-US" sz="3200" b="1" baseline="-25000" dirty="0" err="1">
                <a:latin typeface="+mn-lt"/>
              </a:rPr>
              <a:t>T</a:t>
            </a:r>
            <a:r>
              <a:rPr lang="en-US" sz="3200" b="1" dirty="0">
                <a:latin typeface="+mn-lt"/>
              </a:rPr>
              <a:t> in SIDIS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072269" y="7753613"/>
            <a:ext cx="4058349" cy="255587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TMDe2015 @ Trieste  2-4 September 2015</a:t>
            </a:r>
          </a:p>
        </p:txBody>
      </p:sp>
      <p:pic>
        <p:nvPicPr>
          <p:cNvPr id="13" name="Picture 2" descr="r_cor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6" y="2027325"/>
            <a:ext cx="45339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76727" y="2248602"/>
            <a:ext cx="561372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latin typeface="Arial "/>
              </a:rPr>
              <a:t>R</a:t>
            </a:r>
            <a:r>
              <a:rPr lang="en-US" sz="1600" baseline="-25000">
                <a:latin typeface="Arial "/>
              </a:rPr>
              <a:t>DIS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3752838" y="2587156"/>
            <a:ext cx="0" cy="4068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 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630688" y="4339076"/>
            <a:ext cx="188545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 "/>
              </a:rPr>
              <a:t>R</a:t>
            </a:r>
            <a:r>
              <a:rPr lang="en-US" sz="1600" baseline="-25000" dirty="0">
                <a:latin typeface="Arial "/>
              </a:rPr>
              <a:t>DIS</a:t>
            </a:r>
            <a:r>
              <a:rPr lang="en-US" sz="1600" dirty="0">
                <a:latin typeface="Arial "/>
              </a:rPr>
              <a:t> (Q</a:t>
            </a:r>
            <a:r>
              <a:rPr lang="en-US" sz="1600" baseline="30000" dirty="0">
                <a:latin typeface="Arial "/>
              </a:rPr>
              <a:t>2</a:t>
            </a:r>
            <a:r>
              <a:rPr lang="en-US" sz="1600" dirty="0">
                <a:latin typeface="Arial "/>
              </a:rPr>
              <a:t> = 2 GeV</a:t>
            </a:r>
            <a:r>
              <a:rPr lang="en-US" sz="1600" baseline="30000" dirty="0">
                <a:latin typeface="Arial "/>
              </a:rPr>
              <a:t>2</a:t>
            </a:r>
            <a:r>
              <a:rPr lang="en-US" sz="1600" dirty="0">
                <a:latin typeface="Arial "/>
              </a:rPr>
              <a:t>)</a:t>
            </a:r>
            <a:endParaRPr lang="en-US" sz="1600" baseline="-25000" dirty="0">
              <a:latin typeface="Arial 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>
            <a:off x="2168412" y="4677630"/>
            <a:ext cx="0" cy="3594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8861" y="900204"/>
            <a:ext cx="8642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is in the naïve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model related to the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parton’s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transverse momentum: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									R = 4(M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+ &lt;k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&gt;)/(Q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+ 2&lt;k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&gt;).</a:t>
            </a:r>
          </a:p>
          <a:p>
            <a:pP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0 at Q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is a consequence of scattering from free spin-½ constituents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701507" y="1911450"/>
            <a:ext cx="3139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existing SIDIS data: Cornell 70’s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90624" y="2568454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non-existing</a:t>
            </a: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may (will!) vary with z, and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E12-06-104 will scan versus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too)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needed for any 				TMD-related asymmetry</a:t>
            </a:r>
          </a:p>
          <a:p>
            <a:pPr>
              <a:buFontTx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Even if one can relate 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a flavor-	dependent average transverse 	momentum in a naïve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(W.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 progress), 	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can not easily be integrated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in a global TMD analysis as it 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sensitive to gluon and HT effects.</a:t>
            </a:r>
          </a:p>
        </p:txBody>
      </p:sp>
    </p:spTree>
    <p:extLst>
      <p:ext uri="{BB962C8B-B14F-4D97-AF65-F5344CB8AC3E}">
        <p14:creationId xmlns:p14="http://schemas.microsoft.com/office/powerpoint/2010/main" val="22971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52400" y="824299"/>
            <a:ext cx="4900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General formalism for (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) coincidence reaction w. polarized beam:</a:t>
            </a: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52400" y="2719388"/>
            <a:ext cx="6261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>
                <a:latin typeface="Symbol" pitchFamily="18" charset="2"/>
                <a:cs typeface="Arial" pitchFamily="34" charset="0"/>
              </a:rPr>
              <a:t>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azimuthal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angle of e’ around the electron beam axis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w.r.t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an arbitrary fixed direction)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5052652" y="824299"/>
            <a:ext cx="319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[A. </a:t>
            </a:r>
            <a:r>
              <a:rPr lang="en-US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Bacchetta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al., JHEP 0702 (2007) 093]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04800" y="1111250"/>
          <a:ext cx="677386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3" imgW="3708400" imgH="482600" progId="Equation.3">
                  <p:embed/>
                </p:oleObj>
              </mc:Choice>
              <mc:Fallback>
                <p:oleObj name="Equation" r:id="rId3" imgW="3708400" imgH="4826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11250"/>
                        <a:ext cx="6773863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1049338" y="2043113"/>
          <a:ext cx="786606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5" imgW="4305300" imgH="304800" progId="Equation.3">
                  <p:embed/>
                </p:oleObj>
              </mc:Choice>
              <mc:Fallback>
                <p:oleObj name="Equation" r:id="rId5" imgW="4305300" imgH="304800" progId="Equation.3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2043113"/>
                        <a:ext cx="7866062" cy="55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543800" y="2676525"/>
            <a:ext cx="1143000" cy="158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19800" y="2066925"/>
            <a:ext cx="304800" cy="6858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62200" y="2676525"/>
            <a:ext cx="1219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2676525"/>
            <a:ext cx="1676400" cy="1588"/>
          </a:xfrm>
          <a:prstGeom prst="line">
            <a:avLst/>
          </a:prstGeom>
          <a:ln w="381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257800" y="1228725"/>
            <a:ext cx="1600200" cy="685800"/>
          </a:xfrm>
          <a:prstGeom prst="roundRect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81000" y="2990850"/>
            <a:ext cx="8534400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If beam is </a:t>
            </a:r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and the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e,e’h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measurements are fully integrated over </a:t>
            </a:r>
            <a:r>
              <a:rPr lang="en-US" sz="1600" dirty="0">
                <a:latin typeface="Symbol" pitchFamily="18" charset="2"/>
                <a:cs typeface="Arial" pitchFamily="34" charset="0"/>
              </a:rPr>
              <a:t>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only the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600" b="1" baseline="-25000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UU,L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responses, or the usual transverse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and longitudinal (</a:t>
            </a:r>
            <a:r>
              <a:rPr lang="en-US" sz="16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cross section pieces, survive.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966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TMDs and SIDIS – General Formalism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81000" y="3819525"/>
            <a:ext cx="8534400" cy="107721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Unpolarized k</a:t>
            </a:r>
            <a:r>
              <a:rPr lang="it-IT" sz="1600" u="sng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16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-dependent SIDIS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 F</a:t>
            </a:r>
            <a:r>
              <a:rPr lang="it-IT" sz="16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UU</a:t>
            </a:r>
            <a:r>
              <a:rPr lang="it-IT" sz="1600" baseline="5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cos(</a:t>
            </a:r>
            <a:r>
              <a:rPr lang="it-IT" sz="1600" baseline="500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f</a:t>
            </a:r>
            <a:r>
              <a:rPr lang="it-IT" sz="1600" baseline="5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t-IT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16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sz="1600" baseline="-25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UU</a:t>
            </a:r>
            <a:r>
              <a:rPr lang="it-IT" sz="1600" baseline="5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cos(2</a:t>
            </a:r>
            <a:r>
              <a:rPr lang="it-IT" sz="1600" baseline="50000" dirty="0">
                <a:solidFill>
                  <a:srgbClr val="3333CC"/>
                </a:solidFill>
                <a:latin typeface="Symbol" pitchFamily="18" charset="2"/>
                <a:cs typeface="Arial" pitchFamily="34" charset="0"/>
              </a:rPr>
              <a:t>f</a:t>
            </a:r>
            <a:r>
              <a:rPr lang="it-IT" sz="1600" baseline="5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, in framework of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Anselmino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et al. described in terms of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convolution of quark distributions f and (one or more) fragmentation functions 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each with own characteristic (Gaussian) width. Transverse momentum widths of quarks with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different flavor (and polarization)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can be different.</a:t>
            </a:r>
            <a:endParaRPr lang="it-IT" sz="1600" baseline="5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1" name="Picture 3" descr="cartoo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33950"/>
            <a:ext cx="1905000" cy="15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2362200" y="5191125"/>
            <a:ext cx="4802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Final transverse momentum of the detected pion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arises from convolution of the struck quark transverse momentum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with the transverse momentum generated during  the fragmentation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248525" y="5400675"/>
            <a:ext cx="17526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it-IT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 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+ O(k</a:t>
            </a:r>
            <a:r>
              <a:rPr lang="it-IT" sz="20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/Q</a:t>
            </a:r>
            <a:r>
              <a:rPr lang="it-IT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25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925981"/>
            <a:ext cx="9118473" cy="53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TMDs and 3D FFs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5590" y="2515147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</a:t>
            </a:r>
            <a:r>
              <a:rPr lang="en-US" sz="20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15" descr="Screen Shot 2014-09-08 at 6.0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59" y="2481991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5191" y="6020980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Pretzelosity</a:t>
            </a:r>
            <a:endParaRPr lang="en-US" sz="20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7695" y="2515147"/>
            <a:ext cx="1475715" cy="780314"/>
          </a:xfrm>
          <a:prstGeom prst="ellipse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15400" cy="5562600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Separate </a:t>
            </a:r>
            <a:r>
              <a:rPr lang="en-US" sz="2400" dirty="0" err="1"/>
              <a:t>Sivers</a:t>
            </a:r>
            <a:r>
              <a:rPr lang="en-US" sz="2400" dirty="0"/>
              <a:t> and Collins effects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b="1" dirty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B0F0"/>
                </a:solidFill>
              </a:rPr>
              <a:t>Sivers</a:t>
            </a:r>
            <a:r>
              <a:rPr lang="en-US" sz="2400" dirty="0"/>
              <a:t> angle, effect in distribution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/>
              <a:t>-</a:t>
            </a:r>
            <a:r>
              <a:rPr lang="en-US" sz="2400" b="1" i="1" dirty="0">
                <a:latin typeface="Symbol" pitchFamily="18" charset="2"/>
              </a:rPr>
              <a:t>f</a:t>
            </a:r>
            <a:r>
              <a:rPr lang="en-US" sz="2400" b="1" baseline="-25000" dirty="0"/>
              <a:t>s</a:t>
            </a:r>
            <a:r>
              <a:rPr lang="en-US" sz="2400" b="1" dirty="0"/>
              <a:t>)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000" dirty="0"/>
              <a:t>				   Or other combinations: </a:t>
            </a:r>
            <a:r>
              <a:rPr lang="en-US" sz="2000" dirty="0" err="1"/>
              <a:t>Pretzelosity</a:t>
            </a:r>
            <a:r>
              <a:rPr lang="en-US" sz="2000" dirty="0"/>
              <a:t>:  </a:t>
            </a:r>
            <a:r>
              <a:rPr lang="en-US" sz="2000" b="1" dirty="0"/>
              <a:t>(</a:t>
            </a:r>
            <a:r>
              <a:rPr lang="en-US" sz="2000" i="1" dirty="0"/>
              <a:t>3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h</a:t>
            </a:r>
            <a:r>
              <a:rPr lang="en-US" sz="2000" b="1" dirty="0"/>
              <a:t>-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s</a:t>
            </a:r>
            <a:r>
              <a:rPr lang="en-US" sz="20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9900"/>
                </a:solidFill>
              </a:rPr>
              <a:t>Collins</a:t>
            </a:r>
            <a:r>
              <a:rPr lang="en-US" sz="2400" dirty="0"/>
              <a:t> angle, effect in fragmentation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 err="1"/>
              <a:t>+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s</a:t>
            </a:r>
            <a:r>
              <a:rPr lang="en-US" sz="24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/>
          </a:p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</a:rPr>
              <a:t>Kaons enabled by Hall B RICH (INFN/DOE) and Hall C Aerogel (NSF)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6507" b="5598"/>
          <a:stretch/>
        </p:blipFill>
        <p:spPr bwMode="auto">
          <a:xfrm>
            <a:off x="7255381" y="3458382"/>
            <a:ext cx="1657884" cy="1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4426" cy="685800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TMDs Accessible through Semi-Inclusive Physics</a:t>
            </a:r>
          </a:p>
        </p:txBody>
      </p:sp>
      <p:pic>
        <p:nvPicPr>
          <p:cNvPr id="24585" name="Picture 8" descr="angl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9361" y="1385834"/>
            <a:ext cx="5052228" cy="274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2242453" y="2552699"/>
            <a:ext cx="533400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 rot="2241278">
            <a:off x="347146" y="3254344"/>
            <a:ext cx="20665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Scattering Plane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2699088" y="239975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target angle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3156303" y="2990391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hadron angle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8386" y="1330907"/>
            <a:ext cx="417101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Naturally, two scales: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Q: localized probe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to “see” quarks and gluons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sensitive to confining scale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to “see” their confined motion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Theory input: TMD QCD factorization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TMD QCD evolution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554182" y="5487626"/>
            <a:ext cx="1311563" cy="230910"/>
          </a:xfrm>
          <a:prstGeom prst="bentConnector3">
            <a:avLst>
              <a:gd name="adj1" fmla="val 7323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90446" y="551533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Pay attention to this one!</a:t>
            </a:r>
          </a:p>
        </p:txBody>
      </p:sp>
    </p:spTree>
    <p:extLst>
      <p:ext uri="{BB962C8B-B14F-4D97-AF65-F5344CB8AC3E}">
        <p14:creationId xmlns:p14="http://schemas.microsoft.com/office/powerpoint/2010/main" val="22508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Features of 3D Distributions/TMDs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5" descr="proton_quark_version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" y="82279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Screen Shot 2014-09-08 at 6.0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61" y="882087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840261" y="1400436"/>
            <a:ext cx="22313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Ex. TMD PDF for a given combination of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and nucleon spins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35379" y="2250006"/>
            <a:ext cx="4318360" cy="4156152"/>
            <a:chOff x="3068347" y="714375"/>
            <a:chExt cx="5191024" cy="5614061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3443288" y="1200150"/>
              <a:ext cx="4733925" cy="4784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646698" y="5980426"/>
              <a:ext cx="130853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transversity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972874" y="5980427"/>
              <a:ext cx="1286497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pretzelosity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 rot="5400000">
              <a:off x="5327650" y="-1171574"/>
              <a:ext cx="701675" cy="49847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157538" y="952500"/>
              <a:ext cx="723900" cy="50307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3163888" y="1662142"/>
              <a:ext cx="5010149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3163888" y="3108325"/>
              <a:ext cx="50149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3167063" y="5983288"/>
              <a:ext cx="50053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168650" y="963613"/>
              <a:ext cx="0" cy="50212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890963" y="949325"/>
              <a:ext cx="0" cy="502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5330825" y="974725"/>
              <a:ext cx="6350" cy="500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6746875" y="973138"/>
              <a:ext cx="25400" cy="4999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>
              <a:off x="8170863" y="946150"/>
              <a:ext cx="11112" cy="5041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3157538" y="957263"/>
              <a:ext cx="5022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3449638" y="2139950"/>
              <a:ext cx="441325" cy="3384550"/>
              <a:chOff x="2077" y="1492"/>
              <a:chExt cx="278" cy="2132"/>
            </a:xfrm>
          </p:grpSpPr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077" y="1492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2090" y="2401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2090" y="3297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grpSp>
          <p:nvGrpSpPr>
            <p:cNvPr id="29" name="Group 20"/>
            <p:cNvGrpSpPr>
              <a:grpSpLocks/>
            </p:cNvGrpSpPr>
            <p:nvPr/>
          </p:nvGrpSpPr>
          <p:grpSpPr bwMode="auto">
            <a:xfrm>
              <a:off x="4384675" y="1174750"/>
              <a:ext cx="3300413" cy="519113"/>
              <a:chOff x="2650" y="908"/>
              <a:chExt cx="2079" cy="327"/>
            </a:xfrm>
          </p:grpSpPr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2650" y="908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U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355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L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47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b="1" dirty="0">
                    <a:latin typeface="Arial" charset="0"/>
                  </a:rPr>
                  <a:t>T</a:t>
                </a:r>
              </a:p>
            </p:txBody>
          </p:sp>
        </p:grp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348163" y="2130425"/>
              <a:ext cx="4778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5657850" y="35448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5657850" y="50180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7138988" y="2120900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 flipV="1">
              <a:off x="7496175" y="20335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7115175" y="3636963"/>
              <a:ext cx="731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 flipV="1">
              <a:off x="7445375" y="35194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4348163" y="4999038"/>
              <a:ext cx="6413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 flipV="1">
              <a:off x="4619625" y="49037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6834188" y="5026025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7253288" y="4903788"/>
              <a:ext cx="866775" cy="636587"/>
              <a:chOff x="3641" y="2825"/>
              <a:chExt cx="546" cy="401"/>
            </a:xfrm>
          </p:grpSpPr>
          <p:grpSp>
            <p:nvGrpSpPr>
              <p:cNvPr id="58" name="Group 35"/>
              <p:cNvGrpSpPr>
                <a:grpSpLocks/>
              </p:cNvGrpSpPr>
              <p:nvPr/>
            </p:nvGrpSpPr>
            <p:grpSpPr bwMode="auto">
              <a:xfrm>
                <a:off x="3726" y="2825"/>
                <a:ext cx="461" cy="401"/>
                <a:chOff x="4838" y="3569"/>
                <a:chExt cx="461" cy="401"/>
              </a:xfrm>
            </p:grpSpPr>
            <p:sp>
              <p:nvSpPr>
                <p:cNvPr id="6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38" y="3643"/>
                  <a:ext cx="461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2800" b="1">
                      <a:solidFill>
                        <a:srgbClr val="FF0000"/>
                      </a:solidFill>
                      <a:latin typeface="Lucida Calligraphy" charset="0"/>
                    </a:rPr>
                    <a:t>h</a:t>
                  </a:r>
                  <a:r>
                    <a:rPr lang="en-GB" sz="3200" b="1" baseline="-25000">
                      <a:solidFill>
                        <a:srgbClr val="FF0000"/>
                      </a:solidFill>
                      <a:latin typeface="Arial" charset="0"/>
                    </a:rPr>
                    <a:t>1T</a:t>
                  </a:r>
                  <a:endParaRPr lang="en-GB" sz="3200" b="1" baseline="-25000">
                    <a:solidFill>
                      <a:srgbClr val="FF0000"/>
                    </a:solidFill>
                    <a:latin typeface="Lucida Calligraphy" charset="0"/>
                  </a:endParaRPr>
                </a:p>
              </p:txBody>
            </p:sp>
            <p:sp>
              <p:nvSpPr>
                <p:cNvPr id="61" name="Text Box 37"/>
                <p:cNvSpPr txBox="1">
                  <a:spLocks noChangeArrowheads="1"/>
                </p:cNvSpPr>
                <p:nvPr/>
              </p:nvSpPr>
              <p:spPr bwMode="auto">
                <a:xfrm flipV="1">
                  <a:off x="5070" y="3569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800" b="1">
                      <a:solidFill>
                        <a:srgbClr val="FF0000"/>
                      </a:solidFill>
                      <a:latin typeface="Arial" charset="0"/>
                    </a:rPr>
                    <a:t>T</a:t>
                  </a:r>
                </a:p>
              </p:txBody>
            </p:sp>
          </p:grpSp>
          <p:sp>
            <p:nvSpPr>
              <p:cNvPr id="59" name="Text Box 38"/>
              <p:cNvSpPr txBox="1">
                <a:spLocks noChangeArrowheads="1"/>
              </p:cNvSpPr>
              <p:nvPr/>
            </p:nvSpPr>
            <p:spPr bwMode="auto">
              <a:xfrm>
                <a:off x="3641" y="286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800" b="1">
                    <a:solidFill>
                      <a:srgbClr val="FF0000"/>
                    </a:solidFill>
                    <a:latin typeface="Arial" charset="0"/>
                  </a:rPr>
                  <a:t>,</a:t>
                </a:r>
              </a:p>
            </p:txBody>
          </p:sp>
        </p:grp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3152775" y="4556125"/>
              <a:ext cx="5014913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 rot="16200000">
              <a:off x="1806541" y="3295394"/>
              <a:ext cx="2930581" cy="4069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nucleon polarization</a:t>
              </a:r>
            </a:p>
          </p:txBody>
        </p:sp>
        <p:sp>
          <p:nvSpPr>
            <p:cNvPr id="43" name="Text Box 48"/>
            <p:cNvSpPr txBox="1">
              <a:spLocks noChangeArrowheads="1"/>
            </p:cNvSpPr>
            <p:nvPr/>
          </p:nvSpPr>
          <p:spPr bwMode="auto">
            <a:xfrm>
              <a:off x="4654709" y="714375"/>
              <a:ext cx="2338119" cy="45731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quark polarization</a:t>
              </a:r>
            </a:p>
          </p:txBody>
        </p:sp>
        <p:pic>
          <p:nvPicPr>
            <p:cNvPr id="44" name="Picture 43" descr="g1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3264631"/>
              <a:ext cx="1217613" cy="106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g1a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0" y="4790914"/>
              <a:ext cx="1381125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f1a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4622800"/>
              <a:ext cx="1381125" cy="1198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h1h1a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854575"/>
              <a:ext cx="1381125" cy="96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h1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688" y="1908175"/>
              <a:ext cx="1379537" cy="105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 descr="h1a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88" y="3305175"/>
              <a:ext cx="1354137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 descr="f1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1917700"/>
              <a:ext cx="1335088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56"/>
            <p:cNvSpPr txBox="1">
              <a:spLocks noChangeArrowheads="1"/>
            </p:cNvSpPr>
            <p:nvPr/>
          </p:nvSpPr>
          <p:spPr bwMode="auto">
            <a:xfrm>
              <a:off x="6748463" y="2763837"/>
              <a:ext cx="1460002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Boer-Mulders</a:t>
              </a:r>
            </a:p>
          </p:txBody>
        </p:sp>
        <p:sp>
          <p:nvSpPr>
            <p:cNvPr id="52" name="Text Box 57"/>
            <p:cNvSpPr txBox="1">
              <a:spLocks noChangeArrowheads="1"/>
            </p:cNvSpPr>
            <p:nvPr/>
          </p:nvSpPr>
          <p:spPr bwMode="auto">
            <a:xfrm>
              <a:off x="6796088" y="4171950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>
              <a:off x="4154488" y="5616575"/>
              <a:ext cx="787446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Sivers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 flipV="1">
              <a:off x="6864351" y="5602095"/>
              <a:ext cx="250824" cy="44291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7535863" y="5667288"/>
              <a:ext cx="229112" cy="41488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39"/>
            <p:cNvSpPr txBox="1">
              <a:spLocks noChangeArrowheads="1"/>
            </p:cNvSpPr>
            <p:nvPr/>
          </p:nvSpPr>
          <p:spPr bwMode="auto">
            <a:xfrm>
              <a:off x="5487988" y="4129087"/>
              <a:ext cx="874055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helicity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7" name="Text Box 40"/>
            <p:cNvSpPr txBox="1">
              <a:spLocks noChangeArrowheads="1"/>
            </p:cNvSpPr>
            <p:nvPr/>
          </p:nvSpPr>
          <p:spPr bwMode="auto">
            <a:xfrm>
              <a:off x="5348289" y="5614989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</p:grpSp>
      <p:sp>
        <p:nvSpPr>
          <p:cNvPr id="80" name="Content Placeholder 2"/>
          <p:cNvSpPr txBox="1">
            <a:spLocks/>
          </p:cNvSpPr>
          <p:nvPr/>
        </p:nvSpPr>
        <p:spPr>
          <a:xfrm>
            <a:off x="4614728" y="2459207"/>
            <a:ext cx="4366897" cy="3680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are correlated with the spin orientations of the parent hadron and the spin of the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itself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depend on their flavor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/>
              <a:t>transverse position and momentum of </a:t>
            </a:r>
            <a:r>
              <a:rPr lang="en-US" altLang="en-US" sz="1400" dirty="0" err="1"/>
              <a:t>partons</a:t>
            </a:r>
            <a:r>
              <a:rPr lang="en-US" altLang="en-US" sz="1400" dirty="0"/>
              <a:t> are correlated with their longitudinal momentum</a:t>
            </a:r>
          </a:p>
          <a:p>
            <a:pPr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spin and momentum of struck quarks are correlated with remnant</a:t>
            </a:r>
          </a:p>
          <a:p>
            <a:pPr eaLnBrk="0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quark-gluon interaction play a crucial role in kinematical distributions of final state hadrons, both in semi-inclusive and exclusive processes 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="" xmlns:a16="http://schemas.microsoft.com/office/drawing/2014/main" id="{1051FFD3-4786-4CF3-A4FD-0AEFEC65205A}"/>
              </a:ext>
            </a:extLst>
          </p:cNvPr>
          <p:cNvGrpSpPr>
            <a:grpSpLocks/>
          </p:cNvGrpSpPr>
          <p:nvPr/>
        </p:nvGrpSpPr>
        <p:grpSpPr bwMode="auto">
          <a:xfrm>
            <a:off x="5380188" y="892445"/>
            <a:ext cx="2743200" cy="685800"/>
            <a:chOff x="533400" y="4648200"/>
            <a:chExt cx="2743200" cy="685800"/>
          </a:xfrm>
        </p:grpSpPr>
        <p:grpSp>
          <p:nvGrpSpPr>
            <p:cNvPr id="70" name="Group 21">
              <a:extLst>
                <a:ext uri="{FF2B5EF4-FFF2-40B4-BE49-F238E27FC236}">
                  <a16:creationId xmlns="" xmlns:a16="http://schemas.microsoft.com/office/drawing/2014/main" id="{3B297AA9-8EE5-4BF8-98B4-8784A6176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73" name="Group 10">
                <a:extLst>
                  <a:ext uri="{FF2B5EF4-FFF2-40B4-BE49-F238E27FC236}">
                    <a16:creationId xmlns="" xmlns:a16="http://schemas.microsoft.com/office/drawing/2014/main" id="{A8F30CC3-5235-4E93-9144-8620FCA5D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75" name="Picture 7">
                  <a:extLst>
                    <a:ext uri="{FF2B5EF4-FFF2-40B4-BE49-F238E27FC236}">
                      <a16:creationId xmlns="" xmlns:a16="http://schemas.microsoft.com/office/drawing/2014/main" id="{4C7E7AC7-68C6-4FB2-8D6E-B6B6F82A57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TextBox 73">
                  <a:extLst>
                    <a:ext uri="{FF2B5EF4-FFF2-40B4-BE49-F238E27FC236}">
                      <a16:creationId xmlns="" xmlns:a16="http://schemas.microsoft.com/office/drawing/2014/main" id="{A5210315-5CB4-4666-B406-BC0F890EDE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Arial" pitchFamily="34" charset="0"/>
                    </a:rPr>
                    <a:t>s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3073282E-BCFA-4642-A218-3C838CC92707}"/>
                  </a:ext>
                </a:extLst>
              </p:cNvPr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E1CD5AF6-FC7C-4348-B084-41935257264F}"/>
                </a:ext>
              </a:extLst>
            </p:cNvPr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E9E08C4C-069F-451F-BFBE-9C145612DA9B}"/>
                </a:ext>
              </a:extLst>
            </p:cNvPr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77" name="Picture 15" descr="Screen Shot 2014-09-08 at 6.01.50 PM.png">
            <a:extLst>
              <a:ext uri="{FF2B5EF4-FFF2-40B4-BE49-F238E27FC236}">
                <a16:creationId xmlns="" xmlns:a16="http://schemas.microsoft.com/office/drawing/2014/main" id="{59C7DDC6-D652-461A-B3B0-FE675F8B1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13" y="1841139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Arrow Connector 78">
            <a:extLst>
              <a:ext uri="{FF2B5EF4-FFF2-40B4-BE49-F238E27FC236}">
                <a16:creationId xmlns="" xmlns:a16="http://schemas.microsoft.com/office/drawing/2014/main" id="{25C5E50A-2694-4294-992E-34BFF2479643}"/>
              </a:ext>
            </a:extLst>
          </p:cNvPr>
          <p:cNvCxnSpPr>
            <a:cxnSpLocks/>
          </p:cNvCxnSpPr>
          <p:nvPr/>
        </p:nvCxnSpPr>
        <p:spPr>
          <a:xfrm>
            <a:off x="6862913" y="1416322"/>
            <a:ext cx="0" cy="442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57200" y="2505075"/>
            <a:ext cx="1524000" cy="304800"/>
          </a:xfrm>
          <a:prstGeom prst="rect">
            <a:avLst/>
          </a:prstGeom>
          <a:solidFill>
            <a:srgbClr val="18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7" name="Picture 27" descr="des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209675"/>
            <a:ext cx="48148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5-Point Star 32"/>
          <p:cNvSpPr>
            <a:spLocks noChangeAspect="1"/>
          </p:cNvSpPr>
          <p:nvPr/>
        </p:nvSpPr>
        <p:spPr>
          <a:xfrm>
            <a:off x="4191000" y="4943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15913" y="812800"/>
            <a:ext cx="8871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HMS + SHMS (or NPS) Accessible Phase Space for SIDIS; w. typical z range 0.3-0.65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Hall C SIDIS Program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(typ. x/Q</a:t>
            </a:r>
            <a:r>
              <a:rPr lang="en-US" sz="24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~ constant)</a:t>
            </a: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727325" y="2570163"/>
            <a:ext cx="777875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6 GeV phase space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6858000" y="1362075"/>
            <a:ext cx="93027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11 GeV phase space</a:t>
            </a: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3505200" y="3419475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H="1">
            <a:off x="5638800" y="1819275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Oval 15"/>
          <p:cNvSpPr>
            <a:spLocks noChangeArrowheads="1"/>
          </p:cNvSpPr>
          <p:nvPr/>
        </p:nvSpPr>
        <p:spPr bwMode="auto">
          <a:xfrm>
            <a:off x="3733800" y="4867275"/>
            <a:ext cx="152400" cy="152400"/>
          </a:xfrm>
          <a:prstGeom prst="ellipse">
            <a:avLst/>
          </a:prstGeom>
          <a:solidFill>
            <a:srgbClr val="CC0099"/>
          </a:solidFill>
          <a:ln w="9525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1676400" y="4943475"/>
            <a:ext cx="1981200" cy="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TextBox 13"/>
          <p:cNvSpPr txBox="1">
            <a:spLocks noChangeArrowheads="1"/>
          </p:cNvSpPr>
          <p:nvPr/>
        </p:nvSpPr>
        <p:spPr bwMode="auto">
          <a:xfrm>
            <a:off x="735013" y="4762500"/>
            <a:ext cx="1046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E00-108 (6 </a:t>
            </a:r>
            <a:r>
              <a:rPr lang="en-US" dirty="0" err="1">
                <a:solidFill>
                  <a:srgbClr val="CC0099"/>
                </a:solidFill>
                <a:latin typeface="Calibri" pitchFamily="34" charset="0"/>
              </a:rPr>
              <a:t>GeV</a:t>
            </a:r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3429000" y="50958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4191000" y="45624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105400" y="3876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4191000" y="36480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4191000" y="41052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4191000" y="5019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7010400" y="44497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7239000" y="4373563"/>
            <a:ext cx="153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E12-09-017</a:t>
            </a:r>
          </a:p>
          <a:p>
            <a:r>
              <a:rPr lang="en-US">
                <a:latin typeface="Calibri" pitchFamily="34" charset="0"/>
              </a:rPr>
              <a:t>Scan in (x,z,P</a:t>
            </a:r>
            <a:r>
              <a:rPr lang="en-US" baseline="-25000">
                <a:latin typeface="Calibri" pitchFamily="34" charset="0"/>
              </a:rPr>
              <a:t>T</a:t>
            </a:r>
            <a:r>
              <a:rPr lang="en-US">
                <a:latin typeface="Calibri" pitchFamily="34" charset="0"/>
              </a:rPr>
              <a:t>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256463" y="4906963"/>
            <a:ext cx="1354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scan in Q</a:t>
            </a:r>
            <a:r>
              <a:rPr lang="en-US" baseline="30000">
                <a:latin typeface="Calibri" pitchFamily="34" charset="0"/>
              </a:rPr>
              <a:t>2</a:t>
            </a:r>
          </a:p>
          <a:p>
            <a:r>
              <a:rPr lang="en-US">
                <a:latin typeface="Calibri" pitchFamily="34" charset="0"/>
              </a:rPr>
              <a:t>   at fixed 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10000" y="4105275"/>
            <a:ext cx="8382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62400" y="36480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14800" y="31146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934200" y="5668963"/>
            <a:ext cx="3048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7239000" y="5592763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E12-09-002</a:t>
            </a:r>
          </a:p>
          <a:p>
            <a:r>
              <a:rPr lang="en-US" dirty="0">
                <a:latin typeface="Calibri" pitchFamily="34" charset="0"/>
              </a:rPr>
              <a:t>+ scans in z</a:t>
            </a: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7239000" y="2882900"/>
            <a:ext cx="1752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E12-06-104</a:t>
            </a:r>
          </a:p>
          <a:p>
            <a:r>
              <a:rPr lang="en-US">
                <a:latin typeface="Calibri" pitchFamily="34" charset="0"/>
              </a:rPr>
              <a:t>L/T scan in (z,P</a:t>
            </a:r>
            <a:r>
              <a:rPr lang="en-US" baseline="-25000">
                <a:latin typeface="Calibri" pitchFamily="34" charset="0"/>
              </a:rPr>
              <a:t>T</a:t>
            </a:r>
            <a:r>
              <a:rPr lang="en-US">
                <a:latin typeface="Calibri" pitchFamily="34" charset="0"/>
              </a:rPr>
              <a:t>)</a:t>
            </a:r>
          </a:p>
          <a:p>
            <a:r>
              <a:rPr lang="en-US">
                <a:latin typeface="Calibri" pitchFamily="34" charset="0"/>
              </a:rPr>
              <a:t>No scan in Q</a:t>
            </a:r>
            <a:r>
              <a:rPr lang="en-US" baseline="30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 at fixed x: R</a:t>
            </a:r>
            <a:r>
              <a:rPr lang="en-US" baseline="-25000">
                <a:latin typeface="Calibri" pitchFamily="34" charset="0"/>
              </a:rPr>
              <a:t>DIS</a:t>
            </a:r>
            <a:r>
              <a:rPr lang="en-US">
                <a:latin typeface="Calibri" pitchFamily="34" charset="0"/>
              </a:rPr>
              <a:t>(Q</a:t>
            </a:r>
            <a:r>
              <a:rPr lang="en-US" baseline="30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) known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91000" y="3648075"/>
            <a:ext cx="152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010400" y="2959100"/>
            <a:ext cx="152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4038600" y="3724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3886200" y="4486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5-Point Star 36"/>
          <p:cNvSpPr>
            <a:spLocks noChangeAspect="1"/>
          </p:cNvSpPr>
          <p:nvPr/>
        </p:nvSpPr>
        <p:spPr>
          <a:xfrm>
            <a:off x="4419600" y="40290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5-Point Star 37"/>
          <p:cNvSpPr>
            <a:spLocks noChangeAspect="1"/>
          </p:cNvSpPr>
          <p:nvPr/>
        </p:nvSpPr>
        <p:spPr>
          <a:xfrm>
            <a:off x="5105400" y="3419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5-Point Star 42"/>
          <p:cNvSpPr>
            <a:spLocks noChangeAspect="1"/>
          </p:cNvSpPr>
          <p:nvPr/>
        </p:nvSpPr>
        <p:spPr>
          <a:xfrm>
            <a:off x="152400" y="25050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438150" y="2198688"/>
            <a:ext cx="1543050" cy="17541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E12-13-007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Neutral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pions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Scan in (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x,z,P</a:t>
            </a:r>
            <a:r>
              <a:rPr lang="en-US" baseline="-25000" dirty="0" err="1">
                <a:solidFill>
                  <a:srgbClr val="002060"/>
                </a:solidFill>
                <a:latin typeface="Calibri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Overlap with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E12-09-017 &amp;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E12-09-002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315200" y="2505075"/>
            <a:ext cx="1585913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Charged pions:</a:t>
            </a:r>
          </a:p>
        </p:txBody>
      </p:sp>
      <p:sp>
        <p:nvSpPr>
          <p:cNvPr id="39" name="5-Point Star 38"/>
          <p:cNvSpPr>
            <a:spLocks noChangeAspect="1"/>
          </p:cNvSpPr>
          <p:nvPr/>
        </p:nvSpPr>
        <p:spPr>
          <a:xfrm>
            <a:off x="4191000" y="31146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5029200" y="4486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5-Point Star 46"/>
          <p:cNvSpPr>
            <a:spLocks noChangeAspect="1"/>
          </p:cNvSpPr>
          <p:nvPr/>
        </p:nvSpPr>
        <p:spPr>
          <a:xfrm>
            <a:off x="5334000" y="1438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5-Point Star 47"/>
          <p:cNvSpPr>
            <a:spLocks noChangeAspect="1"/>
          </p:cNvSpPr>
          <p:nvPr/>
        </p:nvSpPr>
        <p:spPr>
          <a:xfrm>
            <a:off x="5257800" y="22764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5-Point Star 48"/>
          <p:cNvSpPr>
            <a:spLocks noChangeAspect="1"/>
          </p:cNvSpPr>
          <p:nvPr/>
        </p:nvSpPr>
        <p:spPr>
          <a:xfrm>
            <a:off x="228600" y="39528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TextBox 13"/>
          <p:cNvSpPr txBox="1">
            <a:spLocks noChangeArrowheads="1"/>
          </p:cNvSpPr>
          <p:nvPr/>
        </p:nvSpPr>
        <p:spPr bwMode="auto">
          <a:xfrm>
            <a:off x="438150" y="3887788"/>
            <a:ext cx="1466850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Parasitic with E12-13-010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025" y="1200150"/>
            <a:ext cx="193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Accurate cross sections for validation of SIDIS factorization framework and for L/T separations</a:t>
            </a:r>
          </a:p>
        </p:txBody>
      </p:sp>
      <p:sp>
        <p:nvSpPr>
          <p:cNvPr id="5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74191" y="904336"/>
            <a:ext cx="8545796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Goal: Measure the </a:t>
            </a:r>
            <a:r>
              <a:rPr lang="en-US" altLang="en-US" sz="1600" dirty="0">
                <a:solidFill>
                  <a:srgbClr val="FF0000"/>
                </a:solidFill>
              </a:rPr>
              <a:t>basic SIDIS cross sections </a:t>
            </a:r>
            <a:r>
              <a:rPr lang="en-US" altLang="en-US" sz="1600" dirty="0"/>
              <a:t>of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(and K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) </a:t>
            </a:r>
            <a:r>
              <a:rPr lang="en-US" altLang="en-US" sz="1600" dirty="0"/>
              <a:t>production off the proton (and deuteron), including a map of the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dependence (P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~ </a:t>
            </a:r>
            <a:r>
              <a:rPr lang="en-US" altLang="en-US" sz="1600" dirty="0">
                <a:latin typeface="Symbol" panose="05050102010706020507" pitchFamily="18" charset="2"/>
              </a:rPr>
              <a:t>L</a:t>
            </a:r>
            <a:r>
              <a:rPr lang="en-US" altLang="en-US" sz="1600" dirty="0"/>
              <a:t> &lt; 0.5 GeV), to validate</a:t>
            </a:r>
            <a:r>
              <a:rPr lang="en-US" altLang="en-US" sz="1600" baseline="30000" dirty="0"/>
              <a:t>(</a:t>
            </a:r>
            <a:r>
              <a:rPr lang="en-US" altLang="en-US" sz="1600" dirty="0"/>
              <a:t>*</a:t>
            </a:r>
            <a:r>
              <a:rPr lang="en-US" altLang="en-US" sz="1600" baseline="30000" dirty="0"/>
              <a:t>)</a:t>
            </a:r>
            <a:r>
              <a:rPr lang="en-US" altLang="en-US" sz="1600" dirty="0"/>
              <a:t> a flavor decomposition and the </a:t>
            </a:r>
            <a:r>
              <a:rPr lang="en-US" altLang="en-US" sz="1600" dirty="0" err="1"/>
              <a:t>k</a:t>
            </a:r>
            <a:r>
              <a:rPr lang="en-US" altLang="en-US" sz="1600" baseline="-25000" dirty="0" err="1"/>
              <a:t>T</a:t>
            </a:r>
            <a:r>
              <a:rPr lang="en-US" altLang="en-US" sz="1600" dirty="0"/>
              <a:t> dependence of (</a:t>
            </a:r>
            <a:r>
              <a:rPr lang="en-US" altLang="en-US" sz="1600" dirty="0" err="1"/>
              <a:t>unpolarized</a:t>
            </a:r>
            <a:r>
              <a:rPr lang="en-US" altLang="en-US" sz="1600" dirty="0"/>
              <a:t>) up and down quarks</a:t>
            </a: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3231051" y="1766032"/>
            <a:ext cx="5632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 i="1" baseline="30000" dirty="0">
                <a:solidFill>
                  <a:srgbClr val="CC0099"/>
                </a:solidFill>
              </a:rPr>
              <a:t>(</a:t>
            </a:r>
            <a:r>
              <a:rPr lang="en-US" altLang="en-US" sz="1200" i="1" dirty="0">
                <a:solidFill>
                  <a:srgbClr val="CC0099"/>
                </a:solidFill>
              </a:rPr>
              <a:t>*</a:t>
            </a:r>
            <a:r>
              <a:rPr lang="en-US" altLang="en-US" sz="1200" i="1" baseline="30000" dirty="0">
                <a:solidFill>
                  <a:srgbClr val="CC0099"/>
                </a:solidFill>
              </a:rPr>
              <a:t>)</a:t>
            </a:r>
            <a:r>
              <a:rPr lang="en-US" altLang="en-US" sz="1200" i="1" dirty="0">
                <a:solidFill>
                  <a:srgbClr val="CC0099"/>
                </a:solidFill>
              </a:rPr>
              <a:t> Can only be done using spectrometer setup capable of %-type measurements  (an essential ingredient of the global SIDIS program!)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3" name="Picture 22" descr="dppro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8" y="2484583"/>
            <a:ext cx="3200400" cy="3323968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8179" y="2006308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p</a:t>
            </a:r>
            <a:r>
              <a:rPr lang="en-US" sz="2400" baseline="30000" dirty="0">
                <a:latin typeface="Arial "/>
              </a:rPr>
              <a:t>+/-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551" y="5996957"/>
            <a:ext cx="4169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with Neutral-Particle Spectrometer (NPS)</a:t>
            </a:r>
          </a:p>
        </p:txBody>
      </p: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5059363" y="2284592"/>
            <a:ext cx="3475037" cy="2671763"/>
            <a:chOff x="5574268" y="3962400"/>
            <a:chExt cx="3474299" cy="2671763"/>
          </a:xfrm>
        </p:grpSpPr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5791200" y="3962400"/>
              <a:ext cx="3257367" cy="2286000"/>
              <a:chOff x="5791200" y="3962400"/>
              <a:chExt cx="3257367" cy="2286000"/>
            </a:xfrm>
          </p:grpSpPr>
          <p:pic>
            <p:nvPicPr>
              <p:cNvPr id="29" name="Picture 2" descr="fitmu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8" r="52661" b="60194"/>
              <a:stretch>
                <a:fillRect/>
              </a:stretch>
            </p:blipFill>
            <p:spPr bwMode="auto">
              <a:xfrm>
                <a:off x="5791200" y="3962400"/>
                <a:ext cx="3257367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8305775" y="5562600"/>
                <a:ext cx="380919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7" name="TextBox 15"/>
            <p:cNvSpPr txBox="1">
              <a:spLocks noChangeArrowheads="1"/>
            </p:cNvSpPr>
            <p:nvPr/>
          </p:nvSpPr>
          <p:spPr bwMode="auto">
            <a:xfrm rot="-5400000">
              <a:off x="4986853" y="4960978"/>
              <a:ext cx="1549400" cy="374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/>
                <a:t>&lt;p</a:t>
              </a:r>
              <a:r>
                <a:rPr lang="en-US" altLang="en-US" baseline="-25000"/>
                <a:t>t</a:t>
              </a:r>
              <a:r>
                <a:rPr lang="en-US" altLang="en-US" baseline="30000"/>
                <a:t>2</a:t>
              </a:r>
              <a:r>
                <a:rPr lang="en-US" altLang="en-US"/>
                <a:t>&gt; (favored)</a:t>
              </a:r>
            </a:p>
          </p:txBody>
        </p:sp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7163018" y="6259513"/>
              <a:ext cx="102372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/>
                <a:t>&lt;k</a:t>
              </a:r>
              <a:r>
                <a:rPr lang="en-US" altLang="en-US" baseline="-25000"/>
                <a:t>t</a:t>
              </a:r>
              <a:r>
                <a:rPr lang="en-US" altLang="en-US" baseline="30000"/>
                <a:t>2</a:t>
              </a:r>
              <a:r>
                <a:rPr lang="en-US" altLang="en-US"/>
                <a:t>&gt; (up)</a:t>
              </a:r>
            </a:p>
          </p:txBody>
        </p:sp>
      </p:grpSp>
      <p:sp>
        <p:nvSpPr>
          <p:cNvPr id="31" name="TextBox 20"/>
          <p:cNvSpPr txBox="1">
            <a:spLocks noChangeArrowheads="1"/>
          </p:cNvSpPr>
          <p:nvPr/>
        </p:nvSpPr>
        <p:spPr bwMode="auto">
          <a:xfrm rot="19800000">
            <a:off x="6213475" y="2816405"/>
            <a:ext cx="10668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Example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7554913" y="2360792"/>
            <a:ext cx="765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sz="1200"/>
              <a:t>x = 0.32</a:t>
            </a:r>
          </a:p>
          <a:p>
            <a:pPr eaLnBrk="1" hangingPunct="1"/>
            <a:r>
              <a:rPr lang="en-US" altLang="en-US" sz="1200"/>
              <a:t>z = 0.55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30233" y="4051359"/>
            <a:ext cx="1337226" cy="24622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Cross Section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a.u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34" name="TextBox 33"/>
          <p:cNvSpPr txBox="1">
            <a:spLocks noChangeAspect="1"/>
          </p:cNvSpPr>
          <p:nvPr/>
        </p:nvSpPr>
        <p:spPr>
          <a:xfrm rot="16200000">
            <a:off x="-1220755" y="4034186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(Kinematics II, z = 0.4 bin only)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83631" y="4819225"/>
            <a:ext cx="50307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Basic precision cross section measurements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Crucial information to validate theoretical understanding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Convolution framework requires validation for most</a:t>
            </a:r>
          </a:p>
          <a:p>
            <a:pPr lvl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future SIDIS experiments and their interpretation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Can constrain Q</a:t>
            </a:r>
            <a:r>
              <a:rPr lang="en-US" sz="1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dependence &amp; TMD evolution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Questions on target-mass corrections and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(1-z) re-summations require precision large-z data</a:t>
            </a:r>
          </a:p>
        </p:txBody>
      </p:sp>
      <p:grpSp>
        <p:nvGrpSpPr>
          <p:cNvPr id="42" name="Group 4"/>
          <p:cNvGrpSpPr>
            <a:grpSpLocks/>
          </p:cNvGrpSpPr>
          <p:nvPr/>
        </p:nvGrpSpPr>
        <p:grpSpPr bwMode="auto">
          <a:xfrm>
            <a:off x="252877" y="1766377"/>
            <a:ext cx="2092703" cy="437377"/>
            <a:chOff x="533400" y="4648200"/>
            <a:chExt cx="2743200" cy="685800"/>
          </a:xfrm>
        </p:grpSpPr>
        <p:grpSp>
          <p:nvGrpSpPr>
            <p:cNvPr id="43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46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48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30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2600" y="4724399"/>
              <a:ext cx="303006" cy="434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 dirty="0">
                  <a:latin typeface="+mn-lt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8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DFA8B5-27E7-4A3F-90CF-F7138B155B6D}"/>
              </a:ext>
            </a:extLst>
          </p:cNvPr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Exploring the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Nucleon Structure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C06D8B-55C2-4907-A61F-0241885E8B2A}"/>
              </a:ext>
            </a:extLst>
          </p:cNvPr>
          <p:cNvSpPr txBox="1"/>
          <p:nvPr/>
        </p:nvSpPr>
        <p:spPr>
          <a:xfrm>
            <a:off x="371790" y="957051"/>
            <a:ext cx="8058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decades of study of the partonic structure of the nucleon we finally have the experimental and theoretical tools to systematically move beyond a 1D momentum fraction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picture of the nucleon.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luminosity, large acceptance experiments with polarized beams and targets.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description of the nucleon in terms of a 5D Wigner distribution that can be used to encode both 3D momentum and transverse spatial distributions.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Exclusive Scattering (DES)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sections give sensitivity to electron-quark scattering off quarks with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longitudinal momentum fraction (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Bjorken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 x at a transverse location b.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Deep Inelastic Scattering (SIDIS)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cross sections depend on transverse momentum of hadron,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this arises from both intrinsic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of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created during the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hadron]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fragmentation process.</a:t>
            </a:r>
          </a:p>
        </p:txBody>
      </p:sp>
    </p:spTree>
    <p:extLst>
      <p:ext uri="{BB962C8B-B14F-4D97-AF65-F5344CB8AC3E}">
        <p14:creationId xmlns:p14="http://schemas.microsoft.com/office/powerpoint/2010/main" val="36651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9698" name="Picture 16" descr="dpprop5_kao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338"/>
            <a:ext cx="8001000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200176" y="30163"/>
            <a:ext cx="6628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>
                <a:latin typeface="Arial" pitchFamily="34" charset="0"/>
                <a:cs typeface="Arial" pitchFamily="34" charset="0"/>
              </a:rPr>
              <a:t>Hall C Projected Results – Kaons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6200000" flipH="1">
            <a:off x="1376363" y="3698875"/>
            <a:ext cx="63166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2590800"/>
            <a:ext cx="838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4799013"/>
            <a:ext cx="83820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0" y="1219200"/>
            <a:ext cx="60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0" y="3429000"/>
            <a:ext cx="46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76200" y="5638800"/>
            <a:ext cx="32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8591550" y="121920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IV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8610600" y="3486150"/>
            <a:ext cx="49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VI</a:t>
            </a:r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8629650" y="5753100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2667000"/>
            <a:ext cx="1371600" cy="2057400"/>
          </a:xfrm>
          <a:prstGeom prst="rect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 descr="dpprop4_ka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533400"/>
            <a:ext cx="5988050" cy="6219825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pprop4_ka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86" y="2649540"/>
            <a:ext cx="3200400" cy="3323968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US" dirty="0">
                <a:ea typeface="Tahoma" charset="0"/>
              </a:rPr>
              <a:t>SIDIS π/K on </a:t>
            </a:r>
            <a:r>
              <a:rPr lang="en-US" dirty="0" err="1">
                <a:solidFill>
                  <a:srgbClr val="FF0000"/>
                </a:solidFill>
                <a:ea typeface="Tahoma" charset="0"/>
              </a:rPr>
              <a:t>unpolarized</a:t>
            </a:r>
            <a:r>
              <a:rPr lang="en-US" dirty="0">
                <a:ea typeface="Tahoma" charset="0"/>
              </a:rPr>
              <a:t> protons/deuterons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0724" name="Picture 13" descr="muldta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65188"/>
            <a:ext cx="22860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Oval 18"/>
          <p:cNvSpPr>
            <a:spLocks noChangeArrowheads="1"/>
          </p:cNvSpPr>
          <p:nvPr/>
        </p:nvSpPr>
        <p:spPr bwMode="auto">
          <a:xfrm>
            <a:off x="1905000" y="1131888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36659" t="5369"/>
          <a:stretch>
            <a:fillRect/>
          </a:stretch>
        </p:blipFill>
        <p:spPr>
          <a:xfrm>
            <a:off x="141863" y="2628900"/>
            <a:ext cx="5205847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3185" y="2753092"/>
            <a:ext cx="10430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E12-09-008</a:t>
            </a:r>
          </a:p>
        </p:txBody>
      </p:sp>
      <p:sp>
        <p:nvSpPr>
          <p:cNvPr id="12" name="Rectangle 9"/>
          <p:cNvSpPr>
            <a:spLocks noChangeAspect="1" noChangeArrowheads="1"/>
          </p:cNvSpPr>
          <p:nvPr/>
        </p:nvSpPr>
        <p:spPr bwMode="auto">
          <a:xfrm>
            <a:off x="228600" y="1118395"/>
            <a:ext cx="382587" cy="382586"/>
          </a:xfrm>
          <a:prstGeom prst="rect">
            <a:avLst/>
          </a:prstGeom>
          <a:solidFill>
            <a:srgbClr val="FF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/>
          <p:cNvSpPr>
            <a:spLocks noChangeAspect="1" noChangeArrowheads="1"/>
          </p:cNvSpPr>
          <p:nvPr/>
        </p:nvSpPr>
        <p:spPr bwMode="auto">
          <a:xfrm>
            <a:off x="1905000" y="904359"/>
            <a:ext cx="533400" cy="227529"/>
          </a:xfrm>
          <a:prstGeom prst="rect">
            <a:avLst/>
          </a:prstGeom>
          <a:solidFill>
            <a:srgbClr val="0000FF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85497" y="2994223"/>
            <a:ext cx="102217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E12-09-017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650" y="885007"/>
            <a:ext cx="5568950" cy="1629710"/>
          </a:xfrm>
          <a:prstGeom prst="rect">
            <a:avLst/>
          </a:prstGeom>
        </p:spPr>
      </p:pic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528369" y="1919644"/>
            <a:ext cx="533400" cy="533400"/>
          </a:xfrm>
          <a:prstGeom prst="ellipse">
            <a:avLst/>
          </a:prstGeom>
          <a:solidFill>
            <a:srgbClr val="FFFF00">
              <a:alpha val="14117"/>
            </a:srgbClr>
          </a:solidFill>
          <a:ln w="9525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20778" y="865188"/>
            <a:ext cx="101922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E12-06-112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62401" y="21868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"/>
              </a:rPr>
              <a:t>Kaons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06379" y="6077100"/>
            <a:ext cx="3671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"/>
              </a:rPr>
              <a:t>(Hall C, Kinematics II, z = 0.4 bin only)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2854" y="6068728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"/>
              </a:rPr>
              <a:t>(CLAS12)</a:t>
            </a:r>
          </a:p>
        </p:txBody>
      </p:sp>
    </p:spTree>
    <p:extLst>
      <p:ext uri="{BB962C8B-B14F-4D97-AF65-F5344CB8AC3E}">
        <p14:creationId xmlns:p14="http://schemas.microsoft.com/office/powerpoint/2010/main" val="364512204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JSA Science Council 9/18/2014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7421" y="716121"/>
            <a:ext cx="4949190" cy="64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75899" y="38519"/>
            <a:ext cx="81515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E12-09-017 Quasi-Online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Results –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Pi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ons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31" y="796710"/>
            <a:ext cx="869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normalized by target density: just ratios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counts/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corrected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computer dead time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4801" y="2154725"/>
            <a:ext cx="24270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Ratio to pi+ from LH2 of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from LD2 (open circles)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pi+ from Al (open diamonds)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LH2 (crosses)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LD2 (filled circles)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pi- from Al (filled diamonds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5210" y="5492324"/>
            <a:ext cx="16835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Anashe</a:t>
            </a:r>
            <a:r>
              <a:rPr lang="en-US" dirty="0" smtClean="0"/>
              <a:t> </a:t>
            </a:r>
            <a:r>
              <a:rPr lang="en-US" dirty="0" err="1" smtClean="0"/>
              <a:t>Bandari</a:t>
            </a:r>
            <a:r>
              <a:rPr lang="en-US" dirty="0" smtClean="0"/>
              <a:t> &amp; Peter </a:t>
            </a:r>
            <a:r>
              <a:rPr lang="en-US" dirty="0" err="1" smtClean="0"/>
              <a:t>Bosted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84407" y="6459713"/>
            <a:ext cx="4058349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DIS2015 Conference @ SMU,  April 27-May 2 2015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52" y="890402"/>
            <a:ext cx="503347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Charge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symmetry (CS) is an approximate symmetry in the nuclear world, respected to better than 1%: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energy levels in mirror nuclei (after Coulomb corrections), …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quark level CS implies 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= u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(x,Q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This is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widely assumed but never thoroughly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checked by experiment!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QCD charge symmetry violation (CSV) originates from EM interactions (small at high energies)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Naively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CSV ~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)/&lt;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where     &lt;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~ 0.5 – 1 GeV from the strong Hamiltonian →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 expects an ~1% effect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29" y="2872757"/>
            <a:ext cx="392430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0" t="27395"/>
          <a:stretch/>
        </p:blipFill>
        <p:spPr bwMode="auto">
          <a:xfrm>
            <a:off x="695962" y="5306940"/>
            <a:ext cx="4141472" cy="885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83974" y="55801"/>
            <a:ext cx="7244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C E12-09-002: The Hunt for CSV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5126" y="897301"/>
            <a:ext cx="3616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 aims, assuming a thorough understanding of the SIDIS reaction mechanism is validated, to extract CSV info from the charged-pion yield ratio on a D target.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838200" y="3657600"/>
            <a:ext cx="73340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 u="sng" dirty="0"/>
              <a:t>Why need for (e,e’</a:t>
            </a:r>
            <a:r>
              <a:rPr lang="en-US" altLang="en-US" sz="3200" u="sng" dirty="0">
                <a:latin typeface="Symbol" panose="05050102010706020507" pitchFamily="18" charset="2"/>
              </a:rPr>
              <a:t>p</a:t>
            </a:r>
            <a:r>
              <a:rPr lang="en-US" altLang="en-US" sz="3200" u="sng" baseline="30000" dirty="0"/>
              <a:t>0</a:t>
            </a:r>
            <a:r>
              <a:rPr lang="en-US" altLang="en-US" sz="3200" u="sng" dirty="0"/>
              <a:t>) beyond (</a:t>
            </a:r>
            <a:r>
              <a:rPr lang="en-US" altLang="en-US" sz="3200" u="sng" dirty="0" err="1"/>
              <a:t>e,e’</a:t>
            </a:r>
            <a:r>
              <a:rPr lang="en-US" altLang="en-US" sz="3200" u="sng" dirty="0" err="1">
                <a:latin typeface="Symbol" panose="05050102010706020507" pitchFamily="18" charset="2"/>
              </a:rPr>
              <a:t>p</a:t>
            </a:r>
            <a:r>
              <a:rPr lang="en-US" altLang="en-US" sz="3200" u="sng" baseline="30000" dirty="0"/>
              <a:t>+/-</a:t>
            </a:r>
            <a:r>
              <a:rPr lang="en-US" altLang="en-US" sz="3200" u="sng" dirty="0"/>
              <a:t>)?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762000" y="1864385"/>
            <a:ext cx="7543800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Low-energy (</a:t>
            </a:r>
            <a:r>
              <a:rPr lang="en-US" altLang="en-US" sz="2000" dirty="0" err="1"/>
              <a:t>x,z</a:t>
            </a:r>
            <a:r>
              <a:rPr lang="en-US" altLang="en-US" sz="2000" dirty="0"/>
              <a:t>) factorization, or possible </a:t>
            </a:r>
            <a:r>
              <a:rPr lang="en-US" altLang="en-US" sz="2000" i="1" dirty="0"/>
              <a:t>convolution in terms of quark distribution and fragmentation functions</a:t>
            </a:r>
            <a:r>
              <a:rPr lang="en-US" altLang="en-US" sz="2000" dirty="0"/>
              <a:t>,  at JLab-12 GeV </a:t>
            </a:r>
            <a:r>
              <a:rPr lang="en-US" altLang="en-US" sz="2000" u="sng" dirty="0"/>
              <a:t>must be</a:t>
            </a:r>
            <a:r>
              <a:rPr lang="en-US" altLang="en-US" sz="2000" dirty="0"/>
              <a:t> well validated to substantiate the SIDIS science output. </a:t>
            </a:r>
            <a:r>
              <a:rPr lang="en-US" altLang="en-US" sz="2000" dirty="0">
                <a:solidFill>
                  <a:srgbClr val="FF0000"/>
                </a:solidFill>
              </a:rPr>
              <a:t>Many questions remain at intermediate-large z (~0.2-1) and low-intermediate Q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dirty="0">
                <a:solidFill>
                  <a:srgbClr val="FF0000"/>
                </a:solidFill>
              </a:rPr>
              <a:t> (~2-10 GeV</a:t>
            </a:r>
            <a:r>
              <a:rPr lang="en-US" altLang="en-US" sz="2000" baseline="30000" dirty="0">
                <a:solidFill>
                  <a:srgbClr val="FF0000"/>
                </a:solidFill>
              </a:rPr>
              <a:t>2</a:t>
            </a:r>
            <a:r>
              <a:rPr lang="en-US" altLang="en-US" sz="2000" dirty="0">
                <a:solidFill>
                  <a:srgbClr val="FF0000"/>
                </a:solidFill>
              </a:rPr>
              <a:t>)</a:t>
            </a:r>
            <a:r>
              <a:rPr lang="en-US" altLang="en-US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806158"/>
            <a:ext cx="85344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(Hall C’s basic SIDIS cross section data at a 6-GeV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showed agreement with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partonic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expectations laying the foundation for a vigorous 12-GeV SIDIS program. PRL 98 (2007) 022001; PL B665 (2008) 20; PRC 85 (2012) 015202. At a 12-GeV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Hall C’s role will be again to provide basis SIDIS cross sections, furthering our understanding.)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181" y="4462305"/>
            <a:ext cx="3819265" cy="1477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C00CC"/>
                </a:solidFill>
              </a:rPr>
              <a:t>(e,e’</a:t>
            </a:r>
            <a:r>
              <a:rPr lang="en-US" altLang="en-US" dirty="0">
                <a:solidFill>
                  <a:srgbClr val="CC00CC"/>
                </a:solidFill>
                <a:latin typeface="Symbol" panose="05050102010706020507" pitchFamily="18" charset="2"/>
              </a:rPr>
              <a:t>p</a:t>
            </a:r>
            <a:r>
              <a:rPr lang="en-US" altLang="en-US" baseline="30000" dirty="0">
                <a:solidFill>
                  <a:srgbClr val="CC00CC"/>
                </a:solidFill>
              </a:rPr>
              <a:t>0</a:t>
            </a:r>
            <a:r>
              <a:rPr lang="en-US" altLang="en-US" dirty="0">
                <a:solidFill>
                  <a:srgbClr val="CC00CC"/>
                </a:solidFill>
              </a:rPr>
              <a:t>) experimental advantages: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</a:t>
            </a:r>
            <a:r>
              <a:rPr lang="en-US" altLang="en-US" dirty="0"/>
              <a:t>  no diffractive </a:t>
            </a:r>
            <a:r>
              <a:rPr lang="en-US" altLang="en-US" dirty="0">
                <a:latin typeface="Symbol" panose="05050102010706020507" pitchFamily="18" charset="2"/>
              </a:rPr>
              <a:t>r</a:t>
            </a:r>
            <a:r>
              <a:rPr lang="en-US" altLang="en-US" dirty="0"/>
              <a:t> contributions 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no exclusive pole contributions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reduced resonance contributions</a:t>
            </a:r>
          </a:p>
          <a:p>
            <a:pPr eaLnBrk="1" hangingPunct="1"/>
            <a:r>
              <a:rPr lang="en-US" altLang="en-US" dirty="0">
                <a:sym typeface="Wingdings" pitchFamily="2" charset="2"/>
              </a:rPr>
              <a:t> </a:t>
            </a:r>
            <a:r>
              <a:rPr lang="en-US" altLang="en-US" dirty="0"/>
              <a:t> proportional to average D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36300" y="4469423"/>
            <a:ext cx="3733800" cy="17543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C00CC"/>
                </a:solidFill>
              </a:rPr>
              <a:t>Further advantages: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"/>
                <a:sym typeface="Wingdings" pitchFamily="2" charset="2"/>
              </a:rPr>
              <a:t>Can verify: 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 err="1">
                <a:latin typeface="Arial "/>
                <a:sym typeface="Wingdings" pitchFamily="2" charset="2"/>
              </a:rPr>
              <a:t>o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 =  					½ (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>
                <a:latin typeface="Arial "/>
                <a:sym typeface="Wingdings" pitchFamily="2" charset="2"/>
              </a:rPr>
              <a:t>+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 + </a:t>
            </a:r>
            <a:r>
              <a:rPr lang="en-US" altLang="en-US" dirty="0" err="1"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en-US" baseline="30000" dirty="0" err="1">
                <a:latin typeface="Symbol" panose="05050102010706020507" pitchFamily="18" charset="2"/>
                <a:sym typeface="Wingdings" pitchFamily="2" charset="2"/>
              </a:rPr>
              <a:t>p</a:t>
            </a:r>
            <a:r>
              <a:rPr lang="en-US" altLang="en-US" baseline="50000" dirty="0">
                <a:latin typeface="Arial "/>
                <a:sym typeface="Wingdings" pitchFamily="2" charset="2"/>
              </a:rPr>
              <a:t>-</a:t>
            </a:r>
            <a:r>
              <a:rPr lang="en-US" altLang="en-US" dirty="0">
                <a:latin typeface="Arial "/>
                <a:sym typeface="Wingdings" pitchFamily="2" charset="2"/>
              </a:rPr>
              <a:t>(</a:t>
            </a:r>
            <a:r>
              <a:rPr lang="en-US" altLang="en-US" dirty="0" err="1">
                <a:latin typeface="Arial "/>
                <a:sym typeface="Wingdings" pitchFamily="2" charset="2"/>
              </a:rPr>
              <a:t>x,z</a:t>
            </a:r>
            <a:r>
              <a:rPr lang="en-US" altLang="en-US" dirty="0">
                <a:latin typeface="Arial "/>
                <a:sym typeface="Wingdings" pitchFamily="2" charset="2"/>
              </a:rPr>
              <a:t>))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"/>
                <a:sym typeface="Wingdings" pitchFamily="2" charset="2"/>
              </a:rPr>
              <a:t>Confirms understanding of 			flavor decomposition &amp; 		of </a:t>
            </a:r>
            <a:r>
              <a:rPr lang="en-US" altLang="en-US" dirty="0" err="1">
                <a:latin typeface="Arial "/>
                <a:sym typeface="Wingdings" pitchFamily="2" charset="2"/>
              </a:rPr>
              <a:t>k</a:t>
            </a:r>
            <a:r>
              <a:rPr lang="en-US" altLang="en-US" baseline="-25000" dirty="0" err="1">
                <a:latin typeface="Arial "/>
                <a:sym typeface="Wingdings" pitchFamily="2" charset="2"/>
              </a:rPr>
              <a:t>T</a:t>
            </a:r>
            <a:r>
              <a:rPr lang="en-US" altLang="en-US" dirty="0">
                <a:latin typeface="Arial "/>
                <a:sym typeface="Wingdings" pitchFamily="2" charset="2"/>
              </a:rPr>
              <a:t> dependence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93759"/>
            <a:ext cx="289242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0" y="11477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en-US" sz="2400" b="1" dirty="0"/>
              <a:t>HMS + SHMS: P</a:t>
            </a:r>
            <a:r>
              <a:rPr lang="it-IT" altLang="en-US" sz="2400" b="1" baseline="-25000" dirty="0"/>
              <a:t>T</a:t>
            </a:r>
            <a:r>
              <a:rPr lang="it-IT" altLang="en-US" sz="2400" b="1" dirty="0"/>
              <a:t> coverage		     HMS + NPS: P</a:t>
            </a:r>
            <a:r>
              <a:rPr lang="it-IT" altLang="en-US" sz="2400" b="1" baseline="-25000" dirty="0"/>
              <a:t>T</a:t>
            </a:r>
            <a:r>
              <a:rPr lang="it-IT" altLang="en-US" sz="2400" b="1" dirty="0"/>
              <a:t> coverage</a:t>
            </a:r>
            <a:endParaRPr lang="en-US" altLang="en-US" sz="1200" b="1" dirty="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/>
              <a:t>	E12-09-017										E12-13-007						</a:t>
            </a:r>
            <a:endParaRPr lang="it-IT" altLang="en-US" sz="2400" b="1" dirty="0"/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00234" y="1601628"/>
            <a:ext cx="342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Excellent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latin typeface="Symbol" pitchFamily="18" charset="2"/>
              </a:rPr>
              <a:t>f</a:t>
            </a:r>
            <a:r>
              <a:rPr lang="en-US" altLang="en-US" sz="1600" dirty="0">
                <a:latin typeface="Calibri" pitchFamily="34" charset="0"/>
              </a:rPr>
              <a:t> coverage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0.2 GeV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Sufficient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up to P</a:t>
            </a:r>
            <a:r>
              <a:rPr lang="en-US" altLang="en-US" sz="1600" baseline="-250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= 0.4 GeV</a:t>
            </a:r>
          </a:p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coverage at 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 = 0, 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 </a:t>
            </a:r>
            <a:endParaRPr lang="en-US" altLang="en-US" sz="1600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Limited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0.5 GeV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use f(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) from CLAS12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1828800" y="3147696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f</a:t>
            </a:r>
            <a:r>
              <a:rPr lang="en-US" altLang="en-US">
                <a:latin typeface="Calibri" pitchFamily="34" charset="0"/>
              </a:rPr>
              <a:t> = 90</a:t>
            </a:r>
            <a:r>
              <a:rPr lang="en-US" altLang="en-US" baseline="30000">
                <a:latin typeface="Calibri" pitchFamily="34" charset="0"/>
              </a:rPr>
              <a:t>o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3376296"/>
            <a:ext cx="3962400" cy="3124200"/>
            <a:chOff x="0" y="3376296"/>
            <a:chExt cx="3962400" cy="3124200"/>
          </a:xfrm>
        </p:grpSpPr>
        <p:pic>
          <p:nvPicPr>
            <p:cNvPr id="13317" name="Picture 2" descr="vardans_pt_ph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5" t="9360" r="9242" b="67403"/>
            <a:stretch>
              <a:fillRect/>
            </a:stretch>
          </p:blipFill>
          <p:spPr bwMode="auto">
            <a:xfrm>
              <a:off x="609600" y="3376296"/>
              <a:ext cx="3175000" cy="29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8" name="TextBox 6"/>
            <p:cNvSpPr txBox="1">
              <a:spLocks noChangeArrowheads="1"/>
            </p:cNvSpPr>
            <p:nvPr/>
          </p:nvSpPr>
          <p:spPr bwMode="auto">
            <a:xfrm>
              <a:off x="3298825" y="4595496"/>
              <a:ext cx="6635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0" name="TextBox 8"/>
            <p:cNvSpPr txBox="1">
              <a:spLocks noChangeArrowheads="1"/>
            </p:cNvSpPr>
            <p:nvPr/>
          </p:nvSpPr>
          <p:spPr bwMode="auto">
            <a:xfrm>
              <a:off x="0" y="4595496"/>
              <a:ext cx="8731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180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1" name="TextBox 9"/>
            <p:cNvSpPr txBox="1">
              <a:spLocks noChangeArrowheads="1"/>
            </p:cNvSpPr>
            <p:nvPr/>
          </p:nvSpPr>
          <p:spPr bwMode="auto">
            <a:xfrm>
              <a:off x="1812925" y="6162359"/>
              <a:ext cx="8731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Symbol" pitchFamily="18" charset="2"/>
                </a:rPr>
                <a:t>f</a:t>
              </a:r>
              <a:r>
                <a:rPr lang="en-US" altLang="en-US" sz="1600">
                  <a:latin typeface="Calibri" pitchFamily="34" charset="0"/>
                </a:rPr>
                <a:t> = 270</a:t>
              </a:r>
              <a:r>
                <a:rPr lang="en-US" altLang="en-US" sz="1600" baseline="30000">
                  <a:latin typeface="Calibri" pitchFamily="34" charset="0"/>
                </a:rPr>
                <a:t>o</a:t>
              </a:r>
            </a:p>
          </p:txBody>
        </p:sp>
        <p:sp>
          <p:nvSpPr>
            <p:cNvPr id="13322" name="TextBox 10"/>
            <p:cNvSpPr txBox="1">
              <a:spLocks noChangeArrowheads="1"/>
            </p:cNvSpPr>
            <p:nvPr/>
          </p:nvSpPr>
          <p:spPr bwMode="auto">
            <a:xfrm>
              <a:off x="2462213" y="3985896"/>
              <a:ext cx="8143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Calibri" pitchFamily="34" charset="0"/>
                </a:rPr>
                <a:t>p</a:t>
              </a:r>
              <a:r>
                <a:rPr lang="en-US" altLang="en-US" sz="1600" baseline="-25000">
                  <a:latin typeface="Calibri" pitchFamily="34" charset="0"/>
                </a:rPr>
                <a:t>T</a:t>
              </a:r>
              <a:r>
                <a:rPr lang="en-US" altLang="en-US" sz="1600">
                  <a:latin typeface="Calibri" pitchFamily="34" charset="0"/>
                </a:rPr>
                <a:t> = 0.4</a:t>
              </a:r>
            </a:p>
          </p:txBody>
        </p:sp>
        <p:sp>
          <p:nvSpPr>
            <p:cNvPr id="13323" name="TextBox 11"/>
            <p:cNvSpPr txBox="1">
              <a:spLocks noChangeArrowheads="1"/>
            </p:cNvSpPr>
            <p:nvPr/>
          </p:nvSpPr>
          <p:spPr bwMode="auto">
            <a:xfrm>
              <a:off x="2743200" y="3571559"/>
              <a:ext cx="81438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Calibri" pitchFamily="34" charset="0"/>
                </a:rPr>
                <a:t>p</a:t>
              </a:r>
              <a:r>
                <a:rPr lang="en-US" altLang="en-US" sz="1600" baseline="-25000">
                  <a:latin typeface="Calibri" pitchFamily="34" charset="0"/>
                </a:rPr>
                <a:t>T</a:t>
              </a:r>
              <a:r>
                <a:rPr lang="en-US" altLang="en-US" sz="1600">
                  <a:latin typeface="Calibri" pitchFamily="34" charset="0"/>
                </a:rPr>
                <a:t> = 0.6</a:t>
              </a:r>
            </a:p>
          </p:txBody>
        </p:sp>
      </p:grpSp>
      <p:sp>
        <p:nvSpPr>
          <p:cNvPr id="13324" name="TextBox 12"/>
          <p:cNvSpPr txBox="1">
            <a:spLocks noChangeArrowheads="1"/>
          </p:cNvSpPr>
          <p:nvPr/>
        </p:nvSpPr>
        <p:spPr bwMode="auto">
          <a:xfrm>
            <a:off x="66943" y="771973"/>
            <a:ext cx="42572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CC0099"/>
                </a:solidFill>
              </a:rPr>
              <a:t>Can do meaningful </a:t>
            </a:r>
            <a:r>
              <a:rPr lang="en-US" altLang="en-US" sz="1600" i="1" dirty="0">
                <a:solidFill>
                  <a:srgbClr val="CC0099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i="1" baseline="30000" dirty="0">
                <a:solidFill>
                  <a:srgbClr val="CC0099"/>
                </a:solidFill>
              </a:rPr>
              <a:t>+/-</a:t>
            </a:r>
            <a:r>
              <a:rPr lang="en-US" altLang="en-US" sz="1600" i="1" dirty="0">
                <a:solidFill>
                  <a:srgbClr val="CC0099"/>
                </a:solidFill>
              </a:rPr>
              <a:t> measurements at  low </a:t>
            </a:r>
            <a:r>
              <a:rPr lang="en-US" altLang="en-US" sz="1600" i="1" dirty="0" err="1">
                <a:solidFill>
                  <a:srgbClr val="CC0099"/>
                </a:solidFill>
              </a:rPr>
              <a:t>p</a:t>
            </a:r>
            <a:r>
              <a:rPr lang="en-US" altLang="en-US" sz="1600" i="1" baseline="-25000" dirty="0" err="1">
                <a:solidFill>
                  <a:srgbClr val="CC0099"/>
                </a:solidFill>
              </a:rPr>
              <a:t>T</a:t>
            </a:r>
            <a:r>
              <a:rPr lang="en-US" altLang="en-US" sz="1600" i="1" dirty="0">
                <a:solidFill>
                  <a:srgbClr val="CC0099"/>
                </a:solidFill>
              </a:rPr>
              <a:t> (</a:t>
            </a:r>
            <a:r>
              <a:rPr lang="en-US" altLang="en-US" sz="1600" i="1" u="sng" dirty="0">
                <a:solidFill>
                  <a:srgbClr val="CC0099"/>
                </a:solidFill>
              </a:rPr>
              <a:t>down to 0.05 GeV</a:t>
            </a:r>
            <a:r>
              <a:rPr lang="en-US" altLang="en-US" sz="1600" i="1" dirty="0">
                <a:solidFill>
                  <a:srgbClr val="CC0099"/>
                </a:solidFill>
              </a:rPr>
              <a:t>) due to excellent momentum and angle resolutions!</a:t>
            </a:r>
          </a:p>
        </p:txBody>
      </p:sp>
      <p:sp>
        <p:nvSpPr>
          <p:cNvPr id="13325" name="TextBox 6"/>
          <p:cNvSpPr txBox="1">
            <a:spLocks noChangeArrowheads="1"/>
          </p:cNvSpPr>
          <p:nvPr/>
        </p:nvSpPr>
        <p:spPr bwMode="auto">
          <a:xfrm>
            <a:off x="8023225" y="4595496"/>
            <a:ext cx="663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6" name="TextBox 7"/>
          <p:cNvSpPr txBox="1">
            <a:spLocks noChangeArrowheads="1"/>
          </p:cNvSpPr>
          <p:nvPr/>
        </p:nvSpPr>
        <p:spPr bwMode="auto">
          <a:xfrm>
            <a:off x="6553200" y="3087874"/>
            <a:ext cx="841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f</a:t>
            </a:r>
            <a:r>
              <a:rPr lang="en-US" altLang="en-US" dirty="0">
                <a:latin typeface="Calibri" pitchFamily="34" charset="0"/>
              </a:rPr>
              <a:t> = 90</a:t>
            </a:r>
            <a:r>
              <a:rPr lang="en-US" altLang="en-US" baseline="30000" dirty="0">
                <a:latin typeface="Calibri" pitchFamily="34" charset="0"/>
              </a:rPr>
              <a:t>o</a:t>
            </a:r>
          </a:p>
        </p:txBody>
      </p:sp>
      <p:sp>
        <p:nvSpPr>
          <p:cNvPr id="13327" name="TextBox 8"/>
          <p:cNvSpPr txBox="1">
            <a:spLocks noChangeArrowheads="1"/>
          </p:cNvSpPr>
          <p:nvPr/>
        </p:nvSpPr>
        <p:spPr bwMode="auto">
          <a:xfrm>
            <a:off x="4724400" y="4595496"/>
            <a:ext cx="873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180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8" name="TextBox 9"/>
          <p:cNvSpPr txBox="1">
            <a:spLocks noChangeArrowheads="1"/>
          </p:cNvSpPr>
          <p:nvPr/>
        </p:nvSpPr>
        <p:spPr bwMode="auto">
          <a:xfrm>
            <a:off x="6537325" y="6162359"/>
            <a:ext cx="873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</a:rPr>
              <a:t>f</a:t>
            </a:r>
            <a:r>
              <a:rPr lang="en-US" altLang="en-US" sz="1600">
                <a:latin typeface="Calibri" pitchFamily="34" charset="0"/>
              </a:rPr>
              <a:t> = 270</a:t>
            </a:r>
            <a:r>
              <a:rPr lang="en-US" altLang="en-US" sz="1600" baseline="30000">
                <a:latin typeface="Calibri" pitchFamily="34" charset="0"/>
              </a:rPr>
              <a:t>o</a:t>
            </a:r>
          </a:p>
        </p:txBody>
      </p:sp>
      <p:sp>
        <p:nvSpPr>
          <p:cNvPr id="13329" name="TextBox 10"/>
          <p:cNvSpPr txBox="1">
            <a:spLocks noChangeArrowheads="1"/>
          </p:cNvSpPr>
          <p:nvPr/>
        </p:nvSpPr>
        <p:spPr bwMode="auto">
          <a:xfrm>
            <a:off x="7186613" y="3985896"/>
            <a:ext cx="814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p</a:t>
            </a:r>
            <a:r>
              <a:rPr lang="en-US" altLang="en-US" sz="1600" baseline="-25000">
                <a:latin typeface="Calibri" pitchFamily="34" charset="0"/>
              </a:rPr>
              <a:t>T</a:t>
            </a:r>
            <a:r>
              <a:rPr lang="en-US" altLang="en-US" sz="1600">
                <a:latin typeface="Calibri" pitchFamily="34" charset="0"/>
              </a:rPr>
              <a:t> = 0.4</a:t>
            </a:r>
          </a:p>
        </p:txBody>
      </p:sp>
      <p:sp>
        <p:nvSpPr>
          <p:cNvPr id="13330" name="TextBox 11"/>
          <p:cNvSpPr txBox="1">
            <a:spLocks noChangeArrowheads="1"/>
          </p:cNvSpPr>
          <p:nvPr/>
        </p:nvSpPr>
        <p:spPr bwMode="auto">
          <a:xfrm>
            <a:off x="7467600" y="3571559"/>
            <a:ext cx="814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</a:rPr>
              <a:t>p</a:t>
            </a:r>
            <a:r>
              <a:rPr lang="en-US" altLang="en-US" sz="1600" baseline="-25000">
                <a:latin typeface="Calibri" pitchFamily="34" charset="0"/>
              </a:rPr>
              <a:t>T</a:t>
            </a:r>
            <a:r>
              <a:rPr lang="en-US" altLang="en-US" sz="1600">
                <a:latin typeface="Calibri" pitchFamily="34" charset="0"/>
              </a:rPr>
              <a:t> = 0.6</a:t>
            </a:r>
          </a:p>
        </p:txBody>
      </p:sp>
      <p:sp>
        <p:nvSpPr>
          <p:cNvPr id="13331" name="TextBox 4"/>
          <p:cNvSpPr txBox="1">
            <a:spLocks noChangeArrowheads="1"/>
          </p:cNvSpPr>
          <p:nvPr/>
        </p:nvSpPr>
        <p:spPr bwMode="auto">
          <a:xfrm>
            <a:off x="5410200" y="1593082"/>
            <a:ext cx="342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Excellent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latin typeface="Symbol" pitchFamily="18" charset="2"/>
              </a:rPr>
              <a:t>f</a:t>
            </a:r>
            <a:r>
              <a:rPr lang="en-US" altLang="en-US" sz="1600" dirty="0">
                <a:latin typeface="Calibri" pitchFamily="34" charset="0"/>
              </a:rPr>
              <a:t> coverage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0.3 GeV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Good</a:t>
            </a: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up to P</a:t>
            </a:r>
            <a:r>
              <a:rPr lang="en-US" altLang="en-US" sz="1600" baseline="-250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= 0.4 GeV</a:t>
            </a:r>
          </a:p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alibri" pitchFamily="34" charset="0"/>
              </a:rPr>
              <a:t>        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600" dirty="0">
                <a:latin typeface="Calibri" pitchFamily="34" charset="0"/>
              </a:rPr>
              <a:t> Limited up to P</a:t>
            </a:r>
            <a:r>
              <a:rPr lang="en-US" altLang="en-US" sz="1600" baseline="-25000" dirty="0">
                <a:latin typeface="Calibri" pitchFamily="34" charset="0"/>
              </a:rPr>
              <a:t>T</a:t>
            </a:r>
            <a:r>
              <a:rPr lang="en-US" altLang="en-US" sz="1600" dirty="0">
                <a:latin typeface="Calibri" pitchFamily="34" charset="0"/>
              </a:rPr>
              <a:t> = 0.5 GeV</a:t>
            </a:r>
          </a:p>
          <a:p>
            <a:pPr eaLnBrk="1" hangingPunct="1"/>
            <a:r>
              <a:rPr lang="en-US" altLang="en-US" sz="1600" dirty="0">
                <a:latin typeface="Calibri" pitchFamily="34" charset="0"/>
              </a:rPr>
              <a:t>         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 use f(</a:t>
            </a:r>
            <a:r>
              <a:rPr lang="en-US" altLang="en-US" sz="1600" dirty="0">
                <a:latin typeface="Symbol" pitchFamily="18" charset="2"/>
                <a:sym typeface="Wingdings" pitchFamily="2" charset="2"/>
              </a:rPr>
              <a:t>f</a:t>
            </a:r>
            <a:r>
              <a:rPr lang="en-US" altLang="en-US" sz="1600" dirty="0">
                <a:latin typeface="Calibri" pitchFamily="34" charset="0"/>
                <a:sym typeface="Wingdings" pitchFamily="2" charset="2"/>
              </a:rPr>
              <a:t>) from CLAS12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3332" name="TextBox 12"/>
          <p:cNvSpPr txBox="1">
            <a:spLocks noChangeArrowheads="1"/>
          </p:cNvSpPr>
          <p:nvPr/>
        </p:nvSpPr>
        <p:spPr bwMode="auto">
          <a:xfrm>
            <a:off x="5105400" y="780520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CC0099"/>
                </a:solidFill>
              </a:rPr>
              <a:t>Basic </a:t>
            </a:r>
            <a:r>
              <a:rPr lang="en-US" altLang="en-US" sz="1600" i="1" dirty="0">
                <a:solidFill>
                  <a:srgbClr val="CC0099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i="1" baseline="30000" dirty="0">
                <a:solidFill>
                  <a:srgbClr val="CC0099"/>
                </a:solidFill>
              </a:rPr>
              <a:t>0</a:t>
            </a:r>
            <a:r>
              <a:rPr lang="en-US" altLang="en-US" sz="1600" i="1" dirty="0">
                <a:solidFill>
                  <a:srgbClr val="CC0099"/>
                </a:solidFill>
              </a:rPr>
              <a:t> SIDIS cross sections with excellent precision, and very good momentum and angle resolutions!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70950" y="2674826"/>
            <a:ext cx="936475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p</a:t>
            </a:r>
            <a:r>
              <a:rPr lang="en-US" sz="4000" baseline="30000" dirty="0">
                <a:latin typeface="Symbol" panose="05050102010706020507" pitchFamily="18" charset="2"/>
              </a:rPr>
              <a:t>+/-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46630" y="2683026"/>
            <a:ext cx="63831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p</a:t>
            </a:r>
            <a:r>
              <a:rPr lang="en-US" sz="4000" baseline="30000" dirty="0">
                <a:latin typeface="Symbol" panose="05050102010706020507" pitchFamily="18" charset="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15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Neutral-Particle Spectrometer (NPS)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211015" y="826027"/>
            <a:ext cx="8932985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dirty="0"/>
              <a:t>The NPS is envisioned as a facility in Hall C, utilizing the well-understood HMS and the SHMS infrastructure, to allow for precision (coincidence) cross section measurements of neutral particles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 and </a:t>
            </a:r>
            <a:r>
              <a:rPr lang="en-US" altLang="en-US" sz="1600" dirty="0">
                <a:latin typeface="Symbol" panose="05050102010706020507" pitchFamily="18" charset="2"/>
              </a:rPr>
              <a:t>p</a:t>
            </a:r>
            <a:r>
              <a:rPr lang="en-US" altLang="en-US" sz="1600" baseline="30000" dirty="0"/>
              <a:t>0</a:t>
            </a:r>
            <a:r>
              <a:rPr lang="en-US" altLang="en-US" sz="1600" dirty="0"/>
              <a:t>). The NPS will be remotely rotatable off the SHMS platform.</a:t>
            </a:r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endParaRPr lang="en-US" altLang="en-US" sz="1600" dirty="0"/>
          </a:p>
          <a:p>
            <a:pPr eaLnBrk="1" hangingPunct="1">
              <a:defRPr/>
            </a:pPr>
            <a:r>
              <a:rPr lang="en-US" altLang="en-US" sz="1600" dirty="0"/>
              <a:t>         </a:t>
            </a:r>
            <a:r>
              <a:rPr lang="en-US" altLang="en-US" sz="1600" i="1" dirty="0"/>
              <a:t>NPS angle range: 5.5 – 30 degrees	   	  NPS angle range: 25 – 60 degrees</a:t>
            </a:r>
          </a:p>
          <a:p>
            <a:pPr eaLnBrk="1" hangingPunct="1">
              <a:defRPr/>
            </a:pPr>
            <a:endParaRPr lang="en-US" altLang="en-US" sz="800" dirty="0"/>
          </a:p>
          <a:p>
            <a:pPr eaLnBrk="1" hangingPunct="1">
              <a:defRPr/>
            </a:pPr>
            <a:r>
              <a:rPr lang="en-US" altLang="en-US" sz="1400" dirty="0"/>
              <a:t>The large interest for such a device can be exemplified by the PAC-approved science program:</a:t>
            </a:r>
          </a:p>
          <a:p>
            <a:pPr eaLnBrk="1" hangingPunct="1">
              <a:defRPr/>
            </a:pPr>
            <a:r>
              <a:rPr lang="en-US" altLang="en-US" sz="1400" dirty="0"/>
              <a:t>E12-13-007 – Measurement of Semi-inclusive </a:t>
            </a:r>
            <a:r>
              <a:rPr lang="en-US" altLang="en-US" sz="1400" dirty="0">
                <a:latin typeface="Symbol" panose="05050102010706020507" pitchFamily="18" charset="2"/>
              </a:rPr>
              <a:t>p</a:t>
            </a:r>
            <a:r>
              <a:rPr lang="en-US" altLang="en-US" sz="1400" baseline="30000" dirty="0"/>
              <a:t>0</a:t>
            </a:r>
            <a:r>
              <a:rPr lang="en-US" altLang="en-US" sz="1400" dirty="0"/>
              <a:t> production as Validation of Factorization</a:t>
            </a:r>
          </a:p>
          <a:p>
            <a:pPr eaLnBrk="1" hangingPunct="1">
              <a:defRPr/>
            </a:pPr>
            <a:r>
              <a:rPr lang="en-US" altLang="en-US" sz="1400" dirty="0"/>
              <a:t>E12-13-010 – Exclusive Deeply Virtual Compton and Neutral Pion Cross Section Measurements in Hall C</a:t>
            </a:r>
          </a:p>
          <a:p>
            <a:pPr eaLnBrk="1" hangingPunct="1">
              <a:defRPr/>
            </a:pPr>
            <a:r>
              <a:rPr lang="en-US" altLang="en-US" sz="1400" dirty="0"/>
              <a:t>					</a:t>
            </a:r>
            <a:r>
              <a:rPr lang="en-US" altLang="en-US" sz="1400" b="1" i="1" dirty="0">
                <a:solidFill>
                  <a:srgbClr val="FF0000"/>
                </a:solidFill>
              </a:rPr>
              <a:t>(E12-13-007 &amp; E12-13-010 runs as one run group – first run group in Hall C)</a:t>
            </a:r>
          </a:p>
          <a:p>
            <a:pPr eaLnBrk="1" hangingPunct="1">
              <a:defRPr/>
            </a:pPr>
            <a:r>
              <a:rPr lang="en-US" altLang="en-US" sz="1400" dirty="0"/>
              <a:t>E12-14-003 – Wide-angle Compton Scattering at 8 and 10 </a:t>
            </a:r>
            <a:r>
              <a:rPr lang="en-US" altLang="en-US" sz="1400" dirty="0" err="1"/>
              <a:t>GeV</a:t>
            </a:r>
            <a:r>
              <a:rPr lang="en-US" altLang="en-US" sz="1400" dirty="0"/>
              <a:t> Photon Energies</a:t>
            </a:r>
          </a:p>
          <a:p>
            <a:pPr eaLnBrk="1" hangingPunct="1">
              <a:defRPr/>
            </a:pPr>
            <a:r>
              <a:rPr lang="en-US" altLang="en-US" sz="1400" dirty="0"/>
              <a:t>E12-14-005 – Wide Angle Exclusive </a:t>
            </a:r>
            <a:r>
              <a:rPr lang="en-US" altLang="en-US" sz="1400" dirty="0" err="1"/>
              <a:t>Photoproduction</a:t>
            </a:r>
            <a:r>
              <a:rPr lang="en-US" altLang="en-US" sz="1400" dirty="0"/>
              <a:t> of </a:t>
            </a:r>
            <a:r>
              <a:rPr lang="en-US" altLang="en-US" sz="1400" dirty="0">
                <a:latin typeface="Symbol" panose="05050102010706020507" pitchFamily="18" charset="2"/>
              </a:rPr>
              <a:t>p</a:t>
            </a:r>
            <a:r>
              <a:rPr lang="en-US" altLang="en-US" sz="1400" baseline="30000" dirty="0"/>
              <a:t>0</a:t>
            </a:r>
            <a:r>
              <a:rPr lang="en-US" altLang="en-US" sz="1400" dirty="0"/>
              <a:t> Mesons </a:t>
            </a:r>
            <a:r>
              <a:rPr lang="en-US" altLang="en-US" sz="1400" b="1" dirty="0">
                <a:solidFill>
                  <a:srgbClr val="FF0000"/>
                </a:solidFill>
              </a:rPr>
              <a:t>(runs as run group with E12-14-003)</a:t>
            </a:r>
          </a:p>
          <a:p>
            <a:pPr eaLnBrk="1" hangingPunct="1">
              <a:defRPr/>
            </a:pPr>
            <a:r>
              <a:rPr lang="en-US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E12-17-008 </a:t>
            </a:r>
            <a:r>
              <a:rPr lang="en-US" altLang="en-US" sz="1400" dirty="0"/>
              <a:t>– Polarization Observables in Wide-Angle Compton Scattering at large s, t and u (Cond. Approved)</a:t>
            </a:r>
            <a:endParaRPr lang="en-US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861696"/>
            <a:ext cx="365601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ScreenShot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4636" r="13632" b="2637"/>
          <a:stretch>
            <a:fillRect/>
          </a:stretch>
        </p:blipFill>
        <p:spPr bwMode="auto">
          <a:xfrm>
            <a:off x="4953000" y="1861696"/>
            <a:ext cx="3505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1819956" y="1836057"/>
            <a:ext cx="27178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</a:t>
            </a:r>
            <a:r>
              <a:rPr lang="en-US" alt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cantelevered</a:t>
            </a: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SHMS platform</a:t>
            </a: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4761337" y="1827512"/>
            <a:ext cx="17988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on SHMS platform</a:t>
            </a:r>
          </a:p>
        </p:txBody>
      </p:sp>
      <p:sp>
        <p:nvSpPr>
          <p:cNvPr id="2056" name="TextBox 11"/>
          <p:cNvSpPr txBox="1">
            <a:spLocks noChangeArrowheads="1"/>
          </p:cNvSpPr>
          <p:nvPr/>
        </p:nvSpPr>
        <p:spPr bwMode="auto">
          <a:xfrm>
            <a:off x="6392254" y="4139150"/>
            <a:ext cx="762000" cy="276225"/>
          </a:xfrm>
          <a:prstGeom prst="rect">
            <a:avLst/>
          </a:prstGeom>
          <a:solidFill>
            <a:srgbClr val="66FFCC"/>
          </a:solidFill>
          <a:ln w="9525">
            <a:solidFill>
              <a:srgbClr val="66FFCC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2057" name="TextBox 12"/>
          <p:cNvSpPr txBox="1">
            <a:spLocks noChangeArrowheads="1"/>
          </p:cNvSpPr>
          <p:nvPr/>
        </p:nvSpPr>
        <p:spPr bwMode="auto">
          <a:xfrm>
            <a:off x="3419743" y="3348575"/>
            <a:ext cx="762000" cy="276225"/>
          </a:xfrm>
          <a:prstGeom prst="rect">
            <a:avLst/>
          </a:prstGeom>
          <a:solidFill>
            <a:srgbClr val="66FFCC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324600" y="3842896"/>
            <a:ext cx="76200" cy="304800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78886" y="3486687"/>
            <a:ext cx="240857" cy="203809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17"/>
          <p:cNvSpPr txBox="1">
            <a:spLocks noChangeArrowheads="1"/>
          </p:cNvSpPr>
          <p:nvPr/>
        </p:nvSpPr>
        <p:spPr bwMode="auto">
          <a:xfrm>
            <a:off x="7611454" y="3072350"/>
            <a:ext cx="762000" cy="27622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391400" y="2928496"/>
            <a:ext cx="228600" cy="152400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21"/>
          <p:cNvSpPr txBox="1">
            <a:spLocks noChangeArrowheads="1"/>
          </p:cNvSpPr>
          <p:nvPr/>
        </p:nvSpPr>
        <p:spPr bwMode="auto">
          <a:xfrm>
            <a:off x="2926076" y="2185905"/>
            <a:ext cx="762000" cy="276225"/>
          </a:xfrm>
          <a:prstGeom prst="rect">
            <a:avLst/>
          </a:prstGeom>
          <a:solidFill>
            <a:srgbClr val="66FFCC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667000" y="2397229"/>
            <a:ext cx="247116" cy="74067"/>
          </a:xfrm>
          <a:prstGeom prst="straightConnector1">
            <a:avLst/>
          </a:prstGeom>
          <a:ln w="38100">
            <a:solidFill>
              <a:srgbClr val="66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-1320000">
            <a:off x="680588" y="2784805"/>
            <a:ext cx="766570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 construction with NSF/MRI grant support   (CUA, ODU, Ohio,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Glasgow, Yerevan,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410201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>
            <a:extLst>
              <a:ext uri="{FF2B5EF4-FFF2-40B4-BE49-F238E27FC236}">
                <a16:creationId xmlns="" xmlns:a16="http://schemas.microsoft.com/office/drawing/2014/main" id="{58EF2CD8-A0F5-43F3-BA37-4BB8F6E1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13901" r="2020" b="1276"/>
          <a:stretch>
            <a:fillRect/>
          </a:stretch>
        </p:blipFill>
        <p:spPr bwMode="auto">
          <a:xfrm>
            <a:off x="93836" y="1371600"/>
            <a:ext cx="22844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2">
            <a:extLst>
              <a:ext uri="{FF2B5EF4-FFF2-40B4-BE49-F238E27FC236}">
                <a16:creationId xmlns="" xmlns:a16="http://schemas.microsoft.com/office/drawing/2014/main" id="{7ADDD446-2D38-4909-9C26-0BED223F0B38}"/>
              </a:ext>
            </a:extLst>
          </p:cNvPr>
          <p:cNvSpPr txBox="1">
            <a:spLocks noChangeArrowheads="1"/>
          </p:cNvSpPr>
          <p:nvPr/>
        </p:nvSpPr>
        <p:spPr>
          <a:xfrm>
            <a:off x="583406" y="59531"/>
            <a:ext cx="4495800" cy="533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NPS Project Status</a:t>
            </a:r>
          </a:p>
        </p:txBody>
      </p:sp>
      <p:grpSp>
        <p:nvGrpSpPr>
          <p:cNvPr id="9221" name="Group 1">
            <a:extLst>
              <a:ext uri="{FF2B5EF4-FFF2-40B4-BE49-F238E27FC236}">
                <a16:creationId xmlns="" xmlns:a16="http://schemas.microsoft.com/office/drawing/2014/main" id="{27ACC82D-0CCF-4698-9683-96845F727922}"/>
              </a:ext>
            </a:extLst>
          </p:cNvPr>
          <p:cNvGrpSpPr>
            <a:grpSpLocks/>
          </p:cNvGrpSpPr>
          <p:nvPr/>
        </p:nvGrpSpPr>
        <p:grpSpPr bwMode="auto">
          <a:xfrm>
            <a:off x="7780338" y="-2685"/>
            <a:ext cx="1416050" cy="985837"/>
            <a:chOff x="4800600" y="3733800"/>
            <a:chExt cx="3429000" cy="2482977"/>
          </a:xfrm>
        </p:grpSpPr>
        <p:pic>
          <p:nvPicPr>
            <p:cNvPr id="9237" name="Picture 26">
              <a:extLst>
                <a:ext uri="{FF2B5EF4-FFF2-40B4-BE49-F238E27FC236}">
                  <a16:creationId xmlns="" xmlns:a16="http://schemas.microsoft.com/office/drawing/2014/main" id="{04D7B132-A99C-47E2-9303-3DC8ADA8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733800"/>
              <a:ext cx="3310636" cy="248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29">
              <a:extLst>
                <a:ext uri="{FF2B5EF4-FFF2-40B4-BE49-F238E27FC236}">
                  <a16:creationId xmlns="" xmlns:a16="http://schemas.microsoft.com/office/drawing/2014/main" id="{8168EF68-E04E-49A1-9923-F2FC5816F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1455" y="3759501"/>
              <a:ext cx="1768145" cy="658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100" b="1">
                  <a:latin typeface="Arial" panose="020B0604020202020204" pitchFamily="34" charset="0"/>
                  <a:cs typeface="Arial" panose="020B0604020202020204" pitchFamily="34" charset="0"/>
                </a:rPr>
                <a:t>PbWO</a:t>
              </a:r>
              <a:r>
                <a:rPr lang="en-US" altLang="en-US" sz="11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9222" name="Group 33">
            <a:extLst>
              <a:ext uri="{FF2B5EF4-FFF2-40B4-BE49-F238E27FC236}">
                <a16:creationId xmlns="" xmlns:a16="http://schemas.microsoft.com/office/drawing/2014/main" id="{8FD65398-6D6B-419C-BE0E-9D517C2353C1}"/>
              </a:ext>
            </a:extLst>
          </p:cNvPr>
          <p:cNvGrpSpPr>
            <a:grpSpLocks/>
          </p:cNvGrpSpPr>
          <p:nvPr/>
        </p:nvGrpSpPr>
        <p:grpSpPr bwMode="auto">
          <a:xfrm>
            <a:off x="6408738" y="-2685"/>
            <a:ext cx="1371600" cy="992882"/>
            <a:chOff x="990600" y="3733800"/>
            <a:chExt cx="3340213" cy="2510933"/>
          </a:xfrm>
        </p:grpSpPr>
        <p:pic>
          <p:nvPicPr>
            <p:cNvPr id="9235" name="Picture 4" descr="Calorimeter2.bmp">
              <a:extLst>
                <a:ext uri="{FF2B5EF4-FFF2-40B4-BE49-F238E27FC236}">
                  <a16:creationId xmlns="" xmlns:a16="http://schemas.microsoft.com/office/drawing/2014/main" id="{42DF74C5-4E9C-4CB4-841D-4F53193A7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733800"/>
              <a:ext cx="3340213" cy="250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6" name="TextBox 36">
              <a:extLst>
                <a:ext uri="{FF2B5EF4-FFF2-40B4-BE49-F238E27FC236}">
                  <a16:creationId xmlns="" xmlns:a16="http://schemas.microsoft.com/office/drawing/2014/main" id="{643A2131-18F3-4422-8057-100D3335E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5466385"/>
              <a:ext cx="1371599" cy="7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NPS</a:t>
              </a:r>
            </a:p>
          </p:txBody>
        </p:sp>
      </p:grpSp>
      <p:sp>
        <p:nvSpPr>
          <p:cNvPr id="9223" name="TextBox 6">
            <a:extLst>
              <a:ext uri="{FF2B5EF4-FFF2-40B4-BE49-F238E27FC236}">
                <a16:creationId xmlns="" xmlns:a16="http://schemas.microsoft.com/office/drawing/2014/main" id="{1B3EF6BF-D99D-401F-96A8-53667C13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77" y="1328003"/>
            <a:ext cx="45685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A8"/>
                </a:solidFill>
                <a:cs typeface="Arial" panose="020B0604020202020204" pitchFamily="34" charset="0"/>
              </a:rPr>
              <a:t>Magnet: 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corrector coil, main coil and yoke steel at </a:t>
            </a:r>
            <a:r>
              <a:rPr lang="en-US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JLab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, assembly has started, testing and field map next</a:t>
            </a:r>
          </a:p>
        </p:txBody>
      </p:sp>
      <p:sp>
        <p:nvSpPr>
          <p:cNvPr id="9224" name="TextBox 6">
            <a:extLst>
              <a:ext uri="{FF2B5EF4-FFF2-40B4-BE49-F238E27FC236}">
                <a16:creationId xmlns="" xmlns:a16="http://schemas.microsoft.com/office/drawing/2014/main" id="{060CF975-1E92-4A07-AEFF-39A94A92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071813"/>
            <a:ext cx="544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>
                <a:solidFill>
                  <a:srgbClr val="0000A8"/>
                </a:solidFill>
                <a:cs typeface="Arial" panose="020B0604020202020204" pitchFamily="34" charset="0"/>
              </a:rPr>
              <a:t>PMT and HV bases: </a:t>
            </a: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design drawings final, prototyping, procurement started, first articles received</a:t>
            </a:r>
            <a:endParaRPr lang="en-US" altLang="en-US" sz="1600">
              <a:solidFill>
                <a:srgbClr val="0000A8"/>
              </a:solidFill>
              <a:cs typeface="Arial" panose="020B0604020202020204" pitchFamily="34" charset="0"/>
            </a:endParaRPr>
          </a:p>
        </p:txBody>
      </p:sp>
      <p:sp>
        <p:nvSpPr>
          <p:cNvPr id="9225" name="TextBox 6">
            <a:extLst>
              <a:ext uri="{FF2B5EF4-FFF2-40B4-BE49-F238E27FC236}">
                <a16:creationId xmlns="" xmlns:a16="http://schemas.microsoft.com/office/drawing/2014/main" id="{295E1649-573C-46CD-84B8-385406F88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3763963"/>
            <a:ext cx="5329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>
                <a:solidFill>
                  <a:srgbClr val="0000A8"/>
                </a:solidFill>
                <a:cs typeface="Arial" panose="020B0604020202020204" pitchFamily="34" charset="0"/>
              </a:rPr>
              <a:t>Frame and integrated systems: </a:t>
            </a: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concepts and initial design complete, detailed drawings to be presented later this year, prototype tests ongoing</a:t>
            </a:r>
          </a:p>
        </p:txBody>
      </p:sp>
      <p:sp>
        <p:nvSpPr>
          <p:cNvPr id="9226" name="TextBox 6">
            <a:extLst>
              <a:ext uri="{FF2B5EF4-FFF2-40B4-BE49-F238E27FC236}">
                <a16:creationId xmlns="" xmlns:a16="http://schemas.microsoft.com/office/drawing/2014/main" id="{ED783336-A0E3-48D7-AAAA-EEE12397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6" y="4776399"/>
            <a:ext cx="53292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q"/>
            </a:pPr>
            <a:r>
              <a:rPr lang="en-US" altLang="en-US" sz="1600" dirty="0">
                <a:solidFill>
                  <a:srgbClr val="0000A8"/>
                </a:solidFill>
                <a:cs typeface="Arial" panose="020B0604020202020204" pitchFamily="34" charset="0"/>
              </a:rPr>
              <a:t>Crystals: </a:t>
            </a: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460 crystals procured from SICCAS in 2017, 400 SICCAS + 100 CRYTUR procurement ongoing in 2018, full crystal testing facilities established at CUA and IPN-Orsay, chemical analysis and crystal growth in collaboration with Vitreous State Laboratory @ CUA, synergy with EIC crystal calorimeter R&amp;D.</a:t>
            </a:r>
          </a:p>
        </p:txBody>
      </p:sp>
      <p:sp>
        <p:nvSpPr>
          <p:cNvPr id="9227" name="TextBox 4">
            <a:extLst>
              <a:ext uri="{FF2B5EF4-FFF2-40B4-BE49-F238E27FC236}">
                <a16:creationId xmlns="" xmlns:a16="http://schemas.microsoft.com/office/drawing/2014/main" id="{B1AF3424-9705-44B6-8918-05A0E8564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1" y="2582863"/>
            <a:ext cx="254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coil before shipping</a:t>
            </a:r>
          </a:p>
        </p:txBody>
      </p:sp>
      <p:sp>
        <p:nvSpPr>
          <p:cNvPr id="9228" name="TextBox 28">
            <a:extLst>
              <a:ext uri="{FF2B5EF4-FFF2-40B4-BE49-F238E27FC236}">
                <a16:creationId xmlns="" xmlns:a16="http://schemas.microsoft.com/office/drawing/2014/main" id="{885A80A6-E8B1-4D22-8244-925DDD5B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5872517"/>
            <a:ext cx="209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crystal prototype and irradiation studies </a:t>
            </a:r>
          </a:p>
        </p:txBody>
      </p:sp>
      <p:sp>
        <p:nvSpPr>
          <p:cNvPr id="9229" name="TextBox 1">
            <a:extLst>
              <a:ext uri="{FF2B5EF4-FFF2-40B4-BE49-F238E27FC236}">
                <a16:creationId xmlns="" xmlns:a16="http://schemas.microsoft.com/office/drawing/2014/main" id="{C87F81E3-9800-4AF1-A17E-4C5A0D73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822325"/>
            <a:ext cx="6251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fully approved experiments, supported by NSF MRI PHY-1530874 (CUA, OU, ODU), international (IPN-Orsay, Glasgow, Yerevan), and JLab</a:t>
            </a:r>
          </a:p>
        </p:txBody>
      </p:sp>
      <p:pic>
        <p:nvPicPr>
          <p:cNvPr id="9230" name="Picture 20">
            <a:extLst>
              <a:ext uri="{FF2B5EF4-FFF2-40B4-BE49-F238E27FC236}">
                <a16:creationId xmlns="" xmlns:a16="http://schemas.microsoft.com/office/drawing/2014/main" id="{AF175CAE-1946-4689-BAD6-A76E975C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24755"/>
            <a:ext cx="135096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3">
            <a:extLst>
              <a:ext uri="{FF2B5EF4-FFF2-40B4-BE49-F238E27FC236}">
                <a16:creationId xmlns="" xmlns:a16="http://schemas.microsoft.com/office/drawing/2014/main" id="{2D3B7955-0104-4581-AAFB-F9A8855D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"/>
          <a:stretch>
            <a:fillRect/>
          </a:stretch>
        </p:blipFill>
        <p:spPr bwMode="auto">
          <a:xfrm>
            <a:off x="1660525" y="4753330"/>
            <a:ext cx="18224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">
            <a:extLst>
              <a:ext uri="{FF2B5EF4-FFF2-40B4-BE49-F238E27FC236}">
                <a16:creationId xmlns="" xmlns:a16="http://schemas.microsoft.com/office/drawing/2014/main" id="{0E69DB7A-F190-4310-BA1B-E87BCE6FA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298960"/>
            <a:ext cx="31083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">
            <a:extLst>
              <a:ext uri="{FF2B5EF4-FFF2-40B4-BE49-F238E27FC236}">
                <a16:creationId xmlns="" xmlns:a16="http://schemas.microsoft.com/office/drawing/2014/main" id="{183A7ACE-F235-44B4-B0A9-C9925894A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2511685"/>
            <a:ext cx="13620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">
            <a:extLst>
              <a:ext uri="{FF2B5EF4-FFF2-40B4-BE49-F238E27FC236}">
                <a16:creationId xmlns="" xmlns:a16="http://schemas.microsoft.com/office/drawing/2014/main" id="{7570DC47-C6D7-4E6F-B293-F4D0F86879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3" y="1986223"/>
            <a:ext cx="13255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ent\Downloads\20180621_11550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1"/>
          <a:stretch/>
        </p:blipFill>
        <p:spPr bwMode="auto">
          <a:xfrm>
            <a:off x="2469186" y="1371600"/>
            <a:ext cx="2664619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20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09600"/>
            <a:ext cx="568296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CLAS12 in Hall B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survey, medium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SHMS, HMS, NPS in Hall C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L-T studies, precise 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ratios</a:t>
            </a:r>
          </a:p>
          <a:p>
            <a:pPr>
              <a:buClr>
                <a:srgbClr val="C00000"/>
              </a:buClr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SBS in Hall A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x, High Q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2-3D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 in Hall A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acceptance – 4D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4863007" y="866775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4838542" y="3690933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005306" y="2293730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4BDB8E7-70BC-49F0-A62C-E658BFEE86D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17632" y="4915158"/>
            <a:ext cx="1937431" cy="1423867"/>
          </a:xfrm>
          <a:prstGeom prst="rect">
            <a:avLst/>
          </a:prstGeom>
          <a:effectLst>
            <a:outerShdw blurRad="292100" dist="127000" dir="2760000" algn="ctr" rotWithShape="0">
              <a:srgbClr val="000000">
                <a:alpha val="84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 Box 2">
            <a:extLst>
              <a:ext uri="{FF2B5EF4-FFF2-40B4-BE49-F238E27FC236}">
                <a16:creationId xmlns="" xmlns:a16="http://schemas.microsoft.com/office/drawing/2014/main" id="{AE5CCA11-62A7-42E5-8CCB-1FC8907ED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Together Stronger: </a:t>
            </a:r>
            <a:r>
              <a:rPr lang="en-US" altLang="en-US" dirty="0" smtClean="0"/>
              <a:t>SIDIS/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TMD with 12 GeV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81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Summary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5921" y="873820"/>
            <a:ext cx="85855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Overall goal of Jefferson Lab SIDIS Program (in x &gt; 0.1 region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validate basic reaction mechanism of SIDIS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at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JLab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energies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and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spin and flavor dependence of quark transverse momentum distributions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different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dependences of quark flavor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419" y="5523389"/>
            <a:ext cx="809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SIDIS program concentrates on the validation and the transverse momentum dependence of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SIDIS cross sections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5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98202" y="3625053"/>
            <a:ext cx="3495675" cy="87870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3866" y="1153831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59476" cy="688622"/>
          </a:xfrm>
        </p:spPr>
        <p:txBody>
          <a:bodyPr/>
          <a:lstStyle/>
          <a:p>
            <a:r>
              <a:rPr lang="en-US" sz="3600" dirty="0"/>
              <a:t>New Paradigm for Nucleon 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0364" y="4711005"/>
            <a:ext cx="356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832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	Major new 	capability 	with JLab12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454538" y="4800600"/>
            <a:ext cx="565262" cy="332680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42441" y="2268256"/>
            <a:ext cx="3495675" cy="9313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7535" y="1122521"/>
            <a:ext cx="396134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TMDs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Confined motion in a nucleon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(semi-inclusive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GPDs 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Spatial imaging 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(exclusive DIS)</a:t>
            </a:r>
          </a:p>
          <a:p>
            <a:pPr marL="5143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7718" marR="0" lvl="0" indent="-30771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charset="2"/>
              <a:buChar char="u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High luminosity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− Polarized beams and targets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Clr>
                <a:srgbClr val="7030A0"/>
              </a:buCl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− Sophisticated detector systems</a:t>
            </a: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C9044678-0B2F-4287-A6D6-869C8460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2873" b="39727"/>
          <a:stretch/>
        </p:blipFill>
        <p:spPr bwMode="auto">
          <a:xfrm>
            <a:off x="228600" y="1018129"/>
            <a:ext cx="4697506" cy="3152775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0170DD-E5FC-4641-BAB6-FFE19EEABD12}"/>
              </a:ext>
            </a:extLst>
          </p:cNvPr>
          <p:cNvSpPr txBox="1"/>
          <p:nvPr/>
        </p:nvSpPr>
        <p:spPr>
          <a:xfrm>
            <a:off x="3429000" y="114993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AEC432-EAAE-4D61-9017-E28247613C64}"/>
              </a:ext>
            </a:extLst>
          </p:cNvPr>
          <p:cNvSpPr txBox="1"/>
          <p:nvPr/>
        </p:nvSpPr>
        <p:spPr>
          <a:xfrm>
            <a:off x="2350827" y="233785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3D</a:t>
            </a:r>
          </a:p>
        </p:txBody>
      </p:sp>
      <p:pic>
        <p:nvPicPr>
          <p:cNvPr id="18" name="Picture 17" descr="profile.png">
            <a:extLst>
              <a:ext uri="{FF2B5EF4-FFF2-40B4-BE49-F238E27FC236}">
                <a16:creationId xmlns:a16="http://schemas.microsoft.com/office/drawing/2014/main" xmlns="" id="{0BDDDA57-0F37-4DFE-8F40-9E17C835D272}"/>
              </a:ext>
            </a:extLst>
          </p:cNvPr>
          <p:cNvPicPr/>
          <p:nvPr/>
        </p:nvPicPr>
        <p:blipFill rotWithShape="1">
          <a:blip r:embed="rId3" cstate="print"/>
          <a:srcRect l="7356" t="49129" r="12267"/>
          <a:stretch/>
        </p:blipFill>
        <p:spPr>
          <a:xfrm>
            <a:off x="2819400" y="4346059"/>
            <a:ext cx="2091421" cy="1683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3408B6FA-1059-44D6-938E-2748A4291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484" t="1407" r="-506" b="-1202"/>
          <a:stretch/>
        </p:blipFill>
        <p:spPr bwMode="auto">
          <a:xfrm>
            <a:off x="228600" y="4436718"/>
            <a:ext cx="2150268" cy="1592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8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68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00_2410.JPG">
            <a:extLst>
              <a:ext uri="{FF2B5EF4-FFF2-40B4-BE49-F238E27FC236}">
                <a16:creationId xmlns="" xmlns:a16="http://schemas.microsoft.com/office/drawing/2014/main" id="{257EDBA6-B738-411C-B51A-1F4F78EB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</a:rPr>
              <a:t>generalized </a:t>
            </a:r>
            <a:r>
              <a:rPr lang="en-US" altLang="en-US" sz="1600" b="1" dirty="0" err="1">
                <a:solidFill>
                  <a:srgbClr val="7030A0"/>
                </a:solidFill>
              </a:rPr>
              <a:t>parton</a:t>
            </a:r>
            <a:r>
              <a:rPr lang="en-US" altLang="en-US" sz="1600" b="1" dirty="0">
                <a:solidFill>
                  <a:srgbClr val="7030A0"/>
                </a:solidFill>
              </a:rPr>
              <a:t> distributions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4673733" y="784412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precision determination of </a:t>
            </a:r>
            <a:r>
              <a:rPr lang="en-US" altLang="en-US" sz="1600" b="1" dirty="0">
                <a:solidFill>
                  <a:srgbClr val="C00000"/>
                </a:solidFill>
              </a:rPr>
              <a:t>valence quark </a:t>
            </a:r>
            <a:r>
              <a:rPr lang="en-US" altLang="en-US" sz="1600" b="1" dirty="0">
                <a:solidFill>
                  <a:srgbClr val="002060"/>
                </a:solidFill>
              </a:rPr>
              <a:t>properties in nucleons/nuclei 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132204" y="3925393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polarized 3He, </a:t>
            </a:r>
            <a:r>
              <a:rPr lang="en-US" altLang="en-US" sz="1600" b="1" dirty="0">
                <a:solidFill>
                  <a:srgbClr val="C00000"/>
                </a:solidFill>
              </a:rPr>
              <a:t>future new experiments (e.g., SBS, </a:t>
            </a:r>
            <a:r>
              <a:rPr lang="en-US" altLang="en-US" sz="1600" b="1" dirty="0"/>
              <a:t>MOLLER</a:t>
            </a:r>
            <a:r>
              <a:rPr lang="en-US" altLang="en-US" sz="1600" b="1" dirty="0">
                <a:solidFill>
                  <a:srgbClr val="C00000"/>
                </a:solidFill>
              </a:rPr>
              <a:t> and </a:t>
            </a:r>
            <a:r>
              <a:rPr lang="en-US" altLang="en-US" sz="1600" b="1" dirty="0" err="1">
                <a:solidFill>
                  <a:srgbClr val="C00000"/>
                </a:solidFill>
              </a:rPr>
              <a:t>SoLID</a:t>
            </a:r>
            <a:r>
              <a:rPr lang="en-US" altLang="en-US" sz="16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12 GeV (GPD/TMD) Scientific Capabilities</a:t>
            </a:r>
          </a:p>
        </p:txBody>
      </p:sp>
      <p:pic>
        <p:nvPicPr>
          <p:cNvPr id="48138" name="Picture 16" descr="hall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1" y="4548021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ent\Downloads\DSC_00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3" y="1367468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16407" y="2346598"/>
            <a:ext cx="2119745" cy="15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 descr="View_GEp5.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3786" b="21339"/>
          <a:stretch>
            <a:fillRect/>
          </a:stretch>
        </p:blipFill>
        <p:spPr bwMode="auto">
          <a:xfrm>
            <a:off x="3345846" y="4483141"/>
            <a:ext cx="2179311" cy="18813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AutoShape 2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AutoShape 4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SoLID_08_03_2_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462" y="4069162"/>
            <a:ext cx="3093690" cy="2313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4" name="Group 23"/>
          <p:cNvGrpSpPr/>
          <p:nvPr/>
        </p:nvGrpSpPr>
        <p:grpSpPr>
          <a:xfrm>
            <a:off x="4775200" y="1357758"/>
            <a:ext cx="4359473" cy="365542"/>
            <a:chOff x="339687" y="763826"/>
            <a:chExt cx="4359473" cy="365542"/>
          </a:xfrm>
        </p:grpSpPr>
        <p:sp>
          <p:nvSpPr>
            <p:cNvPr id="22" name="Rounded Rectangle 21"/>
            <p:cNvSpPr/>
            <p:nvPr/>
          </p:nvSpPr>
          <p:spPr>
            <a:xfrm>
              <a:off x="421091" y="763826"/>
              <a:ext cx="3947709" cy="36554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687" y="790814"/>
              <a:ext cx="43594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SIDIS/DES cross-section factorization tests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4321" y="3517606"/>
            <a:ext cx="3924073" cy="351872"/>
            <a:chOff x="1306699" y="5919805"/>
            <a:chExt cx="6638758" cy="611763"/>
          </a:xfrm>
        </p:grpSpPr>
        <p:sp>
          <p:nvSpPr>
            <p:cNvPr id="25" name="Rounded Rectangle 24"/>
            <p:cNvSpPr/>
            <p:nvPr/>
          </p:nvSpPr>
          <p:spPr>
            <a:xfrm>
              <a:off x="1306699" y="5919805"/>
              <a:ext cx="6638758" cy="61176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4729" y="5954739"/>
              <a:ext cx="648072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TMDs and GPDs comprehensive study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9526" y="6002855"/>
            <a:ext cx="4923572" cy="350649"/>
            <a:chOff x="2109744" y="6185256"/>
            <a:chExt cx="4923572" cy="350649"/>
          </a:xfrm>
        </p:grpSpPr>
        <p:sp>
          <p:nvSpPr>
            <p:cNvPr id="28" name="Rounded Rectangle 27"/>
            <p:cNvSpPr/>
            <p:nvPr/>
          </p:nvSpPr>
          <p:spPr>
            <a:xfrm>
              <a:off x="2184406" y="6185256"/>
              <a:ext cx="4632001" cy="3385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09744" y="6197351"/>
              <a:ext cx="4923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Ultimate TMD statistical precision in valence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7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2800" dirty="0"/>
              <a:t>Transverse Momentum Structure of Nucleon – </a:t>
            </a:r>
            <a:r>
              <a:rPr lang="en-US" sz="2800" dirty="0" err="1">
                <a:solidFill>
                  <a:srgbClr val="FF0000"/>
                </a:solidFill>
              </a:rPr>
              <a:t>TMDs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1901631" y="996940"/>
            <a:ext cx="5318279" cy="855142"/>
            <a:chOff x="1798236" y="844410"/>
            <a:chExt cx="4942529" cy="645714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rcRect l="50617" t="33122" r="7898" b="62991"/>
            <a:stretch>
              <a:fillRect/>
            </a:stretch>
          </p:blipFill>
          <p:spPr>
            <a:xfrm>
              <a:off x="1842366" y="880524"/>
              <a:ext cx="4898399" cy="6096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l="50617" t="29404" r="42200" b="66962"/>
            <a:stretch>
              <a:fillRect/>
            </a:stretch>
          </p:blipFill>
          <p:spPr>
            <a:xfrm>
              <a:off x="1798236" y="844410"/>
              <a:ext cx="877975" cy="5898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64160" y="2247896"/>
            <a:ext cx="4267200" cy="3540124"/>
            <a:chOff x="381000" y="2362200"/>
            <a:chExt cx="4267200" cy="35401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81000" y="2362200"/>
              <a:ext cx="4267200" cy="3540124"/>
              <a:chOff x="381000" y="2743200"/>
              <a:chExt cx="4038600" cy="3357829"/>
            </a:xfrm>
          </p:grpSpPr>
          <p:cxnSp>
            <p:nvCxnSpPr>
              <p:cNvPr id="12" name="Straight Arrow Connector 10"/>
              <p:cNvCxnSpPr>
                <a:cxnSpLocks noChangeShapeType="1"/>
                <a:endCxn id="13" idx="0"/>
              </p:cNvCxnSpPr>
              <p:nvPr/>
            </p:nvCxnSpPr>
            <p:spPr bwMode="auto">
              <a:xfrm rot="10800000" flipV="1">
                <a:off x="2286000" y="2743200"/>
                <a:ext cx="2133600" cy="16398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3" name="TextBox 14"/>
              <p:cNvSpPr txBox="1">
                <a:spLocks noChangeArrowheads="1"/>
              </p:cNvSpPr>
              <p:nvPr/>
            </p:nvSpPr>
            <p:spPr bwMode="auto">
              <a:xfrm>
                <a:off x="381000" y="4383088"/>
                <a:ext cx="3810000" cy="61304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0A1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Transverse Momentum-dependent Distributions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(TMD)</a:t>
                </a:r>
              </a:p>
            </p:txBody>
          </p:sp>
          <p:cxnSp>
            <p:nvCxnSpPr>
              <p:cNvPr id="14" name="Straight Arrow Connector 45"/>
              <p:cNvCxnSpPr>
                <a:cxnSpLocks noChangeShapeType="1"/>
              </p:cNvCxnSpPr>
              <p:nvPr/>
            </p:nvCxnSpPr>
            <p:spPr bwMode="auto">
              <a:xfrm rot="5400000">
                <a:off x="2096294" y="5258594"/>
                <a:ext cx="381000" cy="158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5" name="TextBox 51"/>
              <p:cNvSpPr txBox="1">
                <a:spLocks noChangeArrowheads="1"/>
              </p:cNvSpPr>
              <p:nvPr/>
            </p:nvSpPr>
            <p:spPr bwMode="auto">
              <a:xfrm>
                <a:off x="838200" y="5487988"/>
                <a:ext cx="2860222" cy="613041"/>
              </a:xfrm>
              <a:prstGeom prst="rect">
                <a:avLst/>
              </a:prstGeom>
              <a:solidFill>
                <a:srgbClr val="BAFFFD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6161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charset="0"/>
                    <a:cs typeface="Arial" panose="020B0604020202020204" pitchFamily="34" charset="0"/>
                  </a:rPr>
                  <a:t>3D imaging of the nucleon in momentum space</a:t>
                </a:r>
              </a:p>
            </p:txBody>
          </p:sp>
        </p:grpSp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1892300" y="2971800"/>
              <a:ext cx="2146742" cy="64633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Integrate over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spatial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dimensions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9596" t="61090" r="17396" b="34875"/>
          <a:stretch>
            <a:fillRect/>
          </a:stretch>
        </p:blipFill>
        <p:spPr>
          <a:xfrm>
            <a:off x="2714862" y="1883831"/>
            <a:ext cx="2962038" cy="68993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1852636" y="776517"/>
            <a:ext cx="53672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(Quantum phase-space quark distribution in the nucleon)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784824" y="2802889"/>
            <a:ext cx="4016275" cy="2444469"/>
            <a:chOff x="4949924" y="3625849"/>
            <a:chExt cx="4016275" cy="2444469"/>
          </a:xfrm>
        </p:grpSpPr>
        <p:pic>
          <p:nvPicPr>
            <p:cNvPr id="16" name="Picture 6" descr="muldtab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09498" y="3938713"/>
              <a:ext cx="3656701" cy="213160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9"/>
            <p:cNvSpPr>
              <a:spLocks noChangeAspect="1" noChangeArrowheads="1"/>
            </p:cNvSpPr>
            <p:nvPr/>
          </p:nvSpPr>
          <p:spPr bwMode="auto">
            <a:xfrm>
              <a:off x="5484808" y="4395787"/>
              <a:ext cx="382588" cy="382587"/>
            </a:xfrm>
            <a:prstGeom prst="rect">
              <a:avLst/>
            </a:prstGeom>
            <a:solidFill>
              <a:srgbClr val="FF00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9"/>
            <p:cNvSpPr>
              <a:spLocks noChangeAspect="1" noChangeArrowheads="1"/>
            </p:cNvSpPr>
            <p:nvPr/>
          </p:nvSpPr>
          <p:spPr bwMode="auto">
            <a:xfrm>
              <a:off x="5456285" y="4970463"/>
              <a:ext cx="385766" cy="385762"/>
            </a:xfrm>
            <a:prstGeom prst="rect">
              <a:avLst/>
            </a:prstGeom>
            <a:solidFill>
              <a:srgbClr val="00F600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9"/>
            <p:cNvSpPr>
              <a:spLocks noChangeAspect="1" noChangeArrowheads="1"/>
            </p:cNvSpPr>
            <p:nvPr/>
          </p:nvSpPr>
          <p:spPr bwMode="auto">
            <a:xfrm>
              <a:off x="5484807" y="5595938"/>
              <a:ext cx="382588" cy="382587"/>
            </a:xfrm>
            <a:prstGeom prst="rect">
              <a:avLst/>
            </a:prstGeom>
            <a:solidFill>
              <a:srgbClr val="0000FF">
                <a:alpha val="2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31"/>
            <p:cNvSpPr txBox="1">
              <a:spLocks noChangeArrowheads="1"/>
            </p:cNvSpPr>
            <p:nvPr/>
          </p:nvSpPr>
          <p:spPr bwMode="auto">
            <a:xfrm rot="16200000">
              <a:off x="4200360" y="4828605"/>
              <a:ext cx="18069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Nucleon polarization</a:t>
              </a:r>
            </a:p>
          </p:txBody>
        </p:sp>
        <p:sp>
          <p:nvSpPr>
            <p:cNvPr id="28" name="TextBox 32"/>
            <p:cNvSpPr txBox="1">
              <a:spLocks noChangeArrowheads="1"/>
            </p:cNvSpPr>
            <p:nvPr/>
          </p:nvSpPr>
          <p:spPr bwMode="auto">
            <a:xfrm>
              <a:off x="6134060" y="3625849"/>
              <a:ext cx="20152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Quark spin polarization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693297" y="5495528"/>
            <a:ext cx="42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 has planned a complete SIDIS program with π/K to access quark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30E1FC5-BDEF-4249-AE95-4DDDD10B5BA5}"/>
              </a:ext>
            </a:extLst>
          </p:cNvPr>
          <p:cNvSpPr txBox="1"/>
          <p:nvPr/>
        </p:nvSpPr>
        <p:spPr>
          <a:xfrm>
            <a:off x="98718" y="12483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30543EF-5600-40C7-BB91-C4F3DDB20414}"/>
              </a:ext>
            </a:extLst>
          </p:cNvPr>
          <p:cNvSpPr txBox="1"/>
          <p:nvPr/>
        </p:nvSpPr>
        <p:spPr>
          <a:xfrm>
            <a:off x="100395" y="5289490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9075477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" y="925981"/>
            <a:ext cx="9118473" cy="53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TMDs and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3D FFs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65590" y="2515147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</a:t>
            </a:r>
            <a:r>
              <a:rPr lang="en-US" sz="20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15" descr="Screen Shot 2014-09-08 at 6.0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59" y="2481991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5191" y="6020980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Pretzelosity</a:t>
            </a:r>
            <a:endParaRPr lang="en-US" sz="20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13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3D Fragmentation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68" name="Group 4"/>
          <p:cNvGrpSpPr>
            <a:grpSpLocks/>
          </p:cNvGrpSpPr>
          <p:nvPr/>
        </p:nvGrpSpPr>
        <p:grpSpPr bwMode="auto">
          <a:xfrm>
            <a:off x="5380188" y="2500178"/>
            <a:ext cx="2743200" cy="685800"/>
            <a:chOff x="533400" y="4648200"/>
            <a:chExt cx="2743200" cy="685800"/>
          </a:xfrm>
        </p:grpSpPr>
        <p:grpSp>
          <p:nvGrpSpPr>
            <p:cNvPr id="69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72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74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73" name="Rectangle 72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  <p:pic>
        <p:nvPicPr>
          <p:cNvPr id="76" name="Picture 15" descr="Screen Shot 2014-09-08 at 6.0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61" y="3679976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Arrow Connector 76"/>
          <p:cNvCxnSpPr/>
          <p:nvPr/>
        </p:nvCxnSpPr>
        <p:spPr>
          <a:xfrm>
            <a:off x="6862913" y="3024055"/>
            <a:ext cx="0" cy="651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3" descr="carto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4" y="825849"/>
            <a:ext cx="1770362" cy="13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28"/>
          <p:cNvSpPr txBox="1">
            <a:spLocks noChangeArrowheads="1"/>
          </p:cNvSpPr>
          <p:nvPr/>
        </p:nvSpPr>
        <p:spPr bwMode="auto">
          <a:xfrm>
            <a:off x="4267487" y="1005789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Final transverse momentum of the detected pion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arises from convolution of the struck quark transverse momentum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1600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with the transverse momentum generated during  the fragmentation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1" name="Rectangle 16"/>
          <p:cNvSpPr>
            <a:spLocks noChangeArrowheads="1"/>
          </p:cNvSpPr>
          <p:nvPr/>
        </p:nvSpPr>
        <p:spPr bwMode="auto">
          <a:xfrm>
            <a:off x="1971675" y="1413852"/>
            <a:ext cx="23619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400" dirty="0"/>
              <a:t>Ex. </a:t>
            </a:r>
            <a:r>
              <a:rPr lang="en-US" altLang="en-US" sz="1400" dirty="0" err="1"/>
              <a:t>p</a:t>
            </a:r>
            <a:r>
              <a:rPr lang="en-US" altLang="en-US" sz="1400" baseline="-25000" dirty="0" err="1"/>
              <a:t>t</a:t>
            </a:r>
            <a:r>
              <a:rPr lang="en-US" altLang="en-US" sz="1400" dirty="0"/>
              <a:t>-dependent FF for a given combination of </a:t>
            </a:r>
            <a:r>
              <a:rPr lang="en-US" altLang="en-US" sz="1400" dirty="0" err="1"/>
              <a:t>parton</a:t>
            </a:r>
            <a:r>
              <a:rPr lang="en-US" altLang="en-US" sz="1400" dirty="0"/>
              <a:t> and hadron species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5741" y="890884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p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847168" y="4411571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(z, p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; Q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708043" y="3028676"/>
            <a:ext cx="0" cy="1384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4577006" y="4938504"/>
            <a:ext cx="44838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/>
              <a:t>Understanding of the 3D structure of fragmentation into a hadron requires studies of transverse momentum, spin and hadron species dependence</a:t>
            </a: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79628" y="2862949"/>
            <a:ext cx="4347763" cy="3384665"/>
            <a:chOff x="2857500" y="1371600"/>
            <a:chExt cx="6211086" cy="4835236"/>
          </a:xfrm>
        </p:grpSpPr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3124198" y="1508125"/>
              <a:ext cx="2514602" cy="465812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3124198" y="2133600"/>
              <a:ext cx="2514602" cy="128016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L-Shape 25"/>
            <p:cNvSpPr/>
            <p:nvPr/>
          </p:nvSpPr>
          <p:spPr bwMode="auto">
            <a:xfrm rot="16200000">
              <a:off x="3659982" y="881848"/>
              <a:ext cx="4491037" cy="5562602"/>
            </a:xfrm>
            <a:prstGeom prst="corner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86400" y="4621768"/>
              <a:ext cx="9348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Collins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886200"/>
              <a:ext cx="16153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Polarizing FF</a:t>
              </a:r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49467" t="20401" r="-94" b="-3649"/>
            <a:stretch/>
          </p:blipFill>
          <p:spPr bwMode="auto">
            <a:xfrm>
              <a:off x="2857500" y="1371600"/>
              <a:ext cx="6211086" cy="4835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3054921" y="2110516"/>
              <a:ext cx="2514602" cy="128016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3054925" y="1494272"/>
              <a:ext cx="2514602" cy="465812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38799" y="4606702"/>
              <a:ext cx="1349481" cy="56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38799" y="3887871"/>
              <a:ext cx="2375402" cy="56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Polarizing FF</a:t>
              </a:r>
            </a:p>
          </p:txBody>
        </p:sp>
        <p:sp>
          <p:nvSpPr>
            <p:cNvPr id="34" name="L-Shape 33"/>
            <p:cNvSpPr/>
            <p:nvPr/>
          </p:nvSpPr>
          <p:spPr bwMode="auto">
            <a:xfrm rot="16200000">
              <a:off x="3634004" y="935911"/>
              <a:ext cx="4491037" cy="5614559"/>
            </a:xfrm>
            <a:prstGeom prst="corner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1003" y="262422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4374" y="2433364"/>
            <a:ext cx="107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Spin-Spin Correlations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83992" y="2449334"/>
            <a:ext cx="1383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Spin-Momentum Correlations</a:t>
            </a:r>
          </a:p>
        </p:txBody>
      </p:sp>
    </p:spTree>
    <p:extLst>
      <p:ext uri="{BB962C8B-B14F-4D97-AF65-F5344CB8AC3E}">
        <p14:creationId xmlns:p14="http://schemas.microsoft.com/office/powerpoint/2010/main" val="740022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3296" y="811883"/>
            <a:ext cx="8610600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emergence of hadrons – mass from massless gluons and nearly-massless quarks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Lessons from the 70s to Now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092082" y="1415324"/>
            <a:ext cx="1804988" cy="2733675"/>
            <a:chOff x="7092082" y="1415324"/>
            <a:chExt cx="1804988" cy="2733675"/>
          </a:xfrm>
        </p:grpSpPr>
        <p:pic>
          <p:nvPicPr>
            <p:cNvPr id="1026" name="Picture 2" descr="http://t0.gstatic.com/images?q=tbn:ANd9GcQUkfhXc2e2p2iQl_9BDe0dgr-wp0Wg095-tpPIond7ltTD6-S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082" y="1415324"/>
              <a:ext cx="1804988" cy="273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02767" y="327780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1977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74468" y="1863811"/>
            <a:ext cx="4828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Basis on Parton Model Intuition: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Localization in space-time &amp;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Lorentz contraction, time dilation, causality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Sharp separation of scales (…)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Ideas about string-like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hadronization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1" y="1861174"/>
            <a:ext cx="1980226" cy="1988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106" y="3838110"/>
            <a:ext cx="219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Space-time view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model idea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hadronization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(in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*p CM frame)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2741" y="4556968"/>
            <a:ext cx="616329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History/timeline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 60s/early 70s: Parton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QCD ~ 1974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Factorization ~ 1980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~2008 Transverse spin physics provokes new definition of pdfs (TMDs) - Back to need for separation of scales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7847" y="3348158"/>
            <a:ext cx="473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Issues: no direct connection with field theory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Sharp separation of scales?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state evolution in space-time??</a:t>
            </a:r>
          </a:p>
        </p:txBody>
      </p:sp>
    </p:spTree>
    <p:extLst>
      <p:ext uri="{BB962C8B-B14F-4D97-AF65-F5344CB8AC3E}">
        <p14:creationId xmlns:p14="http://schemas.microsoft.com/office/powerpoint/2010/main" val="2888969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Successful predictions at High 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420837"/>
            <a:ext cx="6477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47405" y="950626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 production at the LHC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84695"/>
            <a:ext cx="6553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2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To Disembroil</a:t>
            </a:r>
            <a:r>
              <a:rPr kumimoji="0" lang="en-US" sz="40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 Lund String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25449" t="35568" r="31669" b="31991"/>
          <a:stretch>
            <a:fillRect/>
          </a:stretch>
        </p:blipFill>
        <p:spPr bwMode="auto">
          <a:xfrm>
            <a:off x="2340429" y="3156858"/>
            <a:ext cx="3902327" cy="90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85057" y="761643"/>
            <a:ext cx="8788839" cy="56811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Excellent description of high-energy transverse momentum spectra</a:t>
            </a: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Lund model must do something right…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Started from best quantum mechanical insight of the time (Schwinger)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Incorporates acquisition of mass and transverse momentum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transverse momentum acquired in the LUND string model a la Schwinger is about what we see from the (early stage) TMD analyses. 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there reciprocity between TMDs and fragmentation?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057" y="5593208"/>
            <a:ext cx="8788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does the Lund Model know that we don’t know?</a:t>
            </a:r>
          </a:p>
        </p:txBody>
      </p:sp>
    </p:spTree>
    <p:extLst>
      <p:ext uri="{BB962C8B-B14F-4D97-AF65-F5344CB8AC3E}">
        <p14:creationId xmlns:p14="http://schemas.microsoft.com/office/powerpoint/2010/main" val="402405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Tomography with </a:t>
            </a:r>
            <a:r>
              <a:rPr lang="en-US" dirty="0" err="1"/>
              <a:t>TMDs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14645"/>
          <a:stretch>
            <a:fillRect/>
          </a:stretch>
        </p:blipFill>
        <p:spPr>
          <a:xfrm>
            <a:off x="241300" y="2443568"/>
            <a:ext cx="4864100" cy="2848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" y="1446728"/>
            <a:ext cx="539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-quarks extracted from model simulations with a transverse polarized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target.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18701"/>
          <a:stretch>
            <a:fillRect/>
          </a:stretch>
        </p:blipFill>
        <p:spPr>
          <a:xfrm>
            <a:off x="5461000" y="1470429"/>
            <a:ext cx="2724464" cy="3342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1710" y="4788942"/>
            <a:ext cx="4541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 momentum tomography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function.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-quark momentum density shows a  distortion and shift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 non-zero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value requires a non-zero orbital angular momentum.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823232" y="1338349"/>
            <a:ext cx="1185443" cy="3116340"/>
            <a:chOff x="6823232" y="660083"/>
            <a:chExt cx="1185443" cy="3116340"/>
          </a:xfrm>
        </p:grpSpPr>
        <p:grpSp>
          <p:nvGrpSpPr>
            <p:cNvPr id="13" name="Group 12"/>
            <p:cNvGrpSpPr/>
            <p:nvPr/>
          </p:nvGrpSpPr>
          <p:grpSpPr>
            <a:xfrm>
              <a:off x="7081520" y="812483"/>
              <a:ext cx="172720" cy="2963940"/>
              <a:chOff x="7081520" y="812483"/>
              <a:chExt cx="172720" cy="2963940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 rot="16200000" flipV="1">
                <a:off x="5767190" y="227921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rot="16200000" flipV="1">
                <a:off x="5614790" y="2289373"/>
                <a:ext cx="2953780" cy="2032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7477760" y="66008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δ</a:t>
              </a:r>
              <a:r>
                <a:rPr lang="en-US" b="1" dirty="0" err="1"/>
                <a:t>k</a:t>
              </a:r>
              <a:r>
                <a:rPr lang="en-US" b="1" baseline="-25000" dirty="0" err="1"/>
                <a:t>x</a:t>
              </a:r>
              <a:endParaRPr lang="en-US" b="1" baseline="-250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823232" y="854711"/>
              <a:ext cx="258288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7233920" y="853123"/>
              <a:ext cx="24384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8E1526-FFA4-4524-BE1D-A6C11D3579D4}"/>
              </a:ext>
            </a:extLst>
          </p:cNvPr>
          <p:cNvSpPr txBox="1"/>
          <p:nvPr/>
        </p:nvSpPr>
        <p:spPr>
          <a:xfrm>
            <a:off x="743868" y="900397"/>
            <a:ext cx="7656263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 GeV Goal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in 3D Momentum Imaging of the Nucleon!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28574F-DDFE-4C09-BC00-5CE3CCBAB617}"/>
              </a:ext>
            </a:extLst>
          </p:cNvPr>
          <p:cNvSpPr txBox="1"/>
          <p:nvPr/>
        </p:nvSpPr>
        <p:spPr>
          <a:xfrm>
            <a:off x="120869" y="5662554"/>
            <a:ext cx="381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GeV ~ Valence Quark 			  Region (x &gt; 0.1)</a:t>
            </a:r>
          </a:p>
        </p:txBody>
      </p:sp>
    </p:spTree>
    <p:extLst>
      <p:ext uri="{BB962C8B-B14F-4D97-AF65-F5344CB8AC3E}">
        <p14:creationId xmlns:p14="http://schemas.microsoft.com/office/powerpoint/2010/main" val="11233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1695881"/>
            <a:ext cx="9144000" cy="1470025"/>
          </a:xfrm>
        </p:spPr>
        <p:txBody>
          <a:bodyPr/>
          <a:lstStyle/>
          <a:p>
            <a:r>
              <a:rPr lang="en-US" altLang="en-US" sz="4000" dirty="0" smtClean="0">
                <a:ea typeface="ＭＳ Ｐゴシック" pitchFamily="34" charset="-128"/>
              </a:rPr>
              <a:t/>
            </a:r>
            <a:br>
              <a:rPr lang="en-US" altLang="en-US" sz="4000" dirty="0" smtClean="0">
                <a:ea typeface="ＭＳ Ｐゴシック" pitchFamily="34" charset="-128"/>
              </a:rPr>
            </a:br>
            <a:r>
              <a:rPr lang="en-US" altLang="en-US" sz="4000" dirty="0" smtClean="0">
                <a:ea typeface="ＭＳ Ｐゴシック" pitchFamily="34" charset="-128"/>
              </a:rPr>
              <a:t>validate basic reaction mechanism of SIDIS at </a:t>
            </a:r>
            <a:r>
              <a:rPr lang="en-US" altLang="en-US" sz="4000" dirty="0" err="1" smtClean="0">
                <a:ea typeface="ＭＳ Ｐゴシック" pitchFamily="34" charset="-128"/>
              </a:rPr>
              <a:t>JLab</a:t>
            </a:r>
            <a:r>
              <a:rPr lang="en-US" altLang="en-US" sz="4000" dirty="0" smtClean="0">
                <a:ea typeface="ＭＳ Ｐゴシック" pitchFamily="34" charset="-128"/>
              </a:rPr>
              <a:t> energies</a:t>
            </a:r>
            <a:br>
              <a:rPr lang="en-US" altLang="en-US" sz="4000" dirty="0" smtClean="0">
                <a:ea typeface="ＭＳ Ｐゴシック" pitchFamily="34" charset="-128"/>
              </a:rPr>
            </a:br>
            <a:r>
              <a:rPr lang="en-US" altLang="en-US" sz="20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and then</a:t>
            </a: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/>
            </a:r>
            <a:b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</a:b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spin and flavor dependence of quark transverse momentum distributions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438E358-3C31-4EB6-9540-892AB2855FE2}" type="slidenum">
              <a:rPr lang="en-US" altLang="en-US" sz="1400"/>
              <a:pPr eaLnBrk="1" hangingPunct="1"/>
              <a:t>5</a:t>
            </a:fld>
            <a:endParaRPr lang="en-US" altLang="en-US" sz="140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15888"/>
            <a:ext cx="9020175" cy="47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dirty="0" smtClean="0">
                <a:ea typeface="ＭＳ Ｐゴシック" pitchFamily="34" charset="-128"/>
              </a:rPr>
              <a:t>Overall Goal of </a:t>
            </a:r>
            <a:r>
              <a:rPr lang="en-US" altLang="en-US" sz="2800" dirty="0" smtClean="0">
                <a:ea typeface="ＭＳ Ｐゴシック" pitchFamily="34" charset="-128"/>
              </a:rPr>
              <a:t>Jefferson Lab</a:t>
            </a:r>
            <a:r>
              <a:rPr lang="en-US" altLang="en-US" sz="2800" dirty="0" smtClean="0">
                <a:ea typeface="ＭＳ Ｐゴシック" pitchFamily="34" charset="-128"/>
              </a:rPr>
              <a:t> </a:t>
            </a:r>
            <a:r>
              <a:rPr lang="en-US" altLang="en-US" sz="2800" dirty="0" smtClean="0">
                <a:ea typeface="ＭＳ Ｐゴシック" pitchFamily="34" charset="-128"/>
              </a:rPr>
              <a:t>SIDIS Program</a:t>
            </a:r>
            <a:endParaRPr lang="en-US" altLang="en-US" sz="28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583" y="5576914"/>
            <a:ext cx="809379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SIDIS program concentrates on the validation and the transverse momentum dependence of </a:t>
            </a:r>
            <a:r>
              <a:rPr lang="en-US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SIDIS cross sections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94650" y="4333455"/>
            <a:ext cx="8077200" cy="64633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different </a:t>
            </a:r>
            <a:r>
              <a:rPr lang="en-US" sz="18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dependences of quark flavor distributions</a:t>
            </a:r>
            <a:endParaRPr lang="en-US" sz="1800" baseline="-25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Screen Shot 2014-08-29 at 9.10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14725"/>
            <a:ext cx="24606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CE2A73-5F4B-439C-8293-89BF3E442E97}" type="slidenum">
              <a:rPr lang="en-US" altLang="en-US" sz="1400"/>
              <a:pPr eaLnBrk="1" hangingPunct="1"/>
              <a:t>6</a:t>
            </a:fld>
            <a:endParaRPr lang="en-US" altLang="en-US" sz="1400"/>
          </a:p>
        </p:txBody>
      </p:sp>
      <p:sp>
        <p:nvSpPr>
          <p:cNvPr id="16387" name="Slide Number Placeholder 2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6A76B18-DA87-45BE-A6B1-9725775E5638}" type="slidenum">
              <a:rPr lang="en-US" altLang="en-US" sz="1400"/>
              <a:pPr algn="r" eaLnBrk="1" hangingPunct="1"/>
              <a:t>6</a:t>
            </a:fld>
            <a:endParaRPr lang="en-US" altLang="en-US" sz="1400"/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020175" cy="474662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ＭＳ Ｐゴシック" pitchFamily="34" charset="-128"/>
              </a:rPr>
              <a:t>Probing the flavor-dependence of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</a:t>
            </a:r>
            <a:r>
              <a:rPr lang="en-US" altLang="en-US" sz="2800" baseline="-25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</a:t>
            </a:r>
            <a:r>
              <a:rPr lang="en-US" altLang="en-US" sz="2800" dirty="0" smtClean="0">
                <a:ea typeface="ＭＳ Ｐゴシック" pitchFamily="34" charset="-128"/>
              </a:rPr>
              <a:t>-distributions</a:t>
            </a:r>
            <a:r>
              <a:rPr lang="en-US" alt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16389" name="TextBox 21"/>
          <p:cNvSpPr txBox="1">
            <a:spLocks noChangeArrowheads="1"/>
          </p:cNvSpPr>
          <p:nvPr/>
        </p:nvSpPr>
        <p:spPr bwMode="auto">
          <a:xfrm>
            <a:off x="279400" y="53419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76200" y="914400"/>
            <a:ext cx="3200400" cy="1873250"/>
            <a:chOff x="228600" y="838200"/>
            <a:chExt cx="3581400" cy="1996374"/>
          </a:xfrm>
        </p:grpSpPr>
        <p:grpSp>
          <p:nvGrpSpPr>
            <p:cNvPr id="16423" name="Group 6"/>
            <p:cNvGrpSpPr>
              <a:grpSpLocks/>
            </p:cNvGrpSpPr>
            <p:nvPr/>
          </p:nvGrpSpPr>
          <p:grpSpPr bwMode="auto">
            <a:xfrm>
              <a:off x="228600" y="838200"/>
              <a:ext cx="3581400" cy="1996374"/>
              <a:chOff x="304415" y="914400"/>
              <a:chExt cx="3886585" cy="2207834"/>
            </a:xfrm>
          </p:grpSpPr>
          <p:pic>
            <p:nvPicPr>
              <p:cNvPr id="16425" name="Picture 2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35"/>
              <a:stretch>
                <a:fillRect/>
              </a:stretch>
            </p:blipFill>
            <p:spPr bwMode="auto">
              <a:xfrm>
                <a:off x="533400" y="914400"/>
                <a:ext cx="3634154" cy="2207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6" name="Picture 28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415" y="1295400"/>
                <a:ext cx="228985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191000" y="914400"/>
                <a:ext cx="0" cy="2015117"/>
              </a:xfrm>
              <a:prstGeom prst="line">
                <a:avLst/>
              </a:prstGeom>
              <a:ln w="9525" cmpd="sng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24" name="Rectangle 37"/>
            <p:cNvSpPr>
              <a:spLocks noChangeArrowheads="1"/>
            </p:cNvSpPr>
            <p:nvPr/>
          </p:nvSpPr>
          <p:spPr bwMode="auto">
            <a:xfrm>
              <a:off x="654957" y="2362534"/>
              <a:ext cx="2648857" cy="262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008000"/>
                  </a:solidFill>
                </a:rPr>
                <a:t>B.Musch et al PRD83 (2011) 094507</a:t>
              </a:r>
            </a:p>
          </p:txBody>
        </p:sp>
      </p:grp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3733800" y="914400"/>
            <a:ext cx="1828800" cy="1016000"/>
          </a:xfrm>
          <a:prstGeom prst="rect">
            <a:avLst/>
          </a:prstGeom>
          <a:noFill/>
          <a:ln w="28575" cmpd="sng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Higher probability to find more sea </a:t>
            </a:r>
          </a:p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&amp; d-quarks  at </a:t>
            </a:r>
          </a:p>
          <a:p>
            <a:pPr algn="ctr">
              <a:defRPr/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large</a:t>
            </a:r>
            <a:r>
              <a:rPr lang="en-US" sz="15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500" b="1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500" b="1" baseline="-25000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endParaRPr lang="en-US" sz="1500" b="1" baseline="-25000" dirty="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381000" y="5754469"/>
            <a:ext cx="8314618" cy="646331"/>
          </a:xfrm>
          <a:prstGeom prst="rect">
            <a:avLst/>
          </a:prstGeom>
          <a:solidFill>
            <a:srgbClr val="FFFEAE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indications from both theory (lattice, chiral constituent quark model) and experimental data of the </a:t>
            </a:r>
            <a:r>
              <a:rPr lang="en-US" sz="18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baseline="-25000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aseline="-25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dependence of quark flavor distribution.</a:t>
            </a:r>
            <a:endParaRPr lang="en-US" sz="1800" baseline="-25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riped Right Arrow 4"/>
          <p:cNvSpPr/>
          <p:nvPr/>
        </p:nvSpPr>
        <p:spPr>
          <a:xfrm rot="9499273" flipV="1">
            <a:off x="3302278" y="1536760"/>
            <a:ext cx="540000" cy="304800"/>
          </a:xfrm>
          <a:prstGeom prst="stripedRightArrow">
            <a:avLst>
              <a:gd name="adj1" fmla="val 55460"/>
              <a:gd name="adj2" fmla="val 66378"/>
            </a:avLst>
          </a:prstGeom>
          <a:solidFill>
            <a:srgbClr val="7F7F7F"/>
          </a:solidFill>
          <a:ln>
            <a:solidFill>
              <a:schemeClr val="accent1"/>
            </a:solidFill>
          </a:ln>
          <a:effectLst>
            <a:glow rad="101600">
              <a:schemeClr val="accent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Striped Right Arrow 36"/>
          <p:cNvSpPr/>
          <p:nvPr/>
        </p:nvSpPr>
        <p:spPr>
          <a:xfrm rot="243257" flipV="1">
            <a:off x="5344100" y="1237910"/>
            <a:ext cx="540000" cy="304800"/>
          </a:xfrm>
          <a:prstGeom prst="stripedRightArrow">
            <a:avLst>
              <a:gd name="adj1" fmla="val 55460"/>
              <a:gd name="adj2" fmla="val 66378"/>
            </a:avLst>
          </a:prstGeom>
          <a:solidFill>
            <a:srgbClr val="7F7F7F"/>
          </a:solidFill>
          <a:ln>
            <a:solidFill>
              <a:schemeClr val="accent1"/>
            </a:solidFill>
          </a:ln>
          <a:effectLst>
            <a:glow rad="101600">
              <a:schemeClr val="accent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401" name="Group 7"/>
          <p:cNvGrpSpPr>
            <a:grpSpLocks/>
          </p:cNvGrpSpPr>
          <p:nvPr/>
        </p:nvGrpSpPr>
        <p:grpSpPr bwMode="auto">
          <a:xfrm>
            <a:off x="76200" y="3352800"/>
            <a:ext cx="4724400" cy="2286000"/>
            <a:chOff x="76200" y="3048603"/>
            <a:chExt cx="4724400" cy="2285397"/>
          </a:xfrm>
        </p:grpSpPr>
        <p:pic>
          <p:nvPicPr>
            <p:cNvPr id="16420" name="Picture 1" descr="Screen Shot 2014-08-29 at 9.10.30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16" y="3185092"/>
              <a:ext cx="2479084" cy="214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3" descr="Screen Shot 2014-08-29 at 9.11.12 A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200400"/>
              <a:ext cx="2460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2" name="Rectangle 3"/>
            <p:cNvSpPr>
              <a:spLocks noChangeArrowheads="1"/>
            </p:cNvSpPr>
            <p:nvPr/>
          </p:nvSpPr>
          <p:spPr bwMode="auto">
            <a:xfrm>
              <a:off x="1447800" y="3048603"/>
              <a:ext cx="3352800" cy="24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000" b="1"/>
                <a:t>Hall-C: </a:t>
              </a:r>
              <a:r>
                <a:rPr lang="en-US" altLang="en-US" sz="1000" b="1">
                  <a:solidFill>
                    <a:srgbClr val="008000"/>
                  </a:solidFill>
                </a:rPr>
                <a:t>Phys.Rev. C85 (2012) 015202</a:t>
              </a:r>
            </a:p>
          </p:txBody>
        </p:sp>
      </p:grpSp>
      <p:sp>
        <p:nvSpPr>
          <p:cNvPr id="16402" name="Rectangle 5"/>
          <p:cNvSpPr>
            <a:spLocks noChangeArrowheads="1"/>
          </p:cNvSpPr>
          <p:nvPr/>
        </p:nvSpPr>
        <p:spPr bwMode="auto">
          <a:xfrm>
            <a:off x="6324600" y="3048000"/>
            <a:ext cx="22098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008000"/>
                </a:solidFill>
              </a:rPr>
              <a:t>HERMES, PRD 87 (2013) 074029</a:t>
            </a:r>
          </a:p>
          <a:p>
            <a:pPr eaLnBrk="1" hangingPunct="1"/>
            <a:r>
              <a:rPr lang="tr-TR" altLang="en-US" sz="1000" b="1">
                <a:solidFill>
                  <a:srgbClr val="008000"/>
                </a:solidFill>
              </a:rPr>
              <a:t>COMPASS, EPJC 73 (2013) 2531</a:t>
            </a:r>
            <a:endParaRPr lang="en-US" altLang="en-US" sz="1000" b="1">
              <a:solidFill>
                <a:srgbClr val="008000"/>
              </a:solidFill>
            </a:endParaRPr>
          </a:p>
        </p:txBody>
      </p:sp>
      <p:pic>
        <p:nvPicPr>
          <p:cNvPr id="16403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84772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3352800" y="2133600"/>
            <a:ext cx="2514600" cy="1246188"/>
          </a:xfrm>
          <a:prstGeom prst="rect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Measurements of 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hadronic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multiplicities provide a crucial input for studies of </a:t>
            </a:r>
            <a:r>
              <a:rPr lang="en-US" sz="1500" b="1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sz="1500" b="1" baseline="-25000" dirty="0" err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dependence of spin independent distributions</a:t>
            </a:r>
          </a:p>
        </p:txBody>
      </p:sp>
      <p:pic>
        <p:nvPicPr>
          <p:cNvPr id="16405" name="Picture 4" descr="Screen Shot 2014-08-29 at 9.11.22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62600"/>
            <a:ext cx="990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6" name="Group 6"/>
          <p:cNvGrpSpPr>
            <a:grpSpLocks/>
          </p:cNvGrpSpPr>
          <p:nvPr/>
        </p:nvGrpSpPr>
        <p:grpSpPr bwMode="auto">
          <a:xfrm>
            <a:off x="5943600" y="838200"/>
            <a:ext cx="3200400" cy="2339975"/>
            <a:chOff x="5943600" y="838200"/>
            <a:chExt cx="3200400" cy="2339975"/>
          </a:xfrm>
        </p:grpSpPr>
        <p:grpSp>
          <p:nvGrpSpPr>
            <p:cNvPr id="16412" name="Group 22"/>
            <p:cNvGrpSpPr>
              <a:grpSpLocks/>
            </p:cNvGrpSpPr>
            <p:nvPr/>
          </p:nvGrpSpPr>
          <p:grpSpPr bwMode="auto">
            <a:xfrm>
              <a:off x="5943600" y="838200"/>
              <a:ext cx="3195637" cy="2133600"/>
              <a:chOff x="4585901" y="609600"/>
              <a:chExt cx="3567499" cy="2460480"/>
            </a:xfrm>
          </p:grpSpPr>
          <p:sp>
            <p:nvSpPr>
              <p:cNvPr id="16416" name="Rectangle 2"/>
              <p:cNvSpPr>
                <a:spLocks noChangeArrowheads="1"/>
              </p:cNvSpPr>
              <p:nvPr/>
            </p:nvSpPr>
            <p:spPr bwMode="auto">
              <a:xfrm>
                <a:off x="5261345" y="2750643"/>
                <a:ext cx="2396814" cy="3194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0               0.5              1.0              </a:t>
                </a:r>
                <a:endParaRPr lang="en-US" altLang="en-US" sz="1200"/>
              </a:p>
            </p:txBody>
          </p:sp>
          <p:pic>
            <p:nvPicPr>
              <p:cNvPr id="16417" name="Picture 22" descr="sea-quarks-width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01" t="3149" r="9306" b="9010"/>
              <a:stretch>
                <a:fillRect/>
              </a:stretch>
            </p:blipFill>
            <p:spPr bwMode="auto">
              <a:xfrm>
                <a:off x="4800600" y="609600"/>
                <a:ext cx="3352800" cy="22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23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025170" y="1398931"/>
                <a:ext cx="1371602" cy="250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19" name="Rectangle 37"/>
              <p:cNvSpPr>
                <a:spLocks noChangeArrowheads="1"/>
              </p:cNvSpPr>
              <p:nvPr/>
            </p:nvSpPr>
            <p:spPr bwMode="auto">
              <a:xfrm>
                <a:off x="5410200" y="2454961"/>
                <a:ext cx="2743200" cy="291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008000"/>
                    </a:solidFill>
                  </a:rPr>
                  <a:t>P.Schweitzer et al. arXiv:1210.1267</a:t>
                </a:r>
              </a:p>
            </p:txBody>
          </p:sp>
        </p:grpSp>
        <p:pic>
          <p:nvPicPr>
            <p:cNvPr id="16413" name="Picture 4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2971800"/>
              <a:ext cx="7620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0" y="838200"/>
              <a:ext cx="5334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458200" y="2743200"/>
              <a:ext cx="5334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6407" name="Picture 1" descr="Mul_CMP_hp_Bin3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48050" b="7288"/>
          <a:stretch>
            <a:fillRect/>
          </a:stretch>
        </p:blipFill>
        <p:spPr bwMode="auto">
          <a:xfrm>
            <a:off x="6019800" y="3448050"/>
            <a:ext cx="25701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8" name="TextBox 2"/>
          <p:cNvSpPr txBox="1">
            <a:spLocks noChangeArrowheads="1"/>
          </p:cNvSpPr>
          <p:nvPr/>
        </p:nvSpPr>
        <p:spPr bwMode="auto">
          <a:xfrm>
            <a:off x="6553200" y="3524250"/>
            <a:ext cx="19050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COMPASS Preliminary</a:t>
            </a:r>
          </a:p>
          <a:p>
            <a:pPr algn="ctr" eaLnBrk="1" hangingPunct="1"/>
            <a:r>
              <a:rPr lang="en-US" altLang="en-US" sz="1200" b="1"/>
              <a:t>h</a:t>
            </a:r>
            <a:r>
              <a:rPr lang="en-US" altLang="en-US" sz="1200" b="1" baseline="30000"/>
              <a:t>+</a:t>
            </a:r>
            <a:r>
              <a:rPr lang="en-US" altLang="en-US" sz="1200" b="1"/>
              <a:t>   from D </a:t>
            </a:r>
          </a:p>
        </p:txBody>
      </p:sp>
      <p:sp>
        <p:nvSpPr>
          <p:cNvPr id="16409" name="TextBox 2"/>
          <p:cNvSpPr txBox="1">
            <a:spLocks noChangeArrowheads="1"/>
          </p:cNvSpPr>
          <p:nvPr/>
        </p:nvSpPr>
        <p:spPr bwMode="auto">
          <a:xfrm rot="-5400000">
            <a:off x="5250657" y="4274343"/>
            <a:ext cx="1327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000" b="1"/>
              <a:t>M</a:t>
            </a:r>
            <a:r>
              <a:rPr lang="en-US" altLang="en-US" sz="1000" b="1" baseline="30000"/>
              <a:t>h</a:t>
            </a:r>
            <a:r>
              <a:rPr lang="en-US" altLang="en-US" sz="1000" b="1"/>
              <a:t> (arbitrary units)</a:t>
            </a:r>
          </a:p>
        </p:txBody>
      </p:sp>
      <p:pic>
        <p:nvPicPr>
          <p:cNvPr id="16410" name="Picture 39" descr="Mul_CMP_hp_Bin3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7" t="93472" b="1788"/>
          <a:stretch>
            <a:fillRect/>
          </a:stretch>
        </p:blipFill>
        <p:spPr bwMode="auto">
          <a:xfrm>
            <a:off x="8159750" y="5562600"/>
            <a:ext cx="9572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1" name="TextBox 2"/>
          <p:cNvSpPr txBox="1">
            <a:spLocks noChangeArrowheads="1"/>
          </p:cNvSpPr>
          <p:nvPr/>
        </p:nvSpPr>
        <p:spPr bwMode="auto">
          <a:xfrm>
            <a:off x="6858000" y="3962400"/>
            <a:ext cx="13716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900"/>
              <a:t>0.30 &lt; z &lt; 0.6</a:t>
            </a:r>
          </a:p>
          <a:p>
            <a:pPr algn="ctr" eaLnBrk="1" hangingPunct="1"/>
            <a:r>
              <a:rPr lang="en-US" altLang="en-US" sz="900"/>
              <a:t>&lt;x&gt; = 0.054 &lt;Q</a:t>
            </a:r>
            <a:r>
              <a:rPr lang="en-US" altLang="en-US" sz="900" baseline="30000"/>
              <a:t>2</a:t>
            </a:r>
            <a:r>
              <a:rPr lang="en-US" altLang="en-US" sz="900"/>
              <a:t>&gt;=4.57</a:t>
            </a:r>
          </a:p>
        </p:txBody>
      </p:sp>
      <p:sp>
        <p:nvSpPr>
          <p:cNvPr id="4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230736" y="5105400"/>
            <a:ext cx="8545796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Goal: Measure the </a:t>
            </a:r>
            <a:r>
              <a:rPr lang="en-US" altLang="en-US" sz="1600" dirty="0">
                <a:solidFill>
                  <a:srgbClr val="FF0000"/>
                </a:solidFill>
              </a:rPr>
              <a:t>basic SIDIS cross sections </a:t>
            </a:r>
            <a:r>
              <a:rPr lang="en-US" altLang="en-US" sz="1600" dirty="0"/>
              <a:t>of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(and K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) </a:t>
            </a:r>
            <a:r>
              <a:rPr lang="en-US" altLang="en-US" sz="1600" dirty="0"/>
              <a:t>production off the proton (and deuteron), including a map of the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dependence (P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~ </a:t>
            </a:r>
            <a:r>
              <a:rPr lang="en-US" altLang="en-US" sz="1600" dirty="0">
                <a:latin typeface="Symbol" panose="05050102010706020507" pitchFamily="18" charset="2"/>
              </a:rPr>
              <a:t>L</a:t>
            </a:r>
            <a:r>
              <a:rPr lang="en-US" altLang="en-US" sz="1600" dirty="0"/>
              <a:t> &lt; 0.5 GeV), to validate</a:t>
            </a:r>
            <a:r>
              <a:rPr lang="en-US" altLang="en-US" sz="1600" baseline="30000" dirty="0"/>
              <a:t>(</a:t>
            </a:r>
            <a:r>
              <a:rPr lang="en-US" altLang="en-US" sz="1600" dirty="0"/>
              <a:t>*</a:t>
            </a:r>
            <a:r>
              <a:rPr lang="en-US" altLang="en-US" sz="1600" baseline="30000" dirty="0"/>
              <a:t>)</a:t>
            </a:r>
            <a:r>
              <a:rPr lang="en-US" altLang="en-US" sz="1600" dirty="0"/>
              <a:t> a flavor decomposition and the </a:t>
            </a:r>
            <a:r>
              <a:rPr lang="en-US" altLang="en-US" sz="1600" dirty="0" err="1"/>
              <a:t>k</a:t>
            </a:r>
            <a:r>
              <a:rPr lang="en-US" altLang="en-US" sz="1600" baseline="-25000" dirty="0" err="1"/>
              <a:t>T</a:t>
            </a:r>
            <a:r>
              <a:rPr lang="en-US" altLang="en-US" sz="1600" dirty="0"/>
              <a:t> dependence of (</a:t>
            </a:r>
            <a:r>
              <a:rPr lang="en-US" altLang="en-US" sz="1600" dirty="0" err="1"/>
              <a:t>unpolarized</a:t>
            </a:r>
            <a:r>
              <a:rPr lang="en-US" altLang="en-US" sz="1600" dirty="0"/>
              <a:t>) up and down quarks</a:t>
            </a: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0" y="301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Hall C SIDIS Program – basic (</a:t>
            </a:r>
            <a:r>
              <a:rPr lang="en-US" altLang="en-US" sz="2800" b="1" dirty="0" err="1"/>
              <a:t>e,e’</a:t>
            </a:r>
            <a:r>
              <a:rPr lang="en-US" altLang="en-US" sz="2800" b="1" dirty="0" err="1">
                <a:latin typeface="Symbol" panose="05050102010706020507" pitchFamily="18" charset="2"/>
              </a:rPr>
              <a:t>p</a:t>
            </a:r>
            <a:r>
              <a:rPr lang="en-US" altLang="en-US" sz="2800" b="1" dirty="0"/>
              <a:t>) cross sections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515003" y="805920"/>
            <a:ext cx="6117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Why need for (</a:t>
            </a:r>
            <a:r>
              <a:rPr lang="en-US" altLang="en-US" sz="2800" dirty="0" err="1"/>
              <a:t>e,e’</a:t>
            </a:r>
            <a:r>
              <a:rPr lang="en-US" altLang="en-US" sz="2800" dirty="0" err="1">
                <a:latin typeface="Symbol" panose="05050102010706020507" pitchFamily="18" charset="2"/>
              </a:rPr>
              <a:t>p</a:t>
            </a:r>
            <a:r>
              <a:rPr lang="en-US" altLang="en-US" sz="2800" dirty="0"/>
              <a:t>) cross sections? 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30735" y="1331012"/>
            <a:ext cx="86910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PAC37 Report: “the </a:t>
            </a:r>
            <a:r>
              <a:rPr lang="en-US" altLang="en-US" sz="1600" b="1" dirty="0">
                <a:solidFill>
                  <a:srgbClr val="3333CC"/>
                </a:solidFill>
              </a:rPr>
              <a:t>cross sections </a:t>
            </a:r>
            <a:r>
              <a:rPr lang="en-US" altLang="en-US" sz="1600" dirty="0"/>
              <a:t>are </a:t>
            </a:r>
            <a:r>
              <a:rPr lang="en-US" altLang="en-US" sz="1600" b="1" dirty="0">
                <a:solidFill>
                  <a:srgbClr val="3333CC"/>
                </a:solidFill>
              </a:rPr>
              <a:t>such basic tests of the understanding of SIDIS </a:t>
            </a:r>
            <a:r>
              <a:rPr lang="en-US" altLang="en-US" sz="1600" dirty="0"/>
              <a:t>at 11 GeV kinematics that they will play a </a:t>
            </a:r>
            <a:r>
              <a:rPr lang="en-US" altLang="en-US" sz="1600" b="1" dirty="0">
                <a:solidFill>
                  <a:srgbClr val="3333CC"/>
                </a:solidFill>
              </a:rPr>
              <a:t>critical role </a:t>
            </a:r>
            <a:r>
              <a:rPr lang="en-US" altLang="en-US" sz="1600" dirty="0"/>
              <a:t>in establishing the entire SIDIS program of studying the </a:t>
            </a:r>
            <a:r>
              <a:rPr lang="en-US" altLang="en-US" sz="1600" dirty="0" err="1"/>
              <a:t>partonic</a:t>
            </a:r>
            <a:r>
              <a:rPr lang="en-US" altLang="en-US" sz="1600" dirty="0"/>
              <a:t> structure of the nucleon. In particular they complement the CLAS12 measurements in areas where the precision of spectrometer experiments is essential, being able to separate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and 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-dependence for small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.”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3187596" y="5967096"/>
            <a:ext cx="5632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 i="1" baseline="30000" dirty="0">
                <a:solidFill>
                  <a:srgbClr val="CC0099"/>
                </a:solidFill>
              </a:rPr>
              <a:t>(</a:t>
            </a:r>
            <a:r>
              <a:rPr lang="en-US" altLang="en-US" sz="1200" i="1" dirty="0">
                <a:solidFill>
                  <a:srgbClr val="CC0099"/>
                </a:solidFill>
              </a:rPr>
              <a:t>*</a:t>
            </a:r>
            <a:r>
              <a:rPr lang="en-US" altLang="en-US" sz="1200" i="1" baseline="30000" dirty="0">
                <a:solidFill>
                  <a:srgbClr val="CC0099"/>
                </a:solidFill>
              </a:rPr>
              <a:t>)</a:t>
            </a:r>
            <a:r>
              <a:rPr lang="en-US" altLang="en-US" sz="1200" i="1" dirty="0">
                <a:solidFill>
                  <a:srgbClr val="CC0099"/>
                </a:solidFill>
              </a:rPr>
              <a:t> Can only be done using spectrometer setup capable of %-type measurements  (an essential ingredient of the global SIDIS program!)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802264"/>
            <a:ext cx="5562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Basic precision cross section measurements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Crucial information to validate theoretical understanding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Convolution framework requires validation for most</a:t>
            </a:r>
          </a:p>
          <a:p>
            <a:pPr lvl="1"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    future SIDIS experiments and their interpretation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Can constrain Q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dependence &amp; TMD evolution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Questions on target-mass corrections and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(1-z) re-summations require precision large-z data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457200" y="3359160"/>
            <a:ext cx="2743200" cy="685800"/>
            <a:chOff x="533400" y="4648200"/>
            <a:chExt cx="2743200" cy="685800"/>
          </a:xfrm>
        </p:grpSpPr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17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19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18" name="Rectangle 17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9297" y="3822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(and (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e,e’K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387850" y="1828800"/>
            <a:ext cx="437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 dirty="0"/>
              <a:t>Solution: Detect a final state hadron in addition to scattered electron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64050" y="2393950"/>
            <a:ext cx="4146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altLang="en-US" b="1" dirty="0">
                <a:solidFill>
                  <a:srgbClr val="0000FF"/>
                </a:solidFill>
              </a:rPr>
              <a:t>Can ‘tag’ the flavor of the struck quark by measuring the hadrons produced: </a:t>
            </a:r>
            <a:r>
              <a:rPr lang="en-US" altLang="en-US" b="1" dirty="0">
                <a:solidFill>
                  <a:srgbClr val="CC00CC"/>
                </a:solidFill>
              </a:rPr>
              <a:t>‘flavor tagging’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403725" y="787611"/>
            <a:ext cx="44354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DIS probes only the sum of quarks and anti-quarks </a:t>
            </a:r>
            <a:r>
              <a:rPr lang="en-US" altLang="en-US" dirty="0">
                <a:sym typeface="Wingdings" pitchFamily="2" charset="2"/>
              </a:rPr>
              <a:t> requires assumptions on the role of sea quarks</a:t>
            </a:r>
            <a:endParaRPr lang="en-US" altLang="en-US" dirty="0"/>
          </a:p>
        </p:txBody>
      </p:sp>
      <p:pic>
        <p:nvPicPr>
          <p:cNvPr id="1032" name="Picture 8" descr="mar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38086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25"/>
          <p:cNvSpPr>
            <a:spLocks noChangeArrowheads="1"/>
          </p:cNvSpPr>
          <p:nvPr/>
        </p:nvSpPr>
        <p:spPr bwMode="auto">
          <a:xfrm>
            <a:off x="228600" y="4084638"/>
            <a:ext cx="4377583" cy="2283144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034" name="Line 26"/>
          <p:cNvSpPr>
            <a:spLocks noChangeShapeType="1"/>
          </p:cNvSpPr>
          <p:nvPr/>
        </p:nvSpPr>
        <p:spPr bwMode="auto">
          <a:xfrm flipH="1">
            <a:off x="4346948" y="4240134"/>
            <a:ext cx="1066800" cy="73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Text Box 27"/>
          <p:cNvSpPr txBox="1">
            <a:spLocks noChangeArrowheads="1"/>
          </p:cNvSpPr>
          <p:nvPr/>
        </p:nvSpPr>
        <p:spPr bwMode="auto">
          <a:xfrm>
            <a:off x="5413747" y="3984282"/>
            <a:ext cx="2166373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 "/>
              </a:rPr>
              <a:t>Measure inclusive (</a:t>
            </a:r>
            <a:r>
              <a:rPr lang="en-US" altLang="en-US" sz="1400" dirty="0" err="1">
                <a:latin typeface="Arial "/>
              </a:rPr>
              <a:t>e,e</a:t>
            </a:r>
            <a:r>
              <a:rPr lang="en-US" altLang="en-US" sz="1400" dirty="0">
                <a:latin typeface="Arial "/>
              </a:rPr>
              <a:t>’) at same time as (</a:t>
            </a:r>
            <a:r>
              <a:rPr lang="en-US" altLang="en-US" sz="1400" dirty="0" err="1">
                <a:latin typeface="Arial "/>
              </a:rPr>
              <a:t>e,e’h</a:t>
            </a:r>
            <a:r>
              <a:rPr lang="en-US" altLang="en-US" sz="1400" dirty="0">
                <a:latin typeface="Arial "/>
              </a:rPr>
              <a:t>)</a:t>
            </a:r>
          </a:p>
        </p:txBody>
      </p:sp>
      <p:pic>
        <p:nvPicPr>
          <p:cNvPr id="1036" name="Picture 10" descr="si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817273"/>
            <a:ext cx="2576029" cy="257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 Box 18"/>
          <p:cNvSpPr txBox="1">
            <a:spLocks noChangeArrowheads="1"/>
          </p:cNvSpPr>
          <p:nvPr/>
        </p:nvSpPr>
        <p:spPr bwMode="auto">
          <a:xfrm>
            <a:off x="3048000" y="2202049"/>
            <a:ext cx="8547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EC0000"/>
                </a:solidFill>
              </a:rPr>
              <a:t>SIDIS</a:t>
            </a:r>
          </a:p>
        </p:txBody>
      </p:sp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SIDIS – Flavor Decomposition</a:t>
            </a: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5418032" y="4611160"/>
            <a:ext cx="3505200" cy="1784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Leading-Order (LO) QCD </a:t>
            </a:r>
          </a:p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after integration over p</a:t>
            </a:r>
            <a:r>
              <a:rPr lang="en-US" altLang="en-US" baseline="-25000">
                <a:latin typeface="Calibri" pitchFamily="34" charset="0"/>
              </a:rPr>
              <a:t>T</a:t>
            </a:r>
            <a:r>
              <a:rPr lang="en-US" altLang="en-US">
                <a:latin typeface="Calibri" pitchFamily="34" charset="0"/>
              </a:rPr>
              <a:t> and </a:t>
            </a:r>
            <a:r>
              <a:rPr lang="en-US" altLang="en-US" sz="2000">
                <a:latin typeface="Symbol" pitchFamily="18" charset="2"/>
                <a:sym typeface="Symbol" pitchFamily="18" charset="2"/>
              </a:rPr>
              <a:t>f</a:t>
            </a:r>
            <a:endParaRPr lang="en-US" altLang="en-US" sz="2000">
              <a:latin typeface="Calibri" pitchFamily="34" charset="0"/>
            </a:endParaRPr>
          </a:p>
          <a:p>
            <a:pPr eaLnBrk="1" hangingPunct="1">
              <a:buFont typeface="Times"/>
              <a:buChar char="•"/>
            </a:pPr>
            <a:r>
              <a:rPr lang="en-US" altLang="en-US">
                <a:latin typeface="Calibri" pitchFamily="34" charset="0"/>
              </a:rPr>
              <a:t> NLO: gluon radiation mixes</a:t>
            </a:r>
          </a:p>
          <a:p>
            <a:pPr eaLnBrk="1" hangingPunct="1"/>
            <a:r>
              <a:rPr lang="en-US" altLang="en-US">
                <a:latin typeface="Calibri" pitchFamily="34" charset="0"/>
              </a:rPr>
              <a:t>            x and z dependences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Target-Mass corrections at large z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ln(1-z) corrections at large z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/>
          </p:nvPr>
        </p:nvGraphicFramePr>
        <p:xfrm>
          <a:off x="457200" y="4160838"/>
          <a:ext cx="3886200" cy="120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" name="Equation" r:id="rId6" imgW="2286000" imgH="711200" progId="Equation.3">
                  <p:embed/>
                </p:oleObj>
              </mc:Choice>
              <mc:Fallback>
                <p:oleObj name="Equation" r:id="rId6" imgW="2286000" imgH="7112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60838"/>
                        <a:ext cx="3886200" cy="1209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TextBox 17"/>
          <p:cNvSpPr txBox="1">
            <a:spLocks noChangeArrowheads="1"/>
          </p:cNvSpPr>
          <p:nvPr/>
        </p:nvSpPr>
        <p:spPr bwMode="auto">
          <a:xfrm>
            <a:off x="565150" y="5390861"/>
            <a:ext cx="36599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i="1" dirty="0"/>
              <a:t>          </a:t>
            </a:r>
            <a:r>
              <a:rPr lang="en-US" altLang="en-US" dirty="0"/>
              <a:t>: </a:t>
            </a:r>
            <a:r>
              <a:rPr lang="en-US" altLang="en-US" dirty="0" err="1"/>
              <a:t>parton</a:t>
            </a:r>
            <a:r>
              <a:rPr lang="en-US" altLang="en-US" dirty="0"/>
              <a:t> distribution function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          : fragmentation function</a:t>
            </a:r>
          </a:p>
        </p:txBody>
      </p:sp>
      <p:graphicFrame>
        <p:nvGraphicFramePr>
          <p:cNvPr id="1027" name="Object 16"/>
          <p:cNvGraphicFramePr>
            <a:graphicFrameLocks noChangeAspect="1"/>
          </p:cNvGraphicFramePr>
          <p:nvPr>
            <p:extLst/>
          </p:nvPr>
        </p:nvGraphicFramePr>
        <p:xfrm>
          <a:off x="457200" y="5377182"/>
          <a:ext cx="76993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Equation" r:id="rId8" imgW="380835" imgH="241195" progId="Equation.3">
                  <p:embed/>
                </p:oleObj>
              </mc:Choice>
              <mc:Fallback>
                <p:oleObj name="Equation" r:id="rId8" imgW="380835" imgH="241195" progId="Equation.3">
                  <p:embed/>
                  <p:pic>
                    <p:nvPicPr>
                      <p:cNvPr id="102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77182"/>
                        <a:ext cx="769938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7"/>
          <p:cNvGraphicFramePr>
            <a:graphicFrameLocks noChangeAspect="1"/>
          </p:cNvGraphicFramePr>
          <p:nvPr>
            <p:extLst/>
          </p:nvPr>
        </p:nvGraphicFramePr>
        <p:xfrm>
          <a:off x="457200" y="5853432"/>
          <a:ext cx="846138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Equation" r:id="rId10" imgW="418918" imgH="253890" progId="Equation.3">
                  <p:embed/>
                </p:oleObj>
              </mc:Choice>
              <mc:Fallback>
                <p:oleObj name="Equation" r:id="rId10" imgW="418918" imgH="253890" progId="Equation.3">
                  <p:embed/>
                  <p:pic>
                    <p:nvPicPr>
                      <p:cNvPr id="102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853432"/>
                        <a:ext cx="846138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Text Box 23"/>
          <p:cNvSpPr txBox="1">
            <a:spLocks noChangeArrowheads="1"/>
          </p:cNvSpPr>
          <p:nvPr/>
        </p:nvSpPr>
        <p:spPr bwMode="auto">
          <a:xfrm>
            <a:off x="262784" y="3353065"/>
            <a:ext cx="4918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M</a:t>
            </a:r>
            <a:r>
              <a:rPr lang="en-US" altLang="en-US" sz="2400" baseline="-25000" dirty="0"/>
              <a:t>x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W’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~ M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+ Q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(1/x – 1)</a:t>
            </a:r>
            <a:r>
              <a:rPr lang="en-US" altLang="en-US" sz="2400" dirty="0">
                <a:solidFill>
                  <a:srgbClr val="0000FF"/>
                </a:solidFill>
              </a:rPr>
              <a:t>(1 - z)</a:t>
            </a:r>
          </a:p>
        </p:txBody>
      </p:sp>
      <p:sp>
        <p:nvSpPr>
          <p:cNvPr id="1042" name="TextBox 20"/>
          <p:cNvSpPr txBox="1">
            <a:spLocks noChangeArrowheads="1"/>
          </p:cNvSpPr>
          <p:nvPr/>
        </p:nvSpPr>
        <p:spPr bwMode="auto">
          <a:xfrm>
            <a:off x="7721677" y="3393302"/>
            <a:ext cx="1158875" cy="4619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Calibri" pitchFamily="34" charset="0"/>
              </a:rPr>
              <a:t>Z = E</a:t>
            </a:r>
            <a:r>
              <a:rPr lang="en-US" altLang="en-US" sz="2400" baseline="-25000">
                <a:solidFill>
                  <a:srgbClr val="0000FF"/>
                </a:solidFill>
                <a:latin typeface="Calibri" pitchFamily="34" charset="0"/>
              </a:rPr>
              <a:t>h</a:t>
            </a:r>
            <a:r>
              <a:rPr lang="en-US" altLang="en-US" sz="2400">
                <a:solidFill>
                  <a:srgbClr val="0000FF"/>
                </a:solidFill>
                <a:latin typeface="Calibri" pitchFamily="34" charset="0"/>
              </a:rPr>
              <a:t>/</a:t>
            </a:r>
            <a:r>
              <a:rPr lang="en-US" altLang="en-US" sz="240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precision over range in Q</a:t>
            </a:r>
            <a:r>
              <a:rPr lang="en-US" baseline="30000" dirty="0"/>
              <a:t>2</a:t>
            </a:r>
            <a:r>
              <a:rPr lang="en-US" dirty="0"/>
              <a:t> @ fixed x</a:t>
            </a: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64300"/>
            <a:ext cx="685800" cy="320675"/>
          </a:xfrm>
          <a:prstGeom prst="rect">
            <a:avLst/>
          </a:prstGeom>
          <a:noFill/>
        </p:spPr>
        <p:txBody>
          <a:bodyPr/>
          <a:lstStyle/>
          <a:p>
            <a:fld id="{197F2690-6E82-4B52-965B-D3B4F88F26C0}" type="slidenum">
              <a:rPr lang="en-US"/>
              <a:pPr/>
              <a:t>9</a:t>
            </a:fld>
            <a:endParaRPr 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111" y="955096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creen Shot 2014-10-14 at 22.20.0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"/>
          <a:stretch/>
        </p:blipFill>
        <p:spPr>
          <a:xfrm>
            <a:off x="5563337" y="927045"/>
            <a:ext cx="2797012" cy="209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477828" y="3198496"/>
            <a:ext cx="2888932" cy="3108960"/>
            <a:chOff x="1890713" y="1209675"/>
            <a:chExt cx="4814887" cy="5181600"/>
          </a:xfrm>
        </p:grpSpPr>
        <p:pic>
          <p:nvPicPr>
            <p:cNvPr id="27" name="Picture 27" descr="des12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90713" y="1209675"/>
              <a:ext cx="4814887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5-Point Star 27"/>
            <p:cNvSpPr>
              <a:spLocks noChangeAspect="1"/>
            </p:cNvSpPr>
            <p:nvPr/>
          </p:nvSpPr>
          <p:spPr>
            <a:xfrm>
              <a:off x="4191000" y="49434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3733800" y="4867275"/>
              <a:ext cx="152400" cy="15240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3429000" y="50958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auto">
            <a:xfrm>
              <a:off x="4191000" y="45624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5105400" y="38766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4191000" y="36480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4191000" y="41052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4191000" y="501967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10000" y="4105275"/>
              <a:ext cx="8382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62400" y="3648075"/>
              <a:ext cx="6096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14800" y="3114675"/>
              <a:ext cx="609600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191000" y="3648075"/>
              <a:ext cx="152400" cy="1752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5-Point Star 41"/>
            <p:cNvSpPr>
              <a:spLocks noChangeAspect="1"/>
            </p:cNvSpPr>
            <p:nvPr/>
          </p:nvSpPr>
          <p:spPr>
            <a:xfrm>
              <a:off x="4038600" y="37242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5-Point Star 42"/>
            <p:cNvSpPr>
              <a:spLocks noChangeAspect="1"/>
            </p:cNvSpPr>
            <p:nvPr/>
          </p:nvSpPr>
          <p:spPr>
            <a:xfrm>
              <a:off x="3886200" y="44862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5-Point Star 43"/>
            <p:cNvSpPr>
              <a:spLocks noChangeAspect="1"/>
            </p:cNvSpPr>
            <p:nvPr/>
          </p:nvSpPr>
          <p:spPr>
            <a:xfrm>
              <a:off x="4419600" y="40290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5-Point Star 44"/>
            <p:cNvSpPr>
              <a:spLocks noChangeAspect="1"/>
            </p:cNvSpPr>
            <p:nvPr/>
          </p:nvSpPr>
          <p:spPr>
            <a:xfrm>
              <a:off x="5105400" y="34194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5-Point Star 45"/>
            <p:cNvSpPr>
              <a:spLocks noChangeAspect="1"/>
            </p:cNvSpPr>
            <p:nvPr/>
          </p:nvSpPr>
          <p:spPr>
            <a:xfrm>
              <a:off x="4191000" y="3114675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5-Point Star 46"/>
            <p:cNvSpPr>
              <a:spLocks noChangeAspect="1"/>
            </p:cNvSpPr>
            <p:nvPr/>
          </p:nvSpPr>
          <p:spPr>
            <a:xfrm>
              <a:off x="5029200" y="44862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5-Point Star 47"/>
            <p:cNvSpPr>
              <a:spLocks noChangeAspect="1"/>
            </p:cNvSpPr>
            <p:nvPr/>
          </p:nvSpPr>
          <p:spPr>
            <a:xfrm>
              <a:off x="5334000" y="14382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5-Point Star 48"/>
            <p:cNvSpPr>
              <a:spLocks noChangeAspect="1"/>
            </p:cNvSpPr>
            <p:nvPr/>
          </p:nvSpPr>
          <p:spPr>
            <a:xfrm>
              <a:off x="5257800" y="2276475"/>
              <a:ext cx="228600" cy="228600"/>
            </a:xfrm>
            <a:prstGeom prst="star5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645649" y="983651"/>
            <a:ext cx="2788572" cy="1895111"/>
            <a:chOff x="5645649" y="983651"/>
            <a:chExt cx="2788572" cy="1895111"/>
          </a:xfrm>
        </p:grpSpPr>
        <p:pic>
          <p:nvPicPr>
            <p:cNvPr id="50" name="Picture 4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5649" y="983651"/>
              <a:ext cx="2788572" cy="189511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170746" y="141732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itchFamily="34" charset="0"/>
                  <a:cs typeface="Arial" pitchFamily="34" charset="0"/>
                </a:rPr>
                <a:t>SoLID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833578" y="1022358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49018" y="1026168"/>
            <a:ext cx="685800" cy="2514600"/>
          </a:xfrm>
          <a:prstGeom prst="rect">
            <a:avLst/>
          </a:prstGeom>
          <a:noFill/>
          <a:ln>
            <a:solidFill>
              <a:srgbClr val="FFFF00">
                <a:alpha val="20000"/>
              </a:srgb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970" y="4798696"/>
            <a:ext cx="4320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"/>
              </a:rPr>
              <a:t>Still many complications: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Description valid? At what energies?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TMD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Target-Mass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"/>
              </a:rPr>
              <a:t>ln(1-z) </a:t>
            </a:r>
            <a:r>
              <a:rPr lang="en-US" dirty="0" err="1">
                <a:latin typeface="Arial "/>
              </a:rPr>
              <a:t>resummation</a:t>
            </a:r>
            <a:endParaRPr lang="en-US" dirty="0">
              <a:latin typeface="Arial 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960" y="5684814"/>
            <a:ext cx="210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Symbols and rectangles indicate the kinematics of approved Hall C experiments within the available phase space</a:t>
            </a:r>
          </a:p>
        </p:txBody>
      </p:sp>
      <p:graphicFrame>
        <p:nvGraphicFramePr>
          <p:cNvPr id="55" name="Object 2">
            <a:extLst>
              <a:ext uri="{FF2B5EF4-FFF2-40B4-BE49-F238E27FC236}">
                <a16:creationId xmlns="" xmlns:a16="http://schemas.microsoft.com/office/drawing/2014/main" id="{6A246287-B551-49E4-BB73-0DA1376E8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825871"/>
              </p:ext>
            </p:extLst>
          </p:nvPr>
        </p:nvGraphicFramePr>
        <p:xfrm>
          <a:off x="475773" y="4030539"/>
          <a:ext cx="414813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7" imgW="2642040" imgH="420480" progId="Equation.3">
                  <p:embed/>
                </p:oleObj>
              </mc:Choice>
              <mc:Fallback>
                <p:oleObj name="Equation" r:id="rId7" imgW="2642040" imgH="420480" progId="Equation.3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" y="4030539"/>
                        <a:ext cx="414813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1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u(k_T)/d(k_T)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11"/>
  <p:tag name="BOXHEIGHT" val="307"/>
  <p:tag name="BOXFONT" val="10"/>
  <p:tag name="BOXWRAP" val="False"/>
  <p:tag name="WORKAROUNDTRANSPARENCYBUG" val="False"/>
  <p:tag name="ALLOWFONTSUBSTITUTION" val="False"/>
  <p:tag name="BITMAPFORMAT" val="pngmono"/>
  <p:tag name="ORIGWIDTH" val="119"/>
  <p:tag name="PICTUREFILESIZE" val="7968"/>
</p:tagLst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7882</TotalTime>
  <Words>3352</Words>
  <Application>Microsoft Office PowerPoint</Application>
  <PresentationFormat>On-screen Show (4:3)</PresentationFormat>
  <Paragraphs>525</Paragraphs>
  <Slides>37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JLabPowerpointMain</vt:lpstr>
      <vt:lpstr>1_JLabPowerpointMain</vt:lpstr>
      <vt:lpstr>3_JLab_PowerPoint1</vt:lpstr>
      <vt:lpstr>Equation</vt:lpstr>
      <vt:lpstr>HALL C SIDIS PROGRAM   Rolf Ent Jefferson Lab</vt:lpstr>
      <vt:lpstr>PowerPoint Presentation</vt:lpstr>
      <vt:lpstr>New Paradigm for Nucleon Structure</vt:lpstr>
      <vt:lpstr>Momentum Tomography with TMDs</vt:lpstr>
      <vt:lpstr> validate basic reaction mechanism of SIDIS at JLab energies and then spin and flavor dependence of quark transverse momentum distributions</vt:lpstr>
      <vt:lpstr>Probing the flavor-dependence of kT-distributions </vt:lpstr>
      <vt:lpstr>PowerPoint Presentation</vt:lpstr>
      <vt:lpstr>SIDIS – Flavor Decomposition</vt:lpstr>
      <vt:lpstr>Need precision over range in Q2 @ fixed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TMDs Accessible through Semi-Inclusive Physics</vt:lpstr>
      <vt:lpstr>PowerPoint Presentation</vt:lpstr>
      <vt:lpstr>PowerPoint Presentation</vt:lpstr>
      <vt:lpstr>PowerPoint Presentation</vt:lpstr>
      <vt:lpstr>PowerPoint Presentation</vt:lpstr>
      <vt:lpstr>SIDIS π/K on unpolarized protons/deuterons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Together Stronger: SIDIS/TMD with 12 GeV</vt:lpstr>
      <vt:lpstr>PowerPoint Presentation</vt:lpstr>
      <vt:lpstr>PowerPoint Presentation</vt:lpstr>
      <vt:lpstr>12 GeV (GPD/TMD) Scientific Capabilities</vt:lpstr>
      <vt:lpstr>Transverse Momentum Structure of Nucleon – TMDs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Rolf Ent</cp:lastModifiedBy>
  <cp:revision>595</cp:revision>
  <cp:lastPrinted>2014-11-19T20:53:24Z</cp:lastPrinted>
  <dcterms:created xsi:type="dcterms:W3CDTF">2015-01-07T18:54:15Z</dcterms:created>
  <dcterms:modified xsi:type="dcterms:W3CDTF">2018-06-21T16:40:34Z</dcterms:modified>
</cp:coreProperties>
</file>